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8" r:id="rId2"/>
    <p:sldId id="404" r:id="rId3"/>
    <p:sldId id="405" r:id="rId4"/>
    <p:sldId id="409" r:id="rId5"/>
    <p:sldId id="426" r:id="rId6"/>
    <p:sldId id="427" r:id="rId7"/>
    <p:sldId id="410" r:id="rId8"/>
    <p:sldId id="411" r:id="rId9"/>
    <p:sldId id="412" r:id="rId10"/>
    <p:sldId id="413" r:id="rId11"/>
    <p:sldId id="414" r:id="rId12"/>
    <p:sldId id="428" r:id="rId13"/>
    <p:sldId id="429" r:id="rId14"/>
    <p:sldId id="430" r:id="rId15"/>
    <p:sldId id="431" r:id="rId16"/>
    <p:sldId id="432" r:id="rId17"/>
    <p:sldId id="416" r:id="rId18"/>
    <p:sldId id="415" r:id="rId19"/>
    <p:sldId id="417" r:id="rId20"/>
    <p:sldId id="418" r:id="rId21"/>
    <p:sldId id="419" r:id="rId22"/>
    <p:sldId id="422" r:id="rId23"/>
    <p:sldId id="420" r:id="rId24"/>
    <p:sldId id="421" r:id="rId25"/>
    <p:sldId id="423" r:id="rId26"/>
    <p:sldId id="424" r:id="rId27"/>
    <p:sldId id="425" r:id="rId28"/>
    <p:sldId id="433" r:id="rId29"/>
    <p:sldId id="36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p:scale>
          <a:sx n="74" d="100"/>
          <a:sy n="74" d="100"/>
        </p:scale>
        <p:origin x="31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BB6B7-5589-43F1-802F-94B686A3B68D}" type="datetimeFigureOut">
              <a:rPr lang="en-US" smtClean="0"/>
              <a:t>6/20/2024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2EFB8C-B410-4AFD-BD17-8D7CADBE25D9}" type="slidenum">
              <a:rPr lang="en-US" smtClean="0"/>
              <a:t>‹#›</a:t>
            </a:fld>
            <a:endParaRPr lang="en-US"/>
          </a:p>
        </p:txBody>
      </p:sp>
    </p:spTree>
    <p:extLst>
      <p:ext uri="{BB962C8B-B14F-4D97-AF65-F5344CB8AC3E}">
        <p14:creationId xmlns:p14="http://schemas.microsoft.com/office/powerpoint/2010/main" val="3146534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EF32A-FADE-4F64-AF52-8AD62847B3E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42365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EF32A-FADE-4F64-AF52-8AD62847B3ED}" type="slidenum">
              <a:rPr lang="en-US" smtClean="0"/>
              <a:t>‹#›</a:t>
            </a:fld>
            <a:endParaRPr lang="en-US"/>
          </a:p>
        </p:txBody>
      </p:sp>
    </p:spTree>
    <p:extLst>
      <p:ext uri="{BB962C8B-B14F-4D97-AF65-F5344CB8AC3E}">
        <p14:creationId xmlns:p14="http://schemas.microsoft.com/office/powerpoint/2010/main" val="26387004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EF32A-FADE-4F64-AF52-8AD62847B3ED}" type="slidenum">
              <a:rPr lang="en-US" smtClean="0"/>
              <a:t>‹#›</a:t>
            </a:fld>
            <a:endParaRPr lang="en-US"/>
          </a:p>
        </p:txBody>
      </p:sp>
    </p:spTree>
    <p:extLst>
      <p:ext uri="{BB962C8B-B14F-4D97-AF65-F5344CB8AC3E}">
        <p14:creationId xmlns:p14="http://schemas.microsoft.com/office/powerpoint/2010/main" val="38538270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EF32A-FADE-4F64-AF52-8AD62847B3ED}" type="slidenum">
              <a:rPr lang="en-US" smtClean="0"/>
              <a:t>‹#›</a:t>
            </a:fld>
            <a:endParaRPr lang="en-US"/>
          </a:p>
        </p:txBody>
      </p:sp>
    </p:spTree>
    <p:extLst>
      <p:ext uri="{BB962C8B-B14F-4D97-AF65-F5344CB8AC3E}">
        <p14:creationId xmlns:p14="http://schemas.microsoft.com/office/powerpoint/2010/main" val="26940372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EF32A-FADE-4F64-AF52-8AD62847B3E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74874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EF32A-FADE-4F64-AF52-8AD62847B3ED}" type="slidenum">
              <a:rPr lang="en-US" smtClean="0"/>
              <a:t>‹#›</a:t>
            </a:fld>
            <a:endParaRPr lang="en-US"/>
          </a:p>
        </p:txBody>
      </p:sp>
    </p:spTree>
    <p:extLst>
      <p:ext uri="{BB962C8B-B14F-4D97-AF65-F5344CB8AC3E}">
        <p14:creationId xmlns:p14="http://schemas.microsoft.com/office/powerpoint/2010/main" val="380177677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EF32A-FADE-4F64-AF52-8AD62847B3ED}" type="slidenum">
              <a:rPr lang="en-US" smtClean="0"/>
              <a:t>‹#›</a:t>
            </a:fld>
            <a:endParaRPr lang="en-US"/>
          </a:p>
        </p:txBody>
      </p:sp>
    </p:spTree>
    <p:extLst>
      <p:ext uri="{BB962C8B-B14F-4D97-AF65-F5344CB8AC3E}">
        <p14:creationId xmlns:p14="http://schemas.microsoft.com/office/powerpoint/2010/main" val="331669242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925859" y="6434384"/>
            <a:ext cx="2130675" cy="365125"/>
          </a:xfrm>
        </p:spPr>
        <p:txBody>
          <a:bodyPr/>
          <a:lstStyle>
            <a:lvl1pPr>
              <a:defRPr sz="2400" b="1">
                <a:latin typeface="Fira Sans Extra Condensed" panose="020B0503050000020004" pitchFamily="34" charset="0"/>
              </a:defRPr>
            </a:lvl1pPr>
          </a:lstStyle>
          <a:p>
            <a:fld id="{813EF32A-FADE-4F64-AF52-8AD62847B3ED}" type="slidenum">
              <a:rPr lang="en-US" smtClean="0"/>
              <a:pPr/>
              <a:t>‹#›</a:t>
            </a:fld>
            <a:r>
              <a:rPr lang="en-US" dirty="0"/>
              <a:t>/29</a:t>
            </a:r>
          </a:p>
        </p:txBody>
      </p:sp>
    </p:spTree>
    <p:extLst>
      <p:ext uri="{BB962C8B-B14F-4D97-AF65-F5344CB8AC3E}">
        <p14:creationId xmlns:p14="http://schemas.microsoft.com/office/powerpoint/2010/main" val="137474450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13EF32A-FADE-4F64-AF52-8AD62847B3ED}" type="slidenum">
              <a:rPr lang="en-US" smtClean="0"/>
              <a:t>‹#›</a:t>
            </a:fld>
            <a:endParaRPr lang="en-US"/>
          </a:p>
        </p:txBody>
      </p:sp>
    </p:spTree>
    <p:extLst>
      <p:ext uri="{BB962C8B-B14F-4D97-AF65-F5344CB8AC3E}">
        <p14:creationId xmlns:p14="http://schemas.microsoft.com/office/powerpoint/2010/main" val="391585621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13EF32A-FADE-4F64-AF52-8AD62847B3ED}" type="slidenum">
              <a:rPr lang="en-US" smtClean="0"/>
              <a:t>‹#›</a:t>
            </a:fld>
            <a:endParaRPr lang="en-US"/>
          </a:p>
        </p:txBody>
      </p:sp>
    </p:spTree>
    <p:extLst>
      <p:ext uri="{BB962C8B-B14F-4D97-AF65-F5344CB8AC3E}">
        <p14:creationId xmlns:p14="http://schemas.microsoft.com/office/powerpoint/2010/main" val="378756251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EF32A-FADE-4F64-AF52-8AD62847B3ED}" type="slidenum">
              <a:rPr lang="en-US" smtClean="0"/>
              <a:t>‹#›</a:t>
            </a:fld>
            <a:endParaRPr lang="en-US"/>
          </a:p>
        </p:txBody>
      </p:sp>
    </p:spTree>
    <p:extLst>
      <p:ext uri="{BB962C8B-B14F-4D97-AF65-F5344CB8AC3E}">
        <p14:creationId xmlns:p14="http://schemas.microsoft.com/office/powerpoint/2010/main" val="5657356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13EF32A-FADE-4F64-AF52-8AD62847B3E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382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C0B9-15CC-2CDB-26BA-8292B1AE6A2A}"/>
              </a:ext>
            </a:extLst>
          </p:cNvPr>
          <p:cNvSpPr>
            <a:spLocks noGrp="1"/>
          </p:cNvSpPr>
          <p:nvPr>
            <p:ph type="ctrTitle"/>
          </p:nvPr>
        </p:nvSpPr>
        <p:spPr>
          <a:xfrm>
            <a:off x="1010512" y="2354869"/>
            <a:ext cx="10231935" cy="1116578"/>
          </a:xfrm>
        </p:spPr>
        <p:txBody>
          <a:bodyPr/>
          <a:lstStyle/>
          <a:p>
            <a:pPr algn="ctr"/>
            <a:br>
              <a:rPr lang="en-US" sz="1800" b="0" i="0" u="none" strike="noStrike" baseline="0" dirty="0">
                <a:solidFill>
                  <a:srgbClr val="000000"/>
                </a:solidFill>
                <a:latin typeface="Calibri" panose="020F0502020204030204" pitchFamily="34" charset="0"/>
              </a:rPr>
            </a:br>
            <a:r>
              <a:rPr lang="ru-RU" sz="1800" b="0" i="0" u="none" strike="noStrike" baseline="0" dirty="0">
                <a:solidFill>
                  <a:srgbClr val="000000"/>
                </a:solidFill>
                <a:latin typeface="Calibri" panose="020F0502020204030204" pitchFamily="34" charset="0"/>
              </a:rPr>
              <a:t> </a:t>
            </a:r>
            <a:r>
              <a:rPr lang="en-US" sz="5000" b="1" i="0" u="none" strike="noStrike" baseline="0" dirty="0">
                <a:solidFill>
                  <a:srgbClr val="000000"/>
                </a:solidFill>
                <a:latin typeface="Fira Sans Condensed SemiBold" panose="020B0603050000020004" pitchFamily="34" charset="0"/>
              </a:rPr>
              <a:t>UBIQUITOUS COMPUTING</a:t>
            </a:r>
            <a:endParaRPr lang="en-US" sz="5000" dirty="0">
              <a:latin typeface="Fira Sans Condensed SemiBold" panose="020B0603050000020004" pitchFamily="34" charset="0"/>
            </a:endParaRPr>
          </a:p>
        </p:txBody>
      </p:sp>
      <p:sp>
        <p:nvSpPr>
          <p:cNvPr id="3" name="Subtitle 2">
            <a:extLst>
              <a:ext uri="{FF2B5EF4-FFF2-40B4-BE49-F238E27FC236}">
                <a16:creationId xmlns:a16="http://schemas.microsoft.com/office/drawing/2014/main" id="{4C0B477C-A33E-26B8-2A2A-A0E0DECF94F4}"/>
              </a:ext>
            </a:extLst>
          </p:cNvPr>
          <p:cNvSpPr>
            <a:spLocks noGrp="1"/>
          </p:cNvSpPr>
          <p:nvPr>
            <p:ph type="subTitle" idx="1"/>
          </p:nvPr>
        </p:nvSpPr>
        <p:spPr>
          <a:xfrm>
            <a:off x="4600706" y="4373508"/>
            <a:ext cx="2990587" cy="1778318"/>
          </a:xfrm>
        </p:spPr>
        <p:txBody>
          <a:bodyPr>
            <a:normAutofit/>
          </a:bodyPr>
          <a:lstStyle/>
          <a:p>
            <a:pPr algn="l"/>
            <a:endParaRPr lang="en-US" sz="1800" b="0" i="0" u="none" strike="noStrike" baseline="0" dirty="0">
              <a:solidFill>
                <a:srgbClr val="000000"/>
              </a:solidFill>
              <a:latin typeface="Calibri" panose="020F0502020204030204" pitchFamily="34" charset="0"/>
            </a:endParaRPr>
          </a:p>
          <a:p>
            <a:pPr algn="ctr"/>
            <a:r>
              <a:rPr lang="sr-Cyrl-RS" sz="1800" b="0" i="0" u="none" strike="noStrike" baseline="0" dirty="0">
                <a:solidFill>
                  <a:srgbClr val="000000"/>
                </a:solidFill>
                <a:latin typeface="Calibri" panose="020F0502020204030204" pitchFamily="34" charset="0"/>
              </a:rPr>
              <a:t> 	</a:t>
            </a:r>
            <a:r>
              <a:rPr lang="sr-Latn-RS" sz="1800" dirty="0">
                <a:solidFill>
                  <a:srgbClr val="000000"/>
                </a:solidFill>
                <a:latin typeface="Fira Sans Condensed SemiBold" panose="020B0603050000020004" pitchFamily="34" charset="0"/>
              </a:rPr>
              <a:t>STUDENT</a:t>
            </a:r>
            <a:r>
              <a:rPr lang="sr-Cyrl-RS" sz="1800" b="0" i="0" u="none" strike="noStrike" baseline="0" dirty="0">
                <a:solidFill>
                  <a:srgbClr val="000000"/>
                </a:solidFill>
                <a:latin typeface="Fira Sans Condensed SemiBold" panose="020B0603050000020004" pitchFamily="34" charset="0"/>
              </a:rPr>
              <a:t>: 	</a:t>
            </a:r>
          </a:p>
          <a:p>
            <a:pPr algn="ctr"/>
            <a:r>
              <a:rPr lang="sr-Latn-RS" sz="1800" b="0" i="0" u="none" strike="noStrike" baseline="0" dirty="0">
                <a:solidFill>
                  <a:srgbClr val="000000"/>
                </a:solidFill>
                <a:latin typeface="Fira Sans Condensed SemiBold" panose="020B0603050000020004" pitchFamily="34" charset="0"/>
              </a:rPr>
              <a:t> Emilija ćojbašić 1645</a:t>
            </a:r>
            <a:r>
              <a:rPr lang="sr-Cyrl-RS" sz="1800" b="0" i="0" u="none" strike="noStrike" baseline="0" dirty="0">
                <a:solidFill>
                  <a:srgbClr val="000000"/>
                </a:solidFill>
                <a:latin typeface="Calibri" panose="020F0502020204030204" pitchFamily="34" charset="0"/>
              </a:rPr>
              <a:t>	</a:t>
            </a:r>
            <a:endParaRPr lang="en-US" dirty="0"/>
          </a:p>
        </p:txBody>
      </p:sp>
      <p:cxnSp>
        <p:nvCxnSpPr>
          <p:cNvPr id="5" name="Straight Connector 4">
            <a:extLst>
              <a:ext uri="{FF2B5EF4-FFF2-40B4-BE49-F238E27FC236}">
                <a16:creationId xmlns:a16="http://schemas.microsoft.com/office/drawing/2014/main" id="{11E11A71-B7DD-9700-B2B3-602C174A8574}"/>
              </a:ext>
            </a:extLst>
          </p:cNvPr>
          <p:cNvCxnSpPr/>
          <p:nvPr/>
        </p:nvCxnSpPr>
        <p:spPr>
          <a:xfrm>
            <a:off x="1010512" y="3540411"/>
            <a:ext cx="1023193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6B444049-AA00-F8C9-C0CD-6F4417018ADC}"/>
              </a:ext>
            </a:extLst>
          </p:cNvPr>
          <p:cNvCxnSpPr>
            <a:cxnSpLocks/>
          </p:cNvCxnSpPr>
          <p:nvPr/>
        </p:nvCxnSpPr>
        <p:spPr>
          <a:xfrm>
            <a:off x="1208076" y="4345069"/>
            <a:ext cx="99476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951C562C-2878-AF32-C9EB-51279FB43336}"/>
              </a:ext>
            </a:extLst>
          </p:cNvPr>
          <p:cNvSpPr txBox="1">
            <a:spLocks/>
          </p:cNvSpPr>
          <p:nvPr/>
        </p:nvSpPr>
        <p:spPr>
          <a:xfrm>
            <a:off x="533956" y="66745"/>
            <a:ext cx="11219755" cy="1116578"/>
          </a:xfrm>
          <a:prstGeom prst="rect">
            <a:avLst/>
          </a:prstGeom>
        </p:spPr>
        <p:txBody>
          <a:bodyPr vert="horz" lIns="91440" tIns="45720" rIns="9144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200"/>
              </a:spcAft>
              <a:buClr>
                <a:srgbClr val="3494BA"/>
              </a:buClr>
              <a:buSzPct val="100000"/>
              <a:buFont typeface="Calibri" panose="020F0502020204030204" pitchFamily="34" charset="0"/>
              <a:buNone/>
              <a:tabLst/>
              <a:defRPr/>
            </a:pPr>
            <a:endParaRPr kumimoji="0" lang="sr-Cyrl-RS" sz="1800" b="0" i="0" u="none" strike="noStrike" kern="1200" cap="all" spc="200" normalizeH="0" baseline="0" noProof="0" dirty="0">
              <a:ln>
                <a:noFill/>
              </a:ln>
              <a:solidFill>
                <a:srgbClr val="000000"/>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90000"/>
              </a:lnSpc>
              <a:spcBef>
                <a:spcPts val="1200"/>
              </a:spcBef>
              <a:spcAft>
                <a:spcPts val="200"/>
              </a:spcAft>
              <a:buClr>
                <a:srgbClr val="3494BA"/>
              </a:buClr>
              <a:buSzPct val="100000"/>
              <a:buFont typeface="Calibri" panose="020F0502020204030204" pitchFamily="34" charset="0"/>
              <a:buNone/>
              <a:tabLst/>
              <a:defRPr/>
            </a:pPr>
            <a:r>
              <a:rPr kumimoji="0" lang="sr-Cyrl-RS" sz="1800" b="0" i="0" u="none" strike="noStrike" kern="1200" cap="all" spc="200" normalizeH="0" baseline="0" noProof="0" dirty="0">
                <a:ln>
                  <a:noFill/>
                </a:ln>
                <a:solidFill>
                  <a:srgbClr val="000000"/>
                </a:solidFill>
                <a:effectLst/>
                <a:uLnTx/>
                <a:uFillTx/>
                <a:latin typeface="Calibri" panose="020F0502020204030204" pitchFamily="34" charset="0"/>
                <a:ea typeface="+mn-ea"/>
                <a:cs typeface="+mn-cs"/>
              </a:rPr>
              <a:t> 	</a:t>
            </a:r>
            <a:endParaRPr kumimoji="0" lang="en-US" sz="1800" b="0" i="0" u="none" strike="noStrike" kern="1200" cap="all" spc="200" normalizeH="0" baseline="0" noProof="0" dirty="0">
              <a:ln>
                <a:noFill/>
              </a:ln>
              <a:solidFill>
                <a:srgbClr val="000000"/>
              </a:solidFill>
              <a:effectLst/>
              <a:uLnTx/>
              <a:uFillTx/>
              <a:latin typeface="Calibri" panose="020F0502020204030204" pitchFamily="34" charset="0"/>
              <a:ea typeface="+mn-ea"/>
              <a:cs typeface="+mn-cs"/>
            </a:endParaRPr>
          </a:p>
          <a:p>
            <a:pPr marL="0" marR="0" lvl="0" indent="0" algn="ctr" defTabSz="914400" rtl="0" eaLnBrk="1" fontAlgn="auto" latinLnBrk="0" hangingPunct="1">
              <a:lnSpc>
                <a:spcPct val="120000"/>
              </a:lnSpc>
              <a:spcBef>
                <a:spcPts val="1200"/>
              </a:spcBef>
              <a:spcAft>
                <a:spcPts val="200"/>
              </a:spcAft>
              <a:buClr>
                <a:srgbClr val="3494BA"/>
              </a:buClr>
              <a:buSzPct val="100000"/>
              <a:buFont typeface="Calibri" panose="020F0502020204030204" pitchFamily="34" charset="0"/>
              <a:buNone/>
              <a:tabLst/>
              <a:defRPr/>
            </a:pPr>
            <a:r>
              <a:rPr kumimoji="0" lang="en-US" sz="7200" b="1" i="0" u="none" strike="noStrike" kern="1200" cap="all" spc="200" normalizeH="0" baseline="0" noProof="0" dirty="0" err="1">
                <a:ln>
                  <a:noFill/>
                </a:ln>
                <a:solidFill>
                  <a:srgbClr val="000000"/>
                </a:solidFill>
                <a:effectLst/>
                <a:uLnTx/>
                <a:uFillTx/>
                <a:latin typeface="Fira Sans Condensed SemiBold" panose="020B0603050000020004" pitchFamily="34" charset="0"/>
                <a:ea typeface="+mn-ea"/>
                <a:cs typeface="+mn-cs"/>
              </a:rPr>
              <a:t>Univerzitet</a:t>
            </a:r>
            <a:r>
              <a:rPr kumimoji="0" lang="en-US" sz="7200" b="1" i="0" u="none" strike="noStrike" kern="1200" cap="all" spc="200" normalizeH="0" baseline="0" noProof="0" dirty="0">
                <a:ln>
                  <a:noFill/>
                </a:ln>
                <a:solidFill>
                  <a:srgbClr val="000000"/>
                </a:solidFill>
                <a:effectLst/>
                <a:uLnTx/>
                <a:uFillTx/>
                <a:latin typeface="Fira Sans Condensed SemiBold" panose="020B0603050000020004" pitchFamily="34" charset="0"/>
                <a:ea typeface="+mn-ea"/>
                <a:cs typeface="+mn-cs"/>
              </a:rPr>
              <a:t> u </a:t>
            </a:r>
            <a:r>
              <a:rPr kumimoji="0" lang="en-US" sz="7200" b="1" i="0" u="none" strike="noStrike" kern="1200" cap="all" spc="200" normalizeH="0" baseline="0" noProof="0" dirty="0" err="1">
                <a:ln>
                  <a:noFill/>
                </a:ln>
                <a:solidFill>
                  <a:srgbClr val="000000"/>
                </a:solidFill>
                <a:effectLst/>
                <a:uLnTx/>
                <a:uFillTx/>
                <a:latin typeface="Fira Sans Condensed SemiBold" panose="020B0603050000020004" pitchFamily="34" charset="0"/>
                <a:ea typeface="+mn-ea"/>
                <a:cs typeface="+mn-cs"/>
              </a:rPr>
              <a:t>ni</a:t>
            </a:r>
            <a:r>
              <a:rPr lang="sr-Latn-RS" sz="7200" b="1" dirty="0">
                <a:solidFill>
                  <a:srgbClr val="000000"/>
                </a:solidFill>
                <a:latin typeface="Fira Sans Condensed SemiBold" panose="020B0603050000020004" pitchFamily="34" charset="0"/>
              </a:rPr>
              <a:t>šu</a:t>
            </a:r>
            <a:endParaRPr kumimoji="0" lang="sr-Cyrl-RS" sz="7200" b="0" i="0" u="none" strike="noStrike" kern="1200" cap="all" spc="200" normalizeH="0" baseline="0" noProof="0" dirty="0">
              <a:ln>
                <a:noFill/>
              </a:ln>
              <a:solidFill>
                <a:srgbClr val="000000"/>
              </a:solidFill>
              <a:effectLst/>
              <a:uLnTx/>
              <a:uFillTx/>
              <a:latin typeface="Fira Sans Condensed SemiBold" panose="020B0603050000020004" pitchFamily="34" charset="0"/>
              <a:ea typeface="+mn-ea"/>
              <a:cs typeface="+mn-cs"/>
            </a:endParaRPr>
          </a:p>
          <a:p>
            <a:pPr marL="0" marR="0" lvl="0" indent="0" algn="ctr" defTabSz="914400" rtl="0" eaLnBrk="1" fontAlgn="auto" latinLnBrk="0" hangingPunct="1">
              <a:lnSpc>
                <a:spcPct val="120000"/>
              </a:lnSpc>
              <a:spcBef>
                <a:spcPts val="1200"/>
              </a:spcBef>
              <a:spcAft>
                <a:spcPts val="200"/>
              </a:spcAft>
              <a:buClr>
                <a:srgbClr val="3494BA"/>
              </a:buClr>
              <a:buSzPct val="100000"/>
              <a:buFont typeface="Calibri" panose="020F0502020204030204" pitchFamily="34" charset="0"/>
              <a:buNone/>
              <a:tabLst/>
              <a:defRPr/>
            </a:pPr>
            <a:r>
              <a:rPr kumimoji="0" lang="sr-Cyrl-RS" sz="7200" b="1" i="0" u="none" strike="noStrike" kern="1200" cap="all" spc="200" normalizeH="0" baseline="0" noProof="0" dirty="0">
                <a:ln>
                  <a:noFill/>
                </a:ln>
                <a:solidFill>
                  <a:srgbClr val="000000"/>
                </a:solidFill>
                <a:effectLst/>
                <a:uLnTx/>
                <a:uFillTx/>
                <a:latin typeface="Fira Sans Condensed SemiBold" panose="020B0603050000020004" pitchFamily="34" charset="0"/>
                <a:ea typeface="+mn-ea"/>
                <a:cs typeface="+mn-cs"/>
              </a:rPr>
              <a:t>      </a:t>
            </a:r>
            <a:r>
              <a:rPr lang="sr-Latn-RS" sz="7200" b="1" dirty="0">
                <a:solidFill>
                  <a:srgbClr val="000000"/>
                </a:solidFill>
                <a:latin typeface="Fira Sans Condensed SemiBold" panose="020B0603050000020004" pitchFamily="34" charset="0"/>
              </a:rPr>
              <a:t>elektronski fakultet</a:t>
            </a:r>
            <a:r>
              <a:rPr kumimoji="0" lang="sr-Cyrl-RS" sz="2600" b="0" i="0" u="none" strike="noStrike" kern="1200" cap="all" spc="200" normalizeH="0" baseline="0" noProof="0" dirty="0">
                <a:ln>
                  <a:noFill/>
                </a:ln>
                <a:solidFill>
                  <a:srgbClr val="000000"/>
                </a:solidFill>
                <a:effectLst/>
                <a:uLnTx/>
                <a:uFillTx/>
                <a:latin typeface="Fira Sans Condensed SemiBold" panose="020B0603050000020004" pitchFamily="34" charset="0"/>
                <a:ea typeface="+mn-ea"/>
                <a:cs typeface="+mn-cs"/>
              </a:rPr>
              <a:t>	</a:t>
            </a:r>
            <a:endParaRPr kumimoji="0" lang="en-US" sz="2600" b="0" i="0" u="none" strike="noStrike" kern="1200" cap="all" spc="200" normalizeH="0" baseline="0" noProof="0" dirty="0">
              <a:ln>
                <a:noFill/>
              </a:ln>
              <a:solidFill>
                <a:srgbClr val="373545"/>
              </a:solidFill>
              <a:effectLst/>
              <a:uLnTx/>
              <a:uFillTx/>
              <a:latin typeface="Fira Sans Condensed SemiBold" panose="020B0603050000020004" pitchFamily="34" charset="0"/>
              <a:ea typeface="+mn-ea"/>
              <a:cs typeface="+mn-cs"/>
            </a:endParaRPr>
          </a:p>
        </p:txBody>
      </p:sp>
      <p:pic>
        <p:nvPicPr>
          <p:cNvPr id="13" name="Picture 12">
            <a:extLst>
              <a:ext uri="{FF2B5EF4-FFF2-40B4-BE49-F238E27FC236}">
                <a16:creationId xmlns:a16="http://schemas.microsoft.com/office/drawing/2014/main" id="{C1BF6684-21F9-7E2B-2996-E7B52398EA25}"/>
              </a:ext>
            </a:extLst>
          </p:cNvPr>
          <p:cNvPicPr>
            <a:picLocks noChangeAspect="1"/>
          </p:cNvPicPr>
          <p:nvPr/>
        </p:nvPicPr>
        <p:blipFill>
          <a:blip r:embed="rId2"/>
          <a:stretch>
            <a:fillRect/>
          </a:stretch>
        </p:blipFill>
        <p:spPr>
          <a:xfrm>
            <a:off x="103900" y="0"/>
            <a:ext cx="1280949" cy="1456122"/>
          </a:xfrm>
          <a:prstGeom prst="rect">
            <a:avLst/>
          </a:prstGeom>
        </p:spPr>
      </p:pic>
      <p:pic>
        <p:nvPicPr>
          <p:cNvPr id="15" name="Picture 14">
            <a:extLst>
              <a:ext uri="{FF2B5EF4-FFF2-40B4-BE49-F238E27FC236}">
                <a16:creationId xmlns:a16="http://schemas.microsoft.com/office/drawing/2014/main" id="{8532ED27-C52B-F863-1D32-2F4267130151}"/>
              </a:ext>
            </a:extLst>
          </p:cNvPr>
          <p:cNvPicPr>
            <a:picLocks noChangeAspect="1"/>
          </p:cNvPicPr>
          <p:nvPr/>
        </p:nvPicPr>
        <p:blipFill>
          <a:blip r:embed="rId3"/>
          <a:stretch>
            <a:fillRect/>
          </a:stretch>
        </p:blipFill>
        <p:spPr>
          <a:xfrm>
            <a:off x="10672225" y="219576"/>
            <a:ext cx="1276919" cy="1591694"/>
          </a:xfrm>
          <a:prstGeom prst="rect">
            <a:avLst/>
          </a:prstGeom>
        </p:spPr>
      </p:pic>
      <p:sp>
        <p:nvSpPr>
          <p:cNvPr id="4" name="Google Shape;28;p7">
            <a:extLst>
              <a:ext uri="{FF2B5EF4-FFF2-40B4-BE49-F238E27FC236}">
                <a16:creationId xmlns:a16="http://schemas.microsoft.com/office/drawing/2014/main" id="{50824CCD-0AE4-DFFB-3770-872D7185EC53}"/>
              </a:ext>
            </a:extLst>
          </p:cNvPr>
          <p:cNvSpPr txBox="1">
            <a:spLocks noGrp="1"/>
          </p:cNvSpPr>
          <p:nvPr>
            <p:ph type="sldNum" idx="12"/>
          </p:nvPr>
        </p:nvSpPr>
        <p:spPr>
          <a:xfrm>
            <a:off x="11291200" y="6426337"/>
            <a:ext cx="874857" cy="406275"/>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r>
              <a:rPr lang="sr-Latn-RS" dirty="0"/>
              <a:t>1</a:t>
            </a:r>
            <a:r>
              <a:rPr lang="en" dirty="0"/>
              <a:t>/29</a:t>
            </a:r>
          </a:p>
        </p:txBody>
      </p:sp>
      <p:sp>
        <p:nvSpPr>
          <p:cNvPr id="7" name="TextBox 6">
            <a:extLst>
              <a:ext uri="{FF2B5EF4-FFF2-40B4-BE49-F238E27FC236}">
                <a16:creationId xmlns:a16="http://schemas.microsoft.com/office/drawing/2014/main" id="{7B2C634F-4FA0-F3CA-6246-EEFB436D00C6}"/>
              </a:ext>
            </a:extLst>
          </p:cNvPr>
          <p:cNvSpPr txBox="1"/>
          <p:nvPr/>
        </p:nvSpPr>
        <p:spPr>
          <a:xfrm>
            <a:off x="3703380" y="3666792"/>
            <a:ext cx="485134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sr-Latn-RS" sz="2400" b="0" i="0" u="none" strike="noStrike" kern="1200" cap="none" spc="0" normalizeH="0" baseline="0" noProof="0" dirty="0">
                <a:ln>
                  <a:noFill/>
                </a:ln>
                <a:solidFill>
                  <a:prstClr val="black"/>
                </a:solidFill>
                <a:effectLst/>
                <a:uLnTx/>
                <a:uFillTx/>
                <a:latin typeface="Fira Sans Condensed SemiBold" panose="020B0603050000020004" pitchFamily="34" charset="0"/>
                <a:ea typeface="+mn-ea"/>
                <a:cs typeface="+mn-cs"/>
              </a:rPr>
              <a:t>Project </a:t>
            </a:r>
            <a:r>
              <a:rPr lang="sr-Latn-RS" sz="2400" dirty="0">
                <a:solidFill>
                  <a:prstClr val="black"/>
                </a:solidFill>
                <a:latin typeface="Fira Sans Condensed SemiBold" panose="020B0603050000020004" pitchFamily="34" charset="0"/>
              </a:rPr>
              <a:t>1</a:t>
            </a:r>
            <a:endParaRPr kumimoji="0" lang="en-US" sz="2400" b="0" i="0" u="none" strike="noStrike" kern="1200" cap="none" spc="0" normalizeH="0" baseline="0" noProof="0" dirty="0">
              <a:ln>
                <a:noFill/>
              </a:ln>
              <a:solidFill>
                <a:prstClr val="black"/>
              </a:solidFill>
              <a:effectLst/>
              <a:uLnTx/>
              <a:uFillTx/>
              <a:latin typeface="Fira Sans Condensed SemiBold" panose="020B0603050000020004" pitchFamily="34" charset="0"/>
              <a:ea typeface="+mn-ea"/>
              <a:cs typeface="+mn-cs"/>
            </a:endParaRPr>
          </a:p>
        </p:txBody>
      </p:sp>
    </p:spTree>
    <p:extLst>
      <p:ext uri="{BB962C8B-B14F-4D97-AF65-F5344CB8AC3E}">
        <p14:creationId xmlns:p14="http://schemas.microsoft.com/office/powerpoint/2010/main" val="2654855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Testiranje pokrenutih EdgeX Foundy servisa</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sr-Latn-R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1</a:t>
            </a:r>
            <a:r>
              <a:rPr kumimoji="0" lang="en-U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0</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200" y="1065583"/>
            <a:ext cx="10567684" cy="40011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Na adresi </a:t>
            </a:r>
            <a:r>
              <a:rPr lang="sr-Latn-RS" sz="2000" i="1" dirty="0">
                <a:solidFill>
                  <a:prstClr val="black"/>
                </a:solidFill>
                <a:latin typeface="Fira Sans" panose="020B0503050000020004" pitchFamily="34" charset="0"/>
              </a:rPr>
              <a:t>localhost:4000</a:t>
            </a:r>
            <a:r>
              <a:rPr lang="sr-Latn-RS" sz="2000" dirty="0">
                <a:solidFill>
                  <a:prstClr val="black"/>
                </a:solidFill>
                <a:latin typeface="Fira Sans" panose="020B0503050000020004" pitchFamily="34" charset="0"/>
              </a:rPr>
              <a:t> dostupan je </a:t>
            </a:r>
            <a:r>
              <a:rPr lang="sr-Latn-RS" sz="2000" b="1" dirty="0">
                <a:solidFill>
                  <a:prstClr val="black"/>
                </a:solidFill>
                <a:latin typeface="Fira Sans" panose="020B0503050000020004" pitchFamily="34" charset="0"/>
              </a:rPr>
              <a:t>EdgeX UI</a:t>
            </a:r>
            <a:r>
              <a:rPr lang="sr-Latn-RS" sz="2000" dirty="0">
                <a:solidFill>
                  <a:prstClr val="black"/>
                </a:solidFill>
                <a:latin typeface="Fira Sans" panose="020B0503050000020004" pitchFamily="34" charset="0"/>
              </a:rPr>
              <a:t>, prikazan na slajdu:</a:t>
            </a:r>
            <a:endParaRPr lang="sr-Latn-RS" sz="2000" i="1" dirty="0">
              <a:solidFill>
                <a:prstClr val="black"/>
              </a:solidFill>
              <a:latin typeface="Fira Sans" panose="020B0503050000020004" pitchFamily="34" charset="0"/>
            </a:endParaRPr>
          </a:p>
        </p:txBody>
      </p:sp>
      <p:pic>
        <p:nvPicPr>
          <p:cNvPr id="11" name="Picture 10">
            <a:extLst>
              <a:ext uri="{FF2B5EF4-FFF2-40B4-BE49-F238E27FC236}">
                <a16:creationId xmlns:a16="http://schemas.microsoft.com/office/drawing/2014/main" id="{E535C1A3-5769-9D71-4E7A-85F10E566232}"/>
              </a:ext>
            </a:extLst>
          </p:cNvPr>
          <p:cNvPicPr>
            <a:picLocks noChangeAspect="1"/>
          </p:cNvPicPr>
          <p:nvPr/>
        </p:nvPicPr>
        <p:blipFill rotWithShape="1">
          <a:blip r:embed="rId2"/>
          <a:srcRect b="1866"/>
          <a:stretch/>
        </p:blipFill>
        <p:spPr>
          <a:xfrm>
            <a:off x="0" y="1548399"/>
            <a:ext cx="8907414" cy="4579591"/>
          </a:xfrm>
          <a:prstGeom prst="rect">
            <a:avLst/>
          </a:prstGeom>
        </p:spPr>
      </p:pic>
      <p:sp>
        <p:nvSpPr>
          <p:cNvPr id="5" name="TextBox 4">
            <a:extLst>
              <a:ext uri="{FF2B5EF4-FFF2-40B4-BE49-F238E27FC236}">
                <a16:creationId xmlns:a16="http://schemas.microsoft.com/office/drawing/2014/main" id="{10E4B1AA-03E6-C6E3-8BE7-5D1EEA9D550E}"/>
              </a:ext>
            </a:extLst>
          </p:cNvPr>
          <p:cNvSpPr txBox="1"/>
          <p:nvPr/>
        </p:nvSpPr>
        <p:spPr>
          <a:xfrm>
            <a:off x="8907414" y="2031215"/>
            <a:ext cx="3971677" cy="2631490"/>
          </a:xfrm>
          <a:prstGeom prst="rect">
            <a:avLst/>
          </a:prstGeom>
          <a:noFill/>
        </p:spPr>
        <p:txBody>
          <a:bodyPr wrap="square">
            <a:spAutoFit/>
          </a:bodyPr>
          <a:lstStyle/>
          <a:p>
            <a:r>
              <a:rPr lang="en-US" sz="1500" dirty="0" err="1">
                <a:latin typeface="Consolas" panose="020B0609020204030204" pitchFamily="49" charset="0"/>
              </a:rPr>
              <a:t>ui</a:t>
            </a:r>
            <a:r>
              <a:rPr lang="en-US" sz="1500" dirty="0">
                <a:latin typeface="Consolas" panose="020B0609020204030204" pitchFamily="49" charset="0"/>
              </a:rPr>
              <a:t>:</a:t>
            </a:r>
          </a:p>
          <a:p>
            <a:r>
              <a:rPr lang="en-US" sz="1500" dirty="0">
                <a:latin typeface="Consolas" panose="020B0609020204030204" pitchFamily="49" charset="0"/>
              </a:rPr>
              <a:t>  </a:t>
            </a:r>
            <a:r>
              <a:rPr lang="en-US" sz="1500" dirty="0" err="1">
                <a:latin typeface="Consolas" panose="020B0609020204030204" pitchFamily="49" charset="0"/>
              </a:rPr>
              <a:t>container_name</a:t>
            </a:r>
            <a:r>
              <a:rPr lang="en-US" sz="1500" dirty="0">
                <a:latin typeface="Consolas" panose="020B0609020204030204" pitchFamily="49" charset="0"/>
              </a:rPr>
              <a:t>: </a:t>
            </a:r>
            <a:r>
              <a:rPr lang="en-US" sz="1500" dirty="0" err="1">
                <a:latin typeface="Consolas" panose="020B0609020204030204" pitchFamily="49" charset="0"/>
              </a:rPr>
              <a:t>edgex</a:t>
            </a:r>
            <a:r>
              <a:rPr lang="en-US" sz="1500" dirty="0">
                <a:latin typeface="Consolas" panose="020B0609020204030204" pitchFamily="49" charset="0"/>
              </a:rPr>
              <a:t>-</a:t>
            </a:r>
            <a:r>
              <a:rPr lang="en-US" sz="1500" dirty="0" err="1">
                <a:latin typeface="Consolas" panose="020B0609020204030204" pitchFamily="49" charset="0"/>
              </a:rPr>
              <a:t>ui</a:t>
            </a:r>
            <a:r>
              <a:rPr lang="en-US" sz="1500" dirty="0">
                <a:latin typeface="Consolas" panose="020B0609020204030204" pitchFamily="49" charset="0"/>
              </a:rPr>
              <a:t>-go</a:t>
            </a:r>
          </a:p>
          <a:p>
            <a:r>
              <a:rPr lang="en-US" sz="1500" dirty="0">
                <a:latin typeface="Consolas" panose="020B0609020204030204" pitchFamily="49" charset="0"/>
              </a:rPr>
              <a:t>  hostname: </a:t>
            </a:r>
            <a:r>
              <a:rPr lang="en-US" sz="1500" dirty="0" err="1">
                <a:latin typeface="Consolas" panose="020B0609020204030204" pitchFamily="49" charset="0"/>
              </a:rPr>
              <a:t>edgex</a:t>
            </a:r>
            <a:r>
              <a:rPr lang="en-US" sz="1500" dirty="0">
                <a:latin typeface="Consolas" panose="020B0609020204030204" pitchFamily="49" charset="0"/>
              </a:rPr>
              <a:t>-</a:t>
            </a:r>
            <a:r>
              <a:rPr lang="en-US" sz="1500" dirty="0" err="1">
                <a:latin typeface="Consolas" panose="020B0609020204030204" pitchFamily="49" charset="0"/>
              </a:rPr>
              <a:t>ui</a:t>
            </a:r>
            <a:r>
              <a:rPr lang="en-US" sz="1500" dirty="0">
                <a:latin typeface="Consolas" panose="020B0609020204030204" pitchFamily="49" charset="0"/>
              </a:rPr>
              <a:t>-go</a:t>
            </a:r>
          </a:p>
          <a:p>
            <a:r>
              <a:rPr lang="en-US" sz="1500" dirty="0">
                <a:latin typeface="Consolas" panose="020B0609020204030204" pitchFamily="49" charset="0"/>
              </a:rPr>
              <a:t>  image: nexus3.edgexfoundry.org:10004</a:t>
            </a:r>
          </a:p>
          <a:p>
            <a:r>
              <a:rPr lang="en-US" sz="1500" dirty="0">
                <a:latin typeface="Consolas" panose="020B0609020204030204" pitchFamily="49" charset="0"/>
              </a:rPr>
              <a:t>/</a:t>
            </a:r>
            <a:r>
              <a:rPr lang="en-US" sz="1500" dirty="0" err="1">
                <a:latin typeface="Consolas" panose="020B0609020204030204" pitchFamily="49" charset="0"/>
              </a:rPr>
              <a:t>docker-edgex-ui-go:master</a:t>
            </a:r>
            <a:endParaRPr lang="en-US" sz="1500" dirty="0">
              <a:latin typeface="Consolas" panose="020B0609020204030204" pitchFamily="49" charset="0"/>
            </a:endParaRPr>
          </a:p>
          <a:p>
            <a:r>
              <a:rPr lang="en-US" sz="1500" dirty="0">
                <a:latin typeface="Consolas" panose="020B0609020204030204" pitchFamily="49" charset="0"/>
              </a:rPr>
              <a:t>  networks:</a:t>
            </a:r>
          </a:p>
          <a:p>
            <a:r>
              <a:rPr lang="en-US" sz="1500" dirty="0">
                <a:latin typeface="Consolas" panose="020B0609020204030204" pitchFamily="49" charset="0"/>
              </a:rPr>
              <a:t>    </a:t>
            </a:r>
            <a:r>
              <a:rPr lang="en-US" sz="1500" dirty="0" err="1">
                <a:latin typeface="Consolas" panose="020B0609020204030204" pitchFamily="49" charset="0"/>
              </a:rPr>
              <a:t>edgex</a:t>
            </a:r>
            <a:r>
              <a:rPr lang="en-US" sz="1500" dirty="0">
                <a:latin typeface="Consolas" panose="020B0609020204030204" pitchFamily="49" charset="0"/>
              </a:rPr>
              <a:t>-network: null</a:t>
            </a:r>
          </a:p>
          <a:p>
            <a:r>
              <a:rPr lang="en-US" sz="1500" dirty="0">
                <a:latin typeface="Consolas" panose="020B0609020204030204" pitchFamily="49" charset="0"/>
              </a:rPr>
              <a:t>  ports:</a:t>
            </a:r>
          </a:p>
          <a:p>
            <a:r>
              <a:rPr lang="en-US" sz="1500" dirty="0">
                <a:latin typeface="Consolas" panose="020B0609020204030204" pitchFamily="49" charset="0"/>
              </a:rPr>
              <a:t>    - "0.0.0.0:4000:4000/</a:t>
            </a:r>
            <a:r>
              <a:rPr lang="en-US" sz="1500" dirty="0" err="1">
                <a:latin typeface="Consolas" panose="020B0609020204030204" pitchFamily="49" charset="0"/>
              </a:rPr>
              <a:t>tcp</a:t>
            </a:r>
            <a:r>
              <a:rPr lang="en-US" sz="1500" dirty="0">
                <a:latin typeface="Consolas" panose="020B0609020204030204" pitchFamily="49" charset="0"/>
              </a:rPr>
              <a:t>"</a:t>
            </a:r>
          </a:p>
          <a:p>
            <a:r>
              <a:rPr lang="en-US" sz="1500" dirty="0">
                <a:latin typeface="Consolas" panose="020B0609020204030204" pitchFamily="49" charset="0"/>
              </a:rPr>
              <a:t>  </a:t>
            </a:r>
            <a:r>
              <a:rPr lang="en-US" sz="1500" dirty="0" err="1">
                <a:latin typeface="Consolas" panose="020B0609020204030204" pitchFamily="49" charset="0"/>
              </a:rPr>
              <a:t>read_only</a:t>
            </a:r>
            <a:r>
              <a:rPr lang="en-US" sz="1500" dirty="0">
                <a:latin typeface="Consolas" panose="020B0609020204030204" pitchFamily="49" charset="0"/>
              </a:rPr>
              <a:t>: true</a:t>
            </a:r>
          </a:p>
        </p:txBody>
      </p:sp>
      <p:cxnSp>
        <p:nvCxnSpPr>
          <p:cNvPr id="7" name="Connector: Elbow 6">
            <a:extLst>
              <a:ext uri="{FF2B5EF4-FFF2-40B4-BE49-F238E27FC236}">
                <a16:creationId xmlns:a16="http://schemas.microsoft.com/office/drawing/2014/main" id="{4A7F1AF0-8AFA-828F-201A-F12726223367}"/>
              </a:ext>
            </a:extLst>
          </p:cNvPr>
          <p:cNvCxnSpPr>
            <a:cxnSpLocks/>
          </p:cNvCxnSpPr>
          <p:nvPr/>
        </p:nvCxnSpPr>
        <p:spPr>
          <a:xfrm rot="10800000" flipV="1">
            <a:off x="8907415" y="4662704"/>
            <a:ext cx="1572405" cy="704423"/>
          </a:xfrm>
          <a:prstGeom prst="bentConnector3">
            <a:avLst>
              <a:gd name="adj1" fmla="val -568"/>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67878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Slanje podatka sa senzora na server</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sr-Latn-R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1</a:t>
            </a:r>
            <a:r>
              <a:rPr kumimoji="0" lang="en-U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1</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200" y="1065583"/>
            <a:ext cx="10567684" cy="1785104"/>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Pomoću EdgeX-a, mogu se slati podaci sa senzora ka serveru/oblaku ili bilo kojim uređajima poput pametnih telefona. </a:t>
            </a: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Na primer, ako želimo da kontrolišemo kućne IoT uređaje kao što su svetla, ventilatori, klima uređaji, TV, frižider, itd. (bilo šta što može da deluje kao IoT uređaj) pomoću pametnog telefona, to se može uraditi pomoću MQTT ili HTTP protokola.</a:t>
            </a:r>
            <a:endParaRPr lang="sr-Latn-RS" sz="2000" i="1" dirty="0">
              <a:solidFill>
                <a:prstClr val="black"/>
              </a:solidFill>
              <a:latin typeface="Fira Sans" panose="020B0503050000020004" pitchFamily="34" charset="0"/>
            </a:endParaRPr>
          </a:p>
        </p:txBody>
      </p:sp>
      <p:pic>
        <p:nvPicPr>
          <p:cNvPr id="7170" name="Picture 2">
            <a:extLst>
              <a:ext uri="{FF2B5EF4-FFF2-40B4-BE49-F238E27FC236}">
                <a16:creationId xmlns:a16="http://schemas.microsoft.com/office/drawing/2014/main" id="{BA55CDBF-6C7F-378E-448D-0788789C0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973" y="2933393"/>
            <a:ext cx="6137505" cy="3307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24041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EdgeX kao middleware</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00170"/>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sr-Latn-R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1</a:t>
            </a:r>
            <a:r>
              <a:rPr kumimoji="0" lang="en-U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F55F67B-5F94-E688-DCE8-EBC23B1791D7}"/>
              </a:ext>
            </a:extLst>
          </p:cNvPr>
          <p:cNvPicPr>
            <a:picLocks noChangeAspect="1"/>
          </p:cNvPicPr>
          <p:nvPr/>
        </p:nvPicPr>
        <p:blipFill rotWithShape="1">
          <a:blip r:embed="rId2"/>
          <a:srcRect t="3117" b="747"/>
          <a:stretch/>
        </p:blipFill>
        <p:spPr>
          <a:xfrm>
            <a:off x="0" y="1024229"/>
            <a:ext cx="12192000" cy="5319399"/>
          </a:xfrm>
          <a:prstGeom prst="rect">
            <a:avLst/>
          </a:prstGeom>
        </p:spPr>
      </p:pic>
    </p:spTree>
    <p:extLst>
      <p:ext uri="{BB962C8B-B14F-4D97-AF65-F5344CB8AC3E}">
        <p14:creationId xmlns:p14="http://schemas.microsoft.com/office/powerpoint/2010/main" val="35292859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EdgeX </a:t>
            </a:r>
            <a:r>
              <a:rPr lang="en-US" sz="4000" b="1" dirty="0">
                <a:solidFill>
                  <a:schemeClr val="tx1"/>
                </a:solidFill>
                <a:latin typeface="Fira Sans Extra Condensed" panose="020B0503050000020004" pitchFamily="34" charset="0"/>
              </a:rPr>
              <a:t>Device service</a:t>
            </a: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sr-Latn-R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1</a:t>
            </a:r>
            <a:r>
              <a:rPr kumimoji="0" lang="en-U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3</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F918754-02F9-2FCD-12F0-B6E084677173}"/>
              </a:ext>
            </a:extLst>
          </p:cNvPr>
          <p:cNvPicPr>
            <a:picLocks noChangeAspect="1"/>
          </p:cNvPicPr>
          <p:nvPr/>
        </p:nvPicPr>
        <p:blipFill>
          <a:blip r:embed="rId2"/>
          <a:stretch>
            <a:fillRect/>
          </a:stretch>
        </p:blipFill>
        <p:spPr>
          <a:xfrm>
            <a:off x="1503819" y="1147712"/>
            <a:ext cx="9184362" cy="5100885"/>
          </a:xfrm>
          <a:prstGeom prst="rect">
            <a:avLst/>
          </a:prstGeom>
        </p:spPr>
      </p:pic>
    </p:spTree>
    <p:extLst>
      <p:ext uri="{BB962C8B-B14F-4D97-AF65-F5344CB8AC3E}">
        <p14:creationId xmlns:p14="http://schemas.microsoft.com/office/powerpoint/2010/main" val="7438698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EdgeX </a:t>
            </a:r>
            <a:r>
              <a:rPr lang="en-US" sz="4000" b="1" dirty="0">
                <a:solidFill>
                  <a:schemeClr val="tx1"/>
                </a:solidFill>
                <a:latin typeface="Fira Sans Extra Condensed" panose="020B0503050000020004" pitchFamily="34" charset="0"/>
              </a:rPr>
              <a:t>Device service</a:t>
            </a: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sr-Latn-R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1</a:t>
            </a:r>
            <a:r>
              <a:rPr kumimoji="0" lang="en-U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4</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4485169-3C13-56E3-D198-572D617A975D}"/>
              </a:ext>
            </a:extLst>
          </p:cNvPr>
          <p:cNvSpPr txBox="1"/>
          <p:nvPr/>
        </p:nvSpPr>
        <p:spPr>
          <a:xfrm>
            <a:off x="755200" y="1065583"/>
            <a:ext cx="10567684" cy="4355038"/>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Ovo je jedan od EdgeX mikroservisa, koji služi za povezivanje uređaja sa ostatkom EdgeX infrastrukture.</a:t>
            </a:r>
          </a:p>
          <a:p>
            <a:pPr marL="285750" marR="0" lvl="0" indent="-2857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Servis uređaja ima </a:t>
            </a:r>
            <a:r>
              <a:rPr lang="sr-Latn-RS" sz="2000" b="1" dirty="0">
                <a:solidFill>
                  <a:prstClr val="black"/>
                </a:solidFill>
                <a:latin typeface="Fira Sans" panose="020B0503050000020004" pitchFamily="34" charset="0"/>
              </a:rPr>
              <a:t>dva glavna zadatka</a:t>
            </a:r>
            <a:r>
              <a:rPr lang="en-US" sz="2000" dirty="0">
                <a:solidFill>
                  <a:prstClr val="black"/>
                </a:solidFill>
                <a:latin typeface="Fira Sans" panose="020B0503050000020004" pitchFamily="34" charset="0"/>
              </a:rPr>
              <a:t>:</a:t>
            </a:r>
            <a:r>
              <a:rPr lang="sr-Latn-RS" sz="2000" dirty="0">
                <a:solidFill>
                  <a:prstClr val="black"/>
                </a:solidFill>
                <a:latin typeface="Fira Sans" panose="020B0503050000020004" pitchFamily="34" charset="0"/>
              </a:rPr>
              <a:t> </a:t>
            </a:r>
            <a:endParaRPr lang="en-US" sz="2000" dirty="0">
              <a:solidFill>
                <a:prstClr val="black"/>
              </a:solidFill>
              <a:latin typeface="Fira Sans" panose="020B0503050000020004" pitchFamily="34" charset="0"/>
            </a:endParaRPr>
          </a:p>
          <a:p>
            <a:pPr marL="742950" lvl="1" indent="-285750" algn="just">
              <a:spcAft>
                <a:spcPts val="600"/>
              </a:spcAft>
              <a:buFont typeface="Arial" panose="020B0604020202020204" pitchFamily="34" charset="0"/>
              <a:buChar char="•"/>
              <a:defRPr/>
            </a:pPr>
            <a:r>
              <a:rPr lang="sr-Latn-RS" sz="2000" dirty="0">
                <a:solidFill>
                  <a:prstClr val="black"/>
                </a:solidFill>
                <a:latin typeface="Fira Sans" panose="020B0503050000020004" pitchFamily="34" charset="0"/>
              </a:rPr>
              <a:t>Dobijanje/prikupljanje podataka sa senzora/uređaja u EdgeX</a:t>
            </a:r>
            <a:r>
              <a:rPr lang="en-US" sz="2000" dirty="0">
                <a:solidFill>
                  <a:prstClr val="black"/>
                </a:solidFill>
                <a:latin typeface="Fira Sans" panose="020B0503050000020004" pitchFamily="34" charset="0"/>
              </a:rPr>
              <a:t>-u</a:t>
            </a:r>
            <a:r>
              <a:rPr lang="sr-Latn-RS" sz="2000" dirty="0">
                <a:solidFill>
                  <a:prstClr val="black"/>
                </a:solidFill>
                <a:latin typeface="Fira Sans" panose="020B0503050000020004" pitchFamily="34" charset="0"/>
              </a:rPr>
              <a:t> </a:t>
            </a:r>
            <a:endParaRPr lang="en-US" sz="2000" dirty="0">
              <a:solidFill>
                <a:prstClr val="black"/>
              </a:solidFill>
              <a:latin typeface="Fira Sans" panose="020B0503050000020004" pitchFamily="34" charset="0"/>
            </a:endParaRPr>
          </a:p>
          <a:p>
            <a:pPr marL="1200150" lvl="2" indent="-285750" algn="just">
              <a:spcAft>
                <a:spcPts val="600"/>
              </a:spcAft>
              <a:buFont typeface="Arial" panose="020B0604020202020204" pitchFamily="34" charset="0"/>
              <a:buChar char="•"/>
              <a:defRPr/>
            </a:pPr>
            <a:r>
              <a:rPr lang="sr-Latn-RS" sz="2000" i="1" dirty="0">
                <a:solidFill>
                  <a:prstClr val="black"/>
                </a:solidFill>
                <a:latin typeface="Fira Sans" panose="020B0503050000020004" pitchFamily="34" charset="0"/>
              </a:rPr>
              <a:t>Primer</a:t>
            </a:r>
            <a:r>
              <a:rPr lang="sr-Latn-RS" sz="2000" dirty="0">
                <a:solidFill>
                  <a:prstClr val="black"/>
                </a:solidFill>
                <a:latin typeface="Fira Sans" panose="020B0503050000020004" pitchFamily="34" charset="0"/>
              </a:rPr>
              <a:t>: dobijanje očitavanja temperature i vlažnosti sa termostata</a:t>
            </a:r>
            <a:endParaRPr lang="en-US" sz="2000" dirty="0">
              <a:solidFill>
                <a:prstClr val="black"/>
              </a:solidFill>
              <a:latin typeface="Fira Sans" panose="020B0503050000020004" pitchFamily="34" charset="0"/>
            </a:endParaRPr>
          </a:p>
          <a:p>
            <a:pPr marL="742950" lvl="1" indent="-285750" algn="just">
              <a:spcAft>
                <a:spcPts val="600"/>
              </a:spcAft>
              <a:buFont typeface="Arial" panose="020B0604020202020204" pitchFamily="34" charset="0"/>
              <a:buChar char="•"/>
              <a:defRPr/>
            </a:pPr>
            <a:r>
              <a:rPr lang="sr-Latn-RS" sz="2000" dirty="0">
                <a:solidFill>
                  <a:prstClr val="black"/>
                </a:solidFill>
                <a:latin typeface="Fira Sans" panose="020B0503050000020004" pitchFamily="34" charset="0"/>
              </a:rPr>
              <a:t>Podešavanje/aktiviranje uređaja u ime EdgeX-a (ili korisnika EdgeX-a)</a:t>
            </a:r>
            <a:endParaRPr lang="en-US" sz="2000" dirty="0">
              <a:solidFill>
                <a:prstClr val="black"/>
              </a:solidFill>
              <a:latin typeface="Fira Sans" panose="020B0503050000020004" pitchFamily="34" charset="0"/>
            </a:endParaRPr>
          </a:p>
          <a:p>
            <a:pPr marL="1200150" lvl="2" indent="-285750" algn="just">
              <a:spcAft>
                <a:spcPts val="600"/>
              </a:spcAft>
              <a:buFont typeface="Arial" panose="020B0604020202020204" pitchFamily="34" charset="0"/>
              <a:buChar char="•"/>
              <a:defRPr/>
            </a:pPr>
            <a:r>
              <a:rPr lang="sr-Latn-RS" sz="2000" i="1" dirty="0">
                <a:solidFill>
                  <a:prstClr val="black"/>
                </a:solidFill>
                <a:latin typeface="Fira Sans" panose="020B0503050000020004" pitchFamily="34" charset="0"/>
              </a:rPr>
              <a:t>Primer</a:t>
            </a:r>
            <a:r>
              <a:rPr lang="sr-Latn-RS" sz="2000" dirty="0">
                <a:solidFill>
                  <a:prstClr val="black"/>
                </a:solidFill>
                <a:latin typeface="Fira Sans" panose="020B0503050000020004" pitchFamily="34" charset="0"/>
              </a:rPr>
              <a:t>: podešavanje tačke hlađenja ili grejanja na termostatu</a:t>
            </a:r>
            <a:r>
              <a:rPr lang="en-US" sz="2000" dirty="0">
                <a:solidFill>
                  <a:prstClr val="black"/>
                </a:solidFill>
                <a:latin typeface="Fira Sans" panose="020B0503050000020004" pitchFamily="34" charset="0"/>
              </a:rPr>
              <a:t> </a:t>
            </a:r>
          </a:p>
          <a:p>
            <a:pPr marL="1200150" lvl="2" indent="-285750" algn="just">
              <a:spcAft>
                <a:spcPts val="600"/>
              </a:spcAft>
              <a:buFont typeface="Arial" panose="020B0604020202020204" pitchFamily="34" charset="0"/>
              <a:buChar char="•"/>
              <a:defRPr/>
            </a:pPr>
            <a:endParaRPr lang="en-US" sz="200" dirty="0">
              <a:solidFill>
                <a:prstClr val="black"/>
              </a:solidFill>
              <a:latin typeface="Fira Sans" panose="020B0503050000020004" pitchFamily="34" charset="0"/>
            </a:endParaRPr>
          </a:p>
          <a:p>
            <a:pPr marL="285750" marR="0" lvl="0" indent="-2857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2000" dirty="0">
                <a:solidFill>
                  <a:prstClr val="black"/>
                </a:solidFill>
                <a:latin typeface="Fira Sans" panose="020B0503050000020004" pitchFamily="34" charset="0"/>
              </a:rPr>
              <a:t>Pored </a:t>
            </a:r>
            <a:r>
              <a:rPr lang="en-US" sz="2000" dirty="0" err="1">
                <a:solidFill>
                  <a:prstClr val="black"/>
                </a:solidFill>
                <a:latin typeface="Fira Sans" panose="020B0503050000020004" pitchFamily="34" charset="0"/>
              </a:rPr>
              <a:t>osnovnih</a:t>
            </a:r>
            <a:r>
              <a:rPr lang="en-US" sz="2000" dirty="0">
                <a:solidFill>
                  <a:prstClr val="black"/>
                </a:solidFill>
                <a:latin typeface="Fira Sans" panose="020B0503050000020004" pitchFamily="34" charset="0"/>
              </a:rPr>
              <a:t>,  </a:t>
            </a:r>
            <a:r>
              <a:rPr lang="en-US" sz="2000" dirty="0" err="1">
                <a:solidFill>
                  <a:prstClr val="black"/>
                </a:solidFill>
                <a:latin typeface="Fira Sans" panose="020B0503050000020004" pitchFamily="34" charset="0"/>
              </a:rPr>
              <a:t>servis</a:t>
            </a:r>
            <a:r>
              <a:rPr lang="en-US" sz="2000" dirty="0">
                <a:solidFill>
                  <a:prstClr val="black"/>
                </a:solidFill>
                <a:latin typeface="Fira Sans" panose="020B0503050000020004" pitchFamily="34" charset="0"/>
              </a:rPr>
              <a:t> </a:t>
            </a:r>
            <a:r>
              <a:rPr lang="sr-Latn-RS" sz="2000" dirty="0">
                <a:solidFill>
                  <a:prstClr val="black"/>
                </a:solidFill>
                <a:latin typeface="Fira Sans" panose="020B0503050000020004" pitchFamily="34" charset="0"/>
              </a:rPr>
              <a:t>uređaja ima i </a:t>
            </a:r>
            <a:r>
              <a:rPr lang="sr-Latn-RS" sz="2000" b="1" dirty="0">
                <a:solidFill>
                  <a:prstClr val="black"/>
                </a:solidFill>
                <a:latin typeface="Fira Sans" panose="020B0503050000020004" pitchFamily="34" charset="0"/>
              </a:rPr>
              <a:t>druge zadatke</a:t>
            </a:r>
            <a:r>
              <a:rPr lang="en-US" sz="2000" dirty="0">
                <a:solidFill>
                  <a:prstClr val="black"/>
                </a:solidFill>
                <a:latin typeface="Fira Sans" panose="020B0503050000020004" pitchFamily="34" charset="0"/>
              </a:rPr>
              <a:t>:</a:t>
            </a:r>
          </a:p>
          <a:p>
            <a:pPr marL="742950" lvl="1" indent="-285750" algn="just">
              <a:spcAft>
                <a:spcPts val="600"/>
              </a:spcAft>
              <a:buFont typeface="Arial" panose="020B0604020202020204" pitchFamily="34" charset="0"/>
              <a:buChar char="•"/>
              <a:defRPr/>
            </a:pPr>
            <a:r>
              <a:rPr lang="sr-Latn-RS" sz="2000" dirty="0">
                <a:solidFill>
                  <a:prstClr val="black"/>
                </a:solidFill>
                <a:latin typeface="Fira Sans" panose="020B0503050000020004" pitchFamily="34" charset="0"/>
              </a:rPr>
              <a:t>Transformisanje podataka sa senzora u poruke formatirane za EdgeX</a:t>
            </a:r>
            <a:endParaRPr lang="en-US" sz="2000" dirty="0">
              <a:solidFill>
                <a:prstClr val="black"/>
              </a:solidFill>
              <a:latin typeface="Fira Sans" panose="020B0503050000020004" pitchFamily="34" charset="0"/>
            </a:endParaRPr>
          </a:p>
          <a:p>
            <a:pPr marL="742950" lvl="1" indent="-285750" algn="just">
              <a:spcAft>
                <a:spcPts val="600"/>
              </a:spcAft>
              <a:buFont typeface="Arial" panose="020B0604020202020204" pitchFamily="34" charset="0"/>
              <a:buChar char="•"/>
              <a:defRPr/>
            </a:pPr>
            <a:r>
              <a:rPr lang="sr-Latn-RS" sz="2000" dirty="0">
                <a:solidFill>
                  <a:prstClr val="black"/>
                </a:solidFill>
                <a:latin typeface="Fira Sans" panose="020B0503050000020004" pitchFamily="34" charset="0"/>
              </a:rPr>
              <a:t>Praćenje uređaja/senzora (da li je uređaj još uvek povezan i funkcionalan?)</a:t>
            </a:r>
            <a:endParaRPr lang="en-US" sz="2000" dirty="0">
              <a:solidFill>
                <a:prstClr val="black"/>
              </a:solidFill>
              <a:latin typeface="Fira Sans" panose="020B0503050000020004" pitchFamily="34" charset="0"/>
            </a:endParaRPr>
          </a:p>
          <a:p>
            <a:pPr marL="742950" lvl="1" indent="-285750" algn="just">
              <a:spcAft>
                <a:spcPts val="600"/>
              </a:spcAft>
              <a:buFont typeface="Arial" panose="020B0604020202020204" pitchFamily="34" charset="0"/>
              <a:buChar char="•"/>
              <a:defRPr/>
            </a:pPr>
            <a:r>
              <a:rPr lang="sr-Latn-RS" sz="2000" dirty="0">
                <a:solidFill>
                  <a:prstClr val="black"/>
                </a:solidFill>
                <a:latin typeface="Fira Sans" panose="020B0503050000020004" pitchFamily="34" charset="0"/>
              </a:rPr>
              <a:t>Otkrivanje novih senzora/uređaja i njihovo stavljanje na raspolaganje EdgeX-u</a:t>
            </a:r>
            <a:endParaRPr lang="en-US" sz="2000" dirty="0">
              <a:solidFill>
                <a:prstClr val="black"/>
              </a:solidFill>
              <a:latin typeface="Fira Sans" panose="020B0503050000020004" pitchFamily="34" charset="0"/>
            </a:endParaRPr>
          </a:p>
        </p:txBody>
      </p:sp>
    </p:spTree>
    <p:extLst>
      <p:ext uri="{BB962C8B-B14F-4D97-AF65-F5344CB8AC3E}">
        <p14:creationId xmlns:p14="http://schemas.microsoft.com/office/powerpoint/2010/main" val="60068554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EdgeX </a:t>
            </a:r>
            <a:r>
              <a:rPr lang="en-US" sz="4000" b="1" dirty="0">
                <a:solidFill>
                  <a:schemeClr val="tx1"/>
                </a:solidFill>
                <a:latin typeface="Fira Sans Extra Condensed" panose="020B0503050000020004" pitchFamily="34" charset="0"/>
              </a:rPr>
              <a:t>Device service</a:t>
            </a: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sr-Latn-R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15</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5C77002-1D51-6F86-D762-4033D930B5E7}"/>
              </a:ext>
            </a:extLst>
          </p:cNvPr>
          <p:cNvSpPr txBox="1"/>
          <p:nvPr/>
        </p:nvSpPr>
        <p:spPr>
          <a:xfrm>
            <a:off x="755200" y="1156433"/>
            <a:ext cx="10681600" cy="3170099"/>
          </a:xfrm>
          <a:prstGeom prst="rect">
            <a:avLst/>
          </a:prstGeom>
          <a:noFill/>
        </p:spPr>
        <p:txBody>
          <a:bodyPr wrap="square">
            <a:spAutoFit/>
          </a:bodyPr>
          <a:lstStyle/>
          <a:p>
            <a:pPr marL="342900" indent="-342900" algn="just">
              <a:buFont typeface="Arial" panose="020B0604020202020204" pitchFamily="34" charset="0"/>
              <a:buChar char="•"/>
            </a:pPr>
            <a:r>
              <a:rPr lang="en-US" sz="2000" dirty="0" err="1">
                <a:latin typeface="Fira Sans" panose="020B0503050000020004" pitchFamily="34" charset="0"/>
              </a:rPr>
              <a:t>EdgeX</a:t>
            </a:r>
            <a:r>
              <a:rPr lang="en-US" sz="2000" dirty="0">
                <a:latin typeface="Fira Sans" panose="020B0503050000020004" pitchFamily="34" charset="0"/>
              </a:rPr>
              <a:t> </a:t>
            </a:r>
            <a:r>
              <a:rPr lang="en-US" sz="2000" dirty="0" err="1">
                <a:latin typeface="Fira Sans" panose="020B0503050000020004" pitchFamily="34" charset="0"/>
              </a:rPr>
              <a:t>dolazi</a:t>
            </a:r>
            <a:r>
              <a:rPr lang="en-US" sz="2000" dirty="0">
                <a:latin typeface="Fira Sans" panose="020B0503050000020004" pitchFamily="34" charset="0"/>
              </a:rPr>
              <a:t> </a:t>
            </a:r>
            <a:r>
              <a:rPr lang="en-US" sz="2000" dirty="0" err="1">
                <a:latin typeface="Fira Sans" panose="020B0503050000020004" pitchFamily="34" charset="0"/>
              </a:rPr>
              <a:t>sa</a:t>
            </a:r>
            <a:r>
              <a:rPr lang="en-US" sz="2000" dirty="0">
                <a:latin typeface="Fira Sans" panose="020B0503050000020004" pitchFamily="34" charset="0"/>
              </a:rPr>
              <a:t> </a:t>
            </a:r>
            <a:r>
              <a:rPr lang="en-US" sz="2000" dirty="0" err="1">
                <a:latin typeface="Fira Sans" panose="020B0503050000020004" pitchFamily="34" charset="0"/>
              </a:rPr>
              <a:t>brojnim</a:t>
            </a:r>
            <a:r>
              <a:rPr lang="en-US" sz="2000" dirty="0">
                <a:latin typeface="Fira Sans" panose="020B0503050000020004" pitchFamily="34" charset="0"/>
              </a:rPr>
              <a:t> </a:t>
            </a:r>
            <a:r>
              <a:rPr lang="en-US" sz="2000" dirty="0" err="1">
                <a:latin typeface="Fira Sans" panose="020B0503050000020004" pitchFamily="34" charset="0"/>
              </a:rPr>
              <a:t>servisima</a:t>
            </a:r>
            <a:r>
              <a:rPr lang="en-US" sz="2000" dirty="0">
                <a:latin typeface="Fira Sans" panose="020B0503050000020004" pitchFamily="34" charset="0"/>
              </a:rPr>
              <a:t> </a:t>
            </a:r>
            <a:r>
              <a:rPr lang="en-US" sz="2000" dirty="0" err="1">
                <a:latin typeface="Fira Sans" panose="020B0503050000020004" pitchFamily="34" charset="0"/>
              </a:rPr>
              <a:t>uređaja</a:t>
            </a:r>
            <a:r>
              <a:rPr lang="en-US" sz="2000" dirty="0">
                <a:latin typeface="Fira Sans" panose="020B0503050000020004" pitchFamily="34" charset="0"/>
              </a:rPr>
              <a:t> koji </a:t>
            </a:r>
            <a:r>
              <a:rPr lang="en-US" sz="2000" dirty="0" err="1">
                <a:latin typeface="Fira Sans" panose="020B0503050000020004" pitchFamily="34" charset="0"/>
              </a:rPr>
              <a:t>podržavaju</a:t>
            </a:r>
            <a:r>
              <a:rPr lang="en-US" sz="2000" dirty="0">
                <a:latin typeface="Fira Sans" panose="020B0503050000020004" pitchFamily="34" charset="0"/>
              </a:rPr>
              <a:t> </a:t>
            </a:r>
            <a:r>
              <a:rPr lang="en-US" sz="2000" dirty="0" err="1">
                <a:latin typeface="Fira Sans" panose="020B0503050000020004" pitchFamily="34" charset="0"/>
              </a:rPr>
              <a:t>popularne</a:t>
            </a:r>
            <a:r>
              <a:rPr lang="en-US" sz="2000" dirty="0">
                <a:latin typeface="Fira Sans" panose="020B0503050000020004" pitchFamily="34" charset="0"/>
              </a:rPr>
              <a:t> IoT </a:t>
            </a:r>
            <a:r>
              <a:rPr lang="en-US" sz="2000" dirty="0" err="1">
                <a:latin typeface="Fira Sans" panose="020B0503050000020004" pitchFamily="34" charset="0"/>
              </a:rPr>
              <a:t>protokole</a:t>
            </a:r>
            <a:r>
              <a:rPr lang="en-US" sz="2000" dirty="0">
                <a:latin typeface="Fira Sans" panose="020B0503050000020004" pitchFamily="34" charset="0"/>
              </a:rPr>
              <a:t>:</a:t>
            </a:r>
          </a:p>
          <a:p>
            <a:pPr marL="800100" lvl="1" indent="-342900" algn="just">
              <a:buFont typeface="Arial" panose="020B0604020202020204" pitchFamily="34" charset="0"/>
              <a:buChar char="•"/>
            </a:pPr>
            <a:r>
              <a:rPr lang="en-US" sz="2000" dirty="0">
                <a:latin typeface="Fira Sans" panose="020B0503050000020004" pitchFamily="34" charset="0"/>
              </a:rPr>
              <a:t>Modbus, BACnet, SNMP, MQTT, REST, GPIO, RFID/LLRP, ONVIF </a:t>
            </a:r>
            <a:r>
              <a:rPr lang="en-US" sz="2000" dirty="0" err="1">
                <a:latin typeface="Fira Sans" panose="020B0503050000020004" pitchFamily="34" charset="0"/>
              </a:rPr>
              <a:t>kamera</a:t>
            </a:r>
            <a:r>
              <a:rPr lang="en-US" sz="2000" dirty="0">
                <a:latin typeface="Fira Sans" panose="020B0503050000020004" pitchFamily="34" charset="0"/>
              </a:rPr>
              <a:t>, USB </a:t>
            </a:r>
            <a:r>
              <a:rPr lang="en-US" sz="2000" dirty="0" err="1">
                <a:latin typeface="Fira Sans" panose="020B0503050000020004" pitchFamily="34" charset="0"/>
              </a:rPr>
              <a:t>kamera</a:t>
            </a:r>
            <a:r>
              <a:rPr lang="en-US" sz="2000" dirty="0">
                <a:latin typeface="Fira Sans" panose="020B0503050000020004" pitchFamily="34" charset="0"/>
              </a:rPr>
              <a:t>, CoAP, Grove </a:t>
            </a:r>
          </a:p>
          <a:p>
            <a:pPr marL="800100" lvl="1" indent="-342900" algn="just">
              <a:spcBef>
                <a:spcPts val="600"/>
              </a:spcBef>
              <a:spcAft>
                <a:spcPts val="600"/>
              </a:spcAft>
              <a:buFont typeface="Arial" panose="020B0604020202020204" pitchFamily="34" charset="0"/>
              <a:buChar char="•"/>
            </a:pPr>
            <a:r>
              <a:rPr lang="en-US" sz="2000" dirty="0" err="1">
                <a:latin typeface="Fira Sans" panose="020B0503050000020004" pitchFamily="34" charset="0"/>
              </a:rPr>
              <a:t>Neki</a:t>
            </a:r>
            <a:r>
              <a:rPr lang="en-US" sz="2000" dirty="0">
                <a:latin typeface="Fira Sans" panose="020B0503050000020004" pitchFamily="34" charset="0"/>
              </a:rPr>
              <a:t> </a:t>
            </a:r>
            <a:r>
              <a:rPr lang="en-US" sz="2000" dirty="0" err="1">
                <a:latin typeface="Fira Sans" panose="020B0503050000020004" pitchFamily="34" charset="0"/>
              </a:rPr>
              <a:t>su</a:t>
            </a:r>
            <a:r>
              <a:rPr lang="en-US" sz="2000" dirty="0">
                <a:latin typeface="Fira Sans" panose="020B0503050000020004" pitchFamily="34" charset="0"/>
              </a:rPr>
              <a:t> </a:t>
            </a:r>
            <a:r>
              <a:rPr lang="en-US" sz="2000" dirty="0" err="1">
                <a:latin typeface="Fira Sans" panose="020B0503050000020004" pitchFamily="34" charset="0"/>
              </a:rPr>
              <a:t>napisani</a:t>
            </a:r>
            <a:r>
              <a:rPr lang="en-US" sz="2000" dirty="0">
                <a:latin typeface="Fira Sans" panose="020B0503050000020004" pitchFamily="34" charset="0"/>
              </a:rPr>
              <a:t> u Go, a </a:t>
            </a:r>
            <a:r>
              <a:rPr lang="en-US" sz="2000" dirty="0" err="1">
                <a:latin typeface="Fira Sans" panose="020B0503050000020004" pitchFamily="34" charset="0"/>
              </a:rPr>
              <a:t>neki</a:t>
            </a:r>
            <a:r>
              <a:rPr lang="en-US" sz="2000" dirty="0">
                <a:latin typeface="Fira Sans" panose="020B0503050000020004" pitchFamily="34" charset="0"/>
              </a:rPr>
              <a:t> u C (</a:t>
            </a:r>
            <a:r>
              <a:rPr lang="en-US" sz="2000" dirty="0" err="1">
                <a:latin typeface="Fira Sans" panose="020B0503050000020004" pitchFamily="34" charset="0"/>
              </a:rPr>
              <a:t>jezik</a:t>
            </a:r>
            <a:r>
              <a:rPr lang="en-US" sz="2000" dirty="0">
                <a:latin typeface="Fira Sans" panose="020B0503050000020004" pitchFamily="34" charset="0"/>
              </a:rPr>
              <a:t> </a:t>
            </a:r>
            <a:r>
              <a:rPr lang="en-US" sz="2000" dirty="0" err="1">
                <a:latin typeface="Fira Sans" panose="020B0503050000020004" pitchFamily="34" charset="0"/>
              </a:rPr>
              <a:t>nije</a:t>
            </a:r>
            <a:r>
              <a:rPr lang="en-US" sz="2000" dirty="0">
                <a:latin typeface="Fira Sans" panose="020B0503050000020004" pitchFamily="34" charset="0"/>
              </a:rPr>
              <a:t> </a:t>
            </a:r>
            <a:r>
              <a:rPr lang="en-US" sz="2000" dirty="0" err="1">
                <a:latin typeface="Fira Sans" panose="020B0503050000020004" pitchFamily="34" charset="0"/>
              </a:rPr>
              <a:t>bitan</a:t>
            </a:r>
            <a:r>
              <a:rPr lang="en-US" sz="2000" dirty="0">
                <a:latin typeface="Fira Sans" panose="020B0503050000020004" pitchFamily="34" charset="0"/>
              </a:rPr>
              <a:t>, </a:t>
            </a:r>
            <a:r>
              <a:rPr lang="en-US" sz="2000" dirty="0" err="1">
                <a:latin typeface="Fira Sans" panose="020B0503050000020004" pitchFamily="34" charset="0"/>
              </a:rPr>
              <a:t>jer</a:t>
            </a:r>
            <a:r>
              <a:rPr lang="en-US" sz="2000" dirty="0">
                <a:latin typeface="Fira Sans" panose="020B0503050000020004" pitchFamily="34" charset="0"/>
              </a:rPr>
              <a:t> se </a:t>
            </a:r>
            <a:r>
              <a:rPr lang="en-US" sz="2000" dirty="0" err="1">
                <a:latin typeface="Fira Sans" panose="020B0503050000020004" pitchFamily="34" charset="0"/>
              </a:rPr>
              <a:t>obično</a:t>
            </a:r>
            <a:r>
              <a:rPr lang="en-US" sz="2000" dirty="0">
                <a:latin typeface="Fira Sans" panose="020B0503050000020004" pitchFamily="34" charset="0"/>
              </a:rPr>
              <a:t> ne </a:t>
            </a:r>
            <a:r>
              <a:rPr lang="en-US" sz="2000" dirty="0" err="1">
                <a:latin typeface="Fira Sans" panose="020B0503050000020004" pitchFamily="34" charset="0"/>
              </a:rPr>
              <a:t>menja</a:t>
            </a:r>
            <a:r>
              <a:rPr lang="en-US" sz="2000" dirty="0">
                <a:latin typeface="Fira Sans" panose="020B0503050000020004" pitchFamily="34" charset="0"/>
              </a:rPr>
              <a:t> </a:t>
            </a:r>
            <a:r>
              <a:rPr lang="en-US" sz="2000" dirty="0" err="1">
                <a:latin typeface="Fira Sans" panose="020B0503050000020004" pitchFamily="34" charset="0"/>
              </a:rPr>
              <a:t>kod</a:t>
            </a:r>
            <a:r>
              <a:rPr lang="en-US" sz="2000" dirty="0">
                <a:latin typeface="Fira Sans" panose="020B0503050000020004" pitchFamily="34" charset="0"/>
              </a:rPr>
              <a:t> </a:t>
            </a:r>
            <a:r>
              <a:rPr lang="en-US" sz="2000" dirty="0" err="1">
                <a:latin typeface="Fira Sans" panose="020B0503050000020004" pitchFamily="34" charset="0"/>
              </a:rPr>
              <a:t>postojećih</a:t>
            </a:r>
            <a:r>
              <a:rPr lang="en-US" sz="2000" dirty="0">
                <a:latin typeface="Fira Sans" panose="020B0503050000020004" pitchFamily="34" charset="0"/>
              </a:rPr>
              <a:t> </a:t>
            </a:r>
            <a:r>
              <a:rPr lang="en-US" sz="2000" dirty="0" err="1">
                <a:latin typeface="Fira Sans" panose="020B0503050000020004" pitchFamily="34" charset="0"/>
              </a:rPr>
              <a:t>servisa</a:t>
            </a:r>
            <a:r>
              <a:rPr lang="en-US" sz="2000" dirty="0">
                <a:latin typeface="Fira Sans" panose="020B0503050000020004" pitchFamily="34" charset="0"/>
              </a:rPr>
              <a:t>, </a:t>
            </a:r>
            <a:r>
              <a:rPr lang="en-US" sz="2000" dirty="0" err="1">
                <a:latin typeface="Fira Sans" panose="020B0503050000020004" pitchFamily="34" charset="0"/>
              </a:rPr>
              <a:t>već</a:t>
            </a:r>
            <a:r>
              <a:rPr lang="en-US" sz="2000" dirty="0">
                <a:latin typeface="Fira Sans" panose="020B0503050000020004" pitchFamily="34" charset="0"/>
              </a:rPr>
              <a:t> se “</a:t>
            </a:r>
            <a:r>
              <a:rPr lang="en-US" sz="2000" dirty="0" err="1">
                <a:latin typeface="Fira Sans" panose="020B0503050000020004" pitchFamily="34" charset="0"/>
              </a:rPr>
              <a:t>konfigurišu</a:t>
            </a:r>
            <a:r>
              <a:rPr lang="en-US" sz="2000" dirty="0">
                <a:latin typeface="Fira Sans" panose="020B0503050000020004" pitchFamily="34" charset="0"/>
              </a:rPr>
              <a:t>" </a:t>
            </a:r>
            <a:r>
              <a:rPr lang="en-US" sz="2000" dirty="0" err="1">
                <a:latin typeface="Fira Sans" panose="020B0503050000020004" pitchFamily="34" charset="0"/>
              </a:rPr>
              <a:t>kako</a:t>
            </a:r>
            <a:r>
              <a:rPr lang="en-US" sz="2000" dirty="0">
                <a:latin typeface="Fira Sans" panose="020B0503050000020004" pitchFamily="34" charset="0"/>
              </a:rPr>
              <a:t> bi </a:t>
            </a:r>
            <a:r>
              <a:rPr lang="en-US" sz="2000" dirty="0" err="1">
                <a:latin typeface="Fira Sans" panose="020B0503050000020004" pitchFamily="34" charset="0"/>
              </a:rPr>
              <a:t>radili</a:t>
            </a:r>
            <a:r>
              <a:rPr lang="en-US" sz="2000" dirty="0">
                <a:latin typeface="Fira Sans" panose="020B0503050000020004" pitchFamily="34" charset="0"/>
              </a:rPr>
              <a:t> </a:t>
            </a:r>
            <a:r>
              <a:rPr lang="en-US" sz="2000" dirty="0" err="1">
                <a:latin typeface="Fira Sans" panose="020B0503050000020004" pitchFamily="34" charset="0"/>
              </a:rPr>
              <a:t>sa</a:t>
            </a:r>
            <a:r>
              <a:rPr lang="en-US" sz="2000" dirty="0">
                <a:latin typeface="Fira Sans" panose="020B0503050000020004" pitchFamily="34" charset="0"/>
              </a:rPr>
              <a:t> </a:t>
            </a:r>
            <a:r>
              <a:rPr lang="en-US" sz="2000" dirty="0" err="1">
                <a:latin typeface="Fira Sans" panose="020B0503050000020004" pitchFamily="34" charset="0"/>
              </a:rPr>
              <a:t>konkretnim</a:t>
            </a:r>
            <a:r>
              <a:rPr lang="en-US" sz="2000" dirty="0">
                <a:latin typeface="Fira Sans" panose="020B0503050000020004" pitchFamily="34" charset="0"/>
              </a:rPr>
              <a:t> </a:t>
            </a:r>
            <a:r>
              <a:rPr lang="en-US" sz="2000" dirty="0" err="1">
                <a:latin typeface="Fira Sans" panose="020B0503050000020004" pitchFamily="34" charset="0"/>
              </a:rPr>
              <a:t>senzorom</a:t>
            </a:r>
            <a:r>
              <a:rPr lang="en-US" sz="2000" dirty="0">
                <a:latin typeface="Fira Sans" panose="020B0503050000020004" pitchFamily="34" charset="0"/>
              </a:rPr>
              <a:t>/</a:t>
            </a:r>
            <a:r>
              <a:rPr lang="en-US" sz="2000" dirty="0" err="1">
                <a:latin typeface="Fira Sans" panose="020B0503050000020004" pitchFamily="34" charset="0"/>
              </a:rPr>
              <a:t>uređajem</a:t>
            </a:r>
            <a:r>
              <a:rPr lang="en-US" sz="2000" dirty="0">
                <a:latin typeface="Fira Sans" panose="020B0503050000020004" pitchFamily="34" charset="0"/>
              </a:rPr>
              <a:t>) </a:t>
            </a:r>
          </a:p>
          <a:p>
            <a:pPr marL="342900" indent="-342900" algn="just">
              <a:spcBef>
                <a:spcPts val="600"/>
              </a:spcBef>
              <a:spcAft>
                <a:spcPts val="600"/>
              </a:spcAft>
              <a:buFont typeface="Arial" panose="020B0604020202020204" pitchFamily="34" charset="0"/>
              <a:buChar char="•"/>
            </a:pPr>
            <a:r>
              <a:rPr lang="en-US" sz="2000" dirty="0" err="1">
                <a:latin typeface="Fira Sans" panose="020B0503050000020004" pitchFamily="34" charset="0"/>
              </a:rPr>
              <a:t>EdgeX</a:t>
            </a:r>
            <a:r>
              <a:rPr lang="en-US" sz="2000" dirty="0">
                <a:latin typeface="Fira Sans" panose="020B0503050000020004" pitchFamily="34" charset="0"/>
              </a:rPr>
              <a:t> </a:t>
            </a:r>
            <a:r>
              <a:rPr lang="en-US" sz="2000" dirty="0" err="1">
                <a:latin typeface="Fira Sans" panose="020B0503050000020004" pitchFamily="34" charset="0"/>
              </a:rPr>
              <a:t>čak</a:t>
            </a:r>
            <a:r>
              <a:rPr lang="en-US" sz="2000" dirty="0">
                <a:latin typeface="Fira Sans" panose="020B0503050000020004" pitchFamily="34" charset="0"/>
              </a:rPr>
              <a:t> </a:t>
            </a:r>
            <a:r>
              <a:rPr lang="en-US" sz="2000" dirty="0" err="1">
                <a:latin typeface="Fira Sans" panose="020B0503050000020004" pitchFamily="34" charset="0"/>
              </a:rPr>
              <a:t>dolazi</a:t>
            </a:r>
            <a:r>
              <a:rPr lang="en-US" sz="2000" dirty="0">
                <a:latin typeface="Fira Sans" panose="020B0503050000020004" pitchFamily="34" charset="0"/>
              </a:rPr>
              <a:t> </a:t>
            </a:r>
            <a:r>
              <a:rPr lang="en-US" sz="2000" dirty="0" err="1">
                <a:latin typeface="Fira Sans" panose="020B0503050000020004" pitchFamily="34" charset="0"/>
              </a:rPr>
              <a:t>sa</a:t>
            </a:r>
            <a:r>
              <a:rPr lang="en-US" sz="2000" dirty="0">
                <a:latin typeface="Fira Sans" panose="020B0503050000020004" pitchFamily="34" charset="0"/>
              </a:rPr>
              <a:t> "</a:t>
            </a:r>
            <a:r>
              <a:rPr lang="en-US" sz="2000" dirty="0" err="1">
                <a:latin typeface="Fira Sans" panose="020B0503050000020004" pitchFamily="34" charset="0"/>
              </a:rPr>
              <a:t>virtuelnim</a:t>
            </a:r>
            <a:r>
              <a:rPr lang="en-US" sz="2000" dirty="0">
                <a:latin typeface="Fira Sans" panose="020B0503050000020004" pitchFamily="34" charset="0"/>
              </a:rPr>
              <a:t> </a:t>
            </a:r>
            <a:r>
              <a:rPr lang="en-US" sz="2000" dirty="0" err="1">
                <a:latin typeface="Fira Sans" panose="020B0503050000020004" pitchFamily="34" charset="0"/>
              </a:rPr>
              <a:t>uređajem</a:t>
            </a:r>
            <a:r>
              <a:rPr lang="en-US" sz="2000" dirty="0">
                <a:latin typeface="Fira Sans" panose="020B0503050000020004" pitchFamily="34" charset="0"/>
              </a:rPr>
              <a:t>" za </a:t>
            </a:r>
            <a:r>
              <a:rPr lang="en-US" sz="2000" dirty="0" err="1">
                <a:latin typeface="Fira Sans" panose="020B0503050000020004" pitchFamily="34" charset="0"/>
              </a:rPr>
              <a:t>simulaciju</a:t>
            </a:r>
            <a:r>
              <a:rPr lang="en-US" sz="2000" dirty="0">
                <a:latin typeface="Fira Sans" panose="020B0503050000020004" pitchFamily="34" charset="0"/>
              </a:rPr>
              <a:t> </a:t>
            </a:r>
            <a:r>
              <a:rPr lang="en-US" sz="2000" dirty="0" err="1">
                <a:latin typeface="Fira Sans" panose="020B0503050000020004" pitchFamily="34" charset="0"/>
              </a:rPr>
              <a:t>drugih</a:t>
            </a:r>
            <a:r>
              <a:rPr lang="en-US" sz="2000" dirty="0">
                <a:latin typeface="Fira Sans" panose="020B0503050000020004" pitchFamily="34" charset="0"/>
              </a:rPr>
              <a:t> </a:t>
            </a:r>
            <a:r>
              <a:rPr lang="en-US" sz="2000" dirty="0" err="1">
                <a:latin typeface="Fira Sans" panose="020B0503050000020004" pitchFamily="34" charset="0"/>
              </a:rPr>
              <a:t>senzora</a:t>
            </a:r>
            <a:r>
              <a:rPr lang="en-US" sz="2000" dirty="0">
                <a:latin typeface="Fira Sans" panose="020B0503050000020004" pitchFamily="34" charset="0"/>
              </a:rPr>
              <a:t>/</a:t>
            </a:r>
            <a:r>
              <a:rPr lang="en-US" sz="2000" dirty="0" err="1">
                <a:latin typeface="Fira Sans" panose="020B0503050000020004" pitchFamily="34" charset="0"/>
              </a:rPr>
              <a:t>uređaja</a:t>
            </a:r>
            <a:r>
              <a:rPr lang="en-US" sz="2000" dirty="0">
                <a:latin typeface="Fira Sans" panose="020B0503050000020004" pitchFamily="34" charset="0"/>
              </a:rPr>
              <a:t> </a:t>
            </a:r>
          </a:p>
          <a:p>
            <a:pPr marL="342900" indent="-342900" algn="just">
              <a:buFont typeface="Arial" panose="020B0604020202020204" pitchFamily="34" charset="0"/>
              <a:buChar char="•"/>
            </a:pPr>
            <a:r>
              <a:rPr lang="en-US" sz="2000" dirty="0">
                <a:latin typeface="Fira Sans" panose="020B0503050000020004" pitchFamily="34" charset="0"/>
              </a:rPr>
              <a:t>Third parties </a:t>
            </a:r>
            <a:r>
              <a:rPr lang="en-US" sz="2000" dirty="0" err="1">
                <a:latin typeface="Fira Sans" panose="020B0503050000020004" pitchFamily="34" charset="0"/>
              </a:rPr>
              <a:t>pružaju</a:t>
            </a:r>
            <a:r>
              <a:rPr lang="en-US" sz="2000" dirty="0">
                <a:latin typeface="Fira Sans" panose="020B0503050000020004" pitchFamily="34" charset="0"/>
              </a:rPr>
              <a:t> </a:t>
            </a:r>
            <a:r>
              <a:rPr lang="en-US" sz="2000" dirty="0" err="1">
                <a:latin typeface="Fira Sans" panose="020B0503050000020004" pitchFamily="34" charset="0"/>
              </a:rPr>
              <a:t>dodatne</a:t>
            </a:r>
            <a:r>
              <a:rPr lang="en-US" sz="2000" dirty="0">
                <a:latin typeface="Fira Sans" panose="020B0503050000020004" pitchFamily="34" charset="0"/>
              </a:rPr>
              <a:t> </a:t>
            </a:r>
            <a:r>
              <a:rPr lang="en-US" sz="2000" dirty="0" err="1">
                <a:latin typeface="Fira Sans" panose="020B0503050000020004" pitchFamily="34" charset="0"/>
              </a:rPr>
              <a:t>servise</a:t>
            </a:r>
            <a:r>
              <a:rPr lang="en-US" sz="2000" dirty="0">
                <a:latin typeface="Fira Sans" panose="020B0503050000020004" pitchFamily="34" charset="0"/>
              </a:rPr>
              <a:t> </a:t>
            </a:r>
            <a:r>
              <a:rPr lang="en-US" sz="2000" dirty="0" err="1">
                <a:latin typeface="Fira Sans" panose="020B0503050000020004" pitchFamily="34" charset="0"/>
              </a:rPr>
              <a:t>uređaja</a:t>
            </a:r>
            <a:r>
              <a:rPr lang="en-US" sz="2000" dirty="0">
                <a:latin typeface="Fira Sans" panose="020B0503050000020004" pitchFamily="34" charset="0"/>
              </a:rPr>
              <a:t> (</a:t>
            </a:r>
            <a:r>
              <a:rPr lang="en-US" sz="2000" dirty="0" err="1">
                <a:latin typeface="Fira Sans" panose="020B0503050000020004" pitchFamily="34" charset="0"/>
              </a:rPr>
              <a:t>obično</a:t>
            </a:r>
            <a:r>
              <a:rPr lang="en-US" sz="2000" dirty="0">
                <a:latin typeface="Fira Sans" panose="020B0503050000020004" pitchFamily="34" charset="0"/>
              </a:rPr>
              <a:t> </a:t>
            </a:r>
            <a:r>
              <a:rPr lang="en-US" sz="2000" dirty="0" err="1">
                <a:latin typeface="Fira Sans" panose="020B0503050000020004" pitchFamily="34" charset="0"/>
              </a:rPr>
              <a:t>komercijalno</a:t>
            </a:r>
            <a:r>
              <a:rPr lang="en-US" sz="2000" dirty="0">
                <a:latin typeface="Fira Sans" panose="020B0503050000020004" pitchFamily="34" charset="0"/>
              </a:rPr>
              <a:t>): </a:t>
            </a:r>
          </a:p>
          <a:p>
            <a:pPr marL="800100" lvl="1" indent="-342900" algn="just">
              <a:buFont typeface="Arial" panose="020B0604020202020204" pitchFamily="34" charset="0"/>
              <a:buChar char="•"/>
            </a:pPr>
            <a:r>
              <a:rPr lang="en-US" sz="2000" dirty="0">
                <a:latin typeface="Fira Sans" panose="020B0503050000020004" pitchFamily="34" charset="0"/>
              </a:rPr>
              <a:t>Za </a:t>
            </a:r>
            <a:r>
              <a:rPr lang="en-US" sz="2000" dirty="0" err="1">
                <a:latin typeface="Fira Sans" panose="020B0503050000020004" pitchFamily="34" charset="0"/>
              </a:rPr>
              <a:t>vlasničke</a:t>
            </a:r>
            <a:r>
              <a:rPr lang="en-US" sz="2000" dirty="0">
                <a:latin typeface="Fira Sans" panose="020B0503050000020004" pitchFamily="34" charset="0"/>
              </a:rPr>
              <a:t> </a:t>
            </a:r>
            <a:r>
              <a:rPr lang="en-US" sz="2000" dirty="0" err="1">
                <a:latin typeface="Fira Sans" panose="020B0503050000020004" pitchFamily="34" charset="0"/>
              </a:rPr>
              <a:t>protokole</a:t>
            </a:r>
            <a:r>
              <a:rPr lang="en-US" sz="2000" dirty="0">
                <a:latin typeface="Fira Sans" panose="020B0503050000020004" pitchFamily="34" charset="0"/>
              </a:rPr>
              <a:t> (</a:t>
            </a:r>
            <a:r>
              <a:rPr lang="en-US" sz="2000" dirty="0" err="1">
                <a:latin typeface="Fira Sans" panose="020B0503050000020004" pitchFamily="34" charset="0"/>
              </a:rPr>
              <a:t>npr</a:t>
            </a:r>
            <a:r>
              <a:rPr lang="en-US" sz="2000" dirty="0">
                <a:latin typeface="Fira Sans" panose="020B0503050000020004" pitchFamily="34" charset="0"/>
              </a:rPr>
              <a:t>. </a:t>
            </a:r>
            <a:r>
              <a:rPr lang="en-US" sz="2000" dirty="0" err="1">
                <a:latin typeface="Fira Sans" panose="020B0503050000020004" pitchFamily="34" charset="0"/>
              </a:rPr>
              <a:t>Profinet</a:t>
            </a:r>
            <a:r>
              <a:rPr lang="en-US" sz="2000" dirty="0">
                <a:latin typeface="Fira Sans" panose="020B0503050000020004" pitchFamily="34" charset="0"/>
              </a:rPr>
              <a:t>) </a:t>
            </a:r>
            <a:r>
              <a:rPr lang="en-US" sz="2000" dirty="0" err="1">
                <a:latin typeface="Fira Sans" panose="020B0503050000020004" pitchFamily="34" charset="0"/>
              </a:rPr>
              <a:t>i</a:t>
            </a:r>
            <a:r>
              <a:rPr lang="en-US" sz="2000" dirty="0">
                <a:latin typeface="Fira Sans" panose="020B0503050000020004" pitchFamily="34" charset="0"/>
              </a:rPr>
              <a:t> za </a:t>
            </a:r>
            <a:r>
              <a:rPr lang="en-US" sz="2000" dirty="0" err="1">
                <a:latin typeface="Fira Sans" panose="020B0503050000020004" pitchFamily="34" charset="0"/>
              </a:rPr>
              <a:t>kompletniju</a:t>
            </a:r>
            <a:r>
              <a:rPr lang="en-US" sz="2000" dirty="0">
                <a:latin typeface="Fira Sans" panose="020B0503050000020004" pitchFamily="34" charset="0"/>
              </a:rPr>
              <a:t> </a:t>
            </a:r>
            <a:r>
              <a:rPr lang="en-US" sz="2000" dirty="0" err="1">
                <a:latin typeface="Fira Sans" panose="020B0503050000020004" pitchFamily="34" charset="0"/>
              </a:rPr>
              <a:t>implementaciju</a:t>
            </a:r>
            <a:r>
              <a:rPr lang="en-US" sz="2000" dirty="0">
                <a:latin typeface="Fira Sans" panose="020B0503050000020004" pitchFamily="34" charset="0"/>
              </a:rPr>
              <a:t> </a:t>
            </a:r>
            <a:r>
              <a:rPr lang="en-US" sz="2000" dirty="0" err="1">
                <a:latin typeface="Fira Sans" panose="020B0503050000020004" pitchFamily="34" charset="0"/>
              </a:rPr>
              <a:t>protokola</a:t>
            </a:r>
            <a:endParaRPr lang="en-US" sz="2000" dirty="0">
              <a:latin typeface="Fira Sans" panose="020B0503050000020004" pitchFamily="34" charset="0"/>
            </a:endParaRPr>
          </a:p>
        </p:txBody>
      </p:sp>
      <p:pic>
        <p:nvPicPr>
          <p:cNvPr id="6" name="Picture 5">
            <a:extLst>
              <a:ext uri="{FF2B5EF4-FFF2-40B4-BE49-F238E27FC236}">
                <a16:creationId xmlns:a16="http://schemas.microsoft.com/office/drawing/2014/main" id="{F5F7D2C8-EAB0-F22A-2A8A-51C8101726D3}"/>
              </a:ext>
            </a:extLst>
          </p:cNvPr>
          <p:cNvPicPr>
            <a:picLocks noChangeAspect="1"/>
          </p:cNvPicPr>
          <p:nvPr/>
        </p:nvPicPr>
        <p:blipFill>
          <a:blip r:embed="rId2"/>
          <a:stretch>
            <a:fillRect/>
          </a:stretch>
        </p:blipFill>
        <p:spPr>
          <a:xfrm>
            <a:off x="700627" y="4534995"/>
            <a:ext cx="10736173" cy="1019317"/>
          </a:xfrm>
          <a:prstGeom prst="rect">
            <a:avLst/>
          </a:prstGeom>
        </p:spPr>
      </p:pic>
    </p:spTree>
    <p:extLst>
      <p:ext uri="{BB962C8B-B14F-4D97-AF65-F5344CB8AC3E}">
        <p14:creationId xmlns:p14="http://schemas.microsoft.com/office/powerpoint/2010/main" val="283613319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en-US" sz="4000" b="1" dirty="0" err="1">
                <a:solidFill>
                  <a:schemeClr val="tx1"/>
                </a:solidFill>
                <a:latin typeface="Fira Sans Extra Condensed" panose="020B0503050000020004" pitchFamily="34" charset="0"/>
              </a:rPr>
              <a:t>Kada</a:t>
            </a:r>
            <a:r>
              <a:rPr lang="en-US" sz="4000" b="1" dirty="0">
                <a:solidFill>
                  <a:schemeClr val="tx1"/>
                </a:solidFill>
                <a:latin typeface="Fira Sans Extra Condensed" panose="020B0503050000020004" pitchFamily="34" charset="0"/>
              </a:rPr>
              <a:t> </a:t>
            </a:r>
            <a:r>
              <a:rPr lang="en-US" sz="4000" b="1" dirty="0" err="1">
                <a:solidFill>
                  <a:schemeClr val="tx1"/>
                </a:solidFill>
                <a:latin typeface="Fira Sans Extra Condensed" panose="020B0503050000020004" pitchFamily="34" charset="0"/>
              </a:rPr>
              <a:t>praviti</a:t>
            </a:r>
            <a:r>
              <a:rPr lang="en-US" sz="4000" b="1" dirty="0">
                <a:solidFill>
                  <a:schemeClr val="tx1"/>
                </a:solidFill>
                <a:latin typeface="Fira Sans Extra Condensed" panose="020B0503050000020004" pitchFamily="34" charset="0"/>
              </a:rPr>
              <a:t> </a:t>
            </a:r>
            <a:r>
              <a:rPr lang="en-US" sz="4000" b="1" dirty="0" err="1">
                <a:solidFill>
                  <a:schemeClr val="tx1"/>
                </a:solidFill>
                <a:latin typeface="Fira Sans Extra Condensed" panose="020B0503050000020004" pitchFamily="34" charset="0"/>
              </a:rPr>
              <a:t>sopstveni</a:t>
            </a:r>
            <a:r>
              <a:rPr lang="en-US" sz="4000" b="1" dirty="0">
                <a:solidFill>
                  <a:schemeClr val="tx1"/>
                </a:solidFill>
                <a:latin typeface="Fira Sans Extra Condensed" panose="020B0503050000020004" pitchFamily="34" charset="0"/>
              </a:rPr>
              <a:t> </a:t>
            </a:r>
            <a:r>
              <a:rPr lang="en-US" sz="4000" b="1" dirty="0" err="1">
                <a:solidFill>
                  <a:schemeClr val="tx1"/>
                </a:solidFill>
                <a:latin typeface="Fira Sans Extra Condensed" panose="020B0503050000020004" pitchFamily="34" charset="0"/>
              </a:rPr>
              <a:t>EdgeX</a:t>
            </a:r>
            <a:r>
              <a:rPr lang="en-US" sz="4000" b="1" dirty="0">
                <a:solidFill>
                  <a:schemeClr val="tx1"/>
                </a:solidFill>
                <a:latin typeface="Fira Sans Extra Condensed" panose="020B0503050000020004" pitchFamily="34" charset="0"/>
              </a:rPr>
              <a:t> device service?</a:t>
            </a: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sr-Latn-R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1</a:t>
            </a:r>
            <a:r>
              <a:rPr kumimoji="0" lang="en-U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6</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5C77002-1D51-6F86-D762-4033D930B5E7}"/>
              </a:ext>
            </a:extLst>
          </p:cNvPr>
          <p:cNvSpPr txBox="1"/>
          <p:nvPr/>
        </p:nvSpPr>
        <p:spPr>
          <a:xfrm>
            <a:off x="755200" y="1156433"/>
            <a:ext cx="10681600" cy="4247317"/>
          </a:xfrm>
          <a:prstGeom prst="rect">
            <a:avLst/>
          </a:prstGeom>
          <a:noFill/>
        </p:spPr>
        <p:txBody>
          <a:bodyPr wrap="square">
            <a:spAutoFit/>
          </a:bodyPr>
          <a:lstStyle/>
          <a:p>
            <a:pPr marL="342900" indent="-342900" algn="just">
              <a:buFont typeface="Arial" panose="020B0604020202020204" pitchFamily="34" charset="0"/>
              <a:buChar char="•"/>
            </a:pPr>
            <a:r>
              <a:rPr lang="en-US" sz="2000" dirty="0" err="1">
                <a:latin typeface="Fira Sans" panose="020B0503050000020004" pitchFamily="34" charset="0"/>
              </a:rPr>
              <a:t>Ako</a:t>
            </a:r>
            <a:r>
              <a:rPr lang="en-US" sz="2000" dirty="0">
                <a:latin typeface="Fira Sans" panose="020B0503050000020004" pitchFamily="34" charset="0"/>
              </a:rPr>
              <a:t> </a:t>
            </a:r>
            <a:r>
              <a:rPr lang="en-US" sz="2000" b="1" dirty="0" err="1">
                <a:latin typeface="Fira Sans" panose="020B0503050000020004" pitchFamily="34" charset="0"/>
              </a:rPr>
              <a:t>konkretan</a:t>
            </a:r>
            <a:r>
              <a:rPr lang="en-US" sz="2000" b="1" dirty="0">
                <a:latin typeface="Fira Sans" panose="020B0503050000020004" pitchFamily="34" charset="0"/>
              </a:rPr>
              <a:t> </a:t>
            </a:r>
            <a:r>
              <a:rPr lang="en-US" sz="2000" b="1" dirty="0" err="1">
                <a:latin typeface="Fira Sans" panose="020B0503050000020004" pitchFamily="34" charset="0"/>
              </a:rPr>
              <a:t>senzor</a:t>
            </a:r>
            <a:r>
              <a:rPr lang="en-US" sz="2000" b="1" dirty="0">
                <a:latin typeface="Fira Sans" panose="020B0503050000020004" pitchFamily="34" charset="0"/>
              </a:rPr>
              <a:t> </a:t>
            </a:r>
            <a:r>
              <a:rPr lang="en-US" sz="2000" b="1" dirty="0" err="1">
                <a:latin typeface="Fira Sans" panose="020B0503050000020004" pitchFamily="34" charset="0"/>
              </a:rPr>
              <a:t>ili</a:t>
            </a:r>
            <a:r>
              <a:rPr lang="en-US" sz="2000" b="1" dirty="0">
                <a:latin typeface="Fira Sans" panose="020B0503050000020004" pitchFamily="34" charset="0"/>
              </a:rPr>
              <a:t> </a:t>
            </a:r>
            <a:r>
              <a:rPr lang="en-US" sz="2000" b="1" dirty="0" err="1">
                <a:latin typeface="Fira Sans" panose="020B0503050000020004" pitchFamily="34" charset="0"/>
              </a:rPr>
              <a:t>uređaj</a:t>
            </a:r>
            <a:r>
              <a:rPr lang="en-US" sz="2000" b="1" dirty="0">
                <a:latin typeface="Fira Sans" panose="020B0503050000020004" pitchFamily="34" charset="0"/>
              </a:rPr>
              <a:t> </a:t>
            </a:r>
            <a:r>
              <a:rPr lang="en-US" sz="2000" b="1" dirty="0" err="1">
                <a:latin typeface="Fira Sans" panose="020B0503050000020004" pitchFamily="34" charset="0"/>
              </a:rPr>
              <a:t>koristi</a:t>
            </a:r>
            <a:r>
              <a:rPr lang="en-US" sz="2000" b="1" dirty="0">
                <a:latin typeface="Fira Sans" panose="020B0503050000020004" pitchFamily="34" charset="0"/>
              </a:rPr>
              <a:t> </a:t>
            </a:r>
            <a:r>
              <a:rPr lang="en-US" sz="2000" b="1" dirty="0" err="1">
                <a:latin typeface="Fira Sans" panose="020B0503050000020004" pitchFamily="34" charset="0"/>
              </a:rPr>
              <a:t>specifičan</a:t>
            </a:r>
            <a:r>
              <a:rPr lang="en-US" sz="2000" b="1" dirty="0">
                <a:latin typeface="Fira Sans" panose="020B0503050000020004" pitchFamily="34" charset="0"/>
              </a:rPr>
              <a:t> </a:t>
            </a:r>
            <a:r>
              <a:rPr lang="en-US" sz="2000" b="1" dirty="0" err="1">
                <a:latin typeface="Fira Sans" panose="020B0503050000020004" pitchFamily="34" charset="0"/>
              </a:rPr>
              <a:t>ili</a:t>
            </a:r>
            <a:r>
              <a:rPr lang="en-US" sz="2000" b="1" dirty="0">
                <a:latin typeface="Fira Sans" panose="020B0503050000020004" pitchFamily="34" charset="0"/>
              </a:rPr>
              <a:t> </a:t>
            </a:r>
            <a:r>
              <a:rPr lang="en-US" sz="2000" b="1" dirty="0" err="1">
                <a:latin typeface="Fira Sans" panose="020B0503050000020004" pitchFamily="34" charset="0"/>
              </a:rPr>
              <a:t>vlasnički</a:t>
            </a:r>
            <a:r>
              <a:rPr lang="en-US" sz="2000" b="1" dirty="0">
                <a:latin typeface="Fira Sans" panose="020B0503050000020004" pitchFamily="34" charset="0"/>
              </a:rPr>
              <a:t> </a:t>
            </a:r>
            <a:r>
              <a:rPr lang="en-US" sz="2000" b="1" dirty="0" err="1">
                <a:latin typeface="Fira Sans" panose="020B0503050000020004" pitchFamily="34" charset="0"/>
              </a:rPr>
              <a:t>protokol</a:t>
            </a:r>
            <a:r>
              <a:rPr lang="en-US" sz="2000" b="1" dirty="0">
                <a:latin typeface="Fira Sans" panose="020B0503050000020004" pitchFamily="34" charset="0"/>
              </a:rPr>
              <a:t> koji </a:t>
            </a:r>
            <a:r>
              <a:rPr lang="en-US" sz="2000" b="1" dirty="0" err="1">
                <a:latin typeface="Fira Sans" panose="020B0503050000020004" pitchFamily="34" charset="0"/>
              </a:rPr>
              <a:t>trenutno</a:t>
            </a:r>
            <a:r>
              <a:rPr lang="en-US" sz="2000" b="1" dirty="0">
                <a:latin typeface="Fira Sans" panose="020B0503050000020004" pitchFamily="34" charset="0"/>
              </a:rPr>
              <a:t> </a:t>
            </a:r>
            <a:r>
              <a:rPr lang="en-US" sz="2000" b="1" dirty="0" err="1">
                <a:latin typeface="Fira Sans" panose="020B0503050000020004" pitchFamily="34" charset="0"/>
              </a:rPr>
              <a:t>nije</a:t>
            </a:r>
            <a:r>
              <a:rPr lang="en-US" sz="2000" b="1" dirty="0">
                <a:latin typeface="Fira Sans" panose="020B0503050000020004" pitchFamily="34" charset="0"/>
              </a:rPr>
              <a:t> </a:t>
            </a:r>
            <a:r>
              <a:rPr lang="en-US" sz="2000" b="1" dirty="0" err="1">
                <a:latin typeface="Fira Sans" panose="020B0503050000020004" pitchFamily="34" charset="0"/>
              </a:rPr>
              <a:t>podržan</a:t>
            </a:r>
            <a:r>
              <a:rPr lang="en-US" sz="2000" b="1" dirty="0">
                <a:latin typeface="Fira Sans" panose="020B0503050000020004" pitchFamily="34" charset="0"/>
              </a:rPr>
              <a:t> od </a:t>
            </a:r>
            <a:r>
              <a:rPr lang="en-US" sz="2000" b="1" dirty="0" err="1">
                <a:latin typeface="Fira Sans" panose="020B0503050000020004" pitchFamily="34" charset="0"/>
              </a:rPr>
              <a:t>strane</a:t>
            </a:r>
            <a:r>
              <a:rPr lang="en-US" sz="2000" b="1" dirty="0">
                <a:latin typeface="Fira Sans" panose="020B0503050000020004" pitchFamily="34" charset="0"/>
              </a:rPr>
              <a:t> </a:t>
            </a:r>
            <a:r>
              <a:rPr lang="en-US" sz="2000" b="1" dirty="0" err="1">
                <a:latin typeface="Fira Sans" panose="020B0503050000020004" pitchFamily="34" charset="0"/>
              </a:rPr>
              <a:t>EdgeX</a:t>
            </a:r>
            <a:r>
              <a:rPr lang="en-US" sz="2000" dirty="0">
                <a:latin typeface="Fira Sans" panose="020B0503050000020004" pitchFamily="34" charset="0"/>
              </a:rPr>
              <a:t>, </a:t>
            </a:r>
            <a:r>
              <a:rPr lang="en-US" sz="2000" dirty="0" err="1">
                <a:latin typeface="Fira Sans" panose="020B0503050000020004" pitchFamily="34" charset="0"/>
              </a:rPr>
              <a:t>može</a:t>
            </a:r>
            <a:r>
              <a:rPr lang="en-US" sz="2000" dirty="0">
                <a:latin typeface="Fira Sans" panose="020B0503050000020004" pitchFamily="34" charset="0"/>
              </a:rPr>
              <a:t> se </a:t>
            </a:r>
            <a:r>
              <a:rPr lang="en-US" sz="2000" dirty="0" err="1">
                <a:latin typeface="Fira Sans" panose="020B0503050000020004" pitchFamily="34" charset="0"/>
              </a:rPr>
              <a:t>razviti</a:t>
            </a:r>
            <a:r>
              <a:rPr lang="en-US" sz="2000" dirty="0">
                <a:latin typeface="Fira Sans" panose="020B0503050000020004" pitchFamily="34" charset="0"/>
              </a:rPr>
              <a:t> </a:t>
            </a:r>
            <a:r>
              <a:rPr lang="en-US" sz="2000" dirty="0" err="1">
                <a:latin typeface="Fira Sans" panose="020B0503050000020004" pitchFamily="34" charset="0"/>
              </a:rPr>
              <a:t>novi</a:t>
            </a:r>
            <a:r>
              <a:rPr lang="en-US" sz="2000" dirty="0">
                <a:latin typeface="Fira Sans" panose="020B0503050000020004" pitchFamily="34" charset="0"/>
              </a:rPr>
              <a:t> </a:t>
            </a:r>
            <a:r>
              <a:rPr lang="en-US" sz="2000" dirty="0" err="1">
                <a:latin typeface="Fira Sans" panose="020B0503050000020004" pitchFamily="34" charset="0"/>
              </a:rPr>
              <a:t>servis</a:t>
            </a:r>
            <a:r>
              <a:rPr lang="en-US" sz="2000" dirty="0">
                <a:latin typeface="Fira Sans" panose="020B0503050000020004" pitchFamily="34" charset="0"/>
              </a:rPr>
              <a:t> </a:t>
            </a:r>
            <a:r>
              <a:rPr lang="en-US" sz="2000" dirty="0" err="1">
                <a:latin typeface="Fira Sans" panose="020B0503050000020004" pitchFamily="34" charset="0"/>
              </a:rPr>
              <a:t>uređaja</a:t>
            </a:r>
            <a:r>
              <a:rPr lang="en-US" sz="2000" dirty="0">
                <a:latin typeface="Fira Sans" panose="020B0503050000020004" pitchFamily="34" charset="0"/>
              </a:rPr>
              <a:t> koji </a:t>
            </a:r>
            <a:r>
              <a:rPr lang="en-US" sz="2000" dirty="0" err="1">
                <a:latin typeface="Fira Sans" panose="020B0503050000020004" pitchFamily="34" charset="0"/>
              </a:rPr>
              <a:t>će</a:t>
            </a:r>
            <a:r>
              <a:rPr lang="en-US" sz="2000" dirty="0">
                <a:latin typeface="Fira Sans" panose="020B0503050000020004" pitchFamily="34" charset="0"/>
              </a:rPr>
              <a:t> </a:t>
            </a:r>
            <a:r>
              <a:rPr lang="en-US" sz="2000" dirty="0" err="1">
                <a:latin typeface="Fira Sans" panose="020B0503050000020004" pitchFamily="34" charset="0"/>
              </a:rPr>
              <a:t>komunicirati</a:t>
            </a:r>
            <a:r>
              <a:rPr lang="en-US" sz="2000" dirty="0">
                <a:latin typeface="Fira Sans" panose="020B0503050000020004" pitchFamily="34" charset="0"/>
              </a:rPr>
              <a:t> </a:t>
            </a:r>
            <a:r>
              <a:rPr lang="en-US" sz="2000" dirty="0" err="1">
                <a:latin typeface="Fira Sans" panose="020B0503050000020004" pitchFamily="34" charset="0"/>
              </a:rPr>
              <a:t>sa</a:t>
            </a:r>
            <a:r>
              <a:rPr lang="en-US" sz="2000" dirty="0">
                <a:latin typeface="Fira Sans" panose="020B0503050000020004" pitchFamily="34" charset="0"/>
              </a:rPr>
              <a:t> </a:t>
            </a:r>
            <a:r>
              <a:rPr lang="en-US" sz="2000" dirty="0" err="1">
                <a:latin typeface="Fira Sans" panose="020B0503050000020004" pitchFamily="34" charset="0"/>
              </a:rPr>
              <a:t>senzorom</a:t>
            </a:r>
            <a:r>
              <a:rPr lang="en-US" sz="2000" dirty="0">
                <a:latin typeface="Fira Sans" panose="020B0503050000020004" pitchFamily="34" charset="0"/>
              </a:rPr>
              <a:t>. Ovo </a:t>
            </a:r>
            <a:r>
              <a:rPr lang="en-US" sz="2000" dirty="0" err="1">
                <a:latin typeface="Fira Sans" panose="020B0503050000020004" pitchFamily="34" charset="0"/>
              </a:rPr>
              <a:t>podrazumeva</a:t>
            </a:r>
            <a:r>
              <a:rPr lang="en-US" sz="2000" dirty="0">
                <a:latin typeface="Fira Sans" panose="020B0503050000020004" pitchFamily="34" charset="0"/>
              </a:rPr>
              <a:t> </a:t>
            </a:r>
            <a:r>
              <a:rPr lang="en-US" sz="2000" dirty="0" err="1">
                <a:latin typeface="Fira Sans" panose="020B0503050000020004" pitchFamily="34" charset="0"/>
              </a:rPr>
              <a:t>implementaciju</a:t>
            </a:r>
            <a:r>
              <a:rPr lang="en-US" sz="2000" dirty="0">
                <a:latin typeface="Fira Sans" panose="020B0503050000020004" pitchFamily="34" charset="0"/>
              </a:rPr>
              <a:t> </a:t>
            </a:r>
            <a:r>
              <a:rPr lang="en-US" sz="2000" dirty="0" err="1">
                <a:latin typeface="Fira Sans" panose="020B0503050000020004" pitchFamily="34" charset="0"/>
              </a:rPr>
              <a:t>protokola</a:t>
            </a:r>
            <a:r>
              <a:rPr lang="en-US" sz="2000" dirty="0">
                <a:latin typeface="Fira Sans" panose="020B0503050000020004" pitchFamily="34" charset="0"/>
              </a:rPr>
              <a:t> </a:t>
            </a:r>
            <a:r>
              <a:rPr lang="en-US" sz="2000" dirty="0" err="1">
                <a:latin typeface="Fira Sans" panose="020B0503050000020004" pitchFamily="34" charset="0"/>
              </a:rPr>
              <a:t>komunikacije</a:t>
            </a:r>
            <a:r>
              <a:rPr lang="en-US" sz="2000" dirty="0">
                <a:latin typeface="Fira Sans" panose="020B0503050000020004" pitchFamily="34" charset="0"/>
              </a:rPr>
              <a:t> </a:t>
            </a:r>
            <a:r>
              <a:rPr lang="en-US" sz="2000" dirty="0" err="1">
                <a:latin typeface="Fira Sans" panose="020B0503050000020004" pitchFamily="34" charset="0"/>
              </a:rPr>
              <a:t>i</a:t>
            </a:r>
            <a:r>
              <a:rPr lang="en-US" sz="2000" dirty="0">
                <a:latin typeface="Fira Sans" panose="020B0503050000020004" pitchFamily="34" charset="0"/>
              </a:rPr>
              <a:t> </a:t>
            </a:r>
            <a:r>
              <a:rPr lang="en-US" sz="2000" dirty="0" err="1">
                <a:latin typeface="Fira Sans" panose="020B0503050000020004" pitchFamily="34" charset="0"/>
              </a:rPr>
              <a:t>transformaciju</a:t>
            </a:r>
            <a:r>
              <a:rPr lang="en-US" sz="2000" dirty="0">
                <a:latin typeface="Fira Sans" panose="020B0503050000020004" pitchFamily="34" charset="0"/>
              </a:rPr>
              <a:t> </a:t>
            </a:r>
            <a:r>
              <a:rPr lang="en-US" sz="2000" dirty="0" err="1">
                <a:latin typeface="Fira Sans" panose="020B0503050000020004" pitchFamily="34" charset="0"/>
              </a:rPr>
              <a:t>podataka</a:t>
            </a:r>
            <a:r>
              <a:rPr lang="en-US" sz="2000" dirty="0">
                <a:latin typeface="Fira Sans" panose="020B0503050000020004" pitchFamily="34" charset="0"/>
              </a:rPr>
              <a:t> u format koji </a:t>
            </a:r>
            <a:r>
              <a:rPr lang="en-US" sz="2000" dirty="0" err="1">
                <a:latin typeface="Fira Sans" panose="020B0503050000020004" pitchFamily="34" charset="0"/>
              </a:rPr>
              <a:t>EdgeX</a:t>
            </a:r>
            <a:r>
              <a:rPr lang="en-US" sz="2000" dirty="0">
                <a:latin typeface="Fira Sans" panose="020B0503050000020004" pitchFamily="34" charset="0"/>
              </a:rPr>
              <a:t> </a:t>
            </a:r>
            <a:r>
              <a:rPr lang="en-US" sz="2000" dirty="0" err="1">
                <a:latin typeface="Fira Sans" panose="020B0503050000020004" pitchFamily="34" charset="0"/>
              </a:rPr>
              <a:t>može</a:t>
            </a:r>
            <a:r>
              <a:rPr lang="en-US" sz="2000" dirty="0">
                <a:latin typeface="Fira Sans" panose="020B0503050000020004" pitchFamily="34" charset="0"/>
              </a:rPr>
              <a:t> da </a:t>
            </a:r>
            <a:r>
              <a:rPr lang="en-US" sz="2000" dirty="0" err="1">
                <a:latin typeface="Fira Sans" panose="020B0503050000020004" pitchFamily="34" charset="0"/>
              </a:rPr>
              <a:t>koristi</a:t>
            </a:r>
            <a:r>
              <a:rPr lang="en-US" sz="2000" dirty="0">
                <a:latin typeface="Fira Sans" panose="020B0503050000020004" pitchFamily="34" charset="0"/>
              </a:rPr>
              <a:t>.</a:t>
            </a:r>
          </a:p>
          <a:p>
            <a:pPr marL="342900" indent="-342900" algn="just">
              <a:buFont typeface="Arial" panose="020B0604020202020204" pitchFamily="34" charset="0"/>
              <a:buChar char="•"/>
            </a:pPr>
            <a:endParaRPr lang="en-US" sz="1000" dirty="0">
              <a:latin typeface="Fira Sans" panose="020B0503050000020004" pitchFamily="34" charset="0"/>
            </a:endParaRPr>
          </a:p>
          <a:p>
            <a:pPr marL="342900" indent="-342900" algn="just">
              <a:buFont typeface="Arial" panose="020B0604020202020204" pitchFamily="34" charset="0"/>
              <a:buChar char="•"/>
            </a:pPr>
            <a:r>
              <a:rPr lang="en-US" sz="2000" dirty="0" err="1">
                <a:latin typeface="Fira Sans" panose="020B0503050000020004" pitchFamily="34" charset="0"/>
              </a:rPr>
              <a:t>Takođe</a:t>
            </a:r>
            <a:r>
              <a:rPr lang="en-US" sz="2000" dirty="0">
                <a:latin typeface="Fira Sans" panose="020B0503050000020004" pitchFamily="34" charset="0"/>
              </a:rPr>
              <a:t>, </a:t>
            </a:r>
            <a:r>
              <a:rPr lang="en-US" sz="2000" dirty="0" err="1">
                <a:latin typeface="Fira Sans" panose="020B0503050000020004" pitchFamily="34" charset="0"/>
              </a:rPr>
              <a:t>ako</a:t>
            </a:r>
            <a:r>
              <a:rPr lang="en-US" sz="2000" dirty="0">
                <a:latin typeface="Fira Sans" panose="020B0503050000020004" pitchFamily="34" charset="0"/>
              </a:rPr>
              <a:t> </a:t>
            </a:r>
            <a:r>
              <a:rPr lang="en-US" sz="2000" b="1" dirty="0" err="1">
                <a:latin typeface="Fira Sans" panose="020B0503050000020004" pitchFamily="34" charset="0"/>
              </a:rPr>
              <a:t>postojeći</a:t>
            </a:r>
            <a:r>
              <a:rPr lang="en-US" sz="2000" b="1" dirty="0">
                <a:latin typeface="Fira Sans" panose="020B0503050000020004" pitchFamily="34" charset="0"/>
              </a:rPr>
              <a:t> </a:t>
            </a:r>
            <a:r>
              <a:rPr lang="en-US" sz="2000" b="1" dirty="0" err="1">
                <a:latin typeface="Fira Sans" panose="020B0503050000020004" pitchFamily="34" charset="0"/>
              </a:rPr>
              <a:t>servisi</a:t>
            </a:r>
            <a:r>
              <a:rPr lang="en-US" sz="2000" b="1" dirty="0">
                <a:latin typeface="Fira Sans" panose="020B0503050000020004" pitchFamily="34" charset="0"/>
              </a:rPr>
              <a:t> </a:t>
            </a:r>
            <a:r>
              <a:rPr lang="en-US" sz="2000" b="1" dirty="0" err="1">
                <a:latin typeface="Fira Sans" panose="020B0503050000020004" pitchFamily="34" charset="0"/>
              </a:rPr>
              <a:t>uređaja</a:t>
            </a:r>
            <a:r>
              <a:rPr lang="en-US" sz="2000" b="1" dirty="0">
                <a:latin typeface="Fira Sans" panose="020B0503050000020004" pitchFamily="34" charset="0"/>
              </a:rPr>
              <a:t> ne </a:t>
            </a:r>
            <a:r>
              <a:rPr lang="en-US" sz="2000" b="1" dirty="0" err="1">
                <a:latin typeface="Fira Sans" panose="020B0503050000020004" pitchFamily="34" charset="0"/>
              </a:rPr>
              <a:t>zadovoljavaju</a:t>
            </a:r>
            <a:r>
              <a:rPr lang="en-US" sz="2000" b="1" dirty="0">
                <a:latin typeface="Fira Sans" panose="020B0503050000020004" pitchFamily="34" charset="0"/>
              </a:rPr>
              <a:t> </a:t>
            </a:r>
            <a:r>
              <a:rPr lang="en-US" sz="2000" b="1" dirty="0" err="1">
                <a:latin typeface="Fira Sans" panose="020B0503050000020004" pitchFamily="34" charset="0"/>
              </a:rPr>
              <a:t>sve</a:t>
            </a:r>
            <a:r>
              <a:rPr lang="en-US" sz="2000" b="1" dirty="0">
                <a:latin typeface="Fira Sans" panose="020B0503050000020004" pitchFamily="34" charset="0"/>
              </a:rPr>
              <a:t> </a:t>
            </a:r>
            <a:r>
              <a:rPr lang="en-US" sz="2000" b="1" dirty="0" err="1">
                <a:latin typeface="Fira Sans" panose="020B0503050000020004" pitchFamily="34" charset="0"/>
              </a:rPr>
              <a:t>korisničke</a:t>
            </a:r>
            <a:r>
              <a:rPr lang="en-US" sz="2000" b="1" dirty="0">
                <a:latin typeface="Fira Sans" panose="020B0503050000020004" pitchFamily="34" charset="0"/>
              </a:rPr>
              <a:t> </a:t>
            </a:r>
            <a:r>
              <a:rPr lang="en-US" sz="2000" b="1" dirty="0" err="1">
                <a:latin typeface="Fira Sans" panose="020B0503050000020004" pitchFamily="34" charset="0"/>
              </a:rPr>
              <a:t>potrebe</a:t>
            </a:r>
            <a:r>
              <a:rPr lang="en-US" sz="2000" b="1" dirty="0">
                <a:latin typeface="Fira Sans" panose="020B0503050000020004" pitchFamily="34" charset="0"/>
              </a:rPr>
              <a:t> </a:t>
            </a:r>
            <a:r>
              <a:rPr lang="en-US" sz="2000" b="1" dirty="0" err="1">
                <a:latin typeface="Fira Sans" panose="020B0503050000020004" pitchFamily="34" charset="0"/>
              </a:rPr>
              <a:t>ili</a:t>
            </a:r>
            <a:r>
              <a:rPr lang="en-US" sz="2000" b="1" dirty="0">
                <a:latin typeface="Fira Sans" panose="020B0503050000020004" pitchFamily="34" charset="0"/>
              </a:rPr>
              <a:t> </a:t>
            </a:r>
            <a:r>
              <a:rPr lang="en-US" sz="2000" b="1" dirty="0" err="1">
                <a:latin typeface="Fira Sans" panose="020B0503050000020004" pitchFamily="34" charset="0"/>
              </a:rPr>
              <a:t>korisnik</a:t>
            </a:r>
            <a:r>
              <a:rPr lang="en-US" sz="2000" b="1" dirty="0">
                <a:latin typeface="Fira Sans" panose="020B0503050000020004" pitchFamily="34" charset="0"/>
              </a:rPr>
              <a:t> </a:t>
            </a:r>
            <a:r>
              <a:rPr lang="en-US" sz="2000" b="1" dirty="0" err="1">
                <a:latin typeface="Fira Sans" panose="020B0503050000020004" pitchFamily="34" charset="0"/>
              </a:rPr>
              <a:t>želi</a:t>
            </a:r>
            <a:r>
              <a:rPr lang="en-US" sz="2000" b="1" dirty="0">
                <a:latin typeface="Fira Sans" panose="020B0503050000020004" pitchFamily="34" charset="0"/>
              </a:rPr>
              <a:t> </a:t>
            </a:r>
            <a:r>
              <a:rPr lang="en-US" sz="2000" b="1" dirty="0" err="1">
                <a:latin typeface="Fira Sans" panose="020B0503050000020004" pitchFamily="34" charset="0"/>
              </a:rPr>
              <a:t>dodatne</a:t>
            </a:r>
            <a:r>
              <a:rPr lang="en-US" sz="2000" b="1" dirty="0">
                <a:latin typeface="Fira Sans" panose="020B0503050000020004" pitchFamily="34" charset="0"/>
              </a:rPr>
              <a:t> </a:t>
            </a:r>
            <a:r>
              <a:rPr lang="en-US" sz="2000" b="1" dirty="0" err="1">
                <a:latin typeface="Fira Sans" panose="020B0503050000020004" pitchFamily="34" charset="0"/>
              </a:rPr>
              <a:t>funkcionalnosti</a:t>
            </a:r>
            <a:r>
              <a:rPr lang="en-US" sz="2000" dirty="0">
                <a:latin typeface="Fira Sans" panose="020B0503050000020004" pitchFamily="34" charset="0"/>
              </a:rPr>
              <a:t>, </a:t>
            </a:r>
            <a:r>
              <a:rPr lang="en-US" sz="2000" dirty="0" err="1">
                <a:latin typeface="Fira Sans" panose="020B0503050000020004" pitchFamily="34" charset="0"/>
              </a:rPr>
              <a:t>može</a:t>
            </a:r>
            <a:r>
              <a:rPr lang="en-US" sz="2000" dirty="0">
                <a:latin typeface="Fira Sans" panose="020B0503050000020004" pitchFamily="34" charset="0"/>
              </a:rPr>
              <a:t> se </a:t>
            </a:r>
            <a:r>
              <a:rPr lang="en-US" sz="2000" dirty="0" err="1">
                <a:latin typeface="Fira Sans" panose="020B0503050000020004" pitchFamily="34" charset="0"/>
              </a:rPr>
              <a:t>proširiti</a:t>
            </a:r>
            <a:r>
              <a:rPr lang="en-US" sz="2000" dirty="0">
                <a:latin typeface="Fira Sans" panose="020B0503050000020004" pitchFamily="34" charset="0"/>
              </a:rPr>
              <a:t> </a:t>
            </a:r>
            <a:r>
              <a:rPr lang="en-US" sz="2000" dirty="0" err="1">
                <a:latin typeface="Fira Sans" panose="020B0503050000020004" pitchFamily="34" charset="0"/>
              </a:rPr>
              <a:t>postojeći</a:t>
            </a:r>
            <a:r>
              <a:rPr lang="en-US" sz="2000" dirty="0">
                <a:latin typeface="Fira Sans" panose="020B0503050000020004" pitchFamily="34" charset="0"/>
              </a:rPr>
              <a:t> </a:t>
            </a:r>
            <a:r>
              <a:rPr lang="en-US" sz="2000" dirty="0" err="1">
                <a:latin typeface="Fira Sans" panose="020B0503050000020004" pitchFamily="34" charset="0"/>
              </a:rPr>
              <a:t>servis</a:t>
            </a:r>
            <a:r>
              <a:rPr lang="en-US" sz="2000" dirty="0">
                <a:latin typeface="Fira Sans" panose="020B0503050000020004" pitchFamily="34" charset="0"/>
              </a:rPr>
              <a:t> </a:t>
            </a:r>
            <a:r>
              <a:rPr lang="en-US" sz="2000" dirty="0" err="1">
                <a:latin typeface="Fira Sans" panose="020B0503050000020004" pitchFamily="34" charset="0"/>
              </a:rPr>
              <a:t>dodavanjem</a:t>
            </a:r>
            <a:r>
              <a:rPr lang="en-US" sz="2000" dirty="0">
                <a:latin typeface="Fira Sans" panose="020B0503050000020004" pitchFamily="34" charset="0"/>
              </a:rPr>
              <a:t> </a:t>
            </a:r>
            <a:r>
              <a:rPr lang="en-US" sz="2000" dirty="0" err="1">
                <a:latin typeface="Fira Sans" panose="020B0503050000020004" pitchFamily="34" charset="0"/>
              </a:rPr>
              <a:t>novih</a:t>
            </a:r>
            <a:r>
              <a:rPr lang="en-US" sz="2000" dirty="0">
                <a:latin typeface="Fira Sans" panose="020B0503050000020004" pitchFamily="34" charset="0"/>
              </a:rPr>
              <a:t> </a:t>
            </a:r>
            <a:r>
              <a:rPr lang="en-US" sz="2000" dirty="0" err="1">
                <a:latin typeface="Fira Sans" panose="020B0503050000020004" pitchFamily="34" charset="0"/>
              </a:rPr>
              <a:t>funkcija</a:t>
            </a:r>
            <a:r>
              <a:rPr lang="en-US" sz="2000" dirty="0">
                <a:latin typeface="Fira Sans" panose="020B0503050000020004" pitchFamily="34" charset="0"/>
              </a:rPr>
              <a:t> (</a:t>
            </a:r>
            <a:r>
              <a:rPr lang="en-US" sz="2000" dirty="0" err="1">
                <a:latin typeface="Fira Sans" panose="020B0503050000020004" pitchFamily="34" charset="0"/>
              </a:rPr>
              <a:t>funkcionalnosti</a:t>
            </a:r>
            <a:r>
              <a:rPr lang="en-US" sz="2000" dirty="0">
                <a:latin typeface="Fira Sans" panose="020B0503050000020004" pitchFamily="34" charset="0"/>
              </a:rPr>
              <a:t> za </a:t>
            </a:r>
            <a:r>
              <a:rPr lang="en-US" sz="2000" dirty="0" err="1">
                <a:latin typeface="Fira Sans" panose="020B0503050000020004" pitchFamily="34" charset="0"/>
              </a:rPr>
              <a:t>prikupljanje</a:t>
            </a:r>
            <a:r>
              <a:rPr lang="en-US" sz="2000" dirty="0">
                <a:latin typeface="Fira Sans" panose="020B0503050000020004" pitchFamily="34" charset="0"/>
              </a:rPr>
              <a:t> </a:t>
            </a:r>
            <a:r>
              <a:rPr lang="en-US" sz="2000" dirty="0" err="1">
                <a:latin typeface="Fira Sans" panose="020B0503050000020004" pitchFamily="34" charset="0"/>
              </a:rPr>
              <a:t>podataka</a:t>
            </a:r>
            <a:r>
              <a:rPr lang="en-US" sz="2000" dirty="0">
                <a:latin typeface="Fira Sans" panose="020B0503050000020004" pitchFamily="34" charset="0"/>
              </a:rPr>
              <a:t>, </a:t>
            </a:r>
            <a:r>
              <a:rPr lang="en-US" sz="2000" dirty="0" err="1">
                <a:latin typeface="Fira Sans" panose="020B0503050000020004" pitchFamily="34" charset="0"/>
              </a:rPr>
              <a:t>aktuiranje</a:t>
            </a:r>
            <a:r>
              <a:rPr lang="en-US" sz="2000" dirty="0">
                <a:latin typeface="Fira Sans" panose="020B0503050000020004" pitchFamily="34" charset="0"/>
              </a:rPr>
              <a:t> </a:t>
            </a:r>
            <a:r>
              <a:rPr lang="en-US" sz="2000" dirty="0" err="1">
                <a:latin typeface="Fira Sans" panose="020B0503050000020004" pitchFamily="34" charset="0"/>
              </a:rPr>
              <a:t>uređaja</a:t>
            </a:r>
            <a:r>
              <a:rPr lang="en-US" sz="2000" dirty="0">
                <a:latin typeface="Fira Sans" panose="020B0503050000020004" pitchFamily="34" charset="0"/>
              </a:rPr>
              <a:t> </a:t>
            </a:r>
            <a:r>
              <a:rPr lang="en-US" sz="2000" dirty="0" err="1">
                <a:latin typeface="Fira Sans" panose="020B0503050000020004" pitchFamily="34" charset="0"/>
              </a:rPr>
              <a:t>ili</a:t>
            </a:r>
            <a:r>
              <a:rPr lang="en-US" sz="2000" dirty="0">
                <a:latin typeface="Fira Sans" panose="020B0503050000020004" pitchFamily="34" charset="0"/>
              </a:rPr>
              <a:t> </a:t>
            </a:r>
            <a:r>
              <a:rPr lang="en-US" sz="2000" dirty="0" err="1">
                <a:latin typeface="Fira Sans" panose="020B0503050000020004" pitchFamily="34" charset="0"/>
              </a:rPr>
              <a:t>poboljšanje</a:t>
            </a:r>
            <a:r>
              <a:rPr lang="en-US" sz="2000" dirty="0">
                <a:latin typeface="Fira Sans" panose="020B0503050000020004" pitchFamily="34" charset="0"/>
              </a:rPr>
              <a:t> </a:t>
            </a:r>
            <a:r>
              <a:rPr lang="en-US" sz="2000" dirty="0" err="1">
                <a:latin typeface="Fira Sans" panose="020B0503050000020004" pitchFamily="34" charset="0"/>
              </a:rPr>
              <a:t>monitoringa</a:t>
            </a:r>
            <a:r>
              <a:rPr lang="en-US" sz="2000" dirty="0">
                <a:latin typeface="Fira Sans" panose="020B0503050000020004" pitchFamily="34" charset="0"/>
              </a:rPr>
              <a:t> </a:t>
            </a:r>
            <a:r>
              <a:rPr lang="en-US" sz="2000" dirty="0" err="1">
                <a:latin typeface="Fira Sans" panose="020B0503050000020004" pitchFamily="34" charset="0"/>
              </a:rPr>
              <a:t>i</a:t>
            </a:r>
            <a:r>
              <a:rPr lang="en-US" sz="2000" dirty="0">
                <a:latin typeface="Fira Sans" panose="020B0503050000020004" pitchFamily="34" charset="0"/>
              </a:rPr>
              <a:t> </a:t>
            </a:r>
            <a:r>
              <a:rPr lang="en-US" sz="2000" dirty="0" err="1">
                <a:latin typeface="Fira Sans" panose="020B0503050000020004" pitchFamily="34" charset="0"/>
              </a:rPr>
              <a:t>dijagnostike</a:t>
            </a:r>
            <a:r>
              <a:rPr lang="en-US" sz="2000" dirty="0">
                <a:latin typeface="Fira Sans" panose="020B0503050000020004" pitchFamily="34" charset="0"/>
              </a:rPr>
              <a:t>).</a:t>
            </a:r>
          </a:p>
          <a:p>
            <a:pPr marL="342900" indent="-342900" algn="just">
              <a:buFont typeface="Arial" panose="020B0604020202020204" pitchFamily="34" charset="0"/>
              <a:buChar char="•"/>
            </a:pPr>
            <a:endParaRPr lang="en-US" sz="1000" dirty="0">
              <a:latin typeface="Fira Sans" panose="020B0503050000020004" pitchFamily="34" charset="0"/>
            </a:endParaRPr>
          </a:p>
          <a:p>
            <a:pPr marL="342900" indent="-342900" algn="just">
              <a:buFont typeface="Arial" panose="020B0604020202020204" pitchFamily="34" charset="0"/>
              <a:buChar char="•"/>
            </a:pPr>
            <a:r>
              <a:rPr lang="en-US" sz="2000" dirty="0" err="1">
                <a:latin typeface="Fira Sans" panose="020B0503050000020004" pitchFamily="34" charset="0"/>
              </a:rPr>
              <a:t>Ukoliko</a:t>
            </a:r>
            <a:r>
              <a:rPr lang="en-US" sz="2000" dirty="0">
                <a:latin typeface="Fira Sans" panose="020B0503050000020004" pitchFamily="34" charset="0"/>
              </a:rPr>
              <a:t> </a:t>
            </a:r>
            <a:r>
              <a:rPr lang="en-US" sz="2000" b="1" dirty="0" err="1">
                <a:latin typeface="Fira Sans" panose="020B0503050000020004" pitchFamily="34" charset="0"/>
              </a:rPr>
              <a:t>korisnik</a:t>
            </a:r>
            <a:r>
              <a:rPr lang="en-US" sz="2000" b="1" dirty="0">
                <a:latin typeface="Fira Sans" panose="020B0503050000020004" pitchFamily="34" charset="0"/>
              </a:rPr>
              <a:t> </a:t>
            </a:r>
            <a:r>
              <a:rPr lang="en-US" sz="2000" b="1" dirty="0" err="1">
                <a:latin typeface="Fira Sans" panose="020B0503050000020004" pitchFamily="34" charset="0"/>
              </a:rPr>
              <a:t>preferira</a:t>
            </a:r>
            <a:r>
              <a:rPr lang="en-US" sz="2000" b="1" dirty="0">
                <a:latin typeface="Fira Sans" panose="020B0503050000020004" pitchFamily="34" charset="0"/>
              </a:rPr>
              <a:t> </a:t>
            </a:r>
            <a:r>
              <a:rPr lang="en-US" sz="2000" b="1" dirty="0" err="1">
                <a:latin typeface="Fira Sans" panose="020B0503050000020004" pitchFamily="34" charset="0"/>
              </a:rPr>
              <a:t>korišćenje</a:t>
            </a:r>
            <a:r>
              <a:rPr lang="en-US" sz="2000" b="1" dirty="0">
                <a:latin typeface="Fira Sans" panose="020B0503050000020004" pitchFamily="34" charset="0"/>
              </a:rPr>
              <a:t> </a:t>
            </a:r>
            <a:r>
              <a:rPr lang="en-US" sz="2000" b="1" dirty="0" err="1">
                <a:latin typeface="Fira Sans" panose="020B0503050000020004" pitchFamily="34" charset="0"/>
              </a:rPr>
              <a:t>određenog</a:t>
            </a:r>
            <a:r>
              <a:rPr lang="en-US" sz="2000" b="1" dirty="0">
                <a:latin typeface="Fira Sans" panose="020B0503050000020004" pitchFamily="34" charset="0"/>
              </a:rPr>
              <a:t> </a:t>
            </a:r>
            <a:r>
              <a:rPr lang="en-US" sz="2000" b="1" dirty="0" err="1">
                <a:latin typeface="Fira Sans" panose="020B0503050000020004" pitchFamily="34" charset="0"/>
              </a:rPr>
              <a:t>programskog</a:t>
            </a:r>
            <a:r>
              <a:rPr lang="en-US" sz="2000" b="1" dirty="0">
                <a:latin typeface="Fira Sans" panose="020B0503050000020004" pitchFamily="34" charset="0"/>
              </a:rPr>
              <a:t> </a:t>
            </a:r>
            <a:r>
              <a:rPr lang="en-US" sz="2000" b="1" dirty="0" err="1">
                <a:latin typeface="Fira Sans" panose="020B0503050000020004" pitchFamily="34" charset="0"/>
              </a:rPr>
              <a:t>jezika</a:t>
            </a:r>
            <a:r>
              <a:rPr lang="en-US" sz="2000" b="1" dirty="0">
                <a:latin typeface="Fira Sans" panose="020B0503050000020004" pitchFamily="34" charset="0"/>
              </a:rPr>
              <a:t> za </a:t>
            </a:r>
            <a:r>
              <a:rPr lang="en-US" sz="2000" b="1" dirty="0" err="1">
                <a:latin typeface="Fira Sans" panose="020B0503050000020004" pitchFamily="34" charset="0"/>
              </a:rPr>
              <a:t>razvoj</a:t>
            </a:r>
            <a:r>
              <a:rPr lang="en-US" sz="2000" dirty="0">
                <a:latin typeface="Fira Sans" panose="020B0503050000020004" pitchFamily="34" charset="0"/>
              </a:rPr>
              <a:t>, </a:t>
            </a:r>
            <a:r>
              <a:rPr lang="en-US" sz="2000" dirty="0" err="1">
                <a:latin typeface="Fira Sans" panose="020B0503050000020004" pitchFamily="34" charset="0"/>
              </a:rPr>
              <a:t>može</a:t>
            </a:r>
            <a:r>
              <a:rPr lang="en-US" sz="2000" dirty="0">
                <a:latin typeface="Fira Sans" panose="020B0503050000020004" pitchFamily="34" charset="0"/>
              </a:rPr>
              <a:t> se </a:t>
            </a:r>
            <a:r>
              <a:rPr lang="en-US" sz="2000" dirty="0" err="1">
                <a:latin typeface="Fira Sans" panose="020B0503050000020004" pitchFamily="34" charset="0"/>
              </a:rPr>
              <a:t>implementirati</a:t>
            </a:r>
            <a:r>
              <a:rPr lang="en-US" sz="2000" dirty="0">
                <a:latin typeface="Fira Sans" panose="020B0503050000020004" pitchFamily="34" charset="0"/>
              </a:rPr>
              <a:t> </a:t>
            </a:r>
            <a:r>
              <a:rPr lang="en-US" sz="2000" dirty="0" err="1">
                <a:latin typeface="Fira Sans" panose="020B0503050000020004" pitchFamily="34" charset="0"/>
              </a:rPr>
              <a:t>servis</a:t>
            </a:r>
            <a:r>
              <a:rPr lang="en-US" sz="2000" dirty="0">
                <a:latin typeface="Fira Sans" panose="020B0503050000020004" pitchFamily="34" charset="0"/>
              </a:rPr>
              <a:t> </a:t>
            </a:r>
            <a:r>
              <a:rPr lang="en-US" sz="2000" dirty="0" err="1">
                <a:latin typeface="Fira Sans" panose="020B0503050000020004" pitchFamily="34" charset="0"/>
              </a:rPr>
              <a:t>uređaja</a:t>
            </a:r>
            <a:r>
              <a:rPr lang="en-US" sz="2000" dirty="0">
                <a:latin typeface="Fira Sans" panose="020B0503050000020004" pitchFamily="34" charset="0"/>
              </a:rPr>
              <a:t> u tom </a:t>
            </a:r>
            <a:r>
              <a:rPr lang="en-US" sz="2000" dirty="0" err="1">
                <a:latin typeface="Fira Sans" panose="020B0503050000020004" pitchFamily="34" charset="0"/>
              </a:rPr>
              <a:t>jeziku</a:t>
            </a:r>
            <a:r>
              <a:rPr lang="en-US" sz="2000" dirty="0">
                <a:latin typeface="Fira Sans" panose="020B0503050000020004" pitchFamily="34" charset="0"/>
              </a:rPr>
              <a:t>, </a:t>
            </a:r>
            <a:r>
              <a:rPr lang="en-US" sz="2000" dirty="0" err="1">
                <a:latin typeface="Fira Sans" panose="020B0503050000020004" pitchFamily="34" charset="0"/>
              </a:rPr>
              <a:t>koristeći</a:t>
            </a:r>
            <a:r>
              <a:rPr lang="en-US" sz="2000" dirty="0">
                <a:latin typeface="Fira Sans" panose="020B0503050000020004" pitchFamily="34" charset="0"/>
              </a:rPr>
              <a:t> </a:t>
            </a:r>
            <a:r>
              <a:rPr lang="en-US" sz="2000" dirty="0" err="1">
                <a:latin typeface="Fira Sans" panose="020B0503050000020004" pitchFamily="34" charset="0"/>
              </a:rPr>
              <a:t>EdgeX</a:t>
            </a:r>
            <a:r>
              <a:rPr lang="en-US" sz="2000" dirty="0">
                <a:latin typeface="Fira Sans" panose="020B0503050000020004" pitchFamily="34" charset="0"/>
              </a:rPr>
              <a:t> API-je </a:t>
            </a:r>
            <a:r>
              <a:rPr lang="en-US" sz="2000" dirty="0" err="1">
                <a:latin typeface="Fira Sans" panose="020B0503050000020004" pitchFamily="34" charset="0"/>
              </a:rPr>
              <a:t>i</a:t>
            </a:r>
            <a:r>
              <a:rPr lang="en-US" sz="2000" dirty="0">
                <a:latin typeface="Fira Sans" panose="020B0503050000020004" pitchFamily="34" charset="0"/>
              </a:rPr>
              <a:t> </a:t>
            </a:r>
            <a:r>
              <a:rPr lang="en-US" sz="2000" dirty="0" err="1">
                <a:latin typeface="Fira Sans" panose="020B0503050000020004" pitchFamily="34" charset="0"/>
              </a:rPr>
              <a:t>komunikacione</a:t>
            </a:r>
            <a:r>
              <a:rPr lang="en-US" sz="2000" dirty="0">
                <a:latin typeface="Fira Sans" panose="020B0503050000020004" pitchFamily="34" charset="0"/>
              </a:rPr>
              <a:t> </a:t>
            </a:r>
            <a:r>
              <a:rPr lang="en-US" sz="2000" dirty="0" err="1">
                <a:latin typeface="Fira Sans" panose="020B0503050000020004" pitchFamily="34" charset="0"/>
              </a:rPr>
              <a:t>protokole</a:t>
            </a:r>
            <a:r>
              <a:rPr lang="en-US" sz="2000" dirty="0">
                <a:latin typeface="Fira Sans" panose="020B0503050000020004" pitchFamily="34" charset="0"/>
              </a:rPr>
              <a:t>. </a:t>
            </a:r>
            <a:r>
              <a:rPr lang="en-US" sz="2000" dirty="0" err="1">
                <a:latin typeface="Fira Sans" panose="020B0503050000020004" pitchFamily="34" charset="0"/>
              </a:rPr>
              <a:t>EdgeX</a:t>
            </a:r>
            <a:r>
              <a:rPr lang="en-US" sz="2000" dirty="0">
                <a:latin typeface="Fira Sans" panose="020B0503050000020004" pitchFamily="34" charset="0"/>
              </a:rPr>
              <a:t> </a:t>
            </a:r>
            <a:r>
              <a:rPr lang="en-US" sz="2000" dirty="0" err="1">
                <a:latin typeface="Fira Sans" panose="020B0503050000020004" pitchFamily="34" charset="0"/>
              </a:rPr>
              <a:t>podržava</a:t>
            </a:r>
            <a:r>
              <a:rPr lang="en-US" sz="2000" dirty="0">
                <a:latin typeface="Fira Sans" panose="020B0503050000020004" pitchFamily="34" charset="0"/>
              </a:rPr>
              <a:t> </a:t>
            </a:r>
            <a:r>
              <a:rPr lang="en-US" sz="2000" dirty="0" err="1">
                <a:latin typeface="Fira Sans" panose="020B0503050000020004" pitchFamily="34" charset="0"/>
              </a:rPr>
              <a:t>više</a:t>
            </a:r>
            <a:r>
              <a:rPr lang="en-US" sz="2000" dirty="0">
                <a:latin typeface="Fira Sans" panose="020B0503050000020004" pitchFamily="34" charset="0"/>
              </a:rPr>
              <a:t> </a:t>
            </a:r>
            <a:r>
              <a:rPr lang="en-US" sz="2000" dirty="0" err="1">
                <a:latin typeface="Fira Sans" panose="020B0503050000020004" pitchFamily="34" charset="0"/>
              </a:rPr>
              <a:t>programskih</a:t>
            </a:r>
            <a:r>
              <a:rPr lang="en-US" sz="2000" dirty="0">
                <a:latin typeface="Fira Sans" panose="020B0503050000020004" pitchFamily="34" charset="0"/>
              </a:rPr>
              <a:t> </a:t>
            </a:r>
            <a:r>
              <a:rPr lang="en-US" sz="2000" dirty="0" err="1">
                <a:latin typeface="Fira Sans" panose="020B0503050000020004" pitchFamily="34" charset="0"/>
              </a:rPr>
              <a:t>jezika</a:t>
            </a:r>
            <a:r>
              <a:rPr lang="en-US" sz="2000" dirty="0">
                <a:latin typeface="Fira Sans" panose="020B0503050000020004" pitchFamily="34" charset="0"/>
              </a:rPr>
              <a:t>, </a:t>
            </a:r>
            <a:r>
              <a:rPr lang="en-US" sz="2000" dirty="0" err="1">
                <a:latin typeface="Fira Sans" panose="020B0503050000020004" pitchFamily="34" charset="0"/>
              </a:rPr>
              <a:t>što</a:t>
            </a:r>
            <a:r>
              <a:rPr lang="en-US" sz="2000" dirty="0">
                <a:latin typeface="Fira Sans" panose="020B0503050000020004" pitchFamily="34" charset="0"/>
              </a:rPr>
              <a:t> </a:t>
            </a:r>
            <a:r>
              <a:rPr lang="en-US" sz="2000" dirty="0" err="1">
                <a:latin typeface="Fira Sans" panose="020B0503050000020004" pitchFamily="34" charset="0"/>
              </a:rPr>
              <a:t>omogućava</a:t>
            </a:r>
            <a:r>
              <a:rPr lang="en-US" sz="2000" dirty="0">
                <a:latin typeface="Fira Sans" panose="020B0503050000020004" pitchFamily="34" charset="0"/>
              </a:rPr>
              <a:t> </a:t>
            </a:r>
            <a:r>
              <a:rPr lang="en-US" sz="2000" dirty="0" err="1">
                <a:latin typeface="Fira Sans" panose="020B0503050000020004" pitchFamily="34" charset="0"/>
              </a:rPr>
              <a:t>fleksibilnost</a:t>
            </a:r>
            <a:r>
              <a:rPr lang="en-US" sz="2000" dirty="0">
                <a:latin typeface="Fira Sans" panose="020B0503050000020004" pitchFamily="34" charset="0"/>
              </a:rPr>
              <a:t> u </a:t>
            </a:r>
            <a:r>
              <a:rPr lang="en-US" sz="2000" dirty="0" err="1">
                <a:latin typeface="Fira Sans" panose="020B0503050000020004" pitchFamily="34" charset="0"/>
              </a:rPr>
              <a:t>izboru</a:t>
            </a:r>
            <a:r>
              <a:rPr lang="en-US" sz="2000" dirty="0">
                <a:latin typeface="Fira Sans" panose="020B0503050000020004" pitchFamily="34" charset="0"/>
              </a:rPr>
              <a:t> </a:t>
            </a:r>
            <a:r>
              <a:rPr lang="en-US" sz="2000" dirty="0" err="1">
                <a:latin typeface="Fira Sans" panose="020B0503050000020004" pitchFamily="34" charset="0"/>
              </a:rPr>
              <a:t>tehnologije</a:t>
            </a:r>
            <a:r>
              <a:rPr lang="en-US" sz="2000" dirty="0">
                <a:latin typeface="Fira Sans" panose="020B0503050000020004" pitchFamily="34" charset="0"/>
              </a:rPr>
              <a:t> </a:t>
            </a:r>
            <a:r>
              <a:rPr lang="en-US" sz="2000" dirty="0" err="1">
                <a:latin typeface="Fira Sans" panose="020B0503050000020004" pitchFamily="34" charset="0"/>
              </a:rPr>
              <a:t>koja</a:t>
            </a:r>
            <a:r>
              <a:rPr lang="en-US" sz="2000" dirty="0">
                <a:latin typeface="Fira Sans" panose="020B0503050000020004" pitchFamily="34" charset="0"/>
              </a:rPr>
              <a:t> </a:t>
            </a:r>
            <a:r>
              <a:rPr lang="en-US" sz="2000" dirty="0" err="1">
                <a:latin typeface="Fira Sans" panose="020B0503050000020004" pitchFamily="34" charset="0"/>
              </a:rPr>
              <a:t>najbolje</a:t>
            </a:r>
            <a:r>
              <a:rPr lang="en-US" sz="2000" dirty="0">
                <a:latin typeface="Fira Sans" panose="020B0503050000020004" pitchFamily="34" charset="0"/>
              </a:rPr>
              <a:t> </a:t>
            </a:r>
            <a:r>
              <a:rPr lang="en-US" sz="2000" dirty="0" err="1">
                <a:latin typeface="Fira Sans" panose="020B0503050000020004" pitchFamily="34" charset="0"/>
              </a:rPr>
              <a:t>odgovara</a:t>
            </a:r>
            <a:r>
              <a:rPr lang="en-US" sz="2000" dirty="0">
                <a:latin typeface="Fira Sans" panose="020B0503050000020004" pitchFamily="34" charset="0"/>
              </a:rPr>
              <a:t> </a:t>
            </a:r>
            <a:r>
              <a:rPr lang="en-US" sz="2000" dirty="0" err="1">
                <a:latin typeface="Fira Sans" panose="020B0503050000020004" pitchFamily="34" charset="0"/>
              </a:rPr>
              <a:t>korisničkim</a:t>
            </a:r>
            <a:r>
              <a:rPr lang="en-US" sz="2000" dirty="0">
                <a:latin typeface="Fira Sans" panose="020B0503050000020004" pitchFamily="34" charset="0"/>
              </a:rPr>
              <a:t> </a:t>
            </a:r>
            <a:r>
              <a:rPr lang="en-US" sz="2000" dirty="0" err="1">
                <a:latin typeface="Fira Sans" panose="020B0503050000020004" pitchFamily="34" charset="0"/>
              </a:rPr>
              <a:t>potrebama</a:t>
            </a:r>
            <a:r>
              <a:rPr lang="en-US" sz="2000" dirty="0">
                <a:latin typeface="Fira Sans" panose="020B0503050000020004" pitchFamily="34" charset="0"/>
              </a:rPr>
              <a:t>.</a:t>
            </a:r>
          </a:p>
        </p:txBody>
      </p:sp>
    </p:spTree>
    <p:extLst>
      <p:ext uri="{BB962C8B-B14F-4D97-AF65-F5344CB8AC3E}">
        <p14:creationId xmlns:p14="http://schemas.microsoft.com/office/powerpoint/2010/main" val="9633716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Pravljenje uređaja (Device)</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sr-Latn-R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1</a:t>
            </a:r>
            <a:r>
              <a:rPr kumimoji="0" lang="en-U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7</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200" y="1065583"/>
            <a:ext cx="10567684" cy="101566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i="1" dirty="0">
                <a:solidFill>
                  <a:prstClr val="black"/>
                </a:solidFill>
                <a:latin typeface="Fira Sans" panose="020B0503050000020004" pitchFamily="34" charset="0"/>
              </a:rPr>
              <a:t>Device</a:t>
            </a:r>
            <a:r>
              <a:rPr lang="sr-Latn-RS" sz="2000" dirty="0">
                <a:solidFill>
                  <a:prstClr val="black"/>
                </a:solidFill>
                <a:latin typeface="Fira Sans" panose="020B0503050000020004" pitchFamily="34" charset="0"/>
              </a:rPr>
              <a:t> može biti bilo koji tip uređaja koji generiše ili prosleđuje podatke. Može se raditi o </a:t>
            </a:r>
            <a:r>
              <a:rPr lang="sr-Latn-RS" sz="2000" i="1" dirty="0">
                <a:solidFill>
                  <a:prstClr val="black"/>
                </a:solidFill>
                <a:latin typeface="Fira Sans" panose="020B0503050000020004" pitchFamily="34" charset="0"/>
              </a:rPr>
              <a:t>end gateway</a:t>
            </a:r>
            <a:r>
              <a:rPr lang="sr-Latn-RS" sz="2000" dirty="0">
                <a:solidFill>
                  <a:prstClr val="black"/>
                </a:solidFill>
                <a:latin typeface="Fira Sans" panose="020B0503050000020004" pitchFamily="34" charset="0"/>
              </a:rPr>
              <a:t>-ju u fabrici sa svojim senzorima ili industrijskom računaru povezanom sa PLC-om ili nekim drugim uređajem.</a:t>
            </a:r>
            <a:endParaRPr lang="sr-Latn-RS" sz="2000" i="1" dirty="0">
              <a:solidFill>
                <a:prstClr val="black"/>
              </a:solidFill>
              <a:latin typeface="Fira Sans" panose="020B0503050000020004" pitchFamily="34" charset="0"/>
            </a:endParaRPr>
          </a:p>
        </p:txBody>
      </p:sp>
      <p:pic>
        <p:nvPicPr>
          <p:cNvPr id="5" name="Picture 4">
            <a:extLst>
              <a:ext uri="{FF2B5EF4-FFF2-40B4-BE49-F238E27FC236}">
                <a16:creationId xmlns:a16="http://schemas.microsoft.com/office/drawing/2014/main" id="{1D81390E-7C20-F2E2-21A1-5D0BAABE44B9}"/>
              </a:ext>
            </a:extLst>
          </p:cNvPr>
          <p:cNvPicPr>
            <a:picLocks noChangeAspect="1"/>
          </p:cNvPicPr>
          <p:nvPr/>
        </p:nvPicPr>
        <p:blipFill>
          <a:blip r:embed="rId2"/>
          <a:stretch>
            <a:fillRect/>
          </a:stretch>
        </p:blipFill>
        <p:spPr>
          <a:xfrm>
            <a:off x="3933131" y="2081246"/>
            <a:ext cx="4325737" cy="4199478"/>
          </a:xfrm>
          <a:prstGeom prst="rect">
            <a:avLst/>
          </a:prstGeom>
        </p:spPr>
      </p:pic>
    </p:spTree>
    <p:extLst>
      <p:ext uri="{BB962C8B-B14F-4D97-AF65-F5344CB8AC3E}">
        <p14:creationId xmlns:p14="http://schemas.microsoft.com/office/powerpoint/2010/main" val="421740038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Kreiranje value descriptor-a</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sr-Latn-R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1</a:t>
            </a:r>
            <a:r>
              <a:rPr kumimoji="0" lang="en-U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8</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200" y="1065583"/>
            <a:ext cx="10567684" cy="1785104"/>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Kao što i sam naziv sugeriše, value descriptori opisuju EdgeX platformi u kom formatu dolazi podatak, kao i kako treba označiti podatke.</a:t>
            </a: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U primeru na slajdu, koji bi odgovarao nekom realnom sistemu koji prima informacije o spoljašnjoj sredini, opput temperature i vlažnosti vazduha, value descriptor bi imao oblik:</a:t>
            </a:r>
          </a:p>
        </p:txBody>
      </p:sp>
      <p:pic>
        <p:nvPicPr>
          <p:cNvPr id="7" name="Picture 6">
            <a:extLst>
              <a:ext uri="{FF2B5EF4-FFF2-40B4-BE49-F238E27FC236}">
                <a16:creationId xmlns:a16="http://schemas.microsoft.com/office/drawing/2014/main" id="{C0BB7C88-EDC0-8030-B4A5-20CD09C66040}"/>
              </a:ext>
            </a:extLst>
          </p:cNvPr>
          <p:cNvPicPr>
            <a:picLocks noChangeAspect="1"/>
          </p:cNvPicPr>
          <p:nvPr/>
        </p:nvPicPr>
        <p:blipFill>
          <a:blip r:embed="rId2"/>
          <a:stretch>
            <a:fillRect/>
          </a:stretch>
        </p:blipFill>
        <p:spPr>
          <a:xfrm>
            <a:off x="3553203" y="2646567"/>
            <a:ext cx="4971678" cy="3531500"/>
          </a:xfrm>
          <a:prstGeom prst="rect">
            <a:avLst/>
          </a:prstGeom>
        </p:spPr>
      </p:pic>
    </p:spTree>
    <p:extLst>
      <p:ext uri="{BB962C8B-B14F-4D97-AF65-F5344CB8AC3E}">
        <p14:creationId xmlns:p14="http://schemas.microsoft.com/office/powerpoint/2010/main" val="319561659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Postavljanje profila uređaja (device profile)</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sr-Latn-R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1</a:t>
            </a:r>
            <a:r>
              <a:rPr kumimoji="0" lang="en-U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9</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200" y="1065583"/>
            <a:ext cx="10567684" cy="707886"/>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Postavljanje profila uređaja služi da se definišu karakteristike i mogućnosti uređaja kako bi EdgeX mogao pravilno da prepozna, komunicira i upravlja tim uređajem.</a:t>
            </a:r>
          </a:p>
        </p:txBody>
      </p:sp>
      <p:pic>
        <p:nvPicPr>
          <p:cNvPr id="5" name="Picture 4">
            <a:extLst>
              <a:ext uri="{FF2B5EF4-FFF2-40B4-BE49-F238E27FC236}">
                <a16:creationId xmlns:a16="http://schemas.microsoft.com/office/drawing/2014/main" id="{D9A6B9E0-337D-9682-DD36-2B8A5BDCA2C6}"/>
              </a:ext>
            </a:extLst>
          </p:cNvPr>
          <p:cNvPicPr>
            <a:picLocks noChangeAspect="1"/>
          </p:cNvPicPr>
          <p:nvPr/>
        </p:nvPicPr>
        <p:blipFill rotWithShape="1">
          <a:blip r:embed="rId2"/>
          <a:srcRect b="4427"/>
          <a:stretch/>
        </p:blipFill>
        <p:spPr>
          <a:xfrm>
            <a:off x="2475454" y="1831448"/>
            <a:ext cx="7127174" cy="2855828"/>
          </a:xfrm>
          <a:prstGeom prst="rect">
            <a:avLst/>
          </a:prstGeom>
        </p:spPr>
      </p:pic>
      <p:pic>
        <p:nvPicPr>
          <p:cNvPr id="11" name="Picture 10">
            <a:extLst>
              <a:ext uri="{FF2B5EF4-FFF2-40B4-BE49-F238E27FC236}">
                <a16:creationId xmlns:a16="http://schemas.microsoft.com/office/drawing/2014/main" id="{58C6D632-8C23-E646-1807-ED445CEB0647}"/>
              </a:ext>
            </a:extLst>
          </p:cNvPr>
          <p:cNvPicPr>
            <a:picLocks noChangeAspect="1"/>
          </p:cNvPicPr>
          <p:nvPr/>
        </p:nvPicPr>
        <p:blipFill>
          <a:blip r:embed="rId3"/>
          <a:stretch>
            <a:fillRect/>
          </a:stretch>
        </p:blipFill>
        <p:spPr>
          <a:xfrm>
            <a:off x="2781159" y="4687276"/>
            <a:ext cx="6515765" cy="1631794"/>
          </a:xfrm>
          <a:prstGeom prst="rect">
            <a:avLst/>
          </a:prstGeom>
        </p:spPr>
      </p:pic>
      <p:cxnSp>
        <p:nvCxnSpPr>
          <p:cNvPr id="13" name="Connector: Elbow 12">
            <a:extLst>
              <a:ext uri="{FF2B5EF4-FFF2-40B4-BE49-F238E27FC236}">
                <a16:creationId xmlns:a16="http://schemas.microsoft.com/office/drawing/2014/main" id="{C4F0E2C8-4EB1-F838-EE77-C8B49920202E}"/>
              </a:ext>
            </a:extLst>
          </p:cNvPr>
          <p:cNvCxnSpPr>
            <a:cxnSpLocks/>
          </p:cNvCxnSpPr>
          <p:nvPr/>
        </p:nvCxnSpPr>
        <p:spPr>
          <a:xfrm rot="5400000">
            <a:off x="8313958" y="4775111"/>
            <a:ext cx="1250386" cy="1074717"/>
          </a:xfrm>
          <a:prstGeom prst="bentConnector3">
            <a:avLst>
              <a:gd name="adj1" fmla="val 4525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557A37C8-775E-D7E9-B8DE-14C4DE9677CF}"/>
              </a:ext>
            </a:extLst>
          </p:cNvPr>
          <p:cNvSpPr/>
          <p:nvPr/>
        </p:nvSpPr>
        <p:spPr>
          <a:xfrm>
            <a:off x="7548113" y="5937663"/>
            <a:ext cx="1276710" cy="135333"/>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448857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03B3-3E1E-54DC-0396-74C7475CA028}"/>
              </a:ext>
            </a:extLst>
          </p:cNvPr>
          <p:cNvSpPr>
            <a:spLocks noGrp="1"/>
          </p:cNvSpPr>
          <p:nvPr>
            <p:ph type="title"/>
          </p:nvPr>
        </p:nvSpPr>
        <p:spPr>
          <a:xfrm>
            <a:off x="609600" y="258170"/>
            <a:ext cx="10972800" cy="642000"/>
          </a:xfrm>
        </p:spPr>
        <p:txBody>
          <a:bodyPr>
            <a:normAutofit/>
          </a:bodyPr>
          <a:lstStyle/>
          <a:p>
            <a:pPr algn="ctr"/>
            <a:r>
              <a:rPr lang="en-US" sz="4000" b="1" dirty="0">
                <a:solidFill>
                  <a:schemeClr val="tx1"/>
                </a:solidFill>
                <a:latin typeface="Fira Sans Extra Condensed" panose="020B0503050000020004" pitchFamily="34" charset="0"/>
              </a:rPr>
              <a:t>Kori</a:t>
            </a:r>
            <a:r>
              <a:rPr lang="sr-Latn-RS" sz="4000" b="1" dirty="0">
                <a:solidFill>
                  <a:schemeClr val="tx1"/>
                </a:solidFill>
                <a:latin typeface="Fira Sans Extra Condensed" panose="020B0503050000020004" pitchFamily="34" charset="0"/>
              </a:rPr>
              <a:t>šćen hardver – Arduino </a:t>
            </a:r>
            <a:r>
              <a:rPr lang="it-IT" sz="4000" b="1" dirty="0">
                <a:solidFill>
                  <a:schemeClr val="tx1"/>
                </a:solidFill>
                <a:latin typeface="Fira Sans Extra Condensed" panose="020B0503050000020004" pitchFamily="34" charset="0"/>
              </a:rPr>
              <a:t>Nano 33 BLE Sense</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BFE8F3F4-59F3-7AF5-319A-49DEFD2C0DC1}"/>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19B3E39D-4757-479F-FF23-72CCD323748E}"/>
              </a:ext>
            </a:extLst>
          </p:cNvPr>
          <p:cNvSpPr txBox="1">
            <a:spLocks noGrp="1"/>
          </p:cNvSpPr>
          <p:nvPr>
            <p:ph type="sldNum" idx="12"/>
          </p:nvPr>
        </p:nvSpPr>
        <p:spPr>
          <a:xfrm>
            <a:off x="11390368" y="6426337"/>
            <a:ext cx="775689" cy="406275"/>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r>
              <a:rPr lang="en" dirty="0"/>
              <a:t>2/</a:t>
            </a:r>
            <a:r>
              <a:rPr lang="sr-Latn-RS" dirty="0"/>
              <a:t>29</a:t>
            </a:r>
            <a:endParaRPr lang="en" dirty="0"/>
          </a:p>
        </p:txBody>
      </p:sp>
      <p:cxnSp>
        <p:nvCxnSpPr>
          <p:cNvPr id="10" name="Google Shape;1946;p42">
            <a:extLst>
              <a:ext uri="{FF2B5EF4-FFF2-40B4-BE49-F238E27FC236}">
                <a16:creationId xmlns:a16="http://schemas.microsoft.com/office/drawing/2014/main" id="{6F29EED0-D409-57F1-FA30-5E33C5C63337}"/>
              </a:ext>
            </a:extLst>
          </p:cNvPr>
          <p:cNvCxnSpPr/>
          <p:nvPr/>
        </p:nvCxnSpPr>
        <p:spPr>
          <a:xfrm>
            <a:off x="609600" y="1733714"/>
            <a:ext cx="10681600" cy="0"/>
          </a:xfrm>
          <a:prstGeom prst="straightConnector1">
            <a:avLst/>
          </a:prstGeom>
          <a:ln w="3810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0F3E015-1951-9A57-7036-78C09D041471}"/>
              </a:ext>
            </a:extLst>
          </p:cNvPr>
          <p:cNvPicPr>
            <a:picLocks noChangeAspect="1"/>
          </p:cNvPicPr>
          <p:nvPr/>
        </p:nvPicPr>
        <p:blipFill>
          <a:blip r:embed="rId2"/>
          <a:stretch>
            <a:fillRect/>
          </a:stretch>
        </p:blipFill>
        <p:spPr>
          <a:xfrm>
            <a:off x="3582987" y="1961693"/>
            <a:ext cx="4425637" cy="3320414"/>
          </a:xfrm>
          <a:prstGeom prst="rect">
            <a:avLst/>
          </a:prstGeom>
        </p:spPr>
      </p:pic>
    </p:spTree>
    <p:extLst>
      <p:ext uri="{BB962C8B-B14F-4D97-AF65-F5344CB8AC3E}">
        <p14:creationId xmlns:p14="http://schemas.microsoft.com/office/powerpoint/2010/main" val="12599580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Kreiranje uređaja</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629DD1">
                    <a:lumMod val="50000"/>
                  </a:srgbClr>
                </a:solidFill>
              </a:rPr>
              <a:t>20</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200" y="1065583"/>
            <a:ext cx="10567684" cy="40011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Zadaju se konkretne vrednosti za svaku karakteristiku uređaja.</a:t>
            </a:r>
          </a:p>
        </p:txBody>
      </p:sp>
      <p:pic>
        <p:nvPicPr>
          <p:cNvPr id="5" name="Picture 4">
            <a:extLst>
              <a:ext uri="{FF2B5EF4-FFF2-40B4-BE49-F238E27FC236}">
                <a16:creationId xmlns:a16="http://schemas.microsoft.com/office/drawing/2014/main" id="{B1D13B08-5699-67A3-E495-25F65791DD25}"/>
              </a:ext>
            </a:extLst>
          </p:cNvPr>
          <p:cNvPicPr>
            <a:picLocks noChangeAspect="1"/>
          </p:cNvPicPr>
          <p:nvPr/>
        </p:nvPicPr>
        <p:blipFill rotWithShape="1">
          <a:blip r:embed="rId2"/>
          <a:srcRect b="1565"/>
          <a:stretch/>
        </p:blipFill>
        <p:spPr>
          <a:xfrm>
            <a:off x="3513514" y="1465693"/>
            <a:ext cx="5030021" cy="4822961"/>
          </a:xfrm>
          <a:prstGeom prst="rect">
            <a:avLst/>
          </a:prstGeom>
        </p:spPr>
      </p:pic>
    </p:spTree>
    <p:extLst>
      <p:ext uri="{BB962C8B-B14F-4D97-AF65-F5344CB8AC3E}">
        <p14:creationId xmlns:p14="http://schemas.microsoft.com/office/powerpoint/2010/main" val="162793582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Povezivanje sa Arduino </a:t>
            </a:r>
            <a:r>
              <a:rPr lang="en-US" sz="4000" b="1" dirty="0">
                <a:solidFill>
                  <a:schemeClr val="tx1"/>
                </a:solidFill>
                <a:latin typeface="Fira Sans Extra Condensed" panose="020B0503050000020004" pitchFamily="34" charset="0"/>
              </a:rPr>
              <a:t>Nano 33 BLE Sense</a:t>
            </a: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629DD1">
                    <a:lumMod val="50000"/>
                  </a:srgbClr>
                </a:solidFill>
              </a:rPr>
              <a:t>21</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200" y="1103682"/>
            <a:ext cx="10567684" cy="286232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Ideja je naprviti sledeću strukturu aplikacije:</a:t>
            </a:r>
          </a:p>
          <a:p>
            <a:pPr marL="742950" lvl="1" indent="-285750" algn="just">
              <a:spcAft>
                <a:spcPts val="1200"/>
              </a:spcAft>
              <a:buFont typeface="Arial" panose="020B0604020202020204" pitchFamily="34" charset="0"/>
              <a:buChar char="•"/>
              <a:defRPr/>
            </a:pPr>
            <a:r>
              <a:rPr lang="sr-Latn-RS" sz="2000" dirty="0">
                <a:solidFill>
                  <a:prstClr val="black"/>
                </a:solidFill>
                <a:latin typeface="Fira Sans" panose="020B0503050000020004" pitchFamily="34" charset="0"/>
              </a:rPr>
              <a:t>Kao Edge uređaj koristi se Arduino Nano 33 BLE Sense, sa čijih senzora se očitavaju osnovne informacije o temperaturi i vlažnosti vazduha</a:t>
            </a:r>
          </a:p>
          <a:p>
            <a:pPr marL="742950" lvl="1" indent="-285750" algn="just">
              <a:spcAft>
                <a:spcPts val="1200"/>
              </a:spcAft>
              <a:buFont typeface="Arial" panose="020B0604020202020204" pitchFamily="34" charset="0"/>
              <a:buChar char="•"/>
              <a:defRPr/>
            </a:pPr>
            <a:r>
              <a:rPr lang="sr-Latn-RS" sz="2000" dirty="0">
                <a:solidFill>
                  <a:prstClr val="black"/>
                </a:solidFill>
                <a:latin typeface="Fira Sans" panose="020B0503050000020004" pitchFamily="34" charset="0"/>
              </a:rPr>
              <a:t>Nakon toga, podaci se šalju EdgeX-u na obradu i čuvanje</a:t>
            </a:r>
          </a:p>
          <a:p>
            <a:pPr marL="742950" lvl="1" indent="-285750" algn="just">
              <a:spcAft>
                <a:spcPts val="1200"/>
              </a:spcAft>
              <a:buFont typeface="Arial" panose="020B0604020202020204" pitchFamily="34" charset="0"/>
              <a:buChar char="•"/>
              <a:defRPr/>
            </a:pPr>
            <a:r>
              <a:rPr lang="sr-Latn-RS" sz="2000" dirty="0">
                <a:solidFill>
                  <a:prstClr val="black"/>
                </a:solidFill>
                <a:latin typeface="Fira Sans" panose="020B0503050000020004" pitchFamily="34" charset="0"/>
              </a:rPr>
              <a:t>Konačno, podaci se preko MQTT protokola eksportuju i šalju na MQTT broker - HiveMQ </a:t>
            </a: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lang="sr-Latn-RS" sz="2000" dirty="0">
              <a:solidFill>
                <a:prstClr val="black"/>
              </a:solidFill>
              <a:latin typeface="Fira Sans" panose="020B0503050000020004" pitchFamily="34" charset="0"/>
            </a:endParaRPr>
          </a:p>
        </p:txBody>
      </p:sp>
      <p:pic>
        <p:nvPicPr>
          <p:cNvPr id="5" name="Picture 4">
            <a:extLst>
              <a:ext uri="{FF2B5EF4-FFF2-40B4-BE49-F238E27FC236}">
                <a16:creationId xmlns:a16="http://schemas.microsoft.com/office/drawing/2014/main" id="{F1BA2A4A-A5DA-AD59-A796-F0F33FAA9D58}"/>
              </a:ext>
            </a:extLst>
          </p:cNvPr>
          <p:cNvPicPr>
            <a:picLocks noChangeAspect="1"/>
          </p:cNvPicPr>
          <p:nvPr/>
        </p:nvPicPr>
        <p:blipFill>
          <a:blip r:embed="rId2"/>
          <a:stretch>
            <a:fillRect/>
          </a:stretch>
        </p:blipFill>
        <p:spPr>
          <a:xfrm>
            <a:off x="1674678" y="3935748"/>
            <a:ext cx="8842643" cy="1593991"/>
          </a:xfrm>
          <a:prstGeom prst="rect">
            <a:avLst/>
          </a:prstGeom>
        </p:spPr>
      </p:pic>
      <p:sp>
        <p:nvSpPr>
          <p:cNvPr id="6" name="Rectangle: Rounded Corners 5">
            <a:extLst>
              <a:ext uri="{FF2B5EF4-FFF2-40B4-BE49-F238E27FC236}">
                <a16:creationId xmlns:a16="http://schemas.microsoft.com/office/drawing/2014/main" id="{BAAE5980-43D2-05A8-1970-BF4A7F03FB70}"/>
              </a:ext>
            </a:extLst>
          </p:cNvPr>
          <p:cNvSpPr/>
          <p:nvPr/>
        </p:nvSpPr>
        <p:spPr>
          <a:xfrm>
            <a:off x="3231324" y="4572710"/>
            <a:ext cx="1252847" cy="350322"/>
          </a:xfrm>
          <a:prstGeom prst="roundRect">
            <a:avLst/>
          </a:prstGeom>
          <a:solidFill>
            <a:srgbClr val="EEEE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r-Latn-RS" sz="1400" dirty="0">
                <a:solidFill>
                  <a:sysClr val="windowText" lastClr="000000"/>
                </a:solidFill>
              </a:rPr>
              <a:t>Arduino Nano 33 BLE Sense</a:t>
            </a:r>
            <a:endParaRPr lang="en-US" sz="1400" dirty="0">
              <a:solidFill>
                <a:sysClr val="windowText" lastClr="000000"/>
              </a:solidFill>
            </a:endParaRPr>
          </a:p>
        </p:txBody>
      </p:sp>
    </p:spTree>
    <p:extLst>
      <p:ext uri="{BB962C8B-B14F-4D97-AF65-F5344CB8AC3E}">
        <p14:creationId xmlns:p14="http://schemas.microsoft.com/office/powerpoint/2010/main" val="24577008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Arduino aplikacija koja očitava vrednosti sa senzora</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629DD1">
                    <a:lumMod val="50000"/>
                  </a:srgbClr>
                </a:solidFill>
              </a:rPr>
              <a:t>22</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200" y="1103681"/>
            <a:ext cx="4777382" cy="2554545"/>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Najpre je kreirana aplikacija u Arduino IDE koja, na povezanom Arduino Nano 33 BLE Sense uređaju pali senzore, očitava vrednosti temperature i vlažnosti vazduha, a nakon toga šalje informacije na serijski port COM7</a:t>
            </a:r>
            <a:r>
              <a:rPr lang="en-US" sz="2000" dirty="0">
                <a:solidFill>
                  <a:prstClr val="black"/>
                </a:solidFill>
                <a:latin typeface="Fira Sans" panose="020B0503050000020004" pitchFamily="34" charset="0"/>
              </a:rPr>
              <a:t>, </a:t>
            </a:r>
            <a:r>
              <a:rPr lang="en-US" sz="2000" dirty="0" err="1">
                <a:solidFill>
                  <a:prstClr val="black"/>
                </a:solidFill>
                <a:latin typeface="Fira Sans" panose="020B0503050000020004" pitchFamily="34" charset="0"/>
              </a:rPr>
              <a:t>na</a:t>
            </a:r>
            <a:r>
              <a:rPr lang="en-US" sz="2000" dirty="0">
                <a:solidFill>
                  <a:prstClr val="black"/>
                </a:solidFill>
                <a:latin typeface="Fira Sans" panose="020B0503050000020004" pitchFamily="34" charset="0"/>
              </a:rPr>
              <a:t> </a:t>
            </a:r>
            <a:r>
              <a:rPr lang="en-US" sz="2000" dirty="0" err="1">
                <a:solidFill>
                  <a:prstClr val="black"/>
                </a:solidFill>
                <a:latin typeface="Fira Sans" panose="020B0503050000020004" pitchFamily="34" charset="0"/>
              </a:rPr>
              <a:t>kome</a:t>
            </a:r>
            <a:r>
              <a:rPr lang="en-US" sz="2000" dirty="0">
                <a:solidFill>
                  <a:prstClr val="black"/>
                </a:solidFill>
                <a:latin typeface="Fira Sans" panose="020B0503050000020004" pitchFamily="34" charset="0"/>
              </a:rPr>
              <a:t> se </a:t>
            </a:r>
            <a:r>
              <a:rPr lang="en-US" sz="2000" dirty="0" err="1">
                <a:solidFill>
                  <a:prstClr val="black"/>
                </a:solidFill>
                <a:latin typeface="Fira Sans" panose="020B0503050000020004" pitchFamily="34" charset="0"/>
              </a:rPr>
              <a:t>nalazi</a:t>
            </a:r>
            <a:r>
              <a:rPr lang="en-US" sz="2000" dirty="0">
                <a:solidFill>
                  <a:prstClr val="black"/>
                </a:solidFill>
                <a:latin typeface="Fira Sans" panose="020B0503050000020004" pitchFamily="34" charset="0"/>
              </a:rPr>
              <a:t> </a:t>
            </a:r>
            <a:r>
              <a:rPr lang="en-US" sz="2000" dirty="0" err="1">
                <a:solidFill>
                  <a:prstClr val="black"/>
                </a:solidFill>
                <a:latin typeface="Fira Sans" panose="020B0503050000020004" pitchFamily="34" charset="0"/>
              </a:rPr>
              <a:t>ure</a:t>
            </a:r>
            <a:r>
              <a:rPr lang="sr-Latn-RS" sz="2000" dirty="0">
                <a:solidFill>
                  <a:prstClr val="black"/>
                </a:solidFill>
                <a:latin typeface="Fira Sans" panose="020B0503050000020004" pitchFamily="34" charset="0"/>
              </a:rPr>
              <a:t>đaj</a:t>
            </a:r>
          </a:p>
        </p:txBody>
      </p:sp>
      <p:pic>
        <p:nvPicPr>
          <p:cNvPr id="6" name="Picture 5">
            <a:extLst>
              <a:ext uri="{FF2B5EF4-FFF2-40B4-BE49-F238E27FC236}">
                <a16:creationId xmlns:a16="http://schemas.microsoft.com/office/drawing/2014/main" id="{23C615D6-85F0-04A7-790B-EE8B2979D0FC}"/>
              </a:ext>
            </a:extLst>
          </p:cNvPr>
          <p:cNvPicPr>
            <a:picLocks noChangeAspect="1"/>
          </p:cNvPicPr>
          <p:nvPr/>
        </p:nvPicPr>
        <p:blipFill rotWithShape="1">
          <a:blip r:embed="rId2"/>
          <a:srcRect t="758" b="-1"/>
          <a:stretch/>
        </p:blipFill>
        <p:spPr>
          <a:xfrm>
            <a:off x="5604883" y="1134658"/>
            <a:ext cx="6230219" cy="4991804"/>
          </a:xfrm>
          <a:prstGeom prst="rect">
            <a:avLst/>
          </a:prstGeom>
        </p:spPr>
      </p:pic>
      <p:sp>
        <p:nvSpPr>
          <p:cNvPr id="7" name="TextBox 6">
            <a:extLst>
              <a:ext uri="{FF2B5EF4-FFF2-40B4-BE49-F238E27FC236}">
                <a16:creationId xmlns:a16="http://schemas.microsoft.com/office/drawing/2014/main" id="{54E2D1B0-4C2B-265C-B1F4-6A98F238F25A}"/>
              </a:ext>
            </a:extLst>
          </p:cNvPr>
          <p:cNvSpPr txBox="1"/>
          <p:nvPr/>
        </p:nvSpPr>
        <p:spPr>
          <a:xfrm>
            <a:off x="7349705" y="4739051"/>
            <a:ext cx="232756" cy="323165"/>
          </a:xfrm>
          <a:prstGeom prst="rect">
            <a:avLst/>
          </a:prstGeom>
          <a:noFill/>
        </p:spPr>
        <p:txBody>
          <a:bodyPr wrap="none" rtlCol="0">
            <a:spAutoFit/>
          </a:bodyPr>
          <a:lstStyle/>
          <a:p>
            <a:r>
              <a:rPr lang="en-US" sz="1500" dirty="0">
                <a:solidFill>
                  <a:schemeClr val="accent5">
                    <a:lumMod val="75000"/>
                  </a:schemeClr>
                </a:solidFill>
              </a:rPr>
              <a:t>,</a:t>
            </a:r>
          </a:p>
        </p:txBody>
      </p:sp>
    </p:spTree>
    <p:extLst>
      <p:ext uri="{BB962C8B-B14F-4D97-AF65-F5344CB8AC3E}">
        <p14:creationId xmlns:p14="http://schemas.microsoft.com/office/powerpoint/2010/main" val="3166712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en-US" sz="4000" b="1" dirty="0" err="1">
                <a:solidFill>
                  <a:schemeClr val="tx1"/>
                </a:solidFill>
                <a:latin typeface="Fira Sans Extra Condensed" panose="020B0503050000020004" pitchFamily="34" charset="0"/>
              </a:rPr>
              <a:t>Skripta</a:t>
            </a:r>
            <a:r>
              <a:rPr lang="en-US" sz="4000" b="1" dirty="0">
                <a:solidFill>
                  <a:schemeClr val="tx1"/>
                </a:solidFill>
                <a:latin typeface="Fira Sans Extra Condensed" panose="020B0503050000020004" pitchFamily="34" charset="0"/>
              </a:rPr>
              <a:t> za </a:t>
            </a:r>
            <a:r>
              <a:rPr lang="en-US" sz="4000" b="1" dirty="0" err="1">
                <a:solidFill>
                  <a:schemeClr val="tx1"/>
                </a:solidFill>
                <a:latin typeface="Fira Sans Extra Condensed" panose="020B0503050000020004" pitchFamily="34" charset="0"/>
              </a:rPr>
              <a:t>slanje</a:t>
            </a:r>
            <a:r>
              <a:rPr lang="en-US" sz="4000" b="1" dirty="0">
                <a:solidFill>
                  <a:schemeClr val="tx1"/>
                </a:solidFill>
                <a:latin typeface="Fira Sans Extra Condensed" panose="020B0503050000020004" pitchFamily="34" charset="0"/>
              </a:rPr>
              <a:t> </a:t>
            </a:r>
            <a:r>
              <a:rPr lang="sr-Latn-RS" sz="4000" b="1" dirty="0">
                <a:solidFill>
                  <a:schemeClr val="tx1"/>
                </a:solidFill>
                <a:latin typeface="Fira Sans Extra Condensed" panose="020B0503050000020004" pitchFamily="34" charset="0"/>
              </a:rPr>
              <a:t>podataka sa senzora na EdgeX</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629DD1">
                    <a:lumMod val="50000"/>
                  </a:srgbClr>
                </a:solidFill>
              </a:rPr>
              <a:t>23</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200" y="1103681"/>
            <a:ext cx="3354982" cy="193899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Python skripta koja očitava podatke sa COM7 serijskog porta na koji je povezan Arduino uređaj i šalje ih na EdgeX data je na slajdu:</a:t>
            </a:r>
          </a:p>
        </p:txBody>
      </p:sp>
      <p:pic>
        <p:nvPicPr>
          <p:cNvPr id="7" name="Picture 6">
            <a:extLst>
              <a:ext uri="{FF2B5EF4-FFF2-40B4-BE49-F238E27FC236}">
                <a16:creationId xmlns:a16="http://schemas.microsoft.com/office/drawing/2014/main" id="{73C317DE-C7D7-855B-8B86-CF0482EADD36}"/>
              </a:ext>
            </a:extLst>
          </p:cNvPr>
          <p:cNvPicPr>
            <a:picLocks noChangeAspect="1"/>
          </p:cNvPicPr>
          <p:nvPr/>
        </p:nvPicPr>
        <p:blipFill rotWithShape="1">
          <a:blip r:embed="rId2"/>
          <a:srcRect b="10058"/>
          <a:stretch/>
        </p:blipFill>
        <p:spPr>
          <a:xfrm>
            <a:off x="4322619" y="1090589"/>
            <a:ext cx="7608850" cy="5145328"/>
          </a:xfrm>
          <a:prstGeom prst="rect">
            <a:avLst/>
          </a:prstGeom>
        </p:spPr>
      </p:pic>
      <p:cxnSp>
        <p:nvCxnSpPr>
          <p:cNvPr id="5" name="Connector: Elbow 4">
            <a:extLst>
              <a:ext uri="{FF2B5EF4-FFF2-40B4-BE49-F238E27FC236}">
                <a16:creationId xmlns:a16="http://schemas.microsoft.com/office/drawing/2014/main" id="{40E7848A-B9D3-1F25-F5E5-117EBFF76169}"/>
              </a:ext>
            </a:extLst>
          </p:cNvPr>
          <p:cNvCxnSpPr>
            <a:cxnSpLocks/>
            <a:endCxn id="7" idx="1"/>
          </p:cNvCxnSpPr>
          <p:nvPr/>
        </p:nvCxnSpPr>
        <p:spPr>
          <a:xfrm>
            <a:off x="2631057" y="2829464"/>
            <a:ext cx="1691562" cy="83378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1469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Eksportovanje toka podataka</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629DD1">
                    <a:lumMod val="50000"/>
                  </a:srgbClr>
                </a:solidFill>
              </a:rPr>
              <a:t>24</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199" y="1103681"/>
            <a:ext cx="10681599" cy="1631216"/>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Eksportovanje podataka na eksterni izvor, kao što su MQTT topic, AWS ili Azure, obično se obavlja korišćenjem aplikacionog servisa.</a:t>
            </a: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000" dirty="0">
                <a:solidFill>
                  <a:prstClr val="black"/>
                </a:solidFill>
                <a:latin typeface="Fira Sans" panose="020B0503050000020004" pitchFamily="34" charset="0"/>
              </a:rPr>
              <a:t>P</a:t>
            </a:r>
            <a:r>
              <a:rPr lang="sr-Latn-RS" sz="2000" dirty="0">
                <a:solidFill>
                  <a:prstClr val="black"/>
                </a:solidFill>
                <a:latin typeface="Fira Sans" panose="020B0503050000020004" pitchFamily="34" charset="0"/>
              </a:rPr>
              <a:t>odaci se takođe mogu selektivno izvoziti korišćenjem Rules Engine-a (Kuiper). </a:t>
            </a: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U nastavku će biti prikazane obe metode.</a:t>
            </a:r>
          </a:p>
        </p:txBody>
      </p:sp>
      <p:pic>
        <p:nvPicPr>
          <p:cNvPr id="3" name="Picture 2">
            <a:extLst>
              <a:ext uri="{FF2B5EF4-FFF2-40B4-BE49-F238E27FC236}">
                <a16:creationId xmlns:a16="http://schemas.microsoft.com/office/drawing/2014/main" id="{D48527BF-FAC8-0B63-A26A-8A91AA5A3B87}"/>
              </a:ext>
            </a:extLst>
          </p:cNvPr>
          <p:cNvPicPr>
            <a:picLocks noChangeAspect="1"/>
          </p:cNvPicPr>
          <p:nvPr/>
        </p:nvPicPr>
        <p:blipFill>
          <a:blip r:embed="rId2"/>
          <a:stretch>
            <a:fillRect/>
          </a:stretch>
        </p:blipFill>
        <p:spPr>
          <a:xfrm>
            <a:off x="2568623" y="2938408"/>
            <a:ext cx="7054754" cy="3174639"/>
          </a:xfrm>
          <a:prstGeom prst="rect">
            <a:avLst/>
          </a:prstGeom>
        </p:spPr>
      </p:pic>
    </p:spTree>
    <p:extLst>
      <p:ext uri="{BB962C8B-B14F-4D97-AF65-F5344CB8AC3E}">
        <p14:creationId xmlns:p14="http://schemas.microsoft.com/office/powerpoint/2010/main" val="11259893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Eksportovanje toka podataka </a:t>
            </a:r>
            <a:r>
              <a:rPr lang="en-US" sz="4000" b="1" dirty="0" err="1">
                <a:solidFill>
                  <a:schemeClr val="tx1"/>
                </a:solidFill>
                <a:latin typeface="Fira Sans Extra Condensed" panose="020B0503050000020004" pitchFamily="34" charset="0"/>
              </a:rPr>
              <a:t>sa</a:t>
            </a:r>
            <a:r>
              <a:rPr lang="sr-Latn-RS" sz="4000" b="1" dirty="0">
                <a:solidFill>
                  <a:schemeClr val="tx1"/>
                </a:solidFill>
                <a:latin typeface="Fira Sans Extra Condensed" panose="020B0503050000020004" pitchFamily="34" charset="0"/>
              </a:rPr>
              <a:t> MQTT</a:t>
            </a:r>
            <a:r>
              <a:rPr lang="en-US" sz="4000" b="1" dirty="0">
                <a:solidFill>
                  <a:schemeClr val="tx1"/>
                </a:solidFill>
                <a:latin typeface="Fira Sans Extra Condensed" panose="020B0503050000020004" pitchFamily="34" charset="0"/>
              </a:rPr>
              <a:t> – </a:t>
            </a:r>
            <a:r>
              <a:rPr lang="en-US" sz="4000" b="1" dirty="0" err="1">
                <a:solidFill>
                  <a:schemeClr val="tx1"/>
                </a:solidFill>
                <a:latin typeface="Fira Sans Extra Condensed" panose="020B0503050000020004" pitchFamily="34" charset="0"/>
              </a:rPr>
              <a:t>HiveMQ</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629DD1">
                    <a:lumMod val="50000"/>
                  </a:srgbClr>
                </a:solidFill>
              </a:rPr>
              <a:t>2</a:t>
            </a:r>
            <a:r>
              <a:rPr kumimoji="0" lang="sr-Latn-R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5</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199" y="1103681"/>
            <a:ext cx="10681599" cy="101566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Kako bi bilo moguće eksportovanje toka podataka preko MQTT-a, koristi se </a:t>
            </a:r>
            <a:r>
              <a:rPr lang="sr-Latn-RS" sz="2000" i="1" dirty="0">
                <a:solidFill>
                  <a:prstClr val="black"/>
                </a:solidFill>
                <a:latin typeface="Fira Sans" panose="020B0503050000020004" pitchFamily="34" charset="0"/>
              </a:rPr>
              <a:t>docker-compose.yml</a:t>
            </a:r>
            <a:r>
              <a:rPr lang="sr-Latn-RS" sz="2000" dirty="0">
                <a:solidFill>
                  <a:prstClr val="black"/>
                </a:solidFill>
                <a:latin typeface="Fira Sans" panose="020B0503050000020004" pitchFamily="34" charset="0"/>
              </a:rPr>
              <a:t> fajl za brzo pokretanje. Ovaj fajl konfigurisan je sa svim neophodnim podešavanjima za izvoz podataka na </a:t>
            </a:r>
            <a:r>
              <a:rPr lang="sr-Latn-RS" sz="2000" b="1" dirty="0">
                <a:solidFill>
                  <a:prstClr val="black"/>
                </a:solidFill>
                <a:latin typeface="Fira Sans" panose="020B0503050000020004" pitchFamily="34" charset="0"/>
              </a:rPr>
              <a:t>javni MQTT broker: HiveMQ</a:t>
            </a:r>
            <a:r>
              <a:rPr lang="sr-Latn-RS" sz="2000" dirty="0">
                <a:solidFill>
                  <a:prstClr val="black"/>
                </a:solidFill>
                <a:latin typeface="Fira Sans" panose="020B0503050000020004" pitchFamily="34" charset="0"/>
              </a:rPr>
              <a:t>.</a:t>
            </a:r>
          </a:p>
        </p:txBody>
      </p:sp>
      <p:pic>
        <p:nvPicPr>
          <p:cNvPr id="6" name="Picture 5">
            <a:extLst>
              <a:ext uri="{FF2B5EF4-FFF2-40B4-BE49-F238E27FC236}">
                <a16:creationId xmlns:a16="http://schemas.microsoft.com/office/drawing/2014/main" id="{EB105282-268E-873C-38AD-08D218319945}"/>
              </a:ext>
            </a:extLst>
          </p:cNvPr>
          <p:cNvPicPr>
            <a:picLocks noChangeAspect="1"/>
          </p:cNvPicPr>
          <p:nvPr/>
        </p:nvPicPr>
        <p:blipFill>
          <a:blip r:embed="rId2"/>
          <a:stretch>
            <a:fillRect/>
          </a:stretch>
        </p:blipFill>
        <p:spPr>
          <a:xfrm>
            <a:off x="2191473" y="2119344"/>
            <a:ext cx="7809049" cy="4101723"/>
          </a:xfrm>
          <a:prstGeom prst="rect">
            <a:avLst/>
          </a:prstGeom>
        </p:spPr>
      </p:pic>
    </p:spTree>
    <p:extLst>
      <p:ext uri="{BB962C8B-B14F-4D97-AF65-F5344CB8AC3E}">
        <p14:creationId xmlns:p14="http://schemas.microsoft.com/office/powerpoint/2010/main" val="7700047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HiveMQ –</a:t>
            </a:r>
            <a:r>
              <a:rPr lang="en-US" sz="4000" b="1" dirty="0">
                <a:solidFill>
                  <a:schemeClr val="tx1"/>
                </a:solidFill>
                <a:latin typeface="Fira Sans Extra Condensed" panose="020B0503050000020004" pitchFamily="34" charset="0"/>
              </a:rPr>
              <a:t> Topic subscription</a:t>
            </a:r>
            <a:r>
              <a:rPr lang="sr-Latn-RS" sz="4000" b="1" dirty="0">
                <a:solidFill>
                  <a:schemeClr val="tx1"/>
                </a:solidFill>
                <a:latin typeface="Fira Sans Extra Condensed" panose="020B0503050000020004" pitchFamily="34" charset="0"/>
              </a:rPr>
              <a:t> </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629DD1">
                    <a:lumMod val="50000"/>
                  </a:srgbClr>
                </a:solidFill>
              </a:rPr>
              <a:t>26</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199" y="1103681"/>
            <a:ext cx="10681599" cy="132343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Najpre je potrebno kliknuti na dugme “</a:t>
            </a:r>
            <a:r>
              <a:rPr lang="sr-Latn-RS" sz="2000" i="1" dirty="0">
                <a:solidFill>
                  <a:prstClr val="black"/>
                </a:solidFill>
                <a:latin typeface="Fira Sans" panose="020B0503050000020004" pitchFamily="34" charset="0"/>
              </a:rPr>
              <a:t>Add New Topic Subscription</a:t>
            </a:r>
            <a:r>
              <a:rPr lang="sr-Latn-RS" sz="2000" dirty="0">
                <a:solidFill>
                  <a:prstClr val="black"/>
                </a:solidFill>
                <a:latin typeface="Fira Sans" panose="020B0503050000020004" pitchFamily="34" charset="0"/>
              </a:rPr>
              <a:t>”, nakon čega se unosi naziv MQTT topic-a (ime koje je navedeno u </a:t>
            </a:r>
            <a:r>
              <a:rPr lang="sr-Latn-RS" sz="2000" i="1" dirty="0">
                <a:solidFill>
                  <a:prstClr val="black"/>
                </a:solidFill>
                <a:latin typeface="Fira Sans" panose="020B0503050000020004" pitchFamily="34" charset="0"/>
              </a:rPr>
              <a:t>docker-compose.yml </a:t>
            </a:r>
            <a:r>
              <a:rPr lang="sr-Latn-RS" sz="2000" dirty="0">
                <a:solidFill>
                  <a:prstClr val="black"/>
                </a:solidFill>
                <a:latin typeface="Fira Sans" panose="020B0503050000020004" pitchFamily="34" charset="0"/>
              </a:rPr>
              <a:t>fajlu). Klik na “</a:t>
            </a:r>
            <a:r>
              <a:rPr lang="sr-Latn-RS" sz="2000" i="1" dirty="0">
                <a:solidFill>
                  <a:prstClr val="black"/>
                </a:solidFill>
                <a:latin typeface="Fira Sans" panose="020B0503050000020004" pitchFamily="34" charset="0"/>
              </a:rPr>
              <a:t>Subscribe</a:t>
            </a:r>
            <a:r>
              <a:rPr lang="sr-Latn-RS" sz="2000" dirty="0">
                <a:solidFill>
                  <a:prstClr val="black"/>
                </a:solidFill>
                <a:latin typeface="Fira Sans" panose="020B0503050000020004" pitchFamily="34" charset="0"/>
              </a:rPr>
              <a:t>”. Svi podaci poslati na </a:t>
            </a:r>
            <a:r>
              <a:rPr lang="sr-Latn-RS" sz="2000" i="1" dirty="0">
                <a:solidFill>
                  <a:prstClr val="black"/>
                </a:solidFill>
                <a:latin typeface="Fira Sans" panose="020B0503050000020004" pitchFamily="34" charset="0"/>
              </a:rPr>
              <a:t>EdgeX Foundry </a:t>
            </a:r>
            <a:r>
              <a:rPr lang="sr-Latn-RS" sz="2000" dirty="0">
                <a:solidFill>
                  <a:prstClr val="black"/>
                </a:solidFill>
                <a:latin typeface="Fira Sans" panose="020B0503050000020004" pitchFamily="34" charset="0"/>
              </a:rPr>
              <a:t>će sada biti obrađeni i poslati na ovaj MQTT topic.</a:t>
            </a:r>
          </a:p>
        </p:txBody>
      </p:sp>
      <p:pic>
        <p:nvPicPr>
          <p:cNvPr id="5" name="Picture 4">
            <a:extLst>
              <a:ext uri="{FF2B5EF4-FFF2-40B4-BE49-F238E27FC236}">
                <a16:creationId xmlns:a16="http://schemas.microsoft.com/office/drawing/2014/main" id="{14245854-06B6-A52F-542C-98BF4738E084}"/>
              </a:ext>
            </a:extLst>
          </p:cNvPr>
          <p:cNvPicPr>
            <a:picLocks noChangeAspect="1"/>
          </p:cNvPicPr>
          <p:nvPr/>
        </p:nvPicPr>
        <p:blipFill rotWithShape="1">
          <a:blip r:embed="rId2"/>
          <a:srcRect l="2078" t="13364" r="5091" b="11014"/>
          <a:stretch/>
        </p:blipFill>
        <p:spPr>
          <a:xfrm>
            <a:off x="2288873" y="5182819"/>
            <a:ext cx="3968751" cy="1143000"/>
          </a:xfrm>
          <a:prstGeom prst="rect">
            <a:avLst/>
          </a:prstGeom>
        </p:spPr>
      </p:pic>
      <p:pic>
        <p:nvPicPr>
          <p:cNvPr id="11" name="Picture 10">
            <a:extLst>
              <a:ext uri="{FF2B5EF4-FFF2-40B4-BE49-F238E27FC236}">
                <a16:creationId xmlns:a16="http://schemas.microsoft.com/office/drawing/2014/main" id="{D8208A6F-495A-D68E-29B8-85B42D3AA7E6}"/>
              </a:ext>
            </a:extLst>
          </p:cNvPr>
          <p:cNvPicPr>
            <a:picLocks noChangeAspect="1"/>
          </p:cNvPicPr>
          <p:nvPr/>
        </p:nvPicPr>
        <p:blipFill rotWithShape="1">
          <a:blip r:embed="rId3"/>
          <a:srcRect b="2986"/>
          <a:stretch/>
        </p:blipFill>
        <p:spPr>
          <a:xfrm>
            <a:off x="8481231" y="2705992"/>
            <a:ext cx="2092549" cy="1777108"/>
          </a:xfrm>
          <a:prstGeom prst="rect">
            <a:avLst/>
          </a:prstGeom>
        </p:spPr>
      </p:pic>
      <p:pic>
        <p:nvPicPr>
          <p:cNvPr id="13" name="Picture 12">
            <a:extLst>
              <a:ext uri="{FF2B5EF4-FFF2-40B4-BE49-F238E27FC236}">
                <a16:creationId xmlns:a16="http://schemas.microsoft.com/office/drawing/2014/main" id="{B7A28F89-238D-4FDC-06F8-F75C4860D56E}"/>
              </a:ext>
            </a:extLst>
          </p:cNvPr>
          <p:cNvPicPr>
            <a:picLocks noChangeAspect="1"/>
          </p:cNvPicPr>
          <p:nvPr/>
        </p:nvPicPr>
        <p:blipFill>
          <a:blip r:embed="rId4"/>
          <a:stretch>
            <a:fillRect/>
          </a:stretch>
        </p:blipFill>
        <p:spPr>
          <a:xfrm>
            <a:off x="928285" y="2427120"/>
            <a:ext cx="6689928" cy="2708605"/>
          </a:xfrm>
          <a:prstGeom prst="rect">
            <a:avLst/>
          </a:prstGeom>
        </p:spPr>
      </p:pic>
      <p:cxnSp>
        <p:nvCxnSpPr>
          <p:cNvPr id="15" name="Connector: Elbow 14">
            <a:extLst>
              <a:ext uri="{FF2B5EF4-FFF2-40B4-BE49-F238E27FC236}">
                <a16:creationId xmlns:a16="http://schemas.microsoft.com/office/drawing/2014/main" id="{DE4E0C2A-9B21-A01E-C7AC-2CA3A31F8424}"/>
              </a:ext>
            </a:extLst>
          </p:cNvPr>
          <p:cNvCxnSpPr>
            <a:cxnSpLocks/>
            <a:endCxn id="11" idx="2"/>
          </p:cNvCxnSpPr>
          <p:nvPr/>
        </p:nvCxnSpPr>
        <p:spPr>
          <a:xfrm flipV="1">
            <a:off x="6257624" y="4483100"/>
            <a:ext cx="3269882" cy="11493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96597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Kuiper Rules Engine</a:t>
            </a:r>
            <a:r>
              <a:rPr lang="en-US" sz="4000" b="1" dirty="0">
                <a:solidFill>
                  <a:schemeClr val="tx1"/>
                </a:solidFill>
                <a:latin typeface="Fira Sans Extra Condensed" panose="020B0503050000020004" pitchFamily="34" charset="0"/>
              </a:rPr>
              <a:t> - Streams</a:t>
            </a: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629DD1">
                    <a:lumMod val="50000"/>
                  </a:srgbClr>
                </a:solidFill>
              </a:rPr>
              <a:t>27</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199" y="1103681"/>
            <a:ext cx="10681599" cy="1631216"/>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Podaci se mogu izvoziti i selektivno koristeći </a:t>
            </a:r>
            <a:r>
              <a:rPr lang="sr-Latn-RS" sz="2000" b="1" dirty="0">
                <a:solidFill>
                  <a:prstClr val="black"/>
                </a:solidFill>
                <a:latin typeface="Fira Sans" panose="020B0503050000020004" pitchFamily="34" charset="0"/>
              </a:rPr>
              <a:t>Kuiper - EdgeX pravila</a:t>
            </a:r>
            <a:r>
              <a:rPr lang="sr-Latn-RS" sz="2000" dirty="0">
                <a:solidFill>
                  <a:prstClr val="black"/>
                </a:solidFill>
                <a:latin typeface="Fira Sans" panose="020B0503050000020004" pitchFamily="34" charset="0"/>
              </a:rPr>
              <a:t>. </a:t>
            </a:r>
            <a:endParaRPr lang="en-US" sz="2000" dirty="0">
              <a:solidFill>
                <a:prstClr val="black"/>
              </a:solidFill>
              <a:latin typeface="Fira Sans" panose="020B0503050000020004" pitchFamily="34" charset="0"/>
            </a:endParaRP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Kuiper koristi koncepte tokova</a:t>
            </a:r>
            <a:r>
              <a:rPr lang="en-US" sz="2000" dirty="0">
                <a:solidFill>
                  <a:prstClr val="black"/>
                </a:solidFill>
                <a:latin typeface="Fira Sans" panose="020B0503050000020004" pitchFamily="34" charset="0"/>
              </a:rPr>
              <a:t> (</a:t>
            </a:r>
            <a:r>
              <a:rPr lang="en-US" sz="2000" i="1" dirty="0">
                <a:solidFill>
                  <a:prstClr val="black"/>
                </a:solidFill>
                <a:latin typeface="Fira Sans" panose="020B0503050000020004" pitchFamily="34" charset="0"/>
              </a:rPr>
              <a:t>stream</a:t>
            </a:r>
            <a:r>
              <a:rPr lang="en-US" sz="2000" dirty="0">
                <a:solidFill>
                  <a:prstClr val="black"/>
                </a:solidFill>
                <a:latin typeface="Fira Sans" panose="020B0503050000020004" pitchFamily="34" charset="0"/>
              </a:rPr>
              <a:t>) - p</a:t>
            </a:r>
            <a:r>
              <a:rPr lang="sr-Latn-RS" sz="2000" dirty="0">
                <a:solidFill>
                  <a:prstClr val="black"/>
                </a:solidFill>
                <a:latin typeface="Fira Sans" panose="020B0503050000020004" pitchFamily="34" charset="0"/>
              </a:rPr>
              <a:t>ravila će se povezati sa tokom kako bi izvršila akcije na osnovu SQL izjava.</a:t>
            </a:r>
            <a:endParaRPr lang="en-US" sz="2000" dirty="0">
              <a:solidFill>
                <a:prstClr val="black"/>
              </a:solidFill>
              <a:latin typeface="Fira Sans" panose="020B0503050000020004" pitchFamily="34" charset="0"/>
            </a:endParaRP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000" dirty="0">
                <a:solidFill>
                  <a:prstClr val="black"/>
                </a:solidFill>
                <a:latin typeface="Fira Sans" panose="020B0503050000020004" pitchFamily="34" charset="0"/>
              </a:rPr>
              <a:t>Primer </a:t>
            </a:r>
            <a:r>
              <a:rPr lang="en-US" sz="2000" dirty="0" err="1">
                <a:solidFill>
                  <a:prstClr val="black"/>
                </a:solidFill>
                <a:latin typeface="Fira Sans" panose="020B0503050000020004" pitchFamily="34" charset="0"/>
              </a:rPr>
              <a:t>kreiranja</a:t>
            </a:r>
            <a:r>
              <a:rPr lang="en-US" sz="2000" dirty="0">
                <a:solidFill>
                  <a:prstClr val="black"/>
                </a:solidFill>
                <a:latin typeface="Fira Sans" panose="020B0503050000020004" pitchFamily="34" charset="0"/>
              </a:rPr>
              <a:t> Kuiper stream-a </a:t>
            </a:r>
            <a:r>
              <a:rPr lang="en-US" sz="2000" dirty="0" err="1">
                <a:solidFill>
                  <a:prstClr val="black"/>
                </a:solidFill>
                <a:latin typeface="Fira Sans" panose="020B0503050000020004" pitchFamily="34" charset="0"/>
              </a:rPr>
              <a:t>preko</a:t>
            </a:r>
            <a:r>
              <a:rPr lang="en-US" sz="2000" dirty="0">
                <a:solidFill>
                  <a:prstClr val="black"/>
                </a:solidFill>
                <a:latin typeface="Fira Sans" panose="020B0503050000020004" pitchFamily="34" charset="0"/>
              </a:rPr>
              <a:t> Postman </a:t>
            </a:r>
            <a:r>
              <a:rPr lang="en-US" sz="2000" dirty="0" err="1">
                <a:solidFill>
                  <a:prstClr val="black"/>
                </a:solidFill>
                <a:latin typeface="Fira Sans" panose="020B0503050000020004" pitchFamily="34" charset="0"/>
              </a:rPr>
              <a:t>aplikacije</a:t>
            </a:r>
            <a:r>
              <a:rPr lang="en-US" sz="2000" dirty="0">
                <a:solidFill>
                  <a:prstClr val="black"/>
                </a:solidFill>
                <a:latin typeface="Fira Sans" panose="020B0503050000020004" pitchFamily="34" charset="0"/>
              </a:rPr>
              <a:t> </a:t>
            </a:r>
            <a:r>
              <a:rPr lang="en-US" sz="2000" dirty="0" err="1">
                <a:solidFill>
                  <a:prstClr val="black"/>
                </a:solidFill>
                <a:latin typeface="Fira Sans" panose="020B0503050000020004" pitchFamily="34" charset="0"/>
              </a:rPr>
              <a:t>dat</a:t>
            </a:r>
            <a:r>
              <a:rPr lang="en-US" sz="2000" dirty="0">
                <a:solidFill>
                  <a:prstClr val="black"/>
                </a:solidFill>
                <a:latin typeface="Fira Sans" panose="020B0503050000020004" pitchFamily="34" charset="0"/>
              </a:rPr>
              <a:t> je </a:t>
            </a:r>
            <a:r>
              <a:rPr lang="en-US" sz="2000" dirty="0" err="1">
                <a:solidFill>
                  <a:prstClr val="black"/>
                </a:solidFill>
                <a:latin typeface="Fira Sans" panose="020B0503050000020004" pitchFamily="34" charset="0"/>
              </a:rPr>
              <a:t>na</a:t>
            </a:r>
            <a:r>
              <a:rPr lang="en-US" sz="2000" dirty="0">
                <a:solidFill>
                  <a:prstClr val="black"/>
                </a:solidFill>
                <a:latin typeface="Fira Sans" panose="020B0503050000020004" pitchFamily="34" charset="0"/>
              </a:rPr>
              <a:t> </a:t>
            </a:r>
            <a:r>
              <a:rPr lang="en-US" sz="2000" dirty="0" err="1">
                <a:solidFill>
                  <a:prstClr val="black"/>
                </a:solidFill>
                <a:latin typeface="Fira Sans" panose="020B0503050000020004" pitchFamily="34" charset="0"/>
              </a:rPr>
              <a:t>slajdu</a:t>
            </a:r>
            <a:r>
              <a:rPr lang="en-US" sz="2000" dirty="0">
                <a:solidFill>
                  <a:prstClr val="black"/>
                </a:solidFill>
                <a:latin typeface="Fira Sans" panose="020B0503050000020004" pitchFamily="34" charset="0"/>
              </a:rPr>
              <a:t>:</a:t>
            </a:r>
            <a:endParaRPr lang="sr-Latn-RS" sz="2000" dirty="0">
              <a:solidFill>
                <a:prstClr val="black"/>
              </a:solidFill>
              <a:latin typeface="Fira Sans" panose="020B0503050000020004" pitchFamily="34" charset="0"/>
            </a:endParaRPr>
          </a:p>
        </p:txBody>
      </p:sp>
      <p:pic>
        <p:nvPicPr>
          <p:cNvPr id="11" name="Picture 10">
            <a:extLst>
              <a:ext uri="{FF2B5EF4-FFF2-40B4-BE49-F238E27FC236}">
                <a16:creationId xmlns:a16="http://schemas.microsoft.com/office/drawing/2014/main" id="{65923065-F55C-FEA0-4CE7-C4DCB3240BB3}"/>
              </a:ext>
            </a:extLst>
          </p:cNvPr>
          <p:cNvPicPr>
            <a:picLocks noChangeAspect="1"/>
          </p:cNvPicPr>
          <p:nvPr/>
        </p:nvPicPr>
        <p:blipFill>
          <a:blip r:embed="rId2"/>
          <a:stretch>
            <a:fillRect/>
          </a:stretch>
        </p:blipFill>
        <p:spPr>
          <a:xfrm>
            <a:off x="2357230" y="2794313"/>
            <a:ext cx="7477540" cy="3139657"/>
          </a:xfrm>
          <a:prstGeom prst="rect">
            <a:avLst/>
          </a:prstGeom>
        </p:spPr>
      </p:pic>
    </p:spTree>
    <p:extLst>
      <p:ext uri="{BB962C8B-B14F-4D97-AF65-F5344CB8AC3E}">
        <p14:creationId xmlns:p14="http://schemas.microsoft.com/office/powerpoint/2010/main" val="78341704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Kuiper Rules Engine</a:t>
            </a:r>
            <a:r>
              <a:rPr lang="en-US" sz="4000" b="1" dirty="0">
                <a:solidFill>
                  <a:schemeClr val="tx1"/>
                </a:solidFill>
                <a:latin typeface="Fira Sans Extra Condensed" panose="020B0503050000020004" pitchFamily="34" charset="0"/>
              </a:rPr>
              <a:t> - Rules</a:t>
            </a: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629DD1">
                    <a:lumMod val="50000"/>
                  </a:srgbClr>
                </a:solidFill>
              </a:rPr>
              <a:t>28</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200" y="1124838"/>
            <a:ext cx="10681599" cy="40011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000" dirty="0">
                <a:solidFill>
                  <a:prstClr val="black"/>
                </a:solidFill>
                <a:latin typeface="Fira Sans" panose="020B0503050000020004" pitchFamily="34" charset="0"/>
              </a:rPr>
              <a:t>Primer </a:t>
            </a:r>
            <a:r>
              <a:rPr lang="en-US" sz="2000" dirty="0" err="1">
                <a:solidFill>
                  <a:prstClr val="black"/>
                </a:solidFill>
                <a:latin typeface="Fira Sans" panose="020B0503050000020004" pitchFamily="34" charset="0"/>
              </a:rPr>
              <a:t>kreiranja</a:t>
            </a:r>
            <a:r>
              <a:rPr lang="en-US" sz="2000" dirty="0">
                <a:solidFill>
                  <a:prstClr val="black"/>
                </a:solidFill>
                <a:latin typeface="Fira Sans" panose="020B0503050000020004" pitchFamily="34" charset="0"/>
              </a:rPr>
              <a:t> Kuiper </a:t>
            </a:r>
            <a:r>
              <a:rPr lang="en-US" sz="2000" dirty="0" err="1">
                <a:solidFill>
                  <a:prstClr val="black"/>
                </a:solidFill>
                <a:latin typeface="Fira Sans" panose="020B0503050000020004" pitchFamily="34" charset="0"/>
              </a:rPr>
              <a:t>pravila</a:t>
            </a:r>
            <a:r>
              <a:rPr lang="en-US" sz="2000" dirty="0">
                <a:solidFill>
                  <a:prstClr val="black"/>
                </a:solidFill>
                <a:latin typeface="Fira Sans" panose="020B0503050000020004" pitchFamily="34" charset="0"/>
              </a:rPr>
              <a:t> </a:t>
            </a:r>
            <a:r>
              <a:rPr lang="en-US" sz="2000" dirty="0" err="1">
                <a:solidFill>
                  <a:prstClr val="black"/>
                </a:solidFill>
                <a:latin typeface="Fira Sans" panose="020B0503050000020004" pitchFamily="34" charset="0"/>
              </a:rPr>
              <a:t>preko</a:t>
            </a:r>
            <a:r>
              <a:rPr lang="en-US" sz="2000" dirty="0">
                <a:solidFill>
                  <a:prstClr val="black"/>
                </a:solidFill>
                <a:latin typeface="Fira Sans" panose="020B0503050000020004" pitchFamily="34" charset="0"/>
              </a:rPr>
              <a:t> Postman </a:t>
            </a:r>
            <a:r>
              <a:rPr lang="en-US" sz="2000" dirty="0" err="1">
                <a:solidFill>
                  <a:prstClr val="black"/>
                </a:solidFill>
                <a:latin typeface="Fira Sans" panose="020B0503050000020004" pitchFamily="34" charset="0"/>
              </a:rPr>
              <a:t>aplikacije</a:t>
            </a:r>
            <a:r>
              <a:rPr lang="en-US" sz="2000" dirty="0">
                <a:solidFill>
                  <a:prstClr val="black"/>
                </a:solidFill>
                <a:latin typeface="Fira Sans" panose="020B0503050000020004" pitchFamily="34" charset="0"/>
              </a:rPr>
              <a:t> </a:t>
            </a:r>
            <a:r>
              <a:rPr lang="en-US" sz="2000" dirty="0" err="1">
                <a:solidFill>
                  <a:prstClr val="black"/>
                </a:solidFill>
                <a:latin typeface="Fira Sans" panose="020B0503050000020004" pitchFamily="34" charset="0"/>
              </a:rPr>
              <a:t>prikazan</a:t>
            </a:r>
            <a:r>
              <a:rPr lang="en-US" sz="2000" dirty="0">
                <a:solidFill>
                  <a:prstClr val="black"/>
                </a:solidFill>
                <a:latin typeface="Fira Sans" panose="020B0503050000020004" pitchFamily="34" charset="0"/>
              </a:rPr>
              <a:t> je </a:t>
            </a:r>
            <a:r>
              <a:rPr lang="en-US" sz="2000" dirty="0" err="1">
                <a:solidFill>
                  <a:prstClr val="black"/>
                </a:solidFill>
                <a:latin typeface="Fira Sans" panose="020B0503050000020004" pitchFamily="34" charset="0"/>
              </a:rPr>
              <a:t>na</a:t>
            </a:r>
            <a:r>
              <a:rPr lang="en-US" sz="2000" dirty="0">
                <a:solidFill>
                  <a:prstClr val="black"/>
                </a:solidFill>
                <a:latin typeface="Fira Sans" panose="020B0503050000020004" pitchFamily="34" charset="0"/>
              </a:rPr>
              <a:t> </a:t>
            </a:r>
            <a:r>
              <a:rPr lang="en-US" sz="2000" dirty="0" err="1">
                <a:solidFill>
                  <a:prstClr val="black"/>
                </a:solidFill>
                <a:latin typeface="Fira Sans" panose="020B0503050000020004" pitchFamily="34" charset="0"/>
              </a:rPr>
              <a:t>slajdu</a:t>
            </a:r>
            <a:r>
              <a:rPr lang="en-US" sz="2000" dirty="0">
                <a:solidFill>
                  <a:prstClr val="black"/>
                </a:solidFill>
                <a:latin typeface="Fira Sans" panose="020B0503050000020004" pitchFamily="34" charset="0"/>
              </a:rPr>
              <a:t>:</a:t>
            </a:r>
            <a:endParaRPr lang="sr-Latn-RS" sz="2000" dirty="0">
              <a:solidFill>
                <a:prstClr val="black"/>
              </a:solidFill>
              <a:latin typeface="Fira Sans" panose="020B0503050000020004" pitchFamily="34" charset="0"/>
            </a:endParaRPr>
          </a:p>
        </p:txBody>
      </p:sp>
      <p:pic>
        <p:nvPicPr>
          <p:cNvPr id="13" name="Picture 12">
            <a:extLst>
              <a:ext uri="{FF2B5EF4-FFF2-40B4-BE49-F238E27FC236}">
                <a16:creationId xmlns:a16="http://schemas.microsoft.com/office/drawing/2014/main" id="{62BBDC31-EED7-C161-5578-2551D690F79F}"/>
              </a:ext>
            </a:extLst>
          </p:cNvPr>
          <p:cNvPicPr>
            <a:picLocks noChangeAspect="1"/>
          </p:cNvPicPr>
          <p:nvPr/>
        </p:nvPicPr>
        <p:blipFill>
          <a:blip r:embed="rId2"/>
          <a:stretch>
            <a:fillRect/>
          </a:stretch>
        </p:blipFill>
        <p:spPr>
          <a:xfrm>
            <a:off x="2593675" y="1666909"/>
            <a:ext cx="7004648" cy="4423989"/>
          </a:xfrm>
          <a:prstGeom prst="rect">
            <a:avLst/>
          </a:prstGeom>
        </p:spPr>
      </p:pic>
    </p:spTree>
    <p:extLst>
      <p:ext uri="{BB962C8B-B14F-4D97-AF65-F5344CB8AC3E}">
        <p14:creationId xmlns:p14="http://schemas.microsoft.com/office/powerpoint/2010/main" val="309458907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CB54-F755-A3F1-FF3C-97F127BC77B7}"/>
              </a:ext>
            </a:extLst>
          </p:cNvPr>
          <p:cNvSpPr>
            <a:spLocks noGrp="1"/>
          </p:cNvSpPr>
          <p:nvPr>
            <p:ph type="ctrTitle"/>
          </p:nvPr>
        </p:nvSpPr>
        <p:spPr>
          <a:xfrm>
            <a:off x="1066800" y="2878218"/>
            <a:ext cx="10058400" cy="1101563"/>
          </a:xfrm>
        </p:spPr>
        <p:txBody>
          <a:bodyPr>
            <a:normAutofit/>
          </a:bodyPr>
          <a:lstStyle/>
          <a:p>
            <a:pPr algn="ctr"/>
            <a:r>
              <a:rPr lang="sr-Latn-RS" sz="6600" dirty="0">
                <a:latin typeface="Fira Sans" panose="020B0503050000020004" pitchFamily="34" charset="0"/>
              </a:rPr>
              <a:t>Hvala na pažnji!</a:t>
            </a:r>
            <a:endParaRPr lang="en-US" sz="6600" dirty="0">
              <a:latin typeface="Fira Sans" panose="020B0503050000020004" pitchFamily="34" charset="0"/>
            </a:endParaRPr>
          </a:p>
        </p:txBody>
      </p:sp>
      <p:cxnSp>
        <p:nvCxnSpPr>
          <p:cNvPr id="6" name="Straight Connector 5">
            <a:extLst>
              <a:ext uri="{FF2B5EF4-FFF2-40B4-BE49-F238E27FC236}">
                <a16:creationId xmlns:a16="http://schemas.microsoft.com/office/drawing/2014/main" id="{A195A295-2571-97CC-F712-5EA446BFCB6A}"/>
              </a:ext>
            </a:extLst>
          </p:cNvPr>
          <p:cNvCxnSpPr/>
          <p:nvPr/>
        </p:nvCxnSpPr>
        <p:spPr>
          <a:xfrm>
            <a:off x="1066800" y="4340506"/>
            <a:ext cx="10149068"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Google Shape;28;p7">
            <a:extLst>
              <a:ext uri="{FF2B5EF4-FFF2-40B4-BE49-F238E27FC236}">
                <a16:creationId xmlns:a16="http://schemas.microsoft.com/office/drawing/2014/main" id="{4C43A950-FC89-8A1E-8161-47C2560E9A58}"/>
              </a:ext>
            </a:extLst>
          </p:cNvPr>
          <p:cNvSpPr txBox="1">
            <a:spLocks noGrp="1"/>
          </p:cNvSpPr>
          <p:nvPr>
            <p:ph type="sldNum" idx="12"/>
          </p:nvPr>
        </p:nvSpPr>
        <p:spPr>
          <a:xfrm>
            <a:off x="11215868" y="6426337"/>
            <a:ext cx="950189" cy="406275"/>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r>
              <a:rPr lang="en" dirty="0"/>
              <a:t>29/29</a:t>
            </a:r>
          </a:p>
        </p:txBody>
      </p:sp>
    </p:spTree>
    <p:extLst>
      <p:ext uri="{BB962C8B-B14F-4D97-AF65-F5344CB8AC3E}">
        <p14:creationId xmlns:p14="http://schemas.microsoft.com/office/powerpoint/2010/main" val="32612786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03B3-3E1E-54DC-0396-74C7475CA028}"/>
              </a:ext>
            </a:extLst>
          </p:cNvPr>
          <p:cNvSpPr>
            <a:spLocks noGrp="1"/>
          </p:cNvSpPr>
          <p:nvPr>
            <p:ph type="title"/>
          </p:nvPr>
        </p:nvSpPr>
        <p:spPr>
          <a:xfrm>
            <a:off x="609600" y="258170"/>
            <a:ext cx="10972800" cy="642000"/>
          </a:xfrm>
        </p:spPr>
        <p:txBody>
          <a:bodyPr>
            <a:normAutofit/>
          </a:bodyPr>
          <a:lstStyle/>
          <a:p>
            <a:pPr algn="ctr"/>
            <a:r>
              <a:rPr lang="en-US" sz="4000" b="1" dirty="0">
                <a:solidFill>
                  <a:schemeClr val="tx1"/>
                </a:solidFill>
                <a:latin typeface="Fira Sans Extra Condensed" panose="020B0503050000020004" pitchFamily="34" charset="0"/>
              </a:rPr>
              <a:t>Kori</a:t>
            </a:r>
            <a:r>
              <a:rPr lang="sr-Latn-RS" sz="4000" b="1" dirty="0">
                <a:solidFill>
                  <a:schemeClr val="tx1"/>
                </a:solidFill>
                <a:latin typeface="Fira Sans Extra Condensed" panose="020B0503050000020004" pitchFamily="34" charset="0"/>
              </a:rPr>
              <a:t>šćene tehnologije</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BFE8F3F4-59F3-7AF5-319A-49DEFD2C0DC1}"/>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19B3E39D-4757-479F-FF23-72CCD323748E}"/>
              </a:ext>
            </a:extLst>
          </p:cNvPr>
          <p:cNvSpPr txBox="1">
            <a:spLocks noGrp="1"/>
          </p:cNvSpPr>
          <p:nvPr>
            <p:ph type="sldNum" idx="12"/>
          </p:nvPr>
        </p:nvSpPr>
        <p:spPr>
          <a:xfrm>
            <a:off x="11390368" y="6426337"/>
            <a:ext cx="775689" cy="406275"/>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r>
              <a:rPr lang="en" dirty="0"/>
              <a:t>3/</a:t>
            </a:r>
            <a:r>
              <a:rPr lang="sr-Latn-RS" dirty="0"/>
              <a:t>29</a:t>
            </a:r>
            <a:endParaRPr lang="en" dirty="0"/>
          </a:p>
        </p:txBody>
      </p:sp>
      <p:cxnSp>
        <p:nvCxnSpPr>
          <p:cNvPr id="10" name="Google Shape;1946;p42">
            <a:extLst>
              <a:ext uri="{FF2B5EF4-FFF2-40B4-BE49-F238E27FC236}">
                <a16:creationId xmlns:a16="http://schemas.microsoft.com/office/drawing/2014/main" id="{6F29EED0-D409-57F1-FA30-5E33C5C63337}"/>
              </a:ext>
            </a:extLst>
          </p:cNvPr>
          <p:cNvCxnSpPr/>
          <p:nvPr/>
        </p:nvCxnSpPr>
        <p:spPr>
          <a:xfrm>
            <a:off x="609600" y="1733714"/>
            <a:ext cx="10681600" cy="0"/>
          </a:xfrm>
          <a:prstGeom prst="straightConnector1">
            <a:avLst/>
          </a:prstGeom>
          <a:ln w="3810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AutoShape 4" descr="Branding">
            <a:extLst>
              <a:ext uri="{FF2B5EF4-FFF2-40B4-BE49-F238E27FC236}">
                <a16:creationId xmlns:a16="http://schemas.microsoft.com/office/drawing/2014/main" id="{B34D0EF2-DC55-1F92-AF79-76E4A7C5953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EdgeX Foundry: See What's New in the EdgeX 1.1 Release">
            <a:extLst>
              <a:ext uri="{FF2B5EF4-FFF2-40B4-BE49-F238E27FC236}">
                <a16:creationId xmlns:a16="http://schemas.microsoft.com/office/drawing/2014/main" id="{FCCE3729-ACF9-EC09-DEAB-2C2BFE1BF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847" y="1946719"/>
            <a:ext cx="3614023" cy="32693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cker | Dockers, Development, ? logo">
            <a:extLst>
              <a:ext uri="{FF2B5EF4-FFF2-40B4-BE49-F238E27FC236}">
                <a16:creationId xmlns:a16="http://schemas.microsoft.com/office/drawing/2014/main" id="{6EEBBB8B-86D7-567D-B8B6-A114EFE1D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7752" y="1946719"/>
            <a:ext cx="4144991" cy="326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4524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EdgeX Foundry – pregled osnova</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629DD1">
                    <a:lumMod val="50000"/>
                  </a:srgbClr>
                </a:solidFill>
              </a:rPr>
              <a:t>4</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200" y="1156701"/>
            <a:ext cx="7183455" cy="4939814"/>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b="1" dirty="0">
                <a:solidFill>
                  <a:prstClr val="black"/>
                </a:solidFill>
                <a:latin typeface="Fira Sans" panose="020B0503050000020004" pitchFamily="34" charset="0"/>
              </a:rPr>
              <a:t>EdgeX Foundry </a:t>
            </a:r>
            <a:r>
              <a:rPr lang="sr-Latn-RS" sz="2000" dirty="0">
                <a:solidFill>
                  <a:prstClr val="black"/>
                </a:solidFill>
                <a:latin typeface="Fira Sans" panose="020B0503050000020004" pitchFamily="34" charset="0"/>
              </a:rPr>
              <a:t>predstavlja otvoreni projekat sa neutralnim pristupom prema dobavljačima (i ekosistemu).</a:t>
            </a: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Ovo je mikroservisni, labavo povezani softverski okvir za </a:t>
            </a:r>
            <a:r>
              <a:rPr lang="sr-Latn-RS" sz="2000" i="1" dirty="0">
                <a:solidFill>
                  <a:prstClr val="black"/>
                </a:solidFill>
                <a:latin typeface="Fira Sans" panose="020B0503050000020004" pitchFamily="34" charset="0"/>
              </a:rPr>
              <a:t>IoT edge computing.</a:t>
            </a: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Predstavlja platformu nezavisnu od hardvera i operativnog sistema.</a:t>
            </a: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Osnovni ciljevi </a:t>
            </a:r>
            <a:r>
              <a:rPr lang="sr-Latn-RS" sz="2000" b="1" dirty="0">
                <a:solidFill>
                  <a:prstClr val="black"/>
                </a:solidFill>
                <a:latin typeface="Fira Sans" panose="020B0503050000020004" pitchFamily="34" charset="0"/>
              </a:rPr>
              <a:t>EdgeX Foundry </a:t>
            </a:r>
            <a:r>
              <a:rPr lang="sr-Latn-RS" sz="2000" dirty="0">
                <a:solidFill>
                  <a:prstClr val="black"/>
                </a:solidFill>
                <a:latin typeface="Fira Sans" panose="020B0503050000020004" pitchFamily="34" charset="0"/>
              </a:rPr>
              <a:t>platforme su: </a:t>
            </a:r>
          </a:p>
          <a:p>
            <a:pPr marL="742950" lvl="1" indent="-285750" algn="just">
              <a:spcAft>
                <a:spcPts val="600"/>
              </a:spcAft>
              <a:buFont typeface="Arial" panose="020B0604020202020204" pitchFamily="34" charset="0"/>
              <a:buChar char="•"/>
              <a:defRPr/>
            </a:pPr>
            <a:r>
              <a:rPr lang="sr-Latn-RS" sz="2000" dirty="0">
                <a:solidFill>
                  <a:prstClr val="black"/>
                </a:solidFill>
                <a:latin typeface="Fira Sans" panose="020B0503050000020004" pitchFamily="34" charset="0"/>
              </a:rPr>
              <a:t>Omogućiti i podstaći rast IoT rešenja</a:t>
            </a:r>
          </a:p>
          <a:p>
            <a:pPr marL="742950" lvl="1" indent="-285750" algn="just">
              <a:spcAft>
                <a:spcPts val="600"/>
              </a:spcAft>
              <a:buFont typeface="Arial" panose="020B0604020202020204" pitchFamily="34" charset="0"/>
              <a:buChar char="•"/>
              <a:defRPr/>
            </a:pPr>
            <a:r>
              <a:rPr lang="sr-Latn-RS" sz="2000" dirty="0">
                <a:solidFill>
                  <a:prstClr val="black"/>
                </a:solidFill>
                <a:latin typeface="Fira Sans" panose="020B0503050000020004" pitchFamily="34" charset="0"/>
              </a:rPr>
              <a:t>Postojanje zajednice koja razvija i održava zajedničke gradivne blokove i API-je</a:t>
            </a:r>
          </a:p>
          <a:p>
            <a:pPr marL="742950" lvl="1" indent="-285750" algn="just">
              <a:spcAft>
                <a:spcPts val="600"/>
              </a:spcAft>
              <a:buFont typeface="Arial" panose="020B0604020202020204" pitchFamily="34" charset="0"/>
              <a:buChar char="•"/>
              <a:defRPr/>
            </a:pPr>
            <a:r>
              <a:rPr lang="sr-Latn-RS" sz="2000" dirty="0">
                <a:solidFill>
                  <a:prstClr val="black"/>
                </a:solidFill>
                <a:latin typeface="Fira Sans" panose="020B0503050000020004" pitchFamily="34" charset="0"/>
              </a:rPr>
              <a:t>Puno prostora za dodavanje vrednosti i ostvarivanje povrata na investiciju</a:t>
            </a:r>
          </a:p>
          <a:p>
            <a:pPr marL="742950" lvl="1" indent="-285750" algn="just">
              <a:spcAft>
                <a:spcPts val="600"/>
              </a:spcAft>
              <a:buFont typeface="Arial" panose="020B0604020202020204" pitchFamily="34" charset="0"/>
              <a:buChar char="•"/>
              <a:defRPr/>
            </a:pPr>
            <a:r>
              <a:rPr lang="sr-Latn-RS" sz="2000" dirty="0">
                <a:solidFill>
                  <a:prstClr val="black"/>
                </a:solidFill>
                <a:latin typeface="Fira Sans" panose="020B0503050000020004" pitchFamily="34" charset="0"/>
              </a:rPr>
              <a:t>Omogućavanje najboljih rešenja</a:t>
            </a:r>
          </a:p>
        </p:txBody>
      </p:sp>
      <p:pic>
        <p:nvPicPr>
          <p:cNvPr id="3" name="Picture 4" descr="EdgeX Foundry: See What's New in the EdgeX 1.1 Release">
            <a:extLst>
              <a:ext uri="{FF2B5EF4-FFF2-40B4-BE49-F238E27FC236}">
                <a16:creationId xmlns:a16="http://schemas.microsoft.com/office/drawing/2014/main" id="{9FC72E91-3082-F7F0-D0D5-407A07931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1118" y="1971270"/>
            <a:ext cx="3614023" cy="326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529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Uvod u EdgeX Foundry</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sr-Latn-RS"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5</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74434" y="1208606"/>
            <a:ext cx="7042211" cy="378565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b="1" dirty="0">
                <a:solidFill>
                  <a:prstClr val="black"/>
                </a:solidFill>
                <a:latin typeface="Fira Sans" panose="020B0503050000020004" pitchFamily="34" charset="0"/>
              </a:rPr>
              <a:t>EdgeX Foundry </a:t>
            </a:r>
            <a:r>
              <a:rPr lang="sr-Latn-RS" sz="2000" dirty="0">
                <a:solidFill>
                  <a:prstClr val="black"/>
                </a:solidFill>
                <a:latin typeface="Fira Sans" panose="020B0503050000020004" pitchFamily="34" charset="0"/>
              </a:rPr>
              <a:t>omogućava fleksibilno korišćenje različitih komponenti u zavisnosti od potreba aplikacije. </a:t>
            </a: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Različiti tipovi IoT uređaja „govore različitim jezicima“ i koriste različite protokole poput BACnet, OPC-UA, MQTT i REST. </a:t>
            </a: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b="1" dirty="0">
                <a:solidFill>
                  <a:prstClr val="black"/>
                </a:solidFill>
                <a:latin typeface="Fira Sans" panose="020B0503050000020004" pitchFamily="34" charset="0"/>
              </a:rPr>
              <a:t>EdgeX Foundry </a:t>
            </a:r>
            <a:r>
              <a:rPr lang="sr-Latn-RS" sz="2000" dirty="0">
                <a:solidFill>
                  <a:prstClr val="black"/>
                </a:solidFill>
                <a:latin typeface="Fira Sans" panose="020B0503050000020004" pitchFamily="34" charset="0"/>
              </a:rPr>
              <a:t>dovodi podatke sa svih različitih izvora na jednu platformu i čini ih dostupnim za oblak (</a:t>
            </a:r>
            <a:r>
              <a:rPr lang="sr-Latn-RS" sz="2000" i="1" dirty="0">
                <a:solidFill>
                  <a:prstClr val="black"/>
                </a:solidFill>
                <a:latin typeface="Fira Sans" panose="020B0503050000020004" pitchFamily="34" charset="0"/>
              </a:rPr>
              <a:t>cloud</a:t>
            </a:r>
            <a:r>
              <a:rPr lang="sr-Latn-RS" sz="2000" dirty="0">
                <a:solidFill>
                  <a:prstClr val="black"/>
                </a:solidFill>
                <a:latin typeface="Fira Sans" panose="020B0503050000020004" pitchFamily="34" charset="0"/>
              </a:rPr>
              <a:t>). </a:t>
            </a: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Ovo je softversko rešenje koje prihvata sve te podatke i normalizuje ih u jedan format, spreman za oblak.</a:t>
            </a:r>
            <a:endParaRPr kumimoji="0" lang="sr-Latn-RS" sz="2000" b="0" u="none" strike="noStrike" kern="1200" cap="none" spc="0" normalizeH="0" baseline="0" noProof="0" dirty="0">
              <a:ln>
                <a:noFill/>
              </a:ln>
              <a:solidFill>
                <a:prstClr val="black"/>
              </a:solidFill>
              <a:effectLst/>
              <a:uLnTx/>
              <a:uFillTx/>
              <a:latin typeface="Fira Sans" panose="020B0503050000020004" pitchFamily="34" charset="0"/>
              <a:ea typeface="+mn-ea"/>
              <a:cs typeface="+mn-cs"/>
            </a:endParaRP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lang="sr-Latn-RS" sz="2000" dirty="0">
              <a:solidFill>
                <a:prstClr val="black"/>
              </a:solidFill>
              <a:latin typeface="Fira Sans" panose="020B0503050000020004" pitchFamily="34" charset="0"/>
            </a:endParaRPr>
          </a:p>
        </p:txBody>
      </p:sp>
      <p:pic>
        <p:nvPicPr>
          <p:cNvPr id="3074" name="Picture 2" descr="EdgeX Foundry | The Open Source Edge Platform">
            <a:extLst>
              <a:ext uri="{FF2B5EF4-FFF2-40B4-BE49-F238E27FC236}">
                <a16:creationId xmlns:a16="http://schemas.microsoft.com/office/drawing/2014/main" id="{67EA8996-BE78-E28F-5BA9-0D7E28816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909" y="1466602"/>
            <a:ext cx="3529100" cy="4192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7216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EdgeX Foundry – način funkcionisanja</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629DD1">
                    <a:lumMod val="50000"/>
                  </a:srgbClr>
                </a:solidFill>
              </a:rPr>
              <a:t>6</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200" y="1145853"/>
            <a:ext cx="10681600" cy="432426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b="1" dirty="0">
                <a:solidFill>
                  <a:prstClr val="black"/>
                </a:solidFill>
                <a:latin typeface="Fira Sans" panose="020B0503050000020004" pitchFamily="34" charset="0"/>
              </a:rPr>
              <a:t>EdgeX Foundry </a:t>
            </a:r>
            <a:r>
              <a:rPr lang="sr-Latn-RS" sz="2000" dirty="0">
                <a:solidFill>
                  <a:prstClr val="black"/>
                </a:solidFill>
                <a:latin typeface="Fira Sans" panose="020B0503050000020004" pitchFamily="34" charset="0"/>
              </a:rPr>
              <a:t>se sastoji od kolekcije od preko 10 mikroservisa (naredni slajd).</a:t>
            </a: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Pisan je pomoću većeg broja programskih jezika (Java, Go, C...)</a:t>
            </a: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b="1" dirty="0">
                <a:solidFill>
                  <a:prstClr val="black"/>
                </a:solidFill>
                <a:latin typeface="Fira Sans" panose="020B0503050000020004" pitchFamily="34" charset="0"/>
              </a:rPr>
              <a:t>EdgeX </a:t>
            </a:r>
            <a:r>
              <a:rPr lang="sr-Latn-RS" sz="2000" dirty="0">
                <a:solidFill>
                  <a:prstClr val="black"/>
                </a:solidFill>
                <a:latin typeface="Fira Sans" panose="020B0503050000020004" pitchFamily="34" charset="0"/>
              </a:rPr>
              <a:t>tok podataka: </a:t>
            </a:r>
          </a:p>
          <a:p>
            <a:pPr marL="742950" lvl="1" indent="-285750" algn="just">
              <a:spcAft>
                <a:spcPts val="600"/>
              </a:spcAft>
              <a:buFont typeface="Arial" panose="020B0604020202020204" pitchFamily="34" charset="0"/>
              <a:buChar char="•"/>
              <a:defRPr/>
            </a:pPr>
            <a:r>
              <a:rPr lang="sr-Latn-RS" sz="2000" dirty="0">
                <a:solidFill>
                  <a:prstClr val="black"/>
                </a:solidFill>
                <a:latin typeface="Fira Sans" panose="020B0503050000020004" pitchFamily="34" charset="0"/>
              </a:rPr>
              <a:t>Podaci sa senzora se prikupljaju pomoću </a:t>
            </a:r>
            <a:r>
              <a:rPr lang="sr-Latn-RS" sz="2000" i="1" dirty="0">
                <a:solidFill>
                  <a:prstClr val="black"/>
                </a:solidFill>
                <a:latin typeface="Fira Sans" panose="020B0503050000020004" pitchFamily="34" charset="0"/>
              </a:rPr>
              <a:t>Device Service </a:t>
            </a:r>
            <a:r>
              <a:rPr lang="sr-Latn-RS" sz="2000" dirty="0">
                <a:solidFill>
                  <a:prstClr val="black"/>
                </a:solidFill>
                <a:latin typeface="Fira Sans" panose="020B0503050000020004" pitchFamily="34" charset="0"/>
              </a:rPr>
              <a:t>sa uređaja</a:t>
            </a:r>
          </a:p>
          <a:p>
            <a:pPr marL="742950" lvl="1" indent="-285750" algn="just">
              <a:spcAft>
                <a:spcPts val="600"/>
              </a:spcAft>
              <a:buFont typeface="Arial" panose="020B0604020202020204" pitchFamily="34" charset="0"/>
              <a:buChar char="•"/>
              <a:defRPr/>
            </a:pPr>
            <a:r>
              <a:rPr lang="sr-Latn-RS" sz="2000" dirty="0">
                <a:solidFill>
                  <a:prstClr val="black"/>
                </a:solidFill>
                <a:latin typeface="Fira Sans" panose="020B0503050000020004" pitchFamily="34" charset="0"/>
              </a:rPr>
              <a:t>Podaci se prosleđuju </a:t>
            </a:r>
            <a:r>
              <a:rPr lang="sr-Latn-RS" sz="2000" i="1" dirty="0">
                <a:solidFill>
                  <a:prstClr val="black"/>
                </a:solidFill>
                <a:latin typeface="Fira Sans" panose="020B0503050000020004" pitchFamily="34" charset="0"/>
              </a:rPr>
              <a:t>Core Services </a:t>
            </a:r>
            <a:r>
              <a:rPr lang="sr-Latn-RS" sz="2000" dirty="0">
                <a:solidFill>
                  <a:prstClr val="black"/>
                </a:solidFill>
                <a:latin typeface="Fira Sans" panose="020B0503050000020004" pitchFamily="34" charset="0"/>
              </a:rPr>
              <a:t>za lokalno skladištenje</a:t>
            </a:r>
          </a:p>
          <a:p>
            <a:pPr marL="742950" lvl="1" indent="-285750" algn="just">
              <a:spcAft>
                <a:spcPts val="600"/>
              </a:spcAft>
              <a:buFont typeface="Arial" panose="020B0604020202020204" pitchFamily="34" charset="0"/>
              <a:buChar char="•"/>
              <a:defRPr/>
            </a:pPr>
            <a:r>
              <a:rPr lang="sr-Latn-RS" sz="2000" dirty="0">
                <a:solidFill>
                  <a:prstClr val="black"/>
                </a:solidFill>
                <a:latin typeface="Fira Sans" panose="020B0503050000020004" pitchFamily="34" charset="0"/>
              </a:rPr>
              <a:t>Podaci se zatim šalju </a:t>
            </a:r>
            <a:r>
              <a:rPr lang="sr-Latn-RS" sz="2000" i="1" dirty="0">
                <a:solidFill>
                  <a:prstClr val="black"/>
                </a:solidFill>
                <a:latin typeface="Fira Sans" panose="020B0503050000020004" pitchFamily="34" charset="0"/>
              </a:rPr>
              <a:t>Export Services </a:t>
            </a:r>
            <a:r>
              <a:rPr lang="sr-Latn-RS" sz="2000" dirty="0">
                <a:solidFill>
                  <a:prstClr val="black"/>
                </a:solidFill>
                <a:latin typeface="Fira Sans" panose="020B0503050000020004" pitchFamily="34" charset="0"/>
              </a:rPr>
              <a:t>za transformaciju, formatiranje, filtriranje i mogu se slati "na sever" ka enterprise/cloud sistemima</a:t>
            </a:r>
          </a:p>
          <a:p>
            <a:pPr marL="742950" lvl="1" indent="-285750" algn="just">
              <a:spcAft>
                <a:spcPts val="600"/>
              </a:spcAft>
              <a:buFont typeface="Arial" panose="020B0604020202020204" pitchFamily="34" charset="0"/>
              <a:buChar char="•"/>
              <a:defRPr/>
            </a:pPr>
            <a:r>
              <a:rPr lang="sr-Latn-RS" sz="2000" dirty="0">
                <a:solidFill>
                  <a:prstClr val="black"/>
                </a:solidFill>
                <a:latin typeface="Fira Sans" panose="020B0503050000020004" pitchFamily="34" charset="0"/>
              </a:rPr>
              <a:t>Podaci su zatim dostupni za analizu na ivici mreže i mogu pokrenuti akciju uređaja putem </a:t>
            </a:r>
            <a:r>
              <a:rPr lang="sr-Latn-RS" sz="2000" i="1" dirty="0">
                <a:solidFill>
                  <a:prstClr val="black"/>
                </a:solidFill>
                <a:latin typeface="Fira Sans" panose="020B0503050000020004" pitchFamily="34" charset="0"/>
              </a:rPr>
              <a:t>Command </a:t>
            </a:r>
            <a:r>
              <a:rPr lang="sr-Latn-RS" sz="2000" dirty="0">
                <a:solidFill>
                  <a:prstClr val="black"/>
                </a:solidFill>
                <a:latin typeface="Fira Sans" panose="020B0503050000020004" pitchFamily="34" charset="0"/>
              </a:rPr>
              <a:t>servisa</a:t>
            </a:r>
          </a:p>
          <a:p>
            <a:pPr marL="742950" lvl="1" indent="-285750" algn="just">
              <a:spcAft>
                <a:spcPts val="600"/>
              </a:spcAft>
              <a:buFont typeface="Arial" panose="020B0604020202020204" pitchFamily="34" charset="0"/>
              <a:buChar char="•"/>
              <a:defRPr/>
            </a:pPr>
            <a:r>
              <a:rPr lang="sr-Latn-RS" sz="2000" dirty="0">
                <a:solidFill>
                  <a:prstClr val="black"/>
                </a:solidFill>
                <a:latin typeface="Fira Sans" panose="020B0503050000020004" pitchFamily="34" charset="0"/>
              </a:rPr>
              <a:t>Mnogi drugi servisi pružaju podršku koja omogućava ovaj tok</a:t>
            </a: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Mikroservisi se implementiraju putem Docker i Docker Compose.</a:t>
            </a:r>
          </a:p>
        </p:txBody>
      </p:sp>
    </p:spTree>
    <p:extLst>
      <p:ext uri="{BB962C8B-B14F-4D97-AF65-F5344CB8AC3E}">
        <p14:creationId xmlns:p14="http://schemas.microsoft.com/office/powerpoint/2010/main" val="296532981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EdgeX Foundy servisi – Docker kontejneri</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629DD1">
                    <a:lumMod val="50000"/>
                  </a:srgbClr>
                </a:solidFill>
              </a:rPr>
              <a:t>7</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200" y="1061891"/>
            <a:ext cx="10567684" cy="707886"/>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b="1" dirty="0">
                <a:solidFill>
                  <a:prstClr val="black"/>
                </a:solidFill>
                <a:latin typeface="Fira Sans" panose="020B0503050000020004" pitchFamily="34" charset="0"/>
              </a:rPr>
              <a:t>EdgeX</a:t>
            </a:r>
            <a:r>
              <a:rPr lang="sr-Latn-RS" sz="2000" dirty="0">
                <a:solidFill>
                  <a:prstClr val="black"/>
                </a:solidFill>
                <a:latin typeface="Fira Sans" panose="020B0503050000020004" pitchFamily="34" charset="0"/>
              </a:rPr>
              <a:t> zajednica pruža </a:t>
            </a:r>
            <a:r>
              <a:rPr lang="sr-Latn-RS" sz="2000" i="1" dirty="0">
                <a:solidFill>
                  <a:prstClr val="black"/>
                </a:solidFill>
                <a:latin typeface="Fira Sans" panose="020B0503050000020004" pitchFamily="34" charset="0"/>
              </a:rPr>
              <a:t>Docker container </a:t>
            </a:r>
            <a:r>
              <a:rPr lang="sr-Latn-RS" sz="2000" dirty="0">
                <a:solidFill>
                  <a:prstClr val="black"/>
                </a:solidFill>
                <a:latin typeface="Fira Sans" panose="020B0503050000020004" pitchFamily="34" charset="0"/>
              </a:rPr>
              <a:t>sliku za svaki mikroservis (i osnovnu infrastrukturu, kao što je baza podataka), što je prikazano na slajdu (verzija </a:t>
            </a:r>
            <a:r>
              <a:rPr lang="sr-Latn-RS" sz="2000" i="1" dirty="0">
                <a:solidFill>
                  <a:prstClr val="black"/>
                </a:solidFill>
                <a:latin typeface="Fira Sans" panose="020B0503050000020004" pitchFamily="34" charset="0"/>
              </a:rPr>
              <a:t>Geneva</a:t>
            </a:r>
            <a:r>
              <a:rPr lang="sr-Latn-RS" sz="2000" dirty="0">
                <a:solidFill>
                  <a:prstClr val="black"/>
                </a:solidFill>
                <a:latin typeface="Fira Sans" panose="020B0503050000020004" pitchFamily="34" charset="0"/>
              </a:rPr>
              <a:t>):</a:t>
            </a:r>
          </a:p>
        </p:txBody>
      </p:sp>
      <p:pic>
        <p:nvPicPr>
          <p:cNvPr id="6" name="Picture 5">
            <a:extLst>
              <a:ext uri="{FF2B5EF4-FFF2-40B4-BE49-F238E27FC236}">
                <a16:creationId xmlns:a16="http://schemas.microsoft.com/office/drawing/2014/main" id="{DE696A0A-B073-94C9-A376-6B0CC7567CDA}"/>
              </a:ext>
            </a:extLst>
          </p:cNvPr>
          <p:cNvPicPr>
            <a:picLocks noChangeAspect="1"/>
          </p:cNvPicPr>
          <p:nvPr/>
        </p:nvPicPr>
        <p:blipFill>
          <a:blip r:embed="rId2"/>
          <a:stretch>
            <a:fillRect/>
          </a:stretch>
        </p:blipFill>
        <p:spPr>
          <a:xfrm>
            <a:off x="0" y="1848792"/>
            <a:ext cx="12192000" cy="3096466"/>
          </a:xfrm>
          <a:prstGeom prst="rect">
            <a:avLst/>
          </a:prstGeom>
        </p:spPr>
      </p:pic>
      <p:pic>
        <p:nvPicPr>
          <p:cNvPr id="11" name="Picture 10">
            <a:extLst>
              <a:ext uri="{FF2B5EF4-FFF2-40B4-BE49-F238E27FC236}">
                <a16:creationId xmlns:a16="http://schemas.microsoft.com/office/drawing/2014/main" id="{E9415928-C180-5831-4AE9-A10B9AA63BFE}"/>
              </a:ext>
            </a:extLst>
          </p:cNvPr>
          <p:cNvPicPr>
            <a:picLocks noChangeAspect="1"/>
          </p:cNvPicPr>
          <p:nvPr/>
        </p:nvPicPr>
        <p:blipFill>
          <a:blip r:embed="rId3"/>
          <a:stretch>
            <a:fillRect/>
          </a:stretch>
        </p:blipFill>
        <p:spPr>
          <a:xfrm>
            <a:off x="0" y="4917179"/>
            <a:ext cx="12192000" cy="1543671"/>
          </a:xfrm>
          <a:prstGeom prst="rect">
            <a:avLst/>
          </a:prstGeom>
        </p:spPr>
      </p:pic>
    </p:spTree>
    <p:extLst>
      <p:ext uri="{BB962C8B-B14F-4D97-AF65-F5344CB8AC3E}">
        <p14:creationId xmlns:p14="http://schemas.microsoft.com/office/powerpoint/2010/main" val="165040757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EdgeX Foundy - tok podataka</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629DD1">
                    <a:lumMod val="50000"/>
                  </a:srgbClr>
                </a:solidFill>
              </a:rPr>
              <a:t>8</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200" y="1124838"/>
            <a:ext cx="10567684" cy="40011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Osnovna uloga svakog servisa sa prethodnog slajda ilustrovana je na slici u nastavku:</a:t>
            </a:r>
          </a:p>
        </p:txBody>
      </p:sp>
      <p:pic>
        <p:nvPicPr>
          <p:cNvPr id="5" name="Picture 2" descr="EdgeX 2.1 Architecture Diagram">
            <a:extLst>
              <a:ext uri="{FF2B5EF4-FFF2-40B4-BE49-F238E27FC236}">
                <a16:creationId xmlns:a16="http://schemas.microsoft.com/office/drawing/2014/main" id="{810B9F43-4A5D-C1CA-E868-A93B31FFD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215" y="1569095"/>
            <a:ext cx="9081570" cy="510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09253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352-FFC0-5CC4-19B1-57E50E85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807E2-9312-4D84-21C5-AF4A92D3FAC1}"/>
              </a:ext>
            </a:extLst>
          </p:cNvPr>
          <p:cNvSpPr>
            <a:spLocks noGrp="1"/>
          </p:cNvSpPr>
          <p:nvPr>
            <p:ph type="title"/>
          </p:nvPr>
        </p:nvSpPr>
        <p:spPr>
          <a:xfrm>
            <a:off x="609600" y="258170"/>
            <a:ext cx="10972800" cy="642000"/>
          </a:xfrm>
        </p:spPr>
        <p:txBody>
          <a:bodyPr>
            <a:normAutofit/>
          </a:bodyPr>
          <a:lstStyle/>
          <a:p>
            <a:pPr algn="ctr"/>
            <a:r>
              <a:rPr lang="sr-Latn-RS" sz="4000" b="1" dirty="0">
                <a:solidFill>
                  <a:schemeClr val="tx1"/>
                </a:solidFill>
                <a:latin typeface="Fira Sans Extra Condensed" panose="020B0503050000020004" pitchFamily="34" charset="0"/>
              </a:rPr>
              <a:t>Testiranje pokrenutih EdgeX Foundy servisa</a:t>
            </a:r>
            <a:endParaRPr lang="en-US" sz="4000" b="1" dirty="0">
              <a:solidFill>
                <a:schemeClr val="tx1"/>
              </a:solidFill>
              <a:latin typeface="Fira Sans Extra Condensed" panose="020B0503050000020004" pitchFamily="34" charset="0"/>
            </a:endParaRPr>
          </a:p>
        </p:txBody>
      </p:sp>
      <p:cxnSp>
        <p:nvCxnSpPr>
          <p:cNvPr id="9" name="Google Shape;1946;p42">
            <a:extLst>
              <a:ext uri="{FF2B5EF4-FFF2-40B4-BE49-F238E27FC236}">
                <a16:creationId xmlns:a16="http://schemas.microsoft.com/office/drawing/2014/main" id="{CD661453-4D3A-C58E-621D-8A565197F805}"/>
              </a:ext>
            </a:extLst>
          </p:cNvPr>
          <p:cNvCxnSpPr/>
          <p:nvPr/>
        </p:nvCxnSpPr>
        <p:spPr>
          <a:xfrm>
            <a:off x="755200" y="982876"/>
            <a:ext cx="10681600" cy="0"/>
          </a:xfrm>
          <a:prstGeom prst="straightConnector1">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4" name="Google Shape;28;p7">
            <a:extLst>
              <a:ext uri="{FF2B5EF4-FFF2-40B4-BE49-F238E27FC236}">
                <a16:creationId xmlns:a16="http://schemas.microsoft.com/office/drawing/2014/main" id="{AB60AA13-A97A-DD6D-13F9-71F09D88A5CF}"/>
              </a:ext>
            </a:extLst>
          </p:cNvPr>
          <p:cNvSpPr txBox="1">
            <a:spLocks noGrp="1"/>
          </p:cNvSpPr>
          <p:nvPr>
            <p:ph type="sldNum" idx="12"/>
          </p:nvPr>
        </p:nvSpPr>
        <p:spPr>
          <a:xfrm>
            <a:off x="11124224" y="6426337"/>
            <a:ext cx="1041834" cy="431661"/>
          </a:xfrm>
          <a:prstGeom prst="rect">
            <a:avLst/>
          </a:prstGeom>
          <a:noFill/>
          <a:ln>
            <a:noFill/>
          </a:ln>
        </p:spPr>
        <p:txBody>
          <a:bodyPr spcFirstLastPara="1" wrap="square" lIns="91425" tIns="91425" rIns="91425" bIns="91425" anchor="ctr" anchorCtr="0">
            <a:noAutofit/>
          </a:bodyPr>
          <a:lstStyle>
            <a:lvl1pPr lvl="0">
              <a:buNone/>
              <a:defRPr sz="2400" b="1">
                <a:solidFill>
                  <a:schemeClr val="accent2">
                    <a:lumMod val="50000"/>
                  </a:schemeClr>
                </a:solidFill>
                <a:latin typeface="Fira Sans Extra Condensed" panose="020B05030500000200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629DD1">
                    <a:lumMod val="50000"/>
                  </a:srgbClr>
                </a:solidFill>
              </a:rPr>
              <a:t>9</a:t>
            </a:r>
            <a:r>
              <a:rPr kumimoji="0" lang="en" sz="2400" b="1" i="0" u="none" strike="noStrike" kern="1200" cap="none" spc="0" normalizeH="0" baseline="0" noProof="0" dirty="0">
                <a:ln>
                  <a:noFill/>
                </a:ln>
                <a:solidFill>
                  <a:srgbClr val="629DD1">
                    <a:lumMod val="50000"/>
                  </a:srgbClr>
                </a:solidFill>
                <a:effectLst/>
                <a:uLnTx/>
                <a:uFillTx/>
                <a:latin typeface="Fira Sans Extra Condensed" panose="020B0503050000020004" pitchFamily="34" charset="0"/>
                <a:ea typeface="+mn-ea"/>
                <a:cs typeface="+mn-cs"/>
              </a:rPr>
              <a:t>/29</a:t>
            </a:r>
          </a:p>
        </p:txBody>
      </p:sp>
      <p:cxnSp>
        <p:nvCxnSpPr>
          <p:cNvPr id="10" name="Google Shape;1946;p42">
            <a:extLst>
              <a:ext uri="{FF2B5EF4-FFF2-40B4-BE49-F238E27FC236}">
                <a16:creationId xmlns:a16="http://schemas.microsoft.com/office/drawing/2014/main" id="{E664CFB8-7E02-6F43-6C7B-40776C562F19}"/>
              </a:ext>
            </a:extLst>
          </p:cNvPr>
          <p:cNvCxnSpPr/>
          <p:nvPr/>
        </p:nvCxnSpPr>
        <p:spPr>
          <a:xfrm>
            <a:off x="442623" y="1749617"/>
            <a:ext cx="10681600" cy="0"/>
          </a:xfrm>
          <a:prstGeom prst="straightConnector1">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2669A-1A71-5D89-2F6C-CA4FEBF961DA}"/>
              </a:ext>
            </a:extLst>
          </p:cNvPr>
          <p:cNvSpPr txBox="1"/>
          <p:nvPr/>
        </p:nvSpPr>
        <p:spPr>
          <a:xfrm>
            <a:off x="755200" y="1065583"/>
            <a:ext cx="10567684" cy="116955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Iako su usluge uspešno pokrenute, preporučuje se kratko testiranje, pre nego što se  počne sa pisanjem bilo kakve prilagođene usluge.</a:t>
            </a:r>
          </a:p>
          <a:p>
            <a:pPr marL="285750"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sr-Latn-RS" sz="2000" dirty="0">
                <a:solidFill>
                  <a:prstClr val="black"/>
                </a:solidFill>
                <a:latin typeface="Fira Sans" panose="020B0503050000020004" pitchFamily="34" charset="0"/>
              </a:rPr>
              <a:t>Za testiranje dostupnosti servisa upotrebljena je </a:t>
            </a:r>
            <a:r>
              <a:rPr lang="sr-Latn-RS" sz="2000" i="1" dirty="0">
                <a:solidFill>
                  <a:prstClr val="black"/>
                </a:solidFill>
                <a:latin typeface="Fira Sans" panose="020B0503050000020004" pitchFamily="34" charset="0"/>
              </a:rPr>
              <a:t>Postman </a:t>
            </a:r>
            <a:r>
              <a:rPr lang="sr-Latn-RS" sz="2000" dirty="0">
                <a:solidFill>
                  <a:prstClr val="black"/>
                </a:solidFill>
                <a:latin typeface="Fira Sans" panose="020B0503050000020004" pitchFamily="34" charset="0"/>
              </a:rPr>
              <a:t>Desktop aplikacija.</a:t>
            </a:r>
            <a:endParaRPr lang="sr-Latn-RS" sz="2000" i="1" dirty="0">
              <a:solidFill>
                <a:prstClr val="black"/>
              </a:solidFill>
              <a:latin typeface="Fira Sans" panose="020B0503050000020004" pitchFamily="34" charset="0"/>
            </a:endParaRPr>
          </a:p>
        </p:txBody>
      </p:sp>
      <p:pic>
        <p:nvPicPr>
          <p:cNvPr id="6" name="Picture 5">
            <a:extLst>
              <a:ext uri="{FF2B5EF4-FFF2-40B4-BE49-F238E27FC236}">
                <a16:creationId xmlns:a16="http://schemas.microsoft.com/office/drawing/2014/main" id="{CC3FC24C-421D-251E-70FE-E64CD3B1F8E2}"/>
              </a:ext>
            </a:extLst>
          </p:cNvPr>
          <p:cNvPicPr>
            <a:picLocks noChangeAspect="1"/>
          </p:cNvPicPr>
          <p:nvPr/>
        </p:nvPicPr>
        <p:blipFill rotWithShape="1">
          <a:blip r:embed="rId2"/>
          <a:srcRect t="1684" b="5849"/>
          <a:stretch/>
        </p:blipFill>
        <p:spPr>
          <a:xfrm>
            <a:off x="1448789" y="2299163"/>
            <a:ext cx="9294421" cy="4024448"/>
          </a:xfrm>
          <a:prstGeom prst="rect">
            <a:avLst/>
          </a:prstGeom>
        </p:spPr>
      </p:pic>
    </p:spTree>
    <p:extLst>
      <p:ext uri="{BB962C8B-B14F-4D97-AF65-F5344CB8AC3E}">
        <p14:creationId xmlns:p14="http://schemas.microsoft.com/office/powerpoint/2010/main" val="33411897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21949</TotalTime>
  <Words>1500</Words>
  <Application>Microsoft Office PowerPoint</Application>
  <PresentationFormat>Widescreen</PresentationFormat>
  <Paragraphs>148</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Consolas</vt:lpstr>
      <vt:lpstr>Fira Sans</vt:lpstr>
      <vt:lpstr>Fira Sans Condensed SemiBold</vt:lpstr>
      <vt:lpstr>Fira Sans Extra Condensed</vt:lpstr>
      <vt:lpstr>Retrospect</vt:lpstr>
      <vt:lpstr>  UBIQUITOUS COMPUTING</vt:lpstr>
      <vt:lpstr>Korišćen hardver – Arduino Nano 33 BLE Sense</vt:lpstr>
      <vt:lpstr>Korišćene tehnologije</vt:lpstr>
      <vt:lpstr>EdgeX Foundry – pregled osnova</vt:lpstr>
      <vt:lpstr>Uvod u EdgeX Foundry</vt:lpstr>
      <vt:lpstr>EdgeX Foundry – način funkcionisanja</vt:lpstr>
      <vt:lpstr>EdgeX Foundy servisi – Docker kontejneri</vt:lpstr>
      <vt:lpstr>EdgeX Foundy - tok podataka</vt:lpstr>
      <vt:lpstr>Testiranje pokrenutih EdgeX Foundy servisa</vt:lpstr>
      <vt:lpstr>Testiranje pokrenutih EdgeX Foundy servisa</vt:lpstr>
      <vt:lpstr>Slanje podatka sa senzora na server</vt:lpstr>
      <vt:lpstr>EdgeX kao middleware</vt:lpstr>
      <vt:lpstr>EdgeX Device service</vt:lpstr>
      <vt:lpstr>EdgeX Device service</vt:lpstr>
      <vt:lpstr>EdgeX Device service</vt:lpstr>
      <vt:lpstr>Kada praviti sopstveni EdgeX device service?</vt:lpstr>
      <vt:lpstr>Pravljenje uređaja (Device)</vt:lpstr>
      <vt:lpstr>Kreiranje value descriptor-a</vt:lpstr>
      <vt:lpstr>Postavljanje profila uređaja (device profile)</vt:lpstr>
      <vt:lpstr>Kreiranje uređaja</vt:lpstr>
      <vt:lpstr>Povezivanje sa Arduino Nano 33 BLE Sense</vt:lpstr>
      <vt:lpstr>Arduino aplikacija koja očitava vrednosti sa senzora</vt:lpstr>
      <vt:lpstr>Skripta za slanje podataka sa senzora na EdgeX</vt:lpstr>
      <vt:lpstr>Eksportovanje toka podataka</vt:lpstr>
      <vt:lpstr>Eksportovanje toka podataka sa MQTT – HiveMQ</vt:lpstr>
      <vt:lpstr>HiveMQ – Topic subscription </vt:lpstr>
      <vt:lpstr>Kuiper Rules Engine - Streams</vt:lpstr>
      <vt:lpstr>Kuiper Rules Engine - Rules</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Zarko Cojbasic</dc:creator>
  <cp:lastModifiedBy>Zarko Cojbasic</cp:lastModifiedBy>
  <cp:revision>207</cp:revision>
  <dcterms:created xsi:type="dcterms:W3CDTF">2023-12-01T09:53:09Z</dcterms:created>
  <dcterms:modified xsi:type="dcterms:W3CDTF">2024-06-21T18:14:18Z</dcterms:modified>
</cp:coreProperties>
</file>