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404" r:id="rId3"/>
    <p:sldId id="405" r:id="rId4"/>
    <p:sldId id="426" r:id="rId5"/>
    <p:sldId id="435" r:id="rId6"/>
    <p:sldId id="427" r:id="rId7"/>
    <p:sldId id="428" r:id="rId8"/>
    <p:sldId id="430" r:id="rId9"/>
    <p:sldId id="429" r:id="rId10"/>
    <p:sldId id="432" r:id="rId11"/>
    <p:sldId id="425" r:id="rId12"/>
    <p:sldId id="433" r:id="rId13"/>
    <p:sldId id="434" r:id="rId14"/>
    <p:sldId id="3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B6B7-5589-43F1-802F-94B686A3B68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EFB8C-B410-4AFD-BD17-8D7CADBE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25859" y="6434384"/>
            <a:ext cx="2130675" cy="365125"/>
          </a:xfrm>
        </p:spPr>
        <p:txBody>
          <a:bodyPr/>
          <a:lstStyle>
            <a:lvl1pPr>
              <a:defRPr sz="2400" b="1">
                <a:latin typeface="Fira Sans Extra Condensed" panose="020B0503050000020004" pitchFamily="34" charset="0"/>
              </a:defRPr>
            </a:lvl1pPr>
          </a:lstStyle>
          <a:p>
            <a:fld id="{813EF32A-FADE-4F64-AF52-8AD62847B3ED}" type="slidenum">
              <a:rPr lang="en-US" smtClean="0"/>
              <a:pPr/>
              <a:t>‹#›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374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0B9-15CC-2CDB-26BA-8292B1AE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12" y="2354869"/>
            <a:ext cx="10231935" cy="1116578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5000" b="1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UBIQUITOUS COMPUTING</a:t>
            </a:r>
            <a:endParaRPr lang="en-US" sz="5000" dirty="0">
              <a:latin typeface="Fira Sans Condensed SemiBold" panose="020B06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477C-A33E-26B8-2A2A-A0E0DECF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706" y="4373508"/>
            <a:ext cx="2990587" cy="177831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sr-Latn-RS" sz="180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STUDENT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: 	</a:t>
            </a:r>
          </a:p>
          <a:p>
            <a:pPr algn="ctr"/>
            <a:r>
              <a:rPr lang="sr-Latn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 Emilija ćojbašić 1645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11A71-B7DD-9700-B2B3-602C174A8574}"/>
              </a:ext>
            </a:extLst>
          </p:cNvPr>
          <p:cNvCxnSpPr/>
          <p:nvPr/>
        </p:nvCxnSpPr>
        <p:spPr>
          <a:xfrm>
            <a:off x="1010512" y="3540411"/>
            <a:ext cx="102319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444049-AA00-F8C9-C0CD-6F4417018ADC}"/>
              </a:ext>
            </a:extLst>
          </p:cNvPr>
          <p:cNvCxnSpPr>
            <a:cxnSpLocks/>
          </p:cNvCxnSpPr>
          <p:nvPr/>
        </p:nvCxnSpPr>
        <p:spPr>
          <a:xfrm>
            <a:off x="1208076" y="4345069"/>
            <a:ext cx="9947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951C562C-2878-AF32-C9EB-51279FB43336}"/>
              </a:ext>
            </a:extLst>
          </p:cNvPr>
          <p:cNvSpPr txBox="1">
            <a:spLocks/>
          </p:cNvSpPr>
          <p:nvPr/>
        </p:nvSpPr>
        <p:spPr>
          <a:xfrm>
            <a:off x="533956" y="66745"/>
            <a:ext cx="11219755" cy="111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sr-Cyrl-R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18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	</a:t>
            </a:r>
            <a:endParaRPr kumimoji="0" lang="en-U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Univerzitet</a:t>
            </a:r>
            <a:r>
              <a:rPr kumimoji="0" lang="en-U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u </a:t>
            </a: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ni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šu</a:t>
            </a:r>
            <a:endParaRPr kumimoji="0" lang="sr-Cyrl-RS" sz="72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     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elektronski fakultet</a:t>
            </a:r>
            <a:r>
              <a:rPr kumimoji="0" lang="sr-Cyrl-RS" sz="26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	</a:t>
            </a:r>
            <a:endParaRPr kumimoji="0" lang="en-US" sz="26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F6684-21F9-7E2B-2996-E7B52398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0" y="0"/>
            <a:ext cx="1280949" cy="1456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2ED27-C52B-F863-1D32-2F426713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25" y="219576"/>
            <a:ext cx="1276919" cy="1591694"/>
          </a:xfrm>
          <a:prstGeom prst="rect">
            <a:avLst/>
          </a:prstGeom>
        </p:spPr>
      </p:pic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0824CCD-0AE4-DFFB-3770-872D7185EC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</a:t>
            </a:r>
            <a:r>
              <a:rPr lang="en" dirty="0"/>
              <a:t>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C634F-4FA0-F3CA-6246-EEFB436D00C6}"/>
              </a:ext>
            </a:extLst>
          </p:cNvPr>
          <p:cNvSpPr txBox="1"/>
          <p:nvPr/>
        </p:nvSpPr>
        <p:spPr>
          <a:xfrm>
            <a:off x="3703380" y="3666792"/>
            <a:ext cx="485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Project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InfluxDB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10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106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Fira Sans" panose="020B0503050000020004" pitchFamily="34" charset="0"/>
              </a:rPr>
              <a:t>IoT </a:t>
            </a:r>
            <a:r>
              <a:rPr lang="en-US" sz="2000" dirty="0" err="1">
                <a:solidFill>
                  <a:prstClr val="black"/>
                </a:solidFill>
                <a:latin typeface="Fira Sans" panose="020B0503050000020004" pitchFamily="34" charset="0"/>
              </a:rPr>
              <a:t>aplikacija</a:t>
            </a:r>
            <a:r>
              <a:rPr lang="en-US" sz="2000" dirty="0">
                <a:solidFill>
                  <a:prstClr val="black"/>
                </a:solidFill>
                <a:latin typeface="Fira Sans" panose="020B05030500000200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Fira Sans" panose="020B0503050000020004" pitchFamily="34" charset="0"/>
              </a:rPr>
              <a:t>tako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đe uspostavlja vezu ka InfluxDB bazi podataka, kako bi vršila upis.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829E-DD97-78AA-3EA9-1D9CFCD3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58" y="1587168"/>
            <a:ext cx="9276080" cy="1950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E4E6A-D6D6-7A39-2FA6-418C639E6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96"/>
          <a:stretch/>
        </p:blipFill>
        <p:spPr>
          <a:xfrm>
            <a:off x="1457958" y="3621250"/>
            <a:ext cx="6124234" cy="2636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C4E0C7-3B29-1BEB-E539-0FDAAD949467}"/>
              </a:ext>
            </a:extLst>
          </p:cNvPr>
          <p:cNvSpPr txBox="1"/>
          <p:nvPr/>
        </p:nvSpPr>
        <p:spPr>
          <a:xfrm>
            <a:off x="7582193" y="3700322"/>
            <a:ext cx="315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Podaci koji se šalju na MQTT topic odmah se upisuju u InfluxDB bazu podataka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79C6229-7117-471B-9FF0-D1826B2C632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106937" y="4628264"/>
            <a:ext cx="655682" cy="14466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Grafana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11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8" y="1061824"/>
            <a:ext cx="1068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Podaci upisani u InfluxDB bazu podataka (sr3 bucket) vizuelizuju se pomoću Grafane.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Vizuelizacija prosleđenih podataka o temperaturi, vlažnosti i pritisku, koji su očitani sa senzora Arduino mikrokontrolera, prikazana je na slajdu.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8B315B-133A-9BB1-2C96-60CD2F35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9" b="20637"/>
          <a:stretch/>
        </p:blipFill>
        <p:spPr>
          <a:xfrm>
            <a:off x="1164832" y="2231375"/>
            <a:ext cx="9862330" cy="40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Socket.io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12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10681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Podaci koje je IoT aplikacija pročitala sa odgovarajućeg MQTT topic-a prosleđuju se putem soketa Web aplikaciji, koja će vizuelizovati prikaz očitanih podataka sa senzora.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Učitani model mašinskog učenja daje svoje predikcije o stanju okruženja, zati se te predikcije, zajedno sa ulaznim podacima u model (podaci o okruženju) putem soketa emituju na Web aplikaciju.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5897A-2C61-0B54-4744-B25738C8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12" y="1890501"/>
            <a:ext cx="4880175" cy="32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5F8DC-9BE8-8130-0326-55761D83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08" y="2351688"/>
            <a:ext cx="8323809" cy="319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F9AAC1-428F-227B-0C9C-451417EC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63" y="3902175"/>
            <a:ext cx="9814560" cy="22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Web aplikacija - Frontend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13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1068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Konačno, ulazi i predikcije o stanju okruženja od stanja ML modela, koje su poslate Web aplikaciji putem soketa, prikazuju se na frontend-u aplikacije.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CE43D-9F0C-E562-A6B3-A9DFBD7A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49" y="1832324"/>
            <a:ext cx="9432897" cy="45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54-F755-A3F1-FF3C-97F127BC7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8218"/>
            <a:ext cx="10058400" cy="1101563"/>
          </a:xfrm>
        </p:spPr>
        <p:txBody>
          <a:bodyPr>
            <a:normAutofit/>
          </a:bodyPr>
          <a:lstStyle/>
          <a:p>
            <a:pPr algn="ctr"/>
            <a:r>
              <a:rPr lang="sr-Latn-RS" sz="6600" dirty="0">
                <a:latin typeface="Fira Sans" panose="020B0503050000020004" pitchFamily="34" charset="0"/>
              </a:rPr>
              <a:t>Hvala na pažnji!</a:t>
            </a:r>
            <a:endParaRPr lang="en-US" sz="6600" dirty="0">
              <a:latin typeface="Fira Sans" panose="020B05030500000200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A295-2571-97CC-F712-5EA446BFCB6A}"/>
              </a:ext>
            </a:extLst>
          </p:cNvPr>
          <p:cNvCxnSpPr/>
          <p:nvPr/>
        </p:nvCxnSpPr>
        <p:spPr>
          <a:xfrm>
            <a:off x="1066800" y="4340506"/>
            <a:ext cx="101490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;p7">
            <a:extLst>
              <a:ext uri="{FF2B5EF4-FFF2-40B4-BE49-F238E27FC236}">
                <a16:creationId xmlns:a16="http://schemas.microsoft.com/office/drawing/2014/main" id="{4C43A950-FC89-8A1E-8161-47C2560E9A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5868" y="6426337"/>
            <a:ext cx="9501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14/14</a:t>
            </a:r>
          </a:p>
        </p:txBody>
      </p:sp>
    </p:spTree>
    <p:extLst>
      <p:ext uri="{BB962C8B-B14F-4D97-AF65-F5344CB8AC3E}">
        <p14:creationId xmlns:p14="http://schemas.microsoft.com/office/powerpoint/2010/main" val="32612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Kori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šćen hardver – Arduino </a:t>
            </a:r>
            <a:r>
              <a:rPr lang="it-IT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Nano 33 BLE Sense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2/</a:t>
            </a:r>
            <a:r>
              <a:rPr lang="sr-Latn-RS" dirty="0"/>
              <a:t>14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0F3E015-1951-9A57-7036-78C09D04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961693"/>
            <a:ext cx="4425637" cy="33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Kori</a:t>
            </a:r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šćene tehnologije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3</a:t>
            </a:r>
            <a:r>
              <a:rPr lang="en" dirty="0"/>
              <a:t>/</a:t>
            </a:r>
            <a:r>
              <a:rPr lang="sr-Latn-RS" dirty="0"/>
              <a:t>14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Branding">
            <a:extLst>
              <a:ext uri="{FF2B5EF4-FFF2-40B4-BE49-F238E27FC236}">
                <a16:creationId xmlns:a16="http://schemas.microsoft.com/office/drawing/2014/main" id="{B34D0EF2-DC55-1F92-AF79-76E4A7C59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Docker | Dockers, Development, ? logo">
            <a:extLst>
              <a:ext uri="{FF2B5EF4-FFF2-40B4-BE49-F238E27FC236}">
                <a16:creationId xmlns:a16="http://schemas.microsoft.com/office/drawing/2014/main" id="{6EEBBB8B-86D7-567D-B8B6-A114EFE1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925136"/>
            <a:ext cx="2322823" cy="18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4D87B-DE7C-E592-C806-10BD8836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6" y="1791017"/>
            <a:ext cx="1790383" cy="1790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ED965-FE3C-4442-859B-26F22393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21" y="1599977"/>
            <a:ext cx="2212558" cy="210462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EF264B6-383B-1351-728C-0D9A2936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37" y="3838343"/>
            <a:ext cx="1928178" cy="20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14D025-607A-DFAD-10C9-50477D634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8521" y="1710243"/>
            <a:ext cx="2104628" cy="21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Arhitektura sistema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4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883920" y="1103681"/>
            <a:ext cx="1038352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Cilj projekta je bio napraviti sledeću arhitekturu sistema: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sr-Latn-RS" sz="2000" b="1" i="1" dirty="0">
                <a:solidFill>
                  <a:prstClr val="black"/>
                </a:solidFill>
                <a:latin typeface="Fira Sans" panose="020B0503050000020004" pitchFamily="34" charset="0"/>
              </a:rPr>
              <a:t>Arduino aplikaciju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koja na glasovnu komandu „hello“ počinje da očitava vrednosti temperature, vlažnosti vazduha i pritiska sa odgovarajućih senzora na mikrokontroleru.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sr-Latn-RS" sz="2000" b="1" i="1" dirty="0">
                <a:solidFill>
                  <a:prstClr val="black"/>
                </a:solidFill>
                <a:latin typeface="Fira Sans" panose="020B0503050000020004" pitchFamily="34" charset="0"/>
              </a:rPr>
              <a:t>Serial-reader aplikaciju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koja oslučkuje COM serijski port na kome se nalazi mikrokontroler i čita podatke koje on šalje, nakon čega ih prosleđuje na MQTT topic.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sr-Latn-RS" sz="2000" b="1" i="1" dirty="0">
                <a:solidFill>
                  <a:prstClr val="black"/>
                </a:solidFill>
                <a:latin typeface="Fira Sans" panose="020B0503050000020004" pitchFamily="34" charset="0"/>
              </a:rPr>
              <a:t>IoT aplikaciju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koja se subscribe-uje na pomenuti MQTT topic, čita podatke sa njega, nad njima primenjuje TFLite model mašinskog učenja i predikcije modela šalje preko soket konekcije na Web aplikaciju.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sr-Latn-RS" sz="2000" b="1" i="1" dirty="0">
                <a:solidFill>
                  <a:prstClr val="black"/>
                </a:solidFill>
                <a:latin typeface="Fira Sans" panose="020B0503050000020004" pitchFamily="34" charset="0"/>
              </a:rPr>
              <a:t>Web aplikaciju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za prikaz rezultata modela mašinskog učenja, kao i originalnih podataka pročitanih sa senzora na uređaju.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Arhitektura sistema – Docker kontejneri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5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8385AD-5265-3F09-36DD-5AB42F0E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065"/>
            <a:ext cx="12192000" cy="3242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3CCC00-4232-6294-9688-B58E373D1748}"/>
              </a:ext>
            </a:extLst>
          </p:cNvPr>
          <p:cNvSpPr txBox="1"/>
          <p:nvPr/>
        </p:nvSpPr>
        <p:spPr>
          <a:xfrm>
            <a:off x="755200" y="1203284"/>
            <a:ext cx="1068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Upotrebljeni Docker kontejneri za realizaciju opisanog sistema prikazani su na slajdu:</a:t>
            </a:r>
          </a:p>
        </p:txBody>
      </p:sp>
    </p:spTree>
    <p:extLst>
      <p:ext uri="{BB962C8B-B14F-4D97-AF65-F5344CB8AC3E}">
        <p14:creationId xmlns:p14="http://schemas.microsoft.com/office/powerpoint/2010/main" val="36282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Arduino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6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481248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Arduino aplikacija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čeka da detektuje glasovnu komandu „hello“, zatim očitava vrednosti temperature, vlažnosti vazduha i vazdušnog pritiska pomoću senzora na uređaju, a nakon čega ih šalje na serijski izlaz.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Ovaj postupak se ponavlja sve dok se ne detektuje glasovna komanda „stop“.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05A11-A058-93A5-DC62-DA666090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3" y="1030438"/>
            <a:ext cx="5138577" cy="52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Aplikacija za čitanje podataka sa serijskog porta 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7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1068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i="1" dirty="0">
                <a:solidFill>
                  <a:prstClr val="black"/>
                </a:solidFill>
                <a:latin typeface="Fira Sans" panose="020B0503050000020004" pitchFamily="34" charset="0"/>
              </a:rPr>
              <a:t>Serial-reader aplikacija </a:t>
            </a: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se povezuje na serijski port na koji Arduino mikrokontroler šalje podatke i čita ih.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Ova aplikacija se povezuje na MQTT klijenta, nakon čega pročitane podatke sa serijskog porta publish-uje na MQTT topic.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EBDD3-275F-3EBE-330D-78E5E83D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4" y="2784520"/>
            <a:ext cx="4168961" cy="332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63D8C-2042-074F-BE37-C397DFA8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0" y="3157552"/>
            <a:ext cx="7049016" cy="2870475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BEC62C-5A3F-EDDE-8ED8-E8E7E3D23D4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02003" y="3505200"/>
            <a:ext cx="1564637" cy="10875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ML model (eksportovan u TFLite)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8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199" y="1103681"/>
            <a:ext cx="10681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Napravljen je ML model koji, na osnovu podataka o temperaturi, vlažnosti i pritisku, daje predikciju da li je okruženje dobro ili ne (binarni klasifikator -&gt; 1-dobro, 0-nije dobro).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Model je eksportovan u TFLite, kako bi mogao da se izvršava na Arduino Nano 33 BLE Sense mikrokontroleru.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r-Latn-RS" sz="2000" dirty="0">
              <a:solidFill>
                <a:prstClr val="black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7DE9-9931-42D9-592B-DEB1484C3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5" b="-1"/>
          <a:stretch/>
        </p:blipFill>
        <p:spPr>
          <a:xfrm>
            <a:off x="2082801" y="1959232"/>
            <a:ext cx="8006080" cy="1919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BF41F-D8D7-BDFD-663F-D06D88093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4" b="14808"/>
          <a:stretch/>
        </p:blipFill>
        <p:spPr>
          <a:xfrm>
            <a:off x="2814176" y="4934040"/>
            <a:ext cx="6563641" cy="12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4352-FFC0-5CC4-19B1-57E50E85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7E2-9312-4D84-21C5-AF4A92D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IoT aplikacija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CD661453-4D3A-C58E-621D-8A565197F805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AB60AA13-A97A-DD6D-13F9-71F09D88A5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24224" y="6426337"/>
            <a:ext cx="1041834" cy="4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629DD1">
                    <a:lumMod val="50000"/>
                  </a:srgbClr>
                </a:solidFill>
              </a:rPr>
              <a:t>9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Fira Sans Extra Condensed" panose="020B0503050000020004" pitchFamily="34" charset="0"/>
                <a:ea typeface="+mn-ea"/>
                <a:cs typeface="+mn-cs"/>
              </a:rPr>
              <a:t>/14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E664CFB8-7E02-6F43-6C7B-40776C562F19}"/>
              </a:ext>
            </a:extLst>
          </p:cNvPr>
          <p:cNvCxnSpPr/>
          <p:nvPr/>
        </p:nvCxnSpPr>
        <p:spPr>
          <a:xfrm>
            <a:off x="442623" y="1749617"/>
            <a:ext cx="10681600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2669A-1A71-5D89-2F6C-CA4FEBF961DA}"/>
              </a:ext>
            </a:extLst>
          </p:cNvPr>
          <p:cNvSpPr txBox="1"/>
          <p:nvPr/>
        </p:nvSpPr>
        <p:spPr>
          <a:xfrm>
            <a:off x="755200" y="1065583"/>
            <a:ext cx="1068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IoT aplikacija se najpre subscribe-uje na MQTT topic, čita podatke, i poziva sačuvani TFLite ML model nad primljenim podacima.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r-Latn-RS" sz="2000" dirty="0">
                <a:solidFill>
                  <a:prstClr val="black"/>
                </a:solidFill>
                <a:latin typeface="Fira Sans" panose="020B0503050000020004" pitchFamily="34" charset="0"/>
              </a:rPr>
              <a:t>Pored ovoga, otvara se i soket konekcija ka Web aplikaciji. Naime, putem soketa, Web aplikaciji šalju se predikcije modela i originalni podaci.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4F41B-8EDD-41C1-DC2B-1431ABBA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77" y="2599065"/>
            <a:ext cx="6570641" cy="39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20858</TotalTime>
  <Words>572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Fira Sans</vt:lpstr>
      <vt:lpstr>Fira Sans Condensed SemiBold</vt:lpstr>
      <vt:lpstr>Fira Sans Extra Condensed</vt:lpstr>
      <vt:lpstr>Retrospect</vt:lpstr>
      <vt:lpstr>  UBIQUITOUS COMPUTING</vt:lpstr>
      <vt:lpstr>Korišćen hardver – Arduino Nano 33 BLE Sense</vt:lpstr>
      <vt:lpstr>Korišćene tehnologije</vt:lpstr>
      <vt:lpstr>Arhitektura sistema</vt:lpstr>
      <vt:lpstr>Arhitektura sistema – Docker kontejneri</vt:lpstr>
      <vt:lpstr>Arduino aplikacija</vt:lpstr>
      <vt:lpstr>Aplikacija za čitanje podataka sa serijskog porta </vt:lpstr>
      <vt:lpstr>ML model (eksportovan u TFLite)</vt:lpstr>
      <vt:lpstr>IoT aplikacija</vt:lpstr>
      <vt:lpstr>InfluxDB</vt:lpstr>
      <vt:lpstr>Grafana</vt:lpstr>
      <vt:lpstr>Socket.io</vt:lpstr>
      <vt:lpstr>Web aplikacija - Frontend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Zarko Cojbasic</dc:creator>
  <cp:lastModifiedBy>Zarko Cojbasic</cp:lastModifiedBy>
  <cp:revision>190</cp:revision>
  <dcterms:created xsi:type="dcterms:W3CDTF">2023-12-01T09:53:09Z</dcterms:created>
  <dcterms:modified xsi:type="dcterms:W3CDTF">2024-06-21T18:58:29Z</dcterms:modified>
</cp:coreProperties>
</file>