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08-Feb-22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08-Feb-22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zendesk.com.mx/blog/beneficios-de-una-buena-atencion-al-cliente/" TargetMode="External"/><Relationship Id="rId2" Type="http://schemas.openxmlformats.org/officeDocument/2006/relationships/hyperlink" Target="https://www.zendesk.com.mx/blog/como-mejorar-la-atencion-al-cliente/" TargetMode="External"/><Relationship Id="rId1" Type="http://schemas.openxmlformats.org/officeDocument/2006/relationships/slideLayout" Target="../slideLayouts/slideLayout3.xml"/><Relationship Id="rId5" Type="http://schemas.openxmlformats.org/officeDocument/2006/relationships/hyperlink" Target="https://blog.nextup.com.mx/5-errores-a-evitar-en-el-servicio-a-clientes-de-tu-empresa" TargetMode="External"/><Relationship Id="rId4" Type="http://schemas.openxmlformats.org/officeDocument/2006/relationships/hyperlink" Target="https://www.zendesk.com.mx/blog/caracteristicas-buen-servicio-al-clien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9CD1BDB-C702-4E6C-B380-0780A8FF329C}"/>
              </a:ext>
            </a:extLst>
          </p:cNvPr>
          <p:cNvPicPr>
            <a:picLocks noChangeAspect="1"/>
          </p:cNvPicPr>
          <p:nvPr/>
        </p:nvPicPr>
        <p:blipFill>
          <a:blip r:embed="rId2"/>
          <a:stretch>
            <a:fillRect/>
          </a:stretch>
        </p:blipFill>
        <p:spPr>
          <a:xfrm>
            <a:off x="7003228" y="2853465"/>
            <a:ext cx="4140798" cy="2329199"/>
          </a:xfrm>
          <a:prstGeom prst="roundRect">
            <a:avLst>
              <a:gd name="adj" fmla="val 604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ítulo 1">
            <a:extLst>
              <a:ext uri="{FF2B5EF4-FFF2-40B4-BE49-F238E27FC236}">
                <a16:creationId xmlns:a16="http://schemas.microsoft.com/office/drawing/2014/main" id="{A9A207E4-6A4D-4493-9B14-0E93A22C32D9}"/>
              </a:ext>
            </a:extLst>
          </p:cNvPr>
          <p:cNvSpPr>
            <a:spLocks noGrp="1"/>
          </p:cNvSpPr>
          <p:nvPr>
            <p:ph type="ctrTitle"/>
          </p:nvPr>
        </p:nvSpPr>
        <p:spPr>
          <a:xfrm>
            <a:off x="2312894" y="394448"/>
            <a:ext cx="7942218" cy="2362199"/>
          </a:xfrm>
        </p:spPr>
        <p:txBody>
          <a:bodyPr/>
          <a:lstStyle/>
          <a:p>
            <a:r>
              <a:rPr lang="en-US" dirty="0" err="1"/>
              <a:t>Atributos</a:t>
            </a:r>
            <a:r>
              <a:rPr lang="en-US" dirty="0"/>
              <a:t> </a:t>
            </a:r>
            <a:r>
              <a:rPr lang="en-US" dirty="0" err="1"/>
              <a:t>universales</a:t>
            </a:r>
            <a:r>
              <a:rPr lang="en-US" dirty="0"/>
              <a:t> de la </a:t>
            </a:r>
            <a:r>
              <a:rPr lang="en-US" dirty="0" err="1"/>
              <a:t>antenci</a:t>
            </a:r>
            <a:r>
              <a:rPr lang="es-MX" dirty="0" err="1"/>
              <a:t>ón</a:t>
            </a:r>
            <a:r>
              <a:rPr lang="es-MX" dirty="0"/>
              <a:t> al cliente</a:t>
            </a:r>
            <a:endParaRPr lang="en-US" dirty="0"/>
          </a:p>
        </p:txBody>
      </p:sp>
      <p:sp>
        <p:nvSpPr>
          <p:cNvPr id="3" name="Subtítulo 2">
            <a:extLst>
              <a:ext uri="{FF2B5EF4-FFF2-40B4-BE49-F238E27FC236}">
                <a16:creationId xmlns:a16="http://schemas.microsoft.com/office/drawing/2014/main" id="{196B4A07-2662-4501-B5B9-6015849611C1}"/>
              </a:ext>
            </a:extLst>
          </p:cNvPr>
          <p:cNvSpPr>
            <a:spLocks noGrp="1"/>
          </p:cNvSpPr>
          <p:nvPr>
            <p:ph type="subTitle" idx="1"/>
          </p:nvPr>
        </p:nvSpPr>
        <p:spPr>
          <a:xfrm>
            <a:off x="-1422494" y="2853465"/>
            <a:ext cx="8676222" cy="1905000"/>
          </a:xfrm>
        </p:spPr>
        <p:txBody>
          <a:bodyPr>
            <a:normAutofit/>
          </a:bodyPr>
          <a:lstStyle/>
          <a:p>
            <a:r>
              <a:rPr lang="es-MX" dirty="0"/>
              <a:t>Rodríguez </a:t>
            </a:r>
            <a:r>
              <a:rPr lang="es-MX" dirty="0" err="1"/>
              <a:t>Grandos</a:t>
            </a:r>
            <a:r>
              <a:rPr lang="es-MX" dirty="0"/>
              <a:t> Fernando Emmanuel</a:t>
            </a:r>
          </a:p>
          <a:p>
            <a:r>
              <a:rPr lang="es-MX" dirty="0"/>
              <a:t>Brinda Soporte a Distancia y Presencial</a:t>
            </a:r>
          </a:p>
          <a:p>
            <a:r>
              <a:rPr lang="es-MX" dirty="0"/>
              <a:t>Gustavo </a:t>
            </a:r>
            <a:r>
              <a:rPr lang="es-MX" dirty="0" err="1"/>
              <a:t>Higadera</a:t>
            </a:r>
            <a:r>
              <a:rPr lang="es-MX" dirty="0"/>
              <a:t> Soto</a:t>
            </a:r>
          </a:p>
          <a:p>
            <a:r>
              <a:rPr lang="es-MX" dirty="0"/>
              <a:t>CBTIS #110</a:t>
            </a:r>
            <a:endParaRPr lang="en-US" dirty="0"/>
          </a:p>
        </p:txBody>
      </p:sp>
    </p:spTree>
    <p:extLst>
      <p:ext uri="{BB962C8B-B14F-4D97-AF65-F5344CB8AC3E}">
        <p14:creationId xmlns:p14="http://schemas.microsoft.com/office/powerpoint/2010/main" val="282217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B152E-EDC5-43FD-A2BF-FCB3625CD94F}"/>
              </a:ext>
            </a:extLst>
          </p:cNvPr>
          <p:cNvSpPr>
            <a:spLocks noGrp="1"/>
          </p:cNvSpPr>
          <p:nvPr>
            <p:ph type="title"/>
          </p:nvPr>
        </p:nvSpPr>
        <p:spPr>
          <a:xfrm>
            <a:off x="1751011" y="359819"/>
            <a:ext cx="8686800" cy="860400"/>
          </a:xfrm>
        </p:spPr>
        <p:txBody>
          <a:bodyPr/>
          <a:lstStyle/>
          <a:p>
            <a:pPr algn="ctr"/>
            <a:r>
              <a:rPr lang="es-MX" dirty="0"/>
              <a:t>Acciones y metas fijas</a:t>
            </a:r>
            <a:endParaRPr lang="en-US" dirty="0"/>
          </a:p>
        </p:txBody>
      </p:sp>
      <p:sp>
        <p:nvSpPr>
          <p:cNvPr id="3" name="Marcador de texto 2">
            <a:extLst>
              <a:ext uri="{FF2B5EF4-FFF2-40B4-BE49-F238E27FC236}">
                <a16:creationId xmlns:a16="http://schemas.microsoft.com/office/drawing/2014/main" id="{8D750255-FD24-4D37-BB2C-C4D8FF2F312E}"/>
              </a:ext>
            </a:extLst>
          </p:cNvPr>
          <p:cNvSpPr>
            <a:spLocks noGrp="1"/>
          </p:cNvSpPr>
          <p:nvPr>
            <p:ph type="body" idx="1"/>
          </p:nvPr>
        </p:nvSpPr>
        <p:spPr>
          <a:xfrm>
            <a:off x="1751011" y="1550504"/>
            <a:ext cx="8686801" cy="4087277"/>
          </a:xfrm>
        </p:spPr>
        <p:txBody>
          <a:bodyPr/>
          <a:lstStyle/>
          <a:p>
            <a:pPr algn="ctr"/>
            <a:r>
              <a:rPr lang="es-MX" dirty="0"/>
              <a:t>Para cada oportunidad de mejora identificada, se deben establecer acciones y metas alcanzables. Algunos ejemplos pueden ser:</a:t>
            </a:r>
          </a:p>
          <a:p>
            <a:pPr marL="342900" indent="-342900" algn="ctr">
              <a:buFont typeface="Arial" panose="020B0604020202020204" pitchFamily="34" charset="0"/>
              <a:buChar char="•"/>
            </a:pPr>
            <a:r>
              <a:rPr lang="es-MX" dirty="0"/>
              <a:t>Definir la Política de Atención</a:t>
            </a:r>
          </a:p>
          <a:p>
            <a:pPr marL="342900" indent="-342900" algn="ctr">
              <a:buFont typeface="Arial" panose="020B0604020202020204" pitchFamily="34" charset="0"/>
              <a:buChar char="•"/>
            </a:pPr>
            <a:r>
              <a:rPr lang="es-MX" dirty="0"/>
              <a:t>Desarrollar Habilidades Interpersonales</a:t>
            </a:r>
          </a:p>
          <a:p>
            <a:pPr marL="342900" indent="-342900" algn="ctr">
              <a:buFont typeface="Arial" panose="020B0604020202020204" pitchFamily="34" charset="0"/>
              <a:buChar char="•"/>
            </a:pPr>
            <a:r>
              <a:rPr lang="es-MX" dirty="0"/>
              <a:t>Brindar las herramientas adecuadas</a:t>
            </a:r>
          </a:p>
          <a:p>
            <a:pPr marL="342900" indent="-342900" algn="ctr">
              <a:buFont typeface="Arial" panose="020B0604020202020204" pitchFamily="34" charset="0"/>
              <a:buChar char="•"/>
            </a:pPr>
            <a:r>
              <a:rPr lang="es-MX" dirty="0"/>
              <a:t>Ampliar los canales de soporte</a:t>
            </a:r>
            <a:endParaRPr lang="en-US" dirty="0"/>
          </a:p>
        </p:txBody>
      </p:sp>
    </p:spTree>
    <p:extLst>
      <p:ext uri="{BB962C8B-B14F-4D97-AF65-F5344CB8AC3E}">
        <p14:creationId xmlns:p14="http://schemas.microsoft.com/office/powerpoint/2010/main" val="241181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76079-CBB6-4411-BB14-B4DEC6AD560A}"/>
              </a:ext>
            </a:extLst>
          </p:cNvPr>
          <p:cNvSpPr>
            <a:spLocks noGrp="1"/>
          </p:cNvSpPr>
          <p:nvPr>
            <p:ph type="title"/>
          </p:nvPr>
        </p:nvSpPr>
        <p:spPr>
          <a:xfrm>
            <a:off x="1752600" y="0"/>
            <a:ext cx="8686800" cy="1468800"/>
          </a:xfrm>
        </p:spPr>
        <p:txBody>
          <a:bodyPr/>
          <a:lstStyle/>
          <a:p>
            <a:pPr algn="ctr"/>
            <a:r>
              <a:rPr lang="es-MX" dirty="0"/>
              <a:t>Beneficios al brindar una buena atención al cliente</a:t>
            </a:r>
            <a:endParaRPr lang="en-US" dirty="0"/>
          </a:p>
        </p:txBody>
      </p:sp>
      <p:sp>
        <p:nvSpPr>
          <p:cNvPr id="3" name="Marcador de texto 2">
            <a:extLst>
              <a:ext uri="{FF2B5EF4-FFF2-40B4-BE49-F238E27FC236}">
                <a16:creationId xmlns:a16="http://schemas.microsoft.com/office/drawing/2014/main" id="{12DD4948-0FE9-4056-B7D7-E499250E3B92}"/>
              </a:ext>
            </a:extLst>
          </p:cNvPr>
          <p:cNvSpPr>
            <a:spLocks noGrp="1"/>
          </p:cNvSpPr>
          <p:nvPr>
            <p:ph type="body" idx="1"/>
          </p:nvPr>
        </p:nvSpPr>
        <p:spPr>
          <a:xfrm>
            <a:off x="1434546" y="2953104"/>
            <a:ext cx="8686801" cy="3683162"/>
          </a:xfrm>
        </p:spPr>
        <p:txBody>
          <a:bodyPr/>
          <a:lstStyle/>
          <a:p>
            <a:pPr marL="342900" indent="-342900" algn="l">
              <a:buFont typeface="Arial" panose="020B0604020202020204" pitchFamily="34" charset="0"/>
              <a:buChar char="•"/>
            </a:pPr>
            <a:r>
              <a:rPr lang="es-MX" b="1" dirty="0"/>
              <a:t>Clientes más felices. </a:t>
            </a:r>
            <a:r>
              <a:rPr lang="es-MX" dirty="0"/>
              <a:t>Los clientes nos preferirán sobre otras marcas </a:t>
            </a:r>
          </a:p>
          <a:p>
            <a:pPr marL="342900" indent="-342900" algn="l">
              <a:buFont typeface="Arial" panose="020B0604020202020204" pitchFamily="34" charset="0"/>
              <a:buChar char="•"/>
            </a:pPr>
            <a:r>
              <a:rPr lang="es-MX" b="1" dirty="0"/>
              <a:t>Aumento de ventas. </a:t>
            </a:r>
            <a:r>
              <a:rPr lang="es-MX" dirty="0"/>
              <a:t>Más probabilidades de que los clientes nos elijan nuevamente.</a:t>
            </a:r>
          </a:p>
          <a:p>
            <a:pPr marL="342900" indent="-342900" algn="l">
              <a:buFont typeface="Arial" panose="020B0604020202020204" pitchFamily="34" charset="0"/>
              <a:buChar char="•"/>
            </a:pPr>
            <a:r>
              <a:rPr lang="es-MX" b="1" dirty="0"/>
              <a:t>Los clientes nos recomendarán. </a:t>
            </a:r>
            <a:r>
              <a:rPr lang="es-MX" dirty="0"/>
              <a:t>La marca ganará mayor reconocimiento.</a:t>
            </a:r>
          </a:p>
          <a:p>
            <a:pPr marL="342900" indent="-342900" algn="l">
              <a:buFont typeface="Arial" panose="020B0604020202020204" pitchFamily="34" charset="0"/>
              <a:buChar char="•"/>
            </a:pPr>
            <a:r>
              <a:rPr lang="es-MX" b="1" dirty="0"/>
              <a:t>Nuevos clientes. </a:t>
            </a:r>
            <a:r>
              <a:rPr lang="es-MX" dirty="0"/>
              <a:t>Aumentará la probabilidad de conseguir nuevos interesados en probar el servicio.</a:t>
            </a:r>
          </a:p>
          <a:p>
            <a:pPr marL="342900" indent="-342900" algn="l">
              <a:buFont typeface="Arial" panose="020B0604020202020204" pitchFamily="34" charset="0"/>
              <a:buChar char="•"/>
            </a:pPr>
            <a:r>
              <a:rPr lang="es-MX" b="1" dirty="0"/>
              <a:t>Ahorro en publicidad. </a:t>
            </a:r>
            <a:r>
              <a:rPr lang="es-MX" dirty="0"/>
              <a:t>La mejor publicidad son las opiniones de los clientes. </a:t>
            </a:r>
            <a:endParaRPr lang="en-US" dirty="0"/>
          </a:p>
        </p:txBody>
      </p:sp>
      <p:sp>
        <p:nvSpPr>
          <p:cNvPr id="5" name="CuadroTexto 4">
            <a:extLst>
              <a:ext uri="{FF2B5EF4-FFF2-40B4-BE49-F238E27FC236}">
                <a16:creationId xmlns:a16="http://schemas.microsoft.com/office/drawing/2014/main" id="{F4C9AE6C-E798-441E-87B6-55E4B7083CEC}"/>
              </a:ext>
            </a:extLst>
          </p:cNvPr>
          <p:cNvSpPr txBox="1"/>
          <p:nvPr/>
        </p:nvSpPr>
        <p:spPr>
          <a:xfrm>
            <a:off x="1298713" y="1749287"/>
            <a:ext cx="8686800" cy="923330"/>
          </a:xfrm>
          <a:prstGeom prst="rect">
            <a:avLst/>
          </a:prstGeom>
          <a:noFill/>
        </p:spPr>
        <p:txBody>
          <a:bodyPr wrap="square" rtlCol="0">
            <a:spAutoFit/>
          </a:bodyPr>
          <a:lstStyle/>
          <a:p>
            <a:r>
              <a:rPr lang="es-MX" dirty="0"/>
              <a:t>La buena atención genera experiencias positivas a los clientes. Éstos son algunos de los beneficios de una buena atención al cliente para la empresa: </a:t>
            </a:r>
            <a:endParaRPr lang="en-US" dirty="0"/>
          </a:p>
        </p:txBody>
      </p:sp>
    </p:spTree>
    <p:extLst>
      <p:ext uri="{BB962C8B-B14F-4D97-AF65-F5344CB8AC3E}">
        <p14:creationId xmlns:p14="http://schemas.microsoft.com/office/powerpoint/2010/main" val="276110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867D2-1235-4059-B53B-E232AC6CA9ED}"/>
              </a:ext>
            </a:extLst>
          </p:cNvPr>
          <p:cNvSpPr>
            <a:spLocks noGrp="1"/>
          </p:cNvSpPr>
          <p:nvPr>
            <p:ph type="title"/>
          </p:nvPr>
        </p:nvSpPr>
        <p:spPr>
          <a:xfrm>
            <a:off x="1641831" y="485819"/>
            <a:ext cx="8686800" cy="1468800"/>
          </a:xfrm>
        </p:spPr>
        <p:txBody>
          <a:bodyPr/>
          <a:lstStyle/>
          <a:p>
            <a:pPr algn="ctr"/>
            <a:r>
              <a:rPr lang="es-MX" dirty="0"/>
              <a:t>Cosas que no tenemos que hacer</a:t>
            </a:r>
            <a:endParaRPr lang="en-US" dirty="0"/>
          </a:p>
        </p:txBody>
      </p:sp>
      <p:sp>
        <p:nvSpPr>
          <p:cNvPr id="3" name="Marcador de texto 2">
            <a:extLst>
              <a:ext uri="{FF2B5EF4-FFF2-40B4-BE49-F238E27FC236}">
                <a16:creationId xmlns:a16="http://schemas.microsoft.com/office/drawing/2014/main" id="{62CBCAEA-E301-463B-8A14-7D1973E7D43A}"/>
              </a:ext>
            </a:extLst>
          </p:cNvPr>
          <p:cNvSpPr>
            <a:spLocks noGrp="1"/>
          </p:cNvSpPr>
          <p:nvPr>
            <p:ph type="body" idx="1"/>
          </p:nvPr>
        </p:nvSpPr>
        <p:spPr>
          <a:xfrm>
            <a:off x="1020417" y="2142699"/>
            <a:ext cx="9417395" cy="4523144"/>
          </a:xfrm>
        </p:spPr>
        <p:txBody>
          <a:bodyPr>
            <a:normAutofit/>
          </a:bodyPr>
          <a:lstStyle/>
          <a:p>
            <a:pPr marL="342900" indent="-342900" algn="l">
              <a:buFont typeface="Arial" panose="020B0604020202020204" pitchFamily="34" charset="0"/>
              <a:buChar char="•"/>
            </a:pPr>
            <a:r>
              <a:rPr lang="es-MX" dirty="0"/>
              <a:t>Falta de capacitación a los agentes de servicio al cliente.</a:t>
            </a:r>
          </a:p>
          <a:p>
            <a:pPr marL="342900" indent="-342900" algn="l">
              <a:buFont typeface="Arial" panose="020B0604020202020204" pitchFamily="34" charset="0"/>
              <a:buChar char="•"/>
            </a:pPr>
            <a:r>
              <a:rPr lang="es-MX" dirty="0"/>
              <a:t>No escuchar activamente al cliente.</a:t>
            </a:r>
          </a:p>
          <a:p>
            <a:pPr marL="342900" indent="-342900" algn="l">
              <a:buFont typeface="Arial" panose="020B0604020202020204" pitchFamily="34" charset="0"/>
              <a:buChar char="•"/>
            </a:pPr>
            <a:r>
              <a:rPr lang="es-MX" dirty="0"/>
              <a:t>Aplicar políticas inflexibles a los clientes.</a:t>
            </a:r>
          </a:p>
          <a:p>
            <a:pPr marL="342900" indent="-342900" algn="l">
              <a:buFont typeface="Arial" panose="020B0604020202020204" pitchFamily="34" charset="0"/>
              <a:buChar char="•"/>
            </a:pPr>
            <a:r>
              <a:rPr lang="es-MX" dirty="0"/>
              <a:t>Dejar que el cliente se retire con una experiencia desagradable.</a:t>
            </a:r>
          </a:p>
          <a:p>
            <a:pPr marL="342900" indent="-342900" algn="l">
              <a:buFont typeface="Arial" panose="020B0604020202020204" pitchFamily="34" charset="0"/>
              <a:buChar char="•"/>
            </a:pPr>
            <a:r>
              <a:rPr lang="es-MX" dirty="0"/>
              <a:t>No atender de manera equitativa todos tus canales de comunicación.</a:t>
            </a:r>
          </a:p>
          <a:p>
            <a:pPr marL="342900" indent="-342900" algn="l">
              <a:buFont typeface="Arial" panose="020B0604020202020204" pitchFamily="34" charset="0"/>
              <a:buChar char="•"/>
            </a:pPr>
            <a:r>
              <a:rPr lang="es-MX" dirty="0"/>
              <a:t>Faltarles al respeto.</a:t>
            </a:r>
          </a:p>
          <a:p>
            <a:pPr marL="342900" indent="-342900" algn="l">
              <a:buFont typeface="Arial" panose="020B0604020202020204" pitchFamily="34" charset="0"/>
              <a:buChar char="•"/>
            </a:pPr>
            <a:r>
              <a:rPr lang="es-MX" dirty="0"/>
              <a:t>No ser concretos.</a:t>
            </a:r>
          </a:p>
          <a:p>
            <a:pPr marL="342900" indent="-342900" algn="l">
              <a:buFont typeface="Arial" panose="020B0604020202020204" pitchFamily="34" charset="0"/>
              <a:buChar char="•"/>
            </a:pPr>
            <a:r>
              <a:rPr lang="es-MX" dirty="0"/>
              <a:t>No brindarles servicio.</a:t>
            </a:r>
            <a:endParaRPr lang="en-US" dirty="0"/>
          </a:p>
        </p:txBody>
      </p:sp>
    </p:spTree>
    <p:extLst>
      <p:ext uri="{BB962C8B-B14F-4D97-AF65-F5344CB8AC3E}">
        <p14:creationId xmlns:p14="http://schemas.microsoft.com/office/powerpoint/2010/main" val="159183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3BEDA-D630-41D9-BA0E-82D7246175D4}"/>
              </a:ext>
            </a:extLst>
          </p:cNvPr>
          <p:cNvSpPr>
            <a:spLocks noGrp="1"/>
          </p:cNvSpPr>
          <p:nvPr>
            <p:ph type="title"/>
          </p:nvPr>
        </p:nvSpPr>
        <p:spPr>
          <a:xfrm>
            <a:off x="1573592" y="332523"/>
            <a:ext cx="8686800" cy="860400"/>
          </a:xfrm>
        </p:spPr>
        <p:txBody>
          <a:bodyPr>
            <a:normAutofit/>
          </a:bodyPr>
          <a:lstStyle/>
          <a:p>
            <a:pPr algn="ctr"/>
            <a:r>
              <a:rPr lang="es-MX" dirty="0" err="1"/>
              <a:t>REferencias</a:t>
            </a:r>
            <a:endParaRPr lang="en-US" dirty="0"/>
          </a:p>
        </p:txBody>
      </p:sp>
      <p:sp>
        <p:nvSpPr>
          <p:cNvPr id="3" name="Marcador de texto 2">
            <a:extLst>
              <a:ext uri="{FF2B5EF4-FFF2-40B4-BE49-F238E27FC236}">
                <a16:creationId xmlns:a16="http://schemas.microsoft.com/office/drawing/2014/main" id="{FEC0C437-7F64-4039-BB97-E96EDCB571A4}"/>
              </a:ext>
            </a:extLst>
          </p:cNvPr>
          <p:cNvSpPr>
            <a:spLocks noGrp="1"/>
          </p:cNvSpPr>
          <p:nvPr>
            <p:ph type="body" idx="1"/>
          </p:nvPr>
        </p:nvSpPr>
        <p:spPr>
          <a:xfrm>
            <a:off x="885371" y="1555845"/>
            <a:ext cx="10566400" cy="4969632"/>
          </a:xfrm>
        </p:spPr>
        <p:txBody>
          <a:bodyPr>
            <a:normAutofit/>
          </a:bodyPr>
          <a:lstStyle/>
          <a:p>
            <a:pPr algn="ctr"/>
            <a:r>
              <a:rPr lang="es-MX" dirty="0"/>
              <a:t>Douglas da Silva, W. C. (23 de Marzo de 2020). ¿Cómo mejorar la atención al cliente y tomar la delantera? Obtenido de </a:t>
            </a:r>
            <a:r>
              <a:rPr lang="es-MX" dirty="0" err="1"/>
              <a:t>Zendesk</a:t>
            </a:r>
            <a:r>
              <a:rPr lang="es-MX" dirty="0"/>
              <a:t>: </a:t>
            </a:r>
            <a:r>
              <a:rPr lang="es-MX" dirty="0">
                <a:hlinkClick r:id="rId2"/>
              </a:rPr>
              <a:t>https://www.zendesk.com.mx/blog/como-mejorar-la-atencion-al-cliente/</a:t>
            </a:r>
            <a:endParaRPr lang="es-MX" dirty="0"/>
          </a:p>
          <a:p>
            <a:pPr algn="ctr"/>
            <a:r>
              <a:rPr lang="es-MX" dirty="0"/>
              <a:t>Douglas da Silva, W. C. (19 de Junio de 2020). 5 beneficios de una buena atención al cliente para tu empresa. Obtenido de </a:t>
            </a:r>
            <a:r>
              <a:rPr lang="es-MX" dirty="0" err="1"/>
              <a:t>Zendesk</a:t>
            </a:r>
            <a:r>
              <a:rPr lang="es-MX" dirty="0"/>
              <a:t>: </a:t>
            </a:r>
            <a:r>
              <a:rPr lang="es-MX" dirty="0">
                <a:hlinkClick r:id="rId3"/>
              </a:rPr>
              <a:t>https://www.zendesk.com.mx/blog/beneficios-de-una-buena-atencion-al-cliente/</a:t>
            </a:r>
            <a:endParaRPr lang="es-MX" dirty="0"/>
          </a:p>
          <a:p>
            <a:pPr algn="ctr"/>
            <a:r>
              <a:rPr lang="es-MX" dirty="0"/>
              <a:t>Douglas da Silva, W. C. (26 de Junio de 2020). Características de un buen servicio al cliente. Obtenido de </a:t>
            </a:r>
            <a:r>
              <a:rPr lang="es-MX" dirty="0" err="1"/>
              <a:t>Zendesk</a:t>
            </a:r>
            <a:r>
              <a:rPr lang="es-MX" dirty="0"/>
              <a:t>: </a:t>
            </a:r>
            <a:r>
              <a:rPr lang="es-MX" dirty="0">
                <a:hlinkClick r:id="rId4"/>
              </a:rPr>
              <a:t>https://www.zendesk.com.mx/blog/caracteristicas-buen-servicio-al-cliente/</a:t>
            </a:r>
            <a:endParaRPr lang="es-MX" dirty="0"/>
          </a:p>
          <a:p>
            <a:pPr algn="ctr"/>
            <a:endParaRPr lang="es-MX" dirty="0"/>
          </a:p>
          <a:p>
            <a:pPr algn="ctr"/>
            <a:r>
              <a:rPr lang="es-MX" dirty="0"/>
              <a:t>Pérez, O. (16 de Junio de 2016). Blog </a:t>
            </a:r>
            <a:r>
              <a:rPr lang="es-MX" dirty="0" err="1"/>
              <a:t>NextUp</a:t>
            </a:r>
            <a:r>
              <a:rPr lang="es-MX" dirty="0"/>
              <a:t>. Obtenido de 5 errores a evitar en el servicio a clientes de tu empresa: </a:t>
            </a:r>
            <a:r>
              <a:rPr lang="es-MX" dirty="0">
                <a:hlinkClick r:id="rId5"/>
              </a:rPr>
              <a:t>https://blog.nextup.com.mx/5-errores-a-evitar-en-el-servicio-a-clientes-de-tu-empresa</a:t>
            </a:r>
            <a:endParaRPr lang="es-MX" dirty="0"/>
          </a:p>
          <a:p>
            <a:pPr algn="ctr"/>
            <a:endParaRPr lang="es-MX" dirty="0"/>
          </a:p>
          <a:p>
            <a:pPr algn="ctr"/>
            <a:endParaRPr lang="es-MX" dirty="0"/>
          </a:p>
          <a:p>
            <a:pPr algn="ctr"/>
            <a:endParaRPr lang="en-US" dirty="0"/>
          </a:p>
        </p:txBody>
      </p:sp>
    </p:spTree>
    <p:extLst>
      <p:ext uri="{BB962C8B-B14F-4D97-AF65-F5344CB8AC3E}">
        <p14:creationId xmlns:p14="http://schemas.microsoft.com/office/powerpoint/2010/main" val="211464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AFDA7-38EF-4B29-BB23-A72897C7D8A2}"/>
              </a:ext>
            </a:extLst>
          </p:cNvPr>
          <p:cNvSpPr>
            <a:spLocks noGrp="1"/>
          </p:cNvSpPr>
          <p:nvPr>
            <p:ph type="title"/>
          </p:nvPr>
        </p:nvSpPr>
        <p:spPr/>
        <p:txBody>
          <a:bodyPr/>
          <a:lstStyle/>
          <a:p>
            <a:pPr algn="ctr"/>
            <a:r>
              <a:rPr lang="es-MX" dirty="0"/>
              <a:t>Características de una buena </a:t>
            </a:r>
            <a:br>
              <a:rPr lang="es-MX" dirty="0"/>
            </a:br>
            <a:r>
              <a:rPr lang="es-MX" dirty="0"/>
              <a:t>Atención al cliente</a:t>
            </a:r>
            <a:endParaRPr lang="en-US" dirty="0"/>
          </a:p>
        </p:txBody>
      </p:sp>
      <p:sp>
        <p:nvSpPr>
          <p:cNvPr id="3" name="Marcador de contenido 2">
            <a:extLst>
              <a:ext uri="{FF2B5EF4-FFF2-40B4-BE49-F238E27FC236}">
                <a16:creationId xmlns:a16="http://schemas.microsoft.com/office/drawing/2014/main" id="{0B646509-40C3-425A-A3A5-63CE81838DEC}"/>
              </a:ext>
            </a:extLst>
          </p:cNvPr>
          <p:cNvSpPr>
            <a:spLocks noGrp="1"/>
          </p:cNvSpPr>
          <p:nvPr>
            <p:ph idx="1"/>
          </p:nvPr>
        </p:nvSpPr>
        <p:spPr>
          <a:xfrm>
            <a:off x="1141413" y="2044147"/>
            <a:ext cx="9905998" cy="3124201"/>
          </a:xfrm>
        </p:spPr>
        <p:txBody>
          <a:bodyPr/>
          <a:lstStyle/>
          <a:p>
            <a:r>
              <a:rPr lang="es-MX" dirty="0"/>
              <a:t>Mostrar Empatía</a:t>
            </a:r>
          </a:p>
          <a:p>
            <a:r>
              <a:rPr lang="es-MX" dirty="0"/>
              <a:t>Agilidad en el Servicio</a:t>
            </a:r>
          </a:p>
          <a:p>
            <a:r>
              <a:rPr lang="es-MX" dirty="0"/>
              <a:t>Experiencia Personalizada</a:t>
            </a:r>
          </a:p>
          <a:p>
            <a:r>
              <a:rPr lang="es-MX" dirty="0"/>
              <a:t>Servicio Humanizado </a:t>
            </a:r>
            <a:r>
              <a:rPr lang="es-MX" i="1" dirty="0"/>
              <a:t>(Douglas da Silva, 2020)</a:t>
            </a:r>
          </a:p>
        </p:txBody>
      </p:sp>
    </p:spTree>
    <p:extLst>
      <p:ext uri="{BB962C8B-B14F-4D97-AF65-F5344CB8AC3E}">
        <p14:creationId xmlns:p14="http://schemas.microsoft.com/office/powerpoint/2010/main" val="27977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20BF1-3B6A-4925-88D1-170B8C615EB3}"/>
              </a:ext>
            </a:extLst>
          </p:cNvPr>
          <p:cNvSpPr>
            <a:spLocks noGrp="1"/>
          </p:cNvSpPr>
          <p:nvPr>
            <p:ph type="title"/>
          </p:nvPr>
        </p:nvSpPr>
        <p:spPr>
          <a:xfrm>
            <a:off x="1141412" y="344559"/>
            <a:ext cx="9905999" cy="861390"/>
          </a:xfrm>
        </p:spPr>
        <p:txBody>
          <a:bodyPr/>
          <a:lstStyle/>
          <a:p>
            <a:pPr algn="ctr"/>
            <a:r>
              <a:rPr lang="es-MX" dirty="0"/>
              <a:t>Mostrar empatía</a:t>
            </a:r>
            <a:endParaRPr lang="en-US" dirty="0"/>
          </a:p>
        </p:txBody>
      </p:sp>
      <p:sp>
        <p:nvSpPr>
          <p:cNvPr id="3" name="Marcador de texto 2">
            <a:extLst>
              <a:ext uri="{FF2B5EF4-FFF2-40B4-BE49-F238E27FC236}">
                <a16:creationId xmlns:a16="http://schemas.microsoft.com/office/drawing/2014/main" id="{FFAACCD2-914F-489A-80A9-B9DDF9EE9A4B}"/>
              </a:ext>
            </a:extLst>
          </p:cNvPr>
          <p:cNvSpPr>
            <a:spLocks noGrp="1"/>
          </p:cNvSpPr>
          <p:nvPr>
            <p:ph type="body" idx="1"/>
          </p:nvPr>
        </p:nvSpPr>
        <p:spPr>
          <a:xfrm>
            <a:off x="1141411" y="1118795"/>
            <a:ext cx="9906000" cy="2203758"/>
          </a:xfrm>
        </p:spPr>
        <p:txBody>
          <a:bodyPr/>
          <a:lstStyle/>
          <a:p>
            <a:pPr algn="ctr"/>
            <a:r>
              <a:rPr lang="es-MX" dirty="0"/>
              <a:t>Esta cualidad permite un entendimiento más profundo de las necesidades del cliente y nos da el impulso necesario para brindarle la mejor experiencia.</a:t>
            </a:r>
          </a:p>
          <a:p>
            <a:pPr algn="ctr"/>
            <a:r>
              <a:rPr lang="es-MX" dirty="0"/>
              <a:t>Ya sea responder una consulta con rapidez y eficiencia o conseguir la ayuda de un experto para resolver problemas más complejos, aplicar la empatía viene bien momentos tensos, como cuando un cliente llama enojado.</a:t>
            </a:r>
            <a:endParaRPr lang="en-US" dirty="0"/>
          </a:p>
        </p:txBody>
      </p:sp>
      <p:pic>
        <p:nvPicPr>
          <p:cNvPr id="4" name="Imagen 3">
            <a:extLst>
              <a:ext uri="{FF2B5EF4-FFF2-40B4-BE49-F238E27FC236}">
                <a16:creationId xmlns:a16="http://schemas.microsoft.com/office/drawing/2014/main" id="{007E8839-9977-4CD3-BBF1-695F2D850BC5}"/>
              </a:ext>
            </a:extLst>
          </p:cNvPr>
          <p:cNvPicPr>
            <a:picLocks noChangeAspect="1"/>
          </p:cNvPicPr>
          <p:nvPr/>
        </p:nvPicPr>
        <p:blipFill>
          <a:blip r:embed="rId2"/>
          <a:stretch>
            <a:fillRect/>
          </a:stretch>
        </p:blipFill>
        <p:spPr>
          <a:xfrm>
            <a:off x="4195481" y="3535448"/>
            <a:ext cx="3495899" cy="21839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223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91DCF-4A5A-45F5-BF32-016A365CF60A}"/>
              </a:ext>
            </a:extLst>
          </p:cNvPr>
          <p:cNvSpPr>
            <a:spLocks noGrp="1"/>
          </p:cNvSpPr>
          <p:nvPr>
            <p:ph type="title"/>
          </p:nvPr>
        </p:nvSpPr>
        <p:spPr>
          <a:xfrm>
            <a:off x="1751010" y="274641"/>
            <a:ext cx="8686800" cy="860401"/>
          </a:xfrm>
        </p:spPr>
        <p:txBody>
          <a:bodyPr/>
          <a:lstStyle/>
          <a:p>
            <a:pPr algn="ctr"/>
            <a:r>
              <a:rPr lang="es-MX" dirty="0"/>
              <a:t>Agilidad en el servicio</a:t>
            </a:r>
            <a:endParaRPr lang="en-US" dirty="0"/>
          </a:p>
        </p:txBody>
      </p:sp>
      <p:sp>
        <p:nvSpPr>
          <p:cNvPr id="3" name="Marcador de texto 2">
            <a:extLst>
              <a:ext uri="{FF2B5EF4-FFF2-40B4-BE49-F238E27FC236}">
                <a16:creationId xmlns:a16="http://schemas.microsoft.com/office/drawing/2014/main" id="{2BD67719-E073-4665-BA4E-61B23743CADE}"/>
              </a:ext>
            </a:extLst>
          </p:cNvPr>
          <p:cNvSpPr>
            <a:spLocks noGrp="1"/>
          </p:cNvSpPr>
          <p:nvPr>
            <p:ph type="body" idx="1"/>
          </p:nvPr>
        </p:nvSpPr>
        <p:spPr>
          <a:xfrm>
            <a:off x="1546613" y="1473174"/>
            <a:ext cx="8686801" cy="3583694"/>
          </a:xfrm>
        </p:spPr>
        <p:txBody>
          <a:bodyPr/>
          <a:lstStyle/>
          <a:p>
            <a:pPr algn="ctr"/>
            <a:r>
              <a:rPr lang="es-MX" dirty="0"/>
              <a:t> Es uno de los aspectos más valorados por los clientes.</a:t>
            </a:r>
          </a:p>
          <a:p>
            <a:pPr algn="ctr"/>
            <a:r>
              <a:rPr lang="es-MX" dirty="0"/>
              <a:t>Existen hoy varias herramientas para atender al cliente en tiempo real. Una de ellas es la automatización; el uso de </a:t>
            </a:r>
            <a:r>
              <a:rPr lang="es-MX" dirty="0" err="1">
                <a:solidFill>
                  <a:schemeClr val="accent1"/>
                </a:solidFill>
              </a:rPr>
              <a:t>chatbots</a:t>
            </a:r>
            <a:r>
              <a:rPr lang="es-MX" dirty="0">
                <a:solidFill>
                  <a:schemeClr val="accent1"/>
                </a:solidFill>
              </a:rPr>
              <a:t>, </a:t>
            </a:r>
            <a:r>
              <a:rPr lang="es-MX" dirty="0"/>
              <a:t>ya es popular entre los servicios de atención al cliente que ofrecen atención </a:t>
            </a:r>
            <a:r>
              <a:rPr lang="es-MX" dirty="0" err="1">
                <a:solidFill>
                  <a:schemeClr val="accent1"/>
                </a:solidFill>
              </a:rPr>
              <a:t>omnicanal</a:t>
            </a:r>
            <a:r>
              <a:rPr lang="es-MX" dirty="0">
                <a:solidFill>
                  <a:schemeClr val="accent1"/>
                </a:solidFill>
              </a:rPr>
              <a:t>. </a:t>
            </a:r>
          </a:p>
          <a:p>
            <a:pPr algn="ctr"/>
            <a:r>
              <a:rPr lang="es-MX" dirty="0"/>
              <a:t>Otra herramienta que ayuda a mantener la calidad en el servicio de atención al cliente es el sistema de </a:t>
            </a:r>
            <a:r>
              <a:rPr lang="es-MX" dirty="0">
                <a:solidFill>
                  <a:schemeClr val="accent1"/>
                </a:solidFill>
              </a:rPr>
              <a:t>tickets</a:t>
            </a:r>
            <a:r>
              <a:rPr lang="es-MX" dirty="0"/>
              <a:t>. Los tickets permiten realizar el seguimiento de cada caso con agilidad y precisión. </a:t>
            </a:r>
            <a:endParaRPr lang="en-US" dirty="0"/>
          </a:p>
        </p:txBody>
      </p:sp>
      <p:pic>
        <p:nvPicPr>
          <p:cNvPr id="1026" name="Picture 2" descr="Atributos y cualidades del servicio al cliente">
            <a:extLst>
              <a:ext uri="{FF2B5EF4-FFF2-40B4-BE49-F238E27FC236}">
                <a16:creationId xmlns:a16="http://schemas.microsoft.com/office/drawing/2014/main" id="{C059E09D-A4C8-490B-92C0-F859F666C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383" y="4133305"/>
            <a:ext cx="2450054" cy="24500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1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04D28-C0C6-4EEC-B7EC-42CCACACF205}"/>
              </a:ext>
            </a:extLst>
          </p:cNvPr>
          <p:cNvSpPr>
            <a:spLocks noGrp="1"/>
          </p:cNvSpPr>
          <p:nvPr>
            <p:ph type="title"/>
          </p:nvPr>
        </p:nvSpPr>
        <p:spPr>
          <a:xfrm>
            <a:off x="1751012" y="546028"/>
            <a:ext cx="8686800" cy="860401"/>
          </a:xfrm>
        </p:spPr>
        <p:txBody>
          <a:bodyPr/>
          <a:lstStyle/>
          <a:p>
            <a:pPr algn="ctr"/>
            <a:r>
              <a:rPr lang="en-US" dirty="0" err="1"/>
              <a:t>Experiencia</a:t>
            </a:r>
            <a:r>
              <a:rPr lang="en-US" dirty="0"/>
              <a:t> </a:t>
            </a:r>
            <a:r>
              <a:rPr lang="en-US" dirty="0" err="1"/>
              <a:t>personalizada</a:t>
            </a:r>
            <a:endParaRPr lang="en-US" dirty="0"/>
          </a:p>
        </p:txBody>
      </p:sp>
      <p:sp>
        <p:nvSpPr>
          <p:cNvPr id="3" name="Marcador de texto 2">
            <a:extLst>
              <a:ext uri="{FF2B5EF4-FFF2-40B4-BE49-F238E27FC236}">
                <a16:creationId xmlns:a16="http://schemas.microsoft.com/office/drawing/2014/main" id="{EE4F1292-6513-4F0D-BA50-CF6C118E7E9F}"/>
              </a:ext>
            </a:extLst>
          </p:cNvPr>
          <p:cNvSpPr>
            <a:spLocks noGrp="1"/>
          </p:cNvSpPr>
          <p:nvPr>
            <p:ph type="body" idx="1"/>
          </p:nvPr>
        </p:nvSpPr>
        <p:spPr>
          <a:xfrm>
            <a:off x="201911" y="1639355"/>
            <a:ext cx="8686801" cy="4231352"/>
          </a:xfrm>
        </p:spPr>
        <p:txBody>
          <a:bodyPr/>
          <a:lstStyle/>
          <a:p>
            <a:pPr algn="l"/>
            <a:r>
              <a:rPr lang="es-MX" dirty="0"/>
              <a:t>Las empresas que almacenan datos de sus clientes están en condiciones de brindar una experiencia personalizada. Y eso es exactamente lo que esperan generaciones de clientes como Baby </a:t>
            </a:r>
            <a:r>
              <a:rPr lang="es-MX" dirty="0" err="1"/>
              <a:t>boomers</a:t>
            </a:r>
            <a:r>
              <a:rPr lang="es-MX" dirty="0"/>
              <a:t>, Generación X y </a:t>
            </a:r>
            <a:r>
              <a:rPr lang="es-MX" dirty="0" err="1"/>
              <a:t>Millenials</a:t>
            </a:r>
            <a:r>
              <a:rPr lang="es-MX" dirty="0"/>
              <a:t>. </a:t>
            </a:r>
          </a:p>
          <a:p>
            <a:pPr algn="l"/>
            <a:r>
              <a:rPr lang="es-MX" dirty="0"/>
              <a:t>Formular preguntas tan simples como: </a:t>
            </a:r>
            <a:br>
              <a:rPr lang="es-MX" dirty="0"/>
            </a:br>
            <a:r>
              <a:rPr lang="es-MX" dirty="0">
                <a:solidFill>
                  <a:schemeClr val="accent1"/>
                </a:solidFill>
              </a:rPr>
              <a:t>¿Cómo se comporta el consumidor? ¿Es adepto a las ofertas? ¿Hace compras durante el Black Friday? ¿A través de qué canales prefiere comunicarse conmigo? ¿Con qué frecuencia solicita el servicio?</a:t>
            </a:r>
            <a:br>
              <a:rPr lang="es-MX" dirty="0">
                <a:solidFill>
                  <a:schemeClr val="accent1"/>
                </a:solidFill>
              </a:rPr>
            </a:br>
            <a:br>
              <a:rPr lang="es-MX" dirty="0">
                <a:solidFill>
                  <a:schemeClr val="accent1"/>
                </a:solidFill>
              </a:rPr>
            </a:br>
            <a:r>
              <a:rPr lang="es-MX" dirty="0"/>
              <a:t>Nos ofrecen información muy valiosa para poder ofrecerle una atención más personalizada al cliente. Haciendo que este se sienta satisfecho, y vuelva a solicitar el servicio de la empresa</a:t>
            </a:r>
            <a:endParaRPr lang="en-US" dirty="0">
              <a:solidFill>
                <a:schemeClr val="accent1"/>
              </a:solidFill>
            </a:endParaRPr>
          </a:p>
        </p:txBody>
      </p:sp>
      <p:pic>
        <p:nvPicPr>
          <p:cNvPr id="4" name="Imagen 3">
            <a:extLst>
              <a:ext uri="{FF2B5EF4-FFF2-40B4-BE49-F238E27FC236}">
                <a16:creationId xmlns:a16="http://schemas.microsoft.com/office/drawing/2014/main" id="{8DBF5643-3FD8-4998-8B4B-7A4784C8C945}"/>
              </a:ext>
            </a:extLst>
          </p:cNvPr>
          <p:cNvPicPr>
            <a:picLocks noChangeAspect="1"/>
          </p:cNvPicPr>
          <p:nvPr/>
        </p:nvPicPr>
        <p:blipFill rotWithShape="1">
          <a:blip r:embed="rId2"/>
          <a:srcRect l="7209" t="231" r="57896" b="-231"/>
          <a:stretch/>
        </p:blipFill>
        <p:spPr>
          <a:xfrm>
            <a:off x="8888712" y="1864613"/>
            <a:ext cx="2795838" cy="40060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8361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2BED-14CE-44D2-A7F3-3C68F8F64597}"/>
              </a:ext>
            </a:extLst>
          </p:cNvPr>
          <p:cNvSpPr>
            <a:spLocks noGrp="1"/>
          </p:cNvSpPr>
          <p:nvPr>
            <p:ph type="title"/>
          </p:nvPr>
        </p:nvSpPr>
        <p:spPr>
          <a:xfrm>
            <a:off x="1751012" y="498003"/>
            <a:ext cx="8686800" cy="722216"/>
          </a:xfrm>
        </p:spPr>
        <p:txBody>
          <a:bodyPr/>
          <a:lstStyle/>
          <a:p>
            <a:pPr algn="ctr"/>
            <a:r>
              <a:rPr lang="en-US" dirty="0" err="1"/>
              <a:t>Servicio</a:t>
            </a:r>
            <a:r>
              <a:rPr lang="en-US" dirty="0"/>
              <a:t> </a:t>
            </a:r>
            <a:r>
              <a:rPr lang="en-US" dirty="0" err="1"/>
              <a:t>humanizado</a:t>
            </a:r>
            <a:r>
              <a:rPr lang="en-US" dirty="0"/>
              <a:t> </a:t>
            </a:r>
          </a:p>
        </p:txBody>
      </p:sp>
      <p:sp>
        <p:nvSpPr>
          <p:cNvPr id="3" name="Marcador de texto 2">
            <a:extLst>
              <a:ext uri="{FF2B5EF4-FFF2-40B4-BE49-F238E27FC236}">
                <a16:creationId xmlns:a16="http://schemas.microsoft.com/office/drawing/2014/main" id="{E2E645DA-26B7-42A7-A8C0-9D7242E16D17}"/>
              </a:ext>
            </a:extLst>
          </p:cNvPr>
          <p:cNvSpPr>
            <a:spLocks noGrp="1"/>
          </p:cNvSpPr>
          <p:nvPr>
            <p:ph type="body" idx="1"/>
          </p:nvPr>
        </p:nvSpPr>
        <p:spPr>
          <a:xfrm>
            <a:off x="1751011" y="1881809"/>
            <a:ext cx="8686801" cy="4744280"/>
          </a:xfrm>
        </p:spPr>
        <p:txBody>
          <a:bodyPr/>
          <a:lstStyle/>
          <a:p>
            <a:pPr algn="ctr"/>
            <a:r>
              <a:rPr lang="es-MX" sz="1800" i="1" dirty="0">
                <a:solidFill>
                  <a:schemeClr val="bg2">
                    <a:lumMod val="40000"/>
                    <a:lumOff val="60000"/>
                  </a:schemeClr>
                </a:solidFill>
              </a:rPr>
              <a:t>Según el informe de tendencias de </a:t>
            </a:r>
            <a:r>
              <a:rPr lang="es-MX" sz="1800" i="1" dirty="0" err="1">
                <a:solidFill>
                  <a:schemeClr val="bg2">
                    <a:lumMod val="40000"/>
                    <a:lumOff val="60000"/>
                  </a:schemeClr>
                </a:solidFill>
              </a:rPr>
              <a:t>Zendesk</a:t>
            </a:r>
            <a:r>
              <a:rPr lang="es-MX" sz="1800" i="1" dirty="0">
                <a:solidFill>
                  <a:schemeClr val="bg2">
                    <a:lumMod val="40000"/>
                    <a:lumOff val="60000"/>
                  </a:schemeClr>
                </a:solidFill>
              </a:rPr>
              <a:t>, más del 40% de los clientes listó un “sistema automatizado que dificulta la comunicación con un agente humano”, como uno de los aspectos más frustrantes de una experiencia del cliente de mala calidad. </a:t>
            </a:r>
          </a:p>
          <a:p>
            <a:pPr algn="ctr"/>
            <a:r>
              <a:rPr lang="es-MX" dirty="0"/>
              <a:t>El </a:t>
            </a:r>
            <a:r>
              <a:rPr lang="es-MX" dirty="0" err="1"/>
              <a:t>chatbot</a:t>
            </a:r>
            <a:r>
              <a:rPr lang="es-MX" dirty="0"/>
              <a:t> es muy útil para agilizar el atendimiento y ayudar a los clientes  a obtener la información que precisan por sí mismos; también es importante que el sistema implementado sepa cuándo es hora de que un agente humano intervenga en la conversación. </a:t>
            </a:r>
          </a:p>
          <a:p>
            <a:pPr algn="ctr"/>
            <a:endParaRPr lang="es-MX" i="1" dirty="0">
              <a:solidFill>
                <a:schemeClr val="bg2">
                  <a:lumMod val="40000"/>
                  <a:lumOff val="60000"/>
                </a:schemeClr>
              </a:solidFill>
            </a:endParaRPr>
          </a:p>
          <a:p>
            <a:pPr algn="ctr"/>
            <a:endParaRPr lang="en-US" i="1" dirty="0">
              <a:solidFill>
                <a:schemeClr val="bg2">
                  <a:lumMod val="40000"/>
                  <a:lumOff val="60000"/>
                </a:schemeClr>
              </a:solidFill>
            </a:endParaRPr>
          </a:p>
        </p:txBody>
      </p:sp>
      <p:pic>
        <p:nvPicPr>
          <p:cNvPr id="2050" name="Picture 2" descr="Qué es un chatbot? Simulando una conversación humana para proveer servicios">
            <a:extLst>
              <a:ext uri="{FF2B5EF4-FFF2-40B4-BE49-F238E27FC236}">
                <a16:creationId xmlns:a16="http://schemas.microsoft.com/office/drawing/2014/main" id="{059BA880-D3BD-4F06-BB0F-03CC3F62B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83" y="4746060"/>
            <a:ext cx="2894255" cy="18800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9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03BBC-7E0A-43C7-9EE1-9E1CD4BF62B1}"/>
              </a:ext>
            </a:extLst>
          </p:cNvPr>
          <p:cNvSpPr>
            <a:spLocks noGrp="1"/>
          </p:cNvSpPr>
          <p:nvPr>
            <p:ph type="title"/>
          </p:nvPr>
        </p:nvSpPr>
        <p:spPr>
          <a:xfrm>
            <a:off x="1751012" y="485819"/>
            <a:ext cx="8686800" cy="1468800"/>
          </a:xfrm>
        </p:spPr>
        <p:txBody>
          <a:bodyPr/>
          <a:lstStyle/>
          <a:p>
            <a:pPr algn="ctr"/>
            <a:r>
              <a:rPr lang="es-MX" dirty="0"/>
              <a:t>¿Cómo podemos mejorar la atención al cliente?</a:t>
            </a:r>
            <a:endParaRPr lang="en-US" dirty="0"/>
          </a:p>
        </p:txBody>
      </p:sp>
      <p:sp>
        <p:nvSpPr>
          <p:cNvPr id="3" name="Marcador de texto 2">
            <a:extLst>
              <a:ext uri="{FF2B5EF4-FFF2-40B4-BE49-F238E27FC236}">
                <a16:creationId xmlns:a16="http://schemas.microsoft.com/office/drawing/2014/main" id="{1671CCA6-D61E-4944-B3EE-8A6496F4272E}"/>
              </a:ext>
            </a:extLst>
          </p:cNvPr>
          <p:cNvSpPr>
            <a:spLocks noGrp="1"/>
          </p:cNvSpPr>
          <p:nvPr>
            <p:ph type="body" idx="1"/>
          </p:nvPr>
        </p:nvSpPr>
        <p:spPr>
          <a:xfrm>
            <a:off x="1751011" y="2398643"/>
            <a:ext cx="8686801" cy="3239138"/>
          </a:xfrm>
        </p:spPr>
        <p:txBody>
          <a:bodyPr/>
          <a:lstStyle/>
          <a:p>
            <a:pPr algn="ctr"/>
            <a:r>
              <a:rPr lang="es-MX" dirty="0"/>
              <a:t>No existe una fórmula mágica que nos permita proporcionarle una buena atención a cualquier cliente, se deben tener en cuenta criterios como el tipo de industria, el modelo de negocio, el tipo de cliente, y otros más, hay tres puntos críticos para poder darle al cliente una mejor atención</a:t>
            </a:r>
          </a:p>
          <a:p>
            <a:pPr marL="342900" indent="-342900" algn="l">
              <a:buFont typeface="Arial" panose="020B0604020202020204" pitchFamily="34" charset="0"/>
              <a:buChar char="•"/>
            </a:pPr>
            <a:r>
              <a:rPr lang="es-MX" dirty="0"/>
              <a:t>Realizar un Diagnóstico</a:t>
            </a:r>
          </a:p>
          <a:p>
            <a:pPr marL="342900" indent="-342900" algn="l">
              <a:buFont typeface="Arial" panose="020B0604020202020204" pitchFamily="34" charset="0"/>
              <a:buChar char="•"/>
            </a:pPr>
            <a:r>
              <a:rPr lang="es-MX" dirty="0"/>
              <a:t>Identificar clientes insatisfechos</a:t>
            </a:r>
          </a:p>
          <a:p>
            <a:pPr marL="342900" indent="-342900" algn="l">
              <a:buFont typeface="Arial" panose="020B0604020202020204" pitchFamily="34" charset="0"/>
              <a:buChar char="•"/>
            </a:pPr>
            <a:r>
              <a:rPr lang="es-MX" dirty="0"/>
              <a:t>Establecer Acciones y Metas Fijas </a:t>
            </a:r>
            <a:r>
              <a:rPr lang="pt-BR" i="1" dirty="0"/>
              <a:t>(Douglas da Silva W. C., 2020)</a:t>
            </a:r>
            <a:endParaRPr lang="es-MX" i="1"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302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D6246-C5D0-4129-AD0E-15D54B47B017}"/>
              </a:ext>
            </a:extLst>
          </p:cNvPr>
          <p:cNvSpPr>
            <a:spLocks noGrp="1"/>
          </p:cNvSpPr>
          <p:nvPr>
            <p:ph type="title"/>
          </p:nvPr>
        </p:nvSpPr>
        <p:spPr>
          <a:xfrm>
            <a:off x="1751011" y="1544326"/>
            <a:ext cx="8686800" cy="704022"/>
          </a:xfrm>
        </p:spPr>
        <p:txBody>
          <a:bodyPr/>
          <a:lstStyle/>
          <a:p>
            <a:pPr algn="ctr"/>
            <a:r>
              <a:rPr lang="es-MX" dirty="0"/>
              <a:t>Realizar un diagnóstico</a:t>
            </a:r>
            <a:endParaRPr lang="en-US" dirty="0"/>
          </a:p>
        </p:txBody>
      </p:sp>
      <p:sp>
        <p:nvSpPr>
          <p:cNvPr id="3" name="Marcador de texto 2">
            <a:extLst>
              <a:ext uri="{FF2B5EF4-FFF2-40B4-BE49-F238E27FC236}">
                <a16:creationId xmlns:a16="http://schemas.microsoft.com/office/drawing/2014/main" id="{5B9DD886-58E0-4D0F-B682-CC1E76697B07}"/>
              </a:ext>
            </a:extLst>
          </p:cNvPr>
          <p:cNvSpPr>
            <a:spLocks noGrp="1"/>
          </p:cNvSpPr>
          <p:nvPr>
            <p:ph type="body" idx="1"/>
          </p:nvPr>
        </p:nvSpPr>
        <p:spPr>
          <a:xfrm>
            <a:off x="1751011" y="2441986"/>
            <a:ext cx="8686801" cy="3636085"/>
          </a:xfrm>
        </p:spPr>
        <p:txBody>
          <a:bodyPr/>
          <a:lstStyle/>
          <a:p>
            <a:pPr algn="ctr"/>
            <a:r>
              <a:rPr lang="es-MX" dirty="0"/>
              <a:t>Antes de tomar cualquier acción, tenemos que conocer la situación actual de la empresa, para descubrir que es lo que piensan los clientes sobre los servicios proporcionados, podemos obtener esta información realizando encuestas físicas o digitales, estas deben ser fáciles de leer y responder. </a:t>
            </a:r>
            <a:endParaRPr lang="en-US" dirty="0"/>
          </a:p>
        </p:txBody>
      </p:sp>
      <p:pic>
        <p:nvPicPr>
          <p:cNvPr id="4" name="Imagen 3">
            <a:extLst>
              <a:ext uri="{FF2B5EF4-FFF2-40B4-BE49-F238E27FC236}">
                <a16:creationId xmlns:a16="http://schemas.microsoft.com/office/drawing/2014/main" id="{FA3664C1-34DB-42E9-98E7-29A20C40951D}"/>
              </a:ext>
            </a:extLst>
          </p:cNvPr>
          <p:cNvPicPr>
            <a:picLocks noChangeAspect="1"/>
          </p:cNvPicPr>
          <p:nvPr/>
        </p:nvPicPr>
        <p:blipFill>
          <a:blip r:embed="rId2"/>
          <a:stretch>
            <a:fillRect/>
          </a:stretch>
        </p:blipFill>
        <p:spPr>
          <a:xfrm>
            <a:off x="4298373" y="4260028"/>
            <a:ext cx="3592075" cy="20205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8650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143A8-F49C-4E3B-837F-2CD3841CE666}"/>
              </a:ext>
            </a:extLst>
          </p:cNvPr>
          <p:cNvSpPr>
            <a:spLocks noGrp="1"/>
          </p:cNvSpPr>
          <p:nvPr>
            <p:ph type="title"/>
          </p:nvPr>
        </p:nvSpPr>
        <p:spPr>
          <a:xfrm>
            <a:off x="1751011" y="313590"/>
            <a:ext cx="8686800" cy="1468800"/>
          </a:xfrm>
        </p:spPr>
        <p:txBody>
          <a:bodyPr/>
          <a:lstStyle/>
          <a:p>
            <a:pPr algn="ctr"/>
            <a:r>
              <a:rPr lang="es-MX" dirty="0"/>
              <a:t>Identifica clientes insatisfechos</a:t>
            </a:r>
            <a:endParaRPr lang="en-US" dirty="0"/>
          </a:p>
        </p:txBody>
      </p:sp>
      <p:sp>
        <p:nvSpPr>
          <p:cNvPr id="3" name="Marcador de texto 2">
            <a:extLst>
              <a:ext uri="{FF2B5EF4-FFF2-40B4-BE49-F238E27FC236}">
                <a16:creationId xmlns:a16="http://schemas.microsoft.com/office/drawing/2014/main" id="{EB6D8786-40F0-4E2E-8559-210A90470A46}"/>
              </a:ext>
            </a:extLst>
          </p:cNvPr>
          <p:cNvSpPr>
            <a:spLocks noGrp="1"/>
          </p:cNvSpPr>
          <p:nvPr>
            <p:ph type="body" idx="1"/>
          </p:nvPr>
        </p:nvSpPr>
        <p:spPr>
          <a:xfrm>
            <a:off x="1751011" y="1782390"/>
            <a:ext cx="8686801" cy="4762020"/>
          </a:xfrm>
        </p:spPr>
        <p:txBody>
          <a:bodyPr/>
          <a:lstStyle/>
          <a:p>
            <a:pPr algn="ctr"/>
            <a:r>
              <a:rPr lang="es-MX" dirty="0"/>
              <a:t>Tendremos que profundizar en sus motivos, para encontrar sugerencias para mejorar el servicio al cliente o confirmar que los clientes no pertenecen al mercado meta y por eso no encuentran en el servicio la solución para su necesidad.</a:t>
            </a:r>
          </a:p>
          <a:p>
            <a:pPr algn="ctr"/>
            <a:r>
              <a:rPr lang="es-MX" dirty="0"/>
              <a:t>En el última caso, es recomendable revisar y analizar por qué este tipo de personas se interesan en el servicio ofrecido, para poder reenfocar el servicio a un público en específico</a:t>
            </a:r>
            <a:endParaRPr lang="en-US" dirty="0"/>
          </a:p>
        </p:txBody>
      </p:sp>
      <p:pic>
        <p:nvPicPr>
          <p:cNvPr id="4" name="Imagen 3">
            <a:extLst>
              <a:ext uri="{FF2B5EF4-FFF2-40B4-BE49-F238E27FC236}">
                <a16:creationId xmlns:a16="http://schemas.microsoft.com/office/drawing/2014/main" id="{3A596FC9-5023-4C98-AF21-028FBA1CAAC6}"/>
              </a:ext>
            </a:extLst>
          </p:cNvPr>
          <p:cNvPicPr>
            <a:picLocks noChangeAspect="1"/>
          </p:cNvPicPr>
          <p:nvPr/>
        </p:nvPicPr>
        <p:blipFill>
          <a:blip r:embed="rId2"/>
          <a:stretch>
            <a:fillRect/>
          </a:stretch>
        </p:blipFill>
        <p:spPr>
          <a:xfrm>
            <a:off x="4351957" y="4509243"/>
            <a:ext cx="3484907" cy="17869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952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TM03457485[[fn=Malla]]</Template>
  <TotalTime>219</TotalTime>
  <Words>1000</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Century Gothic</vt:lpstr>
      <vt:lpstr>Malla</vt:lpstr>
      <vt:lpstr>Atributos universales de la antención al cliente</vt:lpstr>
      <vt:lpstr>Características de una buena  Atención al cliente</vt:lpstr>
      <vt:lpstr>Mostrar empatía</vt:lpstr>
      <vt:lpstr>Agilidad en el servicio</vt:lpstr>
      <vt:lpstr>Experiencia personalizada</vt:lpstr>
      <vt:lpstr>Servicio humanizado </vt:lpstr>
      <vt:lpstr>¿Cómo podemos mejorar la atención al cliente?</vt:lpstr>
      <vt:lpstr>Realizar un diagnóstico</vt:lpstr>
      <vt:lpstr>Identifica clientes insatisfechos</vt:lpstr>
      <vt:lpstr>Acciones y metas fijas</vt:lpstr>
      <vt:lpstr>Beneficios al brindar una buena atención al cliente</vt:lpstr>
      <vt:lpstr>Cosas que no tenemos que hacer</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Atributos universales de la antención al cliente</dc:title>
  <dc:creator>Fernando Granados</dc:creator>
  <cp:lastModifiedBy>Fernando Granados</cp:lastModifiedBy>
  <cp:revision>1</cp:revision>
  <dcterms:created xsi:type="dcterms:W3CDTF">2022-02-08T21:51:18Z</dcterms:created>
  <dcterms:modified xsi:type="dcterms:W3CDTF">2022-02-09T01:30:26Z</dcterms:modified>
</cp:coreProperties>
</file>