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57" r:id="rId3"/>
    <p:sldId id="258" r:id="rId4"/>
    <p:sldId id="261" r:id="rId5"/>
    <p:sldId id="259"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8" r:id="rId33"/>
  </p:sldIdLst>
  <p:sldSz cx="9144000" cy="6858000" type="screen4x3"/>
  <p:notesSz cx="6858000" cy="9144000"/>
  <p:defaultTextStyle>
    <a:defPPr>
      <a:defRPr lang="es-ES"/>
    </a:defPPr>
    <a:lvl1pPr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1pPr>
    <a:lvl2pPr marL="4572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2pPr>
    <a:lvl3pPr marL="9144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3pPr>
    <a:lvl4pPr marL="13716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4pPr>
    <a:lvl5pPr marL="18288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5pPr>
    <a:lvl6pPr marL="2286000" algn="l" defTabSz="914400" rtl="0" eaLnBrk="1" latinLnBrk="0" hangingPunct="1">
      <a:defRPr sz="3200" kern="1200">
        <a:solidFill>
          <a:schemeClr val="tx1"/>
        </a:solidFill>
        <a:latin typeface="Times New Roman" charset="0"/>
        <a:ea typeface="+mn-ea"/>
        <a:cs typeface="+mn-cs"/>
      </a:defRPr>
    </a:lvl6pPr>
    <a:lvl7pPr marL="2743200" algn="l" defTabSz="914400" rtl="0" eaLnBrk="1" latinLnBrk="0" hangingPunct="1">
      <a:defRPr sz="3200" kern="1200">
        <a:solidFill>
          <a:schemeClr val="tx1"/>
        </a:solidFill>
        <a:latin typeface="Times New Roman" charset="0"/>
        <a:ea typeface="+mn-ea"/>
        <a:cs typeface="+mn-cs"/>
      </a:defRPr>
    </a:lvl7pPr>
    <a:lvl8pPr marL="3200400" algn="l" defTabSz="914400" rtl="0" eaLnBrk="1" latinLnBrk="0" hangingPunct="1">
      <a:defRPr sz="3200" kern="1200">
        <a:solidFill>
          <a:schemeClr val="tx1"/>
        </a:solidFill>
        <a:latin typeface="Times New Roman" charset="0"/>
        <a:ea typeface="+mn-ea"/>
        <a:cs typeface="+mn-cs"/>
      </a:defRPr>
    </a:lvl8pPr>
    <a:lvl9pPr marL="3657600" algn="l" defTabSz="914400" rtl="0" eaLnBrk="1" latinLnBrk="0" hangingPunct="1">
      <a:defRPr sz="32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6699"/>
    <a:srgbClr val="00CCFF"/>
    <a:srgbClr val="660066"/>
    <a:srgbClr val="00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3" autoAdjust="0"/>
    <p:restoredTop sz="90929"/>
  </p:normalViewPr>
  <p:slideViewPr>
    <p:cSldViewPr showGuides="1">
      <p:cViewPr varScale="1">
        <p:scale>
          <a:sx n="67" d="100"/>
          <a:sy n="67" d="100"/>
        </p:scale>
        <p:origin x="-12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40312F1-6B67-40A7-9D8F-45791D3BECFF}" type="datetimeFigureOut">
              <a:rPr lang="en-US"/>
              <a:pPr>
                <a:defRPr/>
              </a:pPr>
              <a:t>2019-03-29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A11C1EA-9A06-4389-B0F8-A6FB8381E55F}" type="slidenum">
              <a:rPr lang="en-US"/>
              <a:pPr>
                <a:defRPr/>
              </a:pPr>
              <a:t>‹Nº›</a:t>
            </a:fld>
            <a:endParaRPr lang="en-US"/>
          </a:p>
        </p:txBody>
      </p:sp>
    </p:spTree>
    <p:extLst>
      <p:ext uri="{BB962C8B-B14F-4D97-AF65-F5344CB8AC3E}">
        <p14:creationId xmlns:p14="http://schemas.microsoft.com/office/powerpoint/2010/main" val="39777327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A11C1EA-9A06-4389-B0F8-A6FB8381E55F}" type="slidenum">
              <a:rPr lang="en-US" smtClean="0"/>
              <a:pPr>
                <a:defRPr/>
              </a:pPr>
              <a:t>22</a:t>
            </a:fld>
            <a:endParaRPr lang="en-US"/>
          </a:p>
        </p:txBody>
      </p:sp>
    </p:spTree>
    <p:extLst>
      <p:ext uri="{BB962C8B-B14F-4D97-AF65-F5344CB8AC3E}">
        <p14:creationId xmlns:p14="http://schemas.microsoft.com/office/powerpoint/2010/main" val="49397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algn="ctr" eaLnBrk="1" hangingPunct="1">
              <a:spcBef>
                <a:spcPct val="0"/>
              </a:spcBef>
              <a:buClrTx/>
              <a:buFontTx/>
              <a:buNone/>
            </a:pPr>
            <a:endParaRPr kumimoji="1" lang="en-US" altLang="en-US" sz="2400"/>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algn="ctr" eaLnBrk="1" hangingPunct="1">
              <a:spcBef>
                <a:spcPct val="0"/>
              </a:spcBef>
              <a:buClrTx/>
              <a:buFontTx/>
              <a:buNone/>
            </a:pPr>
            <a:endParaRPr kumimoji="1" lang="en-US" altLang="en-US" sz="2400"/>
          </a:p>
        </p:txBody>
      </p:sp>
      <p:sp>
        <p:nvSpPr>
          <p:cNvPr id="4202" name="Rectangle 106"/>
          <p:cNvSpPr>
            <a:spLocks noGrp="1" noChangeArrowheads="1"/>
          </p:cNvSpPr>
          <p:nvPr>
            <p:ph type="ctrTitle"/>
          </p:nvPr>
        </p:nvSpPr>
        <p:spPr>
          <a:xfrm>
            <a:off x="1169988" y="1046163"/>
            <a:ext cx="7380287" cy="1012825"/>
          </a:xfrm>
        </p:spPr>
        <p:txBody>
          <a:bodyPr/>
          <a:lstStyle>
            <a:lvl1pPr>
              <a:defRPr sz="4000"/>
            </a:lvl1pPr>
          </a:lstStyle>
          <a:p>
            <a:pPr lvl="0"/>
            <a:r>
              <a:rPr lang="es-ES" altLang="en-US" noProof="0" smtClean="0"/>
              <a:t>Haga clic para modificar el estilo de título del patrón</a:t>
            </a:r>
          </a:p>
        </p:txBody>
      </p:sp>
      <p:sp>
        <p:nvSpPr>
          <p:cNvPr id="4203"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es-ES" altLang="en-US" noProof="0" smtClean="0"/>
              <a:t>Haga clic para modificar el estilo de subtítulo del patrón</a:t>
            </a:r>
          </a:p>
        </p:txBody>
      </p:sp>
      <p:sp>
        <p:nvSpPr>
          <p:cNvPr id="107" name="Rectangle 103"/>
          <p:cNvSpPr>
            <a:spLocks noGrp="1" noChangeArrowheads="1"/>
          </p:cNvSpPr>
          <p:nvPr>
            <p:ph type="dt" sz="half" idx="10"/>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smtClean="0"/>
            </a:lvl1pPr>
          </a:lstStyle>
          <a:p>
            <a:pPr>
              <a:defRPr/>
            </a:pPr>
            <a:endParaRPr lang="es-ES" altLang="en-US"/>
          </a:p>
        </p:txBody>
      </p:sp>
      <p:sp>
        <p:nvSpPr>
          <p:cNvPr id="108" name="Rectangle 104"/>
          <p:cNvSpPr>
            <a:spLocks noGrp="1" noChangeArrowheads="1"/>
          </p:cNvSpPr>
          <p:nvPr>
            <p:ph type="ftr" sz="quarter" idx="11"/>
          </p:nvPr>
        </p:nvSpPr>
        <p:spPr>
          <a:xfrm>
            <a:off x="3722688" y="6357938"/>
            <a:ext cx="2271712" cy="457200"/>
          </a:xfrm>
        </p:spPr>
        <p:txBody>
          <a:bodyPr/>
          <a:lstStyle>
            <a:lvl1pPr>
              <a:defRPr smtClean="0"/>
            </a:lvl1pPr>
          </a:lstStyle>
          <a:p>
            <a:pPr>
              <a:defRPr/>
            </a:pPr>
            <a:endParaRPr lang="es-ES" altLang="en-US"/>
          </a:p>
        </p:txBody>
      </p:sp>
      <p:sp>
        <p:nvSpPr>
          <p:cNvPr id="109" name="Rectangle 105"/>
          <p:cNvSpPr>
            <a:spLocks noGrp="1" noChangeArrowheads="1"/>
          </p:cNvSpPr>
          <p:nvPr>
            <p:ph type="sldNum" sz="quarter" idx="12"/>
          </p:nvPr>
        </p:nvSpPr>
        <p:spPr>
          <a:xfrm>
            <a:off x="6464300" y="6361113"/>
            <a:ext cx="1906588" cy="457200"/>
          </a:xfrm>
        </p:spPr>
        <p:txBody>
          <a:bodyPr/>
          <a:lstStyle>
            <a:lvl1pPr>
              <a:defRPr smtClean="0"/>
            </a:lvl1pPr>
          </a:lstStyle>
          <a:p>
            <a:pPr>
              <a:defRPr/>
            </a:pPr>
            <a:fld id="{8E16126B-6EA3-4B96-9B55-FA3EED4D15EE}" type="slidenum">
              <a:rPr lang="es-ES" altLang="en-US"/>
              <a:pPr>
                <a:defRPr/>
              </a:pPr>
              <a:t>‹Nº›</a:t>
            </a:fld>
            <a:endParaRPr lang="es-ES" altLang="en-US"/>
          </a:p>
        </p:txBody>
      </p:sp>
    </p:spTree>
    <p:extLst>
      <p:ext uri="{BB962C8B-B14F-4D97-AF65-F5344CB8AC3E}">
        <p14:creationId xmlns:p14="http://schemas.microsoft.com/office/powerpoint/2010/main" val="88600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75F60252-B689-49AB-8B59-4832B4984CD8}" type="slidenum">
              <a:rPr lang="es-ES" altLang="en-US"/>
              <a:pPr>
                <a:defRPr/>
              </a:pPr>
              <a:t>‹Nº›</a:t>
            </a:fld>
            <a:endParaRPr lang="es-ES" altLang="en-US"/>
          </a:p>
        </p:txBody>
      </p:sp>
    </p:spTree>
    <p:extLst>
      <p:ext uri="{BB962C8B-B14F-4D97-AF65-F5344CB8AC3E}">
        <p14:creationId xmlns:p14="http://schemas.microsoft.com/office/powerpoint/2010/main" val="291150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F1E08879-1106-455F-A7F4-555352C745D9}" type="slidenum">
              <a:rPr lang="es-ES" altLang="en-US"/>
              <a:pPr>
                <a:defRPr/>
              </a:pPr>
              <a:t>‹Nº›</a:t>
            </a:fld>
            <a:endParaRPr lang="es-ES" altLang="en-US"/>
          </a:p>
        </p:txBody>
      </p:sp>
    </p:spTree>
    <p:extLst>
      <p:ext uri="{BB962C8B-B14F-4D97-AF65-F5344CB8AC3E}">
        <p14:creationId xmlns:p14="http://schemas.microsoft.com/office/powerpoint/2010/main" val="50813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3C7884D8-EE41-4115-8FAB-FC3C36288678}" type="slidenum">
              <a:rPr lang="es-ES" altLang="en-US"/>
              <a:pPr>
                <a:defRPr/>
              </a:pPr>
              <a:t>‹Nº›</a:t>
            </a:fld>
            <a:endParaRPr lang="es-ES" altLang="en-US"/>
          </a:p>
        </p:txBody>
      </p:sp>
    </p:spTree>
    <p:extLst>
      <p:ext uri="{BB962C8B-B14F-4D97-AF65-F5344CB8AC3E}">
        <p14:creationId xmlns:p14="http://schemas.microsoft.com/office/powerpoint/2010/main" val="201563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09A9732F-B9E4-4615-995F-76D4ECA46A33}" type="slidenum">
              <a:rPr lang="es-ES" altLang="en-US"/>
              <a:pPr>
                <a:defRPr/>
              </a:pPr>
              <a:t>‹Nº›</a:t>
            </a:fld>
            <a:endParaRPr lang="es-ES" altLang="en-US"/>
          </a:p>
        </p:txBody>
      </p:sp>
    </p:spTree>
    <p:extLst>
      <p:ext uri="{BB962C8B-B14F-4D97-AF65-F5344CB8AC3E}">
        <p14:creationId xmlns:p14="http://schemas.microsoft.com/office/powerpoint/2010/main" val="21168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3FCDC9E8-0A63-43E9-844A-C4E765C8508B}" type="slidenum">
              <a:rPr lang="es-ES" altLang="en-US"/>
              <a:pPr>
                <a:defRPr/>
              </a:pPr>
              <a:t>‹Nº›</a:t>
            </a:fld>
            <a:endParaRPr lang="es-ES" altLang="en-US"/>
          </a:p>
        </p:txBody>
      </p:sp>
    </p:spTree>
    <p:extLst>
      <p:ext uri="{BB962C8B-B14F-4D97-AF65-F5344CB8AC3E}">
        <p14:creationId xmlns:p14="http://schemas.microsoft.com/office/powerpoint/2010/main" val="203243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110"/>
          <p:cNvSpPr>
            <a:spLocks noGrp="1" noChangeArrowheads="1"/>
          </p:cNvSpPr>
          <p:nvPr>
            <p:ph type="sldNum" sz="quarter" idx="12"/>
          </p:nvPr>
        </p:nvSpPr>
        <p:spPr>
          <a:ln/>
        </p:spPr>
        <p:txBody>
          <a:bodyPr/>
          <a:lstStyle>
            <a:lvl1pPr>
              <a:defRPr/>
            </a:lvl1pPr>
          </a:lstStyle>
          <a:p>
            <a:pPr>
              <a:defRPr/>
            </a:pPr>
            <a:fld id="{E8DB11A2-39A0-40E6-AC16-6576C282AA5A}" type="slidenum">
              <a:rPr lang="es-ES" altLang="en-US"/>
              <a:pPr>
                <a:defRPr/>
              </a:pPr>
              <a:t>‹Nº›</a:t>
            </a:fld>
            <a:endParaRPr lang="es-ES" altLang="en-US"/>
          </a:p>
        </p:txBody>
      </p:sp>
    </p:spTree>
    <p:extLst>
      <p:ext uri="{BB962C8B-B14F-4D97-AF65-F5344CB8AC3E}">
        <p14:creationId xmlns:p14="http://schemas.microsoft.com/office/powerpoint/2010/main" val="167592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110"/>
          <p:cNvSpPr>
            <a:spLocks noGrp="1" noChangeArrowheads="1"/>
          </p:cNvSpPr>
          <p:nvPr>
            <p:ph type="sldNum" sz="quarter" idx="12"/>
          </p:nvPr>
        </p:nvSpPr>
        <p:spPr>
          <a:ln/>
        </p:spPr>
        <p:txBody>
          <a:bodyPr/>
          <a:lstStyle>
            <a:lvl1pPr>
              <a:defRPr/>
            </a:lvl1pPr>
          </a:lstStyle>
          <a:p>
            <a:pPr>
              <a:defRPr/>
            </a:pPr>
            <a:fld id="{24B08DF1-D3CB-4291-B443-8266E75AD14F}" type="slidenum">
              <a:rPr lang="es-ES" altLang="en-US"/>
              <a:pPr>
                <a:defRPr/>
              </a:pPr>
              <a:t>‹Nº›</a:t>
            </a:fld>
            <a:endParaRPr lang="es-ES" altLang="en-US"/>
          </a:p>
        </p:txBody>
      </p:sp>
    </p:spTree>
    <p:extLst>
      <p:ext uri="{BB962C8B-B14F-4D97-AF65-F5344CB8AC3E}">
        <p14:creationId xmlns:p14="http://schemas.microsoft.com/office/powerpoint/2010/main" val="34154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110"/>
          <p:cNvSpPr>
            <a:spLocks noGrp="1" noChangeArrowheads="1"/>
          </p:cNvSpPr>
          <p:nvPr>
            <p:ph type="sldNum" sz="quarter" idx="12"/>
          </p:nvPr>
        </p:nvSpPr>
        <p:spPr>
          <a:ln/>
        </p:spPr>
        <p:txBody>
          <a:bodyPr/>
          <a:lstStyle>
            <a:lvl1pPr>
              <a:defRPr/>
            </a:lvl1pPr>
          </a:lstStyle>
          <a:p>
            <a:pPr>
              <a:defRPr/>
            </a:pPr>
            <a:fld id="{F4FEBF7B-5774-400E-8E98-E6B3CDE2BE77}" type="slidenum">
              <a:rPr lang="es-ES" altLang="en-US"/>
              <a:pPr>
                <a:defRPr/>
              </a:pPr>
              <a:t>‹Nº›</a:t>
            </a:fld>
            <a:endParaRPr lang="es-ES" altLang="en-US"/>
          </a:p>
        </p:txBody>
      </p:sp>
    </p:spTree>
    <p:extLst>
      <p:ext uri="{BB962C8B-B14F-4D97-AF65-F5344CB8AC3E}">
        <p14:creationId xmlns:p14="http://schemas.microsoft.com/office/powerpoint/2010/main" val="203865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DE30FD25-7D9D-4F12-A2BB-CDF636568E28}" type="slidenum">
              <a:rPr lang="es-ES" altLang="en-US"/>
              <a:pPr>
                <a:defRPr/>
              </a:pPr>
              <a:t>‹Nº›</a:t>
            </a:fld>
            <a:endParaRPr lang="es-ES" altLang="en-US"/>
          </a:p>
        </p:txBody>
      </p:sp>
    </p:spTree>
    <p:extLst>
      <p:ext uri="{BB962C8B-B14F-4D97-AF65-F5344CB8AC3E}">
        <p14:creationId xmlns:p14="http://schemas.microsoft.com/office/powerpoint/2010/main" val="404618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B5F13FD1-0235-4DC6-B5DC-B59C8E0E0025}" type="slidenum">
              <a:rPr lang="es-ES" altLang="en-US"/>
              <a:pPr>
                <a:defRPr/>
              </a:pPr>
              <a:t>‹Nº›</a:t>
            </a:fld>
            <a:endParaRPr lang="es-ES" altLang="en-US"/>
          </a:p>
        </p:txBody>
      </p:sp>
    </p:spTree>
    <p:extLst>
      <p:ext uri="{BB962C8B-B14F-4D97-AF65-F5344CB8AC3E}">
        <p14:creationId xmlns:p14="http://schemas.microsoft.com/office/powerpoint/2010/main" val="47968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8263"/>
            <a:ext cx="8915400" cy="6713537"/>
            <a:chOff x="0" y="43"/>
            <a:chExt cx="5616" cy="4229"/>
          </a:xfrm>
        </p:grpSpPr>
        <p:grpSp>
          <p:nvGrpSpPr>
            <p:cNvPr id="1032" name="Group 3"/>
            <p:cNvGrpSpPr>
              <a:grpSpLocks/>
            </p:cNvGrpSpPr>
            <p:nvPr userDrawn="1"/>
          </p:nvGrpSpPr>
          <p:grpSpPr bwMode="auto">
            <a:xfrm>
              <a:off x="0" y="43"/>
              <a:ext cx="408" cy="4229"/>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3" name="Group 102"/>
            <p:cNvGrpSpPr>
              <a:grpSpLocks/>
            </p:cNvGrpSpPr>
            <p:nvPr userDrawn="1"/>
          </p:nvGrpSpPr>
          <p:grpSpPr bwMode="auto">
            <a:xfrm>
              <a:off x="400" y="205"/>
              <a:ext cx="5216" cy="1123"/>
              <a:chOff x="400" y="205"/>
              <a:chExt cx="5216" cy="1123"/>
            </a:xfrm>
          </p:grpSpPr>
          <p:sp>
            <p:nvSpPr>
              <p:cNvPr id="1034" name="Rectangle 103"/>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5" name="Rectangle 104"/>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6" name="Rectangle 105"/>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7" name="Rectangle 106"/>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grpSp>
      </p:grpSp>
      <p:sp>
        <p:nvSpPr>
          <p:cNvPr id="1027" name="Rectangle 107"/>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3180" name="Rectangle 108"/>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400" smtClean="0">
                <a:solidFill>
                  <a:schemeClr val="folHlink"/>
                </a:solidFill>
              </a:defRPr>
            </a:lvl1pPr>
          </a:lstStyle>
          <a:p>
            <a:pPr>
              <a:defRPr/>
            </a:pPr>
            <a:endParaRPr lang="es-ES" altLang="en-US"/>
          </a:p>
        </p:txBody>
      </p:sp>
      <p:sp>
        <p:nvSpPr>
          <p:cNvPr id="3181" name="Rectangle 109"/>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sz="1400" smtClean="0">
                <a:solidFill>
                  <a:schemeClr val="folHlink"/>
                </a:solidFill>
              </a:defRPr>
            </a:lvl1pPr>
          </a:lstStyle>
          <a:p>
            <a:pPr>
              <a:defRPr/>
            </a:pPr>
            <a:endParaRPr lang="es-ES" altLang="en-US"/>
          </a:p>
        </p:txBody>
      </p:sp>
      <p:sp>
        <p:nvSpPr>
          <p:cNvPr id="3182" name="Rectangle 110"/>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400" smtClean="0">
                <a:solidFill>
                  <a:schemeClr val="folHlink"/>
                </a:solidFill>
              </a:defRPr>
            </a:lvl1pPr>
          </a:lstStyle>
          <a:p>
            <a:pPr>
              <a:defRPr/>
            </a:pPr>
            <a:fld id="{C5F02694-D394-44DE-B6E0-21E31B2C867C}" type="slidenum">
              <a:rPr lang="es-ES" altLang="en-US"/>
              <a:pPr>
                <a:defRPr/>
              </a:pPr>
              <a:t>‹Nº›</a:t>
            </a:fld>
            <a:endParaRPr lang="es-ES" altLang="en-US"/>
          </a:p>
        </p:txBody>
      </p:sp>
      <p:sp>
        <p:nvSpPr>
          <p:cNvPr id="1031" name="Rectangle 111"/>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charset="0"/>
        </a:defRPr>
      </a:lvl2pPr>
      <a:lvl3pPr algn="ctr" rtl="0" eaLnBrk="0" fontAlgn="base" hangingPunct="0">
        <a:lnSpc>
          <a:spcPct val="85000"/>
        </a:lnSpc>
        <a:spcBef>
          <a:spcPct val="0"/>
        </a:spcBef>
        <a:spcAft>
          <a:spcPct val="0"/>
        </a:spcAft>
        <a:defRPr sz="4400">
          <a:solidFill>
            <a:schemeClr val="tx2"/>
          </a:solidFill>
          <a:latin typeface="Times New Roman" charset="0"/>
        </a:defRPr>
      </a:lvl3pPr>
      <a:lvl4pPr algn="ctr" rtl="0" eaLnBrk="0" fontAlgn="base" hangingPunct="0">
        <a:lnSpc>
          <a:spcPct val="85000"/>
        </a:lnSpc>
        <a:spcBef>
          <a:spcPct val="0"/>
        </a:spcBef>
        <a:spcAft>
          <a:spcPct val="0"/>
        </a:spcAft>
        <a:defRPr sz="4400">
          <a:solidFill>
            <a:schemeClr val="tx2"/>
          </a:solidFill>
          <a:latin typeface="Times New Roman" charset="0"/>
        </a:defRPr>
      </a:lvl4pPr>
      <a:lvl5pPr algn="ctr" rtl="0" eaLnBrk="0" fontAlgn="base" hangingPunct="0">
        <a:lnSpc>
          <a:spcPct val="85000"/>
        </a:lnSpc>
        <a:spcBef>
          <a:spcPct val="0"/>
        </a:spcBef>
        <a:spcAft>
          <a:spcPct val="0"/>
        </a:spcAft>
        <a:defRPr sz="4400">
          <a:solidFill>
            <a:schemeClr val="tx2"/>
          </a:solidFill>
          <a:latin typeface="Times New Roman" charset="0"/>
        </a:defRPr>
      </a:lvl5pPr>
      <a:lvl6pPr marL="457200" algn="ctr" rtl="0" fontAlgn="base">
        <a:lnSpc>
          <a:spcPct val="85000"/>
        </a:lnSpc>
        <a:spcBef>
          <a:spcPct val="0"/>
        </a:spcBef>
        <a:spcAft>
          <a:spcPct val="0"/>
        </a:spcAft>
        <a:defRPr sz="4400">
          <a:solidFill>
            <a:schemeClr val="tx2"/>
          </a:solidFill>
          <a:latin typeface="Times New Roman" charset="0"/>
        </a:defRPr>
      </a:lvl6pPr>
      <a:lvl7pPr marL="914400" algn="ctr" rtl="0" fontAlgn="base">
        <a:lnSpc>
          <a:spcPct val="85000"/>
        </a:lnSpc>
        <a:spcBef>
          <a:spcPct val="0"/>
        </a:spcBef>
        <a:spcAft>
          <a:spcPct val="0"/>
        </a:spcAft>
        <a:defRPr sz="4400">
          <a:solidFill>
            <a:schemeClr val="tx2"/>
          </a:solidFill>
          <a:latin typeface="Times New Roman" charset="0"/>
        </a:defRPr>
      </a:lvl7pPr>
      <a:lvl8pPr marL="1371600" algn="ctr" rtl="0" fontAlgn="base">
        <a:lnSpc>
          <a:spcPct val="85000"/>
        </a:lnSpc>
        <a:spcBef>
          <a:spcPct val="0"/>
        </a:spcBef>
        <a:spcAft>
          <a:spcPct val="0"/>
        </a:spcAft>
        <a:defRPr sz="4400">
          <a:solidFill>
            <a:schemeClr val="tx2"/>
          </a:solidFill>
          <a:latin typeface="Times New Roman" charset="0"/>
        </a:defRPr>
      </a:lvl8pPr>
      <a:lvl9pPr marL="1828800" algn="ctr" rtl="0" fontAlgn="base">
        <a:lnSpc>
          <a:spcPct val="85000"/>
        </a:lnSpc>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s.wikipedia.org/wiki/PageRan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Spamdex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vfrittelli@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google.com/p/semanticvectors/" TargetMode="External"/><Relationship Id="rId2" Type="http://schemas.openxmlformats.org/officeDocument/2006/relationships/hyperlink" Target="http://en.wikipedia.org/wiki/Apache_Lucene" TargetMode="External"/><Relationship Id="rId1" Type="http://schemas.openxmlformats.org/officeDocument/2006/relationships/slideLayout" Target="../slideLayouts/slideLayout6.xml"/><Relationship Id="rId5" Type="http://schemas.openxmlformats.org/officeDocument/2006/relationships/hyperlink" Target="http://en.wikipedia.org/wiki/Weka_(machine_learning)" TargetMode="External"/><Relationship Id="rId4" Type="http://schemas.openxmlformats.org/officeDocument/2006/relationships/hyperlink" Target="http://en.wikipedia.org/wiki/Gensi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AR" altLang="en-US" sz="3600" smtClean="0">
                <a:cs typeface="Times New Roman" charset="0"/>
              </a:rPr>
              <a:t>Estructura de un Motor de Búsqueda</a:t>
            </a:r>
            <a:r>
              <a:rPr lang="es-ES" altLang="en-US" sz="3600" smtClean="0"/>
              <a:t> </a:t>
            </a:r>
          </a:p>
        </p:txBody>
      </p:sp>
      <p:sp>
        <p:nvSpPr>
          <p:cNvPr id="2051" name="Rectangle 3"/>
          <p:cNvSpPr>
            <a:spLocks noGrp="1" noChangeArrowheads="1"/>
          </p:cNvSpPr>
          <p:nvPr>
            <p:ph type="subTitle" idx="1"/>
          </p:nvPr>
        </p:nvSpPr>
        <p:spPr/>
        <p:txBody>
          <a:bodyPr/>
          <a:lstStyle/>
          <a:p>
            <a:pPr algn="l" eaLnBrk="1" hangingPunct="1">
              <a:defRPr/>
            </a:pPr>
            <a:r>
              <a:rPr lang="pt-BR" altLang="en-US" smtClean="0"/>
              <a:t>Profesor: </a:t>
            </a:r>
            <a:r>
              <a:rPr lang="pt-BR" altLang="en-US" i="1" smtClean="0">
                <a:solidFill>
                  <a:srgbClr val="000000"/>
                </a:solidFill>
              </a:rPr>
              <a:t>Ing. Valerio Frittelli</a:t>
            </a:r>
          </a:p>
          <a:p>
            <a:pPr algn="l" eaLnBrk="1" hangingPunct="1">
              <a:defRPr/>
            </a:pPr>
            <a:endParaRPr lang="pt-BR" altLang="en-US" smtClean="0"/>
          </a:p>
          <a:p>
            <a:pPr marL="342900" indent="-342900" algn="l" eaLnBrk="1" hangingPunct="1">
              <a:buFont typeface="Arial" panose="020B0604020202020204" pitchFamily="34" charset="0"/>
              <a:buChar char="•"/>
              <a:defRPr/>
            </a:pPr>
            <a:r>
              <a:rPr lang="pt-BR" altLang="en-US" sz="2400" smtClean="0"/>
              <a:t>	Cátedras AED –  TSB – DLC</a:t>
            </a:r>
          </a:p>
          <a:p>
            <a:pPr marL="898525" indent="-898525" algn="l" eaLnBrk="1" hangingPunct="1">
              <a:spcAft>
                <a:spcPts val="600"/>
              </a:spcAft>
              <a:defRPr/>
            </a:pPr>
            <a:r>
              <a:rPr lang="pt-BR" altLang="en-US" sz="2400" smtClean="0"/>
              <a:t>	(Departamento Ingeniería en Sistemas de Información – UTN Córdoba)</a:t>
            </a:r>
          </a:p>
          <a:p>
            <a:pPr algn="l" eaLnBrk="1" hangingPunct="1">
              <a:defRPr/>
            </a:pPr>
            <a:endParaRPr lang="es-ES" alt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t-BR" altLang="en-US" smtClean="0"/>
              <a:t>Modelo Vectorial: Elementos Básicos</a:t>
            </a:r>
            <a:endParaRPr lang="es-ES" altLang="en-US" smtClean="0"/>
          </a:p>
        </p:txBody>
      </p:sp>
      <p:sp>
        <p:nvSpPr>
          <p:cNvPr id="22531" name="Rectangle 3"/>
          <p:cNvSpPr>
            <a:spLocks noGrp="1" noRot="1" noChangeAspect="1" noMove="1" noResize="1" noEditPoints="1" noAdjustHandles="1" noChangeArrowheads="1" noChangeShapeType="1" noTextEdit="1"/>
          </p:cNvSpPr>
          <p:nvPr>
            <p:ph type="body" idx="1"/>
          </p:nvPr>
        </p:nvSpPr>
        <p:spPr>
          <a:xfrm>
            <a:off x="756000" y="2107883"/>
            <a:ext cx="8082855" cy="4454797"/>
          </a:xfrm>
          <a:blipFill>
            <a:blip r:embed="rId2"/>
            <a:srcRect/>
            <a:stretch>
              <a:fillRect l="-393" t="-1094" r="-1793" b="-1778"/>
            </a:stretch>
          </a:blipFill>
          <a:extLst/>
        </p:spPr>
        <p:txBody>
          <a:bodyPr/>
          <a:lstStyle/>
          <a:p>
            <a:r>
              <a:rPr lang="en-US">
                <a:no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t-BR" altLang="en-US" smtClean="0"/>
              <a:t>Cálculo del Peso de un Término</a:t>
            </a:r>
            <a:endParaRPr lang="es-ES" altLang="en-US" smtClean="0"/>
          </a:p>
        </p:txBody>
      </p:sp>
      <p:sp>
        <p:nvSpPr>
          <p:cNvPr id="13315" name="Rectangle 3"/>
          <p:cNvSpPr>
            <a:spLocks noGrp="1" noChangeArrowheads="1"/>
          </p:cNvSpPr>
          <p:nvPr>
            <p:ph type="body" idx="1"/>
          </p:nvPr>
        </p:nvSpPr>
        <p:spPr>
          <a:xfrm>
            <a:off x="809625" y="2060575"/>
            <a:ext cx="7958138" cy="4392613"/>
          </a:xfrm>
        </p:spPr>
        <p:txBody>
          <a:bodyPr/>
          <a:lstStyle/>
          <a:p>
            <a:pPr algn="just" eaLnBrk="1" hangingPunct="1">
              <a:lnSpc>
                <a:spcPct val="90000"/>
              </a:lnSpc>
            </a:pPr>
            <a:endParaRPr lang="pt-BR" altLang="en-US" sz="2800" smtClean="0"/>
          </a:p>
          <a:p>
            <a:pPr algn="just" eaLnBrk="1" hangingPunct="1">
              <a:lnSpc>
                <a:spcPct val="90000"/>
              </a:lnSpc>
            </a:pPr>
            <a:endParaRPr lang="pt-BR" altLang="en-US" sz="2800" smtClean="0"/>
          </a:p>
          <a:p>
            <a:pPr algn="just" eaLnBrk="1" hangingPunct="1">
              <a:lnSpc>
                <a:spcPct val="90000"/>
              </a:lnSpc>
            </a:pPr>
            <a:endParaRPr lang="pt-BR" altLang="en-US" sz="2800" smtClean="0"/>
          </a:p>
          <a:p>
            <a:pPr algn="just" eaLnBrk="1" hangingPunct="1">
              <a:lnSpc>
                <a:spcPct val="90000"/>
              </a:lnSpc>
            </a:pPr>
            <a:endParaRPr lang="pt-BR" altLang="en-US" sz="2800" smtClean="0"/>
          </a:p>
          <a:p>
            <a:pPr algn="just" eaLnBrk="1" hangingPunct="1">
              <a:spcBef>
                <a:spcPts val="1200"/>
              </a:spcBef>
            </a:pPr>
            <a:r>
              <a:rPr lang="es-MX" altLang="en-US" sz="2000" b="1" smtClean="0">
                <a:solidFill>
                  <a:srgbClr val="990000"/>
                </a:solidFill>
              </a:rPr>
              <a:t>tf</a:t>
            </a:r>
            <a:r>
              <a:rPr lang="es-MX" altLang="en-US" sz="2000" b="1" baseline="-25000" smtClean="0">
                <a:solidFill>
                  <a:srgbClr val="990000"/>
                </a:solidFill>
              </a:rPr>
              <a:t>r, i</a:t>
            </a:r>
            <a:r>
              <a:rPr lang="es-MX" altLang="en-US" sz="2000" baseline="-25000" smtClean="0">
                <a:solidFill>
                  <a:srgbClr val="990000"/>
                </a:solidFill>
              </a:rPr>
              <a:t> </a:t>
            </a:r>
            <a:r>
              <a:rPr lang="es-MX" altLang="en-US" sz="2000" smtClean="0">
                <a:solidFill>
                  <a:srgbClr val="990000"/>
                </a:solidFill>
              </a:rPr>
              <a:t> </a:t>
            </a:r>
            <a:r>
              <a:rPr lang="es-MX" altLang="en-US" sz="2000" smtClean="0"/>
              <a:t>- Frecuencia del término </a:t>
            </a:r>
            <a:r>
              <a:rPr lang="es-MX" altLang="en-US" sz="2000" b="1" smtClean="0"/>
              <a:t>t</a:t>
            </a:r>
            <a:r>
              <a:rPr lang="es-MX" altLang="en-US" sz="2000" b="1" baseline="-25000" smtClean="0"/>
              <a:t>r</a:t>
            </a:r>
            <a:r>
              <a:rPr lang="es-MX" altLang="en-US" sz="2000" b="1" smtClean="0"/>
              <a:t> </a:t>
            </a:r>
            <a:r>
              <a:rPr lang="es-MX" altLang="en-US" sz="2000" smtClean="0"/>
              <a:t>(</a:t>
            </a:r>
            <a:r>
              <a:rPr lang="es-MX" altLang="en-US" sz="2000" i="1" smtClean="0"/>
              <a:t>term frequency</a:t>
            </a:r>
            <a:r>
              <a:rPr lang="es-MX" altLang="en-US" sz="2000" smtClean="0"/>
              <a:t>). Cantidad de veces que </a:t>
            </a:r>
            <a:r>
              <a:rPr lang="es-MX" altLang="en-US" sz="2000" b="1" smtClean="0"/>
              <a:t>t</a:t>
            </a:r>
            <a:r>
              <a:rPr lang="es-MX" altLang="en-US" sz="2000" b="1" baseline="-25000" smtClean="0"/>
              <a:t>r </a:t>
            </a:r>
            <a:r>
              <a:rPr lang="es-MX" altLang="en-US" sz="2000" baseline="-25000" smtClean="0"/>
              <a:t> </a:t>
            </a:r>
            <a:r>
              <a:rPr lang="es-MX" altLang="en-US" sz="2000" smtClean="0"/>
              <a:t>aparece en el documento </a:t>
            </a:r>
            <a:r>
              <a:rPr lang="es-MX" altLang="en-US" sz="2000" b="1" smtClean="0"/>
              <a:t>d</a:t>
            </a:r>
            <a:r>
              <a:rPr lang="es-MX" altLang="en-US" sz="2000" b="1" baseline="-25000" smtClean="0"/>
              <a:t>i</a:t>
            </a:r>
            <a:r>
              <a:rPr lang="es-MX" altLang="en-US" sz="2000" smtClean="0"/>
              <a:t>.</a:t>
            </a:r>
            <a:endParaRPr lang="en-US" altLang="en-US" sz="2000" smtClean="0"/>
          </a:p>
          <a:p>
            <a:pPr algn="just" eaLnBrk="1" hangingPunct="1"/>
            <a:r>
              <a:rPr lang="es-MX" altLang="en-US" sz="2000" b="1" smtClean="0">
                <a:solidFill>
                  <a:srgbClr val="990000"/>
                </a:solidFill>
              </a:rPr>
              <a:t>N</a:t>
            </a:r>
            <a:r>
              <a:rPr lang="es-MX" altLang="en-US" sz="2000" smtClean="0"/>
              <a:t>  -  Cantidad total de documentos de la base.</a:t>
            </a:r>
            <a:endParaRPr lang="en-US" altLang="en-US" sz="2000" smtClean="0"/>
          </a:p>
          <a:p>
            <a:pPr algn="just" eaLnBrk="1" hangingPunct="1"/>
            <a:r>
              <a:rPr lang="es-MX" altLang="en-US" sz="2000" b="1" smtClean="0">
                <a:solidFill>
                  <a:srgbClr val="990000"/>
                </a:solidFill>
              </a:rPr>
              <a:t>n</a:t>
            </a:r>
            <a:r>
              <a:rPr lang="es-MX" altLang="en-US" sz="2000" b="1" baseline="-25000" smtClean="0">
                <a:solidFill>
                  <a:srgbClr val="990000"/>
                </a:solidFill>
              </a:rPr>
              <a:t>r</a:t>
            </a:r>
            <a:r>
              <a:rPr lang="es-MX" altLang="en-US" sz="2000" smtClean="0"/>
              <a:t> - Cantidad de documentos en que aparece el término </a:t>
            </a:r>
            <a:r>
              <a:rPr lang="es-MX" altLang="en-US" sz="2000" b="1" smtClean="0"/>
              <a:t>t</a:t>
            </a:r>
            <a:r>
              <a:rPr lang="es-MX" altLang="en-US" sz="2000" b="1" baseline="-25000" smtClean="0"/>
              <a:t>r</a:t>
            </a:r>
            <a:r>
              <a:rPr lang="es-MX" altLang="en-US" sz="2000" smtClean="0"/>
              <a:t>. Por lo mismo, </a:t>
            </a:r>
            <a:r>
              <a:rPr lang="es-MX" altLang="en-US" sz="2000" b="1" smtClean="0"/>
              <a:t>n</a:t>
            </a:r>
            <a:r>
              <a:rPr lang="es-MX" altLang="en-US" sz="2000" b="1" baseline="-25000" smtClean="0"/>
              <a:t>s</a:t>
            </a:r>
            <a:r>
              <a:rPr lang="es-MX" altLang="en-US" sz="2000" smtClean="0"/>
              <a:t> es la cantidad de documentos en que aparece </a:t>
            </a:r>
            <a:r>
              <a:rPr lang="es-MX" altLang="en-US" sz="2000" b="1" smtClean="0"/>
              <a:t>t</a:t>
            </a:r>
            <a:r>
              <a:rPr lang="es-MX" altLang="en-US" sz="2000" b="1" baseline="-25000" smtClean="0"/>
              <a:t>s</a:t>
            </a:r>
            <a:r>
              <a:rPr lang="es-MX" altLang="en-US" sz="2000" baseline="-25000" smtClean="0"/>
              <a:t>.</a:t>
            </a:r>
            <a:endParaRPr lang="en-US" altLang="en-US" sz="2000" smtClean="0"/>
          </a:p>
          <a:p>
            <a:pPr algn="just" eaLnBrk="1" hangingPunct="1"/>
            <a:r>
              <a:rPr lang="es-MX" altLang="en-US" sz="2000" b="1" smtClean="0">
                <a:solidFill>
                  <a:srgbClr val="990000"/>
                </a:solidFill>
              </a:rPr>
              <a:t>idf</a:t>
            </a:r>
            <a:r>
              <a:rPr lang="es-MX" altLang="en-US" sz="2000" b="1" baseline="-25000" smtClean="0">
                <a:solidFill>
                  <a:srgbClr val="990000"/>
                </a:solidFill>
              </a:rPr>
              <a:t>r </a:t>
            </a:r>
            <a:r>
              <a:rPr lang="es-MX" altLang="en-US" sz="2000" b="1" baseline="-25000" smtClean="0"/>
              <a:t> </a:t>
            </a:r>
            <a:r>
              <a:rPr lang="es-MX" altLang="en-US" sz="2000" smtClean="0"/>
              <a:t>- </a:t>
            </a:r>
            <a:r>
              <a:rPr lang="es-MX" altLang="en-US" sz="2000" i="1" smtClean="0"/>
              <a:t>Frecuencia inversa</a:t>
            </a:r>
            <a:r>
              <a:rPr lang="es-MX" altLang="en-US" sz="2000" smtClean="0"/>
              <a:t> del término </a:t>
            </a:r>
            <a:r>
              <a:rPr lang="es-MX" altLang="en-US" sz="2000" b="1" smtClean="0"/>
              <a:t>t</a:t>
            </a:r>
            <a:r>
              <a:rPr lang="es-MX" altLang="en-US" sz="2000" b="1" baseline="-25000" smtClean="0"/>
              <a:t>r</a:t>
            </a:r>
            <a:r>
              <a:rPr lang="es-MX" altLang="en-US" sz="2000" smtClean="0"/>
              <a:t>. Se calcula como el logaritmo del cociente entre </a:t>
            </a:r>
            <a:r>
              <a:rPr lang="es-MX" altLang="en-US" sz="2000" b="1" smtClean="0"/>
              <a:t>N</a:t>
            </a:r>
            <a:r>
              <a:rPr lang="es-MX" altLang="en-US" sz="2000" smtClean="0"/>
              <a:t> y </a:t>
            </a:r>
            <a:r>
              <a:rPr lang="es-MX" altLang="en-US" sz="2000" b="1" smtClean="0"/>
              <a:t>n</a:t>
            </a:r>
            <a:r>
              <a:rPr lang="es-MX" altLang="en-US" sz="2000" b="1" baseline="-25000" smtClean="0"/>
              <a:t>r</a:t>
            </a:r>
            <a:r>
              <a:rPr lang="es-MX" altLang="en-US" sz="2000" smtClean="0"/>
              <a:t>.</a:t>
            </a:r>
            <a:endParaRPr lang="en-US" altLang="en-US" sz="2000" smtClean="0"/>
          </a:p>
        </p:txBody>
      </p:sp>
      <p:pic>
        <p:nvPicPr>
          <p:cNvPr id="6" name="Picture 5"/>
          <p:cNvPicPr/>
          <p:nvPr/>
        </p:nvPicPr>
        <p:blipFill>
          <a:blip r:embed="rId2"/>
          <a:srcRect/>
          <a:stretch>
            <a:fillRect/>
          </a:stretch>
        </p:blipFill>
        <p:spPr bwMode="auto">
          <a:xfrm>
            <a:off x="1403350" y="2106613"/>
            <a:ext cx="7056438" cy="1997075"/>
          </a:xfrm>
          <a:prstGeom prst="rect">
            <a:avLst/>
          </a:prstGeom>
          <a:noFill/>
          <a:ln>
            <a:noFill/>
          </a:ln>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pt-BR" altLang="en-US" smtClean="0"/>
              <a:t>Cálculo del Peso: Ideas Esenciales</a:t>
            </a:r>
            <a:endParaRPr lang="es-ES" altLang="en-US" smtClean="0"/>
          </a:p>
        </p:txBody>
      </p:sp>
      <p:sp>
        <p:nvSpPr>
          <p:cNvPr id="14339" name="Rectangle 3"/>
          <p:cNvSpPr>
            <a:spLocks noGrp="1" noChangeArrowheads="1"/>
          </p:cNvSpPr>
          <p:nvPr>
            <p:ph type="body" idx="1"/>
          </p:nvPr>
        </p:nvSpPr>
        <p:spPr>
          <a:xfrm>
            <a:off x="809625" y="2214563"/>
            <a:ext cx="7958138" cy="4094757"/>
          </a:xfrm>
        </p:spPr>
        <p:txBody>
          <a:bodyPr/>
          <a:lstStyle/>
          <a:p>
            <a:pPr lvl="0" algn="just" eaLnBrk="1" hangingPunct="1">
              <a:lnSpc>
                <a:spcPct val="95000"/>
              </a:lnSpc>
              <a:spcBef>
                <a:spcPct val="15000"/>
              </a:spcBef>
              <a:spcAft>
                <a:spcPts val="600"/>
              </a:spcAft>
              <a:buFontTx/>
              <a:buChar char="•"/>
            </a:pPr>
            <a:r>
              <a:rPr lang="es-MX" sz="2400"/>
              <a:t>Si un término </a:t>
            </a:r>
            <a:r>
              <a:rPr lang="es-MX" sz="2400" b="1" smtClean="0"/>
              <a:t>tr </a:t>
            </a:r>
            <a:r>
              <a:rPr lang="es-MX" sz="2400" smtClean="0"/>
              <a:t>aparece </a:t>
            </a:r>
            <a:r>
              <a:rPr lang="es-MX" sz="2400"/>
              <a:t>muchas veces en un documento, </a:t>
            </a:r>
            <a:r>
              <a:rPr lang="es-MX" sz="2400" smtClean="0"/>
              <a:t>suponemos que es </a:t>
            </a:r>
            <a:r>
              <a:rPr lang="es-MX" sz="2400"/>
              <a:t>importante para ese documento </a:t>
            </a:r>
            <a:r>
              <a:rPr lang="es-MX" sz="2400" smtClean="0"/>
              <a:t>(el </a:t>
            </a:r>
            <a:r>
              <a:rPr lang="es-MX" sz="2400"/>
              <a:t>valor </a:t>
            </a:r>
            <a:r>
              <a:rPr lang="es-MX" sz="2400" b="1"/>
              <a:t>tf</a:t>
            </a:r>
            <a:r>
              <a:rPr lang="es-MX" sz="2400"/>
              <a:t> crece</a:t>
            </a:r>
            <a:r>
              <a:rPr lang="es-MX" sz="2400" smtClean="0"/>
              <a:t>). Ej.: sustantivos.</a:t>
            </a:r>
          </a:p>
          <a:p>
            <a:pPr algn="just" eaLnBrk="1" hangingPunct="1">
              <a:lnSpc>
                <a:spcPct val="95000"/>
              </a:lnSpc>
              <a:spcBef>
                <a:spcPct val="15000"/>
              </a:spcBef>
              <a:spcAft>
                <a:spcPts val="600"/>
              </a:spcAft>
              <a:buFontTx/>
              <a:buChar char="•"/>
            </a:pPr>
            <a:r>
              <a:rPr lang="es-MX" sz="2400"/>
              <a:t>Pero si </a:t>
            </a:r>
            <a:r>
              <a:rPr lang="es-MX" sz="2400" b="1" smtClean="0"/>
              <a:t>tr </a:t>
            </a:r>
            <a:r>
              <a:rPr lang="es-MX" sz="2400" smtClean="0"/>
              <a:t>aparece en </a:t>
            </a:r>
            <a:r>
              <a:rPr lang="es-MX" sz="2400" i="1"/>
              <a:t>muchos </a:t>
            </a:r>
            <a:r>
              <a:rPr lang="es-MX" sz="2400"/>
              <a:t>documentos, </a:t>
            </a:r>
            <a:r>
              <a:rPr lang="es-MX" sz="2400" smtClean="0"/>
              <a:t>no </a:t>
            </a:r>
            <a:r>
              <a:rPr lang="es-MX" sz="2400"/>
              <a:t>es </a:t>
            </a:r>
            <a:r>
              <a:rPr lang="es-MX" sz="2400" smtClean="0"/>
              <a:t>útil </a:t>
            </a:r>
            <a:r>
              <a:rPr lang="es-MX" sz="2400"/>
              <a:t>para distinguir a un documento de los </a:t>
            </a:r>
            <a:r>
              <a:rPr lang="es-MX" sz="2400" smtClean="0"/>
              <a:t>otros (</a:t>
            </a:r>
            <a:r>
              <a:rPr lang="es-MX" sz="2400" i="1" smtClean="0"/>
              <a:t>palabra vacía </a:t>
            </a:r>
            <a:r>
              <a:rPr lang="es-MX" sz="2400" smtClean="0"/>
              <a:t>o </a:t>
            </a:r>
            <a:r>
              <a:rPr lang="es-MX" sz="2400" i="1" smtClean="0"/>
              <a:t>stop word</a:t>
            </a:r>
            <a:r>
              <a:rPr lang="es-MX" sz="2400" smtClean="0"/>
              <a:t>): su </a:t>
            </a:r>
            <a:r>
              <a:rPr lang="es-MX" sz="2400" b="1" smtClean="0"/>
              <a:t>idf</a:t>
            </a:r>
            <a:r>
              <a:rPr lang="es-MX" sz="2400" smtClean="0"/>
              <a:t> </a:t>
            </a:r>
            <a:r>
              <a:rPr lang="es-MX" sz="2400"/>
              <a:t>decrece: </a:t>
            </a:r>
            <a:r>
              <a:rPr lang="es-MX" sz="2400" b="1" smtClean="0"/>
              <a:t>n</a:t>
            </a:r>
            <a:r>
              <a:rPr lang="es-MX" sz="2400" b="1" baseline="-25000" smtClean="0"/>
              <a:t>r</a:t>
            </a:r>
            <a:r>
              <a:rPr lang="es-MX" sz="2400" smtClean="0"/>
              <a:t> </a:t>
            </a:r>
            <a:r>
              <a:rPr lang="es-MX" sz="2400"/>
              <a:t>tiende a </a:t>
            </a:r>
            <a:r>
              <a:rPr lang="es-MX" sz="2400" b="1" smtClean="0"/>
              <a:t>N</a:t>
            </a:r>
            <a:r>
              <a:rPr lang="es-MX" sz="2400" smtClean="0"/>
              <a:t> </a:t>
            </a:r>
            <a:r>
              <a:rPr lang="es-MX" sz="2400" smtClean="0">
                <a:sym typeface="Symbol"/>
              </a:rPr>
              <a:t></a:t>
            </a:r>
            <a:r>
              <a:rPr lang="es-MX" sz="2400" smtClean="0"/>
              <a:t> </a:t>
            </a:r>
            <a:r>
              <a:rPr lang="es-MX" sz="2400" b="1" smtClean="0"/>
              <a:t>N </a:t>
            </a:r>
            <a:r>
              <a:rPr lang="es-MX" sz="2400" b="1"/>
              <a:t>/ n</a:t>
            </a:r>
            <a:r>
              <a:rPr lang="es-MX" sz="2400" b="1" baseline="-25000"/>
              <a:t>r</a:t>
            </a:r>
            <a:r>
              <a:rPr lang="es-MX" sz="2400" b="1"/>
              <a:t> </a:t>
            </a:r>
            <a:r>
              <a:rPr lang="es-MX" sz="2400"/>
              <a:t>tiende a </a:t>
            </a:r>
            <a:r>
              <a:rPr lang="es-MX" sz="2400" b="1" smtClean="0"/>
              <a:t>1</a:t>
            </a:r>
            <a:r>
              <a:rPr lang="es-MX" sz="2400" smtClean="0"/>
              <a:t> </a:t>
            </a:r>
            <a:r>
              <a:rPr lang="es-MX" sz="2400" smtClean="0">
                <a:sym typeface="Symbol"/>
              </a:rPr>
              <a:t></a:t>
            </a:r>
            <a:r>
              <a:rPr lang="es-MX" sz="2400" smtClean="0"/>
              <a:t> </a:t>
            </a:r>
            <a:r>
              <a:rPr lang="es-MX" sz="2400"/>
              <a:t>el logaritmo </a:t>
            </a:r>
            <a:r>
              <a:rPr lang="es-MX" sz="2400" smtClean="0"/>
              <a:t>tiende </a:t>
            </a:r>
            <a:r>
              <a:rPr lang="es-MX" sz="2400"/>
              <a:t>a </a:t>
            </a:r>
            <a:r>
              <a:rPr lang="es-MX" sz="2400" b="1" smtClean="0"/>
              <a:t>0</a:t>
            </a:r>
            <a:r>
              <a:rPr lang="es-MX" sz="2400" smtClean="0"/>
              <a:t>... Ej.: artículos, preposiciones, etc.</a:t>
            </a:r>
          </a:p>
          <a:p>
            <a:pPr lvl="0" algn="just" eaLnBrk="1" hangingPunct="1">
              <a:lnSpc>
                <a:spcPct val="95000"/>
              </a:lnSpc>
              <a:spcBef>
                <a:spcPct val="15000"/>
              </a:spcBef>
              <a:spcAft>
                <a:spcPts val="600"/>
              </a:spcAft>
              <a:buFontTx/>
              <a:buChar char="•"/>
            </a:pPr>
            <a:r>
              <a:rPr lang="es-MX" sz="2400" smtClean="0"/>
              <a:t>Se </a:t>
            </a:r>
            <a:r>
              <a:rPr lang="es-MX" sz="2400"/>
              <a:t>divide por el </a:t>
            </a:r>
            <a:r>
              <a:rPr lang="es-MX" sz="2400" i="1"/>
              <a:t>módulo </a:t>
            </a:r>
            <a:r>
              <a:rPr lang="es-MX" sz="2400" i="1" smtClean="0"/>
              <a:t>del vector </a:t>
            </a:r>
            <a:r>
              <a:rPr lang="es-MX" sz="2400" smtClean="0"/>
              <a:t>para </a:t>
            </a:r>
            <a:r>
              <a:rPr lang="es-MX" sz="2400"/>
              <a:t>no favorecer a documentos más </a:t>
            </a:r>
            <a:r>
              <a:rPr lang="es-MX" sz="2400" smtClean="0"/>
              <a:t>largos. La </a:t>
            </a:r>
            <a:r>
              <a:rPr lang="es-MX" sz="2400"/>
              <a:t>división por el módulo del vector es un factor de </a:t>
            </a:r>
            <a:r>
              <a:rPr lang="es-MX" sz="2400" smtClean="0"/>
              <a:t>ajuste, igual que el </a:t>
            </a:r>
            <a:r>
              <a:rPr lang="es-MX" sz="2400" b="1" smtClean="0"/>
              <a:t>idf</a:t>
            </a:r>
            <a:r>
              <a:rPr lang="es-MX" sz="2400" smtClean="0"/>
              <a:t>.</a:t>
            </a:r>
            <a:endParaRPr lang="en-US" sz="2400"/>
          </a:p>
          <a:p>
            <a:pPr algn="just" eaLnBrk="1" hangingPunct="1">
              <a:lnSpc>
                <a:spcPct val="95000"/>
              </a:lnSpc>
              <a:spcBef>
                <a:spcPct val="15000"/>
              </a:spcBef>
              <a:buFontTx/>
              <a:buChar char="•"/>
            </a:pPr>
            <a:endParaRPr lang="en-US" sz="2400"/>
          </a:p>
          <a:p>
            <a:pPr eaLnBrk="1" hangingPunct="1">
              <a:lnSpc>
                <a:spcPct val="95000"/>
              </a:lnSpc>
              <a:spcBef>
                <a:spcPct val="15000"/>
              </a:spcBef>
              <a:buFontTx/>
              <a:buChar char="•"/>
            </a:pPr>
            <a:endParaRPr lang="es-ES" altLang="en-US" i="1" smtClean="0">
              <a:solidFill>
                <a:srgbClr val="006600"/>
              </a:solidFill>
              <a:sym typeface="Symbol"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pt-BR" altLang="en-US" smtClean="0"/>
              <a:t>Modelo Vectorial: Ejemplo</a:t>
            </a:r>
            <a:endParaRPr lang="es-ES" altLang="en-US" smtClean="0"/>
          </a:p>
        </p:txBody>
      </p:sp>
      <p:sp>
        <p:nvSpPr>
          <p:cNvPr id="15363" name="Rectangle 3"/>
          <p:cNvSpPr>
            <a:spLocks noGrp="1" noChangeArrowheads="1"/>
          </p:cNvSpPr>
          <p:nvPr>
            <p:ph type="body" idx="1"/>
          </p:nvPr>
        </p:nvSpPr>
        <p:spPr>
          <a:xfrm>
            <a:off x="755576" y="2107883"/>
            <a:ext cx="8136903" cy="4382789"/>
          </a:xfrm>
        </p:spPr>
        <p:txBody>
          <a:bodyPr/>
          <a:lstStyle/>
          <a:p>
            <a:pPr algn="just">
              <a:spcAft>
                <a:spcPts val="600"/>
              </a:spcAft>
            </a:pPr>
            <a:r>
              <a:rPr lang="es-MX" sz="2800"/>
              <a:t>Supongamos que el conjunto </a:t>
            </a:r>
            <a:r>
              <a:rPr lang="es-MX" sz="2800" b="1"/>
              <a:t>D</a:t>
            </a:r>
            <a:r>
              <a:rPr lang="es-MX" sz="2800"/>
              <a:t> </a:t>
            </a:r>
            <a:r>
              <a:rPr lang="es-MX" sz="2800" smtClean="0"/>
              <a:t>sólo </a:t>
            </a:r>
            <a:r>
              <a:rPr lang="es-MX" sz="2800"/>
              <a:t>contenía estos tres simples documentos:</a:t>
            </a:r>
            <a:endParaRPr lang="en-US" sz="2800"/>
          </a:p>
          <a:p>
            <a:pPr marL="625475" indent="0" algn="just">
              <a:spcBef>
                <a:spcPts val="400"/>
              </a:spcBef>
              <a:spcAft>
                <a:spcPts val="400"/>
              </a:spcAft>
              <a:buNone/>
              <a:tabLst>
                <a:tab pos="7527925" algn="l"/>
              </a:tabLst>
            </a:pPr>
            <a:r>
              <a:rPr lang="es-MX" sz="2400" smtClean="0">
                <a:solidFill>
                  <a:srgbClr val="990000"/>
                </a:solidFill>
              </a:rPr>
              <a:t>d1 </a:t>
            </a:r>
            <a:r>
              <a:rPr lang="es-MX" sz="2400">
                <a:solidFill>
                  <a:srgbClr val="990000"/>
                </a:solidFill>
              </a:rPr>
              <a:t>= </a:t>
            </a:r>
            <a:r>
              <a:rPr lang="es-MX" sz="2400"/>
              <a:t>“El combustible diesel es vital para la </a:t>
            </a:r>
            <a:r>
              <a:rPr lang="es-MX" sz="2400" smtClean="0"/>
              <a:t>agricultura, ya que la maquinaria opera con diesel”</a:t>
            </a:r>
            <a:endParaRPr lang="en-US" sz="2400"/>
          </a:p>
          <a:p>
            <a:pPr marL="625475" indent="0" algn="just">
              <a:spcBef>
                <a:spcPts val="400"/>
              </a:spcBef>
              <a:spcAft>
                <a:spcPts val="400"/>
              </a:spcAft>
              <a:buNone/>
              <a:tabLst>
                <a:tab pos="7527925" algn="l"/>
              </a:tabLst>
            </a:pPr>
            <a:r>
              <a:rPr lang="es-MX" sz="2400">
                <a:solidFill>
                  <a:srgbClr val="990000"/>
                </a:solidFill>
              </a:rPr>
              <a:t>d2 = </a:t>
            </a:r>
            <a:r>
              <a:rPr lang="es-MX" sz="2400"/>
              <a:t>“El transporte de pasajeros tiene un subsidio para el combustible </a:t>
            </a:r>
            <a:r>
              <a:rPr lang="es-MX" sz="2400" smtClean="0"/>
              <a:t>diesel, así como otros tipos de transportes.”</a:t>
            </a:r>
            <a:endParaRPr lang="en-US" sz="2400"/>
          </a:p>
          <a:p>
            <a:pPr marL="625475" indent="0" algn="just">
              <a:spcBef>
                <a:spcPts val="400"/>
              </a:spcBef>
              <a:spcAft>
                <a:spcPts val="400"/>
              </a:spcAft>
              <a:buNone/>
              <a:tabLst>
                <a:tab pos="7527925" algn="l"/>
              </a:tabLst>
            </a:pPr>
            <a:r>
              <a:rPr lang="es-MX" sz="2400">
                <a:solidFill>
                  <a:srgbClr val="990000"/>
                </a:solidFill>
              </a:rPr>
              <a:t>d3 = </a:t>
            </a:r>
            <a:r>
              <a:rPr lang="es-MX" sz="2400"/>
              <a:t>“El transporte no funciona </a:t>
            </a:r>
            <a:r>
              <a:rPr lang="es-MX" sz="2400" smtClean="0"/>
              <a:t>hoy debido a un paro”.</a:t>
            </a:r>
            <a:endParaRPr lang="en-US" sz="2400"/>
          </a:p>
          <a:p>
            <a:pPr algn="just">
              <a:lnSpc>
                <a:spcPct val="95000"/>
              </a:lnSpc>
              <a:spcAft>
                <a:spcPts val="600"/>
              </a:spcAft>
            </a:pPr>
            <a:r>
              <a:rPr lang="es-ES" altLang="en-US" sz="2800" smtClean="0">
                <a:sym typeface="Symbol" pitchFamily="18" charset="2"/>
              </a:rPr>
              <a:t>Supongamos </a:t>
            </a:r>
            <a:r>
              <a:rPr lang="es-ES" altLang="en-US" sz="2800">
                <a:sym typeface="Symbol" pitchFamily="18" charset="2"/>
              </a:rPr>
              <a:t>que sólo tomamos como relevantes a </a:t>
            </a:r>
            <a:r>
              <a:rPr lang="es-ES" altLang="en-US" sz="2800" b="1" i="1" smtClean="0">
                <a:sym typeface="Symbol" pitchFamily="18" charset="2"/>
              </a:rPr>
              <a:t>diesel</a:t>
            </a:r>
            <a:r>
              <a:rPr lang="es-ES" altLang="en-US" sz="2800" smtClean="0">
                <a:sym typeface="Symbol" pitchFamily="18" charset="2"/>
              </a:rPr>
              <a:t>, </a:t>
            </a:r>
            <a:r>
              <a:rPr lang="es-ES" altLang="en-US" sz="2800" b="1" i="1">
                <a:sym typeface="Symbol" pitchFamily="18" charset="2"/>
              </a:rPr>
              <a:t>transporte </a:t>
            </a:r>
            <a:r>
              <a:rPr lang="es-ES" altLang="en-US" sz="2800">
                <a:sym typeface="Symbol" pitchFamily="18" charset="2"/>
              </a:rPr>
              <a:t>y </a:t>
            </a:r>
            <a:r>
              <a:rPr lang="es-ES" altLang="en-US" sz="2800" b="1" i="1">
                <a:sym typeface="Symbol" pitchFamily="18" charset="2"/>
              </a:rPr>
              <a:t>agricultura</a:t>
            </a:r>
            <a:r>
              <a:rPr lang="es-ES" altLang="en-US" sz="2800" smtClean="0">
                <a:sym typeface="Symbol" pitchFamily="18" charset="2"/>
              </a:rPr>
              <a:t>. Sea la consulta </a:t>
            </a:r>
            <a:r>
              <a:rPr lang="es-ES" altLang="en-US" sz="2800" b="1" i="1" smtClean="0">
                <a:solidFill>
                  <a:srgbClr val="FF0000"/>
                </a:solidFill>
                <a:sym typeface="Symbol" pitchFamily="18" charset="2"/>
              </a:rPr>
              <a:t>q = “el diesel y su impacto en la agricultura”</a:t>
            </a:r>
            <a:endParaRPr lang="es-ES" altLang="en-US" sz="2800" b="1" i="1">
              <a:solidFill>
                <a:srgbClr val="FF0000"/>
              </a:solidFill>
              <a:sym typeface="Symbol" pitchFamily="18"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pt-BR" altLang="en-US" smtClean="0"/>
              <a:t>Modelo Vectorial: Metáfora Gráfica...</a:t>
            </a:r>
            <a:endParaRPr lang="es-ES" altLang="en-US" smtClean="0"/>
          </a:p>
        </p:txBody>
      </p:sp>
      <p:pic>
        <p:nvPicPr>
          <p:cNvPr id="163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17616"/>
            <a:ext cx="7920880"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pt-BR" altLang="en-US" smtClean="0"/>
              <a:t>Modelo Vectorial: Idea Final</a:t>
            </a:r>
            <a:endParaRPr lang="es-ES" altLang="en-US" smtClean="0"/>
          </a:p>
        </p:txBody>
      </p:sp>
      <p:sp>
        <p:nvSpPr>
          <p:cNvPr id="17411" name="Rectangle 3"/>
          <p:cNvSpPr>
            <a:spLocks noGrp="1" noChangeArrowheads="1"/>
          </p:cNvSpPr>
          <p:nvPr>
            <p:ph type="body" idx="1"/>
          </p:nvPr>
        </p:nvSpPr>
        <p:spPr/>
        <p:txBody>
          <a:bodyPr/>
          <a:lstStyle/>
          <a:p>
            <a:pPr marL="609600" indent="-609600" algn="just" eaLnBrk="1" hangingPunct="1">
              <a:buFont typeface="Wingdings" pitchFamily="2" charset="2"/>
              <a:buAutoNum type="alphaLcPeriod"/>
            </a:pPr>
            <a:r>
              <a:rPr lang="pt-BR" altLang="en-US" sz="2600" b="1" smtClean="0"/>
              <a:t>La consulta </a:t>
            </a:r>
            <a:r>
              <a:rPr lang="pt-BR" altLang="en-US" sz="2600" b="1" smtClean="0">
                <a:solidFill>
                  <a:srgbClr val="FF0000"/>
                </a:solidFill>
              </a:rPr>
              <a:t>q </a:t>
            </a:r>
            <a:r>
              <a:rPr lang="pt-BR" altLang="en-US" sz="2600" b="1" smtClean="0"/>
              <a:t>se modela ella misma como un documento (vector) y se buscan los documentos (vectores) similares a </a:t>
            </a:r>
            <a:r>
              <a:rPr lang="pt-BR" altLang="en-US" sz="2600" b="1" smtClean="0">
                <a:solidFill>
                  <a:srgbClr val="FF0000"/>
                </a:solidFill>
              </a:rPr>
              <a:t>q</a:t>
            </a:r>
            <a:r>
              <a:rPr lang="pt-BR" altLang="en-US" sz="2600" b="1" smtClean="0"/>
              <a:t>.</a:t>
            </a:r>
          </a:p>
          <a:p>
            <a:pPr marL="609600" indent="-609600" algn="just" eaLnBrk="1" hangingPunct="1">
              <a:buFont typeface="Wingdings" pitchFamily="2" charset="2"/>
              <a:buAutoNum type="alphaLcPeriod"/>
            </a:pPr>
            <a:r>
              <a:rPr lang="pt-BR" altLang="en-US" sz="2600" b="1" smtClean="0"/>
              <a:t>La similitud </a:t>
            </a:r>
            <a:r>
              <a:rPr lang="pt-BR" altLang="en-US" sz="2600" b="1" smtClean="0">
                <a:solidFill>
                  <a:srgbClr val="FF0000"/>
                </a:solidFill>
              </a:rPr>
              <a:t>sim(di, dj) </a:t>
            </a:r>
            <a:r>
              <a:rPr lang="pt-BR" altLang="en-US" sz="2600" b="1" smtClean="0"/>
              <a:t>entre dos documentos se mide tomando el </a:t>
            </a:r>
            <a:r>
              <a:rPr lang="pt-BR" altLang="en-US" sz="2600" b="1" i="1" smtClean="0"/>
              <a:t>ángulo </a:t>
            </a:r>
            <a:r>
              <a:rPr lang="pt-BR" altLang="en-US" sz="2600" b="1" smtClean="0"/>
              <a:t>que forman como vectores (en la práctica: el </a:t>
            </a:r>
            <a:r>
              <a:rPr lang="pt-BR" altLang="en-US" sz="2600" b="1" i="1" smtClean="0"/>
              <a:t>coseno del ángulo</a:t>
            </a:r>
            <a:r>
              <a:rPr lang="pt-BR" altLang="en-US" sz="2600" b="1" smtClean="0"/>
              <a:t>).</a:t>
            </a:r>
          </a:p>
          <a:p>
            <a:pPr marL="609600" indent="-609600" algn="just" eaLnBrk="1" hangingPunct="1">
              <a:buFont typeface="Wingdings" pitchFamily="2" charset="2"/>
              <a:buAutoNum type="alphaLcPeriod"/>
            </a:pPr>
            <a:endParaRPr lang="pt-BR" altLang="en-US" sz="2600" b="1"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40" y="4714834"/>
            <a:ext cx="7191280" cy="1856230"/>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pt-BR" altLang="en-US" smtClean="0"/>
              <a:t>Modelo Vectorial: Distancia Coseno</a:t>
            </a:r>
            <a:endParaRPr lang="es-ES" altLang="en-US" smtClean="0"/>
          </a:p>
        </p:txBody>
      </p:sp>
      <p:sp>
        <p:nvSpPr>
          <p:cNvPr id="18435" name="Rectangle 3"/>
          <p:cNvSpPr>
            <a:spLocks noGrp="1" noChangeArrowheads="1"/>
          </p:cNvSpPr>
          <p:nvPr>
            <p:ph type="body" idx="1"/>
          </p:nvPr>
        </p:nvSpPr>
        <p:spPr>
          <a:xfrm>
            <a:off x="809625" y="2214563"/>
            <a:ext cx="7958138" cy="4238773"/>
          </a:xfrm>
        </p:spPr>
        <p:txBody>
          <a:bodyPr/>
          <a:lstStyle/>
          <a:p>
            <a:pPr algn="just"/>
            <a:r>
              <a:rPr lang="es-MX" sz="2400" smtClean="0"/>
              <a:t>El </a:t>
            </a:r>
            <a:r>
              <a:rPr lang="es-MX" sz="2400"/>
              <a:t>coseno se </a:t>
            </a:r>
            <a:r>
              <a:rPr lang="es-MX" sz="2400" smtClean="0"/>
              <a:t>calcula como el </a:t>
            </a:r>
            <a:r>
              <a:rPr lang="es-MX" sz="2400" i="1"/>
              <a:t>producto escalar</a:t>
            </a:r>
            <a:r>
              <a:rPr lang="es-MX" sz="2400"/>
              <a:t> entre los vectores, </a:t>
            </a:r>
            <a:r>
              <a:rPr lang="es-MX" sz="2400" smtClean="0"/>
              <a:t>dividiendo </a:t>
            </a:r>
            <a:r>
              <a:rPr lang="es-MX" sz="2400"/>
              <a:t>por el producto de </a:t>
            </a:r>
            <a:r>
              <a:rPr lang="es-MX" sz="2400" smtClean="0"/>
              <a:t>sus módulos.</a:t>
            </a:r>
          </a:p>
          <a:p>
            <a:pPr algn="just"/>
            <a:r>
              <a:rPr lang="es-MX" sz="2400" smtClean="0"/>
              <a:t>Si </a:t>
            </a:r>
            <a:r>
              <a:rPr lang="es-MX" sz="2400"/>
              <a:t>el ángulo </a:t>
            </a:r>
            <a:r>
              <a:rPr lang="es-MX" sz="2400" smtClean="0"/>
              <a:t>es cero, los vectores están </a:t>
            </a:r>
            <a:r>
              <a:rPr lang="es-MX" sz="2400"/>
              <a:t>“encimados</a:t>
            </a:r>
            <a:r>
              <a:rPr lang="es-MX" sz="2400" smtClean="0"/>
              <a:t>”… </a:t>
            </a:r>
            <a:r>
              <a:rPr lang="es-MX" sz="2400"/>
              <a:t>y si representan documentos </a:t>
            </a:r>
            <a:r>
              <a:rPr lang="es-MX" sz="2400" i="1" smtClean="0">
                <a:solidFill>
                  <a:srgbClr val="FF0000"/>
                </a:solidFill>
              </a:rPr>
              <a:t>se </a:t>
            </a:r>
            <a:r>
              <a:rPr lang="es-MX" sz="2400" i="1">
                <a:solidFill>
                  <a:srgbClr val="FF0000"/>
                </a:solidFill>
              </a:rPr>
              <a:t>parecen </a:t>
            </a:r>
            <a:r>
              <a:rPr lang="es-MX" sz="2400" i="1" smtClean="0">
                <a:solidFill>
                  <a:srgbClr val="FF0000"/>
                </a:solidFill>
              </a:rPr>
              <a:t>mucho</a:t>
            </a:r>
            <a:r>
              <a:rPr lang="es-MX" sz="2400" smtClean="0">
                <a:solidFill>
                  <a:srgbClr val="0070C0"/>
                </a:solidFill>
              </a:rPr>
              <a:t>: </a:t>
            </a:r>
            <a:r>
              <a:rPr lang="es-MX" sz="2400" smtClean="0"/>
              <a:t>el </a:t>
            </a:r>
            <a:r>
              <a:rPr lang="es-MX" sz="2400"/>
              <a:t>coseno será igual a </a:t>
            </a:r>
            <a:r>
              <a:rPr lang="es-MX" sz="2400" b="1" smtClean="0"/>
              <a:t>1</a:t>
            </a:r>
            <a:r>
              <a:rPr lang="es-MX" sz="2400" smtClean="0"/>
              <a:t>. </a:t>
            </a:r>
            <a:r>
              <a:rPr lang="es-MX" sz="2400"/>
              <a:t>Y si dos vectores son perpendiculares </a:t>
            </a:r>
            <a:r>
              <a:rPr lang="es-MX" sz="2400" smtClean="0"/>
              <a:t>(los documentos </a:t>
            </a:r>
            <a:r>
              <a:rPr lang="es-MX" sz="2400" i="1" smtClean="0">
                <a:solidFill>
                  <a:srgbClr val="990000"/>
                </a:solidFill>
              </a:rPr>
              <a:t>no </a:t>
            </a:r>
            <a:r>
              <a:rPr lang="es-MX" sz="2400" i="1">
                <a:solidFill>
                  <a:srgbClr val="990000"/>
                </a:solidFill>
              </a:rPr>
              <a:t>se parecen </a:t>
            </a:r>
            <a:r>
              <a:rPr lang="es-MX" sz="2400" i="1" smtClean="0">
                <a:solidFill>
                  <a:srgbClr val="990000"/>
                </a:solidFill>
              </a:rPr>
              <a:t>mucho</a:t>
            </a:r>
            <a:r>
              <a:rPr lang="es-MX" sz="2400" smtClean="0"/>
              <a:t>: </a:t>
            </a:r>
            <a:r>
              <a:rPr lang="es-MX" sz="2400"/>
              <a:t>comparten pocos términos) el coseno será igual a </a:t>
            </a:r>
            <a:r>
              <a:rPr lang="es-MX" sz="2400" b="1" smtClean="0"/>
              <a:t>0</a:t>
            </a:r>
            <a:r>
              <a:rPr lang="es-MX" sz="2400" smtClean="0"/>
              <a:t>...</a:t>
            </a:r>
            <a:endParaRPr lang="en-US" sz="2400"/>
          </a:p>
          <a:p>
            <a:pPr algn="just"/>
            <a:r>
              <a:rPr lang="es-MX" sz="2400"/>
              <a:t>Por </a:t>
            </a:r>
            <a:r>
              <a:rPr lang="es-MX" sz="2400" smtClean="0"/>
              <a:t>tanto</a:t>
            </a:r>
            <a:r>
              <a:rPr lang="es-MX" sz="2400"/>
              <a:t>, la </a:t>
            </a:r>
            <a:r>
              <a:rPr lang="es-MX" sz="2400" i="1" smtClean="0"/>
              <a:t>similitud </a:t>
            </a:r>
            <a:r>
              <a:rPr lang="es-MX" sz="2400" smtClean="0"/>
              <a:t>entre documentos </a:t>
            </a:r>
            <a:r>
              <a:rPr lang="es-MX" sz="2400"/>
              <a:t>será un valor entre </a:t>
            </a:r>
            <a:r>
              <a:rPr lang="es-MX" sz="2400" b="1" smtClean="0"/>
              <a:t>0</a:t>
            </a:r>
            <a:r>
              <a:rPr lang="es-MX" sz="2400" smtClean="0"/>
              <a:t> y </a:t>
            </a:r>
            <a:r>
              <a:rPr lang="es-MX" sz="2400" b="1" smtClean="0"/>
              <a:t>1</a:t>
            </a:r>
            <a:r>
              <a:rPr lang="es-MX" sz="2400" smtClean="0"/>
              <a:t>: </a:t>
            </a:r>
            <a:r>
              <a:rPr lang="es-MX" sz="2400"/>
              <a:t>mientras más cerca de </a:t>
            </a:r>
            <a:r>
              <a:rPr lang="es-MX" sz="2400" b="1" smtClean="0"/>
              <a:t>0</a:t>
            </a:r>
            <a:r>
              <a:rPr lang="es-MX" sz="2400" smtClean="0"/>
              <a:t>, </a:t>
            </a:r>
            <a:r>
              <a:rPr lang="es-MX" sz="2400"/>
              <a:t>menos se parecen los documentos, y viceversa: mientras más cerca de </a:t>
            </a:r>
            <a:r>
              <a:rPr lang="es-MX" sz="2400" b="1" smtClean="0"/>
              <a:t>1</a:t>
            </a:r>
            <a:r>
              <a:rPr lang="es-MX" sz="2400" smtClean="0"/>
              <a:t>, </a:t>
            </a:r>
            <a:r>
              <a:rPr lang="es-MX" sz="2400"/>
              <a:t>más parecidos </a:t>
            </a:r>
            <a:r>
              <a:rPr lang="es-MX" sz="2400" smtClean="0"/>
              <a:t>son.</a:t>
            </a:r>
            <a:endParaRPr lang="pt-BR" altLang="en-US" sz="2400" b="1" smtClean="0"/>
          </a:p>
          <a:p>
            <a:pPr marL="609600" indent="-609600" algn="just" eaLnBrk="1" hangingPunct="1">
              <a:buFont typeface="Wingdings" pitchFamily="2" charset="2"/>
              <a:buNone/>
            </a:pPr>
            <a:endParaRPr lang="pt-BR" altLang="en-US" sz="2600" b="1" i="1" smtClean="0">
              <a:solidFill>
                <a:srgbClr val="006600"/>
              </a:solidFill>
            </a:endParaRPr>
          </a:p>
          <a:p>
            <a:pPr marL="609600" indent="-609600" algn="just" eaLnBrk="1" hangingPunct="1">
              <a:buFont typeface="Wingdings" pitchFamily="2" charset="2"/>
              <a:buNone/>
            </a:pPr>
            <a:endParaRPr lang="es-ES" altLang="en-US" sz="2600"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pt-BR" altLang="en-US" smtClean="0"/>
              <a:t>Modelo Vectorial: Implementación</a:t>
            </a:r>
            <a:endParaRPr lang="es-ES" altLang="en-US" smtClean="0"/>
          </a:p>
        </p:txBody>
      </p:sp>
      <p:sp>
        <p:nvSpPr>
          <p:cNvPr id="19459" name="Rectangle 3"/>
          <p:cNvSpPr>
            <a:spLocks noGrp="1" noChangeArrowheads="1"/>
          </p:cNvSpPr>
          <p:nvPr>
            <p:ph type="body" idx="1"/>
          </p:nvPr>
        </p:nvSpPr>
        <p:spPr/>
        <p:txBody>
          <a:bodyPr/>
          <a:lstStyle/>
          <a:p>
            <a:pPr algn="just"/>
            <a:r>
              <a:rPr lang="es-MX" sz="2400"/>
              <a:t>Una vez analizadas las ideas del modelo matemático, la tarea es implementarlo mediante </a:t>
            </a:r>
            <a:r>
              <a:rPr lang="es-MX" sz="2400" i="1"/>
              <a:t>estructuras de datos </a:t>
            </a:r>
            <a:r>
              <a:rPr lang="es-MX" sz="2400"/>
              <a:t>y </a:t>
            </a:r>
            <a:r>
              <a:rPr lang="es-MX" sz="2400" i="1"/>
              <a:t>algoritmos </a:t>
            </a:r>
            <a:r>
              <a:rPr lang="es-MX" sz="2400"/>
              <a:t>en forma eficiente. En la práctica, la estructura más usada se conoce como “</a:t>
            </a:r>
            <a:r>
              <a:rPr lang="es-MX" sz="2400" i="1"/>
              <a:t>estructura de índices invertidos</a:t>
            </a:r>
            <a:r>
              <a:rPr lang="es-MX" sz="2400"/>
              <a:t>” y consta de </a:t>
            </a:r>
            <a:r>
              <a:rPr lang="es-MX" sz="2400" smtClean="0"/>
              <a:t>dos elementos</a:t>
            </a:r>
            <a:r>
              <a:rPr lang="es-MX" sz="2400"/>
              <a:t>:</a:t>
            </a:r>
            <a:endParaRPr lang="en-US" sz="2400"/>
          </a:p>
          <a:p>
            <a:pPr marL="898525" indent="-457200" algn="just">
              <a:buFont typeface="+mj-lt"/>
              <a:buAutoNum type="alphaLcPeriod"/>
            </a:pPr>
            <a:r>
              <a:rPr lang="es-MX" sz="2400" smtClean="0"/>
              <a:t>El</a:t>
            </a:r>
            <a:r>
              <a:rPr lang="es-MX" sz="2400" b="1" smtClean="0"/>
              <a:t> </a:t>
            </a:r>
            <a:r>
              <a:rPr lang="es-MX" sz="2400" b="1" smtClean="0">
                <a:solidFill>
                  <a:srgbClr val="990000"/>
                </a:solidFill>
              </a:rPr>
              <a:t>Vocabulario</a:t>
            </a:r>
            <a:r>
              <a:rPr lang="es-MX" sz="2400" smtClean="0"/>
              <a:t>:  el </a:t>
            </a:r>
            <a:r>
              <a:rPr lang="es-MX" sz="2400"/>
              <a:t>conjunto </a:t>
            </a:r>
            <a:r>
              <a:rPr lang="es-MX" sz="2400" b="1"/>
              <a:t>T </a:t>
            </a:r>
            <a:r>
              <a:rPr lang="es-MX" sz="2400"/>
              <a:t>de todos los </a:t>
            </a:r>
            <a:r>
              <a:rPr lang="es-MX" sz="2400" b="1" smtClean="0"/>
              <a:t>tr </a:t>
            </a:r>
            <a:r>
              <a:rPr lang="es-MX" sz="2400" smtClean="0"/>
              <a:t>distintos </a:t>
            </a:r>
            <a:r>
              <a:rPr lang="es-MX" sz="2400"/>
              <a:t>de la </a:t>
            </a:r>
            <a:r>
              <a:rPr lang="es-MX" sz="2400" smtClean="0"/>
              <a:t>base documental </a:t>
            </a:r>
            <a:r>
              <a:rPr lang="es-MX" sz="2400" b="1" smtClean="0"/>
              <a:t>D</a:t>
            </a:r>
            <a:r>
              <a:rPr lang="es-MX" sz="2400" smtClean="0"/>
              <a:t>.</a:t>
            </a:r>
            <a:endParaRPr lang="en-US" sz="2400"/>
          </a:p>
          <a:p>
            <a:pPr marL="898525" indent="-457200" algn="just">
              <a:buFont typeface="+mj-lt"/>
              <a:buAutoNum type="alphaLcPeriod"/>
            </a:pPr>
            <a:r>
              <a:rPr lang="es-MX" sz="2400"/>
              <a:t>El</a:t>
            </a:r>
            <a:r>
              <a:rPr lang="es-MX" sz="2400" b="1"/>
              <a:t> </a:t>
            </a:r>
            <a:r>
              <a:rPr lang="es-MX" sz="2400" b="1">
                <a:solidFill>
                  <a:srgbClr val="990000"/>
                </a:solidFill>
              </a:rPr>
              <a:t>Posteo</a:t>
            </a:r>
            <a:r>
              <a:rPr lang="es-MX" sz="2400"/>
              <a:t>: </a:t>
            </a:r>
            <a:r>
              <a:rPr lang="es-MX" sz="2400" smtClean="0"/>
              <a:t>para </a:t>
            </a:r>
            <a:r>
              <a:rPr lang="es-MX" sz="2400"/>
              <a:t>cada término </a:t>
            </a:r>
            <a:r>
              <a:rPr lang="es-MX" sz="2400" b="1" smtClean="0"/>
              <a:t>tr </a:t>
            </a:r>
            <a:r>
              <a:rPr lang="es-MX" sz="2400" smtClean="0"/>
              <a:t>en </a:t>
            </a:r>
            <a:r>
              <a:rPr lang="es-MX" sz="2400" b="1"/>
              <a:t>T</a:t>
            </a:r>
            <a:r>
              <a:rPr lang="es-MX" sz="2400"/>
              <a:t>, la lista de documentos </a:t>
            </a:r>
            <a:r>
              <a:rPr lang="es-MX" sz="2400" b="1" smtClean="0"/>
              <a:t>di </a:t>
            </a:r>
            <a:r>
              <a:rPr lang="es-MX" sz="2400" smtClean="0"/>
              <a:t>donde </a:t>
            </a:r>
            <a:r>
              <a:rPr lang="es-MX" sz="2400"/>
              <a:t>aparece ese </a:t>
            </a:r>
            <a:r>
              <a:rPr lang="es-MX" sz="2400" smtClean="0"/>
              <a:t>término.</a:t>
            </a:r>
            <a:endParaRPr lang="en-US" sz="2400"/>
          </a:p>
          <a:p>
            <a:pPr marL="0" indent="0" algn="just" eaLnBrk="1" hangingPunct="1">
              <a:buNone/>
            </a:pPr>
            <a:r>
              <a:rPr lang="pt-BR" altLang="en-US" sz="2400" b="1" smtClean="0"/>
              <a:t>	</a:t>
            </a:r>
          </a:p>
          <a:p>
            <a:pPr marL="609600" indent="-609600" eaLnBrk="1" hangingPunct="1"/>
            <a:endParaRPr lang="es-E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pt-BR" altLang="en-US" smtClean="0"/>
              <a:t>Modelo Vectorial: Ejemplo</a:t>
            </a:r>
            <a:endParaRPr lang="es-ES" altLang="en-US" smtClean="0"/>
          </a:p>
        </p:txBody>
      </p:sp>
      <p:sp>
        <p:nvSpPr>
          <p:cNvPr id="20483" name="Rectangle 3"/>
          <p:cNvSpPr>
            <a:spLocks noGrp="1" noChangeArrowheads="1"/>
          </p:cNvSpPr>
          <p:nvPr>
            <p:ph type="body" idx="1"/>
          </p:nvPr>
        </p:nvSpPr>
        <p:spPr>
          <a:xfrm>
            <a:off x="809625" y="2214563"/>
            <a:ext cx="7958138" cy="4310781"/>
          </a:xfrm>
        </p:spPr>
        <p:txBody>
          <a:bodyPr/>
          <a:lstStyle/>
          <a:p>
            <a:pPr marL="0" indent="0">
              <a:buNone/>
            </a:pPr>
            <a:r>
              <a:rPr lang="es-MX" sz="2800"/>
              <a:t>Ejemplo: sean los siguientes documentos:</a:t>
            </a:r>
            <a:endParaRPr lang="en-US" sz="2800"/>
          </a:p>
          <a:p>
            <a:pPr marL="0" indent="0">
              <a:buNone/>
            </a:pPr>
            <a:r>
              <a:rPr lang="es-MX" sz="2400">
                <a:solidFill>
                  <a:srgbClr val="990000"/>
                </a:solidFill>
              </a:rPr>
              <a:t>d1</a:t>
            </a:r>
            <a:r>
              <a:rPr lang="es-MX" sz="2400"/>
              <a:t> = “El combustible diesel es vital para la </a:t>
            </a:r>
            <a:r>
              <a:rPr lang="es-MX" sz="2400" smtClean="0"/>
              <a:t>agricultura porque la maquinaria opera con diesel”</a:t>
            </a:r>
            <a:endParaRPr lang="en-US" sz="2400"/>
          </a:p>
          <a:p>
            <a:pPr marL="0" indent="0">
              <a:buNone/>
            </a:pPr>
            <a:r>
              <a:rPr lang="es-MX" sz="2400">
                <a:solidFill>
                  <a:srgbClr val="990000"/>
                </a:solidFill>
              </a:rPr>
              <a:t>d2</a:t>
            </a:r>
            <a:r>
              <a:rPr lang="es-MX" sz="2400"/>
              <a:t> = “El transporte de pasajeros </a:t>
            </a:r>
            <a:r>
              <a:rPr lang="es-MX" sz="2400" smtClean="0"/>
              <a:t>y otros tipos de transporte, tienen </a:t>
            </a:r>
            <a:r>
              <a:rPr lang="es-MX" sz="2400"/>
              <a:t>un subsidio para el combustible diesel”</a:t>
            </a:r>
            <a:endParaRPr lang="en-US" sz="2400"/>
          </a:p>
          <a:p>
            <a:pPr marL="0" indent="0">
              <a:buNone/>
            </a:pPr>
            <a:r>
              <a:rPr lang="es-MX" sz="2400">
                <a:solidFill>
                  <a:srgbClr val="990000"/>
                </a:solidFill>
              </a:rPr>
              <a:t>d3 </a:t>
            </a:r>
            <a:r>
              <a:rPr lang="es-MX" sz="2400"/>
              <a:t>= “El transporte no funciona </a:t>
            </a:r>
            <a:r>
              <a:rPr lang="es-MX" sz="2400" smtClean="0"/>
              <a:t>hoy por un paro”.</a:t>
            </a:r>
            <a:endParaRPr lang="en-US" sz="2400"/>
          </a:p>
          <a:p>
            <a:pPr marL="0" indent="0">
              <a:buNone/>
            </a:pPr>
            <a:r>
              <a:rPr lang="es-MX" sz="2400">
                <a:solidFill>
                  <a:srgbClr val="990000"/>
                </a:solidFill>
              </a:rPr>
              <a:t>d4</a:t>
            </a:r>
            <a:r>
              <a:rPr lang="es-MX" sz="2400"/>
              <a:t> = “Hay transportes y </a:t>
            </a:r>
            <a:r>
              <a:rPr lang="es-MX" sz="2400" smtClean="0"/>
              <a:t>transportes: algunos muy eficientes, otros muy precarios...”</a:t>
            </a:r>
            <a:endParaRPr lang="en-US" sz="2400"/>
          </a:p>
          <a:p>
            <a:pPr marL="0" indent="0">
              <a:buNone/>
            </a:pPr>
            <a:r>
              <a:rPr lang="es-MX" sz="2400">
                <a:solidFill>
                  <a:srgbClr val="990000"/>
                </a:solidFill>
              </a:rPr>
              <a:t>d5 </a:t>
            </a:r>
            <a:r>
              <a:rPr lang="es-MX" sz="2400"/>
              <a:t>= “El </a:t>
            </a:r>
            <a:r>
              <a:rPr lang="es-MX" sz="2400" smtClean="0"/>
              <a:t>combustible diesel </a:t>
            </a:r>
            <a:r>
              <a:rPr lang="es-MX" sz="2400"/>
              <a:t>venezolano es de menor calidad </a:t>
            </a:r>
            <a:r>
              <a:rPr lang="es-MX" sz="2400" smtClean="0"/>
              <a:t> que </a:t>
            </a:r>
            <a:r>
              <a:rPr lang="es-MX" sz="2400"/>
              <a:t>el diesel argentino”</a:t>
            </a:r>
            <a:endParaRPr 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pt-BR" altLang="en-US" smtClean="0"/>
              <a:t>Modelo </a:t>
            </a:r>
            <a:r>
              <a:rPr lang="pt-BR" altLang="en-US" smtClean="0"/>
              <a:t>Vectorial: Ejemplo</a:t>
            </a:r>
            <a:endParaRPr lang="es-ES" altLang="en-US" smtClean="0"/>
          </a:p>
        </p:txBody>
      </p:sp>
      <p:sp>
        <p:nvSpPr>
          <p:cNvPr id="21507" name="Rectangle 3"/>
          <p:cNvSpPr>
            <a:spLocks noGrp="1" noChangeArrowheads="1"/>
          </p:cNvSpPr>
          <p:nvPr>
            <p:ph type="body" idx="1"/>
          </p:nvPr>
        </p:nvSpPr>
        <p:spPr>
          <a:xfrm>
            <a:off x="809625" y="2214563"/>
            <a:ext cx="7958138" cy="4320545"/>
          </a:xfrm>
        </p:spPr>
        <p:txBody>
          <a:bodyPr/>
          <a:lstStyle/>
          <a:p>
            <a:pPr marL="0" indent="0" algn="just" eaLnBrk="1" hangingPunct="1">
              <a:lnSpc>
                <a:spcPct val="90000"/>
              </a:lnSpc>
              <a:buClr>
                <a:schemeClr val="folHlink"/>
              </a:buClr>
              <a:buNone/>
            </a:pPr>
            <a:r>
              <a:rPr lang="es-MX" sz="2600"/>
              <a:t>Las estructuras podrían verse así (obviando algunas palabras irrelevantes):</a:t>
            </a:r>
            <a:endParaRPr lang="en-US" sz="2600"/>
          </a:p>
          <a:p>
            <a:pPr marL="660400" indent="-660400" algn="just" eaLnBrk="1" hangingPunct="1">
              <a:lnSpc>
                <a:spcPct val="90000"/>
              </a:lnSpc>
              <a:buClr>
                <a:schemeClr val="folHlink"/>
              </a:buClr>
              <a:buFont typeface="Wingdings" pitchFamily="2" charset="2"/>
              <a:buAutoNum type="romanLcPeriod"/>
            </a:pPr>
            <a:endParaRPr lang="es-ES" altLang="en-US" sz="2600" b="1"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680" y="3014856"/>
            <a:ext cx="3599656" cy="3520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pt-BR" altLang="en-US" smtClean="0"/>
              <a:t>Objetivos de la Presentación</a:t>
            </a:r>
            <a:endParaRPr lang="es-ES" altLang="en-US" smtClean="0"/>
          </a:p>
        </p:txBody>
      </p:sp>
      <p:sp>
        <p:nvSpPr>
          <p:cNvPr id="4099" name="Rectangle 3"/>
          <p:cNvSpPr>
            <a:spLocks noGrp="1" noChangeArrowheads="1"/>
          </p:cNvSpPr>
          <p:nvPr>
            <p:ph type="body" idx="1"/>
          </p:nvPr>
        </p:nvSpPr>
        <p:spPr/>
        <p:txBody>
          <a:bodyPr/>
          <a:lstStyle/>
          <a:p>
            <a:pPr algn="just" eaLnBrk="1" hangingPunct="1">
              <a:lnSpc>
                <a:spcPct val="90000"/>
              </a:lnSpc>
              <a:spcBef>
                <a:spcPct val="30000"/>
              </a:spcBef>
              <a:spcAft>
                <a:spcPct val="30000"/>
              </a:spcAft>
            </a:pPr>
            <a:r>
              <a:rPr lang="pt-BR" altLang="en-US" smtClean="0"/>
              <a:t>Presentar la problemática general de la </a:t>
            </a:r>
            <a:r>
              <a:rPr lang="pt-BR" altLang="en-US" i="1" smtClean="0"/>
              <a:t>Recuperación de Información</a:t>
            </a:r>
            <a:r>
              <a:rPr lang="pt-BR" altLang="en-US" smtClean="0"/>
              <a:t>.</a:t>
            </a:r>
          </a:p>
          <a:p>
            <a:pPr algn="just" eaLnBrk="1" hangingPunct="1">
              <a:lnSpc>
                <a:spcPct val="90000"/>
              </a:lnSpc>
              <a:spcBef>
                <a:spcPct val="30000"/>
              </a:spcBef>
              <a:spcAft>
                <a:spcPct val="30000"/>
              </a:spcAft>
            </a:pPr>
            <a:r>
              <a:rPr lang="pt-BR" altLang="en-US" smtClean="0"/>
              <a:t>Analizar algunos modelos clásicos, como el </a:t>
            </a:r>
            <a:r>
              <a:rPr lang="pt-BR" altLang="en-US" i="1" smtClean="0"/>
              <a:t>Booleano </a:t>
            </a:r>
            <a:r>
              <a:rPr lang="pt-BR" altLang="en-US" smtClean="0"/>
              <a:t>y el </a:t>
            </a:r>
            <a:r>
              <a:rPr lang="pt-BR" altLang="en-US" i="1" smtClean="0"/>
              <a:t>Vectorial</a:t>
            </a:r>
            <a:r>
              <a:rPr lang="pt-BR" altLang="en-US" smtClean="0"/>
              <a:t>, y presentar en forma esquemática el modelo </a:t>
            </a:r>
            <a:r>
              <a:rPr lang="pt-BR" altLang="en-US" i="1" smtClean="0"/>
              <a:t>PageRank</a:t>
            </a:r>
            <a:r>
              <a:rPr lang="pt-BR" altLang="en-US" smtClean="0"/>
              <a:t>.</a:t>
            </a:r>
          </a:p>
          <a:p>
            <a:pPr algn="just" eaLnBrk="1" hangingPunct="1">
              <a:lnSpc>
                <a:spcPct val="90000"/>
              </a:lnSpc>
              <a:spcBef>
                <a:spcPct val="30000"/>
              </a:spcBef>
              <a:spcAft>
                <a:spcPct val="30000"/>
              </a:spcAft>
            </a:pPr>
            <a:r>
              <a:rPr lang="pt-BR" altLang="en-US" smtClean="0"/>
              <a:t>Discutir elementos de implementación del </a:t>
            </a:r>
            <a:r>
              <a:rPr lang="pt-BR" altLang="en-US" i="1" smtClean="0"/>
              <a:t>Modelo Vectorial</a:t>
            </a:r>
            <a:r>
              <a:rPr lang="pt-BR" altLang="en-US" smtClean="0"/>
              <a:t>.  </a:t>
            </a:r>
            <a:endParaRPr lang="es-E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pt-BR" altLang="en-US" smtClean="0"/>
              <a:t>Modelo Vectorial: Aspectos Relevantes</a:t>
            </a:r>
            <a:endParaRPr lang="es-ES" altLang="en-US" smtClean="0"/>
          </a:p>
        </p:txBody>
      </p:sp>
      <p:sp>
        <p:nvSpPr>
          <p:cNvPr id="22531" name="Rectangle 3"/>
          <p:cNvSpPr>
            <a:spLocks noGrp="1" noChangeArrowheads="1"/>
          </p:cNvSpPr>
          <p:nvPr>
            <p:ph type="body" idx="1"/>
          </p:nvPr>
        </p:nvSpPr>
        <p:spPr>
          <a:xfrm>
            <a:off x="809625" y="2138363"/>
            <a:ext cx="7958138" cy="4530997"/>
          </a:xfrm>
        </p:spPr>
        <p:txBody>
          <a:bodyPr/>
          <a:lstStyle/>
          <a:p>
            <a:pPr lvl="0" algn="just"/>
            <a:r>
              <a:rPr lang="es-MX" sz="2400"/>
              <a:t>El </a:t>
            </a:r>
            <a:r>
              <a:rPr lang="es-MX" sz="2400" i="1"/>
              <a:t>vocabulario </a:t>
            </a:r>
            <a:r>
              <a:rPr lang="es-MX" sz="2400" smtClean="0"/>
              <a:t>cabe </a:t>
            </a:r>
            <a:r>
              <a:rPr lang="es-MX" sz="2400" i="1"/>
              <a:t>en memoria</a:t>
            </a:r>
            <a:r>
              <a:rPr lang="es-MX" sz="2400"/>
              <a:t>: </a:t>
            </a:r>
            <a:r>
              <a:rPr lang="es-MX" sz="2400" smtClean="0"/>
              <a:t>(1 </a:t>
            </a:r>
            <a:r>
              <a:rPr lang="es-MX" sz="2400"/>
              <a:t>Gb de texto </a:t>
            </a:r>
            <a:r>
              <a:rPr lang="es-MX" sz="2400" smtClean="0">
                <a:sym typeface="Symbol"/>
              </a:rPr>
              <a:t> </a:t>
            </a:r>
            <a:r>
              <a:rPr lang="es-MX" sz="2400" smtClean="0"/>
              <a:t>5 </a:t>
            </a:r>
            <a:r>
              <a:rPr lang="es-MX" sz="2400"/>
              <a:t>Mb de palabras </a:t>
            </a:r>
            <a:r>
              <a:rPr lang="es-MX" sz="2400" smtClean="0"/>
              <a:t>distintas). Se </a:t>
            </a:r>
            <a:r>
              <a:rPr lang="es-MX" sz="2400"/>
              <a:t>puede pensar en </a:t>
            </a:r>
            <a:r>
              <a:rPr lang="es-MX" sz="2400" smtClean="0"/>
              <a:t>una </a:t>
            </a:r>
            <a:r>
              <a:rPr lang="es-MX" sz="2400" i="1"/>
              <a:t>tabla </a:t>
            </a:r>
            <a:r>
              <a:rPr lang="es-MX" sz="2400" i="1" smtClean="0"/>
              <a:t>hash</a:t>
            </a:r>
            <a:r>
              <a:rPr lang="es-MX" sz="2400" smtClean="0"/>
              <a:t>.</a:t>
            </a:r>
            <a:endParaRPr lang="en-US" sz="2400"/>
          </a:p>
          <a:p>
            <a:pPr lvl="0" algn="just"/>
            <a:r>
              <a:rPr lang="es-MX" sz="2400"/>
              <a:t>Las </a:t>
            </a:r>
            <a:r>
              <a:rPr lang="es-MX" sz="2400" i="1"/>
              <a:t>listas de posteo </a:t>
            </a:r>
            <a:r>
              <a:rPr lang="es-MX" sz="2400"/>
              <a:t>consumen mucho espacio, y </a:t>
            </a:r>
            <a:r>
              <a:rPr lang="es-MX" sz="2400" i="1"/>
              <a:t>se implementan en </a:t>
            </a:r>
            <a:r>
              <a:rPr lang="es-MX" sz="2400" i="1" smtClean="0"/>
              <a:t>disco. </a:t>
            </a:r>
            <a:endParaRPr lang="en-US" sz="2400"/>
          </a:p>
          <a:p>
            <a:pPr lvl="0" algn="just"/>
            <a:r>
              <a:rPr lang="es-MX" sz="2400"/>
              <a:t>Para </a:t>
            </a:r>
            <a:r>
              <a:rPr lang="es-MX" sz="2400" smtClean="0"/>
              <a:t>ordenar los </a:t>
            </a:r>
            <a:r>
              <a:rPr lang="es-MX" sz="2400"/>
              <a:t>documentos relevantes </a:t>
            </a:r>
            <a:r>
              <a:rPr lang="es-MX" sz="2400" smtClean="0"/>
              <a:t>para una </a:t>
            </a:r>
            <a:r>
              <a:rPr lang="es-MX" sz="2400"/>
              <a:t>consulta, </a:t>
            </a:r>
            <a:r>
              <a:rPr lang="es-MX" sz="2400" smtClean="0"/>
              <a:t>en cada </a:t>
            </a:r>
            <a:r>
              <a:rPr lang="es-MX" sz="2400"/>
              <a:t>entrada del posteo almacene el </a:t>
            </a:r>
            <a:r>
              <a:rPr lang="es-MX" sz="2400" b="1"/>
              <a:t>tf </a:t>
            </a:r>
            <a:r>
              <a:rPr lang="es-MX" sz="2400"/>
              <a:t>del </a:t>
            </a:r>
            <a:r>
              <a:rPr lang="es-MX" sz="2400" smtClean="0"/>
              <a:t>término.</a:t>
            </a:r>
            <a:endParaRPr lang="en-US" sz="2400"/>
          </a:p>
          <a:p>
            <a:pPr lvl="0" algn="just"/>
            <a:r>
              <a:rPr lang="es-MX" sz="2400" smtClean="0"/>
              <a:t>En </a:t>
            </a:r>
            <a:r>
              <a:rPr lang="es-MX" sz="2400"/>
              <a:t>cada entrada del vocabulario, almacenar el </a:t>
            </a:r>
            <a:r>
              <a:rPr lang="es-MX" sz="2400" b="1"/>
              <a:t>idf </a:t>
            </a:r>
            <a:r>
              <a:rPr lang="es-MX" sz="2400"/>
              <a:t>(en la </a:t>
            </a:r>
            <a:r>
              <a:rPr lang="es-MX" sz="2400" smtClean="0"/>
              <a:t>práctica, el </a:t>
            </a:r>
            <a:r>
              <a:rPr lang="es-MX" sz="2400"/>
              <a:t>valor </a:t>
            </a:r>
            <a:r>
              <a:rPr lang="es-MX" sz="2400" b="1"/>
              <a:t>n</a:t>
            </a:r>
            <a:r>
              <a:rPr lang="es-MX" sz="2400" b="1" baseline="-25000"/>
              <a:t>r</a:t>
            </a:r>
            <a:r>
              <a:rPr lang="es-MX" sz="2400" smtClean="0"/>
              <a:t>)</a:t>
            </a:r>
            <a:endParaRPr lang="en-US" sz="2400"/>
          </a:p>
          <a:p>
            <a:pPr lvl="0" algn="just"/>
            <a:r>
              <a:rPr lang="es-MX" sz="2400" smtClean="0"/>
              <a:t>Es </a:t>
            </a:r>
            <a:r>
              <a:rPr lang="es-MX" sz="2400"/>
              <a:t>conveniente </a:t>
            </a:r>
            <a:r>
              <a:rPr lang="es-MX" sz="2400" smtClean="0"/>
              <a:t>también almacenar </a:t>
            </a:r>
            <a:r>
              <a:rPr lang="es-MX" sz="2400"/>
              <a:t>el máximo </a:t>
            </a:r>
            <a:r>
              <a:rPr lang="es-MX" sz="2400" b="1"/>
              <a:t>tf </a:t>
            </a:r>
            <a:r>
              <a:rPr lang="es-MX" sz="2400"/>
              <a:t>de cada término en el vocabulario</a:t>
            </a:r>
            <a:r>
              <a:rPr lang="es-MX" sz="2400" smtClean="0"/>
              <a:t>.</a:t>
            </a:r>
            <a:endParaRPr lang="en-US" sz="2400"/>
          </a:p>
          <a:p>
            <a:pPr lvl="0" algn="just"/>
            <a:r>
              <a:rPr lang="es-MX" sz="2400" smtClean="0"/>
              <a:t>Almacenar cada lista </a:t>
            </a:r>
            <a:r>
              <a:rPr lang="es-MX" sz="2400"/>
              <a:t>de posteo </a:t>
            </a:r>
            <a:r>
              <a:rPr lang="es-MX" sz="2400" smtClean="0"/>
              <a:t>en </a:t>
            </a:r>
            <a:r>
              <a:rPr lang="es-MX" sz="2400"/>
              <a:t>orden decreciente de </a:t>
            </a:r>
            <a:r>
              <a:rPr lang="es-MX" sz="2400" b="1"/>
              <a:t>tf</a:t>
            </a:r>
            <a:r>
              <a:rPr lang="es-MX" sz="2400"/>
              <a:t>.</a:t>
            </a:r>
            <a:endParaRPr 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pt-BR" altLang="en-US" smtClean="0"/>
              <a:t>Modelo Vectorial: Nuevo Ejemplo</a:t>
            </a:r>
            <a:endParaRPr lang="es-ES" alt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19" y="2114549"/>
            <a:ext cx="8425035" cy="4367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pt-BR" altLang="en-US" smtClean="0"/>
              <a:t>Modelo Vectorial: Consultas</a:t>
            </a:r>
            <a:endParaRPr lang="es-ES" altLang="en-US" smtClean="0"/>
          </a:p>
        </p:txBody>
      </p:sp>
      <p:sp>
        <p:nvSpPr>
          <p:cNvPr id="43" name="Rectangle 3"/>
          <p:cNvSpPr txBox="1">
            <a:spLocks noChangeArrowheads="1"/>
          </p:cNvSpPr>
          <p:nvPr/>
        </p:nvSpPr>
        <p:spPr>
          <a:xfrm>
            <a:off x="809625" y="2138363"/>
            <a:ext cx="7958138" cy="4530997"/>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lvl="0" algn="just"/>
            <a:r>
              <a:rPr lang="es-MX" sz="2400"/>
              <a:t>Una consulta </a:t>
            </a:r>
            <a:r>
              <a:rPr lang="es-MX" sz="2400" b="1">
                <a:solidFill>
                  <a:srgbClr val="FF0000"/>
                </a:solidFill>
              </a:rPr>
              <a:t>q </a:t>
            </a:r>
            <a:r>
              <a:rPr lang="es-MX" sz="2400"/>
              <a:t>puede tener varios términos, y </a:t>
            </a:r>
            <a:r>
              <a:rPr lang="es-MX" sz="2400" smtClean="0"/>
              <a:t>queremos los </a:t>
            </a:r>
            <a:r>
              <a:rPr lang="es-MX" sz="2400" b="1"/>
              <a:t>R</a:t>
            </a:r>
            <a:r>
              <a:rPr lang="es-MX" sz="2400"/>
              <a:t> documentos más relevantes.</a:t>
            </a:r>
            <a:endParaRPr lang="en-US" sz="2400"/>
          </a:p>
          <a:p>
            <a:pPr lvl="0" algn="just"/>
            <a:r>
              <a:rPr lang="es-MX" sz="2400"/>
              <a:t>Las listas de posteo </a:t>
            </a:r>
            <a:r>
              <a:rPr lang="es-MX" sz="2400" smtClean="0"/>
              <a:t>están </a:t>
            </a:r>
            <a:r>
              <a:rPr lang="es-MX" sz="2400"/>
              <a:t>almacenadas en orden decreciente de </a:t>
            </a:r>
            <a:r>
              <a:rPr lang="es-MX" sz="2400" b="1"/>
              <a:t>tf</a:t>
            </a:r>
            <a:r>
              <a:rPr lang="es-MX" sz="2400"/>
              <a:t>. La idea: mantener un ranking de los </a:t>
            </a:r>
            <a:r>
              <a:rPr lang="es-MX" sz="2400" b="1"/>
              <a:t>R </a:t>
            </a:r>
            <a:r>
              <a:rPr lang="es-MX" sz="2400"/>
              <a:t>documentos </a:t>
            </a:r>
            <a:r>
              <a:rPr lang="es-MX" sz="2400" b="1"/>
              <a:t>di</a:t>
            </a:r>
            <a:r>
              <a:rPr lang="es-MX" sz="2400"/>
              <a:t> con mayor </a:t>
            </a:r>
            <a:r>
              <a:rPr lang="es-MX" sz="2400" b="1" i="1"/>
              <a:t>sim(di, q)</a:t>
            </a:r>
            <a:r>
              <a:rPr lang="es-MX" sz="2400"/>
              <a:t>.</a:t>
            </a:r>
            <a:endParaRPr lang="en-US" sz="2400"/>
          </a:p>
          <a:p>
            <a:pPr lvl="0" algn="just"/>
            <a:r>
              <a:rPr lang="es-MX" sz="2400" smtClean="0"/>
              <a:t>Comenzar con </a:t>
            </a:r>
            <a:r>
              <a:rPr lang="es-MX" sz="2400"/>
              <a:t>el término de </a:t>
            </a:r>
            <a:r>
              <a:rPr lang="es-MX" sz="2400" smtClean="0">
                <a:solidFill>
                  <a:srgbClr val="FF0000"/>
                </a:solidFill>
              </a:rPr>
              <a:t>q </a:t>
            </a:r>
            <a:r>
              <a:rPr lang="es-MX" sz="2400" smtClean="0"/>
              <a:t>con mayor </a:t>
            </a:r>
            <a:r>
              <a:rPr lang="es-MX" sz="2400" b="1"/>
              <a:t>idf </a:t>
            </a:r>
            <a:r>
              <a:rPr lang="es-MX" sz="2400"/>
              <a:t>(o sea, </a:t>
            </a:r>
            <a:r>
              <a:rPr lang="es-MX" sz="2400" smtClean="0"/>
              <a:t>lista </a:t>
            </a:r>
            <a:r>
              <a:rPr lang="es-MX" sz="2400"/>
              <a:t>de posteo más </a:t>
            </a:r>
            <a:r>
              <a:rPr lang="es-MX" sz="2400" smtClean="0"/>
              <a:t>corta </a:t>
            </a:r>
            <a:r>
              <a:rPr lang="es-MX" sz="2400" smtClean="0">
                <a:sym typeface="Symbol"/>
              </a:rPr>
              <a:t></a:t>
            </a:r>
            <a:r>
              <a:rPr lang="es-MX" sz="2400" smtClean="0"/>
              <a:t> término </a:t>
            </a:r>
            <a:r>
              <a:rPr lang="es-MX" sz="2400"/>
              <a:t>con menor </a:t>
            </a:r>
            <a:r>
              <a:rPr lang="es-MX" sz="2400" b="1"/>
              <a:t>n</a:t>
            </a:r>
            <a:r>
              <a:rPr lang="es-MX" sz="2400" b="1" baseline="-25000"/>
              <a:t>r</a:t>
            </a:r>
            <a:r>
              <a:rPr lang="es-MX" sz="2400"/>
              <a:t>) y </a:t>
            </a:r>
            <a:r>
              <a:rPr lang="es-MX" sz="2400" smtClean="0"/>
              <a:t>traer de su posteo </a:t>
            </a:r>
            <a:r>
              <a:rPr lang="es-MX" sz="2400"/>
              <a:t>los </a:t>
            </a:r>
            <a:r>
              <a:rPr lang="es-MX" sz="2400" b="1"/>
              <a:t>R </a:t>
            </a:r>
            <a:r>
              <a:rPr lang="es-MX" sz="2400"/>
              <a:t>primeros documentos. Si no se llega a reunir </a:t>
            </a:r>
            <a:r>
              <a:rPr lang="es-MX" sz="2400" b="1" smtClean="0"/>
              <a:t>R</a:t>
            </a:r>
            <a:r>
              <a:rPr lang="es-MX" sz="2400" smtClean="0"/>
              <a:t>, continuar con </a:t>
            </a:r>
            <a:r>
              <a:rPr lang="es-MX" sz="2400"/>
              <a:t>el segundo término de mayor </a:t>
            </a:r>
            <a:r>
              <a:rPr lang="es-MX" sz="2400" b="1"/>
              <a:t>idf</a:t>
            </a:r>
            <a:r>
              <a:rPr lang="es-MX" sz="2400"/>
              <a:t>, y así sucesivamente</a:t>
            </a:r>
            <a:r>
              <a:rPr lang="es-MX" sz="2400" smtClean="0"/>
              <a:t>.</a:t>
            </a:r>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pt-BR" altLang="en-US" smtClean="0"/>
              <a:t>Modelo Vectorial: Consulta</a:t>
            </a:r>
            <a:endParaRPr lang="es-ES" altLang="en-US" smtClean="0"/>
          </a:p>
        </p:txBody>
      </p:sp>
      <p:sp>
        <p:nvSpPr>
          <p:cNvPr id="25603" name="Rectangle 3"/>
          <p:cNvSpPr>
            <a:spLocks noGrp="1" noChangeArrowheads="1"/>
          </p:cNvSpPr>
          <p:nvPr>
            <p:ph type="body" idx="1"/>
          </p:nvPr>
        </p:nvSpPr>
        <p:spPr/>
        <p:txBody>
          <a:bodyPr/>
          <a:lstStyle/>
          <a:p>
            <a:pPr lvl="0" algn="just"/>
            <a:r>
              <a:rPr lang="es-MX" sz="2400" smtClean="0"/>
              <a:t>Aún cuando ya se tengan </a:t>
            </a:r>
            <a:r>
              <a:rPr lang="es-MX" sz="2400" b="1" smtClean="0"/>
              <a:t>R </a:t>
            </a:r>
            <a:r>
              <a:rPr lang="es-MX" sz="2400" smtClean="0"/>
              <a:t>documentos candidatos, seguir recorriendo los posteos, de mayor a menor </a:t>
            </a:r>
            <a:r>
              <a:rPr lang="es-MX" sz="2400" b="1" smtClean="0"/>
              <a:t>idf</a:t>
            </a:r>
            <a:r>
              <a:rPr lang="es-MX" sz="2400" smtClean="0"/>
              <a:t>, tomando hasta </a:t>
            </a:r>
            <a:r>
              <a:rPr lang="es-MX" sz="2400" b="1" smtClean="0"/>
              <a:t>R </a:t>
            </a:r>
            <a:r>
              <a:rPr lang="es-MX" sz="2400" smtClean="0"/>
              <a:t>candidatos de cada lista.</a:t>
            </a:r>
            <a:endParaRPr lang="en-US" sz="2400" smtClean="0"/>
          </a:p>
          <a:p>
            <a:pPr lvl="0" algn="just">
              <a:spcBef>
                <a:spcPts val="1200"/>
              </a:spcBef>
            </a:pPr>
            <a:r>
              <a:rPr lang="es-MX" sz="2400" smtClean="0"/>
              <a:t>Como el </a:t>
            </a:r>
            <a:r>
              <a:rPr lang="es-MX" sz="2400" b="1" smtClean="0"/>
              <a:t>tf </a:t>
            </a:r>
            <a:r>
              <a:rPr lang="es-MX" sz="2400" smtClean="0"/>
              <a:t>en cada lista decrece, se puede cortar antes el recorrido de alguna, pues los candidatos ya no van a entrar al ranking de los </a:t>
            </a:r>
            <a:r>
              <a:rPr lang="es-MX" sz="2400" b="1" smtClean="0"/>
              <a:t>R </a:t>
            </a:r>
            <a:r>
              <a:rPr lang="es-MX" sz="2400" smtClean="0"/>
              <a:t>mejores. Y como el máximo </a:t>
            </a:r>
            <a:r>
              <a:rPr lang="es-MX" sz="2400" b="1" smtClean="0"/>
              <a:t>tf </a:t>
            </a:r>
            <a:r>
              <a:rPr lang="es-MX" sz="2400" smtClean="0"/>
              <a:t>está almacenado en cada término del vocabulario, se puede eliminar términos sin siquiera ir al disco una vez para mirar su posteo.</a:t>
            </a:r>
            <a:endParaRPr 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pt-BR" altLang="en-US" smtClean="0"/>
              <a:t>Modelo Vectorial: Consulta</a:t>
            </a:r>
            <a:endParaRPr lang="es-ES" altLang="en-US" smtClean="0"/>
          </a:p>
        </p:txBody>
      </p:sp>
      <p:sp>
        <p:nvSpPr>
          <p:cNvPr id="26627" name="Rectangle 3"/>
          <p:cNvSpPr>
            <a:spLocks noGrp="1" noChangeArrowheads="1"/>
          </p:cNvSpPr>
          <p:nvPr>
            <p:ph type="body" idx="1"/>
          </p:nvPr>
        </p:nvSpPr>
        <p:spPr/>
        <p:txBody>
          <a:bodyPr/>
          <a:lstStyle/>
          <a:p>
            <a:pPr lvl="0" algn="just"/>
            <a:r>
              <a:rPr lang="es-MX" sz="2400" smtClean="0"/>
              <a:t>Para armar el ranking, mantener los documentos orden en que se recuperan, pero si al chequear la lista de otro término el mismo documento aparece otra vez, se puede hacer que suba en el ranking general. </a:t>
            </a:r>
            <a:endParaRPr lang="en-US" sz="2400" smtClean="0"/>
          </a:p>
          <a:p>
            <a:pPr algn="just"/>
            <a:r>
              <a:rPr lang="es-MX" sz="2400" smtClean="0"/>
              <a:t>Pero como el ranking debe ordenarse de mayor a menor relevancia para la consulta </a:t>
            </a:r>
            <a:r>
              <a:rPr lang="es-MX" sz="2400" b="1" smtClean="0">
                <a:solidFill>
                  <a:srgbClr val="FF0000"/>
                </a:solidFill>
              </a:rPr>
              <a:t>q</a:t>
            </a:r>
            <a:r>
              <a:rPr lang="es-MX" sz="2400" smtClean="0"/>
              <a:t>, entonces cada documento </a:t>
            </a:r>
            <a:r>
              <a:rPr lang="es-MX" sz="2400" b="1" smtClean="0"/>
              <a:t>di</a:t>
            </a:r>
            <a:r>
              <a:rPr lang="es-MX" sz="2400" smtClean="0"/>
              <a:t> debe ponderarse con número que de alguna forma mida su relevancia para </a:t>
            </a:r>
            <a:r>
              <a:rPr lang="es-MX" sz="2400" smtClean="0">
                <a:solidFill>
                  <a:srgbClr val="FF0000"/>
                </a:solidFill>
              </a:rPr>
              <a:t>q</a:t>
            </a:r>
            <a:r>
              <a:rPr lang="es-MX" sz="2400" smtClean="0"/>
              <a:t>. En principio, puede usarse la </a:t>
            </a:r>
            <a:r>
              <a:rPr lang="es-MX" sz="2400" i="1" smtClean="0"/>
              <a:t>distancia coseno</a:t>
            </a:r>
            <a:r>
              <a:rPr lang="es-MX" sz="2400" smtClean="0"/>
              <a:t>, pero para simplificar y evitar pérdida de tiempo, se puede hacer una </a:t>
            </a:r>
            <a:r>
              <a:rPr lang="es-MX" sz="2400" i="1" smtClean="0"/>
              <a:t>calificación local.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pt-BR" altLang="en-US" smtClean="0"/>
              <a:t>Modelo Vectorial: Consulta</a:t>
            </a:r>
            <a:endParaRPr lang="es-ES" altLang="en-US" smtClean="0"/>
          </a:p>
        </p:txBody>
      </p:sp>
      <p:sp>
        <p:nvSpPr>
          <p:cNvPr id="39" name="Rectangle 3"/>
          <p:cNvSpPr txBox="1">
            <a:spLocks noChangeArrowheads="1"/>
          </p:cNvSpPr>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a:r>
              <a:rPr lang="es-MX" sz="2400" kern="0" smtClean="0"/>
              <a:t>Una forma de </a:t>
            </a:r>
            <a:r>
              <a:rPr lang="es-MX" sz="2400" i="1" kern="0" smtClean="0"/>
              <a:t>calificación local </a:t>
            </a:r>
            <a:r>
              <a:rPr lang="es-MX" sz="2400" kern="0" smtClean="0"/>
              <a:t>(muy usada por los estudiantes…) puede basarse en parte de la expresión ya vista </a:t>
            </a:r>
            <a:r>
              <a:rPr lang="es-MX" sz="2400" b="1" kern="0" smtClean="0">
                <a:solidFill>
                  <a:srgbClr val="C00000"/>
                </a:solidFill>
              </a:rPr>
              <a:t>tf</a:t>
            </a:r>
            <a:r>
              <a:rPr lang="es-MX" sz="2400" b="1" kern="0" baseline="-25000" smtClean="0">
                <a:solidFill>
                  <a:srgbClr val="C00000"/>
                </a:solidFill>
              </a:rPr>
              <a:t>r,i</a:t>
            </a:r>
            <a:r>
              <a:rPr lang="es-MX" sz="2400" b="1" kern="0" smtClean="0">
                <a:solidFill>
                  <a:srgbClr val="C00000"/>
                </a:solidFill>
              </a:rPr>
              <a:t> * idf</a:t>
            </a:r>
            <a:r>
              <a:rPr lang="es-MX" sz="2400" b="1" kern="0" baseline="-25000" smtClean="0">
                <a:solidFill>
                  <a:srgbClr val="C00000"/>
                </a:solidFill>
              </a:rPr>
              <a:t>r</a:t>
            </a:r>
            <a:r>
              <a:rPr lang="es-MX" sz="2400" b="1" kern="0" smtClean="0">
                <a:solidFill>
                  <a:srgbClr val="C00000"/>
                </a:solidFill>
              </a:rPr>
              <a:t> = tf</a:t>
            </a:r>
            <a:r>
              <a:rPr lang="es-MX" sz="2400" b="1" kern="0" baseline="-25000" smtClean="0">
                <a:solidFill>
                  <a:srgbClr val="C00000"/>
                </a:solidFill>
              </a:rPr>
              <a:t>r,i</a:t>
            </a:r>
            <a:r>
              <a:rPr lang="es-MX" sz="2400" b="1" kern="0" smtClean="0">
                <a:solidFill>
                  <a:srgbClr val="C00000"/>
                </a:solidFill>
              </a:rPr>
              <a:t> * log(N/n</a:t>
            </a:r>
            <a:r>
              <a:rPr lang="es-MX" sz="2400" b="1" kern="0" baseline="-25000" smtClean="0">
                <a:solidFill>
                  <a:srgbClr val="C00000"/>
                </a:solidFill>
              </a:rPr>
              <a:t>r</a:t>
            </a:r>
            <a:r>
              <a:rPr lang="es-MX" sz="2400" b="1" kern="0" smtClean="0">
                <a:solidFill>
                  <a:srgbClr val="C00000"/>
                </a:solidFill>
              </a:rPr>
              <a:t>)</a:t>
            </a:r>
            <a:r>
              <a:rPr lang="es-MX" sz="2400" kern="0" smtClean="0"/>
              <a:t> (esto es, el cálculo del peso de un término </a:t>
            </a:r>
            <a:r>
              <a:rPr lang="es-MX" sz="2400" i="1" kern="0" smtClean="0"/>
              <a:t>r</a:t>
            </a:r>
            <a:r>
              <a:rPr lang="es-MX" sz="2400" kern="0" smtClean="0"/>
              <a:t> para el documento </a:t>
            </a:r>
            <a:r>
              <a:rPr lang="es-MX" sz="2400" i="1" kern="0" smtClean="0"/>
              <a:t>i</a:t>
            </a:r>
            <a:r>
              <a:rPr lang="es-MX" sz="2400" kern="0" smtClean="0"/>
              <a:t>, pero sin dividir por el producto de sus módulos). </a:t>
            </a:r>
          </a:p>
          <a:p>
            <a:pPr algn="just">
              <a:spcBef>
                <a:spcPts val="1200"/>
              </a:spcBef>
            </a:pPr>
            <a:r>
              <a:rPr lang="es-MX" sz="2400" kern="0" smtClean="0"/>
              <a:t>Se califica de esta forma cada término de </a:t>
            </a:r>
            <a:r>
              <a:rPr lang="es-MX" sz="2400" kern="0" smtClean="0">
                <a:solidFill>
                  <a:srgbClr val="FF0000"/>
                </a:solidFill>
              </a:rPr>
              <a:t>q </a:t>
            </a:r>
            <a:r>
              <a:rPr lang="es-MX" sz="2400" kern="0" smtClean="0"/>
              <a:t>en cada documento </a:t>
            </a:r>
            <a:r>
              <a:rPr lang="es-MX" sz="2400" b="1" kern="0" smtClean="0"/>
              <a:t>di </a:t>
            </a:r>
            <a:r>
              <a:rPr lang="es-MX" sz="2400" kern="0" smtClean="0"/>
              <a:t>recuperado, se suman esas calificaciones, y el valor de la suma se puede proponer como valor de ranking del documento.</a:t>
            </a:r>
            <a:endParaRPr lang="en-US" sz="2400" kern="0" smtClean="0"/>
          </a:p>
          <a:p>
            <a:pPr algn="just"/>
            <a:endParaRPr lang="pt-BR" altLang="en-US" sz="2600" b="1" kern="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pt-BR" altLang="en-US" smtClean="0"/>
              <a:t>El Modelo PageRank (Rankeo por Popularidad)</a:t>
            </a:r>
            <a:endParaRPr lang="es-ES" altLang="en-US" smtClean="0"/>
          </a:p>
        </p:txBody>
      </p:sp>
      <p:sp>
        <p:nvSpPr>
          <p:cNvPr id="28675" name="Rectangle 3"/>
          <p:cNvSpPr>
            <a:spLocks noGrp="1" noChangeArrowheads="1"/>
          </p:cNvSpPr>
          <p:nvPr>
            <p:ph type="body" idx="1"/>
          </p:nvPr>
        </p:nvSpPr>
        <p:spPr>
          <a:xfrm>
            <a:off x="809625" y="2123123"/>
            <a:ext cx="7958138" cy="4166765"/>
          </a:xfrm>
        </p:spPr>
        <p:txBody>
          <a:bodyPr/>
          <a:lstStyle/>
          <a:p>
            <a:pPr algn="just"/>
            <a:r>
              <a:rPr lang="es-MX" sz="2400" smtClean="0"/>
              <a:t>En </a:t>
            </a:r>
            <a:r>
              <a:rPr lang="es-MX" sz="2400"/>
              <a:t>los últimos tiempos se </a:t>
            </a:r>
            <a:r>
              <a:rPr lang="es-MX" sz="2400" smtClean="0"/>
              <a:t>impuso el </a:t>
            </a:r>
            <a:r>
              <a:rPr lang="es-MX" sz="2400"/>
              <a:t>modelo </a:t>
            </a:r>
            <a:r>
              <a:rPr lang="es-MX" sz="2400" smtClean="0"/>
              <a:t>del </a:t>
            </a:r>
            <a:r>
              <a:rPr lang="es-MX" sz="2400"/>
              <a:t>motor </a:t>
            </a:r>
            <a:r>
              <a:rPr lang="es-MX" sz="2400" i="1" smtClean="0"/>
              <a:t>Google</a:t>
            </a:r>
            <a:r>
              <a:rPr lang="es-MX" sz="2400"/>
              <a:t>, basado en la idea del </a:t>
            </a:r>
            <a:r>
              <a:rPr lang="es-MX" sz="2400" i="1"/>
              <a:t>Ranking por Popularidad de Páginas </a:t>
            </a:r>
            <a:r>
              <a:rPr lang="es-MX" sz="2400" i="1" smtClean="0"/>
              <a:t>(</a:t>
            </a:r>
            <a:r>
              <a:rPr lang="es-MX" sz="2400" smtClean="0"/>
              <a:t>algoritmo</a:t>
            </a:r>
            <a:r>
              <a:rPr lang="es-MX" sz="2400" i="1" smtClean="0"/>
              <a:t> </a:t>
            </a:r>
            <a:r>
              <a:rPr lang="es-MX" sz="2400" i="1"/>
              <a:t>PageRank)</a:t>
            </a:r>
            <a:r>
              <a:rPr lang="es-MX" sz="2400"/>
              <a:t>: </a:t>
            </a:r>
            <a:r>
              <a:rPr lang="es-MX" sz="2400" smtClean="0"/>
              <a:t>se tiene </a:t>
            </a:r>
            <a:r>
              <a:rPr lang="es-MX" sz="2400"/>
              <a:t>en cuenta la </a:t>
            </a:r>
            <a:r>
              <a:rPr lang="es-MX" sz="2400" i="1">
                <a:solidFill>
                  <a:srgbClr val="C00000"/>
                </a:solidFill>
              </a:rPr>
              <a:t>cantidad de links </a:t>
            </a:r>
            <a:r>
              <a:rPr lang="es-MX" sz="2400"/>
              <a:t>que </a:t>
            </a:r>
            <a:r>
              <a:rPr lang="es-MX" sz="2400" smtClean="0"/>
              <a:t>apuntan a </a:t>
            </a:r>
            <a:r>
              <a:rPr lang="es-MX" sz="2400"/>
              <a:t>una página </a:t>
            </a:r>
            <a:r>
              <a:rPr lang="es-MX" sz="2400" smtClean="0"/>
              <a:t>para valorarla: una </a:t>
            </a:r>
            <a:r>
              <a:rPr lang="es-MX" sz="2400"/>
              <a:t>página muy citada es "mejor" que otras menos referidas.  </a:t>
            </a:r>
            <a:endParaRPr lang="en-US" sz="2400"/>
          </a:p>
          <a:p>
            <a:pPr algn="just"/>
            <a:r>
              <a:rPr lang="es-MX" sz="2400" i="1" smtClean="0"/>
              <a:t>Google </a:t>
            </a:r>
            <a:r>
              <a:rPr lang="es-MX" sz="2400" i="1"/>
              <a:t>Inc</a:t>
            </a:r>
            <a:r>
              <a:rPr lang="es-MX" sz="2400"/>
              <a:t>. h</a:t>
            </a:r>
            <a:r>
              <a:rPr lang="es-MX" sz="2400" smtClean="0"/>
              <a:t>izo pública la estructura general del </a:t>
            </a:r>
            <a:r>
              <a:rPr lang="es-MX" sz="2400"/>
              <a:t>algoritmo </a:t>
            </a:r>
            <a:r>
              <a:rPr lang="es-MX" sz="2400" i="1" smtClean="0"/>
              <a:t>PageRank</a:t>
            </a:r>
            <a:r>
              <a:rPr lang="es-MX" sz="2400" smtClean="0"/>
              <a:t>, </a:t>
            </a:r>
            <a:r>
              <a:rPr lang="es-MX" sz="2400"/>
              <a:t>pero </a:t>
            </a:r>
            <a:r>
              <a:rPr lang="es-MX" sz="2400" smtClean="0"/>
              <a:t>no todos sus detalles: se sabe que el </a:t>
            </a:r>
            <a:r>
              <a:rPr lang="es-MX" sz="2400"/>
              <a:t>ranking </a:t>
            </a:r>
            <a:r>
              <a:rPr lang="es-MX" sz="2400" smtClean="0"/>
              <a:t>de </a:t>
            </a:r>
            <a:r>
              <a:rPr lang="es-MX" sz="2400"/>
              <a:t>una página se calcula </a:t>
            </a:r>
            <a:r>
              <a:rPr lang="es-MX" sz="2400" smtClean="0"/>
              <a:t>usando la </a:t>
            </a:r>
            <a:r>
              <a:rPr lang="es-MX" sz="2400"/>
              <a:t>cantidad de enlaces que la apuntan, pero </a:t>
            </a:r>
            <a:r>
              <a:rPr lang="es-MX" sz="2400" smtClean="0"/>
              <a:t>hay otros </a:t>
            </a:r>
            <a:r>
              <a:rPr lang="es-MX" sz="2400"/>
              <a:t>factores y algunos </a:t>
            </a:r>
            <a:r>
              <a:rPr lang="es-MX" sz="2400" smtClean="0"/>
              <a:t>aún </a:t>
            </a:r>
            <a:r>
              <a:rPr lang="es-MX" sz="2400"/>
              <a:t>no han sido publicados. </a:t>
            </a: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pt-BR" altLang="en-US" smtClean="0"/>
              <a:t>Modelo PageRank: Elementos Esencial</a:t>
            </a:r>
            <a:endParaRPr lang="es-ES" altLang="en-US" smtClean="0"/>
          </a:p>
        </p:txBody>
      </p:sp>
      <p:sp>
        <p:nvSpPr>
          <p:cNvPr id="43" name="Rectangle 3"/>
          <p:cNvSpPr txBox="1">
            <a:spLocks noChangeArrowheads="1"/>
          </p:cNvSpPr>
          <p:nvPr/>
        </p:nvSpPr>
        <p:spPr>
          <a:xfrm>
            <a:off x="809625" y="2123123"/>
            <a:ext cx="7958138" cy="4166765"/>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a:r>
              <a:rPr lang="es-MX" sz="2400" smtClean="0"/>
              <a:t>Por </a:t>
            </a:r>
            <a:r>
              <a:rPr lang="es-MX" sz="2400"/>
              <a:t>ejemplo, se sabe que al calificar una página </a:t>
            </a:r>
            <a:r>
              <a:rPr lang="es-MX" sz="2400" i="1"/>
              <a:t>p</a:t>
            </a:r>
            <a:r>
              <a:rPr lang="es-MX" sz="2400"/>
              <a:t> se tiene en cuenta también el valor de las páginas desde las cuales se apunta a </a:t>
            </a:r>
            <a:r>
              <a:rPr lang="es-MX" sz="2400" i="1"/>
              <a:t>p</a:t>
            </a:r>
            <a:r>
              <a:rPr lang="es-MX" sz="2400"/>
              <a:t>, asumiendo que no es lo mismo ser referenciada desde una página importante (como la de una universidad) que desde una página o blog personal. </a:t>
            </a:r>
            <a:endParaRPr lang="es-MX" sz="2400" smtClean="0"/>
          </a:p>
          <a:p>
            <a:pPr algn="just"/>
            <a:r>
              <a:rPr lang="es-MX" sz="2400" smtClean="0"/>
              <a:t>También </a:t>
            </a:r>
            <a:r>
              <a:rPr lang="es-MX" sz="2400"/>
              <a:t>se sabe que los valores que pueden asignarse a una página están en un rango determinado (por ejemplo, entre 0 y 10) y que mientras más alto el valor, mejor es considerada la página, aunque no está claro el mecanismo por el cual se asigna un valor inicial alto a una página específica (muy pocas tienen valor 10). </a:t>
            </a:r>
            <a:endParaRPr lang="en-US" sz="2400"/>
          </a:p>
          <a:p>
            <a:pPr algn="just"/>
            <a:endParaRPr lang="en-US" sz="2400" ker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pt-BR" altLang="en-US" smtClean="0"/>
              <a:t>Modelo PageRank: Elementos Esenciales</a:t>
            </a:r>
            <a:endParaRPr lang="es-ES" altLang="en-US" smtClean="0"/>
          </a:p>
        </p:txBody>
      </p:sp>
      <p:sp>
        <p:nvSpPr>
          <p:cNvPr id="30723" name="Rectangle 3"/>
          <p:cNvSpPr>
            <a:spLocks noGrp="1" noChangeArrowheads="1"/>
          </p:cNvSpPr>
          <p:nvPr>
            <p:ph type="body" idx="1"/>
          </p:nvPr>
        </p:nvSpPr>
        <p:spPr/>
        <p:txBody>
          <a:bodyPr/>
          <a:lstStyle/>
          <a:p>
            <a:pPr algn="just"/>
            <a:r>
              <a:rPr lang="es-AR" sz="2400" smtClean="0"/>
              <a:t>El modelo de </a:t>
            </a:r>
            <a:r>
              <a:rPr lang="es-AR" sz="2400" i="1" smtClean="0"/>
              <a:t>Rankeo por Popularidad</a:t>
            </a:r>
            <a:r>
              <a:rPr lang="es-AR" sz="2400" smtClean="0"/>
              <a:t> fue diseñado y registrado por </a:t>
            </a:r>
            <a:r>
              <a:rPr lang="es-AR" sz="2400" i="1" smtClean="0"/>
              <a:t>Google Inc</a:t>
            </a:r>
            <a:r>
              <a:rPr lang="es-AR" sz="2400" smtClean="0"/>
              <a:t>. bajo el nombre de </a:t>
            </a:r>
            <a:r>
              <a:rPr lang="es-AR" sz="2400" i="1" smtClean="0"/>
              <a:t>PageRank</a:t>
            </a:r>
            <a:r>
              <a:rPr lang="es-AR" sz="2400" smtClean="0"/>
              <a:t> (</a:t>
            </a:r>
            <a:r>
              <a:rPr lang="en-US" sz="2400" smtClean="0">
                <a:sym typeface="Symbol"/>
              </a:rPr>
              <a:t></a:t>
            </a:r>
            <a:r>
              <a:rPr lang="es-AR" sz="2400" smtClean="0"/>
              <a:t>). Sus creadores fueron los fundadores de Google: </a:t>
            </a:r>
            <a:r>
              <a:rPr lang="es-AR" sz="2400" b="1" i="1" smtClean="0"/>
              <a:t>Larry Page</a:t>
            </a:r>
            <a:r>
              <a:rPr lang="es-AR" sz="2400" b="1" smtClean="0"/>
              <a:t> </a:t>
            </a:r>
            <a:r>
              <a:rPr lang="es-AR" sz="2400" smtClean="0"/>
              <a:t>(de quien el modelo toma su nombre) y </a:t>
            </a:r>
            <a:r>
              <a:rPr lang="es-AR" sz="2400" b="1" i="1" smtClean="0"/>
              <a:t>Sergei Brin</a:t>
            </a:r>
            <a:r>
              <a:rPr lang="es-AR" sz="2400" smtClean="0"/>
              <a:t>, quienes idearon el modelo mientras eran estudiantes de Ciencias de la Computación en la </a:t>
            </a:r>
            <a:r>
              <a:rPr lang="es-AR" sz="2400" i="1" smtClean="0"/>
              <a:t>Stanford University</a:t>
            </a:r>
            <a:r>
              <a:rPr lang="es-AR" sz="2400" smtClean="0"/>
              <a:t>. Fuente: </a:t>
            </a:r>
            <a:r>
              <a:rPr lang="es-AR" sz="2400" u="sng" smtClean="0">
                <a:hlinkClick r:id="rId2"/>
              </a:rPr>
              <a:t>http://es.wikipedia.org/wiki/PageRank</a:t>
            </a:r>
            <a:r>
              <a:rPr lang="es-AR" sz="2400" smtClean="0"/>
              <a:t>.</a:t>
            </a:r>
          </a:p>
          <a:p>
            <a:pPr algn="just"/>
            <a:r>
              <a:rPr lang="es-AR" sz="2400" smtClean="0"/>
              <a:t>En este modelo, un proceso de </a:t>
            </a:r>
            <a:r>
              <a:rPr lang="es-AR" sz="2400" b="1" i="1" smtClean="0"/>
              <a:t>crawling </a:t>
            </a:r>
            <a:r>
              <a:rPr lang="es-AR" sz="2400" smtClean="0"/>
              <a:t>explora la estructura de la WEB hasta una profundad predefinida, y recupera y almacena los links que va encontrando</a:t>
            </a:r>
            <a:endParaRPr 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pt-BR" altLang="en-US" smtClean="0"/>
              <a:t>Modelo PageRank: Elementos Esenciales</a:t>
            </a:r>
            <a:endParaRPr lang="es-ES" altLang="en-US" smtClean="0"/>
          </a:p>
        </p:txBody>
      </p:sp>
      <p:sp>
        <p:nvSpPr>
          <p:cNvPr id="31747" name="Rectangle 3"/>
          <p:cNvSpPr>
            <a:spLocks noGrp="1" noChangeArrowheads="1"/>
          </p:cNvSpPr>
          <p:nvPr>
            <p:ph type="body" idx="1"/>
          </p:nvPr>
        </p:nvSpPr>
        <p:spPr>
          <a:xfrm>
            <a:off x="809625" y="2214563"/>
            <a:ext cx="7958138" cy="4166765"/>
          </a:xfrm>
        </p:spPr>
        <p:txBody>
          <a:bodyPr/>
          <a:lstStyle/>
          <a:p>
            <a:pPr algn="just">
              <a:lnSpc>
                <a:spcPct val="90000"/>
              </a:lnSpc>
            </a:pPr>
            <a:r>
              <a:rPr lang="pt-BR" altLang="en-US" sz="2400"/>
              <a:t>Luego (al igual que en el </a:t>
            </a:r>
            <a:r>
              <a:rPr lang="pt-BR" altLang="en-US" sz="2400" i="1"/>
              <a:t>Modelo Vectorial</a:t>
            </a:r>
            <a:r>
              <a:rPr lang="pt-BR" altLang="en-US" sz="2400"/>
              <a:t>) se indexan los </a:t>
            </a:r>
            <a:r>
              <a:rPr lang="pt-BR" altLang="en-US" sz="2400" i="1"/>
              <a:t>términos </a:t>
            </a:r>
            <a:r>
              <a:rPr lang="pt-BR" altLang="en-US" sz="2400"/>
              <a:t>de esas páginas, y se los almacena en un </a:t>
            </a:r>
            <a:r>
              <a:rPr lang="pt-BR" altLang="en-US" sz="2400" i="1" smtClean="0"/>
              <a:t>vocabulario </a:t>
            </a:r>
            <a:r>
              <a:rPr lang="pt-BR" altLang="en-US" sz="2400"/>
              <a:t>junto con las </a:t>
            </a:r>
            <a:r>
              <a:rPr lang="pt-BR" altLang="en-US" sz="2400" i="1"/>
              <a:t>listas de links </a:t>
            </a:r>
            <a:r>
              <a:rPr lang="pt-BR" altLang="en-US" sz="2400"/>
              <a:t>a las páginas que los </a:t>
            </a:r>
            <a:r>
              <a:rPr lang="pt-BR" altLang="en-US" sz="2400" smtClean="0"/>
              <a:t>contienen (en forma similar al </a:t>
            </a:r>
            <a:r>
              <a:rPr lang="pt-BR" altLang="en-US" sz="2400" i="1" smtClean="0"/>
              <a:t>posteo</a:t>
            </a:r>
            <a:r>
              <a:rPr lang="pt-BR" altLang="en-US" sz="2400" smtClean="0"/>
              <a:t>)</a:t>
            </a:r>
          </a:p>
          <a:p>
            <a:pPr algn="just">
              <a:lnSpc>
                <a:spcPct val="90000"/>
              </a:lnSpc>
            </a:pPr>
            <a:r>
              <a:rPr lang="pt-BR" altLang="en-US" sz="2400" smtClean="0"/>
              <a:t>Dada una consulta, se recuperan las páginas que contienen a sus términos, pero para ordenar esos documentos, se aplica un </a:t>
            </a:r>
            <a:r>
              <a:rPr lang="pt-BR" altLang="en-US" sz="2400" i="1" smtClean="0"/>
              <a:t>proceso de rankeo </a:t>
            </a:r>
            <a:r>
              <a:rPr lang="pt-BR" altLang="en-US" sz="2400" smtClean="0"/>
              <a:t>basado en la </a:t>
            </a:r>
            <a:r>
              <a:rPr lang="pt-BR" altLang="en-US" sz="2400" i="1" smtClean="0"/>
              <a:t>popularidad </a:t>
            </a:r>
            <a:r>
              <a:rPr lang="pt-BR" altLang="en-US" sz="2400" smtClean="0"/>
              <a:t>(y otros factores).</a:t>
            </a:r>
          </a:p>
          <a:p>
            <a:pPr algn="just">
              <a:lnSpc>
                <a:spcPct val="90000"/>
              </a:lnSpc>
            </a:pPr>
            <a:r>
              <a:rPr lang="es-MX" sz="2400"/>
              <a:t>Como </a:t>
            </a:r>
            <a:r>
              <a:rPr lang="es-MX" sz="2400" smtClean="0"/>
              <a:t>la </a:t>
            </a:r>
            <a:r>
              <a:rPr lang="es-MX" sz="2400"/>
              <a:t>importancia de una página se califica teniendo en cuenta la cantidad de links que la </a:t>
            </a:r>
            <a:r>
              <a:rPr lang="es-MX" sz="2400" smtClean="0"/>
              <a:t>apuntan, las </a:t>
            </a:r>
            <a:r>
              <a:rPr lang="es-MX" sz="2400"/>
              <a:t>páginas mejor calificadas aparecerán en los primeros lugares de las listas de respuesta a una consulta en los motores de búsqueda. </a:t>
            </a:r>
            <a:endParaRPr lang="es-MX" sz="2400" smtClean="0"/>
          </a:p>
          <a:p>
            <a:pPr algn="just">
              <a:lnSpc>
                <a:spcPct val="90000"/>
              </a:lnSpc>
            </a:pPr>
            <a:endParaRPr lang="es-E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pt-BR" altLang="en-US" sz="4000" smtClean="0"/>
              <a:t>Recuperación de Datos (RD)</a:t>
            </a:r>
            <a:endParaRPr lang="es-ES" altLang="en-US" sz="4000" smtClean="0"/>
          </a:p>
        </p:txBody>
      </p:sp>
      <p:sp>
        <p:nvSpPr>
          <p:cNvPr id="1029" name="Rectangle 5"/>
          <p:cNvSpPr>
            <a:spLocks noGrp="1" noChangeArrowheads="1"/>
          </p:cNvSpPr>
          <p:nvPr>
            <p:ph type="body" idx="1"/>
          </p:nvPr>
        </p:nvSpPr>
        <p:spPr/>
        <p:txBody>
          <a:bodyPr/>
          <a:lstStyle/>
          <a:p>
            <a:pPr algn="just" eaLnBrk="1" hangingPunct="1">
              <a:spcBef>
                <a:spcPct val="30000"/>
              </a:spcBef>
              <a:spcAft>
                <a:spcPct val="30000"/>
              </a:spcAft>
              <a:buFont typeface="Wingdings" pitchFamily="2" charset="2"/>
              <a:buChar char="ü"/>
              <a:defRPr/>
            </a:pPr>
            <a:r>
              <a:rPr lang="pt-BR" altLang="en-US" sz="2800" b="1" u="sng" smtClean="0"/>
              <a:t>Ambiente Estructurado</a:t>
            </a:r>
            <a:r>
              <a:rPr lang="pt-BR" altLang="en-US" sz="2800" smtClean="0"/>
              <a:t>: los datos presentan un formato conocido y estructural</a:t>
            </a:r>
            <a:r>
              <a:rPr lang="pt-BR" altLang="en-US" sz="2800" i="1" smtClean="0"/>
              <a:t>. Ejemplo: una base de datos.</a:t>
            </a:r>
            <a:endParaRPr lang="pt-BR" altLang="en-US" sz="2800" smtClean="0"/>
          </a:p>
          <a:p>
            <a:pPr algn="just" eaLnBrk="1" hangingPunct="1">
              <a:spcBef>
                <a:spcPct val="30000"/>
              </a:spcBef>
              <a:spcAft>
                <a:spcPct val="30000"/>
              </a:spcAft>
              <a:buFont typeface="Wingdings" pitchFamily="2" charset="2"/>
              <a:buChar char="ü"/>
              <a:defRPr/>
            </a:pPr>
            <a:r>
              <a:rPr lang="pt-BR" altLang="en-US" sz="2800" smtClean="0"/>
              <a:t>Quien plantea una consulta sabe exactamente lo que quiere, sabe exactamente cómo pedirlo, y obtiene exactamente lo que pidió. Ejemplo:</a:t>
            </a:r>
          </a:p>
          <a:p>
            <a:pPr marL="0" indent="0" algn="ctr" eaLnBrk="1" hangingPunct="1">
              <a:spcBef>
                <a:spcPct val="30000"/>
              </a:spcBef>
              <a:spcAft>
                <a:spcPct val="30000"/>
              </a:spcAft>
              <a:buFont typeface="Wingdings" pitchFamily="2" charset="2"/>
              <a:buNone/>
              <a:defRPr/>
            </a:pPr>
            <a:r>
              <a:rPr lang="es-MX" sz="2500" b="1" smtClean="0">
                <a:solidFill>
                  <a:schemeClr val="tx2">
                    <a:lumMod val="50000"/>
                  </a:schemeClr>
                </a:solidFill>
              </a:rPr>
              <a:t>select</a:t>
            </a:r>
            <a:r>
              <a:rPr lang="es-MX" sz="2500" smtClean="0">
                <a:solidFill>
                  <a:schemeClr val="tx2">
                    <a:lumMod val="50000"/>
                  </a:schemeClr>
                </a:solidFill>
              </a:rPr>
              <a:t>  dni, nombre  </a:t>
            </a:r>
            <a:r>
              <a:rPr lang="es-MX" sz="2500" b="1" smtClean="0">
                <a:solidFill>
                  <a:schemeClr val="tx2">
                    <a:lumMod val="50000"/>
                  </a:schemeClr>
                </a:solidFill>
              </a:rPr>
              <a:t>from  </a:t>
            </a:r>
            <a:r>
              <a:rPr lang="es-MX" sz="2500" smtClean="0">
                <a:solidFill>
                  <a:schemeClr val="tx2">
                    <a:lumMod val="50000"/>
                  </a:schemeClr>
                </a:solidFill>
              </a:rPr>
              <a:t>Personas  </a:t>
            </a:r>
            <a:r>
              <a:rPr lang="es-MX" sz="2500" b="1" smtClean="0">
                <a:solidFill>
                  <a:schemeClr val="tx2">
                    <a:lumMod val="50000"/>
                  </a:schemeClr>
                </a:solidFill>
              </a:rPr>
              <a:t>where  </a:t>
            </a:r>
            <a:r>
              <a:rPr lang="es-MX" sz="2500" smtClean="0">
                <a:solidFill>
                  <a:schemeClr val="tx2">
                    <a:lumMod val="50000"/>
                  </a:schemeClr>
                </a:solidFill>
              </a:rPr>
              <a:t>sueldo &gt;= 1000</a:t>
            </a:r>
            <a:endParaRPr lang="en-US" sz="2500" smtClean="0">
              <a:solidFill>
                <a:schemeClr val="tx2">
                  <a:lumMod val="50000"/>
                </a:schemeClr>
              </a:solidFill>
            </a:endParaRPr>
          </a:p>
          <a:p>
            <a:pPr marL="0" indent="0" algn="just" eaLnBrk="1" hangingPunct="1">
              <a:spcBef>
                <a:spcPct val="30000"/>
              </a:spcBef>
              <a:spcAft>
                <a:spcPct val="30000"/>
              </a:spcAft>
              <a:buFont typeface="Wingdings" pitchFamily="2" charset="2"/>
              <a:buNone/>
              <a:defRPr/>
            </a:pPr>
            <a:r>
              <a:rPr lang="pt-BR" altLang="en-US" sz="2800" smtClean="0"/>
              <a:t> </a:t>
            </a:r>
            <a:endParaRPr lang="es-ES" alt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pt-BR" altLang="en-US" smtClean="0"/>
              <a:t>Modelo PageRank: Elementos Esenciales</a:t>
            </a:r>
            <a:endParaRPr lang="es-ES" altLang="en-US" smtClean="0"/>
          </a:p>
        </p:txBody>
      </p:sp>
      <p:sp>
        <p:nvSpPr>
          <p:cNvPr id="33" name="Rectangle 3"/>
          <p:cNvSpPr txBox="1">
            <a:spLocks noChangeArrowheads="1"/>
          </p:cNvSpPr>
          <p:nvPr/>
        </p:nvSpPr>
        <p:spPr>
          <a:xfrm>
            <a:off x="809625" y="2095520"/>
            <a:ext cx="7958138" cy="4166765"/>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a:lnSpc>
                <a:spcPct val="90000"/>
              </a:lnSpc>
            </a:pPr>
            <a:r>
              <a:rPr lang="es-MX" sz="2400" kern="0" smtClean="0"/>
              <a:t>El hecho entonces, es que lograr que una página aparezca en esos primeros lugares implica una ventaja estratégica si la página pertenece a una organización comercial o con intereses económicos y por ello se han usado procedimientos para cambiar y ajustar artificialmente el valor de ranking de una página (es decir, inducir al motor a sobrevaluar una página mediante un engaño).  </a:t>
            </a:r>
          </a:p>
          <a:p>
            <a:pPr algn="just"/>
            <a:r>
              <a:rPr lang="es-MX" sz="2400"/>
              <a:t>Los trucos </a:t>
            </a:r>
            <a:r>
              <a:rPr lang="es-MX" sz="2400" smtClean="0"/>
              <a:t>para </a:t>
            </a:r>
            <a:r>
              <a:rPr lang="es-MX" sz="2400"/>
              <a:t>distorsionar los resultados obtenidos por un motor </a:t>
            </a:r>
            <a:r>
              <a:rPr lang="es-MX" sz="2400" smtClean="0"/>
              <a:t>suelen designarse como </a:t>
            </a:r>
            <a:r>
              <a:rPr lang="es-MX" sz="2400" i="1" smtClean="0"/>
              <a:t>spamdexing</a:t>
            </a:r>
            <a:r>
              <a:rPr lang="es-MX" sz="2400"/>
              <a:t>, </a:t>
            </a:r>
            <a:r>
              <a:rPr lang="es-MX" sz="2400" smtClean="0"/>
              <a:t>o </a:t>
            </a:r>
            <a:r>
              <a:rPr lang="es-MX" sz="2400" i="1" smtClean="0"/>
              <a:t>search </a:t>
            </a:r>
            <a:r>
              <a:rPr lang="es-MX" sz="2400" i="1"/>
              <a:t>engine spam</a:t>
            </a:r>
            <a:r>
              <a:rPr lang="es-MX" sz="2400"/>
              <a:t> (spam de motores de búsqueda) o </a:t>
            </a:r>
            <a:r>
              <a:rPr lang="es-MX" sz="2400" i="1"/>
              <a:t>search engine poisoning</a:t>
            </a:r>
            <a:r>
              <a:rPr lang="es-MX" sz="2400"/>
              <a:t> (envenenamiento de motores de búsqueda). </a:t>
            </a:r>
            <a:r>
              <a:rPr lang="es-AR" sz="2400"/>
              <a:t> </a:t>
            </a:r>
            <a:endParaRPr lang="en-US" sz="2400"/>
          </a:p>
          <a:p>
            <a:pPr algn="just">
              <a:lnSpc>
                <a:spcPct val="90000"/>
              </a:lnSpc>
            </a:pPr>
            <a:endParaRPr lang="en-US" sz="2400" kern="0" smtClean="0"/>
          </a:p>
          <a:p>
            <a:pPr algn="just">
              <a:lnSpc>
                <a:spcPct val="90000"/>
              </a:lnSpc>
            </a:pPr>
            <a:endParaRPr lang="es-ES" altLang="en-US" sz="2400" ker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pt-BR" altLang="en-US" smtClean="0"/>
              <a:t>Modelo PageRank: Elementos Esenciales</a:t>
            </a:r>
            <a:endParaRPr lang="es-ES" altLang="en-US" smtClean="0"/>
          </a:p>
        </p:txBody>
      </p:sp>
      <p:sp>
        <p:nvSpPr>
          <p:cNvPr id="33795" name="Rectangle 3"/>
          <p:cNvSpPr>
            <a:spLocks noGrp="1" noChangeArrowheads="1"/>
          </p:cNvSpPr>
          <p:nvPr>
            <p:ph type="body" idx="1"/>
          </p:nvPr>
        </p:nvSpPr>
        <p:spPr/>
        <p:txBody>
          <a:bodyPr/>
          <a:lstStyle/>
          <a:p>
            <a:pPr algn="just"/>
            <a:r>
              <a:rPr lang="es-MX" sz="2400" smtClean="0"/>
              <a:t>Los métodos de engaño son muy numerosos, aunque una técnica muy usada (designada en forma amplia como </a:t>
            </a:r>
            <a:r>
              <a:rPr lang="es-MX" sz="2400" i="1" smtClean="0"/>
              <a:t>link spam</a:t>
            </a:r>
            <a:r>
              <a:rPr lang="es-MX" sz="2400" smtClean="0"/>
              <a:t>) consiste en usar blogs, libros de visita, foros y otros sitios de acceso público para añadirles enlaces hacia la página web cuyo ranking se quiere manipular. </a:t>
            </a:r>
            <a:endParaRPr lang="en-US" sz="2400" smtClean="0"/>
          </a:p>
          <a:p>
            <a:pPr algn="just"/>
            <a:r>
              <a:rPr lang="es-AR" sz="2400" smtClean="0"/>
              <a:t>Para mayores datos referidos al </a:t>
            </a:r>
            <a:r>
              <a:rPr lang="es-AR" sz="2400" i="1" smtClean="0"/>
              <a:t>spamdexing</a:t>
            </a:r>
            <a:r>
              <a:rPr lang="es-AR" sz="2400" smtClean="0"/>
              <a:t>, se recomienda consultar la </a:t>
            </a:r>
            <a:r>
              <a:rPr lang="es-AR" sz="2400" i="1" smtClean="0"/>
              <a:t>Wikipedia </a:t>
            </a:r>
            <a:r>
              <a:rPr lang="es-AR" sz="2400" smtClean="0"/>
              <a:t>en el siguiente enlace (¡del cual aseguramos con  total honestidad que no fue incluido sólo para hacer trampa y aumentar su ranking!): </a:t>
            </a:r>
            <a:r>
              <a:rPr lang="es-AR" sz="2400" i="1" u="sng" smtClean="0">
                <a:hlinkClick r:id="rId2"/>
              </a:rPr>
              <a:t>http://en.wikipedia.org/wiki/Spamdexing</a:t>
            </a:r>
            <a:r>
              <a:rPr lang="es-AR" sz="2400" smtClean="0"/>
              <a:t>.</a:t>
            </a: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pt-BR" altLang="en-US" smtClean="0"/>
              <a:t>Muchas gracias...</a:t>
            </a:r>
            <a:endParaRPr lang="es-ES" altLang="en-US" smtClean="0"/>
          </a:p>
        </p:txBody>
      </p:sp>
      <p:sp>
        <p:nvSpPr>
          <p:cNvPr id="45059" name="Rectangle 3"/>
          <p:cNvSpPr>
            <a:spLocks noGrp="1" noChangeArrowheads="1"/>
          </p:cNvSpPr>
          <p:nvPr>
            <p:ph type="body" idx="1"/>
          </p:nvPr>
        </p:nvSpPr>
        <p:spPr/>
        <p:txBody>
          <a:bodyPr/>
          <a:lstStyle/>
          <a:p>
            <a:pPr marL="0" indent="0" eaLnBrk="1" hangingPunct="1">
              <a:buNone/>
            </a:pPr>
            <a:r>
              <a:rPr lang="pt-BR" altLang="en-US" sz="2800" smtClean="0"/>
              <a:t>Ing. </a:t>
            </a:r>
            <a:r>
              <a:rPr lang="pt-BR" altLang="en-US" sz="2800" i="1" smtClean="0"/>
              <a:t>Valerio Frittelli</a:t>
            </a:r>
            <a:r>
              <a:rPr lang="pt-BR" altLang="en-US" sz="2800" smtClean="0"/>
              <a:t>:  </a:t>
            </a:r>
            <a:r>
              <a:rPr lang="pt-BR" altLang="en-US" sz="2800" smtClean="0">
                <a:hlinkClick r:id="rId2"/>
              </a:rPr>
              <a:t>vfrittelli@gmail.com</a:t>
            </a:r>
            <a:endParaRPr lang="pt-BR" altLang="en-US" sz="2800" smtClean="0"/>
          </a:p>
          <a:p>
            <a:pPr eaLnBrk="1" hangingPunct="1"/>
            <a:endParaRPr lang="pt-BR" altLang="en-US" sz="2800" smtClean="0"/>
          </a:p>
          <a:p>
            <a:pPr lvl="2" eaLnBrk="1" hangingPunct="1">
              <a:spcBef>
                <a:spcPts val="600"/>
              </a:spcBef>
              <a:spcAft>
                <a:spcPts val="600"/>
              </a:spcAft>
              <a:buFont typeface="Courier New" panose="02070309020205020404" pitchFamily="49" charset="0"/>
              <a:buChar char="o"/>
            </a:pPr>
            <a:r>
              <a:rPr lang="pt-BR" altLang="en-US" smtClean="0"/>
              <a:t>UTN Córdoba – Facultad Regional Córdoba</a:t>
            </a:r>
          </a:p>
          <a:p>
            <a:pPr lvl="2" eaLnBrk="1" hangingPunct="1">
              <a:spcBef>
                <a:spcPts val="600"/>
              </a:spcBef>
              <a:spcAft>
                <a:spcPts val="600"/>
              </a:spcAft>
              <a:buFont typeface="Courier New" panose="02070309020205020404" pitchFamily="49" charset="0"/>
              <a:buChar char="o"/>
            </a:pPr>
            <a:r>
              <a:rPr lang="pt-BR" altLang="en-US" smtClean="0"/>
              <a:t>Departamento Ingeniería en Sistemas de Información –  Cátedras de AED – TSB – DLC </a:t>
            </a:r>
          </a:p>
          <a:p>
            <a:pPr lvl="2" eaLnBrk="1" hangingPunct="1">
              <a:spcBef>
                <a:spcPts val="600"/>
              </a:spcBef>
              <a:spcAft>
                <a:spcPts val="600"/>
              </a:spcAft>
              <a:buFont typeface="Courier New" panose="02070309020205020404" pitchFamily="49" charset="0"/>
              <a:buChar char="o"/>
            </a:pPr>
            <a:r>
              <a:rPr lang="pt-BR" altLang="en-US" smtClean="0"/>
              <a:t>Proyecto de Investigación UTN1707</a:t>
            </a:r>
          </a:p>
          <a:p>
            <a:pPr eaLnBrk="1" hangingPunct="1">
              <a:buFont typeface="Wingdings" pitchFamily="2" charset="2"/>
              <a:buNone/>
            </a:pPr>
            <a:endParaRPr lang="pt-BR" altLang="en-US" sz="2800" smtClean="0"/>
          </a:p>
          <a:p>
            <a:pPr eaLnBrk="1" hangingPunct="1">
              <a:buFont typeface="Wingdings" pitchFamily="2" charset="2"/>
              <a:buNone/>
            </a:pPr>
            <a:endParaRPr lang="es-ES" alt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750912"/>
            <a:ext cx="7378700" cy="1066800"/>
          </a:xfrm>
        </p:spPr>
        <p:txBody>
          <a:bodyPr/>
          <a:lstStyle/>
          <a:p>
            <a:pPr eaLnBrk="1" hangingPunct="1"/>
            <a:r>
              <a:rPr lang="pt-BR" altLang="en-US" smtClean="0"/>
              <a:t>Recuperación de Información (RI)</a:t>
            </a:r>
            <a:endParaRPr lang="es-ES" altLang="en-US" smtClean="0"/>
          </a:p>
        </p:txBody>
      </p:sp>
      <p:sp>
        <p:nvSpPr>
          <p:cNvPr id="6147" name="Rectangle 3"/>
          <p:cNvSpPr>
            <a:spLocks noGrp="1" noChangeArrowheads="1"/>
          </p:cNvSpPr>
          <p:nvPr>
            <p:ph type="body" idx="1"/>
          </p:nvPr>
        </p:nvSpPr>
        <p:spPr>
          <a:xfrm>
            <a:off x="809625" y="2355875"/>
            <a:ext cx="7958138" cy="3881437"/>
          </a:xfrm>
        </p:spPr>
        <p:txBody>
          <a:bodyPr/>
          <a:lstStyle/>
          <a:p>
            <a:pPr algn="just" eaLnBrk="1" hangingPunct="1">
              <a:lnSpc>
                <a:spcPct val="90000"/>
              </a:lnSpc>
              <a:spcBef>
                <a:spcPct val="30000"/>
              </a:spcBef>
              <a:spcAft>
                <a:spcPct val="25000"/>
              </a:spcAft>
            </a:pPr>
            <a:r>
              <a:rPr lang="pt-BR" altLang="en-US" sz="2400" b="1" u="sng" smtClean="0"/>
              <a:t>Ambiente No Estructurado</a:t>
            </a:r>
            <a:r>
              <a:rPr lang="pt-BR" altLang="en-US" sz="2400" b="1" smtClean="0"/>
              <a:t>: Los datos residen en documentos con formatos distintos, con texto libre, sin patrones. </a:t>
            </a:r>
            <a:r>
              <a:rPr lang="pt-BR" altLang="en-US" sz="2400" i="1" smtClean="0"/>
              <a:t>Ejemplos: La WEB, una Base de Datos Documental, etc.</a:t>
            </a:r>
          </a:p>
          <a:p>
            <a:pPr algn="just" eaLnBrk="1" hangingPunct="1">
              <a:lnSpc>
                <a:spcPct val="90000"/>
              </a:lnSpc>
              <a:spcBef>
                <a:spcPct val="30000"/>
              </a:spcBef>
              <a:spcAft>
                <a:spcPct val="25000"/>
              </a:spcAft>
            </a:pPr>
            <a:r>
              <a:rPr lang="pt-BR" altLang="en-US" sz="2400" b="1" smtClean="0"/>
              <a:t>Las consultas son amplias, e incluso erráticas. “La” respuesta correcta y única no existe.  </a:t>
            </a:r>
            <a:r>
              <a:rPr lang="pt-BR" altLang="en-US" sz="2400" i="1" smtClean="0"/>
              <a:t>Ejemplo: </a:t>
            </a:r>
            <a:r>
              <a:rPr lang="es-MX" altLang="en-US" sz="2400" i="1" smtClean="0"/>
              <a:t>Necesito toda la información posible sobre combustibles diesel aplicados en la agricultura y en el transporte de pasajeros.</a:t>
            </a:r>
            <a:endParaRPr lang="pt-BR" altLang="en-US" sz="2400" b="1" smtClean="0"/>
          </a:p>
          <a:p>
            <a:pPr algn="just" eaLnBrk="1" hangingPunct="1">
              <a:lnSpc>
                <a:spcPct val="90000"/>
              </a:lnSpc>
              <a:spcBef>
                <a:spcPct val="30000"/>
              </a:spcBef>
              <a:spcAft>
                <a:spcPct val="25000"/>
              </a:spcAft>
            </a:pPr>
            <a:r>
              <a:rPr lang="pt-BR" altLang="en-US" sz="2400" b="1" smtClean="0"/>
              <a:t>Se obtiene una lista de documentos que </a:t>
            </a:r>
            <a:r>
              <a:rPr lang="pt-BR" altLang="en-US" sz="2400" b="1" i="1" smtClean="0"/>
              <a:t>pueden </a:t>
            </a:r>
            <a:r>
              <a:rPr lang="pt-BR" altLang="en-US" sz="2400" b="1" smtClean="0"/>
              <a:t>satisfacer la consulta... Pero la decisión final es del usuario.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pt-BR" altLang="en-US" sz="3600" smtClean="0"/>
              <a:t>Recuperación de Información: El Problema</a:t>
            </a:r>
            <a:endParaRPr lang="es-ES" altLang="en-US" sz="3600" smtClean="0"/>
          </a:p>
        </p:txBody>
      </p:sp>
      <p:sp>
        <p:nvSpPr>
          <p:cNvPr id="7171" name="Rectangle 3"/>
          <p:cNvSpPr>
            <a:spLocks noGrp="1" noChangeArrowheads="1"/>
          </p:cNvSpPr>
          <p:nvPr>
            <p:ph type="body" idx="1"/>
          </p:nvPr>
        </p:nvSpPr>
        <p:spPr/>
        <p:txBody>
          <a:bodyPr/>
          <a:lstStyle/>
          <a:p>
            <a:pPr algn="just" eaLnBrk="1" hangingPunct="1">
              <a:lnSpc>
                <a:spcPct val="90000"/>
              </a:lnSpc>
              <a:spcBef>
                <a:spcPct val="30000"/>
              </a:spcBef>
              <a:spcAft>
                <a:spcPct val="30000"/>
              </a:spcAft>
            </a:pPr>
            <a:r>
              <a:rPr lang="pt-BR" altLang="en-US" sz="2800" smtClean="0"/>
              <a:t>Los programas de búsqueda (llamados </a:t>
            </a:r>
            <a:r>
              <a:rPr lang="pt-BR" altLang="en-US" sz="2800" i="1" smtClean="0"/>
              <a:t>motores de búsqueda</a:t>
            </a:r>
            <a:r>
              <a:rPr lang="pt-BR" altLang="en-US" sz="2800" smtClean="0"/>
              <a:t>) no pueden analizar </a:t>
            </a:r>
            <a:r>
              <a:rPr lang="pt-BR" altLang="en-US" sz="2800" i="1" smtClean="0"/>
              <a:t>significado</a:t>
            </a:r>
            <a:r>
              <a:rPr lang="pt-BR" altLang="en-US" sz="2800" smtClean="0"/>
              <a:t>: hacen una </a:t>
            </a:r>
            <a:r>
              <a:rPr lang="pt-BR" altLang="en-US" sz="2800" i="1" smtClean="0"/>
              <a:t>aproximación algorítmica </a:t>
            </a:r>
            <a:r>
              <a:rPr lang="pt-BR" altLang="en-US" sz="2800" smtClean="0"/>
              <a:t>a la mejor respuesta posible.</a:t>
            </a:r>
          </a:p>
          <a:p>
            <a:pPr algn="just" eaLnBrk="1" hangingPunct="1">
              <a:lnSpc>
                <a:spcPct val="90000"/>
              </a:lnSpc>
              <a:spcBef>
                <a:spcPct val="30000"/>
              </a:spcBef>
              <a:spcAft>
                <a:spcPct val="30000"/>
              </a:spcAft>
            </a:pPr>
            <a:r>
              <a:rPr lang="pt-BR" altLang="en-US" sz="2800" smtClean="0"/>
              <a:t>El </a:t>
            </a:r>
            <a:r>
              <a:rPr lang="pt-BR" altLang="en-US" sz="2800" b="1" i="1" smtClean="0"/>
              <a:t>Problema de la RI</a:t>
            </a:r>
            <a:r>
              <a:rPr lang="pt-BR" altLang="en-US" sz="2800" smtClean="0"/>
              <a:t>: </a:t>
            </a:r>
            <a:r>
              <a:rPr lang="es-ES" altLang="en-US" sz="2800" smtClean="0"/>
              <a:t>Dada una necesidad de información y un conjunto de documentos, ordenar los documentos de más a menos </a:t>
            </a:r>
            <a:r>
              <a:rPr lang="es-ES" altLang="en-US" sz="2800" b="1" i="1" smtClean="0"/>
              <a:t>relevantes </a:t>
            </a:r>
            <a:r>
              <a:rPr lang="es-ES" altLang="en-US" sz="2800" smtClean="0"/>
              <a:t>para esa necesidad y presentar un subconjunto de los más relevantes.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smtClean="0"/>
              <a:t>Diseño de un Motor de Búsqueda</a:t>
            </a:r>
            <a:endParaRPr lang="es-ES" altLang="en-US" smtClean="0"/>
          </a:p>
        </p:txBody>
      </p:sp>
      <p:sp>
        <p:nvSpPr>
          <p:cNvPr id="14339" name="Rectangle 3"/>
          <p:cNvSpPr>
            <a:spLocks noGrp="1" noChangeArrowheads="1"/>
          </p:cNvSpPr>
          <p:nvPr>
            <p:ph type="body" idx="1"/>
          </p:nvPr>
        </p:nvSpPr>
        <p:spPr/>
        <p:txBody>
          <a:bodyPr/>
          <a:lstStyle/>
          <a:p>
            <a:pPr marL="0" indent="0" algn="just" eaLnBrk="1" hangingPunct="1">
              <a:spcAft>
                <a:spcPts val="600"/>
              </a:spcAft>
              <a:buClr>
                <a:srgbClr val="990000"/>
              </a:buClr>
              <a:buFont typeface="Wingdings" pitchFamily="2" charset="2"/>
              <a:buNone/>
              <a:defRPr/>
            </a:pPr>
            <a:r>
              <a:rPr lang="pt-BR" altLang="en-US" sz="2800" smtClean="0"/>
              <a:t>Dos grandes etapas:</a:t>
            </a:r>
          </a:p>
          <a:p>
            <a:pPr marL="995363" indent="-660400" algn="just" eaLnBrk="1" hangingPunct="1">
              <a:spcAft>
                <a:spcPts val="600"/>
              </a:spcAft>
              <a:buClr>
                <a:srgbClr val="990000"/>
              </a:buClr>
              <a:buFont typeface="Wingdings" pitchFamily="2" charset="2"/>
              <a:buAutoNum type="romanLcPeriod"/>
              <a:defRPr/>
            </a:pPr>
            <a:r>
              <a:rPr lang="pt-BR" altLang="en-US" sz="2800" smtClean="0"/>
              <a:t>Plantear un </a:t>
            </a:r>
            <a:r>
              <a:rPr lang="pt-BR" altLang="en-US" sz="2800" b="1" i="1" smtClean="0"/>
              <a:t>modelo matemático </a:t>
            </a:r>
            <a:r>
              <a:rPr lang="pt-BR" altLang="en-US" sz="2800" smtClean="0"/>
              <a:t>que formalice la manera de </a:t>
            </a:r>
            <a:r>
              <a:rPr lang="pt-BR" altLang="en-US" sz="2800" i="1" smtClean="0"/>
              <a:t>medir la relevancia </a:t>
            </a:r>
            <a:r>
              <a:rPr lang="pt-BR" altLang="en-US" sz="2800" smtClean="0"/>
              <a:t>de un documento frente a una consulta.</a:t>
            </a:r>
          </a:p>
          <a:p>
            <a:pPr marL="995363" indent="-660400" algn="just" eaLnBrk="1" hangingPunct="1">
              <a:spcAft>
                <a:spcPts val="600"/>
              </a:spcAft>
              <a:buClr>
                <a:srgbClr val="990000"/>
              </a:buClr>
              <a:buFont typeface="Wingdings" pitchFamily="2" charset="2"/>
              <a:buAutoNum type="romanLcPeriod"/>
              <a:defRPr/>
            </a:pPr>
            <a:r>
              <a:rPr lang="pt-BR" altLang="en-US" sz="2800" smtClean="0"/>
              <a:t>Diseñar las </a:t>
            </a:r>
            <a:r>
              <a:rPr lang="pt-BR" altLang="en-US" sz="2800" i="1" smtClean="0"/>
              <a:t>estructuras de datos </a:t>
            </a:r>
            <a:r>
              <a:rPr lang="pt-BR" altLang="en-US" sz="2800" smtClean="0"/>
              <a:t>y los </a:t>
            </a:r>
            <a:r>
              <a:rPr lang="pt-BR" altLang="en-US" sz="2800" i="1" smtClean="0"/>
              <a:t>algoritmos </a:t>
            </a:r>
            <a:r>
              <a:rPr lang="pt-BR" altLang="en-US" sz="2800" smtClean="0"/>
              <a:t>para implementar el modelo matemático planteado.</a:t>
            </a:r>
            <a:endParaRPr lang="es-ES" altLang="en-US" sz="2800" i="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pt-BR" altLang="en-US" smtClean="0"/>
              <a:t>Modelos Matemáticos: el </a:t>
            </a:r>
            <a:r>
              <a:rPr lang="pt-BR" altLang="en-US" i="1" smtClean="0"/>
              <a:t>Modelo Booleano</a:t>
            </a:r>
            <a:endParaRPr lang="es-ES" altLang="en-US" i="1" smtClean="0"/>
          </a:p>
        </p:txBody>
      </p:sp>
      <p:sp>
        <p:nvSpPr>
          <p:cNvPr id="9219" name="Rectangle 3"/>
          <p:cNvSpPr>
            <a:spLocks noGrp="1" noChangeArrowheads="1"/>
          </p:cNvSpPr>
          <p:nvPr>
            <p:ph type="body" idx="1"/>
          </p:nvPr>
        </p:nvSpPr>
        <p:spPr/>
        <p:txBody>
          <a:bodyPr/>
          <a:lstStyle/>
          <a:p>
            <a:pPr marL="441325" lvl="1" indent="-441325" algn="just" eaLnBrk="1" hangingPunct="1">
              <a:spcBef>
                <a:spcPts val="600"/>
              </a:spcBef>
              <a:spcAft>
                <a:spcPts val="600"/>
              </a:spcAft>
              <a:buClr>
                <a:schemeClr val="folHlink"/>
              </a:buClr>
              <a:buSzTx/>
              <a:buFont typeface="Wingdings" pitchFamily="2" charset="2"/>
              <a:buAutoNum type="alphaLcPeriod"/>
            </a:pPr>
            <a:r>
              <a:rPr lang="pt-BR" altLang="en-US" smtClean="0"/>
              <a:t>La relevancia de un documento es binaria: </a:t>
            </a:r>
            <a:r>
              <a:rPr lang="pt-BR" altLang="en-US" i="1" smtClean="0"/>
              <a:t>es relevante o no lo es</a:t>
            </a:r>
            <a:r>
              <a:rPr lang="pt-BR" altLang="en-US" smtClean="0"/>
              <a:t>... sin grados intermedios.</a:t>
            </a:r>
          </a:p>
          <a:p>
            <a:pPr marL="441325" lvl="1" indent="-441325" algn="just" eaLnBrk="1" hangingPunct="1">
              <a:spcBef>
                <a:spcPts val="600"/>
              </a:spcBef>
              <a:spcAft>
                <a:spcPts val="600"/>
              </a:spcAft>
              <a:buClr>
                <a:schemeClr val="folHlink"/>
              </a:buClr>
              <a:buSzTx/>
              <a:buFont typeface="Wingdings" pitchFamily="2" charset="2"/>
              <a:buAutoNum type="alphaLcPeriod"/>
            </a:pPr>
            <a:r>
              <a:rPr lang="pt-BR" altLang="en-US" smtClean="0">
                <a:sym typeface="Monotype Sorts" pitchFamily="2" charset="2"/>
              </a:rPr>
              <a:t>Consulta de palabra única: un documento es relevante si contiene a esa palabra.</a:t>
            </a:r>
          </a:p>
          <a:p>
            <a:pPr marL="441325" lvl="1" indent="-441325" algn="just" eaLnBrk="1" hangingPunct="1">
              <a:spcBef>
                <a:spcPts val="600"/>
              </a:spcBef>
              <a:spcAft>
                <a:spcPts val="600"/>
              </a:spcAft>
              <a:buClr>
                <a:schemeClr val="folHlink"/>
              </a:buClr>
              <a:buSzTx/>
              <a:buFont typeface="Wingdings" pitchFamily="2" charset="2"/>
              <a:buAutoNum type="alphaLcPeriod"/>
            </a:pPr>
            <a:r>
              <a:rPr lang="pt-BR" altLang="en-US" smtClean="0">
                <a:sym typeface="Monotype Sorts" pitchFamily="2" charset="2"/>
              </a:rPr>
              <a:t>Consulta de varias palabras: se usan conectores lógicos (</a:t>
            </a:r>
            <a:r>
              <a:rPr lang="pt-BR" altLang="en-US" i="1" smtClean="0">
                <a:sym typeface="Monotype Sorts" pitchFamily="2" charset="2"/>
              </a:rPr>
              <a:t>and</a:t>
            </a:r>
            <a:r>
              <a:rPr lang="pt-BR" altLang="en-US" smtClean="0">
                <a:sym typeface="Monotype Sorts" pitchFamily="2" charset="2"/>
              </a:rPr>
              <a:t>, </a:t>
            </a:r>
            <a:r>
              <a:rPr lang="pt-BR" altLang="en-US" i="1" smtClean="0">
                <a:sym typeface="Monotype Sorts" pitchFamily="2" charset="2"/>
              </a:rPr>
              <a:t>or</a:t>
            </a:r>
            <a:r>
              <a:rPr lang="pt-BR" altLang="en-US" smtClean="0">
                <a:sym typeface="Monotype Sorts" pitchFamily="2" charset="2"/>
              </a:rPr>
              <a:t>, </a:t>
            </a:r>
            <a:r>
              <a:rPr lang="pt-BR" altLang="en-US" i="1" smtClean="0">
                <a:sym typeface="Monotype Sorts" pitchFamily="2" charset="2"/>
              </a:rPr>
              <a:t>not</a:t>
            </a:r>
            <a:r>
              <a:rPr lang="pt-BR" altLang="en-US" smtClean="0">
                <a:sym typeface="Monotype Sorts" pitchFamily="2" charset="2"/>
              </a:rPr>
              <a:t>, </a:t>
            </a:r>
            <a:r>
              <a:rPr lang="pt-BR" altLang="en-US" i="1" smtClean="0">
                <a:sym typeface="Monotype Sorts" pitchFamily="2" charset="2"/>
              </a:rPr>
              <a:t>but not</a:t>
            </a:r>
            <a:r>
              <a:rPr lang="pt-BR" altLang="en-US" smtClean="0">
                <a:sym typeface="Monotype Sorts" pitchFamily="2" charset="2"/>
              </a:rPr>
              <a:t>, etc.)</a:t>
            </a:r>
          </a:p>
          <a:p>
            <a:pPr marL="441325" lvl="1" indent="-441325" algn="just" eaLnBrk="1" hangingPunct="1">
              <a:spcBef>
                <a:spcPts val="600"/>
              </a:spcBef>
              <a:spcAft>
                <a:spcPts val="600"/>
              </a:spcAft>
              <a:buClr>
                <a:schemeClr val="folHlink"/>
              </a:buClr>
              <a:buSzTx/>
              <a:buFont typeface="Wingdings" pitchFamily="2" charset="2"/>
              <a:buAutoNum type="alphaLcPeriod"/>
            </a:pPr>
            <a:r>
              <a:rPr lang="pt-BR" altLang="en-US" smtClean="0">
                <a:sym typeface="Monotype Sorts" pitchFamily="2" charset="2"/>
              </a:rPr>
              <a:t>Fue el primero en plantearse. Es directo y simple. Pero presenta muchos problemas...</a:t>
            </a:r>
            <a:endParaRPr lang="es-ES" altLang="en-US" smtClean="0">
              <a:sym typeface="Monotype Sort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t-BR" altLang="en-US" smtClean="0"/>
              <a:t>Problemas del Modelo Booleano</a:t>
            </a:r>
            <a:endParaRPr lang="es-ES" altLang="en-US" smtClean="0"/>
          </a:p>
        </p:txBody>
      </p:sp>
      <p:sp>
        <p:nvSpPr>
          <p:cNvPr id="10243" name="Rectangle 3"/>
          <p:cNvSpPr>
            <a:spLocks noGrp="1" noChangeArrowheads="1"/>
          </p:cNvSpPr>
          <p:nvPr>
            <p:ph type="body" idx="1"/>
          </p:nvPr>
        </p:nvSpPr>
        <p:spPr/>
        <p:txBody>
          <a:bodyPr/>
          <a:lstStyle/>
          <a:p>
            <a:pPr marL="609600" lvl="1" indent="-609600" algn="just" eaLnBrk="1" hangingPunct="1">
              <a:lnSpc>
                <a:spcPct val="90000"/>
              </a:lnSpc>
              <a:spcBef>
                <a:spcPts val="600"/>
              </a:spcBef>
              <a:spcAft>
                <a:spcPts val="600"/>
              </a:spcAft>
              <a:buClr>
                <a:srgbClr val="660066"/>
              </a:buClr>
              <a:buSzTx/>
              <a:buFont typeface="Wingdings" pitchFamily="2" charset="2"/>
              <a:buAutoNum type="arabicPeriod"/>
            </a:pPr>
            <a:r>
              <a:rPr lang="es-MX" altLang="en-US" sz="2400" smtClean="0"/>
              <a:t>No discrimina entre documentos </a:t>
            </a:r>
            <a:r>
              <a:rPr lang="es-MX" altLang="en-US" sz="2400" i="1" smtClean="0"/>
              <a:t>mejores </a:t>
            </a:r>
            <a:r>
              <a:rPr lang="es-MX" altLang="en-US" sz="2400" smtClean="0"/>
              <a:t>y </a:t>
            </a:r>
            <a:r>
              <a:rPr lang="es-MX" altLang="en-US" sz="2400" i="1" smtClean="0"/>
              <a:t>peores</a:t>
            </a:r>
            <a:r>
              <a:rPr lang="es-MX" altLang="en-US" sz="2400" smtClean="0"/>
              <a:t>: da igual si un documento contiene una o cien veces las palabras de la consulta.</a:t>
            </a:r>
          </a:p>
          <a:p>
            <a:pPr marL="609600" lvl="1" indent="-609600" algn="just" eaLnBrk="1" hangingPunct="1">
              <a:lnSpc>
                <a:spcPct val="90000"/>
              </a:lnSpc>
              <a:spcBef>
                <a:spcPts val="600"/>
              </a:spcBef>
              <a:spcAft>
                <a:spcPts val="600"/>
              </a:spcAft>
              <a:buClr>
                <a:srgbClr val="660066"/>
              </a:buClr>
              <a:buSzTx/>
              <a:buFont typeface="Wingdings" pitchFamily="2" charset="2"/>
              <a:buAutoNum type="arabicPeriod"/>
            </a:pPr>
            <a:r>
              <a:rPr lang="es-MX" altLang="en-US" sz="2400" smtClean="0"/>
              <a:t>Consulta con </a:t>
            </a:r>
            <a:r>
              <a:rPr lang="es-MX" altLang="en-US" sz="2400" i="1" smtClean="0"/>
              <a:t>or</a:t>
            </a:r>
            <a:r>
              <a:rPr lang="es-MX" altLang="en-US" sz="2400" smtClean="0"/>
              <a:t>: da lo mismo si el documento cumple una o varias de las proposiciones del </a:t>
            </a:r>
            <a:r>
              <a:rPr lang="es-MX" altLang="en-US" sz="2400" i="1" smtClean="0"/>
              <a:t>or…</a:t>
            </a:r>
          </a:p>
          <a:p>
            <a:pPr marL="609600" lvl="1" indent="-609600" algn="just" eaLnBrk="1" hangingPunct="1">
              <a:lnSpc>
                <a:spcPct val="90000"/>
              </a:lnSpc>
              <a:spcBef>
                <a:spcPts val="600"/>
              </a:spcBef>
              <a:spcAft>
                <a:spcPts val="600"/>
              </a:spcAft>
              <a:buClr>
                <a:srgbClr val="660066"/>
              </a:buClr>
              <a:buSzTx/>
              <a:buFont typeface="Wingdings" pitchFamily="2" charset="2"/>
              <a:buAutoNum type="arabicPeriod"/>
            </a:pPr>
            <a:r>
              <a:rPr lang="es-MX" altLang="en-US" sz="2400" smtClean="0"/>
              <a:t>Consulta con </a:t>
            </a:r>
            <a:r>
              <a:rPr lang="es-MX" altLang="en-US" sz="2400" i="1" smtClean="0"/>
              <a:t>and</a:t>
            </a:r>
            <a:r>
              <a:rPr lang="es-MX" altLang="en-US" sz="2400" smtClean="0"/>
              <a:t>: No considera </a:t>
            </a:r>
            <a:r>
              <a:rPr lang="es-MX" altLang="en-US" sz="2400" i="1" smtClean="0"/>
              <a:t>calce parcial, </a:t>
            </a:r>
            <a:r>
              <a:rPr lang="es-MX" altLang="en-US" sz="2400" smtClean="0"/>
              <a:t>ya que si al menos una proposición es falsa, el documento se descarta. </a:t>
            </a:r>
            <a:endParaRPr lang="en-US" altLang="en-US" sz="2400" smtClean="0"/>
          </a:p>
          <a:p>
            <a:pPr marL="609600" lvl="1" indent="-609600" algn="just" eaLnBrk="1" hangingPunct="1">
              <a:lnSpc>
                <a:spcPct val="90000"/>
              </a:lnSpc>
              <a:spcBef>
                <a:spcPts val="600"/>
              </a:spcBef>
              <a:spcAft>
                <a:spcPts val="600"/>
              </a:spcAft>
              <a:buClr>
                <a:srgbClr val="660066"/>
              </a:buClr>
              <a:buSzTx/>
              <a:buFont typeface="Wingdings" pitchFamily="2" charset="2"/>
              <a:buAutoNum type="arabicPeriod"/>
            </a:pPr>
            <a:r>
              <a:rPr lang="en-US" altLang="en-US" sz="2400" smtClean="0"/>
              <a:t>No permite ordenar los resultados según relevancia.</a:t>
            </a:r>
          </a:p>
          <a:p>
            <a:pPr marL="609600" lvl="1" indent="-609600" algn="just" eaLnBrk="1" hangingPunct="1">
              <a:lnSpc>
                <a:spcPct val="90000"/>
              </a:lnSpc>
              <a:spcBef>
                <a:spcPts val="600"/>
              </a:spcBef>
              <a:spcAft>
                <a:spcPts val="600"/>
              </a:spcAft>
              <a:buClr>
                <a:srgbClr val="660066"/>
              </a:buClr>
              <a:buSzTx/>
              <a:buFont typeface="Wingdings" pitchFamily="2" charset="2"/>
              <a:buAutoNum type="arabicPeriod"/>
            </a:pPr>
            <a:r>
              <a:rPr lang="en-US" altLang="en-US" sz="2400" smtClean="0"/>
              <a:t>El </a:t>
            </a:r>
            <a:r>
              <a:rPr lang="en-US" altLang="en-US" sz="2400" i="1" smtClean="0"/>
              <a:t>usuario común </a:t>
            </a:r>
            <a:r>
              <a:rPr lang="en-US" altLang="en-US" sz="2400" smtClean="0"/>
              <a:t>no lo entiende…</a:t>
            </a:r>
          </a:p>
          <a:p>
            <a:pPr marL="0" indent="0" eaLnBrk="1" hangingPunct="1">
              <a:lnSpc>
                <a:spcPct val="90000"/>
              </a:lnSpc>
              <a:spcBef>
                <a:spcPct val="40000"/>
              </a:spcBef>
              <a:spcAft>
                <a:spcPct val="40000"/>
              </a:spcAft>
              <a:buClr>
                <a:srgbClr val="660066"/>
              </a:buClr>
              <a:buFont typeface="Wingdings" pitchFamily="2" charset="2"/>
              <a:buNone/>
            </a:pPr>
            <a:r>
              <a:rPr lang="pt-BR" altLang="en-US" sz="2800" smtClean="0">
                <a:sym typeface="Symbol" pitchFamily="18" charset="2"/>
              </a:rPr>
              <a:t>					</a:t>
            </a:r>
            <a:endParaRPr lang="pt-BR" altLang="en-US" sz="2100" smtClean="0">
              <a:solidFill>
                <a:srgbClr val="006600"/>
              </a:solidFill>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t-BR" altLang="en-US" smtClean="0"/>
              <a:t>Modelos Matemáticos: el Modelo Vectorial</a:t>
            </a:r>
            <a:endParaRPr lang="es-ES" altLang="en-US" smtClean="0"/>
          </a:p>
        </p:txBody>
      </p:sp>
      <p:sp>
        <p:nvSpPr>
          <p:cNvPr id="26" name="Rectangle 3"/>
          <p:cNvSpPr txBox="1">
            <a:spLocks noChangeArrowheads="1"/>
          </p:cNvSpPr>
          <p:nvPr/>
        </p:nvSpPr>
        <p:spPr>
          <a:xfrm>
            <a:off x="809625" y="2214563"/>
            <a:ext cx="7958138" cy="3881437"/>
          </a:xfrm>
          <a:prstGeom prst="rect">
            <a:avLst/>
          </a:prstGeom>
        </p:spPr>
        <p:txBody>
          <a:bodyPr/>
          <a:lstStyle>
            <a:lvl1pPr marL="342900" indent="-342900" algn="l" rtl="0" fontAlgn="base">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marL="609600" lvl="1" indent="-609600" algn="just">
              <a:lnSpc>
                <a:spcPct val="90000"/>
              </a:lnSpc>
              <a:spcBef>
                <a:spcPts val="600"/>
              </a:spcBef>
              <a:spcAft>
                <a:spcPts val="600"/>
              </a:spcAft>
              <a:buClr>
                <a:srgbClr val="660066"/>
              </a:buClr>
              <a:buSzTx/>
              <a:buFont typeface="Wingdings" pitchFamily="2" charset="2"/>
              <a:buAutoNum type="arabicPeriod"/>
              <a:defRPr/>
            </a:pPr>
            <a:r>
              <a:rPr lang="es-MX" sz="2400" kern="0" smtClean="0"/>
              <a:t>Fue presentado en 1975 por </a:t>
            </a:r>
            <a:r>
              <a:rPr lang="es-MX" sz="2400" i="1" kern="0" smtClean="0"/>
              <a:t>G. Salton</a:t>
            </a:r>
            <a:r>
              <a:rPr lang="es-MX" sz="2400" kern="0" smtClean="0"/>
              <a:t>, </a:t>
            </a:r>
            <a:r>
              <a:rPr lang="es-MX" sz="2400" i="1" kern="0" smtClean="0"/>
              <a:t>A. Wong </a:t>
            </a:r>
            <a:r>
              <a:rPr lang="es-MX" sz="2400" kern="0" smtClean="0"/>
              <a:t>y </a:t>
            </a:r>
            <a:r>
              <a:rPr lang="es-MX" sz="2400" i="1" kern="0" smtClean="0"/>
              <a:t>C. S. Yang </a:t>
            </a:r>
            <a:r>
              <a:rPr lang="es-MX" sz="2400" kern="0" smtClean="0"/>
              <a:t>en un artículo para </a:t>
            </a:r>
            <a:r>
              <a:rPr lang="es-MX" sz="2400" i="1" kern="0" smtClean="0"/>
              <a:t>Communications of the ACM</a:t>
            </a:r>
            <a:r>
              <a:rPr lang="es-MX" sz="2400" kern="0" smtClean="0"/>
              <a:t>.</a:t>
            </a:r>
          </a:p>
          <a:p>
            <a:pPr marL="609600" lvl="1" indent="-609600" algn="just">
              <a:lnSpc>
                <a:spcPct val="90000"/>
              </a:lnSpc>
              <a:spcBef>
                <a:spcPts val="600"/>
              </a:spcBef>
              <a:spcAft>
                <a:spcPts val="600"/>
              </a:spcAft>
              <a:buClr>
                <a:srgbClr val="660066"/>
              </a:buClr>
              <a:buSzTx/>
              <a:buFont typeface="Wingdings" pitchFamily="2" charset="2"/>
              <a:buAutoNum type="arabicPeriod"/>
              <a:defRPr/>
            </a:pPr>
            <a:r>
              <a:rPr lang="es-MX" sz="2400" smtClean="0"/>
              <a:t>Es y ha sido muy usado en diversas aplicaciones que requieren servicios de búsqueda: </a:t>
            </a:r>
            <a:r>
              <a:rPr lang="es-MX" sz="2400" u="sng" smtClean="0">
                <a:hlinkClick r:id="rId2"/>
              </a:rPr>
              <a:t>Apache Lucene</a:t>
            </a:r>
            <a:r>
              <a:rPr lang="es-MX" sz="2400" smtClean="0"/>
              <a:t>, </a:t>
            </a:r>
            <a:r>
              <a:rPr lang="es-MX" sz="2400" u="sng" smtClean="0">
                <a:hlinkClick r:id="rId3"/>
              </a:rPr>
              <a:t>SemanticVectors</a:t>
            </a:r>
            <a:r>
              <a:rPr lang="es-MX" sz="2400" smtClean="0"/>
              <a:t>, </a:t>
            </a:r>
            <a:r>
              <a:rPr lang="es-MX" sz="2400" u="sng" smtClean="0">
                <a:hlinkClick r:id="rId4"/>
              </a:rPr>
              <a:t>Gensim</a:t>
            </a:r>
            <a:r>
              <a:rPr lang="es-MX" sz="2400" smtClean="0"/>
              <a:t>, o </a:t>
            </a:r>
            <a:r>
              <a:rPr lang="es-MX" sz="2400" u="sng" smtClean="0">
                <a:hlinkClick r:id="rId5"/>
              </a:rPr>
              <a:t>Weka</a:t>
            </a:r>
            <a:r>
              <a:rPr lang="es-MX" sz="2400" smtClean="0"/>
              <a:t>, entre otros. </a:t>
            </a:r>
            <a:endParaRPr lang="es-MX" sz="2400" i="1" kern="0" smtClean="0"/>
          </a:p>
          <a:p>
            <a:pPr marL="609600" lvl="1" indent="-609600" algn="just">
              <a:lnSpc>
                <a:spcPct val="90000"/>
              </a:lnSpc>
              <a:spcBef>
                <a:spcPts val="600"/>
              </a:spcBef>
              <a:spcAft>
                <a:spcPts val="600"/>
              </a:spcAft>
              <a:buClr>
                <a:srgbClr val="660066"/>
              </a:buClr>
              <a:buSzTx/>
              <a:buFont typeface="Wingdings" pitchFamily="2" charset="2"/>
              <a:buAutoNum type="arabicPeriod"/>
              <a:defRPr/>
            </a:pPr>
            <a:r>
              <a:rPr lang="es-MX" sz="2400" kern="0" smtClean="0"/>
              <a:t>Cada documento se modela como un </a:t>
            </a:r>
            <a:r>
              <a:rPr lang="es-MX" sz="2400" i="1" kern="0" smtClean="0"/>
              <a:t>vector </a:t>
            </a:r>
            <a:r>
              <a:rPr lang="es-MX" sz="2400" kern="0" smtClean="0"/>
              <a:t>(un elemento de un </a:t>
            </a:r>
            <a:r>
              <a:rPr lang="es-MX" sz="2400" i="1" kern="0" smtClean="0"/>
              <a:t>espacio vectorial</a:t>
            </a:r>
            <a:r>
              <a:rPr lang="es-MX" sz="2400" kern="0" smtClean="0"/>
              <a:t>), al igual que la propia consulta.</a:t>
            </a:r>
            <a:endParaRPr lang="en-US" sz="2400" kern="0" smtClean="0"/>
          </a:p>
          <a:p>
            <a:pPr marL="609600" lvl="1" indent="-609600" algn="just">
              <a:lnSpc>
                <a:spcPct val="90000"/>
              </a:lnSpc>
              <a:spcBef>
                <a:spcPts val="600"/>
              </a:spcBef>
              <a:spcAft>
                <a:spcPts val="600"/>
              </a:spcAft>
              <a:buClr>
                <a:srgbClr val="660066"/>
              </a:buClr>
              <a:buSzTx/>
              <a:buFont typeface="Wingdings" pitchFamily="2" charset="2"/>
              <a:buAutoNum type="arabicPeriod"/>
              <a:defRPr/>
            </a:pPr>
            <a:r>
              <a:rPr lang="en-US" sz="2400" kern="0" smtClean="0"/>
              <a:t>Luego se establece la </a:t>
            </a:r>
            <a:r>
              <a:rPr lang="en-US" sz="2400" i="1" kern="0" smtClean="0"/>
              <a:t>similitud </a:t>
            </a:r>
            <a:r>
              <a:rPr lang="en-US" sz="2400" kern="0" smtClean="0"/>
              <a:t>entre documentos, comparando la </a:t>
            </a:r>
            <a:r>
              <a:rPr lang="en-US" sz="2400" i="1" kern="0" smtClean="0"/>
              <a:t>similitud entre los vectores que los representan</a:t>
            </a:r>
            <a:r>
              <a:rPr lang="en-US" sz="2400" kern="0" smtClean="0"/>
              <a:t>.</a:t>
            </a:r>
          </a:p>
          <a:p>
            <a:pPr marL="0" indent="0">
              <a:lnSpc>
                <a:spcPct val="90000"/>
              </a:lnSpc>
              <a:spcBef>
                <a:spcPct val="40000"/>
              </a:spcBef>
              <a:spcAft>
                <a:spcPct val="40000"/>
              </a:spcAft>
              <a:buClr>
                <a:srgbClr val="660066"/>
              </a:buClr>
              <a:buFont typeface="Wingdings" pitchFamily="2" charset="2"/>
              <a:buNone/>
              <a:defRPr/>
            </a:pPr>
            <a:r>
              <a:rPr lang="pt-BR" altLang="en-US" sz="2800" kern="0" smtClean="0">
                <a:sym typeface="Symbol" pitchFamily="18" charset="2"/>
              </a:rPr>
              <a:t>					</a:t>
            </a:r>
            <a:endParaRPr lang="pt-BR" altLang="en-US" sz="2100" kern="0" smtClean="0">
              <a:solidFill>
                <a:srgbClr val="006600"/>
              </a:solidFill>
              <a:sym typeface="Symbol" pitchFamily="18"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rdes rectos">
  <a:themeElements>
    <a:clrScheme name="Bordes rectos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Bordes recto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kumimoji="0" lang="es-ES" altLang="en-US" sz="32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kumimoji="0" lang="es-ES" altLang="en-US" sz="3200" b="0" i="0" u="none" strike="noStrike" cap="none" normalizeH="0" baseline="0" smtClean="0">
            <a:ln>
              <a:noFill/>
            </a:ln>
            <a:solidFill>
              <a:schemeClr val="tx1"/>
            </a:solidFill>
            <a:effectLst/>
            <a:latin typeface="Times New Roman" charset="0"/>
          </a:defRPr>
        </a:defPPr>
      </a:lstStyle>
    </a:lnDef>
  </a:objectDefaults>
  <a:extraClrSchemeLst>
    <a:extraClrScheme>
      <a:clrScheme name="Bordes rectos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Bordes rectos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Bordes rectos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Bordes rectos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presentaciones\Bordes rectos.pot</Template>
  <TotalTime>4073</TotalTime>
  <Words>2445</Words>
  <Application>Microsoft Office PowerPoint</Application>
  <PresentationFormat>Presentación en pantalla (4:3)</PresentationFormat>
  <Paragraphs>133</Paragraphs>
  <Slides>32</Slides>
  <Notes>1</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Bordes rectos</vt:lpstr>
      <vt:lpstr>Estructura de un Motor de Búsqueda </vt:lpstr>
      <vt:lpstr>Objetivos de la Presentación</vt:lpstr>
      <vt:lpstr>Recuperación de Datos (RD)</vt:lpstr>
      <vt:lpstr>Recuperación de Información (RI)</vt:lpstr>
      <vt:lpstr>Recuperación de Información: El Problema</vt:lpstr>
      <vt:lpstr>Diseño de un Motor de Búsqueda</vt:lpstr>
      <vt:lpstr>Modelos Matemáticos: el Modelo Booleano</vt:lpstr>
      <vt:lpstr>Problemas del Modelo Booleano</vt:lpstr>
      <vt:lpstr>Modelos Matemáticos: el Modelo Vectorial</vt:lpstr>
      <vt:lpstr>Modelo Vectorial: Elementos Básicos</vt:lpstr>
      <vt:lpstr>Cálculo del Peso de un Término</vt:lpstr>
      <vt:lpstr>Cálculo del Peso: Ideas Esenciales</vt:lpstr>
      <vt:lpstr>Modelo Vectorial: Ejemplo</vt:lpstr>
      <vt:lpstr>Modelo Vectorial: Metáfora Gráfica...</vt:lpstr>
      <vt:lpstr>Modelo Vectorial: Idea Final</vt:lpstr>
      <vt:lpstr>Modelo Vectorial: Distancia Coseno</vt:lpstr>
      <vt:lpstr>Modelo Vectorial: Implementación</vt:lpstr>
      <vt:lpstr>Modelo Vectorial: Ejemplo</vt:lpstr>
      <vt:lpstr>Modelo Vectorial: Ejemplo</vt:lpstr>
      <vt:lpstr>Modelo Vectorial: Aspectos Relevantes</vt:lpstr>
      <vt:lpstr>Modelo Vectorial: Nuevo Ejemplo</vt:lpstr>
      <vt:lpstr>Modelo Vectorial: Consultas</vt:lpstr>
      <vt:lpstr>Modelo Vectorial: Consulta</vt:lpstr>
      <vt:lpstr>Modelo Vectorial: Consulta</vt:lpstr>
      <vt:lpstr>Modelo Vectorial: Consulta</vt:lpstr>
      <vt:lpstr>El Modelo PageRank (Rankeo por Popularidad)</vt:lpstr>
      <vt:lpstr>Modelo PageRank: Elementos Esencial</vt:lpstr>
      <vt:lpstr>Modelo PageRank: Elementos Esenciales</vt:lpstr>
      <vt:lpstr>Modelo PageRank: Elementos Esenciales</vt:lpstr>
      <vt:lpstr>Modelo PageRank: Elementos Esenciales</vt:lpstr>
      <vt:lpstr>Modelo PageRank: Elementos Esenciales</vt:lpstr>
      <vt:lpstr>Muchas gracias...</vt:lpstr>
    </vt:vector>
  </TitlesOfParts>
  <Company>jj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Búsqueda por Similaridad</dc:title>
  <dc:creator>Ana Strub</dc:creator>
  <cp:lastModifiedBy>Microsoft</cp:lastModifiedBy>
  <cp:revision>152</cp:revision>
  <dcterms:created xsi:type="dcterms:W3CDTF">2002-10-27T20:42:42Z</dcterms:created>
  <dcterms:modified xsi:type="dcterms:W3CDTF">2019-03-29T10:59:21Z</dcterms:modified>
</cp:coreProperties>
</file>