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8" r:id="rId2"/>
  </p:sldIdLst>
  <p:sldSz cx="18000663" cy="809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6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0B25F-A1D7-4641-B84D-4EA17F879FAD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1143000"/>
            <a:ext cx="685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9D31E-54CA-4BB9-9275-61A33D34C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9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1pPr>
    <a:lvl2pPr marL="925739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2pPr>
    <a:lvl3pPr marL="1851477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3pPr>
    <a:lvl4pPr marL="2777216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4pPr>
    <a:lvl5pPr marL="3702954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5pPr>
    <a:lvl6pPr marL="4628693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6pPr>
    <a:lvl7pPr marL="5554431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7pPr>
    <a:lvl8pPr marL="6480170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8pPr>
    <a:lvl9pPr marL="7405908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1143000"/>
            <a:ext cx="685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9D31E-54CA-4BB9-9275-61A33D34C4D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87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325531"/>
            <a:ext cx="13500497" cy="2819800"/>
          </a:xfrm>
        </p:spPr>
        <p:txBody>
          <a:bodyPr anchor="b"/>
          <a:lstStyle>
            <a:lvl1pPr algn="ctr">
              <a:defRPr sz="70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4254073"/>
            <a:ext cx="13500497" cy="1955486"/>
          </a:xfrm>
        </p:spPr>
        <p:txBody>
          <a:bodyPr/>
          <a:lstStyle>
            <a:lvl1pPr marL="0" indent="0" algn="ctr">
              <a:buNone/>
              <a:defRPr sz="2834"/>
            </a:lvl1pPr>
            <a:lvl2pPr marL="539953" indent="0" algn="ctr">
              <a:buNone/>
              <a:defRPr sz="2362"/>
            </a:lvl2pPr>
            <a:lvl3pPr marL="1079906" indent="0" algn="ctr">
              <a:buNone/>
              <a:defRPr sz="2126"/>
            </a:lvl3pPr>
            <a:lvl4pPr marL="1619860" indent="0" algn="ctr">
              <a:buNone/>
              <a:defRPr sz="1890"/>
            </a:lvl4pPr>
            <a:lvl5pPr marL="2159813" indent="0" algn="ctr">
              <a:buNone/>
              <a:defRPr sz="1890"/>
            </a:lvl5pPr>
            <a:lvl6pPr marL="2699766" indent="0" algn="ctr">
              <a:buNone/>
              <a:defRPr sz="1890"/>
            </a:lvl6pPr>
            <a:lvl7pPr marL="3239719" indent="0" algn="ctr">
              <a:buNone/>
              <a:defRPr sz="1890"/>
            </a:lvl7pPr>
            <a:lvl8pPr marL="3779672" indent="0" algn="ctr">
              <a:buNone/>
              <a:defRPr sz="1890"/>
            </a:lvl8pPr>
            <a:lvl9pPr marL="4319626" indent="0" algn="ctr">
              <a:buNone/>
              <a:defRPr sz="189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0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1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431220"/>
            <a:ext cx="3881393" cy="686388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431220"/>
            <a:ext cx="11419171" cy="686388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90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21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019233"/>
            <a:ext cx="15525572" cy="3369135"/>
          </a:xfrm>
        </p:spPr>
        <p:txBody>
          <a:bodyPr anchor="b"/>
          <a:lstStyle>
            <a:lvl1pPr>
              <a:defRPr sz="70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5420241"/>
            <a:ext cx="15525572" cy="1771749"/>
          </a:xfrm>
        </p:spPr>
        <p:txBody>
          <a:bodyPr/>
          <a:lstStyle>
            <a:lvl1pPr marL="0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1pPr>
            <a:lvl2pPr marL="53995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06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8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81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76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1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67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62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8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156097"/>
            <a:ext cx="7650282" cy="51390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156097"/>
            <a:ext cx="7650282" cy="51390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431220"/>
            <a:ext cx="15525572" cy="15655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985485"/>
            <a:ext cx="7615123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958540"/>
            <a:ext cx="7615123" cy="4351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985485"/>
            <a:ext cx="7652626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958540"/>
            <a:ext cx="7652626" cy="4351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26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47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11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39962"/>
            <a:ext cx="5805682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166168"/>
            <a:ext cx="9112836" cy="5755841"/>
          </a:xfrm>
        </p:spPr>
        <p:txBody>
          <a:bodyPr/>
          <a:lstStyle>
            <a:lvl1pPr>
              <a:defRPr sz="3779"/>
            </a:lvl1pPr>
            <a:lvl2pPr>
              <a:defRPr sz="3307"/>
            </a:lvl2pPr>
            <a:lvl3pPr>
              <a:defRPr sz="2834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429828"/>
            <a:ext cx="5805682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48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39962"/>
            <a:ext cx="5805682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166168"/>
            <a:ext cx="9112836" cy="5755841"/>
          </a:xfrm>
        </p:spPr>
        <p:txBody>
          <a:bodyPr anchor="t"/>
          <a:lstStyle>
            <a:lvl1pPr marL="0" indent="0">
              <a:buNone/>
              <a:defRPr sz="3779"/>
            </a:lvl1pPr>
            <a:lvl2pPr marL="539953" indent="0">
              <a:buNone/>
              <a:defRPr sz="3307"/>
            </a:lvl2pPr>
            <a:lvl3pPr marL="1079906" indent="0">
              <a:buNone/>
              <a:defRPr sz="2834"/>
            </a:lvl3pPr>
            <a:lvl4pPr marL="1619860" indent="0">
              <a:buNone/>
              <a:defRPr sz="2362"/>
            </a:lvl4pPr>
            <a:lvl5pPr marL="2159813" indent="0">
              <a:buNone/>
              <a:defRPr sz="2362"/>
            </a:lvl5pPr>
            <a:lvl6pPr marL="2699766" indent="0">
              <a:buNone/>
              <a:defRPr sz="2362"/>
            </a:lvl6pPr>
            <a:lvl7pPr marL="3239719" indent="0">
              <a:buNone/>
              <a:defRPr sz="2362"/>
            </a:lvl7pPr>
            <a:lvl8pPr marL="3779672" indent="0">
              <a:buNone/>
              <a:defRPr sz="2362"/>
            </a:lvl8pPr>
            <a:lvl9pPr marL="4319626" indent="0">
              <a:buNone/>
              <a:defRPr sz="236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429828"/>
            <a:ext cx="5805682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49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431220"/>
            <a:ext cx="15525572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156097"/>
            <a:ext cx="15525572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7506968"/>
            <a:ext cx="4050149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6577F-8B27-443F-861A-67A305ED1D46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7506968"/>
            <a:ext cx="6075224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7506968"/>
            <a:ext cx="4050149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5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79906" rtl="0" eaLnBrk="1" latinLnBrk="0" hangingPunct="1">
        <a:lnSpc>
          <a:spcPct val="90000"/>
        </a:lnSpc>
        <a:spcBef>
          <a:spcPct val="0"/>
        </a:spcBef>
        <a:buNone/>
        <a:defRPr sz="51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77" indent="-269977" algn="l" defTabSz="107990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30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83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78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69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64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2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5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0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76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719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2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62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88432D-5869-3BD6-3492-F0C2E7857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397498"/>
              </p:ext>
            </p:extLst>
          </p:nvPr>
        </p:nvGraphicFramePr>
        <p:xfrm>
          <a:off x="-1" y="0"/>
          <a:ext cx="18000663" cy="810000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4786">
                  <a:extLst>
                    <a:ext uri="{9D8B030D-6E8A-4147-A177-3AD203B41FA5}">
                      <a16:colId xmlns:a16="http://schemas.microsoft.com/office/drawing/2014/main" val="2283565881"/>
                    </a:ext>
                  </a:extLst>
                </a:gridCol>
                <a:gridCol w="5094528">
                  <a:extLst>
                    <a:ext uri="{9D8B030D-6E8A-4147-A177-3AD203B41FA5}">
                      <a16:colId xmlns:a16="http://schemas.microsoft.com/office/drawing/2014/main" val="1059539219"/>
                    </a:ext>
                  </a:extLst>
                </a:gridCol>
                <a:gridCol w="3512494">
                  <a:extLst>
                    <a:ext uri="{9D8B030D-6E8A-4147-A177-3AD203B41FA5}">
                      <a16:colId xmlns:a16="http://schemas.microsoft.com/office/drawing/2014/main" val="108330168"/>
                    </a:ext>
                  </a:extLst>
                </a:gridCol>
                <a:gridCol w="6278855">
                  <a:extLst>
                    <a:ext uri="{9D8B030D-6E8A-4147-A177-3AD203B41FA5}">
                      <a16:colId xmlns:a16="http://schemas.microsoft.com/office/drawing/2014/main" val="1587705455"/>
                    </a:ext>
                  </a:extLst>
                </a:gridCol>
              </a:tblGrid>
              <a:tr h="773471">
                <a:tc>
                  <a:txBody>
                    <a:bodyPr/>
                    <a:lstStyle/>
                    <a:p>
                      <a:pPr algn="ctr"/>
                      <a:r>
                        <a:rPr lang="en-SG" sz="4400" dirty="0">
                          <a:solidFill>
                            <a:schemeClr val="tx1"/>
                          </a:solidFill>
                          <a:latin typeface="+mn-lt"/>
                        </a:rPr>
                        <a:t>Illusion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4400" dirty="0">
                          <a:solidFill>
                            <a:schemeClr val="tx1"/>
                          </a:solidFill>
                          <a:latin typeface="+mn-lt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4400" dirty="0">
                          <a:solidFill>
                            <a:schemeClr val="tx1"/>
                          </a:solidFill>
                          <a:latin typeface="+mn-lt"/>
                        </a:rPr>
                        <a:t>Task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4400" dirty="0"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857641"/>
                  </a:ext>
                </a:extLst>
              </a:tr>
              <a:tr h="2431245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>
                          <a:latin typeface="+mn-lt"/>
                          <a:cs typeface="Times New Roman" panose="02020603050405020304" pitchFamily="18" charset="0"/>
                        </a:rPr>
                        <a:t>Ebbinghaus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500" dirty="0">
                          <a:latin typeface="+mn-lt"/>
                          <a:cs typeface="Times New Roman" panose="02020603050405020304" pitchFamily="18" charset="0"/>
                        </a:rPr>
                        <a:t>Which red circle is bigger?</a:t>
                      </a:r>
                      <a:endParaRPr lang="en-SG" sz="25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Two circles surrounded by other circles. The circle surrounded by smaller circles appears larger than the one with the larger surrounding circles.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825271"/>
                  </a:ext>
                </a:extLst>
              </a:tr>
              <a:tr h="2431245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>
                          <a:latin typeface="+mn-lt"/>
                          <a:cs typeface="Times New Roman" panose="02020603050405020304" pitchFamily="18" charset="0"/>
                        </a:rPr>
                        <a:t>Müller-</a:t>
                      </a:r>
                      <a:r>
                        <a:rPr lang="en-SG" sz="3600" b="1" dirty="0" err="1">
                          <a:latin typeface="+mn-lt"/>
                          <a:cs typeface="Times New Roman" panose="02020603050405020304" pitchFamily="18" charset="0"/>
                        </a:rPr>
                        <a:t>Lyer</a:t>
                      </a:r>
                      <a:endParaRPr lang="en-SG" sz="36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</a:p>
                    <a:p>
                      <a:pPr algn="ctr"/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Which red line is longer?</a:t>
                      </a:r>
                      <a:endParaRPr lang="en-SG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Two parallel segments that end with inwards/outwards pointing arrow-like fins. The segment with inward-pointing fins is typically perceived to be longer.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84391"/>
                  </a:ext>
                </a:extLst>
              </a:tr>
              <a:tr h="2464040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>
                          <a:latin typeface="+mn-lt"/>
                          <a:cs typeface="Times New Roman" panose="02020603050405020304" pitchFamily="18" charset="0"/>
                        </a:rPr>
                        <a:t>Vertical-Horizontal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Which red line is longer?</a:t>
                      </a:r>
                      <a:endParaRPr kumimoji="0" lang="en-SG" sz="3543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Two lines segments, one horizontal and one angled. The angled line is usually perceived as longer.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89915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C90B102-CE28-8751-113C-99DC7875AF64}"/>
              </a:ext>
            </a:extLst>
          </p:cNvPr>
          <p:cNvGrpSpPr/>
          <p:nvPr/>
        </p:nvGrpSpPr>
        <p:grpSpPr>
          <a:xfrm>
            <a:off x="9331068" y="2254188"/>
            <a:ext cx="1193423" cy="597600"/>
            <a:chOff x="9331067" y="2251013"/>
            <a:chExt cx="1193423" cy="5976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F14D30-E3EA-F972-6FBA-80A255888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1067" y="2251013"/>
              <a:ext cx="595823" cy="59582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C3B3399-FDF3-CF6B-7676-8F39069A7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6890" y="2251013"/>
              <a:ext cx="597600" cy="5976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FD4D320-795F-FA96-18EC-ABFF859A596D}"/>
              </a:ext>
            </a:extLst>
          </p:cNvPr>
          <p:cNvGrpSpPr/>
          <p:nvPr/>
        </p:nvGrpSpPr>
        <p:grpSpPr>
          <a:xfrm>
            <a:off x="9674629" y="4255946"/>
            <a:ext cx="506301" cy="1008000"/>
            <a:chOff x="9674628" y="4252771"/>
            <a:chExt cx="506301" cy="10080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45A9AA1-AB60-477D-59A2-19BB925FD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674628" y="4252771"/>
              <a:ext cx="504000" cy="504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D85EE9B-E2C7-7022-7863-464F54FFE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676929" y="4756771"/>
              <a:ext cx="504000" cy="5040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BFF98-56F9-D839-2A85-40641EE2D2DA}"/>
              </a:ext>
            </a:extLst>
          </p:cNvPr>
          <p:cNvGrpSpPr/>
          <p:nvPr/>
        </p:nvGrpSpPr>
        <p:grpSpPr>
          <a:xfrm>
            <a:off x="9674629" y="6718068"/>
            <a:ext cx="506301" cy="1008000"/>
            <a:chOff x="9674628" y="6714893"/>
            <a:chExt cx="506301" cy="1008000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CB63B25-42E1-44A5-2C71-4B03FA2F1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674628" y="6714893"/>
              <a:ext cx="504000" cy="50400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CDC5284-E6E9-7E7D-3277-2E306DF52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676929" y="7218893"/>
              <a:ext cx="504000" cy="504000"/>
            </a:xfrm>
            <a:prstGeom prst="rect">
              <a:avLst/>
            </a:prstGeom>
          </p:spPr>
        </p:pic>
      </p:grpSp>
      <p:pic>
        <p:nvPicPr>
          <p:cNvPr id="71" name="Picture 70" descr="A picture containing ball&#10;&#10;Description automatically generated">
            <a:extLst>
              <a:ext uri="{FF2B5EF4-FFF2-40B4-BE49-F238E27FC236}">
                <a16:creationId xmlns:a16="http://schemas.microsoft.com/office/drawing/2014/main" id="{377D6013-558A-A8E0-7ADA-90193B87EB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850967"/>
            <a:ext cx="2160000" cy="2160000"/>
          </a:xfrm>
          <a:prstGeom prst="rect">
            <a:avLst/>
          </a:prstGeom>
        </p:spPr>
      </p:pic>
      <p:pic>
        <p:nvPicPr>
          <p:cNvPr id="73" name="Picture 72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2B23C97A-E591-4DC1-D65E-421F2C4D5C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3316705"/>
            <a:ext cx="2160000" cy="2160000"/>
          </a:xfrm>
          <a:prstGeom prst="rect">
            <a:avLst/>
          </a:prstGeom>
        </p:spPr>
      </p:pic>
      <p:pic>
        <p:nvPicPr>
          <p:cNvPr id="77" name="Picture 76" descr="Chart, line chart&#10;&#10;Description automatically generated">
            <a:extLst>
              <a:ext uri="{FF2B5EF4-FFF2-40B4-BE49-F238E27FC236}">
                <a16:creationId xmlns:a16="http://schemas.microsoft.com/office/drawing/2014/main" id="{77665077-0270-EE81-8907-CB751B2C5D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5782444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1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96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Ana Neves</cp:lastModifiedBy>
  <cp:revision>57</cp:revision>
  <dcterms:created xsi:type="dcterms:W3CDTF">2022-08-27T03:02:38Z</dcterms:created>
  <dcterms:modified xsi:type="dcterms:W3CDTF">2025-03-04T17:26:25Z</dcterms:modified>
</cp:coreProperties>
</file>