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5" r:id="rId4"/>
    <p:sldId id="258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2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D0322-E38F-4875-8118-8DC4836DD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8A743-0864-44FA-B402-08EC38AF7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9A6E7-5403-466A-BDC5-DB632D9D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0865-60AF-4E30-BA37-CED9BA5EAA6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AF759-BE52-459F-9A82-BBD25629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EAB56-8A47-4B8B-8F15-467739B6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EF38-EA68-4AA0-9AC0-20E40D76F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22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AA2C-4ABE-4A92-863F-C1BC90FB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4A8D7-8395-41F1-8245-51DCA04A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3E2BF-8D01-476F-812E-741E8425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0865-60AF-4E30-BA37-CED9BA5EAA6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6CDF3-E0C9-4AF9-B4BB-E1583160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3D28E-5776-471C-9632-9DD55756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EF38-EA68-4AA0-9AC0-20E40D76F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94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500675-71F2-48D6-95E5-F100417E4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88476-67ED-43CC-BB8D-CA54E18B7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1AE4E-A86D-4E49-BAA9-537198D8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0865-60AF-4E30-BA37-CED9BA5EAA6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E95CE-464A-4BAA-A401-042477D0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84AC9-61C0-4B2B-BBFC-79721861E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EF38-EA68-4AA0-9AC0-20E40D76F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01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E4E4-C2FD-4FB1-BC54-0A875DA3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94B75-0EE1-4F0D-9311-D292C5F8F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B1AD3-46F3-4598-AD9C-FE0B1B19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0865-60AF-4E30-BA37-CED9BA5EAA6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A44D6-2B16-4906-828B-C80C5A79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15D3A-1965-4B57-85A2-B848F469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EF38-EA68-4AA0-9AC0-20E40D76F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15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6137C-4DA7-49DD-891F-3A0998263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AF556-390D-4731-ACA9-5FA99D295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2AE4F-1281-47B8-AB55-6615A841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0865-60AF-4E30-BA37-CED9BA5EAA6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36FC1-4D42-4227-AB71-51910CE5D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ADF54-0D0E-4A26-8811-38BDB275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EF38-EA68-4AA0-9AC0-20E40D76F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31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1484-ED1D-405D-ADC9-C558B172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F8C8A-CB53-4363-8EAE-71880C13D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66126-D6FD-4B7F-8529-83F111469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3560F-D99B-44A6-A5EA-84298E771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0865-60AF-4E30-BA37-CED9BA5EAA6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A88D8-220A-4A47-BB28-1CD9F4E2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6B8D6-0792-4E46-830D-E61473F4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EF38-EA68-4AA0-9AC0-20E40D76F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11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FE43A-C5B1-4E43-A285-8E226620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CC994-713C-47C1-9CF9-26E3AF2DE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E9181-30C7-438E-9819-6AD86D542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B00AB2-71ED-4CE5-BA47-1A436BBD4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42071A-D1D4-42AE-A3C8-2D2343088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B1E0A-6F28-48F4-AB13-5D488CB70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0865-60AF-4E30-BA37-CED9BA5EAA6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D2F8B-FC46-4E25-9F3C-207E3215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CA7B6-D962-4AF1-B6BB-0886DA11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EF38-EA68-4AA0-9AC0-20E40D76F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37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151D-EAF6-44B3-85B9-980FBC91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B170E-4806-4476-9960-A24BE4AD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0865-60AF-4E30-BA37-CED9BA5EAA6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4ABD1-EA97-4995-AAE7-4C2D8F59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51126-E00B-4F30-B7F4-AE64FA47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EF38-EA68-4AA0-9AC0-20E40D76F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31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61A872-D8A9-43FA-B564-2CEC6CF5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0865-60AF-4E30-BA37-CED9BA5EAA6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15A4E-3665-4335-9AE3-921DDB846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7DAD6-5B2A-4ED0-8288-C630E6C86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EF38-EA68-4AA0-9AC0-20E40D76F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80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0A0A5-9369-4692-B4DF-CED42380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5F13E-85A8-49F8-B59B-1230E96C5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1F72F-C8F4-43FF-94CB-1C7D00735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5A966-3496-474D-B4E9-E1FB33F17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0865-60AF-4E30-BA37-CED9BA5EAA6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C25AD-38E8-4CDA-8C89-09FA39D7A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9BE9-7E8A-4C35-8F1E-35D76092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EF38-EA68-4AA0-9AC0-20E40D76F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68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28F73-B181-4E94-90F6-38BFB10BA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7FB75D-6110-4BE1-B8D8-F92DF2460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B0F50-4273-4ACE-BAD7-E141C495A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F89F7-17D3-4890-B49A-40F3A1E3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0865-60AF-4E30-BA37-CED9BA5EAA6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76ED8-D54A-434E-BBAA-DB100B1F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9B965-DD1B-43EF-BF0A-577F00F8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EF38-EA68-4AA0-9AC0-20E40D76F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67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F43E6B-40A1-4DCF-BD15-826F15240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BC226-9A44-484C-9B13-D5749B509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C5AFA-E7B1-4A3E-9206-177038170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D0865-60AF-4E30-BA37-CED9BA5EAA66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52292-8900-4B7B-9F74-AF5AF258F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387B3-60BB-471B-B12E-E1FB1DD62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0EF38-EA68-4AA0-9AC0-20E40D76F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09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DEF64-6BAA-4FBE-A0FC-A1ADB59B5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 2: social place essential workers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ECC09-8342-460A-BC4F-05099AA92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248"/>
            <a:ext cx="10515600" cy="4351338"/>
          </a:xfrm>
        </p:spPr>
        <p:txBody>
          <a:bodyPr/>
          <a:lstStyle/>
          <a:p>
            <a:r>
              <a:rPr lang="en-US" altLang="zh-CN" dirty="0"/>
              <a:t>SF data: </a:t>
            </a:r>
            <a:r>
              <a:rPr lang="en-US" altLang="zh-CN" dirty="0" err="1"/>
              <a:t>downsampled</a:t>
            </a:r>
            <a:r>
              <a:rPr lang="en-US" altLang="zh-CN" dirty="0"/>
              <a:t> 200</a:t>
            </a:r>
          </a:p>
          <a:p>
            <a:r>
              <a:rPr lang="zh-CN" altLang="en-US" dirty="0"/>
              <a:t>total population: 4254 , sites: 37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4BC1C3-2B9C-4358-A6A0-89769B37E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210699"/>
              </p:ext>
            </p:extLst>
          </p:nvPr>
        </p:nvGraphicFramePr>
        <p:xfrm>
          <a:off x="0" y="3097206"/>
          <a:ext cx="121920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8233588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6547902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202995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880316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3368597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884682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2275982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2633853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570527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38825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Age group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5-14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15-19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20-24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25-44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45-59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60-79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29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Total population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4254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0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10% essential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37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30% essential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1273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13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50% essential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2177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192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82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DEF64-6BAA-4FBE-A0FC-A1ADB59B5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 2: social place essential workers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ECC09-8342-460A-BC4F-05099AA92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248"/>
            <a:ext cx="10515600" cy="4351338"/>
          </a:xfrm>
        </p:spPr>
        <p:txBody>
          <a:bodyPr/>
          <a:lstStyle/>
          <a:p>
            <a:r>
              <a:rPr lang="en-US" altLang="zh-CN" dirty="0"/>
              <a:t>SF data: </a:t>
            </a:r>
            <a:r>
              <a:rPr lang="zh-CN" altLang="en-US" dirty="0"/>
              <a:t>total population: 4254 , sites: 37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4BC1C3-2B9C-4358-A6A0-89769B37E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413136"/>
              </p:ext>
            </p:extLst>
          </p:nvPr>
        </p:nvGraphicFramePr>
        <p:xfrm>
          <a:off x="216820" y="2092377"/>
          <a:ext cx="924219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366">
                  <a:extLst>
                    <a:ext uri="{9D8B030D-6E8A-4147-A177-3AD203B41FA5}">
                      <a16:colId xmlns:a16="http://schemas.microsoft.com/office/drawing/2014/main" val="382335884"/>
                    </a:ext>
                  </a:extLst>
                </a:gridCol>
                <a:gridCol w="1540366">
                  <a:extLst>
                    <a:ext uri="{9D8B030D-6E8A-4147-A177-3AD203B41FA5}">
                      <a16:colId xmlns:a16="http://schemas.microsoft.com/office/drawing/2014/main" val="1865479026"/>
                    </a:ext>
                  </a:extLst>
                </a:gridCol>
                <a:gridCol w="1540366">
                  <a:extLst>
                    <a:ext uri="{9D8B030D-6E8A-4147-A177-3AD203B41FA5}">
                      <a16:colId xmlns:a16="http://schemas.microsoft.com/office/drawing/2014/main" val="1620299565"/>
                    </a:ext>
                  </a:extLst>
                </a:gridCol>
                <a:gridCol w="1540366">
                  <a:extLst>
                    <a:ext uri="{9D8B030D-6E8A-4147-A177-3AD203B41FA5}">
                      <a16:colId xmlns:a16="http://schemas.microsoft.com/office/drawing/2014/main" val="2288031647"/>
                    </a:ext>
                  </a:extLst>
                </a:gridCol>
                <a:gridCol w="1540366">
                  <a:extLst>
                    <a:ext uri="{9D8B030D-6E8A-4147-A177-3AD203B41FA5}">
                      <a16:colId xmlns:a16="http://schemas.microsoft.com/office/drawing/2014/main" val="3233685978"/>
                    </a:ext>
                  </a:extLst>
                </a:gridCol>
                <a:gridCol w="1540366">
                  <a:extLst>
                    <a:ext uri="{9D8B030D-6E8A-4147-A177-3AD203B41FA5}">
                      <a16:colId xmlns:a16="http://schemas.microsoft.com/office/drawing/2014/main" val="1186554920"/>
                    </a:ext>
                  </a:extLst>
                </a:gridCol>
              </a:tblGrid>
              <a:tr h="3654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Site 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edu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office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social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supermarket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29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# of sites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0379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64CDB2-CD70-42E4-A301-531C10A12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111309"/>
              </p:ext>
            </p:extLst>
          </p:nvPr>
        </p:nvGraphicFramePr>
        <p:xfrm>
          <a:off x="216820" y="2935523"/>
          <a:ext cx="1074656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558">
                  <a:extLst>
                    <a:ext uri="{9D8B030D-6E8A-4147-A177-3AD203B41FA5}">
                      <a16:colId xmlns:a16="http://schemas.microsoft.com/office/drawing/2014/main" val="1289745339"/>
                    </a:ext>
                  </a:extLst>
                </a:gridCol>
                <a:gridCol w="1319754">
                  <a:extLst>
                    <a:ext uri="{9D8B030D-6E8A-4147-A177-3AD203B41FA5}">
                      <a16:colId xmlns:a16="http://schemas.microsoft.com/office/drawing/2014/main" val="3081999273"/>
                    </a:ext>
                  </a:extLst>
                </a:gridCol>
                <a:gridCol w="1074656">
                  <a:extLst>
                    <a:ext uri="{9D8B030D-6E8A-4147-A177-3AD203B41FA5}">
                      <a16:colId xmlns:a16="http://schemas.microsoft.com/office/drawing/2014/main" val="1333371148"/>
                    </a:ext>
                  </a:extLst>
                </a:gridCol>
                <a:gridCol w="1074656">
                  <a:extLst>
                    <a:ext uri="{9D8B030D-6E8A-4147-A177-3AD203B41FA5}">
                      <a16:colId xmlns:a16="http://schemas.microsoft.com/office/drawing/2014/main" val="2283472890"/>
                    </a:ext>
                  </a:extLst>
                </a:gridCol>
                <a:gridCol w="1074656">
                  <a:extLst>
                    <a:ext uri="{9D8B030D-6E8A-4147-A177-3AD203B41FA5}">
                      <a16:colId xmlns:a16="http://schemas.microsoft.com/office/drawing/2014/main" val="1000112007"/>
                    </a:ext>
                  </a:extLst>
                </a:gridCol>
                <a:gridCol w="1074656">
                  <a:extLst>
                    <a:ext uri="{9D8B030D-6E8A-4147-A177-3AD203B41FA5}">
                      <a16:colId xmlns:a16="http://schemas.microsoft.com/office/drawing/2014/main" val="1938523936"/>
                    </a:ext>
                  </a:extLst>
                </a:gridCol>
                <a:gridCol w="1074656">
                  <a:extLst>
                    <a:ext uri="{9D8B030D-6E8A-4147-A177-3AD203B41FA5}">
                      <a16:colId xmlns:a16="http://schemas.microsoft.com/office/drawing/2014/main" val="399435240"/>
                    </a:ext>
                  </a:extLst>
                </a:gridCol>
                <a:gridCol w="1074656">
                  <a:extLst>
                    <a:ext uri="{9D8B030D-6E8A-4147-A177-3AD203B41FA5}">
                      <a16:colId xmlns:a16="http://schemas.microsoft.com/office/drawing/2014/main" val="3156111130"/>
                    </a:ext>
                  </a:extLst>
                </a:gridCol>
                <a:gridCol w="1074656">
                  <a:extLst>
                    <a:ext uri="{9D8B030D-6E8A-4147-A177-3AD203B41FA5}">
                      <a16:colId xmlns:a16="http://schemas.microsoft.com/office/drawing/2014/main" val="1398081192"/>
                    </a:ext>
                  </a:extLst>
                </a:gridCol>
                <a:gridCol w="1074656">
                  <a:extLst>
                    <a:ext uri="{9D8B030D-6E8A-4147-A177-3AD203B41FA5}">
                      <a16:colId xmlns:a16="http://schemas.microsoft.com/office/drawing/2014/main" val="3584501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Site ID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49142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# of workers</a:t>
                      </a:r>
                      <a:endParaRPr lang="zh-CN" altLang="en-US" sz="1400" dirty="0"/>
                    </a:p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10% essential/total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3784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30% essential/total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8092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50% essential/total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510195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BB351AC-C915-4611-87BC-1CC7C2465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317098"/>
              </p:ext>
            </p:extLst>
          </p:nvPr>
        </p:nvGraphicFramePr>
        <p:xfrm>
          <a:off x="216820" y="4824991"/>
          <a:ext cx="11854205" cy="1921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985">
                  <a:extLst>
                    <a:ext uri="{9D8B030D-6E8A-4147-A177-3AD203B41FA5}">
                      <a16:colId xmlns:a16="http://schemas.microsoft.com/office/drawing/2014/main" val="1070531373"/>
                    </a:ext>
                  </a:extLst>
                </a:gridCol>
                <a:gridCol w="1316325">
                  <a:extLst>
                    <a:ext uri="{9D8B030D-6E8A-4147-A177-3AD203B41FA5}">
                      <a16:colId xmlns:a16="http://schemas.microsoft.com/office/drawing/2014/main" val="407996265"/>
                    </a:ext>
                  </a:extLst>
                </a:gridCol>
                <a:gridCol w="1077655">
                  <a:extLst>
                    <a:ext uri="{9D8B030D-6E8A-4147-A177-3AD203B41FA5}">
                      <a16:colId xmlns:a16="http://schemas.microsoft.com/office/drawing/2014/main" val="609504285"/>
                    </a:ext>
                  </a:extLst>
                </a:gridCol>
                <a:gridCol w="1077655">
                  <a:extLst>
                    <a:ext uri="{9D8B030D-6E8A-4147-A177-3AD203B41FA5}">
                      <a16:colId xmlns:a16="http://schemas.microsoft.com/office/drawing/2014/main" val="1047669063"/>
                    </a:ext>
                  </a:extLst>
                </a:gridCol>
                <a:gridCol w="1077655">
                  <a:extLst>
                    <a:ext uri="{9D8B030D-6E8A-4147-A177-3AD203B41FA5}">
                      <a16:colId xmlns:a16="http://schemas.microsoft.com/office/drawing/2014/main" val="2862973384"/>
                    </a:ext>
                  </a:extLst>
                </a:gridCol>
                <a:gridCol w="1077655">
                  <a:extLst>
                    <a:ext uri="{9D8B030D-6E8A-4147-A177-3AD203B41FA5}">
                      <a16:colId xmlns:a16="http://schemas.microsoft.com/office/drawing/2014/main" val="833245164"/>
                    </a:ext>
                  </a:extLst>
                </a:gridCol>
                <a:gridCol w="1077655">
                  <a:extLst>
                    <a:ext uri="{9D8B030D-6E8A-4147-A177-3AD203B41FA5}">
                      <a16:colId xmlns:a16="http://schemas.microsoft.com/office/drawing/2014/main" val="2923422504"/>
                    </a:ext>
                  </a:extLst>
                </a:gridCol>
                <a:gridCol w="1077655">
                  <a:extLst>
                    <a:ext uri="{9D8B030D-6E8A-4147-A177-3AD203B41FA5}">
                      <a16:colId xmlns:a16="http://schemas.microsoft.com/office/drawing/2014/main" val="2016375213"/>
                    </a:ext>
                  </a:extLst>
                </a:gridCol>
                <a:gridCol w="1077655">
                  <a:extLst>
                    <a:ext uri="{9D8B030D-6E8A-4147-A177-3AD203B41FA5}">
                      <a16:colId xmlns:a16="http://schemas.microsoft.com/office/drawing/2014/main" val="2867548194"/>
                    </a:ext>
                  </a:extLst>
                </a:gridCol>
                <a:gridCol w="1077655">
                  <a:extLst>
                    <a:ext uri="{9D8B030D-6E8A-4147-A177-3AD203B41FA5}">
                      <a16:colId xmlns:a16="http://schemas.microsoft.com/office/drawing/2014/main" val="3776677838"/>
                    </a:ext>
                  </a:extLst>
                </a:gridCol>
                <a:gridCol w="1077655">
                  <a:extLst>
                    <a:ext uri="{9D8B030D-6E8A-4147-A177-3AD203B41FA5}">
                      <a16:colId xmlns:a16="http://schemas.microsoft.com/office/drawing/2014/main" val="2829372903"/>
                    </a:ext>
                  </a:extLst>
                </a:gridCol>
              </a:tblGrid>
              <a:tr h="36726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Site ID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3375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# of workers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10% essential/total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4876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30% essential/total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687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50% essential/total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323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933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DEF64-6BAA-4FBE-A0FC-A1ADB59B5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/>
              <a:t>Type 2: social place essential workers</a:t>
            </a:r>
            <a:endParaRPr lang="zh-CN" alt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689B7A9-5227-446B-9050-6E776E354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064363"/>
              </p:ext>
            </p:extLst>
          </p:nvPr>
        </p:nvGraphicFramePr>
        <p:xfrm>
          <a:off x="1192530" y="1009809"/>
          <a:ext cx="81280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23648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761980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6962660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577423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02354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Age group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edu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office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Social place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supermarket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13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629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5-14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16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15-19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57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20-24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3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25-44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874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45-59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71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60-79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61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54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Essential workers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0.27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83954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16DFA8-E0DC-4F13-B1AE-1ABD85465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085894"/>
              </p:ext>
            </p:extLst>
          </p:nvPr>
        </p:nvGraphicFramePr>
        <p:xfrm>
          <a:off x="1192530" y="5157311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134817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225647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970068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4778088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90544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Dwell 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edu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office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Social place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supermarket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52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Regular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416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Essential workers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0.4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271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8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42BDE6E-F985-4216-9774-76F8A29475D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092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Type 2: social place, different essential/total ratio</a:t>
            </a:r>
          </a:p>
          <a:p>
            <a:r>
              <a:rPr lang="en-US" altLang="zh-CN" sz="2800" dirty="0"/>
              <a:t>	</a:t>
            </a:r>
            <a:endParaRPr lang="zh-CN" altLang="en-US" sz="2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ABAFEF1-B97A-494A-A633-8965BFE8A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15895"/>
            <a:ext cx="5943600" cy="302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B490DDC-8AF6-4B12-8EC9-5C2332B60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15895"/>
            <a:ext cx="5943600" cy="302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CACA610-84D7-4E33-AD41-682154DDE707}"/>
              </a:ext>
            </a:extLst>
          </p:cNvPr>
          <p:cNvSpPr/>
          <p:nvPr/>
        </p:nvSpPr>
        <p:spPr>
          <a:xfrm>
            <a:off x="838200" y="1546563"/>
            <a:ext cx="296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All essential workers comply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28378E-C539-4871-BAEC-052C1BB2A24E}"/>
              </a:ext>
            </a:extLst>
          </p:cNvPr>
          <p:cNvSpPr/>
          <p:nvPr/>
        </p:nvSpPr>
        <p:spPr>
          <a:xfrm>
            <a:off x="7002780" y="1546563"/>
            <a:ext cx="2909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Random individuals comply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540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F8D400E-E90B-4CBB-B9B5-F100D28C3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8" y="2098614"/>
            <a:ext cx="5943600" cy="302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5ED7CE0-5540-4B99-8E54-02062F64F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299" y="2098614"/>
            <a:ext cx="5943600" cy="302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F96C11A-C3B5-478E-96A5-87A452CF538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1525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Type 2: social place, different compliance rate</a:t>
            </a:r>
          </a:p>
          <a:p>
            <a:r>
              <a:rPr lang="en-US" altLang="zh-CN" sz="2800" dirty="0"/>
              <a:t>	   50 % of essential/total ratio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44678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378</Words>
  <Application>Microsoft Office PowerPoint</Application>
  <PresentationFormat>Widescreen</PresentationFormat>
  <Paragraphs>217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Theme</vt:lpstr>
      <vt:lpstr>Type 2: social place essential workers</vt:lpstr>
      <vt:lpstr>Type 2: social place essential workers</vt:lpstr>
      <vt:lpstr>Type 2: social place essential workers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Weijia Liu</dc:creator>
  <cp:lastModifiedBy>Emma Weijia Liu</cp:lastModifiedBy>
  <cp:revision>13</cp:revision>
  <dcterms:created xsi:type="dcterms:W3CDTF">2020-07-14T19:30:04Z</dcterms:created>
  <dcterms:modified xsi:type="dcterms:W3CDTF">2020-07-14T22:18:53Z</dcterms:modified>
</cp:coreProperties>
</file>