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3" r:id="rId4"/>
    <p:sldId id="260" r:id="rId5"/>
    <p:sldId id="274" r:id="rId6"/>
    <p:sldId id="261" r:id="rId7"/>
    <p:sldId id="262" r:id="rId8"/>
    <p:sldId id="276" r:id="rId9"/>
    <p:sldId id="263" r:id="rId10"/>
    <p:sldId id="264" r:id="rId11"/>
    <p:sldId id="265" r:id="rId12"/>
    <p:sldId id="27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1C27-6801-4979-AF51-652229F6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3E43-4B45-4ACD-B58B-0457998C1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C41BA-EA3F-45C7-B961-74F6372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9BEE-C48A-4168-B8FA-0FBF3C0B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09-AC09-4F0A-A39A-DFD55A41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8A2-1489-482D-9191-4DCCD590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E5116-4EED-47F7-9AAE-C85FDD96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4BE5-7A19-49CC-8FB1-81EA1D8E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8F63-A20F-4F22-BC20-FEC8DEC1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87700-931C-491E-AD5E-8A45228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77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A2198-3FBE-464B-B2EF-619736186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88EB-61A8-4A49-82DA-6D3EFA28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0F01-1D53-423F-A0A6-1905E407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83A5-09E2-4CD7-B2F3-2E79EB13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D9AEF-7B94-454E-BC69-A9074E8F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2D9C-4937-4FEE-A4FE-B6783B5E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6506-2976-44E2-BD0A-1DAD40F9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493B-D72C-4756-8B9B-544839EF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75620-CF6A-4D8A-948E-70133D5A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06342-066B-4E5D-B845-1D56E9AB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5219-1921-4246-B80B-F8F106AB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FC14E-4203-4552-A23D-C42AB2E9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0204-3803-4121-AA8C-EA6C406D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F752D-F12F-412E-B987-CA1808E7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CF0D-B673-4499-9D8D-397E396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7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6571-3BC8-4ADC-8EED-7A208B9F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CB46-32A7-4A7E-A2F9-BD96DEFDA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16483-33CA-4F8B-A614-993D556F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3C9C-419C-4E3F-83FF-1ED7BB9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30C67-6E90-44A2-856F-E4878C43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FA378-C2FF-4719-98C9-ADF3DC8F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9F9A-5C61-43A8-ACDB-DAD8AD6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552E-CD93-4269-90E1-07DAB54A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F6D9B-0E47-41CE-BCCE-F33EA47E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ACF86-31A9-4752-9DA4-77CB4A43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54277-FA53-453E-AA5F-CA97D2BDA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C7C5C-5A55-4D6E-9513-E39AEF7D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5FE78-2737-4D00-81C8-34D38A4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999EF-595F-4A9C-92FB-9A80F11E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3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A25C-560D-498F-8F83-FCA76119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DE5FA-7ECF-4D29-9AC2-40677F3F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5760-C9D1-4FC5-8E3B-1FF5B5DA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40F76-6642-4719-8BBE-61FC9D5E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250FE-1B2A-4E43-841A-212AD110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93B73-F766-44D3-8112-BE3F9A9B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2FE1-11CA-4733-8C8B-3937310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03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7A48-5B93-40E4-B22C-66AF32D3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CF98-6EB1-4D83-B9BD-0926CF45E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8D85-DEF8-403F-8AC6-CADA4E135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CC85-A2DB-4B24-8BB1-6DEDA8D4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06476-9B14-4DDD-97F3-56DC8A6C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259CF-93D4-4FEA-8180-CA0E3AB7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DE4-12B0-4A3A-8B4E-C1D5673F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D98B-C0A3-4C8A-99AD-DB4E3374B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A3898-94BA-41DE-B40E-E829C6335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CB432-42DF-4C9C-A81A-1E3607D1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D6E8D-804B-45F4-A88B-244B916D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2F423-DC43-49C0-AC38-4524F5A6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AAF4D-4571-4D68-8CB7-D04331E1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75E48-0620-4754-9911-756702C7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B564-B8A8-4DA2-9DC9-A588DF11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FD1-9904-4526-90A1-3C25D947C5E0}" type="datetimeFigureOut">
              <a:rPr lang="zh-CN" altLang="en-US" smtClean="0"/>
              <a:t>2020/6/30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830B0-1E37-4184-9529-7A3920985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D6D8-10D7-4494-86A3-C5EBD399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778C-76B2-4A3D-AFE9-BFB94D15C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19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AC967-3637-4CEE-BFE3-D11FF6F664E5}"/>
              </a:ext>
            </a:extLst>
          </p:cNvPr>
          <p:cNvSpPr/>
          <p:nvPr/>
        </p:nvSpPr>
        <p:spPr>
          <a:xfrm>
            <a:off x="355076" y="1258927"/>
            <a:ext cx="1148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downsized 100 by pop, 20 by town, 40 random repeats</a:t>
            </a:r>
          </a:p>
          <a:p>
            <a:r>
              <a:rPr lang="zh-CN" altLang="en-US" dirty="0"/>
              <a:t># 47.19% essential to total prop, essential: 429, non-essential: 480, total: 909, sites:47</a:t>
            </a:r>
          </a:p>
          <a:p>
            <a:r>
              <a:rPr lang="zh-CN" altLang="en-US" dirty="0"/>
              <a:t># compare supermarket workers compliant vs. random complaint, number of compliant ~=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10%, 40%, 70%, 100% compliance for essential</a:t>
            </a:r>
            <a:endParaRPr lang="zh-CN" altLang="en-US" dirty="0"/>
          </a:p>
          <a:p>
            <a:r>
              <a:rPr lang="zh-CN" altLang="en-US" dirty="0"/>
              <a:t># mob rate regular: same as German town</a:t>
            </a:r>
          </a:p>
          <a:p>
            <a:r>
              <a:rPr lang="zh-CN" altLang="en-US" dirty="0"/>
              <a:t># mob rate supermarket: 7 days per week,8 hours per day</a:t>
            </a:r>
          </a:p>
          <a:p>
            <a:r>
              <a:rPr lang="zh-CN" altLang="en-US" dirty="0"/>
              <a:t># essential_mob_rate_per_type = [0,0,0,0,7],essential_dur_mean_per_type = [0,0,0,0,8]</a:t>
            </a:r>
          </a:p>
          <a:p>
            <a:r>
              <a:rPr lang="zh-CN" altLang="en-US" dirty="0"/>
              <a:t># mob rate zero elsewhere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E63B-B51D-4AB1-891E-FE9B09E03D89}"/>
              </a:ext>
            </a:extLst>
          </p:cNvPr>
          <p:cNvSpPr txBox="1"/>
          <p:nvPr/>
        </p:nvSpPr>
        <p:spPr>
          <a:xfrm>
            <a:off x="546754" y="492743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supermarket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51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AC967-3637-4CEE-BFE3-D11FF6F664E5}"/>
              </a:ext>
            </a:extLst>
          </p:cNvPr>
          <p:cNvSpPr/>
          <p:nvPr/>
        </p:nvSpPr>
        <p:spPr>
          <a:xfrm>
            <a:off x="355076" y="1258927"/>
            <a:ext cx="1148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downsized 100 by pop, 20 by town, 40 random repeats</a:t>
            </a:r>
          </a:p>
          <a:p>
            <a:r>
              <a:rPr lang="zh-CN" altLang="en-US" dirty="0"/>
              <a:t># 47.19% essential to total prop, essential: 429, non-essential: 480, total: 909, sites:47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trans</a:t>
            </a:r>
            <a:r>
              <a:rPr lang="zh-CN" altLang="en-US" dirty="0"/>
              <a:t> workers compliant vs. random complaint, number of compliant ~=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10%, 40%, 70%, 100% compliance for essential</a:t>
            </a:r>
            <a:endParaRPr lang="zh-CN" altLang="en-US" dirty="0"/>
          </a:p>
          <a:p>
            <a:r>
              <a:rPr lang="zh-CN" altLang="en-US" dirty="0"/>
              <a:t># mob rate regular: same as German town</a:t>
            </a:r>
          </a:p>
          <a:p>
            <a:r>
              <a:rPr lang="zh-CN" altLang="en-US" dirty="0"/>
              <a:t># mob rate </a:t>
            </a:r>
            <a:r>
              <a:rPr lang="en-US" altLang="zh-CN" dirty="0"/>
              <a:t>trans</a:t>
            </a:r>
            <a:r>
              <a:rPr lang="zh-CN" altLang="en-US" dirty="0"/>
              <a:t>: 7 days per week,8 hours per day</a:t>
            </a:r>
          </a:p>
          <a:p>
            <a:r>
              <a:rPr lang="zh-CN" altLang="en-US" dirty="0"/>
              <a:t># essential_mob_rate_per_type = [0,0,</a:t>
            </a:r>
            <a:r>
              <a:rPr lang="en-US" altLang="zh-CN" dirty="0"/>
              <a:t>7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],essential_dur_mean_per_type = [0,0,</a:t>
            </a:r>
            <a:r>
              <a:rPr lang="en-US" altLang="zh-CN" dirty="0"/>
              <a:t>8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# mob rate zero elsewhere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E63B-B51D-4AB1-891E-FE9B09E03D89}"/>
              </a:ext>
            </a:extLst>
          </p:cNvPr>
          <p:cNvSpPr txBox="1"/>
          <p:nvPr/>
        </p:nvSpPr>
        <p:spPr>
          <a:xfrm>
            <a:off x="546754" y="492743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transportation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3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55BE550-BAFB-43E8-B94F-FCBCFC89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105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FCCA6A-A0DD-4E2E-A2CB-259D1C3B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05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0BB8AB0-C24F-4691-A90E-4DD9DEF9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DD83DD-E0FF-4D5D-A90C-68EC2E75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A484FFE-CF03-4225-9526-4957A7D2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35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1D78EC8-7FCC-4770-8B37-FABF5E3C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5029"/>
            <a:ext cx="5486400" cy="28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3481F1-D97A-4404-BD3B-C1BAAA993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03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9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AC967-3637-4CEE-BFE3-D11FF6F664E5}"/>
              </a:ext>
            </a:extLst>
          </p:cNvPr>
          <p:cNvSpPr/>
          <p:nvPr/>
        </p:nvSpPr>
        <p:spPr>
          <a:xfrm>
            <a:off x="355076" y="1258927"/>
            <a:ext cx="1148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downsized 100 by pop, 20 by town, 40 random repeats</a:t>
            </a:r>
          </a:p>
          <a:p>
            <a:r>
              <a:rPr lang="zh-CN" altLang="en-US" dirty="0"/>
              <a:t># 47.19% essential to total prop, essential: 429, non-essential: 480, total: 909, sites:47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social essential</a:t>
            </a:r>
            <a:r>
              <a:rPr lang="zh-CN" altLang="en-US" dirty="0"/>
              <a:t> workers compliant vs. random complaint, number of compliant ~=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10%, 40%, 70%, 100% compliance for essential</a:t>
            </a:r>
            <a:endParaRPr lang="zh-CN" altLang="en-US" dirty="0"/>
          </a:p>
          <a:p>
            <a:r>
              <a:rPr lang="zh-CN" altLang="en-US" dirty="0"/>
              <a:t># mob rate regular: same as German town</a:t>
            </a:r>
          </a:p>
          <a:p>
            <a:r>
              <a:rPr lang="zh-CN" altLang="en-US" dirty="0"/>
              <a:t># mob rate </a:t>
            </a:r>
            <a:r>
              <a:rPr lang="en-US" altLang="zh-CN" dirty="0"/>
              <a:t>trans</a:t>
            </a:r>
            <a:r>
              <a:rPr lang="zh-CN" altLang="en-US" dirty="0"/>
              <a:t>: 7 days per week,8 hours per day</a:t>
            </a:r>
          </a:p>
          <a:p>
            <a:r>
              <a:rPr lang="zh-CN" altLang="en-US" dirty="0"/>
              <a:t># essential_mob_rate_per_type = [0,</a:t>
            </a:r>
            <a:r>
              <a:rPr lang="en-US" altLang="zh-CN" dirty="0"/>
              <a:t>7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],essential_dur_mean_per_type = [0,</a:t>
            </a:r>
            <a:r>
              <a:rPr lang="en-US" altLang="zh-CN" dirty="0"/>
              <a:t>8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# mob rate zero elsewhere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E63B-B51D-4AB1-891E-FE9B09E03D89}"/>
              </a:ext>
            </a:extLst>
          </p:cNvPr>
          <p:cNvSpPr txBox="1"/>
          <p:nvPr/>
        </p:nvSpPr>
        <p:spPr>
          <a:xfrm>
            <a:off x="546754" y="492743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social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7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0D07E6E-7351-442F-90B7-9879AE2F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5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C47A6F2-CA23-444E-8DDA-F59C7BA8E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392178D-77DC-4481-9C57-6B8E86E1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899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E0AC096-5103-4310-BF75-9C3D9FAAB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707C82AC-B028-421C-988A-E9D47918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5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AB04734-C33E-465D-8C90-9D912349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CC89BB3-04A3-4EC0-9A00-F619BAE2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0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AC967-3637-4CEE-BFE3-D11FF6F664E5}"/>
              </a:ext>
            </a:extLst>
          </p:cNvPr>
          <p:cNvSpPr/>
          <p:nvPr/>
        </p:nvSpPr>
        <p:spPr>
          <a:xfrm>
            <a:off x="355076" y="1258927"/>
            <a:ext cx="1148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downsized 100 by pop, 20 by town, 40 random repeats</a:t>
            </a:r>
          </a:p>
          <a:p>
            <a:r>
              <a:rPr lang="zh-CN" altLang="en-US" dirty="0"/>
              <a:t># 47.19% essential to total prop, essential: 429, non-essential: 480, total: 909, sites:47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school essential</a:t>
            </a:r>
            <a:r>
              <a:rPr lang="zh-CN" altLang="en-US" dirty="0"/>
              <a:t> workers compliant vs. random complaint, number of compliant ~=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10%, 40%, 70%, 100% compliance for essential</a:t>
            </a:r>
            <a:endParaRPr lang="zh-CN" altLang="en-US" dirty="0"/>
          </a:p>
          <a:p>
            <a:r>
              <a:rPr lang="zh-CN" altLang="en-US" dirty="0"/>
              <a:t># mob rate regular: same as German town</a:t>
            </a:r>
          </a:p>
          <a:p>
            <a:r>
              <a:rPr lang="zh-CN" altLang="en-US" dirty="0"/>
              <a:t># mob rate </a:t>
            </a:r>
            <a:r>
              <a:rPr lang="en-US" altLang="zh-CN" dirty="0"/>
              <a:t>school</a:t>
            </a:r>
            <a:r>
              <a:rPr lang="zh-CN" altLang="en-US" dirty="0"/>
              <a:t>: 7 days per week,8 hours per day</a:t>
            </a:r>
          </a:p>
          <a:p>
            <a:r>
              <a:rPr lang="zh-CN" altLang="en-US" dirty="0"/>
              <a:t># essential_mob_rate_per_type = [0,</a:t>
            </a:r>
            <a:r>
              <a:rPr lang="en-US" altLang="zh-CN" dirty="0"/>
              <a:t>7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],essential_dur_mean_per_type = [0,</a:t>
            </a:r>
            <a:r>
              <a:rPr lang="en-US" altLang="zh-CN" dirty="0"/>
              <a:t>8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# mob rate zero elsewhere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E63B-B51D-4AB1-891E-FE9B09E03D89}"/>
              </a:ext>
            </a:extLst>
          </p:cNvPr>
          <p:cNvSpPr txBox="1"/>
          <p:nvPr/>
        </p:nvSpPr>
        <p:spPr>
          <a:xfrm>
            <a:off x="546754" y="492743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school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0F9D695-0034-420F-AD91-856B7260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105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109C3BB-CCAC-4A7A-81DA-DC9D5EB0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05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F9E4C239-70C4-4647-B872-9EBD88DF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25A47016-F20E-4DDD-A2D9-E74A8B3C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899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54B45EFD-E6A3-4D35-8EE1-8ADC7C60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7AA65C0-A6D7-45BC-871C-44035A87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899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1186128-6B09-479C-9F9B-8BEA1E908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A112D51-16C3-42C2-8265-3839F851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3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F42D2F7-1308-4865-8EBA-8A58C7890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68802E2-48F2-4D05-B762-C41FB2F62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57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F68395-0C9B-4526-91D0-EBF9FB03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2288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893E14-4544-4C3D-B8AC-DAD2A020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08" y="2032288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40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220E5C-5567-49D3-ABC9-D276C295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75" y="2521519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6EF1E-D1FE-489D-996C-4E65734787C7}"/>
              </a:ext>
            </a:extLst>
          </p:cNvPr>
          <p:cNvSpPr txBox="1"/>
          <p:nvPr/>
        </p:nvSpPr>
        <p:spPr>
          <a:xfrm>
            <a:off x="1093509" y="490194"/>
            <a:ext cx="9002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Total population</a:t>
            </a:r>
            <a:r>
              <a:rPr lang="en-US" altLang="zh-CN" dirty="0"/>
              <a:t>: 5812	</a:t>
            </a:r>
            <a:r>
              <a:rPr lang="en-US" altLang="zh-CN" b="1" dirty="0"/>
              <a:t>Sites</a:t>
            </a:r>
            <a:r>
              <a:rPr lang="en-US" altLang="zh-CN" dirty="0"/>
              <a:t>: 163</a:t>
            </a:r>
          </a:p>
          <a:p>
            <a:r>
              <a:rPr lang="en-US" altLang="zh-CN" b="1" dirty="0"/>
              <a:t>Essential population</a:t>
            </a:r>
            <a:r>
              <a:rPr lang="en-US" altLang="zh-CN" dirty="0"/>
              <a:t>: 602   </a:t>
            </a:r>
            <a:r>
              <a:rPr lang="en-US" altLang="zh-CN" b="1" dirty="0"/>
              <a:t>Non-essential</a:t>
            </a:r>
            <a:r>
              <a:rPr lang="en-US" altLang="zh-CN" dirty="0"/>
              <a:t>: 5219	</a:t>
            </a:r>
            <a:r>
              <a:rPr lang="en-US" altLang="zh-CN" b="1" dirty="0"/>
              <a:t>Essential/total</a:t>
            </a:r>
            <a:r>
              <a:rPr lang="en-US" altLang="zh-CN" dirty="0"/>
              <a:t>: 10.34% </a:t>
            </a:r>
          </a:p>
          <a:p>
            <a:endParaRPr lang="en-US" altLang="zh-CN" dirty="0"/>
          </a:p>
          <a:p>
            <a:r>
              <a:rPr lang="en-US" altLang="zh-CN" dirty="0"/>
              <a:t>Green: all essential workers have CT, and comply (~ 602 people have CT)</a:t>
            </a:r>
          </a:p>
          <a:p>
            <a:r>
              <a:rPr lang="en-US" altLang="zh-CN" dirty="0"/>
              <a:t>Pink: random individuals have CT, and comply (~ 602 people have CT)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64BD97E-15A1-4FB9-943F-F094E70AE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EF7E592-7B7E-46D5-8245-215FBC44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755D39AB-E7B4-44B0-B8F0-AD1DD0DD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5576"/>
            <a:ext cx="5486400" cy="279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5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F24A5A0-61CA-44B3-881B-CEF78ED61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3145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3DABAC-CED9-443B-A86F-CAC91782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3145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AC967-3637-4CEE-BFE3-D11FF6F664E5}"/>
              </a:ext>
            </a:extLst>
          </p:cNvPr>
          <p:cNvSpPr/>
          <p:nvPr/>
        </p:nvSpPr>
        <p:spPr>
          <a:xfrm>
            <a:off x="355076" y="1258927"/>
            <a:ext cx="11481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# downsized 100 by pop, 20 by town, 40 random repeats</a:t>
            </a:r>
          </a:p>
          <a:p>
            <a:r>
              <a:rPr lang="zh-CN" altLang="en-US" dirty="0"/>
              <a:t># 47.19% essential to total prop, essential: 429, non-essential: 480, total: 909, sites:47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office</a:t>
            </a:r>
            <a:r>
              <a:rPr lang="zh-CN" altLang="en-US" dirty="0"/>
              <a:t> workers compliant vs. random complaint, number of compliant ~=</a:t>
            </a:r>
          </a:p>
          <a:p>
            <a:r>
              <a:rPr lang="zh-CN" altLang="en-US" dirty="0"/>
              <a:t># compare </a:t>
            </a:r>
            <a:r>
              <a:rPr lang="en-US" altLang="zh-CN" dirty="0"/>
              <a:t>10%, 40%, 70%, 100% compliance for essential</a:t>
            </a:r>
            <a:endParaRPr lang="zh-CN" altLang="en-US" dirty="0"/>
          </a:p>
          <a:p>
            <a:r>
              <a:rPr lang="zh-CN" altLang="en-US" dirty="0"/>
              <a:t># mob rate regular: same as German town</a:t>
            </a:r>
          </a:p>
          <a:p>
            <a:r>
              <a:rPr lang="zh-CN" altLang="en-US" dirty="0"/>
              <a:t># mob rate </a:t>
            </a:r>
            <a:r>
              <a:rPr lang="en-US" altLang="zh-CN" dirty="0"/>
              <a:t>office</a:t>
            </a:r>
            <a:r>
              <a:rPr lang="zh-CN" altLang="en-US" dirty="0"/>
              <a:t>: 7 days per week,8 hours per day</a:t>
            </a:r>
          </a:p>
          <a:p>
            <a:r>
              <a:rPr lang="zh-CN" altLang="en-US" dirty="0"/>
              <a:t># essential_mob_rate_per_type = [0,0,0,</a:t>
            </a:r>
            <a:r>
              <a:rPr lang="en-US" altLang="zh-CN" dirty="0"/>
              <a:t>7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],essential_dur_mean_per_type = [0,0,0,</a:t>
            </a:r>
            <a:r>
              <a:rPr lang="en-US" altLang="zh-CN" dirty="0"/>
              <a:t>8</a:t>
            </a:r>
            <a:r>
              <a:rPr lang="zh-CN" altLang="en-US" dirty="0"/>
              <a:t>,</a:t>
            </a:r>
            <a:r>
              <a:rPr lang="en-US" altLang="zh-CN" dirty="0"/>
              <a:t>0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# mob rate zero elsewhere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4E63B-B51D-4AB1-891E-FE9B09E03D89}"/>
              </a:ext>
            </a:extLst>
          </p:cNvPr>
          <p:cNvSpPr txBox="1"/>
          <p:nvPr/>
        </p:nvSpPr>
        <p:spPr>
          <a:xfrm>
            <a:off x="546754" y="492743"/>
            <a:ext cx="332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office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2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46352CB4-0EA6-4878-B3EC-F8B8CC61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58" y="3429000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9F43BA0-3A17-4206-BF41-1AC7C884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58" y="342899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35A8F49-6BB9-4612-AFBD-E538A395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58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1FE7B69-9F6E-40C6-90A3-B6D25548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58" y="601057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2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F90803CE-07CC-4AFA-AB7F-A90802D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486400" cy="27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88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40F969-DE70-4001-9E10-CBF713CA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44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78E222D-5852-48B2-9224-0DB4CE842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44" y="2015029"/>
            <a:ext cx="5486400" cy="282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1935</Words>
  <Application>Microsoft Office PowerPoint</Application>
  <PresentationFormat>Widescreen</PresentationFormat>
  <Paragraphs>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Weijia Liu</dc:creator>
  <cp:lastModifiedBy>Emma Weijia Liu</cp:lastModifiedBy>
  <cp:revision>34</cp:revision>
  <dcterms:created xsi:type="dcterms:W3CDTF">2020-06-25T16:31:59Z</dcterms:created>
  <dcterms:modified xsi:type="dcterms:W3CDTF">2020-06-30T22:49:57Z</dcterms:modified>
</cp:coreProperties>
</file>