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  <p:sldMasterId id="2147483648" r:id="rId5"/>
  </p:sldMasterIdLst>
  <p:notesMasterIdLst>
    <p:notesMasterId r:id="rId13"/>
  </p:notesMasterIdLst>
  <p:handoutMasterIdLst>
    <p:handoutMasterId r:id="rId14"/>
  </p:handoutMasterIdLst>
  <p:sldIdLst>
    <p:sldId id="256" r:id="rId6"/>
    <p:sldId id="285" r:id="rId7"/>
    <p:sldId id="278" r:id="rId8"/>
    <p:sldId id="307" r:id="rId9"/>
    <p:sldId id="308" r:id="rId10"/>
    <p:sldId id="309" r:id="rId11"/>
    <p:sldId id="297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C32"/>
    <a:srgbClr val="E9E6E3"/>
    <a:srgbClr val="D8D2CD"/>
    <a:srgbClr val="D6DCD7"/>
    <a:srgbClr val="C0C9C2"/>
    <a:srgbClr val="AA9D92"/>
    <a:srgbClr val="BEB9AA"/>
    <a:srgbClr val="E80E3D"/>
    <a:srgbClr val="F66E8B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>
        <p:scale>
          <a:sx n="86" d="100"/>
          <a:sy n="86" d="100"/>
        </p:scale>
        <p:origin x="60" y="6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DA3A3D-BCFE-4CC6-B863-5BE3E8402382}" type="datetime1">
              <a:rPr lang="fr-FR" smtClean="0"/>
              <a:t>30/06/2022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398BE-7D62-4592-B79E-49A3E652E45B}" type="datetime1">
              <a:rPr lang="fr-FR" smtClean="0"/>
              <a:pPr/>
              <a:t>30/06/2022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Espacement des lignes + numéros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99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8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0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3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rgbClr val="BD0C32"/>
            </a:solidFill>
            <a:prstDash val="solid"/>
            <a:miter lim="800000"/>
          </a:ln>
          <a:effectLst/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480881"/>
            <a:ext cx="5306900" cy="191633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90000"/>
              </a:lnSpc>
              <a:defRPr lang="en-US" sz="54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F559DB2-80DB-F07B-5E6A-DB1C007F41C4}"/>
              </a:ext>
            </a:extLst>
          </p:cNvPr>
          <p:cNvCxnSpPr>
            <a:cxnSpLocks/>
          </p:cNvCxnSpPr>
          <p:nvPr userDrawn="1"/>
        </p:nvCxnSpPr>
        <p:spPr>
          <a:xfrm>
            <a:off x="1020462" y="2166561"/>
            <a:ext cx="1142999" cy="0"/>
          </a:xfrm>
          <a:prstGeom prst="line">
            <a:avLst/>
          </a:prstGeom>
          <a:noFill/>
          <a:ln w="15875" cap="flat" cmpd="sng" algn="ctr">
            <a:solidFill>
              <a:srgbClr val="BD0C32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50653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Espace réservé de la date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25" name="Espace réservé du numéro de diapositive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/>
              <a:t>Cliquez pour ajouter un titre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2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0356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rgbClr val="BD0C32"/>
            </a:solidFill>
            <a:prstDash val="solid"/>
            <a:miter lim="800000"/>
          </a:ln>
          <a:effectLst/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480881"/>
            <a:ext cx="5306900" cy="191633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90000"/>
              </a:lnSpc>
              <a:defRPr lang="en-US" sz="54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F559DB2-80DB-F07B-5E6A-DB1C007F41C4}"/>
              </a:ext>
            </a:extLst>
          </p:cNvPr>
          <p:cNvCxnSpPr>
            <a:cxnSpLocks/>
          </p:cNvCxnSpPr>
          <p:nvPr userDrawn="1"/>
        </p:nvCxnSpPr>
        <p:spPr>
          <a:xfrm>
            <a:off x="1020462" y="2166561"/>
            <a:ext cx="1142999" cy="0"/>
          </a:xfrm>
          <a:prstGeom prst="line">
            <a:avLst/>
          </a:prstGeom>
          <a:noFill/>
          <a:ln w="15875" cap="flat" cmpd="sng" algn="ctr">
            <a:solidFill>
              <a:srgbClr val="BD0C32"/>
            </a:solidFill>
            <a:prstDash val="solid"/>
            <a:miter lim="800000"/>
          </a:ln>
          <a:effectLst/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FDD4167-F8F0-32C4-514F-A7BBC59FDE52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</a:rPr>
              <a:t>30/06/2022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B094DA-5DBA-22E5-95B1-9C772B54B9B3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>
                <a:solidFill>
                  <a:schemeClr val="bg1"/>
                </a:solidFill>
              </a:rPr>
              <a:t>‹N°›</a:t>
            </a:fld>
            <a:endParaRPr lang="fr-F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4B7E427-2E02-77B6-2562-71631200BF8A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20AABD-6BBE-AFC0-7BB2-89DECC968F37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29" y="2009775"/>
            <a:ext cx="10526057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912697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60DC9A-83ED-0220-613F-BFBFB6EEE8F1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A954C2-2DA6-77A4-A4BB-A0986F4012D1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7D82488-F741-9774-51DD-7601BAB3DBF0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7DF5C2-9100-D4AE-1C02-DD5530A10054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89ADC73E-527D-38B5-320E-6D125B0C0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64D5D91E-18D3-A7C6-F73D-3141F6F111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10341232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A2691DB-EE56-848A-E82B-31AE6ED4D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9185343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1239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29" y="2009775"/>
            <a:ext cx="10603879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9409079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60DC9A-83ED-0220-613F-BFBFB6EEE8F1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A954C2-2DA6-77A4-A4BB-A0986F4012D1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14326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nne de contenu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5282" y="1912232"/>
            <a:ext cx="10627182" cy="404452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Cliquez pour modifier les styles du texte du masque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6C1BA54-8B9A-AEA9-2FC9-1B73A268F2A3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4E339-8A16-45C5-179B-8B3D0A78B186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7CFF0286-960C-7BD4-A95D-3C0CD3816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accent1">
                    <a:lumMod val="9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CF9186B-23AB-DE9E-0DED-0F2A0B5044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9389623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263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Cliquez pour modifier le masque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D82488-F741-9774-51DD-7601BAB3DBF0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7DF5C2-9100-D4AE-1C02-DD5530A10054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9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4C6A27A-0CE3-A82A-1E67-C577DC033CB8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6B858B-4FA2-43FF-D006-2D0D837EA0EA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pic>
        <p:nvPicPr>
          <p:cNvPr id="4" name="Imag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B12677-8F66-1C29-1153-EF7D54A39817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BEBF13-BB40-248F-47DF-33E9AEB48891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7465B2-859C-FE7B-4E88-54B88198F3C4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444C2F-DE4C-35A0-E67B-5E6E0D84D963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9758C1-9723-5013-7BBF-877867E92D8B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</a:rPr>
              <a:t>30/06/2022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AFBE155-AB3B-DD4A-FB09-E7417C3A30FD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>
                <a:solidFill>
                  <a:schemeClr val="bg1"/>
                </a:solidFill>
              </a:rPr>
              <a:t>‹N°›</a:t>
            </a:fld>
            <a:endParaRPr lang="fr-F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5282" y="1483182"/>
            <a:ext cx="10627182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8991416" cy="8895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6C1BA54-8B9A-AEA9-2FC9-1B73A268F2A3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4E339-8A16-45C5-179B-8B3D0A78B186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/>
              <a:t>Cliquez pour ajouter un titre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E323271-59FF-C084-7BBF-50CF4BA1968A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C54278-D0B8-A487-D07E-97397BDEFE74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54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6CE2FBB-C65F-CC45-1C27-B1E13E402801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</a:rPr>
              <a:t>30/06/2022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A78235-C698-E197-971B-9E24C676CF33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>
                <a:solidFill>
                  <a:schemeClr val="bg1"/>
                </a:solidFill>
              </a:rPr>
              <a:t>‹N°›</a:t>
            </a:fld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texte 22">
            <a:extLst>
              <a:ext uri="{FF2B5EF4-FFF2-40B4-BE49-F238E27FC236}">
                <a16:creationId xmlns:a16="http://schemas.microsoft.com/office/drawing/2014/main" id="{31B95792-6AE8-43BE-BD97-1D990C3197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5D7599-C9DC-62A2-1C58-7238060E6082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30/06/2022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20B454-27A2-3DCD-2E6D-27AFEEBA941E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6768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32944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71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pic>
        <p:nvPicPr>
          <p:cNvPr id="4" name="Imag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0586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35831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99504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Cliquez pour modifier les styles du texte du masque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5255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09AB850F-A880-4E9D-DE2C-A92A63E1F6B8}"/>
              </a:ext>
            </a:extLst>
          </p:cNvPr>
          <p:cNvSpPr txBox="1"/>
          <p:nvPr userDrawn="1"/>
        </p:nvSpPr>
        <p:spPr>
          <a:xfrm>
            <a:off x="11992917" y="230188"/>
            <a:ext cx="197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b="0" dirty="0">
                <a:solidFill>
                  <a:schemeClr val="tx1"/>
                </a:solidFill>
              </a:rPr>
              <a:t>0111001010111001101010100101001000101101111010100110111000101101101010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05245C-8802-A9BA-38CE-A4BAC71AD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3821" r="35130" b="7765"/>
          <a:stretch/>
        </p:blipFill>
        <p:spPr>
          <a:xfrm>
            <a:off x="10443381" y="-12672"/>
            <a:ext cx="1748620" cy="1159915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21448-6E35-4ADE-454E-9DD0E5937240}"/>
              </a:ext>
            </a:extLst>
          </p:cNvPr>
          <p:cNvSpPr/>
          <p:nvPr userDrawn="1"/>
        </p:nvSpPr>
        <p:spPr>
          <a:xfrm>
            <a:off x="-12358" y="-9481"/>
            <a:ext cx="12356757" cy="239669"/>
          </a:xfrm>
          <a:prstGeom prst="rect">
            <a:avLst/>
          </a:prstGeom>
          <a:solidFill>
            <a:srgbClr val="BD0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&gt; DESU Data Science pour les professionnels – 2022  &gt; Projet d’application «  Durée de Retour à l’Emploi »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7645CF-F70F-8CA0-4A02-5510115821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t="18581" r="46144" b="69119"/>
          <a:stretch/>
        </p:blipFill>
        <p:spPr>
          <a:xfrm>
            <a:off x="10702875" y="-3588"/>
            <a:ext cx="1238855" cy="45490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6A7F3F1-AEFD-5BEC-0531-9B7C8722681B}"/>
              </a:ext>
            </a:extLst>
          </p:cNvPr>
          <p:cNvSpPr txBox="1"/>
          <p:nvPr userDrawn="1"/>
        </p:nvSpPr>
        <p:spPr>
          <a:xfrm>
            <a:off x="-1" y="211508"/>
            <a:ext cx="1977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b="0" dirty="0">
                <a:solidFill>
                  <a:schemeClr val="tx1"/>
                </a:solidFill>
              </a:rPr>
              <a:t>011100101011100110101010010001011011110101001101111000010111110011100010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AF5B060-BBCD-E939-B7BD-C4653C614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25284"/>
            <a:ext cx="1083067" cy="3651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DF713E3-C9B2-F364-1036-C0914FD4E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807" y="6492875"/>
            <a:ext cx="761144" cy="3651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fld id="{809DA302-5A8A-4117-8167-4D64548897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76" r:id="rId6"/>
    <p:sldLayoutId id="2147483652" r:id="rId7"/>
    <p:sldLayoutId id="2147483653" r:id="rId8"/>
    <p:sldLayoutId id="2147483660" r:id="rId9"/>
    <p:sldLayoutId id="2147483654" r:id="rId10"/>
    <p:sldLayoutId id="2147483659" r:id="rId11"/>
    <p:sldLayoutId id="2147483655" r:id="rId12"/>
    <p:sldLayoutId id="2147483656" r:id="rId13"/>
    <p:sldLayoutId id="2147483658" r:id="rId14"/>
    <p:sldLayoutId id="214748365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C4405E-094F-9DF3-32FA-0EB108388A4C}"/>
              </a:ext>
            </a:extLst>
          </p:cNvPr>
          <p:cNvSpPr/>
          <p:nvPr/>
        </p:nvSpPr>
        <p:spPr>
          <a:xfrm>
            <a:off x="8907848" y="3240392"/>
            <a:ext cx="2954546" cy="29684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4981682" cy="964620"/>
          </a:xfrm>
        </p:spPr>
        <p:txBody>
          <a:bodyPr rtlCol="0"/>
          <a:lstStyle/>
          <a:p>
            <a:pPr rtl="0"/>
            <a:r>
              <a:rPr lang="fr-FR" b="1" dirty="0"/>
              <a:t>Emmanuelle MEUNIER</a:t>
            </a:r>
          </a:p>
          <a:p>
            <a:pPr rtl="0"/>
            <a:r>
              <a:rPr lang="fr-FR" dirty="0"/>
              <a:t>DESU « Data science pour les professionnels » 2022</a:t>
            </a:r>
          </a:p>
          <a:p>
            <a:pPr rtl="0"/>
            <a:r>
              <a:rPr lang="fr-FR" dirty="0"/>
              <a:t>30 juin 2022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480881"/>
            <a:ext cx="6182381" cy="1916330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  <a:spcBef>
                <a:spcPts val="2400"/>
              </a:spcBef>
            </a:pPr>
            <a:r>
              <a:rPr lang="fr-FR" sz="4400" dirty="0"/>
              <a:t>Projet d’application Data Science</a:t>
            </a:r>
            <a:endParaRPr lang="fr-FR" sz="4800" dirty="0"/>
          </a:p>
        </p:txBody>
      </p:sp>
      <p:pic>
        <p:nvPicPr>
          <p:cNvPr id="20" name="Picture 6" descr="4e AMSE Workshop in Growth and Development">
            <a:extLst>
              <a:ext uri="{FF2B5EF4-FFF2-40B4-BE49-F238E27FC236}">
                <a16:creationId xmlns:a16="http://schemas.microsoft.com/office/drawing/2014/main" id="{C54D0151-5BED-E0EE-A486-FF18EE463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7" b="31807"/>
          <a:stretch/>
        </p:blipFill>
        <p:spPr bwMode="auto">
          <a:xfrm>
            <a:off x="1175136" y="4383817"/>
            <a:ext cx="1610161" cy="63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32813E2-5F32-549C-AD6D-9F025C5E6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55"/>
          <a:stretch/>
        </p:blipFill>
        <p:spPr>
          <a:xfrm>
            <a:off x="7889587" y="441"/>
            <a:ext cx="3725205" cy="6588520"/>
          </a:xfrm>
          <a:prstGeom prst="rect">
            <a:avLst/>
          </a:prstGeom>
        </p:spPr>
      </p:pic>
      <p:sp>
        <p:nvSpPr>
          <p:cNvPr id="24" name="Titre 3">
            <a:extLst>
              <a:ext uri="{FF2B5EF4-FFF2-40B4-BE49-F238E27FC236}">
                <a16:creationId xmlns:a16="http://schemas.microsoft.com/office/drawing/2014/main" id="{9E1B932C-9F58-9388-E68B-78073961C55E}"/>
              </a:ext>
            </a:extLst>
          </p:cNvPr>
          <p:cNvSpPr txBox="1">
            <a:spLocks/>
          </p:cNvSpPr>
          <p:nvPr/>
        </p:nvSpPr>
        <p:spPr>
          <a:xfrm>
            <a:off x="930985" y="2456427"/>
            <a:ext cx="7072584" cy="9907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fr-FR" sz="2600" dirty="0"/>
              <a:t>Durée de retour à l’emploi : </a:t>
            </a:r>
            <a:br>
              <a:rPr lang="fr-FR" sz="2600" dirty="0"/>
            </a:br>
            <a:r>
              <a:rPr lang="fr-FR" sz="2600" dirty="0"/>
              <a:t>les déterminants endogènes et exogènes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b="1" dirty="0">
                <a:solidFill>
                  <a:srgbClr val="C00000"/>
                </a:solidFill>
              </a:rPr>
              <a:t>01</a:t>
            </a:r>
            <a:r>
              <a:rPr lang="fr-FR" dirty="0"/>
              <a:t> Problématique</a:t>
            </a:r>
          </a:p>
          <a:p>
            <a:pPr rtl="0"/>
            <a:r>
              <a:rPr lang="fr-FR" b="1" dirty="0">
                <a:solidFill>
                  <a:srgbClr val="C00000"/>
                </a:solidFill>
              </a:rPr>
              <a:t>02</a:t>
            </a:r>
            <a:r>
              <a:rPr lang="fr-FR" dirty="0"/>
              <a:t> Constitution du jeu de données</a:t>
            </a:r>
          </a:p>
          <a:p>
            <a:pPr rtl="0"/>
            <a:r>
              <a:rPr lang="fr-FR" b="1" dirty="0">
                <a:solidFill>
                  <a:srgbClr val="C00000"/>
                </a:solidFill>
              </a:rPr>
              <a:t>03</a:t>
            </a:r>
            <a:r>
              <a:rPr lang="fr-FR" dirty="0"/>
              <a:t> Statistiques descriptives</a:t>
            </a:r>
          </a:p>
          <a:p>
            <a:pPr rtl="0"/>
            <a:r>
              <a:rPr lang="fr-FR" b="1" dirty="0">
                <a:solidFill>
                  <a:srgbClr val="C00000"/>
                </a:solidFill>
              </a:rPr>
              <a:t>04</a:t>
            </a:r>
            <a:r>
              <a:rPr lang="fr-FR" dirty="0"/>
              <a:t> Statistiques prédictives</a:t>
            </a:r>
          </a:p>
          <a:p>
            <a:pPr rtl="0"/>
            <a:r>
              <a:rPr lang="fr-FR" b="1" dirty="0">
                <a:solidFill>
                  <a:srgbClr val="C00000"/>
                </a:solidFill>
              </a:rPr>
              <a:t>05</a:t>
            </a:r>
            <a:r>
              <a:rPr lang="fr-FR" dirty="0"/>
              <a:t> Résultats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CAE5BF-17C5-7763-F648-B30A985A6D76}"/>
              </a:ext>
            </a:extLst>
          </p:cNvPr>
          <p:cNvSpPr txBox="1"/>
          <p:nvPr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98E69A-22BF-767C-6EA7-4D35010511FE}"/>
              </a:ext>
            </a:extLst>
          </p:cNvPr>
          <p:cNvSpPr txBox="1"/>
          <p:nvPr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2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01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4478248" cy="1340615"/>
          </a:xfrm>
        </p:spPr>
        <p:txBody>
          <a:bodyPr rtlCol="0"/>
          <a:lstStyle/>
          <a:p>
            <a:pPr rtl="0"/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8" y="1757112"/>
            <a:ext cx="7150561" cy="4857695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Estimer le temps de retour à l’emploi de salariés bénéficiant d’un « congé de reclassement » suite à un licenciement économique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pour optimiser les ressources (CR, cellule de reclassement, …)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à partir des datas internes sur les salariés / leur entreprise, croisées avec des </a:t>
            </a:r>
            <a:br>
              <a:rPr lang="fr-FR" sz="1200" dirty="0"/>
            </a:br>
            <a:r>
              <a:rPr lang="fr-FR" sz="1200" dirty="0"/>
              <a:t>indicateurs de vitalité du marché du travail local</a:t>
            </a:r>
          </a:p>
          <a:p>
            <a:pPr rtl="0">
              <a:lnSpc>
                <a:spcPct val="100000"/>
              </a:lnSpc>
              <a:spcBef>
                <a:spcPts val="600"/>
              </a:spcBef>
            </a:pPr>
            <a:endParaRPr lang="fr-FR" dirty="0"/>
          </a:p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Vérifier les hypothèses quant aux déterminants de l’employabilité et du repositionnement professionnel (hors facteurs psychologiques)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âge et ancienneté : expérience versus adaptabilité (ni trop ni trop peu)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genre : métiers masculins / féminins, freins sociaux à l’emploi des femmes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qualification, CSP : à mettre en perspective avec la </a:t>
            </a:r>
            <a:br>
              <a:rPr lang="fr-FR" sz="1200" dirty="0"/>
            </a:br>
            <a:r>
              <a:rPr lang="fr-FR" sz="1200" dirty="0"/>
              <a:t>typologie du tissu économique local 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métier : le casse-tête des nomenclatures métiers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taille de l'entreprise d'origine : l’effet notoriété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secteur d'activité : en émergence / en décroissance, </a:t>
            </a:r>
            <a:br>
              <a:rPr lang="fr-FR" sz="1200" dirty="0"/>
            </a:br>
            <a:r>
              <a:rPr lang="fr-FR" sz="1200" dirty="0"/>
              <a:t>gisement d’emplois, …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territoire : taux de chômage, indice de concentration </a:t>
            </a:r>
            <a:br>
              <a:rPr lang="fr-FR" sz="1200" dirty="0"/>
            </a:br>
            <a:r>
              <a:rPr lang="fr-FR" sz="1200" dirty="0"/>
              <a:t>d'emploi, … et + si affinités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68F606E8-6D99-5127-2745-DE21AB025807}"/>
              </a:ext>
            </a:extLst>
          </p:cNvPr>
          <p:cNvSpPr txBox="1">
            <a:spLocks/>
          </p:cNvSpPr>
          <p:nvPr/>
        </p:nvSpPr>
        <p:spPr>
          <a:xfrm>
            <a:off x="8202117" y="1733643"/>
            <a:ext cx="3674601" cy="3937584"/>
          </a:xfrm>
          <a:prstGeom prst="rect">
            <a:avLst/>
          </a:prstGeom>
          <a:solidFill>
            <a:srgbClr val="E9E6E3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2 notebooks :</a:t>
            </a: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Phase exploratoire (constitution de la BDD)</a:t>
            </a: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Analyse descriptive &amp; prédictive</a:t>
            </a:r>
          </a:p>
          <a:p>
            <a:pPr marL="273050"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Consultables sur le </a:t>
            </a:r>
            <a:r>
              <a:rPr lang="fr-FR" altLang="fr-FR" sz="1100" dirty="0" err="1"/>
              <a:t>Github</a:t>
            </a:r>
            <a:endParaRPr lang="fr-FR" altLang="fr-FR" sz="1100" dirty="0"/>
          </a:p>
          <a:p>
            <a:pPr marL="273050">
              <a:lnSpc>
                <a:spcPct val="100000"/>
              </a:lnSpc>
              <a:spcBef>
                <a:spcPts val="400"/>
              </a:spcBef>
            </a:pPr>
            <a:r>
              <a:rPr lang="fr-FR" altLang="fr-FR" sz="1050" b="1" dirty="0">
                <a:solidFill>
                  <a:schemeClr val="bg1"/>
                </a:solidFill>
                <a:highlight>
                  <a:srgbClr val="808080"/>
                </a:highlight>
              </a:rPr>
              <a:t>https://github.com/EmmaManou/projet_desu_tre</a:t>
            </a: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fr-FR" altLang="fr-FR" sz="11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Arborescence </a:t>
            </a:r>
            <a:r>
              <a:rPr lang="fr-FR" altLang="fr-FR" sz="1100" dirty="0" err="1"/>
              <a:t>cookiecutter</a:t>
            </a:r>
            <a:r>
              <a:rPr lang="fr-FR" altLang="fr-FR" sz="11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Organisation du dossier "data" : </a:t>
            </a:r>
          </a:p>
          <a:p>
            <a:pPr marL="171450" indent="-171450">
              <a:lnSpc>
                <a:spcPct val="100000"/>
              </a:lnSpc>
              <a:spcBef>
                <a:spcPts val="400"/>
              </a:spcBef>
              <a:buFontTx/>
              <a:buChar char="-"/>
            </a:pPr>
            <a:r>
              <a:rPr lang="fr-FR" altLang="fr-FR" sz="1100" dirty="0"/>
              <a:t>BDD endogène (répertoire "</a:t>
            </a:r>
            <a:r>
              <a:rPr lang="fr-FR" altLang="fr-FR" sz="1100" dirty="0" err="1"/>
              <a:t>raw</a:t>
            </a:r>
            <a:r>
              <a:rPr lang="fr-FR" altLang="fr-FR" sz="1100" dirty="0"/>
              <a:t>")</a:t>
            </a:r>
          </a:p>
          <a:p>
            <a:pPr marL="171450" indent="-171450">
              <a:lnSpc>
                <a:spcPct val="100000"/>
              </a:lnSpc>
              <a:spcBef>
                <a:spcPts val="400"/>
              </a:spcBef>
              <a:buFontTx/>
              <a:buChar char="-"/>
            </a:pPr>
            <a:r>
              <a:rPr lang="fr-FR" altLang="fr-FR" sz="1100" dirty="0"/>
              <a:t>JDD exogènes (répertoire "</a:t>
            </a:r>
            <a:r>
              <a:rPr lang="fr-FR" altLang="fr-FR" sz="1100" dirty="0" err="1"/>
              <a:t>external</a:t>
            </a:r>
            <a:r>
              <a:rPr lang="fr-FR" altLang="fr-FR" sz="1100" dirty="0"/>
              <a:t>")</a:t>
            </a:r>
          </a:p>
          <a:p>
            <a:pPr marL="171450" indent="-171450">
              <a:lnSpc>
                <a:spcPct val="100000"/>
              </a:lnSpc>
              <a:spcBef>
                <a:spcPts val="400"/>
              </a:spcBef>
              <a:buFontTx/>
              <a:buChar char="-"/>
            </a:pPr>
            <a:r>
              <a:rPr lang="fr-FR" altLang="fr-FR" sz="1100" dirty="0"/>
              <a:t>BDD consolidée (répertoire "</a:t>
            </a:r>
            <a:r>
              <a:rPr lang="fr-FR" altLang="fr-FR" sz="1100" dirty="0" err="1"/>
              <a:t>processed</a:t>
            </a:r>
            <a:r>
              <a:rPr lang="fr-FR" altLang="fr-FR" sz="1100" dirty="0"/>
              <a:t>")</a:t>
            </a:r>
          </a:p>
          <a:p>
            <a:pPr marL="346075" indent="-171450">
              <a:lnSpc>
                <a:spcPct val="100000"/>
              </a:lnSpc>
              <a:spcBef>
                <a:spcPts val="400"/>
              </a:spcBef>
              <a:buFontTx/>
              <a:buChar char="-"/>
            </a:pPr>
            <a:endParaRPr lang="fr-FR" altLang="fr-FR" sz="11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Environnement virtuel : </a:t>
            </a:r>
            <a:r>
              <a:rPr lang="fr-FR" altLang="fr-FR" sz="1100" b="1" dirty="0" err="1">
                <a:solidFill>
                  <a:schemeClr val="bg1"/>
                </a:solidFill>
                <a:highlight>
                  <a:srgbClr val="808080"/>
                </a:highlight>
              </a:rPr>
              <a:t>projet_desu_tre</a:t>
            </a:r>
            <a:endParaRPr lang="fr-FR" altLang="fr-FR" sz="1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38F373-6A5C-06FA-2597-8286030C5A19}"/>
              </a:ext>
            </a:extLst>
          </p:cNvPr>
          <p:cNvSpPr txBox="1"/>
          <p:nvPr/>
        </p:nvSpPr>
        <p:spPr>
          <a:xfrm>
            <a:off x="9862706" y="1388173"/>
            <a:ext cx="209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Organisation</a:t>
            </a:r>
          </a:p>
        </p:txBody>
      </p:sp>
      <p:pic>
        <p:nvPicPr>
          <p:cNvPr id="4" name="Graphique 3" descr="Curseur avec un remplissage uni">
            <a:extLst>
              <a:ext uri="{FF2B5EF4-FFF2-40B4-BE49-F238E27FC236}">
                <a16:creationId xmlns:a16="http://schemas.microsoft.com/office/drawing/2014/main" id="{3DCAA0E7-0C5A-B7CE-69C5-921399DEB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90689" y="2635023"/>
            <a:ext cx="352541" cy="3525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AD93EE-DA4A-ED69-856C-435673BF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95584"/>
            <a:ext cx="5600508" cy="21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309ECCC-4361-A1F8-E1C8-853161E45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9863" y="1733642"/>
            <a:ext cx="5486855" cy="2841731"/>
          </a:xfrm>
          <a:solidFill>
            <a:srgbClr val="D6DCD7"/>
          </a:solidFill>
        </p:spPr>
        <p:txBody>
          <a:bodyPr>
            <a:normAutofit/>
          </a:bodyPr>
          <a:lstStyle/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Import en formatant les  types (clé en format string) - </a:t>
            </a:r>
            <a:r>
              <a:rPr lang="fr-FR" sz="1100" dirty="0" err="1"/>
              <a:t>dtypes</a:t>
            </a:r>
            <a:endParaRPr 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Suppression des colonnes inutiles</a:t>
            </a:r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Identification et suppression des doublons - </a:t>
            </a:r>
            <a:r>
              <a:rPr lang="fr-FR" sz="1100" dirty="0" err="1"/>
              <a:t>duplicated.sum</a:t>
            </a:r>
            <a:endParaRPr 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Nombre de valeurs totales (count) et valeurs différentes - </a:t>
            </a:r>
            <a:r>
              <a:rPr lang="fr-FR" sz="1100" dirty="0" err="1"/>
              <a:t>nunique</a:t>
            </a:r>
            <a:endParaRPr 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Vérification du nombre de valeurs manquantes - </a:t>
            </a:r>
            <a:r>
              <a:rPr lang="fr-FR" sz="1100" dirty="0" err="1"/>
              <a:t>isna.sum</a:t>
            </a:r>
            <a:endParaRPr 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Suppression des  lignes avec valeurs manquantes </a:t>
            </a:r>
            <a:r>
              <a:rPr lang="fr-FR" altLang="fr-FR" sz="1100" dirty="0"/>
              <a:t>(outremer)  - </a:t>
            </a:r>
            <a:r>
              <a:rPr lang="fr-FR" altLang="fr-FR" sz="1100" dirty="0" err="1"/>
              <a:t>dropna</a:t>
            </a:r>
            <a:endParaRPr lang="fr-FR" alt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JOIN par la clé de jointure code commune ou code zone d’emploi</a:t>
            </a:r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Au besoin complétion des valeurs manquantes (arrondissements de Marseille, Lyon, Paris) - .</a:t>
            </a:r>
            <a:r>
              <a:rPr lang="fr-FR" altLang="fr-FR" sz="1100" dirty="0" err="1"/>
              <a:t>loc</a:t>
            </a:r>
            <a:endParaRPr lang="fr-FR" alt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Suppression des colonnes inutiles et colonnes de jointure</a:t>
            </a:r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Export de la BDD en format CSV - .</a:t>
            </a:r>
            <a:r>
              <a:rPr lang="fr-FR" altLang="fr-FR" sz="1100" dirty="0" err="1"/>
              <a:t>to_csv</a:t>
            </a:r>
            <a:endParaRPr lang="fr-FR" altLang="fr-FR" sz="1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26393A-7456-63A3-41A2-0452F891DB57}"/>
              </a:ext>
            </a:extLst>
          </p:cNvPr>
          <p:cNvSpPr txBox="1"/>
          <p:nvPr/>
        </p:nvSpPr>
        <p:spPr>
          <a:xfrm>
            <a:off x="845453" y="4526732"/>
            <a:ext cx="2218106" cy="10130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tIns="36000" rIns="36000" bIns="36000" rtlCol="0" anchor="t" anchorCtr="0">
            <a:noAutofit/>
          </a:bodyPr>
          <a:lstStyle/>
          <a:p>
            <a:pPr marL="361950" lvl="1" indent="-200025"/>
            <a:endParaRPr lang="fr-FR" sz="1000" b="1" dirty="0"/>
          </a:p>
          <a:p>
            <a:pPr marL="87313" lvl="1"/>
            <a:r>
              <a:rPr lang="fr-FR" sz="1050" b="1" dirty="0">
                <a:solidFill>
                  <a:schemeClr val="bg1"/>
                </a:solidFill>
                <a:highlight>
                  <a:srgbClr val="BD0C32"/>
                </a:highlight>
              </a:rPr>
              <a:t>JDD « exogène » : par commune</a:t>
            </a:r>
          </a:p>
          <a:p>
            <a:pPr marL="361950" lvl="1" indent="-200025"/>
            <a:endParaRPr lang="fr-FR" sz="1000" dirty="0"/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b="1" dirty="0">
                <a:highlight>
                  <a:srgbClr val="000000"/>
                </a:highlight>
              </a:rPr>
              <a:t> </a:t>
            </a:r>
            <a:r>
              <a:rPr lang="fr-FR" sz="900" b="1" dirty="0">
                <a:solidFill>
                  <a:schemeClr val="bg1"/>
                </a:solidFill>
                <a:highlight>
                  <a:srgbClr val="000000"/>
                </a:highlight>
              </a:rPr>
              <a:t>Code postal 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Taux chômage 4ème trim. 2021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Indice concentration emploi 2018</a:t>
            </a:r>
          </a:p>
        </p:txBody>
      </p:sp>
      <p:sp>
        <p:nvSpPr>
          <p:cNvPr id="57" name="Flèche : pentagone 56">
            <a:extLst>
              <a:ext uri="{FF2B5EF4-FFF2-40B4-BE49-F238E27FC236}">
                <a16:creationId xmlns:a16="http://schemas.microsoft.com/office/drawing/2014/main" id="{8D95F961-42BB-540B-240B-66188BB25524}"/>
              </a:ext>
            </a:extLst>
          </p:cNvPr>
          <p:cNvSpPr/>
          <p:nvPr/>
        </p:nvSpPr>
        <p:spPr>
          <a:xfrm rot="5400000">
            <a:off x="1454874" y="3069801"/>
            <a:ext cx="2916000" cy="252000"/>
          </a:xfrm>
          <a:prstGeom prst="homePlate">
            <a:avLst>
              <a:gd name="adj" fmla="val 8704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E8AC7F15-8F81-09F5-96B9-29C0ECE6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77" y="4259010"/>
            <a:ext cx="5964706" cy="2559642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93FD39-0F41-828E-EF8D-F6FF453F10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98E6865-B2A4-618B-7010-A48BA6A2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9379021" cy="1340615"/>
          </a:xfrm>
        </p:spPr>
        <p:txBody>
          <a:bodyPr/>
          <a:lstStyle/>
          <a:p>
            <a:r>
              <a:rPr lang="fr-FR" dirty="0"/>
              <a:t>Constitution du jeu de données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09DD569-28D6-453F-BEB8-779ED600633B}"/>
              </a:ext>
            </a:extLst>
          </p:cNvPr>
          <p:cNvGrpSpPr/>
          <p:nvPr/>
        </p:nvGrpSpPr>
        <p:grpSpPr>
          <a:xfrm>
            <a:off x="856189" y="1538813"/>
            <a:ext cx="2037572" cy="796866"/>
            <a:chOff x="914719" y="2151620"/>
            <a:chExt cx="2037572" cy="796866"/>
          </a:xfrm>
        </p:grpSpPr>
        <p:sp>
          <p:nvSpPr>
            <p:cNvPr id="12" name="Rectangle : coins arrondis 11" descr="Badge 1 avec un remplissage uni">
              <a:extLst>
                <a:ext uri="{FF2B5EF4-FFF2-40B4-BE49-F238E27FC236}">
                  <a16:creationId xmlns:a16="http://schemas.microsoft.com/office/drawing/2014/main" id="{B1B4F1FC-1B08-8CBC-1ABE-BAE73CF6CEF3}"/>
                </a:ext>
              </a:extLst>
            </p:cNvPr>
            <p:cNvSpPr/>
            <p:nvPr/>
          </p:nvSpPr>
          <p:spPr>
            <a:xfrm>
              <a:off x="2653781" y="2151620"/>
              <a:ext cx="298510" cy="298510"/>
            </a:xfrm>
            <a:prstGeom prst="roundRect">
              <a:avLst>
                <a:gd name="adj" fmla="val 10000"/>
              </a:avLst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 : coins arrondis 5">
              <a:extLst>
                <a:ext uri="{FF2B5EF4-FFF2-40B4-BE49-F238E27FC236}">
                  <a16:creationId xmlns:a16="http://schemas.microsoft.com/office/drawing/2014/main" id="{0D163E57-C42A-C225-B5EC-E11C55DDA22B}"/>
                </a:ext>
              </a:extLst>
            </p:cNvPr>
            <p:cNvSpPr txBox="1"/>
            <p:nvPr/>
          </p:nvSpPr>
          <p:spPr>
            <a:xfrm>
              <a:off x="914719" y="2340881"/>
              <a:ext cx="1841396" cy="607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1000" b="1" kern="1200" dirty="0">
                  <a:solidFill>
                    <a:schemeClr val="tx1"/>
                  </a:solidFill>
                </a:rPr>
                <a:t>JDD La Poste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</a:rPr>
                <a:t>Code Postal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Code commune INSEE 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</a:rPr>
                <a:t>Nom commune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97161A4-AE07-E08F-9FDE-A97A637E06B0}"/>
              </a:ext>
            </a:extLst>
          </p:cNvPr>
          <p:cNvGrpSpPr/>
          <p:nvPr/>
        </p:nvGrpSpPr>
        <p:grpSpPr>
          <a:xfrm>
            <a:off x="860860" y="2195082"/>
            <a:ext cx="2066953" cy="935910"/>
            <a:chOff x="4358094" y="2161712"/>
            <a:chExt cx="2066953" cy="935910"/>
          </a:xfrm>
        </p:grpSpPr>
        <p:sp>
          <p:nvSpPr>
            <p:cNvPr id="17" name="Rectangle : coins arrondis 16" descr="Badge avec un remplissage uni">
              <a:extLst>
                <a:ext uri="{FF2B5EF4-FFF2-40B4-BE49-F238E27FC236}">
                  <a16:creationId xmlns:a16="http://schemas.microsoft.com/office/drawing/2014/main" id="{724D8F80-DF9D-0FAD-488E-2F5D3DB1C791}"/>
                </a:ext>
              </a:extLst>
            </p:cNvPr>
            <p:cNvSpPr/>
            <p:nvPr/>
          </p:nvSpPr>
          <p:spPr>
            <a:xfrm>
              <a:off x="6126537" y="2161712"/>
              <a:ext cx="298510" cy="298510"/>
            </a:xfrm>
            <a:prstGeom prst="roundRect">
              <a:avLst>
                <a:gd name="adj" fmla="val 10000"/>
              </a:avLst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651890"/>
                <a:satOff val="33333"/>
                <a:lumOff val="35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 : coins arrondis 8">
              <a:extLst>
                <a:ext uri="{FF2B5EF4-FFF2-40B4-BE49-F238E27FC236}">
                  <a16:creationId xmlns:a16="http://schemas.microsoft.com/office/drawing/2014/main" id="{822CE441-5AAB-4B92-C4A0-BA724896FFE5}"/>
                </a:ext>
              </a:extLst>
            </p:cNvPr>
            <p:cNvSpPr txBox="1"/>
            <p:nvPr/>
          </p:nvSpPr>
          <p:spPr>
            <a:xfrm>
              <a:off x="4358094" y="2340881"/>
              <a:ext cx="1841396" cy="756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1000" b="1" kern="1200" dirty="0">
                  <a:solidFill>
                    <a:schemeClr val="tx1"/>
                  </a:solidFill>
                </a:rPr>
                <a:t>JDD INSEE Zone d’Emploi 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  <a:latin typeface="Biome Light"/>
                  <a:ea typeface="+mn-ea"/>
                  <a:cs typeface="+mn-cs"/>
                </a:rPr>
                <a:t>Code commune INSEE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Nom commune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  <a:latin typeface="Biome Light"/>
                  <a:ea typeface="+mn-ea"/>
                  <a:cs typeface="+mn-cs"/>
                </a:rPr>
                <a:t>Code ZE INSEE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Libellé ZE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75D0A1C-F8D7-EA38-755E-FA4B490232E1}"/>
              </a:ext>
            </a:extLst>
          </p:cNvPr>
          <p:cNvGrpSpPr/>
          <p:nvPr/>
        </p:nvGrpSpPr>
        <p:grpSpPr>
          <a:xfrm>
            <a:off x="855715" y="2992868"/>
            <a:ext cx="2071205" cy="809883"/>
            <a:chOff x="4555386" y="3965344"/>
            <a:chExt cx="2071205" cy="809883"/>
          </a:xfrm>
        </p:grpSpPr>
        <p:sp>
          <p:nvSpPr>
            <p:cNvPr id="22" name="Rectangle : coins arrondis 21" descr="Badge 3 avec un remplissage uni">
              <a:extLst>
                <a:ext uri="{FF2B5EF4-FFF2-40B4-BE49-F238E27FC236}">
                  <a16:creationId xmlns:a16="http://schemas.microsoft.com/office/drawing/2014/main" id="{F40758E9-27F2-C7FD-68AF-FC1CA22ED4D6}"/>
                </a:ext>
              </a:extLst>
            </p:cNvPr>
            <p:cNvSpPr/>
            <p:nvPr/>
          </p:nvSpPr>
          <p:spPr>
            <a:xfrm>
              <a:off x="6328081" y="3965344"/>
              <a:ext cx="298510" cy="298510"/>
            </a:xfrm>
            <a:prstGeom prst="roundRect">
              <a:avLst>
                <a:gd name="adj" fmla="val 10000"/>
              </a:avLst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1303779"/>
                <a:satOff val="66667"/>
                <a:lumOff val="702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 : coins arrondis 11">
              <a:extLst>
                <a:ext uri="{FF2B5EF4-FFF2-40B4-BE49-F238E27FC236}">
                  <a16:creationId xmlns:a16="http://schemas.microsoft.com/office/drawing/2014/main" id="{8EAB50BE-BF37-DA65-097C-CF7F4FEAC5ED}"/>
                </a:ext>
              </a:extLst>
            </p:cNvPr>
            <p:cNvSpPr txBox="1"/>
            <p:nvPr/>
          </p:nvSpPr>
          <p:spPr>
            <a:xfrm>
              <a:off x="4555386" y="4150661"/>
              <a:ext cx="1846541" cy="6245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1000" b="1" kern="1200" dirty="0">
                  <a:solidFill>
                    <a:schemeClr val="tx1"/>
                  </a:solidFill>
                </a:rPr>
                <a:t>Taux de chômage INSEE ZE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  <a:latin typeface="Biome Light"/>
                  <a:ea typeface="+mn-ea"/>
                  <a:cs typeface="+mn-cs"/>
                </a:rPr>
                <a:t>Code ZE INSEE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Libellé ZE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</a:rPr>
                <a:t>Taux chômage 4ème trim. 2021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lang="fr-FR" sz="1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A7FEC1B-0653-C22C-BFF5-564EFCEE3D39}"/>
              </a:ext>
            </a:extLst>
          </p:cNvPr>
          <p:cNvGrpSpPr/>
          <p:nvPr/>
        </p:nvGrpSpPr>
        <p:grpSpPr>
          <a:xfrm>
            <a:off x="854683" y="3641819"/>
            <a:ext cx="2039394" cy="805517"/>
            <a:chOff x="938108" y="3997812"/>
            <a:chExt cx="2039394" cy="805517"/>
          </a:xfrm>
        </p:grpSpPr>
        <p:sp>
          <p:nvSpPr>
            <p:cNvPr id="27" name="Rectangle : coins arrondis 26" descr="Badge 4 avec un remplissage uni">
              <a:extLst>
                <a:ext uri="{FF2B5EF4-FFF2-40B4-BE49-F238E27FC236}">
                  <a16:creationId xmlns:a16="http://schemas.microsoft.com/office/drawing/2014/main" id="{7B128B50-29B3-C3CD-D0A1-AC121D84DFBD}"/>
                </a:ext>
              </a:extLst>
            </p:cNvPr>
            <p:cNvSpPr/>
            <p:nvPr/>
          </p:nvSpPr>
          <p:spPr>
            <a:xfrm>
              <a:off x="2678992" y="3997812"/>
              <a:ext cx="298510" cy="298510"/>
            </a:xfrm>
            <a:prstGeom prst="roundRect">
              <a:avLst>
                <a:gd name="adj" fmla="val 10000"/>
              </a:avLst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1955669"/>
                <a:satOff val="100000"/>
                <a:lumOff val="1053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 : coins arrondis 14">
              <a:extLst>
                <a:ext uri="{FF2B5EF4-FFF2-40B4-BE49-F238E27FC236}">
                  <a16:creationId xmlns:a16="http://schemas.microsoft.com/office/drawing/2014/main" id="{0810EAFA-A62C-8E51-FB0A-86316DE893D7}"/>
                </a:ext>
              </a:extLst>
            </p:cNvPr>
            <p:cNvSpPr txBox="1"/>
            <p:nvPr/>
          </p:nvSpPr>
          <p:spPr>
            <a:xfrm>
              <a:off x="938108" y="4195723"/>
              <a:ext cx="1846542" cy="6076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1000" b="1" kern="1200" dirty="0">
                  <a:solidFill>
                    <a:schemeClr val="tx1"/>
                  </a:solidFill>
                </a:rPr>
                <a:t>Indice concentration emploi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  <a:latin typeface="Biome Light"/>
                  <a:ea typeface="+mn-ea"/>
                  <a:cs typeface="+mn-cs"/>
                </a:rPr>
                <a:t>Code commune INSEE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Nom commune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Indice concentration emploi 2018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7AC5551D-C1D7-6697-3076-4812DCA14162}"/>
              </a:ext>
            </a:extLst>
          </p:cNvPr>
          <p:cNvSpPr txBox="1"/>
          <p:nvPr/>
        </p:nvSpPr>
        <p:spPr>
          <a:xfrm>
            <a:off x="3391103" y="1753878"/>
            <a:ext cx="2111590" cy="11030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 anchor="t" anchorCtr="0">
            <a:noAutofit/>
          </a:bodyPr>
          <a:lstStyle/>
          <a:p>
            <a:pPr marL="361950" lvl="1" indent="-200025"/>
            <a:endParaRPr lang="fr-FR" sz="1000" b="1" dirty="0"/>
          </a:p>
          <a:p>
            <a:pPr marL="0" lvl="1" algn="ctr"/>
            <a:r>
              <a:rPr lang="fr-FR" sz="1050" b="1" dirty="0">
                <a:solidFill>
                  <a:schemeClr val="bg1"/>
                </a:solidFill>
                <a:highlight>
                  <a:srgbClr val="BD0C32"/>
                </a:highlight>
              </a:rPr>
              <a:t>JDD « endogène » : par individu</a:t>
            </a:r>
          </a:p>
          <a:p>
            <a:pPr marL="174625" lvl="1" indent="-101600"/>
            <a:endParaRPr lang="fr-FR" sz="1000" dirty="0"/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>
                <a:highlight>
                  <a:srgbClr val="000000"/>
                </a:highlight>
              </a:rPr>
              <a:t> </a:t>
            </a:r>
            <a:r>
              <a:rPr lang="fr-FR" sz="900" b="1" dirty="0">
                <a:solidFill>
                  <a:schemeClr val="bg1"/>
                </a:solidFill>
                <a:highlight>
                  <a:srgbClr val="000000"/>
                </a:highlight>
              </a:rPr>
              <a:t>Code postal 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Age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CSP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Taille de l’employeur</a:t>
            </a:r>
          </a:p>
          <a:p>
            <a:pPr marL="361950" lvl="1" indent="-200025">
              <a:buFont typeface="Arial" panose="020B0604020202020204" pitchFamily="34" charset="0"/>
              <a:buChar char="•"/>
            </a:pPr>
            <a:endParaRPr lang="fr-FR" sz="900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3B25BCA-DE0D-AD56-1C79-430A50404811}"/>
              </a:ext>
            </a:extLst>
          </p:cNvPr>
          <p:cNvGrpSpPr/>
          <p:nvPr/>
        </p:nvGrpSpPr>
        <p:grpSpPr>
          <a:xfrm>
            <a:off x="3404861" y="3316914"/>
            <a:ext cx="2112676" cy="1789670"/>
            <a:chOff x="7306161" y="4391759"/>
            <a:chExt cx="2112676" cy="1970769"/>
          </a:xfrm>
          <a:solidFill>
            <a:schemeClr val="bg1"/>
          </a:solidFill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486B786-ACD2-C9BA-9F8B-1D9DF11BFA94}"/>
                </a:ext>
              </a:extLst>
            </p:cNvPr>
            <p:cNvSpPr txBox="1"/>
            <p:nvPr/>
          </p:nvSpPr>
          <p:spPr>
            <a:xfrm>
              <a:off x="7306161" y="4391765"/>
              <a:ext cx="2112676" cy="1970763"/>
            </a:xfrm>
            <a:prstGeom prst="rect">
              <a:avLst/>
            </a:prstGeom>
            <a:grpFill/>
          </p:spPr>
          <p:txBody>
            <a:bodyPr wrap="square" lIns="36000" tIns="324000" rIns="36000" bIns="36000" numCol="1" spcCol="72000" rtlCol="0" anchor="t" anchorCtr="0">
              <a:noAutofit/>
            </a:bodyPr>
            <a:lstStyle/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Age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CSP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Taille de l’employeur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Secteur d’activité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Code Postal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Ville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b="1" dirty="0">
                  <a:highlight>
                    <a:srgbClr val="BEB9AA"/>
                  </a:highlight>
                </a:rPr>
                <a:t> Temps de retour à l’emploi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Taux chômage 4ème trim. 2021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 Concentration emploi 2018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28F69D5-B84C-974F-E273-5AB0F9AE3A89}"/>
                </a:ext>
              </a:extLst>
            </p:cNvPr>
            <p:cNvSpPr txBox="1"/>
            <p:nvPr/>
          </p:nvSpPr>
          <p:spPr>
            <a:xfrm>
              <a:off x="7306161" y="4391759"/>
              <a:ext cx="2097832" cy="28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  <a:highlight>
                    <a:srgbClr val="BD0C32"/>
                  </a:highlight>
                </a:rPr>
                <a:t>BDD finale TRE</a:t>
              </a:r>
            </a:p>
          </p:txBody>
        </p:sp>
      </p:grpSp>
      <p:pic>
        <p:nvPicPr>
          <p:cNvPr id="44" name="Graphique 4">
            <a:extLst>
              <a:ext uri="{FF2B5EF4-FFF2-40B4-BE49-F238E27FC236}">
                <a16:creationId xmlns:a16="http://schemas.microsoft.com/office/drawing/2014/main" id="{CF6C9FC7-FE6D-2374-B764-6A94D05A9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499037" flipH="1">
            <a:off x="3141358" y="5000381"/>
            <a:ext cx="916115" cy="922085"/>
          </a:xfrm>
          <a:prstGeom prst="rect">
            <a:avLst/>
          </a:prstGeom>
        </p:spPr>
      </p:pic>
      <p:pic>
        <p:nvPicPr>
          <p:cNvPr id="47" name="Graphique 4">
            <a:extLst>
              <a:ext uri="{FF2B5EF4-FFF2-40B4-BE49-F238E27FC236}">
                <a16:creationId xmlns:a16="http://schemas.microsoft.com/office/drawing/2014/main" id="{D3568A94-D720-2F4D-CFE8-35E88AA351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941184" flipH="1" flipV="1">
            <a:off x="5344081" y="2709978"/>
            <a:ext cx="916115" cy="92208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4635D098-9A06-5135-B52B-506966F17973}"/>
              </a:ext>
            </a:extLst>
          </p:cNvPr>
          <p:cNvSpPr txBox="1"/>
          <p:nvPr/>
        </p:nvSpPr>
        <p:spPr>
          <a:xfrm>
            <a:off x="1196569" y="5488253"/>
            <a:ext cx="1961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b="1" dirty="0"/>
              <a:t>35 392 lignes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02BCA0B-0D15-8B0E-91DD-65C4317E1989}"/>
              </a:ext>
            </a:extLst>
          </p:cNvPr>
          <p:cNvSpPr txBox="1"/>
          <p:nvPr/>
        </p:nvSpPr>
        <p:spPr>
          <a:xfrm>
            <a:off x="3342462" y="5058873"/>
            <a:ext cx="179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b="1" dirty="0"/>
              <a:t>49 999 lignes</a:t>
            </a:r>
          </a:p>
          <a:p>
            <a:pPr algn="r"/>
            <a:endParaRPr lang="fr-FR" sz="105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5ABF399-F795-9132-276D-F500018AC18D}"/>
              </a:ext>
            </a:extLst>
          </p:cNvPr>
          <p:cNvSpPr txBox="1"/>
          <p:nvPr/>
        </p:nvSpPr>
        <p:spPr>
          <a:xfrm>
            <a:off x="3242771" y="2825611"/>
            <a:ext cx="2364814" cy="2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b="1" dirty="0"/>
              <a:t>49 999 lignes</a:t>
            </a:r>
          </a:p>
          <a:p>
            <a:pPr algn="r"/>
            <a:endParaRPr lang="fr-FR" sz="105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2FCF28A-580E-279B-7FD1-9979D468647A}"/>
              </a:ext>
            </a:extLst>
          </p:cNvPr>
          <p:cNvSpPr txBox="1"/>
          <p:nvPr/>
        </p:nvSpPr>
        <p:spPr>
          <a:xfrm>
            <a:off x="9862706" y="1388173"/>
            <a:ext cx="209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Traitement</a:t>
            </a:r>
          </a:p>
        </p:txBody>
      </p:sp>
    </p:spTree>
    <p:extLst>
      <p:ext uri="{BB962C8B-B14F-4D97-AF65-F5344CB8AC3E}">
        <p14:creationId xmlns:p14="http://schemas.microsoft.com/office/powerpoint/2010/main" val="154023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94D35-1D67-44DF-2F87-CFE144A21F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5283" y="1844136"/>
            <a:ext cx="4220649" cy="40445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Première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</a:rPr>
              <a:t>overview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résumé statistique, exploration des données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identification et explication ou nettoyage des valeurs incohérentes (valeurs aberrantes, durée de reclassement &lt; 0, nombre de salariés = 0, …)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endParaRPr 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Analyse des différentes variables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Visualisation des variables quantitatives :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boxplots</a:t>
            </a: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Visualisation des corrélations : traitement différentiel entre variables quantitatives et catégorielles (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pairplots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Représentation graphique de la </a:t>
            </a:r>
            <a:br>
              <a:rPr lang="fr-FR" sz="1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variable d’intérêt :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hist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QQNorm</a:t>
            </a: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Variables catégorielles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Coefficient de corrélation de Pearson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3C1621-E18E-95E2-F452-9FBDDEB44A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59CB63-E37C-5986-19ED-A27D1DC7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descriptives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C99131-2862-1A33-7A80-A9917FBE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80" y="1872736"/>
            <a:ext cx="3190182" cy="14249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E4D9E7-5FA9-EBA7-9A95-DAF19FFF8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80" y="3343441"/>
            <a:ext cx="3190182" cy="16668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BA9E3BB-2210-EE0C-76F8-F0A9A8F7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256" y="4591695"/>
            <a:ext cx="3318874" cy="17853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4C609F2-90D5-842E-9AF9-E0DC803CB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05" y="1870928"/>
            <a:ext cx="2595925" cy="264405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BB80F3D-08F3-3332-9FEB-A3F645374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511" y="5034740"/>
            <a:ext cx="3870814" cy="15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04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465137"/>
            <a:ext cx="9282619" cy="1340615"/>
          </a:xfrm>
        </p:spPr>
        <p:txBody>
          <a:bodyPr rtlCol="0"/>
          <a:lstStyle/>
          <a:p>
            <a:pPr rtl="0"/>
            <a:r>
              <a:rPr lang="fr-FR" dirty="0"/>
              <a:t>Statistiques prédictives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F94D9D9F-524B-C1CC-250C-5002CFDCDC2D}"/>
              </a:ext>
            </a:extLst>
          </p:cNvPr>
          <p:cNvSpPr txBox="1">
            <a:spLocks/>
          </p:cNvSpPr>
          <p:nvPr/>
        </p:nvSpPr>
        <p:spPr>
          <a:xfrm>
            <a:off x="925283" y="1844136"/>
            <a:ext cx="3063058" cy="40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Préparation du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</a:rPr>
              <a:t>dataframe</a:t>
            </a:r>
            <a:endParaRPr 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Suppression des colonnes inutiles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One Hot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Encoding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 des variables catégorielles</a:t>
            </a:r>
          </a:p>
          <a:p>
            <a:pPr marL="192088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-265112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Régression linéaire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Constitution des échantillons LEARN &amp; TEST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Entraînement du modèle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Vérification du modèle : caractère gaussien, homoscédasticité, …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Test du modèle : indicateurs de performance (R2, RMSE, …)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390416-2012-14D1-2ED0-FB360783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13" y="1939829"/>
            <a:ext cx="4239927" cy="34002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557502-BB5B-D071-A7A4-43F53367B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009" y="3755766"/>
            <a:ext cx="4662268" cy="19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05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6E078A0-405C-EF75-B57D-58D87191CA03}"/>
              </a:ext>
            </a:extLst>
          </p:cNvPr>
          <p:cNvSpPr txBox="1">
            <a:spLocks/>
          </p:cNvSpPr>
          <p:nvPr/>
        </p:nvSpPr>
        <p:spPr>
          <a:xfrm>
            <a:off x="1040128" y="1757112"/>
            <a:ext cx="10710885" cy="4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Une infirmation des hypothèses à mettre en regard avec le caractère aléatoire du jeu de données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absence de corrélation entre variables dès la phase descriptive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logiquement, la régression linéaire n'a pas permis de proposer un modèle performant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pas de tests d’autres modèles qui auraient pu être plus performants</a:t>
            </a:r>
          </a:p>
          <a:p>
            <a:pPr rtl="0"/>
            <a:r>
              <a:rPr lang="fr-FR" dirty="0"/>
              <a:t>Un travail à réitérer sur un « vrai » jeu de données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confirmer ou infirmer, grâce à l'analyse descriptive, les hypothèses issues de la littérature et de l'expérience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disposer de plus de variables explicatives à exploiter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explorer la possibilité de traiter la variable catégorielle "métier » (traitement préalable par NLP ?)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creuser les indicateurs de dynamisme du marché du travail (complémentarité, redondance, …) 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sz="1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Réentraîner avec le modèle linéaire ... et plus si affinités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en proposant une validation croisée sur la partie TRAIN (K-</a:t>
            </a:r>
            <a:r>
              <a:rPr lang="fr-FR" sz="1200" dirty="0" err="1"/>
              <a:t>fold</a:t>
            </a:r>
            <a:r>
              <a:rPr lang="fr-FR" sz="1200" dirty="0"/>
              <a:t>) et en minimisant la fonction de coût (Descente de Gradient)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en approfondissant l'analyse des indicateurs lors de la phase de validation (R2, RMSE, coefficients, </a:t>
            </a:r>
            <a:r>
              <a:rPr lang="fr-FR" sz="1200" dirty="0" err="1"/>
              <a:t>Pvalue</a:t>
            </a:r>
            <a:r>
              <a:rPr lang="fr-FR" sz="1200" dirty="0"/>
              <a:t>, ...)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en optimisant les hyperparamètres...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en testant d'autres méthodes de ML pour voir si elles sont plus performantes (forêt aléatoire, ...)</a:t>
            </a:r>
          </a:p>
          <a:p>
            <a:pPr rtl="0"/>
            <a:r>
              <a:rPr lang="fr-FR" dirty="0"/>
              <a:t>Construire le </a:t>
            </a:r>
            <a:r>
              <a:rPr lang="fr-FR" dirty="0" err="1"/>
              <a:t>template</a:t>
            </a:r>
            <a:r>
              <a:rPr lang="fr-FR" dirty="0"/>
              <a:t> adéquat pour les fonctionnels</a:t>
            </a:r>
          </a:p>
        </p:txBody>
      </p:sp>
    </p:spTree>
    <p:extLst>
      <p:ext uri="{BB962C8B-B14F-4D97-AF65-F5344CB8AC3E}">
        <p14:creationId xmlns:p14="http://schemas.microsoft.com/office/powerpoint/2010/main" val="177140472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872_TF16411245_Win32" id="{87444C1B-8A84-4745-B844-4F7B3EA93ECB}" vid="{5096BF13-AE04-4D6D-ADC7-A072DC1F5EB8}"/>
    </a:ext>
  </a:extLst>
</a:theme>
</file>

<file path=ppt/theme/theme2.xml><?xml version="1.0" encoding="utf-8"?>
<a:theme xmlns:a="http://schemas.openxmlformats.org/drawingml/2006/main" name="Thèm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872_TF16411245_Win32" id="{87444C1B-8A84-4745-B844-4F7B3EA93ECB}" vid="{5096BF13-AE04-4D6D-ADC7-A072DC1F5EB8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{D77ED212-5430-4508-8C69-6B0BF52159C9}tf16411245_win32</Template>
  <TotalTime>1065</TotalTime>
  <Words>877</Words>
  <Application>Microsoft Office PowerPoint</Application>
  <PresentationFormat>Grand écran</PresentationFormat>
  <Paragraphs>144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Biome Light</vt:lpstr>
      <vt:lpstr>Calibri</vt:lpstr>
      <vt:lpstr>1_Thème Office</vt:lpstr>
      <vt:lpstr>Thème Office</vt:lpstr>
      <vt:lpstr>Projet d’application Data Science</vt:lpstr>
      <vt:lpstr>Sommaire</vt:lpstr>
      <vt:lpstr>Problématique</vt:lpstr>
      <vt:lpstr>Constitution du jeu de données</vt:lpstr>
      <vt:lpstr>Statistiques descriptives</vt:lpstr>
      <vt:lpstr>Statistiques prédictives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ANNUEL</dc:title>
  <dc:creator>Emmanuelle Meunier</dc:creator>
  <cp:lastModifiedBy>Emmanuelle Meunier</cp:lastModifiedBy>
  <cp:revision>23</cp:revision>
  <dcterms:created xsi:type="dcterms:W3CDTF">2022-06-19T10:56:32Z</dcterms:created>
  <dcterms:modified xsi:type="dcterms:W3CDTF">2022-06-30T10:23:05Z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