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63" r:id="rId4"/>
    <p:sldId id="258" r:id="rId5"/>
    <p:sldId id="259" r:id="rId6"/>
    <p:sldId id="267" r:id="rId7"/>
    <p:sldId id="260" r:id="rId8"/>
    <p:sldId id="261" r:id="rId9"/>
    <p:sldId id="262"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6211" autoAdjust="0"/>
  </p:normalViewPr>
  <p:slideViewPr>
    <p:cSldViewPr snapToGrid="0">
      <p:cViewPr varScale="1">
        <p:scale>
          <a:sx n="45" d="100"/>
          <a:sy n="45" d="100"/>
        </p:scale>
        <p:origin x="13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D9181-C31E-4004-BD40-2C9506F754EF}"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0370B-2D2E-4559-AB06-341274FD8140}" type="slidenum">
              <a:rPr lang="en-US" smtClean="0"/>
              <a:t>‹#›</a:t>
            </a:fld>
            <a:endParaRPr lang="en-US"/>
          </a:p>
        </p:txBody>
      </p:sp>
    </p:spTree>
    <p:extLst>
      <p:ext uri="{BB962C8B-B14F-4D97-AF65-F5344CB8AC3E}">
        <p14:creationId xmlns:p14="http://schemas.microsoft.com/office/powerpoint/2010/main" val="298538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variables, such as culture, religion, societal norms and expectations can change the way this is viewed by different ethnicities.</a:t>
            </a:r>
          </a:p>
        </p:txBody>
      </p:sp>
      <p:sp>
        <p:nvSpPr>
          <p:cNvPr id="4" name="Slide Number Placeholder 3"/>
          <p:cNvSpPr>
            <a:spLocks noGrp="1"/>
          </p:cNvSpPr>
          <p:nvPr>
            <p:ph type="sldNum" sz="quarter" idx="5"/>
          </p:nvPr>
        </p:nvSpPr>
        <p:spPr/>
        <p:txBody>
          <a:bodyPr/>
          <a:lstStyle/>
          <a:p>
            <a:fld id="{5040370B-2D2E-4559-AB06-341274FD8140}" type="slidenum">
              <a:rPr lang="en-US" smtClean="0"/>
              <a:t>11</a:t>
            </a:fld>
            <a:endParaRPr lang="en-US"/>
          </a:p>
        </p:txBody>
      </p:sp>
    </p:spTree>
    <p:extLst>
      <p:ext uri="{BB962C8B-B14F-4D97-AF65-F5344CB8AC3E}">
        <p14:creationId xmlns:p14="http://schemas.microsoft.com/office/powerpoint/2010/main" val="267015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82220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A333C-2F30-4B47-A9D6-64D87CA7C600}"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66193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405694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11855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172480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1069229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48231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420879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21383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221138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66662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AA333C-2F30-4B47-A9D6-64D87CA7C600}"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203324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AA333C-2F30-4B47-A9D6-64D87CA7C600}"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25992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213847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4162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4AA333C-2F30-4B47-A9D6-64D87CA7C600}" type="datetimeFigureOut">
              <a:rPr lang="en-US" smtClean="0"/>
              <a:t>3/27/2024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58368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A333C-2F30-4B47-A9D6-64D87CA7C600}"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DA620-C875-4A94-8900-67EB803D7EFC}" type="slidenum">
              <a:rPr lang="en-US" smtClean="0"/>
              <a:t>‹#›</a:t>
            </a:fld>
            <a:endParaRPr lang="en-US"/>
          </a:p>
        </p:txBody>
      </p:sp>
    </p:spTree>
    <p:extLst>
      <p:ext uri="{BB962C8B-B14F-4D97-AF65-F5344CB8AC3E}">
        <p14:creationId xmlns:p14="http://schemas.microsoft.com/office/powerpoint/2010/main" val="383972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AA333C-2F30-4B47-A9D6-64D87CA7C600}" type="datetimeFigureOut">
              <a:rPr lang="en-US" smtClean="0"/>
              <a:t>3/27/2024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0DA620-C875-4A94-8900-67EB803D7EFC}" type="slidenum">
              <a:rPr lang="en-US" smtClean="0"/>
              <a:t>‹#›</a:t>
            </a:fld>
            <a:endParaRPr lang="en-US"/>
          </a:p>
        </p:txBody>
      </p:sp>
    </p:spTree>
    <p:extLst>
      <p:ext uri="{BB962C8B-B14F-4D97-AF65-F5344CB8AC3E}">
        <p14:creationId xmlns:p14="http://schemas.microsoft.com/office/powerpoint/2010/main" val="25235611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olourful carved figures of humans">
            <a:extLst>
              <a:ext uri="{FF2B5EF4-FFF2-40B4-BE49-F238E27FC236}">
                <a16:creationId xmlns:a16="http://schemas.microsoft.com/office/drawing/2014/main" id="{D559C922-ED39-6FC9-547E-1CD5BE5CF02B}"/>
              </a:ext>
            </a:extLst>
          </p:cNvPr>
          <p:cNvPicPr>
            <a:picLocks noChangeAspect="1"/>
          </p:cNvPicPr>
          <p:nvPr/>
        </p:nvPicPr>
        <p:blipFill rotWithShape="1">
          <a:blip r:embed="rId3">
            <a:duotone>
              <a:prstClr val="black"/>
              <a:schemeClr val="accent5">
                <a:tint val="45000"/>
                <a:satMod val="400000"/>
              </a:schemeClr>
            </a:duotone>
            <a:alphaModFix amt="25000"/>
          </a:blip>
          <a:srcRect t="21053"/>
          <a:stretch/>
        </p:blipFill>
        <p:spPr>
          <a:xfrm>
            <a:off x="20" y="10"/>
            <a:ext cx="12191980" cy="6857990"/>
          </a:xfrm>
          <a:prstGeom prst="rect">
            <a:avLst/>
          </a:prstGeom>
        </p:spPr>
      </p:pic>
      <p:sp>
        <p:nvSpPr>
          <p:cNvPr id="2" name="Title 1">
            <a:extLst>
              <a:ext uri="{FF2B5EF4-FFF2-40B4-BE49-F238E27FC236}">
                <a16:creationId xmlns:a16="http://schemas.microsoft.com/office/drawing/2014/main" id="{B7762BB3-9276-B43B-A9A5-4CEF12990975}"/>
              </a:ext>
            </a:extLst>
          </p:cNvPr>
          <p:cNvSpPr>
            <a:spLocks noGrp="1"/>
          </p:cNvSpPr>
          <p:nvPr>
            <p:ph type="ctrTitle"/>
          </p:nvPr>
        </p:nvSpPr>
        <p:spPr>
          <a:xfrm>
            <a:off x="1154955" y="1447800"/>
            <a:ext cx="8825658" cy="3329581"/>
          </a:xfrm>
        </p:spPr>
        <p:txBody>
          <a:bodyPr>
            <a:normAutofit/>
          </a:bodyPr>
          <a:lstStyle/>
          <a:p>
            <a:pPr>
              <a:lnSpc>
                <a:spcPct val="90000"/>
              </a:lnSpc>
            </a:pPr>
            <a:r>
              <a:rPr lang="en-US" dirty="0"/>
              <a:t>Prevalence of Gender in Mental disorders</a:t>
            </a:r>
            <a:endParaRPr lang="en-US"/>
          </a:p>
        </p:txBody>
      </p:sp>
      <p:sp>
        <p:nvSpPr>
          <p:cNvPr id="3" name="Subtitle 2">
            <a:extLst>
              <a:ext uri="{FF2B5EF4-FFF2-40B4-BE49-F238E27FC236}">
                <a16:creationId xmlns:a16="http://schemas.microsoft.com/office/drawing/2014/main" id="{BB9818A4-793A-3670-1CF5-21E10315FFC1}"/>
              </a:ext>
            </a:extLst>
          </p:cNvPr>
          <p:cNvSpPr>
            <a:spLocks noGrp="1"/>
          </p:cNvSpPr>
          <p:nvPr>
            <p:ph type="subTitle" idx="1"/>
          </p:nvPr>
        </p:nvSpPr>
        <p:spPr>
          <a:xfrm>
            <a:off x="1154955" y="4777380"/>
            <a:ext cx="8825658" cy="861420"/>
          </a:xfrm>
        </p:spPr>
        <p:txBody>
          <a:bodyPr>
            <a:normAutofit/>
          </a:bodyPr>
          <a:lstStyle/>
          <a:p>
            <a:r>
              <a:rPr lang="en-US" dirty="0"/>
              <a:t>By: Emma Mukuri </a:t>
            </a:r>
            <a:r>
              <a:rPr lang="en-US" dirty="0" err="1"/>
              <a:t>Maka</a:t>
            </a:r>
            <a:endParaRPr lang="en-US"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732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4" name="Straight Connector 2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E1D31C-68B3-153E-739B-6B1BB3194FD8}"/>
              </a:ext>
            </a:extLst>
          </p:cNvPr>
          <p:cNvSpPr>
            <a:spLocks noGrp="1"/>
          </p:cNvSpPr>
          <p:nvPr>
            <p:ph idx="1"/>
          </p:nvPr>
        </p:nvSpPr>
        <p:spPr>
          <a:xfrm>
            <a:off x="1154955" y="1266958"/>
            <a:ext cx="2904124" cy="4528457"/>
          </a:xfrm>
        </p:spPr>
        <p:txBody>
          <a:bodyPr vert="horz" lIns="91440" tIns="45720" rIns="91440" bIns="45720" rtlCol="0" anchor="ctr">
            <a:normAutofit/>
          </a:bodyPr>
          <a:lstStyle/>
          <a:p>
            <a:pPr marL="0" indent="0" algn="r">
              <a:buNone/>
            </a:pPr>
            <a:r>
              <a:rPr lang="en-US" b="0" i="0" kern="1200" cap="all">
                <a:solidFill>
                  <a:schemeClr val="tx2"/>
                </a:solidFill>
                <a:latin typeface="+mj-lt"/>
                <a:ea typeface="+mj-ea"/>
                <a:cs typeface="+mj-cs"/>
              </a:rPr>
              <a:t>Much more prevalent in women.</a:t>
            </a:r>
          </a:p>
        </p:txBody>
      </p:sp>
      <p:sp>
        <p:nvSpPr>
          <p:cNvPr id="2" name="Title 1">
            <a:extLst>
              <a:ext uri="{FF2B5EF4-FFF2-40B4-BE49-F238E27FC236}">
                <a16:creationId xmlns:a16="http://schemas.microsoft.com/office/drawing/2014/main" id="{68F7270F-973C-6193-B22A-D0CD5CBCB59F}"/>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Conclusion</a:t>
            </a:r>
          </a:p>
        </p:txBody>
      </p:sp>
    </p:spTree>
    <p:extLst>
      <p:ext uri="{BB962C8B-B14F-4D97-AF65-F5344CB8AC3E}">
        <p14:creationId xmlns:p14="http://schemas.microsoft.com/office/powerpoint/2010/main" val="190637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8376-E385-E58B-75BD-055E3EEA6E16}"/>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76EC764B-5543-6AFE-9D1E-261080FDB107}"/>
              </a:ext>
            </a:extLst>
          </p:cNvPr>
          <p:cNvSpPr>
            <a:spLocks noGrp="1"/>
          </p:cNvSpPr>
          <p:nvPr>
            <p:ph idx="1"/>
          </p:nvPr>
        </p:nvSpPr>
        <p:spPr/>
        <p:txBody>
          <a:bodyPr/>
          <a:lstStyle/>
          <a:p>
            <a:r>
              <a:rPr lang="en-US" dirty="0"/>
              <a:t>Future ways to improve on research:</a:t>
            </a:r>
          </a:p>
          <a:p>
            <a:pPr lvl="1"/>
            <a:r>
              <a:rPr lang="en-US" dirty="0"/>
              <a:t>Each different country do their own study.</a:t>
            </a:r>
          </a:p>
          <a:p>
            <a:r>
              <a:rPr lang="en-US" dirty="0"/>
              <a:t>Ways to improve numbers:</a:t>
            </a:r>
          </a:p>
          <a:p>
            <a:pPr lvl="1"/>
            <a:r>
              <a:rPr lang="en-US" dirty="0"/>
              <a:t>More talk of mental health in early education system.</a:t>
            </a:r>
          </a:p>
          <a:p>
            <a:pPr lvl="1"/>
            <a:r>
              <a:rPr lang="en-US" dirty="0"/>
              <a:t>More clinics catered to women.</a:t>
            </a:r>
          </a:p>
          <a:p>
            <a:pPr lvl="1"/>
            <a:r>
              <a:rPr lang="en-US" dirty="0"/>
              <a:t>Maybe more mandatory mental health check ups.</a:t>
            </a:r>
          </a:p>
        </p:txBody>
      </p:sp>
    </p:spTree>
    <p:extLst>
      <p:ext uri="{BB962C8B-B14F-4D97-AF65-F5344CB8AC3E}">
        <p14:creationId xmlns:p14="http://schemas.microsoft.com/office/powerpoint/2010/main" val="102434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Yellow question mark">
            <a:extLst>
              <a:ext uri="{FF2B5EF4-FFF2-40B4-BE49-F238E27FC236}">
                <a16:creationId xmlns:a16="http://schemas.microsoft.com/office/drawing/2014/main" id="{C67C6811-89A5-0926-A4D4-46982D192476}"/>
              </a:ext>
            </a:extLst>
          </p:cNvPr>
          <p:cNvPicPr>
            <a:picLocks noChangeAspect="1"/>
          </p:cNvPicPr>
          <p:nvPr/>
        </p:nvPicPr>
        <p:blipFill rotWithShape="1">
          <a:blip r:embed="rId7">
            <a:duotone>
              <a:prstClr val="black"/>
              <a:schemeClr val="accent5">
                <a:tint val="45000"/>
                <a:satMod val="400000"/>
              </a:schemeClr>
            </a:duotone>
            <a:alphaModFix amt="2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71538E07-8204-B088-C479-68083B2EC211}"/>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t>Questions?</a:t>
            </a: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8139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15536-6650-C772-8DCA-5ECDCE626059}"/>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Problem statement</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ECC8DD8-5619-991D-3BFC-6146D724D3AF}"/>
              </a:ext>
            </a:extLst>
          </p:cNvPr>
          <p:cNvSpPr>
            <a:spLocks noGrp="1"/>
          </p:cNvSpPr>
          <p:nvPr>
            <p:ph idx="1"/>
          </p:nvPr>
        </p:nvSpPr>
        <p:spPr>
          <a:xfrm>
            <a:off x="4829164" y="1645920"/>
            <a:ext cx="6294448" cy="4470821"/>
          </a:xfrm>
        </p:spPr>
        <p:txBody>
          <a:bodyPr>
            <a:normAutofit/>
          </a:bodyPr>
          <a:lstStyle/>
          <a:p>
            <a:r>
              <a:rPr lang="en-US">
                <a:effectLst/>
                <a:ea typeface="Times New Roman" panose="02020603050405020304" pitchFamily="18" charset="0"/>
                <a:cs typeface="Times New Roman" panose="02020603050405020304" pitchFamily="18" charset="0"/>
              </a:rPr>
              <a:t>In the next 8 months, this project will utilize a 2019 dataset to quantitatively analyze gender-based mental health disparities globally, focusing on eating disorders and bipolar disorder. By applying statistical methods, the project aims to provide measurable insights into prevalence rates, regional variations, and access to mental health care resources, with the goal of proposing actionable strategies for improvement.</a:t>
            </a:r>
            <a:endParaRPr lang="en-US">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6445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41F52-E2B2-D66F-266B-8D0BAD2FD9BC}"/>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Data</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B14B337-03A4-1F87-DE99-EAAAB351427F}"/>
              </a:ext>
            </a:extLst>
          </p:cNvPr>
          <p:cNvSpPr>
            <a:spLocks noGrp="1"/>
          </p:cNvSpPr>
          <p:nvPr>
            <p:ph idx="1"/>
          </p:nvPr>
        </p:nvSpPr>
        <p:spPr>
          <a:xfrm>
            <a:off x="4829164" y="1645920"/>
            <a:ext cx="6294448" cy="4470821"/>
          </a:xfrm>
        </p:spPr>
        <p:txBody>
          <a:bodyPr>
            <a:normAutofit/>
          </a:bodyPr>
          <a:lstStyle/>
          <a:p>
            <a:pPr marL="0" indent="0">
              <a:buNone/>
            </a:pPr>
            <a:r>
              <a:rPr lang="en-US" dirty="0"/>
              <a:t>5 different CSV files </a:t>
            </a:r>
          </a:p>
          <a:p>
            <a:pPr lvl="1"/>
            <a:r>
              <a:rPr lang="en-US" b="1" dirty="0"/>
              <a:t>Eating disorders</a:t>
            </a:r>
          </a:p>
          <a:p>
            <a:pPr lvl="1"/>
            <a:r>
              <a:rPr lang="en-US" b="1" dirty="0"/>
              <a:t>Bipolar disorders</a:t>
            </a:r>
          </a:p>
          <a:p>
            <a:pPr lvl="1"/>
            <a:r>
              <a:rPr lang="en-US" dirty="0"/>
              <a:t>Depression</a:t>
            </a:r>
          </a:p>
          <a:p>
            <a:pPr lvl="1"/>
            <a:r>
              <a:rPr lang="en-US" dirty="0"/>
              <a:t>Schizophrenia</a:t>
            </a:r>
          </a:p>
          <a:p>
            <a:pPr lvl="1"/>
            <a:r>
              <a:rPr lang="en-US" dirty="0"/>
              <a:t>Anxiety disorder</a:t>
            </a:r>
          </a:p>
        </p:txBody>
      </p:sp>
    </p:spTree>
    <p:extLst>
      <p:ext uri="{BB962C8B-B14F-4D97-AF65-F5344CB8AC3E}">
        <p14:creationId xmlns:p14="http://schemas.microsoft.com/office/powerpoint/2010/main" val="18012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EE6C8-D65C-AB15-21FC-35F7789F0D36}"/>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Data Wrangling</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792A77E-E337-BBBB-833C-79BCE2735616}"/>
              </a:ext>
            </a:extLst>
          </p:cNvPr>
          <p:cNvSpPr>
            <a:spLocks noGrp="1"/>
          </p:cNvSpPr>
          <p:nvPr>
            <p:ph idx="1"/>
          </p:nvPr>
        </p:nvSpPr>
        <p:spPr>
          <a:xfrm>
            <a:off x="4829164" y="1645920"/>
            <a:ext cx="6294448" cy="4470821"/>
          </a:xfrm>
        </p:spPr>
        <p:txBody>
          <a:bodyPr>
            <a:normAutofit/>
          </a:bodyPr>
          <a:lstStyle/>
          <a:p>
            <a:r>
              <a:rPr lang="en-US" dirty="0"/>
              <a:t>Consisted of cleaning and getting rid of missing values.</a:t>
            </a:r>
          </a:p>
          <a:p>
            <a:r>
              <a:rPr lang="en-US" dirty="0"/>
              <a:t>All 5 tables were similar</a:t>
            </a:r>
          </a:p>
          <a:p>
            <a:pPr lvl="1"/>
            <a:r>
              <a:rPr lang="en-US" dirty="0"/>
              <a:t>Started with a shape of (56395, 8)</a:t>
            </a:r>
          </a:p>
          <a:p>
            <a:pPr lvl="1"/>
            <a:r>
              <a:rPr lang="en-US" dirty="0"/>
              <a:t>Ended with a shape of (56394, 7)</a:t>
            </a:r>
          </a:p>
        </p:txBody>
      </p:sp>
    </p:spTree>
    <p:extLst>
      <p:ext uri="{BB962C8B-B14F-4D97-AF65-F5344CB8AC3E}">
        <p14:creationId xmlns:p14="http://schemas.microsoft.com/office/powerpoint/2010/main" val="291540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0276-E11D-5BE3-448B-6253F76353CB}"/>
              </a:ext>
            </a:extLst>
          </p:cNvPr>
          <p:cNvSpPr>
            <a:spLocks noGrp="1"/>
          </p:cNvSpPr>
          <p:nvPr>
            <p:ph type="title"/>
          </p:nvPr>
        </p:nvSpPr>
        <p:spPr/>
        <p:txBody>
          <a:bodyPr/>
          <a:lstStyle/>
          <a:p>
            <a:endParaRPr lang="en-US" dirty="0"/>
          </a:p>
        </p:txBody>
      </p:sp>
      <p:pic>
        <p:nvPicPr>
          <p:cNvPr id="4" name="Content Placeholder 3" descr="A blue and orange pie chart&#10;&#10;Description automatically generated">
            <a:extLst>
              <a:ext uri="{FF2B5EF4-FFF2-40B4-BE49-F238E27FC236}">
                <a16:creationId xmlns:a16="http://schemas.microsoft.com/office/drawing/2014/main" id="{BDB62CA7-327F-3C31-8A52-AA86760101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550" y="1399462"/>
            <a:ext cx="9601199" cy="4469245"/>
          </a:xfrm>
          <a:prstGeom prst="rect">
            <a:avLst/>
          </a:prstGeom>
          <a:noFill/>
          <a:ln>
            <a:noFill/>
          </a:ln>
        </p:spPr>
      </p:pic>
    </p:spTree>
    <p:extLst>
      <p:ext uri="{BB962C8B-B14F-4D97-AF65-F5344CB8AC3E}">
        <p14:creationId xmlns:p14="http://schemas.microsoft.com/office/powerpoint/2010/main" val="341910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D597-FD5E-5825-EA5B-A25B376EA763}"/>
              </a:ext>
            </a:extLst>
          </p:cNvPr>
          <p:cNvSpPr>
            <a:spLocks noGrp="1"/>
          </p:cNvSpPr>
          <p:nvPr>
            <p:ph type="title"/>
          </p:nvPr>
        </p:nvSpPr>
        <p:spPr/>
        <p:txBody>
          <a:bodyPr/>
          <a:lstStyle/>
          <a:p>
            <a:endParaRPr lang="en-US"/>
          </a:p>
        </p:txBody>
      </p:sp>
      <p:pic>
        <p:nvPicPr>
          <p:cNvPr id="4" name="Content Placeholder 3" descr="A comparison of a graph&#10;&#10;Description automatically generated with medium confidence">
            <a:extLst>
              <a:ext uri="{FF2B5EF4-FFF2-40B4-BE49-F238E27FC236}">
                <a16:creationId xmlns:a16="http://schemas.microsoft.com/office/drawing/2014/main" id="{D038052F-CFF5-B1E7-DA31-C2C165B89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0039" y="1152983"/>
            <a:ext cx="8500795" cy="5054714"/>
          </a:xfrm>
          <a:prstGeom prst="rect">
            <a:avLst/>
          </a:prstGeom>
          <a:noFill/>
          <a:ln>
            <a:noFill/>
          </a:ln>
        </p:spPr>
      </p:pic>
    </p:spTree>
    <p:extLst>
      <p:ext uri="{BB962C8B-B14F-4D97-AF65-F5344CB8AC3E}">
        <p14:creationId xmlns:p14="http://schemas.microsoft.com/office/powerpoint/2010/main" val="32809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B8C54-A57D-BC28-8003-A6B1A81A42AA}"/>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EDA</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4B69AD9-3C6D-9ABD-1C0C-A02DD75C3A01}"/>
              </a:ext>
            </a:extLst>
          </p:cNvPr>
          <p:cNvSpPr>
            <a:spLocks noGrp="1"/>
          </p:cNvSpPr>
          <p:nvPr>
            <p:ph idx="1"/>
          </p:nvPr>
        </p:nvSpPr>
        <p:spPr>
          <a:xfrm>
            <a:off x="4829164" y="1645920"/>
            <a:ext cx="6294448" cy="4470821"/>
          </a:xfrm>
        </p:spPr>
        <p:txBody>
          <a:bodyPr>
            <a:normAutofit/>
          </a:bodyPr>
          <a:lstStyle/>
          <a:p>
            <a:r>
              <a:rPr lang="en-US">
                <a:ea typeface="Calibri" panose="020F0502020204030204" pitchFamily="34" charset="0"/>
              </a:rPr>
              <a:t>O</a:t>
            </a:r>
            <a:r>
              <a:rPr lang="en-US">
                <a:effectLst/>
                <a:ea typeface="Calibri" panose="020F0502020204030204" pitchFamily="34" charset="0"/>
              </a:rPr>
              <a:t>bjective in this analysis is to present this rich dataset in a visually accessible format, facilitating a profound comprehension of the profound impacts these disorders have on individuals and communities alike.</a:t>
            </a:r>
            <a:endParaRPr lang="en-US"/>
          </a:p>
        </p:txBody>
      </p:sp>
    </p:spTree>
    <p:extLst>
      <p:ext uri="{BB962C8B-B14F-4D97-AF65-F5344CB8AC3E}">
        <p14:creationId xmlns:p14="http://schemas.microsoft.com/office/powerpoint/2010/main" val="274731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2890-B8DA-1CE4-5222-059D3ED1D4D8}"/>
              </a:ext>
            </a:extLst>
          </p:cNvPr>
          <p:cNvSpPr>
            <a:spLocks noGrp="1"/>
          </p:cNvSpPr>
          <p:nvPr>
            <p:ph type="title"/>
          </p:nvPr>
        </p:nvSpPr>
        <p:spPr/>
        <p:txBody>
          <a:bodyPr/>
          <a:lstStyle/>
          <a:p>
            <a:r>
              <a:rPr lang="en-US" dirty="0"/>
              <a:t>Bipolar Disorders</a:t>
            </a:r>
          </a:p>
        </p:txBody>
      </p:sp>
      <p:pic>
        <p:nvPicPr>
          <p:cNvPr id="4" name="Content Placeholder 3" descr="A blue and white graph&#10;&#10;Description automatically generated">
            <a:extLst>
              <a:ext uri="{FF2B5EF4-FFF2-40B4-BE49-F238E27FC236}">
                <a16:creationId xmlns:a16="http://schemas.microsoft.com/office/drawing/2014/main" id="{9BC3B3FB-68C2-BD5E-EA3A-31CB3534EA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320" y="1370324"/>
            <a:ext cx="4583938" cy="4351338"/>
          </a:xfrm>
          <a:prstGeom prst="rect">
            <a:avLst/>
          </a:prstGeom>
          <a:noFill/>
          <a:ln>
            <a:noFill/>
          </a:ln>
        </p:spPr>
      </p:pic>
      <p:pic>
        <p:nvPicPr>
          <p:cNvPr id="5" name="Picture 4" descr="A diagram of a confused matrix&#10;&#10;Description automatically generated with medium confidence">
            <a:extLst>
              <a:ext uri="{FF2B5EF4-FFF2-40B4-BE49-F238E27FC236}">
                <a16:creationId xmlns:a16="http://schemas.microsoft.com/office/drawing/2014/main" id="{583E7C14-5BB1-5A04-0F1C-96F9C6EBFA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0309" y="1506850"/>
            <a:ext cx="5275580" cy="4078285"/>
          </a:xfrm>
          <a:prstGeom prst="rect">
            <a:avLst/>
          </a:prstGeom>
          <a:noFill/>
          <a:ln>
            <a:noFill/>
          </a:ln>
        </p:spPr>
      </p:pic>
      <p:sp>
        <p:nvSpPr>
          <p:cNvPr id="3" name="TextBox 2">
            <a:extLst>
              <a:ext uri="{FF2B5EF4-FFF2-40B4-BE49-F238E27FC236}">
                <a16:creationId xmlns:a16="http://schemas.microsoft.com/office/drawing/2014/main" id="{F7988E00-A6B9-4E5D-B146-5748DD2BE9B3}"/>
              </a:ext>
            </a:extLst>
          </p:cNvPr>
          <p:cNvSpPr txBox="1"/>
          <p:nvPr/>
        </p:nvSpPr>
        <p:spPr>
          <a:xfrm>
            <a:off x="928688" y="5829300"/>
            <a:ext cx="2957512" cy="369332"/>
          </a:xfrm>
          <a:prstGeom prst="rect">
            <a:avLst/>
          </a:prstGeom>
          <a:noFill/>
        </p:spPr>
        <p:txBody>
          <a:bodyPr wrap="square" rtlCol="0">
            <a:spAutoFit/>
          </a:bodyPr>
          <a:lstStyle/>
          <a:p>
            <a:r>
              <a:rPr lang="en-US" dirty="0"/>
              <a:t>Logistic Regression</a:t>
            </a:r>
          </a:p>
        </p:txBody>
      </p:sp>
      <p:sp>
        <p:nvSpPr>
          <p:cNvPr id="6" name="TextBox 5">
            <a:extLst>
              <a:ext uri="{FF2B5EF4-FFF2-40B4-BE49-F238E27FC236}">
                <a16:creationId xmlns:a16="http://schemas.microsoft.com/office/drawing/2014/main" id="{9055BE28-27C7-EEF5-AD9C-44BAA68F3B67}"/>
              </a:ext>
            </a:extLst>
          </p:cNvPr>
          <p:cNvSpPr txBox="1"/>
          <p:nvPr/>
        </p:nvSpPr>
        <p:spPr>
          <a:xfrm>
            <a:off x="6886575" y="5721662"/>
            <a:ext cx="3429000" cy="369332"/>
          </a:xfrm>
          <a:prstGeom prst="rect">
            <a:avLst/>
          </a:prstGeom>
          <a:noFill/>
        </p:spPr>
        <p:txBody>
          <a:bodyPr wrap="square" rtlCol="0">
            <a:spAutoFit/>
          </a:bodyPr>
          <a:lstStyle/>
          <a:p>
            <a:r>
              <a:rPr lang="en-US" dirty="0"/>
              <a:t>Support Vector Machine</a:t>
            </a:r>
          </a:p>
        </p:txBody>
      </p:sp>
    </p:spTree>
    <p:extLst>
      <p:ext uri="{BB962C8B-B14F-4D97-AF65-F5344CB8AC3E}">
        <p14:creationId xmlns:p14="http://schemas.microsoft.com/office/powerpoint/2010/main" val="263199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910E-4DB6-50EF-3A13-E75B9B52C99A}"/>
              </a:ext>
            </a:extLst>
          </p:cNvPr>
          <p:cNvSpPr>
            <a:spLocks noGrp="1"/>
          </p:cNvSpPr>
          <p:nvPr>
            <p:ph type="title"/>
          </p:nvPr>
        </p:nvSpPr>
        <p:spPr/>
        <p:txBody>
          <a:bodyPr/>
          <a:lstStyle/>
          <a:p>
            <a:r>
              <a:rPr lang="en-US" dirty="0"/>
              <a:t>Eating Disorders</a:t>
            </a:r>
          </a:p>
        </p:txBody>
      </p:sp>
      <p:pic>
        <p:nvPicPr>
          <p:cNvPr id="4" name="Content Placeholder 3" descr="A graph with numbers and a blue square&#10;&#10;Description automatically generated">
            <a:extLst>
              <a:ext uri="{FF2B5EF4-FFF2-40B4-BE49-F238E27FC236}">
                <a16:creationId xmlns:a16="http://schemas.microsoft.com/office/drawing/2014/main" id="{2707A0D6-53AF-B85B-A0DA-23C91F20987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1403985"/>
            <a:ext cx="4470165" cy="4351338"/>
          </a:xfrm>
          <a:prstGeom prst="rect">
            <a:avLst/>
          </a:prstGeom>
          <a:noFill/>
          <a:ln>
            <a:noFill/>
          </a:ln>
        </p:spPr>
      </p:pic>
      <p:pic>
        <p:nvPicPr>
          <p:cNvPr id="5" name="Picture 4" descr="A graph of a number of labels&#10;&#10;Description automatically generated with medium confidence">
            <a:extLst>
              <a:ext uri="{FF2B5EF4-FFF2-40B4-BE49-F238E27FC236}">
                <a16:creationId xmlns:a16="http://schemas.microsoft.com/office/drawing/2014/main" id="{26590F0D-8AF4-BF23-A4CD-4411C23DA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119" y="1853248"/>
            <a:ext cx="5362724" cy="3902075"/>
          </a:xfrm>
          <a:prstGeom prst="rect">
            <a:avLst/>
          </a:prstGeom>
        </p:spPr>
      </p:pic>
      <p:sp>
        <p:nvSpPr>
          <p:cNvPr id="3" name="TextBox 2">
            <a:extLst>
              <a:ext uri="{FF2B5EF4-FFF2-40B4-BE49-F238E27FC236}">
                <a16:creationId xmlns:a16="http://schemas.microsoft.com/office/drawing/2014/main" id="{067B5CFE-19F5-1311-4A3E-525826B8502E}"/>
              </a:ext>
            </a:extLst>
          </p:cNvPr>
          <p:cNvSpPr txBox="1"/>
          <p:nvPr/>
        </p:nvSpPr>
        <p:spPr>
          <a:xfrm>
            <a:off x="955157" y="5915025"/>
            <a:ext cx="3473968" cy="369332"/>
          </a:xfrm>
          <a:prstGeom prst="rect">
            <a:avLst/>
          </a:prstGeom>
          <a:noFill/>
        </p:spPr>
        <p:txBody>
          <a:bodyPr wrap="square" rtlCol="0">
            <a:spAutoFit/>
          </a:bodyPr>
          <a:lstStyle/>
          <a:p>
            <a:r>
              <a:rPr lang="en-US" dirty="0"/>
              <a:t>Logistic Regression</a:t>
            </a:r>
          </a:p>
        </p:txBody>
      </p:sp>
      <p:sp>
        <p:nvSpPr>
          <p:cNvPr id="6" name="TextBox 5">
            <a:extLst>
              <a:ext uri="{FF2B5EF4-FFF2-40B4-BE49-F238E27FC236}">
                <a16:creationId xmlns:a16="http://schemas.microsoft.com/office/drawing/2014/main" id="{76731EC1-1117-2A21-F404-A68F142863E7}"/>
              </a:ext>
            </a:extLst>
          </p:cNvPr>
          <p:cNvSpPr txBox="1"/>
          <p:nvPr/>
        </p:nvSpPr>
        <p:spPr>
          <a:xfrm>
            <a:off x="6600825" y="5915025"/>
            <a:ext cx="3473968" cy="369332"/>
          </a:xfrm>
          <a:prstGeom prst="rect">
            <a:avLst/>
          </a:prstGeom>
          <a:noFill/>
        </p:spPr>
        <p:txBody>
          <a:bodyPr wrap="square" rtlCol="0">
            <a:spAutoFit/>
          </a:bodyPr>
          <a:lstStyle/>
          <a:p>
            <a:r>
              <a:rPr lang="en-US" dirty="0"/>
              <a:t>Support Vector Machines</a:t>
            </a:r>
          </a:p>
        </p:txBody>
      </p:sp>
    </p:spTree>
    <p:extLst>
      <p:ext uri="{BB962C8B-B14F-4D97-AF65-F5344CB8AC3E}">
        <p14:creationId xmlns:p14="http://schemas.microsoft.com/office/powerpoint/2010/main" val="1774741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33</TotalTime>
  <Words>257</Words>
  <Application>Microsoft Office PowerPoint</Application>
  <PresentationFormat>Widescreen</PresentationFormat>
  <Paragraphs>36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Calibri</vt:lpstr>
      <vt:lpstr>Century Gothic</vt:lpstr>
      <vt:lpstr>Times New Roman</vt:lpstr>
      <vt:lpstr>Wingdings 3</vt:lpstr>
      <vt:lpstr>Ion</vt:lpstr>
      <vt:lpstr>Prevalence of Gender in Mental disorders</vt:lpstr>
      <vt:lpstr>Problem statement</vt:lpstr>
      <vt:lpstr>Data</vt:lpstr>
      <vt:lpstr>Data Wrangling</vt:lpstr>
      <vt:lpstr>PowerPoint Presentation</vt:lpstr>
      <vt:lpstr>PowerPoint Presentation</vt:lpstr>
      <vt:lpstr>EDA</vt:lpstr>
      <vt:lpstr>Bipolar Disorders</vt:lpstr>
      <vt:lpstr>Eating Disorders</vt:lpstr>
      <vt:lpstr>Conclusion</vt:lpstr>
      <vt:lpstr>Future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Emma Mukurimaka</dc:creator>
  <cp:lastModifiedBy>Emma Mukurimaka</cp:lastModifiedBy>
  <cp:revision>8</cp:revision>
  <dcterms:created xsi:type="dcterms:W3CDTF">2024-03-26T19:15:26Z</dcterms:created>
  <dcterms:modified xsi:type="dcterms:W3CDTF">2024-03-27T14:18:59Z</dcterms:modified>
</cp:coreProperties>
</file>