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826-5EC5-C65B-E960-66A312C80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F8DE7-1B70-2235-8264-F8B0C6B0E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BC3-C219-8ECF-F391-0E0E89F1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B38E-71E3-CFD3-5632-D60FFAC2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1DF8-5FCA-1975-A477-7EA94E83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B6B5-75A6-481A-E994-9D341CE8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81D76-432D-4421-8F58-FEC49C2F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2D15-5257-1460-3AC7-3FCE5D0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2F62-05BE-FD36-A69A-AEA3DC75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9E17-481C-9199-A03F-A8C8336D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6395C-7CA1-6006-0169-2B337BD39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C874-4987-311F-CB5F-17183733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BB57-4E83-D9C7-A19F-F006F4E2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706B-3512-7A2F-234B-237000E2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A45C-DF2E-CF33-21F6-D4E43537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40E9-436E-9700-288F-609F0BFB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B9AC-4997-61DA-4BCF-B70F90F5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2F1C-8855-6053-87B8-0ECEA5A3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CA3D-D430-4DE4-A4F8-0640EE90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0C19-CD22-257F-1AB6-8261270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9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E09-626F-E257-1A26-0B5F7793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A215-6D2A-FECC-6F5F-718D7927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2138-C065-E9DD-38DC-6E6EABF4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25F6-03CF-CF33-904F-688D8501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713-CBD5-9A9B-1FFA-6A90945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019-4F3E-EA55-6A7A-8B2C2F80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8CC-DE76-454C-1C4F-31968F2AB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95F9-DFBF-3490-6021-B407AC42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3AA8-3F9E-F392-4EFF-E8A1B2D8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1302-D1D8-3E18-3AAD-8B3B98F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7679-85F9-6EA1-1D52-9BED1C4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DEE7-9A9A-D061-F565-810471C9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1DCA-94C3-1B7E-8822-DB3930AC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79EB-AF95-C679-FC63-8629F661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5897B-3CB9-E996-275E-742BCCC43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6A96B-25BB-4615-734F-42EA95FA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B611D-8A29-D0C4-B204-F3810CE9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08378-57DE-03A5-62AC-CFE93F84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6F7C0-277D-9E74-E174-9A88FF8D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FCEE-061F-6750-C92E-ECAEB163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2B9B4-A24C-6CAE-9759-17A7C4E1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37ED5-2E6A-A855-BD9B-9538CF1B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88245-51DC-81FB-F86A-93D5EBC4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A01A2-801D-EDEC-93C2-D7A7DD44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46638-9EBB-1F62-D397-9EE19D46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562C1-150A-BA10-0863-A9E1ACCF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CF18-83F2-0EB8-8C7A-0B0C27A7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3062-F296-A1E2-2F85-58DC850F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F7382-5970-F32B-EC26-1D939621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7EA8-3D94-C7C7-2F63-7A029031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410E-EDCF-37AC-6C06-398882C8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E4A9-DAC7-2319-EFC7-6B54E265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D2B1-5A31-6B6F-696B-2EDCDA1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22B2D-E32E-7857-1417-0A130D4DE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CAF2C-06F1-D44E-B697-07C584E5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A57E-BDEF-73DF-FB9E-5A93AB06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9F40-7BA2-9CD3-3E4B-21B1A3BE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9243-1BF5-72A9-FD52-6D0AAADA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76637-2684-21B1-96E6-C3F78768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EA0C-E298-E136-3C02-33C9091E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2B58-C336-8BEE-B916-7D659CDEF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6037D-3D75-4BF4-97E6-B96AD9651F1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BE42-3806-658A-655F-3608ADCB3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9139-BCB2-BCA7-204A-B2A03FE42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756C1-BF80-45C3-BAC5-1CD6AF5B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7482F-8717-F6AA-F148-C6FF33636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0" i="0" dirty="0">
                <a:effectLst/>
                <a:highlight>
                  <a:srgbClr val="FFFFFF"/>
                </a:highlight>
                <a:latin typeface="+mj-lt"/>
              </a:rPr>
              <a:t>Optimizing Heart Disease Prediction Using Machine Learning</a:t>
            </a:r>
            <a:endParaRPr lang="en-US" sz="66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ECF37-DBFA-EF3E-CBC6-D4CB1304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Emma Mukuri </a:t>
            </a:r>
            <a:r>
              <a:rPr lang="en-US" dirty="0" err="1"/>
              <a:t>Maka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93986-43DF-8C3D-FCC1-A5E6D0A5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highlight>
                  <a:srgbClr val="FFFFFF"/>
                </a:highlight>
              </a:rPr>
              <a:t>Random Forest Classifier Results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866C-EC1C-5859-C9C5-B534B7EF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FF"/>
                </a:highlight>
                <a:latin typeface="+mj-lt"/>
              </a:rPr>
              <a:t>Accuracy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+mj-lt"/>
              </a:rPr>
              <a:t>: 50.20%</a:t>
            </a:r>
            <a:endParaRPr lang="en-US" sz="1700" b="1" i="0" dirty="0">
              <a:effectLst/>
              <a:highlight>
                <a:srgbClr val="FFFFFF"/>
              </a:highlight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FF"/>
                </a:highlight>
                <a:latin typeface="+mj-lt"/>
              </a:rPr>
              <a:t>AUC Values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+mj-lt"/>
              </a:rPr>
              <a:t>: Class 0: 0.96, Class 1: 0.56, Class 2: 0.81, Class 3: 0.71, Class 4: 0.79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sz="400" dirty="0"/>
          </a:p>
        </p:txBody>
      </p:sp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1192FDD2-8023-B27E-9E00-5DF3B61EB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" b="1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A diagram of a forest confusion matrix&#10;&#10;Description automatically generated">
            <a:extLst>
              <a:ext uri="{FF2B5EF4-FFF2-40B4-BE49-F238E27FC236}">
                <a16:creationId xmlns:a16="http://schemas.microsoft.com/office/drawing/2014/main" id="{AD5E0464-C8B4-E060-2A87-2A93E00A2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0" r="14157" b="-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1D23E-8B60-659F-2DA9-673DF98A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82" y="428890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highlight>
                  <a:srgbClr val="FFFFFF"/>
                </a:highlight>
              </a:rPr>
              <a:t>K-Nearest Neighbors (KNN) Results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4C36-2E1D-2082-F422-F7E08F22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FF"/>
                </a:highlight>
                <a:latin typeface="+mj-lt"/>
              </a:rPr>
              <a:t>Accuracy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+mj-lt"/>
              </a:rPr>
              <a:t>: 44.62%</a:t>
            </a:r>
            <a:endParaRPr lang="en-US" sz="1700" b="1" i="0" dirty="0">
              <a:effectLst/>
              <a:highlight>
                <a:srgbClr val="FFFFFF"/>
              </a:highlight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FF"/>
                </a:highlight>
                <a:latin typeface="+mj-lt"/>
              </a:rPr>
              <a:t>AUC Values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+mj-lt"/>
              </a:rPr>
              <a:t>: Class 0: 0.74, Class 1: 0.31, Class 2: 0.59, Class 3: 0.57, Class 4: 0.56</a:t>
            </a:r>
          </a:p>
          <a:p>
            <a:pPr marL="0" indent="0">
              <a:buNone/>
            </a:pPr>
            <a:endParaRPr lang="en-US" sz="400" dirty="0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4E6ED26-AFCC-1A92-FE3D-3D0BE53D6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" b="-2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A chart of a confusion matrix&#10;&#10;Description automatically generated with medium confidence">
            <a:extLst>
              <a:ext uri="{FF2B5EF4-FFF2-40B4-BE49-F238E27FC236}">
                <a16:creationId xmlns:a16="http://schemas.microsoft.com/office/drawing/2014/main" id="{5945A70B-9A37-1364-5916-F4A1CC404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3" r="13019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1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EF34D-2B35-A72A-27F0-09FF84DF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Comparative Analysis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CEC0-2C98-6B60-2F3E-8995D6C7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Accuracy Comparison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Random Forest &gt; Gradient Boosting &gt; 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Confusion Matrix Insights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Random Forest shows fewer misclassifications across all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ROC and AUC Insights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Random Forest has the highest AUC values across most classes.</a:t>
            </a:r>
          </a:p>
        </p:txBody>
      </p:sp>
    </p:spTree>
    <p:extLst>
      <p:ext uri="{BB962C8B-B14F-4D97-AF65-F5344CB8AC3E}">
        <p14:creationId xmlns:p14="http://schemas.microsoft.com/office/powerpoint/2010/main" val="8855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0043-F519-8919-D6C5-AD6DF4E3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Conclusion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1BD6-02FE-B059-54A2-C40879D4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Best Model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Key Findings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Highest accuracy (50.20%)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Best performance in handling multiclass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Robust against overfitting due to averaging multiple decision trees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40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4D1BF-022D-FD62-55AA-7FA4AC67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Future Work</a:t>
            </a: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98FF-E799-2B87-E8DC-D72CF7E0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Hyperparameter tuning for further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Integration of additional feature selection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Exploration of other machine learning models like Support Vector Machines (SVM) 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28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F7E0E-EC47-21C1-3A9A-3B1CEB09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Questions?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11C50-CE91-E1AE-22F0-AEBD044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Introduction</a:t>
            </a:r>
            <a:endParaRPr lang="en-US" sz="54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27E3CDA-8D81-7CD6-D7F3-9EF3BA8B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C7A3-48FE-44F9-5A81-93F8812F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Context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Heart disease is a leading cause of mortality worldwide. Accurate prediction models are crucial for early diagnosis and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Problem Statement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How can we optimize the prediction accuracy of heart disease presence using machine learning algorithms?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22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EC410-C1B1-9BC3-6BB0-F1AB2D8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Dataset Overview</a:t>
            </a:r>
            <a:endParaRPr lang="en-US" sz="5400" dirty="0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29C2B446-396E-2BDA-CE60-98DABA275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0" r="2464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ED37-A33F-EE03-F464-4C54E178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Source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UCI Heart Disease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Description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 The dataset contains 303 instances with 14 attributes including age, sex, chest pain type, resting blood pressure, cholesterol levels, etc.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89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0256B-845A-04DC-8508-CA267831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Data Wrangling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3AE4-02E2-04CC-45CE-9C630C8D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Steps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Encoding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Normalizing 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Splitting data into training and testing sets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01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C2E8A-FDD3-F468-51E1-8A441936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Exploratory Data Analysis (EDA)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3BAB-57A5-EC10-D96C-C1AC7E7E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Visualizations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Distribution of target variable (presence of heart disease)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Correlation heatmap of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Box plots of numerical features by target variable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517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blue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B87F712D-3C38-518B-BF0E-EB72F67D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7" y="1123527"/>
            <a:ext cx="3137881" cy="206315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colored boxes&#10;&#10;Description automatically generated with medium confidence">
            <a:extLst>
              <a:ext uri="{FF2B5EF4-FFF2-40B4-BE49-F238E27FC236}">
                <a16:creationId xmlns:a16="http://schemas.microsoft.com/office/drawing/2014/main" id="{57CBD04D-6EA4-21F8-F68C-A75A9D67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60" y="3671316"/>
            <a:ext cx="3128534" cy="20570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D926197-C613-B0C3-A98D-A442A830D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35" y="1123527"/>
            <a:ext cx="582886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0BCE3-17D3-916A-6C1B-A652C1D9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Machine Learning Models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BE6D-0E3E-2EDE-E826-A613EF0C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Models Evaluated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Gradient Boosting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Random Forest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K-Nearest Neighbors (KNN)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556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E4E54-AB72-F69E-29A4-7FA44DA6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highlight>
                  <a:srgbClr val="FFFFFF"/>
                </a:highlight>
              </a:rPr>
              <a:t>Model Evaluation Metrics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DDA1-F0D8-E6D4-4629-7A11C60A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highlight>
                  <a:srgbClr val="FFFFFF"/>
                </a:highlight>
                <a:latin typeface="+mj-lt"/>
              </a:rPr>
              <a:t>Metrics Used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Accuracy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Receiver Operating Characteristic (ROC)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  <a:latin typeface="+mj-lt"/>
              </a:rPr>
              <a:t>Area Under the Curve (AUC)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535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6105F-00DC-78C3-460F-9A157ED4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highlight>
                  <a:srgbClr val="FFFFFF"/>
                </a:highlight>
              </a:rPr>
              <a:t>Gradient Boosting Classifier Results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963-A487-25C0-D69B-497DCFAA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FF"/>
                </a:highlight>
                <a:latin typeface="+mj-lt"/>
              </a:rPr>
              <a:t>Accuracy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+mj-lt"/>
              </a:rPr>
              <a:t>: 47.55%</a:t>
            </a:r>
            <a:endParaRPr lang="en-US" sz="1700" b="1" i="0" dirty="0">
              <a:effectLst/>
              <a:highlight>
                <a:srgbClr val="FFFFFF"/>
              </a:highlight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FF"/>
                </a:highlight>
                <a:latin typeface="+mj-lt"/>
              </a:rPr>
              <a:t>AUC Values</a:t>
            </a:r>
            <a:r>
              <a:rPr lang="en-US" sz="1700" b="0" i="0" dirty="0">
                <a:effectLst/>
                <a:highlight>
                  <a:srgbClr val="FFFFFF"/>
                </a:highlight>
                <a:latin typeface="+mj-lt"/>
              </a:rPr>
              <a:t>: Class 0: 0.91, Class 1: 0.55, Class 2: 0.66, Class 3: 0.67, Class 4: 0.81</a:t>
            </a:r>
          </a:p>
          <a:p>
            <a:endParaRPr lang="en-US" sz="1700" dirty="0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C8110409-B45B-A289-8D37-D63679948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3827C808-89B8-B1DD-3909-A18A3125E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8" r="1452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391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ui-sans-serif</vt:lpstr>
      <vt:lpstr>Office Theme</vt:lpstr>
      <vt:lpstr>Optimizing Heart Disease Prediction Using Machine Learning</vt:lpstr>
      <vt:lpstr>Introduction</vt:lpstr>
      <vt:lpstr>Dataset Overview</vt:lpstr>
      <vt:lpstr>Data Wrangling</vt:lpstr>
      <vt:lpstr>Exploratory Data Analysis (EDA)</vt:lpstr>
      <vt:lpstr>PowerPoint Presentation</vt:lpstr>
      <vt:lpstr>Machine Learning Models</vt:lpstr>
      <vt:lpstr>Model Evaluation Metrics</vt:lpstr>
      <vt:lpstr>Gradient Boosting Classifier Results</vt:lpstr>
      <vt:lpstr>Random Forest Classifier Results</vt:lpstr>
      <vt:lpstr>K-Nearest Neighbors (KNN) Results</vt:lpstr>
      <vt:lpstr>Comparative Analysis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Heart Disease Prediction Using Machine Learning</dc:title>
  <dc:creator>Emma Mukurimaka</dc:creator>
  <cp:lastModifiedBy>Emma Mukurimaka</cp:lastModifiedBy>
  <cp:revision>4</cp:revision>
  <dcterms:created xsi:type="dcterms:W3CDTF">2024-05-31T18:56:17Z</dcterms:created>
  <dcterms:modified xsi:type="dcterms:W3CDTF">2024-06-01T11:02:09Z</dcterms:modified>
</cp:coreProperties>
</file>