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62" r:id="rId7"/>
    <p:sldId id="263" r:id="rId8"/>
    <p:sldId id="276" r:id="rId9"/>
    <p:sldId id="26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6" r:id="rId19"/>
    <p:sldId id="264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3262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51313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Private company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93355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Author: nkulu </a:t>
            </a:r>
            <a:r>
              <a:rPr lang="en-US" sz="1800" dirty="0" err="1">
                <a:solidFill>
                  <a:schemeClr val="bg1"/>
                </a:solidFill>
              </a:rPr>
              <a:t>kilumba</a:t>
            </a:r>
            <a:r>
              <a:rPr lang="en-US" sz="1800" dirty="0">
                <a:solidFill>
                  <a:schemeClr val="bg1"/>
                </a:solidFill>
              </a:rPr>
              <a:t> emmanuel</a:t>
            </a:r>
          </a:p>
          <a:p>
            <a:pPr algn="r"/>
            <a:r>
              <a:rPr lang="ru-RU" altLang="zh-CN" sz="1800" dirty="0">
                <a:solidFill>
                  <a:schemeClr val="bg1"/>
                </a:solidFill>
              </a:rPr>
              <a:t>Научный руководитель:</a:t>
            </a:r>
            <a:br>
              <a:rPr lang="ru-RU" altLang="zh-CN" sz="1800" dirty="0">
                <a:solidFill>
                  <a:schemeClr val="bg1"/>
                </a:solidFill>
              </a:rPr>
            </a:br>
            <a:r>
              <a:rPr lang="ru-RU" altLang="zh-CN" sz="1800" dirty="0">
                <a:solidFill>
                  <a:schemeClr val="bg1"/>
                </a:solidFill>
              </a:rPr>
              <a:t>Рудикова Л.В.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4799-A0FE-4063-B3EE-18CD1272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of Visitor page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AD1ACD-7642-4483-9380-82916C2355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2020756"/>
            <a:ext cx="8534400" cy="4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56DF-DA67-47EF-9E90-C68935E9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(for admin)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715A0-1D64-4B8B-A64C-3389732253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385" y="2181225"/>
            <a:ext cx="5107230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F90A9-CA2D-4320-8880-2908A50BD2B8}"/>
              </a:ext>
            </a:extLst>
          </p:cNvPr>
          <p:cNvSpPr txBox="1"/>
          <p:nvPr/>
        </p:nvSpPr>
        <p:spPr>
          <a:xfrm>
            <a:off x="4419600" y="5971178"/>
            <a:ext cx="603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 homepage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3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B0A8-E2D6-4DE2-A720-FB16A1B0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456"/>
            <a:ext cx="11029616" cy="1013800"/>
          </a:xfrm>
        </p:spPr>
        <p:txBody>
          <a:bodyPr/>
          <a:lstStyle/>
          <a:p>
            <a:r>
              <a:rPr lang="en-US" dirty="0"/>
              <a:t>Mockup of for manage page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789E-BA6C-4340-A482-9B3110BA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DE296-60FD-4B5C-8898-E8D7B6A16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100" y="2286000"/>
            <a:ext cx="9537700" cy="3572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24FCE-F5FB-4185-B80D-741DA7D1D403}"/>
              </a:ext>
            </a:extLst>
          </p:cNvPr>
          <p:cNvSpPr txBox="1"/>
          <p:nvPr/>
        </p:nvSpPr>
        <p:spPr>
          <a:xfrm>
            <a:off x="3047999" y="5732604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Administrator manage page</a:t>
            </a:r>
            <a:endParaRPr lang="en-GB" sz="1100" kern="100" dirty="0">
              <a:effectLst/>
              <a:latin typeface="Calibri Light" panose="020F030202020403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6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32CB-E635-41F9-8F79-0155165A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of Manager homepage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BB04AE-AD4A-4EE5-AF57-8E353DDD65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181225"/>
            <a:ext cx="6489700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300E8-0C28-4C11-BAC7-592B72C27483}"/>
              </a:ext>
            </a:extLst>
          </p:cNvPr>
          <p:cNvSpPr txBox="1"/>
          <p:nvPr/>
        </p:nvSpPr>
        <p:spPr>
          <a:xfrm>
            <a:off x="5143500" y="5859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 work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07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AE3-6013-428D-A638-5B0B20F5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of Personnel page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01B71-C96A-4746-AB65-75155CE38E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01" y="2371725"/>
            <a:ext cx="7863812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9FF2A-E135-41AF-9B16-2DD79FB0EE5A}"/>
              </a:ext>
            </a:extLst>
          </p:cNvPr>
          <p:cNvSpPr txBox="1"/>
          <p:nvPr/>
        </p:nvSpPr>
        <p:spPr>
          <a:xfrm>
            <a:off x="3296907" y="5902152"/>
            <a:ext cx="6096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Personnel task page</a:t>
            </a:r>
            <a:endParaRPr lang="en-GB" sz="1100" kern="100" dirty="0">
              <a:effectLst/>
              <a:latin typeface="Calibri Light" panose="020F030202020403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8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8AA3-4CC3-4A90-A2E4-CE79272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key technology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3DD7-90F7-46AF-9F01-152F154C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964303" cy="3682467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Bootstrap</a:t>
            </a:r>
          </a:p>
          <a:p>
            <a:r>
              <a:rPr kumimoji="1" lang="en-US" altLang="zh-CN" dirty="0" err="1"/>
              <a:t>Mysql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</a:p>
          <a:p>
            <a:r>
              <a:rPr kumimoji="1" lang="en-US" altLang="zh-CN" dirty="0"/>
              <a:t>Html, php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JS…</a:t>
            </a:r>
          </a:p>
          <a:p>
            <a:r>
              <a:rPr lang="en-GB" dirty="0"/>
              <a:t>Ms 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0D30A7-F0D7-40F0-9DE2-D46A44F8A74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7" y="1860451"/>
            <a:ext cx="6594408" cy="5155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06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84E5-7E1E-49EB-AE73-8B61062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Structure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1B18E-5234-4D6A-938B-89334344C9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2181224"/>
            <a:ext cx="9647582" cy="45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9AB-B466-4B11-A459-9DEC09B0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Homepage (screenshot)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0275D-BCD6-4125-9027-77E078E091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1854200"/>
            <a:ext cx="10147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B775-2BF5-4F4D-A722-8EDA4272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data page (Administrator side) </a:t>
            </a:r>
            <a:r>
              <a:rPr kumimoji="1" lang="en-US" altLang="zh-CN" dirty="0"/>
              <a:t>(screenshot)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DB32B-8E5E-4BF9-91D4-CD4003B09F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1939924"/>
            <a:ext cx="8458200" cy="39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3AE6-60E8-4CB1-91AC-8C7FD2B7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task </a:t>
            </a:r>
            <a:r>
              <a:rPr kumimoji="1" lang="en-US" altLang="zh-CN" dirty="0"/>
              <a:t>(screenshot)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314FA-EF5B-491A-8EAF-C9F43D9D1B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37" y="2181225"/>
            <a:ext cx="615632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E160-0452-4FC8-9022-96C5876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D892-FF69-42CE-9EFD-AFDD61AB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Goals: Design and implementation of Private company management system</a:t>
            </a:r>
          </a:p>
          <a:p>
            <a:r>
              <a:rPr lang="en-GB" dirty="0"/>
              <a:t>Tasks: </a:t>
            </a:r>
          </a:p>
          <a:p>
            <a:pPr marL="0" indent="0">
              <a:buNone/>
            </a:pPr>
            <a:r>
              <a:rPr kumimoji="1" lang="en-US" altLang="zh-CN" dirty="0"/>
              <a:t>	Review and analyze existing software solutions;</a:t>
            </a:r>
          </a:p>
          <a:p>
            <a:pPr marL="0" indent="0">
              <a:buNone/>
            </a:pPr>
            <a:r>
              <a:rPr kumimoji="1" lang="en-US" altLang="zh-CN" dirty="0"/>
              <a:t>	Analyze the subject areas and determine the main functions of software products.</a:t>
            </a:r>
          </a:p>
          <a:p>
            <a:pPr marL="0" indent="0">
              <a:buNone/>
            </a:pPr>
            <a:r>
              <a:rPr kumimoji="1" lang="en-US" altLang="zh-CN" dirty="0"/>
              <a:t>	Design data models and necessary models of function and models interface;</a:t>
            </a:r>
          </a:p>
          <a:p>
            <a:pPr marL="0" indent="0">
              <a:buNone/>
            </a:pPr>
            <a:r>
              <a:rPr kumimoji="1" lang="en-US" altLang="zh-CN" dirty="0"/>
              <a:t>	Design application architecture;</a:t>
            </a:r>
          </a:p>
          <a:p>
            <a:pPr marL="0" indent="0">
              <a:buNone/>
            </a:pPr>
            <a:r>
              <a:rPr kumimoji="1" lang="en-US" altLang="zh-CN" dirty="0"/>
              <a:t>	Implementing the server part of the application program;</a:t>
            </a:r>
          </a:p>
          <a:p>
            <a:pPr marL="0" indent="0">
              <a:buNone/>
            </a:pPr>
            <a:r>
              <a:rPr kumimoji="1" lang="en-US" altLang="zh-CN" dirty="0"/>
              <a:t>	Implementing the client part of the application (website);</a:t>
            </a:r>
          </a:p>
          <a:p>
            <a:pPr marL="0" indent="0">
              <a:buNone/>
            </a:pPr>
            <a:r>
              <a:rPr kumimoji="1" lang="en-US" altLang="zh-CN" dirty="0"/>
              <a:t>	Complete Graduation Documents.</a:t>
            </a:r>
            <a:endParaRPr kumimoji="1" lang="zh-CN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77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5762-91A4-4CEE-9B4C-86F6A97D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modal </a:t>
            </a:r>
            <a:r>
              <a:rPr kumimoji="1" lang="en-US" altLang="zh-CN" dirty="0"/>
              <a:t>(screenshot)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A18BB6-1B86-4B76-AE12-16D2426D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1866900"/>
            <a:ext cx="9728200" cy="4444999"/>
          </a:xfrm>
        </p:spPr>
      </p:pic>
    </p:spTree>
    <p:extLst>
      <p:ext uri="{BB962C8B-B14F-4D97-AF65-F5344CB8AC3E}">
        <p14:creationId xmlns:p14="http://schemas.microsoft.com/office/powerpoint/2010/main" val="315731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923-5327-4C44-A7FB-6151B0E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(work page</a:t>
            </a:r>
            <a:r>
              <a:rPr kumimoji="1" lang="en-US" altLang="zh-CN" dirty="0"/>
              <a:t> (screenshot)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2FE00-8D04-45F6-ACD0-EAAA4E3581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34" y="2181225"/>
            <a:ext cx="7861332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3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2256-5F8C-4FC3-97FC-84CA499C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homepage </a:t>
            </a:r>
            <a:r>
              <a:rPr kumimoji="1" lang="en-US" altLang="zh-CN" dirty="0"/>
              <a:t>(screenshot)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AA317-1BCB-4357-9555-14C364AF3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841500"/>
            <a:ext cx="8775700" cy="4521199"/>
          </a:xfrm>
        </p:spPr>
      </p:pic>
    </p:spTree>
    <p:extLst>
      <p:ext uri="{BB962C8B-B14F-4D97-AF65-F5344CB8AC3E}">
        <p14:creationId xmlns:p14="http://schemas.microsoft.com/office/powerpoint/2010/main" val="374598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6285-2EC3-43FF-BDE5-3179A120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projects duration </a:t>
            </a:r>
            <a:r>
              <a:rPr kumimoji="1" lang="en-US" altLang="zh-CN" dirty="0"/>
              <a:t>(screenshot)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567BB-08FD-476C-875B-EB23F09B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2181224"/>
            <a:ext cx="8991600" cy="4021521"/>
          </a:xfrm>
        </p:spPr>
      </p:pic>
    </p:spTree>
    <p:extLst>
      <p:ext uri="{BB962C8B-B14F-4D97-AF65-F5344CB8AC3E}">
        <p14:creationId xmlns:p14="http://schemas.microsoft.com/office/powerpoint/2010/main" val="131863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F252-F146-424A-A8EC-0F24A113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information </a:t>
            </a:r>
            <a:r>
              <a:rPr kumimoji="1" lang="en-US" altLang="zh-CN" dirty="0"/>
              <a:t>(screenshot)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4107-4156-411D-B6CA-D2B7516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F8F2D-EF84-41FC-BE17-2D28B27C6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100" y="2378074"/>
            <a:ext cx="93345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6726-96BF-4ED2-952C-62D725E7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1EA0-BB0F-467E-A33F-BCC1F2A2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en" altLang="zh-CN" dirty="0"/>
              <a:t>The following tasks have been accomplished:</a:t>
            </a:r>
          </a:p>
          <a:p>
            <a:pPr marL="457200" lvl="1" indent="0">
              <a:buNone/>
            </a:pPr>
            <a:r>
              <a:rPr kumimoji="1" lang="en" altLang="zh-CN" sz="1800" dirty="0"/>
              <a:t>The main aspects of the subject field are studied.</a:t>
            </a:r>
          </a:p>
          <a:p>
            <a:pPr marL="0" indent="0">
              <a:buNone/>
            </a:pPr>
            <a:r>
              <a:rPr kumimoji="1" lang="en" altLang="zh-CN" dirty="0"/>
              <a:t>	Analysis of existing solutions.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" altLang="zh-CN" dirty="0"/>
              <a:t>The basic requirements of the system have been formed.</a:t>
            </a:r>
          </a:p>
          <a:p>
            <a:pPr marL="0" indent="0">
              <a:buNone/>
            </a:pPr>
            <a:r>
              <a:rPr kumimoji="1" lang="en" altLang="zh-CN" dirty="0"/>
              <a:t>	Create the system architecture.</a:t>
            </a:r>
          </a:p>
          <a:p>
            <a:pPr marL="0" indent="0">
              <a:buNone/>
            </a:pPr>
            <a:r>
              <a:rPr kumimoji="1" lang="en" altLang="zh-CN" dirty="0"/>
              <a:t>	Make UML design.</a:t>
            </a:r>
          </a:p>
          <a:p>
            <a:pPr marL="0" indent="0">
              <a:buNone/>
            </a:pPr>
            <a:r>
              <a:rPr kumimoji="1" lang="en" altLang="zh-CN" dirty="0"/>
              <a:t>	Select the technology to implement the system.</a:t>
            </a:r>
          </a:p>
          <a:p>
            <a:pPr marL="0" indent="0">
              <a:buNone/>
            </a:pPr>
            <a:r>
              <a:rPr kumimoji="1" lang="en" altLang="zh-CN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8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4C93-9E38-4260-882E-14C3B379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Analysis of existing solutions</a:t>
            </a:r>
            <a:br>
              <a:rPr kumimoji="1" lang="en" altLang="zh-CN" dirty="0"/>
            </a:br>
            <a:br>
              <a:rPr kumimoji="1" lang="en" altLang="zh-CN" dirty="0"/>
            </a:br>
            <a:r>
              <a:rPr kumimoji="1" lang="en" altLang="zh-CN" sz="1600" dirty="0"/>
              <a:t>find similar solutions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2CA6C-69C8-4624-BB82-7A415B96BC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64" y="2181225"/>
            <a:ext cx="4733236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1AAC8-FAB7-4D33-A90E-3749117A47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775" y="2181225"/>
            <a:ext cx="482834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885B-13E7-4475-8088-AB4EA31E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059"/>
            <a:ext cx="11029616" cy="1013800"/>
          </a:xfrm>
        </p:spPr>
        <p:txBody>
          <a:bodyPr/>
          <a:lstStyle/>
          <a:p>
            <a:r>
              <a:rPr kumimoji="1" lang="en" altLang="zh-CN" dirty="0"/>
              <a:t>system architecture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592669-4D15-467A-AD51-3A7E63C9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87" y="1943100"/>
            <a:ext cx="5076825" cy="4073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9F70D-EFCC-4FBB-9285-C5FF4158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6" y="6016488"/>
            <a:ext cx="5114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FAC6-7AC2-4B70-AB2B-C24B53BC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32922-E7FC-4225-8221-533A75DDD7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13" y="1868556"/>
            <a:ext cx="7114374" cy="4989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D956-830B-406E-8B2D-34F8F17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107225" cy="397774"/>
          </a:xfrm>
        </p:spPr>
        <p:txBody>
          <a:bodyPr>
            <a:normAutofit fontScale="90000"/>
          </a:bodyPr>
          <a:lstStyle/>
          <a:p>
            <a:r>
              <a:rPr kumimoji="1" lang="en" altLang="zh-CN" dirty="0"/>
              <a:t>System Use Case Diagram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3B618-5DC5-4FA3-B3EE-F58BE1083B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1974573"/>
            <a:ext cx="7991061" cy="4923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2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8907-A2DA-472B-A9AF-70C91BCE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(visitors)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BC9E53-F6BE-43E2-843E-45316217EF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79601"/>
            <a:ext cx="70866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3B3FA-5190-4AAF-AB1F-959F428B610E}"/>
              </a:ext>
            </a:extLst>
          </p:cNvPr>
          <p:cNvSpPr txBox="1"/>
          <p:nvPr/>
        </p:nvSpPr>
        <p:spPr>
          <a:xfrm>
            <a:off x="3581400" y="6467316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activity diagram visitors</a:t>
            </a:r>
            <a:endParaRPr lang="en-GB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0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4D9B-0B50-4ED5-9C12-F74496B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(admin)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9A10C-5EC5-47BA-B866-E036F3352B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1" y="2092324"/>
            <a:ext cx="5767299" cy="43074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B3148-78C3-4162-9230-3975A1A5D451}"/>
              </a:ext>
            </a:extLst>
          </p:cNvPr>
          <p:cNvSpPr txBox="1"/>
          <p:nvPr/>
        </p:nvSpPr>
        <p:spPr>
          <a:xfrm>
            <a:off x="5080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49B8-3E50-4629-821D-EDE9355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(manager)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5F479-CF5E-4364-8544-D681614631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851024"/>
            <a:ext cx="66675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045A5-AA04-496A-A374-6219288307E3}"/>
              </a:ext>
            </a:extLst>
          </p:cNvPr>
          <p:cNvSpPr txBox="1"/>
          <p:nvPr/>
        </p:nvSpPr>
        <p:spPr>
          <a:xfrm>
            <a:off x="3048000" y="5924145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diagram user</a:t>
            </a:r>
            <a:endParaRPr lang="en-GB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1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154</TotalTime>
  <Words>305</Words>
  <Application>Microsoft Office PowerPoint</Application>
  <PresentationFormat>Widescreen</PresentationFormat>
  <Paragraphs>62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Corbel</vt:lpstr>
      <vt:lpstr>Gill Sans MT</vt:lpstr>
      <vt:lpstr>Times New Roman</vt:lpstr>
      <vt:lpstr>Wingdings 2</vt:lpstr>
      <vt:lpstr>Dividend</vt:lpstr>
      <vt:lpstr>Private company management system</vt:lpstr>
      <vt:lpstr>Goals and tasks</vt:lpstr>
      <vt:lpstr>Analysis of existing solutions  find similar solutions</vt:lpstr>
      <vt:lpstr>system architecture</vt:lpstr>
      <vt:lpstr>Conceptual diagram</vt:lpstr>
      <vt:lpstr>System Use Case Diagram</vt:lpstr>
      <vt:lpstr>Activity diagram (visitors)</vt:lpstr>
      <vt:lpstr>Activity diagram (admin)</vt:lpstr>
      <vt:lpstr>Activity diagram (manager)</vt:lpstr>
      <vt:lpstr>Mockup of Visitor page</vt:lpstr>
      <vt:lpstr>Mockup (for admin)</vt:lpstr>
      <vt:lpstr>Mockup of for manage page</vt:lpstr>
      <vt:lpstr>Mockup of Manager homepage</vt:lpstr>
      <vt:lpstr>Mockup of Personnel page</vt:lpstr>
      <vt:lpstr>key technology</vt:lpstr>
      <vt:lpstr>Database Structure</vt:lpstr>
      <vt:lpstr>Homepage (screenshot)</vt:lpstr>
      <vt:lpstr>Manage data page (Administrator side) (screenshot)</vt:lpstr>
      <vt:lpstr>Assign task (screenshot)</vt:lpstr>
      <vt:lpstr>Report modal (screenshot)</vt:lpstr>
      <vt:lpstr>Manager (work page (screenshot))</vt:lpstr>
      <vt:lpstr>Visitor homepage (screenshot)</vt:lpstr>
      <vt:lpstr>List of projects duration (screenshot)</vt:lpstr>
      <vt:lpstr>Client information (screenshot)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company management system</dc:title>
  <dc:creator>emma nkulu</dc:creator>
  <cp:lastModifiedBy>emma nkulu</cp:lastModifiedBy>
  <cp:revision>14</cp:revision>
  <dcterms:created xsi:type="dcterms:W3CDTF">2021-05-24T08:02:50Z</dcterms:created>
  <dcterms:modified xsi:type="dcterms:W3CDTF">2021-05-25T15:35:54Z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