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D0FF-064F-402D-B1BD-0EDF6AFD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9A56F-E2B4-4C70-B319-47BFD5AA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401A-FF48-4F04-9A40-794FEEFF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9518-E0F9-48D2-9D99-D67383BC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CD7F-D3EC-49A2-8C98-A565EBF3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829D-9C21-414B-BB42-61598904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79B35-8A74-4A3A-AF70-4D40991A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C62A-AE1D-4FE3-84A6-A442B8B6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02BE-7D1E-42EE-AD9F-7376FD0F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36E8-E86B-4D01-89B3-585712D2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D13CF-1E74-4BB4-9AEF-EC8DAC55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7DF2-B6ED-44C9-B817-5A6444A8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DC2B-E4C9-412F-848C-08B12C9D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315F-F674-4EE5-B1C5-45899E3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44FB-D5A3-4A3E-950D-75907DEB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06F1-1414-4F32-BB3C-4D498F35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A31-9D6E-4268-8D65-D1DD7D39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2E7A-40F6-40A6-8091-9A2A7246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BBE3-F4D8-4259-8BBE-32FC55B5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06577-F08F-4853-8162-37009234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0594-41E5-4771-8F7C-8F2C97A0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E5C1-3D8B-401D-A1D7-449A2562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1D5A2-A0BF-4965-B545-FF52F684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57FD-8252-4923-922D-BC7FCE0E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16892-3490-4300-93D3-F430647A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8FCF-A732-46C7-90B2-5CD7BD26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52EC-1FF4-4510-BEB8-8A13FF889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8C27-D5D9-4F26-A3CC-C859C7B13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AAE20-87BB-40CB-B992-8AE754EC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5C8E4-04FF-44D2-9837-B3EBE452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A415-323C-4FF1-847D-E301A10F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1496-DC53-4B4E-8F2E-C153D1B0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00BB-7875-4A7D-96F7-AFBD31AFA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A9678-4E13-4BB3-B6F1-65B1CC71B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68845-906F-4E9A-8CC8-D5AEF3953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BE2A-FE5F-41B3-8A80-A72128CC7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4A40-F2DA-4E3F-A01A-1EA4C3F7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9A2AA-7E37-45B8-B58D-1E43B347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73BBA-0E37-4172-B793-09F2074C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B57F-F32A-4E7C-9AA4-58637B9C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207AC-57C7-4DA5-A88B-2212ED2D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0DE71-EBDD-4644-9667-09DADF15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80A45-2E5F-42E8-91F8-9E4B0CFD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DDAEE-A64C-4E84-975B-FB1EAED9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69A3E-C2E6-45D4-8C63-1F2746D6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974BA-AB33-4672-9E8E-A0400BFF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945D-5332-4E1D-BA30-9B9FF812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0024-CE49-4B32-8C1E-AF8BDEC9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9332F-8BB4-4F52-8CA9-AC054A56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5E059-ADDA-402C-9FAB-9163C816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6EC3-79E1-498A-A806-0527DE09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8A7B0-1F83-477C-B2E9-CD19B990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2914-D2CB-4E8F-8DA1-74A3DA2C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E4A06-2C2C-4527-8418-EB9CD80D3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EE798-C867-41CE-8953-63335A15C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F568-11A3-43F8-BEEA-5174DC4E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5652-0F93-4AC4-92EB-F298FADD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E1285-5A45-47B1-A58F-5B16BAB3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BF317-CCEB-4805-979B-4308E33A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7D5A7-6E35-4F0B-AD84-40D9BAF4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F320-7E2E-459B-8766-54AF6D58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6416-7CF5-481D-A803-9755E2C7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6168-AF43-4EE7-B3CD-F20FD8EF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lassian/lerna-semantic-release" TargetMode="External"/><Relationship Id="rId2" Type="http://schemas.openxmlformats.org/officeDocument/2006/relationships/hyperlink" Target="http://github.com/EmmaRamirez/taming-the-hyd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zarouski/lerna-wizard" TargetMode="External"/><Relationship Id="rId4" Type="http://schemas.openxmlformats.org/officeDocument/2006/relationships/hyperlink" Target="https://etc.usf.edu/clipar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greek column">
            <a:extLst>
              <a:ext uri="{FF2B5EF4-FFF2-40B4-BE49-F238E27FC236}">
                <a16:creationId xmlns:a16="http://schemas.microsoft.com/office/drawing/2014/main" id="{51E56D47-BEB7-44B3-BA61-29AEA522E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9888" y="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Image result for greek column">
            <a:extLst>
              <a:ext uri="{FF2B5EF4-FFF2-40B4-BE49-F238E27FC236}">
                <a16:creationId xmlns:a16="http://schemas.microsoft.com/office/drawing/2014/main" id="{1FA3A24F-200D-41B2-85A4-CDC263A22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2288" y="15240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 descr="Image result for hydra">
            <a:extLst>
              <a:ext uri="{FF2B5EF4-FFF2-40B4-BE49-F238E27FC236}">
                <a16:creationId xmlns:a16="http://schemas.microsoft.com/office/drawing/2014/main" id="{90FACAAF-118A-46C9-9581-54ED90CFA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81423" y="1843408"/>
            <a:ext cx="4173407" cy="29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272C7-6783-4E8A-8C87-02929F3D6901}"/>
              </a:ext>
            </a:extLst>
          </p:cNvPr>
          <p:cNvSpPr txBox="1"/>
          <p:nvPr/>
        </p:nvSpPr>
        <p:spPr>
          <a:xfrm>
            <a:off x="2020159" y="743022"/>
            <a:ext cx="845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igh Tower Text" panose="02040502050506030303" pitchFamily="18" charset="0"/>
              </a:rPr>
              <a:t>Taming the Hydra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0F580-E30C-4980-993B-B7A16FF8AB9F}"/>
              </a:ext>
            </a:extLst>
          </p:cNvPr>
          <p:cNvSpPr/>
          <p:nvPr/>
        </p:nvSpPr>
        <p:spPr>
          <a:xfrm>
            <a:off x="3610937" y="4908885"/>
            <a:ext cx="4514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igh Tower Text" panose="02040502050506030303" pitchFamily="18" charset="0"/>
              </a:rPr>
              <a:t>Managing </a:t>
            </a:r>
            <a:r>
              <a:rPr lang="en-US" sz="2400" dirty="0" err="1">
                <a:latin typeface="High Tower Text" panose="02040502050506030303" pitchFamily="18" charset="0"/>
              </a:rPr>
              <a:t>Monorepos</a:t>
            </a:r>
            <a:r>
              <a:rPr lang="en-US" sz="2400" dirty="0">
                <a:latin typeface="High Tower Text" panose="02040502050506030303" pitchFamily="18" charset="0"/>
              </a:rPr>
              <a:t> with </a:t>
            </a:r>
            <a:r>
              <a:rPr lang="en-US" sz="2400" dirty="0" err="1">
                <a:latin typeface="High Tower Text" panose="02040502050506030303" pitchFamily="18" charset="0"/>
              </a:rPr>
              <a:t>Lerna</a:t>
            </a:r>
            <a:endParaRPr lang="en-US" sz="2400" dirty="0">
              <a:latin typeface="High Tower Text" panose="020405020505060303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2B3F0-F368-4306-9DA6-305D5B183F4E}"/>
              </a:ext>
            </a:extLst>
          </p:cNvPr>
          <p:cNvSpPr/>
          <p:nvPr/>
        </p:nvSpPr>
        <p:spPr>
          <a:xfrm>
            <a:off x="3870981" y="5418795"/>
            <a:ext cx="3891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igh Tower Text" panose="02040502050506030303" pitchFamily="18" charset="0"/>
              </a:rPr>
              <a:t>Emma Ramirez</a:t>
            </a:r>
          </a:p>
        </p:txBody>
      </p:sp>
    </p:spTree>
    <p:extLst>
      <p:ext uri="{BB962C8B-B14F-4D97-AF65-F5344CB8AC3E}">
        <p14:creationId xmlns:p14="http://schemas.microsoft.com/office/powerpoint/2010/main" val="32119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22FA1-FBCD-40F4-9A39-725F8642A42B}"/>
              </a:ext>
            </a:extLst>
          </p:cNvPr>
          <p:cNvSpPr txBox="1"/>
          <p:nvPr/>
        </p:nvSpPr>
        <p:spPr>
          <a:xfrm>
            <a:off x="1576555" y="1293051"/>
            <a:ext cx="457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igh Tower Text" panose="02040502050506030303" pitchFamily="18" charset="0"/>
              </a:rPr>
              <a:t>To </a:t>
            </a:r>
            <a:r>
              <a:rPr lang="en-US" sz="2400" dirty="0" err="1">
                <a:latin typeface="High Tower Text" panose="02040502050506030303" pitchFamily="18" charset="0"/>
              </a:rPr>
              <a:t>Monorepo</a:t>
            </a:r>
            <a:r>
              <a:rPr lang="en-US" sz="2400" dirty="0">
                <a:latin typeface="High Tower Text" panose="02040502050506030303" pitchFamily="18" charset="0"/>
              </a:rPr>
              <a:t>, or to not </a:t>
            </a:r>
            <a:r>
              <a:rPr lang="en-US" sz="2400" dirty="0" err="1">
                <a:latin typeface="High Tower Text" panose="02040502050506030303" pitchFamily="18" charset="0"/>
              </a:rPr>
              <a:t>Monorepo</a:t>
            </a:r>
            <a:r>
              <a:rPr lang="en-US" sz="2400" dirty="0">
                <a:latin typeface="High Tower Text" panose="02040502050506030303" pitchFamily="18" charset="0"/>
              </a:rPr>
              <a:t>,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That is the question.</a:t>
            </a:r>
          </a:p>
          <a:p>
            <a:endParaRPr lang="en-US" sz="2400" dirty="0">
              <a:latin typeface="High Tower Text" panose="02040502050506030303" pitchFamily="18" charset="0"/>
            </a:endParaRPr>
          </a:p>
          <a:p>
            <a:r>
              <a:rPr lang="en-US" sz="2400" dirty="0">
                <a:latin typeface="High Tower Text" panose="02040502050506030303" pitchFamily="18" charset="0"/>
              </a:rPr>
              <a:t>Hamlet</a:t>
            </a:r>
          </a:p>
        </p:txBody>
      </p:sp>
      <p:pic>
        <p:nvPicPr>
          <p:cNvPr id="2050" name="Picture 2" descr="Hamlet">
            <a:extLst>
              <a:ext uri="{FF2B5EF4-FFF2-40B4-BE49-F238E27FC236}">
                <a16:creationId xmlns:a16="http://schemas.microsoft.com/office/drawing/2014/main" id="{73DC43F3-0D4C-477D-8E78-C249E713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15" y="764010"/>
            <a:ext cx="3918002" cy="493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3F2C7-3F71-49E4-8A88-F2A05A1B8903}"/>
              </a:ext>
            </a:extLst>
          </p:cNvPr>
          <p:cNvSpPr txBox="1"/>
          <p:nvPr/>
        </p:nvSpPr>
        <p:spPr>
          <a:xfrm>
            <a:off x="6011333" y="1901772"/>
            <a:ext cx="5264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codebase is maintained by multiple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code comprises one “system”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codebase has shared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Packages are independent of each other &amp; modular in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Projects have similar release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igh Tower Text" panose="020405020505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igh Tower Text" panose="02040502050506030303" pitchFamily="18" charset="0"/>
            </a:endParaRPr>
          </a:p>
        </p:txBody>
      </p:sp>
      <p:pic>
        <p:nvPicPr>
          <p:cNvPr id="1026" name="Picture 2" descr="Gustave Moreau 003.jpg">
            <a:extLst>
              <a:ext uri="{FF2B5EF4-FFF2-40B4-BE49-F238E27FC236}">
                <a16:creationId xmlns:a16="http://schemas.microsoft.com/office/drawing/2014/main" id="{693FD1B6-4653-4314-9D3B-833AF7A0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18" y="524933"/>
            <a:ext cx="4099495" cy="47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8FAB82-CA9B-4704-B4C4-CD89E9ED333C}"/>
              </a:ext>
            </a:extLst>
          </p:cNvPr>
          <p:cNvSpPr txBox="1"/>
          <p:nvPr/>
        </p:nvSpPr>
        <p:spPr>
          <a:xfrm>
            <a:off x="1045018" y="5554133"/>
            <a:ext cx="398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Gustave Moreau</a:t>
            </a:r>
            <a:b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Hercules and the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Lernean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Hydra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1875/6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Oil on canvas</a:t>
            </a:r>
          </a:p>
        </p:txBody>
      </p:sp>
    </p:spTree>
    <p:extLst>
      <p:ext uri="{BB962C8B-B14F-4D97-AF65-F5344CB8AC3E}">
        <p14:creationId xmlns:p14="http://schemas.microsoft.com/office/powerpoint/2010/main" val="18687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F6638-B7FC-4F75-B6D3-23BB58029D46}"/>
              </a:ext>
            </a:extLst>
          </p:cNvPr>
          <p:cNvSpPr txBox="1"/>
          <p:nvPr/>
        </p:nvSpPr>
        <p:spPr>
          <a:xfrm>
            <a:off x="758689" y="935026"/>
            <a:ext cx="396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High Tower Text" panose="02040502050506030303" pitchFamily="18" charset="0"/>
              </a:rPr>
              <a:t>Monorepo</a:t>
            </a:r>
            <a:r>
              <a:rPr lang="en-US" sz="3200" dirty="0">
                <a:latin typeface="High Tower Text" panose="02040502050506030303" pitchFamily="18" charset="0"/>
              </a:rPr>
              <a:t> Utilities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77A3F-F584-47C1-8076-88E825FD0A26}"/>
              </a:ext>
            </a:extLst>
          </p:cNvPr>
          <p:cNvSpPr txBox="1"/>
          <p:nvPr/>
        </p:nvSpPr>
        <p:spPr>
          <a:xfrm>
            <a:off x="1021994" y="2044005"/>
            <a:ext cx="4125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igh Tower Text" panose="02040502050506030303" pitchFamily="18" charset="0"/>
              </a:rPr>
              <a:t>-  Bolt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High Tower Text" panose="02040502050506030303" pitchFamily="18" charset="0"/>
              </a:rPr>
              <a:t>Rush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High Tower Text" panose="02040502050506030303" pitchFamily="18" charset="0"/>
              </a:rPr>
              <a:t>Lerna</a:t>
            </a:r>
            <a:endParaRPr lang="en-US" sz="2800" dirty="0">
              <a:latin typeface="High Tower Text" panose="0204050205050603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18031-FBAB-4B7F-AEE6-77E5B461AECE}"/>
              </a:ext>
            </a:extLst>
          </p:cNvPr>
          <p:cNvSpPr/>
          <p:nvPr/>
        </p:nvSpPr>
        <p:spPr>
          <a:xfrm>
            <a:off x="5988288" y="0"/>
            <a:ext cx="620371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06447-8A5B-4F1C-95C6-05E15823ED42}"/>
              </a:ext>
            </a:extLst>
          </p:cNvPr>
          <p:cNvSpPr txBox="1"/>
          <p:nvPr/>
        </p:nvSpPr>
        <p:spPr>
          <a:xfrm>
            <a:off x="6875188" y="935026"/>
            <a:ext cx="33137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igh Tower Text" panose="02040502050506030303" pitchFamily="18" charset="0"/>
              </a:rPr>
              <a:t>Aside: Structure of A </a:t>
            </a:r>
            <a:r>
              <a:rPr lang="en-US" b="1" dirty="0" err="1">
                <a:latin typeface="High Tower Text" panose="02040502050506030303" pitchFamily="18" charset="0"/>
              </a:rPr>
              <a:t>Monorepo</a:t>
            </a:r>
            <a:endParaRPr lang="en-US" b="1" dirty="0">
              <a:latin typeface="High Tower Text" panose="02040502050506030303" pitchFamily="18" charset="0"/>
            </a:endParaRPr>
          </a:p>
          <a:p>
            <a:endParaRPr lang="en-US" dirty="0"/>
          </a:p>
          <a:p>
            <a:r>
              <a:rPr lang="en-US" dirty="0">
                <a:latin typeface="High Tower Text" panose="02040502050506030303" pitchFamily="18" charset="0"/>
              </a:rPr>
              <a:t>/ -</a:t>
            </a:r>
          </a:p>
          <a:p>
            <a:r>
              <a:rPr lang="en-US" dirty="0">
                <a:latin typeface="High Tower Text" panose="02040502050506030303" pitchFamily="18" charset="0"/>
              </a:rPr>
              <a:t>   </a:t>
            </a:r>
            <a:r>
              <a:rPr lang="en-US" dirty="0" err="1">
                <a:latin typeface="High Tower Text" panose="02040502050506030303" pitchFamily="18" charset="0"/>
              </a:rPr>
              <a:t>package.json</a:t>
            </a:r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>
                <a:latin typeface="High Tower Text" panose="02040502050506030303" pitchFamily="18" charset="0"/>
              </a:rPr>
              <a:t>   package-</a:t>
            </a:r>
            <a:r>
              <a:rPr lang="en-US" dirty="0" err="1">
                <a:latin typeface="High Tower Text" panose="02040502050506030303" pitchFamily="18" charset="0"/>
              </a:rPr>
              <a:t>lock.json</a:t>
            </a:r>
            <a:r>
              <a:rPr lang="en-US" dirty="0">
                <a:latin typeface="High Tower Text" panose="02040502050506030303" pitchFamily="18" charset="0"/>
              </a:rPr>
              <a:t> or </a:t>
            </a:r>
            <a:r>
              <a:rPr lang="en-US" dirty="0" err="1">
                <a:latin typeface="High Tower Text" panose="02040502050506030303" pitchFamily="18" charset="0"/>
              </a:rPr>
              <a:t>yarn.lock</a:t>
            </a:r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>
                <a:latin typeface="High Tower Text" panose="02040502050506030303" pitchFamily="18" charset="0"/>
              </a:rPr>
              <a:t>   packages/</a:t>
            </a:r>
          </a:p>
          <a:p>
            <a:r>
              <a:rPr lang="en-US" dirty="0">
                <a:latin typeface="High Tower Text" panose="02040502050506030303" pitchFamily="18" charset="0"/>
              </a:rPr>
              <a:t>       sword/</a:t>
            </a:r>
          </a:p>
          <a:p>
            <a:r>
              <a:rPr lang="en-US" dirty="0">
                <a:latin typeface="High Tower Text" panose="02040502050506030303" pitchFamily="18" charset="0"/>
              </a:rPr>
              <a:t>          </a:t>
            </a:r>
            <a:r>
              <a:rPr lang="en-US" dirty="0" err="1">
                <a:latin typeface="High Tower Text" panose="02040502050506030303" pitchFamily="18" charset="0"/>
              </a:rPr>
              <a:t>package.json</a:t>
            </a:r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>
                <a:latin typeface="High Tower Text" panose="02040502050506030303" pitchFamily="18" charset="0"/>
              </a:rPr>
              <a:t>       shield/</a:t>
            </a:r>
          </a:p>
          <a:p>
            <a:r>
              <a:rPr lang="en-US" dirty="0">
                <a:latin typeface="High Tower Text" panose="02040502050506030303" pitchFamily="18" charset="0"/>
              </a:rPr>
              <a:t>           </a:t>
            </a:r>
            <a:r>
              <a:rPr lang="en-US" dirty="0" err="1">
                <a:latin typeface="High Tower Text" panose="02040502050506030303" pitchFamily="18" charset="0"/>
              </a:rPr>
              <a:t>package.json</a:t>
            </a:r>
            <a:endParaRPr lang="en-US" dirty="0">
              <a:latin typeface="High Tower Text" panose="02040502050506030303" pitchFamily="18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0C5B4-C3F9-4168-8C30-81D184F5E833}"/>
              </a:ext>
            </a:extLst>
          </p:cNvPr>
          <p:cNvSpPr/>
          <p:nvPr/>
        </p:nvSpPr>
        <p:spPr>
          <a:xfrm>
            <a:off x="5988288" y="0"/>
            <a:ext cx="45719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god florida clipart">
            <a:extLst>
              <a:ext uri="{FF2B5EF4-FFF2-40B4-BE49-F238E27FC236}">
                <a16:creationId xmlns:a16="http://schemas.microsoft.com/office/drawing/2014/main" id="{9BAA4428-D09B-4A6E-9257-61391E148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4" b="-4"/>
          <a:stretch/>
        </p:blipFill>
        <p:spPr bwMode="auto">
          <a:xfrm>
            <a:off x="7556408" y="10"/>
            <a:ext cx="463559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240716-D709-49D7-BE44-DF088F21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High Tower Text" panose="02040502050506030303" pitchFamily="18" charset="0"/>
              </a:rPr>
              <a:t>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C5335-CADE-4B7B-85CC-B9D407DCE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igh Tower Text" panose="02040502050506030303" pitchFamily="18" charset="0"/>
              </a:rPr>
              <a:t>Parallelization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add [package]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diff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ls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run &lt;script&gt; — (</a:t>
            </a:r>
            <a:r>
              <a:rPr lang="en-US" dirty="0" err="1">
                <a:latin typeface="High Tower Text" panose="02040502050506030303" pitchFamily="18" charset="0"/>
              </a:rPr>
              <a:t>args</a:t>
            </a:r>
            <a:r>
              <a:rPr lang="en-US" dirty="0">
                <a:latin typeface="High Tower Text" panose="02040502050506030303" pitchFamily="18" charset="0"/>
              </a:rPr>
              <a:t>)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exec — (command, </a:t>
            </a:r>
            <a:r>
              <a:rPr lang="en-US" dirty="0" err="1">
                <a:latin typeface="High Tower Text" panose="02040502050506030303" pitchFamily="18" charset="0"/>
              </a:rPr>
              <a:t>args</a:t>
            </a:r>
            <a:r>
              <a:rPr lang="en-US" dirty="0">
                <a:latin typeface="High Tower Text" panose="02040502050506030303" pitchFamily="18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B05D-D3BB-4749-9494-090EADC3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More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E971-68D7-4B08-ABC4-BF940B22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High Tower Text" panose="02040502050506030303" pitchFamily="18" charset="0"/>
              </a:rPr>
              <a:t>lerna</a:t>
            </a:r>
            <a:r>
              <a:rPr lang="en-US" sz="2400" dirty="0">
                <a:latin typeface="High Tower Text" panose="02040502050506030303" pitchFamily="18" charset="0"/>
              </a:rPr>
              <a:t> import &lt;external-repo&gt;</a:t>
            </a:r>
          </a:p>
          <a:p>
            <a:r>
              <a:rPr lang="en-US" sz="2400" dirty="0" err="1">
                <a:latin typeface="High Tower Text" panose="02040502050506030303" pitchFamily="18" charset="0"/>
              </a:rPr>
              <a:t>lerna</a:t>
            </a:r>
            <a:r>
              <a:rPr lang="en-US" sz="2400" dirty="0">
                <a:latin typeface="High Tower Text" panose="02040502050506030303" pitchFamily="18" charset="0"/>
              </a:rPr>
              <a:t> link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Release mechanisms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publish</a:t>
            </a:r>
          </a:p>
          <a:p>
            <a:pPr lvl="2"/>
            <a:r>
              <a:rPr lang="en-US" dirty="0">
                <a:latin typeface="High Tower Text" panose="02040502050506030303" pitchFamily="18" charset="0"/>
              </a:rPr>
              <a:t>— </a:t>
            </a:r>
            <a:r>
              <a:rPr lang="en-US" dirty="0" err="1">
                <a:latin typeface="High Tower Text" panose="02040502050506030303" pitchFamily="18" charset="0"/>
              </a:rPr>
              <a:t>conventiona</a:t>
            </a:r>
            <a:r>
              <a:rPr lang="en-US" dirty="0">
                <a:latin typeface="High Tower Text" panose="02040502050506030303" pitchFamily="18" charset="0"/>
              </a:rPr>
              <a:t>-commits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—scope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680D-93A4-418B-A36F-20372EC9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Caution!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D598-7E23-40C9-A180-B14CD323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The Initial Refactor</a:t>
            </a:r>
          </a:p>
          <a:p>
            <a:r>
              <a:rPr lang="en-US" dirty="0">
                <a:latin typeface="High Tower Text" panose="02040502050506030303" pitchFamily="18" charset="0"/>
              </a:rPr>
              <a:t>Using the workflow</a:t>
            </a:r>
          </a:p>
          <a:p>
            <a:r>
              <a:rPr lang="en-US" dirty="0">
                <a:latin typeface="High Tower Text" panose="02040502050506030303" pitchFamily="18" charset="0"/>
              </a:rPr>
              <a:t>Singular git history</a:t>
            </a:r>
          </a:p>
          <a:p>
            <a:pPr lvl="1"/>
            <a:r>
              <a:rPr lang="en-US" dirty="0">
                <a:latin typeface="Sitka Heading" panose="02000505000000020004" pitchFamily="2" charset="0"/>
              </a:rPr>
              <a:t>=&gt; import multiple git histories!</a:t>
            </a:r>
          </a:p>
        </p:txBody>
      </p:sp>
    </p:spTree>
    <p:extLst>
      <p:ext uri="{BB962C8B-B14F-4D97-AF65-F5344CB8AC3E}">
        <p14:creationId xmlns:p14="http://schemas.microsoft.com/office/powerpoint/2010/main" val="178239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D8E9-8D89-4ECD-8205-99D8DDEF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8CC2-FCF7-4AF0-9B08-4698D056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High Tower Text" panose="02040502050506030303" pitchFamily="18" charset="0"/>
              </a:rPr>
              <a:t>Github</a:t>
            </a:r>
            <a:r>
              <a:rPr lang="en-US" dirty="0">
                <a:latin typeface="High Tower Text" panose="02040502050506030303" pitchFamily="18" charset="0"/>
              </a:rPr>
              <a:t> Repo with Example + Slides</a:t>
            </a:r>
          </a:p>
          <a:p>
            <a:pPr lvl="1"/>
            <a:r>
              <a:rPr lang="en-US" dirty="0">
                <a:latin typeface="High Tower Text" panose="02040502050506030303" pitchFamily="18" charset="0"/>
              </a:rPr>
              <a:t>=&gt; </a:t>
            </a:r>
            <a:r>
              <a:rPr lang="en-US" dirty="0">
                <a:latin typeface="Sitka Heading" panose="02000505000000020004" pitchFamily="2" charset="0"/>
                <a:hlinkClick r:id="rId2"/>
              </a:rPr>
              <a:t>http://github.com/EmmaRamirez/taming-the-hydra</a:t>
            </a:r>
            <a:endParaRPr lang="en-US" dirty="0">
              <a:latin typeface="Sitka Heading" panose="02000505000000020004" pitchFamily="2" charset="0"/>
            </a:endParaRPr>
          </a:p>
          <a:p>
            <a:r>
              <a:rPr lang="en-US" dirty="0" err="1">
                <a:latin typeface="Sitka Heading" panose="02000505000000020004" pitchFamily="2" charset="0"/>
              </a:rPr>
              <a:t>Lerna</a:t>
            </a:r>
            <a:r>
              <a:rPr lang="en-US" dirty="0">
                <a:latin typeface="Sitka Heading" panose="02000505000000020004" pitchFamily="2" charset="0"/>
              </a:rPr>
              <a:t>-Semantic-Release</a:t>
            </a:r>
          </a:p>
          <a:p>
            <a:pPr lvl="1"/>
            <a:r>
              <a:rPr lang="en-US" dirty="0">
                <a:latin typeface="Sitka Heading" panose="02000505000000020004" pitchFamily="2" charset="0"/>
              </a:rPr>
              <a:t>=&gt; </a:t>
            </a:r>
            <a:r>
              <a:rPr lang="en-US" dirty="0">
                <a:latin typeface="Sitka Heading" panose="02000505000000020004" pitchFamily="2" charset="0"/>
                <a:hlinkClick r:id="rId3"/>
              </a:rPr>
              <a:t>https://github.com/atlassian/lerna-semantic-release</a:t>
            </a:r>
            <a:endParaRPr lang="en-US" dirty="0">
              <a:latin typeface="Sitka Heading" panose="02000505000000020004" pitchFamily="2" charset="0"/>
            </a:endParaRPr>
          </a:p>
          <a:p>
            <a:r>
              <a:rPr lang="en-US" dirty="0">
                <a:latin typeface="Sitka Heading" panose="02000505000000020004" pitchFamily="2" charset="0"/>
              </a:rPr>
              <a:t>ClipArt </a:t>
            </a:r>
            <a:r>
              <a:rPr lang="en-US" dirty="0" err="1">
                <a:latin typeface="Sitka Heading" panose="02000505000000020004" pitchFamily="2" charset="0"/>
              </a:rPr>
              <a:t>Etc</a:t>
            </a:r>
            <a:endParaRPr lang="en-US" dirty="0">
              <a:latin typeface="Sitka Heading" panose="02000505000000020004" pitchFamily="2" charset="0"/>
            </a:endParaRPr>
          </a:p>
          <a:p>
            <a:pPr lvl="1"/>
            <a:r>
              <a:rPr lang="en-US" dirty="0">
                <a:latin typeface="Sitka Heading" panose="02000505000000020004" pitchFamily="2" charset="0"/>
              </a:rPr>
              <a:t>=&gt; </a:t>
            </a:r>
            <a:r>
              <a:rPr lang="en-US" dirty="0">
                <a:latin typeface="Sitka Heading" panose="02000505000000020004" pitchFamily="2" charset="0"/>
                <a:hlinkClick r:id="rId4"/>
              </a:rPr>
              <a:t>https://etc.usf.edu/clipart</a:t>
            </a:r>
            <a:endParaRPr lang="en-US" dirty="0">
              <a:latin typeface="Sitka Heading" panose="02000505000000020004" pitchFamily="2" charset="0"/>
            </a:endParaRPr>
          </a:p>
          <a:p>
            <a:r>
              <a:rPr lang="en-US" dirty="0" err="1">
                <a:latin typeface="Sitka Heading" panose="02000505000000020004" pitchFamily="2" charset="0"/>
              </a:rPr>
              <a:t>Lerna</a:t>
            </a:r>
            <a:r>
              <a:rPr lang="en-US" dirty="0">
                <a:latin typeface="Sitka Heading" panose="02000505000000020004" pitchFamily="2" charset="0"/>
              </a:rPr>
              <a:t> Wizard</a:t>
            </a:r>
          </a:p>
          <a:p>
            <a:pPr lvl="1"/>
            <a:r>
              <a:rPr lang="en-US" dirty="0">
                <a:latin typeface="Sitka Heading" panose="02000505000000020004" pitchFamily="2" charset="0"/>
              </a:rPr>
              <a:t>=&gt; </a:t>
            </a:r>
            <a:r>
              <a:rPr lang="en-US" dirty="0">
                <a:latin typeface="Sitka Heading" panose="02000505000000020004" pitchFamily="2" charset="0"/>
                <a:hlinkClick r:id="rId5"/>
              </a:rPr>
              <a:t>https://github.com/szarouski/lerna-wizard</a:t>
            </a:r>
            <a:endParaRPr lang="en-US" dirty="0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9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29C5-60E8-4A9F-8B43-CE1C3729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igh Tower Text" panose="0204050205050603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090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219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High Tower Text</vt:lpstr>
      <vt:lpstr>Sitka Heading</vt:lpstr>
      <vt:lpstr>Office Theme</vt:lpstr>
      <vt:lpstr>PowerPoint Presentation</vt:lpstr>
      <vt:lpstr>PowerPoint Presentation</vt:lpstr>
      <vt:lpstr>PowerPoint Presentation</vt:lpstr>
      <vt:lpstr>PowerPoint Presentation</vt:lpstr>
      <vt:lpstr>Commands</vt:lpstr>
      <vt:lpstr>More Commands</vt:lpstr>
      <vt:lpstr>Caution! </vt:lpstr>
      <vt:lpstr>Further 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Ramirez</dc:creator>
  <cp:lastModifiedBy>Emma Ramirez</cp:lastModifiedBy>
  <cp:revision>12</cp:revision>
  <dcterms:created xsi:type="dcterms:W3CDTF">2018-02-10T18:36:53Z</dcterms:created>
  <dcterms:modified xsi:type="dcterms:W3CDTF">2018-02-13T18:43:18Z</dcterms:modified>
</cp:coreProperties>
</file>