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6" r:id="rId4"/>
    <p:sldId id="282" r:id="rId5"/>
    <p:sldId id="284" r:id="rId6"/>
    <p:sldId id="273" r:id="rId7"/>
    <p:sldId id="274" r:id="rId8"/>
    <p:sldId id="263" r:id="rId9"/>
    <p:sldId id="267" r:id="rId10"/>
    <p:sldId id="285" r:id="rId11"/>
    <p:sldId id="277" r:id="rId12"/>
    <p:sldId id="268" r:id="rId14"/>
    <p:sldId id="262" r:id="rId15"/>
    <p:sldId id="259" r:id="rId16"/>
    <p:sldId id="283" r:id="rId17"/>
    <p:sldId id="260" r:id="rId18"/>
    <p:sldId id="281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354" y="66"/>
      </p:cViewPr>
      <p:guideLst>
        <p:guide orient="horz" pos="21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64A8B-FB8D-4891-8B79-A2D529B093FE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58B6CE-726A-4AC8-836B-7DA487548D4F}">
      <dgm:prSet/>
      <dgm:spPr/>
      <dgm:t>
        <a:bodyPr/>
        <a:lstStyle/>
        <a:p>
          <a:r>
            <a:rPr lang="en-US"/>
            <a:t>What determines how much a property will cost in Belgium? </a:t>
          </a:r>
        </a:p>
      </dgm:t>
    </dgm:pt>
    <dgm:pt modelId="{B1C6DF9B-3796-4921-925F-679C1587A4C1}" cxnId="{F18B23DF-5904-4F53-B07E-8E0B0AE14487}" type="parTrans">
      <dgm:prSet/>
      <dgm:spPr/>
      <dgm:t>
        <a:bodyPr/>
        <a:lstStyle/>
        <a:p>
          <a:endParaRPr lang="en-US"/>
        </a:p>
      </dgm:t>
    </dgm:pt>
    <dgm:pt modelId="{7089340C-F9BC-431C-B55C-2E4354574FD0}" cxnId="{F18B23DF-5904-4F53-B07E-8E0B0AE14487}" type="sibTrans">
      <dgm:prSet/>
      <dgm:spPr/>
      <dgm:t>
        <a:bodyPr/>
        <a:lstStyle/>
        <a:p>
          <a:endParaRPr lang="en-US"/>
        </a:p>
      </dgm:t>
    </dgm:pt>
    <dgm:pt modelId="{4130DB43-A94F-4E3E-86CB-D45D3BD74E4F}">
      <dgm:prSet/>
      <dgm:spPr/>
      <dgm:t>
        <a:bodyPr/>
        <a:lstStyle/>
        <a:p>
          <a:r>
            <a:rPr lang="en-US"/>
            <a:t>Use the main influencing traits to train the ML model</a:t>
          </a:r>
        </a:p>
      </dgm:t>
    </dgm:pt>
    <dgm:pt modelId="{4348123D-F16F-496E-B7A2-FBEEF4E29A62}" cxnId="{DF621DC3-A98E-4949-AD53-FEE4CFE89CE8}" type="parTrans">
      <dgm:prSet/>
      <dgm:spPr/>
      <dgm:t>
        <a:bodyPr/>
        <a:lstStyle/>
        <a:p>
          <a:endParaRPr lang="en-US"/>
        </a:p>
      </dgm:t>
    </dgm:pt>
    <dgm:pt modelId="{0B84E733-9B86-4AE6-B11D-42ADFA137A89}" cxnId="{DF621DC3-A98E-4949-AD53-FEE4CFE89CE8}" type="sibTrans">
      <dgm:prSet/>
      <dgm:spPr/>
      <dgm:t>
        <a:bodyPr/>
        <a:lstStyle/>
        <a:p>
          <a:endParaRPr lang="en-US"/>
        </a:p>
      </dgm:t>
    </dgm:pt>
    <dgm:pt modelId="{52503311-FE78-4C88-9FBE-4C5C113E25DF}">
      <dgm:prSet/>
      <dgm:spPr/>
      <dgm:t>
        <a:bodyPr/>
        <a:lstStyle/>
        <a:p>
          <a:r>
            <a:rPr lang="en-US"/>
            <a:t>Predict the prices of a property in Belgium to answer:</a:t>
          </a:r>
        </a:p>
      </dgm:t>
    </dgm:pt>
    <dgm:pt modelId="{ADB640C8-0359-4FF5-A3C3-DE7C1E39FD7B}" cxnId="{D4CFF1D6-4485-46F3-AB38-F183B0ECFC9F}" type="parTrans">
      <dgm:prSet/>
      <dgm:spPr/>
      <dgm:t>
        <a:bodyPr/>
        <a:lstStyle/>
        <a:p>
          <a:endParaRPr lang="en-US"/>
        </a:p>
      </dgm:t>
    </dgm:pt>
    <dgm:pt modelId="{52C48217-2076-48C2-98AA-A3632FA8BB91}" cxnId="{D4CFF1D6-4485-46F3-AB38-F183B0ECFC9F}" type="sibTrans">
      <dgm:prSet/>
      <dgm:spPr/>
      <dgm:t>
        <a:bodyPr/>
        <a:lstStyle/>
        <a:p>
          <a:endParaRPr lang="en-US"/>
        </a:p>
      </dgm:t>
    </dgm:pt>
    <dgm:pt modelId="{E7261047-9CC5-414B-9EDB-172078276638}">
      <dgm:prSet/>
      <dgm:spPr/>
      <dgm:t>
        <a:bodyPr/>
        <a:lstStyle/>
        <a:p>
          <a:r>
            <a:rPr lang="en-US"/>
            <a:t>Is it a good time to buy/sell a house/apartment in Belgium?</a:t>
          </a:r>
        </a:p>
      </dgm:t>
    </dgm:pt>
    <dgm:pt modelId="{21551C1F-BC27-432C-A720-5813E3CD7101}" cxnId="{6DBD3E08-47C0-4AB0-83B3-4966C640869B}" type="parTrans">
      <dgm:prSet/>
      <dgm:spPr/>
      <dgm:t>
        <a:bodyPr/>
        <a:lstStyle/>
        <a:p>
          <a:endParaRPr lang="en-US"/>
        </a:p>
      </dgm:t>
    </dgm:pt>
    <dgm:pt modelId="{F0533046-08C7-45F7-9F73-23FD810E677C}" cxnId="{6DBD3E08-47C0-4AB0-83B3-4966C640869B}" type="sibTrans">
      <dgm:prSet/>
      <dgm:spPr/>
      <dgm:t>
        <a:bodyPr/>
        <a:lstStyle/>
        <a:p>
          <a:endParaRPr lang="en-US"/>
        </a:p>
      </dgm:t>
    </dgm:pt>
    <dgm:pt modelId="{1E862382-C5FD-4893-9D79-74007F8DF2F4}">
      <dgm:prSet/>
      <dgm:spPr/>
      <dgm:t>
        <a:bodyPr/>
        <a:lstStyle/>
        <a:p>
          <a:r>
            <a:rPr lang="en-US"/>
            <a:t>Price climbing (%)</a:t>
          </a:r>
        </a:p>
      </dgm:t>
    </dgm:pt>
    <dgm:pt modelId="{EE119B9B-F6BC-4D3A-9051-75A061C9ED94}" cxnId="{9AD42F4A-4ED0-4BE1-A06E-AE43826134DD}" type="parTrans">
      <dgm:prSet/>
      <dgm:spPr/>
      <dgm:t>
        <a:bodyPr/>
        <a:lstStyle/>
        <a:p>
          <a:endParaRPr lang="en-US"/>
        </a:p>
      </dgm:t>
    </dgm:pt>
    <dgm:pt modelId="{F5157083-1235-48C2-8008-092AC1C8081E}" cxnId="{9AD42F4A-4ED0-4BE1-A06E-AE43826134DD}" type="sibTrans">
      <dgm:prSet/>
      <dgm:spPr/>
      <dgm:t>
        <a:bodyPr/>
        <a:lstStyle/>
        <a:p>
          <a:endParaRPr lang="en-US"/>
        </a:p>
      </dgm:t>
    </dgm:pt>
    <dgm:pt modelId="{F8CE49DD-D501-4EA0-BAF8-5AE00422E8C5}">
      <dgm:prSet/>
      <dgm:spPr/>
      <dgm:t>
        <a:bodyPr/>
        <a:lstStyle/>
        <a:p>
          <a:r>
            <a:rPr lang="en-US"/>
            <a:t>Either for investment or for having a patrimony?</a:t>
          </a:r>
        </a:p>
      </dgm:t>
    </dgm:pt>
    <dgm:pt modelId="{18AC056D-E248-443F-B9B6-1B0A8DF4D869}" cxnId="{9A2000D8-9905-4ACC-9450-B2D9FB5427A6}" type="parTrans">
      <dgm:prSet/>
      <dgm:spPr/>
      <dgm:t>
        <a:bodyPr/>
        <a:lstStyle/>
        <a:p>
          <a:endParaRPr lang="en-US"/>
        </a:p>
      </dgm:t>
    </dgm:pt>
    <dgm:pt modelId="{8766EB44-26EA-401B-B7C5-271392C10106}" cxnId="{9A2000D8-9905-4ACC-9450-B2D9FB5427A6}" type="sibTrans">
      <dgm:prSet/>
      <dgm:spPr/>
      <dgm:t>
        <a:bodyPr/>
        <a:lstStyle/>
        <a:p>
          <a:endParaRPr lang="en-US"/>
        </a:p>
      </dgm:t>
    </dgm:pt>
    <dgm:pt modelId="{510168D0-06C3-49CB-970D-391FA7292CD7}">
      <dgm:prSet/>
      <dgm:spPr/>
      <dgm:t>
        <a:bodyPr/>
        <a:lstStyle/>
        <a:p>
          <a:r>
            <a:rPr lang="en-US"/>
            <a:t>Renting</a:t>
          </a:r>
        </a:p>
      </dgm:t>
    </dgm:pt>
    <dgm:pt modelId="{D5C78F14-126D-4086-AA19-2B0DEA0785EF}" cxnId="{064D0EF4-2E14-471A-B06F-3DA5841344A1}" type="parTrans">
      <dgm:prSet/>
      <dgm:spPr/>
      <dgm:t>
        <a:bodyPr/>
        <a:lstStyle/>
        <a:p>
          <a:endParaRPr lang="en-US"/>
        </a:p>
      </dgm:t>
    </dgm:pt>
    <dgm:pt modelId="{3DC4F29F-1223-401A-8FFF-ED3B22D46F75}" cxnId="{064D0EF4-2E14-471A-B06F-3DA5841344A1}" type="sibTrans">
      <dgm:prSet/>
      <dgm:spPr/>
      <dgm:t>
        <a:bodyPr/>
        <a:lstStyle/>
        <a:p>
          <a:endParaRPr lang="en-US"/>
        </a:p>
      </dgm:t>
    </dgm:pt>
    <dgm:pt modelId="{238FE93B-E733-4FD4-AC96-96C50FE1C6BD}">
      <dgm:prSet/>
      <dgm:spPr/>
      <dgm:t>
        <a:bodyPr/>
        <a:lstStyle/>
        <a:p>
          <a:r>
            <a:rPr lang="en-US"/>
            <a:t>Buying</a:t>
          </a:r>
        </a:p>
      </dgm:t>
    </dgm:pt>
    <dgm:pt modelId="{CA8FEF8E-BF72-4128-8D43-9647EC20C8A0}" cxnId="{6A9A8E3E-C67B-405F-A316-A7745AC3E3AD}" type="parTrans">
      <dgm:prSet/>
      <dgm:spPr/>
      <dgm:t>
        <a:bodyPr/>
        <a:lstStyle/>
        <a:p>
          <a:endParaRPr lang="en-US"/>
        </a:p>
      </dgm:t>
    </dgm:pt>
    <dgm:pt modelId="{16FC800B-A59C-4DC1-8E42-9599691990B6}" cxnId="{6A9A8E3E-C67B-405F-A316-A7745AC3E3AD}" type="sibTrans">
      <dgm:prSet/>
      <dgm:spPr/>
      <dgm:t>
        <a:bodyPr/>
        <a:lstStyle/>
        <a:p>
          <a:endParaRPr lang="en-US"/>
        </a:p>
      </dgm:t>
    </dgm:pt>
    <dgm:pt modelId="{2FB48B42-0655-49E7-8197-0A1408383E9A}" type="pres">
      <dgm:prSet presAssocID="{B3164A8B-FB8D-4891-8B79-A2D529B093FE}" presName="Name0" presStyleCnt="0">
        <dgm:presLayoutVars>
          <dgm:dir/>
          <dgm:animLvl val="lvl"/>
          <dgm:resizeHandles val="exact"/>
        </dgm:presLayoutVars>
      </dgm:prSet>
      <dgm:spPr/>
    </dgm:pt>
    <dgm:pt modelId="{E8F5EBAF-E69E-4FD0-BD81-9447BC492648}" type="pres">
      <dgm:prSet presAssocID="{52503311-FE78-4C88-9FBE-4C5C113E25DF}" presName="boxAndChildren" presStyleCnt="0"/>
      <dgm:spPr/>
    </dgm:pt>
    <dgm:pt modelId="{E3C42100-7E5E-4813-8AE4-7BA4A123329A}" type="pres">
      <dgm:prSet presAssocID="{52503311-FE78-4C88-9FBE-4C5C113E25DF}" presName="parentTextBox" presStyleLbl="alignNode1" presStyleIdx="0" presStyleCnt="2"/>
      <dgm:spPr/>
    </dgm:pt>
    <dgm:pt modelId="{DB7BAE26-82E4-438B-B0A5-4892F8145917}" type="pres">
      <dgm:prSet presAssocID="{52503311-FE78-4C88-9FBE-4C5C113E25DF}" presName="descendantBox" presStyleLbl="bgAccFollowNode1" presStyleIdx="0" presStyleCnt="2"/>
      <dgm:spPr/>
    </dgm:pt>
    <dgm:pt modelId="{A005CD97-9773-4786-BA61-F158200881F5}" type="pres">
      <dgm:prSet presAssocID="{7089340C-F9BC-431C-B55C-2E4354574FD0}" presName="sp" presStyleCnt="0"/>
      <dgm:spPr/>
    </dgm:pt>
    <dgm:pt modelId="{89BDCE79-CFC8-409D-B2AD-9771E720E544}" type="pres">
      <dgm:prSet presAssocID="{E458B6CE-726A-4AC8-836B-7DA487548D4F}" presName="arrowAndChildren" presStyleCnt="0"/>
      <dgm:spPr/>
    </dgm:pt>
    <dgm:pt modelId="{852EDA6D-F6B7-497D-B3EC-9420D2E35650}" type="pres">
      <dgm:prSet presAssocID="{E458B6CE-726A-4AC8-836B-7DA487548D4F}" presName="parentTextArrow" presStyleLbl="node1" presStyleIdx="0" presStyleCnt="0"/>
      <dgm:spPr/>
    </dgm:pt>
    <dgm:pt modelId="{BACEDF7F-DAE2-48C7-8752-59EBDD33B9BC}" type="pres">
      <dgm:prSet presAssocID="{E458B6CE-726A-4AC8-836B-7DA487548D4F}" presName="arrow" presStyleLbl="alignNode1" presStyleIdx="1" presStyleCnt="2"/>
      <dgm:spPr/>
    </dgm:pt>
    <dgm:pt modelId="{20DAEF8F-F9A7-4C29-A37E-DC68210D6CE8}" type="pres">
      <dgm:prSet presAssocID="{E458B6CE-726A-4AC8-836B-7DA487548D4F}" presName="descendantArrow" presStyleLbl="bgAccFollowNode1" presStyleIdx="1" presStyleCnt="2"/>
      <dgm:spPr/>
    </dgm:pt>
  </dgm:ptLst>
  <dgm:cxnLst>
    <dgm:cxn modelId="{6DBD3E08-47C0-4AB0-83B3-4966C640869B}" srcId="{52503311-FE78-4C88-9FBE-4C5C113E25DF}" destId="{E7261047-9CC5-414B-9EDB-172078276638}" srcOrd="0" destOrd="0" parTransId="{21551C1F-BC27-432C-A720-5813E3CD7101}" sibTransId="{F0533046-08C7-45F7-9F73-23FD810E677C}"/>
    <dgm:cxn modelId="{1BF3260B-48C8-44AC-BC6C-EC87C6E3D7B6}" type="presOf" srcId="{E7261047-9CC5-414B-9EDB-172078276638}" destId="{DB7BAE26-82E4-438B-B0A5-4892F8145917}" srcOrd="0" destOrd="0" presId="urn:microsoft.com/office/officeart/2016/7/layout/VerticalDownArrowProcess"/>
    <dgm:cxn modelId="{D5690A1E-5608-421F-BB8B-A92001D46BE7}" type="presOf" srcId="{238FE93B-E733-4FD4-AC96-96C50FE1C6BD}" destId="{DB7BAE26-82E4-438B-B0A5-4892F8145917}" srcOrd="0" destOrd="4" presId="urn:microsoft.com/office/officeart/2016/7/layout/VerticalDownArrowProcess"/>
    <dgm:cxn modelId="{3FA3182C-2087-4952-9C44-84D198FBD5ED}" type="presOf" srcId="{510168D0-06C3-49CB-970D-391FA7292CD7}" destId="{DB7BAE26-82E4-438B-B0A5-4892F8145917}" srcOrd="0" destOrd="3" presId="urn:microsoft.com/office/officeart/2016/7/layout/VerticalDownArrowProcess"/>
    <dgm:cxn modelId="{67FEA83D-DA36-4211-8F1A-9165352CD6EF}" type="presOf" srcId="{52503311-FE78-4C88-9FBE-4C5C113E25DF}" destId="{E3C42100-7E5E-4813-8AE4-7BA4A123329A}" srcOrd="0" destOrd="0" presId="urn:microsoft.com/office/officeart/2016/7/layout/VerticalDownArrowProcess"/>
    <dgm:cxn modelId="{6A9A8E3E-C67B-405F-A316-A7745AC3E3AD}" srcId="{F8CE49DD-D501-4EA0-BAF8-5AE00422E8C5}" destId="{238FE93B-E733-4FD4-AC96-96C50FE1C6BD}" srcOrd="1" destOrd="0" parTransId="{CA8FEF8E-BF72-4128-8D43-9647EC20C8A0}" sibTransId="{16FC800B-A59C-4DC1-8E42-9599691990B6}"/>
    <dgm:cxn modelId="{9AD42F4A-4ED0-4BE1-A06E-AE43826134DD}" srcId="{E7261047-9CC5-414B-9EDB-172078276638}" destId="{1E862382-C5FD-4893-9D79-74007F8DF2F4}" srcOrd="0" destOrd="0" parTransId="{EE119B9B-F6BC-4D3A-9051-75A061C9ED94}" sibTransId="{F5157083-1235-48C2-8008-092AC1C8081E}"/>
    <dgm:cxn modelId="{000BA76E-8544-4636-8446-94D0B0571EDE}" type="presOf" srcId="{E458B6CE-726A-4AC8-836B-7DA487548D4F}" destId="{BACEDF7F-DAE2-48C7-8752-59EBDD33B9BC}" srcOrd="1" destOrd="0" presId="urn:microsoft.com/office/officeart/2016/7/layout/VerticalDownArrowProcess"/>
    <dgm:cxn modelId="{FC478372-5393-4B57-AF85-2D1842AECACA}" type="presOf" srcId="{F8CE49DD-D501-4EA0-BAF8-5AE00422E8C5}" destId="{DB7BAE26-82E4-438B-B0A5-4892F8145917}" srcOrd="0" destOrd="2" presId="urn:microsoft.com/office/officeart/2016/7/layout/VerticalDownArrowProcess"/>
    <dgm:cxn modelId="{0E100A76-F47D-4D4E-84B9-DDF5920382C1}" type="presOf" srcId="{B3164A8B-FB8D-4891-8B79-A2D529B093FE}" destId="{2FB48B42-0655-49E7-8197-0A1408383E9A}" srcOrd="0" destOrd="0" presId="urn:microsoft.com/office/officeart/2016/7/layout/VerticalDownArrowProcess"/>
    <dgm:cxn modelId="{F8783379-03DC-41AD-B0B5-8995D4EBF903}" type="presOf" srcId="{1E862382-C5FD-4893-9D79-74007F8DF2F4}" destId="{DB7BAE26-82E4-438B-B0A5-4892F8145917}" srcOrd="0" destOrd="1" presId="urn:microsoft.com/office/officeart/2016/7/layout/VerticalDownArrowProcess"/>
    <dgm:cxn modelId="{731DA784-FE6B-4E6A-BFB4-74E5753DBE97}" type="presOf" srcId="{4130DB43-A94F-4E3E-86CB-D45D3BD74E4F}" destId="{20DAEF8F-F9A7-4C29-A37E-DC68210D6CE8}" srcOrd="0" destOrd="0" presId="urn:microsoft.com/office/officeart/2016/7/layout/VerticalDownArrowProcess"/>
    <dgm:cxn modelId="{00618D85-CDB0-4C25-9ADD-A569381FE46A}" type="presOf" srcId="{E458B6CE-726A-4AC8-836B-7DA487548D4F}" destId="{852EDA6D-F6B7-497D-B3EC-9420D2E35650}" srcOrd="0" destOrd="0" presId="urn:microsoft.com/office/officeart/2016/7/layout/VerticalDownArrowProcess"/>
    <dgm:cxn modelId="{DF621DC3-A98E-4949-AD53-FEE4CFE89CE8}" srcId="{E458B6CE-726A-4AC8-836B-7DA487548D4F}" destId="{4130DB43-A94F-4E3E-86CB-D45D3BD74E4F}" srcOrd="0" destOrd="0" parTransId="{4348123D-F16F-496E-B7A2-FBEEF4E29A62}" sibTransId="{0B84E733-9B86-4AE6-B11D-42ADFA137A89}"/>
    <dgm:cxn modelId="{D4CFF1D6-4485-46F3-AB38-F183B0ECFC9F}" srcId="{B3164A8B-FB8D-4891-8B79-A2D529B093FE}" destId="{52503311-FE78-4C88-9FBE-4C5C113E25DF}" srcOrd="1" destOrd="0" parTransId="{ADB640C8-0359-4FF5-A3C3-DE7C1E39FD7B}" sibTransId="{52C48217-2076-48C2-98AA-A3632FA8BB91}"/>
    <dgm:cxn modelId="{9A2000D8-9905-4ACC-9450-B2D9FB5427A6}" srcId="{52503311-FE78-4C88-9FBE-4C5C113E25DF}" destId="{F8CE49DD-D501-4EA0-BAF8-5AE00422E8C5}" srcOrd="1" destOrd="0" parTransId="{18AC056D-E248-443F-B9B6-1B0A8DF4D869}" sibTransId="{8766EB44-26EA-401B-B7C5-271392C10106}"/>
    <dgm:cxn modelId="{F18B23DF-5904-4F53-B07E-8E0B0AE14487}" srcId="{B3164A8B-FB8D-4891-8B79-A2D529B093FE}" destId="{E458B6CE-726A-4AC8-836B-7DA487548D4F}" srcOrd="0" destOrd="0" parTransId="{B1C6DF9B-3796-4921-925F-679C1587A4C1}" sibTransId="{7089340C-F9BC-431C-B55C-2E4354574FD0}"/>
    <dgm:cxn modelId="{064D0EF4-2E14-471A-B06F-3DA5841344A1}" srcId="{F8CE49DD-D501-4EA0-BAF8-5AE00422E8C5}" destId="{510168D0-06C3-49CB-970D-391FA7292CD7}" srcOrd="0" destOrd="0" parTransId="{D5C78F14-126D-4086-AA19-2B0DEA0785EF}" sibTransId="{3DC4F29F-1223-401A-8FFF-ED3B22D46F75}"/>
    <dgm:cxn modelId="{79DB44CF-0F70-41F9-A719-73F46976A715}" type="presParOf" srcId="{2FB48B42-0655-49E7-8197-0A1408383E9A}" destId="{E8F5EBAF-E69E-4FD0-BD81-9447BC492648}" srcOrd="0" destOrd="0" presId="urn:microsoft.com/office/officeart/2016/7/layout/VerticalDownArrowProcess"/>
    <dgm:cxn modelId="{CECE8C85-BD59-4662-A168-5992B0A2AB09}" type="presParOf" srcId="{E8F5EBAF-E69E-4FD0-BD81-9447BC492648}" destId="{E3C42100-7E5E-4813-8AE4-7BA4A123329A}" srcOrd="0" destOrd="0" presId="urn:microsoft.com/office/officeart/2016/7/layout/VerticalDownArrowProcess"/>
    <dgm:cxn modelId="{7F1B3D89-E577-4420-B15B-F05BE3FDF061}" type="presParOf" srcId="{E8F5EBAF-E69E-4FD0-BD81-9447BC492648}" destId="{DB7BAE26-82E4-438B-B0A5-4892F8145917}" srcOrd="1" destOrd="0" presId="urn:microsoft.com/office/officeart/2016/7/layout/VerticalDownArrowProcess"/>
    <dgm:cxn modelId="{1E3571CE-F4D4-46DB-B537-F55B0ECCBB06}" type="presParOf" srcId="{2FB48B42-0655-49E7-8197-0A1408383E9A}" destId="{A005CD97-9773-4786-BA61-F158200881F5}" srcOrd="1" destOrd="0" presId="urn:microsoft.com/office/officeart/2016/7/layout/VerticalDownArrowProcess"/>
    <dgm:cxn modelId="{48C8489D-3241-4A01-8255-C7ECADD433FE}" type="presParOf" srcId="{2FB48B42-0655-49E7-8197-0A1408383E9A}" destId="{89BDCE79-CFC8-409D-B2AD-9771E720E544}" srcOrd="2" destOrd="0" presId="urn:microsoft.com/office/officeart/2016/7/layout/VerticalDownArrowProcess"/>
    <dgm:cxn modelId="{E4094C00-D937-4AAB-8E88-089971DD2710}" type="presParOf" srcId="{89BDCE79-CFC8-409D-B2AD-9771E720E544}" destId="{852EDA6D-F6B7-497D-B3EC-9420D2E35650}" srcOrd="0" destOrd="0" presId="urn:microsoft.com/office/officeart/2016/7/layout/VerticalDownArrowProcess"/>
    <dgm:cxn modelId="{64816E73-C6AC-4638-B17A-D138E346D721}" type="presParOf" srcId="{89BDCE79-CFC8-409D-B2AD-9771E720E544}" destId="{BACEDF7F-DAE2-48C7-8752-59EBDD33B9BC}" srcOrd="1" destOrd="0" presId="urn:microsoft.com/office/officeart/2016/7/layout/VerticalDownArrowProcess"/>
    <dgm:cxn modelId="{E33F67A2-A700-4AD3-AB40-B1732AC931EC}" type="presParOf" srcId="{89BDCE79-CFC8-409D-B2AD-9771E720E544}" destId="{20DAEF8F-F9A7-4C29-A37E-DC68210D6CE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367913" cy="6405613"/>
        <a:chOff x="0" y="0"/>
        <a:chExt cx="6367913" cy="6405613"/>
      </a:xfrm>
    </dsp:grpSpPr>
    <dsp:sp modelId="{E3C42100-7E5E-4813-8AE4-7BA4A123329A}">
      <dsp:nvSpPr>
        <dsp:cNvPr id="3" name="矩形 2"/>
        <dsp:cNvSpPr/>
      </dsp:nvSpPr>
      <dsp:spPr bwMode="white">
        <a:xfrm>
          <a:off x="0" y="3866726"/>
          <a:ext cx="1591978" cy="2538887"/>
        </a:xfrm>
        <a:prstGeom prst="rect">
          <a:avLst/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3221" tIns="142240" rIns="113221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Predict the prices of a property in Belgium to answer:</a:t>
          </a:r>
        </a:p>
      </dsp:txBody>
      <dsp:txXfrm>
        <a:off x="0" y="3866726"/>
        <a:ext cx="1591978" cy="2538887"/>
      </dsp:txXfrm>
    </dsp:sp>
    <dsp:sp modelId="{DB7BAE26-82E4-438B-B0A5-4892F8145917}">
      <dsp:nvSpPr>
        <dsp:cNvPr id="4" name="矩形 3"/>
        <dsp:cNvSpPr/>
      </dsp:nvSpPr>
      <dsp:spPr bwMode="white">
        <a:xfrm>
          <a:off x="1591978" y="3866726"/>
          <a:ext cx="4775935" cy="2538887"/>
        </a:xfrm>
        <a:prstGeom prst="rect">
          <a:avLst/>
        </a:prstGeom>
      </dsp:spPr>
      <dsp:style>
        <a:lnRef idx="2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96878" tIns="215900" rIns="96878" bIns="215900" anchor="t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Is it a good time to buy/sell a house/apartment in Belgium?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Price climbing (%)</a:t>
          </a:r>
          <a:endParaRPr lang="en-US">
            <a:solidFill>
              <a:schemeClr val="dk1"/>
            </a:solidFill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Either for investment or for having a patrimony?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Renting</a:t>
          </a:r>
          <a:endParaRPr lang="en-US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Buying</a:t>
          </a:r>
          <a:endParaRPr>
            <a:solidFill>
              <a:schemeClr val="dk1"/>
            </a:solidFill>
          </a:endParaRPr>
        </a:p>
      </dsp:txBody>
      <dsp:txXfrm>
        <a:off x="1591978" y="3866726"/>
        <a:ext cx="4775935" cy="2538887"/>
      </dsp:txXfrm>
    </dsp:sp>
    <dsp:sp modelId="{BACEDF7F-DAE2-48C7-8752-59EBDD33B9BC}">
      <dsp:nvSpPr>
        <dsp:cNvPr id="5" name="上箭头标注 4"/>
        <dsp:cNvSpPr/>
      </dsp:nvSpPr>
      <dsp:spPr bwMode="white">
        <a:xfrm rot="10800000">
          <a:off x="0" y="0"/>
          <a:ext cx="1591978" cy="39048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3221" tIns="142240" rIns="113221" bIns="14224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What determines how much a property will cost in Belgium? </a:t>
          </a:r>
        </a:p>
      </dsp:txBody>
      <dsp:txXfrm rot="10800000">
        <a:off x="0" y="0"/>
        <a:ext cx="1591978" cy="3904809"/>
      </dsp:txXfrm>
    </dsp:sp>
    <dsp:sp modelId="{20DAEF8F-F9A7-4C29-A37E-DC68210D6CE8}">
      <dsp:nvSpPr>
        <dsp:cNvPr id="6" name="矩形 5"/>
        <dsp:cNvSpPr/>
      </dsp:nvSpPr>
      <dsp:spPr bwMode="white">
        <a:xfrm>
          <a:off x="1591978" y="0"/>
          <a:ext cx="4775935" cy="2538126"/>
        </a:xfrm>
        <a:prstGeom prst="rect">
          <a:avLst/>
        </a:prstGeom>
      </dsp:spPr>
      <dsp:style>
        <a:lnRef idx="2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96878" tIns="215900" rIns="96878" bIns="21590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Use the main influencing traits to train the ML model</a:t>
          </a:r>
          <a:endParaRPr>
            <a:solidFill>
              <a:schemeClr val="dk1"/>
            </a:solidFill>
          </a:endParaRPr>
        </a:p>
      </dsp:txBody>
      <dsp:txXfrm>
        <a:off x="1591978" y="0"/>
        <a:ext cx="4775935" cy="253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parTxLTRAlign" val="l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type="upArrowCallout" r:blip="" rot="180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type="upArrowCallout" r:blip="" rot="180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parTxLTRAlign" val="l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6711C-B299-4926-B56A-19A0C0801CB2}" type="datetimeFigureOut">
              <a:rPr lang="en-CA" smtClean="0"/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B4F48-967C-4726-8363-8AA324AA4F06}" type="slidenum">
              <a:rPr lang="en-CA" smtClean="0"/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Real State: Belgian Market</a:t>
            </a:r>
            <a:endParaRPr lang="en-CA" sz="480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</a:rPr>
              <a:t>Hui, Mustafa, Georgina</a:t>
            </a:r>
            <a:endParaRPr lang="es-ES">
              <a:solidFill>
                <a:srgbClr val="FFFFFF"/>
              </a:solidFill>
            </a:endParaRPr>
          </a:p>
          <a:p>
            <a:pPr algn="l"/>
            <a:r>
              <a:rPr lang="es-ES">
                <a:solidFill>
                  <a:srgbClr val="FFFFFF"/>
                </a:solidFill>
              </a:rPr>
              <a:t>July 15, 2024</a:t>
            </a:r>
            <a:endParaRPr lang="en-CA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888" y="1628489"/>
            <a:ext cx="8603012" cy="4864385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838200" y="365126"/>
            <a:ext cx="10515600" cy="7197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b="1" dirty="0"/>
              <a:t>Average price by province and number of rooms</a:t>
            </a:r>
            <a:endParaRPr lang="en-CA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399" y="2222167"/>
            <a:ext cx="11197337" cy="4451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b="1" dirty="0"/>
              <a:t>Price per square meter in the Belgian districts</a:t>
            </a:r>
            <a:endParaRPr lang="en-CA" sz="3600" b="1" dirty="0"/>
          </a:p>
          <a:p>
            <a:pPr algn="ctr"/>
            <a:r>
              <a:rPr lang="en-CA" sz="3600" b="1" dirty="0"/>
              <a:t>(calculated with </a:t>
            </a:r>
            <a:r>
              <a:rPr lang="en-CA" sz="3600" b="1" dirty="0" err="1"/>
              <a:t>inthernal</a:t>
            </a:r>
            <a:r>
              <a:rPr lang="en-CA" sz="3600" b="1" dirty="0"/>
              <a:t> information)</a:t>
            </a:r>
            <a:endParaRPr lang="en-CA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255" y="1771742"/>
            <a:ext cx="8836609" cy="4990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b="1" dirty="0"/>
              <a:t>Price per square meter in the Belgian districts</a:t>
            </a:r>
            <a:endParaRPr lang="en-CA" sz="3600" b="1" dirty="0"/>
          </a:p>
          <a:p>
            <a:pPr algn="ctr"/>
            <a:r>
              <a:rPr lang="en-CA" sz="3600" b="1" dirty="0"/>
              <a:t>(calculated with external information)</a:t>
            </a:r>
            <a:endParaRPr lang="en-CA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CA" sz="3600" b="1" dirty="0"/>
              <a:t>Price vs Price per square meter in the Belgian districts</a:t>
            </a:r>
            <a:endParaRPr lang="en-CA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274" y="2450853"/>
            <a:ext cx="11425451" cy="40420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8251" y="1945247"/>
            <a:ext cx="8059120" cy="47959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3600" b="1" dirty="0">
                <a:latin typeface="Aptos Display (Headings)"/>
              </a:rPr>
              <a:t>Price vs number of facades in houses with similar number of rooms</a:t>
            </a:r>
            <a:endParaRPr lang="en-CA" sz="3600" b="1" dirty="0">
              <a:latin typeface="Aptos Display (Headings)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" y="1543685"/>
            <a:ext cx="12192635" cy="53143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矩形 27"/>
          <p:cNvSpPr/>
          <p:nvPr/>
        </p:nvSpPr>
        <p:spPr>
          <a:xfrm>
            <a:off x="4781550" y="1097915"/>
            <a:ext cx="3374390" cy="300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6138" y="145732"/>
            <a:ext cx="10515600" cy="132556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fr-FR" altLang="zh-CN" sz="3600" b="1" dirty="0">
                <a:effectLst/>
              </a:rPr>
              <a:t>Distribution of Price per Square </a:t>
            </a:r>
            <a:r>
              <a:rPr lang="fr-FR" altLang="zh-CN" sz="3600" b="1" dirty="0" err="1">
                <a:effectLst/>
              </a:rPr>
              <a:t>Meter</a:t>
            </a:r>
            <a:r>
              <a:rPr lang="fr-FR" altLang="zh-CN" sz="3600" b="1" dirty="0">
                <a:effectLst/>
              </a:rPr>
              <a:t> by Construction </a:t>
            </a:r>
            <a:r>
              <a:rPr lang="fr-FR" altLang="zh-CN" sz="3600" b="1" dirty="0" err="1">
                <a:effectLst/>
              </a:rPr>
              <a:t>Year</a:t>
            </a:r>
            <a:endParaRPr lang="en-CA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lor 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9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/>
          <p:cNvGrpSpPr>
            <a:grpSpLocks noGrp="1" noRot="1" noChangeAspect="1" noMove="1" noResize="1" noUngrp="1"/>
          </p:cNvGrpSpPr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3" name="Freeform: Shape 52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tasks</a:t>
            </a:r>
            <a:endParaRPr lang="en-US" sz="48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5" name="TextBox 1"/>
          <p:cNvGraphicFramePr/>
          <p:nvPr/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CA" sz="3700" dirty="0"/>
              <a:t>What determines the price of real estate in Belgium?</a:t>
            </a:r>
            <a:endParaRPr lang="en-CA" sz="3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70" y="2743200"/>
            <a:ext cx="5424406" cy="3613149"/>
          </a:xfrm>
        </p:spPr>
        <p:txBody>
          <a:bodyPr anchor="ctr">
            <a:normAutofit/>
          </a:bodyPr>
          <a:lstStyle/>
          <a:p>
            <a:r>
              <a:rPr lang="en-CA" sz="200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 annual inflation rate for house prices amounts to 3.1% in the first quarter of 2024</a:t>
            </a:r>
            <a:r>
              <a:rPr lang="en-CA" sz="120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(1)</a:t>
            </a:r>
            <a:endParaRPr lang="en-CA" sz="120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CA" sz="1200" b="1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CA" sz="1600" b="1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CA" sz="2000" b="1" dirty="0">
                <a:highlight>
                  <a:srgbClr val="FFFFFF"/>
                </a:highlight>
                <a:latin typeface="Roboto" panose="02000000000000000000" pitchFamily="2" charset="0"/>
              </a:rPr>
              <a:t>Location </a:t>
            </a:r>
            <a:endParaRPr lang="en-CA" sz="2000" b="1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CA" sz="2000" b="1" dirty="0">
                <a:highlight>
                  <a:srgbClr val="FFFFFF"/>
                </a:highlight>
                <a:latin typeface="Roboto" panose="02000000000000000000" pitchFamily="2" charset="0"/>
              </a:rPr>
              <a:t>Number of Facades</a:t>
            </a:r>
            <a:endParaRPr lang="en-CA" sz="2000" b="1" dirty="0"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lvl="1"/>
            <a:r>
              <a:rPr lang="en-CA" sz="2000" b="1" dirty="0">
                <a:highlight>
                  <a:srgbClr val="FFFFFF"/>
                </a:highlight>
                <a:latin typeface="Roboto" panose="02000000000000000000" pitchFamily="2" charset="0"/>
              </a:rPr>
              <a:t>Year of Construction</a:t>
            </a:r>
            <a:endParaRPr lang="en-CA" sz="2000" b="1" dirty="0"/>
          </a:p>
        </p:txBody>
      </p:sp>
      <p:pic>
        <p:nvPicPr>
          <p:cNvPr id="5" name="Picture 4" descr="Four wooden houses with different sizes"/>
          <p:cNvPicPr>
            <a:picLocks noChangeAspect="1"/>
          </p:cNvPicPr>
          <p:nvPr/>
        </p:nvPicPr>
        <p:blipFill rotWithShape="1">
          <a:blip r:embed="rId1"/>
          <a:srcRect l="26097" r="14502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6755" y="6356349"/>
            <a:ext cx="626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https://statbel.fgov.be/en/themes/housing/house-price-index</a:t>
            </a:r>
            <a:endParaRPr lang="en-CA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Disponibility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836930"/>
            <a:ext cx="11005185" cy="6020435"/>
          </a:xfrm>
          <a:prstGeom prst="rect">
            <a:avLst/>
          </a:prstGeom>
          <a:ln>
            <a:noFill/>
          </a:ln>
        </p:spPr>
      </p:pic>
      <p:sp>
        <p:nvSpPr>
          <p:cNvPr id="25" name="文本框 24"/>
          <p:cNvSpPr txBox="1"/>
          <p:nvPr/>
        </p:nvSpPr>
        <p:spPr>
          <a:xfrm>
            <a:off x="380365" y="314325"/>
            <a:ext cx="4834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"/>
            </a:pPr>
            <a:r>
              <a:rPr lang="fr-FR" altLang="zh-CN" sz="2800" b="1">
                <a:effectLst/>
              </a:rPr>
              <a:t>Distribution of Properties </a:t>
            </a:r>
            <a:endParaRPr lang="fr-FR" altLang="zh-CN" sz="2800" b="1">
              <a:effectLst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860925" y="716915"/>
            <a:ext cx="4490085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184640" y="1370330"/>
            <a:ext cx="18764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CN" sz="2000" b="1"/>
              <a:t>Total: 104472 </a:t>
            </a:r>
            <a:endParaRPr lang="fr-FR" altLang="zh-CN" sz="2000" b="1"/>
          </a:p>
        </p:txBody>
      </p:sp>
      <p:grpSp>
        <p:nvGrpSpPr>
          <p:cNvPr id="29" name="组合 28"/>
          <p:cNvGrpSpPr/>
          <p:nvPr/>
        </p:nvGrpSpPr>
        <p:grpSpPr>
          <a:xfrm>
            <a:off x="2287905" y="836930"/>
            <a:ext cx="5685155" cy="2830830"/>
            <a:chOff x="3627" y="1318"/>
            <a:chExt cx="8953" cy="4458"/>
          </a:xfrm>
        </p:grpSpPr>
        <p:grpSp>
          <p:nvGrpSpPr>
            <p:cNvPr id="11" name="组合 10"/>
            <p:cNvGrpSpPr/>
            <p:nvPr/>
          </p:nvGrpSpPr>
          <p:grpSpPr>
            <a:xfrm>
              <a:off x="9477" y="3561"/>
              <a:ext cx="1852" cy="1016"/>
              <a:chOff x="9404" y="3273"/>
              <a:chExt cx="1852" cy="1016"/>
            </a:xfrm>
          </p:grpSpPr>
          <p:sp>
            <p:nvSpPr>
              <p:cNvPr id="6" name="线形标注 2 5"/>
              <p:cNvSpPr/>
              <p:nvPr/>
            </p:nvSpPr>
            <p:spPr>
              <a:xfrm>
                <a:off x="9404" y="3326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65628"/>
                  <a:gd name="adj6" fmla="val -47976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altLang="zh-CN"/>
                  <a:t>Brussels: </a:t>
                </a:r>
                <a:endParaRPr lang="fr-FR" altLang="zh-CN"/>
              </a:p>
              <a:p>
                <a:pPr algn="r"/>
                <a:r>
                  <a:rPr lang="fr-FR" altLang="zh-CN"/>
                  <a:t>10411</a:t>
                </a:r>
                <a:endParaRPr lang="fr-FR" altLang="zh-CN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728" y="4760"/>
              <a:ext cx="1853" cy="1016"/>
              <a:chOff x="9404" y="3273"/>
              <a:chExt cx="1853" cy="1016"/>
            </a:xfrm>
          </p:grpSpPr>
          <p:sp>
            <p:nvSpPr>
              <p:cNvPr id="13" name="线形标注 2 12"/>
              <p:cNvSpPr/>
              <p:nvPr/>
            </p:nvSpPr>
            <p:spPr>
              <a:xfrm>
                <a:off x="9404" y="3326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84631"/>
                  <a:gd name="adj6" fmla="val -33459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altLang="zh-CN"/>
                  <a:t>Liege: </a:t>
                </a:r>
                <a:endParaRPr lang="fr-FR" altLang="zh-CN"/>
              </a:p>
              <a:p>
                <a:pPr algn="r"/>
                <a:r>
                  <a:rPr lang="fr-FR" altLang="zh-CN"/>
                  <a:t>6052</a:t>
                </a:r>
                <a:endParaRPr lang="fr-FR" altLang="zh-CN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5047" y="2398"/>
              <a:ext cx="1853" cy="1016"/>
              <a:chOff x="9404" y="3273"/>
              <a:chExt cx="1853" cy="1016"/>
            </a:xfrm>
          </p:grpSpPr>
          <p:sp>
            <p:nvSpPr>
              <p:cNvPr id="16" name="线形标注 2 15"/>
              <p:cNvSpPr/>
              <p:nvPr/>
            </p:nvSpPr>
            <p:spPr>
              <a:xfrm>
                <a:off x="9404" y="3273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04776"/>
                  <a:gd name="adj6" fmla="val -3615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altLang="zh-CN"/>
                  <a:t>Antwerp: </a:t>
                </a:r>
                <a:endParaRPr lang="fr-FR" altLang="zh-CN"/>
              </a:p>
              <a:p>
                <a:pPr algn="r"/>
                <a:r>
                  <a:rPr lang="fr-FR" altLang="zh-CN"/>
                  <a:t>9081</a:t>
                </a:r>
                <a:endParaRPr lang="fr-FR" altLang="zh-CN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3627" y="1318"/>
              <a:ext cx="1853" cy="1016"/>
              <a:chOff x="9404" y="3273"/>
              <a:chExt cx="1853" cy="1016"/>
            </a:xfrm>
          </p:grpSpPr>
          <p:sp>
            <p:nvSpPr>
              <p:cNvPr id="20" name="线形标注 2 19"/>
              <p:cNvSpPr/>
              <p:nvPr/>
            </p:nvSpPr>
            <p:spPr>
              <a:xfrm>
                <a:off x="9404" y="3273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27622"/>
                  <a:gd name="adj6" fmla="val -3745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altLang="zh-CN"/>
                  <a:t>Bruge: 5824</a:t>
                </a:r>
                <a:endParaRPr lang="fr-FR" altLang="zh-CN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6375" y="3438"/>
              <a:ext cx="1853" cy="1016"/>
              <a:chOff x="9404" y="3273"/>
              <a:chExt cx="1853" cy="1016"/>
            </a:xfrm>
          </p:grpSpPr>
          <p:sp>
            <p:nvSpPr>
              <p:cNvPr id="26" name="线形标注 2 25"/>
              <p:cNvSpPr/>
              <p:nvPr/>
            </p:nvSpPr>
            <p:spPr>
              <a:xfrm>
                <a:off x="9404" y="3273"/>
                <a:ext cx="1853" cy="963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04776"/>
                  <a:gd name="adj6" fmla="val -3615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9404" y="3273"/>
                <a:ext cx="185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altLang="zh-CN"/>
                  <a:t>Gent: </a:t>
                </a:r>
                <a:endParaRPr lang="fr-FR" altLang="zh-CN"/>
              </a:p>
              <a:p>
                <a:pPr algn="r"/>
                <a:r>
                  <a:rPr lang="fr-FR" altLang="zh-CN"/>
                  <a:t>5055</a:t>
                </a:r>
                <a:endParaRPr lang="fr-FR" altLang="zh-C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55917" y="1400810"/>
            <a:ext cx="11480165" cy="5317490"/>
            <a:chOff x="0" y="1245"/>
            <a:chExt cx="19200" cy="936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1245"/>
              <a:ext cx="19200" cy="93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12" y="1804"/>
              <a:ext cx="3672" cy="35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6" name="文本框 15"/>
          <p:cNvSpPr txBox="1"/>
          <p:nvPr/>
        </p:nvSpPr>
        <p:spPr>
          <a:xfrm>
            <a:off x="10282555" y="1962785"/>
            <a:ext cx="13519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zh-CN" sz="1400" b="1"/>
              <a:t>Appartments: </a:t>
            </a:r>
            <a:endParaRPr lang="fr-FR" altLang="zh-CN" sz="1400" b="1"/>
          </a:p>
          <a:p>
            <a:pPr algn="ctr"/>
            <a:r>
              <a:rPr lang="fr-FR" altLang="zh-CN" sz="1400" b="1"/>
              <a:t>47.51%</a:t>
            </a:r>
            <a:endParaRPr lang="fr-FR" altLang="zh-CN" sz="1400" b="1"/>
          </a:p>
        </p:txBody>
      </p:sp>
      <p:sp>
        <p:nvSpPr>
          <p:cNvPr id="22" name="文本框 21"/>
          <p:cNvSpPr txBox="1"/>
          <p:nvPr/>
        </p:nvSpPr>
        <p:spPr>
          <a:xfrm>
            <a:off x="10005060" y="2777490"/>
            <a:ext cx="9036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altLang="zh-CN" sz="1400" b="1"/>
              <a:t>Houses: </a:t>
            </a:r>
            <a:endParaRPr lang="fr-FR" altLang="zh-CN" sz="1400" b="1"/>
          </a:p>
          <a:p>
            <a:pPr algn="ctr"/>
            <a:r>
              <a:rPr lang="fr-FR" altLang="zh-CN" sz="1400" b="1"/>
              <a:t>52.49%</a:t>
            </a:r>
            <a:endParaRPr lang="fr-FR" altLang="zh-CN" sz="1400" b="1"/>
          </a:p>
        </p:txBody>
      </p:sp>
      <p:sp>
        <p:nvSpPr>
          <p:cNvPr id="23" name="矩形 22"/>
          <p:cNvSpPr/>
          <p:nvPr/>
        </p:nvSpPr>
        <p:spPr>
          <a:xfrm>
            <a:off x="5243830" y="656590"/>
            <a:ext cx="2338070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214620" y="671830"/>
            <a:ext cx="2338070" cy="37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700"/>
            <a:ext cx="10515600" cy="90360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fr-FR" altLang="zh-CN" sz="3600" b="1" dirty="0">
                <a:effectLst/>
              </a:rPr>
              <a:t>Distribution of </a:t>
            </a:r>
            <a:r>
              <a:rPr lang="fr-FR" altLang="zh-CN" sz="3600" b="1" dirty="0" err="1">
                <a:effectLst/>
              </a:rPr>
              <a:t>Properties</a:t>
            </a:r>
            <a:r>
              <a:rPr lang="fr-FR" altLang="zh-CN" sz="3600" b="1" dirty="0">
                <a:effectLst/>
              </a:rPr>
              <a:t> </a:t>
            </a:r>
            <a:endParaRPr lang="en-CA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1" y="1333265"/>
            <a:ext cx="10828338" cy="5524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146"/>
            <a:ext cx="10515600" cy="99872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3600" b="1" dirty="0"/>
              <a:t>Price </a:t>
            </a:r>
            <a:r>
              <a:rPr lang="es-ES" sz="3600" b="1" dirty="0" err="1"/>
              <a:t>average</a:t>
            </a:r>
            <a:r>
              <a:rPr lang="es-ES" sz="3600" b="1" dirty="0"/>
              <a:t> </a:t>
            </a:r>
            <a:r>
              <a:rPr lang="es-ES" sz="3600" b="1" dirty="0" err="1"/>
              <a:t>by</a:t>
            </a:r>
            <a:r>
              <a:rPr lang="es-ES" sz="3600" b="1" dirty="0"/>
              <a:t> </a:t>
            </a:r>
            <a:r>
              <a:rPr lang="es-ES" sz="3600" b="1" dirty="0" err="1"/>
              <a:t>province</a:t>
            </a:r>
            <a:endParaRPr lang="en-CA" sz="3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3878" y="1222725"/>
            <a:ext cx="8305519" cy="5539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009"/>
            <a:ext cx="10515600" cy="84374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CA" sz="3600" b="1" dirty="0"/>
              <a:t>Price average by province and property type</a:t>
            </a:r>
            <a:endParaRPr lang="en-CA" sz="3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 that influence the price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house&#10;&#10;Description automatically generated with medium confidence"/>
          <p:cNvPicPr>
            <a:picLocks noChangeAspect="1"/>
          </p:cNvPicPr>
          <p:nvPr/>
        </p:nvPicPr>
        <p:blipFill rotWithShape="1">
          <a:blip r:embed="rId1"/>
          <a:srcRect b="575"/>
          <a:stretch>
            <a:fillRect/>
          </a:stretch>
        </p:blipFill>
        <p:spPr>
          <a:xfrm>
            <a:off x="4038599" y="10"/>
            <a:ext cx="8160026" cy="68758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Price correlation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9424" y="2501978"/>
            <a:ext cx="826576" cy="241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16200000">
            <a:off x="8094657" y="5258094"/>
            <a:ext cx="826576" cy="241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 rot="16200000">
            <a:off x="6981174" y="5368387"/>
            <a:ext cx="1047160" cy="241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 rot="16200000">
            <a:off x="5836042" y="5640447"/>
            <a:ext cx="1441462" cy="241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 rot="16200000">
            <a:off x="5484580" y="5635446"/>
            <a:ext cx="1456961" cy="23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595673" y="3429000"/>
            <a:ext cx="1499524" cy="241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 rot="16200000">
            <a:off x="6902392" y="5793630"/>
            <a:ext cx="1892154" cy="235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4143840" y="4595477"/>
            <a:ext cx="1842234" cy="241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4866711" y="4298080"/>
            <a:ext cx="1162850" cy="241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/>
          <p:cNvSpPr/>
          <p:nvPr/>
        </p:nvSpPr>
        <p:spPr>
          <a:xfrm rot="16200000">
            <a:off x="7603921" y="5403721"/>
            <a:ext cx="1127998" cy="2720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3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9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8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Widescreen</PresentationFormat>
  <Paragraphs>68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Roboto</vt:lpstr>
      <vt:lpstr>苹方-简</vt:lpstr>
      <vt:lpstr>Wingdings</vt:lpstr>
      <vt:lpstr>Aptos Display (Headings)</vt:lpstr>
      <vt:lpstr>Thonburi</vt:lpstr>
      <vt:lpstr>Aptos</vt:lpstr>
      <vt:lpstr>Aptos Display</vt:lpstr>
      <vt:lpstr>微软雅黑</vt:lpstr>
      <vt:lpstr>汉仪旗黑</vt:lpstr>
      <vt:lpstr>宋体</vt:lpstr>
      <vt:lpstr>Arial Unicode MS</vt:lpstr>
      <vt:lpstr>Calibri</vt:lpstr>
      <vt:lpstr>Helvetica Neue</vt:lpstr>
      <vt:lpstr>宋体-简</vt:lpstr>
      <vt:lpstr>等线</vt:lpstr>
      <vt:lpstr>等线 Light</vt:lpstr>
      <vt:lpstr>Office Theme</vt:lpstr>
      <vt:lpstr>1_Office Theme</vt:lpstr>
      <vt:lpstr>Real State: Belgian Market</vt:lpstr>
      <vt:lpstr>What determines the price of real estate in Belgium?</vt:lpstr>
      <vt:lpstr>Disponibility</vt:lpstr>
      <vt:lpstr>PowerPoint 演示文稿</vt:lpstr>
      <vt:lpstr>Distribution of Properties </vt:lpstr>
      <vt:lpstr>Price average by province</vt:lpstr>
      <vt:lpstr>Price average by province and property type</vt:lpstr>
      <vt:lpstr>Features that influence the price</vt:lpstr>
      <vt:lpstr>Price correlation</vt:lpstr>
      <vt:lpstr>PowerPoint 演示文稿</vt:lpstr>
      <vt:lpstr>PowerPoint 演示文稿</vt:lpstr>
      <vt:lpstr>PowerPoint 演示文稿</vt:lpstr>
      <vt:lpstr>Price vs Price per square meter in the Belgian districts</vt:lpstr>
      <vt:lpstr>PowerPoint 演示文稿</vt:lpstr>
      <vt:lpstr>Distribution of Price per Square Meter by Construction Year</vt:lpstr>
      <vt:lpstr>Next 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georgina galicia</dc:creator>
  <cp:lastModifiedBy>emma</cp:lastModifiedBy>
  <cp:revision>51</cp:revision>
  <dcterms:created xsi:type="dcterms:W3CDTF">2024-07-15T07:59:28Z</dcterms:created>
  <dcterms:modified xsi:type="dcterms:W3CDTF">2024-07-15T07:59:28Z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2052-5.6.0.8082</vt:lpwstr>
  </property>
</Properties>
</file>