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57" r:id="rId5"/>
    <p:sldId id="273" r:id="rId6"/>
    <p:sldId id="274" r:id="rId7"/>
    <p:sldId id="263" r:id="rId8"/>
    <p:sldId id="267" r:id="rId9"/>
    <p:sldId id="277" r:id="rId10"/>
    <p:sldId id="268" r:id="rId11"/>
    <p:sldId id="262" r:id="rId12"/>
    <p:sldId id="259" r:id="rId14"/>
    <p:sldId id="260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4" y="-102"/>
      </p:cViewPr>
      <p:guideLst>
        <p:guide orient="horz" pos="218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Real </a:t>
            </a:r>
            <a:r>
              <a:rPr lang="es-ES" dirty="0" err="1"/>
              <a:t>State</a:t>
            </a:r>
            <a:r>
              <a:rPr lang="es-ES" dirty="0"/>
              <a:t>: </a:t>
            </a:r>
            <a:r>
              <a:rPr lang="es-ES" dirty="0" err="1"/>
              <a:t>Belgian</a:t>
            </a:r>
            <a:r>
              <a:rPr lang="es-ES" dirty="0"/>
              <a:t> </a:t>
            </a:r>
            <a:r>
              <a:rPr lang="es-ES" dirty="0" err="1"/>
              <a:t>Market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Hui, </a:t>
            </a:r>
            <a:r>
              <a:rPr lang="es-ES" dirty="0" err="1"/>
              <a:t>Mustafa</a:t>
            </a:r>
            <a:r>
              <a:rPr lang="es-ES" dirty="0"/>
              <a:t>, Georgina</a:t>
            </a:r>
            <a:endParaRPr lang="es-ES" dirty="0"/>
          </a:p>
          <a:p>
            <a:r>
              <a:rPr lang="es-ES" dirty="0" err="1"/>
              <a:t>July</a:t>
            </a:r>
            <a:r>
              <a:rPr lang="es-ES" dirty="0"/>
              <a:t> 15, 2024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289" y="1109260"/>
            <a:ext cx="9224065" cy="5209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552" y="550745"/>
            <a:ext cx="9673226" cy="5756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097915"/>
            <a:ext cx="12192635" cy="531431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781550" y="1097915"/>
            <a:ext cx="3374390" cy="300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0365" y="314325"/>
            <a:ext cx="10557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fr-FR" altLang="zh-CN" sz="2800" b="1">
                <a:effectLst/>
              </a:rPr>
              <a:t>Distribution of Price per Square Meter by Construction Year</a:t>
            </a:r>
            <a:endParaRPr lang="fr-FR" altLang="zh-CN" sz="2800" b="1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What do determine the Price of a property in Belgium?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2567"/>
            <a:ext cx="10515600" cy="3319813"/>
          </a:xfrm>
        </p:spPr>
        <p:txBody>
          <a:bodyPr/>
          <a:lstStyle/>
          <a:p>
            <a:r>
              <a:rPr lang="en-CA" b="1" i="0" dirty="0">
                <a:solidFill>
                  <a:srgbClr val="2222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annual inflation rate for house prices amounts to 3.1%</a:t>
            </a:r>
            <a:r>
              <a:rPr lang="en-CA" b="0" i="0" dirty="0">
                <a:solidFill>
                  <a:srgbClr val="2222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CA" b="1" i="0" dirty="0">
                <a:solidFill>
                  <a:srgbClr val="2222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 the first quarter of 2024 </a:t>
            </a:r>
            <a:r>
              <a:rPr lang="en-CA" sz="2000" b="0" i="0" dirty="0">
                <a:solidFill>
                  <a:srgbClr val="2222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(ref: STATBEL https://statbel.fgov.be/en/themes/housing/house-price-index )</a:t>
            </a:r>
            <a:endParaRPr lang="en-CA" sz="2000" b="0" i="0" dirty="0">
              <a:solidFill>
                <a:srgbClr val="2222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CA" dirty="0">
              <a:solidFill>
                <a:srgbClr val="2222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CA" dirty="0">
                <a:solidFill>
                  <a:srgbClr val="2222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Location </a:t>
            </a:r>
            <a:endParaRPr lang="en-CA" dirty="0">
              <a:solidFill>
                <a:srgbClr val="2222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CA" dirty="0">
                <a:solidFill>
                  <a:srgbClr val="2222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Number of Facades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836930"/>
            <a:ext cx="11005185" cy="60204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80365" y="314325"/>
            <a:ext cx="4834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fr-FR" altLang="zh-CN" sz="2800" b="1">
                <a:effectLst/>
              </a:rPr>
              <a:t>Distribution of Properties </a:t>
            </a:r>
            <a:endParaRPr lang="fr-FR" altLang="zh-CN" sz="2800" b="1"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60925" y="716915"/>
            <a:ext cx="449008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84640" y="1370330"/>
            <a:ext cx="1876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zh-CN" sz="2000" b="1"/>
              <a:t>Total: 104472 </a:t>
            </a:r>
            <a:endParaRPr lang="fr-FR" altLang="zh-CN" sz="2000" b="1"/>
          </a:p>
        </p:txBody>
      </p:sp>
      <p:grpSp>
        <p:nvGrpSpPr>
          <p:cNvPr id="29" name="组合 28"/>
          <p:cNvGrpSpPr/>
          <p:nvPr/>
        </p:nvGrpSpPr>
        <p:grpSpPr>
          <a:xfrm>
            <a:off x="2287905" y="836930"/>
            <a:ext cx="5685155" cy="2830830"/>
            <a:chOff x="3627" y="1318"/>
            <a:chExt cx="8953" cy="4458"/>
          </a:xfrm>
        </p:grpSpPr>
        <p:grpSp>
          <p:nvGrpSpPr>
            <p:cNvPr id="11" name="组合 10"/>
            <p:cNvGrpSpPr/>
            <p:nvPr/>
          </p:nvGrpSpPr>
          <p:grpSpPr>
            <a:xfrm>
              <a:off x="9477" y="3561"/>
              <a:ext cx="1852" cy="1016"/>
              <a:chOff x="9404" y="3273"/>
              <a:chExt cx="1852" cy="1016"/>
            </a:xfrm>
          </p:grpSpPr>
          <p:sp>
            <p:nvSpPr>
              <p:cNvPr id="6" name="线形标注 2 5"/>
              <p:cNvSpPr/>
              <p:nvPr/>
            </p:nvSpPr>
            <p:spPr>
              <a:xfrm>
                <a:off x="9404" y="3326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65628"/>
                  <a:gd name="adj6" fmla="val -4797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fr-FR" altLang="zh-CN"/>
                  <a:t>Brussels: </a:t>
                </a:r>
                <a:endParaRPr lang="fr-FR" altLang="zh-CN"/>
              </a:p>
              <a:p>
                <a:pPr algn="r"/>
                <a:r>
                  <a:rPr lang="fr-FR" altLang="zh-CN"/>
                  <a:t>10411</a:t>
                </a:r>
                <a:endParaRPr lang="fr-FR" altLang="zh-CN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728" y="4760"/>
              <a:ext cx="1853" cy="1016"/>
              <a:chOff x="9404" y="3273"/>
              <a:chExt cx="1853" cy="1016"/>
            </a:xfrm>
          </p:grpSpPr>
          <p:sp>
            <p:nvSpPr>
              <p:cNvPr id="13" name="线形标注 2 12"/>
              <p:cNvSpPr/>
              <p:nvPr/>
            </p:nvSpPr>
            <p:spPr>
              <a:xfrm>
                <a:off x="9404" y="3326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4631"/>
                  <a:gd name="adj6" fmla="val -3345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fr-FR" altLang="zh-CN"/>
                  <a:t>Liege: </a:t>
                </a:r>
                <a:endParaRPr lang="fr-FR" altLang="zh-CN"/>
              </a:p>
              <a:p>
                <a:pPr algn="r"/>
                <a:r>
                  <a:rPr lang="fr-FR" altLang="zh-CN"/>
                  <a:t>6052</a:t>
                </a:r>
                <a:endParaRPr lang="fr-FR" altLang="zh-CN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047" y="2398"/>
              <a:ext cx="1853" cy="1016"/>
              <a:chOff x="9404" y="3273"/>
              <a:chExt cx="1853" cy="1016"/>
            </a:xfrm>
          </p:grpSpPr>
          <p:sp>
            <p:nvSpPr>
              <p:cNvPr id="16" name="线形标注 2 15"/>
              <p:cNvSpPr/>
              <p:nvPr/>
            </p:nvSpPr>
            <p:spPr>
              <a:xfrm>
                <a:off x="9404" y="3273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4776"/>
                  <a:gd name="adj6" fmla="val -3615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fr-FR" altLang="zh-CN"/>
                  <a:t>Antwerp: </a:t>
                </a:r>
                <a:endParaRPr lang="fr-FR" altLang="zh-CN"/>
              </a:p>
              <a:p>
                <a:pPr algn="r"/>
                <a:r>
                  <a:rPr lang="fr-FR" altLang="zh-CN"/>
                  <a:t>9081</a:t>
                </a:r>
                <a:endParaRPr lang="fr-FR" altLang="zh-CN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27" y="1318"/>
              <a:ext cx="1853" cy="1016"/>
              <a:chOff x="9404" y="3273"/>
              <a:chExt cx="1853" cy="1016"/>
            </a:xfrm>
          </p:grpSpPr>
          <p:sp>
            <p:nvSpPr>
              <p:cNvPr id="20" name="线形标注 2 19"/>
              <p:cNvSpPr/>
              <p:nvPr/>
            </p:nvSpPr>
            <p:spPr>
              <a:xfrm>
                <a:off x="9404" y="3273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27622"/>
                  <a:gd name="adj6" fmla="val -374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fr-FR" altLang="zh-CN"/>
                  <a:t>Bruge: 5824</a:t>
                </a:r>
                <a:endParaRPr lang="fr-FR" altLang="zh-CN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375" y="3438"/>
              <a:ext cx="1853" cy="1016"/>
              <a:chOff x="9404" y="3273"/>
              <a:chExt cx="1853" cy="1016"/>
            </a:xfrm>
          </p:grpSpPr>
          <p:sp>
            <p:nvSpPr>
              <p:cNvPr id="26" name="线形标注 2 25"/>
              <p:cNvSpPr/>
              <p:nvPr/>
            </p:nvSpPr>
            <p:spPr>
              <a:xfrm>
                <a:off x="9404" y="3273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4776"/>
                  <a:gd name="adj6" fmla="val -3615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fr-FR" altLang="zh-CN"/>
                  <a:t>Gent: </a:t>
                </a:r>
                <a:endParaRPr lang="fr-FR" altLang="zh-CN"/>
              </a:p>
              <a:p>
                <a:pPr algn="r"/>
                <a:r>
                  <a:rPr lang="fr-FR" altLang="zh-CN"/>
                  <a:t>5055</a:t>
                </a:r>
                <a:endParaRPr lang="fr-FR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4305" y="774700"/>
            <a:ext cx="11899265" cy="5943600"/>
            <a:chOff x="0" y="1245"/>
            <a:chExt cx="19200" cy="936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1245"/>
              <a:ext cx="19200" cy="93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12" y="1804"/>
              <a:ext cx="3672" cy="3546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282555" y="1536065"/>
            <a:ext cx="13519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fr-FR" altLang="zh-CN" sz="1400" b="1"/>
              <a:t>Appartments: </a:t>
            </a:r>
            <a:endParaRPr lang="fr-FR" altLang="zh-CN" sz="1400" b="1"/>
          </a:p>
          <a:p>
            <a:pPr algn="ctr"/>
            <a:r>
              <a:rPr lang="fr-FR" altLang="zh-CN" sz="1400" b="1"/>
              <a:t>47.51%</a:t>
            </a:r>
            <a:endParaRPr lang="fr-FR" altLang="zh-CN" sz="1400" b="1"/>
          </a:p>
        </p:txBody>
      </p:sp>
      <p:sp>
        <p:nvSpPr>
          <p:cNvPr id="22" name="文本框 21"/>
          <p:cNvSpPr txBox="1"/>
          <p:nvPr/>
        </p:nvSpPr>
        <p:spPr>
          <a:xfrm>
            <a:off x="10005060" y="2594610"/>
            <a:ext cx="903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fr-FR" altLang="zh-CN" sz="1400" b="1"/>
              <a:t>Houses: </a:t>
            </a:r>
            <a:endParaRPr lang="fr-FR" altLang="zh-CN" sz="1400" b="1"/>
          </a:p>
          <a:p>
            <a:pPr algn="ctr"/>
            <a:r>
              <a:rPr lang="fr-FR" altLang="zh-CN" sz="1400" b="1"/>
              <a:t>52.49%</a:t>
            </a:r>
            <a:endParaRPr lang="fr-FR" altLang="zh-CN" sz="1400" b="1"/>
          </a:p>
        </p:txBody>
      </p:sp>
      <p:sp>
        <p:nvSpPr>
          <p:cNvPr id="23" name="矩形 22"/>
          <p:cNvSpPr/>
          <p:nvPr/>
        </p:nvSpPr>
        <p:spPr>
          <a:xfrm>
            <a:off x="5243830" y="656590"/>
            <a:ext cx="2338070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0365" y="314325"/>
            <a:ext cx="4834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fr-FR" altLang="zh-CN" sz="2800" b="1">
                <a:effectLst/>
              </a:rPr>
              <a:t>Distribution of Properties </a:t>
            </a:r>
            <a:endParaRPr lang="fr-FR" altLang="zh-CN" sz="2800" b="1"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14620" y="671830"/>
            <a:ext cx="2338070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889635"/>
            <a:ext cx="11598275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00012"/>
            <a:ext cx="9982200" cy="6657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118" y="517226"/>
            <a:ext cx="7370660" cy="6245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95250"/>
            <a:ext cx="1179195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5289"/>
            <a:ext cx="12192000" cy="4847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文字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Roboto</vt:lpstr>
      <vt:lpstr>苹方-简</vt:lpstr>
      <vt:lpstr>Wingdings</vt:lpstr>
      <vt:lpstr>Aptos Display</vt:lpstr>
      <vt:lpstr>Aptos</vt:lpstr>
      <vt:lpstr>微软雅黑</vt:lpstr>
      <vt:lpstr>汉仪旗黑</vt:lpstr>
      <vt:lpstr>宋体</vt:lpstr>
      <vt:lpstr>Arial Unicode MS</vt:lpstr>
      <vt:lpstr>Calibri</vt:lpstr>
      <vt:lpstr>Helvetica Neue</vt:lpstr>
      <vt:lpstr>宋体-简</vt:lpstr>
      <vt:lpstr>等线</vt:lpstr>
      <vt:lpstr>Office Theme</vt:lpstr>
      <vt:lpstr>1_Office Theme</vt:lpstr>
      <vt:lpstr>Real State: Belgian Market</vt:lpstr>
      <vt:lpstr>What do determine the Price of a property in Belgium?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georgina galicia</dc:creator>
  <cp:lastModifiedBy>emma</cp:lastModifiedBy>
  <cp:revision>32</cp:revision>
  <dcterms:created xsi:type="dcterms:W3CDTF">2024-07-12T14:12:40Z</dcterms:created>
  <dcterms:modified xsi:type="dcterms:W3CDTF">2024-07-12T14:12:40Z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