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611" r:id="rId2"/>
    <p:sldId id="637" r:id="rId3"/>
    <p:sldId id="646" r:id="rId4"/>
    <p:sldId id="640" r:id="rId5"/>
    <p:sldId id="641" r:id="rId6"/>
    <p:sldId id="642" r:id="rId7"/>
    <p:sldId id="643" r:id="rId8"/>
    <p:sldId id="644" r:id="rId9"/>
    <p:sldId id="645" r:id="rId10"/>
    <p:sldId id="647" r:id="rId11"/>
  </p:sldIdLst>
  <p:sldSz cx="9144000" cy="5143500" type="screen16x9"/>
  <p:notesSz cx="6858000" cy="9144000"/>
  <p:defaultText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2" algn="l" defTabSz="816388" rtl="0" eaLnBrk="1" latinLnBrk="0" hangingPunct="1">
      <a:defRPr sz="1600" kern="1200">
        <a:solidFill>
          <a:schemeClr val="tx1"/>
        </a:solidFill>
        <a:latin typeface="+mn-lt"/>
        <a:ea typeface="+mn-ea"/>
        <a:cs typeface="+mn-cs"/>
      </a:defRPr>
    </a:lvl4pPr>
    <a:lvl5pPr marL="1632776"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7" algn="l" defTabSz="816388" rtl="0" eaLnBrk="1" latinLnBrk="0" hangingPunct="1">
      <a:defRPr sz="1600" kern="1200">
        <a:solidFill>
          <a:schemeClr val="tx1"/>
        </a:solidFill>
        <a:latin typeface="+mn-lt"/>
        <a:ea typeface="+mn-ea"/>
        <a:cs typeface="+mn-cs"/>
      </a:defRPr>
    </a:lvl8pPr>
    <a:lvl9pPr marL="3265551" algn="l" defTabSz="816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6">
          <p15:clr>
            <a:srgbClr val="A4A3A4"/>
          </p15:clr>
        </p15:guide>
        <p15:guide id="2" pos="2869">
          <p15:clr>
            <a:srgbClr val="A4A3A4"/>
          </p15:clr>
        </p15:guide>
        <p15:guide id="3" pos="303">
          <p15:clr>
            <a:srgbClr val="A4A3A4"/>
          </p15:clr>
        </p15:guide>
        <p15:guide id="4" pos="356">
          <p15:clr>
            <a:srgbClr val="A4A3A4"/>
          </p15:clr>
        </p15:guide>
        <p15:guide id="5" pos="266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endan O'Hara" initials="" lastIdx="1" clrIdx="0"/>
  <p:cmAuthor id="1" name="Akamai Technologies"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99990F"/>
    <a:srgbClr val="FF9933"/>
    <a:srgbClr val="396E12"/>
    <a:srgbClr val="003A5D"/>
    <a:srgbClr val="0099CC"/>
    <a:srgbClr val="0077B3"/>
    <a:srgbClr val="000000"/>
    <a:srgbClr val="191919"/>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0" autoAdjust="0"/>
    <p:restoredTop sz="95742" autoAdjust="0"/>
  </p:normalViewPr>
  <p:slideViewPr>
    <p:cSldViewPr>
      <p:cViewPr varScale="1">
        <p:scale>
          <a:sx n="130" d="100"/>
          <a:sy n="130" d="100"/>
        </p:scale>
        <p:origin x="708" y="108"/>
      </p:cViewPr>
      <p:guideLst>
        <p:guide orient="horz" pos="536"/>
        <p:guide pos="2869"/>
        <p:guide pos="303"/>
        <p:guide pos="356"/>
        <p:guide pos="26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CFAC5-8681-3C4A-8596-66406BBA4F96}" type="datetimeFigureOut">
              <a:rPr lang="en-US" smtClean="0"/>
              <a:t>3/22/2016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97C43D-3C77-EC4E-8CBB-55A52858182D}" type="slidenum">
              <a:rPr lang="en-US" smtClean="0"/>
              <a:t>‹#›</a:t>
            </a:fld>
            <a:endParaRPr lang="en-US"/>
          </a:p>
        </p:txBody>
      </p:sp>
    </p:spTree>
    <p:extLst>
      <p:ext uri="{BB962C8B-B14F-4D97-AF65-F5344CB8AC3E}">
        <p14:creationId xmlns:p14="http://schemas.microsoft.com/office/powerpoint/2010/main" val="518195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E99016-F88A-4BD5-941D-B455B73AB02B}" type="datetimeFigureOut">
              <a:rPr lang="en-US" smtClean="0"/>
              <a:pPr/>
              <a:t>3/22/2016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C09F6-2038-456A-9430-D3278C72B9DD}" type="slidenum">
              <a:rPr lang="en-US" smtClean="0"/>
              <a:pPr/>
              <a:t>‹#›</a:t>
            </a:fld>
            <a:endParaRPr lang="en-US" dirty="0"/>
          </a:p>
        </p:txBody>
      </p:sp>
    </p:spTree>
    <p:extLst>
      <p:ext uri="{BB962C8B-B14F-4D97-AF65-F5344CB8AC3E}">
        <p14:creationId xmlns:p14="http://schemas.microsoft.com/office/powerpoint/2010/main" val="2414062692"/>
      </p:ext>
    </p:extLst>
  </p:cSld>
  <p:clrMap bg1="lt1" tx1="dk1" bg2="lt2" tx2="dk2" accent1="accent1" accent2="accent2" accent3="accent3" accent4="accent4" accent5="accent5" accent6="accent6" hlink="hlink" folHlink="folHlink"/>
  <p:notesStyle>
    <a:lvl1pPr marL="0" algn="l" defTabSz="816388" rtl="0" eaLnBrk="1" latinLnBrk="0" hangingPunct="1">
      <a:defRPr sz="1100" kern="1200">
        <a:solidFill>
          <a:schemeClr val="tx1"/>
        </a:solidFill>
        <a:latin typeface="+mn-lt"/>
        <a:ea typeface="+mn-ea"/>
        <a:cs typeface="+mn-cs"/>
      </a:defRPr>
    </a:lvl1pPr>
    <a:lvl2pPr marL="408194" algn="l" defTabSz="816388" rtl="0" eaLnBrk="1" latinLnBrk="0" hangingPunct="1">
      <a:defRPr sz="1100" kern="1200">
        <a:solidFill>
          <a:schemeClr val="tx1"/>
        </a:solidFill>
        <a:latin typeface="+mn-lt"/>
        <a:ea typeface="+mn-ea"/>
        <a:cs typeface="+mn-cs"/>
      </a:defRPr>
    </a:lvl2pPr>
    <a:lvl3pPr marL="816388" algn="l" defTabSz="816388" rtl="0" eaLnBrk="1" latinLnBrk="0" hangingPunct="1">
      <a:defRPr sz="1100" kern="1200">
        <a:solidFill>
          <a:schemeClr val="tx1"/>
        </a:solidFill>
        <a:latin typeface="+mn-lt"/>
        <a:ea typeface="+mn-ea"/>
        <a:cs typeface="+mn-cs"/>
      </a:defRPr>
    </a:lvl3pPr>
    <a:lvl4pPr marL="1224582" algn="l" defTabSz="816388" rtl="0" eaLnBrk="1" latinLnBrk="0" hangingPunct="1">
      <a:defRPr sz="1100" kern="1200">
        <a:solidFill>
          <a:schemeClr val="tx1"/>
        </a:solidFill>
        <a:latin typeface="+mn-lt"/>
        <a:ea typeface="+mn-ea"/>
        <a:cs typeface="+mn-cs"/>
      </a:defRPr>
    </a:lvl4pPr>
    <a:lvl5pPr marL="1632776" algn="l" defTabSz="816388" rtl="0" eaLnBrk="1" latinLnBrk="0" hangingPunct="1">
      <a:defRPr sz="1100" kern="1200">
        <a:solidFill>
          <a:schemeClr val="tx1"/>
        </a:solidFill>
        <a:latin typeface="+mn-lt"/>
        <a:ea typeface="+mn-ea"/>
        <a:cs typeface="+mn-cs"/>
      </a:defRPr>
    </a:lvl5pPr>
    <a:lvl6pPr marL="2040969" algn="l" defTabSz="816388" rtl="0" eaLnBrk="1" latinLnBrk="0" hangingPunct="1">
      <a:defRPr sz="1100" kern="1200">
        <a:solidFill>
          <a:schemeClr val="tx1"/>
        </a:solidFill>
        <a:latin typeface="+mn-lt"/>
        <a:ea typeface="+mn-ea"/>
        <a:cs typeface="+mn-cs"/>
      </a:defRPr>
    </a:lvl6pPr>
    <a:lvl7pPr marL="2449163" algn="l" defTabSz="816388" rtl="0" eaLnBrk="1" latinLnBrk="0" hangingPunct="1">
      <a:defRPr sz="1100" kern="1200">
        <a:solidFill>
          <a:schemeClr val="tx1"/>
        </a:solidFill>
        <a:latin typeface="+mn-lt"/>
        <a:ea typeface="+mn-ea"/>
        <a:cs typeface="+mn-cs"/>
      </a:defRPr>
    </a:lvl7pPr>
    <a:lvl8pPr marL="2857357" algn="l" defTabSz="816388" rtl="0" eaLnBrk="1" latinLnBrk="0" hangingPunct="1">
      <a:defRPr sz="1100" kern="1200">
        <a:solidFill>
          <a:schemeClr val="tx1"/>
        </a:solidFill>
        <a:latin typeface="+mn-lt"/>
        <a:ea typeface="+mn-ea"/>
        <a:cs typeface="+mn-cs"/>
      </a:defRPr>
    </a:lvl8pPr>
    <a:lvl9pPr marL="3265551" algn="l" defTabSz="81638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DC09F6-2038-456A-9430-D3278C72B9DD}" type="slidenum">
              <a:rPr lang="en-US" smtClean="0"/>
              <a:pPr/>
              <a:t>1</a:t>
            </a:fld>
            <a:endParaRPr lang="en-US" dirty="0"/>
          </a:p>
        </p:txBody>
      </p:sp>
    </p:spTree>
    <p:extLst>
      <p:ext uri="{BB962C8B-B14F-4D97-AF65-F5344CB8AC3E}">
        <p14:creationId xmlns:p14="http://schemas.microsoft.com/office/powerpoint/2010/main" val="10408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1"/>
            <a:ext cx="5486400" cy="4114800"/>
          </a:xfrm>
          <a:prstGeom prst="rect">
            <a:avLst/>
          </a:prstGeom>
        </p:spPr>
        <p:txBody>
          <a:bodyPr lIns="91432" tIns="45716" rIns="91432" bIns="45716">
            <a:normAutofit fontScale="77500" lnSpcReduction="20000"/>
          </a:bodyPr>
          <a:lstStyle/>
          <a:p>
            <a:r>
              <a:rPr lang="en-US" dirty="0" smtClean="0"/>
              <a:t>And the best part of that Ion takes advantage of the market</a:t>
            </a:r>
            <a:r>
              <a:rPr lang="en-US" baseline="0" dirty="0" smtClean="0"/>
              <a:t> leading Akamai Intelligent Platform.</a:t>
            </a:r>
          </a:p>
          <a:p>
            <a:r>
              <a:rPr lang="en-US" dirty="0" smtClean="0"/>
              <a:t>Ion </a:t>
            </a:r>
            <a:r>
              <a:rPr lang="en-US" dirty="0"/>
              <a:t>runs on the Akamai Intelligent Platform</a:t>
            </a:r>
          </a:p>
          <a:p>
            <a:pPr marL="285726" indent="-285726">
              <a:buFont typeface="Arial"/>
              <a:buChar char="•"/>
            </a:pPr>
            <a:r>
              <a:rPr lang="en-US" sz="1000" dirty="0">
                <a:solidFill>
                  <a:srgbClr val="AAAEBE"/>
                </a:solidFill>
              </a:rPr>
              <a:t>The most pervasive, highly-distributed cloud optimization platform with over 150,000 servers in over 92 countries within over 1,200 networks</a:t>
            </a:r>
          </a:p>
          <a:p>
            <a:pPr marL="285726" indent="-285726">
              <a:buFont typeface="Arial"/>
              <a:buChar char="•"/>
            </a:pPr>
            <a:r>
              <a:rPr lang="en-US" sz="1000" dirty="0">
                <a:solidFill>
                  <a:srgbClr val="AAAEBE"/>
                </a:solidFill>
              </a:rPr>
              <a:t>Delivers between 15-30% of all Web traffic</a:t>
            </a:r>
          </a:p>
          <a:p>
            <a:pPr marL="285726" indent="-285726">
              <a:buFont typeface="Arial"/>
              <a:buChar char="•"/>
            </a:pPr>
            <a:r>
              <a:rPr lang="en-US" sz="1000" dirty="0">
                <a:solidFill>
                  <a:srgbClr val="AAAEBE"/>
                </a:solidFill>
              </a:rPr>
              <a:t>90% of the world’s Internet users are within a single “network hop” of an Akamai server</a:t>
            </a:r>
          </a:p>
          <a:p>
            <a:pPr defTabSz="914095">
              <a:defRPr/>
            </a:pPr>
            <a:endParaRPr lang="en-US" sz="1000" dirty="0">
              <a:solidFill>
                <a:srgbClr val="191919"/>
              </a:solidFill>
            </a:endParaRPr>
          </a:p>
          <a:p>
            <a:pPr defTabSz="914095">
              <a:defRPr/>
            </a:pPr>
            <a:r>
              <a:rPr lang="en-US" sz="1000" dirty="0">
                <a:solidFill>
                  <a:srgbClr val="191919"/>
                </a:solidFill>
              </a:rPr>
              <a:t>So how can Akamai help? </a:t>
            </a:r>
          </a:p>
          <a:p>
            <a:pPr defTabSz="914095">
              <a:defRPr/>
            </a:pPr>
            <a:r>
              <a:rPr lang="en-US" sz="1000" dirty="0">
                <a:solidFill>
                  <a:srgbClr val="191919"/>
                </a:solidFill>
              </a:rPr>
              <a:t>Scale – </a:t>
            </a:r>
            <a:r>
              <a:rPr lang="en-US" sz="1000" dirty="0"/>
              <a:t>offload expensive Web infrastructure while scaling globally &amp; under peak traffic conditions - without additional infrastructure investment</a:t>
            </a:r>
            <a:endParaRPr lang="en-US" sz="1000" dirty="0">
              <a:solidFill>
                <a:srgbClr val="191919"/>
              </a:solidFill>
            </a:endParaRPr>
          </a:p>
          <a:p>
            <a:pPr defTabSz="914095">
              <a:defRPr/>
            </a:pPr>
            <a:r>
              <a:rPr lang="en-US" sz="1000" dirty="0">
                <a:solidFill>
                  <a:srgbClr val="191919"/>
                </a:solidFill>
              </a:rPr>
              <a:t>Performance - </a:t>
            </a:r>
            <a:r>
              <a:rPr lang="en-US" sz="1000" dirty="0"/>
              <a:t>deliver fast, quality web experiences to all end-users - no matter what location, browser, device or network - to grow the business</a:t>
            </a:r>
          </a:p>
          <a:p>
            <a:pPr defTabSz="914095">
              <a:defRPr/>
            </a:pPr>
            <a:r>
              <a:rPr lang="en-US" sz="1000" dirty="0">
                <a:solidFill>
                  <a:srgbClr val="191919"/>
                </a:solidFill>
              </a:rPr>
              <a:t>Intelligence – </a:t>
            </a:r>
            <a:r>
              <a:rPr lang="en-US" sz="1000" dirty="0"/>
              <a:t>understand end-users’ web experiences and tailor optimizations based on their situations </a:t>
            </a:r>
            <a:endParaRPr lang="en-US" sz="1000" dirty="0">
              <a:solidFill>
                <a:srgbClr val="191919"/>
              </a:solidFill>
            </a:endParaRPr>
          </a:p>
          <a:p>
            <a:pPr defTabSz="914095">
              <a:defRPr/>
            </a:pPr>
            <a:endParaRPr lang="en-US" sz="1000" dirty="0">
              <a:solidFill>
                <a:srgbClr val="191919"/>
              </a:solidFill>
            </a:endParaRPr>
          </a:p>
          <a:p>
            <a:pPr defTabSz="914095">
              <a:defRPr/>
            </a:pPr>
            <a:r>
              <a:rPr lang="en-US" sz="1000" dirty="0">
                <a:solidFill>
                  <a:srgbClr val="191919"/>
                </a:solidFill>
              </a:rPr>
              <a:t>In more detail - </a:t>
            </a:r>
          </a:p>
          <a:p>
            <a:pPr>
              <a:spcBef>
                <a:spcPts val="1200"/>
              </a:spcBef>
            </a:pPr>
            <a:r>
              <a:rPr lang="en-US" sz="1000" dirty="0"/>
              <a:t>Get content closer to end-users</a:t>
            </a:r>
          </a:p>
          <a:p>
            <a:pPr>
              <a:spcBef>
                <a:spcPts val="1200"/>
              </a:spcBef>
            </a:pPr>
            <a:r>
              <a:rPr lang="en-US" sz="1000" dirty="0"/>
              <a:t>Maximize origin scalability and availability</a:t>
            </a:r>
          </a:p>
          <a:p>
            <a:pPr defTabSz="914186">
              <a:spcBef>
                <a:spcPts val="1200"/>
              </a:spcBef>
              <a:defRPr/>
            </a:pPr>
            <a:r>
              <a:rPr lang="en-US" sz="1000" dirty="0">
                <a:solidFill>
                  <a:srgbClr val="009BD2"/>
                </a:solidFill>
              </a:rPr>
              <a:t>Maximize origin offload</a:t>
            </a:r>
            <a:endParaRPr lang="en-US" sz="1000" dirty="0"/>
          </a:p>
          <a:p>
            <a:pPr>
              <a:spcBef>
                <a:spcPts val="1200"/>
              </a:spcBef>
            </a:pPr>
            <a:r>
              <a:rPr lang="en-US" sz="1000" dirty="0">
                <a:solidFill>
                  <a:srgbClr val="009BD2"/>
                </a:solidFill>
              </a:rPr>
              <a:t>Accelerate requests back to origin</a:t>
            </a:r>
          </a:p>
          <a:p>
            <a:pPr>
              <a:spcBef>
                <a:spcPts val="1200"/>
              </a:spcBef>
            </a:pPr>
            <a:r>
              <a:rPr lang="en-US" sz="1000" dirty="0">
                <a:solidFill>
                  <a:srgbClr val="FF8E11"/>
                </a:solidFill>
              </a:rPr>
              <a:t>Aggressively prefetch DNS, objects and pages to Edge &amp; browser</a:t>
            </a:r>
          </a:p>
          <a:p>
            <a:pPr>
              <a:spcBef>
                <a:spcPts val="1200"/>
              </a:spcBef>
            </a:pPr>
            <a:r>
              <a:rPr lang="en-US" sz="1000" dirty="0">
                <a:solidFill>
                  <a:srgbClr val="FF8E11"/>
                </a:solidFill>
              </a:rPr>
              <a:t>Aggressively reduce requests for fewer round trips</a:t>
            </a:r>
          </a:p>
          <a:p>
            <a:pPr>
              <a:spcBef>
                <a:spcPts val="1200"/>
              </a:spcBef>
            </a:pPr>
            <a:r>
              <a:rPr lang="en-US" sz="1000" dirty="0">
                <a:solidFill>
                  <a:srgbClr val="FF8E11"/>
                </a:solidFill>
              </a:rPr>
              <a:t>Aggressively minimize payload for fewer bytes delivered</a:t>
            </a:r>
          </a:p>
          <a:p>
            <a:pPr defTabSz="1306110">
              <a:spcBef>
                <a:spcPts val="1200"/>
              </a:spcBef>
              <a:defRPr/>
            </a:pPr>
            <a:r>
              <a:rPr lang="en-US" sz="1000" dirty="0">
                <a:solidFill>
                  <a:schemeClr val="accent2"/>
                </a:solidFill>
              </a:rPr>
              <a:t>Expedite rendering for better perceived performance </a:t>
            </a:r>
            <a:endParaRPr lang="en-US" sz="1000" dirty="0">
              <a:solidFill>
                <a:srgbClr val="FF8E11"/>
              </a:solidFill>
            </a:endParaRPr>
          </a:p>
          <a:p>
            <a:pPr defTabSz="1306110">
              <a:spcBef>
                <a:spcPts val="1200"/>
              </a:spcBef>
              <a:defRPr/>
            </a:pPr>
            <a:r>
              <a:rPr lang="en-US" sz="1000" dirty="0"/>
              <a:t>Improve visibility into end-user web experiences</a:t>
            </a:r>
          </a:p>
          <a:p>
            <a:pPr defTabSz="1306110">
              <a:spcBef>
                <a:spcPts val="1200"/>
              </a:spcBef>
              <a:defRPr/>
            </a:pPr>
            <a:r>
              <a:rPr lang="en-US" sz="1000" dirty="0">
                <a:solidFill>
                  <a:srgbClr val="009BD2"/>
                </a:solidFill>
              </a:rPr>
              <a:t>Empower the edge &amp; origin</a:t>
            </a:r>
          </a:p>
          <a:p>
            <a:pPr defTabSz="1306110">
              <a:spcBef>
                <a:spcPts val="1200"/>
              </a:spcBef>
              <a:defRPr/>
            </a:pPr>
            <a:endParaRPr lang="en-US" sz="1000" dirty="0">
              <a:solidFill>
                <a:srgbClr val="009BD2"/>
              </a:solidFill>
            </a:endParaRPr>
          </a:p>
          <a:p>
            <a:pPr defTabSz="914095">
              <a:defRPr/>
            </a:pPr>
            <a:endParaRPr lang="en-US" sz="1000" dirty="0">
              <a:solidFill>
                <a:srgbClr val="191919"/>
              </a:solidFill>
            </a:endParaRPr>
          </a:p>
        </p:txBody>
      </p:sp>
      <p:sp>
        <p:nvSpPr>
          <p:cNvPr id="4" name="Slide Number Placeholder 3"/>
          <p:cNvSpPr>
            <a:spLocks noGrp="1"/>
          </p:cNvSpPr>
          <p:nvPr>
            <p:ph type="sldNum" sz="quarter" idx="10"/>
          </p:nvPr>
        </p:nvSpPr>
        <p:spPr>
          <a:xfrm>
            <a:off x="3884613" y="8685214"/>
            <a:ext cx="2971800" cy="457200"/>
          </a:xfrm>
          <a:prstGeom prst="rect">
            <a:avLst/>
          </a:prstGeom>
        </p:spPr>
        <p:txBody>
          <a:bodyPr lIns="91432" tIns="45716" rIns="91432" bIns="45716"/>
          <a:lstStyle/>
          <a:p>
            <a:fld id="{7FDC09F6-2038-456A-9430-D3278C72B9DD}" type="slidenum">
              <a:rPr lang="en-US" smtClean="0"/>
              <a:pPr/>
              <a:t>3</a:t>
            </a:fld>
            <a:endParaRPr lang="en-US" dirty="0"/>
          </a:p>
        </p:txBody>
      </p:sp>
    </p:spTree>
    <p:extLst>
      <p:ext uri="{BB962C8B-B14F-4D97-AF65-F5344CB8AC3E}">
        <p14:creationId xmlns:p14="http://schemas.microsoft.com/office/powerpoint/2010/main" val="244682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25438" y="674688"/>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3" name="Shape 323"/>
          <p:cNvSpPr txBox="1">
            <a:spLocks noGrp="1"/>
          </p:cNvSpPr>
          <p:nvPr>
            <p:ph type="body" idx="1"/>
          </p:nvPr>
        </p:nvSpPr>
        <p:spPr>
          <a:xfrm>
            <a:off x="895351" y="4354955"/>
            <a:ext cx="5083200" cy="413009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Here is a simplified model of the interactions between a typical data center and the internet … and shows the Critical role Akamai plays in accelerating and securing these communications.</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Whether your web server environment is a collection of machines on your premises or out in the cloud, the role is essentially the same.  A firewall and load balancer separate outside communications from the critical systems inside.  On the far end opposite of the connection are the end users attempting to access your systems.  Most of these are “good guys” while some are bad.  Without Akamai, all make connections directly to your infrastructure, straining your bandwidth, your server capacity, and your perimeter of protection.</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Enter Akamai.  Working as a giant reverse proxy, by geographically dispersing our servers into the various ISPs around the globe, we have the ability to offload most of the static content and requests from your servers and place it within one hop of 90% of Internet users.  This is what we call “the edge of the internet.”  When Akamai is provisioned into the mix, we determine in real time an optimal Edge server for the connecting user.  No manual intervention is required.</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To keep our dispersed network from replicating the end user swarm, we cache in two places.  This Tiered Distribution model ensures Akamai talks to Akamai more, reducing the number of requests made to your origin, and the number of servers making those requests.  Site Shield is a flavor of Tiered </a:t>
            </a:r>
            <a:r>
              <a:rPr lang="en-US" sz="770"/>
              <a:t>Distribution</a:t>
            </a:r>
            <a:r>
              <a:rPr lang="en-US" sz="770" b="0" i="0" u="none" strike="noStrike" cap="none">
                <a:solidFill>
                  <a:schemeClr val="dk1"/>
                </a:solidFill>
                <a:latin typeface="Calibri"/>
                <a:ea typeface="Calibri"/>
                <a:cs typeface="Calibri"/>
                <a:sym typeface="Calibri"/>
              </a:rPr>
              <a:t> that fixes the IPs for these parent servers so your firewall can be tuned to deny outside traffic and trust only Akamai to make requests to you.</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NetStorage further offloads content for you by giving you a place to permanently store static assets.  By moving this content from your infrastructure to ours, you lower the demand on your bandwidth and server resources even more.</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b="0" i="0" u="none" strike="noStrike" cap="none">
                <a:solidFill>
                  <a:schemeClr val="dk1"/>
                </a:solidFill>
                <a:latin typeface="Calibri"/>
                <a:ea typeface="Calibri"/>
                <a:cs typeface="Calibri"/>
                <a:sym typeface="Calibri"/>
              </a:rPr>
              <a:t>DNS is at the core of Akamai technology.  Because real-time decisions are made at a DNS level to select an optimal server for your Web site, we must maintain a robust DNS presence in each of the 2,300+ data centers around the globe.  That massive capacity in turn can be leveraged by you to offload your public-facing DNS requests to Akamai, guaranteeing 100% uptime for your DNS.</a:t>
            </a:r>
          </a:p>
          <a:p>
            <a:pPr marL="0" marR="0" lvl="0" indent="0" algn="l" rtl="0">
              <a:lnSpc>
                <a:spcPct val="80000"/>
              </a:lnSpc>
              <a:spcBef>
                <a:spcPts val="0"/>
              </a:spcBef>
              <a:spcAft>
                <a:spcPts val="0"/>
              </a:spcAft>
              <a:buClr>
                <a:schemeClr val="dk1"/>
              </a:buClr>
              <a:buSzPct val="25000"/>
              <a:buFont typeface="Calibri"/>
              <a:buNone/>
            </a:pPr>
            <a:endParaRPr sz="77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chemeClr val="dk1"/>
              </a:buClr>
              <a:buSzPct val="25000"/>
              <a:buFont typeface="Calibri"/>
              <a:buNone/>
            </a:pPr>
            <a:r>
              <a:rPr lang="en-US" sz="770" i="0" u="none" strike="noStrike" cap="none">
                <a:solidFill>
                  <a:schemeClr val="dk1"/>
                </a:solidFill>
                <a:latin typeface="Calibri"/>
                <a:ea typeface="Calibri"/>
                <a:cs typeface="Calibri"/>
                <a:sym typeface="Calibri"/>
              </a:rPr>
              <a:t>Web Application Firewall technology, WAF for short, is compiled into each of Akamai’s edge servers and may be leveraged to help stop a host of attacks out on the edge, far from your origin data centers where the sensitive information and technology is housed.  WAF looks for high rate activity, suspicious requests, and known sources of bad behavior and can prevent them from being served. </a:t>
            </a:r>
          </a:p>
          <a:p>
            <a:pPr marL="0" marR="0" lvl="0" indent="0" algn="l" rtl="0">
              <a:lnSpc>
                <a:spcPct val="80000"/>
              </a:lnSpc>
              <a:spcBef>
                <a:spcPts val="0"/>
              </a:spcBef>
              <a:spcAft>
                <a:spcPts val="0"/>
              </a:spcAft>
              <a:buClr>
                <a:schemeClr val="dk1"/>
              </a:buClr>
              <a:buSzPct val="25000"/>
              <a:buFont typeface="Calibri"/>
              <a:buNone/>
            </a:pPr>
            <a:endParaRPr sz="770" i="0" u="none" strike="noStrike" cap="none">
              <a:solidFill>
                <a:schemeClr val="dk1"/>
              </a:solidFill>
              <a:latin typeface="Calibri"/>
              <a:ea typeface="Calibri"/>
              <a:cs typeface="Calibri"/>
              <a:sym typeface="Calibri"/>
            </a:endParaRPr>
          </a:p>
          <a:p>
            <a:pPr marL="0" marR="0" lvl="0" indent="0" algn="l" rtl="0">
              <a:lnSpc>
                <a:spcPct val="80000"/>
              </a:lnSpc>
              <a:spcBef>
                <a:spcPts val="0"/>
              </a:spcBef>
              <a:buSzPct val="25000"/>
              <a:buNone/>
            </a:pPr>
            <a:r>
              <a:rPr lang="en-US" sz="770" i="0" u="none" strike="noStrike" cap="none">
                <a:solidFill>
                  <a:schemeClr val="dk1"/>
                </a:solidFill>
                <a:latin typeface="Calibri"/>
                <a:ea typeface="Calibri"/>
                <a:cs typeface="Calibri"/>
                <a:sym typeface="Calibri"/>
              </a:rPr>
              <a:t>Lastly, there are Akamai’s Prolexic Scrubbing centers, placed strategically around the globe.  For attacks that go beyond the World Wide Web, targeting other ports and protocols and your data center infrastructure as a whole, you can route your entire tra</a:t>
            </a:r>
            <a:r>
              <a:rPr lang="en-US" sz="770" i="0" u="none" strike="noStrike" cap="none">
                <a:solidFill>
                  <a:srgbClr val="000000"/>
                </a:solidFill>
                <a:latin typeface="Calibri"/>
                <a:ea typeface="Calibri"/>
                <a:cs typeface="Calibri"/>
                <a:sym typeface="Calibri"/>
              </a:rPr>
              <a:t>ffic to Akamai.  With </a:t>
            </a:r>
            <a:r>
              <a:rPr lang="en-US" sz="770" i="0" u="none" strike="noStrike" cap="none">
                <a:solidFill>
                  <a:schemeClr val="dk1"/>
                </a:solidFill>
                <a:latin typeface="Calibri"/>
                <a:ea typeface="Calibri"/>
                <a:cs typeface="Calibri"/>
                <a:sym typeface="Calibri"/>
              </a:rPr>
              <a:t>more than 3.4</a:t>
            </a:r>
            <a:r>
              <a:rPr lang="en-US" sz="770" b="0" i="0" u="none" strike="noStrike" cap="none">
                <a:solidFill>
                  <a:schemeClr val="dk1"/>
                </a:solidFill>
                <a:latin typeface="Calibri"/>
                <a:ea typeface="Calibri"/>
                <a:cs typeface="Calibri"/>
                <a:sym typeface="Calibri"/>
              </a:rPr>
              <a:t> Tbps of dedicated capacity for attack mitigation, we can help protect you end to end.</a:t>
            </a:r>
          </a:p>
          <a:p>
            <a:pPr marL="0" marR="0" lvl="0" indent="0" algn="l" rtl="0">
              <a:lnSpc>
                <a:spcPct val="80000"/>
              </a:lnSpc>
              <a:spcBef>
                <a:spcPts val="0"/>
              </a:spcBef>
              <a:buSzPct val="25000"/>
              <a:buNone/>
            </a:pPr>
            <a:endParaRPr sz="770"/>
          </a:p>
          <a:p>
            <a:pPr marL="0" marR="0" lvl="0" indent="0" algn="l" rtl="0">
              <a:lnSpc>
                <a:spcPct val="80000"/>
              </a:lnSpc>
              <a:spcBef>
                <a:spcPts val="0"/>
              </a:spcBef>
              <a:buSzPct val="25000"/>
              <a:buNone/>
            </a:pPr>
            <a:endParaRPr sz="770"/>
          </a:p>
          <a:p>
            <a:pPr marL="0" marR="0" lvl="0" indent="0" algn="l" rtl="0">
              <a:lnSpc>
                <a:spcPct val="80000"/>
              </a:lnSpc>
              <a:spcBef>
                <a:spcPts val="0"/>
              </a:spcBef>
              <a:buSzPct val="25000"/>
              <a:buNone/>
            </a:pPr>
            <a:endParaRPr sz="770"/>
          </a:p>
        </p:txBody>
      </p:sp>
    </p:spTree>
    <p:extLst>
      <p:ext uri="{BB962C8B-B14F-4D97-AF65-F5344CB8AC3E}">
        <p14:creationId xmlns:p14="http://schemas.microsoft.com/office/powerpoint/2010/main" val="131463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14273" fontAlgn="auto">
              <a:spcBef>
                <a:spcPts val="0"/>
              </a:spcBef>
              <a:spcAft>
                <a:spcPts val="0"/>
              </a:spcAft>
              <a:defRPr/>
            </a:pPr>
            <a:r>
              <a:rPr lang="en-US" sz="1400" b="1" dirty="0"/>
              <a:t>1999 Victoria’s Secret Fashion Show</a:t>
            </a:r>
          </a:p>
          <a:p>
            <a:pPr defTabSz="914273" fontAlgn="auto">
              <a:spcBef>
                <a:spcPts val="0"/>
              </a:spcBef>
              <a:spcAft>
                <a:spcPts val="0"/>
              </a:spcAft>
              <a:defRPr/>
            </a:pPr>
            <a:endParaRPr lang="en-US" sz="1400" b="1" dirty="0"/>
          </a:p>
          <a:p>
            <a:r>
              <a:rPr lang="en-US" sz="1400" b="1" dirty="0"/>
              <a:t>- Most famous event that no one saw</a:t>
            </a:r>
          </a:p>
          <a:p>
            <a:endParaRPr lang="en-US" sz="1400" b="1" dirty="0"/>
          </a:p>
          <a:p>
            <a:r>
              <a:rPr lang="en-US" sz="1400" b="1" dirty="0"/>
              <a:t>- 1.5M visitors driven from the </a:t>
            </a:r>
            <a:r>
              <a:rPr lang="en-US" sz="1400" b="1" dirty="0" err="1"/>
              <a:t>Superbowl</a:t>
            </a:r>
            <a:r>
              <a:rPr lang="en-US" sz="1400" b="1" dirty="0"/>
              <a:t>.</a:t>
            </a:r>
          </a:p>
          <a:p>
            <a:endParaRPr lang="en-US" sz="1400" b="1" dirty="0"/>
          </a:p>
          <a:p>
            <a:r>
              <a:rPr lang="en-US" sz="1400" b="1" dirty="0"/>
              <a:t>- Flash crowd,  Small fraction of viewers saw it.</a:t>
            </a:r>
          </a:p>
          <a:p>
            <a:endParaRPr lang="en-US" sz="1400" b="1" dirty="0"/>
          </a:p>
          <a:p>
            <a:r>
              <a:rPr lang="en-US" sz="1400" b="1" dirty="0"/>
              <a:t>- Expedition left without a tent</a:t>
            </a:r>
          </a:p>
        </p:txBody>
      </p:sp>
      <p:sp>
        <p:nvSpPr>
          <p:cNvPr id="4" name="Slide Number Placeholder 3"/>
          <p:cNvSpPr>
            <a:spLocks noGrp="1"/>
          </p:cNvSpPr>
          <p:nvPr>
            <p:ph type="sldNum" sz="quarter" idx="10"/>
          </p:nvPr>
        </p:nvSpPr>
        <p:spPr/>
        <p:txBody>
          <a:bodyPr/>
          <a:lstStyle/>
          <a:p>
            <a:fld id="{7FDC09F6-2038-456A-9430-D3278C72B9DD}" type="slidenum">
              <a:rPr lang="en-US" smtClean="0"/>
              <a:pPr/>
              <a:t>5</a:t>
            </a:fld>
            <a:endParaRPr lang="en-US" dirty="0"/>
          </a:p>
        </p:txBody>
      </p:sp>
    </p:spTree>
    <p:extLst>
      <p:ext uri="{BB962C8B-B14F-4D97-AF65-F5344CB8AC3E}">
        <p14:creationId xmlns:p14="http://schemas.microsoft.com/office/powerpoint/2010/main" val="328099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pPr lvl="0"/>
            <a:r>
              <a:rPr lang="en-US" b="0" baseline="0" dirty="0" smtClean="0"/>
              <a:t>How do we help today and tomorrow?</a:t>
            </a:r>
          </a:p>
          <a:p>
            <a:pPr lvl="0"/>
            <a:endParaRPr lang="en-US" b="0" baseline="0" dirty="0" smtClean="0"/>
          </a:p>
          <a:p>
            <a:pPr lvl="0"/>
            <a:r>
              <a:rPr lang="en-US" b="0" baseline="0" dirty="0" smtClean="0"/>
              <a:t>High speed upload</a:t>
            </a:r>
          </a:p>
          <a:p>
            <a:pPr lvl="0"/>
            <a:r>
              <a:rPr lang="en-US" b="0" baseline="0" dirty="0" smtClean="0"/>
              <a:t>	ASPERA</a:t>
            </a:r>
          </a:p>
          <a:p>
            <a:pPr lvl="0"/>
            <a:endParaRPr lang="en-US" b="0" baseline="0" dirty="0" smtClean="0"/>
          </a:p>
          <a:p>
            <a:pPr lvl="0"/>
            <a:r>
              <a:rPr lang="en-US" b="0" baseline="0" dirty="0" smtClean="0"/>
              <a:t>Improved </a:t>
            </a:r>
            <a:r>
              <a:rPr lang="en-US" b="0" baseline="0" dirty="0" err="1" smtClean="0"/>
              <a:t>netstorage</a:t>
            </a:r>
            <a:r>
              <a:rPr lang="en-US" b="0" baseline="0" dirty="0" smtClean="0"/>
              <a:t> for </a:t>
            </a:r>
            <a:r>
              <a:rPr lang="en-US" b="0" baseline="0" dirty="0" err="1" smtClean="0"/>
              <a:t>nearline</a:t>
            </a:r>
            <a:r>
              <a:rPr lang="en-US" b="0" baseline="0" dirty="0" smtClean="0"/>
              <a:t> content</a:t>
            </a:r>
          </a:p>
          <a:p>
            <a:pPr lvl="0"/>
            <a:r>
              <a:rPr lang="en-US" b="0" baseline="0" dirty="0" smtClean="0"/>
              <a:t>	no limits</a:t>
            </a:r>
          </a:p>
          <a:p>
            <a:pPr lvl="0"/>
            <a:r>
              <a:rPr lang="en-US" b="0" baseline="0" dirty="0" smtClean="0"/>
              <a:t>	improved redundancy</a:t>
            </a:r>
          </a:p>
          <a:p>
            <a:pPr lvl="0"/>
            <a:r>
              <a:rPr lang="en-US" b="0" baseline="0" dirty="0" smtClean="0"/>
              <a:t>	cold storage</a:t>
            </a:r>
          </a:p>
          <a:p>
            <a:pPr lvl="0"/>
            <a:endParaRPr lang="en-US" b="0" baseline="0" dirty="0" smtClean="0"/>
          </a:p>
          <a:p>
            <a:pPr lvl="0"/>
            <a:endParaRPr lang="en-US" b="0" baseline="0" dirty="0" smtClean="0"/>
          </a:p>
          <a:p>
            <a:pPr lvl="0"/>
            <a:r>
              <a:rPr lang="en-US" b="0" baseline="0" dirty="0" smtClean="0"/>
              <a:t>Improved ingest intelligence</a:t>
            </a:r>
          </a:p>
          <a:p>
            <a:pPr lvl="0"/>
            <a:r>
              <a:rPr lang="en-US" b="0" baseline="0" dirty="0" smtClean="0"/>
              <a:t>	High bitrate ingest (8-10Mbps)</a:t>
            </a:r>
          </a:p>
          <a:p>
            <a:pPr lvl="0"/>
            <a:r>
              <a:rPr lang="en-US" b="0" baseline="0" dirty="0" smtClean="0"/>
              <a:t>	redundancy</a:t>
            </a:r>
          </a:p>
          <a:p>
            <a:pPr lvl="0"/>
            <a:endParaRPr lang="en-US" b="0" baseline="0" dirty="0" smtClean="0"/>
          </a:p>
          <a:p>
            <a:pPr lvl="0"/>
            <a:r>
              <a:rPr lang="en-US" b="0" baseline="0" dirty="0" smtClean="0"/>
              <a:t>Transcoding</a:t>
            </a:r>
          </a:p>
          <a:p>
            <a:pPr lvl="0"/>
            <a:r>
              <a:rPr lang="en-US" b="0" baseline="0" dirty="0" smtClean="0"/>
              <a:t>	more formats in</a:t>
            </a:r>
          </a:p>
          <a:p>
            <a:pPr lvl="0"/>
            <a:r>
              <a:rPr lang="en-US" b="0" baseline="0" dirty="0" smtClean="0"/>
              <a:t>	more formats out</a:t>
            </a:r>
          </a:p>
          <a:p>
            <a:pPr lvl="0"/>
            <a:r>
              <a:rPr lang="en-US" b="0" baseline="0" dirty="0" smtClean="0"/>
              <a:t>	security</a:t>
            </a:r>
          </a:p>
          <a:p>
            <a:pPr lvl="0"/>
            <a:endParaRPr lang="en-US" b="0" baseline="0" dirty="0" smtClean="0"/>
          </a:p>
          <a:p>
            <a:pPr lvl="0"/>
            <a:r>
              <a:rPr lang="en-US" b="0" baseline="0" dirty="0" smtClean="0"/>
              <a:t>Edge</a:t>
            </a:r>
          </a:p>
          <a:p>
            <a:pPr lvl="0"/>
            <a:r>
              <a:rPr lang="en-US" b="0" baseline="0" dirty="0" smtClean="0"/>
              <a:t>	Client technology improves quality</a:t>
            </a:r>
          </a:p>
          <a:p>
            <a:pPr lvl="0"/>
            <a:r>
              <a:rPr lang="en-US" b="0" baseline="0" dirty="0" smtClean="0"/>
              <a:t>	Multicast technology</a:t>
            </a:r>
          </a:p>
          <a:p>
            <a:pPr lvl="0"/>
            <a:endParaRPr lang="en-US" b="0" baseline="0" dirty="0" smtClean="0"/>
          </a:p>
          <a:p>
            <a:pPr lvl="0"/>
            <a:endParaRPr lang="en-US" b="0" baseline="0" dirty="0" smtClean="0"/>
          </a:p>
          <a:p>
            <a:pPr lvl="0"/>
            <a:endParaRPr lang="en-US" b="0" baseline="0" dirty="0" smtClean="0"/>
          </a:p>
          <a:p>
            <a:pPr lvl="0"/>
            <a:endParaRPr lang="en-US" b="0" baseline="0" dirty="0" smtClean="0"/>
          </a:p>
          <a:p>
            <a:pPr lvl="0"/>
            <a:r>
              <a:rPr lang="en-US" b="0" baseline="0" dirty="0" smtClean="0"/>
              <a:t>Regardless of the complexity, all the workflows have some aspect of </a:t>
            </a:r>
            <a:r>
              <a:rPr lang="en-US" b="0" baseline="0" dirty="0" err="1" smtClean="0"/>
              <a:t>similairity</a:t>
            </a:r>
            <a:endParaRPr lang="en-US" b="0" baseline="0" dirty="0" smtClean="0"/>
          </a:p>
          <a:p>
            <a:pPr lvl="0"/>
            <a:endParaRPr lang="en-US" b="0" baseline="0" dirty="0" smtClean="0"/>
          </a:p>
          <a:p>
            <a:pPr lvl="0"/>
            <a:r>
              <a:rPr lang="en-US" b="0" baseline="0" dirty="0" smtClean="0"/>
              <a:t>Creation to consumption with a goal of delivering the best quality to the end users</a:t>
            </a:r>
          </a:p>
          <a:p>
            <a:pPr lvl="0"/>
            <a:endParaRPr lang="en-US" b="0" baseline="0" dirty="0" smtClean="0"/>
          </a:p>
          <a:p>
            <a:pPr lvl="0"/>
            <a:r>
              <a:rPr lang="en-US" b="0" u="sng" baseline="0" dirty="0" smtClean="0"/>
              <a:t>Acquire</a:t>
            </a:r>
          </a:p>
          <a:p>
            <a:r>
              <a:rPr lang="en-US" sz="1800" b="1" dirty="0">
                <a:solidFill>
                  <a:schemeClr val="tx1">
                    <a:lumMod val="75000"/>
                  </a:schemeClr>
                </a:solidFill>
                <a:latin typeface="Arial" pitchFamily="34" charset="0"/>
                <a:cs typeface="Arial" pitchFamily="34" charset="0"/>
              </a:rPr>
              <a:t>Content Acquisition</a:t>
            </a:r>
          </a:p>
          <a:p>
            <a:r>
              <a:rPr lang="en-US" sz="1800" b="1" dirty="0">
                <a:solidFill>
                  <a:schemeClr val="tx1">
                    <a:lumMod val="75000"/>
                  </a:schemeClr>
                </a:solidFill>
                <a:latin typeface="Arial" pitchFamily="34" charset="0"/>
                <a:cs typeface="Arial" pitchFamily="34" charset="0"/>
              </a:rPr>
              <a:t>Signal Acquisition</a:t>
            </a:r>
          </a:p>
          <a:p>
            <a:pPr algn="l"/>
            <a:r>
              <a:rPr lang="en-US" sz="1800" b="1" dirty="0">
                <a:solidFill>
                  <a:schemeClr val="tx1">
                    <a:lumMod val="75000"/>
                  </a:schemeClr>
                </a:solidFill>
                <a:latin typeface="Arial" pitchFamily="34" charset="0"/>
                <a:cs typeface="Arial" pitchFamily="34" charset="0"/>
              </a:rPr>
              <a:t>File Acquisition</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 </a:t>
            </a:r>
          </a:p>
          <a:p>
            <a:pPr algn="l"/>
            <a:r>
              <a:rPr lang="en-US" sz="1800" i="1" dirty="0">
                <a:solidFill>
                  <a:schemeClr val="tx1">
                    <a:lumMod val="75000"/>
                  </a:schemeClr>
                </a:solidFill>
                <a:latin typeface="Arial" pitchFamily="34" charset="0"/>
                <a:cs typeface="Arial" pitchFamily="34" charset="0"/>
              </a:rPr>
              <a:t>Reliable</a:t>
            </a:r>
          </a:p>
          <a:p>
            <a:pPr algn="l"/>
            <a:endParaRPr lang="en-US" sz="1800" u="sng" dirty="0">
              <a:solidFill>
                <a:schemeClr val="tx1">
                  <a:lumMod val="75000"/>
                </a:schemeClr>
              </a:solidFill>
              <a:latin typeface="Arial" pitchFamily="34" charset="0"/>
              <a:cs typeface="Arial" pitchFamily="34" charset="0"/>
            </a:endParaRPr>
          </a:p>
          <a:p>
            <a:pPr algn="l"/>
            <a:r>
              <a:rPr lang="en-US" sz="1800" u="sng" dirty="0">
                <a:solidFill>
                  <a:schemeClr val="tx1">
                    <a:lumMod val="75000"/>
                  </a:schemeClr>
                </a:solidFill>
                <a:latin typeface="Arial" pitchFamily="34" charset="0"/>
                <a:cs typeface="Arial" pitchFamily="34" charset="0"/>
              </a:rPr>
              <a:t>Prepare</a:t>
            </a:r>
          </a:p>
          <a:p>
            <a:r>
              <a:rPr lang="en-US" sz="1800" b="1" dirty="0">
                <a:solidFill>
                  <a:schemeClr val="tx1">
                    <a:lumMod val="75000"/>
                  </a:schemeClr>
                </a:solidFill>
                <a:latin typeface="Arial" pitchFamily="34" charset="0"/>
                <a:cs typeface="Arial" pitchFamily="34" charset="0"/>
              </a:rPr>
              <a:t>Transcoding</a:t>
            </a:r>
          </a:p>
          <a:p>
            <a:r>
              <a:rPr lang="en-US" sz="1800" b="1" dirty="0">
                <a:solidFill>
                  <a:schemeClr val="tx1">
                    <a:lumMod val="75000"/>
                  </a:schemeClr>
                </a:solidFill>
                <a:latin typeface="Arial" pitchFamily="34" charset="0"/>
                <a:cs typeface="Arial" pitchFamily="34" charset="0"/>
              </a:rPr>
              <a:t>Encoding</a:t>
            </a:r>
          </a:p>
          <a:p>
            <a:r>
              <a:rPr lang="en-US" sz="1800" b="1" dirty="0">
                <a:solidFill>
                  <a:schemeClr val="tx1">
                    <a:lumMod val="75000"/>
                  </a:schemeClr>
                </a:solidFill>
                <a:latin typeface="Arial" pitchFamily="34" charset="0"/>
                <a:cs typeface="Arial" pitchFamily="34" charset="0"/>
              </a:rPr>
              <a:t>CMS</a:t>
            </a:r>
          </a:p>
          <a:p>
            <a:r>
              <a:rPr lang="en-US" sz="1800" b="1" dirty="0">
                <a:solidFill>
                  <a:schemeClr val="tx1">
                    <a:lumMod val="75000"/>
                  </a:schemeClr>
                </a:solidFill>
                <a:latin typeface="Arial" pitchFamily="34" charset="0"/>
                <a:cs typeface="Arial" pitchFamily="34" charset="0"/>
              </a:rPr>
              <a:t>DAME/MAME</a:t>
            </a:r>
          </a:p>
          <a:p>
            <a:r>
              <a:rPr lang="en-US" sz="1800" b="1" dirty="0">
                <a:solidFill>
                  <a:schemeClr val="tx1">
                    <a:lumMod val="75000"/>
                  </a:schemeClr>
                </a:solidFill>
                <a:latin typeface="Arial" pitchFamily="34" charset="0"/>
                <a:cs typeface="Arial" pitchFamily="34" charset="0"/>
              </a:rPr>
              <a:t>Metadata</a:t>
            </a:r>
          </a:p>
          <a:p>
            <a:r>
              <a:rPr lang="en-US" sz="1800" b="1" dirty="0">
                <a:solidFill>
                  <a:schemeClr val="tx1">
                    <a:lumMod val="75000"/>
                  </a:schemeClr>
                </a:solidFill>
                <a:latin typeface="Arial" pitchFamily="34" charset="0"/>
                <a:cs typeface="Arial" pitchFamily="34" charset="0"/>
              </a:rPr>
              <a:t>Cold Storage</a:t>
            </a:r>
          </a:p>
          <a:p>
            <a:r>
              <a:rPr lang="en-US" sz="1800" b="1" dirty="0">
                <a:solidFill>
                  <a:schemeClr val="tx1">
                    <a:lumMod val="75000"/>
                  </a:schemeClr>
                </a:solidFill>
                <a:latin typeface="Arial" pitchFamily="34" charset="0"/>
                <a:cs typeface="Arial" pitchFamily="34" charset="0"/>
              </a:rPr>
              <a:t>Avails MGMT</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High Quality</a:t>
            </a:r>
          </a:p>
          <a:p>
            <a:pPr algn="l"/>
            <a:r>
              <a:rPr lang="en-US" sz="1800" i="1" dirty="0">
                <a:solidFill>
                  <a:schemeClr val="tx1">
                    <a:lumMod val="75000"/>
                  </a:schemeClr>
                </a:solidFill>
                <a:latin typeface="Arial" pitchFamily="34" charset="0"/>
                <a:cs typeface="Arial" pitchFamily="34" charset="0"/>
              </a:rPr>
              <a:t>Interoperable</a:t>
            </a:r>
          </a:p>
          <a:p>
            <a:pPr lvl="0" algn="l"/>
            <a:endParaRPr lang="en-US" b="0" u="sng" baseline="0" dirty="0" smtClean="0"/>
          </a:p>
          <a:p>
            <a:pPr lvl="0" algn="l"/>
            <a:r>
              <a:rPr lang="en-US" b="0" u="sng" baseline="0" dirty="0" smtClean="0"/>
              <a:t>Publish</a:t>
            </a:r>
          </a:p>
          <a:p>
            <a:r>
              <a:rPr lang="en-US" sz="1800" b="1" dirty="0">
                <a:solidFill>
                  <a:schemeClr val="tx1">
                    <a:lumMod val="75000"/>
                  </a:schemeClr>
                </a:solidFill>
                <a:latin typeface="Arial" pitchFamily="34" charset="0"/>
                <a:cs typeface="Arial" pitchFamily="34" charset="0"/>
              </a:rPr>
              <a:t>Origin Storage</a:t>
            </a:r>
          </a:p>
          <a:p>
            <a:r>
              <a:rPr lang="en-US" sz="1800" b="1" dirty="0">
                <a:solidFill>
                  <a:schemeClr val="tx1">
                    <a:lumMod val="75000"/>
                  </a:schemeClr>
                </a:solidFill>
                <a:latin typeface="Arial" pitchFamily="34" charset="0"/>
                <a:cs typeface="Arial" pitchFamily="34" charset="0"/>
              </a:rPr>
              <a:t>Entitlement </a:t>
            </a:r>
          </a:p>
          <a:p>
            <a:r>
              <a:rPr lang="en-US" sz="1800" b="1" dirty="0">
                <a:solidFill>
                  <a:schemeClr val="tx1">
                    <a:lumMod val="75000"/>
                  </a:schemeClr>
                </a:solidFill>
                <a:latin typeface="Arial" pitchFamily="34" charset="0"/>
                <a:cs typeface="Arial" pitchFamily="34" charset="0"/>
              </a:rPr>
              <a:t>Protection</a:t>
            </a:r>
            <a:endParaRPr lang="en-US" sz="1800" dirty="0">
              <a:solidFill>
                <a:schemeClr val="tx1">
                  <a:lumMod val="75000"/>
                </a:schemeClr>
              </a:solidFill>
              <a:latin typeface="Arial" pitchFamily="34" charset="0"/>
              <a:cs typeface="Arial" pitchFamily="34" charset="0"/>
            </a:endParaRPr>
          </a:p>
          <a:p>
            <a:pPr algn="l"/>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Redundant</a:t>
            </a: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a:t>
            </a:r>
          </a:p>
          <a:p>
            <a:pPr algn="l"/>
            <a:r>
              <a:rPr lang="en-US" sz="1800" i="1" dirty="0">
                <a:solidFill>
                  <a:schemeClr val="tx1">
                    <a:lumMod val="75000"/>
                  </a:schemeClr>
                </a:solidFill>
                <a:latin typeface="Arial" pitchFamily="34" charset="0"/>
                <a:cs typeface="Arial" pitchFamily="34" charset="0"/>
              </a:rPr>
              <a:t>FAST</a:t>
            </a:r>
          </a:p>
          <a:p>
            <a:pPr algn="l"/>
            <a:endParaRPr lang="en-US" sz="1800" u="sng" dirty="0">
              <a:solidFill>
                <a:schemeClr val="tx1">
                  <a:lumMod val="75000"/>
                </a:schemeClr>
              </a:solidFill>
              <a:latin typeface="Arial" pitchFamily="34" charset="0"/>
              <a:cs typeface="Arial" pitchFamily="34" charset="0"/>
            </a:endParaRPr>
          </a:p>
          <a:p>
            <a:pPr algn="l"/>
            <a:r>
              <a:rPr lang="en-US" sz="1800" u="sng" dirty="0">
                <a:solidFill>
                  <a:schemeClr val="tx1">
                    <a:lumMod val="75000"/>
                  </a:schemeClr>
                </a:solidFill>
                <a:latin typeface="Arial" pitchFamily="34" charset="0"/>
                <a:cs typeface="Arial" pitchFamily="34" charset="0"/>
              </a:rPr>
              <a:t>Deliver</a:t>
            </a:r>
          </a:p>
          <a:p>
            <a:r>
              <a:rPr lang="en-US" sz="1800" b="1" dirty="0">
                <a:solidFill>
                  <a:schemeClr val="tx1">
                    <a:lumMod val="75000"/>
                  </a:schemeClr>
                </a:solidFill>
                <a:latin typeface="Arial" pitchFamily="34" charset="0"/>
                <a:cs typeface="Arial" pitchFamily="34" charset="0"/>
              </a:rPr>
              <a:t>Origin Storage</a:t>
            </a:r>
          </a:p>
          <a:p>
            <a:r>
              <a:rPr lang="en-US" sz="1800" b="1" dirty="0">
                <a:solidFill>
                  <a:schemeClr val="tx1">
                    <a:lumMod val="75000"/>
                  </a:schemeClr>
                </a:solidFill>
                <a:latin typeface="Arial" pitchFamily="34" charset="0"/>
                <a:cs typeface="Arial" pitchFamily="34" charset="0"/>
              </a:rPr>
              <a:t>Entitlement </a:t>
            </a:r>
          </a:p>
          <a:p>
            <a:r>
              <a:rPr lang="en-US" sz="1800" b="1" dirty="0">
                <a:solidFill>
                  <a:schemeClr val="tx1">
                    <a:lumMod val="75000"/>
                  </a:schemeClr>
                </a:solidFill>
                <a:latin typeface="Arial" pitchFamily="34" charset="0"/>
                <a:cs typeface="Arial" pitchFamily="34" charset="0"/>
              </a:rPr>
              <a:t>Protection</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Redundant</a:t>
            </a: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a:t>
            </a:r>
          </a:p>
          <a:p>
            <a:pPr algn="l"/>
            <a:r>
              <a:rPr lang="en-US" sz="1800" i="1" dirty="0">
                <a:solidFill>
                  <a:schemeClr val="tx1">
                    <a:lumMod val="75000"/>
                  </a:schemeClr>
                </a:solidFill>
                <a:latin typeface="Arial" pitchFamily="34" charset="0"/>
                <a:cs typeface="Arial" pitchFamily="34" charset="0"/>
              </a:rPr>
              <a:t>FAST</a:t>
            </a:r>
          </a:p>
          <a:p>
            <a:pPr algn="l"/>
            <a:endParaRPr lang="en-US" sz="1800" i="1" u="sng" dirty="0">
              <a:solidFill>
                <a:schemeClr val="tx1">
                  <a:lumMod val="75000"/>
                </a:schemeClr>
              </a:solidFill>
              <a:latin typeface="Arial" pitchFamily="34" charset="0"/>
              <a:cs typeface="Arial" pitchFamily="34" charset="0"/>
            </a:endParaRPr>
          </a:p>
          <a:p>
            <a:r>
              <a:rPr lang="en-US" sz="1800" u="sng" dirty="0">
                <a:solidFill>
                  <a:schemeClr val="tx1">
                    <a:lumMod val="75000"/>
                  </a:schemeClr>
                </a:solidFill>
                <a:latin typeface="Arial" pitchFamily="34" charset="0"/>
                <a:cs typeface="Arial" pitchFamily="34" charset="0"/>
              </a:rPr>
              <a:t>Consume</a:t>
            </a:r>
          </a:p>
          <a:p>
            <a:r>
              <a:rPr lang="en-US" sz="1800" b="1" dirty="0">
                <a:solidFill>
                  <a:schemeClr val="tx1">
                    <a:lumMod val="75000"/>
                  </a:schemeClr>
                </a:solidFill>
                <a:latin typeface="Arial" pitchFamily="34" charset="0"/>
                <a:cs typeface="Arial" pitchFamily="34" charset="0"/>
              </a:rPr>
              <a:t>Player/Apps</a:t>
            </a:r>
          </a:p>
          <a:p>
            <a:r>
              <a:rPr lang="en-US" sz="1800" b="1" dirty="0">
                <a:solidFill>
                  <a:schemeClr val="tx1">
                    <a:lumMod val="75000"/>
                  </a:schemeClr>
                </a:solidFill>
                <a:latin typeface="Arial" pitchFamily="34" charset="0"/>
                <a:cs typeface="Arial" pitchFamily="34" charset="0"/>
              </a:rPr>
              <a:t>Storefront</a:t>
            </a:r>
          </a:p>
          <a:p>
            <a:r>
              <a:rPr lang="en-US" sz="1800" b="1" dirty="0">
                <a:solidFill>
                  <a:schemeClr val="tx1">
                    <a:lumMod val="75000"/>
                  </a:schemeClr>
                </a:solidFill>
                <a:latin typeface="Arial" pitchFamily="34" charset="0"/>
                <a:cs typeface="Arial" pitchFamily="34" charset="0"/>
              </a:rPr>
              <a:t>Subscription</a:t>
            </a:r>
          </a:p>
          <a:p>
            <a:r>
              <a:rPr lang="en-US" sz="1800" b="1" dirty="0">
                <a:solidFill>
                  <a:schemeClr val="tx1">
                    <a:lumMod val="75000"/>
                  </a:schemeClr>
                </a:solidFill>
                <a:latin typeface="Arial" pitchFamily="34" charset="0"/>
                <a:cs typeface="Arial" pitchFamily="34" charset="0"/>
              </a:rPr>
              <a:t>SEO/SEM</a:t>
            </a:r>
          </a:p>
          <a:p>
            <a:r>
              <a:rPr lang="en-US" sz="1800" b="1" dirty="0">
                <a:solidFill>
                  <a:schemeClr val="tx1">
                    <a:lumMod val="75000"/>
                  </a:schemeClr>
                </a:solidFill>
                <a:latin typeface="Arial" pitchFamily="34" charset="0"/>
                <a:cs typeface="Arial" pitchFamily="34" charset="0"/>
              </a:rPr>
              <a:t>Client Tech</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Global</a:t>
            </a:r>
          </a:p>
          <a:p>
            <a:pPr algn="l"/>
            <a:r>
              <a:rPr lang="en-US" sz="1800" i="1" dirty="0">
                <a:solidFill>
                  <a:schemeClr val="tx1">
                    <a:lumMod val="75000"/>
                  </a:schemeClr>
                </a:solidFill>
                <a:latin typeface="Arial" pitchFamily="34" charset="0"/>
                <a:cs typeface="Arial" pitchFamily="34" charset="0"/>
              </a:rPr>
              <a:t>Visual Quality</a:t>
            </a:r>
          </a:p>
          <a:p>
            <a:pPr algn="l"/>
            <a:r>
              <a:rPr lang="en-US" sz="1800" i="1" dirty="0">
                <a:solidFill>
                  <a:schemeClr val="tx1">
                    <a:lumMod val="75000"/>
                  </a:schemeClr>
                </a:solidFill>
                <a:latin typeface="Arial" pitchFamily="34" charset="0"/>
                <a:cs typeface="Arial" pitchFamily="34" charset="0"/>
              </a:rPr>
              <a:t>Searchable</a:t>
            </a:r>
          </a:p>
          <a:p>
            <a:pPr algn="l"/>
            <a:r>
              <a:rPr lang="en-US" sz="1800" i="1" dirty="0">
                <a:solidFill>
                  <a:schemeClr val="tx1">
                    <a:lumMod val="75000"/>
                  </a:schemeClr>
                </a:solidFill>
                <a:latin typeface="Arial" pitchFamily="34" charset="0"/>
                <a:cs typeface="Arial" pitchFamily="34" charset="0"/>
              </a:rPr>
              <a:t>Consistent </a:t>
            </a:r>
            <a:r>
              <a:rPr lang="en-US" sz="1800" i="1" dirty="0" err="1">
                <a:solidFill>
                  <a:schemeClr val="tx1">
                    <a:lumMod val="75000"/>
                  </a:schemeClr>
                </a:solidFill>
                <a:latin typeface="Arial" pitchFamily="34" charset="0"/>
                <a:cs typeface="Arial" pitchFamily="34" charset="0"/>
              </a:rPr>
              <a:t>QoE</a:t>
            </a:r>
            <a:endParaRPr lang="en-US" sz="1800" i="1" dirty="0">
              <a:solidFill>
                <a:schemeClr val="tx1">
                  <a:lumMod val="75000"/>
                </a:schemeClr>
              </a:solidFill>
              <a:latin typeface="Arial" pitchFamily="34" charset="0"/>
              <a:cs typeface="Arial" pitchFamily="34" charset="0"/>
            </a:endParaRPr>
          </a:p>
          <a:p>
            <a:pPr lvl="0" algn="l"/>
            <a:endParaRPr lang="en-US" b="0" u="sng" baseline="0" dirty="0" smtClean="0"/>
          </a:p>
          <a:p>
            <a:pPr lvl="0" algn="l"/>
            <a:r>
              <a:rPr lang="en-US" b="0" u="sng" baseline="0" dirty="0" smtClean="0"/>
              <a:t>Analyze</a:t>
            </a:r>
            <a:endParaRPr lang="en-US" b="0" u="none" baseline="0" dirty="0" smtClean="0"/>
          </a:p>
          <a:p>
            <a:r>
              <a:rPr lang="en-US" sz="1800" b="1" dirty="0">
                <a:solidFill>
                  <a:schemeClr val="tx1">
                    <a:lumMod val="75000"/>
                  </a:schemeClr>
                </a:solidFill>
                <a:latin typeface="Arial" pitchFamily="34" charset="0"/>
                <a:cs typeface="Arial" pitchFamily="34" charset="0"/>
              </a:rPr>
              <a:t>Reporting</a:t>
            </a:r>
          </a:p>
          <a:p>
            <a:r>
              <a:rPr lang="en-US" sz="1800" b="1" dirty="0" err="1">
                <a:solidFill>
                  <a:schemeClr val="tx1">
                    <a:lumMod val="75000"/>
                  </a:schemeClr>
                </a:solidFill>
                <a:latin typeface="Arial" pitchFamily="34" charset="0"/>
                <a:cs typeface="Arial" pitchFamily="34" charset="0"/>
              </a:rPr>
              <a:t>Decisioning</a:t>
            </a:r>
            <a:endParaRPr lang="en-US" sz="1800" b="1" dirty="0">
              <a:solidFill>
                <a:schemeClr val="tx1">
                  <a:lumMod val="75000"/>
                </a:schemeClr>
              </a:solidFill>
              <a:latin typeface="Arial" pitchFamily="34" charset="0"/>
              <a:cs typeface="Arial" pitchFamily="34" charset="0"/>
            </a:endParaRPr>
          </a:p>
          <a:p>
            <a:r>
              <a:rPr lang="en-US" sz="1800" b="1" dirty="0">
                <a:solidFill>
                  <a:schemeClr val="tx1">
                    <a:lumMod val="75000"/>
                  </a:schemeClr>
                </a:solidFill>
                <a:latin typeface="Arial" pitchFamily="34" charset="0"/>
                <a:cs typeface="Arial" pitchFamily="34" charset="0"/>
              </a:rPr>
              <a:t>Analytics</a:t>
            </a:r>
          </a:p>
          <a:p>
            <a:r>
              <a:rPr lang="en-US" sz="1800" b="1" dirty="0">
                <a:solidFill>
                  <a:schemeClr val="tx1">
                    <a:lumMod val="75000"/>
                  </a:schemeClr>
                </a:solidFill>
                <a:latin typeface="Arial" pitchFamily="34" charset="0"/>
                <a:cs typeface="Arial" pitchFamily="34" charset="0"/>
              </a:rPr>
              <a:t>Monitoring</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Comprehensive</a:t>
            </a:r>
          </a:p>
          <a:p>
            <a:pPr algn="l"/>
            <a:r>
              <a:rPr lang="en-US" sz="1800" i="1" dirty="0">
                <a:solidFill>
                  <a:schemeClr val="tx1">
                    <a:lumMod val="75000"/>
                  </a:schemeClr>
                </a:solidFill>
                <a:latin typeface="Arial" pitchFamily="34" charset="0"/>
                <a:cs typeface="Arial" pitchFamily="34" charset="0"/>
              </a:rPr>
              <a:t>Intelligent</a:t>
            </a:r>
          </a:p>
          <a:p>
            <a:pPr algn="l"/>
            <a:r>
              <a:rPr lang="en-US" sz="1800" i="1" dirty="0">
                <a:solidFill>
                  <a:schemeClr val="tx1">
                    <a:lumMod val="75000"/>
                  </a:schemeClr>
                </a:solidFill>
                <a:latin typeface="Arial" pitchFamily="34" charset="0"/>
                <a:cs typeface="Arial" pitchFamily="34" charset="0"/>
              </a:rPr>
              <a:t>Client Side</a:t>
            </a:r>
          </a:p>
          <a:p>
            <a:pPr algn="l"/>
            <a:endParaRPr lang="en-US" sz="1800" i="1" dirty="0">
              <a:solidFill>
                <a:schemeClr val="tx1">
                  <a:lumMod val="75000"/>
                </a:schemeClr>
              </a:solidFill>
              <a:latin typeface="Arial" pitchFamily="34" charset="0"/>
              <a:cs typeface="Arial" pitchFamily="34" charset="0"/>
            </a:endParaRPr>
          </a:p>
          <a:p>
            <a:pPr lvl="0" algn="l"/>
            <a:r>
              <a:rPr lang="en-US" b="0" u="none" baseline="0" dirty="0" smtClean="0"/>
              <a:t>By keying into Delivery and analytics we see the importance of proper content preparation and publishing.</a:t>
            </a:r>
          </a:p>
          <a:p>
            <a:pPr lvl="0" algn="l"/>
            <a:endParaRPr lang="en-US" b="0" u="none" baseline="0" dirty="0" smtClean="0"/>
          </a:p>
          <a:p>
            <a:pPr lvl="0" algn="l"/>
            <a:r>
              <a:rPr lang="en-US" b="0" u="none" baseline="0" dirty="0" smtClean="0"/>
              <a:t>In 2013, we launched into our Transcoding and Ad Technology </a:t>
            </a:r>
            <a:r>
              <a:rPr lang="en-US" b="0" u="none" baseline="0" dirty="0" err="1" smtClean="0"/>
              <a:t>soltuions</a:t>
            </a:r>
            <a:r>
              <a:rPr lang="en-US" b="0" u="none" baseline="0" dirty="0" smtClean="0"/>
              <a:t> and we will continue to simplify this workflow while focusing on the best quality delivery.  </a:t>
            </a:r>
          </a:p>
        </p:txBody>
      </p:sp>
      <p:sp>
        <p:nvSpPr>
          <p:cNvPr id="4" name="Slide Number Placeholder 3"/>
          <p:cNvSpPr>
            <a:spLocks noGrp="1"/>
          </p:cNvSpPr>
          <p:nvPr>
            <p:ph type="sldNum" sz="quarter" idx="10"/>
          </p:nvPr>
        </p:nvSpPr>
        <p:spPr/>
        <p:txBody>
          <a:bodyPr/>
          <a:lstStyle/>
          <a:p>
            <a:fld id="{7FDC09F6-2038-456A-9430-D3278C72B9DD}" type="slidenum">
              <a:rPr lang="en-US" smtClean="0"/>
              <a:pPr/>
              <a:t>7</a:t>
            </a:fld>
            <a:endParaRPr lang="en-US" dirty="0"/>
          </a:p>
        </p:txBody>
      </p:sp>
    </p:spTree>
    <p:extLst>
      <p:ext uri="{BB962C8B-B14F-4D97-AF65-F5344CB8AC3E}">
        <p14:creationId xmlns:p14="http://schemas.microsoft.com/office/powerpoint/2010/main" val="369623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pPr lvl="0"/>
            <a:r>
              <a:rPr lang="en-US" b="0" baseline="0" dirty="0" smtClean="0"/>
              <a:t>How do we help today and tomorrow?</a:t>
            </a:r>
          </a:p>
          <a:p>
            <a:pPr lvl="0"/>
            <a:endParaRPr lang="en-US" b="0" baseline="0" dirty="0" smtClean="0"/>
          </a:p>
          <a:p>
            <a:pPr lvl="0"/>
            <a:r>
              <a:rPr lang="en-US" b="0" baseline="0" dirty="0" smtClean="0"/>
              <a:t>High speed upload</a:t>
            </a:r>
          </a:p>
          <a:p>
            <a:pPr lvl="0"/>
            <a:r>
              <a:rPr lang="en-US" b="0" baseline="0" dirty="0" smtClean="0"/>
              <a:t>	ASPERA</a:t>
            </a:r>
          </a:p>
          <a:p>
            <a:pPr lvl="0"/>
            <a:endParaRPr lang="en-US" b="0" baseline="0" dirty="0" smtClean="0"/>
          </a:p>
          <a:p>
            <a:pPr lvl="0"/>
            <a:r>
              <a:rPr lang="en-US" b="0" baseline="0" dirty="0" smtClean="0"/>
              <a:t>Improved </a:t>
            </a:r>
            <a:r>
              <a:rPr lang="en-US" b="0" baseline="0" dirty="0" err="1" smtClean="0"/>
              <a:t>netstorage</a:t>
            </a:r>
            <a:r>
              <a:rPr lang="en-US" b="0" baseline="0" dirty="0" smtClean="0"/>
              <a:t> for </a:t>
            </a:r>
            <a:r>
              <a:rPr lang="en-US" b="0" baseline="0" dirty="0" err="1" smtClean="0"/>
              <a:t>nearline</a:t>
            </a:r>
            <a:r>
              <a:rPr lang="en-US" b="0" baseline="0" dirty="0" smtClean="0"/>
              <a:t> content</a:t>
            </a:r>
          </a:p>
          <a:p>
            <a:pPr lvl="0"/>
            <a:r>
              <a:rPr lang="en-US" b="0" baseline="0" dirty="0" smtClean="0"/>
              <a:t>	no limits</a:t>
            </a:r>
          </a:p>
          <a:p>
            <a:pPr lvl="0"/>
            <a:r>
              <a:rPr lang="en-US" b="0" baseline="0" dirty="0" smtClean="0"/>
              <a:t>	improved redundancy</a:t>
            </a:r>
          </a:p>
          <a:p>
            <a:pPr lvl="0"/>
            <a:r>
              <a:rPr lang="en-US" b="0" baseline="0" dirty="0" smtClean="0"/>
              <a:t>	cold storage</a:t>
            </a:r>
          </a:p>
          <a:p>
            <a:pPr lvl="0"/>
            <a:endParaRPr lang="en-US" b="0" baseline="0" dirty="0" smtClean="0"/>
          </a:p>
          <a:p>
            <a:pPr lvl="0"/>
            <a:endParaRPr lang="en-US" b="0" baseline="0" dirty="0" smtClean="0"/>
          </a:p>
          <a:p>
            <a:pPr lvl="0"/>
            <a:r>
              <a:rPr lang="en-US" b="0" baseline="0" dirty="0" smtClean="0"/>
              <a:t>Improved ingest intelligence</a:t>
            </a:r>
          </a:p>
          <a:p>
            <a:pPr lvl="0"/>
            <a:r>
              <a:rPr lang="en-US" b="0" baseline="0" dirty="0" smtClean="0"/>
              <a:t>	High bitrate ingest (8-10Mbps)</a:t>
            </a:r>
          </a:p>
          <a:p>
            <a:pPr lvl="0"/>
            <a:r>
              <a:rPr lang="en-US" b="0" baseline="0" dirty="0" smtClean="0"/>
              <a:t>	redundancy</a:t>
            </a:r>
          </a:p>
          <a:p>
            <a:pPr lvl="0"/>
            <a:endParaRPr lang="en-US" b="0" baseline="0" dirty="0" smtClean="0"/>
          </a:p>
          <a:p>
            <a:pPr lvl="0"/>
            <a:r>
              <a:rPr lang="en-US" b="0" baseline="0" dirty="0" smtClean="0"/>
              <a:t>Transcoding</a:t>
            </a:r>
          </a:p>
          <a:p>
            <a:pPr lvl="0"/>
            <a:r>
              <a:rPr lang="en-US" b="0" baseline="0" dirty="0" smtClean="0"/>
              <a:t>	more formats in</a:t>
            </a:r>
          </a:p>
          <a:p>
            <a:pPr lvl="0"/>
            <a:r>
              <a:rPr lang="en-US" b="0" baseline="0" dirty="0" smtClean="0"/>
              <a:t>	more formats out</a:t>
            </a:r>
          </a:p>
          <a:p>
            <a:pPr lvl="0"/>
            <a:r>
              <a:rPr lang="en-US" b="0" baseline="0" dirty="0" smtClean="0"/>
              <a:t>	security</a:t>
            </a:r>
          </a:p>
          <a:p>
            <a:pPr lvl="0"/>
            <a:endParaRPr lang="en-US" b="0" baseline="0" dirty="0" smtClean="0"/>
          </a:p>
          <a:p>
            <a:pPr lvl="0"/>
            <a:r>
              <a:rPr lang="en-US" b="0" baseline="0" dirty="0" smtClean="0"/>
              <a:t>Edge</a:t>
            </a:r>
          </a:p>
          <a:p>
            <a:pPr lvl="0"/>
            <a:r>
              <a:rPr lang="en-US" b="0" baseline="0" dirty="0" smtClean="0"/>
              <a:t>	Client technology improves quality</a:t>
            </a:r>
          </a:p>
          <a:p>
            <a:pPr lvl="0"/>
            <a:r>
              <a:rPr lang="en-US" b="0" baseline="0" dirty="0" smtClean="0"/>
              <a:t>	Multicast technology</a:t>
            </a:r>
          </a:p>
          <a:p>
            <a:pPr lvl="0"/>
            <a:endParaRPr lang="en-US" b="0" baseline="0" dirty="0" smtClean="0"/>
          </a:p>
          <a:p>
            <a:pPr lvl="0"/>
            <a:endParaRPr lang="en-US" b="0" baseline="0" dirty="0" smtClean="0"/>
          </a:p>
          <a:p>
            <a:pPr lvl="0"/>
            <a:endParaRPr lang="en-US" b="0" baseline="0" dirty="0" smtClean="0"/>
          </a:p>
          <a:p>
            <a:pPr lvl="0"/>
            <a:endParaRPr lang="en-US" b="0" baseline="0" dirty="0" smtClean="0"/>
          </a:p>
          <a:p>
            <a:pPr lvl="0"/>
            <a:r>
              <a:rPr lang="en-US" b="0" baseline="0" dirty="0" smtClean="0"/>
              <a:t>Regardless of the complexity, all the workflows have some aspect of </a:t>
            </a:r>
            <a:r>
              <a:rPr lang="en-US" b="0" baseline="0" dirty="0" err="1" smtClean="0"/>
              <a:t>similairity</a:t>
            </a:r>
            <a:endParaRPr lang="en-US" b="0" baseline="0" dirty="0" smtClean="0"/>
          </a:p>
          <a:p>
            <a:pPr lvl="0"/>
            <a:endParaRPr lang="en-US" b="0" baseline="0" dirty="0" smtClean="0"/>
          </a:p>
          <a:p>
            <a:pPr lvl="0"/>
            <a:r>
              <a:rPr lang="en-US" b="0" baseline="0" dirty="0" smtClean="0"/>
              <a:t>Creation to consumption with a goal of delivering the best quality to the end users</a:t>
            </a:r>
          </a:p>
          <a:p>
            <a:pPr lvl="0"/>
            <a:endParaRPr lang="en-US" b="0" baseline="0" dirty="0" smtClean="0"/>
          </a:p>
          <a:p>
            <a:pPr lvl="0"/>
            <a:r>
              <a:rPr lang="en-US" b="0" u="sng" baseline="0" dirty="0" smtClean="0"/>
              <a:t>Acquire</a:t>
            </a:r>
          </a:p>
          <a:p>
            <a:r>
              <a:rPr lang="en-US" sz="1800" b="1" dirty="0">
                <a:solidFill>
                  <a:schemeClr val="tx1">
                    <a:lumMod val="75000"/>
                  </a:schemeClr>
                </a:solidFill>
                <a:latin typeface="Arial" pitchFamily="34" charset="0"/>
                <a:cs typeface="Arial" pitchFamily="34" charset="0"/>
              </a:rPr>
              <a:t>Content Acquisition</a:t>
            </a:r>
          </a:p>
          <a:p>
            <a:r>
              <a:rPr lang="en-US" sz="1800" b="1" dirty="0">
                <a:solidFill>
                  <a:schemeClr val="tx1">
                    <a:lumMod val="75000"/>
                  </a:schemeClr>
                </a:solidFill>
                <a:latin typeface="Arial" pitchFamily="34" charset="0"/>
                <a:cs typeface="Arial" pitchFamily="34" charset="0"/>
              </a:rPr>
              <a:t>Signal Acquisition</a:t>
            </a:r>
          </a:p>
          <a:p>
            <a:pPr algn="l"/>
            <a:r>
              <a:rPr lang="en-US" sz="1800" b="1" dirty="0">
                <a:solidFill>
                  <a:schemeClr val="tx1">
                    <a:lumMod val="75000"/>
                  </a:schemeClr>
                </a:solidFill>
                <a:latin typeface="Arial" pitchFamily="34" charset="0"/>
                <a:cs typeface="Arial" pitchFamily="34" charset="0"/>
              </a:rPr>
              <a:t>File Acquisition</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 </a:t>
            </a:r>
          </a:p>
          <a:p>
            <a:pPr algn="l"/>
            <a:r>
              <a:rPr lang="en-US" sz="1800" i="1" dirty="0">
                <a:solidFill>
                  <a:schemeClr val="tx1">
                    <a:lumMod val="75000"/>
                  </a:schemeClr>
                </a:solidFill>
                <a:latin typeface="Arial" pitchFamily="34" charset="0"/>
                <a:cs typeface="Arial" pitchFamily="34" charset="0"/>
              </a:rPr>
              <a:t>Reliable</a:t>
            </a:r>
          </a:p>
          <a:p>
            <a:pPr algn="l"/>
            <a:endParaRPr lang="en-US" sz="1800" u="sng" dirty="0">
              <a:solidFill>
                <a:schemeClr val="tx1">
                  <a:lumMod val="75000"/>
                </a:schemeClr>
              </a:solidFill>
              <a:latin typeface="Arial" pitchFamily="34" charset="0"/>
              <a:cs typeface="Arial" pitchFamily="34" charset="0"/>
            </a:endParaRPr>
          </a:p>
          <a:p>
            <a:pPr algn="l"/>
            <a:r>
              <a:rPr lang="en-US" sz="1800" u="sng" dirty="0">
                <a:solidFill>
                  <a:schemeClr val="tx1">
                    <a:lumMod val="75000"/>
                  </a:schemeClr>
                </a:solidFill>
                <a:latin typeface="Arial" pitchFamily="34" charset="0"/>
                <a:cs typeface="Arial" pitchFamily="34" charset="0"/>
              </a:rPr>
              <a:t>Prepare</a:t>
            </a:r>
          </a:p>
          <a:p>
            <a:r>
              <a:rPr lang="en-US" sz="1800" b="1" dirty="0">
                <a:solidFill>
                  <a:schemeClr val="tx1">
                    <a:lumMod val="75000"/>
                  </a:schemeClr>
                </a:solidFill>
                <a:latin typeface="Arial" pitchFamily="34" charset="0"/>
                <a:cs typeface="Arial" pitchFamily="34" charset="0"/>
              </a:rPr>
              <a:t>Transcoding</a:t>
            </a:r>
          </a:p>
          <a:p>
            <a:r>
              <a:rPr lang="en-US" sz="1800" b="1" dirty="0">
                <a:solidFill>
                  <a:schemeClr val="tx1">
                    <a:lumMod val="75000"/>
                  </a:schemeClr>
                </a:solidFill>
                <a:latin typeface="Arial" pitchFamily="34" charset="0"/>
                <a:cs typeface="Arial" pitchFamily="34" charset="0"/>
              </a:rPr>
              <a:t>Encoding</a:t>
            </a:r>
          </a:p>
          <a:p>
            <a:r>
              <a:rPr lang="en-US" sz="1800" b="1" dirty="0">
                <a:solidFill>
                  <a:schemeClr val="tx1">
                    <a:lumMod val="75000"/>
                  </a:schemeClr>
                </a:solidFill>
                <a:latin typeface="Arial" pitchFamily="34" charset="0"/>
                <a:cs typeface="Arial" pitchFamily="34" charset="0"/>
              </a:rPr>
              <a:t>CMS</a:t>
            </a:r>
          </a:p>
          <a:p>
            <a:r>
              <a:rPr lang="en-US" sz="1800" b="1" dirty="0">
                <a:solidFill>
                  <a:schemeClr val="tx1">
                    <a:lumMod val="75000"/>
                  </a:schemeClr>
                </a:solidFill>
                <a:latin typeface="Arial" pitchFamily="34" charset="0"/>
                <a:cs typeface="Arial" pitchFamily="34" charset="0"/>
              </a:rPr>
              <a:t>DAME/MAME</a:t>
            </a:r>
          </a:p>
          <a:p>
            <a:r>
              <a:rPr lang="en-US" sz="1800" b="1" dirty="0">
                <a:solidFill>
                  <a:schemeClr val="tx1">
                    <a:lumMod val="75000"/>
                  </a:schemeClr>
                </a:solidFill>
                <a:latin typeface="Arial" pitchFamily="34" charset="0"/>
                <a:cs typeface="Arial" pitchFamily="34" charset="0"/>
              </a:rPr>
              <a:t>Metadata</a:t>
            </a:r>
          </a:p>
          <a:p>
            <a:r>
              <a:rPr lang="en-US" sz="1800" b="1" dirty="0">
                <a:solidFill>
                  <a:schemeClr val="tx1">
                    <a:lumMod val="75000"/>
                  </a:schemeClr>
                </a:solidFill>
                <a:latin typeface="Arial" pitchFamily="34" charset="0"/>
                <a:cs typeface="Arial" pitchFamily="34" charset="0"/>
              </a:rPr>
              <a:t>Cold Storage</a:t>
            </a:r>
          </a:p>
          <a:p>
            <a:r>
              <a:rPr lang="en-US" sz="1800" b="1" dirty="0">
                <a:solidFill>
                  <a:schemeClr val="tx1">
                    <a:lumMod val="75000"/>
                  </a:schemeClr>
                </a:solidFill>
                <a:latin typeface="Arial" pitchFamily="34" charset="0"/>
                <a:cs typeface="Arial" pitchFamily="34" charset="0"/>
              </a:rPr>
              <a:t>Avails MGMT</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High Quality</a:t>
            </a:r>
          </a:p>
          <a:p>
            <a:pPr algn="l"/>
            <a:r>
              <a:rPr lang="en-US" sz="1800" i="1" dirty="0">
                <a:solidFill>
                  <a:schemeClr val="tx1">
                    <a:lumMod val="75000"/>
                  </a:schemeClr>
                </a:solidFill>
                <a:latin typeface="Arial" pitchFamily="34" charset="0"/>
                <a:cs typeface="Arial" pitchFamily="34" charset="0"/>
              </a:rPr>
              <a:t>Interoperable</a:t>
            </a:r>
          </a:p>
          <a:p>
            <a:pPr lvl="0" algn="l"/>
            <a:endParaRPr lang="en-US" b="0" u="sng" baseline="0" dirty="0" smtClean="0"/>
          </a:p>
          <a:p>
            <a:pPr lvl="0" algn="l"/>
            <a:r>
              <a:rPr lang="en-US" b="0" u="sng" baseline="0" dirty="0" smtClean="0"/>
              <a:t>Publish</a:t>
            </a:r>
          </a:p>
          <a:p>
            <a:r>
              <a:rPr lang="en-US" sz="1800" b="1" dirty="0">
                <a:solidFill>
                  <a:schemeClr val="tx1">
                    <a:lumMod val="75000"/>
                  </a:schemeClr>
                </a:solidFill>
                <a:latin typeface="Arial" pitchFamily="34" charset="0"/>
                <a:cs typeface="Arial" pitchFamily="34" charset="0"/>
              </a:rPr>
              <a:t>Origin Storage</a:t>
            </a:r>
          </a:p>
          <a:p>
            <a:r>
              <a:rPr lang="en-US" sz="1800" b="1" dirty="0">
                <a:solidFill>
                  <a:schemeClr val="tx1">
                    <a:lumMod val="75000"/>
                  </a:schemeClr>
                </a:solidFill>
                <a:latin typeface="Arial" pitchFamily="34" charset="0"/>
                <a:cs typeface="Arial" pitchFamily="34" charset="0"/>
              </a:rPr>
              <a:t>Entitlement </a:t>
            </a:r>
          </a:p>
          <a:p>
            <a:r>
              <a:rPr lang="en-US" sz="1800" b="1" dirty="0">
                <a:solidFill>
                  <a:schemeClr val="tx1">
                    <a:lumMod val="75000"/>
                  </a:schemeClr>
                </a:solidFill>
                <a:latin typeface="Arial" pitchFamily="34" charset="0"/>
                <a:cs typeface="Arial" pitchFamily="34" charset="0"/>
              </a:rPr>
              <a:t>Protection</a:t>
            </a:r>
            <a:endParaRPr lang="en-US" sz="1800" dirty="0">
              <a:solidFill>
                <a:schemeClr val="tx1">
                  <a:lumMod val="75000"/>
                </a:schemeClr>
              </a:solidFill>
              <a:latin typeface="Arial" pitchFamily="34" charset="0"/>
              <a:cs typeface="Arial" pitchFamily="34" charset="0"/>
            </a:endParaRPr>
          </a:p>
          <a:p>
            <a:pPr algn="l"/>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Redundant</a:t>
            </a: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a:t>
            </a:r>
          </a:p>
          <a:p>
            <a:pPr algn="l"/>
            <a:r>
              <a:rPr lang="en-US" sz="1800" i="1" dirty="0">
                <a:solidFill>
                  <a:schemeClr val="tx1">
                    <a:lumMod val="75000"/>
                  </a:schemeClr>
                </a:solidFill>
                <a:latin typeface="Arial" pitchFamily="34" charset="0"/>
                <a:cs typeface="Arial" pitchFamily="34" charset="0"/>
              </a:rPr>
              <a:t>FAST</a:t>
            </a:r>
          </a:p>
          <a:p>
            <a:pPr algn="l"/>
            <a:endParaRPr lang="en-US" sz="1800" u="sng" dirty="0">
              <a:solidFill>
                <a:schemeClr val="tx1">
                  <a:lumMod val="75000"/>
                </a:schemeClr>
              </a:solidFill>
              <a:latin typeface="Arial" pitchFamily="34" charset="0"/>
              <a:cs typeface="Arial" pitchFamily="34" charset="0"/>
            </a:endParaRPr>
          </a:p>
          <a:p>
            <a:pPr algn="l"/>
            <a:r>
              <a:rPr lang="en-US" sz="1800" u="sng" dirty="0">
                <a:solidFill>
                  <a:schemeClr val="tx1">
                    <a:lumMod val="75000"/>
                  </a:schemeClr>
                </a:solidFill>
                <a:latin typeface="Arial" pitchFamily="34" charset="0"/>
                <a:cs typeface="Arial" pitchFamily="34" charset="0"/>
              </a:rPr>
              <a:t>Deliver</a:t>
            </a:r>
          </a:p>
          <a:p>
            <a:r>
              <a:rPr lang="en-US" sz="1800" b="1" dirty="0">
                <a:solidFill>
                  <a:schemeClr val="tx1">
                    <a:lumMod val="75000"/>
                  </a:schemeClr>
                </a:solidFill>
                <a:latin typeface="Arial" pitchFamily="34" charset="0"/>
                <a:cs typeface="Arial" pitchFamily="34" charset="0"/>
              </a:rPr>
              <a:t>Origin Storage</a:t>
            </a:r>
          </a:p>
          <a:p>
            <a:r>
              <a:rPr lang="en-US" sz="1800" b="1" dirty="0">
                <a:solidFill>
                  <a:schemeClr val="tx1">
                    <a:lumMod val="75000"/>
                  </a:schemeClr>
                </a:solidFill>
                <a:latin typeface="Arial" pitchFamily="34" charset="0"/>
                <a:cs typeface="Arial" pitchFamily="34" charset="0"/>
              </a:rPr>
              <a:t>Entitlement </a:t>
            </a:r>
          </a:p>
          <a:p>
            <a:r>
              <a:rPr lang="en-US" sz="1800" b="1" dirty="0">
                <a:solidFill>
                  <a:schemeClr val="tx1">
                    <a:lumMod val="75000"/>
                  </a:schemeClr>
                </a:solidFill>
                <a:latin typeface="Arial" pitchFamily="34" charset="0"/>
                <a:cs typeface="Arial" pitchFamily="34" charset="0"/>
              </a:rPr>
              <a:t>Protection</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Scalable</a:t>
            </a:r>
          </a:p>
          <a:p>
            <a:pPr algn="l"/>
            <a:r>
              <a:rPr lang="en-US" sz="1800" i="1" dirty="0">
                <a:solidFill>
                  <a:schemeClr val="tx1">
                    <a:lumMod val="75000"/>
                  </a:schemeClr>
                </a:solidFill>
                <a:latin typeface="Arial" pitchFamily="34" charset="0"/>
                <a:cs typeface="Arial" pitchFamily="34" charset="0"/>
              </a:rPr>
              <a:t>Redundant</a:t>
            </a:r>
          </a:p>
          <a:p>
            <a:pPr algn="l"/>
            <a:r>
              <a:rPr lang="en-US" sz="1800" i="1" dirty="0">
                <a:solidFill>
                  <a:schemeClr val="tx1">
                    <a:lumMod val="75000"/>
                  </a:schemeClr>
                </a:solidFill>
                <a:latin typeface="Arial" pitchFamily="34" charset="0"/>
                <a:cs typeface="Arial" pitchFamily="34" charset="0"/>
              </a:rPr>
              <a:t>Secure</a:t>
            </a:r>
          </a:p>
          <a:p>
            <a:pPr algn="l"/>
            <a:r>
              <a:rPr lang="en-US" sz="1800" i="1" dirty="0">
                <a:solidFill>
                  <a:schemeClr val="tx1">
                    <a:lumMod val="75000"/>
                  </a:schemeClr>
                </a:solidFill>
                <a:latin typeface="Arial" pitchFamily="34" charset="0"/>
                <a:cs typeface="Arial" pitchFamily="34" charset="0"/>
              </a:rPr>
              <a:t>Stable</a:t>
            </a:r>
          </a:p>
          <a:p>
            <a:pPr algn="l"/>
            <a:r>
              <a:rPr lang="en-US" sz="1800" i="1" dirty="0">
                <a:solidFill>
                  <a:schemeClr val="tx1">
                    <a:lumMod val="75000"/>
                  </a:schemeClr>
                </a:solidFill>
                <a:latin typeface="Arial" pitchFamily="34" charset="0"/>
                <a:cs typeface="Arial" pitchFamily="34" charset="0"/>
              </a:rPr>
              <a:t>FAST</a:t>
            </a:r>
          </a:p>
          <a:p>
            <a:pPr algn="l"/>
            <a:endParaRPr lang="en-US" sz="1800" i="1" u="sng" dirty="0">
              <a:solidFill>
                <a:schemeClr val="tx1">
                  <a:lumMod val="75000"/>
                </a:schemeClr>
              </a:solidFill>
              <a:latin typeface="Arial" pitchFamily="34" charset="0"/>
              <a:cs typeface="Arial" pitchFamily="34" charset="0"/>
            </a:endParaRPr>
          </a:p>
          <a:p>
            <a:r>
              <a:rPr lang="en-US" sz="1800" u="sng" dirty="0">
                <a:solidFill>
                  <a:schemeClr val="tx1">
                    <a:lumMod val="75000"/>
                  </a:schemeClr>
                </a:solidFill>
                <a:latin typeface="Arial" pitchFamily="34" charset="0"/>
                <a:cs typeface="Arial" pitchFamily="34" charset="0"/>
              </a:rPr>
              <a:t>Consume</a:t>
            </a:r>
          </a:p>
          <a:p>
            <a:r>
              <a:rPr lang="en-US" sz="1800" b="1" dirty="0">
                <a:solidFill>
                  <a:schemeClr val="tx1">
                    <a:lumMod val="75000"/>
                  </a:schemeClr>
                </a:solidFill>
                <a:latin typeface="Arial" pitchFamily="34" charset="0"/>
                <a:cs typeface="Arial" pitchFamily="34" charset="0"/>
              </a:rPr>
              <a:t>Player/Apps</a:t>
            </a:r>
          </a:p>
          <a:p>
            <a:r>
              <a:rPr lang="en-US" sz="1800" b="1" dirty="0">
                <a:solidFill>
                  <a:schemeClr val="tx1">
                    <a:lumMod val="75000"/>
                  </a:schemeClr>
                </a:solidFill>
                <a:latin typeface="Arial" pitchFamily="34" charset="0"/>
                <a:cs typeface="Arial" pitchFamily="34" charset="0"/>
              </a:rPr>
              <a:t>Storefront</a:t>
            </a:r>
          </a:p>
          <a:p>
            <a:r>
              <a:rPr lang="en-US" sz="1800" b="1" dirty="0">
                <a:solidFill>
                  <a:schemeClr val="tx1">
                    <a:lumMod val="75000"/>
                  </a:schemeClr>
                </a:solidFill>
                <a:latin typeface="Arial" pitchFamily="34" charset="0"/>
                <a:cs typeface="Arial" pitchFamily="34" charset="0"/>
              </a:rPr>
              <a:t>Subscription</a:t>
            </a:r>
          </a:p>
          <a:p>
            <a:r>
              <a:rPr lang="en-US" sz="1800" b="1" dirty="0">
                <a:solidFill>
                  <a:schemeClr val="tx1">
                    <a:lumMod val="75000"/>
                  </a:schemeClr>
                </a:solidFill>
                <a:latin typeface="Arial" pitchFamily="34" charset="0"/>
                <a:cs typeface="Arial" pitchFamily="34" charset="0"/>
              </a:rPr>
              <a:t>SEO/SEM</a:t>
            </a:r>
          </a:p>
          <a:p>
            <a:r>
              <a:rPr lang="en-US" sz="1800" b="1" dirty="0">
                <a:solidFill>
                  <a:schemeClr val="tx1">
                    <a:lumMod val="75000"/>
                  </a:schemeClr>
                </a:solidFill>
                <a:latin typeface="Arial" pitchFamily="34" charset="0"/>
                <a:cs typeface="Arial" pitchFamily="34" charset="0"/>
              </a:rPr>
              <a:t>Client Tech</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Global</a:t>
            </a:r>
          </a:p>
          <a:p>
            <a:pPr algn="l"/>
            <a:r>
              <a:rPr lang="en-US" sz="1800" i="1" dirty="0">
                <a:solidFill>
                  <a:schemeClr val="tx1">
                    <a:lumMod val="75000"/>
                  </a:schemeClr>
                </a:solidFill>
                <a:latin typeface="Arial" pitchFamily="34" charset="0"/>
                <a:cs typeface="Arial" pitchFamily="34" charset="0"/>
              </a:rPr>
              <a:t>Visual Quality</a:t>
            </a:r>
          </a:p>
          <a:p>
            <a:pPr algn="l"/>
            <a:r>
              <a:rPr lang="en-US" sz="1800" i="1" dirty="0">
                <a:solidFill>
                  <a:schemeClr val="tx1">
                    <a:lumMod val="75000"/>
                  </a:schemeClr>
                </a:solidFill>
                <a:latin typeface="Arial" pitchFamily="34" charset="0"/>
                <a:cs typeface="Arial" pitchFamily="34" charset="0"/>
              </a:rPr>
              <a:t>Searchable</a:t>
            </a:r>
          </a:p>
          <a:p>
            <a:pPr algn="l"/>
            <a:r>
              <a:rPr lang="en-US" sz="1800" i="1" dirty="0">
                <a:solidFill>
                  <a:schemeClr val="tx1">
                    <a:lumMod val="75000"/>
                  </a:schemeClr>
                </a:solidFill>
                <a:latin typeface="Arial" pitchFamily="34" charset="0"/>
                <a:cs typeface="Arial" pitchFamily="34" charset="0"/>
              </a:rPr>
              <a:t>Consistent </a:t>
            </a:r>
            <a:r>
              <a:rPr lang="en-US" sz="1800" i="1" dirty="0" err="1">
                <a:solidFill>
                  <a:schemeClr val="tx1">
                    <a:lumMod val="75000"/>
                  </a:schemeClr>
                </a:solidFill>
                <a:latin typeface="Arial" pitchFamily="34" charset="0"/>
                <a:cs typeface="Arial" pitchFamily="34" charset="0"/>
              </a:rPr>
              <a:t>QoE</a:t>
            </a:r>
            <a:endParaRPr lang="en-US" sz="1800" i="1" dirty="0">
              <a:solidFill>
                <a:schemeClr val="tx1">
                  <a:lumMod val="75000"/>
                </a:schemeClr>
              </a:solidFill>
              <a:latin typeface="Arial" pitchFamily="34" charset="0"/>
              <a:cs typeface="Arial" pitchFamily="34" charset="0"/>
            </a:endParaRPr>
          </a:p>
          <a:p>
            <a:pPr lvl="0" algn="l"/>
            <a:endParaRPr lang="en-US" b="0" u="sng" baseline="0" dirty="0" smtClean="0"/>
          </a:p>
          <a:p>
            <a:pPr lvl="0" algn="l"/>
            <a:r>
              <a:rPr lang="en-US" b="0" u="sng" baseline="0" dirty="0" smtClean="0"/>
              <a:t>Analyze</a:t>
            </a:r>
            <a:endParaRPr lang="en-US" b="0" u="none" baseline="0" dirty="0" smtClean="0"/>
          </a:p>
          <a:p>
            <a:r>
              <a:rPr lang="en-US" sz="1800" b="1" dirty="0">
                <a:solidFill>
                  <a:schemeClr val="tx1">
                    <a:lumMod val="75000"/>
                  </a:schemeClr>
                </a:solidFill>
                <a:latin typeface="Arial" pitchFamily="34" charset="0"/>
                <a:cs typeface="Arial" pitchFamily="34" charset="0"/>
              </a:rPr>
              <a:t>Reporting</a:t>
            </a:r>
          </a:p>
          <a:p>
            <a:r>
              <a:rPr lang="en-US" sz="1800" b="1" dirty="0" err="1">
                <a:solidFill>
                  <a:schemeClr val="tx1">
                    <a:lumMod val="75000"/>
                  </a:schemeClr>
                </a:solidFill>
                <a:latin typeface="Arial" pitchFamily="34" charset="0"/>
                <a:cs typeface="Arial" pitchFamily="34" charset="0"/>
              </a:rPr>
              <a:t>Decisioning</a:t>
            </a:r>
            <a:endParaRPr lang="en-US" sz="1800" b="1" dirty="0">
              <a:solidFill>
                <a:schemeClr val="tx1">
                  <a:lumMod val="75000"/>
                </a:schemeClr>
              </a:solidFill>
              <a:latin typeface="Arial" pitchFamily="34" charset="0"/>
              <a:cs typeface="Arial" pitchFamily="34" charset="0"/>
            </a:endParaRPr>
          </a:p>
          <a:p>
            <a:r>
              <a:rPr lang="en-US" sz="1800" b="1" dirty="0">
                <a:solidFill>
                  <a:schemeClr val="tx1">
                    <a:lumMod val="75000"/>
                  </a:schemeClr>
                </a:solidFill>
                <a:latin typeface="Arial" pitchFamily="34" charset="0"/>
                <a:cs typeface="Arial" pitchFamily="34" charset="0"/>
              </a:rPr>
              <a:t>Analytics</a:t>
            </a:r>
          </a:p>
          <a:p>
            <a:r>
              <a:rPr lang="en-US" sz="1800" b="1" dirty="0">
                <a:solidFill>
                  <a:schemeClr val="tx1">
                    <a:lumMod val="75000"/>
                  </a:schemeClr>
                </a:solidFill>
                <a:latin typeface="Arial" pitchFamily="34" charset="0"/>
                <a:cs typeface="Arial" pitchFamily="34" charset="0"/>
              </a:rPr>
              <a:t>Monitoring</a:t>
            </a:r>
            <a:endParaRPr lang="en-US" sz="1800" dirty="0">
              <a:solidFill>
                <a:schemeClr val="tx1">
                  <a:lumMod val="75000"/>
                </a:schemeClr>
              </a:solidFill>
              <a:latin typeface="Arial" pitchFamily="34" charset="0"/>
              <a:cs typeface="Arial" pitchFamily="34" charset="0"/>
            </a:endParaRPr>
          </a:p>
          <a:p>
            <a:pPr algn="l"/>
            <a:r>
              <a:rPr lang="en-US" sz="1800" i="1" dirty="0">
                <a:solidFill>
                  <a:schemeClr val="tx1">
                    <a:lumMod val="75000"/>
                  </a:schemeClr>
                </a:solidFill>
                <a:latin typeface="Arial" pitchFamily="34" charset="0"/>
                <a:cs typeface="Arial" pitchFamily="34" charset="0"/>
              </a:rPr>
              <a:t>Comprehensive</a:t>
            </a:r>
          </a:p>
          <a:p>
            <a:pPr algn="l"/>
            <a:r>
              <a:rPr lang="en-US" sz="1800" i="1" dirty="0">
                <a:solidFill>
                  <a:schemeClr val="tx1">
                    <a:lumMod val="75000"/>
                  </a:schemeClr>
                </a:solidFill>
                <a:latin typeface="Arial" pitchFamily="34" charset="0"/>
                <a:cs typeface="Arial" pitchFamily="34" charset="0"/>
              </a:rPr>
              <a:t>Intelligent</a:t>
            </a:r>
          </a:p>
          <a:p>
            <a:pPr algn="l"/>
            <a:r>
              <a:rPr lang="en-US" sz="1800" i="1" dirty="0">
                <a:solidFill>
                  <a:schemeClr val="tx1">
                    <a:lumMod val="75000"/>
                  </a:schemeClr>
                </a:solidFill>
                <a:latin typeface="Arial" pitchFamily="34" charset="0"/>
                <a:cs typeface="Arial" pitchFamily="34" charset="0"/>
              </a:rPr>
              <a:t>Client Side</a:t>
            </a:r>
          </a:p>
          <a:p>
            <a:pPr algn="l"/>
            <a:endParaRPr lang="en-US" sz="1800" i="1" dirty="0">
              <a:solidFill>
                <a:schemeClr val="tx1">
                  <a:lumMod val="75000"/>
                </a:schemeClr>
              </a:solidFill>
              <a:latin typeface="Arial" pitchFamily="34" charset="0"/>
              <a:cs typeface="Arial" pitchFamily="34" charset="0"/>
            </a:endParaRPr>
          </a:p>
          <a:p>
            <a:pPr lvl="0" algn="l"/>
            <a:r>
              <a:rPr lang="en-US" b="0" u="none" baseline="0" dirty="0" smtClean="0"/>
              <a:t>By keying into Delivery and analytics we see the importance of proper content preparation and publishing.</a:t>
            </a:r>
          </a:p>
          <a:p>
            <a:pPr lvl="0" algn="l"/>
            <a:endParaRPr lang="en-US" b="0" u="none" baseline="0" dirty="0" smtClean="0"/>
          </a:p>
          <a:p>
            <a:pPr lvl="0" algn="l"/>
            <a:r>
              <a:rPr lang="en-US" b="0" u="none" baseline="0" dirty="0" smtClean="0"/>
              <a:t>In 2013, we launched into our Transcoding and Ad Technology </a:t>
            </a:r>
            <a:r>
              <a:rPr lang="en-US" b="0" u="none" baseline="0" dirty="0" err="1" smtClean="0"/>
              <a:t>soltuions</a:t>
            </a:r>
            <a:r>
              <a:rPr lang="en-US" b="0" u="none" baseline="0" dirty="0" smtClean="0"/>
              <a:t> and we will continue to simplify this workflow while focusing on the best quality delivery.  </a:t>
            </a:r>
          </a:p>
        </p:txBody>
      </p:sp>
      <p:sp>
        <p:nvSpPr>
          <p:cNvPr id="4" name="Slide Number Placeholder 3"/>
          <p:cNvSpPr>
            <a:spLocks noGrp="1"/>
          </p:cNvSpPr>
          <p:nvPr>
            <p:ph type="sldNum" sz="quarter" idx="10"/>
          </p:nvPr>
        </p:nvSpPr>
        <p:spPr/>
        <p:txBody>
          <a:bodyPr/>
          <a:lstStyle/>
          <a:p>
            <a:fld id="{7FDC09F6-2038-456A-9430-D3278C72B9DD}" type="slidenum">
              <a:rPr lang="en-US" smtClean="0"/>
              <a:pPr/>
              <a:t>8</a:t>
            </a:fld>
            <a:endParaRPr lang="en-US" dirty="0"/>
          </a:p>
        </p:txBody>
      </p:sp>
    </p:spTree>
    <p:extLst>
      <p:ext uri="{BB962C8B-B14F-4D97-AF65-F5344CB8AC3E}">
        <p14:creationId xmlns:p14="http://schemas.microsoft.com/office/powerpoint/2010/main" val="671500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DC09F6-2038-456A-9430-D3278C72B9DD}" type="slidenum">
              <a:rPr lang="en-US" smtClean="0"/>
              <a:pPr/>
              <a:t>10</a:t>
            </a:fld>
            <a:endParaRPr lang="en-US" dirty="0"/>
          </a:p>
        </p:txBody>
      </p:sp>
    </p:spTree>
    <p:extLst>
      <p:ext uri="{BB962C8B-B14F-4D97-AF65-F5344CB8AC3E}">
        <p14:creationId xmlns:p14="http://schemas.microsoft.com/office/powerpoint/2010/main" val="3156872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Title 9"/>
          <p:cNvSpPr>
            <a:spLocks noGrp="1"/>
          </p:cNvSpPr>
          <p:nvPr>
            <p:ph type="title"/>
          </p:nvPr>
        </p:nvSpPr>
        <p:spPr>
          <a:xfrm>
            <a:off x="404063" y="3381377"/>
            <a:ext cx="8341261" cy="390212"/>
          </a:xfrm>
          <a:noFill/>
        </p:spPr>
        <p:txBody>
          <a:bodyPr wrap="square" anchor="ctr">
            <a:spAutoFit/>
          </a:bodyPr>
          <a:lstStyle>
            <a:lvl1pPr marL="0" indent="0" algn="ctr" defTabSz="428625">
              <a:defRPr sz="2000">
                <a:solidFill>
                  <a:srgbClr val="FF9933"/>
                </a:solidFill>
              </a:defRPr>
            </a:lvl1pPr>
          </a:lstStyle>
          <a:p>
            <a:r>
              <a:rPr lang="en-US" dirty="0" smtClean="0"/>
              <a:t>Click to edit Master title style</a:t>
            </a:r>
            <a:endParaRPr lang="en-US" dirty="0"/>
          </a:p>
        </p:txBody>
      </p:sp>
      <p:sp>
        <p:nvSpPr>
          <p:cNvPr id="14" name="Text Placeholder 13"/>
          <p:cNvSpPr>
            <a:spLocks noGrp="1"/>
          </p:cNvSpPr>
          <p:nvPr>
            <p:ph type="body" sz="quarter" idx="10"/>
          </p:nvPr>
        </p:nvSpPr>
        <p:spPr>
          <a:xfrm>
            <a:off x="398815" y="3758528"/>
            <a:ext cx="8351754" cy="282490"/>
          </a:xfrm>
          <a:noFill/>
        </p:spPr>
        <p:txBody>
          <a:bodyPr wrap="square" anchor="ctr">
            <a:spAutoFit/>
          </a:bodyPr>
          <a:lstStyle>
            <a:lvl1pPr marL="0" indent="0" algn="ctr">
              <a:defRPr sz="1300">
                <a:solidFill>
                  <a:srgbClr val="595959"/>
                </a:solidFill>
              </a:defRPr>
            </a:lvl1pPr>
          </a:lstStyle>
          <a:p>
            <a:pPr lvl="0"/>
            <a:r>
              <a:rPr lang="en-US" dirty="0" smtClean="0"/>
              <a:t>Click to edit Master text styles</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29966" y="1275804"/>
            <a:ext cx="4223234" cy="1919652"/>
          </a:xfrm>
          <a:prstGeom prst="rect">
            <a:avLst/>
          </a:prstGeom>
        </p:spPr>
      </p:pic>
    </p:spTree>
    <p:extLst>
      <p:ext uri="{BB962C8B-B14F-4D97-AF65-F5344CB8AC3E}">
        <p14:creationId xmlns:p14="http://schemas.microsoft.com/office/powerpoint/2010/main" val="218384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71551"/>
            <a:ext cx="8229600" cy="3623073"/>
          </a:xfrm>
        </p:spPr>
        <p:txBody>
          <a:bodyPr/>
          <a:lstStyle>
            <a:lvl1pPr>
              <a:defRPr>
                <a:solidFill>
                  <a:srgbClr val="595959"/>
                </a:solidFill>
              </a:defRPr>
            </a:lvl1pPr>
            <a:lvl2pPr>
              <a:defRPr sz="1600">
                <a:solidFill>
                  <a:srgbClr val="595959"/>
                </a:solidFill>
              </a:defRPr>
            </a:lvl2pPr>
            <a:lvl3pPr marL="252286" indent="106301">
              <a:defRPr sz="1600">
                <a:solidFill>
                  <a:srgbClr val="595959"/>
                </a:solidFill>
              </a:defRPr>
            </a:lvl3pPr>
            <a:lvl4pPr marL="511660" indent="99214">
              <a:tabLst/>
              <a:defRPr sz="1600">
                <a:solidFill>
                  <a:srgbClr val="595959"/>
                </a:solidFill>
              </a:defRPr>
            </a:lvl4pPr>
            <a:lvl5pPr marL="717174" indent="151656">
              <a:tabLst/>
              <a:defRPr sz="1600">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8E1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74009" y="971551"/>
            <a:ext cx="4038600" cy="3623073"/>
          </a:xfrm>
        </p:spPr>
        <p:txBody>
          <a:bodyPr/>
          <a:lstStyle>
            <a:lvl1pPr>
              <a:defRPr sz="1900">
                <a:solidFill>
                  <a:srgbClr val="595959"/>
                </a:solidFill>
              </a:defRPr>
            </a:lvl1pPr>
            <a:lvl2pPr>
              <a:defRPr sz="1600">
                <a:solidFill>
                  <a:srgbClr val="595959"/>
                </a:solidFill>
              </a:defRPr>
            </a:lvl2pPr>
            <a:lvl3pPr marL="252286" indent="106301">
              <a:defRPr sz="1600">
                <a:solidFill>
                  <a:srgbClr val="595959"/>
                </a:solidFill>
              </a:defRPr>
            </a:lvl3pPr>
            <a:lvl4pPr marL="511660" indent="99214">
              <a:tabLst/>
              <a:defRPr sz="1600">
                <a:solidFill>
                  <a:srgbClr val="595959"/>
                </a:solidFill>
              </a:defRPr>
            </a:lvl4pPr>
            <a:lvl5pPr marL="763947" indent="104883">
              <a:tabLst/>
              <a:defRPr sz="1600">
                <a:solidFill>
                  <a:srgbClr val="595959"/>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971551"/>
            <a:ext cx="4038600" cy="3623073"/>
          </a:xfrm>
        </p:spPr>
        <p:txBody>
          <a:bodyPr/>
          <a:lstStyle>
            <a:lvl1pPr>
              <a:defRPr sz="1900">
                <a:solidFill>
                  <a:srgbClr val="595959"/>
                </a:solidFill>
              </a:defRPr>
            </a:lvl1pPr>
            <a:lvl2pPr>
              <a:defRPr sz="1600">
                <a:solidFill>
                  <a:srgbClr val="595959"/>
                </a:solidFill>
              </a:defRPr>
            </a:lvl2pPr>
            <a:lvl3pPr marL="252286" indent="106301">
              <a:defRPr sz="1600">
                <a:solidFill>
                  <a:srgbClr val="595959"/>
                </a:solidFill>
              </a:defRPr>
            </a:lvl3pPr>
            <a:lvl4pPr marL="511660" indent="99214">
              <a:tabLst/>
              <a:defRPr sz="1600">
                <a:solidFill>
                  <a:srgbClr val="595959"/>
                </a:solidFill>
              </a:defRPr>
            </a:lvl4pPr>
            <a:lvl5pPr marL="763947" indent="104883">
              <a:tabLst/>
              <a:defRPr sz="1600">
                <a:solidFill>
                  <a:srgbClr val="595959"/>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283934"/>
            <a:ext cx="7358472" cy="342900"/>
          </a:xfrm>
        </p:spPr>
        <p:txBody>
          <a:bodyPr/>
          <a:lstStyle>
            <a:lvl1pPr>
              <a:defRPr>
                <a:solidFill>
                  <a:srgbClr val="FF8E1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528707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Rectangle 2"/>
          <p:cNvSpPr/>
          <p:nvPr userDrawn="1"/>
        </p:nvSpPr>
        <p:spPr bwMode="auto">
          <a:xfrm>
            <a:off x="1" y="182564"/>
            <a:ext cx="809625"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marL="0" marR="0" indent="0" algn="l" defTabSz="5715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Arial" charset="0"/>
            </a:endParaRPr>
          </a:p>
        </p:txBody>
      </p:sp>
      <p:sp>
        <p:nvSpPr>
          <p:cNvPr id="4" name="Rectangle 3"/>
          <p:cNvSpPr/>
          <p:nvPr userDrawn="1"/>
        </p:nvSpPr>
        <p:spPr bwMode="auto">
          <a:xfrm>
            <a:off x="7847726" y="182564"/>
            <a:ext cx="1034709"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marL="0" marR="0" indent="0" algn="l" defTabSz="5715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587354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226719" y="1811782"/>
            <a:ext cx="4715868" cy="1260776"/>
          </a:xfrm>
          <a:prstGeom prst="rect">
            <a:avLst/>
          </a:prstGeom>
          <a:noFill/>
        </p:spPr>
        <p:txBody>
          <a:bodyPr wrap="square" lIns="57150" tIns="28575" rIns="57150" bIns="28575" rtlCol="0" anchor="ctr" anchorCtr="0">
            <a:noAutofit/>
          </a:bodyPr>
          <a:lstStyle/>
          <a:p>
            <a:pPr marL="0" marR="0" indent="0" algn="l" defTabSz="816388" rtl="0" eaLnBrk="1" fontAlgn="auto" latinLnBrk="0" hangingPunct="1">
              <a:lnSpc>
                <a:spcPct val="11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Arial"/>
                <a:ea typeface="+mj-ea"/>
                <a:cs typeface="Arial"/>
              </a:rPr>
              <a:t>Grow revenue opportunities with fast, personalized web experiences and manage complexity from peak demand, mobile devices and data collection.</a:t>
            </a:r>
            <a:endParaRPr lang="en-US" sz="1500" dirty="0" err="1" smtClean="0">
              <a:solidFill>
                <a:srgbClr val="FFFFFF"/>
              </a:solidFill>
              <a:latin typeface="Arial" pitchFamily="34" charset="0"/>
              <a:cs typeface="Arial" pitchFamily="34" charset="0"/>
            </a:endParaRPr>
          </a:p>
        </p:txBody>
      </p:sp>
      <p:sp>
        <p:nvSpPr>
          <p:cNvPr id="2" name="Rectangle 1"/>
          <p:cNvSpPr/>
          <p:nvPr userDrawn="1"/>
        </p:nvSpPr>
        <p:spPr bwMode="auto">
          <a:xfrm>
            <a:off x="2" y="182564"/>
            <a:ext cx="714375"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marL="0" marR="0" indent="0" algn="l" defTabSz="5715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Arial" charset="0"/>
            </a:endParaRPr>
          </a:p>
        </p:txBody>
      </p:sp>
      <p:sp>
        <p:nvSpPr>
          <p:cNvPr id="6" name="Rectangle 5"/>
          <p:cNvSpPr/>
          <p:nvPr userDrawn="1"/>
        </p:nvSpPr>
        <p:spPr bwMode="auto">
          <a:xfrm>
            <a:off x="6810375" y="4524375"/>
            <a:ext cx="2095500"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marL="0" marR="0" indent="0" algn="l" defTabSz="5715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316107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71500" y="283933"/>
            <a:ext cx="7358400" cy="342900"/>
          </a:xfrm>
          <a:prstGeom prst="rect">
            <a:avLst/>
          </a:prstGeom>
          <a:noFill/>
          <a:ln>
            <a:noFill/>
          </a:ln>
        </p:spPr>
        <p:txBody>
          <a:bodyPr lIns="57150" tIns="57150" rIns="57150" bIns="57150" anchor="ctr" anchorCtr="0"/>
          <a:lstStyle>
            <a:lvl1pPr marL="0" lvl="0" indent="0" algn="l" rtl="0">
              <a:spcBef>
                <a:spcPts val="0"/>
              </a:spcBef>
              <a:spcAft>
                <a:spcPts val="0"/>
              </a:spcAft>
              <a:defRPr sz="2100">
                <a:solidFill>
                  <a:srgbClr val="FF9B2D"/>
                </a:solidFill>
                <a:latin typeface="Arial"/>
                <a:ea typeface="Arial"/>
                <a:cs typeface="Arial"/>
                <a:sym typeface="Arial"/>
              </a:defRPr>
            </a:lvl1pPr>
            <a:lvl2pPr lvl="1" algn="l" rtl="0">
              <a:spcBef>
                <a:spcPts val="0"/>
              </a:spcBef>
              <a:spcAft>
                <a:spcPts val="0"/>
              </a:spcAft>
              <a:defRPr sz="2300">
                <a:solidFill>
                  <a:schemeClr val="dk1"/>
                </a:solidFill>
                <a:latin typeface="Verdana"/>
                <a:ea typeface="Verdana"/>
                <a:cs typeface="Verdana"/>
                <a:sym typeface="Verdana"/>
              </a:defRPr>
            </a:lvl2pPr>
            <a:lvl3pPr lvl="2" algn="l" rtl="0">
              <a:spcBef>
                <a:spcPts val="0"/>
              </a:spcBef>
              <a:spcAft>
                <a:spcPts val="0"/>
              </a:spcAft>
              <a:defRPr sz="2300">
                <a:solidFill>
                  <a:schemeClr val="dk1"/>
                </a:solidFill>
                <a:latin typeface="Verdana"/>
                <a:ea typeface="Verdana"/>
                <a:cs typeface="Verdana"/>
                <a:sym typeface="Verdana"/>
              </a:defRPr>
            </a:lvl3pPr>
            <a:lvl4pPr lvl="3" algn="l" rtl="0">
              <a:spcBef>
                <a:spcPts val="0"/>
              </a:spcBef>
              <a:spcAft>
                <a:spcPts val="0"/>
              </a:spcAft>
              <a:defRPr sz="2300">
                <a:solidFill>
                  <a:schemeClr val="dk1"/>
                </a:solidFill>
                <a:latin typeface="Verdana"/>
                <a:ea typeface="Verdana"/>
                <a:cs typeface="Verdana"/>
                <a:sym typeface="Verdana"/>
              </a:defRPr>
            </a:lvl4pPr>
            <a:lvl5pPr lvl="4" algn="l" rtl="0">
              <a:spcBef>
                <a:spcPts val="0"/>
              </a:spcBef>
              <a:spcAft>
                <a:spcPts val="0"/>
              </a:spcAft>
              <a:defRPr sz="2300">
                <a:solidFill>
                  <a:schemeClr val="dk1"/>
                </a:solidFill>
                <a:latin typeface="Verdana"/>
                <a:ea typeface="Verdana"/>
                <a:cs typeface="Verdana"/>
                <a:sym typeface="Verdana"/>
              </a:defRPr>
            </a:lvl5pPr>
            <a:lvl6pPr marL="406400" lvl="5" algn="l" rtl="0">
              <a:spcBef>
                <a:spcPts val="0"/>
              </a:spcBef>
              <a:spcAft>
                <a:spcPts val="0"/>
              </a:spcAft>
              <a:defRPr sz="2300">
                <a:solidFill>
                  <a:schemeClr val="dk1"/>
                </a:solidFill>
                <a:latin typeface="Verdana"/>
                <a:ea typeface="Verdana"/>
                <a:cs typeface="Verdana"/>
                <a:sym typeface="Verdana"/>
              </a:defRPr>
            </a:lvl6pPr>
            <a:lvl7pPr marL="812800" lvl="6" algn="l" rtl="0">
              <a:spcBef>
                <a:spcPts val="0"/>
              </a:spcBef>
              <a:spcAft>
                <a:spcPts val="0"/>
              </a:spcAft>
              <a:defRPr sz="2300">
                <a:solidFill>
                  <a:schemeClr val="dk1"/>
                </a:solidFill>
                <a:latin typeface="Verdana"/>
                <a:ea typeface="Verdana"/>
                <a:cs typeface="Verdana"/>
                <a:sym typeface="Verdana"/>
              </a:defRPr>
            </a:lvl7pPr>
            <a:lvl8pPr marL="1219200" lvl="7" algn="l" rtl="0">
              <a:spcBef>
                <a:spcPts val="0"/>
              </a:spcBef>
              <a:spcAft>
                <a:spcPts val="0"/>
              </a:spcAft>
              <a:defRPr sz="2300">
                <a:solidFill>
                  <a:schemeClr val="dk1"/>
                </a:solidFill>
                <a:latin typeface="Verdana"/>
                <a:ea typeface="Verdana"/>
                <a:cs typeface="Verdana"/>
                <a:sym typeface="Verdana"/>
              </a:defRPr>
            </a:lvl8pPr>
            <a:lvl9pPr marL="1638300" lvl="8" algn="l" rtl="0">
              <a:spcBef>
                <a:spcPts val="0"/>
              </a:spcBef>
              <a:spcAft>
                <a:spcPts val="0"/>
              </a:spcAft>
              <a:defRPr sz="2300">
                <a:solidFill>
                  <a:schemeClr val="dk1"/>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148548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Box 3"/>
          <p:cNvSpPr txBox="1"/>
          <p:nvPr userDrawn="1"/>
        </p:nvSpPr>
        <p:spPr>
          <a:xfrm>
            <a:off x="4226720" y="1783764"/>
            <a:ext cx="4917281" cy="1260776"/>
          </a:xfrm>
          <a:prstGeom prst="rect">
            <a:avLst/>
          </a:prstGeom>
          <a:noFill/>
        </p:spPr>
        <p:txBody>
          <a:bodyPr wrap="square" lIns="57150" tIns="28575" rIns="57150" bIns="28575" rtlCol="0" anchor="ctr" anchorCtr="0">
            <a:noAutofit/>
          </a:bodyPr>
          <a:lstStyle/>
          <a:p>
            <a:pPr marL="0" marR="0" indent="0" algn="l" defTabSz="816388" rtl="0" eaLnBrk="1" fontAlgn="auto" latinLnBrk="0" hangingPunct="1">
              <a:lnSpc>
                <a:spcPct val="11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FFFFFF"/>
                </a:solidFill>
                <a:effectLst/>
                <a:uLnTx/>
                <a:uFillTx/>
                <a:latin typeface="Arial"/>
                <a:ea typeface="+mj-ea"/>
                <a:cs typeface="Arial"/>
              </a:rPr>
              <a:t>Avoid data theft and downtime by extending the </a:t>
            </a:r>
            <a:br>
              <a:rPr kumimoji="0" lang="en-US" sz="1500" b="0" i="0" u="none" strike="noStrike" kern="0" cap="none" spc="0" normalizeH="0" baseline="0" noProof="0" dirty="0" smtClean="0">
                <a:ln>
                  <a:noFill/>
                </a:ln>
                <a:solidFill>
                  <a:srgbClr val="FFFFFF"/>
                </a:solidFill>
                <a:effectLst/>
                <a:uLnTx/>
                <a:uFillTx/>
                <a:latin typeface="Arial"/>
                <a:ea typeface="+mj-ea"/>
                <a:cs typeface="Arial"/>
              </a:rPr>
            </a:br>
            <a:r>
              <a:rPr kumimoji="0" lang="en-US" sz="1500" b="0" i="0" u="none" strike="noStrike" kern="0" cap="none" spc="0" normalizeH="0" baseline="0" noProof="0" dirty="0" smtClean="0">
                <a:ln>
                  <a:noFill/>
                </a:ln>
                <a:solidFill>
                  <a:srgbClr val="FFFFFF"/>
                </a:solidFill>
                <a:effectLst/>
                <a:uLnTx/>
                <a:uFillTx/>
                <a:latin typeface="Arial"/>
                <a:ea typeface="+mj-ea"/>
                <a:cs typeface="Arial"/>
              </a:rPr>
              <a:t>security perimeter outside the data-center and </a:t>
            </a:r>
            <a:br>
              <a:rPr kumimoji="0" lang="en-US" sz="1500" b="0" i="0" u="none" strike="noStrike" kern="0" cap="none" spc="0" normalizeH="0" baseline="0" noProof="0" dirty="0" smtClean="0">
                <a:ln>
                  <a:noFill/>
                </a:ln>
                <a:solidFill>
                  <a:srgbClr val="FFFFFF"/>
                </a:solidFill>
                <a:effectLst/>
                <a:uLnTx/>
                <a:uFillTx/>
                <a:latin typeface="Arial"/>
                <a:ea typeface="+mj-ea"/>
                <a:cs typeface="Arial"/>
              </a:rPr>
            </a:br>
            <a:r>
              <a:rPr kumimoji="0" lang="en-US" sz="1500" b="0" i="0" u="none" strike="noStrike" kern="0" cap="none" spc="0" normalizeH="0" baseline="0" noProof="0" dirty="0" smtClean="0">
                <a:ln>
                  <a:noFill/>
                </a:ln>
                <a:solidFill>
                  <a:srgbClr val="FFFFFF"/>
                </a:solidFill>
                <a:effectLst/>
                <a:uLnTx/>
                <a:uFillTx/>
                <a:latin typeface="Arial"/>
                <a:ea typeface="+mj-ea"/>
                <a:cs typeface="Arial"/>
              </a:rPr>
              <a:t>protect from increasing frequency, scale and sophistication of web attacks.</a:t>
            </a:r>
            <a:endParaRPr lang="en-US" sz="1500" dirty="0" err="1" smtClean="0">
              <a:solidFill>
                <a:srgbClr val="FFFFFF"/>
              </a:solidFill>
              <a:latin typeface="Arial" pitchFamily="34" charset="0"/>
              <a:cs typeface="Arial" pitchFamily="34" charset="0"/>
            </a:endParaRPr>
          </a:p>
        </p:txBody>
      </p:sp>
      <p:sp>
        <p:nvSpPr>
          <p:cNvPr id="2" name="Title 1"/>
          <p:cNvSpPr>
            <a:spLocks noGrp="1"/>
          </p:cNvSpPr>
          <p:nvPr>
            <p:ph type="title"/>
          </p:nvPr>
        </p:nvSpPr>
        <p:spPr/>
        <p:txBody>
          <a:bodyPr/>
          <a:lstStyle>
            <a:lvl1pPr>
              <a:defRPr>
                <a:solidFill>
                  <a:srgbClr val="FF8E1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422977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7485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1"/>
          <a:stretch>
            <a:fillRect/>
          </a:stretch>
        </p:blipFill>
        <p:spPr>
          <a:xfrm>
            <a:off x="0" y="285750"/>
            <a:ext cx="670560" cy="304800"/>
          </a:xfrm>
          <a:prstGeom prst="rect">
            <a:avLst/>
          </a:prstGeom>
        </p:spPr>
      </p:pic>
      <p:sp>
        <p:nvSpPr>
          <p:cNvPr id="1027" name="Rectangle 2"/>
          <p:cNvSpPr>
            <a:spLocks noGrp="1" noChangeArrowheads="1"/>
          </p:cNvSpPr>
          <p:nvPr>
            <p:ph type="title"/>
          </p:nvPr>
        </p:nvSpPr>
        <p:spPr bwMode="auto">
          <a:xfrm>
            <a:off x="571500" y="283934"/>
            <a:ext cx="7358472" cy="342900"/>
          </a:xfrm>
          <a:prstGeom prst="rect">
            <a:avLst/>
          </a:prstGeom>
          <a:noFill/>
          <a:ln w="9525">
            <a:noFill/>
            <a:miter lim="800000"/>
            <a:headEnd/>
            <a:tailEnd/>
          </a:ln>
        </p:spPr>
        <p:txBody>
          <a:bodyPr vert="horz" wrap="square" lIns="81639" tIns="40819" rIns="81639" bIns="40819" numCol="1" anchor="ctr" anchorCtr="0" compatLnSpc="1">
            <a:prstTxWarp prst="textNoShape">
              <a:avLst/>
            </a:prstTxWarp>
          </a:bodyPr>
          <a:lstStyle/>
          <a:p>
            <a:pPr lvl="0"/>
            <a:r>
              <a:rPr lang="en-US" dirty="0" smtClean="0"/>
              <a:t>Click to edit Master title style</a:t>
            </a:r>
          </a:p>
        </p:txBody>
      </p:sp>
      <p:sp>
        <p:nvSpPr>
          <p:cNvPr id="1028" name="Rectangle 3"/>
          <p:cNvSpPr>
            <a:spLocks noGrp="1" noChangeArrowheads="1"/>
          </p:cNvSpPr>
          <p:nvPr>
            <p:ph type="body" idx="1"/>
          </p:nvPr>
        </p:nvSpPr>
        <p:spPr bwMode="auto">
          <a:xfrm>
            <a:off x="457200" y="971551"/>
            <a:ext cx="8345488" cy="3623073"/>
          </a:xfrm>
          <a:prstGeom prst="rect">
            <a:avLst/>
          </a:prstGeom>
          <a:noFill/>
          <a:ln w="9525">
            <a:noFill/>
            <a:miter lim="800000"/>
            <a:headEnd/>
            <a:tailEnd/>
          </a:ln>
        </p:spPr>
        <p:txBody>
          <a:bodyPr vert="horz" wrap="square" lIns="81639" tIns="40819" rIns="81639" bIns="40819" numCol="1" anchor="t" anchorCtr="0" compatLnSpc="1">
            <a:prstTxWarp prst="textNoShape">
              <a:avLst/>
            </a:prstTxWarp>
          </a:bodyPr>
          <a:lstStyle/>
          <a:p>
            <a:pPr lvl="0"/>
            <a:r>
              <a:rPr lang="en-US" dirty="0" smtClean="0"/>
              <a:t>Click to edit Master text styles</a:t>
            </a:r>
          </a:p>
          <a:p>
            <a:pPr lvl="1"/>
            <a:r>
              <a:rPr lang="en-US" dirty="0" smtClean="0"/>
              <a:t>Second level</a:t>
            </a:r>
          </a:p>
          <a:p>
            <a:pPr lvl="5"/>
            <a:r>
              <a:rPr lang="en-US" dirty="0" smtClean="0"/>
              <a:t>Third level</a:t>
            </a:r>
          </a:p>
          <a:p>
            <a:pPr lvl="6"/>
            <a:r>
              <a:rPr lang="en-US" dirty="0" smtClean="0"/>
              <a:t>Fourth level</a:t>
            </a:r>
          </a:p>
          <a:p>
            <a:pPr lvl="7"/>
            <a:r>
              <a:rPr lang="en-US" dirty="0" smtClean="0"/>
              <a:t>Fifth level</a:t>
            </a:r>
          </a:p>
        </p:txBody>
      </p:sp>
      <p:sp>
        <p:nvSpPr>
          <p:cNvPr id="9" name="Rectangle 23"/>
          <p:cNvSpPr>
            <a:spLocks noChangeArrowheads="1"/>
          </p:cNvSpPr>
          <p:nvPr userDrawn="1"/>
        </p:nvSpPr>
        <p:spPr bwMode="white">
          <a:xfrm>
            <a:off x="6755829" y="4801667"/>
            <a:ext cx="2167176" cy="253365"/>
          </a:xfrm>
          <a:prstGeom prst="rect">
            <a:avLst/>
          </a:prstGeom>
          <a:noFill/>
          <a:ln w="9525">
            <a:noFill/>
            <a:miter lim="800000"/>
            <a:headEnd/>
            <a:tailEnd/>
          </a:ln>
        </p:spPr>
        <p:txBody>
          <a:bodyPr lIns="81639" tIns="40819" rIns="81639" bIns="40819" anchor="ctr"/>
          <a:lstStyle/>
          <a:p>
            <a:pPr marL="0" marR="0" indent="0" algn="r" defTabSz="816388" rtl="0" eaLnBrk="1" fontAlgn="auto" latinLnBrk="0" hangingPunct="1">
              <a:lnSpc>
                <a:spcPct val="100000"/>
              </a:lnSpc>
              <a:spcBef>
                <a:spcPts val="0"/>
              </a:spcBef>
              <a:spcAft>
                <a:spcPts val="0"/>
              </a:spcAft>
              <a:buClrTx/>
              <a:buSzTx/>
              <a:buFontTx/>
              <a:buNone/>
              <a:tabLst/>
              <a:defRPr/>
            </a:pPr>
            <a:r>
              <a:rPr lang="en-US" sz="600" i="1" dirty="0" smtClean="0">
                <a:solidFill>
                  <a:srgbClr val="3C3C3C"/>
                </a:solidFill>
                <a:latin typeface="Verdana" pitchFamily="34" charset="0"/>
                <a:ea typeface="ＭＳ Ｐゴシック" pitchFamily="-65" charset="-128"/>
              </a:rPr>
              <a:t>©2016 AKAMAI</a:t>
            </a:r>
            <a:r>
              <a:rPr lang="en-US" sz="600" b="1" i="1" dirty="0" smtClean="0">
                <a:solidFill>
                  <a:srgbClr val="3C3C3C"/>
                </a:solidFill>
                <a:latin typeface="Verdana" pitchFamily="34" charset="0"/>
                <a:ea typeface="ＭＳ Ｐゴシック" pitchFamily="-65" charset="-128"/>
              </a:rPr>
              <a:t>  |  FASTER</a:t>
            </a:r>
            <a:r>
              <a:rPr lang="en-US" sz="600" b="1" i="1" baseline="0" dirty="0" smtClean="0">
                <a:solidFill>
                  <a:srgbClr val="3C3C3C"/>
                </a:solidFill>
                <a:latin typeface="Verdana" pitchFamily="34" charset="0"/>
                <a:ea typeface="ＭＳ Ｐゴシック" pitchFamily="-65" charset="-128"/>
              </a:rPr>
              <a:t> FORWARD</a:t>
            </a:r>
            <a:r>
              <a:rPr lang="en-US" sz="600" b="1" i="1" baseline="34000" dirty="0" smtClean="0">
                <a:solidFill>
                  <a:srgbClr val="3C3C3C"/>
                </a:solidFill>
                <a:latin typeface="Verdana" pitchFamily="34" charset="0"/>
                <a:ea typeface="ＭＳ Ｐゴシック" pitchFamily="-65" charset="-128"/>
              </a:rPr>
              <a:t>TM</a:t>
            </a:r>
            <a:endParaRPr lang="en-US" sz="600" b="1" i="1" baseline="34000" dirty="0">
              <a:solidFill>
                <a:srgbClr val="3C3C3C"/>
              </a:solidFill>
              <a:latin typeface="Verdana" pitchFamily="34" charset="0"/>
              <a:ea typeface="ＭＳ Ｐゴシック" pitchFamily="-65" charset="-128"/>
            </a:endParaRPr>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6" r:id="rId3"/>
    <p:sldLayoutId id="2147483687" r:id="rId4"/>
    <p:sldLayoutId id="2147483689" r:id="rId5"/>
    <p:sldLayoutId id="2147483683" r:id="rId6"/>
    <p:sldLayoutId id="2147483690" r:id="rId7"/>
    <p:sldLayoutId id="2147483691" r:id="rId8"/>
    <p:sldLayoutId id="2147483692" r:id="rId9"/>
  </p:sldLayoutIdLst>
  <p:timing>
    <p:tnLst>
      <p:par>
        <p:cTn id="1" dur="indefinite" restart="never" nodeType="tmRoot"/>
      </p:par>
    </p:tnLst>
  </p:timing>
  <p:txStyles>
    <p:titleStyle>
      <a:lvl1pPr marL="0" indent="0" algn="l" rtl="0" eaLnBrk="1" fontAlgn="base" hangingPunct="1">
        <a:spcBef>
          <a:spcPct val="0"/>
        </a:spcBef>
        <a:spcAft>
          <a:spcPct val="0"/>
        </a:spcAft>
        <a:defRPr sz="2100">
          <a:solidFill>
            <a:srgbClr val="FF9933"/>
          </a:solidFill>
          <a:latin typeface="Arial"/>
          <a:ea typeface="+mj-ea"/>
          <a:cs typeface="Arial"/>
        </a:defRPr>
      </a:lvl1pPr>
      <a:lvl2pPr algn="l" rtl="0" eaLnBrk="1" fontAlgn="base" hangingPunct="1">
        <a:spcBef>
          <a:spcPct val="0"/>
        </a:spcBef>
        <a:spcAft>
          <a:spcPct val="0"/>
        </a:spcAft>
        <a:defRPr sz="2300">
          <a:solidFill>
            <a:schemeClr val="tx1"/>
          </a:solidFill>
          <a:latin typeface="Verdana" pitchFamily="34" charset="0"/>
        </a:defRPr>
      </a:lvl2pPr>
      <a:lvl3pPr algn="l" rtl="0" eaLnBrk="1" fontAlgn="base" hangingPunct="1">
        <a:spcBef>
          <a:spcPct val="0"/>
        </a:spcBef>
        <a:spcAft>
          <a:spcPct val="0"/>
        </a:spcAft>
        <a:defRPr sz="2300">
          <a:solidFill>
            <a:schemeClr val="tx1"/>
          </a:solidFill>
          <a:latin typeface="Verdana" pitchFamily="34" charset="0"/>
        </a:defRPr>
      </a:lvl3pPr>
      <a:lvl4pPr algn="l" rtl="0" eaLnBrk="1" fontAlgn="base" hangingPunct="1">
        <a:spcBef>
          <a:spcPct val="0"/>
        </a:spcBef>
        <a:spcAft>
          <a:spcPct val="0"/>
        </a:spcAft>
        <a:defRPr sz="2300">
          <a:solidFill>
            <a:schemeClr val="tx1"/>
          </a:solidFill>
          <a:latin typeface="Verdana" pitchFamily="34" charset="0"/>
        </a:defRPr>
      </a:lvl4pPr>
      <a:lvl5pPr algn="l" rtl="0" eaLnBrk="1" fontAlgn="base" hangingPunct="1">
        <a:spcBef>
          <a:spcPct val="0"/>
        </a:spcBef>
        <a:spcAft>
          <a:spcPct val="0"/>
        </a:spcAft>
        <a:defRPr sz="2300">
          <a:solidFill>
            <a:schemeClr val="tx1"/>
          </a:solidFill>
          <a:latin typeface="Verdana" pitchFamily="34" charset="0"/>
        </a:defRPr>
      </a:lvl5pPr>
      <a:lvl6pPr marL="408194" algn="l" rtl="0" eaLnBrk="1" fontAlgn="base" hangingPunct="1">
        <a:spcBef>
          <a:spcPct val="0"/>
        </a:spcBef>
        <a:spcAft>
          <a:spcPct val="0"/>
        </a:spcAft>
        <a:defRPr sz="2300">
          <a:solidFill>
            <a:schemeClr val="tx1"/>
          </a:solidFill>
          <a:latin typeface="Verdana" pitchFamily="34" charset="0"/>
        </a:defRPr>
      </a:lvl6pPr>
      <a:lvl7pPr marL="816388" algn="l" rtl="0" eaLnBrk="1" fontAlgn="base" hangingPunct="1">
        <a:spcBef>
          <a:spcPct val="0"/>
        </a:spcBef>
        <a:spcAft>
          <a:spcPct val="0"/>
        </a:spcAft>
        <a:defRPr sz="2300">
          <a:solidFill>
            <a:schemeClr val="tx1"/>
          </a:solidFill>
          <a:latin typeface="Verdana" pitchFamily="34" charset="0"/>
        </a:defRPr>
      </a:lvl7pPr>
      <a:lvl8pPr marL="1224582" algn="l" rtl="0" eaLnBrk="1" fontAlgn="base" hangingPunct="1">
        <a:spcBef>
          <a:spcPct val="0"/>
        </a:spcBef>
        <a:spcAft>
          <a:spcPct val="0"/>
        </a:spcAft>
        <a:defRPr sz="2300">
          <a:solidFill>
            <a:schemeClr val="tx1"/>
          </a:solidFill>
          <a:latin typeface="Verdana" pitchFamily="34" charset="0"/>
        </a:defRPr>
      </a:lvl8pPr>
      <a:lvl9pPr marL="1632776" algn="l" rtl="0" eaLnBrk="1" fontAlgn="base" hangingPunct="1">
        <a:spcBef>
          <a:spcPct val="0"/>
        </a:spcBef>
        <a:spcAft>
          <a:spcPct val="0"/>
        </a:spcAft>
        <a:defRPr sz="2300">
          <a:solidFill>
            <a:schemeClr val="tx1"/>
          </a:solidFill>
          <a:latin typeface="Verdana" pitchFamily="34" charset="0"/>
        </a:defRPr>
      </a:lvl9pPr>
    </p:titleStyle>
    <p:bodyStyle>
      <a:lvl1pPr marL="0" indent="0" algn="l" defTabSz="564101" rtl="0" eaLnBrk="1" fontAlgn="base" hangingPunct="1">
        <a:spcBef>
          <a:spcPct val="20000"/>
        </a:spcBef>
        <a:spcAft>
          <a:spcPct val="0"/>
        </a:spcAft>
        <a:buClr>
          <a:srgbClr val="FF9900"/>
        </a:buClr>
        <a:buNone/>
        <a:defRPr sz="1900" cap="none" baseline="0">
          <a:solidFill>
            <a:schemeClr val="tx1">
              <a:lumMod val="75000"/>
            </a:schemeClr>
          </a:solidFill>
          <a:latin typeface="Arial"/>
          <a:ea typeface="+mn-ea"/>
          <a:cs typeface="Arial"/>
        </a:defRPr>
      </a:lvl1pPr>
      <a:lvl2pPr marL="109141" indent="-109141" algn="l" defTabSz="564101" rtl="0" eaLnBrk="1" fontAlgn="base" hangingPunct="1">
        <a:spcBef>
          <a:spcPct val="20000"/>
        </a:spcBef>
        <a:spcAft>
          <a:spcPct val="0"/>
        </a:spcAft>
        <a:buClr>
          <a:srgbClr val="FF9933"/>
        </a:buClr>
        <a:buChar char="•"/>
        <a:tabLst/>
        <a:defRPr sz="1600">
          <a:solidFill>
            <a:schemeClr val="tx1">
              <a:lumMod val="75000"/>
            </a:schemeClr>
          </a:solidFill>
          <a:latin typeface="Arial" pitchFamily="34" charset="0"/>
          <a:cs typeface="Arial" pitchFamily="34" charset="0"/>
        </a:defRPr>
      </a:lvl2pPr>
      <a:lvl3pPr marL="0" indent="103466" algn="l" rtl="0" eaLnBrk="1" fontAlgn="base" hangingPunct="1">
        <a:spcBef>
          <a:spcPct val="20000"/>
        </a:spcBef>
        <a:spcAft>
          <a:spcPct val="0"/>
        </a:spcAft>
        <a:buClr>
          <a:srgbClr val="FF9900"/>
        </a:buClr>
        <a:buChar char="•"/>
        <a:defRPr sz="1100">
          <a:solidFill>
            <a:schemeClr val="tx1"/>
          </a:solidFill>
          <a:latin typeface="Arial"/>
          <a:cs typeface="Arial"/>
        </a:defRPr>
      </a:lvl3pPr>
      <a:lvl4pPr marL="0" indent="103466" algn="l" rtl="0" eaLnBrk="1" fontAlgn="base" hangingPunct="1">
        <a:spcBef>
          <a:spcPct val="20000"/>
        </a:spcBef>
        <a:spcAft>
          <a:spcPct val="0"/>
        </a:spcAft>
        <a:buClr>
          <a:srgbClr val="FF9900"/>
        </a:buClr>
        <a:buChar char="•"/>
        <a:tabLst>
          <a:tab pos="304729" algn="l"/>
          <a:tab pos="717174" algn="l"/>
        </a:tabLst>
        <a:defRPr sz="1100">
          <a:solidFill>
            <a:schemeClr val="tx1"/>
          </a:solidFill>
          <a:latin typeface="Arial"/>
          <a:cs typeface="Arial"/>
        </a:defRPr>
      </a:lvl4pPr>
      <a:lvl5pPr marL="0" indent="103466" algn="l" rtl="0" eaLnBrk="1" fontAlgn="base" hangingPunct="1">
        <a:spcBef>
          <a:spcPct val="20000"/>
        </a:spcBef>
        <a:spcAft>
          <a:spcPct val="0"/>
        </a:spcAft>
        <a:buClr>
          <a:srgbClr val="FF9900"/>
        </a:buClr>
        <a:buChar char="•"/>
        <a:tabLst>
          <a:tab pos="304729" algn="l"/>
          <a:tab pos="717174" algn="l"/>
        </a:tabLst>
        <a:defRPr sz="1100">
          <a:solidFill>
            <a:schemeClr val="tx1"/>
          </a:solidFill>
          <a:latin typeface="Arial"/>
          <a:cs typeface="Arial"/>
        </a:defRPr>
      </a:lvl5pPr>
      <a:lvl6pPr marL="358588" indent="-106301" algn="l" defTabSz="564101" rtl="0" eaLnBrk="1" fontAlgn="base" hangingPunct="1">
        <a:spcBef>
          <a:spcPct val="20000"/>
        </a:spcBef>
        <a:spcAft>
          <a:spcPct val="0"/>
        </a:spcAft>
        <a:buClr>
          <a:srgbClr val="FF9933"/>
        </a:buClr>
        <a:buChar char="•"/>
        <a:tabLst/>
        <a:defRPr sz="1600">
          <a:solidFill>
            <a:schemeClr val="tx1">
              <a:lumMod val="75000"/>
            </a:schemeClr>
          </a:solidFill>
          <a:latin typeface="Arial" pitchFamily="34" charset="0"/>
          <a:cs typeface="Arial" pitchFamily="34" charset="0"/>
        </a:defRPr>
      </a:lvl6pPr>
      <a:lvl7pPr marL="610874" indent="-99214" algn="l" defTabSz="564101" rtl="0" eaLnBrk="1" fontAlgn="base" hangingPunct="1">
        <a:spcBef>
          <a:spcPct val="20000"/>
        </a:spcBef>
        <a:spcAft>
          <a:spcPct val="0"/>
        </a:spcAft>
        <a:buClr>
          <a:srgbClr val="FF9933"/>
        </a:buClr>
        <a:buChar char="•"/>
        <a:tabLst/>
        <a:defRPr sz="1600">
          <a:solidFill>
            <a:schemeClr val="tx1">
              <a:lumMod val="75000"/>
            </a:schemeClr>
          </a:solidFill>
          <a:latin typeface="Arial" pitchFamily="34" charset="0"/>
          <a:cs typeface="Arial" pitchFamily="34" charset="0"/>
        </a:defRPr>
      </a:lvl7pPr>
      <a:lvl8pPr marL="868830" indent="-104883" algn="l" defTabSz="564101" rtl="0" eaLnBrk="1" fontAlgn="base" hangingPunct="1">
        <a:spcBef>
          <a:spcPct val="20000"/>
        </a:spcBef>
        <a:spcAft>
          <a:spcPct val="0"/>
        </a:spcAft>
        <a:buClr>
          <a:srgbClr val="FF9933"/>
        </a:buClr>
        <a:buChar char="•"/>
        <a:tabLst/>
        <a:defRPr sz="1600">
          <a:solidFill>
            <a:schemeClr val="tx1">
              <a:lumMod val="75000"/>
            </a:schemeClr>
          </a:solidFill>
          <a:latin typeface="Arial" pitchFamily="34" charset="0"/>
          <a:cs typeface="Arial" pitchFamily="34" charset="0"/>
        </a:defRPr>
      </a:lvl8pPr>
      <a:lvl9pPr marL="3469648" indent="-204097" algn="l" rtl="0" eaLnBrk="1" fontAlgn="base" hangingPunct="1">
        <a:spcBef>
          <a:spcPct val="20000"/>
        </a:spcBef>
        <a:spcAft>
          <a:spcPct val="0"/>
        </a:spcAft>
        <a:buClr>
          <a:srgbClr val="FF9900"/>
        </a:buClr>
        <a:buChar char="•"/>
        <a:defRPr sz="1400">
          <a:solidFill>
            <a:schemeClr val="tx1"/>
          </a:solidFill>
          <a:latin typeface="+mn-lt"/>
        </a:defRPr>
      </a:lvl9pPr>
    </p:bodyStyle>
    <p:otherStyle>
      <a:defPPr>
        <a:defRPr lang="en-US"/>
      </a:defPPr>
      <a:lvl1pPr marL="0" algn="l" defTabSz="816388" rtl="0" eaLnBrk="1" latinLnBrk="0" hangingPunct="1">
        <a:defRPr sz="1600" kern="1200">
          <a:solidFill>
            <a:schemeClr val="tx1"/>
          </a:solidFill>
          <a:latin typeface="+mn-lt"/>
          <a:ea typeface="+mn-ea"/>
          <a:cs typeface="+mn-cs"/>
        </a:defRPr>
      </a:lvl1pPr>
      <a:lvl2pPr marL="408194" algn="l" defTabSz="816388" rtl="0" eaLnBrk="1" latinLnBrk="0" hangingPunct="1">
        <a:defRPr sz="1600" kern="1200">
          <a:solidFill>
            <a:schemeClr val="tx1"/>
          </a:solidFill>
          <a:latin typeface="+mn-lt"/>
          <a:ea typeface="+mn-ea"/>
          <a:cs typeface="+mn-cs"/>
        </a:defRPr>
      </a:lvl2pPr>
      <a:lvl3pPr marL="816388" algn="l" defTabSz="816388" rtl="0" eaLnBrk="1" latinLnBrk="0" hangingPunct="1">
        <a:defRPr sz="1600" kern="1200">
          <a:solidFill>
            <a:schemeClr val="tx1"/>
          </a:solidFill>
          <a:latin typeface="+mn-lt"/>
          <a:ea typeface="+mn-ea"/>
          <a:cs typeface="+mn-cs"/>
        </a:defRPr>
      </a:lvl3pPr>
      <a:lvl4pPr marL="1224582" algn="l" defTabSz="816388" rtl="0" eaLnBrk="1" latinLnBrk="0" hangingPunct="1">
        <a:defRPr sz="1600" kern="1200">
          <a:solidFill>
            <a:schemeClr val="tx1"/>
          </a:solidFill>
          <a:latin typeface="+mn-lt"/>
          <a:ea typeface="+mn-ea"/>
          <a:cs typeface="+mn-cs"/>
        </a:defRPr>
      </a:lvl4pPr>
      <a:lvl5pPr marL="1632776" algn="l" defTabSz="816388" rtl="0" eaLnBrk="1" latinLnBrk="0" hangingPunct="1">
        <a:defRPr sz="1600" kern="1200">
          <a:solidFill>
            <a:schemeClr val="tx1"/>
          </a:solidFill>
          <a:latin typeface="+mn-lt"/>
          <a:ea typeface="+mn-ea"/>
          <a:cs typeface="+mn-cs"/>
        </a:defRPr>
      </a:lvl5pPr>
      <a:lvl6pPr marL="2040969" algn="l" defTabSz="816388" rtl="0" eaLnBrk="1" latinLnBrk="0" hangingPunct="1">
        <a:defRPr sz="1600" kern="1200">
          <a:solidFill>
            <a:schemeClr val="tx1"/>
          </a:solidFill>
          <a:latin typeface="+mn-lt"/>
          <a:ea typeface="+mn-ea"/>
          <a:cs typeface="+mn-cs"/>
        </a:defRPr>
      </a:lvl6pPr>
      <a:lvl7pPr marL="2449163" algn="l" defTabSz="816388" rtl="0" eaLnBrk="1" latinLnBrk="0" hangingPunct="1">
        <a:defRPr sz="1600" kern="1200">
          <a:solidFill>
            <a:schemeClr val="tx1"/>
          </a:solidFill>
          <a:latin typeface="+mn-lt"/>
          <a:ea typeface="+mn-ea"/>
          <a:cs typeface="+mn-cs"/>
        </a:defRPr>
      </a:lvl7pPr>
      <a:lvl8pPr marL="2857357" algn="l" defTabSz="816388" rtl="0" eaLnBrk="1" latinLnBrk="0" hangingPunct="1">
        <a:defRPr sz="1600" kern="1200">
          <a:solidFill>
            <a:schemeClr val="tx1"/>
          </a:solidFill>
          <a:latin typeface="+mn-lt"/>
          <a:ea typeface="+mn-ea"/>
          <a:cs typeface="+mn-cs"/>
        </a:defRPr>
      </a:lvl8pPr>
      <a:lvl9pPr marL="3265551" algn="l" defTabSz="816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gif"/><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gif"/><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gif"/><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gif"/><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gif"/><Relationship Id="rId30"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jpe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jpe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notesSlide" Target="../notesSlides/notesSlide4.xml"/><Relationship Id="rId16" Type="http://schemas.openxmlformats.org/officeDocument/2006/relationships/image" Target="../media/image51.png"/><Relationship Id="rId20" Type="http://schemas.openxmlformats.org/officeDocument/2006/relationships/image" Target="../media/image55.jpeg"/><Relationship Id="rId1" Type="http://schemas.openxmlformats.org/officeDocument/2006/relationships/slideLayout" Target="../slideLayouts/slideLayout8.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40.jpeg"/><Relationship Id="rId15" Type="http://schemas.openxmlformats.org/officeDocument/2006/relationships/image" Target="../media/image50.jpeg"/><Relationship Id="rId23" Type="http://schemas.openxmlformats.org/officeDocument/2006/relationships/image" Target="../media/image58.png"/><Relationship Id="rId10" Type="http://schemas.openxmlformats.org/officeDocument/2006/relationships/image" Target="../media/image45.jpe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jpeg"/></Relationships>
</file>

<file path=ppt/slides/_rels/slide6.xml.rels><?xml version="1.0" encoding="UTF-8" standalone="yes"?>
<Relationships xmlns="http://schemas.openxmlformats.org/package/2006/relationships"><Relationship Id="rId8" Type="http://schemas.openxmlformats.org/officeDocument/2006/relationships/image" Target="../media/image68.jpeg"/><Relationship Id="rId13" Type="http://schemas.openxmlformats.org/officeDocument/2006/relationships/image" Target="../media/image73.jpeg"/><Relationship Id="rId3" Type="http://schemas.openxmlformats.org/officeDocument/2006/relationships/image" Target="../media/image63.png"/><Relationship Id="rId7" Type="http://schemas.openxmlformats.org/officeDocument/2006/relationships/image" Target="../media/image67.jpeg"/><Relationship Id="rId12" Type="http://schemas.openxmlformats.org/officeDocument/2006/relationships/image" Target="../media/image72.jpe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jpeg"/><Relationship Id="rId11" Type="http://schemas.openxmlformats.org/officeDocument/2006/relationships/image" Target="../media/image71.jpe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2.png"/><Relationship Id="rId18" Type="http://schemas.openxmlformats.org/officeDocument/2006/relationships/image" Target="../media/image86.png"/><Relationship Id="rId26" Type="http://schemas.openxmlformats.org/officeDocument/2006/relationships/image" Target="../media/image93.png"/><Relationship Id="rId3" Type="http://schemas.openxmlformats.org/officeDocument/2006/relationships/image" Target="../media/image74.png"/><Relationship Id="rId21" Type="http://schemas.openxmlformats.org/officeDocument/2006/relationships/image" Target="../media/image89.png"/><Relationship Id="rId7" Type="http://schemas.openxmlformats.org/officeDocument/2006/relationships/image" Target="../media/image77.png"/><Relationship Id="rId12" Type="http://schemas.openxmlformats.org/officeDocument/2006/relationships/image" Target="../media/image81.png"/><Relationship Id="rId17" Type="http://schemas.openxmlformats.org/officeDocument/2006/relationships/image" Target="../media/image85.png"/><Relationship Id="rId25" Type="http://schemas.microsoft.com/office/2007/relationships/hdphoto" Target="../media/hdphoto4.wdp"/><Relationship Id="rId2" Type="http://schemas.openxmlformats.org/officeDocument/2006/relationships/notesSlide" Target="../notesSlides/notesSlide5.xml"/><Relationship Id="rId16" Type="http://schemas.openxmlformats.org/officeDocument/2006/relationships/image" Target="../media/image84.png"/><Relationship Id="rId20" Type="http://schemas.openxmlformats.org/officeDocument/2006/relationships/image" Target="../media/image88.png"/><Relationship Id="rId1" Type="http://schemas.openxmlformats.org/officeDocument/2006/relationships/slideLayout" Target="../slideLayouts/slideLayout9.xml"/><Relationship Id="rId6" Type="http://schemas.microsoft.com/office/2007/relationships/hdphoto" Target="../media/hdphoto1.wdp"/><Relationship Id="rId11" Type="http://schemas.openxmlformats.org/officeDocument/2006/relationships/image" Target="../media/image80.png"/><Relationship Id="rId24" Type="http://schemas.openxmlformats.org/officeDocument/2006/relationships/image" Target="../media/image92.png"/><Relationship Id="rId5" Type="http://schemas.openxmlformats.org/officeDocument/2006/relationships/image" Target="../media/image76.png"/><Relationship Id="rId15" Type="http://schemas.openxmlformats.org/officeDocument/2006/relationships/image" Target="../media/image83.png"/><Relationship Id="rId23" Type="http://schemas.openxmlformats.org/officeDocument/2006/relationships/image" Target="../media/image91.png"/><Relationship Id="rId10" Type="http://schemas.openxmlformats.org/officeDocument/2006/relationships/image" Target="../media/image79.png"/><Relationship Id="rId19" Type="http://schemas.openxmlformats.org/officeDocument/2006/relationships/image" Target="../media/image87.png"/><Relationship Id="rId4" Type="http://schemas.openxmlformats.org/officeDocument/2006/relationships/image" Target="../media/image75.png"/><Relationship Id="rId9" Type="http://schemas.openxmlformats.org/officeDocument/2006/relationships/image" Target="../media/image78.png"/><Relationship Id="rId14" Type="http://schemas.microsoft.com/office/2007/relationships/hdphoto" Target="../media/hdphoto3.wdp"/><Relationship Id="rId22" Type="http://schemas.openxmlformats.org/officeDocument/2006/relationships/image" Target="../media/image90.png"/><Relationship Id="rId27" Type="http://schemas.microsoft.com/office/2007/relationships/hdphoto" Target="../media/hdphoto5.wdp"/></Relationships>
</file>

<file path=ppt/slides/_rels/slide8.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2.png"/><Relationship Id="rId18" Type="http://schemas.openxmlformats.org/officeDocument/2006/relationships/image" Target="../media/image83.png"/><Relationship Id="rId3" Type="http://schemas.openxmlformats.org/officeDocument/2006/relationships/image" Target="../media/image74.png"/><Relationship Id="rId7" Type="http://schemas.openxmlformats.org/officeDocument/2006/relationships/image" Target="../media/image87.png"/><Relationship Id="rId12" Type="http://schemas.openxmlformats.org/officeDocument/2006/relationships/image" Target="../media/image91.png"/><Relationship Id="rId17" Type="http://schemas.openxmlformats.org/officeDocument/2006/relationships/image" Target="../media/image94.png"/><Relationship Id="rId2" Type="http://schemas.openxmlformats.org/officeDocument/2006/relationships/notesSlide" Target="../notesSlides/notesSlide6.xml"/><Relationship Id="rId16" Type="http://schemas.microsoft.com/office/2007/relationships/hdphoto" Target="../media/hdphoto5.wdp"/><Relationship Id="rId20" Type="http://schemas.openxmlformats.org/officeDocument/2006/relationships/image" Target="../media/image82.png"/><Relationship Id="rId1" Type="http://schemas.openxmlformats.org/officeDocument/2006/relationships/slideLayout" Target="../slideLayouts/slideLayout9.xml"/><Relationship Id="rId6" Type="http://schemas.openxmlformats.org/officeDocument/2006/relationships/image" Target="../media/image86.png"/><Relationship Id="rId11" Type="http://schemas.openxmlformats.org/officeDocument/2006/relationships/image" Target="../media/image80.png"/><Relationship Id="rId5" Type="http://schemas.openxmlformats.org/officeDocument/2006/relationships/image" Target="../media/image85.png"/><Relationship Id="rId15" Type="http://schemas.openxmlformats.org/officeDocument/2006/relationships/image" Target="../media/image93.png"/><Relationship Id="rId10" Type="http://schemas.openxmlformats.org/officeDocument/2006/relationships/image" Target="../media/image90.png"/><Relationship Id="rId19" Type="http://schemas.openxmlformats.org/officeDocument/2006/relationships/image" Target="../media/image95.png"/><Relationship Id="rId4" Type="http://schemas.openxmlformats.org/officeDocument/2006/relationships/image" Target="../media/image84.png"/><Relationship Id="rId9" Type="http://schemas.openxmlformats.org/officeDocument/2006/relationships/image" Target="../media/image89.png"/><Relationship Id="rId14" Type="http://schemas.microsoft.com/office/2007/relationships/hdphoto" Target="../media/hdphoto4.wdp"/></Relationships>
</file>

<file path=ppt/slides/_rels/slide9.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82219"/>
            <a:ext cx="9144000" cy="436378"/>
          </a:xfrm>
        </p:spPr>
        <p:txBody>
          <a:bodyPr/>
          <a:lstStyle/>
          <a:p>
            <a:r>
              <a:rPr lang="en-US" sz="2300" dirty="0" smtClean="0">
                <a:solidFill>
                  <a:schemeClr val="tx1">
                    <a:lumMod val="75000"/>
                  </a:schemeClr>
                </a:solidFill>
                <a:latin typeface="Arial" pitchFamily="34" charset="0"/>
                <a:cs typeface="Arial" pitchFamily="34" charset="0"/>
              </a:rPr>
              <a:t>CDN: Architecture and Applications</a:t>
            </a:r>
            <a:endParaRPr lang="en-US" sz="2300" dirty="0"/>
          </a:p>
        </p:txBody>
      </p:sp>
      <p:sp>
        <p:nvSpPr>
          <p:cNvPr id="3" name="Text Placeholder 2"/>
          <p:cNvSpPr>
            <a:spLocks noGrp="1"/>
          </p:cNvSpPr>
          <p:nvPr>
            <p:ph type="body" sz="quarter" idx="10"/>
          </p:nvPr>
        </p:nvSpPr>
        <p:spPr>
          <a:xfrm>
            <a:off x="0" y="3587712"/>
            <a:ext cx="9144000" cy="624122"/>
          </a:xfrm>
        </p:spPr>
        <p:txBody>
          <a:bodyPr/>
          <a:lstStyle/>
          <a:p>
            <a:r>
              <a:rPr lang="en-US" sz="1600" dirty="0" smtClean="0">
                <a:solidFill>
                  <a:srgbClr val="2196C6"/>
                </a:solidFill>
              </a:rPr>
              <a:t>Ben Bloom, Sr. Manager, </a:t>
            </a:r>
            <a:r>
              <a:rPr lang="en-US" sz="1600" dirty="0" err="1" smtClean="0">
                <a:solidFill>
                  <a:srgbClr val="2196C6"/>
                </a:solidFill>
              </a:rPr>
              <a:t>Media+Gaming</a:t>
            </a:r>
            <a:endParaRPr lang="en-US" sz="1600" dirty="0" smtClean="0">
              <a:solidFill>
                <a:srgbClr val="2196C6"/>
              </a:solidFill>
            </a:endParaRPr>
          </a:p>
          <a:p>
            <a:r>
              <a:rPr lang="en-US" sz="1600" dirty="0" smtClean="0">
                <a:solidFill>
                  <a:srgbClr val="2196C6"/>
                </a:solidFill>
              </a:rPr>
              <a:t>24 March 2016</a:t>
            </a:r>
            <a:endParaRPr lang="en-US" sz="1600" dirty="0">
              <a:solidFill>
                <a:srgbClr val="2196C6"/>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514350"/>
            <a:ext cx="1905319" cy="1286090"/>
          </a:xfrm>
          <a:prstGeom prst="rect">
            <a:avLst/>
          </a:prstGeom>
        </p:spPr>
      </p:pic>
    </p:spTree>
    <p:extLst>
      <p:ext uri="{BB962C8B-B14F-4D97-AF65-F5344CB8AC3E}">
        <p14:creationId xmlns:p14="http://schemas.microsoft.com/office/powerpoint/2010/main" val="29193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82219"/>
            <a:ext cx="9144000" cy="436378"/>
          </a:xfrm>
        </p:spPr>
        <p:txBody>
          <a:bodyPr/>
          <a:lstStyle/>
          <a:p>
            <a:r>
              <a:rPr lang="en-US" sz="2300" dirty="0" smtClean="0">
                <a:solidFill>
                  <a:schemeClr val="tx1">
                    <a:lumMod val="75000"/>
                  </a:schemeClr>
                </a:solidFill>
                <a:latin typeface="Arial" pitchFamily="34" charset="0"/>
                <a:cs typeface="Arial" pitchFamily="34" charset="0"/>
              </a:rPr>
              <a:t>CDN: Architecture and Applications</a:t>
            </a:r>
            <a:endParaRPr lang="en-US" sz="2300" dirty="0"/>
          </a:p>
        </p:txBody>
      </p:sp>
      <p:sp>
        <p:nvSpPr>
          <p:cNvPr id="3" name="Text Placeholder 2"/>
          <p:cNvSpPr>
            <a:spLocks noGrp="1"/>
          </p:cNvSpPr>
          <p:nvPr>
            <p:ph type="body" sz="quarter" idx="10"/>
          </p:nvPr>
        </p:nvSpPr>
        <p:spPr>
          <a:xfrm>
            <a:off x="0" y="3703734"/>
            <a:ext cx="9144000" cy="624122"/>
          </a:xfrm>
        </p:spPr>
        <p:txBody>
          <a:bodyPr/>
          <a:lstStyle/>
          <a:p>
            <a:r>
              <a:rPr lang="en-US" sz="1600" dirty="0" smtClean="0">
                <a:solidFill>
                  <a:srgbClr val="2196C6"/>
                </a:solidFill>
              </a:rPr>
              <a:t>Ben Bloom, Sr. Manager, </a:t>
            </a:r>
            <a:r>
              <a:rPr lang="en-US" sz="1600" dirty="0" err="1" smtClean="0">
                <a:solidFill>
                  <a:srgbClr val="2196C6"/>
                </a:solidFill>
              </a:rPr>
              <a:t>Media+Gaming</a:t>
            </a:r>
            <a:endParaRPr lang="en-US" sz="1600" dirty="0" smtClean="0">
              <a:solidFill>
                <a:srgbClr val="2196C6"/>
              </a:solidFill>
            </a:endParaRPr>
          </a:p>
          <a:p>
            <a:r>
              <a:rPr lang="en-US" sz="1600" dirty="0" smtClean="0">
                <a:solidFill>
                  <a:srgbClr val="2196C6"/>
                </a:solidFill>
              </a:rPr>
              <a:t>bbloom@akamai.com</a:t>
            </a:r>
            <a:endParaRPr lang="en-US" sz="1600" dirty="0">
              <a:solidFill>
                <a:srgbClr val="2196C6"/>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514350"/>
            <a:ext cx="1905319" cy="1286090"/>
          </a:xfrm>
          <a:prstGeom prst="rect">
            <a:avLst/>
          </a:prstGeom>
        </p:spPr>
      </p:pic>
    </p:spTree>
    <p:extLst>
      <p:ext uri="{BB962C8B-B14F-4D97-AF65-F5344CB8AC3E}">
        <p14:creationId xmlns:p14="http://schemas.microsoft.com/office/powerpoint/2010/main" val="334711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
            <a:ext cx="7358472" cy="342900"/>
          </a:xfrm>
        </p:spPr>
        <p:txBody>
          <a:bodyPr/>
          <a:lstStyle/>
          <a:p>
            <a:r>
              <a:rPr lang="en-US" dirty="0" smtClean="0">
                <a:latin typeface="Frutiger LT Std 55 Roman"/>
                <a:cs typeface="Frutiger LT Std 55 Roman"/>
              </a:rPr>
              <a:t>Agenda</a:t>
            </a:r>
            <a:endParaRPr lang="en-US" dirty="0">
              <a:latin typeface="Frutiger LT Std 55 Roman"/>
              <a:cs typeface="Frutiger LT Std 55 Roman"/>
            </a:endParaRPr>
          </a:p>
        </p:txBody>
      </p:sp>
      <p:sp>
        <p:nvSpPr>
          <p:cNvPr id="7" name="Content Placeholder 6"/>
          <p:cNvSpPr>
            <a:spLocks noGrp="1"/>
          </p:cNvSpPr>
          <p:nvPr>
            <p:ph idx="1"/>
          </p:nvPr>
        </p:nvSpPr>
        <p:spPr>
          <a:xfrm>
            <a:off x="457200" y="742950"/>
            <a:ext cx="8229600" cy="3623073"/>
          </a:xfrm>
        </p:spPr>
        <p:txBody>
          <a:bodyPr/>
          <a:lstStyle/>
          <a:p>
            <a:pPr marL="342900" indent="-342900">
              <a:buFont typeface="Arial" panose="020B0604020202020204" pitchFamily="34" charset="0"/>
              <a:buChar char="•"/>
            </a:pPr>
            <a:r>
              <a:rPr lang="en-US" dirty="0" smtClean="0"/>
              <a:t>Introduction</a:t>
            </a:r>
            <a:endParaRPr lang="en-US" dirty="0"/>
          </a:p>
          <a:p>
            <a:pPr marL="342900" indent="-342900">
              <a:buFont typeface="Arial" panose="020B0604020202020204" pitchFamily="34" charset="0"/>
              <a:buChar char="•"/>
            </a:pPr>
            <a:r>
              <a:rPr lang="en-US" dirty="0" smtClean="0"/>
              <a:t>CDN architecture</a:t>
            </a:r>
            <a:endParaRPr lang="en-US" dirty="0"/>
          </a:p>
          <a:p>
            <a:pPr marL="452041" lvl="1" indent="-342900">
              <a:buFont typeface="Arial" panose="020B0604020202020204" pitchFamily="34" charset="0"/>
              <a:buChar char="•"/>
            </a:pPr>
            <a:r>
              <a:rPr lang="en-US" dirty="0" smtClean="0"/>
              <a:t>Problem </a:t>
            </a:r>
            <a:r>
              <a:rPr lang="en-US" dirty="0"/>
              <a:t>statement (routing around congestion, selecting optimal server to connect)</a:t>
            </a:r>
          </a:p>
          <a:p>
            <a:pPr marL="452041" lvl="1" indent="-342900">
              <a:buFont typeface="Arial" panose="020B0604020202020204" pitchFamily="34" charset="0"/>
              <a:buChar char="•"/>
            </a:pPr>
            <a:r>
              <a:rPr lang="en-US" dirty="0" smtClean="0"/>
              <a:t>Original </a:t>
            </a:r>
            <a:r>
              <a:rPr lang="en-US" dirty="0"/>
              <a:t>solution ("mapping" and improvements to routing)</a:t>
            </a:r>
          </a:p>
          <a:p>
            <a:pPr marL="452041" lvl="1" indent="-342900">
              <a:buFont typeface="Arial" panose="020B0604020202020204" pitchFamily="34" charset="0"/>
              <a:buChar char="•"/>
            </a:pPr>
            <a:r>
              <a:rPr lang="en-US" dirty="0" smtClean="0"/>
              <a:t>Akamai </a:t>
            </a:r>
            <a:r>
              <a:rPr lang="en-US" dirty="0"/>
              <a:t>platform design (massively distributed network</a:t>
            </a:r>
            <a:r>
              <a:rPr lang="en-US" dirty="0" smtClean="0"/>
              <a:t>)</a:t>
            </a:r>
            <a:endParaRPr lang="en-US" dirty="0"/>
          </a:p>
          <a:p>
            <a:pPr marL="342900" indent="-342900">
              <a:buFont typeface="Arial" panose="020B0604020202020204" pitchFamily="34" charset="0"/>
              <a:buChar char="•"/>
            </a:pPr>
            <a:r>
              <a:rPr lang="en-US" dirty="0" smtClean="0"/>
              <a:t>Building </a:t>
            </a:r>
            <a:r>
              <a:rPr lang="en-US" dirty="0"/>
              <a:t>real world solutions</a:t>
            </a:r>
          </a:p>
          <a:p>
            <a:pPr marL="452041" lvl="1" indent="-342900">
              <a:buFont typeface="Arial" panose="020B0604020202020204" pitchFamily="34" charset="0"/>
              <a:buChar char="•"/>
            </a:pPr>
            <a:r>
              <a:rPr lang="en-US" dirty="0" smtClean="0"/>
              <a:t>Securing </a:t>
            </a:r>
            <a:r>
              <a:rPr lang="en-US" dirty="0"/>
              <a:t>and accelerating sites</a:t>
            </a:r>
          </a:p>
          <a:p>
            <a:pPr marL="452041" lvl="1" indent="-342900">
              <a:buFont typeface="Arial" panose="020B0604020202020204" pitchFamily="34" charset="0"/>
              <a:buChar char="•"/>
            </a:pPr>
            <a:r>
              <a:rPr lang="en-US" dirty="0" smtClean="0"/>
              <a:t>Distributed </a:t>
            </a:r>
            <a:r>
              <a:rPr lang="en-US" dirty="0"/>
              <a:t>applications</a:t>
            </a:r>
          </a:p>
          <a:p>
            <a:pPr marL="452041" lvl="1" indent="-342900">
              <a:buFont typeface="Arial" panose="020B0604020202020204" pitchFamily="34" charset="0"/>
              <a:buChar char="•"/>
            </a:pPr>
            <a:r>
              <a:rPr lang="en-US" dirty="0" smtClean="0"/>
              <a:t>Media </a:t>
            </a:r>
            <a:r>
              <a:rPr lang="en-US" dirty="0"/>
              <a:t>workflows</a:t>
            </a:r>
          </a:p>
          <a:p>
            <a:pPr marL="342900" indent="-342900">
              <a:buFont typeface="Arial" panose="020B0604020202020204" pitchFamily="34" charset="0"/>
              <a:buChar char="•"/>
            </a:pPr>
            <a:r>
              <a:rPr lang="en-US" dirty="0" smtClean="0"/>
              <a:t>Deep </a:t>
            </a:r>
            <a:r>
              <a:rPr lang="en-US" dirty="0"/>
              <a:t>dive into Media workflows</a:t>
            </a:r>
          </a:p>
          <a:p>
            <a:pPr marL="452041" lvl="1" indent="-342900">
              <a:buFont typeface="Arial" panose="020B0604020202020204" pitchFamily="34" charset="0"/>
              <a:buChar char="•"/>
            </a:pPr>
            <a:r>
              <a:rPr lang="en-US" dirty="0" smtClean="0"/>
              <a:t>Live </a:t>
            </a:r>
            <a:r>
              <a:rPr lang="en-US" dirty="0"/>
              <a:t>vs. On-demand</a:t>
            </a:r>
          </a:p>
          <a:p>
            <a:pPr marL="452041" lvl="1" indent="-342900">
              <a:buFont typeface="Arial" panose="020B0604020202020204" pitchFamily="34" charset="0"/>
              <a:buChar char="•"/>
            </a:pPr>
            <a:r>
              <a:rPr lang="en-US" dirty="0" smtClean="0"/>
              <a:t>Workflow </a:t>
            </a:r>
            <a:r>
              <a:rPr lang="en-US" dirty="0"/>
              <a:t>components</a:t>
            </a:r>
          </a:p>
          <a:p>
            <a:pPr marL="452041" lvl="1" indent="-342900">
              <a:buFont typeface="Arial" panose="020B0604020202020204" pitchFamily="34" charset="0"/>
              <a:buChar char="•"/>
            </a:pPr>
            <a:r>
              <a:rPr lang="en-US" dirty="0" smtClean="0"/>
              <a:t>Operating </a:t>
            </a:r>
            <a:r>
              <a:rPr lang="en-US" dirty="0"/>
              <a:t>an online broadcast at </a:t>
            </a:r>
            <a:r>
              <a:rPr lang="en-US" dirty="0" smtClean="0"/>
              <a:t>scale</a:t>
            </a:r>
          </a:p>
          <a:p>
            <a:pPr marL="342900" indent="-342900">
              <a:buFont typeface="Arial" panose="020B0604020202020204" pitchFamily="34" charset="0"/>
              <a:buChar char="•"/>
            </a:pPr>
            <a:r>
              <a:rPr lang="en-US" dirty="0" smtClean="0"/>
              <a:t>Q+A</a:t>
            </a:r>
            <a:endParaRPr lang="en-US" dirty="0"/>
          </a:p>
          <a:p>
            <a:endParaRPr lang="en-US" dirty="0"/>
          </a:p>
        </p:txBody>
      </p:sp>
    </p:spTree>
    <p:extLst>
      <p:ext uri="{BB962C8B-B14F-4D97-AF65-F5344CB8AC3E}">
        <p14:creationId xmlns:p14="http://schemas.microsoft.com/office/powerpoint/2010/main" val="4286231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641" y="285750"/>
            <a:ext cx="7359759" cy="342900"/>
          </a:xfrm>
        </p:spPr>
        <p:txBody>
          <a:bodyPr/>
          <a:lstStyle/>
          <a:p>
            <a:r>
              <a:rPr lang="en-US" dirty="0" smtClean="0"/>
              <a:t>CDN: Basic Architecture</a:t>
            </a:r>
            <a:endParaRPr lang="en-US" dirty="0"/>
          </a:p>
        </p:txBody>
      </p:sp>
      <p:grpSp>
        <p:nvGrpSpPr>
          <p:cNvPr id="54" name="Group 53"/>
          <p:cNvGrpSpPr/>
          <p:nvPr/>
        </p:nvGrpSpPr>
        <p:grpSpPr>
          <a:xfrm>
            <a:off x="8102769" y="1074996"/>
            <a:ext cx="666089" cy="2026906"/>
            <a:chOff x="13151190" y="2235629"/>
            <a:chExt cx="1065743" cy="3243050"/>
          </a:xfrm>
        </p:grpSpPr>
        <p:pic>
          <p:nvPicPr>
            <p:cNvPr id="105" name="Picture 4"/>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4857"/>
            <a:stretch/>
          </p:blipFill>
          <p:spPr bwMode="auto">
            <a:xfrm>
              <a:off x="13228722" y="3849175"/>
              <a:ext cx="910678" cy="5025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6" name="Picture 6"/>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t="2120"/>
            <a:stretch/>
          </p:blipFill>
          <p:spPr bwMode="auto">
            <a:xfrm>
              <a:off x="13560791" y="2235629"/>
              <a:ext cx="246540" cy="4857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7" name="Picture 3"/>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3151190" y="4636104"/>
              <a:ext cx="1065743" cy="84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t="2151" b="1"/>
            <a:stretch/>
          </p:blipFill>
          <p:spPr bwMode="auto">
            <a:xfrm>
              <a:off x="13459094" y="3005701"/>
              <a:ext cx="449934" cy="559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27" name="Group 26"/>
          <p:cNvGrpSpPr/>
          <p:nvPr/>
        </p:nvGrpSpPr>
        <p:grpSpPr>
          <a:xfrm>
            <a:off x="472229" y="2561717"/>
            <a:ext cx="541623" cy="301913"/>
            <a:chOff x="1864094" y="5405301"/>
            <a:chExt cx="1096426" cy="611174"/>
          </a:xfrm>
        </p:grpSpPr>
        <p:pic>
          <p:nvPicPr>
            <p:cNvPr id="257" name="Picture 256"/>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64094" y="5440569"/>
              <a:ext cx="901891" cy="575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84" name="Group 83"/>
            <p:cNvGrpSpPr>
              <a:grpSpLocks noChangeAspect="1"/>
            </p:cNvGrpSpPr>
            <p:nvPr/>
          </p:nvGrpSpPr>
          <p:grpSpPr>
            <a:xfrm>
              <a:off x="2500028" y="5405301"/>
              <a:ext cx="460492" cy="460492"/>
              <a:chOff x="6999663" y="4190612"/>
              <a:chExt cx="731520" cy="731520"/>
            </a:xfrm>
          </p:grpSpPr>
          <p:sp>
            <p:nvSpPr>
              <p:cNvPr id="85" name="Oval 84"/>
              <p:cNvSpPr>
                <a:spLocks noChangeAspect="1"/>
              </p:cNvSpPr>
              <p:nvPr/>
            </p:nvSpPr>
            <p:spPr bwMode="auto">
              <a:xfrm>
                <a:off x="6999663" y="4190612"/>
                <a:ext cx="731520" cy="731520"/>
              </a:xfrm>
              <a:prstGeom prst="ellipse">
                <a:avLst/>
              </a:prstGeom>
              <a:solidFill>
                <a:schemeClr val="bg1"/>
              </a:solidFill>
              <a:ln w="31750" cap="flat" cmpd="sng" algn="ctr">
                <a:solidFill>
                  <a:srgbClr val="0096D6">
                    <a:alpha val="9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nvGrpSpPr>
              <p:cNvPr id="86" name="Group 85"/>
              <p:cNvGrpSpPr>
                <a:grpSpLocks noChangeAspect="1"/>
              </p:cNvGrpSpPr>
              <p:nvPr/>
            </p:nvGrpSpPr>
            <p:grpSpPr>
              <a:xfrm>
                <a:off x="7222548" y="4327772"/>
                <a:ext cx="285750" cy="457200"/>
                <a:chOff x="7315200" y="2743200"/>
                <a:chExt cx="914400" cy="1463040"/>
              </a:xfrm>
            </p:grpSpPr>
            <p:sp>
              <p:nvSpPr>
                <p:cNvPr id="87" name="Rounded Rectangle 86"/>
                <p:cNvSpPr/>
                <p:nvPr/>
              </p:nvSpPr>
              <p:spPr bwMode="auto">
                <a:xfrm>
                  <a:off x="7315200" y="2743200"/>
                  <a:ext cx="914400" cy="1463040"/>
                </a:xfrm>
                <a:prstGeom prst="roundRect">
                  <a:avLst>
                    <a:gd name="adj" fmla="val 9332"/>
                  </a:avLst>
                </a:prstGeom>
                <a:solidFill>
                  <a:srgbClr val="0096D6">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88" name="Rounded Rectangle 87"/>
                <p:cNvSpPr/>
                <p:nvPr/>
              </p:nvSpPr>
              <p:spPr bwMode="auto">
                <a:xfrm>
                  <a:off x="7406640" y="283464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89" name="Rounded Rectangle 88"/>
                <p:cNvSpPr/>
                <p:nvPr/>
              </p:nvSpPr>
              <p:spPr bwMode="auto">
                <a:xfrm>
                  <a:off x="7406640" y="301752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90" name="Rounded Rectangle 89"/>
                <p:cNvSpPr/>
                <p:nvPr/>
              </p:nvSpPr>
              <p:spPr bwMode="auto">
                <a:xfrm>
                  <a:off x="7406640" y="320040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91" name="Rounded Rectangle 90"/>
                <p:cNvSpPr/>
                <p:nvPr/>
              </p:nvSpPr>
              <p:spPr bwMode="auto">
                <a:xfrm>
                  <a:off x="7406640" y="338328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grpSp>
      </p:grpSp>
      <p:grpSp>
        <p:nvGrpSpPr>
          <p:cNvPr id="35" name="Group 34"/>
          <p:cNvGrpSpPr/>
          <p:nvPr/>
        </p:nvGrpSpPr>
        <p:grpSpPr>
          <a:xfrm>
            <a:off x="472229" y="1313269"/>
            <a:ext cx="452018" cy="447048"/>
            <a:chOff x="2219408" y="2813157"/>
            <a:chExt cx="915035" cy="904974"/>
          </a:xfrm>
        </p:grpSpPr>
        <p:grpSp>
          <p:nvGrpSpPr>
            <p:cNvPr id="93" name="Group 92"/>
            <p:cNvGrpSpPr>
              <a:grpSpLocks noChangeAspect="1"/>
            </p:cNvGrpSpPr>
            <p:nvPr/>
          </p:nvGrpSpPr>
          <p:grpSpPr>
            <a:xfrm>
              <a:off x="2219408" y="3059675"/>
              <a:ext cx="708017" cy="658456"/>
              <a:chOff x="11795760" y="3337560"/>
              <a:chExt cx="914400" cy="850392"/>
            </a:xfrm>
          </p:grpSpPr>
          <p:sp>
            <p:nvSpPr>
              <p:cNvPr id="94" name="Rectangle 93"/>
              <p:cNvSpPr/>
              <p:nvPr/>
            </p:nvSpPr>
            <p:spPr bwMode="auto">
              <a:xfrm>
                <a:off x="11887200" y="3337560"/>
                <a:ext cx="731520" cy="777240"/>
              </a:xfrm>
              <a:prstGeom prst="rect">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95" name="Rectangle 94"/>
              <p:cNvSpPr/>
              <p:nvPr/>
            </p:nvSpPr>
            <p:spPr bwMode="auto">
              <a:xfrm>
                <a:off x="11795760" y="4114800"/>
                <a:ext cx="914400" cy="73152"/>
              </a:xfrm>
              <a:prstGeom prst="rect">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96" name="Rectangle 95"/>
              <p:cNvSpPr/>
              <p:nvPr/>
            </p:nvSpPr>
            <p:spPr bwMode="auto">
              <a:xfrm>
                <a:off x="12188952" y="38953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97" name="Rectangle 96"/>
              <p:cNvSpPr/>
              <p:nvPr/>
            </p:nvSpPr>
            <p:spPr bwMode="auto">
              <a:xfrm>
                <a:off x="12188952" y="36667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98" name="Rectangle 97"/>
              <p:cNvSpPr/>
              <p:nvPr/>
            </p:nvSpPr>
            <p:spPr bwMode="auto">
              <a:xfrm>
                <a:off x="12188952" y="34381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99" name="Rectangle 98"/>
              <p:cNvSpPr/>
              <p:nvPr/>
            </p:nvSpPr>
            <p:spPr bwMode="auto">
              <a:xfrm>
                <a:off x="12390120" y="38953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00" name="Rectangle 99"/>
              <p:cNvSpPr/>
              <p:nvPr/>
            </p:nvSpPr>
            <p:spPr bwMode="auto">
              <a:xfrm>
                <a:off x="12390120" y="36667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01" name="Rectangle 100"/>
              <p:cNvSpPr/>
              <p:nvPr/>
            </p:nvSpPr>
            <p:spPr bwMode="auto">
              <a:xfrm>
                <a:off x="12390120" y="34381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02" name="Rectangle 101"/>
              <p:cNvSpPr/>
              <p:nvPr/>
            </p:nvSpPr>
            <p:spPr bwMode="auto">
              <a:xfrm>
                <a:off x="11987784" y="38953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03" name="Rectangle 102"/>
              <p:cNvSpPr/>
              <p:nvPr/>
            </p:nvSpPr>
            <p:spPr bwMode="auto">
              <a:xfrm>
                <a:off x="11987784" y="36667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04" name="Rectangle 103"/>
              <p:cNvSpPr/>
              <p:nvPr/>
            </p:nvSpPr>
            <p:spPr bwMode="auto">
              <a:xfrm>
                <a:off x="11987784" y="3438144"/>
                <a:ext cx="128016" cy="1828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grpSp>
        <p:grpSp>
          <p:nvGrpSpPr>
            <p:cNvPr id="259" name="Group 258"/>
            <p:cNvGrpSpPr>
              <a:grpSpLocks noChangeAspect="1"/>
            </p:cNvGrpSpPr>
            <p:nvPr/>
          </p:nvGrpSpPr>
          <p:grpSpPr>
            <a:xfrm>
              <a:off x="2673951" y="2813157"/>
              <a:ext cx="460492" cy="460492"/>
              <a:chOff x="6999663" y="4190612"/>
              <a:chExt cx="731520" cy="731520"/>
            </a:xfrm>
          </p:grpSpPr>
          <p:sp>
            <p:nvSpPr>
              <p:cNvPr id="260" name="Oval 259"/>
              <p:cNvSpPr>
                <a:spLocks noChangeAspect="1"/>
              </p:cNvSpPr>
              <p:nvPr/>
            </p:nvSpPr>
            <p:spPr bwMode="auto">
              <a:xfrm>
                <a:off x="6999663" y="4190612"/>
                <a:ext cx="731520" cy="731520"/>
              </a:xfrm>
              <a:prstGeom prst="ellipse">
                <a:avLst/>
              </a:prstGeom>
              <a:solidFill>
                <a:schemeClr val="bg1"/>
              </a:solidFill>
              <a:ln w="31750" cap="flat" cmpd="sng" algn="ctr">
                <a:solidFill>
                  <a:srgbClr val="0096D6">
                    <a:alpha val="9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nvGrpSpPr>
              <p:cNvPr id="261" name="Group 260"/>
              <p:cNvGrpSpPr>
                <a:grpSpLocks noChangeAspect="1"/>
              </p:cNvGrpSpPr>
              <p:nvPr/>
            </p:nvGrpSpPr>
            <p:grpSpPr>
              <a:xfrm>
                <a:off x="7222548" y="4327772"/>
                <a:ext cx="285750" cy="457200"/>
                <a:chOff x="7315200" y="2743200"/>
                <a:chExt cx="914400" cy="1463040"/>
              </a:xfrm>
            </p:grpSpPr>
            <p:sp>
              <p:nvSpPr>
                <p:cNvPr id="262" name="Rounded Rectangle 261"/>
                <p:cNvSpPr/>
                <p:nvPr/>
              </p:nvSpPr>
              <p:spPr bwMode="auto">
                <a:xfrm>
                  <a:off x="7315200" y="2743200"/>
                  <a:ext cx="914400" cy="1463040"/>
                </a:xfrm>
                <a:prstGeom prst="roundRect">
                  <a:avLst>
                    <a:gd name="adj" fmla="val 9332"/>
                  </a:avLst>
                </a:prstGeom>
                <a:solidFill>
                  <a:srgbClr val="0096D6">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63" name="Rounded Rectangle 262"/>
                <p:cNvSpPr/>
                <p:nvPr/>
              </p:nvSpPr>
              <p:spPr bwMode="auto">
                <a:xfrm>
                  <a:off x="7406640" y="283464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64" name="Rounded Rectangle 263"/>
                <p:cNvSpPr/>
                <p:nvPr/>
              </p:nvSpPr>
              <p:spPr bwMode="auto">
                <a:xfrm>
                  <a:off x="7406640" y="301752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65" name="Rounded Rectangle 264"/>
                <p:cNvSpPr/>
                <p:nvPr/>
              </p:nvSpPr>
              <p:spPr bwMode="auto">
                <a:xfrm>
                  <a:off x="7406640" y="320040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66" name="Rounded Rectangle 265"/>
                <p:cNvSpPr/>
                <p:nvPr/>
              </p:nvSpPr>
              <p:spPr bwMode="auto">
                <a:xfrm>
                  <a:off x="7406640" y="338328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grpSp>
      </p:grpSp>
      <p:grpSp>
        <p:nvGrpSpPr>
          <p:cNvPr id="288" name="Group 287"/>
          <p:cNvGrpSpPr/>
          <p:nvPr/>
        </p:nvGrpSpPr>
        <p:grpSpPr>
          <a:xfrm>
            <a:off x="472229" y="2010060"/>
            <a:ext cx="541623" cy="301913"/>
            <a:chOff x="1864094" y="5405301"/>
            <a:chExt cx="1096426" cy="611174"/>
          </a:xfrm>
        </p:grpSpPr>
        <p:pic>
          <p:nvPicPr>
            <p:cNvPr id="289" name="Picture 288"/>
            <p:cNvPicPr>
              <a:picLocks noChangeAspect="1" noChangeArrowheads="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64094" y="5440569"/>
              <a:ext cx="901891" cy="5759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90" name="Group 289"/>
            <p:cNvGrpSpPr>
              <a:grpSpLocks noChangeAspect="1"/>
            </p:cNvGrpSpPr>
            <p:nvPr/>
          </p:nvGrpSpPr>
          <p:grpSpPr>
            <a:xfrm>
              <a:off x="2500028" y="5405301"/>
              <a:ext cx="460492" cy="460492"/>
              <a:chOff x="6999663" y="4190612"/>
              <a:chExt cx="731520" cy="731520"/>
            </a:xfrm>
          </p:grpSpPr>
          <p:sp>
            <p:nvSpPr>
              <p:cNvPr id="291" name="Oval 290"/>
              <p:cNvSpPr>
                <a:spLocks noChangeAspect="1"/>
              </p:cNvSpPr>
              <p:nvPr/>
            </p:nvSpPr>
            <p:spPr bwMode="auto">
              <a:xfrm>
                <a:off x="6999663" y="4190612"/>
                <a:ext cx="731520" cy="731520"/>
              </a:xfrm>
              <a:prstGeom prst="ellipse">
                <a:avLst/>
              </a:prstGeom>
              <a:solidFill>
                <a:schemeClr val="bg1"/>
              </a:solidFill>
              <a:ln w="31750" cap="flat" cmpd="sng" algn="ctr">
                <a:solidFill>
                  <a:srgbClr val="0096D6">
                    <a:alpha val="9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nvGrpSpPr>
              <p:cNvPr id="292" name="Group 291"/>
              <p:cNvGrpSpPr>
                <a:grpSpLocks noChangeAspect="1"/>
              </p:cNvGrpSpPr>
              <p:nvPr/>
            </p:nvGrpSpPr>
            <p:grpSpPr>
              <a:xfrm>
                <a:off x="7222548" y="4327772"/>
                <a:ext cx="285750" cy="457200"/>
                <a:chOff x="7315200" y="2743200"/>
                <a:chExt cx="914400" cy="1463040"/>
              </a:xfrm>
            </p:grpSpPr>
            <p:sp>
              <p:nvSpPr>
                <p:cNvPr id="293" name="Rounded Rectangle 292"/>
                <p:cNvSpPr/>
                <p:nvPr/>
              </p:nvSpPr>
              <p:spPr bwMode="auto">
                <a:xfrm>
                  <a:off x="7315200" y="2743200"/>
                  <a:ext cx="914400" cy="1463040"/>
                </a:xfrm>
                <a:prstGeom prst="roundRect">
                  <a:avLst>
                    <a:gd name="adj" fmla="val 9332"/>
                  </a:avLst>
                </a:prstGeom>
                <a:solidFill>
                  <a:srgbClr val="0096D6">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94" name="Rounded Rectangle 293"/>
                <p:cNvSpPr/>
                <p:nvPr/>
              </p:nvSpPr>
              <p:spPr bwMode="auto">
                <a:xfrm>
                  <a:off x="7406640" y="283464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95" name="Rounded Rectangle 294"/>
                <p:cNvSpPr/>
                <p:nvPr/>
              </p:nvSpPr>
              <p:spPr bwMode="auto">
                <a:xfrm>
                  <a:off x="7406640" y="301752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96" name="Rounded Rectangle 295"/>
                <p:cNvSpPr/>
                <p:nvPr/>
              </p:nvSpPr>
              <p:spPr bwMode="auto">
                <a:xfrm>
                  <a:off x="7406640" y="320040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sp>
              <p:nvSpPr>
                <p:cNvPr id="297" name="Rounded Rectangle 296"/>
                <p:cNvSpPr/>
                <p:nvPr/>
              </p:nvSpPr>
              <p:spPr bwMode="auto">
                <a:xfrm>
                  <a:off x="7406640" y="3383280"/>
                  <a:ext cx="731520" cy="91440"/>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400" b="1">
                    <a:latin typeface="Arial" panose="020B0604020202020204" pitchFamily="34" charset="0"/>
                  </a:endParaRPr>
                </a:p>
              </p:txBody>
            </p:sp>
          </p:grpSp>
        </p:grpSp>
      </p:grpSp>
      <p:pic>
        <p:nvPicPr>
          <p:cNvPr id="298" name="Picture 2"/>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3475405" y="1360236"/>
            <a:ext cx="2120517" cy="1229746"/>
          </a:xfrm>
          <a:prstGeom prst="rect">
            <a:avLst/>
          </a:prstGeom>
          <a:noFill/>
          <a:ln w="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9" name="Oval 3"/>
          <p:cNvSpPr>
            <a:spLocks noChangeAspect="1"/>
          </p:cNvSpPr>
          <p:nvPr/>
        </p:nvSpPr>
        <p:spPr bwMode="auto">
          <a:xfrm>
            <a:off x="2793054" y="967918"/>
            <a:ext cx="3356699" cy="2241063"/>
          </a:xfrm>
          <a:custGeom>
            <a:avLst/>
            <a:gdLst>
              <a:gd name="connsiteX0" fmla="*/ 0 w 790575"/>
              <a:gd name="connsiteY0" fmla="*/ 376238 h 752475"/>
              <a:gd name="connsiteX1" fmla="*/ 395288 w 790575"/>
              <a:gd name="connsiteY1" fmla="*/ 0 h 752475"/>
              <a:gd name="connsiteX2" fmla="*/ 790576 w 790575"/>
              <a:gd name="connsiteY2" fmla="*/ 376238 h 752475"/>
              <a:gd name="connsiteX3" fmla="*/ 395288 w 790575"/>
              <a:gd name="connsiteY3" fmla="*/ 752476 h 752475"/>
              <a:gd name="connsiteX4" fmla="*/ 0 w 790575"/>
              <a:gd name="connsiteY4" fmla="*/ 376238 h 752475"/>
              <a:gd name="connsiteX0" fmla="*/ 0 w 2235994"/>
              <a:gd name="connsiteY0" fmla="*/ 376255 h 752511"/>
              <a:gd name="connsiteX1" fmla="*/ 395288 w 2235994"/>
              <a:gd name="connsiteY1" fmla="*/ 17 h 752511"/>
              <a:gd name="connsiteX2" fmla="*/ 2235994 w 2235994"/>
              <a:gd name="connsiteY2" fmla="*/ 388162 h 752511"/>
              <a:gd name="connsiteX3" fmla="*/ 395288 w 2235994"/>
              <a:gd name="connsiteY3" fmla="*/ 752493 h 752511"/>
              <a:gd name="connsiteX4" fmla="*/ 0 w 2235994"/>
              <a:gd name="connsiteY4" fmla="*/ 376255 h 752511"/>
              <a:gd name="connsiteX0" fmla="*/ 17419 w 2253413"/>
              <a:gd name="connsiteY0" fmla="*/ 385774 h 762030"/>
              <a:gd name="connsiteX1" fmla="*/ 767513 w 2253413"/>
              <a:gd name="connsiteY1" fmla="*/ 11 h 762030"/>
              <a:gd name="connsiteX2" fmla="*/ 2253413 w 2253413"/>
              <a:gd name="connsiteY2" fmla="*/ 397681 h 762030"/>
              <a:gd name="connsiteX3" fmla="*/ 412707 w 2253413"/>
              <a:gd name="connsiteY3" fmla="*/ 762012 h 762030"/>
              <a:gd name="connsiteX4" fmla="*/ 17419 w 2253413"/>
              <a:gd name="connsiteY4" fmla="*/ 385774 h 762030"/>
              <a:gd name="connsiteX0" fmla="*/ 17865 w 2253859"/>
              <a:gd name="connsiteY0" fmla="*/ 400061 h 776317"/>
              <a:gd name="connsiteX1" fmla="*/ 775103 w 2253859"/>
              <a:gd name="connsiteY1" fmla="*/ 10 h 776317"/>
              <a:gd name="connsiteX2" fmla="*/ 2253859 w 2253859"/>
              <a:gd name="connsiteY2" fmla="*/ 411968 h 776317"/>
              <a:gd name="connsiteX3" fmla="*/ 413153 w 2253859"/>
              <a:gd name="connsiteY3" fmla="*/ 776299 h 776317"/>
              <a:gd name="connsiteX4" fmla="*/ 17865 w 2253859"/>
              <a:gd name="connsiteY4" fmla="*/ 400061 h 776317"/>
              <a:gd name="connsiteX0" fmla="*/ 17865 w 2253859"/>
              <a:gd name="connsiteY0" fmla="*/ 435367 h 811623"/>
              <a:gd name="connsiteX1" fmla="*/ 775103 w 2253859"/>
              <a:gd name="connsiteY1" fmla="*/ 35316 h 811623"/>
              <a:gd name="connsiteX2" fmla="*/ 2253859 w 2253859"/>
              <a:gd name="connsiteY2" fmla="*/ 447274 h 811623"/>
              <a:gd name="connsiteX3" fmla="*/ 413153 w 2253859"/>
              <a:gd name="connsiteY3" fmla="*/ 811605 h 811623"/>
              <a:gd name="connsiteX4" fmla="*/ 17865 w 2253859"/>
              <a:gd name="connsiteY4" fmla="*/ 435367 h 811623"/>
              <a:gd name="connsiteX0" fmla="*/ 15356 w 2251350"/>
              <a:gd name="connsiteY0" fmla="*/ 457516 h 833772"/>
              <a:gd name="connsiteX1" fmla="*/ 732112 w 2251350"/>
              <a:gd name="connsiteY1" fmla="*/ 33652 h 833772"/>
              <a:gd name="connsiteX2" fmla="*/ 2251350 w 2251350"/>
              <a:gd name="connsiteY2" fmla="*/ 469423 h 833772"/>
              <a:gd name="connsiteX3" fmla="*/ 410644 w 2251350"/>
              <a:gd name="connsiteY3" fmla="*/ 833754 h 833772"/>
              <a:gd name="connsiteX4" fmla="*/ 15356 w 2251350"/>
              <a:gd name="connsiteY4" fmla="*/ 457516 h 833772"/>
              <a:gd name="connsiteX0" fmla="*/ 17419 w 2253413"/>
              <a:gd name="connsiteY0" fmla="*/ 428755 h 805011"/>
              <a:gd name="connsiteX1" fmla="*/ 767513 w 2253413"/>
              <a:gd name="connsiteY1" fmla="*/ 35848 h 805011"/>
              <a:gd name="connsiteX2" fmla="*/ 2253413 w 2253413"/>
              <a:gd name="connsiteY2" fmla="*/ 440662 h 805011"/>
              <a:gd name="connsiteX3" fmla="*/ 412707 w 2253413"/>
              <a:gd name="connsiteY3" fmla="*/ 804993 h 805011"/>
              <a:gd name="connsiteX4" fmla="*/ 17419 w 2253413"/>
              <a:gd name="connsiteY4" fmla="*/ 428755 h 805011"/>
              <a:gd name="connsiteX0" fmla="*/ 999 w 2236993"/>
              <a:gd name="connsiteY0" fmla="*/ 428755 h 843107"/>
              <a:gd name="connsiteX1" fmla="*/ 751093 w 2236993"/>
              <a:gd name="connsiteY1" fmla="*/ 35848 h 843107"/>
              <a:gd name="connsiteX2" fmla="*/ 2236993 w 2236993"/>
              <a:gd name="connsiteY2" fmla="*/ 440662 h 843107"/>
              <a:gd name="connsiteX3" fmla="*/ 632031 w 2236993"/>
              <a:gd name="connsiteY3" fmla="*/ 843093 h 843107"/>
              <a:gd name="connsiteX4" fmla="*/ 999 w 2236993"/>
              <a:gd name="connsiteY4" fmla="*/ 428755 h 843107"/>
              <a:gd name="connsiteX0" fmla="*/ 531 w 2236525"/>
              <a:gd name="connsiteY0" fmla="*/ 428755 h 860925"/>
              <a:gd name="connsiteX1" fmla="*/ 750625 w 2236525"/>
              <a:gd name="connsiteY1" fmla="*/ 35848 h 860925"/>
              <a:gd name="connsiteX2" fmla="*/ 2236525 w 2236525"/>
              <a:gd name="connsiteY2" fmla="*/ 440662 h 860925"/>
              <a:gd name="connsiteX3" fmla="*/ 631563 w 2236525"/>
              <a:gd name="connsiteY3" fmla="*/ 843093 h 860925"/>
              <a:gd name="connsiteX4" fmla="*/ 531 w 2236525"/>
              <a:gd name="connsiteY4" fmla="*/ 428755 h 860925"/>
              <a:gd name="connsiteX0" fmla="*/ 531 w 2241497"/>
              <a:gd name="connsiteY0" fmla="*/ 754360 h 1183768"/>
              <a:gd name="connsiteX1" fmla="*/ 750625 w 2241497"/>
              <a:gd name="connsiteY1" fmla="*/ 361453 h 1183768"/>
              <a:gd name="connsiteX2" fmla="*/ 948269 w 2241497"/>
              <a:gd name="connsiteY2" fmla="*/ 9901 h 1183768"/>
              <a:gd name="connsiteX3" fmla="*/ 2236525 w 2241497"/>
              <a:gd name="connsiteY3" fmla="*/ 766267 h 1183768"/>
              <a:gd name="connsiteX4" fmla="*/ 631563 w 2241497"/>
              <a:gd name="connsiteY4" fmla="*/ 1168698 h 1183768"/>
              <a:gd name="connsiteX5" fmla="*/ 531 w 2241497"/>
              <a:gd name="connsiteY5" fmla="*/ 754360 h 1183768"/>
              <a:gd name="connsiteX0" fmla="*/ 531 w 2248824"/>
              <a:gd name="connsiteY0" fmla="*/ 774507 h 1204976"/>
              <a:gd name="connsiteX1" fmla="*/ 750625 w 2248824"/>
              <a:gd name="connsiteY1" fmla="*/ 381600 h 1204976"/>
              <a:gd name="connsiteX2" fmla="*/ 948269 w 2248824"/>
              <a:gd name="connsiteY2" fmla="*/ 30048 h 1204976"/>
              <a:gd name="connsiteX3" fmla="*/ 1376894 w 2248824"/>
              <a:gd name="connsiteY3" fmla="*/ 89580 h 1204976"/>
              <a:gd name="connsiteX4" fmla="*/ 2236525 w 2248824"/>
              <a:gd name="connsiteY4" fmla="*/ 786414 h 1204976"/>
              <a:gd name="connsiteX5" fmla="*/ 631563 w 2248824"/>
              <a:gd name="connsiteY5" fmla="*/ 1188845 h 1204976"/>
              <a:gd name="connsiteX6" fmla="*/ 531 w 2248824"/>
              <a:gd name="connsiteY6" fmla="*/ 774507 h 1204976"/>
              <a:gd name="connsiteX0" fmla="*/ 531 w 2269289"/>
              <a:gd name="connsiteY0" fmla="*/ 876986 h 1306958"/>
              <a:gd name="connsiteX1" fmla="*/ 750625 w 2269289"/>
              <a:gd name="connsiteY1" fmla="*/ 484079 h 1306958"/>
              <a:gd name="connsiteX2" fmla="*/ 948269 w 2269289"/>
              <a:gd name="connsiteY2" fmla="*/ 132527 h 1306958"/>
              <a:gd name="connsiteX3" fmla="*/ 1376894 w 2269289"/>
              <a:gd name="connsiteY3" fmla="*/ 192059 h 1306958"/>
              <a:gd name="connsiteX4" fmla="*/ 1681693 w 2269289"/>
              <a:gd name="connsiteY4" fmla="*/ 25371 h 1306958"/>
              <a:gd name="connsiteX5" fmla="*/ 2236525 w 2269289"/>
              <a:gd name="connsiteY5" fmla="*/ 888893 h 1306958"/>
              <a:gd name="connsiteX6" fmla="*/ 631563 w 2269289"/>
              <a:gd name="connsiteY6" fmla="*/ 1291324 h 1306958"/>
              <a:gd name="connsiteX7" fmla="*/ 531 w 2269289"/>
              <a:gd name="connsiteY7" fmla="*/ 876986 h 1306958"/>
              <a:gd name="connsiteX0" fmla="*/ 551 w 2251923"/>
              <a:gd name="connsiteY0" fmla="*/ 876986 h 1612757"/>
              <a:gd name="connsiteX1" fmla="*/ 750645 w 2251923"/>
              <a:gd name="connsiteY1" fmla="*/ 484079 h 1612757"/>
              <a:gd name="connsiteX2" fmla="*/ 948289 w 2251923"/>
              <a:gd name="connsiteY2" fmla="*/ 132527 h 1612757"/>
              <a:gd name="connsiteX3" fmla="*/ 1376914 w 2251923"/>
              <a:gd name="connsiteY3" fmla="*/ 192059 h 1612757"/>
              <a:gd name="connsiteX4" fmla="*/ 1681713 w 2251923"/>
              <a:gd name="connsiteY4" fmla="*/ 25371 h 1612757"/>
              <a:gd name="connsiteX5" fmla="*/ 2236545 w 2251923"/>
              <a:gd name="connsiteY5" fmla="*/ 888893 h 1612757"/>
              <a:gd name="connsiteX6" fmla="*/ 776838 w 2251923"/>
              <a:gd name="connsiteY6" fmla="*/ 1601760 h 1612757"/>
              <a:gd name="connsiteX7" fmla="*/ 631583 w 2251923"/>
              <a:gd name="connsiteY7" fmla="*/ 1291324 h 1612757"/>
              <a:gd name="connsiteX8" fmla="*/ 551 w 2251923"/>
              <a:gd name="connsiteY8" fmla="*/ 876986 h 1612757"/>
              <a:gd name="connsiteX0" fmla="*/ 551 w 2240205"/>
              <a:gd name="connsiteY0" fmla="*/ 876986 h 1726306"/>
              <a:gd name="connsiteX1" fmla="*/ 750645 w 2240205"/>
              <a:gd name="connsiteY1" fmla="*/ 484079 h 1726306"/>
              <a:gd name="connsiteX2" fmla="*/ 948289 w 2240205"/>
              <a:gd name="connsiteY2" fmla="*/ 132527 h 1726306"/>
              <a:gd name="connsiteX3" fmla="*/ 1376914 w 2240205"/>
              <a:gd name="connsiteY3" fmla="*/ 192059 h 1726306"/>
              <a:gd name="connsiteX4" fmla="*/ 1681713 w 2240205"/>
              <a:gd name="connsiteY4" fmla="*/ 25371 h 1726306"/>
              <a:gd name="connsiteX5" fmla="*/ 2236545 w 2240205"/>
              <a:gd name="connsiteY5" fmla="*/ 888893 h 1726306"/>
              <a:gd name="connsiteX6" fmla="*/ 1160219 w 2240205"/>
              <a:gd name="connsiteY6" fmla="*/ 1687485 h 1726306"/>
              <a:gd name="connsiteX7" fmla="*/ 776838 w 2240205"/>
              <a:gd name="connsiteY7" fmla="*/ 1601760 h 1726306"/>
              <a:gd name="connsiteX8" fmla="*/ 631583 w 2240205"/>
              <a:gd name="connsiteY8" fmla="*/ 1291324 h 1726306"/>
              <a:gd name="connsiteX9" fmla="*/ 551 w 2240205"/>
              <a:gd name="connsiteY9" fmla="*/ 876986 h 1726306"/>
              <a:gd name="connsiteX0" fmla="*/ 551 w 2240205"/>
              <a:gd name="connsiteY0" fmla="*/ 876986 h 1726306"/>
              <a:gd name="connsiteX1" fmla="*/ 750645 w 2240205"/>
              <a:gd name="connsiteY1" fmla="*/ 484079 h 1726306"/>
              <a:gd name="connsiteX2" fmla="*/ 948289 w 2240205"/>
              <a:gd name="connsiteY2" fmla="*/ 132527 h 1726306"/>
              <a:gd name="connsiteX3" fmla="*/ 1376914 w 2240205"/>
              <a:gd name="connsiteY3" fmla="*/ 192059 h 1726306"/>
              <a:gd name="connsiteX4" fmla="*/ 1681713 w 2240205"/>
              <a:gd name="connsiteY4" fmla="*/ 25371 h 1726306"/>
              <a:gd name="connsiteX5" fmla="*/ 2236545 w 2240205"/>
              <a:gd name="connsiteY5" fmla="*/ 888893 h 1726306"/>
              <a:gd name="connsiteX6" fmla="*/ 1160219 w 2240205"/>
              <a:gd name="connsiteY6" fmla="*/ 1687485 h 1726306"/>
              <a:gd name="connsiteX7" fmla="*/ 776838 w 2240205"/>
              <a:gd name="connsiteY7" fmla="*/ 1601760 h 1726306"/>
              <a:gd name="connsiteX8" fmla="*/ 631583 w 2240205"/>
              <a:gd name="connsiteY8" fmla="*/ 1291324 h 1726306"/>
              <a:gd name="connsiteX9" fmla="*/ 551 w 2240205"/>
              <a:gd name="connsiteY9" fmla="*/ 876986 h 1726306"/>
              <a:gd name="connsiteX0" fmla="*/ 551 w 2240205"/>
              <a:gd name="connsiteY0" fmla="*/ 876986 h 1726306"/>
              <a:gd name="connsiteX1" fmla="*/ 750645 w 2240205"/>
              <a:gd name="connsiteY1" fmla="*/ 484079 h 1726306"/>
              <a:gd name="connsiteX2" fmla="*/ 948289 w 2240205"/>
              <a:gd name="connsiteY2" fmla="*/ 132527 h 1726306"/>
              <a:gd name="connsiteX3" fmla="*/ 1376914 w 2240205"/>
              <a:gd name="connsiteY3" fmla="*/ 192059 h 1726306"/>
              <a:gd name="connsiteX4" fmla="*/ 1681713 w 2240205"/>
              <a:gd name="connsiteY4" fmla="*/ 25371 h 1726306"/>
              <a:gd name="connsiteX5" fmla="*/ 2236545 w 2240205"/>
              <a:gd name="connsiteY5" fmla="*/ 888893 h 1726306"/>
              <a:gd name="connsiteX6" fmla="*/ 1160219 w 2240205"/>
              <a:gd name="connsiteY6" fmla="*/ 1687485 h 1726306"/>
              <a:gd name="connsiteX7" fmla="*/ 776838 w 2240205"/>
              <a:gd name="connsiteY7" fmla="*/ 1601760 h 1726306"/>
              <a:gd name="connsiteX8" fmla="*/ 631583 w 2240205"/>
              <a:gd name="connsiteY8" fmla="*/ 1291324 h 1726306"/>
              <a:gd name="connsiteX9" fmla="*/ 551 w 2240205"/>
              <a:gd name="connsiteY9" fmla="*/ 876986 h 1726306"/>
              <a:gd name="connsiteX0" fmla="*/ 346 w 2240000"/>
              <a:gd name="connsiteY0" fmla="*/ 876986 h 1726306"/>
              <a:gd name="connsiteX1" fmla="*/ 750440 w 2240000"/>
              <a:gd name="connsiteY1" fmla="*/ 484079 h 1726306"/>
              <a:gd name="connsiteX2" fmla="*/ 948084 w 2240000"/>
              <a:gd name="connsiteY2" fmla="*/ 132527 h 1726306"/>
              <a:gd name="connsiteX3" fmla="*/ 1376709 w 2240000"/>
              <a:gd name="connsiteY3" fmla="*/ 192059 h 1726306"/>
              <a:gd name="connsiteX4" fmla="*/ 1681508 w 2240000"/>
              <a:gd name="connsiteY4" fmla="*/ 25371 h 1726306"/>
              <a:gd name="connsiteX5" fmla="*/ 2236340 w 2240000"/>
              <a:gd name="connsiteY5" fmla="*/ 888893 h 1726306"/>
              <a:gd name="connsiteX6" fmla="*/ 1160014 w 2240000"/>
              <a:gd name="connsiteY6" fmla="*/ 1687485 h 1726306"/>
              <a:gd name="connsiteX7" fmla="*/ 776633 w 2240000"/>
              <a:gd name="connsiteY7" fmla="*/ 1601760 h 1726306"/>
              <a:gd name="connsiteX8" fmla="*/ 631378 w 2240000"/>
              <a:gd name="connsiteY8" fmla="*/ 1291324 h 1726306"/>
              <a:gd name="connsiteX9" fmla="*/ 346 w 2240000"/>
              <a:gd name="connsiteY9" fmla="*/ 876986 h 1726306"/>
              <a:gd name="connsiteX0" fmla="*/ 346 w 2240000"/>
              <a:gd name="connsiteY0" fmla="*/ 876986 h 1726306"/>
              <a:gd name="connsiteX1" fmla="*/ 750440 w 2240000"/>
              <a:gd name="connsiteY1" fmla="*/ 484079 h 1726306"/>
              <a:gd name="connsiteX2" fmla="*/ 948084 w 2240000"/>
              <a:gd name="connsiteY2" fmla="*/ 132527 h 1726306"/>
              <a:gd name="connsiteX3" fmla="*/ 1376709 w 2240000"/>
              <a:gd name="connsiteY3" fmla="*/ 192059 h 1726306"/>
              <a:gd name="connsiteX4" fmla="*/ 1681508 w 2240000"/>
              <a:gd name="connsiteY4" fmla="*/ 25371 h 1726306"/>
              <a:gd name="connsiteX5" fmla="*/ 2236340 w 2240000"/>
              <a:gd name="connsiteY5" fmla="*/ 888893 h 1726306"/>
              <a:gd name="connsiteX6" fmla="*/ 1160014 w 2240000"/>
              <a:gd name="connsiteY6" fmla="*/ 1687485 h 1726306"/>
              <a:gd name="connsiteX7" fmla="*/ 776633 w 2240000"/>
              <a:gd name="connsiteY7" fmla="*/ 1601760 h 1726306"/>
              <a:gd name="connsiteX8" fmla="*/ 631378 w 2240000"/>
              <a:gd name="connsiteY8" fmla="*/ 1291324 h 1726306"/>
              <a:gd name="connsiteX9" fmla="*/ 346 w 2240000"/>
              <a:gd name="connsiteY9" fmla="*/ 876986 h 1726306"/>
              <a:gd name="connsiteX0" fmla="*/ 346 w 2240000"/>
              <a:gd name="connsiteY0" fmla="*/ 876986 h 1726306"/>
              <a:gd name="connsiteX1" fmla="*/ 750440 w 2240000"/>
              <a:gd name="connsiteY1" fmla="*/ 484079 h 1726306"/>
              <a:gd name="connsiteX2" fmla="*/ 948084 w 2240000"/>
              <a:gd name="connsiteY2" fmla="*/ 132527 h 1726306"/>
              <a:gd name="connsiteX3" fmla="*/ 1376709 w 2240000"/>
              <a:gd name="connsiteY3" fmla="*/ 192059 h 1726306"/>
              <a:gd name="connsiteX4" fmla="*/ 1681508 w 2240000"/>
              <a:gd name="connsiteY4" fmla="*/ 25371 h 1726306"/>
              <a:gd name="connsiteX5" fmla="*/ 2236340 w 2240000"/>
              <a:gd name="connsiteY5" fmla="*/ 888893 h 1726306"/>
              <a:gd name="connsiteX6" fmla="*/ 1160014 w 2240000"/>
              <a:gd name="connsiteY6" fmla="*/ 1687485 h 1726306"/>
              <a:gd name="connsiteX7" fmla="*/ 776633 w 2240000"/>
              <a:gd name="connsiteY7" fmla="*/ 1601760 h 1726306"/>
              <a:gd name="connsiteX8" fmla="*/ 631378 w 2240000"/>
              <a:gd name="connsiteY8" fmla="*/ 1291324 h 1726306"/>
              <a:gd name="connsiteX9" fmla="*/ 346 w 2240000"/>
              <a:gd name="connsiteY9" fmla="*/ 876986 h 1726306"/>
              <a:gd name="connsiteX0" fmla="*/ 346 w 2240000"/>
              <a:gd name="connsiteY0" fmla="*/ 876986 h 1726306"/>
              <a:gd name="connsiteX1" fmla="*/ 750440 w 2240000"/>
              <a:gd name="connsiteY1" fmla="*/ 484079 h 1726306"/>
              <a:gd name="connsiteX2" fmla="*/ 948084 w 2240000"/>
              <a:gd name="connsiteY2" fmla="*/ 132527 h 1726306"/>
              <a:gd name="connsiteX3" fmla="*/ 1376709 w 2240000"/>
              <a:gd name="connsiteY3" fmla="*/ 192059 h 1726306"/>
              <a:gd name="connsiteX4" fmla="*/ 1681508 w 2240000"/>
              <a:gd name="connsiteY4" fmla="*/ 25371 h 1726306"/>
              <a:gd name="connsiteX5" fmla="*/ 2236340 w 2240000"/>
              <a:gd name="connsiteY5" fmla="*/ 888893 h 1726306"/>
              <a:gd name="connsiteX6" fmla="*/ 1160014 w 2240000"/>
              <a:gd name="connsiteY6" fmla="*/ 1687485 h 1726306"/>
              <a:gd name="connsiteX7" fmla="*/ 776633 w 2240000"/>
              <a:gd name="connsiteY7" fmla="*/ 1601760 h 1726306"/>
              <a:gd name="connsiteX8" fmla="*/ 631378 w 2240000"/>
              <a:gd name="connsiteY8" fmla="*/ 1291324 h 1726306"/>
              <a:gd name="connsiteX9" fmla="*/ 346 w 2240000"/>
              <a:gd name="connsiteY9" fmla="*/ 876986 h 1726306"/>
              <a:gd name="connsiteX0" fmla="*/ 962 w 2240616"/>
              <a:gd name="connsiteY0" fmla="*/ 876986 h 1726306"/>
              <a:gd name="connsiteX1" fmla="*/ 751056 w 2240616"/>
              <a:gd name="connsiteY1" fmla="*/ 484079 h 1726306"/>
              <a:gd name="connsiteX2" fmla="*/ 948700 w 2240616"/>
              <a:gd name="connsiteY2" fmla="*/ 132527 h 1726306"/>
              <a:gd name="connsiteX3" fmla="*/ 1377325 w 2240616"/>
              <a:gd name="connsiteY3" fmla="*/ 192059 h 1726306"/>
              <a:gd name="connsiteX4" fmla="*/ 1682124 w 2240616"/>
              <a:gd name="connsiteY4" fmla="*/ 25371 h 1726306"/>
              <a:gd name="connsiteX5" fmla="*/ 2236956 w 2240616"/>
              <a:gd name="connsiteY5" fmla="*/ 888893 h 1726306"/>
              <a:gd name="connsiteX6" fmla="*/ 1160630 w 2240616"/>
              <a:gd name="connsiteY6" fmla="*/ 1687485 h 1726306"/>
              <a:gd name="connsiteX7" fmla="*/ 777249 w 2240616"/>
              <a:gd name="connsiteY7" fmla="*/ 1601760 h 1726306"/>
              <a:gd name="connsiteX8" fmla="*/ 631994 w 2240616"/>
              <a:gd name="connsiteY8" fmla="*/ 1291324 h 1726306"/>
              <a:gd name="connsiteX9" fmla="*/ 962 w 2240616"/>
              <a:gd name="connsiteY9" fmla="*/ 876986 h 1726306"/>
              <a:gd name="connsiteX0" fmla="*/ 874 w 2240528"/>
              <a:gd name="connsiteY0" fmla="*/ 876986 h 1726306"/>
              <a:gd name="connsiteX1" fmla="*/ 750968 w 2240528"/>
              <a:gd name="connsiteY1" fmla="*/ 484079 h 1726306"/>
              <a:gd name="connsiteX2" fmla="*/ 948612 w 2240528"/>
              <a:gd name="connsiteY2" fmla="*/ 132527 h 1726306"/>
              <a:gd name="connsiteX3" fmla="*/ 1377237 w 2240528"/>
              <a:gd name="connsiteY3" fmla="*/ 192059 h 1726306"/>
              <a:gd name="connsiteX4" fmla="*/ 1682036 w 2240528"/>
              <a:gd name="connsiteY4" fmla="*/ 25371 h 1726306"/>
              <a:gd name="connsiteX5" fmla="*/ 2236868 w 2240528"/>
              <a:gd name="connsiteY5" fmla="*/ 888893 h 1726306"/>
              <a:gd name="connsiteX6" fmla="*/ 1160542 w 2240528"/>
              <a:gd name="connsiteY6" fmla="*/ 1687485 h 1726306"/>
              <a:gd name="connsiteX7" fmla="*/ 777161 w 2240528"/>
              <a:gd name="connsiteY7" fmla="*/ 1601760 h 1726306"/>
              <a:gd name="connsiteX8" fmla="*/ 631906 w 2240528"/>
              <a:gd name="connsiteY8" fmla="*/ 1291324 h 1726306"/>
              <a:gd name="connsiteX9" fmla="*/ 874 w 224052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26306"/>
              <a:gd name="connsiteX1" fmla="*/ 751108 w 2240668"/>
              <a:gd name="connsiteY1" fmla="*/ 484079 h 1726306"/>
              <a:gd name="connsiteX2" fmla="*/ 948752 w 2240668"/>
              <a:gd name="connsiteY2" fmla="*/ 132527 h 1726306"/>
              <a:gd name="connsiteX3" fmla="*/ 1377377 w 2240668"/>
              <a:gd name="connsiteY3" fmla="*/ 192059 h 1726306"/>
              <a:gd name="connsiteX4" fmla="*/ 1682176 w 2240668"/>
              <a:gd name="connsiteY4" fmla="*/ 25371 h 1726306"/>
              <a:gd name="connsiteX5" fmla="*/ 2237008 w 2240668"/>
              <a:gd name="connsiteY5" fmla="*/ 888893 h 1726306"/>
              <a:gd name="connsiteX6" fmla="*/ 1160682 w 2240668"/>
              <a:gd name="connsiteY6" fmla="*/ 1687485 h 1726306"/>
              <a:gd name="connsiteX7" fmla="*/ 777301 w 2240668"/>
              <a:gd name="connsiteY7" fmla="*/ 1601760 h 1726306"/>
              <a:gd name="connsiteX8" fmla="*/ 632046 w 2240668"/>
              <a:gd name="connsiteY8" fmla="*/ 1291324 h 1726306"/>
              <a:gd name="connsiteX9" fmla="*/ 1014 w 2240668"/>
              <a:gd name="connsiteY9" fmla="*/ 876986 h 1726306"/>
              <a:gd name="connsiteX0" fmla="*/ 1014 w 2240668"/>
              <a:gd name="connsiteY0" fmla="*/ 876986 h 1733268"/>
              <a:gd name="connsiteX1" fmla="*/ 751108 w 2240668"/>
              <a:gd name="connsiteY1" fmla="*/ 484079 h 1733268"/>
              <a:gd name="connsiteX2" fmla="*/ 948752 w 2240668"/>
              <a:gd name="connsiteY2" fmla="*/ 132527 h 1733268"/>
              <a:gd name="connsiteX3" fmla="*/ 1377377 w 2240668"/>
              <a:gd name="connsiteY3" fmla="*/ 192059 h 1733268"/>
              <a:gd name="connsiteX4" fmla="*/ 1682176 w 2240668"/>
              <a:gd name="connsiteY4" fmla="*/ 25371 h 1733268"/>
              <a:gd name="connsiteX5" fmla="*/ 2237008 w 2240668"/>
              <a:gd name="connsiteY5" fmla="*/ 888893 h 1733268"/>
              <a:gd name="connsiteX6" fmla="*/ 1160682 w 2240668"/>
              <a:gd name="connsiteY6" fmla="*/ 1687485 h 1733268"/>
              <a:gd name="connsiteX7" fmla="*/ 777301 w 2240668"/>
              <a:gd name="connsiteY7" fmla="*/ 1601760 h 1733268"/>
              <a:gd name="connsiteX8" fmla="*/ 632046 w 2240668"/>
              <a:gd name="connsiteY8" fmla="*/ 1291324 h 1733268"/>
              <a:gd name="connsiteX9" fmla="*/ 1014 w 2240668"/>
              <a:gd name="connsiteY9" fmla="*/ 876986 h 1733268"/>
              <a:gd name="connsiteX0" fmla="*/ 1014 w 2240668"/>
              <a:gd name="connsiteY0" fmla="*/ 876986 h 1689677"/>
              <a:gd name="connsiteX1" fmla="*/ 751108 w 2240668"/>
              <a:gd name="connsiteY1" fmla="*/ 484079 h 1689677"/>
              <a:gd name="connsiteX2" fmla="*/ 948752 w 2240668"/>
              <a:gd name="connsiteY2" fmla="*/ 132527 h 1689677"/>
              <a:gd name="connsiteX3" fmla="*/ 1377377 w 2240668"/>
              <a:gd name="connsiteY3" fmla="*/ 192059 h 1689677"/>
              <a:gd name="connsiteX4" fmla="*/ 1682176 w 2240668"/>
              <a:gd name="connsiteY4" fmla="*/ 25371 h 1689677"/>
              <a:gd name="connsiteX5" fmla="*/ 2237008 w 2240668"/>
              <a:gd name="connsiteY5" fmla="*/ 888893 h 1689677"/>
              <a:gd name="connsiteX6" fmla="*/ 1160682 w 2240668"/>
              <a:gd name="connsiteY6" fmla="*/ 1687485 h 1689677"/>
              <a:gd name="connsiteX7" fmla="*/ 777301 w 2240668"/>
              <a:gd name="connsiteY7" fmla="*/ 1601760 h 1689677"/>
              <a:gd name="connsiteX8" fmla="*/ 632046 w 2240668"/>
              <a:gd name="connsiteY8" fmla="*/ 1291324 h 1689677"/>
              <a:gd name="connsiteX9" fmla="*/ 1014 w 2240668"/>
              <a:gd name="connsiteY9" fmla="*/ 876986 h 1689677"/>
              <a:gd name="connsiteX0" fmla="*/ 1014 w 2240668"/>
              <a:gd name="connsiteY0" fmla="*/ 876986 h 1689677"/>
              <a:gd name="connsiteX1" fmla="*/ 751108 w 2240668"/>
              <a:gd name="connsiteY1" fmla="*/ 484079 h 1689677"/>
              <a:gd name="connsiteX2" fmla="*/ 948752 w 2240668"/>
              <a:gd name="connsiteY2" fmla="*/ 132527 h 1689677"/>
              <a:gd name="connsiteX3" fmla="*/ 1377377 w 2240668"/>
              <a:gd name="connsiteY3" fmla="*/ 192059 h 1689677"/>
              <a:gd name="connsiteX4" fmla="*/ 1682176 w 2240668"/>
              <a:gd name="connsiteY4" fmla="*/ 25371 h 1689677"/>
              <a:gd name="connsiteX5" fmla="*/ 2237008 w 2240668"/>
              <a:gd name="connsiteY5" fmla="*/ 888893 h 1689677"/>
              <a:gd name="connsiteX6" fmla="*/ 1160682 w 2240668"/>
              <a:gd name="connsiteY6" fmla="*/ 1687485 h 1689677"/>
              <a:gd name="connsiteX7" fmla="*/ 777301 w 2240668"/>
              <a:gd name="connsiteY7" fmla="*/ 1601760 h 1689677"/>
              <a:gd name="connsiteX8" fmla="*/ 632046 w 2240668"/>
              <a:gd name="connsiteY8" fmla="*/ 1291324 h 1689677"/>
              <a:gd name="connsiteX9" fmla="*/ 1014 w 2240668"/>
              <a:gd name="connsiteY9" fmla="*/ 876986 h 1689677"/>
              <a:gd name="connsiteX0" fmla="*/ 1014 w 2263677"/>
              <a:gd name="connsiteY0" fmla="*/ 1265886 h 2078577"/>
              <a:gd name="connsiteX1" fmla="*/ 751108 w 2263677"/>
              <a:gd name="connsiteY1" fmla="*/ 872979 h 2078577"/>
              <a:gd name="connsiteX2" fmla="*/ 948752 w 2263677"/>
              <a:gd name="connsiteY2" fmla="*/ 521427 h 2078577"/>
              <a:gd name="connsiteX3" fmla="*/ 1377377 w 2263677"/>
              <a:gd name="connsiteY3" fmla="*/ 580959 h 2078577"/>
              <a:gd name="connsiteX4" fmla="*/ 1682176 w 2263677"/>
              <a:gd name="connsiteY4" fmla="*/ 414271 h 2078577"/>
              <a:gd name="connsiteX5" fmla="*/ 1863150 w 2263677"/>
              <a:gd name="connsiteY5" fmla="*/ 23747 h 2078577"/>
              <a:gd name="connsiteX6" fmla="*/ 2237008 w 2263677"/>
              <a:gd name="connsiteY6" fmla="*/ 1277793 h 2078577"/>
              <a:gd name="connsiteX7" fmla="*/ 1160682 w 2263677"/>
              <a:gd name="connsiteY7" fmla="*/ 2076385 h 2078577"/>
              <a:gd name="connsiteX8" fmla="*/ 777301 w 2263677"/>
              <a:gd name="connsiteY8" fmla="*/ 1990660 h 2078577"/>
              <a:gd name="connsiteX9" fmla="*/ 632046 w 2263677"/>
              <a:gd name="connsiteY9" fmla="*/ 1680224 h 2078577"/>
              <a:gd name="connsiteX10" fmla="*/ 1014 w 2263677"/>
              <a:gd name="connsiteY10" fmla="*/ 1265886 h 2078577"/>
              <a:gd name="connsiteX0" fmla="*/ 1014 w 2321828"/>
              <a:gd name="connsiteY0" fmla="*/ 1307752 h 2120443"/>
              <a:gd name="connsiteX1" fmla="*/ 751108 w 2321828"/>
              <a:gd name="connsiteY1" fmla="*/ 914845 h 2120443"/>
              <a:gd name="connsiteX2" fmla="*/ 948752 w 2321828"/>
              <a:gd name="connsiteY2" fmla="*/ 563293 h 2120443"/>
              <a:gd name="connsiteX3" fmla="*/ 1377377 w 2321828"/>
              <a:gd name="connsiteY3" fmla="*/ 622825 h 2120443"/>
              <a:gd name="connsiteX4" fmla="*/ 1682176 w 2321828"/>
              <a:gd name="connsiteY4" fmla="*/ 456137 h 2120443"/>
              <a:gd name="connsiteX5" fmla="*/ 1863150 w 2321828"/>
              <a:gd name="connsiteY5" fmla="*/ 65613 h 2120443"/>
              <a:gd name="connsiteX6" fmla="*/ 2237006 w 2321828"/>
              <a:gd name="connsiteY6" fmla="*/ 98951 h 2120443"/>
              <a:gd name="connsiteX7" fmla="*/ 2237008 w 2321828"/>
              <a:gd name="connsiteY7" fmla="*/ 1319659 h 2120443"/>
              <a:gd name="connsiteX8" fmla="*/ 1160682 w 2321828"/>
              <a:gd name="connsiteY8" fmla="*/ 2118251 h 2120443"/>
              <a:gd name="connsiteX9" fmla="*/ 777301 w 2321828"/>
              <a:gd name="connsiteY9" fmla="*/ 2032526 h 2120443"/>
              <a:gd name="connsiteX10" fmla="*/ 632046 w 2321828"/>
              <a:gd name="connsiteY10" fmla="*/ 1722090 h 2120443"/>
              <a:gd name="connsiteX11" fmla="*/ 1014 w 2321828"/>
              <a:gd name="connsiteY11" fmla="*/ 1307752 h 2120443"/>
              <a:gd name="connsiteX0" fmla="*/ 1014 w 2687061"/>
              <a:gd name="connsiteY0" fmla="*/ 1367091 h 2179782"/>
              <a:gd name="connsiteX1" fmla="*/ 751108 w 2687061"/>
              <a:gd name="connsiteY1" fmla="*/ 974184 h 2179782"/>
              <a:gd name="connsiteX2" fmla="*/ 948752 w 2687061"/>
              <a:gd name="connsiteY2" fmla="*/ 622632 h 2179782"/>
              <a:gd name="connsiteX3" fmla="*/ 1377377 w 2687061"/>
              <a:gd name="connsiteY3" fmla="*/ 682164 h 2179782"/>
              <a:gd name="connsiteX4" fmla="*/ 1682176 w 2687061"/>
              <a:gd name="connsiteY4" fmla="*/ 515476 h 2179782"/>
              <a:gd name="connsiteX5" fmla="*/ 1863150 w 2687061"/>
              <a:gd name="connsiteY5" fmla="*/ 124952 h 2179782"/>
              <a:gd name="connsiteX6" fmla="*/ 2237006 w 2687061"/>
              <a:gd name="connsiteY6" fmla="*/ 158290 h 2179782"/>
              <a:gd name="connsiteX7" fmla="*/ 2687061 w 2687061"/>
              <a:gd name="connsiteY7" fmla="*/ 63040 h 2179782"/>
              <a:gd name="connsiteX8" fmla="*/ 2237008 w 2687061"/>
              <a:gd name="connsiteY8" fmla="*/ 1378998 h 2179782"/>
              <a:gd name="connsiteX9" fmla="*/ 1160682 w 2687061"/>
              <a:gd name="connsiteY9" fmla="*/ 2177590 h 2179782"/>
              <a:gd name="connsiteX10" fmla="*/ 777301 w 2687061"/>
              <a:gd name="connsiteY10" fmla="*/ 2091865 h 2179782"/>
              <a:gd name="connsiteX11" fmla="*/ 632046 w 2687061"/>
              <a:gd name="connsiteY11" fmla="*/ 1781429 h 2179782"/>
              <a:gd name="connsiteX12" fmla="*/ 1014 w 2687061"/>
              <a:gd name="connsiteY12" fmla="*/ 1367091 h 2179782"/>
              <a:gd name="connsiteX0" fmla="*/ 1014 w 2690856"/>
              <a:gd name="connsiteY0" fmla="*/ 1492338 h 2305029"/>
              <a:gd name="connsiteX1" fmla="*/ 751108 w 2690856"/>
              <a:gd name="connsiteY1" fmla="*/ 1099431 h 2305029"/>
              <a:gd name="connsiteX2" fmla="*/ 948752 w 2690856"/>
              <a:gd name="connsiteY2" fmla="*/ 747879 h 2305029"/>
              <a:gd name="connsiteX3" fmla="*/ 1377377 w 2690856"/>
              <a:gd name="connsiteY3" fmla="*/ 807411 h 2305029"/>
              <a:gd name="connsiteX4" fmla="*/ 1682176 w 2690856"/>
              <a:gd name="connsiteY4" fmla="*/ 640723 h 2305029"/>
              <a:gd name="connsiteX5" fmla="*/ 1863150 w 2690856"/>
              <a:gd name="connsiteY5" fmla="*/ 250199 h 2305029"/>
              <a:gd name="connsiteX6" fmla="*/ 2237006 w 2690856"/>
              <a:gd name="connsiteY6" fmla="*/ 283537 h 2305029"/>
              <a:gd name="connsiteX7" fmla="*/ 2379880 w 2690856"/>
              <a:gd name="connsiteY7" fmla="*/ 9693 h 2305029"/>
              <a:gd name="connsiteX8" fmla="*/ 2687061 w 2690856"/>
              <a:gd name="connsiteY8" fmla="*/ 188287 h 2305029"/>
              <a:gd name="connsiteX9" fmla="*/ 2237008 w 2690856"/>
              <a:gd name="connsiteY9" fmla="*/ 1504245 h 2305029"/>
              <a:gd name="connsiteX10" fmla="*/ 1160682 w 2690856"/>
              <a:gd name="connsiteY10" fmla="*/ 2302837 h 2305029"/>
              <a:gd name="connsiteX11" fmla="*/ 777301 w 2690856"/>
              <a:gd name="connsiteY11" fmla="*/ 2217112 h 2305029"/>
              <a:gd name="connsiteX12" fmla="*/ 632046 w 2690856"/>
              <a:gd name="connsiteY12" fmla="*/ 1906676 h 2305029"/>
              <a:gd name="connsiteX13" fmla="*/ 1014 w 2690856"/>
              <a:gd name="connsiteY13" fmla="*/ 1492338 h 2305029"/>
              <a:gd name="connsiteX0" fmla="*/ 1014 w 3683893"/>
              <a:gd name="connsiteY0" fmla="*/ 1485152 h 2297843"/>
              <a:gd name="connsiteX1" fmla="*/ 751108 w 3683893"/>
              <a:gd name="connsiteY1" fmla="*/ 1092245 h 2297843"/>
              <a:gd name="connsiteX2" fmla="*/ 948752 w 3683893"/>
              <a:gd name="connsiteY2" fmla="*/ 740693 h 2297843"/>
              <a:gd name="connsiteX3" fmla="*/ 1377377 w 3683893"/>
              <a:gd name="connsiteY3" fmla="*/ 800225 h 2297843"/>
              <a:gd name="connsiteX4" fmla="*/ 1682176 w 3683893"/>
              <a:gd name="connsiteY4" fmla="*/ 633537 h 2297843"/>
              <a:gd name="connsiteX5" fmla="*/ 1863150 w 3683893"/>
              <a:gd name="connsiteY5" fmla="*/ 243013 h 2297843"/>
              <a:gd name="connsiteX6" fmla="*/ 2237006 w 3683893"/>
              <a:gd name="connsiteY6" fmla="*/ 276351 h 2297843"/>
              <a:gd name="connsiteX7" fmla="*/ 2379880 w 3683893"/>
              <a:gd name="connsiteY7" fmla="*/ 2507 h 2297843"/>
              <a:gd name="connsiteX8" fmla="*/ 2687061 w 3683893"/>
              <a:gd name="connsiteY8" fmla="*/ 181101 h 2297843"/>
              <a:gd name="connsiteX9" fmla="*/ 3680041 w 3683893"/>
              <a:gd name="connsiteY9" fmla="*/ 438277 h 2297843"/>
              <a:gd name="connsiteX10" fmla="*/ 2237008 w 3683893"/>
              <a:gd name="connsiteY10" fmla="*/ 1497059 h 2297843"/>
              <a:gd name="connsiteX11" fmla="*/ 1160682 w 3683893"/>
              <a:gd name="connsiteY11" fmla="*/ 2295651 h 2297843"/>
              <a:gd name="connsiteX12" fmla="*/ 777301 w 3683893"/>
              <a:gd name="connsiteY12" fmla="*/ 2209926 h 2297843"/>
              <a:gd name="connsiteX13" fmla="*/ 632046 w 3683893"/>
              <a:gd name="connsiteY13" fmla="*/ 1899490 h 2297843"/>
              <a:gd name="connsiteX14" fmla="*/ 1014 w 3683893"/>
              <a:gd name="connsiteY14" fmla="*/ 1485152 h 2297843"/>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82176 w 3720191"/>
              <a:gd name="connsiteY4" fmla="*/ 632213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82176 w 3720191"/>
              <a:gd name="connsiteY4" fmla="*/ 632213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82176 w 3720191"/>
              <a:gd name="connsiteY4" fmla="*/ 632213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82176 w 3720191"/>
              <a:gd name="connsiteY4" fmla="*/ 632213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37006 w 3720191"/>
              <a:gd name="connsiteY6" fmla="*/ 275027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22719 w 3720191"/>
              <a:gd name="connsiteY6" fmla="*/ 279789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63150 w 3720191"/>
              <a:gd name="connsiteY5" fmla="*/ 241689 h 2296519"/>
              <a:gd name="connsiteX6" fmla="*/ 2222719 w 3720191"/>
              <a:gd name="connsiteY6" fmla="*/ 279789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3828 h 2296519"/>
              <a:gd name="connsiteX1" fmla="*/ 751108 w 3720191"/>
              <a:gd name="connsiteY1" fmla="*/ 1090921 h 2296519"/>
              <a:gd name="connsiteX2" fmla="*/ 948752 w 3720191"/>
              <a:gd name="connsiteY2" fmla="*/ 739369 h 2296519"/>
              <a:gd name="connsiteX3" fmla="*/ 1377377 w 3720191"/>
              <a:gd name="connsiteY3" fmla="*/ 798901 h 2296519"/>
              <a:gd name="connsiteX4" fmla="*/ 1691701 w 3720191"/>
              <a:gd name="connsiteY4" fmla="*/ 629832 h 2296519"/>
              <a:gd name="connsiteX5" fmla="*/ 1844100 w 3720191"/>
              <a:gd name="connsiteY5" fmla="*/ 248833 h 2296519"/>
              <a:gd name="connsiteX6" fmla="*/ 2222719 w 3720191"/>
              <a:gd name="connsiteY6" fmla="*/ 279789 h 2296519"/>
              <a:gd name="connsiteX7" fmla="*/ 2379880 w 3720191"/>
              <a:gd name="connsiteY7" fmla="*/ 1183 h 2296519"/>
              <a:gd name="connsiteX8" fmla="*/ 2687061 w 3720191"/>
              <a:gd name="connsiteY8" fmla="*/ 179777 h 2296519"/>
              <a:gd name="connsiteX9" fmla="*/ 3279991 w 3720191"/>
              <a:gd name="connsiteY9" fmla="*/ 63096 h 2296519"/>
              <a:gd name="connsiteX10" fmla="*/ 3680041 w 3720191"/>
              <a:gd name="connsiteY10" fmla="*/ 436953 h 2296519"/>
              <a:gd name="connsiteX11" fmla="*/ 2237008 w 3720191"/>
              <a:gd name="connsiteY11" fmla="*/ 1495735 h 2296519"/>
              <a:gd name="connsiteX12" fmla="*/ 1160682 w 3720191"/>
              <a:gd name="connsiteY12" fmla="*/ 2294327 h 2296519"/>
              <a:gd name="connsiteX13" fmla="*/ 777301 w 3720191"/>
              <a:gd name="connsiteY13" fmla="*/ 2208602 h 2296519"/>
              <a:gd name="connsiteX14" fmla="*/ 632046 w 3720191"/>
              <a:gd name="connsiteY14" fmla="*/ 1898166 h 2296519"/>
              <a:gd name="connsiteX15" fmla="*/ 1014 w 3720191"/>
              <a:gd name="connsiteY15" fmla="*/ 1483828 h 2296519"/>
              <a:gd name="connsiteX0" fmla="*/ 1014 w 3720191"/>
              <a:gd name="connsiteY0" fmla="*/ 1486293 h 2298984"/>
              <a:gd name="connsiteX1" fmla="*/ 751108 w 3720191"/>
              <a:gd name="connsiteY1" fmla="*/ 1093386 h 2298984"/>
              <a:gd name="connsiteX2" fmla="*/ 948752 w 3720191"/>
              <a:gd name="connsiteY2" fmla="*/ 741834 h 2298984"/>
              <a:gd name="connsiteX3" fmla="*/ 1377377 w 3720191"/>
              <a:gd name="connsiteY3" fmla="*/ 801366 h 2298984"/>
              <a:gd name="connsiteX4" fmla="*/ 1691701 w 3720191"/>
              <a:gd name="connsiteY4" fmla="*/ 632297 h 2298984"/>
              <a:gd name="connsiteX5" fmla="*/ 1844100 w 3720191"/>
              <a:gd name="connsiteY5" fmla="*/ 251298 h 2298984"/>
              <a:gd name="connsiteX6" fmla="*/ 2222719 w 3720191"/>
              <a:gd name="connsiteY6" fmla="*/ 282254 h 2298984"/>
              <a:gd name="connsiteX7" fmla="*/ 2379880 w 3720191"/>
              <a:gd name="connsiteY7" fmla="*/ 3648 h 2298984"/>
              <a:gd name="connsiteX8" fmla="*/ 2687061 w 3720191"/>
              <a:gd name="connsiteY8" fmla="*/ 182242 h 2298984"/>
              <a:gd name="connsiteX9" fmla="*/ 3279991 w 3720191"/>
              <a:gd name="connsiteY9" fmla="*/ 65561 h 2298984"/>
              <a:gd name="connsiteX10" fmla="*/ 3680041 w 3720191"/>
              <a:gd name="connsiteY10" fmla="*/ 439418 h 2298984"/>
              <a:gd name="connsiteX11" fmla="*/ 2237008 w 3720191"/>
              <a:gd name="connsiteY11" fmla="*/ 1498200 h 2298984"/>
              <a:gd name="connsiteX12" fmla="*/ 1160682 w 3720191"/>
              <a:gd name="connsiteY12" fmla="*/ 2296792 h 2298984"/>
              <a:gd name="connsiteX13" fmla="*/ 777301 w 3720191"/>
              <a:gd name="connsiteY13" fmla="*/ 2211067 h 2298984"/>
              <a:gd name="connsiteX14" fmla="*/ 632046 w 3720191"/>
              <a:gd name="connsiteY14" fmla="*/ 1900631 h 2298984"/>
              <a:gd name="connsiteX15" fmla="*/ 1014 w 3720191"/>
              <a:gd name="connsiteY15" fmla="*/ 1486293 h 2298984"/>
              <a:gd name="connsiteX0" fmla="*/ 1014 w 3720191"/>
              <a:gd name="connsiteY0" fmla="*/ 1486293 h 2298984"/>
              <a:gd name="connsiteX1" fmla="*/ 751108 w 3720191"/>
              <a:gd name="connsiteY1" fmla="*/ 1093386 h 2298984"/>
              <a:gd name="connsiteX2" fmla="*/ 948752 w 3720191"/>
              <a:gd name="connsiteY2" fmla="*/ 741834 h 2298984"/>
              <a:gd name="connsiteX3" fmla="*/ 1377377 w 3720191"/>
              <a:gd name="connsiteY3" fmla="*/ 801366 h 2298984"/>
              <a:gd name="connsiteX4" fmla="*/ 1691701 w 3720191"/>
              <a:gd name="connsiteY4" fmla="*/ 632297 h 2298984"/>
              <a:gd name="connsiteX5" fmla="*/ 1844100 w 3720191"/>
              <a:gd name="connsiteY5" fmla="*/ 251298 h 2298984"/>
              <a:gd name="connsiteX6" fmla="*/ 2222719 w 3720191"/>
              <a:gd name="connsiteY6" fmla="*/ 282254 h 2298984"/>
              <a:gd name="connsiteX7" fmla="*/ 2379880 w 3720191"/>
              <a:gd name="connsiteY7" fmla="*/ 3648 h 2298984"/>
              <a:gd name="connsiteX8" fmla="*/ 2687061 w 3720191"/>
              <a:gd name="connsiteY8" fmla="*/ 182242 h 2298984"/>
              <a:gd name="connsiteX9" fmla="*/ 3279991 w 3720191"/>
              <a:gd name="connsiteY9" fmla="*/ 65561 h 2298984"/>
              <a:gd name="connsiteX10" fmla="*/ 3680041 w 3720191"/>
              <a:gd name="connsiteY10" fmla="*/ 439418 h 2298984"/>
              <a:gd name="connsiteX11" fmla="*/ 2237008 w 3720191"/>
              <a:gd name="connsiteY11" fmla="*/ 1498200 h 2298984"/>
              <a:gd name="connsiteX12" fmla="*/ 1160682 w 3720191"/>
              <a:gd name="connsiteY12" fmla="*/ 2296792 h 2298984"/>
              <a:gd name="connsiteX13" fmla="*/ 777301 w 3720191"/>
              <a:gd name="connsiteY13" fmla="*/ 2211067 h 2298984"/>
              <a:gd name="connsiteX14" fmla="*/ 632046 w 3720191"/>
              <a:gd name="connsiteY14" fmla="*/ 1900631 h 2298984"/>
              <a:gd name="connsiteX15" fmla="*/ 1014 w 3720191"/>
              <a:gd name="connsiteY15" fmla="*/ 1486293 h 2298984"/>
              <a:gd name="connsiteX0" fmla="*/ 1014 w 3720191"/>
              <a:gd name="connsiteY0" fmla="*/ 1486293 h 2298984"/>
              <a:gd name="connsiteX1" fmla="*/ 751108 w 3720191"/>
              <a:gd name="connsiteY1" fmla="*/ 1093386 h 2298984"/>
              <a:gd name="connsiteX2" fmla="*/ 948752 w 3720191"/>
              <a:gd name="connsiteY2" fmla="*/ 741834 h 2298984"/>
              <a:gd name="connsiteX3" fmla="*/ 1377377 w 3720191"/>
              <a:gd name="connsiteY3" fmla="*/ 801366 h 2298984"/>
              <a:gd name="connsiteX4" fmla="*/ 1691701 w 3720191"/>
              <a:gd name="connsiteY4" fmla="*/ 632297 h 2298984"/>
              <a:gd name="connsiteX5" fmla="*/ 1844100 w 3720191"/>
              <a:gd name="connsiteY5" fmla="*/ 251298 h 2298984"/>
              <a:gd name="connsiteX6" fmla="*/ 2222719 w 3720191"/>
              <a:gd name="connsiteY6" fmla="*/ 282254 h 2298984"/>
              <a:gd name="connsiteX7" fmla="*/ 2379880 w 3720191"/>
              <a:gd name="connsiteY7" fmla="*/ 3648 h 2298984"/>
              <a:gd name="connsiteX8" fmla="*/ 2687061 w 3720191"/>
              <a:gd name="connsiteY8" fmla="*/ 182242 h 2298984"/>
              <a:gd name="connsiteX9" fmla="*/ 3279991 w 3720191"/>
              <a:gd name="connsiteY9" fmla="*/ 65561 h 2298984"/>
              <a:gd name="connsiteX10" fmla="*/ 3680041 w 3720191"/>
              <a:gd name="connsiteY10" fmla="*/ 439418 h 2298984"/>
              <a:gd name="connsiteX11" fmla="*/ 2237008 w 3720191"/>
              <a:gd name="connsiteY11" fmla="*/ 1498200 h 2298984"/>
              <a:gd name="connsiteX12" fmla="*/ 1160682 w 3720191"/>
              <a:gd name="connsiteY12" fmla="*/ 2296792 h 2298984"/>
              <a:gd name="connsiteX13" fmla="*/ 777301 w 3720191"/>
              <a:gd name="connsiteY13" fmla="*/ 2211067 h 2298984"/>
              <a:gd name="connsiteX14" fmla="*/ 632046 w 3720191"/>
              <a:gd name="connsiteY14" fmla="*/ 1900631 h 2298984"/>
              <a:gd name="connsiteX15" fmla="*/ 1014 w 3720191"/>
              <a:gd name="connsiteY15" fmla="*/ 1486293 h 2298984"/>
              <a:gd name="connsiteX0" fmla="*/ 1014 w 3720191"/>
              <a:gd name="connsiteY0" fmla="*/ 1493104 h 2305795"/>
              <a:gd name="connsiteX1" fmla="*/ 751108 w 3720191"/>
              <a:gd name="connsiteY1" fmla="*/ 1100197 h 2305795"/>
              <a:gd name="connsiteX2" fmla="*/ 948752 w 3720191"/>
              <a:gd name="connsiteY2" fmla="*/ 748645 h 2305795"/>
              <a:gd name="connsiteX3" fmla="*/ 1377377 w 3720191"/>
              <a:gd name="connsiteY3" fmla="*/ 808177 h 2305795"/>
              <a:gd name="connsiteX4" fmla="*/ 1691701 w 3720191"/>
              <a:gd name="connsiteY4" fmla="*/ 639108 h 2305795"/>
              <a:gd name="connsiteX5" fmla="*/ 1844100 w 3720191"/>
              <a:gd name="connsiteY5" fmla="*/ 258109 h 2305795"/>
              <a:gd name="connsiteX6" fmla="*/ 2222719 w 3720191"/>
              <a:gd name="connsiteY6" fmla="*/ 289065 h 2305795"/>
              <a:gd name="connsiteX7" fmla="*/ 2379880 w 3720191"/>
              <a:gd name="connsiteY7" fmla="*/ 10459 h 2305795"/>
              <a:gd name="connsiteX8" fmla="*/ 2687061 w 3720191"/>
              <a:gd name="connsiteY8" fmla="*/ 189053 h 2305795"/>
              <a:gd name="connsiteX9" fmla="*/ 3279991 w 3720191"/>
              <a:gd name="connsiteY9" fmla="*/ 72372 h 2305795"/>
              <a:gd name="connsiteX10" fmla="*/ 3680041 w 3720191"/>
              <a:gd name="connsiteY10" fmla="*/ 446229 h 2305795"/>
              <a:gd name="connsiteX11" fmla="*/ 2237008 w 3720191"/>
              <a:gd name="connsiteY11" fmla="*/ 1505011 h 2305795"/>
              <a:gd name="connsiteX12" fmla="*/ 1160682 w 3720191"/>
              <a:gd name="connsiteY12" fmla="*/ 2303603 h 2305795"/>
              <a:gd name="connsiteX13" fmla="*/ 777301 w 3720191"/>
              <a:gd name="connsiteY13" fmla="*/ 2217878 h 2305795"/>
              <a:gd name="connsiteX14" fmla="*/ 632046 w 3720191"/>
              <a:gd name="connsiteY14" fmla="*/ 1907442 h 2305795"/>
              <a:gd name="connsiteX15" fmla="*/ 1014 w 3720191"/>
              <a:gd name="connsiteY15" fmla="*/ 1493104 h 2305795"/>
              <a:gd name="connsiteX0" fmla="*/ 1014 w 3720191"/>
              <a:gd name="connsiteY0" fmla="*/ 1493104 h 2305795"/>
              <a:gd name="connsiteX1" fmla="*/ 751108 w 3720191"/>
              <a:gd name="connsiteY1" fmla="*/ 1100197 h 2305795"/>
              <a:gd name="connsiteX2" fmla="*/ 948752 w 3720191"/>
              <a:gd name="connsiteY2" fmla="*/ 748645 h 2305795"/>
              <a:gd name="connsiteX3" fmla="*/ 1377377 w 3720191"/>
              <a:gd name="connsiteY3" fmla="*/ 808177 h 2305795"/>
              <a:gd name="connsiteX4" fmla="*/ 1691701 w 3720191"/>
              <a:gd name="connsiteY4" fmla="*/ 639108 h 2305795"/>
              <a:gd name="connsiteX5" fmla="*/ 1844100 w 3720191"/>
              <a:gd name="connsiteY5" fmla="*/ 258109 h 2305795"/>
              <a:gd name="connsiteX6" fmla="*/ 2222719 w 3720191"/>
              <a:gd name="connsiteY6" fmla="*/ 289065 h 2305795"/>
              <a:gd name="connsiteX7" fmla="*/ 2379880 w 3720191"/>
              <a:gd name="connsiteY7" fmla="*/ 10459 h 2305795"/>
              <a:gd name="connsiteX8" fmla="*/ 2687061 w 3720191"/>
              <a:gd name="connsiteY8" fmla="*/ 189053 h 2305795"/>
              <a:gd name="connsiteX9" fmla="*/ 3279991 w 3720191"/>
              <a:gd name="connsiteY9" fmla="*/ 72372 h 2305795"/>
              <a:gd name="connsiteX10" fmla="*/ 3680041 w 3720191"/>
              <a:gd name="connsiteY10" fmla="*/ 446229 h 2305795"/>
              <a:gd name="connsiteX11" fmla="*/ 2237008 w 3720191"/>
              <a:gd name="connsiteY11" fmla="*/ 1505011 h 2305795"/>
              <a:gd name="connsiteX12" fmla="*/ 1160682 w 3720191"/>
              <a:gd name="connsiteY12" fmla="*/ 2303603 h 2305795"/>
              <a:gd name="connsiteX13" fmla="*/ 777301 w 3720191"/>
              <a:gd name="connsiteY13" fmla="*/ 2217878 h 2305795"/>
              <a:gd name="connsiteX14" fmla="*/ 632046 w 3720191"/>
              <a:gd name="connsiteY14" fmla="*/ 1907442 h 2305795"/>
              <a:gd name="connsiteX15" fmla="*/ 1014 w 3720191"/>
              <a:gd name="connsiteY15" fmla="*/ 1493104 h 2305795"/>
              <a:gd name="connsiteX0" fmla="*/ 1014 w 4007908"/>
              <a:gd name="connsiteY0" fmla="*/ 1493104 h 2305795"/>
              <a:gd name="connsiteX1" fmla="*/ 751108 w 4007908"/>
              <a:gd name="connsiteY1" fmla="*/ 1100197 h 2305795"/>
              <a:gd name="connsiteX2" fmla="*/ 948752 w 4007908"/>
              <a:gd name="connsiteY2" fmla="*/ 748645 h 2305795"/>
              <a:gd name="connsiteX3" fmla="*/ 1377377 w 4007908"/>
              <a:gd name="connsiteY3" fmla="*/ 808177 h 2305795"/>
              <a:gd name="connsiteX4" fmla="*/ 1691701 w 4007908"/>
              <a:gd name="connsiteY4" fmla="*/ 639108 h 2305795"/>
              <a:gd name="connsiteX5" fmla="*/ 1844100 w 4007908"/>
              <a:gd name="connsiteY5" fmla="*/ 258109 h 2305795"/>
              <a:gd name="connsiteX6" fmla="*/ 2222719 w 4007908"/>
              <a:gd name="connsiteY6" fmla="*/ 289065 h 2305795"/>
              <a:gd name="connsiteX7" fmla="*/ 2379880 w 4007908"/>
              <a:gd name="connsiteY7" fmla="*/ 10459 h 2305795"/>
              <a:gd name="connsiteX8" fmla="*/ 2687061 w 4007908"/>
              <a:gd name="connsiteY8" fmla="*/ 189053 h 2305795"/>
              <a:gd name="connsiteX9" fmla="*/ 3279991 w 4007908"/>
              <a:gd name="connsiteY9" fmla="*/ 72372 h 2305795"/>
              <a:gd name="connsiteX10" fmla="*/ 3680041 w 4007908"/>
              <a:gd name="connsiteY10" fmla="*/ 446229 h 2305795"/>
              <a:gd name="connsiteX11" fmla="*/ 3961033 w 4007908"/>
              <a:gd name="connsiteY11" fmla="*/ 1783617 h 2305795"/>
              <a:gd name="connsiteX12" fmla="*/ 1160682 w 4007908"/>
              <a:gd name="connsiteY12" fmla="*/ 2303603 h 2305795"/>
              <a:gd name="connsiteX13" fmla="*/ 777301 w 4007908"/>
              <a:gd name="connsiteY13" fmla="*/ 2217878 h 2305795"/>
              <a:gd name="connsiteX14" fmla="*/ 632046 w 4007908"/>
              <a:gd name="connsiteY14" fmla="*/ 1907442 h 2305795"/>
              <a:gd name="connsiteX15" fmla="*/ 1014 w 4007908"/>
              <a:gd name="connsiteY15" fmla="*/ 1493104 h 2305795"/>
              <a:gd name="connsiteX0" fmla="*/ 1014 w 4193285"/>
              <a:gd name="connsiteY0" fmla="*/ 1493104 h 2305795"/>
              <a:gd name="connsiteX1" fmla="*/ 751108 w 4193285"/>
              <a:gd name="connsiteY1" fmla="*/ 1100197 h 2305795"/>
              <a:gd name="connsiteX2" fmla="*/ 948752 w 4193285"/>
              <a:gd name="connsiteY2" fmla="*/ 748645 h 2305795"/>
              <a:gd name="connsiteX3" fmla="*/ 1377377 w 4193285"/>
              <a:gd name="connsiteY3" fmla="*/ 808177 h 2305795"/>
              <a:gd name="connsiteX4" fmla="*/ 1691701 w 4193285"/>
              <a:gd name="connsiteY4" fmla="*/ 639108 h 2305795"/>
              <a:gd name="connsiteX5" fmla="*/ 1844100 w 4193285"/>
              <a:gd name="connsiteY5" fmla="*/ 258109 h 2305795"/>
              <a:gd name="connsiteX6" fmla="*/ 2222719 w 4193285"/>
              <a:gd name="connsiteY6" fmla="*/ 289065 h 2305795"/>
              <a:gd name="connsiteX7" fmla="*/ 2379880 w 4193285"/>
              <a:gd name="connsiteY7" fmla="*/ 10459 h 2305795"/>
              <a:gd name="connsiteX8" fmla="*/ 2687061 w 4193285"/>
              <a:gd name="connsiteY8" fmla="*/ 189053 h 2305795"/>
              <a:gd name="connsiteX9" fmla="*/ 3279991 w 4193285"/>
              <a:gd name="connsiteY9" fmla="*/ 72372 h 2305795"/>
              <a:gd name="connsiteX10" fmla="*/ 3680041 w 4193285"/>
              <a:gd name="connsiteY10" fmla="*/ 446229 h 2305795"/>
              <a:gd name="connsiteX11" fmla="*/ 4058659 w 4193285"/>
              <a:gd name="connsiteY11" fmla="*/ 691498 h 2305795"/>
              <a:gd name="connsiteX12" fmla="*/ 3961033 w 4193285"/>
              <a:gd name="connsiteY12" fmla="*/ 1783617 h 2305795"/>
              <a:gd name="connsiteX13" fmla="*/ 1160682 w 4193285"/>
              <a:gd name="connsiteY13" fmla="*/ 2303603 h 2305795"/>
              <a:gd name="connsiteX14" fmla="*/ 777301 w 4193285"/>
              <a:gd name="connsiteY14" fmla="*/ 2217878 h 2305795"/>
              <a:gd name="connsiteX15" fmla="*/ 632046 w 4193285"/>
              <a:gd name="connsiteY15" fmla="*/ 1907442 h 2305795"/>
              <a:gd name="connsiteX16" fmla="*/ 1014 w 4193285"/>
              <a:gd name="connsiteY16" fmla="*/ 1493104 h 2305795"/>
              <a:gd name="connsiteX0" fmla="*/ 1014 w 4502083"/>
              <a:gd name="connsiteY0" fmla="*/ 1493104 h 2305795"/>
              <a:gd name="connsiteX1" fmla="*/ 751108 w 4502083"/>
              <a:gd name="connsiteY1" fmla="*/ 1100197 h 2305795"/>
              <a:gd name="connsiteX2" fmla="*/ 948752 w 4502083"/>
              <a:gd name="connsiteY2" fmla="*/ 748645 h 2305795"/>
              <a:gd name="connsiteX3" fmla="*/ 1377377 w 4502083"/>
              <a:gd name="connsiteY3" fmla="*/ 808177 h 2305795"/>
              <a:gd name="connsiteX4" fmla="*/ 1691701 w 4502083"/>
              <a:gd name="connsiteY4" fmla="*/ 639108 h 2305795"/>
              <a:gd name="connsiteX5" fmla="*/ 1844100 w 4502083"/>
              <a:gd name="connsiteY5" fmla="*/ 258109 h 2305795"/>
              <a:gd name="connsiteX6" fmla="*/ 2222719 w 4502083"/>
              <a:gd name="connsiteY6" fmla="*/ 289065 h 2305795"/>
              <a:gd name="connsiteX7" fmla="*/ 2379880 w 4502083"/>
              <a:gd name="connsiteY7" fmla="*/ 10459 h 2305795"/>
              <a:gd name="connsiteX8" fmla="*/ 2687061 w 4502083"/>
              <a:gd name="connsiteY8" fmla="*/ 189053 h 2305795"/>
              <a:gd name="connsiteX9" fmla="*/ 3279991 w 4502083"/>
              <a:gd name="connsiteY9" fmla="*/ 72372 h 2305795"/>
              <a:gd name="connsiteX10" fmla="*/ 3680041 w 4502083"/>
              <a:gd name="connsiteY10" fmla="*/ 446229 h 2305795"/>
              <a:gd name="connsiteX11" fmla="*/ 4058659 w 4502083"/>
              <a:gd name="connsiteY11" fmla="*/ 691498 h 2305795"/>
              <a:gd name="connsiteX12" fmla="*/ 4501572 w 4502083"/>
              <a:gd name="connsiteY12" fmla="*/ 870092 h 2305795"/>
              <a:gd name="connsiteX13" fmla="*/ 3961033 w 4502083"/>
              <a:gd name="connsiteY13" fmla="*/ 1783617 h 2305795"/>
              <a:gd name="connsiteX14" fmla="*/ 1160682 w 4502083"/>
              <a:gd name="connsiteY14" fmla="*/ 2303603 h 2305795"/>
              <a:gd name="connsiteX15" fmla="*/ 777301 w 4502083"/>
              <a:gd name="connsiteY15" fmla="*/ 2217878 h 2305795"/>
              <a:gd name="connsiteX16" fmla="*/ 632046 w 4502083"/>
              <a:gd name="connsiteY16" fmla="*/ 1907442 h 2305795"/>
              <a:gd name="connsiteX17" fmla="*/ 1014 w 4502083"/>
              <a:gd name="connsiteY17" fmla="*/ 1493104 h 2305795"/>
              <a:gd name="connsiteX0" fmla="*/ 1014 w 4969932"/>
              <a:gd name="connsiteY0" fmla="*/ 1493104 h 2305795"/>
              <a:gd name="connsiteX1" fmla="*/ 751108 w 4969932"/>
              <a:gd name="connsiteY1" fmla="*/ 1100197 h 2305795"/>
              <a:gd name="connsiteX2" fmla="*/ 948752 w 4969932"/>
              <a:gd name="connsiteY2" fmla="*/ 748645 h 2305795"/>
              <a:gd name="connsiteX3" fmla="*/ 1377377 w 4969932"/>
              <a:gd name="connsiteY3" fmla="*/ 808177 h 2305795"/>
              <a:gd name="connsiteX4" fmla="*/ 1691701 w 4969932"/>
              <a:gd name="connsiteY4" fmla="*/ 639108 h 2305795"/>
              <a:gd name="connsiteX5" fmla="*/ 1844100 w 4969932"/>
              <a:gd name="connsiteY5" fmla="*/ 258109 h 2305795"/>
              <a:gd name="connsiteX6" fmla="*/ 2222719 w 4969932"/>
              <a:gd name="connsiteY6" fmla="*/ 289065 h 2305795"/>
              <a:gd name="connsiteX7" fmla="*/ 2379880 w 4969932"/>
              <a:gd name="connsiteY7" fmla="*/ 10459 h 2305795"/>
              <a:gd name="connsiteX8" fmla="*/ 2687061 w 4969932"/>
              <a:gd name="connsiteY8" fmla="*/ 189053 h 2305795"/>
              <a:gd name="connsiteX9" fmla="*/ 3279991 w 4969932"/>
              <a:gd name="connsiteY9" fmla="*/ 72372 h 2305795"/>
              <a:gd name="connsiteX10" fmla="*/ 3680041 w 4969932"/>
              <a:gd name="connsiteY10" fmla="*/ 446229 h 2305795"/>
              <a:gd name="connsiteX11" fmla="*/ 4058659 w 4969932"/>
              <a:gd name="connsiteY11" fmla="*/ 691498 h 2305795"/>
              <a:gd name="connsiteX12" fmla="*/ 4501572 w 4969932"/>
              <a:gd name="connsiteY12" fmla="*/ 870092 h 2305795"/>
              <a:gd name="connsiteX13" fmla="*/ 4958772 w 4969932"/>
              <a:gd name="connsiteY13" fmla="*/ 1020111 h 2305795"/>
              <a:gd name="connsiteX14" fmla="*/ 3961033 w 4969932"/>
              <a:gd name="connsiteY14" fmla="*/ 1783617 h 2305795"/>
              <a:gd name="connsiteX15" fmla="*/ 1160682 w 4969932"/>
              <a:gd name="connsiteY15" fmla="*/ 2303603 h 2305795"/>
              <a:gd name="connsiteX16" fmla="*/ 777301 w 4969932"/>
              <a:gd name="connsiteY16" fmla="*/ 2217878 h 2305795"/>
              <a:gd name="connsiteX17" fmla="*/ 632046 w 4969932"/>
              <a:gd name="connsiteY17" fmla="*/ 1907442 h 2305795"/>
              <a:gd name="connsiteX18" fmla="*/ 1014 w 4969932"/>
              <a:gd name="connsiteY18" fmla="*/ 1493104 h 2305795"/>
              <a:gd name="connsiteX0" fmla="*/ 1014 w 5095426"/>
              <a:gd name="connsiteY0" fmla="*/ 1493104 h 2305795"/>
              <a:gd name="connsiteX1" fmla="*/ 751108 w 5095426"/>
              <a:gd name="connsiteY1" fmla="*/ 1100197 h 2305795"/>
              <a:gd name="connsiteX2" fmla="*/ 948752 w 5095426"/>
              <a:gd name="connsiteY2" fmla="*/ 748645 h 2305795"/>
              <a:gd name="connsiteX3" fmla="*/ 1377377 w 5095426"/>
              <a:gd name="connsiteY3" fmla="*/ 808177 h 2305795"/>
              <a:gd name="connsiteX4" fmla="*/ 1691701 w 5095426"/>
              <a:gd name="connsiteY4" fmla="*/ 639108 h 2305795"/>
              <a:gd name="connsiteX5" fmla="*/ 1844100 w 5095426"/>
              <a:gd name="connsiteY5" fmla="*/ 258109 h 2305795"/>
              <a:gd name="connsiteX6" fmla="*/ 2222719 w 5095426"/>
              <a:gd name="connsiteY6" fmla="*/ 289065 h 2305795"/>
              <a:gd name="connsiteX7" fmla="*/ 2379880 w 5095426"/>
              <a:gd name="connsiteY7" fmla="*/ 10459 h 2305795"/>
              <a:gd name="connsiteX8" fmla="*/ 2687061 w 5095426"/>
              <a:gd name="connsiteY8" fmla="*/ 189053 h 2305795"/>
              <a:gd name="connsiteX9" fmla="*/ 3279991 w 5095426"/>
              <a:gd name="connsiteY9" fmla="*/ 72372 h 2305795"/>
              <a:gd name="connsiteX10" fmla="*/ 3680041 w 5095426"/>
              <a:gd name="connsiteY10" fmla="*/ 446229 h 2305795"/>
              <a:gd name="connsiteX11" fmla="*/ 4058659 w 5095426"/>
              <a:gd name="connsiteY11" fmla="*/ 691498 h 2305795"/>
              <a:gd name="connsiteX12" fmla="*/ 4501572 w 5095426"/>
              <a:gd name="connsiteY12" fmla="*/ 870092 h 2305795"/>
              <a:gd name="connsiteX13" fmla="*/ 4958772 w 5095426"/>
              <a:gd name="connsiteY13" fmla="*/ 1020111 h 2305795"/>
              <a:gd name="connsiteX14" fmla="*/ 5039733 w 5095426"/>
              <a:gd name="connsiteY14" fmla="*/ 1555892 h 2305795"/>
              <a:gd name="connsiteX15" fmla="*/ 3961033 w 5095426"/>
              <a:gd name="connsiteY15" fmla="*/ 1783617 h 2305795"/>
              <a:gd name="connsiteX16" fmla="*/ 1160682 w 5095426"/>
              <a:gd name="connsiteY16" fmla="*/ 2303603 h 2305795"/>
              <a:gd name="connsiteX17" fmla="*/ 777301 w 5095426"/>
              <a:gd name="connsiteY17" fmla="*/ 2217878 h 2305795"/>
              <a:gd name="connsiteX18" fmla="*/ 632046 w 5095426"/>
              <a:gd name="connsiteY18" fmla="*/ 1907442 h 2305795"/>
              <a:gd name="connsiteX19" fmla="*/ 1014 w 5095426"/>
              <a:gd name="connsiteY19" fmla="*/ 1493104 h 2305795"/>
              <a:gd name="connsiteX0" fmla="*/ 1014 w 5095426"/>
              <a:gd name="connsiteY0" fmla="*/ 1493104 h 2358622"/>
              <a:gd name="connsiteX1" fmla="*/ 751108 w 5095426"/>
              <a:gd name="connsiteY1" fmla="*/ 1100197 h 2358622"/>
              <a:gd name="connsiteX2" fmla="*/ 948752 w 5095426"/>
              <a:gd name="connsiteY2" fmla="*/ 748645 h 2358622"/>
              <a:gd name="connsiteX3" fmla="*/ 1377377 w 5095426"/>
              <a:gd name="connsiteY3" fmla="*/ 808177 h 2358622"/>
              <a:gd name="connsiteX4" fmla="*/ 1691701 w 5095426"/>
              <a:gd name="connsiteY4" fmla="*/ 639108 h 2358622"/>
              <a:gd name="connsiteX5" fmla="*/ 1844100 w 5095426"/>
              <a:gd name="connsiteY5" fmla="*/ 258109 h 2358622"/>
              <a:gd name="connsiteX6" fmla="*/ 2222719 w 5095426"/>
              <a:gd name="connsiteY6" fmla="*/ 289065 h 2358622"/>
              <a:gd name="connsiteX7" fmla="*/ 2379880 w 5095426"/>
              <a:gd name="connsiteY7" fmla="*/ 10459 h 2358622"/>
              <a:gd name="connsiteX8" fmla="*/ 2687061 w 5095426"/>
              <a:gd name="connsiteY8" fmla="*/ 189053 h 2358622"/>
              <a:gd name="connsiteX9" fmla="*/ 3279991 w 5095426"/>
              <a:gd name="connsiteY9" fmla="*/ 72372 h 2358622"/>
              <a:gd name="connsiteX10" fmla="*/ 3680041 w 5095426"/>
              <a:gd name="connsiteY10" fmla="*/ 446229 h 2358622"/>
              <a:gd name="connsiteX11" fmla="*/ 4058659 w 5095426"/>
              <a:gd name="connsiteY11" fmla="*/ 691498 h 2358622"/>
              <a:gd name="connsiteX12" fmla="*/ 4501572 w 5095426"/>
              <a:gd name="connsiteY12" fmla="*/ 870092 h 2358622"/>
              <a:gd name="connsiteX13" fmla="*/ 4958772 w 5095426"/>
              <a:gd name="connsiteY13" fmla="*/ 1020111 h 2358622"/>
              <a:gd name="connsiteX14" fmla="*/ 5039733 w 5095426"/>
              <a:gd name="connsiteY14" fmla="*/ 1555892 h 2358622"/>
              <a:gd name="connsiteX15" fmla="*/ 4601590 w 5095426"/>
              <a:gd name="connsiteY15" fmla="*/ 2324161 h 2358622"/>
              <a:gd name="connsiteX16" fmla="*/ 1160682 w 5095426"/>
              <a:gd name="connsiteY16" fmla="*/ 2303603 h 2358622"/>
              <a:gd name="connsiteX17" fmla="*/ 777301 w 5095426"/>
              <a:gd name="connsiteY17" fmla="*/ 2217878 h 2358622"/>
              <a:gd name="connsiteX18" fmla="*/ 632046 w 5095426"/>
              <a:gd name="connsiteY18" fmla="*/ 1907442 h 2358622"/>
              <a:gd name="connsiteX19" fmla="*/ 1014 w 5095426"/>
              <a:gd name="connsiteY19" fmla="*/ 1493104 h 2358622"/>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80041 w 5095426"/>
              <a:gd name="connsiteY10" fmla="*/ 446229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095426"/>
              <a:gd name="connsiteY0" fmla="*/ 1493104 h 2596557"/>
              <a:gd name="connsiteX1" fmla="*/ 751108 w 5095426"/>
              <a:gd name="connsiteY1" fmla="*/ 1100197 h 2596557"/>
              <a:gd name="connsiteX2" fmla="*/ 948752 w 5095426"/>
              <a:gd name="connsiteY2" fmla="*/ 748645 h 2596557"/>
              <a:gd name="connsiteX3" fmla="*/ 1377377 w 5095426"/>
              <a:gd name="connsiteY3" fmla="*/ 808177 h 2596557"/>
              <a:gd name="connsiteX4" fmla="*/ 1691701 w 5095426"/>
              <a:gd name="connsiteY4" fmla="*/ 639108 h 2596557"/>
              <a:gd name="connsiteX5" fmla="*/ 1844100 w 5095426"/>
              <a:gd name="connsiteY5" fmla="*/ 258109 h 2596557"/>
              <a:gd name="connsiteX6" fmla="*/ 2222719 w 5095426"/>
              <a:gd name="connsiteY6" fmla="*/ 289065 h 2596557"/>
              <a:gd name="connsiteX7" fmla="*/ 2379880 w 5095426"/>
              <a:gd name="connsiteY7" fmla="*/ 10459 h 2596557"/>
              <a:gd name="connsiteX8" fmla="*/ 2687061 w 5095426"/>
              <a:gd name="connsiteY8" fmla="*/ 189053 h 2596557"/>
              <a:gd name="connsiteX9" fmla="*/ 3279991 w 5095426"/>
              <a:gd name="connsiteY9" fmla="*/ 72372 h 2596557"/>
              <a:gd name="connsiteX10" fmla="*/ 3670516 w 5095426"/>
              <a:gd name="connsiteY10" fmla="*/ 441467 h 2596557"/>
              <a:gd name="connsiteX11" fmla="*/ 4058659 w 5095426"/>
              <a:gd name="connsiteY11" fmla="*/ 691498 h 2596557"/>
              <a:gd name="connsiteX12" fmla="*/ 4501572 w 5095426"/>
              <a:gd name="connsiteY12" fmla="*/ 870092 h 2596557"/>
              <a:gd name="connsiteX13" fmla="*/ 4958772 w 5095426"/>
              <a:gd name="connsiteY13" fmla="*/ 1020111 h 2596557"/>
              <a:gd name="connsiteX14" fmla="*/ 5039733 w 5095426"/>
              <a:gd name="connsiteY14" fmla="*/ 1555892 h 2596557"/>
              <a:gd name="connsiteX15" fmla="*/ 4601590 w 5095426"/>
              <a:gd name="connsiteY15" fmla="*/ 2324161 h 2596557"/>
              <a:gd name="connsiteX16" fmla="*/ 4008652 w 5095426"/>
              <a:gd name="connsiteY16" fmla="*/ 2596497 h 2596557"/>
              <a:gd name="connsiteX17" fmla="*/ 1160682 w 5095426"/>
              <a:gd name="connsiteY17" fmla="*/ 2303603 h 2596557"/>
              <a:gd name="connsiteX18" fmla="*/ 777301 w 5095426"/>
              <a:gd name="connsiteY18" fmla="*/ 2217878 h 2596557"/>
              <a:gd name="connsiteX19" fmla="*/ 632046 w 5095426"/>
              <a:gd name="connsiteY19" fmla="*/ 1907442 h 2596557"/>
              <a:gd name="connsiteX20" fmla="*/ 1014 w 5095426"/>
              <a:gd name="connsiteY20" fmla="*/ 1493104 h 2596557"/>
              <a:gd name="connsiteX0" fmla="*/ 1014 w 5104392"/>
              <a:gd name="connsiteY0" fmla="*/ 1493104 h 2596557"/>
              <a:gd name="connsiteX1" fmla="*/ 751108 w 5104392"/>
              <a:gd name="connsiteY1" fmla="*/ 1100197 h 2596557"/>
              <a:gd name="connsiteX2" fmla="*/ 948752 w 5104392"/>
              <a:gd name="connsiteY2" fmla="*/ 748645 h 2596557"/>
              <a:gd name="connsiteX3" fmla="*/ 1377377 w 5104392"/>
              <a:gd name="connsiteY3" fmla="*/ 808177 h 2596557"/>
              <a:gd name="connsiteX4" fmla="*/ 1691701 w 5104392"/>
              <a:gd name="connsiteY4" fmla="*/ 639108 h 2596557"/>
              <a:gd name="connsiteX5" fmla="*/ 1844100 w 5104392"/>
              <a:gd name="connsiteY5" fmla="*/ 258109 h 2596557"/>
              <a:gd name="connsiteX6" fmla="*/ 2222719 w 5104392"/>
              <a:gd name="connsiteY6" fmla="*/ 289065 h 2596557"/>
              <a:gd name="connsiteX7" fmla="*/ 2379880 w 5104392"/>
              <a:gd name="connsiteY7" fmla="*/ 10459 h 2596557"/>
              <a:gd name="connsiteX8" fmla="*/ 2687061 w 5104392"/>
              <a:gd name="connsiteY8" fmla="*/ 189053 h 2596557"/>
              <a:gd name="connsiteX9" fmla="*/ 3279991 w 5104392"/>
              <a:gd name="connsiteY9" fmla="*/ 72372 h 2596557"/>
              <a:gd name="connsiteX10" fmla="*/ 3670516 w 5104392"/>
              <a:gd name="connsiteY10" fmla="*/ 441467 h 2596557"/>
              <a:gd name="connsiteX11" fmla="*/ 4058659 w 5104392"/>
              <a:gd name="connsiteY11" fmla="*/ 691498 h 2596557"/>
              <a:gd name="connsiteX12" fmla="*/ 4501572 w 5104392"/>
              <a:gd name="connsiteY12" fmla="*/ 870092 h 2596557"/>
              <a:gd name="connsiteX13" fmla="*/ 4799227 w 5104392"/>
              <a:gd name="connsiteY13" fmla="*/ 727216 h 2596557"/>
              <a:gd name="connsiteX14" fmla="*/ 4958772 w 5104392"/>
              <a:gd name="connsiteY14" fmla="*/ 1020111 h 2596557"/>
              <a:gd name="connsiteX15" fmla="*/ 5039733 w 5104392"/>
              <a:gd name="connsiteY15" fmla="*/ 1555892 h 2596557"/>
              <a:gd name="connsiteX16" fmla="*/ 4601590 w 5104392"/>
              <a:gd name="connsiteY16" fmla="*/ 2324161 h 2596557"/>
              <a:gd name="connsiteX17" fmla="*/ 4008652 w 5104392"/>
              <a:gd name="connsiteY17" fmla="*/ 2596497 h 2596557"/>
              <a:gd name="connsiteX18" fmla="*/ 1160682 w 5104392"/>
              <a:gd name="connsiteY18" fmla="*/ 2303603 h 2596557"/>
              <a:gd name="connsiteX19" fmla="*/ 777301 w 5104392"/>
              <a:gd name="connsiteY19" fmla="*/ 2217878 h 2596557"/>
              <a:gd name="connsiteX20" fmla="*/ 632046 w 5104392"/>
              <a:gd name="connsiteY20" fmla="*/ 1907442 h 2596557"/>
              <a:gd name="connsiteX21" fmla="*/ 1014 w 5104392"/>
              <a:gd name="connsiteY21" fmla="*/ 1493104 h 2596557"/>
              <a:gd name="connsiteX0" fmla="*/ 1014 w 5104392"/>
              <a:gd name="connsiteY0" fmla="*/ 1493104 h 2596557"/>
              <a:gd name="connsiteX1" fmla="*/ 751108 w 5104392"/>
              <a:gd name="connsiteY1" fmla="*/ 1100197 h 2596557"/>
              <a:gd name="connsiteX2" fmla="*/ 948752 w 5104392"/>
              <a:gd name="connsiteY2" fmla="*/ 748645 h 2596557"/>
              <a:gd name="connsiteX3" fmla="*/ 1377377 w 5104392"/>
              <a:gd name="connsiteY3" fmla="*/ 808177 h 2596557"/>
              <a:gd name="connsiteX4" fmla="*/ 1691701 w 5104392"/>
              <a:gd name="connsiteY4" fmla="*/ 639108 h 2596557"/>
              <a:gd name="connsiteX5" fmla="*/ 1844100 w 5104392"/>
              <a:gd name="connsiteY5" fmla="*/ 258109 h 2596557"/>
              <a:gd name="connsiteX6" fmla="*/ 2222719 w 5104392"/>
              <a:gd name="connsiteY6" fmla="*/ 289065 h 2596557"/>
              <a:gd name="connsiteX7" fmla="*/ 2379880 w 5104392"/>
              <a:gd name="connsiteY7" fmla="*/ 10459 h 2596557"/>
              <a:gd name="connsiteX8" fmla="*/ 2687061 w 5104392"/>
              <a:gd name="connsiteY8" fmla="*/ 189053 h 2596557"/>
              <a:gd name="connsiteX9" fmla="*/ 3279991 w 5104392"/>
              <a:gd name="connsiteY9" fmla="*/ 72372 h 2596557"/>
              <a:gd name="connsiteX10" fmla="*/ 3670516 w 5104392"/>
              <a:gd name="connsiteY10" fmla="*/ 441467 h 2596557"/>
              <a:gd name="connsiteX11" fmla="*/ 4058659 w 5104392"/>
              <a:gd name="connsiteY11" fmla="*/ 691498 h 2596557"/>
              <a:gd name="connsiteX12" fmla="*/ 4501572 w 5104392"/>
              <a:gd name="connsiteY12" fmla="*/ 870092 h 2596557"/>
              <a:gd name="connsiteX13" fmla="*/ 4799227 w 5104392"/>
              <a:gd name="connsiteY13" fmla="*/ 727216 h 2596557"/>
              <a:gd name="connsiteX14" fmla="*/ 4958772 w 5104392"/>
              <a:gd name="connsiteY14" fmla="*/ 1020111 h 2596557"/>
              <a:gd name="connsiteX15" fmla="*/ 5039733 w 5104392"/>
              <a:gd name="connsiteY15" fmla="*/ 1555892 h 2596557"/>
              <a:gd name="connsiteX16" fmla="*/ 4601590 w 5104392"/>
              <a:gd name="connsiteY16" fmla="*/ 2324161 h 2596557"/>
              <a:gd name="connsiteX17" fmla="*/ 4008652 w 5104392"/>
              <a:gd name="connsiteY17" fmla="*/ 2596497 h 2596557"/>
              <a:gd name="connsiteX18" fmla="*/ 1160682 w 5104392"/>
              <a:gd name="connsiteY18" fmla="*/ 2303603 h 2596557"/>
              <a:gd name="connsiteX19" fmla="*/ 777301 w 5104392"/>
              <a:gd name="connsiteY19" fmla="*/ 2217878 h 2596557"/>
              <a:gd name="connsiteX20" fmla="*/ 632046 w 5104392"/>
              <a:gd name="connsiteY20" fmla="*/ 1907442 h 2596557"/>
              <a:gd name="connsiteX21" fmla="*/ 1014 w 5104392"/>
              <a:gd name="connsiteY21" fmla="*/ 1493104 h 2596557"/>
              <a:gd name="connsiteX0" fmla="*/ 1014 w 5104392"/>
              <a:gd name="connsiteY0" fmla="*/ 1493104 h 2596557"/>
              <a:gd name="connsiteX1" fmla="*/ 751108 w 5104392"/>
              <a:gd name="connsiteY1" fmla="*/ 1100197 h 2596557"/>
              <a:gd name="connsiteX2" fmla="*/ 948752 w 5104392"/>
              <a:gd name="connsiteY2" fmla="*/ 748645 h 2596557"/>
              <a:gd name="connsiteX3" fmla="*/ 1377377 w 5104392"/>
              <a:gd name="connsiteY3" fmla="*/ 808177 h 2596557"/>
              <a:gd name="connsiteX4" fmla="*/ 1691701 w 5104392"/>
              <a:gd name="connsiteY4" fmla="*/ 639108 h 2596557"/>
              <a:gd name="connsiteX5" fmla="*/ 1844100 w 5104392"/>
              <a:gd name="connsiteY5" fmla="*/ 258109 h 2596557"/>
              <a:gd name="connsiteX6" fmla="*/ 2222719 w 5104392"/>
              <a:gd name="connsiteY6" fmla="*/ 289065 h 2596557"/>
              <a:gd name="connsiteX7" fmla="*/ 2379880 w 5104392"/>
              <a:gd name="connsiteY7" fmla="*/ 10459 h 2596557"/>
              <a:gd name="connsiteX8" fmla="*/ 2687061 w 5104392"/>
              <a:gd name="connsiteY8" fmla="*/ 189053 h 2596557"/>
              <a:gd name="connsiteX9" fmla="*/ 3279991 w 5104392"/>
              <a:gd name="connsiteY9" fmla="*/ 72372 h 2596557"/>
              <a:gd name="connsiteX10" fmla="*/ 3670516 w 5104392"/>
              <a:gd name="connsiteY10" fmla="*/ 441467 h 2596557"/>
              <a:gd name="connsiteX11" fmla="*/ 4058659 w 5104392"/>
              <a:gd name="connsiteY11" fmla="*/ 691498 h 2596557"/>
              <a:gd name="connsiteX12" fmla="*/ 4501572 w 5104392"/>
              <a:gd name="connsiteY12" fmla="*/ 870092 h 2596557"/>
              <a:gd name="connsiteX13" fmla="*/ 4799227 w 5104392"/>
              <a:gd name="connsiteY13" fmla="*/ 727216 h 2596557"/>
              <a:gd name="connsiteX14" fmla="*/ 4958772 w 5104392"/>
              <a:gd name="connsiteY14" fmla="*/ 1020111 h 2596557"/>
              <a:gd name="connsiteX15" fmla="*/ 5039733 w 5104392"/>
              <a:gd name="connsiteY15" fmla="*/ 1555892 h 2596557"/>
              <a:gd name="connsiteX16" fmla="*/ 4601590 w 5104392"/>
              <a:gd name="connsiteY16" fmla="*/ 2324161 h 2596557"/>
              <a:gd name="connsiteX17" fmla="*/ 4008652 w 5104392"/>
              <a:gd name="connsiteY17" fmla="*/ 2596497 h 2596557"/>
              <a:gd name="connsiteX18" fmla="*/ 1160682 w 5104392"/>
              <a:gd name="connsiteY18" fmla="*/ 2303603 h 2596557"/>
              <a:gd name="connsiteX19" fmla="*/ 777301 w 5104392"/>
              <a:gd name="connsiteY19" fmla="*/ 2217878 h 2596557"/>
              <a:gd name="connsiteX20" fmla="*/ 632046 w 5104392"/>
              <a:gd name="connsiteY20" fmla="*/ 1907442 h 2596557"/>
              <a:gd name="connsiteX21" fmla="*/ 1014 w 5104392"/>
              <a:gd name="connsiteY21"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8772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8772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1628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1628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1628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4995"/>
              <a:gd name="connsiteY0" fmla="*/ 1493104 h 2596557"/>
              <a:gd name="connsiteX1" fmla="*/ 751108 w 5394995"/>
              <a:gd name="connsiteY1" fmla="*/ 1100197 h 2596557"/>
              <a:gd name="connsiteX2" fmla="*/ 948752 w 5394995"/>
              <a:gd name="connsiteY2" fmla="*/ 748645 h 2596557"/>
              <a:gd name="connsiteX3" fmla="*/ 1377377 w 5394995"/>
              <a:gd name="connsiteY3" fmla="*/ 808177 h 2596557"/>
              <a:gd name="connsiteX4" fmla="*/ 1691701 w 5394995"/>
              <a:gd name="connsiteY4" fmla="*/ 639108 h 2596557"/>
              <a:gd name="connsiteX5" fmla="*/ 1844100 w 5394995"/>
              <a:gd name="connsiteY5" fmla="*/ 258109 h 2596557"/>
              <a:gd name="connsiteX6" fmla="*/ 2222719 w 5394995"/>
              <a:gd name="connsiteY6" fmla="*/ 289065 h 2596557"/>
              <a:gd name="connsiteX7" fmla="*/ 2379880 w 5394995"/>
              <a:gd name="connsiteY7" fmla="*/ 10459 h 2596557"/>
              <a:gd name="connsiteX8" fmla="*/ 2687061 w 5394995"/>
              <a:gd name="connsiteY8" fmla="*/ 189053 h 2596557"/>
              <a:gd name="connsiteX9" fmla="*/ 3279991 w 5394995"/>
              <a:gd name="connsiteY9" fmla="*/ 72372 h 2596557"/>
              <a:gd name="connsiteX10" fmla="*/ 3670516 w 5394995"/>
              <a:gd name="connsiteY10" fmla="*/ 441467 h 2596557"/>
              <a:gd name="connsiteX11" fmla="*/ 4058659 w 5394995"/>
              <a:gd name="connsiteY11" fmla="*/ 691498 h 2596557"/>
              <a:gd name="connsiteX12" fmla="*/ 4501572 w 5394995"/>
              <a:gd name="connsiteY12" fmla="*/ 870092 h 2596557"/>
              <a:gd name="connsiteX13" fmla="*/ 4799227 w 5394995"/>
              <a:gd name="connsiteY13" fmla="*/ 727216 h 2596557"/>
              <a:gd name="connsiteX14" fmla="*/ 4951628 w 5394995"/>
              <a:gd name="connsiteY14" fmla="*/ 1020111 h 2596557"/>
              <a:gd name="connsiteX15" fmla="*/ 5394539 w 5394995"/>
              <a:gd name="connsiteY15" fmla="*/ 1241566 h 2596557"/>
              <a:gd name="connsiteX16" fmla="*/ 5039733 w 5394995"/>
              <a:gd name="connsiteY16" fmla="*/ 1555892 h 2596557"/>
              <a:gd name="connsiteX17" fmla="*/ 4601590 w 5394995"/>
              <a:gd name="connsiteY17" fmla="*/ 2324161 h 2596557"/>
              <a:gd name="connsiteX18" fmla="*/ 4008652 w 5394995"/>
              <a:gd name="connsiteY18" fmla="*/ 2596497 h 2596557"/>
              <a:gd name="connsiteX19" fmla="*/ 1160682 w 5394995"/>
              <a:gd name="connsiteY19" fmla="*/ 2303603 h 2596557"/>
              <a:gd name="connsiteX20" fmla="*/ 777301 w 5394995"/>
              <a:gd name="connsiteY20" fmla="*/ 2217878 h 2596557"/>
              <a:gd name="connsiteX21" fmla="*/ 632046 w 5394995"/>
              <a:gd name="connsiteY21" fmla="*/ 1907442 h 2596557"/>
              <a:gd name="connsiteX22" fmla="*/ 1014 w 5394995"/>
              <a:gd name="connsiteY22" fmla="*/ 1493104 h 2596557"/>
              <a:gd name="connsiteX0" fmla="*/ 1014 w 5395108"/>
              <a:gd name="connsiteY0" fmla="*/ 1493104 h 2596557"/>
              <a:gd name="connsiteX1" fmla="*/ 751108 w 5395108"/>
              <a:gd name="connsiteY1" fmla="*/ 1100197 h 2596557"/>
              <a:gd name="connsiteX2" fmla="*/ 948752 w 5395108"/>
              <a:gd name="connsiteY2" fmla="*/ 748645 h 2596557"/>
              <a:gd name="connsiteX3" fmla="*/ 1377377 w 5395108"/>
              <a:gd name="connsiteY3" fmla="*/ 808177 h 2596557"/>
              <a:gd name="connsiteX4" fmla="*/ 1691701 w 5395108"/>
              <a:gd name="connsiteY4" fmla="*/ 639108 h 2596557"/>
              <a:gd name="connsiteX5" fmla="*/ 1844100 w 5395108"/>
              <a:gd name="connsiteY5" fmla="*/ 258109 h 2596557"/>
              <a:gd name="connsiteX6" fmla="*/ 2222719 w 5395108"/>
              <a:gd name="connsiteY6" fmla="*/ 289065 h 2596557"/>
              <a:gd name="connsiteX7" fmla="*/ 2379880 w 5395108"/>
              <a:gd name="connsiteY7" fmla="*/ 10459 h 2596557"/>
              <a:gd name="connsiteX8" fmla="*/ 2687061 w 5395108"/>
              <a:gd name="connsiteY8" fmla="*/ 189053 h 2596557"/>
              <a:gd name="connsiteX9" fmla="*/ 3279991 w 5395108"/>
              <a:gd name="connsiteY9" fmla="*/ 72372 h 2596557"/>
              <a:gd name="connsiteX10" fmla="*/ 3670516 w 5395108"/>
              <a:gd name="connsiteY10" fmla="*/ 441467 h 2596557"/>
              <a:gd name="connsiteX11" fmla="*/ 4058659 w 5395108"/>
              <a:gd name="connsiteY11" fmla="*/ 691498 h 2596557"/>
              <a:gd name="connsiteX12" fmla="*/ 4501572 w 5395108"/>
              <a:gd name="connsiteY12" fmla="*/ 870092 h 2596557"/>
              <a:gd name="connsiteX13" fmla="*/ 4799227 w 5395108"/>
              <a:gd name="connsiteY13" fmla="*/ 727216 h 2596557"/>
              <a:gd name="connsiteX14" fmla="*/ 4951628 w 5395108"/>
              <a:gd name="connsiteY14" fmla="*/ 1020111 h 2596557"/>
              <a:gd name="connsiteX15" fmla="*/ 5394539 w 5395108"/>
              <a:gd name="connsiteY15" fmla="*/ 1241566 h 2596557"/>
              <a:gd name="connsiteX16" fmla="*/ 5042114 w 5395108"/>
              <a:gd name="connsiteY16" fmla="*/ 1563036 h 2596557"/>
              <a:gd name="connsiteX17" fmla="*/ 4601590 w 5395108"/>
              <a:gd name="connsiteY17" fmla="*/ 2324161 h 2596557"/>
              <a:gd name="connsiteX18" fmla="*/ 4008652 w 5395108"/>
              <a:gd name="connsiteY18" fmla="*/ 2596497 h 2596557"/>
              <a:gd name="connsiteX19" fmla="*/ 1160682 w 5395108"/>
              <a:gd name="connsiteY19" fmla="*/ 2303603 h 2596557"/>
              <a:gd name="connsiteX20" fmla="*/ 777301 w 5395108"/>
              <a:gd name="connsiteY20" fmla="*/ 2217878 h 2596557"/>
              <a:gd name="connsiteX21" fmla="*/ 632046 w 5395108"/>
              <a:gd name="connsiteY21" fmla="*/ 1907442 h 2596557"/>
              <a:gd name="connsiteX22" fmla="*/ 1014 w 5395108"/>
              <a:gd name="connsiteY22" fmla="*/ 1493104 h 2596557"/>
              <a:gd name="connsiteX0" fmla="*/ 1014 w 5397325"/>
              <a:gd name="connsiteY0" fmla="*/ 1493104 h 2596557"/>
              <a:gd name="connsiteX1" fmla="*/ 751108 w 5397325"/>
              <a:gd name="connsiteY1" fmla="*/ 1100197 h 2596557"/>
              <a:gd name="connsiteX2" fmla="*/ 948752 w 5397325"/>
              <a:gd name="connsiteY2" fmla="*/ 748645 h 2596557"/>
              <a:gd name="connsiteX3" fmla="*/ 1377377 w 5397325"/>
              <a:gd name="connsiteY3" fmla="*/ 808177 h 2596557"/>
              <a:gd name="connsiteX4" fmla="*/ 1691701 w 5397325"/>
              <a:gd name="connsiteY4" fmla="*/ 639108 h 2596557"/>
              <a:gd name="connsiteX5" fmla="*/ 1844100 w 5397325"/>
              <a:gd name="connsiteY5" fmla="*/ 258109 h 2596557"/>
              <a:gd name="connsiteX6" fmla="*/ 2222719 w 5397325"/>
              <a:gd name="connsiteY6" fmla="*/ 289065 h 2596557"/>
              <a:gd name="connsiteX7" fmla="*/ 2379880 w 5397325"/>
              <a:gd name="connsiteY7" fmla="*/ 10459 h 2596557"/>
              <a:gd name="connsiteX8" fmla="*/ 2687061 w 5397325"/>
              <a:gd name="connsiteY8" fmla="*/ 189053 h 2596557"/>
              <a:gd name="connsiteX9" fmla="*/ 3279991 w 5397325"/>
              <a:gd name="connsiteY9" fmla="*/ 72372 h 2596557"/>
              <a:gd name="connsiteX10" fmla="*/ 3670516 w 5397325"/>
              <a:gd name="connsiteY10" fmla="*/ 441467 h 2596557"/>
              <a:gd name="connsiteX11" fmla="*/ 4058659 w 5397325"/>
              <a:gd name="connsiteY11" fmla="*/ 691498 h 2596557"/>
              <a:gd name="connsiteX12" fmla="*/ 4501572 w 5397325"/>
              <a:gd name="connsiteY12" fmla="*/ 870092 h 2596557"/>
              <a:gd name="connsiteX13" fmla="*/ 4799227 w 5397325"/>
              <a:gd name="connsiteY13" fmla="*/ 727216 h 2596557"/>
              <a:gd name="connsiteX14" fmla="*/ 4951628 w 5397325"/>
              <a:gd name="connsiteY14" fmla="*/ 1020111 h 2596557"/>
              <a:gd name="connsiteX15" fmla="*/ 5394539 w 5397325"/>
              <a:gd name="connsiteY15" fmla="*/ 1241566 h 2596557"/>
              <a:gd name="connsiteX16" fmla="*/ 5042114 w 5397325"/>
              <a:gd name="connsiteY16" fmla="*/ 1563036 h 2596557"/>
              <a:gd name="connsiteX17" fmla="*/ 4601590 w 5397325"/>
              <a:gd name="connsiteY17" fmla="*/ 2324161 h 2596557"/>
              <a:gd name="connsiteX18" fmla="*/ 4008652 w 5397325"/>
              <a:gd name="connsiteY18" fmla="*/ 2596497 h 2596557"/>
              <a:gd name="connsiteX19" fmla="*/ 1160682 w 5397325"/>
              <a:gd name="connsiteY19" fmla="*/ 2303603 h 2596557"/>
              <a:gd name="connsiteX20" fmla="*/ 777301 w 5397325"/>
              <a:gd name="connsiteY20" fmla="*/ 2217878 h 2596557"/>
              <a:gd name="connsiteX21" fmla="*/ 632046 w 5397325"/>
              <a:gd name="connsiteY21" fmla="*/ 1907442 h 2596557"/>
              <a:gd name="connsiteX22" fmla="*/ 1014 w 5397325"/>
              <a:gd name="connsiteY22" fmla="*/ 1493104 h 2596557"/>
              <a:gd name="connsiteX0" fmla="*/ 1014 w 5395125"/>
              <a:gd name="connsiteY0" fmla="*/ 1493104 h 2596548"/>
              <a:gd name="connsiteX1" fmla="*/ 751108 w 5395125"/>
              <a:gd name="connsiteY1" fmla="*/ 1100197 h 2596548"/>
              <a:gd name="connsiteX2" fmla="*/ 948752 w 5395125"/>
              <a:gd name="connsiteY2" fmla="*/ 748645 h 2596548"/>
              <a:gd name="connsiteX3" fmla="*/ 1377377 w 5395125"/>
              <a:gd name="connsiteY3" fmla="*/ 808177 h 2596548"/>
              <a:gd name="connsiteX4" fmla="*/ 1691701 w 5395125"/>
              <a:gd name="connsiteY4" fmla="*/ 639108 h 2596548"/>
              <a:gd name="connsiteX5" fmla="*/ 1844100 w 5395125"/>
              <a:gd name="connsiteY5" fmla="*/ 258109 h 2596548"/>
              <a:gd name="connsiteX6" fmla="*/ 2222719 w 5395125"/>
              <a:gd name="connsiteY6" fmla="*/ 289065 h 2596548"/>
              <a:gd name="connsiteX7" fmla="*/ 2379880 w 5395125"/>
              <a:gd name="connsiteY7" fmla="*/ 10459 h 2596548"/>
              <a:gd name="connsiteX8" fmla="*/ 2687061 w 5395125"/>
              <a:gd name="connsiteY8" fmla="*/ 189053 h 2596548"/>
              <a:gd name="connsiteX9" fmla="*/ 3279991 w 5395125"/>
              <a:gd name="connsiteY9" fmla="*/ 72372 h 2596548"/>
              <a:gd name="connsiteX10" fmla="*/ 3670516 w 5395125"/>
              <a:gd name="connsiteY10" fmla="*/ 441467 h 2596548"/>
              <a:gd name="connsiteX11" fmla="*/ 4058659 w 5395125"/>
              <a:gd name="connsiteY11" fmla="*/ 691498 h 2596548"/>
              <a:gd name="connsiteX12" fmla="*/ 4501572 w 5395125"/>
              <a:gd name="connsiteY12" fmla="*/ 870092 h 2596548"/>
              <a:gd name="connsiteX13" fmla="*/ 4799227 w 5395125"/>
              <a:gd name="connsiteY13" fmla="*/ 727216 h 2596548"/>
              <a:gd name="connsiteX14" fmla="*/ 4951628 w 5395125"/>
              <a:gd name="connsiteY14" fmla="*/ 1020111 h 2596548"/>
              <a:gd name="connsiteX15" fmla="*/ 5394539 w 5395125"/>
              <a:gd name="connsiteY15" fmla="*/ 1241566 h 2596548"/>
              <a:gd name="connsiteX16" fmla="*/ 5042114 w 5395125"/>
              <a:gd name="connsiteY16" fmla="*/ 1563036 h 2596548"/>
              <a:gd name="connsiteX17" fmla="*/ 5163557 w 5395125"/>
              <a:gd name="connsiteY17" fmla="*/ 2122629 h 2596548"/>
              <a:gd name="connsiteX18" fmla="*/ 4601590 w 5395125"/>
              <a:gd name="connsiteY18" fmla="*/ 2324161 h 2596548"/>
              <a:gd name="connsiteX19" fmla="*/ 4008652 w 5395125"/>
              <a:gd name="connsiteY19" fmla="*/ 2596497 h 2596548"/>
              <a:gd name="connsiteX20" fmla="*/ 1160682 w 5395125"/>
              <a:gd name="connsiteY20" fmla="*/ 2303603 h 2596548"/>
              <a:gd name="connsiteX21" fmla="*/ 777301 w 5395125"/>
              <a:gd name="connsiteY21" fmla="*/ 2217878 h 2596548"/>
              <a:gd name="connsiteX22" fmla="*/ 632046 w 5395125"/>
              <a:gd name="connsiteY22" fmla="*/ 1907442 h 2596548"/>
              <a:gd name="connsiteX23" fmla="*/ 1014 w 5395125"/>
              <a:gd name="connsiteY23" fmla="*/ 1493104 h 2596548"/>
              <a:gd name="connsiteX0" fmla="*/ 1014 w 5395125"/>
              <a:gd name="connsiteY0" fmla="*/ 1493104 h 2596548"/>
              <a:gd name="connsiteX1" fmla="*/ 751108 w 5395125"/>
              <a:gd name="connsiteY1" fmla="*/ 1100197 h 2596548"/>
              <a:gd name="connsiteX2" fmla="*/ 948752 w 5395125"/>
              <a:gd name="connsiteY2" fmla="*/ 748645 h 2596548"/>
              <a:gd name="connsiteX3" fmla="*/ 1377377 w 5395125"/>
              <a:gd name="connsiteY3" fmla="*/ 808177 h 2596548"/>
              <a:gd name="connsiteX4" fmla="*/ 1691701 w 5395125"/>
              <a:gd name="connsiteY4" fmla="*/ 639108 h 2596548"/>
              <a:gd name="connsiteX5" fmla="*/ 1844100 w 5395125"/>
              <a:gd name="connsiteY5" fmla="*/ 258109 h 2596548"/>
              <a:gd name="connsiteX6" fmla="*/ 2222719 w 5395125"/>
              <a:gd name="connsiteY6" fmla="*/ 289065 h 2596548"/>
              <a:gd name="connsiteX7" fmla="*/ 2379880 w 5395125"/>
              <a:gd name="connsiteY7" fmla="*/ 10459 h 2596548"/>
              <a:gd name="connsiteX8" fmla="*/ 2687061 w 5395125"/>
              <a:gd name="connsiteY8" fmla="*/ 189053 h 2596548"/>
              <a:gd name="connsiteX9" fmla="*/ 3279991 w 5395125"/>
              <a:gd name="connsiteY9" fmla="*/ 72372 h 2596548"/>
              <a:gd name="connsiteX10" fmla="*/ 3670516 w 5395125"/>
              <a:gd name="connsiteY10" fmla="*/ 441467 h 2596548"/>
              <a:gd name="connsiteX11" fmla="*/ 4058659 w 5395125"/>
              <a:gd name="connsiteY11" fmla="*/ 691498 h 2596548"/>
              <a:gd name="connsiteX12" fmla="*/ 4501572 w 5395125"/>
              <a:gd name="connsiteY12" fmla="*/ 870092 h 2596548"/>
              <a:gd name="connsiteX13" fmla="*/ 4799227 w 5395125"/>
              <a:gd name="connsiteY13" fmla="*/ 727216 h 2596548"/>
              <a:gd name="connsiteX14" fmla="*/ 4951628 w 5395125"/>
              <a:gd name="connsiteY14" fmla="*/ 1020111 h 2596548"/>
              <a:gd name="connsiteX15" fmla="*/ 5394539 w 5395125"/>
              <a:gd name="connsiteY15" fmla="*/ 1241566 h 2596548"/>
              <a:gd name="connsiteX16" fmla="*/ 5042114 w 5395125"/>
              <a:gd name="connsiteY16" fmla="*/ 1563036 h 2596548"/>
              <a:gd name="connsiteX17" fmla="*/ 5163557 w 5395125"/>
              <a:gd name="connsiteY17" fmla="*/ 2122629 h 2596548"/>
              <a:gd name="connsiteX18" fmla="*/ 4601590 w 5395125"/>
              <a:gd name="connsiteY18" fmla="*/ 2324161 h 2596548"/>
              <a:gd name="connsiteX19" fmla="*/ 4008652 w 5395125"/>
              <a:gd name="connsiteY19" fmla="*/ 2596497 h 2596548"/>
              <a:gd name="connsiteX20" fmla="*/ 1160682 w 5395125"/>
              <a:gd name="connsiteY20" fmla="*/ 2303603 h 2596548"/>
              <a:gd name="connsiteX21" fmla="*/ 777301 w 5395125"/>
              <a:gd name="connsiteY21" fmla="*/ 2217878 h 2596548"/>
              <a:gd name="connsiteX22" fmla="*/ 632046 w 5395125"/>
              <a:gd name="connsiteY22" fmla="*/ 1907442 h 2596548"/>
              <a:gd name="connsiteX23" fmla="*/ 1014 w 5395125"/>
              <a:gd name="connsiteY23" fmla="*/ 1493104 h 2596548"/>
              <a:gd name="connsiteX0" fmla="*/ 1014 w 5398503"/>
              <a:gd name="connsiteY0" fmla="*/ 1493104 h 2596548"/>
              <a:gd name="connsiteX1" fmla="*/ 751108 w 5398503"/>
              <a:gd name="connsiteY1" fmla="*/ 1100197 h 2596548"/>
              <a:gd name="connsiteX2" fmla="*/ 948752 w 5398503"/>
              <a:gd name="connsiteY2" fmla="*/ 748645 h 2596548"/>
              <a:gd name="connsiteX3" fmla="*/ 1377377 w 5398503"/>
              <a:gd name="connsiteY3" fmla="*/ 808177 h 2596548"/>
              <a:gd name="connsiteX4" fmla="*/ 1691701 w 5398503"/>
              <a:gd name="connsiteY4" fmla="*/ 639108 h 2596548"/>
              <a:gd name="connsiteX5" fmla="*/ 1844100 w 5398503"/>
              <a:gd name="connsiteY5" fmla="*/ 258109 h 2596548"/>
              <a:gd name="connsiteX6" fmla="*/ 2222719 w 5398503"/>
              <a:gd name="connsiteY6" fmla="*/ 289065 h 2596548"/>
              <a:gd name="connsiteX7" fmla="*/ 2379880 w 5398503"/>
              <a:gd name="connsiteY7" fmla="*/ 10459 h 2596548"/>
              <a:gd name="connsiteX8" fmla="*/ 2687061 w 5398503"/>
              <a:gd name="connsiteY8" fmla="*/ 189053 h 2596548"/>
              <a:gd name="connsiteX9" fmla="*/ 3279991 w 5398503"/>
              <a:gd name="connsiteY9" fmla="*/ 72372 h 2596548"/>
              <a:gd name="connsiteX10" fmla="*/ 3670516 w 5398503"/>
              <a:gd name="connsiteY10" fmla="*/ 441467 h 2596548"/>
              <a:gd name="connsiteX11" fmla="*/ 4058659 w 5398503"/>
              <a:gd name="connsiteY11" fmla="*/ 691498 h 2596548"/>
              <a:gd name="connsiteX12" fmla="*/ 4501572 w 5398503"/>
              <a:gd name="connsiteY12" fmla="*/ 870092 h 2596548"/>
              <a:gd name="connsiteX13" fmla="*/ 4799227 w 5398503"/>
              <a:gd name="connsiteY13" fmla="*/ 727216 h 2596548"/>
              <a:gd name="connsiteX14" fmla="*/ 4951628 w 5398503"/>
              <a:gd name="connsiteY14" fmla="*/ 1020111 h 2596548"/>
              <a:gd name="connsiteX15" fmla="*/ 5394539 w 5398503"/>
              <a:gd name="connsiteY15" fmla="*/ 1241566 h 2596548"/>
              <a:gd name="connsiteX16" fmla="*/ 5042114 w 5398503"/>
              <a:gd name="connsiteY16" fmla="*/ 1563036 h 2596548"/>
              <a:gd name="connsiteX17" fmla="*/ 5163557 w 5398503"/>
              <a:gd name="connsiteY17" fmla="*/ 2122629 h 2596548"/>
              <a:gd name="connsiteX18" fmla="*/ 4601590 w 5398503"/>
              <a:gd name="connsiteY18" fmla="*/ 2324161 h 2596548"/>
              <a:gd name="connsiteX19" fmla="*/ 4008652 w 5398503"/>
              <a:gd name="connsiteY19" fmla="*/ 2596497 h 2596548"/>
              <a:gd name="connsiteX20" fmla="*/ 1160682 w 5398503"/>
              <a:gd name="connsiteY20" fmla="*/ 2303603 h 2596548"/>
              <a:gd name="connsiteX21" fmla="*/ 777301 w 5398503"/>
              <a:gd name="connsiteY21" fmla="*/ 2217878 h 2596548"/>
              <a:gd name="connsiteX22" fmla="*/ 632046 w 5398503"/>
              <a:gd name="connsiteY22" fmla="*/ 1907442 h 2596548"/>
              <a:gd name="connsiteX23" fmla="*/ 1014 w 5398503"/>
              <a:gd name="connsiteY23" fmla="*/ 1493104 h 2596548"/>
              <a:gd name="connsiteX0" fmla="*/ 1014 w 5398503"/>
              <a:gd name="connsiteY0" fmla="*/ 1493104 h 2596548"/>
              <a:gd name="connsiteX1" fmla="*/ 751108 w 5398503"/>
              <a:gd name="connsiteY1" fmla="*/ 1100197 h 2596548"/>
              <a:gd name="connsiteX2" fmla="*/ 948752 w 5398503"/>
              <a:gd name="connsiteY2" fmla="*/ 748645 h 2596548"/>
              <a:gd name="connsiteX3" fmla="*/ 1377377 w 5398503"/>
              <a:gd name="connsiteY3" fmla="*/ 808177 h 2596548"/>
              <a:gd name="connsiteX4" fmla="*/ 1691701 w 5398503"/>
              <a:gd name="connsiteY4" fmla="*/ 639108 h 2596548"/>
              <a:gd name="connsiteX5" fmla="*/ 1844100 w 5398503"/>
              <a:gd name="connsiteY5" fmla="*/ 258109 h 2596548"/>
              <a:gd name="connsiteX6" fmla="*/ 2222719 w 5398503"/>
              <a:gd name="connsiteY6" fmla="*/ 289065 h 2596548"/>
              <a:gd name="connsiteX7" fmla="*/ 2379880 w 5398503"/>
              <a:gd name="connsiteY7" fmla="*/ 10459 h 2596548"/>
              <a:gd name="connsiteX8" fmla="*/ 2687061 w 5398503"/>
              <a:gd name="connsiteY8" fmla="*/ 189053 h 2596548"/>
              <a:gd name="connsiteX9" fmla="*/ 3279991 w 5398503"/>
              <a:gd name="connsiteY9" fmla="*/ 72372 h 2596548"/>
              <a:gd name="connsiteX10" fmla="*/ 3670516 w 5398503"/>
              <a:gd name="connsiteY10" fmla="*/ 441467 h 2596548"/>
              <a:gd name="connsiteX11" fmla="*/ 4058659 w 5398503"/>
              <a:gd name="connsiteY11" fmla="*/ 691498 h 2596548"/>
              <a:gd name="connsiteX12" fmla="*/ 4501572 w 5398503"/>
              <a:gd name="connsiteY12" fmla="*/ 870092 h 2596548"/>
              <a:gd name="connsiteX13" fmla="*/ 4799227 w 5398503"/>
              <a:gd name="connsiteY13" fmla="*/ 727216 h 2596548"/>
              <a:gd name="connsiteX14" fmla="*/ 4951628 w 5398503"/>
              <a:gd name="connsiteY14" fmla="*/ 1020111 h 2596548"/>
              <a:gd name="connsiteX15" fmla="*/ 5394539 w 5398503"/>
              <a:gd name="connsiteY15" fmla="*/ 1241566 h 2596548"/>
              <a:gd name="connsiteX16" fmla="*/ 5042114 w 5398503"/>
              <a:gd name="connsiteY16" fmla="*/ 1563036 h 2596548"/>
              <a:gd name="connsiteX17" fmla="*/ 5163557 w 5398503"/>
              <a:gd name="connsiteY17" fmla="*/ 2122629 h 2596548"/>
              <a:gd name="connsiteX18" fmla="*/ 4601590 w 5398503"/>
              <a:gd name="connsiteY18" fmla="*/ 2324161 h 2596548"/>
              <a:gd name="connsiteX19" fmla="*/ 4008652 w 5398503"/>
              <a:gd name="connsiteY19" fmla="*/ 2596497 h 2596548"/>
              <a:gd name="connsiteX20" fmla="*/ 1160682 w 5398503"/>
              <a:gd name="connsiteY20" fmla="*/ 2303603 h 2596548"/>
              <a:gd name="connsiteX21" fmla="*/ 777301 w 5398503"/>
              <a:gd name="connsiteY21" fmla="*/ 2217878 h 2596548"/>
              <a:gd name="connsiteX22" fmla="*/ 632046 w 5398503"/>
              <a:gd name="connsiteY22" fmla="*/ 1907442 h 2596548"/>
              <a:gd name="connsiteX23" fmla="*/ 1014 w 5398503"/>
              <a:gd name="connsiteY23" fmla="*/ 1493104 h 2596548"/>
              <a:gd name="connsiteX0" fmla="*/ 1014 w 5398503"/>
              <a:gd name="connsiteY0" fmla="*/ 1493104 h 2596590"/>
              <a:gd name="connsiteX1" fmla="*/ 751108 w 5398503"/>
              <a:gd name="connsiteY1" fmla="*/ 1100197 h 2596590"/>
              <a:gd name="connsiteX2" fmla="*/ 948752 w 5398503"/>
              <a:gd name="connsiteY2" fmla="*/ 748645 h 2596590"/>
              <a:gd name="connsiteX3" fmla="*/ 1377377 w 5398503"/>
              <a:gd name="connsiteY3" fmla="*/ 808177 h 2596590"/>
              <a:gd name="connsiteX4" fmla="*/ 1691701 w 5398503"/>
              <a:gd name="connsiteY4" fmla="*/ 639108 h 2596590"/>
              <a:gd name="connsiteX5" fmla="*/ 1844100 w 5398503"/>
              <a:gd name="connsiteY5" fmla="*/ 258109 h 2596590"/>
              <a:gd name="connsiteX6" fmla="*/ 2222719 w 5398503"/>
              <a:gd name="connsiteY6" fmla="*/ 289065 h 2596590"/>
              <a:gd name="connsiteX7" fmla="*/ 2379880 w 5398503"/>
              <a:gd name="connsiteY7" fmla="*/ 10459 h 2596590"/>
              <a:gd name="connsiteX8" fmla="*/ 2687061 w 5398503"/>
              <a:gd name="connsiteY8" fmla="*/ 189053 h 2596590"/>
              <a:gd name="connsiteX9" fmla="*/ 3279991 w 5398503"/>
              <a:gd name="connsiteY9" fmla="*/ 72372 h 2596590"/>
              <a:gd name="connsiteX10" fmla="*/ 3670516 w 5398503"/>
              <a:gd name="connsiteY10" fmla="*/ 441467 h 2596590"/>
              <a:gd name="connsiteX11" fmla="*/ 4058659 w 5398503"/>
              <a:gd name="connsiteY11" fmla="*/ 691498 h 2596590"/>
              <a:gd name="connsiteX12" fmla="*/ 4501572 w 5398503"/>
              <a:gd name="connsiteY12" fmla="*/ 870092 h 2596590"/>
              <a:gd name="connsiteX13" fmla="*/ 4799227 w 5398503"/>
              <a:gd name="connsiteY13" fmla="*/ 727216 h 2596590"/>
              <a:gd name="connsiteX14" fmla="*/ 4951628 w 5398503"/>
              <a:gd name="connsiteY14" fmla="*/ 1020111 h 2596590"/>
              <a:gd name="connsiteX15" fmla="*/ 5394539 w 5398503"/>
              <a:gd name="connsiteY15" fmla="*/ 1241566 h 2596590"/>
              <a:gd name="connsiteX16" fmla="*/ 5042114 w 5398503"/>
              <a:gd name="connsiteY16" fmla="*/ 1563036 h 2596590"/>
              <a:gd name="connsiteX17" fmla="*/ 5163557 w 5398503"/>
              <a:gd name="connsiteY17" fmla="*/ 2122629 h 2596590"/>
              <a:gd name="connsiteX18" fmla="*/ 4601590 w 5398503"/>
              <a:gd name="connsiteY18" fmla="*/ 2324161 h 2596590"/>
              <a:gd name="connsiteX19" fmla="*/ 4008652 w 5398503"/>
              <a:gd name="connsiteY19" fmla="*/ 2596497 h 2596590"/>
              <a:gd name="connsiteX20" fmla="*/ 1160682 w 5398503"/>
              <a:gd name="connsiteY20" fmla="*/ 2303603 h 2596590"/>
              <a:gd name="connsiteX21" fmla="*/ 777301 w 5398503"/>
              <a:gd name="connsiteY21" fmla="*/ 2217878 h 2596590"/>
              <a:gd name="connsiteX22" fmla="*/ 632046 w 5398503"/>
              <a:gd name="connsiteY22" fmla="*/ 1907442 h 2596590"/>
              <a:gd name="connsiteX23" fmla="*/ 1014 w 5398503"/>
              <a:gd name="connsiteY23" fmla="*/ 1493104 h 2596590"/>
              <a:gd name="connsiteX0" fmla="*/ 1014 w 5398503"/>
              <a:gd name="connsiteY0" fmla="*/ 1493104 h 2655955"/>
              <a:gd name="connsiteX1" fmla="*/ 751108 w 5398503"/>
              <a:gd name="connsiteY1" fmla="*/ 1100197 h 2655955"/>
              <a:gd name="connsiteX2" fmla="*/ 948752 w 5398503"/>
              <a:gd name="connsiteY2" fmla="*/ 748645 h 2655955"/>
              <a:gd name="connsiteX3" fmla="*/ 1377377 w 5398503"/>
              <a:gd name="connsiteY3" fmla="*/ 808177 h 2655955"/>
              <a:gd name="connsiteX4" fmla="*/ 1691701 w 5398503"/>
              <a:gd name="connsiteY4" fmla="*/ 639108 h 2655955"/>
              <a:gd name="connsiteX5" fmla="*/ 1844100 w 5398503"/>
              <a:gd name="connsiteY5" fmla="*/ 258109 h 2655955"/>
              <a:gd name="connsiteX6" fmla="*/ 2222719 w 5398503"/>
              <a:gd name="connsiteY6" fmla="*/ 289065 h 2655955"/>
              <a:gd name="connsiteX7" fmla="*/ 2379880 w 5398503"/>
              <a:gd name="connsiteY7" fmla="*/ 10459 h 2655955"/>
              <a:gd name="connsiteX8" fmla="*/ 2687061 w 5398503"/>
              <a:gd name="connsiteY8" fmla="*/ 189053 h 2655955"/>
              <a:gd name="connsiteX9" fmla="*/ 3279991 w 5398503"/>
              <a:gd name="connsiteY9" fmla="*/ 72372 h 2655955"/>
              <a:gd name="connsiteX10" fmla="*/ 3670516 w 5398503"/>
              <a:gd name="connsiteY10" fmla="*/ 441467 h 2655955"/>
              <a:gd name="connsiteX11" fmla="*/ 4058659 w 5398503"/>
              <a:gd name="connsiteY11" fmla="*/ 691498 h 2655955"/>
              <a:gd name="connsiteX12" fmla="*/ 4501572 w 5398503"/>
              <a:gd name="connsiteY12" fmla="*/ 870092 h 2655955"/>
              <a:gd name="connsiteX13" fmla="*/ 4799227 w 5398503"/>
              <a:gd name="connsiteY13" fmla="*/ 727216 h 2655955"/>
              <a:gd name="connsiteX14" fmla="*/ 4951628 w 5398503"/>
              <a:gd name="connsiteY14" fmla="*/ 1020111 h 2655955"/>
              <a:gd name="connsiteX15" fmla="*/ 5394539 w 5398503"/>
              <a:gd name="connsiteY15" fmla="*/ 1241566 h 2655955"/>
              <a:gd name="connsiteX16" fmla="*/ 5042114 w 5398503"/>
              <a:gd name="connsiteY16" fmla="*/ 1563036 h 2655955"/>
              <a:gd name="connsiteX17" fmla="*/ 5163557 w 5398503"/>
              <a:gd name="connsiteY17" fmla="*/ 2122629 h 2655955"/>
              <a:gd name="connsiteX18" fmla="*/ 4601590 w 5398503"/>
              <a:gd name="connsiteY18" fmla="*/ 2324161 h 2655955"/>
              <a:gd name="connsiteX19" fmla="*/ 4008652 w 5398503"/>
              <a:gd name="connsiteY19" fmla="*/ 2596497 h 2655955"/>
              <a:gd name="connsiteX20" fmla="*/ 1160682 w 5398503"/>
              <a:gd name="connsiteY20" fmla="*/ 2303603 h 2655955"/>
              <a:gd name="connsiteX21" fmla="*/ 777301 w 5398503"/>
              <a:gd name="connsiteY21" fmla="*/ 2217878 h 2655955"/>
              <a:gd name="connsiteX22" fmla="*/ 632046 w 5398503"/>
              <a:gd name="connsiteY22" fmla="*/ 1907442 h 2655955"/>
              <a:gd name="connsiteX23" fmla="*/ 1014 w 5398503"/>
              <a:gd name="connsiteY23" fmla="*/ 1493104 h 2655955"/>
              <a:gd name="connsiteX0" fmla="*/ 1014 w 5398503"/>
              <a:gd name="connsiteY0" fmla="*/ 1493104 h 2651750"/>
              <a:gd name="connsiteX1" fmla="*/ 751108 w 5398503"/>
              <a:gd name="connsiteY1" fmla="*/ 1100197 h 2651750"/>
              <a:gd name="connsiteX2" fmla="*/ 948752 w 5398503"/>
              <a:gd name="connsiteY2" fmla="*/ 748645 h 2651750"/>
              <a:gd name="connsiteX3" fmla="*/ 1377377 w 5398503"/>
              <a:gd name="connsiteY3" fmla="*/ 808177 h 2651750"/>
              <a:gd name="connsiteX4" fmla="*/ 1691701 w 5398503"/>
              <a:gd name="connsiteY4" fmla="*/ 639108 h 2651750"/>
              <a:gd name="connsiteX5" fmla="*/ 1844100 w 5398503"/>
              <a:gd name="connsiteY5" fmla="*/ 258109 h 2651750"/>
              <a:gd name="connsiteX6" fmla="*/ 2222719 w 5398503"/>
              <a:gd name="connsiteY6" fmla="*/ 289065 h 2651750"/>
              <a:gd name="connsiteX7" fmla="*/ 2379880 w 5398503"/>
              <a:gd name="connsiteY7" fmla="*/ 10459 h 2651750"/>
              <a:gd name="connsiteX8" fmla="*/ 2687061 w 5398503"/>
              <a:gd name="connsiteY8" fmla="*/ 189053 h 2651750"/>
              <a:gd name="connsiteX9" fmla="*/ 3279991 w 5398503"/>
              <a:gd name="connsiteY9" fmla="*/ 72372 h 2651750"/>
              <a:gd name="connsiteX10" fmla="*/ 3670516 w 5398503"/>
              <a:gd name="connsiteY10" fmla="*/ 441467 h 2651750"/>
              <a:gd name="connsiteX11" fmla="*/ 4058659 w 5398503"/>
              <a:gd name="connsiteY11" fmla="*/ 691498 h 2651750"/>
              <a:gd name="connsiteX12" fmla="*/ 4501572 w 5398503"/>
              <a:gd name="connsiteY12" fmla="*/ 870092 h 2651750"/>
              <a:gd name="connsiteX13" fmla="*/ 4799227 w 5398503"/>
              <a:gd name="connsiteY13" fmla="*/ 727216 h 2651750"/>
              <a:gd name="connsiteX14" fmla="*/ 4951628 w 5398503"/>
              <a:gd name="connsiteY14" fmla="*/ 1020111 h 2651750"/>
              <a:gd name="connsiteX15" fmla="*/ 5394539 w 5398503"/>
              <a:gd name="connsiteY15" fmla="*/ 1241566 h 2651750"/>
              <a:gd name="connsiteX16" fmla="*/ 5042114 w 5398503"/>
              <a:gd name="connsiteY16" fmla="*/ 1563036 h 2651750"/>
              <a:gd name="connsiteX17" fmla="*/ 5163557 w 5398503"/>
              <a:gd name="connsiteY17" fmla="*/ 2122629 h 2651750"/>
              <a:gd name="connsiteX18" fmla="*/ 4601590 w 5398503"/>
              <a:gd name="connsiteY18" fmla="*/ 2324161 h 2651750"/>
              <a:gd name="connsiteX19" fmla="*/ 4008652 w 5398503"/>
              <a:gd name="connsiteY19" fmla="*/ 2596497 h 2651750"/>
              <a:gd name="connsiteX20" fmla="*/ 1160682 w 5398503"/>
              <a:gd name="connsiteY20" fmla="*/ 2303603 h 2651750"/>
              <a:gd name="connsiteX21" fmla="*/ 777301 w 5398503"/>
              <a:gd name="connsiteY21" fmla="*/ 2217878 h 2651750"/>
              <a:gd name="connsiteX22" fmla="*/ 632046 w 5398503"/>
              <a:gd name="connsiteY22" fmla="*/ 1907442 h 2651750"/>
              <a:gd name="connsiteX23" fmla="*/ 1014 w 5398503"/>
              <a:gd name="connsiteY23" fmla="*/ 1493104 h 2651750"/>
              <a:gd name="connsiteX0" fmla="*/ 1014 w 5398503"/>
              <a:gd name="connsiteY0" fmla="*/ 1493104 h 2651750"/>
              <a:gd name="connsiteX1" fmla="*/ 751108 w 5398503"/>
              <a:gd name="connsiteY1" fmla="*/ 1100197 h 2651750"/>
              <a:gd name="connsiteX2" fmla="*/ 948752 w 5398503"/>
              <a:gd name="connsiteY2" fmla="*/ 748645 h 2651750"/>
              <a:gd name="connsiteX3" fmla="*/ 1377377 w 5398503"/>
              <a:gd name="connsiteY3" fmla="*/ 808177 h 2651750"/>
              <a:gd name="connsiteX4" fmla="*/ 1691701 w 5398503"/>
              <a:gd name="connsiteY4" fmla="*/ 639108 h 2651750"/>
              <a:gd name="connsiteX5" fmla="*/ 1844100 w 5398503"/>
              <a:gd name="connsiteY5" fmla="*/ 258109 h 2651750"/>
              <a:gd name="connsiteX6" fmla="*/ 2222719 w 5398503"/>
              <a:gd name="connsiteY6" fmla="*/ 289065 h 2651750"/>
              <a:gd name="connsiteX7" fmla="*/ 2379880 w 5398503"/>
              <a:gd name="connsiteY7" fmla="*/ 10459 h 2651750"/>
              <a:gd name="connsiteX8" fmla="*/ 2687061 w 5398503"/>
              <a:gd name="connsiteY8" fmla="*/ 189053 h 2651750"/>
              <a:gd name="connsiteX9" fmla="*/ 3279991 w 5398503"/>
              <a:gd name="connsiteY9" fmla="*/ 72372 h 2651750"/>
              <a:gd name="connsiteX10" fmla="*/ 3670516 w 5398503"/>
              <a:gd name="connsiteY10" fmla="*/ 441467 h 2651750"/>
              <a:gd name="connsiteX11" fmla="*/ 4058659 w 5398503"/>
              <a:gd name="connsiteY11" fmla="*/ 691498 h 2651750"/>
              <a:gd name="connsiteX12" fmla="*/ 4501572 w 5398503"/>
              <a:gd name="connsiteY12" fmla="*/ 870092 h 2651750"/>
              <a:gd name="connsiteX13" fmla="*/ 4799227 w 5398503"/>
              <a:gd name="connsiteY13" fmla="*/ 727216 h 2651750"/>
              <a:gd name="connsiteX14" fmla="*/ 4951628 w 5398503"/>
              <a:gd name="connsiteY14" fmla="*/ 1020111 h 2651750"/>
              <a:gd name="connsiteX15" fmla="*/ 5394539 w 5398503"/>
              <a:gd name="connsiteY15" fmla="*/ 1241566 h 2651750"/>
              <a:gd name="connsiteX16" fmla="*/ 5042114 w 5398503"/>
              <a:gd name="connsiteY16" fmla="*/ 1563036 h 2651750"/>
              <a:gd name="connsiteX17" fmla="*/ 5163557 w 5398503"/>
              <a:gd name="connsiteY17" fmla="*/ 2122629 h 2651750"/>
              <a:gd name="connsiteX18" fmla="*/ 4601590 w 5398503"/>
              <a:gd name="connsiteY18" fmla="*/ 2324161 h 2651750"/>
              <a:gd name="connsiteX19" fmla="*/ 4008652 w 5398503"/>
              <a:gd name="connsiteY19" fmla="*/ 2596497 h 2651750"/>
              <a:gd name="connsiteX20" fmla="*/ 1160682 w 5398503"/>
              <a:gd name="connsiteY20" fmla="*/ 2303603 h 2651750"/>
              <a:gd name="connsiteX21" fmla="*/ 777301 w 5398503"/>
              <a:gd name="connsiteY21" fmla="*/ 2217878 h 2651750"/>
              <a:gd name="connsiteX22" fmla="*/ 632046 w 5398503"/>
              <a:gd name="connsiteY22" fmla="*/ 1907442 h 2651750"/>
              <a:gd name="connsiteX23" fmla="*/ 1014 w 5398503"/>
              <a:gd name="connsiteY23" fmla="*/ 1493104 h 2651750"/>
              <a:gd name="connsiteX0" fmla="*/ 1014 w 5398503"/>
              <a:gd name="connsiteY0" fmla="*/ 1493104 h 2984033"/>
              <a:gd name="connsiteX1" fmla="*/ 751108 w 5398503"/>
              <a:gd name="connsiteY1" fmla="*/ 1100197 h 2984033"/>
              <a:gd name="connsiteX2" fmla="*/ 948752 w 5398503"/>
              <a:gd name="connsiteY2" fmla="*/ 748645 h 2984033"/>
              <a:gd name="connsiteX3" fmla="*/ 1377377 w 5398503"/>
              <a:gd name="connsiteY3" fmla="*/ 808177 h 2984033"/>
              <a:gd name="connsiteX4" fmla="*/ 1691701 w 5398503"/>
              <a:gd name="connsiteY4" fmla="*/ 639108 h 2984033"/>
              <a:gd name="connsiteX5" fmla="*/ 1844100 w 5398503"/>
              <a:gd name="connsiteY5" fmla="*/ 258109 h 2984033"/>
              <a:gd name="connsiteX6" fmla="*/ 2222719 w 5398503"/>
              <a:gd name="connsiteY6" fmla="*/ 289065 h 2984033"/>
              <a:gd name="connsiteX7" fmla="*/ 2379880 w 5398503"/>
              <a:gd name="connsiteY7" fmla="*/ 10459 h 2984033"/>
              <a:gd name="connsiteX8" fmla="*/ 2687061 w 5398503"/>
              <a:gd name="connsiteY8" fmla="*/ 189053 h 2984033"/>
              <a:gd name="connsiteX9" fmla="*/ 3279991 w 5398503"/>
              <a:gd name="connsiteY9" fmla="*/ 72372 h 2984033"/>
              <a:gd name="connsiteX10" fmla="*/ 3670516 w 5398503"/>
              <a:gd name="connsiteY10" fmla="*/ 441467 h 2984033"/>
              <a:gd name="connsiteX11" fmla="*/ 4058659 w 5398503"/>
              <a:gd name="connsiteY11" fmla="*/ 691498 h 2984033"/>
              <a:gd name="connsiteX12" fmla="*/ 4501572 w 5398503"/>
              <a:gd name="connsiteY12" fmla="*/ 870092 h 2984033"/>
              <a:gd name="connsiteX13" fmla="*/ 4799227 w 5398503"/>
              <a:gd name="connsiteY13" fmla="*/ 727216 h 2984033"/>
              <a:gd name="connsiteX14" fmla="*/ 4951628 w 5398503"/>
              <a:gd name="connsiteY14" fmla="*/ 1020111 h 2984033"/>
              <a:gd name="connsiteX15" fmla="*/ 5394539 w 5398503"/>
              <a:gd name="connsiteY15" fmla="*/ 1241566 h 2984033"/>
              <a:gd name="connsiteX16" fmla="*/ 5042114 w 5398503"/>
              <a:gd name="connsiteY16" fmla="*/ 1563036 h 2984033"/>
              <a:gd name="connsiteX17" fmla="*/ 5163557 w 5398503"/>
              <a:gd name="connsiteY17" fmla="*/ 2122629 h 2984033"/>
              <a:gd name="connsiteX18" fmla="*/ 4601590 w 5398503"/>
              <a:gd name="connsiteY18" fmla="*/ 2324161 h 2984033"/>
              <a:gd name="connsiteX19" fmla="*/ 4008652 w 5398503"/>
              <a:gd name="connsiteY19" fmla="*/ 2596497 h 2984033"/>
              <a:gd name="connsiteX20" fmla="*/ 3544307 w 5398503"/>
              <a:gd name="connsiteY20" fmla="*/ 2979879 h 2984033"/>
              <a:gd name="connsiteX21" fmla="*/ 1160682 w 5398503"/>
              <a:gd name="connsiteY21" fmla="*/ 2303603 h 2984033"/>
              <a:gd name="connsiteX22" fmla="*/ 777301 w 5398503"/>
              <a:gd name="connsiteY22" fmla="*/ 2217878 h 2984033"/>
              <a:gd name="connsiteX23" fmla="*/ 632046 w 5398503"/>
              <a:gd name="connsiteY23" fmla="*/ 1907442 h 2984033"/>
              <a:gd name="connsiteX24" fmla="*/ 1014 w 5398503"/>
              <a:gd name="connsiteY24" fmla="*/ 1493104 h 2984033"/>
              <a:gd name="connsiteX0" fmla="*/ 1014 w 5398503"/>
              <a:gd name="connsiteY0" fmla="*/ 1493104 h 3314655"/>
              <a:gd name="connsiteX1" fmla="*/ 751108 w 5398503"/>
              <a:gd name="connsiteY1" fmla="*/ 1100197 h 3314655"/>
              <a:gd name="connsiteX2" fmla="*/ 948752 w 5398503"/>
              <a:gd name="connsiteY2" fmla="*/ 748645 h 3314655"/>
              <a:gd name="connsiteX3" fmla="*/ 1377377 w 5398503"/>
              <a:gd name="connsiteY3" fmla="*/ 808177 h 3314655"/>
              <a:gd name="connsiteX4" fmla="*/ 1691701 w 5398503"/>
              <a:gd name="connsiteY4" fmla="*/ 639108 h 3314655"/>
              <a:gd name="connsiteX5" fmla="*/ 1844100 w 5398503"/>
              <a:gd name="connsiteY5" fmla="*/ 258109 h 3314655"/>
              <a:gd name="connsiteX6" fmla="*/ 2222719 w 5398503"/>
              <a:gd name="connsiteY6" fmla="*/ 289065 h 3314655"/>
              <a:gd name="connsiteX7" fmla="*/ 2379880 w 5398503"/>
              <a:gd name="connsiteY7" fmla="*/ 10459 h 3314655"/>
              <a:gd name="connsiteX8" fmla="*/ 2687061 w 5398503"/>
              <a:gd name="connsiteY8" fmla="*/ 189053 h 3314655"/>
              <a:gd name="connsiteX9" fmla="*/ 3279991 w 5398503"/>
              <a:gd name="connsiteY9" fmla="*/ 72372 h 3314655"/>
              <a:gd name="connsiteX10" fmla="*/ 3670516 w 5398503"/>
              <a:gd name="connsiteY10" fmla="*/ 441467 h 3314655"/>
              <a:gd name="connsiteX11" fmla="*/ 4058659 w 5398503"/>
              <a:gd name="connsiteY11" fmla="*/ 691498 h 3314655"/>
              <a:gd name="connsiteX12" fmla="*/ 4501572 w 5398503"/>
              <a:gd name="connsiteY12" fmla="*/ 870092 h 3314655"/>
              <a:gd name="connsiteX13" fmla="*/ 4799227 w 5398503"/>
              <a:gd name="connsiteY13" fmla="*/ 727216 h 3314655"/>
              <a:gd name="connsiteX14" fmla="*/ 4951628 w 5398503"/>
              <a:gd name="connsiteY14" fmla="*/ 1020111 h 3314655"/>
              <a:gd name="connsiteX15" fmla="*/ 5394539 w 5398503"/>
              <a:gd name="connsiteY15" fmla="*/ 1241566 h 3314655"/>
              <a:gd name="connsiteX16" fmla="*/ 5042114 w 5398503"/>
              <a:gd name="connsiteY16" fmla="*/ 1563036 h 3314655"/>
              <a:gd name="connsiteX17" fmla="*/ 5163557 w 5398503"/>
              <a:gd name="connsiteY17" fmla="*/ 2122629 h 3314655"/>
              <a:gd name="connsiteX18" fmla="*/ 4601590 w 5398503"/>
              <a:gd name="connsiteY18" fmla="*/ 2324161 h 3314655"/>
              <a:gd name="connsiteX19" fmla="*/ 4008652 w 5398503"/>
              <a:gd name="connsiteY19" fmla="*/ 2596497 h 3314655"/>
              <a:gd name="connsiteX20" fmla="*/ 3544307 w 5398503"/>
              <a:gd name="connsiteY20" fmla="*/ 2979879 h 3314655"/>
              <a:gd name="connsiteX21" fmla="*/ 3246651 w 5398503"/>
              <a:gd name="connsiteY21" fmla="*/ 3294204 h 3314655"/>
              <a:gd name="connsiteX22" fmla="*/ 1160682 w 5398503"/>
              <a:gd name="connsiteY22" fmla="*/ 2303603 h 3314655"/>
              <a:gd name="connsiteX23" fmla="*/ 777301 w 5398503"/>
              <a:gd name="connsiteY23" fmla="*/ 2217878 h 3314655"/>
              <a:gd name="connsiteX24" fmla="*/ 632046 w 5398503"/>
              <a:gd name="connsiteY24" fmla="*/ 1907442 h 3314655"/>
              <a:gd name="connsiteX25" fmla="*/ 1014 w 5398503"/>
              <a:gd name="connsiteY25" fmla="*/ 1493104 h 3314655"/>
              <a:gd name="connsiteX0" fmla="*/ 1014 w 5398503"/>
              <a:gd name="connsiteY0" fmla="*/ 1493104 h 3314655"/>
              <a:gd name="connsiteX1" fmla="*/ 751108 w 5398503"/>
              <a:gd name="connsiteY1" fmla="*/ 1100197 h 3314655"/>
              <a:gd name="connsiteX2" fmla="*/ 948752 w 5398503"/>
              <a:gd name="connsiteY2" fmla="*/ 748645 h 3314655"/>
              <a:gd name="connsiteX3" fmla="*/ 1377377 w 5398503"/>
              <a:gd name="connsiteY3" fmla="*/ 808177 h 3314655"/>
              <a:gd name="connsiteX4" fmla="*/ 1691701 w 5398503"/>
              <a:gd name="connsiteY4" fmla="*/ 639108 h 3314655"/>
              <a:gd name="connsiteX5" fmla="*/ 1844100 w 5398503"/>
              <a:gd name="connsiteY5" fmla="*/ 258109 h 3314655"/>
              <a:gd name="connsiteX6" fmla="*/ 2222719 w 5398503"/>
              <a:gd name="connsiteY6" fmla="*/ 289065 h 3314655"/>
              <a:gd name="connsiteX7" fmla="*/ 2379880 w 5398503"/>
              <a:gd name="connsiteY7" fmla="*/ 10459 h 3314655"/>
              <a:gd name="connsiteX8" fmla="*/ 2687061 w 5398503"/>
              <a:gd name="connsiteY8" fmla="*/ 189053 h 3314655"/>
              <a:gd name="connsiteX9" fmla="*/ 3279991 w 5398503"/>
              <a:gd name="connsiteY9" fmla="*/ 72372 h 3314655"/>
              <a:gd name="connsiteX10" fmla="*/ 3670516 w 5398503"/>
              <a:gd name="connsiteY10" fmla="*/ 441467 h 3314655"/>
              <a:gd name="connsiteX11" fmla="*/ 4058659 w 5398503"/>
              <a:gd name="connsiteY11" fmla="*/ 691498 h 3314655"/>
              <a:gd name="connsiteX12" fmla="*/ 4501572 w 5398503"/>
              <a:gd name="connsiteY12" fmla="*/ 870092 h 3314655"/>
              <a:gd name="connsiteX13" fmla="*/ 4799227 w 5398503"/>
              <a:gd name="connsiteY13" fmla="*/ 727216 h 3314655"/>
              <a:gd name="connsiteX14" fmla="*/ 4951628 w 5398503"/>
              <a:gd name="connsiteY14" fmla="*/ 1020111 h 3314655"/>
              <a:gd name="connsiteX15" fmla="*/ 5394539 w 5398503"/>
              <a:gd name="connsiteY15" fmla="*/ 1241566 h 3314655"/>
              <a:gd name="connsiteX16" fmla="*/ 5042114 w 5398503"/>
              <a:gd name="connsiteY16" fmla="*/ 1563036 h 3314655"/>
              <a:gd name="connsiteX17" fmla="*/ 5163557 w 5398503"/>
              <a:gd name="connsiteY17" fmla="*/ 2122629 h 3314655"/>
              <a:gd name="connsiteX18" fmla="*/ 4601590 w 5398503"/>
              <a:gd name="connsiteY18" fmla="*/ 2324161 h 3314655"/>
              <a:gd name="connsiteX19" fmla="*/ 4008652 w 5398503"/>
              <a:gd name="connsiteY19" fmla="*/ 2596497 h 3314655"/>
              <a:gd name="connsiteX20" fmla="*/ 3544307 w 5398503"/>
              <a:gd name="connsiteY20" fmla="*/ 2979879 h 3314655"/>
              <a:gd name="connsiteX21" fmla="*/ 3246651 w 5398503"/>
              <a:gd name="connsiteY21" fmla="*/ 3294204 h 3314655"/>
              <a:gd name="connsiteX22" fmla="*/ 2039357 w 5398503"/>
              <a:gd name="connsiteY22" fmla="*/ 3044172 h 3314655"/>
              <a:gd name="connsiteX23" fmla="*/ 1160682 w 5398503"/>
              <a:gd name="connsiteY23" fmla="*/ 2303603 h 3314655"/>
              <a:gd name="connsiteX24" fmla="*/ 777301 w 5398503"/>
              <a:gd name="connsiteY24" fmla="*/ 2217878 h 3314655"/>
              <a:gd name="connsiteX25" fmla="*/ 632046 w 5398503"/>
              <a:gd name="connsiteY25" fmla="*/ 1907442 h 3314655"/>
              <a:gd name="connsiteX26" fmla="*/ 1014 w 5398503"/>
              <a:gd name="connsiteY26" fmla="*/ 1493104 h 3314655"/>
              <a:gd name="connsiteX0" fmla="*/ 1014 w 5398503"/>
              <a:gd name="connsiteY0" fmla="*/ 1493104 h 3314655"/>
              <a:gd name="connsiteX1" fmla="*/ 751108 w 5398503"/>
              <a:gd name="connsiteY1" fmla="*/ 1100197 h 3314655"/>
              <a:gd name="connsiteX2" fmla="*/ 948752 w 5398503"/>
              <a:gd name="connsiteY2" fmla="*/ 748645 h 3314655"/>
              <a:gd name="connsiteX3" fmla="*/ 1377377 w 5398503"/>
              <a:gd name="connsiteY3" fmla="*/ 808177 h 3314655"/>
              <a:gd name="connsiteX4" fmla="*/ 1691701 w 5398503"/>
              <a:gd name="connsiteY4" fmla="*/ 639108 h 3314655"/>
              <a:gd name="connsiteX5" fmla="*/ 1844100 w 5398503"/>
              <a:gd name="connsiteY5" fmla="*/ 258109 h 3314655"/>
              <a:gd name="connsiteX6" fmla="*/ 2222719 w 5398503"/>
              <a:gd name="connsiteY6" fmla="*/ 289065 h 3314655"/>
              <a:gd name="connsiteX7" fmla="*/ 2379880 w 5398503"/>
              <a:gd name="connsiteY7" fmla="*/ 10459 h 3314655"/>
              <a:gd name="connsiteX8" fmla="*/ 2687061 w 5398503"/>
              <a:gd name="connsiteY8" fmla="*/ 189053 h 3314655"/>
              <a:gd name="connsiteX9" fmla="*/ 3279991 w 5398503"/>
              <a:gd name="connsiteY9" fmla="*/ 72372 h 3314655"/>
              <a:gd name="connsiteX10" fmla="*/ 3670516 w 5398503"/>
              <a:gd name="connsiteY10" fmla="*/ 441467 h 3314655"/>
              <a:gd name="connsiteX11" fmla="*/ 4058659 w 5398503"/>
              <a:gd name="connsiteY11" fmla="*/ 691498 h 3314655"/>
              <a:gd name="connsiteX12" fmla="*/ 4501572 w 5398503"/>
              <a:gd name="connsiteY12" fmla="*/ 870092 h 3314655"/>
              <a:gd name="connsiteX13" fmla="*/ 4799227 w 5398503"/>
              <a:gd name="connsiteY13" fmla="*/ 727216 h 3314655"/>
              <a:gd name="connsiteX14" fmla="*/ 4951628 w 5398503"/>
              <a:gd name="connsiteY14" fmla="*/ 1020111 h 3314655"/>
              <a:gd name="connsiteX15" fmla="*/ 5394539 w 5398503"/>
              <a:gd name="connsiteY15" fmla="*/ 1241566 h 3314655"/>
              <a:gd name="connsiteX16" fmla="*/ 5042114 w 5398503"/>
              <a:gd name="connsiteY16" fmla="*/ 1563036 h 3314655"/>
              <a:gd name="connsiteX17" fmla="*/ 5163557 w 5398503"/>
              <a:gd name="connsiteY17" fmla="*/ 2122629 h 3314655"/>
              <a:gd name="connsiteX18" fmla="*/ 4601590 w 5398503"/>
              <a:gd name="connsiteY18" fmla="*/ 2324161 h 3314655"/>
              <a:gd name="connsiteX19" fmla="*/ 4008652 w 5398503"/>
              <a:gd name="connsiteY19" fmla="*/ 2596497 h 3314655"/>
              <a:gd name="connsiteX20" fmla="*/ 3544307 w 5398503"/>
              <a:gd name="connsiteY20" fmla="*/ 2979879 h 3314655"/>
              <a:gd name="connsiteX21" fmla="*/ 3246651 w 5398503"/>
              <a:gd name="connsiteY21" fmla="*/ 3294204 h 3314655"/>
              <a:gd name="connsiteX22" fmla="*/ 2039357 w 5398503"/>
              <a:gd name="connsiteY22" fmla="*/ 3044172 h 3314655"/>
              <a:gd name="connsiteX23" fmla="*/ 1863145 w 5398503"/>
              <a:gd name="connsiteY23" fmla="*/ 2848910 h 3314655"/>
              <a:gd name="connsiteX24" fmla="*/ 1160682 w 5398503"/>
              <a:gd name="connsiteY24" fmla="*/ 2303603 h 3314655"/>
              <a:gd name="connsiteX25" fmla="*/ 777301 w 5398503"/>
              <a:gd name="connsiteY25" fmla="*/ 2217878 h 3314655"/>
              <a:gd name="connsiteX26" fmla="*/ 632046 w 5398503"/>
              <a:gd name="connsiteY26" fmla="*/ 1907442 h 3314655"/>
              <a:gd name="connsiteX27" fmla="*/ 1014 w 5398503"/>
              <a:gd name="connsiteY27" fmla="*/ 1493104 h 3314655"/>
              <a:gd name="connsiteX0" fmla="*/ 1014 w 5398503"/>
              <a:gd name="connsiteY0" fmla="*/ 1493104 h 3314759"/>
              <a:gd name="connsiteX1" fmla="*/ 751108 w 5398503"/>
              <a:gd name="connsiteY1" fmla="*/ 1100197 h 3314759"/>
              <a:gd name="connsiteX2" fmla="*/ 948752 w 5398503"/>
              <a:gd name="connsiteY2" fmla="*/ 748645 h 3314759"/>
              <a:gd name="connsiteX3" fmla="*/ 1377377 w 5398503"/>
              <a:gd name="connsiteY3" fmla="*/ 808177 h 3314759"/>
              <a:gd name="connsiteX4" fmla="*/ 1691701 w 5398503"/>
              <a:gd name="connsiteY4" fmla="*/ 639108 h 3314759"/>
              <a:gd name="connsiteX5" fmla="*/ 1844100 w 5398503"/>
              <a:gd name="connsiteY5" fmla="*/ 258109 h 3314759"/>
              <a:gd name="connsiteX6" fmla="*/ 2222719 w 5398503"/>
              <a:gd name="connsiteY6" fmla="*/ 289065 h 3314759"/>
              <a:gd name="connsiteX7" fmla="*/ 2379880 w 5398503"/>
              <a:gd name="connsiteY7" fmla="*/ 10459 h 3314759"/>
              <a:gd name="connsiteX8" fmla="*/ 2687061 w 5398503"/>
              <a:gd name="connsiteY8" fmla="*/ 189053 h 3314759"/>
              <a:gd name="connsiteX9" fmla="*/ 3279991 w 5398503"/>
              <a:gd name="connsiteY9" fmla="*/ 72372 h 3314759"/>
              <a:gd name="connsiteX10" fmla="*/ 3670516 w 5398503"/>
              <a:gd name="connsiteY10" fmla="*/ 441467 h 3314759"/>
              <a:gd name="connsiteX11" fmla="*/ 4058659 w 5398503"/>
              <a:gd name="connsiteY11" fmla="*/ 691498 h 3314759"/>
              <a:gd name="connsiteX12" fmla="*/ 4501572 w 5398503"/>
              <a:gd name="connsiteY12" fmla="*/ 870092 h 3314759"/>
              <a:gd name="connsiteX13" fmla="*/ 4799227 w 5398503"/>
              <a:gd name="connsiteY13" fmla="*/ 727216 h 3314759"/>
              <a:gd name="connsiteX14" fmla="*/ 4951628 w 5398503"/>
              <a:gd name="connsiteY14" fmla="*/ 1020111 h 3314759"/>
              <a:gd name="connsiteX15" fmla="*/ 5394539 w 5398503"/>
              <a:gd name="connsiteY15" fmla="*/ 1241566 h 3314759"/>
              <a:gd name="connsiteX16" fmla="*/ 5042114 w 5398503"/>
              <a:gd name="connsiteY16" fmla="*/ 1563036 h 3314759"/>
              <a:gd name="connsiteX17" fmla="*/ 5163557 w 5398503"/>
              <a:gd name="connsiteY17" fmla="*/ 2122629 h 3314759"/>
              <a:gd name="connsiteX18" fmla="*/ 4601590 w 5398503"/>
              <a:gd name="connsiteY18" fmla="*/ 2324161 h 3314759"/>
              <a:gd name="connsiteX19" fmla="*/ 4008652 w 5398503"/>
              <a:gd name="connsiteY19" fmla="*/ 2596497 h 3314759"/>
              <a:gd name="connsiteX20" fmla="*/ 3544307 w 5398503"/>
              <a:gd name="connsiteY20" fmla="*/ 2982260 h 3314759"/>
              <a:gd name="connsiteX21" fmla="*/ 3246651 w 5398503"/>
              <a:gd name="connsiteY21" fmla="*/ 3294204 h 3314759"/>
              <a:gd name="connsiteX22" fmla="*/ 2039357 w 5398503"/>
              <a:gd name="connsiteY22" fmla="*/ 3044172 h 3314759"/>
              <a:gd name="connsiteX23" fmla="*/ 1863145 w 5398503"/>
              <a:gd name="connsiteY23" fmla="*/ 2848910 h 3314759"/>
              <a:gd name="connsiteX24" fmla="*/ 1160682 w 5398503"/>
              <a:gd name="connsiteY24" fmla="*/ 2303603 h 3314759"/>
              <a:gd name="connsiteX25" fmla="*/ 777301 w 5398503"/>
              <a:gd name="connsiteY25" fmla="*/ 2217878 h 3314759"/>
              <a:gd name="connsiteX26" fmla="*/ 632046 w 5398503"/>
              <a:gd name="connsiteY26" fmla="*/ 1907442 h 3314759"/>
              <a:gd name="connsiteX27" fmla="*/ 1014 w 5398503"/>
              <a:gd name="connsiteY27" fmla="*/ 1493104 h 3314759"/>
              <a:gd name="connsiteX0" fmla="*/ 1014 w 5398503"/>
              <a:gd name="connsiteY0" fmla="*/ 1493104 h 3314759"/>
              <a:gd name="connsiteX1" fmla="*/ 751108 w 5398503"/>
              <a:gd name="connsiteY1" fmla="*/ 1100197 h 3314759"/>
              <a:gd name="connsiteX2" fmla="*/ 948752 w 5398503"/>
              <a:gd name="connsiteY2" fmla="*/ 748645 h 3314759"/>
              <a:gd name="connsiteX3" fmla="*/ 1377377 w 5398503"/>
              <a:gd name="connsiteY3" fmla="*/ 808177 h 3314759"/>
              <a:gd name="connsiteX4" fmla="*/ 1691701 w 5398503"/>
              <a:gd name="connsiteY4" fmla="*/ 639108 h 3314759"/>
              <a:gd name="connsiteX5" fmla="*/ 1844100 w 5398503"/>
              <a:gd name="connsiteY5" fmla="*/ 258109 h 3314759"/>
              <a:gd name="connsiteX6" fmla="*/ 2222719 w 5398503"/>
              <a:gd name="connsiteY6" fmla="*/ 289065 h 3314759"/>
              <a:gd name="connsiteX7" fmla="*/ 2379880 w 5398503"/>
              <a:gd name="connsiteY7" fmla="*/ 10459 h 3314759"/>
              <a:gd name="connsiteX8" fmla="*/ 2687061 w 5398503"/>
              <a:gd name="connsiteY8" fmla="*/ 189053 h 3314759"/>
              <a:gd name="connsiteX9" fmla="*/ 3279991 w 5398503"/>
              <a:gd name="connsiteY9" fmla="*/ 72372 h 3314759"/>
              <a:gd name="connsiteX10" fmla="*/ 3670516 w 5398503"/>
              <a:gd name="connsiteY10" fmla="*/ 441467 h 3314759"/>
              <a:gd name="connsiteX11" fmla="*/ 4058659 w 5398503"/>
              <a:gd name="connsiteY11" fmla="*/ 691498 h 3314759"/>
              <a:gd name="connsiteX12" fmla="*/ 4501572 w 5398503"/>
              <a:gd name="connsiteY12" fmla="*/ 870092 h 3314759"/>
              <a:gd name="connsiteX13" fmla="*/ 4799227 w 5398503"/>
              <a:gd name="connsiteY13" fmla="*/ 727216 h 3314759"/>
              <a:gd name="connsiteX14" fmla="*/ 4951628 w 5398503"/>
              <a:gd name="connsiteY14" fmla="*/ 1020111 h 3314759"/>
              <a:gd name="connsiteX15" fmla="*/ 5394539 w 5398503"/>
              <a:gd name="connsiteY15" fmla="*/ 1241566 h 3314759"/>
              <a:gd name="connsiteX16" fmla="*/ 5042114 w 5398503"/>
              <a:gd name="connsiteY16" fmla="*/ 1563036 h 3314759"/>
              <a:gd name="connsiteX17" fmla="*/ 5163557 w 5398503"/>
              <a:gd name="connsiteY17" fmla="*/ 2122629 h 3314759"/>
              <a:gd name="connsiteX18" fmla="*/ 4601590 w 5398503"/>
              <a:gd name="connsiteY18" fmla="*/ 2324161 h 3314759"/>
              <a:gd name="connsiteX19" fmla="*/ 4008652 w 5398503"/>
              <a:gd name="connsiteY19" fmla="*/ 2596497 h 3314759"/>
              <a:gd name="connsiteX20" fmla="*/ 3544307 w 5398503"/>
              <a:gd name="connsiteY20" fmla="*/ 2982260 h 3314759"/>
              <a:gd name="connsiteX21" fmla="*/ 3246651 w 5398503"/>
              <a:gd name="connsiteY21" fmla="*/ 3294204 h 3314759"/>
              <a:gd name="connsiteX22" fmla="*/ 2039357 w 5398503"/>
              <a:gd name="connsiteY22" fmla="*/ 3044172 h 3314759"/>
              <a:gd name="connsiteX23" fmla="*/ 1863145 w 5398503"/>
              <a:gd name="connsiteY23" fmla="*/ 2848910 h 3314759"/>
              <a:gd name="connsiteX24" fmla="*/ 1160682 w 5398503"/>
              <a:gd name="connsiteY24" fmla="*/ 2303603 h 3314759"/>
              <a:gd name="connsiteX25" fmla="*/ 777301 w 5398503"/>
              <a:gd name="connsiteY25" fmla="*/ 2217878 h 3314759"/>
              <a:gd name="connsiteX26" fmla="*/ 632046 w 5398503"/>
              <a:gd name="connsiteY26" fmla="*/ 1907442 h 3314759"/>
              <a:gd name="connsiteX27" fmla="*/ 1014 w 5398503"/>
              <a:gd name="connsiteY27" fmla="*/ 1493104 h 3314759"/>
              <a:gd name="connsiteX0" fmla="*/ 1014 w 5398503"/>
              <a:gd name="connsiteY0" fmla="*/ 1493104 h 3314759"/>
              <a:gd name="connsiteX1" fmla="*/ 751108 w 5398503"/>
              <a:gd name="connsiteY1" fmla="*/ 1100197 h 3314759"/>
              <a:gd name="connsiteX2" fmla="*/ 948752 w 5398503"/>
              <a:gd name="connsiteY2" fmla="*/ 748645 h 3314759"/>
              <a:gd name="connsiteX3" fmla="*/ 1377377 w 5398503"/>
              <a:gd name="connsiteY3" fmla="*/ 808177 h 3314759"/>
              <a:gd name="connsiteX4" fmla="*/ 1691701 w 5398503"/>
              <a:gd name="connsiteY4" fmla="*/ 639108 h 3314759"/>
              <a:gd name="connsiteX5" fmla="*/ 1844100 w 5398503"/>
              <a:gd name="connsiteY5" fmla="*/ 258109 h 3314759"/>
              <a:gd name="connsiteX6" fmla="*/ 2222719 w 5398503"/>
              <a:gd name="connsiteY6" fmla="*/ 289065 h 3314759"/>
              <a:gd name="connsiteX7" fmla="*/ 2379880 w 5398503"/>
              <a:gd name="connsiteY7" fmla="*/ 10459 h 3314759"/>
              <a:gd name="connsiteX8" fmla="*/ 2687061 w 5398503"/>
              <a:gd name="connsiteY8" fmla="*/ 189053 h 3314759"/>
              <a:gd name="connsiteX9" fmla="*/ 3279991 w 5398503"/>
              <a:gd name="connsiteY9" fmla="*/ 72372 h 3314759"/>
              <a:gd name="connsiteX10" fmla="*/ 3670516 w 5398503"/>
              <a:gd name="connsiteY10" fmla="*/ 441467 h 3314759"/>
              <a:gd name="connsiteX11" fmla="*/ 4058659 w 5398503"/>
              <a:gd name="connsiteY11" fmla="*/ 691498 h 3314759"/>
              <a:gd name="connsiteX12" fmla="*/ 4501572 w 5398503"/>
              <a:gd name="connsiteY12" fmla="*/ 870092 h 3314759"/>
              <a:gd name="connsiteX13" fmla="*/ 4799227 w 5398503"/>
              <a:gd name="connsiteY13" fmla="*/ 727216 h 3314759"/>
              <a:gd name="connsiteX14" fmla="*/ 4951628 w 5398503"/>
              <a:gd name="connsiteY14" fmla="*/ 1020111 h 3314759"/>
              <a:gd name="connsiteX15" fmla="*/ 5394539 w 5398503"/>
              <a:gd name="connsiteY15" fmla="*/ 1241566 h 3314759"/>
              <a:gd name="connsiteX16" fmla="*/ 5042114 w 5398503"/>
              <a:gd name="connsiteY16" fmla="*/ 1563036 h 3314759"/>
              <a:gd name="connsiteX17" fmla="*/ 5163557 w 5398503"/>
              <a:gd name="connsiteY17" fmla="*/ 2122629 h 3314759"/>
              <a:gd name="connsiteX18" fmla="*/ 4601590 w 5398503"/>
              <a:gd name="connsiteY18" fmla="*/ 2324161 h 3314759"/>
              <a:gd name="connsiteX19" fmla="*/ 4008652 w 5398503"/>
              <a:gd name="connsiteY19" fmla="*/ 2596497 h 3314759"/>
              <a:gd name="connsiteX20" fmla="*/ 3544307 w 5398503"/>
              <a:gd name="connsiteY20" fmla="*/ 2982260 h 3314759"/>
              <a:gd name="connsiteX21" fmla="*/ 3246651 w 5398503"/>
              <a:gd name="connsiteY21" fmla="*/ 3294204 h 3314759"/>
              <a:gd name="connsiteX22" fmla="*/ 2039357 w 5398503"/>
              <a:gd name="connsiteY22" fmla="*/ 3044172 h 3314759"/>
              <a:gd name="connsiteX23" fmla="*/ 1863145 w 5398503"/>
              <a:gd name="connsiteY23" fmla="*/ 2848910 h 3314759"/>
              <a:gd name="connsiteX24" fmla="*/ 1160682 w 5398503"/>
              <a:gd name="connsiteY24" fmla="*/ 2303603 h 3314759"/>
              <a:gd name="connsiteX25" fmla="*/ 777301 w 5398503"/>
              <a:gd name="connsiteY25" fmla="*/ 2217878 h 3314759"/>
              <a:gd name="connsiteX26" fmla="*/ 632046 w 5398503"/>
              <a:gd name="connsiteY26" fmla="*/ 1907442 h 3314759"/>
              <a:gd name="connsiteX27" fmla="*/ 1014 w 5398503"/>
              <a:gd name="connsiteY27" fmla="*/ 1493104 h 3314759"/>
              <a:gd name="connsiteX0" fmla="*/ 1014 w 5398503"/>
              <a:gd name="connsiteY0" fmla="*/ 1493104 h 3314759"/>
              <a:gd name="connsiteX1" fmla="*/ 751108 w 5398503"/>
              <a:gd name="connsiteY1" fmla="*/ 1100197 h 3314759"/>
              <a:gd name="connsiteX2" fmla="*/ 948752 w 5398503"/>
              <a:gd name="connsiteY2" fmla="*/ 748645 h 3314759"/>
              <a:gd name="connsiteX3" fmla="*/ 1377377 w 5398503"/>
              <a:gd name="connsiteY3" fmla="*/ 808177 h 3314759"/>
              <a:gd name="connsiteX4" fmla="*/ 1691701 w 5398503"/>
              <a:gd name="connsiteY4" fmla="*/ 639108 h 3314759"/>
              <a:gd name="connsiteX5" fmla="*/ 1844100 w 5398503"/>
              <a:gd name="connsiteY5" fmla="*/ 258109 h 3314759"/>
              <a:gd name="connsiteX6" fmla="*/ 2222719 w 5398503"/>
              <a:gd name="connsiteY6" fmla="*/ 289065 h 3314759"/>
              <a:gd name="connsiteX7" fmla="*/ 2379880 w 5398503"/>
              <a:gd name="connsiteY7" fmla="*/ 10459 h 3314759"/>
              <a:gd name="connsiteX8" fmla="*/ 2687061 w 5398503"/>
              <a:gd name="connsiteY8" fmla="*/ 189053 h 3314759"/>
              <a:gd name="connsiteX9" fmla="*/ 3279991 w 5398503"/>
              <a:gd name="connsiteY9" fmla="*/ 72372 h 3314759"/>
              <a:gd name="connsiteX10" fmla="*/ 3670516 w 5398503"/>
              <a:gd name="connsiteY10" fmla="*/ 441467 h 3314759"/>
              <a:gd name="connsiteX11" fmla="*/ 4058659 w 5398503"/>
              <a:gd name="connsiteY11" fmla="*/ 691498 h 3314759"/>
              <a:gd name="connsiteX12" fmla="*/ 4501572 w 5398503"/>
              <a:gd name="connsiteY12" fmla="*/ 870092 h 3314759"/>
              <a:gd name="connsiteX13" fmla="*/ 4799227 w 5398503"/>
              <a:gd name="connsiteY13" fmla="*/ 727216 h 3314759"/>
              <a:gd name="connsiteX14" fmla="*/ 4951628 w 5398503"/>
              <a:gd name="connsiteY14" fmla="*/ 1020111 h 3314759"/>
              <a:gd name="connsiteX15" fmla="*/ 5394539 w 5398503"/>
              <a:gd name="connsiteY15" fmla="*/ 1241566 h 3314759"/>
              <a:gd name="connsiteX16" fmla="*/ 5042114 w 5398503"/>
              <a:gd name="connsiteY16" fmla="*/ 1563036 h 3314759"/>
              <a:gd name="connsiteX17" fmla="*/ 5163557 w 5398503"/>
              <a:gd name="connsiteY17" fmla="*/ 2122629 h 3314759"/>
              <a:gd name="connsiteX18" fmla="*/ 4601590 w 5398503"/>
              <a:gd name="connsiteY18" fmla="*/ 2324161 h 3314759"/>
              <a:gd name="connsiteX19" fmla="*/ 4008652 w 5398503"/>
              <a:gd name="connsiteY19" fmla="*/ 2596497 h 3314759"/>
              <a:gd name="connsiteX20" fmla="*/ 3544307 w 5398503"/>
              <a:gd name="connsiteY20" fmla="*/ 2982260 h 3314759"/>
              <a:gd name="connsiteX21" fmla="*/ 3246651 w 5398503"/>
              <a:gd name="connsiteY21" fmla="*/ 3294204 h 3314759"/>
              <a:gd name="connsiteX22" fmla="*/ 2039357 w 5398503"/>
              <a:gd name="connsiteY22" fmla="*/ 3044172 h 3314759"/>
              <a:gd name="connsiteX23" fmla="*/ 1863145 w 5398503"/>
              <a:gd name="connsiteY23" fmla="*/ 2848910 h 3314759"/>
              <a:gd name="connsiteX24" fmla="*/ 1160682 w 5398503"/>
              <a:gd name="connsiteY24" fmla="*/ 2303603 h 3314759"/>
              <a:gd name="connsiteX25" fmla="*/ 777301 w 5398503"/>
              <a:gd name="connsiteY25" fmla="*/ 2217878 h 3314759"/>
              <a:gd name="connsiteX26" fmla="*/ 632046 w 5398503"/>
              <a:gd name="connsiteY26" fmla="*/ 1907442 h 3314759"/>
              <a:gd name="connsiteX27" fmla="*/ 1014 w 5398503"/>
              <a:gd name="connsiteY27" fmla="*/ 1493104 h 3314759"/>
              <a:gd name="connsiteX0" fmla="*/ 1014 w 5398503"/>
              <a:gd name="connsiteY0" fmla="*/ 1493104 h 3314759"/>
              <a:gd name="connsiteX1" fmla="*/ 751108 w 5398503"/>
              <a:gd name="connsiteY1" fmla="*/ 1100197 h 3314759"/>
              <a:gd name="connsiteX2" fmla="*/ 948752 w 5398503"/>
              <a:gd name="connsiteY2" fmla="*/ 748645 h 3314759"/>
              <a:gd name="connsiteX3" fmla="*/ 1377377 w 5398503"/>
              <a:gd name="connsiteY3" fmla="*/ 808177 h 3314759"/>
              <a:gd name="connsiteX4" fmla="*/ 1691701 w 5398503"/>
              <a:gd name="connsiteY4" fmla="*/ 639108 h 3314759"/>
              <a:gd name="connsiteX5" fmla="*/ 1844100 w 5398503"/>
              <a:gd name="connsiteY5" fmla="*/ 258109 h 3314759"/>
              <a:gd name="connsiteX6" fmla="*/ 2222719 w 5398503"/>
              <a:gd name="connsiteY6" fmla="*/ 289065 h 3314759"/>
              <a:gd name="connsiteX7" fmla="*/ 2379880 w 5398503"/>
              <a:gd name="connsiteY7" fmla="*/ 10459 h 3314759"/>
              <a:gd name="connsiteX8" fmla="*/ 2687061 w 5398503"/>
              <a:gd name="connsiteY8" fmla="*/ 189053 h 3314759"/>
              <a:gd name="connsiteX9" fmla="*/ 3279991 w 5398503"/>
              <a:gd name="connsiteY9" fmla="*/ 72372 h 3314759"/>
              <a:gd name="connsiteX10" fmla="*/ 3670516 w 5398503"/>
              <a:gd name="connsiteY10" fmla="*/ 441467 h 3314759"/>
              <a:gd name="connsiteX11" fmla="*/ 4058659 w 5398503"/>
              <a:gd name="connsiteY11" fmla="*/ 691498 h 3314759"/>
              <a:gd name="connsiteX12" fmla="*/ 4501572 w 5398503"/>
              <a:gd name="connsiteY12" fmla="*/ 870092 h 3314759"/>
              <a:gd name="connsiteX13" fmla="*/ 4799227 w 5398503"/>
              <a:gd name="connsiteY13" fmla="*/ 727216 h 3314759"/>
              <a:gd name="connsiteX14" fmla="*/ 4951628 w 5398503"/>
              <a:gd name="connsiteY14" fmla="*/ 1020111 h 3314759"/>
              <a:gd name="connsiteX15" fmla="*/ 5394539 w 5398503"/>
              <a:gd name="connsiteY15" fmla="*/ 1241566 h 3314759"/>
              <a:gd name="connsiteX16" fmla="*/ 5042114 w 5398503"/>
              <a:gd name="connsiteY16" fmla="*/ 1563036 h 3314759"/>
              <a:gd name="connsiteX17" fmla="*/ 5163557 w 5398503"/>
              <a:gd name="connsiteY17" fmla="*/ 2122629 h 3314759"/>
              <a:gd name="connsiteX18" fmla="*/ 4601590 w 5398503"/>
              <a:gd name="connsiteY18" fmla="*/ 2324161 h 3314759"/>
              <a:gd name="connsiteX19" fmla="*/ 4008652 w 5398503"/>
              <a:gd name="connsiteY19" fmla="*/ 2596497 h 3314759"/>
              <a:gd name="connsiteX20" fmla="*/ 3544307 w 5398503"/>
              <a:gd name="connsiteY20" fmla="*/ 2982260 h 3314759"/>
              <a:gd name="connsiteX21" fmla="*/ 3246651 w 5398503"/>
              <a:gd name="connsiteY21" fmla="*/ 3294204 h 3314759"/>
              <a:gd name="connsiteX22" fmla="*/ 2039357 w 5398503"/>
              <a:gd name="connsiteY22" fmla="*/ 3044172 h 3314759"/>
              <a:gd name="connsiteX23" fmla="*/ 1863145 w 5398503"/>
              <a:gd name="connsiteY23" fmla="*/ 2848910 h 3314759"/>
              <a:gd name="connsiteX24" fmla="*/ 1160682 w 5398503"/>
              <a:gd name="connsiteY24" fmla="*/ 2303603 h 3314759"/>
              <a:gd name="connsiteX25" fmla="*/ 777301 w 5398503"/>
              <a:gd name="connsiteY25" fmla="*/ 2217878 h 3314759"/>
              <a:gd name="connsiteX26" fmla="*/ 632046 w 5398503"/>
              <a:gd name="connsiteY26" fmla="*/ 1907442 h 3314759"/>
              <a:gd name="connsiteX27" fmla="*/ 1014 w 5398503"/>
              <a:gd name="connsiteY27" fmla="*/ 1493104 h 3314759"/>
              <a:gd name="connsiteX0" fmla="*/ 1014 w 5398503"/>
              <a:gd name="connsiteY0" fmla="*/ 1493104 h 3304107"/>
              <a:gd name="connsiteX1" fmla="*/ 751108 w 5398503"/>
              <a:gd name="connsiteY1" fmla="*/ 1100197 h 3304107"/>
              <a:gd name="connsiteX2" fmla="*/ 948752 w 5398503"/>
              <a:gd name="connsiteY2" fmla="*/ 748645 h 3304107"/>
              <a:gd name="connsiteX3" fmla="*/ 1377377 w 5398503"/>
              <a:gd name="connsiteY3" fmla="*/ 808177 h 3304107"/>
              <a:gd name="connsiteX4" fmla="*/ 1691701 w 5398503"/>
              <a:gd name="connsiteY4" fmla="*/ 639108 h 3304107"/>
              <a:gd name="connsiteX5" fmla="*/ 1844100 w 5398503"/>
              <a:gd name="connsiteY5" fmla="*/ 258109 h 3304107"/>
              <a:gd name="connsiteX6" fmla="*/ 2222719 w 5398503"/>
              <a:gd name="connsiteY6" fmla="*/ 289065 h 3304107"/>
              <a:gd name="connsiteX7" fmla="*/ 2379880 w 5398503"/>
              <a:gd name="connsiteY7" fmla="*/ 10459 h 3304107"/>
              <a:gd name="connsiteX8" fmla="*/ 2687061 w 5398503"/>
              <a:gd name="connsiteY8" fmla="*/ 189053 h 3304107"/>
              <a:gd name="connsiteX9" fmla="*/ 3279991 w 5398503"/>
              <a:gd name="connsiteY9" fmla="*/ 72372 h 3304107"/>
              <a:gd name="connsiteX10" fmla="*/ 3670516 w 5398503"/>
              <a:gd name="connsiteY10" fmla="*/ 441467 h 3304107"/>
              <a:gd name="connsiteX11" fmla="*/ 4058659 w 5398503"/>
              <a:gd name="connsiteY11" fmla="*/ 691498 h 3304107"/>
              <a:gd name="connsiteX12" fmla="*/ 4501572 w 5398503"/>
              <a:gd name="connsiteY12" fmla="*/ 870092 h 3304107"/>
              <a:gd name="connsiteX13" fmla="*/ 4799227 w 5398503"/>
              <a:gd name="connsiteY13" fmla="*/ 727216 h 3304107"/>
              <a:gd name="connsiteX14" fmla="*/ 4951628 w 5398503"/>
              <a:gd name="connsiteY14" fmla="*/ 1020111 h 3304107"/>
              <a:gd name="connsiteX15" fmla="*/ 5394539 w 5398503"/>
              <a:gd name="connsiteY15" fmla="*/ 1241566 h 3304107"/>
              <a:gd name="connsiteX16" fmla="*/ 5042114 w 5398503"/>
              <a:gd name="connsiteY16" fmla="*/ 1563036 h 3304107"/>
              <a:gd name="connsiteX17" fmla="*/ 5163557 w 5398503"/>
              <a:gd name="connsiteY17" fmla="*/ 2122629 h 3304107"/>
              <a:gd name="connsiteX18" fmla="*/ 4601590 w 5398503"/>
              <a:gd name="connsiteY18" fmla="*/ 2324161 h 3304107"/>
              <a:gd name="connsiteX19" fmla="*/ 4008652 w 5398503"/>
              <a:gd name="connsiteY19" fmla="*/ 2596497 h 3304107"/>
              <a:gd name="connsiteX20" fmla="*/ 3544307 w 5398503"/>
              <a:gd name="connsiteY20" fmla="*/ 2982260 h 3304107"/>
              <a:gd name="connsiteX21" fmla="*/ 3246651 w 5398503"/>
              <a:gd name="connsiteY21" fmla="*/ 3294204 h 3304107"/>
              <a:gd name="connsiteX22" fmla="*/ 2039357 w 5398503"/>
              <a:gd name="connsiteY22" fmla="*/ 3044172 h 3304107"/>
              <a:gd name="connsiteX23" fmla="*/ 1863145 w 5398503"/>
              <a:gd name="connsiteY23" fmla="*/ 2848910 h 3304107"/>
              <a:gd name="connsiteX24" fmla="*/ 1160682 w 5398503"/>
              <a:gd name="connsiteY24" fmla="*/ 2303603 h 3304107"/>
              <a:gd name="connsiteX25" fmla="*/ 777301 w 5398503"/>
              <a:gd name="connsiteY25" fmla="*/ 2217878 h 3304107"/>
              <a:gd name="connsiteX26" fmla="*/ 632046 w 5398503"/>
              <a:gd name="connsiteY26" fmla="*/ 1907442 h 3304107"/>
              <a:gd name="connsiteX27" fmla="*/ 1014 w 5398503"/>
              <a:gd name="connsiteY27" fmla="*/ 1493104 h 3304107"/>
              <a:gd name="connsiteX0" fmla="*/ 1014 w 5398503"/>
              <a:gd name="connsiteY0" fmla="*/ 1493104 h 3309083"/>
              <a:gd name="connsiteX1" fmla="*/ 751108 w 5398503"/>
              <a:gd name="connsiteY1" fmla="*/ 1100197 h 3309083"/>
              <a:gd name="connsiteX2" fmla="*/ 948752 w 5398503"/>
              <a:gd name="connsiteY2" fmla="*/ 748645 h 3309083"/>
              <a:gd name="connsiteX3" fmla="*/ 1377377 w 5398503"/>
              <a:gd name="connsiteY3" fmla="*/ 808177 h 3309083"/>
              <a:gd name="connsiteX4" fmla="*/ 1691701 w 5398503"/>
              <a:gd name="connsiteY4" fmla="*/ 639108 h 3309083"/>
              <a:gd name="connsiteX5" fmla="*/ 1844100 w 5398503"/>
              <a:gd name="connsiteY5" fmla="*/ 258109 h 3309083"/>
              <a:gd name="connsiteX6" fmla="*/ 2222719 w 5398503"/>
              <a:gd name="connsiteY6" fmla="*/ 289065 h 3309083"/>
              <a:gd name="connsiteX7" fmla="*/ 2379880 w 5398503"/>
              <a:gd name="connsiteY7" fmla="*/ 10459 h 3309083"/>
              <a:gd name="connsiteX8" fmla="*/ 2687061 w 5398503"/>
              <a:gd name="connsiteY8" fmla="*/ 189053 h 3309083"/>
              <a:gd name="connsiteX9" fmla="*/ 3279991 w 5398503"/>
              <a:gd name="connsiteY9" fmla="*/ 72372 h 3309083"/>
              <a:gd name="connsiteX10" fmla="*/ 3670516 w 5398503"/>
              <a:gd name="connsiteY10" fmla="*/ 441467 h 3309083"/>
              <a:gd name="connsiteX11" fmla="*/ 4058659 w 5398503"/>
              <a:gd name="connsiteY11" fmla="*/ 691498 h 3309083"/>
              <a:gd name="connsiteX12" fmla="*/ 4501572 w 5398503"/>
              <a:gd name="connsiteY12" fmla="*/ 870092 h 3309083"/>
              <a:gd name="connsiteX13" fmla="*/ 4799227 w 5398503"/>
              <a:gd name="connsiteY13" fmla="*/ 727216 h 3309083"/>
              <a:gd name="connsiteX14" fmla="*/ 4951628 w 5398503"/>
              <a:gd name="connsiteY14" fmla="*/ 1020111 h 3309083"/>
              <a:gd name="connsiteX15" fmla="*/ 5394539 w 5398503"/>
              <a:gd name="connsiteY15" fmla="*/ 1241566 h 3309083"/>
              <a:gd name="connsiteX16" fmla="*/ 5042114 w 5398503"/>
              <a:gd name="connsiteY16" fmla="*/ 1563036 h 3309083"/>
              <a:gd name="connsiteX17" fmla="*/ 5163557 w 5398503"/>
              <a:gd name="connsiteY17" fmla="*/ 2122629 h 3309083"/>
              <a:gd name="connsiteX18" fmla="*/ 4601590 w 5398503"/>
              <a:gd name="connsiteY18" fmla="*/ 2324161 h 3309083"/>
              <a:gd name="connsiteX19" fmla="*/ 4008652 w 5398503"/>
              <a:gd name="connsiteY19" fmla="*/ 2596497 h 3309083"/>
              <a:gd name="connsiteX20" fmla="*/ 3544307 w 5398503"/>
              <a:gd name="connsiteY20" fmla="*/ 2982260 h 3309083"/>
              <a:gd name="connsiteX21" fmla="*/ 3246651 w 5398503"/>
              <a:gd name="connsiteY21" fmla="*/ 3294204 h 3309083"/>
              <a:gd name="connsiteX22" fmla="*/ 2039357 w 5398503"/>
              <a:gd name="connsiteY22" fmla="*/ 3044172 h 3309083"/>
              <a:gd name="connsiteX23" fmla="*/ 1863145 w 5398503"/>
              <a:gd name="connsiteY23" fmla="*/ 2848910 h 3309083"/>
              <a:gd name="connsiteX24" fmla="*/ 1160682 w 5398503"/>
              <a:gd name="connsiteY24" fmla="*/ 2303603 h 3309083"/>
              <a:gd name="connsiteX25" fmla="*/ 777301 w 5398503"/>
              <a:gd name="connsiteY25" fmla="*/ 2217878 h 3309083"/>
              <a:gd name="connsiteX26" fmla="*/ 632046 w 5398503"/>
              <a:gd name="connsiteY26" fmla="*/ 1907442 h 3309083"/>
              <a:gd name="connsiteX27" fmla="*/ 1014 w 5398503"/>
              <a:gd name="connsiteY27" fmla="*/ 1493104 h 3309083"/>
              <a:gd name="connsiteX0" fmla="*/ 1014 w 5398503"/>
              <a:gd name="connsiteY0" fmla="*/ 1493104 h 3309832"/>
              <a:gd name="connsiteX1" fmla="*/ 751108 w 5398503"/>
              <a:gd name="connsiteY1" fmla="*/ 1100197 h 3309832"/>
              <a:gd name="connsiteX2" fmla="*/ 948752 w 5398503"/>
              <a:gd name="connsiteY2" fmla="*/ 748645 h 3309832"/>
              <a:gd name="connsiteX3" fmla="*/ 1377377 w 5398503"/>
              <a:gd name="connsiteY3" fmla="*/ 808177 h 3309832"/>
              <a:gd name="connsiteX4" fmla="*/ 1691701 w 5398503"/>
              <a:gd name="connsiteY4" fmla="*/ 639108 h 3309832"/>
              <a:gd name="connsiteX5" fmla="*/ 1844100 w 5398503"/>
              <a:gd name="connsiteY5" fmla="*/ 258109 h 3309832"/>
              <a:gd name="connsiteX6" fmla="*/ 2222719 w 5398503"/>
              <a:gd name="connsiteY6" fmla="*/ 289065 h 3309832"/>
              <a:gd name="connsiteX7" fmla="*/ 2379880 w 5398503"/>
              <a:gd name="connsiteY7" fmla="*/ 10459 h 3309832"/>
              <a:gd name="connsiteX8" fmla="*/ 2687061 w 5398503"/>
              <a:gd name="connsiteY8" fmla="*/ 189053 h 3309832"/>
              <a:gd name="connsiteX9" fmla="*/ 3279991 w 5398503"/>
              <a:gd name="connsiteY9" fmla="*/ 72372 h 3309832"/>
              <a:gd name="connsiteX10" fmla="*/ 3670516 w 5398503"/>
              <a:gd name="connsiteY10" fmla="*/ 441467 h 3309832"/>
              <a:gd name="connsiteX11" fmla="*/ 4058659 w 5398503"/>
              <a:gd name="connsiteY11" fmla="*/ 691498 h 3309832"/>
              <a:gd name="connsiteX12" fmla="*/ 4501572 w 5398503"/>
              <a:gd name="connsiteY12" fmla="*/ 870092 h 3309832"/>
              <a:gd name="connsiteX13" fmla="*/ 4799227 w 5398503"/>
              <a:gd name="connsiteY13" fmla="*/ 727216 h 3309832"/>
              <a:gd name="connsiteX14" fmla="*/ 4951628 w 5398503"/>
              <a:gd name="connsiteY14" fmla="*/ 1020111 h 3309832"/>
              <a:gd name="connsiteX15" fmla="*/ 5394539 w 5398503"/>
              <a:gd name="connsiteY15" fmla="*/ 1241566 h 3309832"/>
              <a:gd name="connsiteX16" fmla="*/ 5042114 w 5398503"/>
              <a:gd name="connsiteY16" fmla="*/ 1563036 h 3309832"/>
              <a:gd name="connsiteX17" fmla="*/ 5163557 w 5398503"/>
              <a:gd name="connsiteY17" fmla="*/ 2122629 h 3309832"/>
              <a:gd name="connsiteX18" fmla="*/ 4601590 w 5398503"/>
              <a:gd name="connsiteY18" fmla="*/ 2324161 h 3309832"/>
              <a:gd name="connsiteX19" fmla="*/ 4008652 w 5398503"/>
              <a:gd name="connsiteY19" fmla="*/ 2596497 h 3309832"/>
              <a:gd name="connsiteX20" fmla="*/ 3544307 w 5398503"/>
              <a:gd name="connsiteY20" fmla="*/ 2982260 h 3309832"/>
              <a:gd name="connsiteX21" fmla="*/ 3246651 w 5398503"/>
              <a:gd name="connsiteY21" fmla="*/ 3294204 h 3309832"/>
              <a:gd name="connsiteX22" fmla="*/ 2039357 w 5398503"/>
              <a:gd name="connsiteY22" fmla="*/ 3044172 h 3309832"/>
              <a:gd name="connsiteX23" fmla="*/ 1863145 w 5398503"/>
              <a:gd name="connsiteY23" fmla="*/ 2848910 h 3309832"/>
              <a:gd name="connsiteX24" fmla="*/ 1160682 w 5398503"/>
              <a:gd name="connsiteY24" fmla="*/ 2303603 h 3309832"/>
              <a:gd name="connsiteX25" fmla="*/ 777301 w 5398503"/>
              <a:gd name="connsiteY25" fmla="*/ 2217878 h 3309832"/>
              <a:gd name="connsiteX26" fmla="*/ 632046 w 5398503"/>
              <a:gd name="connsiteY26" fmla="*/ 1907442 h 3309832"/>
              <a:gd name="connsiteX27" fmla="*/ 1014 w 5398503"/>
              <a:gd name="connsiteY27" fmla="*/ 1493104 h 3309832"/>
              <a:gd name="connsiteX0" fmla="*/ 1014 w 5398503"/>
              <a:gd name="connsiteY0" fmla="*/ 1493104 h 3586344"/>
              <a:gd name="connsiteX1" fmla="*/ 751108 w 5398503"/>
              <a:gd name="connsiteY1" fmla="*/ 1100197 h 3586344"/>
              <a:gd name="connsiteX2" fmla="*/ 948752 w 5398503"/>
              <a:gd name="connsiteY2" fmla="*/ 748645 h 3586344"/>
              <a:gd name="connsiteX3" fmla="*/ 1377377 w 5398503"/>
              <a:gd name="connsiteY3" fmla="*/ 808177 h 3586344"/>
              <a:gd name="connsiteX4" fmla="*/ 1691701 w 5398503"/>
              <a:gd name="connsiteY4" fmla="*/ 639108 h 3586344"/>
              <a:gd name="connsiteX5" fmla="*/ 1844100 w 5398503"/>
              <a:gd name="connsiteY5" fmla="*/ 258109 h 3586344"/>
              <a:gd name="connsiteX6" fmla="*/ 2222719 w 5398503"/>
              <a:gd name="connsiteY6" fmla="*/ 289065 h 3586344"/>
              <a:gd name="connsiteX7" fmla="*/ 2379880 w 5398503"/>
              <a:gd name="connsiteY7" fmla="*/ 10459 h 3586344"/>
              <a:gd name="connsiteX8" fmla="*/ 2687061 w 5398503"/>
              <a:gd name="connsiteY8" fmla="*/ 189053 h 3586344"/>
              <a:gd name="connsiteX9" fmla="*/ 3279991 w 5398503"/>
              <a:gd name="connsiteY9" fmla="*/ 72372 h 3586344"/>
              <a:gd name="connsiteX10" fmla="*/ 3670516 w 5398503"/>
              <a:gd name="connsiteY10" fmla="*/ 441467 h 3586344"/>
              <a:gd name="connsiteX11" fmla="*/ 4058659 w 5398503"/>
              <a:gd name="connsiteY11" fmla="*/ 691498 h 3586344"/>
              <a:gd name="connsiteX12" fmla="*/ 4501572 w 5398503"/>
              <a:gd name="connsiteY12" fmla="*/ 870092 h 3586344"/>
              <a:gd name="connsiteX13" fmla="*/ 4799227 w 5398503"/>
              <a:gd name="connsiteY13" fmla="*/ 727216 h 3586344"/>
              <a:gd name="connsiteX14" fmla="*/ 4951628 w 5398503"/>
              <a:gd name="connsiteY14" fmla="*/ 1020111 h 3586344"/>
              <a:gd name="connsiteX15" fmla="*/ 5394539 w 5398503"/>
              <a:gd name="connsiteY15" fmla="*/ 1241566 h 3586344"/>
              <a:gd name="connsiteX16" fmla="*/ 5042114 w 5398503"/>
              <a:gd name="connsiteY16" fmla="*/ 1563036 h 3586344"/>
              <a:gd name="connsiteX17" fmla="*/ 5163557 w 5398503"/>
              <a:gd name="connsiteY17" fmla="*/ 2122629 h 3586344"/>
              <a:gd name="connsiteX18" fmla="*/ 4601590 w 5398503"/>
              <a:gd name="connsiteY18" fmla="*/ 2324161 h 3586344"/>
              <a:gd name="connsiteX19" fmla="*/ 4008652 w 5398503"/>
              <a:gd name="connsiteY19" fmla="*/ 2596497 h 3586344"/>
              <a:gd name="connsiteX20" fmla="*/ 3544307 w 5398503"/>
              <a:gd name="connsiteY20" fmla="*/ 2982260 h 3586344"/>
              <a:gd name="connsiteX21" fmla="*/ 3246651 w 5398503"/>
              <a:gd name="connsiteY21" fmla="*/ 3294204 h 3586344"/>
              <a:gd name="connsiteX22" fmla="*/ 2484651 w 5398503"/>
              <a:gd name="connsiteY22" fmla="*/ 3582334 h 3586344"/>
              <a:gd name="connsiteX23" fmla="*/ 2039357 w 5398503"/>
              <a:gd name="connsiteY23" fmla="*/ 3044172 h 3586344"/>
              <a:gd name="connsiteX24" fmla="*/ 1863145 w 5398503"/>
              <a:gd name="connsiteY24" fmla="*/ 2848910 h 3586344"/>
              <a:gd name="connsiteX25" fmla="*/ 1160682 w 5398503"/>
              <a:gd name="connsiteY25" fmla="*/ 2303603 h 3586344"/>
              <a:gd name="connsiteX26" fmla="*/ 777301 w 5398503"/>
              <a:gd name="connsiteY26" fmla="*/ 2217878 h 3586344"/>
              <a:gd name="connsiteX27" fmla="*/ 632046 w 5398503"/>
              <a:gd name="connsiteY27" fmla="*/ 1907442 h 3586344"/>
              <a:gd name="connsiteX28" fmla="*/ 1014 w 5398503"/>
              <a:gd name="connsiteY28" fmla="*/ 1493104 h 3586344"/>
              <a:gd name="connsiteX0" fmla="*/ 1014 w 5398503"/>
              <a:gd name="connsiteY0" fmla="*/ 1493104 h 3586344"/>
              <a:gd name="connsiteX1" fmla="*/ 751108 w 5398503"/>
              <a:gd name="connsiteY1" fmla="*/ 1100197 h 3586344"/>
              <a:gd name="connsiteX2" fmla="*/ 948752 w 5398503"/>
              <a:gd name="connsiteY2" fmla="*/ 748645 h 3586344"/>
              <a:gd name="connsiteX3" fmla="*/ 1377377 w 5398503"/>
              <a:gd name="connsiteY3" fmla="*/ 808177 h 3586344"/>
              <a:gd name="connsiteX4" fmla="*/ 1691701 w 5398503"/>
              <a:gd name="connsiteY4" fmla="*/ 639108 h 3586344"/>
              <a:gd name="connsiteX5" fmla="*/ 1844100 w 5398503"/>
              <a:gd name="connsiteY5" fmla="*/ 258109 h 3586344"/>
              <a:gd name="connsiteX6" fmla="*/ 2222719 w 5398503"/>
              <a:gd name="connsiteY6" fmla="*/ 289065 h 3586344"/>
              <a:gd name="connsiteX7" fmla="*/ 2379880 w 5398503"/>
              <a:gd name="connsiteY7" fmla="*/ 10459 h 3586344"/>
              <a:gd name="connsiteX8" fmla="*/ 2687061 w 5398503"/>
              <a:gd name="connsiteY8" fmla="*/ 189053 h 3586344"/>
              <a:gd name="connsiteX9" fmla="*/ 3279991 w 5398503"/>
              <a:gd name="connsiteY9" fmla="*/ 72372 h 3586344"/>
              <a:gd name="connsiteX10" fmla="*/ 3670516 w 5398503"/>
              <a:gd name="connsiteY10" fmla="*/ 441467 h 3586344"/>
              <a:gd name="connsiteX11" fmla="*/ 4058659 w 5398503"/>
              <a:gd name="connsiteY11" fmla="*/ 691498 h 3586344"/>
              <a:gd name="connsiteX12" fmla="*/ 4501572 w 5398503"/>
              <a:gd name="connsiteY12" fmla="*/ 870092 h 3586344"/>
              <a:gd name="connsiteX13" fmla="*/ 4799227 w 5398503"/>
              <a:gd name="connsiteY13" fmla="*/ 727216 h 3586344"/>
              <a:gd name="connsiteX14" fmla="*/ 4951628 w 5398503"/>
              <a:gd name="connsiteY14" fmla="*/ 1020111 h 3586344"/>
              <a:gd name="connsiteX15" fmla="*/ 5394539 w 5398503"/>
              <a:gd name="connsiteY15" fmla="*/ 1241566 h 3586344"/>
              <a:gd name="connsiteX16" fmla="*/ 5042114 w 5398503"/>
              <a:gd name="connsiteY16" fmla="*/ 1563036 h 3586344"/>
              <a:gd name="connsiteX17" fmla="*/ 5163557 w 5398503"/>
              <a:gd name="connsiteY17" fmla="*/ 2122629 h 3586344"/>
              <a:gd name="connsiteX18" fmla="*/ 4601590 w 5398503"/>
              <a:gd name="connsiteY18" fmla="*/ 2324161 h 3586344"/>
              <a:gd name="connsiteX19" fmla="*/ 4008652 w 5398503"/>
              <a:gd name="connsiteY19" fmla="*/ 2596497 h 3586344"/>
              <a:gd name="connsiteX20" fmla="*/ 3544307 w 5398503"/>
              <a:gd name="connsiteY20" fmla="*/ 2982260 h 3586344"/>
              <a:gd name="connsiteX21" fmla="*/ 3246651 w 5398503"/>
              <a:gd name="connsiteY21" fmla="*/ 3294204 h 3586344"/>
              <a:gd name="connsiteX22" fmla="*/ 2484651 w 5398503"/>
              <a:gd name="connsiteY22" fmla="*/ 3582334 h 3586344"/>
              <a:gd name="connsiteX23" fmla="*/ 2039357 w 5398503"/>
              <a:gd name="connsiteY23" fmla="*/ 3044172 h 3586344"/>
              <a:gd name="connsiteX24" fmla="*/ 1863145 w 5398503"/>
              <a:gd name="connsiteY24" fmla="*/ 2848910 h 3586344"/>
              <a:gd name="connsiteX25" fmla="*/ 1160682 w 5398503"/>
              <a:gd name="connsiteY25" fmla="*/ 2303603 h 3586344"/>
              <a:gd name="connsiteX26" fmla="*/ 777301 w 5398503"/>
              <a:gd name="connsiteY26" fmla="*/ 2217878 h 3586344"/>
              <a:gd name="connsiteX27" fmla="*/ 632046 w 5398503"/>
              <a:gd name="connsiteY27" fmla="*/ 1907442 h 3586344"/>
              <a:gd name="connsiteX28" fmla="*/ 1014 w 5398503"/>
              <a:gd name="connsiteY28" fmla="*/ 1493104 h 3586344"/>
              <a:gd name="connsiteX0" fmla="*/ 1014 w 5398503"/>
              <a:gd name="connsiteY0" fmla="*/ 1493104 h 3596093"/>
              <a:gd name="connsiteX1" fmla="*/ 751108 w 5398503"/>
              <a:gd name="connsiteY1" fmla="*/ 1100197 h 3596093"/>
              <a:gd name="connsiteX2" fmla="*/ 948752 w 5398503"/>
              <a:gd name="connsiteY2" fmla="*/ 748645 h 3596093"/>
              <a:gd name="connsiteX3" fmla="*/ 1377377 w 5398503"/>
              <a:gd name="connsiteY3" fmla="*/ 808177 h 3596093"/>
              <a:gd name="connsiteX4" fmla="*/ 1691701 w 5398503"/>
              <a:gd name="connsiteY4" fmla="*/ 639108 h 3596093"/>
              <a:gd name="connsiteX5" fmla="*/ 1844100 w 5398503"/>
              <a:gd name="connsiteY5" fmla="*/ 258109 h 3596093"/>
              <a:gd name="connsiteX6" fmla="*/ 2222719 w 5398503"/>
              <a:gd name="connsiteY6" fmla="*/ 289065 h 3596093"/>
              <a:gd name="connsiteX7" fmla="*/ 2379880 w 5398503"/>
              <a:gd name="connsiteY7" fmla="*/ 10459 h 3596093"/>
              <a:gd name="connsiteX8" fmla="*/ 2687061 w 5398503"/>
              <a:gd name="connsiteY8" fmla="*/ 189053 h 3596093"/>
              <a:gd name="connsiteX9" fmla="*/ 3279991 w 5398503"/>
              <a:gd name="connsiteY9" fmla="*/ 72372 h 3596093"/>
              <a:gd name="connsiteX10" fmla="*/ 3670516 w 5398503"/>
              <a:gd name="connsiteY10" fmla="*/ 441467 h 3596093"/>
              <a:gd name="connsiteX11" fmla="*/ 4058659 w 5398503"/>
              <a:gd name="connsiteY11" fmla="*/ 691498 h 3596093"/>
              <a:gd name="connsiteX12" fmla="*/ 4501572 w 5398503"/>
              <a:gd name="connsiteY12" fmla="*/ 870092 h 3596093"/>
              <a:gd name="connsiteX13" fmla="*/ 4799227 w 5398503"/>
              <a:gd name="connsiteY13" fmla="*/ 727216 h 3596093"/>
              <a:gd name="connsiteX14" fmla="*/ 4951628 w 5398503"/>
              <a:gd name="connsiteY14" fmla="*/ 1020111 h 3596093"/>
              <a:gd name="connsiteX15" fmla="*/ 5394539 w 5398503"/>
              <a:gd name="connsiteY15" fmla="*/ 1241566 h 3596093"/>
              <a:gd name="connsiteX16" fmla="*/ 5042114 w 5398503"/>
              <a:gd name="connsiteY16" fmla="*/ 1563036 h 3596093"/>
              <a:gd name="connsiteX17" fmla="*/ 5163557 w 5398503"/>
              <a:gd name="connsiteY17" fmla="*/ 2122629 h 3596093"/>
              <a:gd name="connsiteX18" fmla="*/ 4601590 w 5398503"/>
              <a:gd name="connsiteY18" fmla="*/ 2324161 h 3596093"/>
              <a:gd name="connsiteX19" fmla="*/ 4008652 w 5398503"/>
              <a:gd name="connsiteY19" fmla="*/ 2596497 h 3596093"/>
              <a:gd name="connsiteX20" fmla="*/ 3544307 w 5398503"/>
              <a:gd name="connsiteY20" fmla="*/ 2982260 h 3596093"/>
              <a:gd name="connsiteX21" fmla="*/ 3246651 w 5398503"/>
              <a:gd name="connsiteY21" fmla="*/ 3294204 h 3596093"/>
              <a:gd name="connsiteX22" fmla="*/ 2484651 w 5398503"/>
              <a:gd name="connsiteY22" fmla="*/ 3582334 h 3596093"/>
              <a:gd name="connsiteX23" fmla="*/ 2039357 w 5398503"/>
              <a:gd name="connsiteY23" fmla="*/ 3044172 h 3596093"/>
              <a:gd name="connsiteX24" fmla="*/ 1863145 w 5398503"/>
              <a:gd name="connsiteY24" fmla="*/ 2848910 h 3596093"/>
              <a:gd name="connsiteX25" fmla="*/ 1160682 w 5398503"/>
              <a:gd name="connsiteY25" fmla="*/ 2303603 h 3596093"/>
              <a:gd name="connsiteX26" fmla="*/ 777301 w 5398503"/>
              <a:gd name="connsiteY26" fmla="*/ 2217878 h 3596093"/>
              <a:gd name="connsiteX27" fmla="*/ 632046 w 5398503"/>
              <a:gd name="connsiteY27" fmla="*/ 1907442 h 3596093"/>
              <a:gd name="connsiteX28" fmla="*/ 1014 w 5398503"/>
              <a:gd name="connsiteY28" fmla="*/ 1493104 h 3596093"/>
              <a:gd name="connsiteX0" fmla="*/ 1014 w 5398503"/>
              <a:gd name="connsiteY0" fmla="*/ 1493104 h 3596248"/>
              <a:gd name="connsiteX1" fmla="*/ 751108 w 5398503"/>
              <a:gd name="connsiteY1" fmla="*/ 1100197 h 3596248"/>
              <a:gd name="connsiteX2" fmla="*/ 948752 w 5398503"/>
              <a:gd name="connsiteY2" fmla="*/ 748645 h 3596248"/>
              <a:gd name="connsiteX3" fmla="*/ 1377377 w 5398503"/>
              <a:gd name="connsiteY3" fmla="*/ 808177 h 3596248"/>
              <a:gd name="connsiteX4" fmla="*/ 1691701 w 5398503"/>
              <a:gd name="connsiteY4" fmla="*/ 639108 h 3596248"/>
              <a:gd name="connsiteX5" fmla="*/ 1844100 w 5398503"/>
              <a:gd name="connsiteY5" fmla="*/ 258109 h 3596248"/>
              <a:gd name="connsiteX6" fmla="*/ 2222719 w 5398503"/>
              <a:gd name="connsiteY6" fmla="*/ 289065 h 3596248"/>
              <a:gd name="connsiteX7" fmla="*/ 2379880 w 5398503"/>
              <a:gd name="connsiteY7" fmla="*/ 10459 h 3596248"/>
              <a:gd name="connsiteX8" fmla="*/ 2687061 w 5398503"/>
              <a:gd name="connsiteY8" fmla="*/ 189053 h 3596248"/>
              <a:gd name="connsiteX9" fmla="*/ 3279991 w 5398503"/>
              <a:gd name="connsiteY9" fmla="*/ 72372 h 3596248"/>
              <a:gd name="connsiteX10" fmla="*/ 3670516 w 5398503"/>
              <a:gd name="connsiteY10" fmla="*/ 441467 h 3596248"/>
              <a:gd name="connsiteX11" fmla="*/ 4058659 w 5398503"/>
              <a:gd name="connsiteY11" fmla="*/ 691498 h 3596248"/>
              <a:gd name="connsiteX12" fmla="*/ 4501572 w 5398503"/>
              <a:gd name="connsiteY12" fmla="*/ 870092 h 3596248"/>
              <a:gd name="connsiteX13" fmla="*/ 4799227 w 5398503"/>
              <a:gd name="connsiteY13" fmla="*/ 727216 h 3596248"/>
              <a:gd name="connsiteX14" fmla="*/ 4951628 w 5398503"/>
              <a:gd name="connsiteY14" fmla="*/ 1020111 h 3596248"/>
              <a:gd name="connsiteX15" fmla="*/ 5394539 w 5398503"/>
              <a:gd name="connsiteY15" fmla="*/ 1241566 h 3596248"/>
              <a:gd name="connsiteX16" fmla="*/ 5042114 w 5398503"/>
              <a:gd name="connsiteY16" fmla="*/ 1563036 h 3596248"/>
              <a:gd name="connsiteX17" fmla="*/ 5163557 w 5398503"/>
              <a:gd name="connsiteY17" fmla="*/ 2122629 h 3596248"/>
              <a:gd name="connsiteX18" fmla="*/ 4601590 w 5398503"/>
              <a:gd name="connsiteY18" fmla="*/ 2324161 h 3596248"/>
              <a:gd name="connsiteX19" fmla="*/ 4008652 w 5398503"/>
              <a:gd name="connsiteY19" fmla="*/ 2596497 h 3596248"/>
              <a:gd name="connsiteX20" fmla="*/ 3544307 w 5398503"/>
              <a:gd name="connsiteY20" fmla="*/ 2982260 h 3596248"/>
              <a:gd name="connsiteX21" fmla="*/ 3246651 w 5398503"/>
              <a:gd name="connsiteY21" fmla="*/ 3294204 h 3596248"/>
              <a:gd name="connsiteX22" fmla="*/ 2484651 w 5398503"/>
              <a:gd name="connsiteY22" fmla="*/ 3582334 h 3596248"/>
              <a:gd name="connsiteX23" fmla="*/ 2034594 w 5398503"/>
              <a:gd name="connsiteY23" fmla="*/ 3041791 h 3596248"/>
              <a:gd name="connsiteX24" fmla="*/ 1863145 w 5398503"/>
              <a:gd name="connsiteY24" fmla="*/ 2848910 h 3596248"/>
              <a:gd name="connsiteX25" fmla="*/ 1160682 w 5398503"/>
              <a:gd name="connsiteY25" fmla="*/ 2303603 h 3596248"/>
              <a:gd name="connsiteX26" fmla="*/ 777301 w 5398503"/>
              <a:gd name="connsiteY26" fmla="*/ 2217878 h 3596248"/>
              <a:gd name="connsiteX27" fmla="*/ 632046 w 5398503"/>
              <a:gd name="connsiteY27" fmla="*/ 1907442 h 3596248"/>
              <a:gd name="connsiteX28" fmla="*/ 1014 w 5398503"/>
              <a:gd name="connsiteY28" fmla="*/ 1493104 h 3596248"/>
              <a:gd name="connsiteX0" fmla="*/ 1014 w 5398503"/>
              <a:gd name="connsiteY0" fmla="*/ 1493104 h 3596248"/>
              <a:gd name="connsiteX1" fmla="*/ 751108 w 5398503"/>
              <a:gd name="connsiteY1" fmla="*/ 1100197 h 3596248"/>
              <a:gd name="connsiteX2" fmla="*/ 948752 w 5398503"/>
              <a:gd name="connsiteY2" fmla="*/ 748645 h 3596248"/>
              <a:gd name="connsiteX3" fmla="*/ 1377377 w 5398503"/>
              <a:gd name="connsiteY3" fmla="*/ 808177 h 3596248"/>
              <a:gd name="connsiteX4" fmla="*/ 1691701 w 5398503"/>
              <a:gd name="connsiteY4" fmla="*/ 639108 h 3596248"/>
              <a:gd name="connsiteX5" fmla="*/ 1844100 w 5398503"/>
              <a:gd name="connsiteY5" fmla="*/ 258109 h 3596248"/>
              <a:gd name="connsiteX6" fmla="*/ 2222719 w 5398503"/>
              <a:gd name="connsiteY6" fmla="*/ 289065 h 3596248"/>
              <a:gd name="connsiteX7" fmla="*/ 2379880 w 5398503"/>
              <a:gd name="connsiteY7" fmla="*/ 10459 h 3596248"/>
              <a:gd name="connsiteX8" fmla="*/ 2687061 w 5398503"/>
              <a:gd name="connsiteY8" fmla="*/ 189053 h 3596248"/>
              <a:gd name="connsiteX9" fmla="*/ 3279991 w 5398503"/>
              <a:gd name="connsiteY9" fmla="*/ 72372 h 3596248"/>
              <a:gd name="connsiteX10" fmla="*/ 3670516 w 5398503"/>
              <a:gd name="connsiteY10" fmla="*/ 441467 h 3596248"/>
              <a:gd name="connsiteX11" fmla="*/ 4058659 w 5398503"/>
              <a:gd name="connsiteY11" fmla="*/ 691498 h 3596248"/>
              <a:gd name="connsiteX12" fmla="*/ 4501572 w 5398503"/>
              <a:gd name="connsiteY12" fmla="*/ 870092 h 3596248"/>
              <a:gd name="connsiteX13" fmla="*/ 4799227 w 5398503"/>
              <a:gd name="connsiteY13" fmla="*/ 727216 h 3596248"/>
              <a:gd name="connsiteX14" fmla="*/ 4951628 w 5398503"/>
              <a:gd name="connsiteY14" fmla="*/ 1020111 h 3596248"/>
              <a:gd name="connsiteX15" fmla="*/ 5394539 w 5398503"/>
              <a:gd name="connsiteY15" fmla="*/ 1241566 h 3596248"/>
              <a:gd name="connsiteX16" fmla="*/ 5042114 w 5398503"/>
              <a:gd name="connsiteY16" fmla="*/ 1563036 h 3596248"/>
              <a:gd name="connsiteX17" fmla="*/ 5163557 w 5398503"/>
              <a:gd name="connsiteY17" fmla="*/ 2122629 h 3596248"/>
              <a:gd name="connsiteX18" fmla="*/ 4601590 w 5398503"/>
              <a:gd name="connsiteY18" fmla="*/ 2324161 h 3596248"/>
              <a:gd name="connsiteX19" fmla="*/ 4008652 w 5398503"/>
              <a:gd name="connsiteY19" fmla="*/ 2596497 h 3596248"/>
              <a:gd name="connsiteX20" fmla="*/ 3544307 w 5398503"/>
              <a:gd name="connsiteY20" fmla="*/ 2982260 h 3596248"/>
              <a:gd name="connsiteX21" fmla="*/ 3246651 w 5398503"/>
              <a:gd name="connsiteY21" fmla="*/ 3294204 h 3596248"/>
              <a:gd name="connsiteX22" fmla="*/ 2484651 w 5398503"/>
              <a:gd name="connsiteY22" fmla="*/ 3582334 h 3596248"/>
              <a:gd name="connsiteX23" fmla="*/ 2034594 w 5398503"/>
              <a:gd name="connsiteY23" fmla="*/ 3041791 h 3596248"/>
              <a:gd name="connsiteX24" fmla="*/ 1863145 w 5398503"/>
              <a:gd name="connsiteY24" fmla="*/ 2848910 h 3596248"/>
              <a:gd name="connsiteX25" fmla="*/ 1160682 w 5398503"/>
              <a:gd name="connsiteY25" fmla="*/ 2303603 h 3596248"/>
              <a:gd name="connsiteX26" fmla="*/ 777301 w 5398503"/>
              <a:gd name="connsiteY26" fmla="*/ 2217878 h 3596248"/>
              <a:gd name="connsiteX27" fmla="*/ 632046 w 5398503"/>
              <a:gd name="connsiteY27" fmla="*/ 1907442 h 3596248"/>
              <a:gd name="connsiteX28" fmla="*/ 1014 w 5398503"/>
              <a:gd name="connsiteY28" fmla="*/ 1493104 h 3596248"/>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160682 w 5398503"/>
              <a:gd name="connsiteY25" fmla="*/ 2303603 h 3597185"/>
              <a:gd name="connsiteX26" fmla="*/ 777301 w 5398503"/>
              <a:gd name="connsiteY26" fmla="*/ 2217878 h 3597185"/>
              <a:gd name="connsiteX27" fmla="*/ 632046 w 5398503"/>
              <a:gd name="connsiteY27" fmla="*/ 1907442 h 3597185"/>
              <a:gd name="connsiteX28" fmla="*/ 1014 w 5398503"/>
              <a:gd name="connsiteY28"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160682 w 5398503"/>
              <a:gd name="connsiteY25" fmla="*/ 2303603 h 3597185"/>
              <a:gd name="connsiteX26" fmla="*/ 777301 w 5398503"/>
              <a:gd name="connsiteY26" fmla="*/ 2217878 h 3597185"/>
              <a:gd name="connsiteX27" fmla="*/ 632046 w 5398503"/>
              <a:gd name="connsiteY27" fmla="*/ 1907442 h 3597185"/>
              <a:gd name="connsiteX28" fmla="*/ 1014 w 5398503"/>
              <a:gd name="connsiteY28"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160682 w 5398503"/>
              <a:gd name="connsiteY25" fmla="*/ 2303603 h 3597185"/>
              <a:gd name="connsiteX26" fmla="*/ 777301 w 5398503"/>
              <a:gd name="connsiteY26" fmla="*/ 2217878 h 3597185"/>
              <a:gd name="connsiteX27" fmla="*/ 632046 w 5398503"/>
              <a:gd name="connsiteY27" fmla="*/ 1907442 h 3597185"/>
              <a:gd name="connsiteX28" fmla="*/ 1014 w 5398503"/>
              <a:gd name="connsiteY28"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160682 w 5398503"/>
              <a:gd name="connsiteY25" fmla="*/ 2303603 h 3597185"/>
              <a:gd name="connsiteX26" fmla="*/ 777301 w 5398503"/>
              <a:gd name="connsiteY26" fmla="*/ 2217878 h 3597185"/>
              <a:gd name="connsiteX27" fmla="*/ 632046 w 5398503"/>
              <a:gd name="connsiteY27" fmla="*/ 1907442 h 3597185"/>
              <a:gd name="connsiteX28" fmla="*/ 1014 w 5398503"/>
              <a:gd name="connsiteY28"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277357 w 5398503"/>
              <a:gd name="connsiteY25" fmla="*/ 2770327 h 3597185"/>
              <a:gd name="connsiteX26" fmla="*/ 1160682 w 5398503"/>
              <a:gd name="connsiteY26" fmla="*/ 2303603 h 3597185"/>
              <a:gd name="connsiteX27" fmla="*/ 777301 w 5398503"/>
              <a:gd name="connsiteY27" fmla="*/ 2217878 h 3597185"/>
              <a:gd name="connsiteX28" fmla="*/ 632046 w 5398503"/>
              <a:gd name="connsiteY28" fmla="*/ 1907442 h 3597185"/>
              <a:gd name="connsiteX29" fmla="*/ 1014 w 5398503"/>
              <a:gd name="connsiteY29"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277357 w 5398503"/>
              <a:gd name="connsiteY25" fmla="*/ 2770327 h 3597185"/>
              <a:gd name="connsiteX26" fmla="*/ 1160682 w 5398503"/>
              <a:gd name="connsiteY26" fmla="*/ 2303603 h 3597185"/>
              <a:gd name="connsiteX27" fmla="*/ 777301 w 5398503"/>
              <a:gd name="connsiteY27" fmla="*/ 2217878 h 3597185"/>
              <a:gd name="connsiteX28" fmla="*/ 632046 w 5398503"/>
              <a:gd name="connsiteY28" fmla="*/ 1907442 h 3597185"/>
              <a:gd name="connsiteX29" fmla="*/ 1014 w 5398503"/>
              <a:gd name="connsiteY29"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277357 w 5398503"/>
              <a:gd name="connsiteY25" fmla="*/ 2770327 h 3597185"/>
              <a:gd name="connsiteX26" fmla="*/ 1160682 w 5398503"/>
              <a:gd name="connsiteY26" fmla="*/ 2303603 h 3597185"/>
              <a:gd name="connsiteX27" fmla="*/ 777301 w 5398503"/>
              <a:gd name="connsiteY27" fmla="*/ 2217878 h 3597185"/>
              <a:gd name="connsiteX28" fmla="*/ 632046 w 5398503"/>
              <a:gd name="connsiteY28" fmla="*/ 1907442 h 3597185"/>
              <a:gd name="connsiteX29" fmla="*/ 1014 w 5398503"/>
              <a:gd name="connsiteY29"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277357 w 5398503"/>
              <a:gd name="connsiteY25" fmla="*/ 2770327 h 3597185"/>
              <a:gd name="connsiteX26" fmla="*/ 1160682 w 5398503"/>
              <a:gd name="connsiteY26" fmla="*/ 2303603 h 3597185"/>
              <a:gd name="connsiteX27" fmla="*/ 777301 w 5398503"/>
              <a:gd name="connsiteY27" fmla="*/ 2217878 h 3597185"/>
              <a:gd name="connsiteX28" fmla="*/ 632046 w 5398503"/>
              <a:gd name="connsiteY28" fmla="*/ 1907442 h 3597185"/>
              <a:gd name="connsiteX29" fmla="*/ 1014 w 5398503"/>
              <a:gd name="connsiteY29" fmla="*/ 1493104 h 3597185"/>
              <a:gd name="connsiteX0" fmla="*/ 1014 w 5398503"/>
              <a:gd name="connsiteY0" fmla="*/ 1493104 h 3597185"/>
              <a:gd name="connsiteX1" fmla="*/ 751108 w 5398503"/>
              <a:gd name="connsiteY1" fmla="*/ 1100197 h 3597185"/>
              <a:gd name="connsiteX2" fmla="*/ 948752 w 5398503"/>
              <a:gd name="connsiteY2" fmla="*/ 748645 h 3597185"/>
              <a:gd name="connsiteX3" fmla="*/ 1377377 w 5398503"/>
              <a:gd name="connsiteY3" fmla="*/ 808177 h 3597185"/>
              <a:gd name="connsiteX4" fmla="*/ 1691701 w 5398503"/>
              <a:gd name="connsiteY4" fmla="*/ 639108 h 3597185"/>
              <a:gd name="connsiteX5" fmla="*/ 1844100 w 5398503"/>
              <a:gd name="connsiteY5" fmla="*/ 258109 h 3597185"/>
              <a:gd name="connsiteX6" fmla="*/ 2222719 w 5398503"/>
              <a:gd name="connsiteY6" fmla="*/ 289065 h 3597185"/>
              <a:gd name="connsiteX7" fmla="*/ 2379880 w 5398503"/>
              <a:gd name="connsiteY7" fmla="*/ 10459 h 3597185"/>
              <a:gd name="connsiteX8" fmla="*/ 2687061 w 5398503"/>
              <a:gd name="connsiteY8" fmla="*/ 189053 h 3597185"/>
              <a:gd name="connsiteX9" fmla="*/ 3279991 w 5398503"/>
              <a:gd name="connsiteY9" fmla="*/ 72372 h 3597185"/>
              <a:gd name="connsiteX10" fmla="*/ 3670516 w 5398503"/>
              <a:gd name="connsiteY10" fmla="*/ 441467 h 3597185"/>
              <a:gd name="connsiteX11" fmla="*/ 4058659 w 5398503"/>
              <a:gd name="connsiteY11" fmla="*/ 691498 h 3597185"/>
              <a:gd name="connsiteX12" fmla="*/ 4501572 w 5398503"/>
              <a:gd name="connsiteY12" fmla="*/ 870092 h 3597185"/>
              <a:gd name="connsiteX13" fmla="*/ 4799227 w 5398503"/>
              <a:gd name="connsiteY13" fmla="*/ 727216 h 3597185"/>
              <a:gd name="connsiteX14" fmla="*/ 4951628 w 5398503"/>
              <a:gd name="connsiteY14" fmla="*/ 1020111 h 3597185"/>
              <a:gd name="connsiteX15" fmla="*/ 5394539 w 5398503"/>
              <a:gd name="connsiteY15" fmla="*/ 1241566 h 3597185"/>
              <a:gd name="connsiteX16" fmla="*/ 5042114 w 5398503"/>
              <a:gd name="connsiteY16" fmla="*/ 1563036 h 3597185"/>
              <a:gd name="connsiteX17" fmla="*/ 5163557 w 5398503"/>
              <a:gd name="connsiteY17" fmla="*/ 2122629 h 3597185"/>
              <a:gd name="connsiteX18" fmla="*/ 4601590 w 5398503"/>
              <a:gd name="connsiteY18" fmla="*/ 2324161 h 3597185"/>
              <a:gd name="connsiteX19" fmla="*/ 4008652 w 5398503"/>
              <a:gd name="connsiteY19" fmla="*/ 2596497 h 3597185"/>
              <a:gd name="connsiteX20" fmla="*/ 3544307 w 5398503"/>
              <a:gd name="connsiteY20" fmla="*/ 2982260 h 3597185"/>
              <a:gd name="connsiteX21" fmla="*/ 3246651 w 5398503"/>
              <a:gd name="connsiteY21" fmla="*/ 3294204 h 3597185"/>
              <a:gd name="connsiteX22" fmla="*/ 2484651 w 5398503"/>
              <a:gd name="connsiteY22" fmla="*/ 3582334 h 3597185"/>
              <a:gd name="connsiteX23" fmla="*/ 2034594 w 5398503"/>
              <a:gd name="connsiteY23" fmla="*/ 3041791 h 3597185"/>
              <a:gd name="connsiteX24" fmla="*/ 1863145 w 5398503"/>
              <a:gd name="connsiteY24" fmla="*/ 2848910 h 3597185"/>
              <a:gd name="connsiteX25" fmla="*/ 1277357 w 5398503"/>
              <a:gd name="connsiteY25" fmla="*/ 2770327 h 3597185"/>
              <a:gd name="connsiteX26" fmla="*/ 1160682 w 5398503"/>
              <a:gd name="connsiteY26" fmla="*/ 2303603 h 3597185"/>
              <a:gd name="connsiteX27" fmla="*/ 777301 w 5398503"/>
              <a:gd name="connsiteY27" fmla="*/ 2217878 h 3597185"/>
              <a:gd name="connsiteX28" fmla="*/ 632046 w 5398503"/>
              <a:gd name="connsiteY28" fmla="*/ 1907442 h 3597185"/>
              <a:gd name="connsiteX29" fmla="*/ 1014 w 5398503"/>
              <a:gd name="connsiteY29" fmla="*/ 1493104 h 3597185"/>
              <a:gd name="connsiteX0" fmla="*/ 1014 w 5398503"/>
              <a:gd name="connsiteY0" fmla="*/ 1493104 h 3604250"/>
              <a:gd name="connsiteX1" fmla="*/ 751108 w 5398503"/>
              <a:gd name="connsiteY1" fmla="*/ 1100197 h 3604250"/>
              <a:gd name="connsiteX2" fmla="*/ 948752 w 5398503"/>
              <a:gd name="connsiteY2" fmla="*/ 748645 h 3604250"/>
              <a:gd name="connsiteX3" fmla="*/ 1377377 w 5398503"/>
              <a:gd name="connsiteY3" fmla="*/ 808177 h 3604250"/>
              <a:gd name="connsiteX4" fmla="*/ 1691701 w 5398503"/>
              <a:gd name="connsiteY4" fmla="*/ 639108 h 3604250"/>
              <a:gd name="connsiteX5" fmla="*/ 1844100 w 5398503"/>
              <a:gd name="connsiteY5" fmla="*/ 258109 h 3604250"/>
              <a:gd name="connsiteX6" fmla="*/ 2222719 w 5398503"/>
              <a:gd name="connsiteY6" fmla="*/ 289065 h 3604250"/>
              <a:gd name="connsiteX7" fmla="*/ 2379880 w 5398503"/>
              <a:gd name="connsiteY7" fmla="*/ 10459 h 3604250"/>
              <a:gd name="connsiteX8" fmla="*/ 2687061 w 5398503"/>
              <a:gd name="connsiteY8" fmla="*/ 189053 h 3604250"/>
              <a:gd name="connsiteX9" fmla="*/ 3279991 w 5398503"/>
              <a:gd name="connsiteY9" fmla="*/ 72372 h 3604250"/>
              <a:gd name="connsiteX10" fmla="*/ 3670516 w 5398503"/>
              <a:gd name="connsiteY10" fmla="*/ 441467 h 3604250"/>
              <a:gd name="connsiteX11" fmla="*/ 4058659 w 5398503"/>
              <a:gd name="connsiteY11" fmla="*/ 691498 h 3604250"/>
              <a:gd name="connsiteX12" fmla="*/ 4501572 w 5398503"/>
              <a:gd name="connsiteY12" fmla="*/ 870092 h 3604250"/>
              <a:gd name="connsiteX13" fmla="*/ 4799227 w 5398503"/>
              <a:gd name="connsiteY13" fmla="*/ 727216 h 3604250"/>
              <a:gd name="connsiteX14" fmla="*/ 4951628 w 5398503"/>
              <a:gd name="connsiteY14" fmla="*/ 1020111 h 3604250"/>
              <a:gd name="connsiteX15" fmla="*/ 5394539 w 5398503"/>
              <a:gd name="connsiteY15" fmla="*/ 1241566 h 3604250"/>
              <a:gd name="connsiteX16" fmla="*/ 5042114 w 5398503"/>
              <a:gd name="connsiteY16" fmla="*/ 1563036 h 3604250"/>
              <a:gd name="connsiteX17" fmla="*/ 5163557 w 5398503"/>
              <a:gd name="connsiteY17" fmla="*/ 2122629 h 3604250"/>
              <a:gd name="connsiteX18" fmla="*/ 4601590 w 5398503"/>
              <a:gd name="connsiteY18" fmla="*/ 2324161 h 3604250"/>
              <a:gd name="connsiteX19" fmla="*/ 4008652 w 5398503"/>
              <a:gd name="connsiteY19" fmla="*/ 2596497 h 3604250"/>
              <a:gd name="connsiteX20" fmla="*/ 3544307 w 5398503"/>
              <a:gd name="connsiteY20" fmla="*/ 2982260 h 3604250"/>
              <a:gd name="connsiteX21" fmla="*/ 3246651 w 5398503"/>
              <a:gd name="connsiteY21" fmla="*/ 3294204 h 3604250"/>
              <a:gd name="connsiteX22" fmla="*/ 2484651 w 5398503"/>
              <a:gd name="connsiteY22" fmla="*/ 3582334 h 3604250"/>
              <a:gd name="connsiteX23" fmla="*/ 2034594 w 5398503"/>
              <a:gd name="connsiteY23" fmla="*/ 3041791 h 3604250"/>
              <a:gd name="connsiteX24" fmla="*/ 1863145 w 5398503"/>
              <a:gd name="connsiteY24" fmla="*/ 2848910 h 3604250"/>
              <a:gd name="connsiteX25" fmla="*/ 1277357 w 5398503"/>
              <a:gd name="connsiteY25" fmla="*/ 2770327 h 3604250"/>
              <a:gd name="connsiteX26" fmla="*/ 1160682 w 5398503"/>
              <a:gd name="connsiteY26" fmla="*/ 2303603 h 3604250"/>
              <a:gd name="connsiteX27" fmla="*/ 777301 w 5398503"/>
              <a:gd name="connsiteY27" fmla="*/ 2217878 h 3604250"/>
              <a:gd name="connsiteX28" fmla="*/ 632046 w 5398503"/>
              <a:gd name="connsiteY28" fmla="*/ 1907442 h 3604250"/>
              <a:gd name="connsiteX29" fmla="*/ 1014 w 5398503"/>
              <a:gd name="connsiteY29" fmla="*/ 1493104 h 360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98503" h="3604250">
                <a:moveTo>
                  <a:pt x="1014" y="1493104"/>
                </a:moveTo>
                <a:cubicBezTo>
                  <a:pt x="-22005" y="1222832"/>
                  <a:pt x="350264" y="988529"/>
                  <a:pt x="751108" y="1100197"/>
                </a:cubicBezTo>
                <a:cubicBezTo>
                  <a:pt x="723326" y="909445"/>
                  <a:pt x="822149" y="804855"/>
                  <a:pt x="948752" y="748645"/>
                </a:cubicBezTo>
                <a:cubicBezTo>
                  <a:pt x="1075355" y="692435"/>
                  <a:pt x="1215452" y="699433"/>
                  <a:pt x="1377377" y="808177"/>
                </a:cubicBezTo>
                <a:cubicBezTo>
                  <a:pt x="1339276" y="666890"/>
                  <a:pt x="1515091" y="530113"/>
                  <a:pt x="1691701" y="639108"/>
                </a:cubicBezTo>
                <a:cubicBezTo>
                  <a:pt x="1645267" y="458133"/>
                  <a:pt x="1755597" y="316450"/>
                  <a:pt x="1844100" y="258109"/>
                </a:cubicBezTo>
                <a:cubicBezTo>
                  <a:pt x="1932603" y="199769"/>
                  <a:pt x="2108022" y="177689"/>
                  <a:pt x="2222719" y="289065"/>
                </a:cubicBezTo>
                <a:cubicBezTo>
                  <a:pt x="2200097" y="122774"/>
                  <a:pt x="2297727" y="45384"/>
                  <a:pt x="2379880" y="10459"/>
                </a:cubicBezTo>
                <a:cubicBezTo>
                  <a:pt x="2462033" y="-24466"/>
                  <a:pt x="2654915" y="26333"/>
                  <a:pt x="2687061" y="189053"/>
                </a:cubicBezTo>
                <a:cubicBezTo>
                  <a:pt x="2850176" y="54116"/>
                  <a:pt x="3114494" y="29509"/>
                  <a:pt x="3279991" y="72372"/>
                </a:cubicBezTo>
                <a:cubicBezTo>
                  <a:pt x="3445488" y="115235"/>
                  <a:pt x="3649879" y="292638"/>
                  <a:pt x="3670516" y="441467"/>
                </a:cubicBezTo>
                <a:cubicBezTo>
                  <a:pt x="3850697" y="335502"/>
                  <a:pt x="4117000" y="455357"/>
                  <a:pt x="4058659" y="691498"/>
                </a:cubicBezTo>
                <a:cubicBezTo>
                  <a:pt x="4236061" y="653796"/>
                  <a:pt x="4463471" y="757777"/>
                  <a:pt x="4501572" y="870092"/>
                </a:cubicBezTo>
                <a:cubicBezTo>
                  <a:pt x="4559913" y="708167"/>
                  <a:pt x="4724218" y="702213"/>
                  <a:pt x="4799227" y="727216"/>
                </a:cubicBezTo>
                <a:cubicBezTo>
                  <a:pt x="4874236" y="752219"/>
                  <a:pt x="5034575" y="843105"/>
                  <a:pt x="4951628" y="1020111"/>
                </a:cubicBezTo>
                <a:cubicBezTo>
                  <a:pt x="5254444" y="970898"/>
                  <a:pt x="5379458" y="1151079"/>
                  <a:pt x="5394539" y="1241566"/>
                </a:cubicBezTo>
                <a:cubicBezTo>
                  <a:pt x="5409620" y="1332053"/>
                  <a:pt x="5398904" y="1533667"/>
                  <a:pt x="5042114" y="1563036"/>
                </a:cubicBezTo>
                <a:cubicBezTo>
                  <a:pt x="5249680" y="1728136"/>
                  <a:pt x="5236978" y="1995775"/>
                  <a:pt x="5163557" y="2122629"/>
                </a:cubicBezTo>
                <a:cubicBezTo>
                  <a:pt x="5090136" y="2249483"/>
                  <a:pt x="4885356" y="2411077"/>
                  <a:pt x="4601590" y="2324161"/>
                </a:cubicBezTo>
                <a:cubicBezTo>
                  <a:pt x="4610718" y="2472989"/>
                  <a:pt x="4398780" y="2776135"/>
                  <a:pt x="4008652" y="2596497"/>
                </a:cubicBezTo>
                <a:cubicBezTo>
                  <a:pt x="3947136" y="2762933"/>
                  <a:pt x="3811800" y="2923920"/>
                  <a:pt x="3544307" y="2982260"/>
                </a:cubicBezTo>
                <a:cubicBezTo>
                  <a:pt x="3686388" y="3161648"/>
                  <a:pt x="3453422" y="3368817"/>
                  <a:pt x="3246651" y="3294204"/>
                </a:cubicBezTo>
                <a:cubicBezTo>
                  <a:pt x="3079567" y="3582732"/>
                  <a:pt x="2734057" y="3644357"/>
                  <a:pt x="2484651" y="3582334"/>
                </a:cubicBezTo>
                <a:cubicBezTo>
                  <a:pt x="2235245" y="3520311"/>
                  <a:pt x="1999837" y="3309452"/>
                  <a:pt x="2034594" y="3041791"/>
                </a:cubicBezTo>
                <a:cubicBezTo>
                  <a:pt x="1884576" y="3009644"/>
                  <a:pt x="1873860" y="2943764"/>
                  <a:pt x="1863145" y="2848910"/>
                </a:cubicBezTo>
                <a:cubicBezTo>
                  <a:pt x="1601207" y="2944160"/>
                  <a:pt x="1394434" y="2861211"/>
                  <a:pt x="1277357" y="2770327"/>
                </a:cubicBezTo>
                <a:cubicBezTo>
                  <a:pt x="1160280" y="2679443"/>
                  <a:pt x="1067812" y="2471878"/>
                  <a:pt x="1160682" y="2303603"/>
                </a:cubicBezTo>
                <a:cubicBezTo>
                  <a:pt x="969785" y="2315258"/>
                  <a:pt x="884060" y="2279539"/>
                  <a:pt x="777301" y="2217878"/>
                </a:cubicBezTo>
                <a:cubicBezTo>
                  <a:pt x="670542" y="2156217"/>
                  <a:pt x="599502" y="2052051"/>
                  <a:pt x="632046" y="1907442"/>
                </a:cubicBezTo>
                <a:cubicBezTo>
                  <a:pt x="252634" y="1915234"/>
                  <a:pt x="24033" y="1763376"/>
                  <a:pt x="1014" y="1493104"/>
                </a:cubicBezTo>
                <a:close/>
              </a:path>
            </a:pathLst>
          </a:custGeom>
          <a:solidFill>
            <a:schemeClr val="bg1">
              <a:lumMod val="95000"/>
              <a:alpha val="80000"/>
            </a:schemeClr>
          </a:solidFill>
          <a:ln w="19050" cap="flat" cmpd="sng" algn="ctr">
            <a:noFill/>
            <a:prstDash val="solid"/>
            <a:round/>
            <a:headEnd type="none" w="med" len="med"/>
            <a:tailEnd type="none" w="med" len="med"/>
          </a:ln>
          <a:effectLst/>
        </p:spPr>
        <p:txBody>
          <a:bodyPr vert="horz" wrap="square" lIns="114300" tIns="0" rIns="0" bIns="228600" numCol="1" rtlCol="0" anchor="ctr" anchorCtr="0" compatLnSpc="1">
            <a:prstTxWarp prst="textNoShape">
              <a:avLst/>
            </a:prstTxWarp>
          </a:bodyPr>
          <a:lstStyle/>
          <a:p>
            <a:pPr algn="ctr" defTabSz="571500" fontAlgn="base">
              <a:spcBef>
                <a:spcPct val="0"/>
              </a:spcBef>
              <a:spcAft>
                <a:spcPct val="0"/>
              </a:spcAft>
            </a:pPr>
            <a:endParaRPr lang="en-US" sz="1100" dirty="0">
              <a:latin typeface="Frutiger 45 Light" pitchFamily="2" charset="0"/>
            </a:endParaRPr>
          </a:p>
        </p:txBody>
      </p:sp>
      <p:grpSp>
        <p:nvGrpSpPr>
          <p:cNvPr id="136" name="Group 135"/>
          <p:cNvGrpSpPr>
            <a:grpSpLocks noChangeAspect="1"/>
          </p:cNvGrpSpPr>
          <p:nvPr/>
        </p:nvGrpSpPr>
        <p:grpSpPr>
          <a:xfrm>
            <a:off x="3286099" y="2060780"/>
            <a:ext cx="251753" cy="251753"/>
            <a:chOff x="8744247" y="5846989"/>
            <a:chExt cx="274320" cy="274320"/>
          </a:xfrm>
        </p:grpSpPr>
        <p:sp>
          <p:nvSpPr>
            <p:cNvPr id="137" name="Oval 136"/>
            <p:cNvSpPr>
              <a:spLocks noChangeAspect="1"/>
            </p:cNvSpPr>
            <p:nvPr/>
          </p:nvSpPr>
          <p:spPr bwMode="auto">
            <a:xfrm>
              <a:off x="8744247" y="5846989"/>
              <a:ext cx="274320" cy="274320"/>
            </a:xfrm>
            <a:prstGeom prst="ellipse">
              <a:avLst/>
            </a:prstGeom>
            <a:solidFill>
              <a:schemeClr val="bg1"/>
            </a:solidFill>
            <a:ln w="19050"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38" name="Group 137"/>
            <p:cNvGrpSpPr>
              <a:grpSpLocks noChangeAspect="1"/>
            </p:cNvGrpSpPr>
            <p:nvPr/>
          </p:nvGrpSpPr>
          <p:grpSpPr>
            <a:xfrm>
              <a:off x="8825101" y="5892709"/>
              <a:ext cx="114300" cy="182880"/>
              <a:chOff x="13319760" y="3660430"/>
              <a:chExt cx="548640" cy="877824"/>
            </a:xfrm>
          </p:grpSpPr>
          <p:sp>
            <p:nvSpPr>
              <p:cNvPr id="139" name="Rounded Rectangle 138"/>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0" name="Rounded Rectangle 139"/>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1" name="Rounded Rectangle 140"/>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2" name="Rounded Rectangle 141"/>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3" name="Rounded Rectangle 142"/>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44" name="Group 143"/>
          <p:cNvGrpSpPr>
            <a:grpSpLocks noChangeAspect="1"/>
          </p:cNvGrpSpPr>
          <p:nvPr/>
        </p:nvGrpSpPr>
        <p:grpSpPr>
          <a:xfrm>
            <a:off x="5602222" y="2002038"/>
            <a:ext cx="302103" cy="302103"/>
            <a:chOff x="8744247" y="5846989"/>
            <a:chExt cx="274320" cy="274320"/>
          </a:xfrm>
        </p:grpSpPr>
        <p:sp>
          <p:nvSpPr>
            <p:cNvPr id="145" name="Oval 144"/>
            <p:cNvSpPr>
              <a:spLocks noChangeAspect="1"/>
            </p:cNvSpPr>
            <p:nvPr/>
          </p:nvSpPr>
          <p:spPr bwMode="auto">
            <a:xfrm>
              <a:off x="8744247" y="5846989"/>
              <a:ext cx="274320" cy="274320"/>
            </a:xfrm>
            <a:prstGeom prst="ellipse">
              <a:avLst/>
            </a:prstGeom>
            <a:solidFill>
              <a:schemeClr val="bg1"/>
            </a:solidFill>
            <a:ln w="22225"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46" name="Group 145"/>
            <p:cNvGrpSpPr>
              <a:grpSpLocks noChangeAspect="1"/>
            </p:cNvGrpSpPr>
            <p:nvPr/>
          </p:nvGrpSpPr>
          <p:grpSpPr>
            <a:xfrm>
              <a:off x="8825101" y="5892709"/>
              <a:ext cx="114300" cy="182880"/>
              <a:chOff x="13319760" y="3660430"/>
              <a:chExt cx="548640" cy="877824"/>
            </a:xfrm>
          </p:grpSpPr>
          <p:sp>
            <p:nvSpPr>
              <p:cNvPr id="147" name="Rounded Rectangle 146"/>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8" name="Rounded Rectangle 147"/>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49" name="Rounded Rectangle 148"/>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0" name="Rounded Rectangle 149"/>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1" name="Rounded Rectangle 150"/>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52" name="Group 151"/>
          <p:cNvGrpSpPr>
            <a:grpSpLocks noChangeAspect="1"/>
          </p:cNvGrpSpPr>
          <p:nvPr/>
        </p:nvGrpSpPr>
        <p:grpSpPr>
          <a:xfrm>
            <a:off x="3940655" y="1196430"/>
            <a:ext cx="218186" cy="218186"/>
            <a:chOff x="8744247" y="5846989"/>
            <a:chExt cx="274320" cy="274320"/>
          </a:xfrm>
        </p:grpSpPr>
        <p:sp>
          <p:nvSpPr>
            <p:cNvPr id="153" name="Oval 152"/>
            <p:cNvSpPr>
              <a:spLocks noChangeAspect="1"/>
            </p:cNvSpPr>
            <p:nvPr/>
          </p:nvSpPr>
          <p:spPr bwMode="auto">
            <a:xfrm>
              <a:off x="8744247" y="5846989"/>
              <a:ext cx="274320" cy="274320"/>
            </a:xfrm>
            <a:prstGeom prst="ellipse">
              <a:avLst/>
            </a:prstGeom>
            <a:solidFill>
              <a:schemeClr val="bg1"/>
            </a:solidFill>
            <a:ln w="19050"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54" name="Group 153"/>
            <p:cNvGrpSpPr>
              <a:grpSpLocks noChangeAspect="1"/>
            </p:cNvGrpSpPr>
            <p:nvPr/>
          </p:nvGrpSpPr>
          <p:grpSpPr>
            <a:xfrm>
              <a:off x="8825101" y="5892709"/>
              <a:ext cx="114300" cy="182880"/>
              <a:chOff x="13319760" y="3660430"/>
              <a:chExt cx="548640" cy="877824"/>
            </a:xfrm>
          </p:grpSpPr>
          <p:sp>
            <p:nvSpPr>
              <p:cNvPr id="155" name="Rounded Rectangle 154"/>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6" name="Rounded Rectangle 155"/>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7" name="Rounded Rectangle 156"/>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8" name="Rounded Rectangle 157"/>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59" name="Rounded Rectangle 158"/>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60" name="Group 159"/>
          <p:cNvGrpSpPr>
            <a:grpSpLocks noChangeAspect="1"/>
          </p:cNvGrpSpPr>
          <p:nvPr/>
        </p:nvGrpSpPr>
        <p:grpSpPr>
          <a:xfrm>
            <a:off x="4032965" y="2581068"/>
            <a:ext cx="218186" cy="218186"/>
            <a:chOff x="8744247" y="5846989"/>
            <a:chExt cx="274320" cy="274320"/>
          </a:xfrm>
        </p:grpSpPr>
        <p:sp>
          <p:nvSpPr>
            <p:cNvPr id="161" name="Oval 160"/>
            <p:cNvSpPr>
              <a:spLocks noChangeAspect="1"/>
            </p:cNvSpPr>
            <p:nvPr/>
          </p:nvSpPr>
          <p:spPr bwMode="auto">
            <a:xfrm>
              <a:off x="8744247" y="5846989"/>
              <a:ext cx="274320" cy="274320"/>
            </a:xfrm>
            <a:prstGeom prst="ellipse">
              <a:avLst/>
            </a:prstGeom>
            <a:solidFill>
              <a:schemeClr val="bg1"/>
            </a:solidFill>
            <a:ln w="19050"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62" name="Group 161"/>
            <p:cNvGrpSpPr>
              <a:grpSpLocks noChangeAspect="1"/>
            </p:cNvGrpSpPr>
            <p:nvPr/>
          </p:nvGrpSpPr>
          <p:grpSpPr>
            <a:xfrm>
              <a:off x="8825101" y="5892709"/>
              <a:ext cx="114300" cy="182880"/>
              <a:chOff x="13319760" y="3660430"/>
              <a:chExt cx="548640" cy="877824"/>
            </a:xfrm>
          </p:grpSpPr>
          <p:sp>
            <p:nvSpPr>
              <p:cNvPr id="163" name="Rounded Rectangle 162"/>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64" name="Rounded Rectangle 163"/>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65" name="Rounded Rectangle 164"/>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66" name="Rounded Rectangle 165"/>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67" name="Rounded Rectangle 166"/>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68" name="Group 167"/>
          <p:cNvGrpSpPr>
            <a:grpSpLocks noChangeAspect="1"/>
          </p:cNvGrpSpPr>
          <p:nvPr/>
        </p:nvGrpSpPr>
        <p:grpSpPr>
          <a:xfrm>
            <a:off x="4553253" y="1137688"/>
            <a:ext cx="369237" cy="369237"/>
            <a:chOff x="8744247" y="5846989"/>
            <a:chExt cx="274320" cy="274320"/>
          </a:xfrm>
        </p:grpSpPr>
        <p:sp>
          <p:nvSpPr>
            <p:cNvPr id="169" name="Oval 168"/>
            <p:cNvSpPr>
              <a:spLocks noChangeAspect="1"/>
            </p:cNvSpPr>
            <p:nvPr/>
          </p:nvSpPr>
          <p:spPr bwMode="auto">
            <a:xfrm>
              <a:off x="8744247" y="5846989"/>
              <a:ext cx="274320" cy="274320"/>
            </a:xfrm>
            <a:prstGeom prst="ellipse">
              <a:avLst/>
            </a:prstGeom>
            <a:solidFill>
              <a:schemeClr val="bg1"/>
            </a:solidFill>
            <a:ln w="22225"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70" name="Group 169"/>
            <p:cNvGrpSpPr>
              <a:grpSpLocks noChangeAspect="1"/>
            </p:cNvGrpSpPr>
            <p:nvPr/>
          </p:nvGrpSpPr>
          <p:grpSpPr>
            <a:xfrm>
              <a:off x="8825101" y="5892709"/>
              <a:ext cx="114300" cy="182880"/>
              <a:chOff x="13319760" y="3660430"/>
              <a:chExt cx="548640" cy="877824"/>
            </a:xfrm>
          </p:grpSpPr>
          <p:sp>
            <p:nvSpPr>
              <p:cNvPr id="171" name="Rounded Rectangle 170"/>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72" name="Rounded Rectangle 171"/>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73" name="Rounded Rectangle 172"/>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74" name="Rounded Rectangle 173"/>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75" name="Rounded Rectangle 174"/>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76" name="Group 175"/>
          <p:cNvGrpSpPr>
            <a:grpSpLocks noChangeAspect="1"/>
          </p:cNvGrpSpPr>
          <p:nvPr/>
        </p:nvGrpSpPr>
        <p:grpSpPr>
          <a:xfrm>
            <a:off x="4771438" y="2312532"/>
            <a:ext cx="369237" cy="369237"/>
            <a:chOff x="8744247" y="5846989"/>
            <a:chExt cx="274320" cy="274320"/>
          </a:xfrm>
        </p:grpSpPr>
        <p:sp>
          <p:nvSpPr>
            <p:cNvPr id="177" name="Oval 176"/>
            <p:cNvSpPr>
              <a:spLocks noChangeAspect="1"/>
            </p:cNvSpPr>
            <p:nvPr/>
          </p:nvSpPr>
          <p:spPr bwMode="auto">
            <a:xfrm>
              <a:off x="8744247" y="5846989"/>
              <a:ext cx="274320" cy="274320"/>
            </a:xfrm>
            <a:prstGeom prst="ellipse">
              <a:avLst/>
            </a:prstGeom>
            <a:solidFill>
              <a:schemeClr val="bg1"/>
            </a:solidFill>
            <a:ln w="22225"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78" name="Group 177"/>
            <p:cNvGrpSpPr>
              <a:grpSpLocks noChangeAspect="1"/>
            </p:cNvGrpSpPr>
            <p:nvPr/>
          </p:nvGrpSpPr>
          <p:grpSpPr>
            <a:xfrm>
              <a:off x="8825101" y="5892709"/>
              <a:ext cx="114300" cy="182880"/>
              <a:chOff x="13319760" y="3660430"/>
              <a:chExt cx="548640" cy="877824"/>
            </a:xfrm>
          </p:grpSpPr>
          <p:sp>
            <p:nvSpPr>
              <p:cNvPr id="179" name="Rounded Rectangle 178"/>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0" name="Rounded Rectangle 179"/>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1" name="Rounded Rectangle 180"/>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2" name="Rounded Rectangle 181"/>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3" name="Rounded Rectangle 182"/>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184" name="Group 183"/>
          <p:cNvGrpSpPr>
            <a:grpSpLocks noChangeAspect="1"/>
          </p:cNvGrpSpPr>
          <p:nvPr/>
        </p:nvGrpSpPr>
        <p:grpSpPr>
          <a:xfrm>
            <a:off x="5296184" y="1456051"/>
            <a:ext cx="218186" cy="218186"/>
            <a:chOff x="8744247" y="5846989"/>
            <a:chExt cx="274320" cy="274320"/>
          </a:xfrm>
        </p:grpSpPr>
        <p:sp>
          <p:nvSpPr>
            <p:cNvPr id="185" name="Oval 184"/>
            <p:cNvSpPr>
              <a:spLocks noChangeAspect="1"/>
            </p:cNvSpPr>
            <p:nvPr/>
          </p:nvSpPr>
          <p:spPr bwMode="auto">
            <a:xfrm>
              <a:off x="8744247" y="5846989"/>
              <a:ext cx="274320" cy="274320"/>
            </a:xfrm>
            <a:prstGeom prst="ellipse">
              <a:avLst/>
            </a:prstGeom>
            <a:solidFill>
              <a:schemeClr val="bg1"/>
            </a:solidFill>
            <a:ln w="19050"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86" name="Group 185"/>
            <p:cNvGrpSpPr>
              <a:grpSpLocks noChangeAspect="1"/>
            </p:cNvGrpSpPr>
            <p:nvPr/>
          </p:nvGrpSpPr>
          <p:grpSpPr>
            <a:xfrm>
              <a:off x="8825101" y="5892709"/>
              <a:ext cx="114300" cy="182880"/>
              <a:chOff x="13319760" y="3660430"/>
              <a:chExt cx="548640" cy="877824"/>
            </a:xfrm>
          </p:grpSpPr>
          <p:sp>
            <p:nvSpPr>
              <p:cNvPr id="187" name="Rounded Rectangle 186"/>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8" name="Rounded Rectangle 187"/>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89" name="Rounded Rectangle 188"/>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90" name="Rounded Rectangle 189"/>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91" name="Rounded Rectangle 190"/>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sp>
        <p:nvSpPr>
          <p:cNvPr id="24" name="Rectangular Callout 23"/>
          <p:cNvSpPr/>
          <p:nvPr/>
        </p:nvSpPr>
        <p:spPr bwMode="auto">
          <a:xfrm>
            <a:off x="5832198" y="1273352"/>
            <a:ext cx="772156" cy="328473"/>
          </a:xfrm>
          <a:prstGeom prst="wedgeRectCallout">
            <a:avLst>
              <a:gd name="adj1" fmla="val -32914"/>
              <a:gd name="adj2" fmla="val 76542"/>
            </a:avLst>
          </a:prstGeom>
          <a:solidFill>
            <a:srgbClr val="FF9B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7150" tIns="28575" rIns="57150" bIns="28575" numCol="1" rtlCol="0" anchor="t" anchorCtr="0" compatLnSpc="1">
            <a:prstTxWarp prst="textNoShape">
              <a:avLst/>
            </a:prstTxWarp>
          </a:bodyPr>
          <a:lstStyle/>
          <a:p>
            <a:pPr algn="ctr" defTabSz="571500" fontAlgn="base">
              <a:spcBef>
                <a:spcPct val="0"/>
              </a:spcBef>
              <a:spcAft>
                <a:spcPct val="0"/>
              </a:spcAft>
            </a:pPr>
            <a:r>
              <a:rPr lang="en-US" sz="900" dirty="0">
                <a:solidFill>
                  <a:schemeClr val="bg1"/>
                </a:solidFill>
                <a:latin typeface="Arial" charset="0"/>
              </a:rPr>
              <a:t>Edge closest to end-user</a:t>
            </a:r>
          </a:p>
        </p:txBody>
      </p:sp>
      <p:sp>
        <p:nvSpPr>
          <p:cNvPr id="308" name="Rectangular Callout 307"/>
          <p:cNvSpPr/>
          <p:nvPr/>
        </p:nvSpPr>
        <p:spPr bwMode="auto">
          <a:xfrm>
            <a:off x="2855046" y="1349740"/>
            <a:ext cx="758854" cy="328473"/>
          </a:xfrm>
          <a:prstGeom prst="wedgeRectCallout">
            <a:avLst>
              <a:gd name="adj1" fmla="val -33171"/>
              <a:gd name="adj2" fmla="val 72917"/>
            </a:avLst>
          </a:prstGeom>
          <a:solidFill>
            <a:srgbClr val="FF9B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7150" tIns="28575" rIns="57150" bIns="28575" numCol="1" rtlCol="0" anchor="t" anchorCtr="0" compatLnSpc="1">
            <a:prstTxWarp prst="textNoShape">
              <a:avLst/>
            </a:prstTxWarp>
          </a:bodyPr>
          <a:lstStyle/>
          <a:p>
            <a:pPr algn="ctr" defTabSz="571500" fontAlgn="base">
              <a:spcBef>
                <a:spcPct val="0"/>
              </a:spcBef>
              <a:spcAft>
                <a:spcPct val="0"/>
              </a:spcAft>
            </a:pPr>
            <a:r>
              <a:rPr lang="en-US" sz="900" dirty="0">
                <a:solidFill>
                  <a:schemeClr val="bg1"/>
                </a:solidFill>
                <a:latin typeface="Arial" charset="0"/>
              </a:rPr>
              <a:t>Edge closest to origin</a:t>
            </a:r>
          </a:p>
        </p:txBody>
      </p:sp>
      <p:cxnSp>
        <p:nvCxnSpPr>
          <p:cNvPr id="309" name="Straight Connector 308"/>
          <p:cNvCxnSpPr>
            <a:stCxn id="85" idx="6"/>
            <a:endCxn id="121" idx="2"/>
          </p:cNvCxnSpPr>
          <p:nvPr/>
        </p:nvCxnSpPr>
        <p:spPr bwMode="auto">
          <a:xfrm flipV="1">
            <a:off x="1013852" y="1892348"/>
            <a:ext cx="1876364" cy="783108"/>
          </a:xfrm>
          <a:prstGeom prst="line">
            <a:avLst/>
          </a:prstGeom>
          <a:solidFill>
            <a:schemeClr val="accent1"/>
          </a:solidFill>
          <a:ln w="38100" cap="flat" cmpd="sng" algn="ctr">
            <a:solidFill>
              <a:srgbClr val="0096D6"/>
            </a:solidFill>
            <a:prstDash val="solid"/>
            <a:round/>
            <a:headEnd type="none" w="med" len="med"/>
            <a:tailEnd type="none" w="med" len="med"/>
          </a:ln>
          <a:effectLst/>
        </p:spPr>
      </p:cxnSp>
      <p:cxnSp>
        <p:nvCxnSpPr>
          <p:cNvPr id="310" name="Straight Connector 309"/>
          <p:cNvCxnSpPr>
            <a:stCxn id="291" idx="6"/>
            <a:endCxn id="121" idx="2"/>
          </p:cNvCxnSpPr>
          <p:nvPr/>
        </p:nvCxnSpPr>
        <p:spPr bwMode="auto">
          <a:xfrm flipV="1">
            <a:off x="1013852" y="1892348"/>
            <a:ext cx="1876364" cy="231452"/>
          </a:xfrm>
          <a:prstGeom prst="line">
            <a:avLst/>
          </a:prstGeom>
          <a:solidFill>
            <a:schemeClr val="accent1"/>
          </a:solidFill>
          <a:ln w="38100" cap="flat" cmpd="sng" algn="ctr">
            <a:solidFill>
              <a:srgbClr val="0096D6"/>
            </a:solidFill>
            <a:prstDash val="solid"/>
            <a:round/>
            <a:headEnd type="none" w="med" len="med"/>
            <a:tailEnd type="none" w="med" len="med"/>
          </a:ln>
          <a:effectLst/>
        </p:spPr>
      </p:cxnSp>
      <p:cxnSp>
        <p:nvCxnSpPr>
          <p:cNvPr id="312" name="Straight Connector 311"/>
          <p:cNvCxnSpPr>
            <a:stCxn id="260" idx="6"/>
            <a:endCxn id="121" idx="2"/>
          </p:cNvCxnSpPr>
          <p:nvPr/>
        </p:nvCxnSpPr>
        <p:spPr bwMode="auto">
          <a:xfrm>
            <a:off x="924247" y="1427009"/>
            <a:ext cx="1965969" cy="465339"/>
          </a:xfrm>
          <a:prstGeom prst="line">
            <a:avLst/>
          </a:prstGeom>
          <a:solidFill>
            <a:schemeClr val="accent1"/>
          </a:solidFill>
          <a:ln w="38100" cap="flat" cmpd="sng" algn="ctr">
            <a:solidFill>
              <a:srgbClr val="0096D6"/>
            </a:solidFill>
            <a:prstDash val="solid"/>
            <a:round/>
            <a:headEnd type="none" w="med" len="med"/>
            <a:tailEnd type="none" w="med" len="med"/>
          </a:ln>
          <a:effectLst/>
        </p:spPr>
      </p:cxnSp>
      <p:cxnSp>
        <p:nvCxnSpPr>
          <p:cNvPr id="318" name="Straight Connector 317"/>
          <p:cNvCxnSpPr>
            <a:stCxn id="301" idx="6"/>
          </p:cNvCxnSpPr>
          <p:nvPr/>
        </p:nvCxnSpPr>
        <p:spPr bwMode="auto">
          <a:xfrm>
            <a:off x="6081077" y="1762606"/>
            <a:ext cx="2021479" cy="991029"/>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cxnSp>
        <p:nvCxnSpPr>
          <p:cNvPr id="321" name="Straight Connector 320"/>
          <p:cNvCxnSpPr>
            <a:stCxn id="301" idx="6"/>
          </p:cNvCxnSpPr>
          <p:nvPr/>
        </p:nvCxnSpPr>
        <p:spPr bwMode="auto">
          <a:xfrm>
            <a:off x="6081078" y="1762606"/>
            <a:ext cx="2144510" cy="456704"/>
          </a:xfrm>
          <a:prstGeom prst="line">
            <a:avLst/>
          </a:prstGeom>
          <a:solidFill>
            <a:schemeClr val="accent1"/>
          </a:solidFill>
          <a:ln w="19050" cap="flat" cmpd="sng" algn="ctr">
            <a:solidFill>
              <a:srgbClr val="AAAEBE"/>
            </a:solidFill>
            <a:prstDash val="dash"/>
            <a:round/>
            <a:headEnd type="none" w="med" len="med"/>
            <a:tailEnd type="none" w="med" len="med"/>
          </a:ln>
          <a:effectLst/>
        </p:spPr>
      </p:cxnSp>
      <p:cxnSp>
        <p:nvCxnSpPr>
          <p:cNvPr id="324" name="Straight Connector 323"/>
          <p:cNvCxnSpPr>
            <a:stCxn id="301" idx="6"/>
            <a:endCxn id="108" idx="1"/>
          </p:cNvCxnSpPr>
          <p:nvPr/>
        </p:nvCxnSpPr>
        <p:spPr bwMode="auto">
          <a:xfrm flipV="1">
            <a:off x="6081078" y="1731017"/>
            <a:ext cx="2214131" cy="31589"/>
          </a:xfrm>
          <a:prstGeom prst="line">
            <a:avLst/>
          </a:prstGeom>
          <a:solidFill>
            <a:schemeClr val="accent1"/>
          </a:solidFill>
          <a:ln w="19050" cap="flat" cmpd="sng" algn="ctr">
            <a:solidFill>
              <a:srgbClr val="AAAEBE"/>
            </a:solidFill>
            <a:prstDash val="dash"/>
            <a:round/>
            <a:headEnd type="none" w="med" len="med"/>
            <a:tailEnd type="none" w="med" len="med"/>
          </a:ln>
          <a:effectLst/>
        </p:spPr>
      </p:cxnSp>
      <p:cxnSp>
        <p:nvCxnSpPr>
          <p:cNvPr id="329" name="Straight Connector 328"/>
          <p:cNvCxnSpPr>
            <a:stCxn id="301" idx="2"/>
            <a:endCxn id="121" idx="6"/>
          </p:cNvCxnSpPr>
          <p:nvPr/>
        </p:nvCxnSpPr>
        <p:spPr bwMode="auto">
          <a:xfrm flipH="1">
            <a:off x="3192320" y="1762606"/>
            <a:ext cx="2720923" cy="129741"/>
          </a:xfrm>
          <a:prstGeom prst="line">
            <a:avLst/>
          </a:prstGeom>
          <a:solidFill>
            <a:schemeClr val="accent1"/>
          </a:solidFill>
          <a:ln w="152400" cap="sq" cmpd="sng" algn="ctr">
            <a:solidFill>
              <a:srgbClr val="FF9B2D"/>
            </a:solidFill>
            <a:prstDash val="solid"/>
            <a:miter lim="800000"/>
            <a:headEnd type="none" w="med" len="med"/>
            <a:tailEnd type="none" w="med" len="med"/>
          </a:ln>
          <a:effectLst/>
        </p:spPr>
      </p:cxnSp>
      <p:grpSp>
        <p:nvGrpSpPr>
          <p:cNvPr id="120" name="Group 119"/>
          <p:cNvGrpSpPr>
            <a:grpSpLocks noChangeAspect="1"/>
          </p:cNvGrpSpPr>
          <p:nvPr/>
        </p:nvGrpSpPr>
        <p:grpSpPr>
          <a:xfrm>
            <a:off x="2890217" y="1741296"/>
            <a:ext cx="302103" cy="302103"/>
            <a:chOff x="8744247" y="5846989"/>
            <a:chExt cx="274320" cy="274320"/>
          </a:xfrm>
        </p:grpSpPr>
        <p:sp>
          <p:nvSpPr>
            <p:cNvPr id="121" name="Oval 120"/>
            <p:cNvSpPr>
              <a:spLocks noChangeAspect="1"/>
            </p:cNvSpPr>
            <p:nvPr/>
          </p:nvSpPr>
          <p:spPr bwMode="auto">
            <a:xfrm>
              <a:off x="8744247" y="5846989"/>
              <a:ext cx="274320" cy="274320"/>
            </a:xfrm>
            <a:prstGeom prst="ellipse">
              <a:avLst/>
            </a:prstGeom>
            <a:solidFill>
              <a:schemeClr val="bg1"/>
            </a:solidFill>
            <a:ln w="22225"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122" name="Group 121"/>
            <p:cNvGrpSpPr>
              <a:grpSpLocks noChangeAspect="1"/>
            </p:cNvGrpSpPr>
            <p:nvPr/>
          </p:nvGrpSpPr>
          <p:grpSpPr>
            <a:xfrm>
              <a:off x="8825101" y="5892709"/>
              <a:ext cx="114300" cy="182880"/>
              <a:chOff x="13319760" y="3660430"/>
              <a:chExt cx="548640" cy="877824"/>
            </a:xfrm>
          </p:grpSpPr>
          <p:sp>
            <p:nvSpPr>
              <p:cNvPr id="123" name="Rounded Rectangle 122"/>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4" name="Rounded Rectangle 123"/>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5" name="Rounded Rectangle 124"/>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6" name="Rounded Rectangle 125"/>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7" name="Rounded Rectangle 126"/>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grpSp>
        <p:nvGrpSpPr>
          <p:cNvPr id="300" name="Group 299"/>
          <p:cNvGrpSpPr>
            <a:grpSpLocks noChangeAspect="1"/>
          </p:cNvGrpSpPr>
          <p:nvPr/>
        </p:nvGrpSpPr>
        <p:grpSpPr>
          <a:xfrm>
            <a:off x="5913243" y="1678689"/>
            <a:ext cx="167835" cy="167835"/>
            <a:chOff x="8744247" y="5846989"/>
            <a:chExt cx="274320" cy="274320"/>
          </a:xfrm>
        </p:grpSpPr>
        <p:sp>
          <p:nvSpPr>
            <p:cNvPr id="301" name="Oval 300"/>
            <p:cNvSpPr>
              <a:spLocks noChangeAspect="1"/>
            </p:cNvSpPr>
            <p:nvPr/>
          </p:nvSpPr>
          <p:spPr bwMode="auto">
            <a:xfrm>
              <a:off x="8744247" y="5846989"/>
              <a:ext cx="274320" cy="274320"/>
            </a:xfrm>
            <a:prstGeom prst="ellipse">
              <a:avLst/>
            </a:prstGeom>
            <a:solidFill>
              <a:schemeClr val="bg1"/>
            </a:solidFill>
            <a:ln w="12700" cap="flat" cmpd="sng" algn="ctr">
              <a:solidFill>
                <a:srgbClr val="FF9B2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nvGrpSpPr>
            <p:cNvPr id="302" name="Group 301"/>
            <p:cNvGrpSpPr>
              <a:grpSpLocks noChangeAspect="1"/>
            </p:cNvGrpSpPr>
            <p:nvPr/>
          </p:nvGrpSpPr>
          <p:grpSpPr>
            <a:xfrm>
              <a:off x="8825101" y="5892709"/>
              <a:ext cx="114300" cy="182880"/>
              <a:chOff x="13319760" y="3660430"/>
              <a:chExt cx="548640" cy="877824"/>
            </a:xfrm>
          </p:grpSpPr>
          <p:sp>
            <p:nvSpPr>
              <p:cNvPr id="303" name="Rounded Rectangle 302"/>
              <p:cNvSpPr/>
              <p:nvPr/>
            </p:nvSpPr>
            <p:spPr bwMode="auto">
              <a:xfrm>
                <a:off x="13319760" y="3660430"/>
                <a:ext cx="548640" cy="877824"/>
              </a:xfrm>
              <a:prstGeom prst="roundRect">
                <a:avLst>
                  <a:gd name="adj" fmla="val 9332"/>
                </a:avLst>
              </a:prstGeom>
              <a:solidFill>
                <a:srgbClr val="FF9B2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04" name="Rounded Rectangle 303"/>
              <p:cNvSpPr/>
              <p:nvPr/>
            </p:nvSpPr>
            <p:spPr bwMode="auto">
              <a:xfrm>
                <a:off x="13374624" y="3715294"/>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05" name="Rounded Rectangle 304"/>
              <p:cNvSpPr/>
              <p:nvPr/>
            </p:nvSpPr>
            <p:spPr bwMode="auto">
              <a:xfrm>
                <a:off x="13374624" y="3825022"/>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06" name="Rounded Rectangle 305"/>
              <p:cNvSpPr/>
              <p:nvPr/>
            </p:nvSpPr>
            <p:spPr bwMode="auto">
              <a:xfrm>
                <a:off x="13374624" y="3934750"/>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07" name="Rounded Rectangle 306"/>
              <p:cNvSpPr/>
              <p:nvPr/>
            </p:nvSpPr>
            <p:spPr bwMode="auto">
              <a:xfrm>
                <a:off x="13374624" y="4044478"/>
                <a:ext cx="438912" cy="54864"/>
              </a:xfrm>
              <a:prstGeom prst="roundRect">
                <a:avLst>
                  <a:gd name="adj" fmla="val 50000"/>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grpSp>
      <p:cxnSp>
        <p:nvCxnSpPr>
          <p:cNvPr id="332" name="Straight Connector 331"/>
          <p:cNvCxnSpPr>
            <a:stCxn id="301" idx="6"/>
            <a:endCxn id="106" idx="1"/>
          </p:cNvCxnSpPr>
          <p:nvPr/>
        </p:nvCxnSpPr>
        <p:spPr bwMode="auto">
          <a:xfrm flipV="1">
            <a:off x="6081078" y="1226785"/>
            <a:ext cx="2277692" cy="535822"/>
          </a:xfrm>
          <a:prstGeom prst="line">
            <a:avLst/>
          </a:prstGeom>
          <a:solidFill>
            <a:schemeClr val="accent1"/>
          </a:solidFill>
          <a:ln w="19050" cap="flat" cmpd="sng" algn="ctr">
            <a:solidFill>
              <a:srgbClr val="AAAEBE"/>
            </a:solidFill>
            <a:prstDash val="dot"/>
            <a:round/>
            <a:headEnd type="none" w="med" len="med"/>
            <a:tailEnd type="none" w="med" len="med"/>
          </a:ln>
          <a:effectLst/>
        </p:spPr>
      </p:cxnSp>
      <p:sp>
        <p:nvSpPr>
          <p:cNvPr id="336" name="Rectangle 335"/>
          <p:cNvSpPr/>
          <p:nvPr/>
        </p:nvSpPr>
        <p:spPr>
          <a:xfrm>
            <a:off x="400670" y="3324114"/>
            <a:ext cx="2406584" cy="827149"/>
          </a:xfrm>
          <a:prstGeom prst="rect">
            <a:avLst/>
          </a:prstGeom>
        </p:spPr>
        <p:txBody>
          <a:bodyPr wrap="square" lIns="57150" tIns="28575" rIns="57150" bIns="28575">
            <a:spAutoFit/>
          </a:bodyPr>
          <a:lstStyle/>
          <a:p>
            <a:r>
              <a:rPr lang="en-US" sz="2000" b="1" dirty="0">
                <a:solidFill>
                  <a:srgbClr val="0096D6"/>
                </a:solidFill>
              </a:rPr>
              <a:t>Scale</a:t>
            </a:r>
          </a:p>
          <a:p>
            <a:r>
              <a:rPr lang="en-US" sz="1500" b="1" dirty="0" smtClean="0">
                <a:solidFill>
                  <a:schemeClr val="tx2"/>
                </a:solidFill>
              </a:rPr>
              <a:t>Offload</a:t>
            </a:r>
            <a:endParaRPr lang="en-US" sz="1500" dirty="0">
              <a:solidFill>
                <a:schemeClr val="tx2"/>
              </a:solidFill>
            </a:endParaRPr>
          </a:p>
          <a:p>
            <a:r>
              <a:rPr lang="en-US" sz="1500" b="1" dirty="0" smtClean="0">
                <a:solidFill>
                  <a:schemeClr val="tx2"/>
                </a:solidFill>
              </a:rPr>
              <a:t>Availability</a:t>
            </a:r>
            <a:endParaRPr lang="en-US" sz="1500" dirty="0">
              <a:solidFill>
                <a:schemeClr val="tx2"/>
              </a:solidFill>
            </a:endParaRPr>
          </a:p>
        </p:txBody>
      </p:sp>
      <p:sp>
        <p:nvSpPr>
          <p:cNvPr id="337" name="Rectangle 336"/>
          <p:cNvSpPr/>
          <p:nvPr/>
        </p:nvSpPr>
        <p:spPr>
          <a:xfrm>
            <a:off x="3288287" y="3324114"/>
            <a:ext cx="3382588" cy="1777410"/>
          </a:xfrm>
          <a:prstGeom prst="rect">
            <a:avLst/>
          </a:prstGeom>
        </p:spPr>
        <p:txBody>
          <a:bodyPr wrap="square" lIns="57150" tIns="28575" rIns="57150" bIns="28575">
            <a:spAutoFit/>
          </a:bodyPr>
          <a:lstStyle/>
          <a:p>
            <a:r>
              <a:rPr lang="en-US" sz="2000" b="1" dirty="0">
                <a:solidFill>
                  <a:srgbClr val="0096D6"/>
                </a:solidFill>
              </a:rPr>
              <a:t>Performance</a:t>
            </a:r>
          </a:p>
          <a:p>
            <a:pPr>
              <a:lnSpc>
                <a:spcPct val="80000"/>
              </a:lnSpc>
              <a:spcBef>
                <a:spcPts val="750"/>
              </a:spcBef>
            </a:pPr>
            <a:r>
              <a:rPr lang="en-US" sz="1500" b="1" dirty="0">
                <a:solidFill>
                  <a:schemeClr val="tx1">
                    <a:lumMod val="75000"/>
                  </a:schemeClr>
                </a:solidFill>
              </a:rPr>
              <a:t>  Accelerate</a:t>
            </a:r>
          </a:p>
          <a:p>
            <a:pPr>
              <a:lnSpc>
                <a:spcPct val="80000"/>
              </a:lnSpc>
              <a:spcBef>
                <a:spcPts val="750"/>
              </a:spcBef>
            </a:pPr>
            <a:r>
              <a:rPr lang="en-US" sz="1500" b="1" dirty="0">
                <a:solidFill>
                  <a:schemeClr val="tx1">
                    <a:lumMod val="75000"/>
                  </a:schemeClr>
                </a:solidFill>
              </a:rPr>
              <a:t>  </a:t>
            </a:r>
            <a:r>
              <a:rPr lang="en-US" sz="1500" b="1" dirty="0" err="1">
                <a:solidFill>
                  <a:schemeClr val="tx1">
                    <a:lumMod val="75000"/>
                  </a:schemeClr>
                </a:solidFill>
              </a:rPr>
              <a:t>Prefetch</a:t>
            </a:r>
            <a:endParaRPr lang="en-US" sz="1500" dirty="0">
              <a:solidFill>
                <a:schemeClr val="tx1">
                  <a:lumMod val="75000"/>
                </a:schemeClr>
              </a:solidFill>
            </a:endParaRPr>
          </a:p>
          <a:p>
            <a:pPr>
              <a:lnSpc>
                <a:spcPct val="80000"/>
              </a:lnSpc>
              <a:spcBef>
                <a:spcPts val="750"/>
              </a:spcBef>
            </a:pPr>
            <a:r>
              <a:rPr lang="en-US" sz="1500" b="1" dirty="0">
                <a:solidFill>
                  <a:schemeClr val="tx1">
                    <a:lumMod val="75000"/>
                  </a:schemeClr>
                </a:solidFill>
              </a:rPr>
              <a:t>  Reduce Requests</a:t>
            </a:r>
            <a:endParaRPr lang="en-US" sz="1500" dirty="0">
              <a:solidFill>
                <a:schemeClr val="tx1">
                  <a:lumMod val="75000"/>
                </a:schemeClr>
              </a:solidFill>
            </a:endParaRPr>
          </a:p>
          <a:p>
            <a:pPr>
              <a:lnSpc>
                <a:spcPct val="80000"/>
              </a:lnSpc>
              <a:spcBef>
                <a:spcPts val="750"/>
              </a:spcBef>
            </a:pPr>
            <a:r>
              <a:rPr lang="en-US" sz="1500" b="1" dirty="0">
                <a:solidFill>
                  <a:schemeClr val="tx1">
                    <a:lumMod val="75000"/>
                  </a:schemeClr>
                </a:solidFill>
              </a:rPr>
              <a:t>  Minimize Payload</a:t>
            </a:r>
            <a:endParaRPr lang="en-US" sz="1500" dirty="0">
              <a:solidFill>
                <a:schemeClr val="tx1">
                  <a:lumMod val="75000"/>
                </a:schemeClr>
              </a:solidFill>
            </a:endParaRPr>
          </a:p>
          <a:p>
            <a:pPr>
              <a:lnSpc>
                <a:spcPct val="80000"/>
              </a:lnSpc>
              <a:spcBef>
                <a:spcPts val="750"/>
              </a:spcBef>
            </a:pPr>
            <a:r>
              <a:rPr lang="en-US" sz="1500" b="1" dirty="0">
                <a:solidFill>
                  <a:schemeClr val="tx1">
                    <a:lumMod val="75000"/>
                  </a:schemeClr>
                </a:solidFill>
              </a:rPr>
              <a:t>  Expedite Rendering</a:t>
            </a:r>
            <a:endParaRPr lang="en-US" sz="1500" dirty="0">
              <a:solidFill>
                <a:schemeClr val="tx1">
                  <a:lumMod val="75000"/>
                </a:schemeClr>
              </a:solidFill>
            </a:endParaRPr>
          </a:p>
        </p:txBody>
      </p:sp>
      <p:sp>
        <p:nvSpPr>
          <p:cNvPr id="338" name="Rectangle 337"/>
          <p:cNvSpPr/>
          <p:nvPr/>
        </p:nvSpPr>
        <p:spPr>
          <a:xfrm>
            <a:off x="6770007" y="3324114"/>
            <a:ext cx="2130328" cy="1019510"/>
          </a:xfrm>
          <a:prstGeom prst="rect">
            <a:avLst/>
          </a:prstGeom>
        </p:spPr>
        <p:txBody>
          <a:bodyPr wrap="square" lIns="57150" tIns="28575" rIns="57150" bIns="28575">
            <a:spAutoFit/>
          </a:bodyPr>
          <a:lstStyle/>
          <a:p>
            <a:r>
              <a:rPr lang="en-US" sz="2000" b="1" dirty="0">
                <a:solidFill>
                  <a:srgbClr val="0096D6"/>
                </a:solidFill>
              </a:rPr>
              <a:t>Intelligence</a:t>
            </a:r>
          </a:p>
          <a:p>
            <a:pPr>
              <a:spcBef>
                <a:spcPts val="750"/>
              </a:spcBef>
            </a:pPr>
            <a:r>
              <a:rPr lang="en-US" sz="1500" b="1" dirty="0">
                <a:solidFill>
                  <a:srgbClr val="003366"/>
                </a:solidFill>
              </a:rPr>
              <a:t> </a:t>
            </a:r>
            <a:r>
              <a:rPr lang="en-US" sz="1500" b="1" dirty="0">
                <a:solidFill>
                  <a:srgbClr val="999999"/>
                </a:solidFill>
              </a:rPr>
              <a:t> </a:t>
            </a:r>
            <a:r>
              <a:rPr lang="en-US" sz="1500" b="1" dirty="0">
                <a:solidFill>
                  <a:srgbClr val="595959"/>
                </a:solidFill>
              </a:rPr>
              <a:t>Insight</a:t>
            </a:r>
          </a:p>
          <a:p>
            <a:pPr>
              <a:spcBef>
                <a:spcPts val="750"/>
              </a:spcBef>
            </a:pPr>
            <a:r>
              <a:rPr lang="en-US" sz="1500" b="1" dirty="0">
                <a:solidFill>
                  <a:srgbClr val="595959"/>
                </a:solidFill>
              </a:rPr>
              <a:t>  Logic</a:t>
            </a:r>
            <a:endParaRPr lang="en-US" sz="1500" dirty="0">
              <a:solidFill>
                <a:srgbClr val="595959"/>
              </a:solidFill>
            </a:endParaRPr>
          </a:p>
        </p:txBody>
      </p:sp>
      <p:sp>
        <p:nvSpPr>
          <p:cNvPr id="32" name="TextBox 31"/>
          <p:cNvSpPr txBox="1"/>
          <p:nvPr/>
        </p:nvSpPr>
        <p:spPr>
          <a:xfrm>
            <a:off x="3858384" y="1918424"/>
            <a:ext cx="1394274" cy="372218"/>
          </a:xfrm>
          <a:prstGeom prst="rect">
            <a:avLst/>
          </a:prstGeom>
          <a:noFill/>
        </p:spPr>
        <p:txBody>
          <a:bodyPr wrap="square" lIns="57150" tIns="28575" rIns="57150" bIns="28575" rtlCol="0" anchor="ctr" anchorCtr="0">
            <a:spAutoFit/>
          </a:bodyPr>
          <a:lstStyle/>
          <a:p>
            <a:pPr algn="ctr">
              <a:lnSpc>
                <a:spcPct val="90000"/>
              </a:lnSpc>
            </a:pPr>
            <a:r>
              <a:rPr lang="en-US" sz="1100" dirty="0">
                <a:solidFill>
                  <a:schemeClr val="accent1"/>
                </a:solidFill>
                <a:cs typeface="Arial" pitchFamily="34" charset="0"/>
              </a:rPr>
              <a:t>Akamai Intelligent Platform</a:t>
            </a:r>
          </a:p>
        </p:txBody>
      </p:sp>
    </p:spTree>
    <p:extLst>
      <p:ext uri="{BB962C8B-B14F-4D97-AF65-F5344CB8AC3E}">
        <p14:creationId xmlns:p14="http://schemas.microsoft.com/office/powerpoint/2010/main" val="5215723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p:nvPr/>
        </p:nvSpPr>
        <p:spPr>
          <a:xfrm>
            <a:off x="28575" y="792968"/>
            <a:ext cx="2732100" cy="3996900"/>
          </a:xfrm>
          <a:prstGeom prst="rect">
            <a:avLst/>
          </a:prstGeom>
          <a:gradFill>
            <a:gsLst>
              <a:gs pos="0">
                <a:srgbClr val="CC0000">
                  <a:alpha val="0"/>
                </a:srgbClr>
              </a:gs>
              <a:gs pos="100000">
                <a:srgbClr val="5E0000">
                  <a:alpha val="23921"/>
                </a:srgbClr>
              </a:gs>
            </a:gsLst>
            <a:lin ang="2700006" scaled="0"/>
          </a:gradFill>
          <a:ln w="9525" cap="flat" cmpd="sng">
            <a:solidFill>
              <a:srgbClr val="CC0000"/>
            </a:solidFill>
            <a:prstDash val="solid"/>
            <a:miter/>
            <a:headEnd type="none" w="med" len="med"/>
            <a:tailEnd type="none" w="med" len="med"/>
          </a:ln>
        </p:spPr>
        <p:txBody>
          <a:bodyPr lIns="81600" tIns="40800" rIns="81600" bIns="40800"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26" name="Shape 326"/>
          <p:cNvSpPr txBox="1"/>
          <p:nvPr/>
        </p:nvSpPr>
        <p:spPr>
          <a:xfrm>
            <a:off x="2755899" y="4026071"/>
            <a:ext cx="3282900" cy="736500"/>
          </a:xfrm>
          <a:prstGeom prst="rect">
            <a:avLst/>
          </a:prstGeom>
          <a:noFill/>
          <a:ln>
            <a:noFill/>
          </a:ln>
        </p:spPr>
        <p:txBody>
          <a:bodyPr lIns="81600" tIns="40800" rIns="81600" bIns="40800" anchor="t" anchorCtr="0">
            <a:noAutofit/>
          </a:bodyPr>
          <a:lstStyle/>
          <a:p>
            <a:pPr marL="0" marR="0" lvl="0" indent="0" algn="l" rtl="0">
              <a:spcBef>
                <a:spcPts val="0"/>
              </a:spcBef>
              <a:buSzPct val="25000"/>
              <a:buNone/>
            </a:pPr>
            <a:r>
              <a:rPr lang="en-US" sz="1100" b="0" i="0" u="none" strike="noStrike" cap="none">
                <a:solidFill>
                  <a:schemeClr val="dk1"/>
                </a:solidFill>
                <a:latin typeface="Arial"/>
                <a:ea typeface="Arial"/>
                <a:cs typeface="Arial"/>
                <a:sym typeface="Arial"/>
              </a:rPr>
              <a:t>  </a:t>
            </a:r>
          </a:p>
        </p:txBody>
      </p:sp>
      <p:sp>
        <p:nvSpPr>
          <p:cNvPr id="327" name="Shape 327"/>
          <p:cNvSpPr txBox="1">
            <a:spLocks noGrp="1"/>
          </p:cNvSpPr>
          <p:nvPr>
            <p:ph type="title"/>
          </p:nvPr>
        </p:nvSpPr>
        <p:spPr>
          <a:xfrm>
            <a:off x="571500" y="271278"/>
            <a:ext cx="6482100" cy="343200"/>
          </a:xfrm>
          <a:prstGeom prst="rect">
            <a:avLst/>
          </a:prstGeom>
          <a:noFill/>
          <a:ln>
            <a:noFill/>
          </a:ln>
        </p:spPr>
        <p:txBody>
          <a:bodyPr lIns="81625" tIns="40825" rIns="81625" bIns="40825" anchor="ctr" anchorCtr="0">
            <a:noAutofit/>
          </a:bodyPr>
          <a:lstStyle/>
          <a:p>
            <a:pPr marL="0" marR="0" lvl="0" indent="0" algn="l" rtl="0">
              <a:spcBef>
                <a:spcPts val="0"/>
              </a:spcBef>
              <a:spcAft>
                <a:spcPts val="0"/>
              </a:spcAft>
              <a:buSzPct val="25000"/>
              <a:buNone/>
            </a:pPr>
            <a:r>
              <a:rPr lang="en-US" sz="2400"/>
              <a:t>Security Workflow</a:t>
            </a:r>
          </a:p>
        </p:txBody>
      </p:sp>
      <p:cxnSp>
        <p:nvCxnSpPr>
          <p:cNvPr id="328" name="Shape 328"/>
          <p:cNvCxnSpPr/>
          <p:nvPr/>
        </p:nvCxnSpPr>
        <p:spPr>
          <a:xfrm rot="10800000" flipH="1">
            <a:off x="7162810" y="3199033"/>
            <a:ext cx="111000" cy="632400"/>
          </a:xfrm>
          <a:prstGeom prst="straightConnector1">
            <a:avLst/>
          </a:prstGeom>
          <a:noFill/>
          <a:ln w="19050" cap="flat" cmpd="sng">
            <a:solidFill>
              <a:srgbClr val="6699CC"/>
            </a:solidFill>
            <a:prstDash val="solid"/>
            <a:round/>
            <a:headEnd type="none" w="med" len="med"/>
            <a:tailEnd type="none" w="med" len="med"/>
          </a:ln>
        </p:spPr>
      </p:cxnSp>
      <p:cxnSp>
        <p:nvCxnSpPr>
          <p:cNvPr id="329" name="Shape 329"/>
          <p:cNvCxnSpPr/>
          <p:nvPr/>
        </p:nvCxnSpPr>
        <p:spPr>
          <a:xfrm rot="10800000">
            <a:off x="7344928" y="3234578"/>
            <a:ext cx="248100" cy="540900"/>
          </a:xfrm>
          <a:prstGeom prst="straightConnector1">
            <a:avLst/>
          </a:prstGeom>
          <a:noFill/>
          <a:ln w="19050" cap="flat" cmpd="sng">
            <a:solidFill>
              <a:srgbClr val="6699CC"/>
            </a:solidFill>
            <a:prstDash val="solid"/>
            <a:round/>
            <a:headEnd type="none" w="med" len="med"/>
            <a:tailEnd type="none" w="med" len="med"/>
          </a:ln>
        </p:spPr>
      </p:cxnSp>
      <p:sp>
        <p:nvSpPr>
          <p:cNvPr id="330" name="Shape 330"/>
          <p:cNvSpPr/>
          <p:nvPr/>
        </p:nvSpPr>
        <p:spPr>
          <a:xfrm>
            <a:off x="2827350" y="702474"/>
            <a:ext cx="1281300" cy="1246200"/>
          </a:xfrm>
          <a:prstGeom prst="rect">
            <a:avLst/>
          </a:prstGeom>
          <a:noFill/>
          <a:ln>
            <a:noFill/>
          </a:ln>
        </p:spPr>
        <p:txBody>
          <a:bodyPr lIns="81600" tIns="40800" rIns="81600" bIns="40800" anchor="t" anchorCtr="0">
            <a:noAutofit/>
          </a:bodyPr>
          <a:lstStyle/>
          <a:p>
            <a:pPr marL="0" marR="0" lvl="0" indent="0" algn="l" rtl="0">
              <a:spcBef>
                <a:spcPts val="0"/>
              </a:spcBef>
              <a:buNone/>
            </a:pPr>
            <a:endParaRPr sz="1100" b="0" i="0" u="none" strike="noStrike" cap="none">
              <a:solidFill>
                <a:schemeClr val="dk1"/>
              </a:solidFill>
              <a:latin typeface="Arial"/>
              <a:ea typeface="Arial"/>
              <a:cs typeface="Arial"/>
              <a:sym typeface="Arial"/>
            </a:endParaRPr>
          </a:p>
        </p:txBody>
      </p:sp>
      <p:sp>
        <p:nvSpPr>
          <p:cNvPr id="331" name="Shape 331"/>
          <p:cNvSpPr/>
          <p:nvPr/>
        </p:nvSpPr>
        <p:spPr>
          <a:xfrm>
            <a:off x="115428" y="4308880"/>
            <a:ext cx="2437200" cy="3522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900" b="0" i="0" u="none" strike="noStrike" cap="none">
                <a:solidFill>
                  <a:schemeClr val="dk1"/>
                </a:solidFill>
                <a:latin typeface="Arial"/>
                <a:ea typeface="Arial"/>
                <a:cs typeface="Arial"/>
                <a:sym typeface="Arial"/>
              </a:rPr>
              <a:t>Back-Up Site or Load Balanced Multi-Data Center</a:t>
            </a:r>
          </a:p>
        </p:txBody>
      </p:sp>
      <p:cxnSp>
        <p:nvCxnSpPr>
          <p:cNvPr id="332" name="Shape 332"/>
          <p:cNvCxnSpPr/>
          <p:nvPr/>
        </p:nvCxnSpPr>
        <p:spPr>
          <a:xfrm>
            <a:off x="1828800" y="1428750"/>
            <a:ext cx="0" cy="1943100"/>
          </a:xfrm>
          <a:prstGeom prst="straightConnector1">
            <a:avLst/>
          </a:prstGeom>
          <a:noFill/>
          <a:ln w="9525" cap="flat" cmpd="sng">
            <a:solidFill>
              <a:schemeClr val="dk1"/>
            </a:solidFill>
            <a:prstDash val="solid"/>
            <a:round/>
            <a:headEnd type="none" w="med" len="med"/>
            <a:tailEnd type="none" w="med" len="med"/>
          </a:ln>
        </p:spPr>
      </p:cxnSp>
      <p:pic>
        <p:nvPicPr>
          <p:cNvPr id="333" name="Shape 333"/>
          <p:cNvPicPr preferRelativeResize="0"/>
          <p:nvPr/>
        </p:nvPicPr>
        <p:blipFill rotWithShape="1">
          <a:blip r:embed="rId3">
            <a:alphaModFix/>
          </a:blip>
          <a:srcRect/>
          <a:stretch/>
        </p:blipFill>
        <p:spPr>
          <a:xfrm>
            <a:off x="2200274" y="1557340"/>
            <a:ext cx="685800" cy="1800300"/>
          </a:xfrm>
          <a:prstGeom prst="rect">
            <a:avLst/>
          </a:prstGeom>
          <a:noFill/>
          <a:ln>
            <a:noFill/>
          </a:ln>
        </p:spPr>
      </p:pic>
      <p:pic>
        <p:nvPicPr>
          <p:cNvPr id="334" name="Shape 334"/>
          <p:cNvPicPr preferRelativeResize="0"/>
          <p:nvPr/>
        </p:nvPicPr>
        <p:blipFill rotWithShape="1">
          <a:blip r:embed="rId4">
            <a:alphaModFix/>
          </a:blip>
          <a:srcRect/>
          <a:stretch/>
        </p:blipFill>
        <p:spPr>
          <a:xfrm>
            <a:off x="1143000" y="3086106"/>
            <a:ext cx="838200" cy="535800"/>
          </a:xfrm>
          <a:prstGeom prst="rect">
            <a:avLst/>
          </a:prstGeom>
          <a:noFill/>
          <a:ln>
            <a:noFill/>
          </a:ln>
        </p:spPr>
      </p:pic>
      <p:pic>
        <p:nvPicPr>
          <p:cNvPr id="335" name="Shape 335"/>
          <p:cNvPicPr preferRelativeResize="0"/>
          <p:nvPr/>
        </p:nvPicPr>
        <p:blipFill rotWithShape="1">
          <a:blip r:embed="rId4">
            <a:alphaModFix/>
          </a:blip>
          <a:srcRect/>
          <a:stretch/>
        </p:blipFill>
        <p:spPr>
          <a:xfrm>
            <a:off x="1143000" y="2514606"/>
            <a:ext cx="838200" cy="535800"/>
          </a:xfrm>
          <a:prstGeom prst="rect">
            <a:avLst/>
          </a:prstGeom>
          <a:noFill/>
          <a:ln>
            <a:noFill/>
          </a:ln>
        </p:spPr>
      </p:pic>
      <p:pic>
        <p:nvPicPr>
          <p:cNvPr id="336" name="Shape 336"/>
          <p:cNvPicPr preferRelativeResize="0"/>
          <p:nvPr/>
        </p:nvPicPr>
        <p:blipFill rotWithShape="1">
          <a:blip r:embed="rId4">
            <a:alphaModFix/>
          </a:blip>
          <a:srcRect/>
          <a:stretch/>
        </p:blipFill>
        <p:spPr>
          <a:xfrm>
            <a:off x="1143000" y="1714506"/>
            <a:ext cx="838200" cy="535800"/>
          </a:xfrm>
          <a:prstGeom prst="rect">
            <a:avLst/>
          </a:prstGeom>
          <a:noFill/>
          <a:ln>
            <a:noFill/>
          </a:ln>
        </p:spPr>
      </p:pic>
      <p:cxnSp>
        <p:nvCxnSpPr>
          <p:cNvPr id="337" name="Shape 337"/>
          <p:cNvCxnSpPr/>
          <p:nvPr/>
        </p:nvCxnSpPr>
        <p:spPr>
          <a:xfrm>
            <a:off x="1600199" y="3371850"/>
            <a:ext cx="228600" cy="0"/>
          </a:xfrm>
          <a:prstGeom prst="straightConnector1">
            <a:avLst/>
          </a:prstGeom>
          <a:noFill/>
          <a:ln w="9525" cap="flat" cmpd="sng">
            <a:solidFill>
              <a:schemeClr val="dk1"/>
            </a:solidFill>
            <a:prstDash val="solid"/>
            <a:round/>
            <a:headEnd type="none" w="med" len="med"/>
            <a:tailEnd type="none" w="med" len="med"/>
          </a:ln>
        </p:spPr>
      </p:cxnSp>
      <p:cxnSp>
        <p:nvCxnSpPr>
          <p:cNvPr id="338" name="Shape 338"/>
          <p:cNvCxnSpPr/>
          <p:nvPr/>
        </p:nvCxnSpPr>
        <p:spPr>
          <a:xfrm>
            <a:off x="1600199" y="2857500"/>
            <a:ext cx="228600" cy="0"/>
          </a:xfrm>
          <a:prstGeom prst="straightConnector1">
            <a:avLst/>
          </a:prstGeom>
          <a:noFill/>
          <a:ln w="9525" cap="flat" cmpd="sng">
            <a:solidFill>
              <a:schemeClr val="dk1"/>
            </a:solidFill>
            <a:prstDash val="solid"/>
            <a:round/>
            <a:headEnd type="none" w="med" len="med"/>
            <a:tailEnd type="none" w="med" len="med"/>
          </a:ln>
        </p:spPr>
      </p:cxnSp>
      <p:cxnSp>
        <p:nvCxnSpPr>
          <p:cNvPr id="339" name="Shape 339"/>
          <p:cNvCxnSpPr/>
          <p:nvPr/>
        </p:nvCxnSpPr>
        <p:spPr>
          <a:xfrm>
            <a:off x="1600199" y="2000250"/>
            <a:ext cx="228600" cy="0"/>
          </a:xfrm>
          <a:prstGeom prst="straightConnector1">
            <a:avLst/>
          </a:prstGeom>
          <a:noFill/>
          <a:ln w="9525" cap="flat" cmpd="sng">
            <a:solidFill>
              <a:schemeClr val="dk1"/>
            </a:solidFill>
            <a:prstDash val="solid"/>
            <a:round/>
            <a:headEnd type="none" w="med" len="med"/>
            <a:tailEnd type="none" w="med" len="med"/>
          </a:ln>
        </p:spPr>
      </p:cxnSp>
      <p:cxnSp>
        <p:nvCxnSpPr>
          <p:cNvPr id="340" name="Shape 340"/>
          <p:cNvCxnSpPr/>
          <p:nvPr/>
        </p:nvCxnSpPr>
        <p:spPr>
          <a:xfrm>
            <a:off x="1981199" y="2514600"/>
            <a:ext cx="228600" cy="0"/>
          </a:xfrm>
          <a:prstGeom prst="straightConnector1">
            <a:avLst/>
          </a:prstGeom>
          <a:noFill/>
          <a:ln w="9525" cap="flat" cmpd="sng">
            <a:solidFill>
              <a:schemeClr val="dk1"/>
            </a:solidFill>
            <a:prstDash val="solid"/>
            <a:round/>
            <a:headEnd type="none" w="med" len="med"/>
            <a:tailEnd type="none" w="med" len="med"/>
          </a:ln>
        </p:spPr>
      </p:cxnSp>
      <p:pic>
        <p:nvPicPr>
          <p:cNvPr id="341" name="Shape 341"/>
          <p:cNvPicPr preferRelativeResize="0"/>
          <p:nvPr/>
        </p:nvPicPr>
        <p:blipFill rotWithShape="1">
          <a:blip r:embed="rId5">
            <a:alphaModFix/>
          </a:blip>
          <a:srcRect/>
          <a:stretch/>
        </p:blipFill>
        <p:spPr>
          <a:xfrm>
            <a:off x="1724025" y="2249094"/>
            <a:ext cx="914400" cy="436800"/>
          </a:xfrm>
          <a:prstGeom prst="rect">
            <a:avLst/>
          </a:prstGeom>
          <a:noFill/>
          <a:ln>
            <a:noFill/>
          </a:ln>
        </p:spPr>
      </p:pic>
      <p:grpSp>
        <p:nvGrpSpPr>
          <p:cNvPr id="342" name="Shape 342"/>
          <p:cNvGrpSpPr/>
          <p:nvPr/>
        </p:nvGrpSpPr>
        <p:grpSpPr>
          <a:xfrm>
            <a:off x="0" y="3690863"/>
            <a:ext cx="628650" cy="471487"/>
            <a:chOff x="480" y="2640"/>
            <a:chExt cx="396" cy="396"/>
          </a:xfrm>
        </p:grpSpPr>
        <p:pic>
          <p:nvPicPr>
            <p:cNvPr id="343" name="Shape 343"/>
            <p:cNvPicPr preferRelativeResize="0"/>
            <p:nvPr/>
          </p:nvPicPr>
          <p:blipFill rotWithShape="1">
            <a:blip r:embed="rId6">
              <a:alphaModFix/>
            </a:blip>
            <a:srcRect/>
            <a:stretch/>
          </p:blipFill>
          <p:spPr>
            <a:xfrm>
              <a:off x="576" y="2640"/>
              <a:ext cx="300" cy="300"/>
            </a:xfrm>
            <a:prstGeom prst="rect">
              <a:avLst/>
            </a:prstGeom>
            <a:noFill/>
            <a:ln>
              <a:noFill/>
            </a:ln>
          </p:spPr>
        </p:pic>
        <p:pic>
          <p:nvPicPr>
            <p:cNvPr id="344" name="Shape 344"/>
            <p:cNvPicPr preferRelativeResize="0"/>
            <p:nvPr/>
          </p:nvPicPr>
          <p:blipFill rotWithShape="1">
            <a:blip r:embed="rId6">
              <a:alphaModFix/>
            </a:blip>
            <a:srcRect/>
            <a:stretch/>
          </p:blipFill>
          <p:spPr>
            <a:xfrm>
              <a:off x="480" y="2736"/>
              <a:ext cx="300" cy="300"/>
            </a:xfrm>
            <a:prstGeom prst="rect">
              <a:avLst/>
            </a:prstGeom>
            <a:noFill/>
            <a:ln>
              <a:noFill/>
            </a:ln>
          </p:spPr>
        </p:pic>
      </p:grpSp>
      <p:pic>
        <p:nvPicPr>
          <p:cNvPr id="345" name="Shape 345"/>
          <p:cNvPicPr preferRelativeResize="0"/>
          <p:nvPr/>
        </p:nvPicPr>
        <p:blipFill rotWithShape="1">
          <a:blip r:embed="rId7">
            <a:alphaModFix/>
          </a:blip>
          <a:srcRect/>
          <a:stretch/>
        </p:blipFill>
        <p:spPr>
          <a:xfrm>
            <a:off x="152399" y="1828805"/>
            <a:ext cx="457200" cy="291600"/>
          </a:xfrm>
          <a:prstGeom prst="rect">
            <a:avLst/>
          </a:prstGeom>
          <a:noFill/>
          <a:ln>
            <a:noFill/>
          </a:ln>
        </p:spPr>
      </p:pic>
      <p:pic>
        <p:nvPicPr>
          <p:cNvPr id="346" name="Shape 346"/>
          <p:cNvPicPr preferRelativeResize="0"/>
          <p:nvPr/>
        </p:nvPicPr>
        <p:blipFill rotWithShape="1">
          <a:blip r:embed="rId7">
            <a:alphaModFix/>
          </a:blip>
          <a:srcRect/>
          <a:stretch/>
        </p:blipFill>
        <p:spPr>
          <a:xfrm>
            <a:off x="152399" y="2463414"/>
            <a:ext cx="457200" cy="291600"/>
          </a:xfrm>
          <a:prstGeom prst="rect">
            <a:avLst/>
          </a:prstGeom>
          <a:noFill/>
          <a:ln>
            <a:noFill/>
          </a:ln>
        </p:spPr>
      </p:pic>
      <p:pic>
        <p:nvPicPr>
          <p:cNvPr id="347" name="Shape 347"/>
          <p:cNvPicPr preferRelativeResize="0"/>
          <p:nvPr/>
        </p:nvPicPr>
        <p:blipFill rotWithShape="1">
          <a:blip r:embed="rId7">
            <a:alphaModFix/>
          </a:blip>
          <a:srcRect/>
          <a:stretch/>
        </p:blipFill>
        <p:spPr>
          <a:xfrm>
            <a:off x="609599" y="1828805"/>
            <a:ext cx="457199" cy="291600"/>
          </a:xfrm>
          <a:prstGeom prst="rect">
            <a:avLst/>
          </a:prstGeom>
          <a:noFill/>
          <a:ln>
            <a:noFill/>
          </a:ln>
        </p:spPr>
      </p:pic>
      <p:pic>
        <p:nvPicPr>
          <p:cNvPr id="348" name="Shape 348"/>
          <p:cNvPicPr preferRelativeResize="0"/>
          <p:nvPr/>
        </p:nvPicPr>
        <p:blipFill rotWithShape="1">
          <a:blip r:embed="rId7">
            <a:alphaModFix/>
          </a:blip>
          <a:srcRect/>
          <a:stretch/>
        </p:blipFill>
        <p:spPr>
          <a:xfrm>
            <a:off x="685799" y="2457456"/>
            <a:ext cx="457200" cy="291600"/>
          </a:xfrm>
          <a:prstGeom prst="rect">
            <a:avLst/>
          </a:prstGeom>
          <a:noFill/>
          <a:ln>
            <a:noFill/>
          </a:ln>
        </p:spPr>
      </p:pic>
      <p:pic>
        <p:nvPicPr>
          <p:cNvPr id="349" name="Shape 349"/>
          <p:cNvPicPr preferRelativeResize="0"/>
          <p:nvPr/>
        </p:nvPicPr>
        <p:blipFill rotWithShape="1">
          <a:blip r:embed="rId7">
            <a:alphaModFix/>
          </a:blip>
          <a:srcRect/>
          <a:stretch/>
        </p:blipFill>
        <p:spPr>
          <a:xfrm>
            <a:off x="704849" y="3121824"/>
            <a:ext cx="457199" cy="291600"/>
          </a:xfrm>
          <a:prstGeom prst="rect">
            <a:avLst/>
          </a:prstGeom>
          <a:noFill/>
          <a:ln>
            <a:noFill/>
          </a:ln>
        </p:spPr>
      </p:pic>
      <p:sp>
        <p:nvSpPr>
          <p:cNvPr id="350" name="Shape 350"/>
          <p:cNvSpPr/>
          <p:nvPr/>
        </p:nvSpPr>
        <p:spPr>
          <a:xfrm>
            <a:off x="11" y="2171705"/>
            <a:ext cx="981000"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Transaction Server</a:t>
            </a:r>
          </a:p>
        </p:txBody>
      </p:sp>
      <p:sp>
        <p:nvSpPr>
          <p:cNvPr id="351" name="Shape 351"/>
          <p:cNvSpPr/>
          <p:nvPr/>
        </p:nvSpPr>
        <p:spPr>
          <a:xfrm>
            <a:off x="1547837" y="3394476"/>
            <a:ext cx="693899"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DNS Server</a:t>
            </a:r>
          </a:p>
        </p:txBody>
      </p:sp>
      <p:sp>
        <p:nvSpPr>
          <p:cNvPr id="352" name="Shape 352"/>
          <p:cNvSpPr/>
          <p:nvPr/>
        </p:nvSpPr>
        <p:spPr>
          <a:xfrm>
            <a:off x="19050" y="2755110"/>
            <a:ext cx="1123800" cy="2754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Directory/</a:t>
            </a:r>
            <a:br>
              <a:rPr lang="en-US" sz="600" b="0" i="0" u="none" strike="noStrike" cap="none">
                <a:solidFill>
                  <a:schemeClr val="dk1"/>
                </a:solidFill>
                <a:latin typeface="Arial"/>
                <a:ea typeface="Arial"/>
                <a:cs typeface="Arial"/>
                <a:sym typeface="Arial"/>
              </a:rPr>
            </a:br>
            <a:r>
              <a:rPr lang="en-US" sz="600" b="0" i="0" u="none" strike="noStrike" cap="none">
                <a:solidFill>
                  <a:schemeClr val="dk1"/>
                </a:solidFill>
                <a:latin typeface="Arial"/>
                <a:ea typeface="Arial"/>
                <a:cs typeface="Arial"/>
                <a:sym typeface="Arial"/>
              </a:rPr>
              <a:t>Policy Server</a:t>
            </a:r>
          </a:p>
        </p:txBody>
      </p:sp>
      <p:sp>
        <p:nvSpPr>
          <p:cNvPr id="353" name="Shape 353"/>
          <p:cNvSpPr/>
          <p:nvPr/>
        </p:nvSpPr>
        <p:spPr>
          <a:xfrm>
            <a:off x="-76199" y="3387334"/>
            <a:ext cx="812699" cy="2754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Legacy</a:t>
            </a:r>
          </a:p>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Systems</a:t>
            </a:r>
          </a:p>
        </p:txBody>
      </p:sp>
      <p:sp>
        <p:nvSpPr>
          <p:cNvPr id="354" name="Shape 354"/>
          <p:cNvSpPr/>
          <p:nvPr/>
        </p:nvSpPr>
        <p:spPr>
          <a:xfrm>
            <a:off x="547688" y="3421859"/>
            <a:ext cx="728699"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App Servers</a:t>
            </a:r>
          </a:p>
        </p:txBody>
      </p:sp>
      <p:sp>
        <p:nvSpPr>
          <p:cNvPr id="355" name="Shape 355"/>
          <p:cNvSpPr/>
          <p:nvPr/>
        </p:nvSpPr>
        <p:spPr>
          <a:xfrm>
            <a:off x="-52388" y="4177841"/>
            <a:ext cx="809699"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Database</a:t>
            </a:r>
          </a:p>
        </p:txBody>
      </p:sp>
      <p:sp>
        <p:nvSpPr>
          <p:cNvPr id="356" name="Shape 356"/>
          <p:cNvSpPr/>
          <p:nvPr/>
        </p:nvSpPr>
        <p:spPr>
          <a:xfrm>
            <a:off x="1685485" y="2685056"/>
            <a:ext cx="803700"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Load Balancer</a:t>
            </a:r>
          </a:p>
        </p:txBody>
      </p:sp>
      <p:pic>
        <p:nvPicPr>
          <p:cNvPr id="357" name="Shape 357"/>
          <p:cNvPicPr preferRelativeResize="0"/>
          <p:nvPr/>
        </p:nvPicPr>
        <p:blipFill rotWithShape="1">
          <a:blip r:embed="rId8">
            <a:alphaModFix/>
          </a:blip>
          <a:srcRect/>
          <a:stretch/>
        </p:blipFill>
        <p:spPr>
          <a:xfrm>
            <a:off x="0" y="3021806"/>
            <a:ext cx="609600" cy="457199"/>
          </a:xfrm>
          <a:prstGeom prst="rect">
            <a:avLst/>
          </a:prstGeom>
          <a:noFill/>
          <a:ln>
            <a:noFill/>
          </a:ln>
        </p:spPr>
      </p:pic>
      <p:pic>
        <p:nvPicPr>
          <p:cNvPr id="358" name="Shape 358"/>
          <p:cNvPicPr preferRelativeResize="0"/>
          <p:nvPr/>
        </p:nvPicPr>
        <p:blipFill rotWithShape="1">
          <a:blip r:embed="rId4">
            <a:alphaModFix/>
          </a:blip>
          <a:srcRect/>
          <a:stretch/>
        </p:blipFill>
        <p:spPr>
          <a:xfrm>
            <a:off x="1600199" y="3738569"/>
            <a:ext cx="838200" cy="535800"/>
          </a:xfrm>
          <a:prstGeom prst="rect">
            <a:avLst/>
          </a:prstGeom>
          <a:noFill/>
          <a:ln>
            <a:noFill/>
          </a:ln>
        </p:spPr>
      </p:pic>
      <p:pic>
        <p:nvPicPr>
          <p:cNvPr id="359" name="Shape 359"/>
          <p:cNvPicPr preferRelativeResize="0"/>
          <p:nvPr/>
        </p:nvPicPr>
        <p:blipFill rotWithShape="1">
          <a:blip r:embed="rId5">
            <a:alphaModFix/>
          </a:blip>
          <a:srcRect/>
          <a:stretch/>
        </p:blipFill>
        <p:spPr>
          <a:xfrm>
            <a:off x="1295400" y="3880247"/>
            <a:ext cx="914399" cy="436800"/>
          </a:xfrm>
          <a:prstGeom prst="rect">
            <a:avLst/>
          </a:prstGeom>
          <a:noFill/>
          <a:ln>
            <a:noFill/>
          </a:ln>
        </p:spPr>
      </p:pic>
      <p:sp>
        <p:nvSpPr>
          <p:cNvPr id="360" name="Shape 360"/>
          <p:cNvSpPr/>
          <p:nvPr/>
        </p:nvSpPr>
        <p:spPr>
          <a:xfrm>
            <a:off x="1085348" y="2283592"/>
            <a:ext cx="693899"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Web Servers</a:t>
            </a:r>
          </a:p>
        </p:txBody>
      </p:sp>
      <p:sp>
        <p:nvSpPr>
          <p:cNvPr id="361" name="Shape 361"/>
          <p:cNvSpPr/>
          <p:nvPr/>
        </p:nvSpPr>
        <p:spPr>
          <a:xfrm>
            <a:off x="2162175" y="1457329"/>
            <a:ext cx="833400" cy="323399"/>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Fire</a:t>
            </a:r>
          </a:p>
          <a:p>
            <a:pPr marL="0" marR="0" lvl="0" indent="0" algn="ctr" rtl="0">
              <a:spcBef>
                <a:spcPts val="300"/>
              </a:spcBef>
              <a:buSzPct val="25000"/>
              <a:buNone/>
            </a:pPr>
            <a:r>
              <a:rPr lang="en-US" sz="600" b="0" i="0" u="none" strike="noStrike" cap="none">
                <a:solidFill>
                  <a:schemeClr val="dk1"/>
                </a:solidFill>
                <a:latin typeface="Arial"/>
                <a:ea typeface="Arial"/>
                <a:cs typeface="Arial"/>
                <a:sym typeface="Arial"/>
              </a:rPr>
              <a:t>Wall</a:t>
            </a:r>
          </a:p>
        </p:txBody>
      </p:sp>
      <p:sp>
        <p:nvSpPr>
          <p:cNvPr id="362" name="Shape 362"/>
          <p:cNvSpPr txBox="1"/>
          <p:nvPr/>
        </p:nvSpPr>
        <p:spPr>
          <a:xfrm>
            <a:off x="120513" y="763193"/>
            <a:ext cx="2586300" cy="332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1600" b="0" i="0" u="none" strike="noStrike" cap="none">
                <a:solidFill>
                  <a:schemeClr val="dk1"/>
                </a:solidFill>
                <a:latin typeface="Arial"/>
                <a:ea typeface="Arial"/>
                <a:cs typeface="Arial"/>
                <a:sym typeface="Arial"/>
              </a:rPr>
              <a:t>Cloud or Prem Datacenter</a:t>
            </a:r>
          </a:p>
        </p:txBody>
      </p:sp>
      <p:cxnSp>
        <p:nvCxnSpPr>
          <p:cNvPr id="363" name="Shape 363"/>
          <p:cNvCxnSpPr/>
          <p:nvPr/>
        </p:nvCxnSpPr>
        <p:spPr>
          <a:xfrm rot="10800000" flipH="1">
            <a:off x="2293953" y="2449038"/>
            <a:ext cx="1233600" cy="10800"/>
          </a:xfrm>
          <a:prstGeom prst="straightConnector1">
            <a:avLst/>
          </a:prstGeom>
          <a:noFill/>
          <a:ln w="38100" cap="flat" cmpd="sng">
            <a:solidFill>
              <a:schemeClr val="dk1"/>
            </a:solidFill>
            <a:prstDash val="solid"/>
            <a:round/>
            <a:headEnd type="triangle" w="lg" len="lg"/>
            <a:tailEnd type="triangle" w="lg" len="lg"/>
          </a:ln>
        </p:spPr>
      </p:cxnSp>
      <p:grpSp>
        <p:nvGrpSpPr>
          <p:cNvPr id="364" name="Shape 364"/>
          <p:cNvGrpSpPr/>
          <p:nvPr/>
        </p:nvGrpSpPr>
        <p:grpSpPr>
          <a:xfrm>
            <a:off x="6934200" y="3673079"/>
            <a:ext cx="1008529" cy="568581"/>
            <a:chOff x="288" y="2879"/>
            <a:chExt cx="900" cy="676"/>
          </a:xfrm>
        </p:grpSpPr>
        <p:grpSp>
          <p:nvGrpSpPr>
            <p:cNvPr id="365" name="Shape 365"/>
            <p:cNvGrpSpPr/>
            <p:nvPr/>
          </p:nvGrpSpPr>
          <p:grpSpPr>
            <a:xfrm>
              <a:off x="288" y="2879"/>
              <a:ext cx="900" cy="676"/>
              <a:chOff x="1728" y="1968"/>
              <a:chExt cx="900" cy="676"/>
            </a:xfrm>
          </p:grpSpPr>
          <p:pic>
            <p:nvPicPr>
              <p:cNvPr id="366" name="Shape 366"/>
              <p:cNvPicPr preferRelativeResize="0"/>
              <p:nvPr/>
            </p:nvPicPr>
            <p:blipFill rotWithShape="1">
              <a:blip r:embed="rId9">
                <a:alphaModFix/>
              </a:blip>
              <a:srcRect/>
              <a:stretch/>
            </p:blipFill>
            <p:spPr>
              <a:xfrm>
                <a:off x="1728" y="1968"/>
                <a:ext cx="900" cy="600"/>
              </a:xfrm>
              <a:prstGeom prst="rect">
                <a:avLst/>
              </a:prstGeom>
              <a:noFill/>
              <a:ln>
                <a:noFill/>
              </a:ln>
            </p:spPr>
          </p:pic>
          <p:pic>
            <p:nvPicPr>
              <p:cNvPr id="367" name="Shape 367"/>
              <p:cNvPicPr preferRelativeResize="0"/>
              <p:nvPr/>
            </p:nvPicPr>
            <p:blipFill rotWithShape="1">
              <a:blip r:embed="rId10">
                <a:alphaModFix/>
              </a:blip>
              <a:srcRect/>
              <a:stretch/>
            </p:blipFill>
            <p:spPr>
              <a:xfrm>
                <a:off x="1796" y="2044"/>
                <a:ext cx="300" cy="600"/>
              </a:xfrm>
              <a:prstGeom prst="rect">
                <a:avLst/>
              </a:prstGeom>
              <a:noFill/>
              <a:ln>
                <a:noFill/>
              </a:ln>
            </p:spPr>
          </p:pic>
        </p:grpSp>
        <p:grpSp>
          <p:nvGrpSpPr>
            <p:cNvPr id="368" name="Shape 368"/>
            <p:cNvGrpSpPr/>
            <p:nvPr/>
          </p:nvGrpSpPr>
          <p:grpSpPr>
            <a:xfrm rot="-899988">
              <a:off x="336" y="3025"/>
              <a:ext cx="427" cy="328"/>
              <a:chOff x="1301" y="3654"/>
              <a:chExt cx="190" cy="124"/>
            </a:xfrm>
          </p:grpSpPr>
          <p:grpSp>
            <p:nvGrpSpPr>
              <p:cNvPr id="369" name="Shape 369"/>
              <p:cNvGrpSpPr/>
              <p:nvPr/>
            </p:nvGrpSpPr>
            <p:grpSpPr>
              <a:xfrm rot="10800000" flipH="1">
                <a:off x="1301" y="3723"/>
                <a:ext cx="190" cy="55"/>
                <a:chOff x="144" y="1152"/>
                <a:chExt cx="327" cy="96"/>
              </a:xfrm>
            </p:grpSpPr>
            <p:cxnSp>
              <p:nvCxnSpPr>
                <p:cNvPr id="370" name="Shape 370"/>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371" name="Shape 371"/>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72" name="Shape 372"/>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grpSp>
            <p:nvGrpSpPr>
              <p:cNvPr id="373" name="Shape 373"/>
              <p:cNvGrpSpPr/>
              <p:nvPr/>
            </p:nvGrpSpPr>
            <p:grpSpPr>
              <a:xfrm>
                <a:off x="1301" y="3682"/>
                <a:ext cx="190" cy="55"/>
                <a:chOff x="144" y="1152"/>
                <a:chExt cx="327" cy="96"/>
              </a:xfrm>
            </p:grpSpPr>
            <p:cxnSp>
              <p:nvCxnSpPr>
                <p:cNvPr id="374" name="Shape 374"/>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375" name="Shape 375"/>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76" name="Shape 376"/>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sp>
            <p:nvSpPr>
              <p:cNvPr id="377" name="Shape 377"/>
              <p:cNvSpPr/>
              <p:nvPr/>
            </p:nvSpPr>
            <p:spPr>
              <a:xfrm>
                <a:off x="1366" y="3696"/>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78" name="Shape 378"/>
              <p:cNvSpPr/>
              <p:nvPr/>
            </p:nvSpPr>
            <p:spPr>
              <a:xfrm>
                <a:off x="1343" y="3654"/>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79" name="Shape 379"/>
              <p:cNvSpPr/>
              <p:nvPr/>
            </p:nvSpPr>
            <p:spPr>
              <a:xfrm>
                <a:off x="136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80" name="Shape 380"/>
              <p:cNvSpPr/>
              <p:nvPr/>
            </p:nvSpPr>
            <p:spPr>
              <a:xfrm>
                <a:off x="140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cxnSp>
            <p:nvCxnSpPr>
              <p:cNvPr id="381" name="Shape 381"/>
              <p:cNvCxnSpPr/>
              <p:nvPr/>
            </p:nvCxnSpPr>
            <p:spPr>
              <a:xfrm>
                <a:off x="1369" y="3737"/>
                <a:ext cx="0" cy="0"/>
              </a:xfrm>
              <a:prstGeom prst="straightConnector1">
                <a:avLst/>
              </a:prstGeom>
              <a:noFill/>
              <a:ln w="25400" cap="flat" cmpd="sng">
                <a:solidFill>
                  <a:schemeClr val="dk1"/>
                </a:solidFill>
                <a:prstDash val="dot"/>
                <a:round/>
                <a:headEnd type="none" w="med" len="med"/>
                <a:tailEnd type="none" w="med" len="med"/>
              </a:ln>
            </p:spPr>
          </p:cxnSp>
        </p:grpSp>
      </p:grpSp>
      <p:grpSp>
        <p:nvGrpSpPr>
          <p:cNvPr id="382" name="Shape 382"/>
          <p:cNvGrpSpPr/>
          <p:nvPr/>
        </p:nvGrpSpPr>
        <p:grpSpPr>
          <a:xfrm>
            <a:off x="7315200" y="3634979"/>
            <a:ext cx="1008529" cy="568581"/>
            <a:chOff x="288" y="2879"/>
            <a:chExt cx="900" cy="676"/>
          </a:xfrm>
        </p:grpSpPr>
        <p:grpSp>
          <p:nvGrpSpPr>
            <p:cNvPr id="383" name="Shape 383"/>
            <p:cNvGrpSpPr/>
            <p:nvPr/>
          </p:nvGrpSpPr>
          <p:grpSpPr>
            <a:xfrm>
              <a:off x="288" y="2879"/>
              <a:ext cx="900" cy="676"/>
              <a:chOff x="1728" y="1968"/>
              <a:chExt cx="900" cy="676"/>
            </a:xfrm>
          </p:grpSpPr>
          <p:pic>
            <p:nvPicPr>
              <p:cNvPr id="384" name="Shape 384"/>
              <p:cNvPicPr preferRelativeResize="0"/>
              <p:nvPr/>
            </p:nvPicPr>
            <p:blipFill rotWithShape="1">
              <a:blip r:embed="rId9">
                <a:alphaModFix/>
              </a:blip>
              <a:srcRect/>
              <a:stretch/>
            </p:blipFill>
            <p:spPr>
              <a:xfrm>
                <a:off x="1728" y="1968"/>
                <a:ext cx="900" cy="600"/>
              </a:xfrm>
              <a:prstGeom prst="rect">
                <a:avLst/>
              </a:prstGeom>
              <a:noFill/>
              <a:ln>
                <a:noFill/>
              </a:ln>
            </p:spPr>
          </p:pic>
          <p:pic>
            <p:nvPicPr>
              <p:cNvPr id="385" name="Shape 385"/>
              <p:cNvPicPr preferRelativeResize="0"/>
              <p:nvPr/>
            </p:nvPicPr>
            <p:blipFill rotWithShape="1">
              <a:blip r:embed="rId10">
                <a:alphaModFix/>
              </a:blip>
              <a:srcRect/>
              <a:stretch/>
            </p:blipFill>
            <p:spPr>
              <a:xfrm>
                <a:off x="1796" y="2044"/>
                <a:ext cx="300" cy="600"/>
              </a:xfrm>
              <a:prstGeom prst="rect">
                <a:avLst/>
              </a:prstGeom>
              <a:noFill/>
              <a:ln>
                <a:noFill/>
              </a:ln>
            </p:spPr>
          </p:pic>
        </p:grpSp>
        <p:grpSp>
          <p:nvGrpSpPr>
            <p:cNvPr id="386" name="Shape 386"/>
            <p:cNvGrpSpPr/>
            <p:nvPr/>
          </p:nvGrpSpPr>
          <p:grpSpPr>
            <a:xfrm rot="-899988">
              <a:off x="336" y="3025"/>
              <a:ext cx="427" cy="328"/>
              <a:chOff x="1301" y="3654"/>
              <a:chExt cx="190" cy="124"/>
            </a:xfrm>
          </p:grpSpPr>
          <p:grpSp>
            <p:nvGrpSpPr>
              <p:cNvPr id="387" name="Shape 387"/>
              <p:cNvGrpSpPr/>
              <p:nvPr/>
            </p:nvGrpSpPr>
            <p:grpSpPr>
              <a:xfrm rot="10800000" flipH="1">
                <a:off x="1301" y="3723"/>
                <a:ext cx="190" cy="55"/>
                <a:chOff x="144" y="1152"/>
                <a:chExt cx="327" cy="96"/>
              </a:xfrm>
            </p:grpSpPr>
            <p:cxnSp>
              <p:nvCxnSpPr>
                <p:cNvPr id="388" name="Shape 388"/>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389" name="Shape 389"/>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90" name="Shape 390"/>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grpSp>
            <p:nvGrpSpPr>
              <p:cNvPr id="391" name="Shape 391"/>
              <p:cNvGrpSpPr/>
              <p:nvPr/>
            </p:nvGrpSpPr>
            <p:grpSpPr>
              <a:xfrm>
                <a:off x="1301" y="3682"/>
                <a:ext cx="190" cy="55"/>
                <a:chOff x="144" y="1152"/>
                <a:chExt cx="327" cy="96"/>
              </a:xfrm>
            </p:grpSpPr>
            <p:cxnSp>
              <p:nvCxnSpPr>
                <p:cNvPr id="392" name="Shape 392"/>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393" name="Shape 393"/>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94" name="Shape 394"/>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sp>
            <p:nvSpPr>
              <p:cNvPr id="395" name="Shape 395"/>
              <p:cNvSpPr/>
              <p:nvPr/>
            </p:nvSpPr>
            <p:spPr>
              <a:xfrm>
                <a:off x="1366" y="3696"/>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96" name="Shape 396"/>
              <p:cNvSpPr/>
              <p:nvPr/>
            </p:nvSpPr>
            <p:spPr>
              <a:xfrm>
                <a:off x="1343" y="3654"/>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97" name="Shape 397"/>
              <p:cNvSpPr/>
              <p:nvPr/>
            </p:nvSpPr>
            <p:spPr>
              <a:xfrm>
                <a:off x="136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398" name="Shape 398"/>
              <p:cNvSpPr/>
              <p:nvPr/>
            </p:nvSpPr>
            <p:spPr>
              <a:xfrm>
                <a:off x="140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cxnSp>
            <p:nvCxnSpPr>
              <p:cNvPr id="399" name="Shape 399"/>
              <p:cNvCxnSpPr/>
              <p:nvPr/>
            </p:nvCxnSpPr>
            <p:spPr>
              <a:xfrm>
                <a:off x="1369" y="3737"/>
                <a:ext cx="0" cy="0"/>
              </a:xfrm>
              <a:prstGeom prst="straightConnector1">
                <a:avLst/>
              </a:prstGeom>
              <a:noFill/>
              <a:ln w="25400" cap="flat" cmpd="sng">
                <a:solidFill>
                  <a:schemeClr val="dk1"/>
                </a:solidFill>
                <a:prstDash val="dot"/>
                <a:round/>
                <a:headEnd type="none" w="med" len="med"/>
                <a:tailEnd type="none" w="med" len="med"/>
              </a:ln>
            </p:spPr>
          </p:cxnSp>
        </p:grpSp>
      </p:grpSp>
      <p:grpSp>
        <p:nvGrpSpPr>
          <p:cNvPr id="400" name="Shape 400"/>
          <p:cNvGrpSpPr/>
          <p:nvPr/>
        </p:nvGrpSpPr>
        <p:grpSpPr>
          <a:xfrm>
            <a:off x="6972300" y="3930254"/>
            <a:ext cx="1008529" cy="568581"/>
            <a:chOff x="288" y="2879"/>
            <a:chExt cx="900" cy="676"/>
          </a:xfrm>
        </p:grpSpPr>
        <p:grpSp>
          <p:nvGrpSpPr>
            <p:cNvPr id="401" name="Shape 401"/>
            <p:cNvGrpSpPr/>
            <p:nvPr/>
          </p:nvGrpSpPr>
          <p:grpSpPr>
            <a:xfrm>
              <a:off x="288" y="2879"/>
              <a:ext cx="900" cy="676"/>
              <a:chOff x="1728" y="1968"/>
              <a:chExt cx="900" cy="676"/>
            </a:xfrm>
          </p:grpSpPr>
          <p:pic>
            <p:nvPicPr>
              <p:cNvPr id="402" name="Shape 402"/>
              <p:cNvPicPr preferRelativeResize="0"/>
              <p:nvPr/>
            </p:nvPicPr>
            <p:blipFill rotWithShape="1">
              <a:blip r:embed="rId9">
                <a:alphaModFix/>
              </a:blip>
              <a:srcRect/>
              <a:stretch/>
            </p:blipFill>
            <p:spPr>
              <a:xfrm>
                <a:off x="1728" y="1968"/>
                <a:ext cx="900" cy="600"/>
              </a:xfrm>
              <a:prstGeom prst="rect">
                <a:avLst/>
              </a:prstGeom>
              <a:noFill/>
              <a:ln>
                <a:noFill/>
              </a:ln>
            </p:spPr>
          </p:pic>
          <p:pic>
            <p:nvPicPr>
              <p:cNvPr id="403" name="Shape 403"/>
              <p:cNvPicPr preferRelativeResize="0"/>
              <p:nvPr/>
            </p:nvPicPr>
            <p:blipFill rotWithShape="1">
              <a:blip r:embed="rId10">
                <a:alphaModFix/>
              </a:blip>
              <a:srcRect/>
              <a:stretch/>
            </p:blipFill>
            <p:spPr>
              <a:xfrm>
                <a:off x="1796" y="2044"/>
                <a:ext cx="300" cy="600"/>
              </a:xfrm>
              <a:prstGeom prst="rect">
                <a:avLst/>
              </a:prstGeom>
              <a:noFill/>
              <a:ln>
                <a:noFill/>
              </a:ln>
            </p:spPr>
          </p:pic>
        </p:grpSp>
        <p:grpSp>
          <p:nvGrpSpPr>
            <p:cNvPr id="404" name="Shape 404"/>
            <p:cNvGrpSpPr/>
            <p:nvPr/>
          </p:nvGrpSpPr>
          <p:grpSpPr>
            <a:xfrm rot="-899988">
              <a:off x="336" y="3025"/>
              <a:ext cx="427" cy="328"/>
              <a:chOff x="1301" y="3654"/>
              <a:chExt cx="190" cy="124"/>
            </a:xfrm>
          </p:grpSpPr>
          <p:grpSp>
            <p:nvGrpSpPr>
              <p:cNvPr id="405" name="Shape 405"/>
              <p:cNvGrpSpPr/>
              <p:nvPr/>
            </p:nvGrpSpPr>
            <p:grpSpPr>
              <a:xfrm rot="10800000" flipH="1">
                <a:off x="1301" y="3723"/>
                <a:ext cx="190" cy="55"/>
                <a:chOff x="144" y="1152"/>
                <a:chExt cx="327" cy="96"/>
              </a:xfrm>
            </p:grpSpPr>
            <p:cxnSp>
              <p:nvCxnSpPr>
                <p:cNvPr id="406" name="Shape 406"/>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07" name="Shape 407"/>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08" name="Shape 408"/>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grpSp>
            <p:nvGrpSpPr>
              <p:cNvPr id="409" name="Shape 409"/>
              <p:cNvGrpSpPr/>
              <p:nvPr/>
            </p:nvGrpSpPr>
            <p:grpSpPr>
              <a:xfrm>
                <a:off x="1301" y="3682"/>
                <a:ext cx="190" cy="55"/>
                <a:chOff x="144" y="1152"/>
                <a:chExt cx="327" cy="96"/>
              </a:xfrm>
            </p:grpSpPr>
            <p:cxnSp>
              <p:nvCxnSpPr>
                <p:cNvPr id="410" name="Shape 410"/>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11" name="Shape 411"/>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12" name="Shape 412"/>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sp>
            <p:nvSpPr>
              <p:cNvPr id="413" name="Shape 413"/>
              <p:cNvSpPr/>
              <p:nvPr/>
            </p:nvSpPr>
            <p:spPr>
              <a:xfrm>
                <a:off x="1366" y="3696"/>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14" name="Shape 414"/>
              <p:cNvSpPr/>
              <p:nvPr/>
            </p:nvSpPr>
            <p:spPr>
              <a:xfrm>
                <a:off x="1343" y="3654"/>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15" name="Shape 415"/>
              <p:cNvSpPr/>
              <p:nvPr/>
            </p:nvSpPr>
            <p:spPr>
              <a:xfrm>
                <a:off x="136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16" name="Shape 416"/>
              <p:cNvSpPr/>
              <p:nvPr/>
            </p:nvSpPr>
            <p:spPr>
              <a:xfrm>
                <a:off x="140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cxnSp>
            <p:nvCxnSpPr>
              <p:cNvPr id="417" name="Shape 417"/>
              <p:cNvCxnSpPr/>
              <p:nvPr/>
            </p:nvCxnSpPr>
            <p:spPr>
              <a:xfrm>
                <a:off x="1369" y="3737"/>
                <a:ext cx="0" cy="0"/>
              </a:xfrm>
              <a:prstGeom prst="straightConnector1">
                <a:avLst/>
              </a:prstGeom>
              <a:noFill/>
              <a:ln w="25400" cap="flat" cmpd="sng">
                <a:solidFill>
                  <a:schemeClr val="dk1"/>
                </a:solidFill>
                <a:prstDash val="dot"/>
                <a:round/>
                <a:headEnd type="none" w="med" len="med"/>
                <a:tailEnd type="none" w="med" len="med"/>
              </a:ln>
            </p:spPr>
          </p:cxnSp>
        </p:grpSp>
      </p:grpSp>
      <p:grpSp>
        <p:nvGrpSpPr>
          <p:cNvPr id="418" name="Shape 418"/>
          <p:cNvGrpSpPr/>
          <p:nvPr/>
        </p:nvGrpSpPr>
        <p:grpSpPr>
          <a:xfrm>
            <a:off x="7442200" y="3901679"/>
            <a:ext cx="1008529" cy="568581"/>
            <a:chOff x="288" y="2879"/>
            <a:chExt cx="900" cy="676"/>
          </a:xfrm>
        </p:grpSpPr>
        <p:grpSp>
          <p:nvGrpSpPr>
            <p:cNvPr id="419" name="Shape 419"/>
            <p:cNvGrpSpPr/>
            <p:nvPr/>
          </p:nvGrpSpPr>
          <p:grpSpPr>
            <a:xfrm>
              <a:off x="288" y="2879"/>
              <a:ext cx="900" cy="676"/>
              <a:chOff x="1728" y="1968"/>
              <a:chExt cx="900" cy="676"/>
            </a:xfrm>
          </p:grpSpPr>
          <p:pic>
            <p:nvPicPr>
              <p:cNvPr id="420" name="Shape 420"/>
              <p:cNvPicPr preferRelativeResize="0"/>
              <p:nvPr/>
            </p:nvPicPr>
            <p:blipFill rotWithShape="1">
              <a:blip r:embed="rId9">
                <a:alphaModFix/>
              </a:blip>
              <a:srcRect/>
              <a:stretch/>
            </p:blipFill>
            <p:spPr>
              <a:xfrm>
                <a:off x="1728" y="1968"/>
                <a:ext cx="900" cy="600"/>
              </a:xfrm>
              <a:prstGeom prst="rect">
                <a:avLst/>
              </a:prstGeom>
              <a:noFill/>
              <a:ln>
                <a:noFill/>
              </a:ln>
            </p:spPr>
          </p:pic>
          <p:pic>
            <p:nvPicPr>
              <p:cNvPr id="421" name="Shape 421"/>
              <p:cNvPicPr preferRelativeResize="0"/>
              <p:nvPr/>
            </p:nvPicPr>
            <p:blipFill rotWithShape="1">
              <a:blip r:embed="rId10">
                <a:alphaModFix/>
              </a:blip>
              <a:srcRect/>
              <a:stretch/>
            </p:blipFill>
            <p:spPr>
              <a:xfrm>
                <a:off x="1796" y="2044"/>
                <a:ext cx="300" cy="600"/>
              </a:xfrm>
              <a:prstGeom prst="rect">
                <a:avLst/>
              </a:prstGeom>
              <a:noFill/>
              <a:ln>
                <a:noFill/>
              </a:ln>
            </p:spPr>
          </p:pic>
        </p:grpSp>
        <p:grpSp>
          <p:nvGrpSpPr>
            <p:cNvPr id="422" name="Shape 422"/>
            <p:cNvGrpSpPr/>
            <p:nvPr/>
          </p:nvGrpSpPr>
          <p:grpSpPr>
            <a:xfrm rot="-899988">
              <a:off x="336" y="3025"/>
              <a:ext cx="427" cy="328"/>
              <a:chOff x="1301" y="3654"/>
              <a:chExt cx="190" cy="124"/>
            </a:xfrm>
          </p:grpSpPr>
          <p:grpSp>
            <p:nvGrpSpPr>
              <p:cNvPr id="423" name="Shape 423"/>
              <p:cNvGrpSpPr/>
              <p:nvPr/>
            </p:nvGrpSpPr>
            <p:grpSpPr>
              <a:xfrm rot="10800000" flipH="1">
                <a:off x="1301" y="3723"/>
                <a:ext cx="190" cy="55"/>
                <a:chOff x="144" y="1152"/>
                <a:chExt cx="327" cy="96"/>
              </a:xfrm>
            </p:grpSpPr>
            <p:cxnSp>
              <p:nvCxnSpPr>
                <p:cNvPr id="424" name="Shape 424"/>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25" name="Shape 425"/>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26" name="Shape 426"/>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grpSp>
            <p:nvGrpSpPr>
              <p:cNvPr id="427" name="Shape 427"/>
              <p:cNvGrpSpPr/>
              <p:nvPr/>
            </p:nvGrpSpPr>
            <p:grpSpPr>
              <a:xfrm>
                <a:off x="1301" y="3682"/>
                <a:ext cx="190" cy="55"/>
                <a:chOff x="144" y="1152"/>
                <a:chExt cx="327" cy="96"/>
              </a:xfrm>
            </p:grpSpPr>
            <p:cxnSp>
              <p:nvCxnSpPr>
                <p:cNvPr id="428" name="Shape 428"/>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29" name="Shape 429"/>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30" name="Shape 430"/>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sp>
            <p:nvSpPr>
              <p:cNvPr id="431" name="Shape 431"/>
              <p:cNvSpPr/>
              <p:nvPr/>
            </p:nvSpPr>
            <p:spPr>
              <a:xfrm>
                <a:off x="1366" y="3696"/>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32" name="Shape 432"/>
              <p:cNvSpPr/>
              <p:nvPr/>
            </p:nvSpPr>
            <p:spPr>
              <a:xfrm>
                <a:off x="1343" y="3654"/>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33" name="Shape 433"/>
              <p:cNvSpPr/>
              <p:nvPr/>
            </p:nvSpPr>
            <p:spPr>
              <a:xfrm>
                <a:off x="136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34" name="Shape 434"/>
              <p:cNvSpPr/>
              <p:nvPr/>
            </p:nvSpPr>
            <p:spPr>
              <a:xfrm>
                <a:off x="140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cxnSp>
            <p:nvCxnSpPr>
              <p:cNvPr id="435" name="Shape 435"/>
              <p:cNvCxnSpPr/>
              <p:nvPr/>
            </p:nvCxnSpPr>
            <p:spPr>
              <a:xfrm>
                <a:off x="1369" y="3737"/>
                <a:ext cx="0" cy="0"/>
              </a:xfrm>
              <a:prstGeom prst="straightConnector1">
                <a:avLst/>
              </a:prstGeom>
              <a:noFill/>
              <a:ln w="25400" cap="flat" cmpd="sng">
                <a:solidFill>
                  <a:schemeClr val="dk1"/>
                </a:solidFill>
                <a:prstDash val="dot"/>
                <a:round/>
                <a:headEnd type="none" w="med" len="med"/>
                <a:tailEnd type="none" w="med" len="med"/>
              </a:ln>
            </p:spPr>
          </p:cxnSp>
        </p:grpSp>
      </p:grpSp>
      <p:grpSp>
        <p:nvGrpSpPr>
          <p:cNvPr id="436" name="Shape 436"/>
          <p:cNvGrpSpPr/>
          <p:nvPr/>
        </p:nvGrpSpPr>
        <p:grpSpPr>
          <a:xfrm>
            <a:off x="7835899" y="3854054"/>
            <a:ext cx="1008529" cy="568581"/>
            <a:chOff x="288" y="2879"/>
            <a:chExt cx="900" cy="676"/>
          </a:xfrm>
        </p:grpSpPr>
        <p:grpSp>
          <p:nvGrpSpPr>
            <p:cNvPr id="437" name="Shape 437"/>
            <p:cNvGrpSpPr/>
            <p:nvPr/>
          </p:nvGrpSpPr>
          <p:grpSpPr>
            <a:xfrm>
              <a:off x="288" y="2879"/>
              <a:ext cx="900" cy="676"/>
              <a:chOff x="1728" y="1968"/>
              <a:chExt cx="900" cy="676"/>
            </a:xfrm>
          </p:grpSpPr>
          <p:pic>
            <p:nvPicPr>
              <p:cNvPr id="438" name="Shape 438"/>
              <p:cNvPicPr preferRelativeResize="0"/>
              <p:nvPr/>
            </p:nvPicPr>
            <p:blipFill rotWithShape="1">
              <a:blip r:embed="rId9">
                <a:alphaModFix/>
              </a:blip>
              <a:srcRect/>
              <a:stretch/>
            </p:blipFill>
            <p:spPr>
              <a:xfrm>
                <a:off x="1728" y="1968"/>
                <a:ext cx="900" cy="600"/>
              </a:xfrm>
              <a:prstGeom prst="rect">
                <a:avLst/>
              </a:prstGeom>
              <a:noFill/>
              <a:ln>
                <a:noFill/>
              </a:ln>
            </p:spPr>
          </p:pic>
          <p:pic>
            <p:nvPicPr>
              <p:cNvPr id="439" name="Shape 439"/>
              <p:cNvPicPr preferRelativeResize="0"/>
              <p:nvPr/>
            </p:nvPicPr>
            <p:blipFill rotWithShape="1">
              <a:blip r:embed="rId10">
                <a:alphaModFix/>
              </a:blip>
              <a:srcRect/>
              <a:stretch/>
            </p:blipFill>
            <p:spPr>
              <a:xfrm>
                <a:off x="1796" y="2044"/>
                <a:ext cx="300" cy="600"/>
              </a:xfrm>
              <a:prstGeom prst="rect">
                <a:avLst/>
              </a:prstGeom>
              <a:noFill/>
              <a:ln>
                <a:noFill/>
              </a:ln>
            </p:spPr>
          </p:pic>
        </p:grpSp>
        <p:grpSp>
          <p:nvGrpSpPr>
            <p:cNvPr id="440" name="Shape 440"/>
            <p:cNvGrpSpPr/>
            <p:nvPr/>
          </p:nvGrpSpPr>
          <p:grpSpPr>
            <a:xfrm rot="-899988">
              <a:off x="336" y="3025"/>
              <a:ext cx="427" cy="328"/>
              <a:chOff x="1301" y="3654"/>
              <a:chExt cx="190" cy="124"/>
            </a:xfrm>
          </p:grpSpPr>
          <p:grpSp>
            <p:nvGrpSpPr>
              <p:cNvPr id="441" name="Shape 441"/>
              <p:cNvGrpSpPr/>
              <p:nvPr/>
            </p:nvGrpSpPr>
            <p:grpSpPr>
              <a:xfrm rot="10800000" flipH="1">
                <a:off x="1301" y="3723"/>
                <a:ext cx="190" cy="55"/>
                <a:chOff x="144" y="1152"/>
                <a:chExt cx="327" cy="96"/>
              </a:xfrm>
            </p:grpSpPr>
            <p:cxnSp>
              <p:nvCxnSpPr>
                <p:cNvPr id="442" name="Shape 442"/>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43" name="Shape 443"/>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44" name="Shape 444"/>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grpSp>
            <p:nvGrpSpPr>
              <p:cNvPr id="445" name="Shape 445"/>
              <p:cNvGrpSpPr/>
              <p:nvPr/>
            </p:nvGrpSpPr>
            <p:grpSpPr>
              <a:xfrm>
                <a:off x="1301" y="3682"/>
                <a:ext cx="190" cy="55"/>
                <a:chOff x="144" y="1152"/>
                <a:chExt cx="327" cy="96"/>
              </a:xfrm>
            </p:grpSpPr>
            <p:cxnSp>
              <p:nvCxnSpPr>
                <p:cNvPr id="446" name="Shape 446"/>
                <p:cNvCxnSpPr/>
                <p:nvPr/>
              </p:nvCxnSpPr>
              <p:spPr>
                <a:xfrm rot="10800000">
                  <a:off x="171" y="1185"/>
                  <a:ext cx="300" cy="0"/>
                </a:xfrm>
                <a:prstGeom prst="straightConnector1">
                  <a:avLst/>
                </a:prstGeom>
                <a:noFill/>
                <a:ln w="44450" cap="flat" cmpd="sng">
                  <a:solidFill>
                    <a:schemeClr val="lt1"/>
                  </a:solidFill>
                  <a:prstDash val="solid"/>
                  <a:round/>
                  <a:headEnd type="none" w="med" len="med"/>
                  <a:tailEnd type="none" w="med" len="med"/>
                </a:ln>
              </p:spPr>
            </p:cxnSp>
            <p:sp>
              <p:nvSpPr>
                <p:cNvPr id="447" name="Shape 447"/>
                <p:cNvSpPr/>
                <p:nvPr/>
              </p:nvSpPr>
              <p:spPr>
                <a:xfrm>
                  <a:off x="429" y="1152"/>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48" name="Shape 448"/>
                <p:cNvSpPr/>
                <p:nvPr/>
              </p:nvSpPr>
              <p:spPr>
                <a:xfrm>
                  <a:off x="144" y="1248"/>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sp>
            <p:nvSpPr>
              <p:cNvPr id="449" name="Shape 449"/>
              <p:cNvSpPr/>
              <p:nvPr/>
            </p:nvSpPr>
            <p:spPr>
              <a:xfrm>
                <a:off x="1366" y="3696"/>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50" name="Shape 450"/>
              <p:cNvSpPr/>
              <p:nvPr/>
            </p:nvSpPr>
            <p:spPr>
              <a:xfrm>
                <a:off x="1343" y="3654"/>
                <a:ext cx="0" cy="0"/>
              </a:xfrm>
              <a:prstGeom prst="ellipse">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51" name="Shape 451"/>
              <p:cNvSpPr/>
              <p:nvPr/>
            </p:nvSpPr>
            <p:spPr>
              <a:xfrm>
                <a:off x="136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sp>
            <p:nvSpPr>
              <p:cNvPr id="452" name="Shape 452"/>
              <p:cNvSpPr/>
              <p:nvPr/>
            </p:nvSpPr>
            <p:spPr>
              <a:xfrm>
                <a:off x="1406" y="3682"/>
                <a:ext cx="0" cy="0"/>
              </a:xfrm>
              <a:prstGeom prst="ellipse">
                <a:avLst/>
              </a:prstGeom>
              <a:solidFill>
                <a:schemeClr val="dk1"/>
              </a:solidFill>
              <a:ln>
                <a:noFill/>
              </a:ln>
            </p:spPr>
            <p:txBody>
              <a:bodyPr lIns="57150" tIns="28575" rIns="57150" bIns="28575" anchor="ctr"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cxnSp>
            <p:nvCxnSpPr>
              <p:cNvPr id="453" name="Shape 453"/>
              <p:cNvCxnSpPr/>
              <p:nvPr/>
            </p:nvCxnSpPr>
            <p:spPr>
              <a:xfrm>
                <a:off x="1369" y="3737"/>
                <a:ext cx="0" cy="0"/>
              </a:xfrm>
              <a:prstGeom prst="straightConnector1">
                <a:avLst/>
              </a:prstGeom>
              <a:noFill/>
              <a:ln w="25400" cap="flat" cmpd="sng">
                <a:solidFill>
                  <a:schemeClr val="dk1"/>
                </a:solidFill>
                <a:prstDash val="dot"/>
                <a:round/>
                <a:headEnd type="none" w="med" len="med"/>
                <a:tailEnd type="none" w="med" len="med"/>
              </a:ln>
            </p:spPr>
          </p:cxnSp>
        </p:grpSp>
      </p:grpSp>
      <p:pic>
        <p:nvPicPr>
          <p:cNvPr id="454" name="Shape 454"/>
          <p:cNvPicPr preferRelativeResize="0"/>
          <p:nvPr/>
        </p:nvPicPr>
        <p:blipFill rotWithShape="1">
          <a:blip r:embed="rId11">
            <a:alphaModFix/>
          </a:blip>
          <a:srcRect/>
          <a:stretch/>
        </p:blipFill>
        <p:spPr>
          <a:xfrm>
            <a:off x="3560781" y="1407209"/>
            <a:ext cx="4841700" cy="2673000"/>
          </a:xfrm>
          <a:prstGeom prst="rect">
            <a:avLst/>
          </a:prstGeom>
          <a:noFill/>
          <a:ln>
            <a:noFill/>
          </a:ln>
        </p:spPr>
      </p:pic>
      <p:pic>
        <p:nvPicPr>
          <p:cNvPr id="455" name="Shape 455"/>
          <p:cNvPicPr preferRelativeResize="0"/>
          <p:nvPr/>
        </p:nvPicPr>
        <p:blipFill rotWithShape="1">
          <a:blip r:embed="rId12">
            <a:alphaModFix/>
          </a:blip>
          <a:srcRect/>
          <a:stretch/>
        </p:blipFill>
        <p:spPr>
          <a:xfrm>
            <a:off x="6181736" y="3429001"/>
            <a:ext cx="625500" cy="401400"/>
          </a:xfrm>
          <a:prstGeom prst="rect">
            <a:avLst/>
          </a:prstGeom>
          <a:noFill/>
          <a:ln>
            <a:noFill/>
          </a:ln>
        </p:spPr>
      </p:pic>
      <p:pic>
        <p:nvPicPr>
          <p:cNvPr id="456" name="Shape 456"/>
          <p:cNvPicPr preferRelativeResize="0"/>
          <p:nvPr/>
        </p:nvPicPr>
        <p:blipFill rotWithShape="1">
          <a:blip r:embed="rId12">
            <a:alphaModFix/>
          </a:blip>
          <a:srcRect/>
          <a:stretch/>
        </p:blipFill>
        <p:spPr>
          <a:xfrm>
            <a:off x="4762511" y="3243263"/>
            <a:ext cx="625500" cy="401400"/>
          </a:xfrm>
          <a:prstGeom prst="rect">
            <a:avLst/>
          </a:prstGeom>
          <a:noFill/>
          <a:ln>
            <a:noFill/>
          </a:ln>
        </p:spPr>
      </p:pic>
      <p:cxnSp>
        <p:nvCxnSpPr>
          <p:cNvPr id="457" name="Shape 457"/>
          <p:cNvCxnSpPr/>
          <p:nvPr/>
        </p:nvCxnSpPr>
        <p:spPr>
          <a:xfrm rot="10800000" flipH="1">
            <a:off x="5026049" y="3529071"/>
            <a:ext cx="366600" cy="183300"/>
          </a:xfrm>
          <a:prstGeom prst="straightConnector1">
            <a:avLst/>
          </a:prstGeom>
          <a:noFill/>
          <a:ln w="19050" cap="flat" cmpd="sng">
            <a:solidFill>
              <a:srgbClr val="6699CC"/>
            </a:solidFill>
            <a:prstDash val="solid"/>
            <a:round/>
            <a:headEnd type="none" w="med" len="med"/>
            <a:tailEnd type="none" w="med" len="med"/>
          </a:ln>
        </p:spPr>
      </p:cxnSp>
      <p:cxnSp>
        <p:nvCxnSpPr>
          <p:cNvPr id="458" name="Shape 458"/>
          <p:cNvCxnSpPr/>
          <p:nvPr/>
        </p:nvCxnSpPr>
        <p:spPr>
          <a:xfrm rot="10800000">
            <a:off x="6149861" y="3837988"/>
            <a:ext cx="193800" cy="215400"/>
          </a:xfrm>
          <a:prstGeom prst="straightConnector1">
            <a:avLst/>
          </a:prstGeom>
          <a:noFill/>
          <a:ln w="19050" cap="flat" cmpd="sng">
            <a:solidFill>
              <a:srgbClr val="6699CC"/>
            </a:solidFill>
            <a:prstDash val="solid"/>
            <a:round/>
            <a:headEnd type="none" w="med" len="med"/>
            <a:tailEnd type="none" w="med" len="med"/>
          </a:ln>
        </p:spPr>
      </p:cxnSp>
      <p:cxnSp>
        <p:nvCxnSpPr>
          <p:cNvPr id="459" name="Shape 459"/>
          <p:cNvCxnSpPr/>
          <p:nvPr/>
        </p:nvCxnSpPr>
        <p:spPr>
          <a:xfrm rot="10800000" flipH="1">
            <a:off x="5945212" y="3839069"/>
            <a:ext cx="160200" cy="266700"/>
          </a:xfrm>
          <a:prstGeom prst="straightConnector1">
            <a:avLst/>
          </a:prstGeom>
          <a:noFill/>
          <a:ln w="19050" cap="flat" cmpd="sng">
            <a:solidFill>
              <a:srgbClr val="6699CC"/>
            </a:solidFill>
            <a:prstDash val="solid"/>
            <a:round/>
            <a:headEnd type="none" w="med" len="med"/>
            <a:tailEnd type="none" w="med" len="med"/>
          </a:ln>
        </p:spPr>
      </p:cxnSp>
      <p:cxnSp>
        <p:nvCxnSpPr>
          <p:cNvPr id="460" name="Shape 460"/>
          <p:cNvCxnSpPr/>
          <p:nvPr/>
        </p:nvCxnSpPr>
        <p:spPr>
          <a:xfrm rot="10800000">
            <a:off x="8007550" y="2617007"/>
            <a:ext cx="596700" cy="36900"/>
          </a:xfrm>
          <a:prstGeom prst="straightConnector1">
            <a:avLst/>
          </a:prstGeom>
          <a:noFill/>
          <a:ln w="19050" cap="flat" cmpd="sng">
            <a:solidFill>
              <a:srgbClr val="6699CC"/>
            </a:solidFill>
            <a:prstDash val="solid"/>
            <a:round/>
            <a:headEnd type="none" w="med" len="med"/>
            <a:tailEnd type="none" w="med" len="med"/>
          </a:ln>
        </p:spPr>
      </p:cxnSp>
      <p:cxnSp>
        <p:nvCxnSpPr>
          <p:cNvPr id="461" name="Shape 461"/>
          <p:cNvCxnSpPr/>
          <p:nvPr/>
        </p:nvCxnSpPr>
        <p:spPr>
          <a:xfrm flipH="1">
            <a:off x="7925316" y="1518053"/>
            <a:ext cx="36000" cy="614700"/>
          </a:xfrm>
          <a:prstGeom prst="straightConnector1">
            <a:avLst/>
          </a:prstGeom>
          <a:noFill/>
          <a:ln w="19050" cap="flat" cmpd="sng">
            <a:solidFill>
              <a:srgbClr val="6699CC"/>
            </a:solidFill>
            <a:prstDash val="solid"/>
            <a:round/>
            <a:headEnd type="none" w="med" len="med"/>
            <a:tailEnd type="none" w="med" len="med"/>
          </a:ln>
        </p:spPr>
      </p:cxnSp>
      <p:cxnSp>
        <p:nvCxnSpPr>
          <p:cNvPr id="462" name="Shape 462"/>
          <p:cNvCxnSpPr/>
          <p:nvPr/>
        </p:nvCxnSpPr>
        <p:spPr>
          <a:xfrm flipH="1">
            <a:off x="6776154" y="1278733"/>
            <a:ext cx="469200" cy="557700"/>
          </a:xfrm>
          <a:prstGeom prst="straightConnector1">
            <a:avLst/>
          </a:prstGeom>
          <a:noFill/>
          <a:ln w="19050" cap="flat" cmpd="sng">
            <a:solidFill>
              <a:srgbClr val="6699CC"/>
            </a:solidFill>
            <a:prstDash val="solid"/>
            <a:round/>
            <a:headEnd type="none" w="med" len="med"/>
            <a:tailEnd type="none" w="med" len="med"/>
          </a:ln>
        </p:spPr>
      </p:cxnSp>
      <p:cxnSp>
        <p:nvCxnSpPr>
          <p:cNvPr id="463" name="Shape 463"/>
          <p:cNvCxnSpPr/>
          <p:nvPr/>
        </p:nvCxnSpPr>
        <p:spPr>
          <a:xfrm>
            <a:off x="6750051" y="1195390"/>
            <a:ext cx="26100" cy="664800"/>
          </a:xfrm>
          <a:prstGeom prst="straightConnector1">
            <a:avLst/>
          </a:prstGeom>
          <a:noFill/>
          <a:ln w="19050" cap="flat" cmpd="sng">
            <a:solidFill>
              <a:srgbClr val="6699CC"/>
            </a:solidFill>
            <a:prstDash val="solid"/>
            <a:round/>
            <a:headEnd type="none" w="med" len="med"/>
            <a:tailEnd type="none" w="med" len="med"/>
          </a:ln>
        </p:spPr>
      </p:cxnSp>
      <p:cxnSp>
        <p:nvCxnSpPr>
          <p:cNvPr id="464" name="Shape 464"/>
          <p:cNvCxnSpPr/>
          <p:nvPr/>
        </p:nvCxnSpPr>
        <p:spPr>
          <a:xfrm>
            <a:off x="5372100" y="1381131"/>
            <a:ext cx="255600" cy="255900"/>
          </a:xfrm>
          <a:prstGeom prst="straightConnector1">
            <a:avLst/>
          </a:prstGeom>
          <a:noFill/>
          <a:ln w="19050" cap="flat" cmpd="sng">
            <a:solidFill>
              <a:srgbClr val="6699CC"/>
            </a:solidFill>
            <a:prstDash val="solid"/>
            <a:round/>
            <a:headEnd type="none" w="med" len="med"/>
            <a:tailEnd type="none" w="med" len="med"/>
          </a:ln>
        </p:spPr>
      </p:cxnSp>
      <p:cxnSp>
        <p:nvCxnSpPr>
          <p:cNvPr id="465" name="Shape 465"/>
          <p:cNvCxnSpPr/>
          <p:nvPr/>
        </p:nvCxnSpPr>
        <p:spPr>
          <a:xfrm flipH="1">
            <a:off x="5797736" y="1290638"/>
            <a:ext cx="41100" cy="306000"/>
          </a:xfrm>
          <a:prstGeom prst="straightConnector1">
            <a:avLst/>
          </a:prstGeom>
          <a:noFill/>
          <a:ln w="19050" cap="flat" cmpd="sng">
            <a:solidFill>
              <a:srgbClr val="6699CC"/>
            </a:solidFill>
            <a:prstDash val="solid"/>
            <a:round/>
            <a:headEnd type="none" w="med" len="med"/>
            <a:tailEnd type="none" w="med" len="med"/>
          </a:ln>
        </p:spPr>
      </p:cxnSp>
      <p:cxnSp>
        <p:nvCxnSpPr>
          <p:cNvPr id="466" name="Shape 466"/>
          <p:cNvCxnSpPr/>
          <p:nvPr/>
        </p:nvCxnSpPr>
        <p:spPr>
          <a:xfrm rot="10800000">
            <a:off x="8012125" y="2619564"/>
            <a:ext cx="620700" cy="358200"/>
          </a:xfrm>
          <a:prstGeom prst="straightConnector1">
            <a:avLst/>
          </a:prstGeom>
          <a:noFill/>
          <a:ln w="19050" cap="flat" cmpd="sng">
            <a:solidFill>
              <a:srgbClr val="6699CC"/>
            </a:solidFill>
            <a:prstDash val="solid"/>
            <a:round/>
            <a:headEnd type="none" w="med" len="med"/>
            <a:tailEnd type="none" w="med" len="med"/>
          </a:ln>
        </p:spPr>
      </p:cxnSp>
      <p:cxnSp>
        <p:nvCxnSpPr>
          <p:cNvPr id="467" name="Shape 467"/>
          <p:cNvCxnSpPr/>
          <p:nvPr/>
        </p:nvCxnSpPr>
        <p:spPr>
          <a:xfrm flipH="1">
            <a:off x="8013533" y="2333631"/>
            <a:ext cx="519300" cy="275100"/>
          </a:xfrm>
          <a:prstGeom prst="straightConnector1">
            <a:avLst/>
          </a:prstGeom>
          <a:noFill/>
          <a:ln w="19050" cap="flat" cmpd="sng">
            <a:solidFill>
              <a:srgbClr val="6699CC"/>
            </a:solidFill>
            <a:prstDash val="solid"/>
            <a:round/>
            <a:headEnd type="none" w="med" len="med"/>
            <a:tailEnd type="none" w="med" len="med"/>
          </a:ln>
        </p:spPr>
      </p:cxnSp>
      <p:sp>
        <p:nvSpPr>
          <p:cNvPr id="468" name="Shape 468"/>
          <p:cNvSpPr txBox="1"/>
          <p:nvPr/>
        </p:nvSpPr>
        <p:spPr>
          <a:xfrm>
            <a:off x="5630872" y="4399865"/>
            <a:ext cx="801000" cy="246000"/>
          </a:xfrm>
          <a:prstGeom prst="rect">
            <a:avLst/>
          </a:prstGeom>
          <a:noFill/>
          <a:ln>
            <a:noFill/>
          </a:ln>
        </p:spPr>
        <p:txBody>
          <a:bodyPr lIns="81600" tIns="40800" rIns="81600" bIns="40800" anchor="t" anchorCtr="0">
            <a:noAutofit/>
          </a:bodyPr>
          <a:lstStyle/>
          <a:p>
            <a:pPr marL="0" marR="0" lvl="0" indent="0" algn="l" rtl="0">
              <a:spcBef>
                <a:spcPts val="0"/>
              </a:spcBef>
              <a:buSzPct val="25000"/>
              <a:buNone/>
            </a:pPr>
            <a:r>
              <a:rPr lang="en-US" sz="1100" b="0" i="0" u="none" strike="noStrike" cap="none">
                <a:solidFill>
                  <a:schemeClr val="dk1"/>
                </a:solidFill>
                <a:latin typeface="Arial"/>
                <a:ea typeface="Arial"/>
                <a:cs typeface="Arial"/>
                <a:sym typeface="Arial"/>
              </a:rPr>
              <a:t>End Users</a:t>
            </a:r>
          </a:p>
        </p:txBody>
      </p:sp>
      <p:pic>
        <p:nvPicPr>
          <p:cNvPr id="469" name="Shape 469"/>
          <p:cNvPicPr preferRelativeResize="0"/>
          <p:nvPr/>
        </p:nvPicPr>
        <p:blipFill rotWithShape="1">
          <a:blip r:embed="rId12">
            <a:alphaModFix/>
          </a:blip>
          <a:srcRect/>
          <a:stretch/>
        </p:blipFill>
        <p:spPr>
          <a:xfrm>
            <a:off x="5667379" y="1507331"/>
            <a:ext cx="625500" cy="401400"/>
          </a:xfrm>
          <a:prstGeom prst="rect">
            <a:avLst/>
          </a:prstGeom>
          <a:noFill/>
          <a:ln>
            <a:noFill/>
          </a:ln>
        </p:spPr>
      </p:pic>
      <p:grpSp>
        <p:nvGrpSpPr>
          <p:cNvPr id="470" name="Shape 470"/>
          <p:cNvGrpSpPr/>
          <p:nvPr/>
        </p:nvGrpSpPr>
        <p:grpSpPr>
          <a:xfrm>
            <a:off x="4933956" y="1085852"/>
            <a:ext cx="479695" cy="357438"/>
            <a:chOff x="542" y="3306"/>
            <a:chExt cx="788" cy="735"/>
          </a:xfrm>
        </p:grpSpPr>
        <p:pic>
          <p:nvPicPr>
            <p:cNvPr id="471" name="Shape 471"/>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72" name="Shape 472"/>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73" name="Shape 473"/>
          <p:cNvGrpSpPr/>
          <p:nvPr/>
        </p:nvGrpSpPr>
        <p:grpSpPr>
          <a:xfrm>
            <a:off x="5562611" y="1007271"/>
            <a:ext cx="479695" cy="357438"/>
            <a:chOff x="542" y="3306"/>
            <a:chExt cx="788" cy="735"/>
          </a:xfrm>
        </p:grpSpPr>
        <p:pic>
          <p:nvPicPr>
            <p:cNvPr id="474" name="Shape 474"/>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75" name="Shape 475"/>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76" name="Shape 476"/>
          <p:cNvGrpSpPr/>
          <p:nvPr/>
        </p:nvGrpSpPr>
        <p:grpSpPr>
          <a:xfrm>
            <a:off x="7162811" y="1042990"/>
            <a:ext cx="479695" cy="357438"/>
            <a:chOff x="542" y="3306"/>
            <a:chExt cx="788" cy="735"/>
          </a:xfrm>
        </p:grpSpPr>
        <p:pic>
          <p:nvPicPr>
            <p:cNvPr id="477" name="Shape 477"/>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78" name="Shape 478"/>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79" name="Shape 479"/>
          <p:cNvGrpSpPr/>
          <p:nvPr/>
        </p:nvGrpSpPr>
        <p:grpSpPr>
          <a:xfrm>
            <a:off x="7867656" y="1235871"/>
            <a:ext cx="479695" cy="357438"/>
            <a:chOff x="542" y="3306"/>
            <a:chExt cx="788" cy="735"/>
          </a:xfrm>
        </p:grpSpPr>
        <p:pic>
          <p:nvPicPr>
            <p:cNvPr id="480" name="Shape 480"/>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81" name="Shape 481"/>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82" name="Shape 482"/>
          <p:cNvGrpSpPr/>
          <p:nvPr/>
        </p:nvGrpSpPr>
        <p:grpSpPr>
          <a:xfrm>
            <a:off x="8401061" y="2085977"/>
            <a:ext cx="479695" cy="357438"/>
            <a:chOff x="542" y="3306"/>
            <a:chExt cx="788" cy="735"/>
          </a:xfrm>
        </p:grpSpPr>
        <p:pic>
          <p:nvPicPr>
            <p:cNvPr id="483" name="Shape 483"/>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84" name="Shape 484"/>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85" name="Shape 485"/>
          <p:cNvGrpSpPr/>
          <p:nvPr/>
        </p:nvGrpSpPr>
        <p:grpSpPr>
          <a:xfrm>
            <a:off x="8458211" y="2493171"/>
            <a:ext cx="479695" cy="357438"/>
            <a:chOff x="542" y="3306"/>
            <a:chExt cx="788" cy="735"/>
          </a:xfrm>
        </p:grpSpPr>
        <p:pic>
          <p:nvPicPr>
            <p:cNvPr id="486" name="Shape 486"/>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87" name="Shape 487"/>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88" name="Shape 488"/>
          <p:cNvGrpSpPr/>
          <p:nvPr/>
        </p:nvGrpSpPr>
        <p:grpSpPr>
          <a:xfrm>
            <a:off x="8486786" y="2928940"/>
            <a:ext cx="479695" cy="357438"/>
            <a:chOff x="542" y="3306"/>
            <a:chExt cx="788" cy="735"/>
          </a:xfrm>
        </p:grpSpPr>
        <p:pic>
          <p:nvPicPr>
            <p:cNvPr id="489" name="Shape 489"/>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90" name="Shape 490"/>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91" name="Shape 491"/>
          <p:cNvGrpSpPr/>
          <p:nvPr/>
        </p:nvGrpSpPr>
        <p:grpSpPr>
          <a:xfrm>
            <a:off x="6229359" y="3964086"/>
            <a:ext cx="479695" cy="357438"/>
            <a:chOff x="542" y="3306"/>
            <a:chExt cx="788" cy="735"/>
          </a:xfrm>
        </p:grpSpPr>
        <p:pic>
          <p:nvPicPr>
            <p:cNvPr id="492" name="Shape 492"/>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93" name="Shape 493"/>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94" name="Shape 494"/>
          <p:cNvGrpSpPr/>
          <p:nvPr/>
        </p:nvGrpSpPr>
        <p:grpSpPr>
          <a:xfrm>
            <a:off x="6105536" y="4042667"/>
            <a:ext cx="479695" cy="357438"/>
            <a:chOff x="542" y="3306"/>
            <a:chExt cx="788" cy="735"/>
          </a:xfrm>
        </p:grpSpPr>
        <p:pic>
          <p:nvPicPr>
            <p:cNvPr id="495" name="Shape 495"/>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96" name="Shape 496"/>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497" name="Shape 497"/>
          <p:cNvGrpSpPr/>
          <p:nvPr/>
        </p:nvGrpSpPr>
        <p:grpSpPr>
          <a:xfrm>
            <a:off x="5743586" y="4021236"/>
            <a:ext cx="479695" cy="357438"/>
            <a:chOff x="542" y="3306"/>
            <a:chExt cx="788" cy="735"/>
          </a:xfrm>
        </p:grpSpPr>
        <p:pic>
          <p:nvPicPr>
            <p:cNvPr id="498" name="Shape 498"/>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499" name="Shape 499"/>
            <p:cNvPicPr preferRelativeResize="0"/>
            <p:nvPr/>
          </p:nvPicPr>
          <p:blipFill rotWithShape="1">
            <a:blip r:embed="rId14">
              <a:alphaModFix/>
            </a:blip>
            <a:srcRect/>
            <a:stretch/>
          </p:blipFill>
          <p:spPr>
            <a:xfrm>
              <a:off x="730" y="3442"/>
              <a:ext cx="599" cy="600"/>
            </a:xfrm>
            <a:prstGeom prst="rect">
              <a:avLst/>
            </a:prstGeom>
            <a:noFill/>
            <a:ln>
              <a:noFill/>
            </a:ln>
          </p:spPr>
        </p:pic>
      </p:grpSp>
      <p:grpSp>
        <p:nvGrpSpPr>
          <p:cNvPr id="500" name="Shape 500"/>
          <p:cNvGrpSpPr/>
          <p:nvPr/>
        </p:nvGrpSpPr>
        <p:grpSpPr>
          <a:xfrm>
            <a:off x="4686301" y="3693321"/>
            <a:ext cx="479695" cy="357438"/>
            <a:chOff x="542" y="3306"/>
            <a:chExt cx="788" cy="735"/>
          </a:xfrm>
        </p:grpSpPr>
        <p:pic>
          <p:nvPicPr>
            <p:cNvPr id="501" name="Shape 501"/>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502" name="Shape 502"/>
            <p:cNvPicPr preferRelativeResize="0"/>
            <p:nvPr/>
          </p:nvPicPr>
          <p:blipFill rotWithShape="1">
            <a:blip r:embed="rId14">
              <a:alphaModFix/>
            </a:blip>
            <a:srcRect/>
            <a:stretch/>
          </p:blipFill>
          <p:spPr>
            <a:xfrm>
              <a:off x="730" y="3442"/>
              <a:ext cx="599" cy="600"/>
            </a:xfrm>
            <a:prstGeom prst="rect">
              <a:avLst/>
            </a:prstGeom>
            <a:noFill/>
            <a:ln>
              <a:noFill/>
            </a:ln>
          </p:spPr>
        </p:pic>
      </p:grpSp>
      <p:pic>
        <p:nvPicPr>
          <p:cNvPr id="503" name="Shape 503"/>
          <p:cNvPicPr preferRelativeResize="0"/>
          <p:nvPr/>
        </p:nvPicPr>
        <p:blipFill rotWithShape="1">
          <a:blip r:embed="rId12">
            <a:alphaModFix/>
          </a:blip>
          <a:srcRect/>
          <a:stretch/>
        </p:blipFill>
        <p:spPr>
          <a:xfrm>
            <a:off x="5514986" y="1607347"/>
            <a:ext cx="625500" cy="401400"/>
          </a:xfrm>
          <a:prstGeom prst="rect">
            <a:avLst/>
          </a:prstGeom>
          <a:noFill/>
          <a:ln>
            <a:noFill/>
          </a:ln>
        </p:spPr>
      </p:pic>
      <p:pic>
        <p:nvPicPr>
          <p:cNvPr id="504" name="Shape 504"/>
          <p:cNvPicPr preferRelativeResize="0"/>
          <p:nvPr/>
        </p:nvPicPr>
        <p:blipFill rotWithShape="1">
          <a:blip r:embed="rId12">
            <a:alphaModFix/>
          </a:blip>
          <a:srcRect/>
          <a:stretch/>
        </p:blipFill>
        <p:spPr>
          <a:xfrm>
            <a:off x="6810379" y="1564481"/>
            <a:ext cx="625500" cy="401400"/>
          </a:xfrm>
          <a:prstGeom prst="rect">
            <a:avLst/>
          </a:prstGeom>
          <a:noFill/>
          <a:ln>
            <a:noFill/>
          </a:ln>
        </p:spPr>
      </p:pic>
      <p:pic>
        <p:nvPicPr>
          <p:cNvPr id="505" name="Shape 505"/>
          <p:cNvPicPr preferRelativeResize="0"/>
          <p:nvPr/>
        </p:nvPicPr>
        <p:blipFill rotWithShape="1">
          <a:blip r:embed="rId12">
            <a:alphaModFix/>
          </a:blip>
          <a:srcRect/>
          <a:stretch/>
        </p:blipFill>
        <p:spPr>
          <a:xfrm>
            <a:off x="7667629" y="1778797"/>
            <a:ext cx="625500" cy="401400"/>
          </a:xfrm>
          <a:prstGeom prst="rect">
            <a:avLst/>
          </a:prstGeom>
          <a:noFill/>
          <a:ln>
            <a:noFill/>
          </a:ln>
        </p:spPr>
      </p:pic>
      <p:pic>
        <p:nvPicPr>
          <p:cNvPr id="506" name="Shape 506"/>
          <p:cNvPicPr preferRelativeResize="0"/>
          <p:nvPr/>
        </p:nvPicPr>
        <p:blipFill rotWithShape="1">
          <a:blip r:embed="rId12">
            <a:alphaModFix/>
          </a:blip>
          <a:srcRect/>
          <a:stretch/>
        </p:blipFill>
        <p:spPr>
          <a:xfrm>
            <a:off x="7505711" y="1964531"/>
            <a:ext cx="625500" cy="401400"/>
          </a:xfrm>
          <a:prstGeom prst="rect">
            <a:avLst/>
          </a:prstGeom>
          <a:noFill/>
          <a:ln>
            <a:noFill/>
          </a:ln>
        </p:spPr>
      </p:pic>
      <p:pic>
        <p:nvPicPr>
          <p:cNvPr id="507" name="Shape 507"/>
          <p:cNvPicPr preferRelativeResize="0"/>
          <p:nvPr/>
        </p:nvPicPr>
        <p:blipFill rotWithShape="1">
          <a:blip r:embed="rId12">
            <a:alphaModFix/>
          </a:blip>
          <a:srcRect/>
          <a:stretch/>
        </p:blipFill>
        <p:spPr>
          <a:xfrm>
            <a:off x="7886706" y="2457451"/>
            <a:ext cx="625500" cy="401400"/>
          </a:xfrm>
          <a:prstGeom prst="rect">
            <a:avLst/>
          </a:prstGeom>
          <a:noFill/>
          <a:ln>
            <a:noFill/>
          </a:ln>
        </p:spPr>
      </p:pic>
      <p:pic>
        <p:nvPicPr>
          <p:cNvPr id="508" name="Shape 508"/>
          <p:cNvPicPr preferRelativeResize="0"/>
          <p:nvPr/>
        </p:nvPicPr>
        <p:blipFill rotWithShape="1">
          <a:blip r:embed="rId12">
            <a:alphaModFix/>
          </a:blip>
          <a:srcRect/>
          <a:stretch/>
        </p:blipFill>
        <p:spPr>
          <a:xfrm>
            <a:off x="7762886" y="2564606"/>
            <a:ext cx="625500" cy="401400"/>
          </a:xfrm>
          <a:prstGeom prst="rect">
            <a:avLst/>
          </a:prstGeom>
          <a:noFill/>
          <a:ln>
            <a:noFill/>
          </a:ln>
        </p:spPr>
      </p:pic>
      <p:pic>
        <p:nvPicPr>
          <p:cNvPr id="509" name="Shape 509"/>
          <p:cNvPicPr preferRelativeResize="0"/>
          <p:nvPr/>
        </p:nvPicPr>
        <p:blipFill rotWithShape="1">
          <a:blip r:embed="rId12">
            <a:alphaModFix/>
          </a:blip>
          <a:srcRect/>
          <a:stretch/>
        </p:blipFill>
        <p:spPr>
          <a:xfrm>
            <a:off x="7296161" y="3114678"/>
            <a:ext cx="625500" cy="401400"/>
          </a:xfrm>
          <a:prstGeom prst="rect">
            <a:avLst/>
          </a:prstGeom>
          <a:noFill/>
          <a:ln>
            <a:noFill/>
          </a:ln>
        </p:spPr>
      </p:pic>
      <p:pic>
        <p:nvPicPr>
          <p:cNvPr id="510" name="Shape 510"/>
          <p:cNvPicPr preferRelativeResize="0"/>
          <p:nvPr/>
        </p:nvPicPr>
        <p:blipFill rotWithShape="1">
          <a:blip r:embed="rId12">
            <a:alphaModFix/>
          </a:blip>
          <a:srcRect/>
          <a:stretch/>
        </p:blipFill>
        <p:spPr>
          <a:xfrm>
            <a:off x="6991359" y="3121819"/>
            <a:ext cx="625500" cy="401400"/>
          </a:xfrm>
          <a:prstGeom prst="rect">
            <a:avLst/>
          </a:prstGeom>
          <a:noFill/>
          <a:ln>
            <a:noFill/>
          </a:ln>
        </p:spPr>
      </p:pic>
      <p:cxnSp>
        <p:nvCxnSpPr>
          <p:cNvPr id="511" name="Shape 511"/>
          <p:cNvCxnSpPr/>
          <p:nvPr/>
        </p:nvCxnSpPr>
        <p:spPr>
          <a:xfrm rot="10800000" flipH="1">
            <a:off x="5345137" y="3611166"/>
            <a:ext cx="160200" cy="266700"/>
          </a:xfrm>
          <a:prstGeom prst="straightConnector1">
            <a:avLst/>
          </a:prstGeom>
          <a:noFill/>
          <a:ln w="19050" cap="flat" cmpd="sng">
            <a:solidFill>
              <a:srgbClr val="6699CC"/>
            </a:solidFill>
            <a:prstDash val="solid"/>
            <a:round/>
            <a:headEnd type="none" w="med" len="med"/>
            <a:tailEnd type="none" w="med" len="med"/>
          </a:ln>
        </p:spPr>
      </p:cxnSp>
      <p:grpSp>
        <p:nvGrpSpPr>
          <p:cNvPr id="512" name="Shape 512"/>
          <p:cNvGrpSpPr/>
          <p:nvPr/>
        </p:nvGrpSpPr>
        <p:grpSpPr>
          <a:xfrm>
            <a:off x="5162561" y="3829052"/>
            <a:ext cx="479695" cy="357438"/>
            <a:chOff x="542" y="3306"/>
            <a:chExt cx="788" cy="735"/>
          </a:xfrm>
        </p:grpSpPr>
        <p:pic>
          <p:nvPicPr>
            <p:cNvPr id="513" name="Shape 513"/>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514" name="Shape 514"/>
            <p:cNvPicPr preferRelativeResize="0"/>
            <p:nvPr/>
          </p:nvPicPr>
          <p:blipFill rotWithShape="1">
            <a:blip r:embed="rId14">
              <a:alphaModFix/>
            </a:blip>
            <a:srcRect/>
            <a:stretch/>
          </p:blipFill>
          <p:spPr>
            <a:xfrm>
              <a:off x="730" y="3442"/>
              <a:ext cx="599" cy="600"/>
            </a:xfrm>
            <a:prstGeom prst="rect">
              <a:avLst/>
            </a:prstGeom>
            <a:noFill/>
            <a:ln>
              <a:noFill/>
            </a:ln>
          </p:spPr>
        </p:pic>
      </p:grpSp>
      <p:pic>
        <p:nvPicPr>
          <p:cNvPr id="515" name="Shape 515"/>
          <p:cNvPicPr preferRelativeResize="0"/>
          <p:nvPr/>
        </p:nvPicPr>
        <p:blipFill rotWithShape="1">
          <a:blip r:embed="rId12">
            <a:alphaModFix/>
          </a:blip>
          <a:srcRect/>
          <a:stretch/>
        </p:blipFill>
        <p:spPr>
          <a:xfrm>
            <a:off x="5949961" y="3448053"/>
            <a:ext cx="625500" cy="401400"/>
          </a:xfrm>
          <a:prstGeom prst="rect">
            <a:avLst/>
          </a:prstGeom>
          <a:noFill/>
          <a:ln>
            <a:noFill/>
          </a:ln>
        </p:spPr>
      </p:pic>
      <p:pic>
        <p:nvPicPr>
          <p:cNvPr id="516" name="Shape 516"/>
          <p:cNvPicPr preferRelativeResize="0"/>
          <p:nvPr/>
        </p:nvPicPr>
        <p:blipFill rotWithShape="1">
          <a:blip r:embed="rId12">
            <a:alphaModFix/>
          </a:blip>
          <a:srcRect/>
          <a:stretch/>
        </p:blipFill>
        <p:spPr>
          <a:xfrm>
            <a:off x="5704141" y="3480437"/>
            <a:ext cx="625500" cy="401400"/>
          </a:xfrm>
          <a:prstGeom prst="rect">
            <a:avLst/>
          </a:prstGeom>
          <a:noFill/>
          <a:ln>
            <a:noFill/>
          </a:ln>
        </p:spPr>
      </p:pic>
      <p:pic>
        <p:nvPicPr>
          <p:cNvPr id="517" name="Shape 517"/>
          <p:cNvPicPr preferRelativeResize="0"/>
          <p:nvPr/>
        </p:nvPicPr>
        <p:blipFill rotWithShape="1">
          <a:blip r:embed="rId12">
            <a:alphaModFix/>
          </a:blip>
          <a:srcRect/>
          <a:stretch/>
        </p:blipFill>
        <p:spPr>
          <a:xfrm>
            <a:off x="5191136" y="3321847"/>
            <a:ext cx="625500" cy="401400"/>
          </a:xfrm>
          <a:prstGeom prst="rect">
            <a:avLst/>
          </a:prstGeom>
          <a:noFill/>
          <a:ln>
            <a:noFill/>
          </a:ln>
        </p:spPr>
      </p:pic>
      <p:pic>
        <p:nvPicPr>
          <p:cNvPr id="518" name="Shape 518"/>
          <p:cNvPicPr preferRelativeResize="0"/>
          <p:nvPr/>
        </p:nvPicPr>
        <p:blipFill rotWithShape="1">
          <a:blip r:embed="rId12">
            <a:alphaModFix/>
          </a:blip>
          <a:srcRect/>
          <a:stretch/>
        </p:blipFill>
        <p:spPr>
          <a:xfrm>
            <a:off x="4979264" y="3390671"/>
            <a:ext cx="625500" cy="401400"/>
          </a:xfrm>
          <a:prstGeom prst="rect">
            <a:avLst/>
          </a:prstGeom>
          <a:noFill/>
          <a:ln>
            <a:noFill/>
          </a:ln>
        </p:spPr>
      </p:pic>
      <p:pic>
        <p:nvPicPr>
          <p:cNvPr id="519" name="Shape 519"/>
          <p:cNvPicPr preferRelativeResize="0"/>
          <p:nvPr/>
        </p:nvPicPr>
        <p:blipFill rotWithShape="1">
          <a:blip r:embed="rId15">
            <a:alphaModFix/>
          </a:blip>
          <a:srcRect/>
          <a:stretch/>
        </p:blipFill>
        <p:spPr>
          <a:xfrm>
            <a:off x="4865687" y="2684866"/>
            <a:ext cx="525300" cy="315600"/>
          </a:xfrm>
          <a:prstGeom prst="rect">
            <a:avLst/>
          </a:prstGeom>
          <a:noFill/>
          <a:ln>
            <a:noFill/>
          </a:ln>
        </p:spPr>
      </p:pic>
      <p:pic>
        <p:nvPicPr>
          <p:cNvPr id="520" name="Shape 520"/>
          <p:cNvPicPr preferRelativeResize="0"/>
          <p:nvPr/>
        </p:nvPicPr>
        <p:blipFill rotWithShape="1">
          <a:blip r:embed="rId12">
            <a:alphaModFix/>
          </a:blip>
          <a:srcRect/>
          <a:stretch/>
        </p:blipFill>
        <p:spPr>
          <a:xfrm>
            <a:off x="5286386" y="1643063"/>
            <a:ext cx="625500" cy="401400"/>
          </a:xfrm>
          <a:prstGeom prst="rect">
            <a:avLst/>
          </a:prstGeom>
          <a:noFill/>
          <a:ln>
            <a:noFill/>
          </a:ln>
        </p:spPr>
      </p:pic>
      <p:sp>
        <p:nvSpPr>
          <p:cNvPr id="521" name="Shape 521"/>
          <p:cNvSpPr txBox="1"/>
          <p:nvPr/>
        </p:nvSpPr>
        <p:spPr>
          <a:xfrm>
            <a:off x="5895421" y="3132941"/>
            <a:ext cx="523800" cy="332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Edge </a:t>
            </a:r>
          </a:p>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Servers</a:t>
            </a:r>
          </a:p>
        </p:txBody>
      </p:sp>
      <p:pic>
        <p:nvPicPr>
          <p:cNvPr id="522" name="Shape 522"/>
          <p:cNvPicPr preferRelativeResize="0"/>
          <p:nvPr/>
        </p:nvPicPr>
        <p:blipFill rotWithShape="1">
          <a:blip r:embed="rId12">
            <a:alphaModFix/>
          </a:blip>
          <a:srcRect/>
          <a:stretch/>
        </p:blipFill>
        <p:spPr>
          <a:xfrm>
            <a:off x="6661157" y="1758557"/>
            <a:ext cx="625500" cy="401400"/>
          </a:xfrm>
          <a:prstGeom prst="rect">
            <a:avLst/>
          </a:prstGeom>
          <a:noFill/>
          <a:ln>
            <a:noFill/>
          </a:ln>
        </p:spPr>
      </p:pic>
      <p:sp>
        <p:nvSpPr>
          <p:cNvPr id="523" name="Shape 523"/>
          <p:cNvSpPr txBox="1"/>
          <p:nvPr/>
        </p:nvSpPr>
        <p:spPr>
          <a:xfrm>
            <a:off x="6973328" y="2816006"/>
            <a:ext cx="523800" cy="332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Edge </a:t>
            </a:r>
          </a:p>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Servers</a:t>
            </a:r>
          </a:p>
        </p:txBody>
      </p:sp>
      <p:sp>
        <p:nvSpPr>
          <p:cNvPr id="524" name="Shape 524"/>
          <p:cNvSpPr txBox="1"/>
          <p:nvPr/>
        </p:nvSpPr>
        <p:spPr>
          <a:xfrm>
            <a:off x="6038908" y="1524003"/>
            <a:ext cx="523800" cy="332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Edge </a:t>
            </a:r>
          </a:p>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Servers</a:t>
            </a:r>
          </a:p>
        </p:txBody>
      </p:sp>
      <p:sp>
        <p:nvSpPr>
          <p:cNvPr id="525" name="Shape 525"/>
          <p:cNvSpPr txBox="1"/>
          <p:nvPr/>
        </p:nvSpPr>
        <p:spPr>
          <a:xfrm>
            <a:off x="4943526" y="3036619"/>
            <a:ext cx="523800" cy="332399"/>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Edge </a:t>
            </a:r>
          </a:p>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Servers</a:t>
            </a:r>
          </a:p>
        </p:txBody>
      </p:sp>
      <p:grpSp>
        <p:nvGrpSpPr>
          <p:cNvPr id="526" name="Shape 526"/>
          <p:cNvGrpSpPr/>
          <p:nvPr/>
        </p:nvGrpSpPr>
        <p:grpSpPr>
          <a:xfrm>
            <a:off x="6419861" y="900115"/>
            <a:ext cx="479695" cy="357438"/>
            <a:chOff x="542" y="3306"/>
            <a:chExt cx="788" cy="735"/>
          </a:xfrm>
        </p:grpSpPr>
        <p:pic>
          <p:nvPicPr>
            <p:cNvPr id="527" name="Shape 527"/>
            <p:cNvPicPr preferRelativeResize="0"/>
            <p:nvPr/>
          </p:nvPicPr>
          <p:blipFill rotWithShape="1">
            <a:blip r:embed="rId13">
              <a:alphaModFix/>
            </a:blip>
            <a:srcRect/>
            <a:stretch/>
          </p:blipFill>
          <p:spPr>
            <a:xfrm>
              <a:off x="542" y="3306"/>
              <a:ext cx="600" cy="600"/>
            </a:xfrm>
            <a:prstGeom prst="rect">
              <a:avLst/>
            </a:prstGeom>
            <a:noFill/>
            <a:ln>
              <a:noFill/>
            </a:ln>
          </p:spPr>
        </p:pic>
        <p:pic>
          <p:nvPicPr>
            <p:cNvPr id="528" name="Shape 528"/>
            <p:cNvPicPr preferRelativeResize="0"/>
            <p:nvPr/>
          </p:nvPicPr>
          <p:blipFill rotWithShape="1">
            <a:blip r:embed="rId14">
              <a:alphaModFix/>
            </a:blip>
            <a:srcRect/>
            <a:stretch/>
          </p:blipFill>
          <p:spPr>
            <a:xfrm>
              <a:off x="730" y="3442"/>
              <a:ext cx="599" cy="600"/>
            </a:xfrm>
            <a:prstGeom prst="rect">
              <a:avLst/>
            </a:prstGeom>
            <a:noFill/>
            <a:ln>
              <a:noFill/>
            </a:ln>
          </p:spPr>
        </p:pic>
      </p:grpSp>
      <p:sp>
        <p:nvSpPr>
          <p:cNvPr id="529" name="Shape 529"/>
          <p:cNvSpPr txBox="1"/>
          <p:nvPr/>
        </p:nvSpPr>
        <p:spPr>
          <a:xfrm>
            <a:off x="7696207" y="957276"/>
            <a:ext cx="801000" cy="246000"/>
          </a:xfrm>
          <a:prstGeom prst="rect">
            <a:avLst/>
          </a:prstGeom>
          <a:noFill/>
          <a:ln>
            <a:noFill/>
          </a:ln>
        </p:spPr>
        <p:txBody>
          <a:bodyPr lIns="81600" tIns="40800" rIns="81600" bIns="40800" anchor="t" anchorCtr="0">
            <a:noAutofit/>
          </a:bodyPr>
          <a:lstStyle/>
          <a:p>
            <a:pPr marL="0" marR="0" lvl="0" indent="0" algn="l" rtl="0">
              <a:spcBef>
                <a:spcPts val="0"/>
              </a:spcBef>
              <a:buSzPct val="25000"/>
              <a:buNone/>
            </a:pPr>
            <a:r>
              <a:rPr lang="en-US" sz="1100" b="0" i="0" u="none" strike="noStrike" cap="none">
                <a:solidFill>
                  <a:schemeClr val="dk1"/>
                </a:solidFill>
                <a:latin typeface="Arial"/>
                <a:ea typeface="Arial"/>
                <a:cs typeface="Arial"/>
                <a:sym typeface="Arial"/>
              </a:rPr>
              <a:t>End Users</a:t>
            </a:r>
          </a:p>
        </p:txBody>
      </p:sp>
      <p:grpSp>
        <p:nvGrpSpPr>
          <p:cNvPr id="530" name="Shape 530"/>
          <p:cNvGrpSpPr/>
          <p:nvPr/>
        </p:nvGrpSpPr>
        <p:grpSpPr>
          <a:xfrm>
            <a:off x="3637389" y="2303551"/>
            <a:ext cx="631037" cy="421421"/>
            <a:chOff x="2241" y="800"/>
            <a:chExt cx="460" cy="432"/>
          </a:xfrm>
        </p:grpSpPr>
        <p:pic>
          <p:nvPicPr>
            <p:cNvPr id="531" name="Shape 531"/>
            <p:cNvPicPr preferRelativeResize="0"/>
            <p:nvPr/>
          </p:nvPicPr>
          <p:blipFill rotWithShape="1">
            <a:blip r:embed="rId16">
              <a:alphaModFix/>
            </a:blip>
            <a:srcRect/>
            <a:stretch/>
          </p:blipFill>
          <p:spPr>
            <a:xfrm>
              <a:off x="2401" y="916"/>
              <a:ext cx="300" cy="300"/>
            </a:xfrm>
            <a:prstGeom prst="rect">
              <a:avLst/>
            </a:prstGeom>
            <a:noFill/>
            <a:ln>
              <a:noFill/>
            </a:ln>
          </p:spPr>
        </p:pic>
        <p:grpSp>
          <p:nvGrpSpPr>
            <p:cNvPr id="532" name="Shape 532"/>
            <p:cNvGrpSpPr/>
            <p:nvPr/>
          </p:nvGrpSpPr>
          <p:grpSpPr>
            <a:xfrm>
              <a:off x="2241" y="800"/>
              <a:ext cx="341" cy="432"/>
              <a:chOff x="2241" y="800"/>
              <a:chExt cx="341" cy="432"/>
            </a:xfrm>
          </p:grpSpPr>
          <p:pic>
            <p:nvPicPr>
              <p:cNvPr id="533" name="Shape 533"/>
              <p:cNvPicPr preferRelativeResize="0"/>
              <p:nvPr/>
            </p:nvPicPr>
            <p:blipFill rotWithShape="1">
              <a:blip r:embed="rId16">
                <a:alphaModFix/>
              </a:blip>
              <a:srcRect/>
              <a:stretch/>
            </p:blipFill>
            <p:spPr>
              <a:xfrm>
                <a:off x="2282" y="800"/>
                <a:ext cx="300" cy="300"/>
              </a:xfrm>
              <a:prstGeom prst="rect">
                <a:avLst/>
              </a:prstGeom>
              <a:noFill/>
              <a:ln>
                <a:noFill/>
              </a:ln>
            </p:spPr>
          </p:pic>
          <p:pic>
            <p:nvPicPr>
              <p:cNvPr id="534" name="Shape 534"/>
              <p:cNvPicPr preferRelativeResize="0"/>
              <p:nvPr/>
            </p:nvPicPr>
            <p:blipFill rotWithShape="1">
              <a:blip r:embed="rId16">
                <a:alphaModFix/>
              </a:blip>
              <a:srcRect/>
              <a:stretch/>
            </p:blipFill>
            <p:spPr>
              <a:xfrm>
                <a:off x="2241" y="932"/>
                <a:ext cx="300" cy="300"/>
              </a:xfrm>
              <a:prstGeom prst="rect">
                <a:avLst/>
              </a:prstGeom>
              <a:noFill/>
              <a:ln>
                <a:noFill/>
              </a:ln>
            </p:spPr>
          </p:pic>
        </p:grpSp>
      </p:grpSp>
      <p:sp>
        <p:nvSpPr>
          <p:cNvPr id="535" name="Shape 535"/>
          <p:cNvSpPr txBox="1"/>
          <p:nvPr/>
        </p:nvSpPr>
        <p:spPr>
          <a:xfrm>
            <a:off x="3563618" y="2912607"/>
            <a:ext cx="663000" cy="2073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SiteShield</a:t>
            </a:r>
          </a:p>
        </p:txBody>
      </p:sp>
      <p:pic>
        <p:nvPicPr>
          <p:cNvPr id="536" name="Shape 536"/>
          <p:cNvPicPr preferRelativeResize="0"/>
          <p:nvPr/>
        </p:nvPicPr>
        <p:blipFill rotWithShape="1">
          <a:blip r:embed="rId15">
            <a:alphaModFix/>
          </a:blip>
          <a:srcRect/>
          <a:stretch/>
        </p:blipFill>
        <p:spPr>
          <a:xfrm>
            <a:off x="4732337" y="2114556"/>
            <a:ext cx="489000" cy="294000"/>
          </a:xfrm>
          <a:prstGeom prst="rect">
            <a:avLst/>
          </a:prstGeom>
          <a:noFill/>
          <a:ln>
            <a:noFill/>
          </a:ln>
        </p:spPr>
      </p:pic>
      <p:cxnSp>
        <p:nvCxnSpPr>
          <p:cNvPr id="537" name="Shape 537"/>
          <p:cNvCxnSpPr/>
          <p:nvPr/>
        </p:nvCxnSpPr>
        <p:spPr>
          <a:xfrm>
            <a:off x="4131926" y="2706236"/>
            <a:ext cx="727200" cy="117900"/>
          </a:xfrm>
          <a:prstGeom prst="straightConnector1">
            <a:avLst/>
          </a:prstGeom>
          <a:noFill/>
          <a:ln w="38100" cap="flat" cmpd="sng">
            <a:solidFill>
              <a:srgbClr val="6497C2"/>
            </a:solidFill>
            <a:prstDash val="solid"/>
            <a:round/>
            <a:headEnd type="triangle" w="lg" len="lg"/>
            <a:tailEnd type="triangle" w="lg" len="lg"/>
          </a:ln>
        </p:spPr>
      </p:cxnSp>
      <p:cxnSp>
        <p:nvCxnSpPr>
          <p:cNvPr id="538" name="Shape 538"/>
          <p:cNvCxnSpPr/>
          <p:nvPr/>
        </p:nvCxnSpPr>
        <p:spPr>
          <a:xfrm>
            <a:off x="4191023" y="2614613"/>
            <a:ext cx="3478200" cy="0"/>
          </a:xfrm>
          <a:prstGeom prst="straightConnector1">
            <a:avLst/>
          </a:prstGeom>
          <a:noFill/>
          <a:ln w="152400" cap="flat" cmpd="sng">
            <a:solidFill>
              <a:srgbClr val="6699CC"/>
            </a:solidFill>
            <a:prstDash val="solid"/>
            <a:round/>
            <a:headEnd type="triangle" w="lg" len="lg"/>
            <a:tailEnd type="triangle" w="lg" len="lg"/>
          </a:ln>
        </p:spPr>
      </p:cxnSp>
      <p:sp>
        <p:nvSpPr>
          <p:cNvPr id="539" name="Shape 539"/>
          <p:cNvSpPr/>
          <p:nvPr/>
        </p:nvSpPr>
        <p:spPr>
          <a:xfrm rot="-1582577">
            <a:off x="6157149" y="2550038"/>
            <a:ext cx="936604" cy="912186"/>
          </a:xfrm>
          <a:custGeom>
            <a:avLst/>
            <a:gdLst/>
            <a:ahLst/>
            <a:cxnLst/>
            <a:rect l="0" t="0" r="0" b="0"/>
            <a:pathLst>
              <a:path w="120000" h="120000" extrusionOk="0">
                <a:moveTo>
                  <a:pt x="103716" y="62122"/>
                </a:moveTo>
                <a:cubicBezTo>
                  <a:pt x="103750" y="61416"/>
                  <a:pt x="103772" y="60705"/>
                  <a:pt x="103772" y="60000"/>
                </a:cubicBezTo>
                <a:cubicBezTo>
                  <a:pt x="103772" y="44972"/>
                  <a:pt x="96066" y="31000"/>
                  <a:pt x="83361" y="22983"/>
                </a:cubicBezTo>
                <a:lnTo>
                  <a:pt x="92022" y="9261"/>
                </a:lnTo>
                <a:cubicBezTo>
                  <a:pt x="109438" y="20250"/>
                  <a:pt x="120000" y="39405"/>
                  <a:pt x="120000" y="60000"/>
                </a:cubicBezTo>
                <a:cubicBezTo>
                  <a:pt x="120000" y="60972"/>
                  <a:pt x="119972" y="61944"/>
                  <a:pt x="119927" y="62911"/>
                </a:cubicBezTo>
                <a:lnTo>
                  <a:pt x="134911" y="63644"/>
                </a:lnTo>
                <a:lnTo>
                  <a:pt x="110700" y="85605"/>
                </a:lnTo>
                <a:lnTo>
                  <a:pt x="88733" y="61394"/>
                </a:lnTo>
                <a:lnTo>
                  <a:pt x="103716" y="62122"/>
                </a:lnTo>
                <a:close/>
              </a:path>
            </a:pathLst>
          </a:custGeom>
          <a:solidFill>
            <a:srgbClr val="6699CC"/>
          </a:solidFill>
          <a:ln>
            <a:noFill/>
          </a:ln>
        </p:spPr>
        <p:txBody>
          <a:bodyPr lIns="81600" tIns="40800" rIns="81600" bIns="40800" anchor="ctr" anchorCtr="0">
            <a:noAutofit/>
          </a:bodyPr>
          <a:lstStyle/>
          <a:p>
            <a:pPr marL="0" marR="0" lvl="0" indent="0" algn="l" rtl="0">
              <a:spcBef>
                <a:spcPts val="0"/>
              </a:spcBef>
              <a:buNone/>
            </a:pPr>
            <a:endParaRPr sz="1300" b="0" i="0" u="none" strike="noStrike" cap="none">
              <a:solidFill>
                <a:schemeClr val="dk1"/>
              </a:solidFill>
              <a:latin typeface="Arial"/>
              <a:ea typeface="Arial"/>
              <a:cs typeface="Arial"/>
              <a:sym typeface="Arial"/>
            </a:endParaRPr>
          </a:p>
        </p:txBody>
      </p:sp>
      <p:sp>
        <p:nvSpPr>
          <p:cNvPr id="540" name="Shape 540"/>
          <p:cNvSpPr/>
          <p:nvPr/>
        </p:nvSpPr>
        <p:spPr>
          <a:xfrm rot="-1582528">
            <a:off x="5078521" y="2534778"/>
            <a:ext cx="973097" cy="952435"/>
          </a:xfrm>
          <a:custGeom>
            <a:avLst/>
            <a:gdLst/>
            <a:ahLst/>
            <a:cxnLst/>
            <a:rect l="0" t="0" r="0" b="0"/>
            <a:pathLst>
              <a:path w="120000" h="120000" extrusionOk="0">
                <a:moveTo>
                  <a:pt x="103716" y="62122"/>
                </a:moveTo>
                <a:cubicBezTo>
                  <a:pt x="103750" y="61416"/>
                  <a:pt x="103772" y="60705"/>
                  <a:pt x="103772" y="60000"/>
                </a:cubicBezTo>
                <a:cubicBezTo>
                  <a:pt x="103772" y="44972"/>
                  <a:pt x="96066" y="31000"/>
                  <a:pt x="83361" y="22983"/>
                </a:cubicBezTo>
                <a:lnTo>
                  <a:pt x="92022" y="9261"/>
                </a:lnTo>
                <a:cubicBezTo>
                  <a:pt x="109438" y="20250"/>
                  <a:pt x="120000" y="39405"/>
                  <a:pt x="120000" y="60000"/>
                </a:cubicBezTo>
                <a:cubicBezTo>
                  <a:pt x="120000" y="60972"/>
                  <a:pt x="119972" y="61944"/>
                  <a:pt x="119927" y="62911"/>
                </a:cubicBezTo>
                <a:lnTo>
                  <a:pt x="134911" y="63644"/>
                </a:lnTo>
                <a:lnTo>
                  <a:pt x="110700" y="85605"/>
                </a:lnTo>
                <a:lnTo>
                  <a:pt x="88733" y="61394"/>
                </a:lnTo>
                <a:lnTo>
                  <a:pt x="103716" y="62122"/>
                </a:lnTo>
                <a:close/>
              </a:path>
            </a:pathLst>
          </a:custGeom>
          <a:solidFill>
            <a:srgbClr val="6699CC"/>
          </a:solidFill>
          <a:ln>
            <a:noFill/>
          </a:ln>
        </p:spPr>
        <p:txBody>
          <a:bodyPr lIns="81600" tIns="40800" rIns="81600" bIns="40800" anchor="ctr" anchorCtr="0">
            <a:noAutofit/>
          </a:bodyPr>
          <a:lstStyle/>
          <a:p>
            <a:pPr marL="0" marR="0" lvl="0" indent="0" algn="l" rtl="0">
              <a:spcBef>
                <a:spcPts val="0"/>
              </a:spcBef>
              <a:buNone/>
            </a:pPr>
            <a:endParaRPr sz="1300" b="0" i="0" u="none" strike="noStrike" cap="none">
              <a:solidFill>
                <a:schemeClr val="dk1"/>
              </a:solidFill>
              <a:latin typeface="Arial"/>
              <a:ea typeface="Arial"/>
              <a:cs typeface="Arial"/>
              <a:sym typeface="Arial"/>
            </a:endParaRPr>
          </a:p>
        </p:txBody>
      </p:sp>
      <p:sp>
        <p:nvSpPr>
          <p:cNvPr id="541" name="Shape 541"/>
          <p:cNvSpPr/>
          <p:nvPr/>
        </p:nvSpPr>
        <p:spPr>
          <a:xfrm rot="-9051684" flipH="1">
            <a:off x="5154581" y="1814670"/>
            <a:ext cx="914311" cy="872671"/>
          </a:xfrm>
          <a:custGeom>
            <a:avLst/>
            <a:gdLst/>
            <a:ahLst/>
            <a:cxnLst/>
            <a:rect l="0" t="0" r="0" b="0"/>
            <a:pathLst>
              <a:path w="120000" h="120000" extrusionOk="0">
                <a:moveTo>
                  <a:pt x="103716" y="62122"/>
                </a:moveTo>
                <a:cubicBezTo>
                  <a:pt x="103750" y="61416"/>
                  <a:pt x="103772" y="60705"/>
                  <a:pt x="103772" y="60000"/>
                </a:cubicBezTo>
                <a:cubicBezTo>
                  <a:pt x="103772" y="44972"/>
                  <a:pt x="96066" y="31000"/>
                  <a:pt x="83361" y="22983"/>
                </a:cubicBezTo>
                <a:lnTo>
                  <a:pt x="92022" y="9261"/>
                </a:lnTo>
                <a:cubicBezTo>
                  <a:pt x="109438" y="20250"/>
                  <a:pt x="120000" y="39405"/>
                  <a:pt x="120000" y="60000"/>
                </a:cubicBezTo>
                <a:cubicBezTo>
                  <a:pt x="120000" y="60972"/>
                  <a:pt x="119972" y="61944"/>
                  <a:pt x="119927" y="62911"/>
                </a:cubicBezTo>
                <a:lnTo>
                  <a:pt x="134911" y="63644"/>
                </a:lnTo>
                <a:lnTo>
                  <a:pt x="110700" y="85605"/>
                </a:lnTo>
                <a:lnTo>
                  <a:pt x="88733" y="61394"/>
                </a:lnTo>
                <a:lnTo>
                  <a:pt x="103716" y="62122"/>
                </a:lnTo>
                <a:close/>
              </a:path>
            </a:pathLst>
          </a:custGeom>
          <a:solidFill>
            <a:srgbClr val="6699CC"/>
          </a:solidFill>
          <a:ln>
            <a:noFill/>
          </a:ln>
        </p:spPr>
        <p:txBody>
          <a:bodyPr lIns="81600" tIns="40800" rIns="81600" bIns="40800" anchor="ctr" anchorCtr="0">
            <a:noAutofit/>
          </a:bodyPr>
          <a:lstStyle/>
          <a:p>
            <a:pPr marL="0" marR="0" lvl="0" indent="0" algn="l" rtl="0">
              <a:spcBef>
                <a:spcPts val="0"/>
              </a:spcBef>
              <a:buNone/>
            </a:pPr>
            <a:endParaRPr sz="1300" b="0" i="0" u="none" strike="noStrike" cap="none">
              <a:solidFill>
                <a:schemeClr val="dk1"/>
              </a:solidFill>
              <a:latin typeface="Arial"/>
              <a:ea typeface="Arial"/>
              <a:cs typeface="Arial"/>
              <a:sym typeface="Arial"/>
            </a:endParaRPr>
          </a:p>
        </p:txBody>
      </p:sp>
      <p:sp>
        <p:nvSpPr>
          <p:cNvPr id="542" name="Shape 542"/>
          <p:cNvSpPr/>
          <p:nvPr/>
        </p:nvSpPr>
        <p:spPr>
          <a:xfrm rot="-9051684" flipH="1">
            <a:off x="6168874" y="1814670"/>
            <a:ext cx="914311" cy="872671"/>
          </a:xfrm>
          <a:custGeom>
            <a:avLst/>
            <a:gdLst/>
            <a:ahLst/>
            <a:cxnLst/>
            <a:rect l="0" t="0" r="0" b="0"/>
            <a:pathLst>
              <a:path w="120000" h="120000" extrusionOk="0">
                <a:moveTo>
                  <a:pt x="103716" y="62122"/>
                </a:moveTo>
                <a:cubicBezTo>
                  <a:pt x="103750" y="61416"/>
                  <a:pt x="103772" y="60705"/>
                  <a:pt x="103772" y="60000"/>
                </a:cubicBezTo>
                <a:cubicBezTo>
                  <a:pt x="103772" y="44972"/>
                  <a:pt x="96066" y="31000"/>
                  <a:pt x="83361" y="22983"/>
                </a:cubicBezTo>
                <a:lnTo>
                  <a:pt x="92022" y="9261"/>
                </a:lnTo>
                <a:cubicBezTo>
                  <a:pt x="109438" y="20250"/>
                  <a:pt x="120000" y="39405"/>
                  <a:pt x="120000" y="60000"/>
                </a:cubicBezTo>
                <a:cubicBezTo>
                  <a:pt x="120000" y="60972"/>
                  <a:pt x="119972" y="61944"/>
                  <a:pt x="119927" y="62911"/>
                </a:cubicBezTo>
                <a:lnTo>
                  <a:pt x="134911" y="63644"/>
                </a:lnTo>
                <a:lnTo>
                  <a:pt x="110700" y="85605"/>
                </a:lnTo>
                <a:lnTo>
                  <a:pt x="88733" y="61394"/>
                </a:lnTo>
                <a:lnTo>
                  <a:pt x="103716" y="62122"/>
                </a:lnTo>
                <a:close/>
              </a:path>
            </a:pathLst>
          </a:custGeom>
          <a:solidFill>
            <a:srgbClr val="6699CC"/>
          </a:solidFill>
          <a:ln>
            <a:noFill/>
          </a:ln>
        </p:spPr>
        <p:txBody>
          <a:bodyPr lIns="81600" tIns="40800" rIns="81600" bIns="40800" anchor="ctr" anchorCtr="0">
            <a:noAutofit/>
          </a:bodyPr>
          <a:lstStyle/>
          <a:p>
            <a:pPr marL="0" marR="0" lvl="0" indent="0" algn="l" rtl="0">
              <a:spcBef>
                <a:spcPts val="0"/>
              </a:spcBef>
              <a:buNone/>
            </a:pPr>
            <a:endParaRPr sz="1300" b="0" i="0" u="none" strike="noStrike" cap="none">
              <a:solidFill>
                <a:schemeClr val="dk1"/>
              </a:solidFill>
              <a:latin typeface="Arial"/>
              <a:ea typeface="Arial"/>
              <a:cs typeface="Arial"/>
              <a:sym typeface="Arial"/>
            </a:endParaRPr>
          </a:p>
        </p:txBody>
      </p:sp>
      <p:cxnSp>
        <p:nvCxnSpPr>
          <p:cNvPr id="543" name="Shape 543"/>
          <p:cNvCxnSpPr/>
          <p:nvPr/>
        </p:nvCxnSpPr>
        <p:spPr>
          <a:xfrm rot="10800000" flipH="1">
            <a:off x="4191009" y="2341878"/>
            <a:ext cx="592200" cy="125700"/>
          </a:xfrm>
          <a:prstGeom prst="straightConnector1">
            <a:avLst/>
          </a:prstGeom>
          <a:noFill/>
          <a:ln w="38100" cap="flat" cmpd="sng">
            <a:solidFill>
              <a:srgbClr val="6497C2"/>
            </a:solidFill>
            <a:prstDash val="solid"/>
            <a:round/>
            <a:headEnd type="triangle" w="lg" len="lg"/>
            <a:tailEnd type="triangle" w="lg" len="lg"/>
          </a:ln>
        </p:spPr>
      </p:cxnSp>
      <p:pic>
        <p:nvPicPr>
          <p:cNvPr id="544" name="Shape 544"/>
          <p:cNvPicPr preferRelativeResize="0"/>
          <p:nvPr/>
        </p:nvPicPr>
        <p:blipFill rotWithShape="1">
          <a:blip r:embed="rId17">
            <a:alphaModFix/>
          </a:blip>
          <a:srcRect/>
          <a:stretch/>
        </p:blipFill>
        <p:spPr>
          <a:xfrm>
            <a:off x="5575299" y="2613428"/>
            <a:ext cx="381000" cy="244200"/>
          </a:xfrm>
          <a:prstGeom prst="rect">
            <a:avLst/>
          </a:prstGeom>
          <a:noFill/>
          <a:ln>
            <a:noFill/>
          </a:ln>
        </p:spPr>
      </p:pic>
      <p:pic>
        <p:nvPicPr>
          <p:cNvPr id="545" name="Shape 545"/>
          <p:cNvPicPr preferRelativeResize="0"/>
          <p:nvPr/>
        </p:nvPicPr>
        <p:blipFill rotWithShape="1">
          <a:blip r:embed="rId17">
            <a:alphaModFix/>
          </a:blip>
          <a:srcRect/>
          <a:stretch/>
        </p:blipFill>
        <p:spPr>
          <a:xfrm>
            <a:off x="6532562" y="2371735"/>
            <a:ext cx="381000" cy="244200"/>
          </a:xfrm>
          <a:prstGeom prst="rect">
            <a:avLst/>
          </a:prstGeom>
          <a:noFill/>
          <a:ln>
            <a:noFill/>
          </a:ln>
        </p:spPr>
      </p:pic>
      <p:pic>
        <p:nvPicPr>
          <p:cNvPr id="546" name="Shape 546"/>
          <p:cNvPicPr preferRelativeResize="0"/>
          <p:nvPr/>
        </p:nvPicPr>
        <p:blipFill rotWithShape="1">
          <a:blip r:embed="rId17">
            <a:alphaModFix/>
          </a:blip>
          <a:srcRect/>
          <a:stretch/>
        </p:blipFill>
        <p:spPr>
          <a:xfrm>
            <a:off x="6550738" y="2618128"/>
            <a:ext cx="381000" cy="244200"/>
          </a:xfrm>
          <a:prstGeom prst="rect">
            <a:avLst/>
          </a:prstGeom>
          <a:noFill/>
          <a:ln>
            <a:noFill/>
          </a:ln>
        </p:spPr>
      </p:pic>
      <p:pic>
        <p:nvPicPr>
          <p:cNvPr id="547" name="Shape 547"/>
          <p:cNvPicPr preferRelativeResize="0"/>
          <p:nvPr/>
        </p:nvPicPr>
        <p:blipFill rotWithShape="1">
          <a:blip r:embed="rId17">
            <a:alphaModFix/>
          </a:blip>
          <a:srcRect/>
          <a:stretch/>
        </p:blipFill>
        <p:spPr>
          <a:xfrm>
            <a:off x="5541962" y="2345544"/>
            <a:ext cx="381000" cy="244200"/>
          </a:xfrm>
          <a:prstGeom prst="rect">
            <a:avLst/>
          </a:prstGeom>
          <a:noFill/>
          <a:ln>
            <a:noFill/>
          </a:ln>
        </p:spPr>
      </p:pic>
      <p:sp>
        <p:nvSpPr>
          <p:cNvPr id="548" name="Shape 548"/>
          <p:cNvSpPr/>
          <p:nvPr/>
        </p:nvSpPr>
        <p:spPr>
          <a:xfrm>
            <a:off x="5928595" y="2288385"/>
            <a:ext cx="707100" cy="2754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Tiered</a:t>
            </a:r>
          </a:p>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Distribution</a:t>
            </a:r>
          </a:p>
        </p:txBody>
      </p:sp>
      <p:sp>
        <p:nvSpPr>
          <p:cNvPr id="549" name="Shape 549"/>
          <p:cNvSpPr/>
          <p:nvPr/>
        </p:nvSpPr>
        <p:spPr>
          <a:xfrm>
            <a:off x="4662488" y="2415784"/>
            <a:ext cx="812700" cy="1791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Network Storage</a:t>
            </a:r>
          </a:p>
        </p:txBody>
      </p:sp>
      <p:sp>
        <p:nvSpPr>
          <p:cNvPr id="550" name="Shape 550"/>
          <p:cNvSpPr/>
          <p:nvPr/>
        </p:nvSpPr>
        <p:spPr>
          <a:xfrm>
            <a:off x="7092961" y="2600328"/>
            <a:ext cx="1076100" cy="2748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Edge</a:t>
            </a:r>
          </a:p>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Servers</a:t>
            </a:r>
          </a:p>
        </p:txBody>
      </p:sp>
      <p:sp>
        <p:nvSpPr>
          <p:cNvPr id="551" name="Shape 551"/>
          <p:cNvSpPr txBox="1"/>
          <p:nvPr/>
        </p:nvSpPr>
        <p:spPr>
          <a:xfrm>
            <a:off x="5410207" y="771535"/>
            <a:ext cx="801000" cy="245999"/>
          </a:xfrm>
          <a:prstGeom prst="rect">
            <a:avLst/>
          </a:prstGeom>
          <a:noFill/>
          <a:ln>
            <a:noFill/>
          </a:ln>
        </p:spPr>
        <p:txBody>
          <a:bodyPr lIns="81600" tIns="40800" rIns="81600" bIns="40800" anchor="t" anchorCtr="0">
            <a:noAutofit/>
          </a:bodyPr>
          <a:lstStyle/>
          <a:p>
            <a:pPr marL="0" marR="0" lvl="0" indent="0" algn="l" rtl="0">
              <a:spcBef>
                <a:spcPts val="0"/>
              </a:spcBef>
              <a:buSzPct val="25000"/>
              <a:buNone/>
            </a:pPr>
            <a:r>
              <a:rPr lang="en-US" sz="1100" b="0" i="0" u="none" strike="noStrike" cap="none">
                <a:solidFill>
                  <a:schemeClr val="dk1"/>
                </a:solidFill>
                <a:latin typeface="Arial"/>
                <a:ea typeface="Arial"/>
                <a:cs typeface="Arial"/>
                <a:sym typeface="Arial"/>
              </a:rPr>
              <a:t>End Users</a:t>
            </a:r>
          </a:p>
        </p:txBody>
      </p:sp>
      <p:sp>
        <p:nvSpPr>
          <p:cNvPr id="552" name="Shape 552"/>
          <p:cNvSpPr txBox="1"/>
          <p:nvPr/>
        </p:nvSpPr>
        <p:spPr>
          <a:xfrm>
            <a:off x="8105781" y="3371860"/>
            <a:ext cx="801000" cy="246000"/>
          </a:xfrm>
          <a:prstGeom prst="rect">
            <a:avLst/>
          </a:prstGeom>
          <a:noFill/>
          <a:ln>
            <a:noFill/>
          </a:ln>
        </p:spPr>
        <p:txBody>
          <a:bodyPr lIns="81600" tIns="40800" rIns="81600" bIns="40800" anchor="t" anchorCtr="0">
            <a:noAutofit/>
          </a:bodyPr>
          <a:lstStyle/>
          <a:p>
            <a:pPr marL="0" marR="0" lvl="0" indent="0" algn="l" rtl="0">
              <a:spcBef>
                <a:spcPts val="0"/>
              </a:spcBef>
              <a:buSzPct val="25000"/>
              <a:buNone/>
            </a:pPr>
            <a:r>
              <a:rPr lang="en-US" sz="1100" b="0" i="0" u="none" strike="noStrike" cap="none">
                <a:solidFill>
                  <a:schemeClr val="dk1"/>
                </a:solidFill>
                <a:latin typeface="Arial"/>
                <a:ea typeface="Arial"/>
                <a:cs typeface="Arial"/>
                <a:sym typeface="Arial"/>
              </a:rPr>
              <a:t>End Users</a:t>
            </a:r>
          </a:p>
        </p:txBody>
      </p:sp>
      <p:sp>
        <p:nvSpPr>
          <p:cNvPr id="553" name="Shape 553"/>
          <p:cNvSpPr txBox="1"/>
          <p:nvPr/>
        </p:nvSpPr>
        <p:spPr>
          <a:xfrm>
            <a:off x="6991408" y="2002631"/>
            <a:ext cx="523800" cy="332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 Edge </a:t>
            </a:r>
          </a:p>
          <a:p>
            <a:pPr marL="0" marR="0" lvl="0" indent="0" algn="ctr" rtl="0">
              <a:spcBef>
                <a:spcPts val="0"/>
              </a:spcBef>
              <a:buSzPct val="25000"/>
              <a:buNone/>
            </a:pPr>
            <a:r>
              <a:rPr lang="en-US" sz="800" b="0" i="0" u="none" strike="noStrike" cap="none">
                <a:solidFill>
                  <a:schemeClr val="dk1"/>
                </a:solidFill>
                <a:latin typeface="Arial"/>
                <a:ea typeface="Arial"/>
                <a:cs typeface="Arial"/>
                <a:sym typeface="Arial"/>
              </a:rPr>
              <a:t>Servers</a:t>
            </a:r>
          </a:p>
        </p:txBody>
      </p:sp>
      <p:sp>
        <p:nvSpPr>
          <p:cNvPr id="554" name="Shape 554"/>
          <p:cNvSpPr txBox="1"/>
          <p:nvPr/>
        </p:nvSpPr>
        <p:spPr>
          <a:xfrm>
            <a:off x="3944988" y="1628783"/>
            <a:ext cx="895200" cy="284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1300" b="0" i="0" u="none" strike="noStrike" cap="none">
                <a:solidFill>
                  <a:schemeClr val="dk1"/>
                </a:solidFill>
                <a:latin typeface="Arial"/>
                <a:ea typeface="Arial"/>
                <a:cs typeface="Arial"/>
                <a:sym typeface="Arial"/>
              </a:rPr>
              <a:t>WAF</a:t>
            </a:r>
          </a:p>
        </p:txBody>
      </p:sp>
      <p:sp>
        <p:nvSpPr>
          <p:cNvPr id="555" name="Shape 555"/>
          <p:cNvSpPr txBox="1"/>
          <p:nvPr/>
        </p:nvSpPr>
        <p:spPr>
          <a:xfrm>
            <a:off x="3925938" y="3419598"/>
            <a:ext cx="895200" cy="284400"/>
          </a:xfrm>
          <a:prstGeom prst="rect">
            <a:avLst/>
          </a:prstGeom>
          <a:noFill/>
          <a:ln>
            <a:noFill/>
          </a:ln>
        </p:spPr>
        <p:txBody>
          <a:bodyPr lIns="81600" tIns="40800" rIns="81600" bIns="40800" anchor="t" anchorCtr="0">
            <a:noAutofit/>
          </a:bodyPr>
          <a:lstStyle/>
          <a:p>
            <a:pPr marL="0" marR="0" lvl="0" indent="0" algn="ctr" rtl="0">
              <a:spcBef>
                <a:spcPts val="0"/>
              </a:spcBef>
              <a:buSzPct val="25000"/>
              <a:buNone/>
            </a:pPr>
            <a:r>
              <a:rPr lang="en-US" sz="1300" b="0" i="0" u="none" strike="noStrike" cap="none">
                <a:solidFill>
                  <a:schemeClr val="dk1"/>
                </a:solidFill>
                <a:latin typeface="Arial"/>
                <a:ea typeface="Arial"/>
                <a:cs typeface="Arial"/>
                <a:sym typeface="Arial"/>
              </a:rPr>
              <a:t>WAF</a:t>
            </a:r>
          </a:p>
        </p:txBody>
      </p:sp>
      <p:pic>
        <p:nvPicPr>
          <p:cNvPr id="556" name="Shape 556"/>
          <p:cNvPicPr preferRelativeResize="0"/>
          <p:nvPr/>
        </p:nvPicPr>
        <p:blipFill rotWithShape="1">
          <a:blip r:embed="rId3">
            <a:alphaModFix/>
          </a:blip>
          <a:srcRect/>
          <a:stretch/>
        </p:blipFill>
        <p:spPr>
          <a:xfrm>
            <a:off x="2352675" y="3236122"/>
            <a:ext cx="355800" cy="934800"/>
          </a:xfrm>
          <a:prstGeom prst="rect">
            <a:avLst/>
          </a:prstGeom>
          <a:noFill/>
          <a:ln>
            <a:noFill/>
          </a:ln>
        </p:spPr>
      </p:pic>
      <p:cxnSp>
        <p:nvCxnSpPr>
          <p:cNvPr id="557" name="Shape 557"/>
          <p:cNvCxnSpPr/>
          <p:nvPr/>
        </p:nvCxnSpPr>
        <p:spPr>
          <a:xfrm rot="10800000" flipH="1">
            <a:off x="2311399" y="2743246"/>
            <a:ext cx="1404899" cy="1100100"/>
          </a:xfrm>
          <a:prstGeom prst="straightConnector1">
            <a:avLst/>
          </a:prstGeom>
          <a:noFill/>
          <a:ln w="38100" cap="flat" cmpd="sng">
            <a:solidFill>
              <a:schemeClr val="dk1"/>
            </a:solidFill>
            <a:prstDash val="solid"/>
            <a:round/>
            <a:headEnd type="triangle" w="lg" len="lg"/>
            <a:tailEnd type="triangle" w="lg" len="lg"/>
          </a:ln>
        </p:spPr>
      </p:cxnSp>
      <p:pic>
        <p:nvPicPr>
          <p:cNvPr id="558" name="Shape 558"/>
          <p:cNvPicPr preferRelativeResize="0"/>
          <p:nvPr/>
        </p:nvPicPr>
        <p:blipFill rotWithShape="1">
          <a:blip r:embed="rId18">
            <a:alphaModFix/>
          </a:blip>
          <a:srcRect/>
          <a:stretch/>
        </p:blipFill>
        <p:spPr>
          <a:xfrm>
            <a:off x="5205416" y="1809751"/>
            <a:ext cx="327000" cy="282600"/>
          </a:xfrm>
          <a:prstGeom prst="rect">
            <a:avLst/>
          </a:prstGeom>
          <a:noFill/>
          <a:ln>
            <a:noFill/>
          </a:ln>
        </p:spPr>
      </p:pic>
      <p:pic>
        <p:nvPicPr>
          <p:cNvPr id="559" name="Shape 559"/>
          <p:cNvPicPr preferRelativeResize="0"/>
          <p:nvPr/>
        </p:nvPicPr>
        <p:blipFill rotWithShape="1">
          <a:blip r:embed="rId18">
            <a:alphaModFix/>
          </a:blip>
          <a:srcRect/>
          <a:stretch/>
        </p:blipFill>
        <p:spPr>
          <a:xfrm>
            <a:off x="6575429" y="1854206"/>
            <a:ext cx="327000" cy="281100"/>
          </a:xfrm>
          <a:prstGeom prst="rect">
            <a:avLst/>
          </a:prstGeom>
          <a:noFill/>
          <a:ln>
            <a:noFill/>
          </a:ln>
        </p:spPr>
      </p:pic>
      <p:pic>
        <p:nvPicPr>
          <p:cNvPr id="560" name="Shape 560"/>
          <p:cNvPicPr preferRelativeResize="0"/>
          <p:nvPr/>
        </p:nvPicPr>
        <p:blipFill rotWithShape="1">
          <a:blip r:embed="rId18">
            <a:alphaModFix/>
          </a:blip>
          <a:srcRect/>
          <a:stretch/>
        </p:blipFill>
        <p:spPr>
          <a:xfrm>
            <a:off x="7452101" y="2138132"/>
            <a:ext cx="327000" cy="282600"/>
          </a:xfrm>
          <a:prstGeom prst="rect">
            <a:avLst/>
          </a:prstGeom>
          <a:noFill/>
          <a:ln>
            <a:noFill/>
          </a:ln>
        </p:spPr>
      </p:pic>
      <p:pic>
        <p:nvPicPr>
          <p:cNvPr id="561" name="Shape 561"/>
          <p:cNvPicPr preferRelativeResize="0"/>
          <p:nvPr/>
        </p:nvPicPr>
        <p:blipFill rotWithShape="1">
          <a:blip r:embed="rId18">
            <a:alphaModFix/>
          </a:blip>
          <a:srcRect/>
          <a:stretch/>
        </p:blipFill>
        <p:spPr>
          <a:xfrm>
            <a:off x="7718801" y="2786218"/>
            <a:ext cx="327000" cy="282600"/>
          </a:xfrm>
          <a:prstGeom prst="rect">
            <a:avLst/>
          </a:prstGeom>
          <a:noFill/>
          <a:ln>
            <a:noFill/>
          </a:ln>
        </p:spPr>
      </p:pic>
      <p:pic>
        <p:nvPicPr>
          <p:cNvPr id="562" name="Shape 562"/>
          <p:cNvPicPr preferRelativeResize="0"/>
          <p:nvPr/>
        </p:nvPicPr>
        <p:blipFill rotWithShape="1">
          <a:blip r:embed="rId19">
            <a:alphaModFix/>
          </a:blip>
          <a:srcRect/>
          <a:stretch/>
        </p:blipFill>
        <p:spPr>
          <a:xfrm>
            <a:off x="6829367" y="3237191"/>
            <a:ext cx="325500" cy="281100"/>
          </a:xfrm>
          <a:prstGeom prst="rect">
            <a:avLst/>
          </a:prstGeom>
          <a:noFill/>
          <a:ln>
            <a:noFill/>
          </a:ln>
        </p:spPr>
      </p:pic>
      <p:pic>
        <p:nvPicPr>
          <p:cNvPr id="563" name="Shape 563"/>
          <p:cNvPicPr preferRelativeResize="0"/>
          <p:nvPr/>
        </p:nvPicPr>
        <p:blipFill rotWithShape="1">
          <a:blip r:embed="rId19">
            <a:alphaModFix/>
          </a:blip>
          <a:srcRect/>
          <a:stretch/>
        </p:blipFill>
        <p:spPr>
          <a:xfrm>
            <a:off x="5631727" y="3677043"/>
            <a:ext cx="325500" cy="281100"/>
          </a:xfrm>
          <a:prstGeom prst="rect">
            <a:avLst/>
          </a:prstGeom>
          <a:noFill/>
          <a:ln>
            <a:noFill/>
          </a:ln>
        </p:spPr>
      </p:pic>
      <p:pic>
        <p:nvPicPr>
          <p:cNvPr id="564" name="Shape 564"/>
          <p:cNvPicPr preferRelativeResize="0"/>
          <p:nvPr/>
        </p:nvPicPr>
        <p:blipFill rotWithShape="1">
          <a:blip r:embed="rId18">
            <a:alphaModFix/>
          </a:blip>
          <a:srcRect/>
          <a:stretch/>
        </p:blipFill>
        <p:spPr>
          <a:xfrm>
            <a:off x="4687771" y="3439073"/>
            <a:ext cx="327000" cy="281100"/>
          </a:xfrm>
          <a:prstGeom prst="rect">
            <a:avLst/>
          </a:prstGeom>
          <a:noFill/>
          <a:ln>
            <a:noFill/>
          </a:ln>
        </p:spPr>
      </p:pic>
      <p:sp>
        <p:nvSpPr>
          <p:cNvPr id="565" name="Shape 565"/>
          <p:cNvSpPr/>
          <p:nvPr/>
        </p:nvSpPr>
        <p:spPr>
          <a:xfrm>
            <a:off x="4667250" y="1771666"/>
            <a:ext cx="3314700" cy="1814399"/>
          </a:xfrm>
          <a:prstGeom prst="rightBracket">
            <a:avLst>
              <a:gd name="adj" fmla="val 50000"/>
            </a:avLst>
          </a:prstGeom>
          <a:noFill/>
          <a:ln w="57150" cap="flat" cmpd="sng">
            <a:solidFill>
              <a:srgbClr val="FF0000"/>
            </a:solidFill>
            <a:prstDash val="solid"/>
            <a:round/>
            <a:headEnd type="none" w="med" len="med"/>
            <a:tailEnd type="none" w="med" len="med"/>
          </a:ln>
        </p:spPr>
        <p:txBody>
          <a:bodyPr lIns="81600" tIns="40800" rIns="81600" bIns="40800" anchor="t" anchorCtr="0">
            <a:noAutofit/>
          </a:bodyPr>
          <a:lstStyle/>
          <a:p>
            <a:pPr marL="0" marR="0" lvl="0" indent="0" algn="ctr" rtl="0">
              <a:spcBef>
                <a:spcPts val="0"/>
              </a:spcBef>
              <a:buNone/>
            </a:pPr>
            <a:endParaRPr sz="1300" b="0" i="0" u="none" strike="noStrike" cap="none">
              <a:solidFill>
                <a:schemeClr val="dk1"/>
              </a:solidFill>
              <a:latin typeface="Arial"/>
              <a:ea typeface="Arial"/>
              <a:cs typeface="Arial"/>
              <a:sym typeface="Arial"/>
            </a:endParaRPr>
          </a:p>
        </p:txBody>
      </p:sp>
      <p:grpSp>
        <p:nvGrpSpPr>
          <p:cNvPr id="566" name="Shape 566"/>
          <p:cNvGrpSpPr/>
          <p:nvPr/>
        </p:nvGrpSpPr>
        <p:grpSpPr>
          <a:xfrm>
            <a:off x="3209443" y="1898934"/>
            <a:ext cx="1172288" cy="299381"/>
            <a:chOff x="5135110" y="3038294"/>
            <a:chExt cx="1875661" cy="479010"/>
          </a:xfrm>
        </p:grpSpPr>
        <p:pic>
          <p:nvPicPr>
            <p:cNvPr id="567" name="Shape 567"/>
            <p:cNvPicPr preferRelativeResize="0"/>
            <p:nvPr/>
          </p:nvPicPr>
          <p:blipFill rotWithShape="1">
            <a:blip r:embed="rId20">
              <a:alphaModFix/>
            </a:blip>
            <a:srcRect/>
            <a:stretch/>
          </p:blipFill>
          <p:spPr>
            <a:xfrm>
              <a:off x="6271571" y="3038294"/>
              <a:ext cx="739200" cy="473400"/>
            </a:xfrm>
            <a:prstGeom prst="rect">
              <a:avLst/>
            </a:prstGeom>
            <a:noFill/>
            <a:ln>
              <a:noFill/>
            </a:ln>
          </p:spPr>
        </p:pic>
        <p:sp>
          <p:nvSpPr>
            <p:cNvPr id="568" name="Shape 568"/>
            <p:cNvSpPr/>
            <p:nvPr/>
          </p:nvSpPr>
          <p:spPr>
            <a:xfrm>
              <a:off x="5135110" y="3076905"/>
              <a:ext cx="1300500" cy="440399"/>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Live Streaming Entrypoint</a:t>
              </a:r>
            </a:p>
          </p:txBody>
        </p:sp>
      </p:grpSp>
      <p:grpSp>
        <p:nvGrpSpPr>
          <p:cNvPr id="569" name="Shape 569"/>
          <p:cNvGrpSpPr/>
          <p:nvPr/>
        </p:nvGrpSpPr>
        <p:grpSpPr>
          <a:xfrm>
            <a:off x="204531" y="1193105"/>
            <a:ext cx="1624231" cy="401737"/>
            <a:chOff x="327250" y="1908968"/>
            <a:chExt cx="2598769" cy="642780"/>
          </a:xfrm>
        </p:grpSpPr>
        <p:cxnSp>
          <p:nvCxnSpPr>
            <p:cNvPr id="570" name="Shape 570"/>
            <p:cNvCxnSpPr/>
            <p:nvPr/>
          </p:nvCxnSpPr>
          <p:spPr>
            <a:xfrm>
              <a:off x="2560319" y="2286000"/>
              <a:ext cx="365700" cy="0"/>
            </a:xfrm>
            <a:prstGeom prst="straightConnector1">
              <a:avLst/>
            </a:prstGeom>
            <a:noFill/>
            <a:ln w="9525" cap="flat" cmpd="sng">
              <a:solidFill>
                <a:schemeClr val="dk1"/>
              </a:solidFill>
              <a:prstDash val="solid"/>
              <a:round/>
              <a:headEnd type="none" w="med" len="med"/>
              <a:tailEnd type="none" w="med" len="med"/>
            </a:ln>
          </p:spPr>
        </p:cxnSp>
        <p:pic>
          <p:nvPicPr>
            <p:cNvPr id="571" name="Shape 571"/>
            <p:cNvPicPr preferRelativeResize="0"/>
            <p:nvPr/>
          </p:nvPicPr>
          <p:blipFill rotWithShape="1">
            <a:blip r:embed="rId21">
              <a:alphaModFix/>
            </a:blip>
            <a:srcRect/>
            <a:stretch/>
          </p:blipFill>
          <p:spPr>
            <a:xfrm>
              <a:off x="327250" y="1910315"/>
              <a:ext cx="707700" cy="555600"/>
            </a:xfrm>
            <a:prstGeom prst="rect">
              <a:avLst/>
            </a:prstGeom>
            <a:noFill/>
            <a:ln>
              <a:noFill/>
            </a:ln>
          </p:spPr>
        </p:pic>
        <p:sp>
          <p:nvSpPr>
            <p:cNvPr id="572" name="Shape 572"/>
            <p:cNvSpPr/>
            <p:nvPr/>
          </p:nvSpPr>
          <p:spPr>
            <a:xfrm>
              <a:off x="869826" y="1908968"/>
              <a:ext cx="1110000" cy="594300"/>
            </a:xfrm>
            <a:prstGeom prst="rect">
              <a:avLst/>
            </a:prstGeom>
            <a:noFill/>
            <a:ln>
              <a:noFill/>
            </a:ln>
          </p:spPr>
          <p:txBody>
            <a:bodyPr lIns="82175" tIns="41075" rIns="82175" bIns="41075" anchor="t" anchorCtr="0">
              <a:noAutofit/>
            </a:bodyPr>
            <a:lstStyle/>
            <a:p>
              <a:pPr marL="0" marR="0" lvl="0" indent="0" algn="ctr" rtl="0">
                <a:spcBef>
                  <a:spcPts val="0"/>
                </a:spcBef>
                <a:buSzPct val="25000"/>
                <a:buNone/>
              </a:pPr>
              <a:r>
                <a:rPr lang="en-US" sz="600" b="0" i="0" u="none" strike="noStrike" cap="none">
                  <a:solidFill>
                    <a:schemeClr val="dk1"/>
                  </a:solidFill>
                  <a:latin typeface="Arial"/>
                  <a:ea typeface="Arial"/>
                  <a:cs typeface="Arial"/>
                  <a:sym typeface="Arial"/>
                </a:rPr>
                <a:t>Video</a:t>
              </a:r>
              <a:br>
                <a:rPr lang="en-US" sz="600" b="0" i="0" u="none" strike="noStrike" cap="none">
                  <a:solidFill>
                    <a:schemeClr val="dk1"/>
                  </a:solidFill>
                  <a:latin typeface="Arial"/>
                  <a:ea typeface="Arial"/>
                  <a:cs typeface="Arial"/>
                  <a:sym typeface="Arial"/>
                </a:rPr>
              </a:br>
              <a:r>
                <a:rPr lang="en-US" sz="600" b="0" i="0" u="none" strike="noStrike" cap="none">
                  <a:solidFill>
                    <a:schemeClr val="dk1"/>
                  </a:solidFill>
                  <a:latin typeface="Arial"/>
                  <a:ea typeface="Arial"/>
                  <a:cs typeface="Arial"/>
                  <a:sym typeface="Arial"/>
                </a:rPr>
                <a:t>Encoding</a:t>
              </a:r>
              <a:br>
                <a:rPr lang="en-US" sz="600" b="0" i="0" u="none" strike="noStrike" cap="none">
                  <a:solidFill>
                    <a:schemeClr val="dk1"/>
                  </a:solidFill>
                  <a:latin typeface="Arial"/>
                  <a:ea typeface="Arial"/>
                  <a:cs typeface="Arial"/>
                  <a:sym typeface="Arial"/>
                </a:rPr>
              </a:br>
              <a:r>
                <a:rPr lang="en-US" sz="600" b="0" i="0" u="none" strike="noStrike" cap="none">
                  <a:solidFill>
                    <a:schemeClr val="dk1"/>
                  </a:solidFill>
                  <a:latin typeface="Arial"/>
                  <a:ea typeface="Arial"/>
                  <a:cs typeface="Arial"/>
                  <a:sym typeface="Arial"/>
                </a:rPr>
                <a:t>System</a:t>
              </a:r>
            </a:p>
          </p:txBody>
        </p:sp>
        <p:pic>
          <p:nvPicPr>
            <p:cNvPr id="573" name="Shape 573"/>
            <p:cNvPicPr preferRelativeResize="0"/>
            <p:nvPr/>
          </p:nvPicPr>
          <p:blipFill rotWithShape="1">
            <a:blip r:embed="rId22">
              <a:alphaModFix/>
            </a:blip>
            <a:srcRect/>
            <a:stretch/>
          </p:blipFill>
          <p:spPr>
            <a:xfrm>
              <a:off x="1871455" y="2085327"/>
              <a:ext cx="659700" cy="329700"/>
            </a:xfrm>
            <a:prstGeom prst="rect">
              <a:avLst/>
            </a:prstGeom>
            <a:noFill/>
            <a:ln>
              <a:noFill/>
            </a:ln>
          </p:spPr>
        </p:pic>
        <p:pic>
          <p:nvPicPr>
            <p:cNvPr id="574" name="Shape 574"/>
            <p:cNvPicPr preferRelativeResize="0"/>
            <p:nvPr/>
          </p:nvPicPr>
          <p:blipFill rotWithShape="1">
            <a:blip r:embed="rId22">
              <a:alphaModFix/>
            </a:blip>
            <a:srcRect/>
            <a:stretch/>
          </p:blipFill>
          <p:spPr>
            <a:xfrm>
              <a:off x="1867065" y="1955506"/>
              <a:ext cx="659700" cy="329700"/>
            </a:xfrm>
            <a:prstGeom prst="rect">
              <a:avLst/>
            </a:prstGeom>
            <a:noFill/>
            <a:ln>
              <a:noFill/>
            </a:ln>
          </p:spPr>
        </p:pic>
        <p:pic>
          <p:nvPicPr>
            <p:cNvPr id="575" name="Shape 575"/>
            <p:cNvPicPr preferRelativeResize="0"/>
            <p:nvPr/>
          </p:nvPicPr>
          <p:blipFill rotWithShape="1">
            <a:blip r:embed="rId22">
              <a:alphaModFix/>
            </a:blip>
            <a:srcRect/>
            <a:stretch/>
          </p:blipFill>
          <p:spPr>
            <a:xfrm>
              <a:off x="1867066" y="2222049"/>
              <a:ext cx="659700" cy="329700"/>
            </a:xfrm>
            <a:prstGeom prst="rect">
              <a:avLst/>
            </a:prstGeom>
            <a:noFill/>
            <a:ln>
              <a:noFill/>
            </a:ln>
          </p:spPr>
        </p:pic>
      </p:grpSp>
      <p:grpSp>
        <p:nvGrpSpPr>
          <p:cNvPr id="576" name="Shape 576"/>
          <p:cNvGrpSpPr/>
          <p:nvPr/>
        </p:nvGrpSpPr>
        <p:grpSpPr>
          <a:xfrm>
            <a:off x="2669007" y="1247835"/>
            <a:ext cx="5736827" cy="2809852"/>
            <a:chOff x="4354146" y="2053682"/>
            <a:chExt cx="9178924" cy="4495764"/>
          </a:xfrm>
        </p:grpSpPr>
        <p:pic>
          <p:nvPicPr>
            <p:cNvPr id="577" name="Shape 577"/>
            <p:cNvPicPr preferRelativeResize="0"/>
            <p:nvPr/>
          </p:nvPicPr>
          <p:blipFill rotWithShape="1">
            <a:blip r:embed="rId23">
              <a:alphaModFix/>
            </a:blip>
            <a:srcRect/>
            <a:stretch/>
          </p:blipFill>
          <p:spPr>
            <a:xfrm>
              <a:off x="10539247" y="5503551"/>
              <a:ext cx="756600" cy="557400"/>
            </a:xfrm>
            <a:prstGeom prst="rect">
              <a:avLst/>
            </a:prstGeom>
            <a:noFill/>
            <a:ln>
              <a:noFill/>
            </a:ln>
          </p:spPr>
        </p:pic>
        <p:pic>
          <p:nvPicPr>
            <p:cNvPr id="578" name="Shape 578"/>
            <p:cNvPicPr preferRelativeResize="0"/>
            <p:nvPr/>
          </p:nvPicPr>
          <p:blipFill rotWithShape="1">
            <a:blip r:embed="rId24">
              <a:alphaModFix/>
            </a:blip>
            <a:srcRect/>
            <a:stretch/>
          </p:blipFill>
          <p:spPr>
            <a:xfrm>
              <a:off x="12265204" y="4835680"/>
              <a:ext cx="788400" cy="576000"/>
            </a:xfrm>
            <a:prstGeom prst="rect">
              <a:avLst/>
            </a:prstGeom>
            <a:noFill/>
            <a:ln>
              <a:noFill/>
            </a:ln>
          </p:spPr>
        </p:pic>
        <p:pic>
          <p:nvPicPr>
            <p:cNvPr id="579" name="Shape 579"/>
            <p:cNvPicPr preferRelativeResize="0"/>
            <p:nvPr/>
          </p:nvPicPr>
          <p:blipFill rotWithShape="1">
            <a:blip r:embed="rId25">
              <a:alphaModFix/>
            </a:blip>
            <a:srcRect/>
            <a:stretch/>
          </p:blipFill>
          <p:spPr>
            <a:xfrm>
              <a:off x="12745871" y="3412623"/>
              <a:ext cx="787200" cy="611100"/>
            </a:xfrm>
            <a:prstGeom prst="rect">
              <a:avLst/>
            </a:prstGeom>
            <a:noFill/>
            <a:ln>
              <a:noFill/>
            </a:ln>
          </p:spPr>
        </p:pic>
        <p:pic>
          <p:nvPicPr>
            <p:cNvPr id="580" name="Shape 580"/>
            <p:cNvPicPr preferRelativeResize="0"/>
            <p:nvPr/>
          </p:nvPicPr>
          <p:blipFill rotWithShape="1">
            <a:blip r:embed="rId26">
              <a:alphaModFix/>
            </a:blip>
            <a:srcRect/>
            <a:stretch/>
          </p:blipFill>
          <p:spPr>
            <a:xfrm>
              <a:off x="11438613" y="2780830"/>
              <a:ext cx="713400" cy="537299"/>
            </a:xfrm>
            <a:prstGeom prst="rect">
              <a:avLst/>
            </a:prstGeom>
            <a:noFill/>
            <a:ln>
              <a:noFill/>
            </a:ln>
          </p:spPr>
        </p:pic>
        <p:pic>
          <p:nvPicPr>
            <p:cNvPr id="581" name="Shape 581"/>
            <p:cNvPicPr preferRelativeResize="0"/>
            <p:nvPr/>
          </p:nvPicPr>
          <p:blipFill rotWithShape="1">
            <a:blip r:embed="rId27">
              <a:alphaModFix/>
            </a:blip>
            <a:srcRect/>
            <a:stretch/>
          </p:blipFill>
          <p:spPr>
            <a:xfrm>
              <a:off x="9789490" y="2053682"/>
              <a:ext cx="731100" cy="575100"/>
            </a:xfrm>
            <a:prstGeom prst="rect">
              <a:avLst/>
            </a:prstGeom>
            <a:noFill/>
            <a:ln>
              <a:noFill/>
            </a:ln>
          </p:spPr>
        </p:pic>
        <p:pic>
          <p:nvPicPr>
            <p:cNvPr id="582" name="Shape 582"/>
            <p:cNvPicPr preferRelativeResize="0"/>
            <p:nvPr/>
          </p:nvPicPr>
          <p:blipFill rotWithShape="1">
            <a:blip r:embed="rId11">
              <a:alphaModFix/>
            </a:blip>
            <a:srcRect/>
            <a:stretch/>
          </p:blipFill>
          <p:spPr>
            <a:xfrm>
              <a:off x="4381417" y="4400546"/>
              <a:ext cx="3169800" cy="2148900"/>
            </a:xfrm>
            <a:prstGeom prst="rect">
              <a:avLst/>
            </a:prstGeom>
            <a:noFill/>
            <a:ln>
              <a:noFill/>
            </a:ln>
          </p:spPr>
        </p:pic>
        <p:sp>
          <p:nvSpPr>
            <p:cNvPr id="583" name="Shape 583"/>
            <p:cNvSpPr txBox="1"/>
            <p:nvPr/>
          </p:nvSpPr>
          <p:spPr>
            <a:xfrm>
              <a:off x="5167242" y="4542475"/>
              <a:ext cx="1737300" cy="837300"/>
            </a:xfrm>
            <a:prstGeom prst="rect">
              <a:avLst/>
            </a:prstGeom>
            <a:noFill/>
            <a:ln>
              <a:noFill/>
            </a:ln>
          </p:spPr>
          <p:txBody>
            <a:bodyPr lIns="91450" tIns="45725" rIns="91450" bIns="45725" anchor="t" anchorCtr="0">
              <a:noAutofit/>
            </a:bodyPr>
            <a:lstStyle/>
            <a:p>
              <a:pPr marL="0" marR="0" lvl="0" indent="0" algn="ctr" rtl="0">
                <a:spcBef>
                  <a:spcPts val="0"/>
                </a:spcBef>
                <a:spcAft>
                  <a:spcPts val="0"/>
                </a:spcAft>
                <a:buSzPct val="25000"/>
                <a:buNone/>
              </a:pPr>
              <a:r>
                <a:rPr lang="en-US" sz="700" b="1" i="0" u="none" strike="noStrike" cap="none">
                  <a:solidFill>
                    <a:srgbClr val="191919"/>
                  </a:solidFill>
                  <a:latin typeface="Arial"/>
                  <a:ea typeface="Arial"/>
                  <a:cs typeface="Arial"/>
                  <a:sym typeface="Arial"/>
                </a:rPr>
                <a:t>PROLEXIC</a:t>
              </a:r>
            </a:p>
            <a:p>
              <a:pPr marL="0" marR="0" lvl="0" indent="0" algn="ctr" rtl="0">
                <a:spcBef>
                  <a:spcPts val="0"/>
                </a:spcBef>
                <a:spcAft>
                  <a:spcPts val="0"/>
                </a:spcAft>
                <a:buSzPct val="25000"/>
                <a:buNone/>
              </a:pPr>
              <a:r>
                <a:rPr lang="en-US" sz="700" b="1" i="0" u="none" strike="noStrike" cap="none">
                  <a:solidFill>
                    <a:srgbClr val="191919"/>
                  </a:solidFill>
                  <a:latin typeface="Arial"/>
                  <a:ea typeface="Arial"/>
                  <a:cs typeface="Arial"/>
                  <a:sym typeface="Arial"/>
                </a:rPr>
                <a:t>In-the-cloud</a:t>
              </a:r>
            </a:p>
            <a:p>
              <a:pPr marL="0" marR="0" lvl="0" indent="0" algn="ctr" rtl="0">
                <a:spcBef>
                  <a:spcPts val="0"/>
                </a:spcBef>
                <a:spcAft>
                  <a:spcPts val="0"/>
                </a:spcAft>
                <a:buSzPct val="25000"/>
                <a:buNone/>
              </a:pPr>
              <a:r>
                <a:rPr lang="en-US" sz="700" b="1" i="0" u="none" strike="noStrike" cap="none">
                  <a:solidFill>
                    <a:srgbClr val="191919"/>
                  </a:solidFill>
                  <a:latin typeface="Arial"/>
                  <a:ea typeface="Arial"/>
                  <a:cs typeface="Arial"/>
                  <a:sym typeface="Arial"/>
                </a:rPr>
                <a:t>Security</a:t>
              </a:r>
              <a:r>
                <a:rPr lang="en-US" sz="200" b="1" i="0" u="none" strike="noStrike" cap="none">
                  <a:solidFill>
                    <a:srgbClr val="777777"/>
                  </a:solidFill>
                  <a:latin typeface="Arial"/>
                  <a:ea typeface="Arial"/>
                  <a:cs typeface="Arial"/>
                  <a:sym typeface="Arial"/>
                </a:rPr>
                <a:t> </a:t>
              </a:r>
              <a:r>
                <a:rPr lang="en-US" sz="700" b="1" i="0" u="none" strike="noStrike" cap="none">
                  <a:solidFill>
                    <a:srgbClr val="191919"/>
                  </a:solidFill>
                  <a:latin typeface="Arial"/>
                  <a:ea typeface="Arial"/>
                  <a:cs typeface="Arial"/>
                  <a:sym typeface="Arial"/>
                </a:rPr>
                <a:t>Operations</a:t>
              </a:r>
              <a:r>
                <a:rPr lang="en-US" sz="200" b="1" i="0" u="none" strike="noStrike" cap="none">
                  <a:solidFill>
                    <a:srgbClr val="777777"/>
                  </a:solidFill>
                  <a:latin typeface="Arial"/>
                  <a:ea typeface="Arial"/>
                  <a:cs typeface="Arial"/>
                  <a:sym typeface="Arial"/>
                </a:rPr>
                <a:t> </a:t>
              </a:r>
              <a:r>
                <a:rPr lang="en-US" sz="700" b="1" i="0" u="none" strike="noStrike" cap="none">
                  <a:solidFill>
                    <a:srgbClr val="191919"/>
                  </a:solidFill>
                  <a:latin typeface="Arial"/>
                  <a:ea typeface="Arial"/>
                  <a:cs typeface="Arial"/>
                  <a:sym typeface="Arial"/>
                </a:rPr>
                <a:t>Center</a:t>
              </a:r>
            </a:p>
          </p:txBody>
        </p:sp>
        <p:grpSp>
          <p:nvGrpSpPr>
            <p:cNvPr id="584" name="Shape 584"/>
            <p:cNvGrpSpPr/>
            <p:nvPr/>
          </p:nvGrpSpPr>
          <p:grpSpPr>
            <a:xfrm>
              <a:off x="5265476" y="5223024"/>
              <a:ext cx="1541100" cy="805647"/>
              <a:chOff x="3798660" y="2910817"/>
              <a:chExt cx="1565364" cy="1169639"/>
            </a:xfrm>
          </p:grpSpPr>
          <p:pic>
            <p:nvPicPr>
              <p:cNvPr id="585" name="Shape 585"/>
              <p:cNvPicPr preferRelativeResize="0"/>
              <p:nvPr/>
            </p:nvPicPr>
            <p:blipFill rotWithShape="1">
              <a:blip r:embed="rId28">
                <a:alphaModFix/>
              </a:blip>
              <a:srcRect/>
              <a:stretch/>
            </p:blipFill>
            <p:spPr>
              <a:xfrm>
                <a:off x="4952425" y="2910817"/>
                <a:ext cx="411600" cy="296400"/>
              </a:xfrm>
              <a:prstGeom prst="rect">
                <a:avLst/>
              </a:prstGeom>
              <a:blipFill rotWithShape="1">
                <a:blip r:embed="rId29">
                  <a:alphaModFix/>
                </a:blip>
                <a:stretch>
                  <a:fillRect/>
                </a:stretch>
              </a:blipFill>
              <a:ln>
                <a:noFill/>
              </a:ln>
            </p:spPr>
          </p:pic>
          <p:pic>
            <p:nvPicPr>
              <p:cNvPr id="586" name="Shape 586"/>
              <p:cNvPicPr preferRelativeResize="0"/>
              <p:nvPr/>
            </p:nvPicPr>
            <p:blipFill rotWithShape="1">
              <a:blip r:embed="rId28">
                <a:alphaModFix/>
              </a:blip>
              <a:srcRect/>
              <a:stretch/>
            </p:blipFill>
            <p:spPr>
              <a:xfrm>
                <a:off x="3798660" y="2910817"/>
                <a:ext cx="411600" cy="296400"/>
              </a:xfrm>
              <a:prstGeom prst="rect">
                <a:avLst/>
              </a:prstGeom>
              <a:blipFill rotWithShape="1">
                <a:blip r:embed="rId29">
                  <a:alphaModFix/>
                </a:blip>
                <a:stretch>
                  <a:fillRect/>
                </a:stretch>
              </a:blipFill>
              <a:ln>
                <a:noFill/>
              </a:ln>
            </p:spPr>
          </p:pic>
          <p:pic>
            <p:nvPicPr>
              <p:cNvPr id="587" name="Shape 587"/>
              <p:cNvPicPr preferRelativeResize="0"/>
              <p:nvPr/>
            </p:nvPicPr>
            <p:blipFill rotWithShape="1">
              <a:blip r:embed="rId28">
                <a:alphaModFix/>
              </a:blip>
              <a:srcRect/>
              <a:stretch/>
            </p:blipFill>
            <p:spPr>
              <a:xfrm>
                <a:off x="4952425" y="3784057"/>
                <a:ext cx="411600" cy="296400"/>
              </a:xfrm>
              <a:prstGeom prst="rect">
                <a:avLst/>
              </a:prstGeom>
              <a:blipFill rotWithShape="1">
                <a:blip r:embed="rId29">
                  <a:alphaModFix/>
                </a:blip>
                <a:stretch>
                  <a:fillRect/>
                </a:stretch>
              </a:blipFill>
              <a:ln>
                <a:noFill/>
              </a:ln>
            </p:spPr>
          </p:pic>
          <p:pic>
            <p:nvPicPr>
              <p:cNvPr id="588" name="Shape 588"/>
              <p:cNvPicPr preferRelativeResize="0"/>
              <p:nvPr/>
            </p:nvPicPr>
            <p:blipFill rotWithShape="1">
              <a:blip r:embed="rId28">
                <a:alphaModFix/>
              </a:blip>
              <a:srcRect/>
              <a:stretch/>
            </p:blipFill>
            <p:spPr>
              <a:xfrm>
                <a:off x="3798660" y="3784057"/>
                <a:ext cx="411600" cy="296400"/>
              </a:xfrm>
              <a:prstGeom prst="rect">
                <a:avLst/>
              </a:prstGeom>
              <a:blipFill rotWithShape="1">
                <a:blip r:embed="rId29">
                  <a:alphaModFix/>
                </a:blip>
                <a:stretch>
                  <a:fillRect/>
                </a:stretch>
              </a:blipFill>
              <a:ln>
                <a:noFill/>
              </a:ln>
            </p:spPr>
          </p:pic>
          <p:pic>
            <p:nvPicPr>
              <p:cNvPr id="589" name="Shape 589"/>
              <p:cNvPicPr preferRelativeResize="0"/>
              <p:nvPr/>
            </p:nvPicPr>
            <p:blipFill rotWithShape="1">
              <a:blip r:embed="rId28">
                <a:alphaModFix/>
              </a:blip>
              <a:srcRect/>
              <a:stretch/>
            </p:blipFill>
            <p:spPr>
              <a:xfrm>
                <a:off x="4375542" y="3784057"/>
                <a:ext cx="411600" cy="296400"/>
              </a:xfrm>
              <a:prstGeom prst="rect">
                <a:avLst/>
              </a:prstGeom>
              <a:blipFill rotWithShape="1">
                <a:blip r:embed="rId29">
                  <a:alphaModFix/>
                </a:blip>
                <a:stretch>
                  <a:fillRect/>
                </a:stretch>
              </a:blipFill>
              <a:ln>
                <a:noFill/>
              </a:ln>
            </p:spPr>
          </p:pic>
        </p:grpSp>
        <p:sp>
          <p:nvSpPr>
            <p:cNvPr id="590" name="Shape 590"/>
            <p:cNvSpPr/>
            <p:nvPr/>
          </p:nvSpPr>
          <p:spPr>
            <a:xfrm rot="10800000" flipH="1">
              <a:off x="6501192" y="2471635"/>
              <a:ext cx="3438900" cy="2262300"/>
            </a:xfrm>
            <a:custGeom>
              <a:avLst/>
              <a:gdLst/>
              <a:ahLst/>
              <a:cxnLst/>
              <a:rect l="0" t="0" r="0" b="0"/>
              <a:pathLst>
                <a:path w="120000" h="120000" extrusionOk="0">
                  <a:moveTo>
                    <a:pt x="0" y="0"/>
                  </a:moveTo>
                  <a:lnTo>
                    <a:pt x="120000" y="119999"/>
                  </a:lnTo>
                </a:path>
              </a:pathLst>
            </a:custGeom>
            <a:noFill/>
            <a:ln w="25400" cap="flat" cmpd="sng">
              <a:solidFill>
                <a:srgbClr val="FFC000"/>
              </a:solidFill>
              <a:prstDash val="dot"/>
              <a:round/>
              <a:headEnd type="none" w="med" len="med"/>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1" name="Shape 591"/>
            <p:cNvSpPr/>
            <p:nvPr/>
          </p:nvSpPr>
          <p:spPr>
            <a:xfrm rot="10800000" flipH="1">
              <a:off x="6774611" y="3098980"/>
              <a:ext cx="4837500" cy="1736700"/>
            </a:xfrm>
            <a:custGeom>
              <a:avLst/>
              <a:gdLst/>
              <a:ahLst/>
              <a:cxnLst/>
              <a:rect l="0" t="0" r="0" b="0"/>
              <a:pathLst>
                <a:path w="120000" h="120000" extrusionOk="0">
                  <a:moveTo>
                    <a:pt x="0" y="0"/>
                  </a:moveTo>
                  <a:lnTo>
                    <a:pt x="120000" y="119999"/>
                  </a:lnTo>
                </a:path>
              </a:pathLst>
            </a:custGeom>
            <a:noFill/>
            <a:ln w="25400" cap="flat" cmpd="sng">
              <a:solidFill>
                <a:srgbClr val="FFC000"/>
              </a:solidFill>
              <a:prstDash val="dot"/>
              <a:round/>
              <a:headEnd type="none" w="med" len="med"/>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2" name="Shape 592"/>
            <p:cNvSpPr/>
            <p:nvPr/>
          </p:nvSpPr>
          <p:spPr>
            <a:xfrm rot="10800000" flipH="1">
              <a:off x="7035809" y="3733817"/>
              <a:ext cx="5716200" cy="1389900"/>
            </a:xfrm>
            <a:custGeom>
              <a:avLst/>
              <a:gdLst/>
              <a:ahLst/>
              <a:cxnLst/>
              <a:rect l="0" t="0" r="0" b="0"/>
              <a:pathLst>
                <a:path w="120000" h="120000" extrusionOk="0">
                  <a:moveTo>
                    <a:pt x="0" y="0"/>
                  </a:moveTo>
                  <a:lnTo>
                    <a:pt x="120000" y="119999"/>
                  </a:lnTo>
                </a:path>
              </a:pathLst>
            </a:custGeom>
            <a:noFill/>
            <a:ln w="25400" cap="flat" cmpd="sng">
              <a:solidFill>
                <a:srgbClr val="FFC000"/>
              </a:solidFill>
              <a:prstDash val="dot"/>
              <a:round/>
              <a:headEnd type="none" w="med" len="med"/>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3" name="Shape 593"/>
            <p:cNvSpPr/>
            <p:nvPr/>
          </p:nvSpPr>
          <p:spPr>
            <a:xfrm rot="10800000" flipH="1">
              <a:off x="6904574" y="4909694"/>
              <a:ext cx="5493900" cy="415500"/>
            </a:xfrm>
            <a:custGeom>
              <a:avLst/>
              <a:gdLst/>
              <a:ahLst/>
              <a:cxnLst/>
              <a:rect l="0" t="0" r="0" b="0"/>
              <a:pathLst>
                <a:path w="120000" h="120000" extrusionOk="0">
                  <a:moveTo>
                    <a:pt x="0" y="0"/>
                  </a:moveTo>
                  <a:lnTo>
                    <a:pt x="120000" y="119999"/>
                  </a:lnTo>
                </a:path>
              </a:pathLst>
            </a:custGeom>
            <a:noFill/>
            <a:ln w="25400" cap="flat" cmpd="sng">
              <a:solidFill>
                <a:srgbClr val="FFC000"/>
              </a:solidFill>
              <a:prstDash val="dot"/>
              <a:round/>
              <a:headEnd type="none" w="med" len="med"/>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4" name="Shape 594"/>
            <p:cNvSpPr/>
            <p:nvPr/>
          </p:nvSpPr>
          <p:spPr>
            <a:xfrm>
              <a:off x="6904575" y="5510212"/>
              <a:ext cx="3732900" cy="134400"/>
            </a:xfrm>
            <a:custGeom>
              <a:avLst/>
              <a:gdLst/>
              <a:ahLst/>
              <a:cxnLst/>
              <a:rect l="0" t="0" r="0" b="0"/>
              <a:pathLst>
                <a:path w="120000" h="120000" extrusionOk="0">
                  <a:moveTo>
                    <a:pt x="0" y="0"/>
                  </a:moveTo>
                  <a:lnTo>
                    <a:pt x="120000" y="119999"/>
                  </a:lnTo>
                </a:path>
              </a:pathLst>
            </a:custGeom>
            <a:noFill/>
            <a:ln w="25400" cap="flat" cmpd="sng">
              <a:solidFill>
                <a:srgbClr val="FFC000"/>
              </a:solidFill>
              <a:prstDash val="dot"/>
              <a:round/>
              <a:headEnd type="none" w="med" len="med"/>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5" name="Shape 595"/>
            <p:cNvSpPr/>
            <p:nvPr/>
          </p:nvSpPr>
          <p:spPr>
            <a:xfrm rot="1783074">
              <a:off x="4322647" y="4902065"/>
              <a:ext cx="1580698" cy="292250"/>
            </a:xfrm>
            <a:custGeom>
              <a:avLst/>
              <a:gdLst/>
              <a:ahLst/>
              <a:cxnLst/>
              <a:rect l="0" t="0" r="0" b="0"/>
              <a:pathLst>
                <a:path w="120000" h="120000" extrusionOk="0">
                  <a:moveTo>
                    <a:pt x="0" y="0"/>
                  </a:moveTo>
                  <a:lnTo>
                    <a:pt x="120000" y="119999"/>
                  </a:lnTo>
                </a:path>
              </a:pathLst>
            </a:custGeom>
            <a:noFill/>
            <a:ln w="38100" cap="flat" cmpd="sng">
              <a:solidFill>
                <a:srgbClr val="00B050"/>
              </a:solidFill>
              <a:prstDash val="dot"/>
              <a:round/>
              <a:headEnd type="triangle" w="lg" len="lg"/>
              <a:tailEnd type="none" w="med" len="med"/>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pic>
          <p:nvPicPr>
            <p:cNvPr id="596" name="Shape 596"/>
            <p:cNvPicPr preferRelativeResize="0"/>
            <p:nvPr/>
          </p:nvPicPr>
          <p:blipFill rotWithShape="1">
            <a:blip r:embed="rId30">
              <a:alphaModFix/>
            </a:blip>
            <a:srcRect/>
            <a:stretch/>
          </p:blipFill>
          <p:spPr>
            <a:xfrm>
              <a:off x="5671187" y="5347107"/>
              <a:ext cx="709800" cy="709800"/>
            </a:xfrm>
            <a:prstGeom prst="rect">
              <a:avLst/>
            </a:prstGeom>
            <a:noFill/>
            <a:ln>
              <a:noFill/>
            </a:ln>
          </p:spPr>
        </p:pic>
      </p:grpSp>
      <p:sp>
        <p:nvSpPr>
          <p:cNvPr id="597" name="Shape 597"/>
          <p:cNvSpPr/>
          <p:nvPr/>
        </p:nvSpPr>
        <p:spPr>
          <a:xfrm rot="-6503320" flipH="1">
            <a:off x="3078227" y="2295177"/>
            <a:ext cx="234894" cy="734945"/>
          </a:xfrm>
          <a:custGeom>
            <a:avLst/>
            <a:gdLst/>
            <a:ahLst/>
            <a:cxnLst/>
            <a:rect l="0" t="0" r="0" b="0"/>
            <a:pathLst>
              <a:path w="120000" h="120000" extrusionOk="0">
                <a:moveTo>
                  <a:pt x="0" y="0"/>
                </a:moveTo>
                <a:lnTo>
                  <a:pt x="120000" y="119999"/>
                </a:lnTo>
              </a:path>
            </a:pathLst>
          </a:custGeom>
          <a:noFill/>
          <a:ln w="38100" cap="flat" cmpd="sng">
            <a:solidFill>
              <a:srgbClr val="339966"/>
            </a:solidFill>
            <a:prstDash val="dot"/>
            <a:round/>
            <a:headEnd type="none" w="med" len="med"/>
            <a:tailEnd type="triangle" w="lg" len="lg"/>
          </a:ln>
        </p:spPr>
        <p:txBody>
          <a:bodyPr lIns="34275" tIns="17150" rIns="34275" bIns="17150" anchor="ctr" anchorCtr="0">
            <a:noAutofit/>
          </a:bodyPr>
          <a:lstStyle/>
          <a:p>
            <a:pPr marL="0" marR="0" lvl="0" indent="0" algn="l" rtl="0">
              <a:spcBef>
                <a:spcPts val="0"/>
              </a:spcBef>
              <a:buNone/>
            </a:pPr>
            <a:endParaRPr sz="1000" b="0" i="0" u="none" strike="noStrike" cap="none" baseline="-25000">
              <a:solidFill>
                <a:srgbClr val="FFFFFF"/>
              </a:solidFill>
              <a:latin typeface="Arial"/>
              <a:ea typeface="Arial"/>
              <a:cs typeface="Arial"/>
              <a:sym typeface="Arial"/>
            </a:endParaRPr>
          </a:p>
        </p:txBody>
      </p:sp>
      <p:sp>
        <p:nvSpPr>
          <p:cNvPr id="598" name="Shape 598"/>
          <p:cNvSpPr/>
          <p:nvPr/>
        </p:nvSpPr>
        <p:spPr>
          <a:xfrm>
            <a:off x="0" y="4857750"/>
            <a:ext cx="9144000" cy="285900"/>
          </a:xfrm>
          <a:prstGeom prst="rect">
            <a:avLst/>
          </a:prstGeom>
          <a:gradFill>
            <a:gsLst>
              <a:gs pos="0">
                <a:srgbClr val="0096D6">
                  <a:alpha val="4705"/>
                </a:srgbClr>
              </a:gs>
              <a:gs pos="50000">
                <a:srgbClr val="0096D6"/>
              </a:gs>
              <a:gs pos="100000">
                <a:srgbClr val="0096D6">
                  <a:alpha val="4705"/>
                </a:srgbClr>
              </a:gs>
            </a:gsLst>
            <a:lin ang="0" scaled="0"/>
          </a:gradFill>
          <a:ln>
            <a:noFill/>
          </a:ln>
        </p:spPr>
        <p:txBody>
          <a:bodyPr lIns="57150" tIns="28575" rIns="57150" bIns="28575" anchor="ctr" anchorCtr="0">
            <a:noAutofit/>
          </a:bodyPr>
          <a:lstStyle/>
          <a:p>
            <a:pPr marL="0" marR="0" lvl="0" indent="0" algn="ctr" rtl="0">
              <a:lnSpc>
                <a:spcPct val="90000"/>
              </a:lnSpc>
              <a:spcBef>
                <a:spcPts val="0"/>
              </a:spcBef>
              <a:buSzPct val="25000"/>
              <a:buNone/>
            </a:pPr>
            <a:r>
              <a:rPr lang="en-US" sz="1600" b="0" i="0" u="none" strike="noStrike" cap="none">
                <a:solidFill>
                  <a:schemeClr val="lt1"/>
                </a:solidFill>
                <a:latin typeface="Arial"/>
                <a:ea typeface="Arial"/>
                <a:cs typeface="Arial"/>
                <a:sym typeface="Arial"/>
              </a:rPr>
              <a:t>Security     Availability     Scalability     Visibility     Performance</a:t>
            </a:r>
          </a:p>
        </p:txBody>
      </p:sp>
      <p:sp>
        <p:nvSpPr>
          <p:cNvPr id="599" name="Shape 599"/>
          <p:cNvSpPr txBox="1"/>
          <p:nvPr/>
        </p:nvSpPr>
        <p:spPr>
          <a:xfrm>
            <a:off x="5346700" y="1982850"/>
            <a:ext cx="1076100" cy="323400"/>
          </a:xfrm>
          <a:prstGeom prst="rect">
            <a:avLst/>
          </a:prstGeom>
          <a:noFill/>
          <a:ln>
            <a:noFill/>
          </a:ln>
        </p:spPr>
        <p:txBody>
          <a:bodyPr lIns="91425" tIns="91425" rIns="91425" bIns="91425" anchor="t" anchorCtr="0">
            <a:noAutofit/>
          </a:bodyPr>
          <a:lstStyle/>
          <a:p>
            <a:pPr lvl="0">
              <a:spcBef>
                <a:spcPts val="0"/>
              </a:spcBef>
              <a:buNone/>
            </a:pPr>
            <a:r>
              <a:rPr lang="en-US" sz="1000">
                <a:solidFill>
                  <a:srgbClr val="999999"/>
                </a:solidFill>
              </a:rPr>
              <a:t>Client Reputation</a:t>
            </a:r>
          </a:p>
        </p:txBody>
      </p:sp>
    </p:spTree>
    <p:extLst>
      <p:ext uri="{BB962C8B-B14F-4D97-AF65-F5344CB8AC3E}">
        <p14:creationId xmlns:p14="http://schemas.microsoft.com/office/powerpoint/2010/main" val="8548604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p:cNvPicPr>
            <a:picLocks noChangeAspect="1"/>
          </p:cNvPicPr>
          <p:nvPr/>
        </p:nvPicPr>
        <p:blipFill>
          <a:blip r:embed="rId3"/>
          <a:stretch>
            <a:fillRect/>
          </a:stretch>
        </p:blipFill>
        <p:spPr>
          <a:xfrm>
            <a:off x="198437" y="714375"/>
            <a:ext cx="8739188" cy="3722688"/>
          </a:xfrm>
          <a:prstGeom prst="rect">
            <a:avLst/>
          </a:prstGeom>
        </p:spPr>
      </p:pic>
      <p:sp>
        <p:nvSpPr>
          <p:cNvPr id="40" name="Rectangle 39"/>
          <p:cNvSpPr/>
          <p:nvPr/>
        </p:nvSpPr>
        <p:spPr bwMode="auto">
          <a:xfrm flipH="1">
            <a:off x="8489693" y="689281"/>
            <a:ext cx="522443" cy="3832821"/>
          </a:xfrm>
          <a:prstGeom prst="rect">
            <a:avLst/>
          </a:prstGeom>
          <a:solidFill>
            <a:schemeClr val="bg1"/>
          </a:solidFill>
          <a:ln w="9525" cap="flat" cmpd="sng" algn="ctr">
            <a:noFill/>
            <a:prstDash val="solid"/>
            <a:round/>
            <a:headEnd type="none" w="med" len="med"/>
            <a:tailEnd type="none" w="med" len="med"/>
          </a:ln>
          <a:effectLst/>
        </p:spPr>
        <p:txBody>
          <a:bodyPr vert="horz" wrap="square" lIns="64005" tIns="32002" rIns="64005" bIns="32002" numCol="1" rtlCol="0" anchor="t" anchorCtr="0" compatLnSpc="1">
            <a:prstTxWarp prst="textNoShape">
              <a:avLst/>
            </a:prstTxWarp>
          </a:bodyPr>
          <a:lstStyle/>
          <a:p>
            <a:pPr defTabSz="640048"/>
            <a:endParaRPr lang="en-US" sz="1300" b="1" dirty="0"/>
          </a:p>
        </p:txBody>
      </p:sp>
      <p:cxnSp>
        <p:nvCxnSpPr>
          <p:cNvPr id="108" name="Straight Connector 107"/>
          <p:cNvCxnSpPr/>
          <p:nvPr/>
        </p:nvCxnSpPr>
        <p:spPr>
          <a:xfrm>
            <a:off x="0" y="4409333"/>
            <a:ext cx="9144000" cy="0"/>
          </a:xfrm>
          <a:prstGeom prst="line">
            <a:avLst/>
          </a:prstGeom>
          <a:ln w="19050" cmpd="sng">
            <a:solidFill>
              <a:srgbClr val="186D90"/>
            </a:solidFill>
          </a:ln>
        </p:spPr>
        <p:style>
          <a:lnRef idx="2">
            <a:schemeClr val="accent1"/>
          </a:lnRef>
          <a:fillRef idx="0">
            <a:schemeClr val="accent1"/>
          </a:fillRef>
          <a:effectRef idx="1">
            <a:schemeClr val="accent1"/>
          </a:effectRef>
          <a:fontRef idx="minor">
            <a:schemeClr val="tx1"/>
          </a:fontRef>
        </p:style>
      </p:cxnSp>
      <p:sp>
        <p:nvSpPr>
          <p:cNvPr id="109" name="Isosceles Triangle 108"/>
          <p:cNvSpPr/>
          <p:nvPr/>
        </p:nvSpPr>
        <p:spPr>
          <a:xfrm flipV="1">
            <a:off x="371121"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0" name="Isosceles Triangle 109"/>
          <p:cNvSpPr/>
          <p:nvPr/>
        </p:nvSpPr>
        <p:spPr>
          <a:xfrm flipV="1">
            <a:off x="1199205"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1" name="Isosceles Triangle 110"/>
          <p:cNvSpPr/>
          <p:nvPr/>
        </p:nvSpPr>
        <p:spPr>
          <a:xfrm flipV="1">
            <a:off x="1984768"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2" name="Isosceles Triangle 111"/>
          <p:cNvSpPr/>
          <p:nvPr/>
        </p:nvSpPr>
        <p:spPr>
          <a:xfrm flipV="1">
            <a:off x="2788819"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3" name="Isosceles Triangle 112"/>
          <p:cNvSpPr/>
          <p:nvPr/>
        </p:nvSpPr>
        <p:spPr>
          <a:xfrm flipV="1">
            <a:off x="3585135"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4" name="Isosceles Triangle 113"/>
          <p:cNvSpPr/>
          <p:nvPr/>
        </p:nvSpPr>
        <p:spPr>
          <a:xfrm flipV="1">
            <a:off x="4395633"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5" name="Isosceles Triangle 114"/>
          <p:cNvSpPr/>
          <p:nvPr/>
        </p:nvSpPr>
        <p:spPr>
          <a:xfrm flipV="1">
            <a:off x="5183930"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6" name="Isosceles Triangle 115"/>
          <p:cNvSpPr/>
          <p:nvPr/>
        </p:nvSpPr>
        <p:spPr>
          <a:xfrm flipV="1">
            <a:off x="6002474"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7" name="Isosceles Triangle 116"/>
          <p:cNvSpPr/>
          <p:nvPr/>
        </p:nvSpPr>
        <p:spPr>
          <a:xfrm flipV="1">
            <a:off x="6834890"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8" name="Isosceles Triangle 117"/>
          <p:cNvSpPr/>
          <p:nvPr/>
        </p:nvSpPr>
        <p:spPr>
          <a:xfrm flipV="1">
            <a:off x="7609081"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19" name="Isosceles Triangle 118"/>
          <p:cNvSpPr/>
          <p:nvPr/>
        </p:nvSpPr>
        <p:spPr>
          <a:xfrm flipV="1">
            <a:off x="8417772" y="4409333"/>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pic>
        <p:nvPicPr>
          <p:cNvPr id="125" name="Picture 441"/>
          <p:cNvPicPr preferRelativeResize="0">
            <a:picLocks noChangeArrowheads="1"/>
          </p:cNvPicPr>
          <p:nvPr/>
        </p:nvPicPr>
        <p:blipFill rotWithShape="1">
          <a:blip r:embed="rId4" cstate="screen">
            <a:alphaModFix/>
            <a:extLst>
              <a:ext uri="{28A0092B-C50C-407E-A947-70E740481C1C}">
                <a14:useLocalDpi xmlns:a14="http://schemas.microsoft.com/office/drawing/2010/main"/>
              </a:ext>
            </a:extLst>
          </a:blip>
          <a:srcRect/>
          <a:stretch/>
        </p:blipFill>
        <p:spPr bwMode="auto">
          <a:xfrm>
            <a:off x="282014" y="3929477"/>
            <a:ext cx="350993" cy="331598"/>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sp>
        <p:nvSpPr>
          <p:cNvPr id="133" name="Isosceles Triangle 132"/>
          <p:cNvSpPr/>
          <p:nvPr/>
        </p:nvSpPr>
        <p:spPr>
          <a:xfrm flipV="1">
            <a:off x="7614946" y="4415198"/>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sp>
        <p:nvSpPr>
          <p:cNvPr id="134" name="Isosceles Triangle 133"/>
          <p:cNvSpPr/>
          <p:nvPr/>
        </p:nvSpPr>
        <p:spPr>
          <a:xfrm flipV="1">
            <a:off x="8423637" y="4415198"/>
            <a:ext cx="141427" cy="121920"/>
          </a:xfrm>
          <a:prstGeom prst="triangle">
            <a:avLst/>
          </a:prstGeom>
          <a:solidFill>
            <a:srgbClr val="186D90"/>
          </a:solidFill>
          <a:ln>
            <a:solidFill>
              <a:srgbClr val="186D90"/>
            </a:solidFill>
          </a:ln>
        </p:spPr>
        <p:style>
          <a:lnRef idx="1">
            <a:schemeClr val="accent1"/>
          </a:lnRef>
          <a:fillRef idx="3">
            <a:schemeClr val="accent1"/>
          </a:fillRef>
          <a:effectRef idx="2">
            <a:schemeClr val="accent1"/>
          </a:effectRef>
          <a:fontRef idx="minor">
            <a:schemeClr val="lt1"/>
          </a:fontRef>
        </p:style>
        <p:txBody>
          <a:bodyPr lIns="102408" tIns="51204" rIns="102408" bIns="51204" rtlCol="0" anchor="ctr"/>
          <a:lstStyle/>
          <a:p>
            <a:pPr algn="ctr"/>
            <a:endParaRPr lang="en-US"/>
          </a:p>
        </p:txBody>
      </p:sp>
      <p:grpSp>
        <p:nvGrpSpPr>
          <p:cNvPr id="135" name="Group 134"/>
          <p:cNvGrpSpPr/>
          <p:nvPr/>
        </p:nvGrpSpPr>
        <p:grpSpPr>
          <a:xfrm>
            <a:off x="215897" y="4671021"/>
            <a:ext cx="8913267" cy="292388"/>
            <a:chOff x="215892" y="4671013"/>
            <a:chExt cx="8913267" cy="292387"/>
          </a:xfrm>
        </p:grpSpPr>
        <p:sp>
          <p:nvSpPr>
            <p:cNvPr id="136" name="TextBox 135"/>
            <p:cNvSpPr txBox="1"/>
            <p:nvPr/>
          </p:nvSpPr>
          <p:spPr>
            <a:xfrm>
              <a:off x="215892" y="4671013"/>
              <a:ext cx="870157" cy="292387"/>
            </a:xfrm>
            <a:prstGeom prst="rect">
              <a:avLst/>
            </a:prstGeom>
            <a:noFill/>
          </p:spPr>
          <p:txBody>
            <a:bodyPr wrap="square" rtlCol="0">
              <a:spAutoFit/>
            </a:bodyPr>
            <a:lstStyle/>
            <a:p>
              <a:r>
                <a:rPr lang="en-US" sz="1300" dirty="0">
                  <a:solidFill>
                    <a:srgbClr val="186D90"/>
                  </a:solidFill>
                </a:rPr>
                <a:t>1999</a:t>
              </a:r>
            </a:p>
          </p:txBody>
        </p:sp>
        <p:sp>
          <p:nvSpPr>
            <p:cNvPr id="137" name="TextBox 136"/>
            <p:cNvSpPr txBox="1"/>
            <p:nvPr/>
          </p:nvSpPr>
          <p:spPr>
            <a:xfrm>
              <a:off x="1034315" y="4671013"/>
              <a:ext cx="870157" cy="292387"/>
            </a:xfrm>
            <a:prstGeom prst="rect">
              <a:avLst/>
            </a:prstGeom>
            <a:noFill/>
          </p:spPr>
          <p:txBody>
            <a:bodyPr wrap="square" rtlCol="0">
              <a:spAutoFit/>
            </a:bodyPr>
            <a:lstStyle/>
            <a:p>
              <a:r>
                <a:rPr lang="en-US" sz="1300" dirty="0">
                  <a:solidFill>
                    <a:srgbClr val="186D90"/>
                  </a:solidFill>
                </a:rPr>
                <a:t>2002</a:t>
              </a:r>
            </a:p>
          </p:txBody>
        </p:sp>
        <p:sp>
          <p:nvSpPr>
            <p:cNvPr id="138" name="TextBox 137"/>
            <p:cNvSpPr txBox="1"/>
            <p:nvPr/>
          </p:nvSpPr>
          <p:spPr>
            <a:xfrm>
              <a:off x="1829219" y="4671013"/>
              <a:ext cx="870157" cy="292387"/>
            </a:xfrm>
            <a:prstGeom prst="rect">
              <a:avLst/>
            </a:prstGeom>
            <a:noFill/>
          </p:spPr>
          <p:txBody>
            <a:bodyPr wrap="square" rtlCol="0">
              <a:spAutoFit/>
            </a:bodyPr>
            <a:lstStyle/>
            <a:p>
              <a:r>
                <a:rPr lang="en-US" sz="1300" dirty="0">
                  <a:solidFill>
                    <a:srgbClr val="186D90"/>
                  </a:solidFill>
                </a:rPr>
                <a:t>2004</a:t>
              </a:r>
            </a:p>
          </p:txBody>
        </p:sp>
        <p:sp>
          <p:nvSpPr>
            <p:cNvPr id="139" name="TextBox 138"/>
            <p:cNvSpPr txBox="1"/>
            <p:nvPr/>
          </p:nvSpPr>
          <p:spPr>
            <a:xfrm>
              <a:off x="2635882" y="4671013"/>
              <a:ext cx="870157" cy="292387"/>
            </a:xfrm>
            <a:prstGeom prst="rect">
              <a:avLst/>
            </a:prstGeom>
            <a:noFill/>
          </p:spPr>
          <p:txBody>
            <a:bodyPr wrap="square" rtlCol="0">
              <a:spAutoFit/>
            </a:bodyPr>
            <a:lstStyle/>
            <a:p>
              <a:r>
                <a:rPr lang="en-US" sz="1300" dirty="0">
                  <a:solidFill>
                    <a:srgbClr val="186D90"/>
                  </a:solidFill>
                </a:rPr>
                <a:t>2007</a:t>
              </a:r>
            </a:p>
          </p:txBody>
        </p:sp>
        <p:sp>
          <p:nvSpPr>
            <p:cNvPr id="140" name="TextBox 139"/>
            <p:cNvSpPr txBox="1"/>
            <p:nvPr/>
          </p:nvSpPr>
          <p:spPr>
            <a:xfrm>
              <a:off x="3430786" y="4671013"/>
              <a:ext cx="870157" cy="292387"/>
            </a:xfrm>
            <a:prstGeom prst="rect">
              <a:avLst/>
            </a:prstGeom>
            <a:noFill/>
          </p:spPr>
          <p:txBody>
            <a:bodyPr wrap="square" rtlCol="0">
              <a:spAutoFit/>
            </a:bodyPr>
            <a:lstStyle/>
            <a:p>
              <a:r>
                <a:rPr lang="en-US" sz="1300" dirty="0">
                  <a:solidFill>
                    <a:srgbClr val="186D90"/>
                  </a:solidFill>
                </a:rPr>
                <a:t>2008</a:t>
              </a:r>
            </a:p>
          </p:txBody>
        </p:sp>
        <p:sp>
          <p:nvSpPr>
            <p:cNvPr id="141" name="TextBox 140"/>
            <p:cNvSpPr txBox="1"/>
            <p:nvPr/>
          </p:nvSpPr>
          <p:spPr>
            <a:xfrm>
              <a:off x="4237449" y="4671013"/>
              <a:ext cx="870157" cy="292387"/>
            </a:xfrm>
            <a:prstGeom prst="rect">
              <a:avLst/>
            </a:prstGeom>
            <a:noFill/>
          </p:spPr>
          <p:txBody>
            <a:bodyPr wrap="square" rtlCol="0">
              <a:spAutoFit/>
            </a:bodyPr>
            <a:lstStyle/>
            <a:p>
              <a:r>
                <a:rPr lang="en-US" sz="1300" dirty="0">
                  <a:solidFill>
                    <a:srgbClr val="186D90"/>
                  </a:solidFill>
                </a:rPr>
                <a:t>2009</a:t>
              </a:r>
            </a:p>
          </p:txBody>
        </p:sp>
        <p:sp>
          <p:nvSpPr>
            <p:cNvPr id="142" name="TextBox 141"/>
            <p:cNvSpPr txBox="1"/>
            <p:nvPr/>
          </p:nvSpPr>
          <p:spPr>
            <a:xfrm>
              <a:off x="5032353" y="4671013"/>
              <a:ext cx="870157" cy="292387"/>
            </a:xfrm>
            <a:prstGeom prst="rect">
              <a:avLst/>
            </a:prstGeom>
            <a:noFill/>
          </p:spPr>
          <p:txBody>
            <a:bodyPr wrap="square" rtlCol="0">
              <a:spAutoFit/>
            </a:bodyPr>
            <a:lstStyle/>
            <a:p>
              <a:r>
                <a:rPr lang="en-US" sz="1300" dirty="0">
                  <a:solidFill>
                    <a:srgbClr val="186D90"/>
                  </a:solidFill>
                </a:rPr>
                <a:t>2010</a:t>
              </a:r>
            </a:p>
          </p:txBody>
        </p:sp>
        <p:sp>
          <p:nvSpPr>
            <p:cNvPr id="143" name="TextBox 142"/>
            <p:cNvSpPr txBox="1"/>
            <p:nvPr/>
          </p:nvSpPr>
          <p:spPr>
            <a:xfrm>
              <a:off x="5850775" y="4671013"/>
              <a:ext cx="870157" cy="292387"/>
            </a:xfrm>
            <a:prstGeom prst="rect">
              <a:avLst/>
            </a:prstGeom>
            <a:noFill/>
          </p:spPr>
          <p:txBody>
            <a:bodyPr wrap="square" rtlCol="0">
              <a:spAutoFit/>
            </a:bodyPr>
            <a:lstStyle/>
            <a:p>
              <a:r>
                <a:rPr lang="en-US" sz="1300" dirty="0">
                  <a:solidFill>
                    <a:srgbClr val="186D90"/>
                  </a:solidFill>
                </a:rPr>
                <a:t>2011</a:t>
              </a:r>
            </a:p>
          </p:txBody>
        </p:sp>
        <p:sp>
          <p:nvSpPr>
            <p:cNvPr id="144" name="TextBox 143"/>
            <p:cNvSpPr txBox="1"/>
            <p:nvPr/>
          </p:nvSpPr>
          <p:spPr>
            <a:xfrm>
              <a:off x="6677447" y="4671013"/>
              <a:ext cx="870157" cy="292387"/>
            </a:xfrm>
            <a:prstGeom prst="rect">
              <a:avLst/>
            </a:prstGeom>
            <a:noFill/>
          </p:spPr>
          <p:txBody>
            <a:bodyPr wrap="square" rtlCol="0">
              <a:spAutoFit/>
            </a:bodyPr>
            <a:lstStyle/>
            <a:p>
              <a:r>
                <a:rPr lang="en-US" sz="1300" dirty="0">
                  <a:solidFill>
                    <a:srgbClr val="186D90"/>
                  </a:solidFill>
                </a:rPr>
                <a:t>2012</a:t>
              </a:r>
            </a:p>
          </p:txBody>
        </p:sp>
        <p:sp>
          <p:nvSpPr>
            <p:cNvPr id="145" name="TextBox 144"/>
            <p:cNvSpPr txBox="1"/>
            <p:nvPr/>
          </p:nvSpPr>
          <p:spPr>
            <a:xfrm>
              <a:off x="7452342" y="4671013"/>
              <a:ext cx="870157" cy="292387"/>
            </a:xfrm>
            <a:prstGeom prst="rect">
              <a:avLst/>
            </a:prstGeom>
            <a:noFill/>
          </p:spPr>
          <p:txBody>
            <a:bodyPr wrap="square" rtlCol="0">
              <a:spAutoFit/>
            </a:bodyPr>
            <a:lstStyle/>
            <a:p>
              <a:r>
                <a:rPr lang="en-US" sz="1300" b="1" dirty="0">
                  <a:solidFill>
                    <a:srgbClr val="186D90"/>
                  </a:solidFill>
                </a:rPr>
                <a:t>2013</a:t>
              </a:r>
            </a:p>
          </p:txBody>
        </p:sp>
        <p:sp>
          <p:nvSpPr>
            <p:cNvPr id="146" name="TextBox 145"/>
            <p:cNvSpPr txBox="1"/>
            <p:nvPr/>
          </p:nvSpPr>
          <p:spPr>
            <a:xfrm>
              <a:off x="8259002" y="4671013"/>
              <a:ext cx="870157" cy="292387"/>
            </a:xfrm>
            <a:prstGeom prst="rect">
              <a:avLst/>
            </a:prstGeom>
            <a:noFill/>
          </p:spPr>
          <p:txBody>
            <a:bodyPr wrap="square" rtlCol="0">
              <a:spAutoFit/>
            </a:bodyPr>
            <a:lstStyle/>
            <a:p>
              <a:r>
                <a:rPr lang="en-US" sz="1300" b="1" dirty="0">
                  <a:solidFill>
                    <a:srgbClr val="186D90"/>
                  </a:solidFill>
                </a:rPr>
                <a:t>2014+</a:t>
              </a:r>
            </a:p>
          </p:txBody>
        </p:sp>
      </p:grpSp>
      <p:pic>
        <p:nvPicPr>
          <p:cNvPr id="48" name="Picture 490" descr="SteveJobs"/>
          <p:cNvPicPr preferRelativeResize="0">
            <a:picLocks noChangeAspect="1" noChangeArrowheads="1"/>
          </p:cNvPicPr>
          <p:nvPr/>
        </p:nvPicPr>
        <p:blipFill rotWithShape="1">
          <a:blip r:embed="rId5" cstate="screen">
            <a:alphaModFix/>
            <a:extLst>
              <a:ext uri="{28A0092B-C50C-407E-A947-70E740481C1C}">
                <a14:useLocalDpi xmlns:a14="http://schemas.microsoft.com/office/drawing/2010/main"/>
              </a:ext>
            </a:extLst>
          </a:blip>
          <a:srcRect/>
          <a:stretch/>
        </p:blipFill>
        <p:spPr bwMode="auto">
          <a:xfrm>
            <a:off x="1083238" y="3929477"/>
            <a:ext cx="352741" cy="341617"/>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sp>
        <p:nvSpPr>
          <p:cNvPr id="49" name="Oval 453"/>
          <p:cNvSpPr>
            <a:spLocks noChangeArrowheads="1"/>
          </p:cNvSpPr>
          <p:nvPr/>
        </p:nvSpPr>
        <p:spPr bwMode="auto">
          <a:xfrm>
            <a:off x="1225235" y="4295737"/>
            <a:ext cx="100584" cy="100013"/>
          </a:xfrm>
          <a:prstGeom prst="ellipse">
            <a:avLst/>
          </a:prstGeom>
          <a:solidFill>
            <a:srgbClr val="FF8E11"/>
          </a:solidFill>
          <a:ln w="19050">
            <a:solidFill>
              <a:schemeClr val="tx1"/>
            </a:solidFill>
            <a:round/>
            <a:headEnd/>
            <a:tailEnd/>
          </a:ln>
        </p:spPr>
        <p:txBody>
          <a:bodyPr wrap="none" lIns="91377" tIns="45688" rIns="91377" bIns="45688" anchor="ctr"/>
          <a:lstStyle/>
          <a:p>
            <a:endParaRPr lang="en-US">
              <a:latin typeface="+mj-lt"/>
            </a:endParaRPr>
          </a:p>
        </p:txBody>
      </p:sp>
      <p:sp>
        <p:nvSpPr>
          <p:cNvPr id="50" name="Text Box 481"/>
          <p:cNvSpPr txBox="1">
            <a:spLocks noChangeArrowheads="1"/>
          </p:cNvSpPr>
          <p:nvPr/>
        </p:nvSpPr>
        <p:spPr bwMode="auto">
          <a:xfrm>
            <a:off x="16566" y="3710743"/>
            <a:ext cx="895350" cy="2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7" tIns="45688" rIns="91377" bIns="45688">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eaLnBrk="1" hangingPunct="1">
              <a:spcBef>
                <a:spcPct val="50000"/>
              </a:spcBef>
            </a:pPr>
            <a:r>
              <a:rPr lang="en-US" sz="1200" baseline="0" dirty="0">
                <a:solidFill>
                  <a:srgbClr val="191919"/>
                </a:solidFill>
                <a:latin typeface="Arial"/>
                <a:cs typeface="Arial"/>
              </a:rPr>
              <a:t>&lt;1 Gbps</a:t>
            </a:r>
          </a:p>
        </p:txBody>
      </p:sp>
      <p:sp>
        <p:nvSpPr>
          <p:cNvPr id="41" name="Text Box 482"/>
          <p:cNvSpPr txBox="1">
            <a:spLocks noChangeArrowheads="1"/>
          </p:cNvSpPr>
          <p:nvPr/>
        </p:nvSpPr>
        <p:spPr bwMode="auto">
          <a:xfrm>
            <a:off x="686809" y="3708758"/>
            <a:ext cx="1049338" cy="2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7" tIns="45688" rIns="91377" bIns="45688">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200" baseline="0" dirty="0">
                <a:solidFill>
                  <a:srgbClr val="191919"/>
                </a:solidFill>
                <a:latin typeface="Arial"/>
                <a:cs typeface="Arial"/>
              </a:rPr>
              <a:t>15.9 Gbps</a:t>
            </a:r>
          </a:p>
        </p:txBody>
      </p:sp>
      <p:sp>
        <p:nvSpPr>
          <p:cNvPr id="60" name="Text Box 483"/>
          <p:cNvSpPr txBox="1">
            <a:spLocks noChangeArrowheads="1"/>
          </p:cNvSpPr>
          <p:nvPr/>
        </p:nvSpPr>
        <p:spPr bwMode="auto">
          <a:xfrm>
            <a:off x="1518226" y="3634846"/>
            <a:ext cx="1049337" cy="2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7" tIns="45688" rIns="91377" bIns="45688">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200" baseline="0" dirty="0">
                <a:solidFill>
                  <a:srgbClr val="191919"/>
                </a:solidFill>
                <a:latin typeface="Arial"/>
                <a:cs typeface="Arial"/>
              </a:rPr>
              <a:t>21.0 Gbps</a:t>
            </a:r>
          </a:p>
        </p:txBody>
      </p:sp>
      <p:pic>
        <p:nvPicPr>
          <p:cNvPr id="61" name="Picture 477" descr="vote2"/>
          <p:cNvPicPr>
            <a:picLocks noChangeAspect="1" noChangeArrowheads="1"/>
          </p:cNvPicPr>
          <p:nvPr/>
        </p:nvPicPr>
        <p:blipFill>
          <a:blip r:embed="rId6" cstate="screen">
            <a:alphaModFix/>
            <a:extLst>
              <a:ext uri="{28A0092B-C50C-407E-A947-70E740481C1C}">
                <a14:useLocalDpi xmlns:a14="http://schemas.microsoft.com/office/drawing/2010/main"/>
              </a:ext>
            </a:extLst>
          </a:blip>
          <a:srcRect/>
          <a:stretch>
            <a:fillRect/>
          </a:stretch>
        </p:blipFill>
        <p:spPr bwMode="auto">
          <a:xfrm>
            <a:off x="1887401" y="3929474"/>
            <a:ext cx="358981" cy="336824"/>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441"/>
          <p:cNvPicPr preferRelativeResize="0">
            <a:picLocks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2669013" y="3929476"/>
            <a:ext cx="392110" cy="342051"/>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63" name="Picture 490"/>
          <p:cNvPicPr preferRelativeResize="0">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2679385" y="3535894"/>
            <a:ext cx="368616" cy="339479"/>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78675" y="3130554"/>
            <a:ext cx="369910" cy="349244"/>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p:spPr>
      </p:pic>
      <p:pic>
        <p:nvPicPr>
          <p:cNvPr id="73" name="Picture 435" descr="mediate-woods"/>
          <p:cNvPicPr>
            <a:picLocks noChangeArrowheads="1"/>
          </p:cNvPicPr>
          <p:nvPr/>
        </p:nvPicPr>
        <p:blipFill rotWithShape="1">
          <a:blip r:embed="rId10" cstate="screen">
            <a:alphaModFix/>
            <a:extLst>
              <a:ext uri="{28A0092B-C50C-407E-A947-70E740481C1C}">
                <a14:useLocalDpi xmlns:a14="http://schemas.microsoft.com/office/drawing/2010/main"/>
              </a:ext>
            </a:extLst>
          </a:blip>
          <a:srcRect/>
          <a:stretch/>
        </p:blipFill>
        <p:spPr bwMode="auto">
          <a:xfrm>
            <a:off x="3441884" y="3946547"/>
            <a:ext cx="415743" cy="331598"/>
          </a:xfrm>
          <a:prstGeom prst="rect">
            <a:avLst/>
          </a:prstGeom>
          <a:noFill/>
          <a:ln w="9525">
            <a:solidFill>
              <a:srgbClr val="C0C0C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sp>
        <p:nvSpPr>
          <p:cNvPr id="74" name="Oval 453"/>
          <p:cNvSpPr>
            <a:spLocks noChangeArrowheads="1"/>
          </p:cNvSpPr>
          <p:nvPr/>
        </p:nvSpPr>
        <p:spPr bwMode="auto">
          <a:xfrm>
            <a:off x="2009814" y="4213443"/>
            <a:ext cx="100584" cy="100013"/>
          </a:xfrm>
          <a:prstGeom prst="ellipse">
            <a:avLst/>
          </a:prstGeom>
          <a:solidFill>
            <a:srgbClr val="FF8E11"/>
          </a:solidFill>
          <a:ln w="19050">
            <a:solidFill>
              <a:schemeClr val="tx1"/>
            </a:solidFill>
            <a:round/>
            <a:headEnd/>
            <a:tailEnd/>
          </a:ln>
        </p:spPr>
        <p:txBody>
          <a:bodyPr wrap="none" lIns="91377" tIns="45688" rIns="91377" bIns="45688" anchor="ctr"/>
          <a:lstStyle/>
          <a:p>
            <a:endParaRPr lang="en-US">
              <a:latin typeface="+mj-lt"/>
            </a:endParaRPr>
          </a:p>
        </p:txBody>
      </p:sp>
      <p:pic>
        <p:nvPicPr>
          <p:cNvPr id="69" name="Picture 435"/>
          <p:cNvPicPr>
            <a:picLocks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4258688" y="3544642"/>
            <a:ext cx="391871" cy="335868"/>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75" name="Picture 444" descr="Obama"/>
          <p:cNvPicPr preferRelativeResize="0">
            <a:picLocks noChangeAspect="1" noChangeArrowheads="1"/>
          </p:cNvPicPr>
          <p:nvPr/>
        </p:nvPicPr>
        <p:blipFill rotWithShape="1">
          <a:blip r:embed="rId12" cstate="screen">
            <a:alphaModFix/>
            <a:extLst>
              <a:ext uri="{28A0092B-C50C-407E-A947-70E740481C1C}">
                <a14:useLocalDpi xmlns:a14="http://schemas.microsoft.com/office/drawing/2010/main"/>
              </a:ext>
            </a:extLst>
          </a:blip>
          <a:srcRect/>
          <a:stretch/>
        </p:blipFill>
        <p:spPr bwMode="auto">
          <a:xfrm>
            <a:off x="4270949" y="3947398"/>
            <a:ext cx="368515" cy="343550"/>
          </a:xfrm>
          <a:prstGeom prst="rect">
            <a:avLst/>
          </a:prstGeom>
          <a:noFill/>
          <a:ln w="9525">
            <a:solidFill>
              <a:srgbClr val="808080"/>
            </a:solidFill>
            <a:miter lim="800000"/>
            <a:headEnd/>
            <a:tailEnd/>
          </a:ln>
          <a:effectLst>
            <a:outerShdw blurRad="63500" dist="81320" dir="3080412"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78" name="Picture 444"/>
          <p:cNvPicPr preferRelativeResize="0">
            <a:picLocks noChangeAspect="1" noChangeArrowheads="1"/>
          </p:cNvPicPr>
          <p:nvPr/>
        </p:nvPicPr>
        <p:blipFill>
          <a:blip r:embed="rId13" cstate="screen">
            <a:extLst>
              <a:ext uri="{28A0092B-C50C-407E-A947-70E740481C1C}">
                <a14:useLocalDpi xmlns:a14="http://schemas.microsoft.com/office/drawing/2010/main"/>
              </a:ext>
            </a:extLst>
          </a:blip>
          <a:stretch>
            <a:fillRect/>
          </a:stretch>
        </p:blipFill>
        <p:spPr bwMode="auto">
          <a:xfrm>
            <a:off x="5044964" y="3946548"/>
            <a:ext cx="384286" cy="344403"/>
          </a:xfrm>
          <a:prstGeom prst="rect">
            <a:avLst/>
          </a:prstGeom>
          <a:noFill/>
          <a:ln w="9525">
            <a:solidFill>
              <a:srgbClr val="808080"/>
            </a:solidFill>
            <a:miter lim="800000"/>
            <a:headEnd/>
            <a:tailEnd/>
          </a:ln>
          <a:effectLst>
            <a:outerShdw blurRad="63500" dist="81320" dir="3080412"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66" name="Picture 6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065102" y="3524601"/>
            <a:ext cx="332263" cy="362795"/>
          </a:xfrm>
          <a:prstGeom prst="rect">
            <a:avLst/>
          </a:prstGeom>
          <a:noFill/>
          <a:ln w="9525">
            <a:solidFill>
              <a:srgbClr val="808080"/>
            </a:solidFill>
            <a:miter lim="800000"/>
            <a:headEnd/>
            <a:tailEnd/>
          </a:ln>
          <a:effectLst>
            <a:outerShdw blurRad="63500" dist="81320" dir="3080412" algn="ctr" rotWithShape="0">
              <a:srgbClr val="000000">
                <a:alpha val="23000"/>
              </a:srgbClr>
            </a:outerShdw>
          </a:effectLst>
        </p:spPr>
      </p:pic>
      <p:sp>
        <p:nvSpPr>
          <p:cNvPr id="80" name="Rounded Rectangle 79"/>
          <p:cNvSpPr/>
          <p:nvPr/>
        </p:nvSpPr>
        <p:spPr bwMode="auto">
          <a:xfrm>
            <a:off x="4985216" y="3108234"/>
            <a:ext cx="507370" cy="32745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1" compatLnSpc="1">
            <a:prstTxWarp prst="textNoShape">
              <a:avLst/>
            </a:prstTxWarp>
          </a:bodyPr>
          <a:lstStyle/>
          <a:p>
            <a:pPr algn="ctr" defTabSz="914354"/>
            <a:r>
              <a:rPr lang="en-US" sz="1000" b="1" dirty="0">
                <a:solidFill>
                  <a:srgbClr val="FFFFFF"/>
                </a:solidFill>
                <a:latin typeface="Arial" charset="0"/>
              </a:rPr>
              <a:t>4G</a:t>
            </a:r>
          </a:p>
          <a:p>
            <a:pPr algn="ctr" defTabSz="914354"/>
            <a:r>
              <a:rPr lang="en-US" sz="1000" b="1" dirty="0">
                <a:solidFill>
                  <a:srgbClr val="FFFFFF"/>
                </a:solidFill>
                <a:latin typeface="Arial" charset="0"/>
              </a:rPr>
              <a:t>LTE</a:t>
            </a:r>
          </a:p>
        </p:txBody>
      </p:sp>
      <p:pic>
        <p:nvPicPr>
          <p:cNvPr id="83" name="Picture 435" descr="mediate-woods"/>
          <p:cNvPicPr>
            <a:picLocks noChangeAspect="1" noChangeArrowheads="1"/>
          </p:cNvPicPr>
          <p:nvPr/>
        </p:nvPicPr>
        <p:blipFill>
          <a:blip r:embed="rId15" cstate="screen">
            <a:alphaModFix/>
            <a:extLst>
              <a:ext uri="{28A0092B-C50C-407E-A947-70E740481C1C}">
                <a14:useLocalDpi xmlns:a14="http://schemas.microsoft.com/office/drawing/2010/main"/>
              </a:ext>
            </a:extLst>
          </a:blip>
          <a:stretch>
            <a:fillRect/>
          </a:stretch>
        </p:blipFill>
        <p:spPr bwMode="auto">
          <a:xfrm>
            <a:off x="5862263" y="3947398"/>
            <a:ext cx="383286" cy="343550"/>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5861822" y="3574646"/>
            <a:ext cx="384629" cy="295587"/>
            <a:chOff x="5353402" y="1928593"/>
            <a:chExt cx="1709197" cy="1529408"/>
          </a:xfrm>
        </p:grpSpPr>
        <p:pic>
          <p:nvPicPr>
            <p:cNvPr id="68" name="Picture 67"/>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5353402" y="1928593"/>
              <a:ext cx="1709197" cy="1518337"/>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p:spPr>
        </p:pic>
        <p:pic>
          <p:nvPicPr>
            <p:cNvPr id="81" name="Picture 80"/>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357929" y="3002064"/>
              <a:ext cx="455937" cy="455937"/>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p:spPr>
        </p:pic>
        <p:pic>
          <p:nvPicPr>
            <p:cNvPr id="86" name="Picture 85"/>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615783" y="3012878"/>
              <a:ext cx="433681" cy="433681"/>
            </a:xfrm>
            <a:prstGeom prst="rect">
              <a:avLst/>
            </a:prstGeom>
            <a:noFill/>
            <a:ln w="9525">
              <a:solidFill>
                <a:srgbClr val="808080"/>
              </a:solidFill>
              <a:miter lim="800000"/>
              <a:headEnd/>
              <a:tailEnd/>
            </a:ln>
            <a:effectLst>
              <a:outerShdw blurRad="63500" dist="71842" dir="2700000" algn="ctr" rotWithShape="0">
                <a:srgbClr val="000000">
                  <a:alpha val="23000"/>
                </a:srgbClr>
              </a:outerShdw>
            </a:effectLst>
          </p:spPr>
        </p:pic>
      </p:grpSp>
      <p:pic>
        <p:nvPicPr>
          <p:cNvPr id="90" name="Picture 89"/>
          <p:cNvPicPr>
            <a:picLocks noChangeAspect="1"/>
          </p:cNvPicPr>
          <p:nvPr/>
        </p:nvPicPr>
        <p:blipFill rotWithShape="1">
          <a:blip r:embed="rId19" cstate="print">
            <a:alphaModFix/>
            <a:extLst>
              <a:ext uri="{28A0092B-C50C-407E-A947-70E740481C1C}">
                <a14:useLocalDpi xmlns:a14="http://schemas.microsoft.com/office/drawing/2010/main"/>
              </a:ext>
            </a:extLst>
          </a:blip>
          <a:srcRect b="-1"/>
          <a:stretch/>
        </p:blipFill>
        <p:spPr>
          <a:xfrm>
            <a:off x="6668208" y="3965227"/>
            <a:ext cx="427937" cy="339318"/>
          </a:xfrm>
          <a:prstGeom prst="rect">
            <a:avLst/>
          </a:prstGeom>
          <a:ln>
            <a:solidFill>
              <a:srgbClr val="808080"/>
            </a:solidFill>
          </a:ln>
          <a:effectLst>
            <a:outerShdw blurRad="50800" dist="38100" dir="2700000" algn="tl" rotWithShape="0">
              <a:prstClr val="black">
                <a:alpha val="40000"/>
              </a:prstClr>
            </a:outerShdw>
          </a:effectLst>
        </p:spPr>
      </p:pic>
      <p:pic>
        <p:nvPicPr>
          <p:cNvPr id="91" name="Picture 435"/>
          <p:cNvPicPr>
            <a:picLocks noChangeArrowheads="1"/>
          </p:cNvPicPr>
          <p:nvPr/>
        </p:nvPicPr>
        <p:blipFill rotWithShape="1">
          <a:blip r:embed="rId20" cstate="screen">
            <a:extLst>
              <a:ext uri="{28A0092B-C50C-407E-A947-70E740481C1C}">
                <a14:useLocalDpi xmlns:a14="http://schemas.microsoft.com/office/drawing/2010/main"/>
              </a:ext>
            </a:extLst>
          </a:blip>
          <a:srcRect/>
          <a:stretch/>
        </p:blipFill>
        <p:spPr bwMode="auto">
          <a:xfrm>
            <a:off x="6668208" y="3570711"/>
            <a:ext cx="427937" cy="333491"/>
          </a:xfrm>
          <a:prstGeom prst="rect">
            <a:avLst/>
          </a:prstGeom>
          <a:noFill/>
          <a:ln w="9525">
            <a:solidFill>
              <a:srgbClr val="C0C0C0"/>
            </a:solidFill>
            <a:miter lim="800000"/>
            <a:headEnd/>
            <a:tailEnd/>
          </a:ln>
          <a:effectLst>
            <a:outerShdw blurRad="63500" dist="71842" dir="2700000" algn="ctr" rotWithShape="0">
              <a:srgbClr val="000000">
                <a:alpha val="23000"/>
              </a:srgbClr>
            </a:outerShdw>
          </a:effectLst>
          <a:extLst>
            <a:ext uri="{909E8E84-426E-40DD-AFC4-6F175D3DCCD1}">
              <a14:hiddenFill xmlns:a14="http://schemas.microsoft.com/office/drawing/2010/main">
                <a:solidFill>
                  <a:srgbClr val="FFFFFF"/>
                </a:solidFill>
              </a14:hiddenFill>
            </a:ext>
          </a:extLst>
        </p:spPr>
      </p:pic>
      <p:pic>
        <p:nvPicPr>
          <p:cNvPr id="96" name="Picture 95"/>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668017" y="3171685"/>
            <a:ext cx="422903" cy="320962"/>
          </a:xfrm>
          <a:prstGeom prst="rect">
            <a:avLst/>
          </a:prstGeom>
          <a:solidFill>
            <a:schemeClr val="bg1">
              <a:lumMod val="85000"/>
            </a:schemeClr>
          </a:solidFill>
          <a:ln w="9525">
            <a:solidFill>
              <a:srgbClr val="777777"/>
            </a:solidFill>
            <a:miter lim="800000"/>
            <a:headEnd/>
            <a:tailEnd/>
          </a:ln>
          <a:effectLst>
            <a:outerShdw blurRad="63500" dist="71842" dir="2700000" algn="ctr" rotWithShape="0">
              <a:srgbClr val="000000">
                <a:alpha val="23000"/>
              </a:srgbClr>
            </a:outerShdw>
          </a:effectLst>
        </p:spPr>
      </p:pic>
      <p:grpSp>
        <p:nvGrpSpPr>
          <p:cNvPr id="82" name="Group 81"/>
          <p:cNvGrpSpPr/>
          <p:nvPr/>
        </p:nvGrpSpPr>
        <p:grpSpPr>
          <a:xfrm>
            <a:off x="3150832" y="2518128"/>
            <a:ext cx="3235228" cy="1376996"/>
            <a:chOff x="5041330" y="4029005"/>
            <a:chExt cx="5176365" cy="2203194"/>
          </a:xfrm>
        </p:grpSpPr>
        <p:grpSp>
          <p:nvGrpSpPr>
            <p:cNvPr id="87" name="Group 86"/>
            <p:cNvGrpSpPr/>
            <p:nvPr/>
          </p:nvGrpSpPr>
          <p:grpSpPr>
            <a:xfrm>
              <a:off x="5041330" y="4114800"/>
              <a:ext cx="4721087" cy="2117399"/>
              <a:chOff x="5041330" y="4114800"/>
              <a:chExt cx="4721087" cy="2117399"/>
            </a:xfrm>
          </p:grpSpPr>
          <p:sp>
            <p:nvSpPr>
              <p:cNvPr id="89" name="Oval 459"/>
              <p:cNvSpPr>
                <a:spLocks noChangeArrowheads="1"/>
              </p:cNvSpPr>
              <p:nvPr/>
            </p:nvSpPr>
            <p:spPr bwMode="auto">
              <a:xfrm>
                <a:off x="9601483" y="4419303"/>
                <a:ext cx="160934" cy="160021"/>
              </a:xfrm>
              <a:prstGeom prst="ellipse">
                <a:avLst/>
              </a:prstGeom>
              <a:solidFill>
                <a:srgbClr val="FF8E11"/>
              </a:solidFill>
              <a:ln w="19050">
                <a:solidFill>
                  <a:schemeClr val="tx1"/>
                </a:solidFill>
                <a:round/>
                <a:headEnd/>
                <a:tailEnd/>
              </a:ln>
            </p:spPr>
            <p:txBody>
              <a:bodyPr wrap="none" lIns="146210" tIns="73104" rIns="146210" bIns="73104" anchor="ctr"/>
              <a:lstStyle/>
              <a:p>
                <a:endParaRPr lang="en-US">
                  <a:solidFill>
                    <a:srgbClr val="191919"/>
                  </a:solidFill>
                  <a:latin typeface="+mj-lt"/>
                </a:endParaRPr>
              </a:p>
            </p:txBody>
          </p:sp>
          <p:grpSp>
            <p:nvGrpSpPr>
              <p:cNvPr id="93" name="Group 92"/>
              <p:cNvGrpSpPr/>
              <p:nvPr/>
            </p:nvGrpSpPr>
            <p:grpSpPr>
              <a:xfrm>
                <a:off x="5041330" y="4114800"/>
                <a:ext cx="3104915" cy="2117399"/>
                <a:chOff x="5041330" y="4114800"/>
                <a:chExt cx="3104915" cy="2117399"/>
              </a:xfrm>
            </p:grpSpPr>
            <p:sp>
              <p:nvSpPr>
                <p:cNvPr id="94" name="Text Box 484"/>
                <p:cNvSpPr txBox="1">
                  <a:spLocks noChangeArrowheads="1"/>
                </p:cNvSpPr>
                <p:nvPr/>
              </p:nvSpPr>
              <p:spPr bwMode="auto">
                <a:xfrm>
                  <a:off x="6132528" y="4609909"/>
                  <a:ext cx="2013717" cy="531683"/>
                </a:xfrm>
                <a:prstGeom prst="rect">
                  <a:avLst/>
                </a:prstGeom>
                <a:noFill/>
                <a:ln>
                  <a:noFill/>
                </a:ln>
                <a:extLst/>
              </p:spPr>
              <p:txBody>
                <a:bodyPr wrap="square" lIns="146210" tIns="73104" rIns="146210" bIns="73104">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200" baseline="0" dirty="0">
                      <a:solidFill>
                        <a:srgbClr val="191919"/>
                      </a:solidFill>
                      <a:latin typeface="Arial"/>
                      <a:cs typeface="Arial"/>
                    </a:rPr>
                    <a:t>1.08 </a:t>
                  </a:r>
                  <a:r>
                    <a:rPr lang="en-US" sz="1200" baseline="0" dirty="0" err="1">
                      <a:solidFill>
                        <a:srgbClr val="191919"/>
                      </a:solidFill>
                      <a:latin typeface="Arial"/>
                      <a:cs typeface="Arial"/>
                    </a:rPr>
                    <a:t>Tbps</a:t>
                  </a:r>
                  <a:endParaRPr lang="en-US" sz="1200" baseline="0" dirty="0">
                    <a:solidFill>
                      <a:srgbClr val="191919"/>
                    </a:solidFill>
                    <a:latin typeface="Arial"/>
                    <a:cs typeface="Arial"/>
                  </a:endParaRPr>
                </a:p>
              </p:txBody>
            </p:sp>
            <p:sp>
              <p:nvSpPr>
                <p:cNvPr id="95" name="Oval 459"/>
                <p:cNvSpPr>
                  <a:spLocks noChangeArrowheads="1"/>
                </p:cNvSpPr>
                <p:nvPr/>
              </p:nvSpPr>
              <p:spPr bwMode="auto">
                <a:xfrm>
                  <a:off x="7068278" y="5021458"/>
                  <a:ext cx="160934" cy="160021"/>
                </a:xfrm>
                <a:prstGeom prst="ellipse">
                  <a:avLst/>
                </a:prstGeom>
                <a:solidFill>
                  <a:schemeClr val="accent2"/>
                </a:solidFill>
                <a:ln w="19050">
                  <a:solidFill>
                    <a:schemeClr val="tx1"/>
                  </a:solidFill>
                  <a:round/>
                  <a:headEnd/>
                  <a:tailEnd/>
                </a:ln>
              </p:spPr>
              <p:txBody>
                <a:bodyPr wrap="none" lIns="146210" tIns="73104" rIns="146210" bIns="73104" anchor="ctr"/>
                <a:lstStyle/>
                <a:p>
                  <a:endParaRPr lang="en-US">
                    <a:solidFill>
                      <a:srgbClr val="191919"/>
                    </a:solidFill>
                    <a:latin typeface="+mj-lt"/>
                  </a:endParaRPr>
                </a:p>
              </p:txBody>
            </p:sp>
            <p:pic>
              <p:nvPicPr>
                <p:cNvPr id="97" name="Picture 477"/>
                <p:cNvPicPr>
                  <a:picLocks noChangeAspect="1" noChangeArrowheads="1"/>
                </p:cNvPicPr>
                <p:nvPr/>
              </p:nvPicPr>
              <p:blipFill rotWithShape="1">
                <a:blip r:embed="rId22" cstate="screen">
                  <a:extLst>
                    <a:ext uri="{28A0092B-C50C-407E-A947-70E740481C1C}">
                      <a14:useLocalDpi xmlns:a14="http://schemas.microsoft.com/office/drawing/2010/main"/>
                    </a:ext>
                  </a:extLst>
                </a:blip>
                <a:srcRect/>
                <a:stretch/>
              </p:blipFill>
              <p:spPr bwMode="auto">
                <a:xfrm>
                  <a:off x="5512594" y="5537751"/>
                  <a:ext cx="659606" cy="545523"/>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pic>
            <p:sp>
              <p:nvSpPr>
                <p:cNvPr id="98" name="Oval 459"/>
                <p:cNvSpPr>
                  <a:spLocks noChangeArrowheads="1"/>
                </p:cNvSpPr>
                <p:nvPr/>
              </p:nvSpPr>
              <p:spPr bwMode="auto">
                <a:xfrm>
                  <a:off x="5779530" y="6072178"/>
                  <a:ext cx="160934" cy="160021"/>
                </a:xfrm>
                <a:prstGeom prst="ellipse">
                  <a:avLst/>
                </a:prstGeom>
                <a:solidFill>
                  <a:schemeClr val="accent2"/>
                </a:solidFill>
                <a:ln w="19050">
                  <a:solidFill>
                    <a:schemeClr val="tx1"/>
                  </a:solidFill>
                  <a:round/>
                  <a:headEnd/>
                  <a:tailEnd/>
                </a:ln>
              </p:spPr>
              <p:txBody>
                <a:bodyPr wrap="none" lIns="146210" tIns="73104" rIns="146210" bIns="73104" anchor="ctr"/>
                <a:lstStyle/>
                <a:p>
                  <a:endParaRPr lang="en-US">
                    <a:solidFill>
                      <a:srgbClr val="191919"/>
                    </a:solidFill>
                    <a:latin typeface="+mj-lt"/>
                  </a:endParaRPr>
                </a:p>
              </p:txBody>
            </p:sp>
            <p:pic>
              <p:nvPicPr>
                <p:cNvPr id="99" name="Picture 98"/>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5571476" y="4828679"/>
                  <a:ext cx="524524" cy="540562"/>
                </a:xfrm>
                <a:prstGeom prst="rect">
                  <a:avLst/>
                </a:prstGeom>
                <a:solidFill>
                  <a:srgbClr val="FFFFFF"/>
                </a:solidFill>
                <a:ln w="9525">
                  <a:solidFill>
                    <a:srgbClr val="808080"/>
                  </a:solidFill>
                  <a:miter lim="800000"/>
                  <a:headEnd/>
                  <a:tailEnd/>
                </a:ln>
                <a:effectLst>
                  <a:outerShdw blurRad="63500" dist="71842" dir="2700000" algn="ctr" rotWithShape="0">
                    <a:srgbClr val="000000">
                      <a:alpha val="23000"/>
                    </a:srgbClr>
                  </a:outerShdw>
                </a:effectLst>
              </p:spPr>
            </p:pic>
            <p:sp>
              <p:nvSpPr>
                <p:cNvPr id="100" name="Text Box 484"/>
                <p:cNvSpPr txBox="1">
                  <a:spLocks noChangeArrowheads="1"/>
                </p:cNvSpPr>
                <p:nvPr/>
              </p:nvSpPr>
              <p:spPr bwMode="auto">
                <a:xfrm>
                  <a:off x="5041330" y="4114800"/>
                  <a:ext cx="1420429" cy="827149"/>
                </a:xfrm>
                <a:prstGeom prst="rect">
                  <a:avLst/>
                </a:prstGeom>
                <a:solidFill>
                  <a:srgbClr val="FFFFFF"/>
                </a:solidFill>
                <a:ln>
                  <a:noFill/>
                </a:ln>
                <a:extLst/>
              </p:spPr>
              <p:txBody>
                <a:bodyPr wrap="square" lIns="146210" tIns="73104" rIns="146210" bIns="73104">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200" baseline="0" dirty="0">
                      <a:solidFill>
                        <a:srgbClr val="191919"/>
                      </a:solidFill>
                      <a:latin typeface="Arial"/>
                      <a:cs typeface="Arial"/>
                    </a:rPr>
                    <a:t>444 </a:t>
                  </a:r>
                  <a:r>
                    <a:rPr lang="en-US" sz="1200" baseline="0" dirty="0" err="1">
                      <a:solidFill>
                        <a:srgbClr val="191919"/>
                      </a:solidFill>
                      <a:latin typeface="Arial"/>
                      <a:cs typeface="Arial"/>
                    </a:rPr>
                    <a:t>Gbps</a:t>
                  </a:r>
                  <a:endParaRPr lang="en-US" sz="1200" baseline="0" dirty="0">
                    <a:solidFill>
                      <a:srgbClr val="191919"/>
                    </a:solidFill>
                    <a:latin typeface="Arial"/>
                    <a:cs typeface="Arial"/>
                  </a:endParaRPr>
                </a:p>
              </p:txBody>
            </p:sp>
          </p:grpSp>
        </p:grpSp>
        <p:sp>
          <p:nvSpPr>
            <p:cNvPr id="88" name="Text Box 486"/>
            <p:cNvSpPr txBox="1">
              <a:spLocks noChangeArrowheads="1"/>
            </p:cNvSpPr>
            <p:nvPr/>
          </p:nvSpPr>
          <p:spPr bwMode="auto">
            <a:xfrm>
              <a:off x="8333015" y="4029005"/>
              <a:ext cx="1884680" cy="53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10" tIns="73104" rIns="146210" bIns="73104">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r" eaLnBrk="1" hangingPunct="1">
                <a:spcBef>
                  <a:spcPct val="50000"/>
                </a:spcBef>
              </a:pPr>
              <a:r>
                <a:rPr lang="en-US" sz="1200" baseline="0" dirty="0">
                  <a:solidFill>
                    <a:srgbClr val="191919"/>
                  </a:solidFill>
                  <a:latin typeface="+mj-lt"/>
                  <a:cs typeface="Arial"/>
                </a:rPr>
                <a:t>1.3 </a:t>
              </a:r>
              <a:r>
                <a:rPr lang="en-US" sz="1200" baseline="0" dirty="0" err="1">
                  <a:solidFill>
                    <a:srgbClr val="191919"/>
                  </a:solidFill>
                  <a:latin typeface="+mj-lt"/>
                  <a:cs typeface="Arial"/>
                </a:rPr>
                <a:t>Tbps</a:t>
              </a:r>
              <a:endParaRPr lang="en-US" sz="1200" baseline="0" dirty="0">
                <a:solidFill>
                  <a:srgbClr val="191919"/>
                </a:solidFill>
                <a:latin typeface="+mj-lt"/>
                <a:cs typeface="Arial"/>
              </a:endParaRPr>
            </a:p>
          </p:txBody>
        </p:sp>
      </p:grpSp>
      <p:pic>
        <p:nvPicPr>
          <p:cNvPr id="101" name="Picture 100"/>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7369181" y="3951310"/>
            <a:ext cx="560351" cy="419722"/>
          </a:xfrm>
          <a:prstGeom prst="rect">
            <a:avLst/>
          </a:prstGeom>
        </p:spPr>
      </p:pic>
      <p:sp>
        <p:nvSpPr>
          <p:cNvPr id="102" name="Oval 459"/>
          <p:cNvSpPr>
            <a:spLocks noChangeArrowheads="1"/>
          </p:cNvSpPr>
          <p:nvPr/>
        </p:nvSpPr>
        <p:spPr bwMode="auto">
          <a:xfrm>
            <a:off x="6858612" y="2600895"/>
            <a:ext cx="100584" cy="100013"/>
          </a:xfrm>
          <a:prstGeom prst="ellipse">
            <a:avLst/>
          </a:prstGeom>
          <a:solidFill>
            <a:srgbClr val="FF8E11"/>
          </a:solidFill>
          <a:ln w="19050">
            <a:solidFill>
              <a:schemeClr val="tx1"/>
            </a:solidFill>
            <a:round/>
            <a:headEnd/>
            <a:tailEnd/>
          </a:ln>
        </p:spPr>
        <p:txBody>
          <a:bodyPr wrap="none" lIns="91377" tIns="45688" rIns="91377" bIns="45688" anchor="ctr"/>
          <a:lstStyle/>
          <a:p>
            <a:endParaRPr lang="en-US">
              <a:solidFill>
                <a:srgbClr val="191919"/>
              </a:solidFill>
              <a:latin typeface="+mj-lt"/>
            </a:endParaRPr>
          </a:p>
        </p:txBody>
      </p:sp>
      <p:sp>
        <p:nvSpPr>
          <p:cNvPr id="103" name="Text Box 486"/>
          <p:cNvSpPr txBox="1">
            <a:spLocks noChangeArrowheads="1"/>
          </p:cNvSpPr>
          <p:nvPr/>
        </p:nvSpPr>
        <p:spPr bwMode="auto">
          <a:xfrm>
            <a:off x="6040767" y="2309946"/>
            <a:ext cx="1128789" cy="27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7" tIns="45688" rIns="91377" bIns="45688">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200" baseline="0" dirty="0">
                <a:solidFill>
                  <a:srgbClr val="191919"/>
                </a:solidFill>
                <a:latin typeface="+mj-lt"/>
                <a:cs typeface="Arial"/>
              </a:rPr>
              <a:t>1.4 </a:t>
            </a:r>
            <a:r>
              <a:rPr lang="en-US" sz="1200" baseline="0" dirty="0" err="1">
                <a:solidFill>
                  <a:srgbClr val="191919"/>
                </a:solidFill>
                <a:latin typeface="+mj-lt"/>
                <a:cs typeface="Arial"/>
              </a:rPr>
              <a:t>Tbps</a:t>
            </a:r>
            <a:endParaRPr lang="en-US" sz="1200" baseline="0" dirty="0">
              <a:solidFill>
                <a:srgbClr val="191919"/>
              </a:solidFill>
              <a:latin typeface="+mj-lt"/>
              <a:cs typeface="Arial"/>
            </a:endParaRPr>
          </a:p>
        </p:txBody>
      </p:sp>
      <p:sp>
        <p:nvSpPr>
          <p:cNvPr id="104" name="Oval 459"/>
          <p:cNvSpPr>
            <a:spLocks noChangeArrowheads="1"/>
          </p:cNvSpPr>
          <p:nvPr/>
        </p:nvSpPr>
        <p:spPr bwMode="auto">
          <a:xfrm>
            <a:off x="8430753" y="1095915"/>
            <a:ext cx="100584" cy="100013"/>
          </a:xfrm>
          <a:prstGeom prst="ellipse">
            <a:avLst/>
          </a:prstGeom>
          <a:solidFill>
            <a:srgbClr val="FF8E11"/>
          </a:solidFill>
          <a:ln w="19050">
            <a:solidFill>
              <a:schemeClr val="tx1"/>
            </a:solidFill>
            <a:round/>
            <a:headEnd/>
            <a:tailEnd/>
          </a:ln>
        </p:spPr>
        <p:txBody>
          <a:bodyPr wrap="none" lIns="91377" tIns="45688" rIns="91377" bIns="45688" anchor="ctr"/>
          <a:lstStyle/>
          <a:p>
            <a:endParaRPr lang="en-US">
              <a:solidFill>
                <a:srgbClr val="191919"/>
              </a:solidFill>
              <a:latin typeface="+mj-lt"/>
            </a:endParaRPr>
          </a:p>
        </p:txBody>
      </p:sp>
      <p:sp>
        <p:nvSpPr>
          <p:cNvPr id="105" name="Text Box 486"/>
          <p:cNvSpPr txBox="1">
            <a:spLocks noChangeArrowheads="1"/>
          </p:cNvSpPr>
          <p:nvPr/>
        </p:nvSpPr>
        <p:spPr bwMode="auto">
          <a:xfrm>
            <a:off x="7905751" y="822819"/>
            <a:ext cx="1458933" cy="32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7" tIns="45688" rIns="91377" bIns="45688">
            <a:spAutoFit/>
          </a:bodyPr>
          <a:lstStyle>
            <a:lvl1pPr eaLnBrk="0" hangingPunct="0">
              <a:defRPr sz="2600" baseline="-25000">
                <a:solidFill>
                  <a:schemeClr val="bg1"/>
                </a:solidFill>
                <a:latin typeface="Verdana" charset="0"/>
                <a:ea typeface="ＭＳ Ｐゴシック" charset="0"/>
                <a:cs typeface="ＭＳ Ｐゴシック" charset="0"/>
              </a:defRPr>
            </a:lvl1pPr>
            <a:lvl2pPr marL="742950" indent="-285750" eaLnBrk="0" hangingPunct="0">
              <a:defRPr sz="2600" baseline="-25000">
                <a:solidFill>
                  <a:schemeClr val="bg1"/>
                </a:solidFill>
                <a:latin typeface="Verdana" charset="0"/>
                <a:ea typeface="ＭＳ Ｐゴシック" charset="0"/>
              </a:defRPr>
            </a:lvl2pPr>
            <a:lvl3pPr marL="1143000" indent="-228600" eaLnBrk="0" hangingPunct="0">
              <a:defRPr sz="2600" baseline="-25000">
                <a:solidFill>
                  <a:schemeClr val="bg1"/>
                </a:solidFill>
                <a:latin typeface="Verdana" charset="0"/>
                <a:ea typeface="ＭＳ Ｐゴシック" charset="0"/>
              </a:defRPr>
            </a:lvl3pPr>
            <a:lvl4pPr marL="1600200" indent="-228600" eaLnBrk="0" hangingPunct="0">
              <a:defRPr sz="2600" baseline="-25000">
                <a:solidFill>
                  <a:schemeClr val="bg1"/>
                </a:solidFill>
                <a:latin typeface="Verdana" charset="0"/>
                <a:ea typeface="ＭＳ Ｐゴシック" charset="0"/>
              </a:defRPr>
            </a:lvl4pPr>
            <a:lvl5pPr marL="2057400" indent="-228600" eaLnBrk="0" hangingPunct="0">
              <a:defRPr sz="2600" baseline="-25000">
                <a:solidFill>
                  <a:schemeClr val="bg1"/>
                </a:solidFill>
                <a:latin typeface="Verdana" charset="0"/>
                <a:ea typeface="ＭＳ Ｐゴシック" charset="0"/>
              </a:defRPr>
            </a:lvl5pPr>
            <a:lvl6pPr marL="2514600" indent="-228600" eaLnBrk="0" fontAlgn="base" hangingPunct="0">
              <a:spcBef>
                <a:spcPct val="0"/>
              </a:spcBef>
              <a:spcAft>
                <a:spcPct val="0"/>
              </a:spcAft>
              <a:defRPr sz="2600" baseline="-25000">
                <a:solidFill>
                  <a:schemeClr val="bg1"/>
                </a:solidFill>
                <a:latin typeface="Verdana" charset="0"/>
                <a:ea typeface="ＭＳ Ｐゴシック" charset="0"/>
              </a:defRPr>
            </a:lvl6pPr>
            <a:lvl7pPr marL="2971800" indent="-228600" eaLnBrk="0" fontAlgn="base" hangingPunct="0">
              <a:spcBef>
                <a:spcPct val="0"/>
              </a:spcBef>
              <a:spcAft>
                <a:spcPct val="0"/>
              </a:spcAft>
              <a:defRPr sz="2600" baseline="-25000">
                <a:solidFill>
                  <a:schemeClr val="bg1"/>
                </a:solidFill>
                <a:latin typeface="Verdana" charset="0"/>
                <a:ea typeface="ＭＳ Ｐゴシック" charset="0"/>
              </a:defRPr>
            </a:lvl7pPr>
            <a:lvl8pPr marL="3429000" indent="-228600" eaLnBrk="0" fontAlgn="base" hangingPunct="0">
              <a:spcBef>
                <a:spcPct val="0"/>
              </a:spcBef>
              <a:spcAft>
                <a:spcPct val="0"/>
              </a:spcAft>
              <a:defRPr sz="2600" baseline="-25000">
                <a:solidFill>
                  <a:schemeClr val="bg1"/>
                </a:solidFill>
                <a:latin typeface="Verdana" charset="0"/>
                <a:ea typeface="ＭＳ Ｐゴシック" charset="0"/>
              </a:defRPr>
            </a:lvl8pPr>
            <a:lvl9pPr marL="3886200" indent="-228600" eaLnBrk="0" fontAlgn="base" hangingPunct="0">
              <a:spcBef>
                <a:spcPct val="0"/>
              </a:spcBef>
              <a:spcAft>
                <a:spcPct val="0"/>
              </a:spcAft>
              <a:defRPr sz="2600" baseline="-25000">
                <a:solidFill>
                  <a:schemeClr val="bg1"/>
                </a:solidFill>
                <a:latin typeface="Verdana" charset="0"/>
                <a:ea typeface="ＭＳ Ｐゴシック" charset="0"/>
              </a:defRPr>
            </a:lvl9pPr>
          </a:lstStyle>
          <a:p>
            <a:pPr algn="ctr" eaLnBrk="1" hangingPunct="1">
              <a:spcBef>
                <a:spcPct val="50000"/>
              </a:spcBef>
            </a:pPr>
            <a:r>
              <a:rPr lang="en-US" sz="1500" b="1" baseline="0" dirty="0">
                <a:solidFill>
                  <a:srgbClr val="191919"/>
                </a:solidFill>
                <a:latin typeface="+mj-lt"/>
                <a:cs typeface="Arial"/>
              </a:rPr>
              <a:t>7 </a:t>
            </a:r>
            <a:r>
              <a:rPr lang="en-US" sz="1500" b="1" baseline="0" dirty="0" err="1">
                <a:solidFill>
                  <a:srgbClr val="191919"/>
                </a:solidFill>
                <a:latin typeface="+mj-lt"/>
                <a:cs typeface="Arial"/>
              </a:rPr>
              <a:t>Tbps</a:t>
            </a:r>
            <a:endParaRPr lang="en-US" sz="1500" b="1" baseline="0" dirty="0">
              <a:solidFill>
                <a:srgbClr val="191919"/>
              </a:solidFill>
              <a:latin typeface="+mj-lt"/>
              <a:cs typeface="Arial"/>
            </a:endParaRPr>
          </a:p>
        </p:txBody>
      </p:sp>
      <p:pic>
        <p:nvPicPr>
          <p:cNvPr id="79" name="Picture 78"/>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8099503" y="3944702"/>
            <a:ext cx="684574" cy="430580"/>
          </a:xfrm>
          <a:prstGeom prst="rect">
            <a:avLst/>
          </a:prstGeom>
        </p:spPr>
      </p:pic>
      <p:pic>
        <p:nvPicPr>
          <p:cNvPr id="84" name="Picture 83"/>
          <p:cNvPicPr>
            <a:picLocks noChangeAspect="1"/>
          </p:cNvPicPr>
          <p:nvPr/>
        </p:nvPicPr>
        <p:blipFill rotWithShape="1">
          <a:blip r:embed="rId26" cstate="print">
            <a:extLst>
              <a:ext uri="{28A0092B-C50C-407E-A947-70E740481C1C}">
                <a14:useLocalDpi xmlns:a14="http://schemas.microsoft.com/office/drawing/2010/main"/>
              </a:ext>
            </a:extLst>
          </a:blip>
          <a:srcRect/>
          <a:stretch/>
        </p:blipFill>
        <p:spPr>
          <a:xfrm>
            <a:off x="8090342" y="3480971"/>
            <a:ext cx="684646" cy="401393"/>
          </a:xfrm>
          <a:prstGeom prst="rect">
            <a:avLst/>
          </a:prstGeom>
        </p:spPr>
      </p:pic>
      <p:sp>
        <p:nvSpPr>
          <p:cNvPr id="77" name="TextBox 76"/>
          <p:cNvSpPr txBox="1"/>
          <p:nvPr/>
        </p:nvSpPr>
        <p:spPr>
          <a:xfrm>
            <a:off x="0" y="3578192"/>
            <a:ext cx="918570" cy="336628"/>
          </a:xfrm>
          <a:prstGeom prst="rect">
            <a:avLst/>
          </a:prstGeom>
          <a:solidFill>
            <a:srgbClr val="FFFFFF"/>
          </a:solidFill>
        </p:spPr>
        <p:txBody>
          <a:bodyPr wrap="square" lIns="57147" tIns="28574" rIns="57147" bIns="28574" rtlCol="0" anchor="ctr" anchorCtr="0">
            <a:spAutoFit/>
          </a:bodyPr>
          <a:lstStyle/>
          <a:p>
            <a:pPr algn="ctr"/>
            <a:r>
              <a:rPr lang="en-US" sz="1800" b="1" dirty="0">
                <a:solidFill>
                  <a:srgbClr val="2A7AEF"/>
                </a:solidFill>
                <a:latin typeface="Arial" pitchFamily="34" charset="0"/>
                <a:cs typeface="Arial" pitchFamily="34" charset="0"/>
              </a:rPr>
              <a:t>1Gbps</a:t>
            </a:r>
          </a:p>
        </p:txBody>
      </p:sp>
      <p:sp>
        <p:nvSpPr>
          <p:cNvPr id="4" name="Title 3"/>
          <p:cNvSpPr>
            <a:spLocks noGrp="1"/>
          </p:cNvSpPr>
          <p:nvPr>
            <p:ph type="title"/>
          </p:nvPr>
        </p:nvSpPr>
        <p:spPr/>
        <p:txBody>
          <a:bodyPr/>
          <a:lstStyle/>
          <a:p>
            <a:r>
              <a:rPr lang="en-US" dirty="0" smtClean="0"/>
              <a:t>Online Video: Changing </a:t>
            </a:r>
            <a:r>
              <a:rPr lang="en-US" dirty="0" smtClean="0"/>
              <a:t>Expectations</a:t>
            </a:r>
            <a:endParaRPr lang="en-US" dirty="0"/>
          </a:p>
        </p:txBody>
      </p:sp>
      <p:cxnSp>
        <p:nvCxnSpPr>
          <p:cNvPr id="92" name="Straight Arrow Connector 91"/>
          <p:cNvCxnSpPr/>
          <p:nvPr/>
        </p:nvCxnSpPr>
        <p:spPr bwMode="auto">
          <a:xfrm flipV="1">
            <a:off x="1619250" y="2600893"/>
            <a:ext cx="0" cy="1808441"/>
          </a:xfrm>
          <a:prstGeom prst="straightConnector1">
            <a:avLst/>
          </a:prstGeom>
          <a:solidFill>
            <a:schemeClr val="accent1"/>
          </a:solidFill>
          <a:ln w="76200" cap="flat" cmpd="sng" algn="ctr">
            <a:solidFill>
              <a:schemeClr val="accent1">
                <a:lumMod val="60000"/>
                <a:lumOff val="40000"/>
              </a:schemeClr>
            </a:solidFill>
            <a:prstDash val="solid"/>
            <a:round/>
            <a:headEnd type="none" w="med" len="med"/>
            <a:tailEnd type="arrow"/>
          </a:ln>
          <a:effectLst/>
        </p:spPr>
      </p:cxnSp>
      <p:cxnSp>
        <p:nvCxnSpPr>
          <p:cNvPr id="107" name="Straight Arrow Connector 106"/>
          <p:cNvCxnSpPr/>
          <p:nvPr/>
        </p:nvCxnSpPr>
        <p:spPr bwMode="auto">
          <a:xfrm flipV="1">
            <a:off x="4857750" y="2147776"/>
            <a:ext cx="0" cy="2267423"/>
          </a:xfrm>
          <a:prstGeom prst="straightConnector1">
            <a:avLst/>
          </a:prstGeom>
          <a:solidFill>
            <a:schemeClr val="accent1"/>
          </a:solidFill>
          <a:ln w="76200" cap="flat" cmpd="sng" algn="ctr">
            <a:solidFill>
              <a:schemeClr val="accent1">
                <a:lumMod val="60000"/>
                <a:lumOff val="40000"/>
              </a:schemeClr>
            </a:solidFill>
            <a:prstDash val="solid"/>
            <a:round/>
            <a:headEnd type="none" w="med" len="med"/>
            <a:tailEnd type="arrow"/>
          </a:ln>
          <a:effectLst/>
        </p:spPr>
      </p:cxnSp>
      <p:sp>
        <p:nvSpPr>
          <p:cNvPr id="8" name="Rectangle 7"/>
          <p:cNvSpPr/>
          <p:nvPr/>
        </p:nvSpPr>
        <p:spPr bwMode="auto">
          <a:xfrm>
            <a:off x="0" y="2605693"/>
            <a:ext cx="1619250" cy="1803641"/>
          </a:xfrm>
          <a:prstGeom prst="rect">
            <a:avLst/>
          </a:prstGeom>
          <a:solidFill>
            <a:srgbClr val="CCECFF">
              <a:alpha val="28235"/>
            </a:srgbClr>
          </a:solidFill>
          <a:ln w="9525" cap="flat" cmpd="sng" algn="ctr">
            <a:solidFill>
              <a:schemeClr val="tx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1" name="TextBox 120"/>
          <p:cNvSpPr txBox="1"/>
          <p:nvPr/>
        </p:nvSpPr>
        <p:spPr>
          <a:xfrm>
            <a:off x="145333" y="2634891"/>
            <a:ext cx="1324064" cy="365484"/>
          </a:xfrm>
          <a:prstGeom prst="rect">
            <a:avLst/>
          </a:prstGeom>
          <a:noFill/>
        </p:spPr>
        <p:txBody>
          <a:bodyPr wrap="square" lIns="57150" tIns="28575" rIns="57150" bIns="28575" rtlCol="0" anchor="ctr" anchorCtr="0">
            <a:spAutoFit/>
          </a:bodyPr>
          <a:lstStyle/>
          <a:p>
            <a:pPr algn="ctr"/>
            <a:r>
              <a:rPr lang="en-US" sz="2000" dirty="0">
                <a:solidFill>
                  <a:schemeClr val="tx1">
                    <a:lumMod val="75000"/>
                  </a:schemeClr>
                </a:solidFill>
                <a:latin typeface="Arial" pitchFamily="34" charset="0"/>
                <a:cs typeface="Arial" pitchFamily="34" charset="0"/>
              </a:rPr>
              <a:t>Novelty</a:t>
            </a:r>
          </a:p>
        </p:txBody>
      </p:sp>
      <p:sp>
        <p:nvSpPr>
          <p:cNvPr id="122" name="Rectangle 121"/>
          <p:cNvSpPr/>
          <p:nvPr/>
        </p:nvSpPr>
        <p:spPr bwMode="auto">
          <a:xfrm>
            <a:off x="1621362" y="2147777"/>
            <a:ext cx="3236388" cy="2260108"/>
          </a:xfrm>
          <a:prstGeom prst="rect">
            <a:avLst/>
          </a:prstGeom>
          <a:solidFill>
            <a:srgbClr val="00CCFF">
              <a:alpha val="28627"/>
            </a:srgbClr>
          </a:solidFill>
          <a:ln w="9525" cap="flat" cmpd="sng" algn="ctr">
            <a:solidFill>
              <a:schemeClr val="tx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3" name="TextBox 122"/>
          <p:cNvSpPr txBox="1"/>
          <p:nvPr/>
        </p:nvSpPr>
        <p:spPr>
          <a:xfrm>
            <a:off x="1619250" y="2143126"/>
            <a:ext cx="3238500" cy="365484"/>
          </a:xfrm>
          <a:prstGeom prst="rect">
            <a:avLst/>
          </a:prstGeom>
          <a:noFill/>
        </p:spPr>
        <p:txBody>
          <a:bodyPr wrap="square" lIns="57150" tIns="28575" rIns="57150" bIns="28575" rtlCol="0" anchor="ctr" anchorCtr="0">
            <a:spAutoFit/>
          </a:bodyPr>
          <a:lstStyle/>
          <a:p>
            <a:pPr algn="ctr"/>
            <a:r>
              <a:rPr lang="en-US" sz="2000" dirty="0">
                <a:solidFill>
                  <a:schemeClr val="tx1">
                    <a:lumMod val="75000"/>
                  </a:schemeClr>
                </a:solidFill>
                <a:latin typeface="Arial" pitchFamily="34" charset="0"/>
                <a:cs typeface="Arial" pitchFamily="34" charset="0"/>
              </a:rPr>
              <a:t>Nice to Have</a:t>
            </a:r>
          </a:p>
        </p:txBody>
      </p:sp>
      <p:cxnSp>
        <p:nvCxnSpPr>
          <p:cNvPr id="124" name="Straight Arrow Connector 123"/>
          <p:cNvCxnSpPr/>
          <p:nvPr/>
        </p:nvCxnSpPr>
        <p:spPr bwMode="auto">
          <a:xfrm flipV="1">
            <a:off x="7216244" y="1571625"/>
            <a:ext cx="0" cy="2843574"/>
          </a:xfrm>
          <a:prstGeom prst="straightConnector1">
            <a:avLst/>
          </a:prstGeom>
          <a:solidFill>
            <a:schemeClr val="accent1"/>
          </a:solidFill>
          <a:ln w="76200" cap="flat" cmpd="sng" algn="ctr">
            <a:solidFill>
              <a:schemeClr val="accent1">
                <a:lumMod val="60000"/>
                <a:lumOff val="40000"/>
              </a:schemeClr>
            </a:solidFill>
            <a:prstDash val="solid"/>
            <a:round/>
            <a:headEnd type="none" w="med" len="med"/>
            <a:tailEnd type="arrow"/>
          </a:ln>
          <a:effectLst/>
        </p:spPr>
      </p:cxnSp>
      <p:sp>
        <p:nvSpPr>
          <p:cNvPr id="126" name="Rectangle 125"/>
          <p:cNvSpPr/>
          <p:nvPr/>
        </p:nvSpPr>
        <p:spPr bwMode="auto">
          <a:xfrm>
            <a:off x="4857750" y="1571625"/>
            <a:ext cx="2381250" cy="2836258"/>
          </a:xfrm>
          <a:prstGeom prst="rect">
            <a:avLst/>
          </a:prstGeom>
          <a:solidFill>
            <a:schemeClr val="accent2">
              <a:lumMod val="20000"/>
              <a:lumOff val="80000"/>
              <a:alpha val="28627"/>
            </a:schemeClr>
          </a:solidFill>
          <a:ln w="9525" cap="flat" cmpd="sng" algn="ctr">
            <a:solidFill>
              <a:schemeClr val="tx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27" name="TextBox 126"/>
          <p:cNvSpPr txBox="1"/>
          <p:nvPr/>
        </p:nvSpPr>
        <p:spPr>
          <a:xfrm>
            <a:off x="4870713" y="1571626"/>
            <a:ext cx="2345530" cy="673261"/>
          </a:xfrm>
          <a:prstGeom prst="rect">
            <a:avLst/>
          </a:prstGeom>
          <a:noFill/>
        </p:spPr>
        <p:txBody>
          <a:bodyPr wrap="square" lIns="57150" tIns="28575" rIns="57150" bIns="28575" rtlCol="0" anchor="ctr" anchorCtr="0">
            <a:spAutoFit/>
          </a:bodyPr>
          <a:lstStyle/>
          <a:p>
            <a:pPr algn="ctr"/>
            <a:r>
              <a:rPr lang="en-US" sz="2000" dirty="0">
                <a:solidFill>
                  <a:schemeClr val="tx1">
                    <a:lumMod val="75000"/>
                  </a:schemeClr>
                </a:solidFill>
                <a:latin typeface="Arial" pitchFamily="34" charset="0"/>
                <a:cs typeface="Arial" pitchFamily="34" charset="0"/>
              </a:rPr>
              <a:t>Business Requirement</a:t>
            </a:r>
          </a:p>
        </p:txBody>
      </p:sp>
      <p:cxnSp>
        <p:nvCxnSpPr>
          <p:cNvPr id="128" name="Straight Arrow Connector 127"/>
          <p:cNvCxnSpPr/>
          <p:nvPr/>
        </p:nvCxnSpPr>
        <p:spPr bwMode="auto">
          <a:xfrm flipH="1" flipV="1">
            <a:off x="8489691" y="428625"/>
            <a:ext cx="11906" cy="3979258"/>
          </a:xfrm>
          <a:prstGeom prst="straightConnector1">
            <a:avLst/>
          </a:prstGeom>
          <a:solidFill>
            <a:schemeClr val="accent1"/>
          </a:solidFill>
          <a:ln w="76200" cap="flat" cmpd="sng" algn="ctr">
            <a:solidFill>
              <a:schemeClr val="accent1">
                <a:lumMod val="60000"/>
                <a:lumOff val="40000"/>
              </a:schemeClr>
            </a:solidFill>
            <a:prstDash val="solid"/>
            <a:round/>
            <a:headEnd type="none" w="med" len="med"/>
            <a:tailEnd type="arrow"/>
          </a:ln>
          <a:effectLst/>
        </p:spPr>
      </p:cxnSp>
      <p:sp>
        <p:nvSpPr>
          <p:cNvPr id="129" name="Rectangle 128"/>
          <p:cNvSpPr/>
          <p:nvPr/>
        </p:nvSpPr>
        <p:spPr bwMode="auto">
          <a:xfrm>
            <a:off x="7239001" y="428625"/>
            <a:ext cx="1262597" cy="3979258"/>
          </a:xfrm>
          <a:prstGeom prst="rect">
            <a:avLst/>
          </a:prstGeom>
          <a:solidFill>
            <a:srgbClr val="EE6807">
              <a:alpha val="29000"/>
            </a:srgbClr>
          </a:solidFill>
          <a:ln w="9525" cap="flat" cmpd="sng" algn="ctr">
            <a:solidFill>
              <a:schemeClr val="tx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30" name="TextBox 129"/>
          <p:cNvSpPr txBox="1"/>
          <p:nvPr/>
        </p:nvSpPr>
        <p:spPr>
          <a:xfrm>
            <a:off x="7239001" y="422653"/>
            <a:ext cx="1259717" cy="673261"/>
          </a:xfrm>
          <a:prstGeom prst="rect">
            <a:avLst/>
          </a:prstGeom>
          <a:noFill/>
        </p:spPr>
        <p:txBody>
          <a:bodyPr wrap="square" lIns="57150" tIns="28575" rIns="57150" bIns="28575" rtlCol="0" anchor="ctr" anchorCtr="0">
            <a:spAutoFit/>
          </a:bodyPr>
          <a:lstStyle/>
          <a:p>
            <a:pPr algn="ctr"/>
            <a:r>
              <a:rPr lang="en-US" sz="2000" b="1" dirty="0">
                <a:solidFill>
                  <a:schemeClr val="tx1">
                    <a:lumMod val="75000"/>
                  </a:schemeClr>
                </a:solidFill>
                <a:latin typeface="Arial" pitchFamily="34" charset="0"/>
                <a:cs typeface="Arial" pitchFamily="34" charset="0"/>
              </a:rPr>
              <a:t>Mission Critical</a:t>
            </a:r>
          </a:p>
        </p:txBody>
      </p:sp>
    </p:spTree>
    <p:extLst>
      <p:ext uri="{BB962C8B-B14F-4D97-AF65-F5344CB8AC3E}">
        <p14:creationId xmlns:p14="http://schemas.microsoft.com/office/powerpoint/2010/main" val="371444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wipe(down)">
                                      <p:cBhvr>
                                        <p:cTn id="10" dur="500"/>
                                        <p:tgtEl>
                                          <p:spTgt spid="1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wipe(down)">
                                      <p:cBhvr>
                                        <p:cTn id="18" dur="500"/>
                                        <p:tgtEl>
                                          <p:spTgt spid="12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wipe(down)">
                                      <p:cBhvr>
                                        <p:cTn id="21" dur="500"/>
                                        <p:tgtEl>
                                          <p:spTgt spid="123"/>
                                        </p:tgtEl>
                                      </p:cBhvr>
                                    </p:animEffect>
                                  </p:childTnLst>
                                </p:cTn>
                              </p:par>
                              <p:par>
                                <p:cTn id="22" presetID="22" presetClass="entr" presetSubtype="4" fill="hold"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wipe(down)">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wipe(down)">
                                      <p:cBhvr>
                                        <p:cTn id="29" dur="500"/>
                                        <p:tgtEl>
                                          <p:spTgt spid="12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wipe(down)">
                                      <p:cBhvr>
                                        <p:cTn id="32" dur="500"/>
                                        <p:tgtEl>
                                          <p:spTgt spid="127"/>
                                        </p:tgtEl>
                                      </p:cBhvr>
                                    </p:animEffect>
                                  </p:childTnLst>
                                </p:cTn>
                              </p:par>
                              <p:par>
                                <p:cTn id="33" presetID="22" presetClass="entr" presetSubtype="4" fill="hold" nodeType="withEffect">
                                  <p:stCondLst>
                                    <p:cond delay="0"/>
                                  </p:stCondLst>
                                  <p:childTnLst>
                                    <p:set>
                                      <p:cBhvr>
                                        <p:cTn id="34" dur="1" fill="hold">
                                          <p:stCondLst>
                                            <p:cond delay="0"/>
                                          </p:stCondLst>
                                        </p:cTn>
                                        <p:tgtEl>
                                          <p:spTgt spid="124"/>
                                        </p:tgtEl>
                                        <p:attrNameLst>
                                          <p:attrName>style.visibility</p:attrName>
                                        </p:attrNameLst>
                                      </p:cBhvr>
                                      <p:to>
                                        <p:strVal val="visible"/>
                                      </p:to>
                                    </p:set>
                                    <p:animEffect transition="in" filter="wipe(down)">
                                      <p:cBhvr>
                                        <p:cTn id="35" dur="500"/>
                                        <p:tgtEl>
                                          <p:spTgt spid="1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wipe(down)">
                                      <p:cBhvr>
                                        <p:cTn id="40" dur="500"/>
                                        <p:tgtEl>
                                          <p:spTgt spid="12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wipe(down)">
                                      <p:cBhvr>
                                        <p:cTn id="43" dur="500"/>
                                        <p:tgtEl>
                                          <p:spTgt spid="130"/>
                                        </p:tgtEl>
                                      </p:cBhvr>
                                    </p:animEffect>
                                  </p:childTnLst>
                                </p:cTn>
                              </p:par>
                              <p:par>
                                <p:cTn id="44" presetID="22" presetClass="entr" presetSubtype="4" fill="hold"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wipe(down)">
                                      <p:cBhvr>
                                        <p:cTn id="46"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1" grpId="0"/>
      <p:bldP spid="122" grpId="0" animBg="1"/>
      <p:bldP spid="123" grpId="0"/>
      <p:bldP spid="126" grpId="0" animBg="1"/>
      <p:bldP spid="127" grpId="0"/>
      <p:bldP spid="129" grpId="0" animBg="1"/>
      <p:bldP spid="1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528" y="283934"/>
            <a:ext cx="7358472" cy="342900"/>
          </a:xfrm>
        </p:spPr>
        <p:txBody>
          <a:bodyPr/>
          <a:lstStyle/>
          <a:p>
            <a:r>
              <a:rPr lang="en-US" dirty="0" smtClean="0">
                <a:latin typeface="+mj-lt"/>
              </a:rPr>
              <a:t>Peak Perspective – A Difference of Few Years</a:t>
            </a:r>
            <a:endParaRPr lang="en-US" dirty="0">
              <a:latin typeface="+mj-lt"/>
            </a:endParaRPr>
          </a:p>
        </p:txBody>
      </p:sp>
      <p:grpSp>
        <p:nvGrpSpPr>
          <p:cNvPr id="19" name="Group 18"/>
          <p:cNvGrpSpPr/>
          <p:nvPr/>
        </p:nvGrpSpPr>
        <p:grpSpPr>
          <a:xfrm>
            <a:off x="1156980" y="2677279"/>
            <a:ext cx="4632003" cy="2128763"/>
            <a:chOff x="1603617" y="4025669"/>
            <a:chExt cx="7411204" cy="3351870"/>
          </a:xfrm>
        </p:grpSpPr>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603617" y="5879235"/>
              <a:ext cx="3576590" cy="1498304"/>
            </a:xfrm>
            <a:prstGeom prst="rect">
              <a:avLst/>
            </a:prstGeom>
          </p:spPr>
        </p:pic>
        <p:pic>
          <p:nvPicPr>
            <p:cNvPr id="7" name="Picture 6"/>
            <p:cNvPicPr>
              <a:picLocks noChangeAspect="1"/>
            </p:cNvPicPr>
            <p:nvPr/>
          </p:nvPicPr>
          <p:blipFill>
            <a:blip r:embed="rId3"/>
            <a:stretch>
              <a:fillRect/>
            </a:stretch>
          </p:blipFill>
          <p:spPr>
            <a:xfrm>
              <a:off x="5108029" y="6384840"/>
              <a:ext cx="1941724" cy="983244"/>
            </a:xfrm>
            <a:prstGeom prst="rect">
              <a:avLst/>
            </a:prstGeo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052115" y="4025669"/>
              <a:ext cx="1962706" cy="3323116"/>
            </a:xfrm>
            <a:prstGeom prst="rect">
              <a:avLst/>
            </a:prstGeom>
          </p:spPr>
        </p:pic>
      </p:grpSp>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759679" y="1076294"/>
            <a:ext cx="2230378" cy="3712286"/>
          </a:xfrm>
          <a:prstGeom prst="rect">
            <a:avLst/>
          </a:prstGeom>
        </p:spPr>
      </p:pic>
      <p:cxnSp>
        <p:nvCxnSpPr>
          <p:cNvPr id="12" name="Straight Connector 11"/>
          <p:cNvCxnSpPr/>
          <p:nvPr/>
        </p:nvCxnSpPr>
        <p:spPr bwMode="auto">
          <a:xfrm flipH="1">
            <a:off x="764426" y="1143562"/>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 name="Straight Connector 12"/>
          <p:cNvCxnSpPr/>
          <p:nvPr/>
        </p:nvCxnSpPr>
        <p:spPr bwMode="auto">
          <a:xfrm flipH="1">
            <a:off x="764426" y="1689509"/>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4" name="Straight Connector 13"/>
          <p:cNvCxnSpPr/>
          <p:nvPr/>
        </p:nvCxnSpPr>
        <p:spPr bwMode="auto">
          <a:xfrm flipH="1">
            <a:off x="764426" y="2201823"/>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5" name="Straight Connector 14"/>
          <p:cNvCxnSpPr/>
          <p:nvPr/>
        </p:nvCxnSpPr>
        <p:spPr bwMode="auto">
          <a:xfrm flipH="1">
            <a:off x="764426" y="2714136"/>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6" name="Straight Connector 15"/>
          <p:cNvCxnSpPr/>
          <p:nvPr/>
        </p:nvCxnSpPr>
        <p:spPr bwMode="auto">
          <a:xfrm flipH="1">
            <a:off x="764426" y="3219722"/>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7" name="Straight Connector 16"/>
          <p:cNvCxnSpPr/>
          <p:nvPr/>
        </p:nvCxnSpPr>
        <p:spPr bwMode="auto">
          <a:xfrm flipH="1">
            <a:off x="764426" y="3765669"/>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flipH="1">
            <a:off x="764426" y="4298163"/>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0" name="TextBox 19"/>
          <p:cNvSpPr txBox="1"/>
          <p:nvPr/>
        </p:nvSpPr>
        <p:spPr>
          <a:xfrm>
            <a:off x="558051" y="4168746"/>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1</a:t>
            </a:r>
          </a:p>
        </p:txBody>
      </p:sp>
      <p:sp>
        <p:nvSpPr>
          <p:cNvPr id="21" name="TextBox 20"/>
          <p:cNvSpPr txBox="1"/>
          <p:nvPr/>
        </p:nvSpPr>
        <p:spPr>
          <a:xfrm>
            <a:off x="558051" y="3638401"/>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2</a:t>
            </a:r>
          </a:p>
        </p:txBody>
      </p:sp>
      <p:sp>
        <p:nvSpPr>
          <p:cNvPr id="22" name="TextBox 21"/>
          <p:cNvSpPr txBox="1"/>
          <p:nvPr/>
        </p:nvSpPr>
        <p:spPr>
          <a:xfrm>
            <a:off x="558051" y="3128236"/>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3</a:t>
            </a:r>
          </a:p>
        </p:txBody>
      </p:sp>
      <p:sp>
        <p:nvSpPr>
          <p:cNvPr id="23" name="TextBox 22"/>
          <p:cNvSpPr txBox="1"/>
          <p:nvPr/>
        </p:nvSpPr>
        <p:spPr>
          <a:xfrm>
            <a:off x="558051" y="2591165"/>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4</a:t>
            </a:r>
          </a:p>
        </p:txBody>
      </p:sp>
      <p:sp>
        <p:nvSpPr>
          <p:cNvPr id="24" name="TextBox 23"/>
          <p:cNvSpPr txBox="1"/>
          <p:nvPr/>
        </p:nvSpPr>
        <p:spPr>
          <a:xfrm>
            <a:off x="558051" y="2054093"/>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5</a:t>
            </a:r>
          </a:p>
        </p:txBody>
      </p:sp>
      <p:sp>
        <p:nvSpPr>
          <p:cNvPr id="25" name="TextBox 24"/>
          <p:cNvSpPr txBox="1"/>
          <p:nvPr/>
        </p:nvSpPr>
        <p:spPr>
          <a:xfrm>
            <a:off x="558051" y="1570836"/>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6</a:t>
            </a:r>
          </a:p>
        </p:txBody>
      </p:sp>
      <p:sp>
        <p:nvSpPr>
          <p:cNvPr id="26" name="TextBox 25"/>
          <p:cNvSpPr txBox="1"/>
          <p:nvPr/>
        </p:nvSpPr>
        <p:spPr>
          <a:xfrm>
            <a:off x="558051" y="1006857"/>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7</a:t>
            </a:r>
          </a:p>
        </p:txBody>
      </p:sp>
      <p:cxnSp>
        <p:nvCxnSpPr>
          <p:cNvPr id="27" name="Straight Connector 26"/>
          <p:cNvCxnSpPr/>
          <p:nvPr/>
        </p:nvCxnSpPr>
        <p:spPr bwMode="auto">
          <a:xfrm flipH="1">
            <a:off x="758778" y="4770116"/>
            <a:ext cx="720421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 name="TextBox 27"/>
          <p:cNvSpPr txBox="1"/>
          <p:nvPr/>
        </p:nvSpPr>
        <p:spPr>
          <a:xfrm>
            <a:off x="559128" y="4633971"/>
            <a:ext cx="195653" cy="230833"/>
          </a:xfrm>
          <a:prstGeom prst="rect">
            <a:avLst/>
          </a:prstGeom>
          <a:noFill/>
        </p:spPr>
        <p:txBody>
          <a:bodyPr wrap="none" lIns="57150" tIns="28575" rIns="57150" bIns="28575" rtlCol="0" anchor="ctr" anchorCtr="0">
            <a:spAutoFit/>
          </a:bodyPr>
          <a:lstStyle/>
          <a:p>
            <a:pPr algn="r"/>
            <a:r>
              <a:rPr lang="en-US" sz="1100" dirty="0">
                <a:solidFill>
                  <a:schemeClr val="tx1">
                    <a:lumMod val="75000"/>
                  </a:schemeClr>
                </a:solidFill>
                <a:latin typeface="Arial" pitchFamily="34" charset="0"/>
                <a:cs typeface="Arial" pitchFamily="34" charset="0"/>
              </a:rPr>
              <a:t>0</a:t>
            </a:r>
          </a:p>
        </p:txBody>
      </p:sp>
      <p:pic>
        <p:nvPicPr>
          <p:cNvPr id="29" name="fwc2010_logo.jpg"/>
          <p:cNvPicPr/>
          <p:nvPr/>
        </p:nvPicPr>
        <p:blipFill>
          <a:blip r:embed="rId6">
            <a:extLst/>
          </a:blip>
          <a:stretch>
            <a:fillRect/>
          </a:stretch>
        </p:blipFill>
        <p:spPr>
          <a:xfrm>
            <a:off x="1834375" y="2583102"/>
            <a:ext cx="893408" cy="1021038"/>
          </a:xfrm>
          <a:prstGeom prst="rect">
            <a:avLst/>
          </a:prstGeom>
          <a:ln w="12700">
            <a:solidFill>
              <a:schemeClr val="tx1"/>
            </a:solidFill>
            <a:miter lim="400000"/>
          </a:ln>
          <a:effectLst>
            <a:outerShdw blurRad="50800" dist="38100" dir="2700000" algn="tl" rotWithShape="0">
              <a:srgbClr val="000000">
                <a:alpha val="43000"/>
              </a:srgbClr>
            </a:outerShdw>
          </a:effectLst>
        </p:spPr>
      </p:pic>
      <p:pic>
        <p:nvPicPr>
          <p:cNvPr id="30" name="london2012_logo.jpg"/>
          <p:cNvPicPr/>
          <p:nvPr/>
        </p:nvPicPr>
        <p:blipFill>
          <a:blip r:embed="rId7" cstate="print">
            <a:extLst>
              <a:ext uri="{28A0092B-C50C-407E-A947-70E740481C1C}">
                <a14:useLocalDpi xmlns:a14="http://schemas.microsoft.com/office/drawing/2010/main"/>
              </a:ext>
            </a:extLst>
          </a:blip>
          <a:stretch>
            <a:fillRect/>
          </a:stretch>
        </p:blipFill>
        <p:spPr>
          <a:xfrm>
            <a:off x="3477663" y="2933581"/>
            <a:ext cx="1022396" cy="765809"/>
          </a:xfrm>
          <a:prstGeom prst="rect">
            <a:avLst/>
          </a:prstGeom>
          <a:ln w="12700">
            <a:solidFill>
              <a:schemeClr val="tx1"/>
            </a:solidFill>
            <a:miter lim="400000"/>
          </a:ln>
          <a:effectLst>
            <a:outerShdw blurRad="50800" dist="38100" dir="2700000" algn="tl" rotWithShape="0">
              <a:srgbClr val="000000">
                <a:alpha val="43000"/>
              </a:srgbClr>
            </a:outerShdw>
          </a:effectLst>
        </p:spPr>
      </p:pic>
      <p:pic>
        <p:nvPicPr>
          <p:cNvPr id="31" name="sochi2014_logo.jpg"/>
          <p:cNvPicPr/>
          <p:nvPr/>
        </p:nvPicPr>
        <p:blipFill>
          <a:blip r:embed="rId8" cstate="print">
            <a:extLst>
              <a:ext uri="{28A0092B-C50C-407E-A947-70E740481C1C}">
                <a14:useLocalDpi xmlns:a14="http://schemas.microsoft.com/office/drawing/2010/main"/>
              </a:ext>
            </a:extLst>
          </a:blip>
          <a:stretch>
            <a:fillRect/>
          </a:stretch>
        </p:blipFill>
        <p:spPr>
          <a:xfrm>
            <a:off x="4615397" y="1841132"/>
            <a:ext cx="1108788" cy="728518"/>
          </a:xfrm>
          <a:prstGeom prst="rect">
            <a:avLst/>
          </a:prstGeom>
          <a:ln w="12700">
            <a:solidFill>
              <a:schemeClr val="tx1"/>
            </a:solidFill>
            <a:miter lim="400000"/>
          </a:ln>
          <a:effectLst>
            <a:outerShdw blurRad="50800" dist="38100" dir="2700000" algn="tl" rotWithShape="0">
              <a:srgbClr val="000000">
                <a:alpha val="43000"/>
              </a:srgbClr>
            </a:outerShdw>
          </a:effectLst>
        </p:spPr>
      </p:pic>
      <p:sp>
        <p:nvSpPr>
          <p:cNvPr id="32" name="TextBox 31"/>
          <p:cNvSpPr txBox="1"/>
          <p:nvPr/>
        </p:nvSpPr>
        <p:spPr>
          <a:xfrm rot="16200000">
            <a:off x="-621629" y="2986714"/>
            <a:ext cx="1934050" cy="307777"/>
          </a:xfrm>
          <a:prstGeom prst="rect">
            <a:avLst/>
          </a:prstGeom>
          <a:noFill/>
        </p:spPr>
        <p:txBody>
          <a:bodyPr wrap="none" lIns="57150" tIns="28575" rIns="57150" bIns="28575" rtlCol="0" anchor="ctr" anchorCtr="0">
            <a:spAutoFit/>
          </a:bodyPr>
          <a:lstStyle/>
          <a:p>
            <a:r>
              <a:rPr lang="en-US" dirty="0" smtClean="0">
                <a:solidFill>
                  <a:schemeClr val="tx1">
                    <a:lumMod val="75000"/>
                  </a:schemeClr>
                </a:solidFill>
                <a:latin typeface="Arial" pitchFamily="34" charset="0"/>
                <a:cs typeface="Arial" pitchFamily="34" charset="0"/>
              </a:rPr>
              <a:t>Terabits per second</a:t>
            </a:r>
          </a:p>
        </p:txBody>
      </p:sp>
      <p:sp>
        <p:nvSpPr>
          <p:cNvPr id="33" name="Right Brace 32"/>
          <p:cNvSpPr/>
          <p:nvPr/>
        </p:nvSpPr>
        <p:spPr bwMode="auto">
          <a:xfrm rot="16200000">
            <a:off x="2063300" y="2778362"/>
            <a:ext cx="385033" cy="2190974"/>
          </a:xfrm>
          <a:prstGeom prst="rightBrace">
            <a:avLst/>
          </a:prstGeom>
          <a:noFill/>
          <a:ln w="38100" cap="flat" cmpd="sng" algn="ctr">
            <a:solidFill>
              <a:srgbClr val="FF0000"/>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4" name="Right Brace 33"/>
          <p:cNvSpPr/>
          <p:nvPr/>
        </p:nvSpPr>
        <p:spPr bwMode="auto">
          <a:xfrm rot="16200000">
            <a:off x="3687328" y="3429555"/>
            <a:ext cx="549310" cy="1156978"/>
          </a:xfrm>
          <a:prstGeom prst="rightBrace">
            <a:avLst/>
          </a:prstGeom>
          <a:noFill/>
          <a:ln w="38100" cap="flat" cmpd="sng" algn="ctr">
            <a:solidFill>
              <a:srgbClr val="FF0000"/>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35" name="Right Brace 34"/>
          <p:cNvSpPr/>
          <p:nvPr/>
        </p:nvSpPr>
        <p:spPr bwMode="auto">
          <a:xfrm rot="16200000">
            <a:off x="4974070" y="2295752"/>
            <a:ext cx="385033" cy="1209714"/>
          </a:xfrm>
          <a:prstGeom prst="rightBrace">
            <a:avLst/>
          </a:prstGeom>
          <a:noFill/>
          <a:ln w="38100" cap="flat" cmpd="sng" algn="ctr">
            <a:solidFill>
              <a:srgbClr val="FF0000"/>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pic>
        <p:nvPicPr>
          <p:cNvPr id="36" name="Picture 3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477001" y="231930"/>
            <a:ext cx="1145325" cy="662738"/>
          </a:xfrm>
          <a:prstGeom prst="rect">
            <a:avLst/>
          </a:prstGeom>
          <a:ln w="12700">
            <a:solidFill>
              <a:schemeClr val="tx1"/>
            </a:solidFill>
            <a:miter lim="400000"/>
          </a:ln>
          <a:effectLst>
            <a:outerShdw blurRad="50800" dist="38100" dir="2700000" algn="tl" rotWithShape="0">
              <a:srgbClr val="000000">
                <a:alpha val="43000"/>
              </a:srgbClr>
            </a:outerShdw>
          </a:effectLst>
        </p:spPr>
      </p:pic>
      <p:sp>
        <p:nvSpPr>
          <p:cNvPr id="37" name="Right Brace 36"/>
          <p:cNvSpPr/>
          <p:nvPr/>
        </p:nvSpPr>
        <p:spPr bwMode="auto">
          <a:xfrm rot="16200000">
            <a:off x="6730052" y="-50489"/>
            <a:ext cx="275658" cy="2206332"/>
          </a:xfrm>
          <a:prstGeom prst="rightBrace">
            <a:avLst/>
          </a:prstGeom>
          <a:noFill/>
          <a:ln w="38100" cap="flat" cmpd="sng" algn="ctr">
            <a:solidFill>
              <a:srgbClr val="FF0000"/>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cxnSp>
        <p:nvCxnSpPr>
          <p:cNvPr id="38" name="Straight Connector 37"/>
          <p:cNvCxnSpPr/>
          <p:nvPr/>
        </p:nvCxnSpPr>
        <p:spPr bwMode="auto">
          <a:xfrm flipH="1">
            <a:off x="6766981" y="1143000"/>
            <a:ext cx="1526943" cy="0"/>
          </a:xfrm>
          <a:prstGeom prst="line">
            <a:avLst/>
          </a:prstGeom>
          <a:solidFill>
            <a:schemeClr val="accent1"/>
          </a:solidFill>
          <a:ln w="28575" cap="flat" cmpd="sng" algn="ctr">
            <a:solidFill>
              <a:srgbClr val="FF6600"/>
            </a:solidFill>
            <a:prstDash val="sysDash"/>
            <a:round/>
            <a:headEnd type="none" w="med" len="med"/>
            <a:tailEnd type="none" w="med" len="med"/>
          </a:ln>
          <a:effectLst/>
        </p:spPr>
      </p:cxnSp>
      <p:cxnSp>
        <p:nvCxnSpPr>
          <p:cNvPr id="41" name="Straight Connector 40"/>
          <p:cNvCxnSpPr/>
          <p:nvPr/>
        </p:nvCxnSpPr>
        <p:spPr bwMode="auto">
          <a:xfrm flipH="1">
            <a:off x="5611081" y="3117745"/>
            <a:ext cx="2682843" cy="0"/>
          </a:xfrm>
          <a:prstGeom prst="line">
            <a:avLst/>
          </a:prstGeom>
          <a:solidFill>
            <a:schemeClr val="accent1"/>
          </a:solidFill>
          <a:ln w="28575" cap="flat" cmpd="sng" algn="ctr">
            <a:solidFill>
              <a:srgbClr val="FF6600"/>
            </a:solidFill>
            <a:prstDash val="sysDash"/>
            <a:round/>
            <a:headEnd type="none" w="med" len="med"/>
            <a:tailEnd type="none" w="med" len="med"/>
          </a:ln>
          <a:effectLst/>
        </p:spPr>
      </p:cxnSp>
      <p:cxnSp>
        <p:nvCxnSpPr>
          <p:cNvPr id="43" name="Straight Connector 42"/>
          <p:cNvCxnSpPr/>
          <p:nvPr/>
        </p:nvCxnSpPr>
        <p:spPr bwMode="auto">
          <a:xfrm flipH="1">
            <a:off x="3762339" y="4302741"/>
            <a:ext cx="4531584" cy="0"/>
          </a:xfrm>
          <a:prstGeom prst="line">
            <a:avLst/>
          </a:prstGeom>
          <a:solidFill>
            <a:schemeClr val="accent1"/>
          </a:solidFill>
          <a:ln w="28575" cap="flat" cmpd="sng" algn="ctr">
            <a:solidFill>
              <a:srgbClr val="FF6600"/>
            </a:solidFill>
            <a:prstDash val="sysDash"/>
            <a:round/>
            <a:headEnd type="none" w="med" len="med"/>
            <a:tailEnd type="none" w="med" len="med"/>
          </a:ln>
          <a:effectLst/>
        </p:spPr>
      </p:cxnSp>
      <p:cxnSp>
        <p:nvCxnSpPr>
          <p:cNvPr id="45" name="Straight Connector 44"/>
          <p:cNvCxnSpPr/>
          <p:nvPr/>
        </p:nvCxnSpPr>
        <p:spPr bwMode="auto">
          <a:xfrm flipH="1" flipV="1">
            <a:off x="2075034" y="4081830"/>
            <a:ext cx="6218889" cy="1354"/>
          </a:xfrm>
          <a:prstGeom prst="line">
            <a:avLst/>
          </a:prstGeom>
          <a:solidFill>
            <a:schemeClr val="accent1"/>
          </a:solidFill>
          <a:ln w="28575" cap="flat" cmpd="sng" algn="ctr">
            <a:solidFill>
              <a:srgbClr val="FF6600"/>
            </a:solidFill>
            <a:prstDash val="sysDash"/>
            <a:round/>
            <a:headEnd type="none" w="med" len="med"/>
            <a:tailEnd type="none" w="med" len="med"/>
          </a:ln>
          <a:effectLst/>
        </p:spPr>
      </p:cxnSp>
      <p:pic>
        <p:nvPicPr>
          <p:cNvPr id="58" name="Picture 57"/>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382448" y="1053677"/>
            <a:ext cx="436153" cy="252378"/>
          </a:xfrm>
          <a:prstGeom prst="rect">
            <a:avLst/>
          </a:prstGeom>
          <a:ln w="12700">
            <a:solidFill>
              <a:schemeClr val="tx1"/>
            </a:solidFill>
            <a:miter lim="400000"/>
          </a:ln>
          <a:effectLst>
            <a:outerShdw blurRad="50800" dist="38100" dir="2700000" algn="tl" rotWithShape="0">
              <a:srgbClr val="000000">
                <a:alpha val="43000"/>
              </a:srgbClr>
            </a:outerShdw>
          </a:effectLst>
        </p:spPr>
      </p:pic>
      <p:pic>
        <p:nvPicPr>
          <p:cNvPr id="59" name="sochi2014_logo.jpg"/>
          <p:cNvPicPr/>
          <p:nvPr/>
        </p:nvPicPr>
        <p:blipFill>
          <a:blip r:embed="rId11" cstate="print">
            <a:extLst>
              <a:ext uri="{28A0092B-C50C-407E-A947-70E740481C1C}">
                <a14:useLocalDpi xmlns:a14="http://schemas.microsoft.com/office/drawing/2010/main"/>
              </a:ext>
            </a:extLst>
          </a:blip>
          <a:stretch>
            <a:fillRect/>
          </a:stretch>
        </p:blipFill>
        <p:spPr>
          <a:xfrm>
            <a:off x="8361817" y="2900627"/>
            <a:ext cx="583029" cy="383073"/>
          </a:xfrm>
          <a:prstGeom prst="rect">
            <a:avLst/>
          </a:prstGeom>
          <a:ln w="12700">
            <a:solidFill>
              <a:schemeClr val="tx1"/>
            </a:solidFill>
            <a:miter lim="400000"/>
          </a:ln>
          <a:effectLst>
            <a:outerShdw blurRad="50800" dist="38100" dir="2700000" algn="tl" rotWithShape="0">
              <a:srgbClr val="000000">
                <a:alpha val="43000"/>
              </a:srgbClr>
            </a:outerShdw>
          </a:effectLst>
        </p:spPr>
      </p:pic>
      <p:pic>
        <p:nvPicPr>
          <p:cNvPr id="60" name="london2012_logo.jpg"/>
          <p:cNvPicPr/>
          <p:nvPr/>
        </p:nvPicPr>
        <p:blipFill>
          <a:blip r:embed="rId12" cstate="print">
            <a:extLst>
              <a:ext uri="{28A0092B-C50C-407E-A947-70E740481C1C}">
                <a14:useLocalDpi xmlns:a14="http://schemas.microsoft.com/office/drawing/2010/main"/>
              </a:ext>
            </a:extLst>
          </a:blip>
          <a:stretch>
            <a:fillRect/>
          </a:stretch>
        </p:blipFill>
        <p:spPr>
          <a:xfrm>
            <a:off x="8423758" y="4205342"/>
            <a:ext cx="474542" cy="355448"/>
          </a:xfrm>
          <a:prstGeom prst="rect">
            <a:avLst/>
          </a:prstGeom>
          <a:ln w="12700">
            <a:solidFill>
              <a:schemeClr val="tx1"/>
            </a:solidFill>
            <a:miter lim="400000"/>
          </a:ln>
          <a:effectLst>
            <a:outerShdw blurRad="50800" dist="38100" dir="2700000" algn="tl" rotWithShape="0">
              <a:srgbClr val="000000">
                <a:alpha val="43000"/>
              </a:srgbClr>
            </a:outerShdw>
          </a:effectLst>
        </p:spPr>
      </p:pic>
      <p:pic>
        <p:nvPicPr>
          <p:cNvPr id="61" name="fwc2010_logo.jpg"/>
          <p:cNvPicPr/>
          <p:nvPr/>
        </p:nvPicPr>
        <p:blipFill>
          <a:blip r:embed="rId13" cstate="print">
            <a:extLst>
              <a:ext uri="{28A0092B-C50C-407E-A947-70E740481C1C}">
                <a14:useLocalDpi xmlns:a14="http://schemas.microsoft.com/office/drawing/2010/main"/>
              </a:ext>
            </a:extLst>
          </a:blip>
          <a:stretch>
            <a:fillRect/>
          </a:stretch>
        </p:blipFill>
        <p:spPr>
          <a:xfrm>
            <a:off x="8488080" y="3754414"/>
            <a:ext cx="337246" cy="385424"/>
          </a:xfrm>
          <a:prstGeom prst="rect">
            <a:avLst/>
          </a:prstGeom>
          <a:ln w="12700">
            <a:solidFill>
              <a:schemeClr val="tx1"/>
            </a:solidFill>
            <a:miter lim="400000"/>
          </a:ln>
          <a:effectLst>
            <a:outerShdw blurRad="50800" dist="38100" dir="2700000" algn="tl" rotWithShape="0">
              <a:srgbClr val="000000">
                <a:alpha val="43000"/>
              </a:srgbClr>
            </a:outerShdw>
          </a:effectLst>
        </p:spPr>
      </p:pic>
      <p:sp>
        <p:nvSpPr>
          <p:cNvPr id="62" name="TextBox 61"/>
          <p:cNvSpPr txBox="1"/>
          <p:nvPr/>
        </p:nvSpPr>
        <p:spPr>
          <a:xfrm>
            <a:off x="1991081" y="2246761"/>
            <a:ext cx="579003" cy="307777"/>
          </a:xfrm>
          <a:prstGeom prst="rect">
            <a:avLst/>
          </a:prstGeom>
          <a:noFill/>
        </p:spPr>
        <p:txBody>
          <a:bodyPr wrap="none" lIns="57150" tIns="28575" rIns="57150" bIns="28575" rtlCol="0" anchor="ctr" anchorCtr="0">
            <a:spAutoFit/>
          </a:bodyPr>
          <a:lstStyle/>
          <a:p>
            <a:r>
              <a:rPr lang="en-US" dirty="0" smtClean="0">
                <a:solidFill>
                  <a:schemeClr val="tx1">
                    <a:lumMod val="75000"/>
                  </a:schemeClr>
                </a:solidFill>
                <a:latin typeface="Arial" pitchFamily="34" charset="0"/>
                <a:cs typeface="Arial" pitchFamily="34" charset="0"/>
              </a:rPr>
              <a:t>2010</a:t>
            </a:r>
          </a:p>
        </p:txBody>
      </p:sp>
      <p:sp>
        <p:nvSpPr>
          <p:cNvPr id="63" name="TextBox 62"/>
          <p:cNvSpPr txBox="1"/>
          <p:nvPr/>
        </p:nvSpPr>
        <p:spPr>
          <a:xfrm>
            <a:off x="3693994" y="2590904"/>
            <a:ext cx="579003" cy="307777"/>
          </a:xfrm>
          <a:prstGeom prst="rect">
            <a:avLst/>
          </a:prstGeom>
          <a:solidFill>
            <a:srgbClr val="FFFFFF"/>
          </a:solidFill>
        </p:spPr>
        <p:txBody>
          <a:bodyPr wrap="none" lIns="57150" tIns="28575" rIns="57150" bIns="28575" rtlCol="0" anchor="ctr" anchorCtr="0">
            <a:spAutoFit/>
          </a:bodyPr>
          <a:lstStyle/>
          <a:p>
            <a:r>
              <a:rPr lang="en-US" dirty="0" smtClean="0">
                <a:solidFill>
                  <a:schemeClr val="tx1">
                    <a:lumMod val="75000"/>
                  </a:schemeClr>
                </a:solidFill>
                <a:latin typeface="Arial" pitchFamily="34" charset="0"/>
                <a:cs typeface="Arial" pitchFamily="34" charset="0"/>
              </a:rPr>
              <a:t>2012</a:t>
            </a:r>
          </a:p>
        </p:txBody>
      </p:sp>
      <p:sp>
        <p:nvSpPr>
          <p:cNvPr id="64" name="TextBox 63"/>
          <p:cNvSpPr txBox="1"/>
          <p:nvPr/>
        </p:nvSpPr>
        <p:spPr>
          <a:xfrm>
            <a:off x="4892410" y="1502233"/>
            <a:ext cx="579003" cy="307777"/>
          </a:xfrm>
          <a:prstGeom prst="rect">
            <a:avLst/>
          </a:prstGeom>
          <a:solidFill>
            <a:srgbClr val="FFFFFF"/>
          </a:solidFill>
        </p:spPr>
        <p:txBody>
          <a:bodyPr wrap="none" lIns="57150" tIns="28575" rIns="57150" bIns="28575" rtlCol="0" anchor="ctr" anchorCtr="0">
            <a:spAutoFit/>
          </a:bodyPr>
          <a:lstStyle/>
          <a:p>
            <a:r>
              <a:rPr lang="en-US" dirty="0" smtClean="0">
                <a:solidFill>
                  <a:schemeClr val="tx1">
                    <a:lumMod val="75000"/>
                  </a:schemeClr>
                </a:solidFill>
                <a:latin typeface="Arial" pitchFamily="34" charset="0"/>
                <a:cs typeface="Arial" pitchFamily="34" charset="0"/>
              </a:rPr>
              <a:t>2014</a:t>
            </a:r>
          </a:p>
        </p:txBody>
      </p:sp>
    </p:spTree>
    <p:extLst>
      <p:ext uri="{BB962C8B-B14F-4D97-AF65-F5344CB8AC3E}">
        <p14:creationId xmlns:p14="http://schemas.microsoft.com/office/powerpoint/2010/main" val="204431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ker.com/cliparts/0/P/X/P/D/E/cloud-hi.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133" y="561634"/>
            <a:ext cx="8866273" cy="3868236"/>
          </a:xfrm>
          <a:prstGeom prst="rect">
            <a:avLst/>
          </a:prstGeom>
          <a:noFill/>
          <a:effectLst>
            <a:glow rad="127000">
              <a:schemeClr val="accent1">
                <a:alpha val="0"/>
              </a:schemeClr>
            </a:glow>
          </a:effectLst>
          <a:extLst>
            <a:ext uri="{909E8E84-426E-40DD-AFC4-6F175D3DCCD1}">
              <a14:hiddenFill xmlns:a14="http://schemas.microsoft.com/office/drawing/2010/main">
                <a:solidFill>
                  <a:srgbClr val="FFFFFF"/>
                </a:solidFill>
              </a14:hiddenFill>
            </a:ext>
          </a:extLst>
        </p:spPr>
      </p:pic>
      <p:pic>
        <p:nvPicPr>
          <p:cNvPr id="200" name="Content Placeholder 3" descr="GLobalMap.png"/>
          <p:cNvPicPr>
            <a:picLocks noChangeAspect="1"/>
          </p:cNvPicPr>
          <p:nvPr/>
        </p:nvPicPr>
        <p:blipFill>
          <a:blip r:embed="rId4" cstate="screen">
            <a:alphaModFix amt="12000"/>
            <a:extLst>
              <a:ext uri="{28A0092B-C50C-407E-A947-70E740481C1C}">
                <a14:useLocalDpi xmlns:a14="http://schemas.microsoft.com/office/drawing/2010/main"/>
              </a:ext>
            </a:extLst>
          </a:blip>
          <a:stretch>
            <a:fillRect/>
          </a:stretch>
        </p:blipFill>
        <p:spPr>
          <a:xfrm>
            <a:off x="1088605" y="1533643"/>
            <a:ext cx="6361442" cy="2875581"/>
          </a:xfrm>
          <a:prstGeom prst="rect">
            <a:avLst/>
          </a:prstGeom>
        </p:spPr>
      </p:pic>
      <p:sp>
        <p:nvSpPr>
          <p:cNvPr id="64" name="Rectangle 63"/>
          <p:cNvSpPr/>
          <p:nvPr/>
        </p:nvSpPr>
        <p:spPr bwMode="auto">
          <a:xfrm>
            <a:off x="180846" y="160774"/>
            <a:ext cx="452114" cy="622998"/>
          </a:xfrm>
          <a:prstGeom prst="rect">
            <a:avLst/>
          </a:prstGeom>
          <a:solidFill>
            <a:srgbClr val="FFFFFF"/>
          </a:solidFill>
          <a:ln w="9525" cap="flat" cmpd="sng" algn="ctr">
            <a:solidFill>
              <a:schemeClr val="bg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66" name="Pentagon 65"/>
          <p:cNvSpPr/>
          <p:nvPr/>
        </p:nvSpPr>
        <p:spPr bwMode="auto">
          <a:xfrm>
            <a:off x="271553" y="4409223"/>
            <a:ext cx="1731760" cy="323007"/>
          </a:xfrm>
          <a:prstGeom prst="homePlat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chemeClr val="tx1"/>
                </a:solidFill>
                <a:latin typeface="Arial" charset="0"/>
              </a:rPr>
              <a:t>Present</a:t>
            </a:r>
          </a:p>
        </p:txBody>
      </p:sp>
      <p:sp>
        <p:nvSpPr>
          <p:cNvPr id="69" name="Chevron 68"/>
          <p:cNvSpPr/>
          <p:nvPr/>
        </p:nvSpPr>
        <p:spPr bwMode="auto">
          <a:xfrm>
            <a:off x="2003428" y="4409224"/>
            <a:ext cx="1706418" cy="323006"/>
          </a:xfrm>
          <a:prstGeom prst="chevro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Prepare</a:t>
            </a:r>
          </a:p>
        </p:txBody>
      </p:sp>
      <p:sp>
        <p:nvSpPr>
          <p:cNvPr id="70" name="Chevron 69"/>
          <p:cNvSpPr/>
          <p:nvPr/>
        </p:nvSpPr>
        <p:spPr bwMode="auto">
          <a:xfrm>
            <a:off x="5416494" y="4409224"/>
            <a:ext cx="1706418" cy="323006"/>
          </a:xfrm>
          <a:prstGeom prst="chevr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Deliver</a:t>
            </a:r>
          </a:p>
        </p:txBody>
      </p:sp>
      <p:sp>
        <p:nvSpPr>
          <p:cNvPr id="71" name="Chevron 70"/>
          <p:cNvSpPr/>
          <p:nvPr/>
        </p:nvSpPr>
        <p:spPr bwMode="auto">
          <a:xfrm>
            <a:off x="7123028" y="4409224"/>
            <a:ext cx="1723313" cy="323006"/>
          </a:xfrm>
          <a:prstGeom prst="chevr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Play</a:t>
            </a:r>
          </a:p>
        </p:txBody>
      </p:sp>
      <p:sp>
        <p:nvSpPr>
          <p:cNvPr id="72" name="Chevron 71"/>
          <p:cNvSpPr/>
          <p:nvPr/>
        </p:nvSpPr>
        <p:spPr bwMode="auto">
          <a:xfrm>
            <a:off x="3709961" y="4410481"/>
            <a:ext cx="1706418" cy="323006"/>
          </a:xfrm>
          <a:prstGeom prst="chevr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Publish</a:t>
            </a:r>
          </a:p>
        </p:txBody>
      </p:sp>
      <p:sp>
        <p:nvSpPr>
          <p:cNvPr id="234" name="Title 233"/>
          <p:cNvSpPr>
            <a:spLocks noGrp="1"/>
          </p:cNvSpPr>
          <p:nvPr>
            <p:ph type="title"/>
          </p:nvPr>
        </p:nvSpPr>
        <p:spPr>
          <a:xfrm>
            <a:off x="457201" y="283934"/>
            <a:ext cx="7915939" cy="342900"/>
          </a:xfrm>
        </p:spPr>
        <p:txBody>
          <a:bodyPr/>
          <a:lstStyle/>
          <a:p>
            <a:r>
              <a:rPr lang="en-US" dirty="0" smtClean="0"/>
              <a:t>Akamai Media Delivery </a:t>
            </a:r>
            <a:r>
              <a:rPr lang="en-US" i="1" dirty="0" smtClean="0"/>
              <a:t>– Live/Linear Video Streams</a:t>
            </a:r>
            <a:endParaRPr lang="en-US" i="1" dirty="0"/>
          </a:p>
        </p:txBody>
      </p:sp>
      <p:sp>
        <p:nvSpPr>
          <p:cNvPr id="3" name="TextBox 2"/>
          <p:cNvSpPr txBox="1"/>
          <p:nvPr/>
        </p:nvSpPr>
        <p:spPr>
          <a:xfrm>
            <a:off x="616214" y="3800665"/>
            <a:ext cx="727763" cy="288541"/>
          </a:xfrm>
          <a:prstGeom prst="rect">
            <a:avLst/>
          </a:prstGeom>
          <a:noFill/>
        </p:spPr>
        <p:txBody>
          <a:bodyPr wrap="none" lIns="57150" tIns="28575" rIns="57150" bIns="28575" rtlCol="0" anchor="ctr" anchorCtr="0">
            <a:spAutoFit/>
          </a:bodyPr>
          <a:lstStyle/>
          <a:p>
            <a:r>
              <a:rPr lang="en-US" sz="1500" i="1" dirty="0">
                <a:solidFill>
                  <a:srgbClr val="FFFFFF"/>
                </a:solidFill>
                <a:latin typeface="Arial" pitchFamily="34" charset="0"/>
                <a:cs typeface="Arial" pitchFamily="34" charset="0"/>
              </a:rPr>
              <a:t>Upload</a:t>
            </a:r>
          </a:p>
        </p:txBody>
      </p:sp>
      <p:pic>
        <p:nvPicPr>
          <p:cNvPr id="29" name="Picture 28"/>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3040" r="100000"/>
                    </a14:imgEffect>
                  </a14:imgLayer>
                </a14:imgProps>
              </a:ext>
              <a:ext uri="{28A0092B-C50C-407E-A947-70E740481C1C}">
                <a14:useLocalDpi xmlns:a14="http://schemas.microsoft.com/office/drawing/2010/main"/>
              </a:ext>
            </a:extLst>
          </a:blip>
          <a:stretch>
            <a:fillRect/>
          </a:stretch>
        </p:blipFill>
        <p:spPr>
          <a:xfrm>
            <a:off x="1000392" y="2026272"/>
            <a:ext cx="638683" cy="638683"/>
          </a:xfrm>
          <a:prstGeom prst="rect">
            <a:avLst/>
          </a:prstGeom>
        </p:spPr>
      </p:pic>
      <p:pic>
        <p:nvPicPr>
          <p:cNvPr id="30" name="Picture 29"/>
          <p:cNvPicPr>
            <a:picLocks noChangeAspect="1"/>
          </p:cNvPicPr>
          <p:nvPr/>
        </p:nvPicPr>
        <p:blipFill>
          <a:blip r:embed="rId7" cstate="print">
            <a:extLst>
              <a:ext uri="{BEBA8EAE-BF5A-486C-A8C5-ECC9F3942E4B}">
                <a14:imgProps xmlns:a14="http://schemas.microsoft.com/office/drawing/2010/main">
                  <a14:imgLayer r:embed="rId8">
                    <a14:imgEffect>
                      <a14:backgroundRemoval t="0" b="100000" l="3040" r="100000"/>
                    </a14:imgEffect>
                  </a14:imgLayer>
                </a14:imgProps>
              </a:ext>
              <a:ext uri="{28A0092B-C50C-407E-A947-70E740481C1C}">
                <a14:useLocalDpi xmlns:a14="http://schemas.microsoft.com/office/drawing/2010/main"/>
              </a:ext>
            </a:extLst>
          </a:blip>
          <a:stretch>
            <a:fillRect/>
          </a:stretch>
        </p:blipFill>
        <p:spPr>
          <a:xfrm>
            <a:off x="393370" y="1915379"/>
            <a:ext cx="946748" cy="946748"/>
          </a:xfrm>
          <a:prstGeom prst="rect">
            <a:avLst/>
          </a:prstGeom>
        </p:spPr>
      </p:pic>
      <p:sp>
        <p:nvSpPr>
          <p:cNvPr id="31" name="TextBox 30"/>
          <p:cNvSpPr txBox="1"/>
          <p:nvPr/>
        </p:nvSpPr>
        <p:spPr>
          <a:xfrm>
            <a:off x="529520" y="2048638"/>
            <a:ext cx="791683" cy="577081"/>
          </a:xfrm>
          <a:prstGeom prst="rect">
            <a:avLst/>
          </a:prstGeom>
          <a:noFill/>
        </p:spPr>
        <p:txBody>
          <a:bodyPr wrap="none" lIns="57150" tIns="28575" rIns="57150" bIns="28575" rtlCol="0" anchor="ctr" anchorCtr="0">
            <a:spAutoFit/>
          </a:bodyPr>
          <a:lstStyle/>
          <a:p>
            <a:pPr algn="ctr"/>
            <a:r>
              <a:rPr lang="en-US" sz="1100" dirty="0">
                <a:solidFill>
                  <a:schemeClr val="bg1"/>
                </a:solidFill>
                <a:latin typeface="Arial" pitchFamily="34" charset="0"/>
                <a:cs typeface="Arial" pitchFamily="34" charset="0"/>
              </a:rPr>
              <a:t>Encode/</a:t>
            </a:r>
          </a:p>
          <a:p>
            <a:pPr algn="ctr"/>
            <a:r>
              <a:rPr lang="en-US" sz="1100" dirty="0">
                <a:solidFill>
                  <a:schemeClr val="bg1"/>
                </a:solidFill>
                <a:latin typeface="Arial" pitchFamily="34" charset="0"/>
                <a:cs typeface="Arial" pitchFamily="34" charset="0"/>
              </a:rPr>
              <a:t>Transcode</a:t>
            </a:r>
          </a:p>
          <a:p>
            <a:pPr algn="ctr"/>
            <a:r>
              <a:rPr lang="en-US" sz="1100" dirty="0">
                <a:solidFill>
                  <a:schemeClr val="bg1"/>
                </a:solidFill>
                <a:latin typeface="Arial" pitchFamily="34" charset="0"/>
                <a:cs typeface="Arial" pitchFamily="34" charset="0"/>
              </a:rPr>
              <a:t>Package</a:t>
            </a:r>
          </a:p>
        </p:txBody>
      </p:sp>
      <p:grpSp>
        <p:nvGrpSpPr>
          <p:cNvPr id="32" name="Group 31"/>
          <p:cNvGrpSpPr/>
          <p:nvPr/>
        </p:nvGrpSpPr>
        <p:grpSpPr>
          <a:xfrm>
            <a:off x="118133" y="1220240"/>
            <a:ext cx="884382" cy="1851056"/>
            <a:chOff x="-33423" y="2235553"/>
            <a:chExt cx="1415011" cy="2961689"/>
          </a:xfrm>
        </p:grpSpPr>
        <p:pic>
          <p:nvPicPr>
            <p:cNvPr id="36" name="Picture 3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48983" y="4746042"/>
              <a:ext cx="644461" cy="451200"/>
            </a:xfrm>
            <a:prstGeom prst="rect">
              <a:avLst/>
            </a:prstGeom>
          </p:spPr>
        </p:pic>
        <p:pic>
          <p:nvPicPr>
            <p:cNvPr id="34" name="Picture 33" descr="satellite.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3423" y="2235553"/>
              <a:ext cx="1415011" cy="1415011"/>
            </a:xfrm>
            <a:prstGeom prst="rect">
              <a:avLst/>
            </a:prstGeom>
          </p:spPr>
        </p:pic>
      </p:grpSp>
      <p:sp>
        <p:nvSpPr>
          <p:cNvPr id="37" name="TextBox 36"/>
          <p:cNvSpPr txBox="1"/>
          <p:nvPr/>
        </p:nvSpPr>
        <p:spPr>
          <a:xfrm>
            <a:off x="1911311" y="2923781"/>
            <a:ext cx="639398" cy="288541"/>
          </a:xfrm>
          <a:prstGeom prst="rect">
            <a:avLst/>
          </a:prstGeom>
          <a:noFill/>
        </p:spPr>
        <p:txBody>
          <a:bodyPr wrap="none" lIns="57150" tIns="28575" rIns="57150" bIns="28575" rtlCol="0" anchor="ctr" anchorCtr="0">
            <a:spAutoFit/>
          </a:bodyPr>
          <a:lstStyle/>
          <a:p>
            <a:r>
              <a:rPr lang="en-US" sz="1500" dirty="0">
                <a:solidFill>
                  <a:schemeClr val="tx1">
                    <a:lumMod val="75000"/>
                  </a:schemeClr>
                </a:solidFill>
                <a:latin typeface="Arial" pitchFamily="34" charset="0"/>
                <a:cs typeface="Arial" pitchFamily="34" charset="0"/>
              </a:rPr>
              <a:t>Ingest</a:t>
            </a:r>
          </a:p>
        </p:txBody>
      </p:sp>
      <p:sp>
        <p:nvSpPr>
          <p:cNvPr id="41" name="TextBox 40"/>
          <p:cNvSpPr txBox="1"/>
          <p:nvPr/>
        </p:nvSpPr>
        <p:spPr>
          <a:xfrm>
            <a:off x="2986766" y="1945349"/>
            <a:ext cx="681277" cy="257763"/>
          </a:xfrm>
          <a:prstGeom prst="rect">
            <a:avLst/>
          </a:prstGeom>
          <a:noFill/>
        </p:spPr>
        <p:txBody>
          <a:bodyPr wrap="none" lIns="57150" tIns="28575" rIns="57150" bIns="28575" rtlCol="0" anchor="ctr" anchorCtr="0">
            <a:spAutoFit/>
          </a:bodyPr>
          <a:lstStyle/>
          <a:p>
            <a:r>
              <a:rPr lang="en-US" sz="1300" dirty="0">
                <a:solidFill>
                  <a:schemeClr val="tx1">
                    <a:lumMod val="75000"/>
                  </a:schemeClr>
                </a:solidFill>
                <a:latin typeface="Arial" pitchFamily="34" charset="0"/>
                <a:cs typeface="Arial" pitchFamily="34" charset="0"/>
              </a:rPr>
              <a:t>Encrypt</a:t>
            </a:r>
          </a:p>
        </p:txBody>
      </p:sp>
      <p:sp>
        <p:nvSpPr>
          <p:cNvPr id="42" name="TextBox 41"/>
          <p:cNvSpPr txBox="1"/>
          <p:nvPr/>
        </p:nvSpPr>
        <p:spPr>
          <a:xfrm>
            <a:off x="3064928" y="2195418"/>
            <a:ext cx="764633"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Package</a:t>
            </a:r>
          </a:p>
        </p:txBody>
      </p:sp>
      <p:pic>
        <p:nvPicPr>
          <p:cNvPr id="46" name="Picture 132" descr="Akamai_Serve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1837610" y="2287730"/>
            <a:ext cx="804802" cy="689093"/>
          </a:xfrm>
          <a:prstGeom prst="rect">
            <a:avLst/>
          </a:prstGeom>
          <a:noFill/>
          <a:ln w="9525">
            <a:noFill/>
            <a:miter lim="800000"/>
            <a:headEnd/>
            <a:tailEnd/>
          </a:ln>
        </p:spPr>
      </p:pic>
      <p:sp>
        <p:nvSpPr>
          <p:cNvPr id="47" name="Rounded Rectangle 46"/>
          <p:cNvSpPr/>
          <p:nvPr/>
        </p:nvSpPr>
        <p:spPr bwMode="auto">
          <a:xfrm>
            <a:off x="1723313" y="1504270"/>
            <a:ext cx="2080857" cy="1775421"/>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r>
              <a:rPr lang="en-US" sz="1100" b="1" dirty="0">
                <a:latin typeface="Arial" charset="0"/>
              </a:rPr>
              <a:t>Media Services - Live</a:t>
            </a:r>
          </a:p>
        </p:txBody>
      </p:sp>
      <p:grpSp>
        <p:nvGrpSpPr>
          <p:cNvPr id="110" name="Group 109"/>
          <p:cNvGrpSpPr/>
          <p:nvPr/>
        </p:nvGrpSpPr>
        <p:grpSpPr>
          <a:xfrm>
            <a:off x="2595793" y="2232282"/>
            <a:ext cx="604318" cy="885199"/>
            <a:chOff x="4153268" y="3571652"/>
            <a:chExt cx="966909" cy="1416318"/>
          </a:xfrm>
        </p:grpSpPr>
        <p:grpSp>
          <p:nvGrpSpPr>
            <p:cNvPr id="109" name="Group 108"/>
            <p:cNvGrpSpPr/>
            <p:nvPr/>
          </p:nvGrpSpPr>
          <p:grpSpPr>
            <a:xfrm>
              <a:off x="4153268" y="3571652"/>
              <a:ext cx="966909" cy="1416318"/>
              <a:chOff x="4153268" y="3571652"/>
              <a:chExt cx="966909" cy="1416318"/>
            </a:xfrm>
          </p:grpSpPr>
          <p:pic>
            <p:nvPicPr>
              <p:cNvPr id="38" name="Picture 3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rot="5400000">
                <a:off x="3928564" y="3796356"/>
                <a:ext cx="1416318" cy="966909"/>
              </a:xfrm>
              <a:prstGeom prst="rect">
                <a:avLst/>
              </a:prstGeom>
            </p:spPr>
          </p:pic>
          <p:sp>
            <p:nvSpPr>
              <p:cNvPr id="39" name="Oval 38"/>
              <p:cNvSpPr/>
              <p:nvPr/>
            </p:nvSpPr>
            <p:spPr bwMode="auto">
              <a:xfrm>
                <a:off x="4336240" y="4238470"/>
                <a:ext cx="568127" cy="568127"/>
              </a:xfrm>
              <a:prstGeom prst="ellipse">
                <a:avLst/>
              </a:prstGeom>
              <a:solidFill>
                <a:srgbClr val="FF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sp>
          <p:nvSpPr>
            <p:cNvPr id="48" name="Oval 47"/>
            <p:cNvSpPr/>
            <p:nvPr/>
          </p:nvSpPr>
          <p:spPr bwMode="auto">
            <a:xfrm>
              <a:off x="4491602" y="3694483"/>
              <a:ext cx="265370" cy="265370"/>
            </a:xfrm>
            <a:prstGeom prst="ellipse">
              <a:avLst/>
            </a:prstGeom>
            <a:solidFill>
              <a:srgbClr val="FF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pic>
        <p:nvPicPr>
          <p:cNvPr id="49" name="Picture 48"/>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2710150" y="2035056"/>
            <a:ext cx="227111" cy="323754"/>
          </a:xfrm>
          <a:prstGeom prst="rect">
            <a:avLst/>
          </a:prstGeom>
          <a:solidFill>
            <a:srgbClr val="FF9933"/>
          </a:solidFill>
        </p:spPr>
      </p:pic>
      <p:cxnSp>
        <p:nvCxnSpPr>
          <p:cNvPr id="51" name="Straight Arrow Connector 50"/>
          <p:cNvCxnSpPr/>
          <p:nvPr/>
        </p:nvCxnSpPr>
        <p:spPr bwMode="auto">
          <a:xfrm>
            <a:off x="3173446" y="2655278"/>
            <a:ext cx="1755525" cy="0"/>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52" name="Straight Arrow Connector 51"/>
          <p:cNvCxnSpPr/>
          <p:nvPr/>
        </p:nvCxnSpPr>
        <p:spPr bwMode="auto">
          <a:xfrm>
            <a:off x="4186907" y="2690468"/>
            <a:ext cx="186124" cy="441188"/>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pic>
        <p:nvPicPr>
          <p:cNvPr id="53" name="Picture 183" descr="Stirage"/>
          <p:cNvPicPr>
            <a:picLocks noChangeAspect="1" noChangeArrowheads="1"/>
          </p:cNvPicPr>
          <p:nvPr/>
        </p:nvPicPr>
        <p:blipFill rotWithShape="1">
          <a:blip r:embed="rId15" cstate="print">
            <a:extLst>
              <a:ext uri="{28A0092B-C50C-407E-A947-70E740481C1C}">
                <a14:useLocalDpi xmlns:a14="http://schemas.microsoft.com/office/drawing/2010/main"/>
              </a:ext>
            </a:extLst>
          </a:blip>
          <a:srcRect/>
          <a:stretch/>
        </p:blipFill>
        <p:spPr bwMode="auto">
          <a:xfrm>
            <a:off x="4273801" y="3131656"/>
            <a:ext cx="655170" cy="828414"/>
          </a:xfrm>
          <a:prstGeom prst="rect">
            <a:avLst/>
          </a:prstGeom>
          <a:noFill/>
          <a:ln w="9525">
            <a:noFill/>
            <a:miter lim="800000"/>
            <a:headEnd/>
            <a:tailEnd/>
          </a:ln>
        </p:spPr>
      </p:pic>
      <p:sp>
        <p:nvSpPr>
          <p:cNvPr id="55" name="TextBox 54"/>
          <p:cNvSpPr txBox="1"/>
          <p:nvPr/>
        </p:nvSpPr>
        <p:spPr>
          <a:xfrm>
            <a:off x="3794228" y="2914003"/>
            <a:ext cx="468078" cy="457818"/>
          </a:xfrm>
          <a:prstGeom prst="rect">
            <a:avLst/>
          </a:prstGeom>
          <a:noFill/>
        </p:spPr>
        <p:txBody>
          <a:bodyPr wrap="none" lIns="57150" tIns="28575" rIns="57150" bIns="28575" rtlCol="0" anchor="ctr" anchorCtr="0">
            <a:spAutoFit/>
          </a:bodyPr>
          <a:lstStyle/>
          <a:p>
            <a:pPr algn="ctr"/>
            <a:r>
              <a:rPr lang="en-US" sz="1300" dirty="0">
                <a:solidFill>
                  <a:schemeClr val="tx1">
                    <a:lumMod val="75000"/>
                  </a:schemeClr>
                </a:solidFill>
                <a:latin typeface="Arial" pitchFamily="34" charset="0"/>
                <a:cs typeface="Arial" pitchFamily="34" charset="0"/>
              </a:rPr>
              <a:t>Live </a:t>
            </a:r>
          </a:p>
          <a:p>
            <a:pPr algn="ctr"/>
            <a:r>
              <a:rPr lang="en-US" sz="1300" dirty="0">
                <a:solidFill>
                  <a:schemeClr val="tx1">
                    <a:lumMod val="75000"/>
                  </a:schemeClr>
                </a:solidFill>
                <a:latin typeface="Arial" pitchFamily="34" charset="0"/>
                <a:cs typeface="Arial" pitchFamily="34" charset="0"/>
              </a:rPr>
              <a:t>DVR</a:t>
            </a:r>
          </a:p>
        </p:txBody>
      </p:sp>
      <p:sp>
        <p:nvSpPr>
          <p:cNvPr id="56" name="TextBox 55"/>
          <p:cNvSpPr txBox="1"/>
          <p:nvPr/>
        </p:nvSpPr>
        <p:spPr>
          <a:xfrm>
            <a:off x="4100015" y="3893377"/>
            <a:ext cx="960199"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NetStorage</a:t>
            </a:r>
          </a:p>
        </p:txBody>
      </p:sp>
      <p:pic>
        <p:nvPicPr>
          <p:cNvPr id="93" name="Picture 92" descr="device2.png"/>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7723243" y="711763"/>
            <a:ext cx="355063" cy="471265"/>
          </a:xfrm>
          <a:prstGeom prst="rect">
            <a:avLst/>
          </a:prstGeom>
        </p:spPr>
      </p:pic>
      <p:pic>
        <p:nvPicPr>
          <p:cNvPr id="94" name="Picture 93" descr="device1.png"/>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8213941" y="1099605"/>
            <a:ext cx="219027" cy="317298"/>
          </a:xfrm>
          <a:prstGeom prst="rect">
            <a:avLst/>
          </a:prstGeom>
        </p:spPr>
      </p:pic>
      <p:pic>
        <p:nvPicPr>
          <p:cNvPr id="95" name="Picture 6" descr="ipad_offdep.png"/>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7774499" y="3021227"/>
            <a:ext cx="346424" cy="4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36" descr="Devices"/>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7723243" y="3597357"/>
            <a:ext cx="522883" cy="51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6" descr="enduser.png"/>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7648506" y="1669766"/>
            <a:ext cx="711586" cy="491224"/>
          </a:xfrm>
          <a:prstGeom prst="rect">
            <a:avLst/>
          </a:prstGeom>
        </p:spPr>
      </p:pic>
      <p:pic>
        <p:nvPicPr>
          <p:cNvPr id="98" name="Picture 138" descr="Plasma"/>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7633806" y="2432322"/>
            <a:ext cx="639997" cy="390379"/>
          </a:xfrm>
          <a:prstGeom prst="rect">
            <a:avLst/>
          </a:prstGeom>
          <a:noFill/>
          <a:ln w="9525">
            <a:noFill/>
            <a:miter lim="800000"/>
            <a:headEnd/>
            <a:tailEnd/>
          </a:ln>
        </p:spPr>
      </p:pic>
      <p:cxnSp>
        <p:nvCxnSpPr>
          <p:cNvPr id="100" name="Straight Arrow Connector 99"/>
          <p:cNvCxnSpPr/>
          <p:nvPr/>
        </p:nvCxnSpPr>
        <p:spPr bwMode="auto">
          <a:xfrm flipV="1">
            <a:off x="4867052" y="2976823"/>
            <a:ext cx="159273" cy="401446"/>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101" name="Straight Arrow Connector 100"/>
          <p:cNvCxnSpPr/>
          <p:nvPr/>
        </p:nvCxnSpPr>
        <p:spPr bwMode="auto">
          <a:xfrm flipV="1">
            <a:off x="4867052" y="3341970"/>
            <a:ext cx="438661" cy="36299"/>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grpSp>
        <p:nvGrpSpPr>
          <p:cNvPr id="111" name="Group 110"/>
          <p:cNvGrpSpPr/>
          <p:nvPr/>
        </p:nvGrpSpPr>
        <p:grpSpPr>
          <a:xfrm>
            <a:off x="4928971" y="845146"/>
            <a:ext cx="3250428" cy="2824794"/>
            <a:chOff x="7929018" y="1515833"/>
            <a:chExt cx="5200685" cy="4519671"/>
          </a:xfrm>
        </p:grpSpPr>
        <p:cxnSp>
          <p:nvCxnSpPr>
            <p:cNvPr id="57" name="Straight Connector 56"/>
            <p:cNvCxnSpPr>
              <a:endCxn id="95" idx="1"/>
            </p:cNvCxnSpPr>
            <p:nvPr/>
          </p:nvCxnSpPr>
          <p:spPr bwMode="auto">
            <a:xfrm>
              <a:off x="10509935" y="4674715"/>
              <a:ext cx="1929263" cy="508818"/>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58" name="Straight Connector 57"/>
            <p:cNvCxnSpPr/>
            <p:nvPr/>
          </p:nvCxnSpPr>
          <p:spPr bwMode="auto">
            <a:xfrm>
              <a:off x="10031525" y="5382601"/>
              <a:ext cx="2325664" cy="652903"/>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59" name="Straight Connector 58"/>
            <p:cNvCxnSpPr>
              <a:endCxn id="97" idx="1"/>
            </p:cNvCxnSpPr>
            <p:nvPr/>
          </p:nvCxnSpPr>
          <p:spPr bwMode="auto">
            <a:xfrm>
              <a:off x="10725027" y="3064604"/>
              <a:ext cx="1512583" cy="1"/>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60" name="Straight Connector 59"/>
            <p:cNvCxnSpPr>
              <a:endCxn id="98" idx="1"/>
            </p:cNvCxnSpPr>
            <p:nvPr/>
          </p:nvCxnSpPr>
          <p:spPr bwMode="auto">
            <a:xfrm flipV="1">
              <a:off x="10461293" y="4204019"/>
              <a:ext cx="1752796" cy="398546"/>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61" name="Straight Connector 60"/>
            <p:cNvCxnSpPr/>
            <p:nvPr/>
          </p:nvCxnSpPr>
          <p:spPr bwMode="auto">
            <a:xfrm flipV="1">
              <a:off x="10625483" y="3277821"/>
              <a:ext cx="1998526" cy="641113"/>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pic>
          <p:nvPicPr>
            <p:cNvPr id="62"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9730259" y="5028981"/>
              <a:ext cx="588772" cy="504122"/>
            </a:xfrm>
            <a:prstGeom prst="rect">
              <a:avLst/>
            </a:prstGeom>
            <a:noFill/>
            <a:ln w="9525">
              <a:noFill/>
              <a:miter lim="800000"/>
              <a:headEnd/>
              <a:tailEnd/>
            </a:ln>
          </p:spPr>
        </p:pic>
        <p:pic>
          <p:nvPicPr>
            <p:cNvPr id="63"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10331097" y="3673473"/>
              <a:ext cx="588772" cy="504122"/>
            </a:xfrm>
            <a:prstGeom prst="rect">
              <a:avLst/>
            </a:prstGeom>
            <a:noFill/>
            <a:ln w="9525">
              <a:noFill/>
              <a:miter lim="800000"/>
              <a:headEnd/>
              <a:tailEnd/>
            </a:ln>
          </p:spPr>
        </p:pic>
        <p:pic>
          <p:nvPicPr>
            <p:cNvPr id="65"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10430641" y="2809990"/>
              <a:ext cx="588772" cy="504122"/>
            </a:xfrm>
            <a:prstGeom prst="rect">
              <a:avLst/>
            </a:prstGeom>
            <a:noFill/>
            <a:ln w="9525">
              <a:noFill/>
              <a:miter lim="800000"/>
              <a:headEnd/>
              <a:tailEnd/>
            </a:ln>
          </p:spPr>
        </p:pic>
        <p:pic>
          <p:nvPicPr>
            <p:cNvPr id="67"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9160831" y="2234851"/>
              <a:ext cx="588772" cy="504122"/>
            </a:xfrm>
            <a:prstGeom prst="rect">
              <a:avLst/>
            </a:prstGeom>
            <a:noFill/>
            <a:ln w="9525">
              <a:noFill/>
              <a:miter lim="800000"/>
              <a:headEnd/>
              <a:tailEnd/>
            </a:ln>
          </p:spPr>
        </p:pic>
        <p:pic>
          <p:nvPicPr>
            <p:cNvPr id="68"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8379925" y="3360008"/>
              <a:ext cx="588772" cy="504122"/>
            </a:xfrm>
            <a:prstGeom prst="rect">
              <a:avLst/>
            </a:prstGeom>
            <a:noFill/>
            <a:ln w="9525">
              <a:noFill/>
              <a:miter lim="800000"/>
              <a:headEnd/>
              <a:tailEnd/>
            </a:ln>
          </p:spPr>
        </p:pic>
        <p:pic>
          <p:nvPicPr>
            <p:cNvPr id="74"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9085788" y="4266363"/>
              <a:ext cx="588772" cy="504122"/>
            </a:xfrm>
            <a:prstGeom prst="rect">
              <a:avLst/>
            </a:prstGeom>
            <a:noFill/>
            <a:ln w="9525">
              <a:noFill/>
              <a:miter lim="800000"/>
              <a:headEnd/>
              <a:tailEnd/>
            </a:ln>
          </p:spPr>
        </p:pic>
        <p:pic>
          <p:nvPicPr>
            <p:cNvPr id="75"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8502908" y="5204126"/>
              <a:ext cx="588772" cy="504122"/>
            </a:xfrm>
            <a:prstGeom prst="rect">
              <a:avLst/>
            </a:prstGeom>
            <a:noFill/>
            <a:ln w="9525">
              <a:noFill/>
              <a:miter lim="800000"/>
              <a:headEnd/>
              <a:tailEnd/>
            </a:ln>
          </p:spPr>
        </p:pic>
        <p:cxnSp>
          <p:nvCxnSpPr>
            <p:cNvPr id="76" name="Straight Arrow Connector 75"/>
            <p:cNvCxnSpPr/>
            <p:nvPr/>
          </p:nvCxnSpPr>
          <p:spPr bwMode="auto">
            <a:xfrm flipV="1">
              <a:off x="8255189" y="3813078"/>
              <a:ext cx="150398" cy="398565"/>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77" name="Straight Arrow Connector 76"/>
            <p:cNvCxnSpPr/>
            <p:nvPr/>
          </p:nvCxnSpPr>
          <p:spPr bwMode="auto">
            <a:xfrm flipV="1">
              <a:off x="8410941" y="3651523"/>
              <a:ext cx="827247" cy="882198"/>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79" name="Straight Arrow Connector 78"/>
            <p:cNvCxnSpPr>
              <a:endCxn id="74" idx="1"/>
            </p:cNvCxnSpPr>
            <p:nvPr/>
          </p:nvCxnSpPr>
          <p:spPr bwMode="auto">
            <a:xfrm flipV="1">
              <a:off x="8405587" y="4518424"/>
              <a:ext cx="680201" cy="16828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0" name="Straight Arrow Connector 79"/>
            <p:cNvCxnSpPr/>
            <p:nvPr/>
          </p:nvCxnSpPr>
          <p:spPr bwMode="auto">
            <a:xfrm>
              <a:off x="9380174" y="4468348"/>
              <a:ext cx="785815" cy="7746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2" name="Straight Arrow Connector 81"/>
            <p:cNvCxnSpPr/>
            <p:nvPr/>
          </p:nvCxnSpPr>
          <p:spPr bwMode="auto">
            <a:xfrm flipV="1">
              <a:off x="8824564" y="5405230"/>
              <a:ext cx="968028" cy="41775"/>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5" name="Straight Arrow Connector 84"/>
            <p:cNvCxnSpPr>
              <a:endCxn id="63" idx="1"/>
            </p:cNvCxnSpPr>
            <p:nvPr/>
          </p:nvCxnSpPr>
          <p:spPr bwMode="auto">
            <a:xfrm flipV="1">
              <a:off x="9292857" y="3925534"/>
              <a:ext cx="1038240" cy="514662"/>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6" name="Straight Arrow Connector 85"/>
            <p:cNvCxnSpPr>
              <a:endCxn id="65" idx="1"/>
            </p:cNvCxnSpPr>
            <p:nvPr/>
          </p:nvCxnSpPr>
          <p:spPr bwMode="auto">
            <a:xfrm flipV="1">
              <a:off x="9532574" y="3062051"/>
              <a:ext cx="898067" cy="39553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8" name="Straight Arrow Connector 87"/>
            <p:cNvCxnSpPr/>
            <p:nvPr/>
          </p:nvCxnSpPr>
          <p:spPr bwMode="auto">
            <a:xfrm flipV="1">
              <a:off x="8555985" y="2648243"/>
              <a:ext cx="810479" cy="852531"/>
            </a:xfrm>
            <a:prstGeom prst="straightConnector1">
              <a:avLst/>
            </a:prstGeom>
            <a:solidFill>
              <a:schemeClr val="accent1"/>
            </a:solidFill>
            <a:ln w="38100" cap="flat" cmpd="sng" algn="ctr">
              <a:solidFill>
                <a:schemeClr val="accent2">
                  <a:lumMod val="75000"/>
                </a:schemeClr>
              </a:solidFill>
              <a:prstDash val="sysDash"/>
              <a:round/>
              <a:headEnd type="none" w="med" len="med"/>
              <a:tailEnd type="arrow"/>
            </a:ln>
            <a:effectLst/>
          </p:spPr>
        </p:cxnSp>
        <p:cxnSp>
          <p:nvCxnSpPr>
            <p:cNvPr id="91" name="Straight Connector 90"/>
            <p:cNvCxnSpPr>
              <a:endCxn id="93" idx="1"/>
            </p:cNvCxnSpPr>
            <p:nvPr/>
          </p:nvCxnSpPr>
          <p:spPr bwMode="auto">
            <a:xfrm flipV="1">
              <a:off x="9498206" y="1515833"/>
              <a:ext cx="2858983" cy="890998"/>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92" name="Straight Connector 91"/>
            <p:cNvCxnSpPr/>
            <p:nvPr/>
          </p:nvCxnSpPr>
          <p:spPr bwMode="auto">
            <a:xfrm flipV="1">
              <a:off x="10725027" y="2048472"/>
              <a:ext cx="2404676" cy="988017"/>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pic>
          <p:nvPicPr>
            <p:cNvPr id="99" name="Picture 132" descr="Akamai_Serve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929018" y="4092622"/>
              <a:ext cx="877631" cy="751451"/>
            </a:xfrm>
            <a:prstGeom prst="rect">
              <a:avLst/>
            </a:prstGeom>
            <a:noFill/>
            <a:ln w="9525">
              <a:noFill/>
              <a:miter lim="800000"/>
              <a:headEnd/>
              <a:tailEnd/>
            </a:ln>
          </p:spPr>
        </p:pic>
        <p:cxnSp>
          <p:nvCxnSpPr>
            <p:cNvPr id="102" name="Straight Arrow Connector 101"/>
            <p:cNvCxnSpPr/>
            <p:nvPr/>
          </p:nvCxnSpPr>
          <p:spPr bwMode="auto">
            <a:xfrm>
              <a:off x="8255189" y="4737464"/>
              <a:ext cx="247719" cy="502123"/>
            </a:xfrm>
            <a:prstGeom prst="straightConnector1">
              <a:avLst/>
            </a:prstGeom>
            <a:solidFill>
              <a:schemeClr val="accent1"/>
            </a:solidFill>
            <a:ln w="38100" cap="flat" cmpd="sng" algn="ctr">
              <a:solidFill>
                <a:schemeClr val="accent2">
                  <a:lumMod val="75000"/>
                </a:schemeClr>
              </a:solidFill>
              <a:prstDash val="sysDash"/>
              <a:round/>
              <a:headEnd type="none" w="med" len="med"/>
              <a:tailEnd type="arrow"/>
            </a:ln>
            <a:effectLst/>
          </p:spPr>
        </p:cxnSp>
        <p:pic>
          <p:nvPicPr>
            <p:cNvPr id="103"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10166907" y="4327341"/>
              <a:ext cx="588772" cy="504122"/>
            </a:xfrm>
            <a:prstGeom prst="rect">
              <a:avLst/>
            </a:prstGeom>
            <a:noFill/>
            <a:ln w="9525">
              <a:noFill/>
              <a:miter lim="800000"/>
              <a:headEnd/>
              <a:tailEnd/>
            </a:ln>
          </p:spPr>
        </p:pic>
        <p:pic>
          <p:nvPicPr>
            <p:cNvPr id="104" name="Picture 132" descr="Akamai_Serve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9203820" y="3324457"/>
              <a:ext cx="588772" cy="504122"/>
            </a:xfrm>
            <a:prstGeom prst="rect">
              <a:avLst/>
            </a:prstGeom>
            <a:noFill/>
            <a:ln w="9525">
              <a:noFill/>
              <a:miter lim="800000"/>
              <a:headEnd/>
              <a:tailEnd/>
            </a:ln>
          </p:spPr>
        </p:pic>
      </p:grpSp>
      <p:grpSp>
        <p:nvGrpSpPr>
          <p:cNvPr id="138" name="Group 137"/>
          <p:cNvGrpSpPr/>
          <p:nvPr/>
        </p:nvGrpSpPr>
        <p:grpSpPr>
          <a:xfrm>
            <a:off x="8360093" y="3709743"/>
            <a:ext cx="463321" cy="487470"/>
            <a:chOff x="12884753" y="5612004"/>
            <a:chExt cx="823519" cy="866442"/>
          </a:xfrm>
        </p:grpSpPr>
        <p:pic>
          <p:nvPicPr>
            <p:cNvPr id="139" name="Picture 138"/>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12884753" y="5612004"/>
              <a:ext cx="661833" cy="661833"/>
            </a:xfrm>
            <a:prstGeom prst="rect">
              <a:avLst/>
            </a:prstGeom>
          </p:spPr>
          <p:style>
            <a:lnRef idx="0">
              <a:schemeClr val="accent5"/>
            </a:lnRef>
            <a:fillRef idx="3">
              <a:schemeClr val="accent5"/>
            </a:fillRef>
            <a:effectRef idx="3">
              <a:schemeClr val="accent5"/>
            </a:effectRef>
            <a:fontRef idx="minor">
              <a:schemeClr val="lt1"/>
            </a:fontRef>
          </p:style>
        </p:pic>
        <p:pic>
          <p:nvPicPr>
            <p:cNvPr id="140" name="Picture 139"/>
            <p:cNvPicPr>
              <a:picLocks noChangeAspect="1"/>
            </p:cNvPicPr>
            <p:nvPr/>
          </p:nvPicPr>
          <p:blipFill>
            <a:blip r:embed="rId24" cstate="print">
              <a:extLst>
                <a:ext uri="{BEBA8EAE-BF5A-486C-A8C5-ECC9F3942E4B}">
                  <a14:imgProps xmlns:a14="http://schemas.microsoft.com/office/drawing/2010/main">
                    <a14:imgLayer r:embed="rId2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13361786" y="5984519"/>
              <a:ext cx="346486" cy="493927"/>
            </a:xfrm>
            <a:prstGeom prst="rect">
              <a:avLst/>
            </a:prstGeom>
            <a:noFill/>
          </p:spPr>
        </p:pic>
      </p:grpSp>
      <p:pic>
        <p:nvPicPr>
          <p:cNvPr id="141" name="Picture 140"/>
          <p:cNvPicPr>
            <a:picLocks noChangeAspect="1"/>
          </p:cNvPicPr>
          <p:nvPr/>
        </p:nvPicPr>
        <p:blipFill>
          <a:blip r:embed="rId26" cstate="print">
            <a:extLst>
              <a:ext uri="{BEBA8EAE-BF5A-486C-A8C5-ECC9F3942E4B}">
                <a14:imgProps xmlns:a14="http://schemas.microsoft.com/office/drawing/2010/main">
                  <a14:imgLayer r:embed="rId27">
                    <a14:imgEffect>
                      <a14:backgroundRemoval t="8989" b="100000" l="9877" r="89506"/>
                    </a14:imgEffect>
                  </a14:imgLayer>
                </a14:imgProps>
              </a:ext>
              <a:ext uri="{28A0092B-C50C-407E-A947-70E740481C1C}">
                <a14:useLocalDpi xmlns:a14="http://schemas.microsoft.com/office/drawing/2010/main"/>
              </a:ext>
            </a:extLst>
          </a:blip>
          <a:stretch>
            <a:fillRect/>
          </a:stretch>
        </p:blipFill>
        <p:spPr>
          <a:xfrm>
            <a:off x="8327327" y="3305711"/>
            <a:ext cx="470663" cy="258574"/>
          </a:xfrm>
          <a:prstGeom prst="rect">
            <a:avLst/>
          </a:prstGeom>
        </p:spPr>
      </p:pic>
      <p:sp>
        <p:nvSpPr>
          <p:cNvPr id="142" name="TextBox 141"/>
          <p:cNvSpPr txBox="1"/>
          <p:nvPr/>
        </p:nvSpPr>
        <p:spPr>
          <a:xfrm>
            <a:off x="8213941" y="2917413"/>
            <a:ext cx="829071" cy="457818"/>
          </a:xfrm>
          <a:prstGeom prst="rect">
            <a:avLst/>
          </a:prstGeom>
          <a:noFill/>
        </p:spPr>
        <p:txBody>
          <a:bodyPr wrap="square" lIns="57150" tIns="28575" rIns="57150" bIns="28575" rtlCol="0" anchor="ctr" anchorCtr="0">
            <a:spAutoFit/>
          </a:bodyPr>
          <a:lstStyle/>
          <a:p>
            <a:pPr algn="ctr"/>
            <a:r>
              <a:rPr lang="en-US" sz="1300" dirty="0">
                <a:solidFill>
                  <a:schemeClr val="tx1">
                    <a:lumMod val="75000"/>
                  </a:schemeClr>
                </a:solidFill>
                <a:latin typeface="Arial" pitchFamily="34" charset="0"/>
                <a:cs typeface="Arial" pitchFamily="34" charset="0"/>
              </a:rPr>
              <a:t>Media Analytics</a:t>
            </a:r>
          </a:p>
        </p:txBody>
      </p:sp>
      <p:sp>
        <p:nvSpPr>
          <p:cNvPr id="143" name="Rounded Rectangle 142"/>
          <p:cNvSpPr/>
          <p:nvPr/>
        </p:nvSpPr>
        <p:spPr bwMode="auto">
          <a:xfrm>
            <a:off x="3786892" y="2876603"/>
            <a:ext cx="1299491" cy="1296397"/>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44" name="Rounded Rectangle 143"/>
          <p:cNvSpPr/>
          <p:nvPr/>
        </p:nvSpPr>
        <p:spPr bwMode="auto">
          <a:xfrm>
            <a:off x="4812663" y="1224162"/>
            <a:ext cx="2336496" cy="2241746"/>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45" name="Rounded Rectangle 144"/>
          <p:cNvSpPr/>
          <p:nvPr/>
        </p:nvSpPr>
        <p:spPr bwMode="auto">
          <a:xfrm>
            <a:off x="7529024" y="629698"/>
            <a:ext cx="1513988" cy="3512401"/>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cxnSp>
        <p:nvCxnSpPr>
          <p:cNvPr id="153" name="Straight Arrow Connector 152"/>
          <p:cNvCxnSpPr>
            <a:endCxn id="46" idx="1"/>
          </p:cNvCxnSpPr>
          <p:nvPr/>
        </p:nvCxnSpPr>
        <p:spPr bwMode="auto">
          <a:xfrm>
            <a:off x="1321203" y="2614291"/>
            <a:ext cx="516406" cy="17986"/>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sp>
        <p:nvSpPr>
          <p:cNvPr id="161" name="TextBox 160"/>
          <p:cNvSpPr txBox="1"/>
          <p:nvPr/>
        </p:nvSpPr>
        <p:spPr>
          <a:xfrm>
            <a:off x="2300432" y="914645"/>
            <a:ext cx="5228591" cy="334707"/>
          </a:xfrm>
          <a:prstGeom prst="rect">
            <a:avLst/>
          </a:prstGeom>
          <a:noFill/>
        </p:spPr>
        <p:txBody>
          <a:bodyPr wrap="square" lIns="57150" tIns="28575" rIns="57150" bIns="28575" rtlCol="0" anchor="ctr" anchorCtr="0">
            <a:spAutoFit/>
          </a:bodyPr>
          <a:lstStyle/>
          <a:p>
            <a:pPr algn="ctr"/>
            <a:r>
              <a:rPr lang="en-US" sz="1800" b="1" i="1" dirty="0">
                <a:solidFill>
                  <a:schemeClr val="tx1">
                    <a:lumMod val="75000"/>
                  </a:schemeClr>
                </a:solidFill>
                <a:latin typeface="Arial" pitchFamily="34" charset="0"/>
                <a:cs typeface="Arial" pitchFamily="34" charset="0"/>
              </a:rPr>
              <a:t>Akamai Intelligent Platform</a:t>
            </a:r>
          </a:p>
        </p:txBody>
      </p:sp>
    </p:spTree>
    <p:extLst>
      <p:ext uri="{BB962C8B-B14F-4D97-AF65-F5344CB8AC3E}">
        <p14:creationId xmlns:p14="http://schemas.microsoft.com/office/powerpoint/2010/main" val="272094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wipe(left)">
                                      <p:cBhvr>
                                        <p:cTn id="19" dur="500"/>
                                        <p:tgtEl>
                                          <p:spTgt spid="15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par>
                                <p:cTn id="43" presetID="22" presetClass="entr" presetSubtype="1"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par>
                                <p:cTn id="46" presetID="22" presetClass="entr" presetSubtype="1" fill="hold"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up)">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22" presetClass="entr" presetSubtype="8" fill="hold"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left)">
                                      <p:cBhvr>
                                        <p:cTn id="63" dur="500"/>
                                        <p:tgtEl>
                                          <p:spTgt spid="101"/>
                                        </p:tgtEl>
                                      </p:cBhvr>
                                    </p:animEffect>
                                  </p:childTnLst>
                                </p:cTn>
                              </p:par>
                              <p:par>
                                <p:cTn id="64" presetID="22" presetClass="entr" presetSubtype="8" fill="hold"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wipe(left)">
                                      <p:cBhvr>
                                        <p:cTn id="66" dur="500"/>
                                        <p:tgtEl>
                                          <p:spTgt spid="100"/>
                                        </p:tgtEl>
                                      </p:cBhvr>
                                    </p:animEffect>
                                  </p:childTnLst>
                                </p:cTn>
                              </p:par>
                              <p:par>
                                <p:cTn id="67" presetID="22" presetClass="entr" presetSubtype="8" fill="hold" nodeType="with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wipe(left)">
                                      <p:cBhvr>
                                        <p:cTn id="69" dur="500"/>
                                        <p:tgtEl>
                                          <p:spTgt spid="111"/>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100"/>
                                  </p:stCondLst>
                                  <p:childTnLst>
                                    <p:set>
                                      <p:cBhvr>
                                        <p:cTn id="77" dur="1" fill="hold">
                                          <p:stCondLst>
                                            <p:cond delay="0"/>
                                          </p:stCondLst>
                                        </p:cTn>
                                        <p:tgtEl>
                                          <p:spTgt spid="145"/>
                                        </p:tgtEl>
                                        <p:attrNameLst>
                                          <p:attrName>style.visibility</p:attrName>
                                        </p:attrNameLst>
                                      </p:cBhvr>
                                      <p:to>
                                        <p:strVal val="visible"/>
                                      </p:to>
                                    </p:set>
                                  </p:childTnLst>
                                </p:cTn>
                              </p:par>
                              <p:par>
                                <p:cTn id="78" presetID="1" presetClass="entr" presetSubtype="0" fill="hold" nodeType="withEffect">
                                  <p:stCondLst>
                                    <p:cond delay="700"/>
                                  </p:stCondLst>
                                  <p:childTnLst>
                                    <p:set>
                                      <p:cBhvr>
                                        <p:cTn id="79" dur="1" fill="hold">
                                          <p:stCondLst>
                                            <p:cond delay="0"/>
                                          </p:stCondLst>
                                        </p:cTn>
                                        <p:tgtEl>
                                          <p:spTgt spid="96"/>
                                        </p:tgtEl>
                                        <p:attrNameLst>
                                          <p:attrName>style.visibility</p:attrName>
                                        </p:attrNameLst>
                                      </p:cBhvr>
                                      <p:to>
                                        <p:strVal val="visible"/>
                                      </p:to>
                                    </p:set>
                                  </p:childTnLst>
                                </p:cTn>
                              </p:par>
                              <p:par>
                                <p:cTn id="80" presetID="1" presetClass="entr" presetSubtype="0" fill="hold" nodeType="withEffect">
                                  <p:stCondLst>
                                    <p:cond delay="1300"/>
                                  </p:stCondLst>
                                  <p:childTnLst>
                                    <p:set>
                                      <p:cBhvr>
                                        <p:cTn id="81" dur="1" fill="hold">
                                          <p:stCondLst>
                                            <p:cond delay="0"/>
                                          </p:stCondLst>
                                        </p:cTn>
                                        <p:tgtEl>
                                          <p:spTgt spid="95"/>
                                        </p:tgtEl>
                                        <p:attrNameLst>
                                          <p:attrName>style.visibility</p:attrName>
                                        </p:attrNameLst>
                                      </p:cBhvr>
                                      <p:to>
                                        <p:strVal val="visible"/>
                                      </p:to>
                                    </p:set>
                                  </p:childTnLst>
                                </p:cTn>
                              </p:par>
                              <p:par>
                                <p:cTn id="82" presetID="1" presetClass="entr" presetSubtype="0" fill="hold" nodeType="withEffect">
                                  <p:stCondLst>
                                    <p:cond delay="4200"/>
                                  </p:stCondLst>
                                  <p:childTnLst>
                                    <p:set>
                                      <p:cBhvr>
                                        <p:cTn id="83" dur="1" fill="hold">
                                          <p:stCondLst>
                                            <p:cond delay="0"/>
                                          </p:stCondLst>
                                        </p:cTn>
                                        <p:tgtEl>
                                          <p:spTgt spid="138"/>
                                        </p:tgtEl>
                                        <p:attrNameLst>
                                          <p:attrName>style.visibility</p:attrName>
                                        </p:attrNameLst>
                                      </p:cBhvr>
                                      <p:to>
                                        <p:strVal val="visible"/>
                                      </p:to>
                                    </p:set>
                                  </p:childTnLst>
                                </p:cTn>
                              </p:par>
                              <p:par>
                                <p:cTn id="84" presetID="1" presetClass="entr" presetSubtype="0" fill="hold" nodeType="withEffect">
                                  <p:stCondLst>
                                    <p:cond delay="4200"/>
                                  </p:stCondLst>
                                  <p:childTnLst>
                                    <p:set>
                                      <p:cBhvr>
                                        <p:cTn id="85" dur="1" fill="hold">
                                          <p:stCondLst>
                                            <p:cond delay="0"/>
                                          </p:stCondLst>
                                        </p:cTn>
                                        <p:tgtEl>
                                          <p:spTgt spid="141"/>
                                        </p:tgtEl>
                                        <p:attrNameLst>
                                          <p:attrName>style.visibility</p:attrName>
                                        </p:attrNameLst>
                                      </p:cBhvr>
                                      <p:to>
                                        <p:strVal val="visible"/>
                                      </p:to>
                                    </p:set>
                                  </p:childTnLst>
                                </p:cTn>
                              </p:par>
                              <p:par>
                                <p:cTn id="86" presetID="1" presetClass="entr" presetSubtype="0" fill="hold" grpId="0" nodeType="withEffect">
                                  <p:stCondLst>
                                    <p:cond delay="4100"/>
                                  </p:stCondLst>
                                  <p:childTnLst>
                                    <p:set>
                                      <p:cBhvr>
                                        <p:cTn id="87" dur="1" fill="hold">
                                          <p:stCondLst>
                                            <p:cond delay="0"/>
                                          </p:stCondLst>
                                        </p:cTn>
                                        <p:tgtEl>
                                          <p:spTgt spid="142"/>
                                        </p:tgtEl>
                                        <p:attrNameLst>
                                          <p:attrName>style.visibility</p:attrName>
                                        </p:attrNameLst>
                                      </p:cBhvr>
                                      <p:to>
                                        <p:strVal val="visible"/>
                                      </p:to>
                                    </p:set>
                                  </p:childTnLst>
                                </p:cTn>
                              </p:par>
                              <p:par>
                                <p:cTn id="88" presetID="1" presetClass="entr" presetSubtype="0" fill="hold" nodeType="withEffect">
                                  <p:stCondLst>
                                    <p:cond delay="1900"/>
                                  </p:stCondLst>
                                  <p:childTnLst>
                                    <p:set>
                                      <p:cBhvr>
                                        <p:cTn id="89" dur="1" fill="hold">
                                          <p:stCondLst>
                                            <p:cond delay="0"/>
                                          </p:stCondLst>
                                        </p:cTn>
                                        <p:tgtEl>
                                          <p:spTgt spid="98"/>
                                        </p:tgtEl>
                                        <p:attrNameLst>
                                          <p:attrName>style.visibility</p:attrName>
                                        </p:attrNameLst>
                                      </p:cBhvr>
                                      <p:to>
                                        <p:strVal val="visible"/>
                                      </p:to>
                                    </p:set>
                                  </p:childTnLst>
                                </p:cTn>
                              </p:par>
                              <p:par>
                                <p:cTn id="90" presetID="1" presetClass="entr" presetSubtype="0" fill="hold" nodeType="withEffect">
                                  <p:stCondLst>
                                    <p:cond delay="2300"/>
                                  </p:stCondLst>
                                  <p:childTnLst>
                                    <p:set>
                                      <p:cBhvr>
                                        <p:cTn id="91" dur="1" fill="hold">
                                          <p:stCondLst>
                                            <p:cond delay="0"/>
                                          </p:stCondLst>
                                        </p:cTn>
                                        <p:tgtEl>
                                          <p:spTgt spid="97"/>
                                        </p:tgtEl>
                                        <p:attrNameLst>
                                          <p:attrName>style.visibility</p:attrName>
                                        </p:attrNameLst>
                                      </p:cBhvr>
                                      <p:to>
                                        <p:strVal val="visible"/>
                                      </p:to>
                                    </p:set>
                                  </p:childTnLst>
                                </p:cTn>
                              </p:par>
                              <p:par>
                                <p:cTn id="92" presetID="1" presetClass="entr" presetSubtype="0" fill="hold" nodeType="withEffect">
                                  <p:stCondLst>
                                    <p:cond delay="2700"/>
                                  </p:stCondLst>
                                  <p:childTnLst>
                                    <p:set>
                                      <p:cBhvr>
                                        <p:cTn id="93" dur="1" fill="hold">
                                          <p:stCondLst>
                                            <p:cond delay="0"/>
                                          </p:stCondLst>
                                        </p:cTn>
                                        <p:tgtEl>
                                          <p:spTgt spid="94"/>
                                        </p:tgtEl>
                                        <p:attrNameLst>
                                          <p:attrName>style.visibility</p:attrName>
                                        </p:attrNameLst>
                                      </p:cBhvr>
                                      <p:to>
                                        <p:strVal val="visible"/>
                                      </p:to>
                                    </p:set>
                                  </p:childTnLst>
                                </p:cTn>
                              </p:par>
                              <p:par>
                                <p:cTn id="94" presetID="1" presetClass="entr" presetSubtype="0" fill="hold" nodeType="withEffect">
                                  <p:stCondLst>
                                    <p:cond delay="3200"/>
                                  </p:stCondLst>
                                  <p:childTnLst>
                                    <p:set>
                                      <p:cBhvr>
                                        <p:cTn id="95" dur="1" fill="hold">
                                          <p:stCondLst>
                                            <p:cond delay="0"/>
                                          </p:stCondLst>
                                        </p:cTn>
                                        <p:tgtEl>
                                          <p:spTgt spid="9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0" grpId="0" animBg="1"/>
      <p:bldP spid="71" grpId="0" animBg="1"/>
      <p:bldP spid="72" grpId="0" animBg="1"/>
      <p:bldP spid="31" grpId="0"/>
      <p:bldP spid="37" grpId="0"/>
      <p:bldP spid="41" grpId="0"/>
      <p:bldP spid="42" grpId="0"/>
      <p:bldP spid="47" grpId="0" animBg="1"/>
      <p:bldP spid="55" grpId="0"/>
      <p:bldP spid="56" grpId="0"/>
      <p:bldP spid="142" grpId="0"/>
      <p:bldP spid="143" grpId="0" animBg="1"/>
      <p:bldP spid="144" grpId="0" animBg="1"/>
      <p:bldP spid="1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ker.com/cliparts/0/P/X/P/D/E/cloud-hi.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133" y="561634"/>
            <a:ext cx="8866273" cy="3868236"/>
          </a:xfrm>
          <a:prstGeom prst="rect">
            <a:avLst/>
          </a:prstGeom>
          <a:noFill/>
          <a:effectLst>
            <a:glow rad="127000">
              <a:schemeClr val="accent1">
                <a:alpha val="0"/>
              </a:schemeClr>
            </a:glow>
          </a:effectLst>
          <a:extLst>
            <a:ext uri="{909E8E84-426E-40DD-AFC4-6F175D3DCCD1}">
              <a14:hiddenFill xmlns:a14="http://schemas.microsoft.com/office/drawing/2010/main">
                <a:solidFill>
                  <a:srgbClr val="FFFFFF"/>
                </a:solidFill>
              </a14:hiddenFill>
            </a:ext>
          </a:extLst>
        </p:spPr>
      </p:pic>
      <p:sp>
        <p:nvSpPr>
          <p:cNvPr id="64" name="Rectangle 63"/>
          <p:cNvSpPr/>
          <p:nvPr/>
        </p:nvSpPr>
        <p:spPr bwMode="auto">
          <a:xfrm>
            <a:off x="180846" y="160774"/>
            <a:ext cx="452114" cy="622998"/>
          </a:xfrm>
          <a:prstGeom prst="rect">
            <a:avLst/>
          </a:prstGeom>
          <a:solidFill>
            <a:srgbClr val="FFFFFF"/>
          </a:solidFill>
          <a:ln w="9525" cap="flat" cmpd="sng" algn="ctr">
            <a:solidFill>
              <a:schemeClr val="bg1"/>
            </a:solid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66" name="Pentagon 65"/>
          <p:cNvSpPr/>
          <p:nvPr/>
        </p:nvSpPr>
        <p:spPr bwMode="auto">
          <a:xfrm>
            <a:off x="271553" y="4409223"/>
            <a:ext cx="1731760" cy="323007"/>
          </a:xfrm>
          <a:prstGeom prst="homePlat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chemeClr val="tx1"/>
                </a:solidFill>
                <a:latin typeface="Arial" charset="0"/>
              </a:rPr>
              <a:t>Acquire</a:t>
            </a:r>
          </a:p>
        </p:txBody>
      </p:sp>
      <p:sp>
        <p:nvSpPr>
          <p:cNvPr id="69" name="Chevron 68"/>
          <p:cNvSpPr/>
          <p:nvPr/>
        </p:nvSpPr>
        <p:spPr bwMode="auto">
          <a:xfrm>
            <a:off x="2003428" y="4409224"/>
            <a:ext cx="1706418" cy="323006"/>
          </a:xfrm>
          <a:prstGeom prst="chevron">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Prepare</a:t>
            </a:r>
          </a:p>
        </p:txBody>
      </p:sp>
      <p:sp>
        <p:nvSpPr>
          <p:cNvPr id="70" name="Chevron 69"/>
          <p:cNvSpPr/>
          <p:nvPr/>
        </p:nvSpPr>
        <p:spPr bwMode="auto">
          <a:xfrm>
            <a:off x="5416494" y="4409224"/>
            <a:ext cx="1706418" cy="323006"/>
          </a:xfrm>
          <a:prstGeom prst="chevro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Deliver</a:t>
            </a:r>
          </a:p>
        </p:txBody>
      </p:sp>
      <p:sp>
        <p:nvSpPr>
          <p:cNvPr id="71" name="Chevron 70"/>
          <p:cNvSpPr/>
          <p:nvPr/>
        </p:nvSpPr>
        <p:spPr bwMode="auto">
          <a:xfrm>
            <a:off x="7123028" y="4409224"/>
            <a:ext cx="1723313" cy="323006"/>
          </a:xfrm>
          <a:prstGeom prst="chevr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Play</a:t>
            </a:r>
          </a:p>
        </p:txBody>
      </p:sp>
      <p:sp>
        <p:nvSpPr>
          <p:cNvPr id="72" name="Chevron 71"/>
          <p:cNvSpPr/>
          <p:nvPr/>
        </p:nvSpPr>
        <p:spPr bwMode="auto">
          <a:xfrm>
            <a:off x="3709961" y="4410481"/>
            <a:ext cx="1706418" cy="323006"/>
          </a:xfrm>
          <a:prstGeom prst="chevr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57150" tIns="28575" rIns="57150" bIns="28575" numCol="1" rtlCol="0" anchor="ctr" anchorCtr="1" compatLnSpc="1">
            <a:prstTxWarp prst="textNoShape">
              <a:avLst/>
            </a:prstTxWarp>
          </a:bodyPr>
          <a:lstStyle/>
          <a:p>
            <a:pPr defTabSz="571500" fontAlgn="base">
              <a:spcBef>
                <a:spcPct val="0"/>
              </a:spcBef>
              <a:spcAft>
                <a:spcPct val="0"/>
              </a:spcAft>
            </a:pPr>
            <a:r>
              <a:rPr lang="en-US" sz="1500" b="1" dirty="0">
                <a:solidFill>
                  <a:srgbClr val="FFFFFF"/>
                </a:solidFill>
                <a:latin typeface="Arial" charset="0"/>
              </a:rPr>
              <a:t>Publish</a:t>
            </a:r>
          </a:p>
        </p:txBody>
      </p:sp>
      <p:sp>
        <p:nvSpPr>
          <p:cNvPr id="232" name="TextBox 231"/>
          <p:cNvSpPr txBox="1"/>
          <p:nvPr/>
        </p:nvSpPr>
        <p:spPr>
          <a:xfrm>
            <a:off x="2300432" y="914645"/>
            <a:ext cx="5228591" cy="334707"/>
          </a:xfrm>
          <a:prstGeom prst="rect">
            <a:avLst/>
          </a:prstGeom>
          <a:noFill/>
        </p:spPr>
        <p:txBody>
          <a:bodyPr wrap="square" lIns="57150" tIns="28575" rIns="57150" bIns="28575" rtlCol="0" anchor="ctr" anchorCtr="0">
            <a:spAutoFit/>
          </a:bodyPr>
          <a:lstStyle/>
          <a:p>
            <a:pPr algn="ctr"/>
            <a:r>
              <a:rPr lang="en-US" sz="1800" b="1" i="1" dirty="0">
                <a:solidFill>
                  <a:schemeClr val="tx1">
                    <a:lumMod val="75000"/>
                  </a:schemeClr>
                </a:solidFill>
                <a:latin typeface="Arial" pitchFamily="34" charset="0"/>
                <a:cs typeface="Arial" pitchFamily="34" charset="0"/>
              </a:rPr>
              <a:t>Akamai Intelligent Platform</a:t>
            </a:r>
          </a:p>
        </p:txBody>
      </p:sp>
      <p:sp>
        <p:nvSpPr>
          <p:cNvPr id="234" name="Title 233"/>
          <p:cNvSpPr>
            <a:spLocks noGrp="1"/>
          </p:cNvSpPr>
          <p:nvPr>
            <p:ph type="title"/>
          </p:nvPr>
        </p:nvSpPr>
        <p:spPr>
          <a:xfrm>
            <a:off x="457201" y="283934"/>
            <a:ext cx="7915939" cy="342900"/>
          </a:xfrm>
        </p:spPr>
        <p:txBody>
          <a:bodyPr/>
          <a:lstStyle/>
          <a:p>
            <a:r>
              <a:rPr lang="en-US" dirty="0" smtClean="0"/>
              <a:t>Akamai Media Delivery </a:t>
            </a:r>
            <a:r>
              <a:rPr lang="en-US" i="1" dirty="0" smtClean="0"/>
              <a:t>– </a:t>
            </a:r>
            <a:r>
              <a:rPr lang="en-US" i="1" dirty="0" err="1" smtClean="0"/>
              <a:t>VoD</a:t>
            </a:r>
            <a:r>
              <a:rPr lang="en-US" i="1" dirty="0" smtClean="0"/>
              <a:t> Streams</a:t>
            </a:r>
            <a:endParaRPr lang="en-US" i="1" dirty="0"/>
          </a:p>
        </p:txBody>
      </p:sp>
      <p:sp>
        <p:nvSpPr>
          <p:cNvPr id="3" name="TextBox 2"/>
          <p:cNvSpPr txBox="1"/>
          <p:nvPr/>
        </p:nvSpPr>
        <p:spPr>
          <a:xfrm>
            <a:off x="616214" y="3800665"/>
            <a:ext cx="727763" cy="288541"/>
          </a:xfrm>
          <a:prstGeom prst="rect">
            <a:avLst/>
          </a:prstGeom>
          <a:noFill/>
        </p:spPr>
        <p:txBody>
          <a:bodyPr wrap="none" lIns="57150" tIns="28575" rIns="57150" bIns="28575" rtlCol="0" anchor="ctr" anchorCtr="0">
            <a:spAutoFit/>
          </a:bodyPr>
          <a:lstStyle/>
          <a:p>
            <a:r>
              <a:rPr lang="en-US" sz="1500" i="1" dirty="0">
                <a:solidFill>
                  <a:srgbClr val="FFFFFF"/>
                </a:solidFill>
                <a:latin typeface="Arial" pitchFamily="34" charset="0"/>
                <a:cs typeface="Arial" pitchFamily="34" charset="0"/>
              </a:rPr>
              <a:t>Upload</a:t>
            </a:r>
          </a:p>
        </p:txBody>
      </p:sp>
      <p:cxnSp>
        <p:nvCxnSpPr>
          <p:cNvPr id="51" name="Straight Arrow Connector 50"/>
          <p:cNvCxnSpPr/>
          <p:nvPr/>
        </p:nvCxnSpPr>
        <p:spPr bwMode="auto">
          <a:xfrm flipV="1">
            <a:off x="3200111" y="2813708"/>
            <a:ext cx="899904" cy="1"/>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pic>
        <p:nvPicPr>
          <p:cNvPr id="93" name="Picture 92" descr="device2.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723243" y="711763"/>
            <a:ext cx="355063" cy="471265"/>
          </a:xfrm>
          <a:prstGeom prst="rect">
            <a:avLst/>
          </a:prstGeom>
        </p:spPr>
      </p:pic>
      <p:pic>
        <p:nvPicPr>
          <p:cNvPr id="94" name="Picture 93" descr="device1.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213941" y="1099605"/>
            <a:ext cx="219027" cy="317298"/>
          </a:xfrm>
          <a:prstGeom prst="rect">
            <a:avLst/>
          </a:prstGeom>
        </p:spPr>
      </p:pic>
      <p:pic>
        <p:nvPicPr>
          <p:cNvPr id="95" name="Picture 6" descr="ipad_offdep.png"/>
          <p:cNvPicPr>
            <a:picLocks noChangeAspect="1"/>
          </p:cNvPicPr>
          <p:nvPr/>
        </p:nvPicPr>
        <p:blipFill>
          <a:blip r:embed="rId6" cstate="print">
            <a:extLst>
              <a:ext uri="{28A0092B-C50C-407E-A947-70E740481C1C}">
                <a14:useLocalDpi xmlns:a14="http://schemas.microsoft.com/office/drawing/2010/main"/>
              </a:ext>
            </a:extLst>
          </a:blip>
          <a:srcRect/>
          <a:stretch>
            <a:fillRect/>
          </a:stretch>
        </p:blipFill>
        <p:spPr bwMode="auto">
          <a:xfrm>
            <a:off x="7774499" y="3021227"/>
            <a:ext cx="346424" cy="4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36" descr="Devices"/>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723243" y="3597357"/>
            <a:ext cx="522883" cy="51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6" descr="enduser.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648506" y="1669766"/>
            <a:ext cx="711586" cy="491224"/>
          </a:xfrm>
          <a:prstGeom prst="rect">
            <a:avLst/>
          </a:prstGeom>
        </p:spPr>
      </p:pic>
      <p:pic>
        <p:nvPicPr>
          <p:cNvPr id="98" name="Picture 138" descr="Plasma"/>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633806" y="2432322"/>
            <a:ext cx="639997" cy="390379"/>
          </a:xfrm>
          <a:prstGeom prst="rect">
            <a:avLst/>
          </a:prstGeom>
          <a:noFill/>
          <a:ln w="9525">
            <a:noFill/>
            <a:miter lim="800000"/>
            <a:headEnd/>
            <a:tailEnd/>
          </a:ln>
        </p:spPr>
      </p:pic>
      <p:cxnSp>
        <p:nvCxnSpPr>
          <p:cNvPr id="100" name="Straight Arrow Connector 99"/>
          <p:cNvCxnSpPr/>
          <p:nvPr/>
        </p:nvCxnSpPr>
        <p:spPr bwMode="auto">
          <a:xfrm flipV="1">
            <a:off x="4691616" y="2925107"/>
            <a:ext cx="264020" cy="68108"/>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101" name="Straight Arrow Connector 100"/>
          <p:cNvCxnSpPr/>
          <p:nvPr/>
        </p:nvCxnSpPr>
        <p:spPr bwMode="auto">
          <a:xfrm>
            <a:off x="4691617" y="2976823"/>
            <a:ext cx="614097" cy="365147"/>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grpSp>
        <p:nvGrpSpPr>
          <p:cNvPr id="111" name="Group 110"/>
          <p:cNvGrpSpPr/>
          <p:nvPr/>
        </p:nvGrpSpPr>
        <p:grpSpPr>
          <a:xfrm>
            <a:off x="4955637" y="947396"/>
            <a:ext cx="3250428" cy="2824794"/>
            <a:chOff x="7929018" y="1515833"/>
            <a:chExt cx="5200685" cy="4519671"/>
          </a:xfrm>
        </p:grpSpPr>
        <p:cxnSp>
          <p:nvCxnSpPr>
            <p:cNvPr id="57" name="Straight Connector 56"/>
            <p:cNvCxnSpPr>
              <a:endCxn id="95" idx="1"/>
            </p:cNvCxnSpPr>
            <p:nvPr/>
          </p:nvCxnSpPr>
          <p:spPr bwMode="auto">
            <a:xfrm>
              <a:off x="10509935" y="4674715"/>
              <a:ext cx="1929263" cy="508818"/>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58" name="Straight Connector 57"/>
            <p:cNvCxnSpPr/>
            <p:nvPr/>
          </p:nvCxnSpPr>
          <p:spPr bwMode="auto">
            <a:xfrm>
              <a:off x="10031525" y="5382601"/>
              <a:ext cx="2325664" cy="652903"/>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59" name="Straight Connector 58"/>
            <p:cNvCxnSpPr>
              <a:endCxn id="97" idx="1"/>
            </p:cNvCxnSpPr>
            <p:nvPr/>
          </p:nvCxnSpPr>
          <p:spPr bwMode="auto">
            <a:xfrm>
              <a:off x="10725027" y="3064604"/>
              <a:ext cx="1512583" cy="1"/>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60" name="Straight Connector 59"/>
            <p:cNvCxnSpPr>
              <a:endCxn id="98" idx="1"/>
            </p:cNvCxnSpPr>
            <p:nvPr/>
          </p:nvCxnSpPr>
          <p:spPr bwMode="auto">
            <a:xfrm flipV="1">
              <a:off x="10461293" y="4204019"/>
              <a:ext cx="1752796" cy="398546"/>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61" name="Straight Connector 60"/>
            <p:cNvCxnSpPr/>
            <p:nvPr/>
          </p:nvCxnSpPr>
          <p:spPr bwMode="auto">
            <a:xfrm flipV="1">
              <a:off x="10625483" y="3277821"/>
              <a:ext cx="1998526" cy="641113"/>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pic>
          <p:nvPicPr>
            <p:cNvPr id="62"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730259" y="5028981"/>
              <a:ext cx="588772" cy="504122"/>
            </a:xfrm>
            <a:prstGeom prst="rect">
              <a:avLst/>
            </a:prstGeom>
            <a:noFill/>
            <a:ln w="9525">
              <a:noFill/>
              <a:miter lim="800000"/>
              <a:headEnd/>
              <a:tailEnd/>
            </a:ln>
          </p:spPr>
        </p:pic>
        <p:pic>
          <p:nvPicPr>
            <p:cNvPr id="63"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331097" y="3673473"/>
              <a:ext cx="588772" cy="504122"/>
            </a:xfrm>
            <a:prstGeom prst="rect">
              <a:avLst/>
            </a:prstGeom>
            <a:noFill/>
            <a:ln w="9525">
              <a:noFill/>
              <a:miter lim="800000"/>
              <a:headEnd/>
              <a:tailEnd/>
            </a:ln>
          </p:spPr>
        </p:pic>
        <p:pic>
          <p:nvPicPr>
            <p:cNvPr id="65"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430641" y="2809990"/>
              <a:ext cx="588772" cy="504122"/>
            </a:xfrm>
            <a:prstGeom prst="rect">
              <a:avLst/>
            </a:prstGeom>
            <a:noFill/>
            <a:ln w="9525">
              <a:noFill/>
              <a:miter lim="800000"/>
              <a:headEnd/>
              <a:tailEnd/>
            </a:ln>
          </p:spPr>
        </p:pic>
        <p:pic>
          <p:nvPicPr>
            <p:cNvPr id="67"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160831" y="2234851"/>
              <a:ext cx="588772" cy="504122"/>
            </a:xfrm>
            <a:prstGeom prst="rect">
              <a:avLst/>
            </a:prstGeom>
            <a:noFill/>
            <a:ln w="9525">
              <a:noFill/>
              <a:miter lim="800000"/>
              <a:headEnd/>
              <a:tailEnd/>
            </a:ln>
          </p:spPr>
        </p:pic>
        <p:pic>
          <p:nvPicPr>
            <p:cNvPr id="68"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8379925" y="3360008"/>
              <a:ext cx="588772" cy="504122"/>
            </a:xfrm>
            <a:prstGeom prst="rect">
              <a:avLst/>
            </a:prstGeom>
            <a:noFill/>
            <a:ln w="9525">
              <a:noFill/>
              <a:miter lim="800000"/>
              <a:headEnd/>
              <a:tailEnd/>
            </a:ln>
          </p:spPr>
        </p:pic>
        <p:pic>
          <p:nvPicPr>
            <p:cNvPr id="74"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085788" y="4266363"/>
              <a:ext cx="588772" cy="504122"/>
            </a:xfrm>
            <a:prstGeom prst="rect">
              <a:avLst/>
            </a:prstGeom>
            <a:noFill/>
            <a:ln w="9525">
              <a:noFill/>
              <a:miter lim="800000"/>
              <a:headEnd/>
              <a:tailEnd/>
            </a:ln>
          </p:spPr>
        </p:pic>
        <p:pic>
          <p:nvPicPr>
            <p:cNvPr id="75"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8502908" y="5204126"/>
              <a:ext cx="588772" cy="504122"/>
            </a:xfrm>
            <a:prstGeom prst="rect">
              <a:avLst/>
            </a:prstGeom>
            <a:noFill/>
            <a:ln w="9525">
              <a:noFill/>
              <a:miter lim="800000"/>
              <a:headEnd/>
              <a:tailEnd/>
            </a:ln>
          </p:spPr>
        </p:pic>
        <p:cxnSp>
          <p:nvCxnSpPr>
            <p:cNvPr id="76" name="Straight Arrow Connector 75"/>
            <p:cNvCxnSpPr/>
            <p:nvPr/>
          </p:nvCxnSpPr>
          <p:spPr bwMode="auto">
            <a:xfrm flipV="1">
              <a:off x="8255189" y="3813078"/>
              <a:ext cx="150398" cy="398565"/>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77" name="Straight Arrow Connector 76"/>
            <p:cNvCxnSpPr/>
            <p:nvPr/>
          </p:nvCxnSpPr>
          <p:spPr bwMode="auto">
            <a:xfrm flipV="1">
              <a:off x="8410941" y="3651523"/>
              <a:ext cx="827247" cy="882198"/>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79" name="Straight Arrow Connector 78"/>
            <p:cNvCxnSpPr>
              <a:endCxn id="74" idx="1"/>
            </p:cNvCxnSpPr>
            <p:nvPr/>
          </p:nvCxnSpPr>
          <p:spPr bwMode="auto">
            <a:xfrm flipV="1">
              <a:off x="8405587" y="4518424"/>
              <a:ext cx="680201" cy="16828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0" name="Straight Arrow Connector 79"/>
            <p:cNvCxnSpPr/>
            <p:nvPr/>
          </p:nvCxnSpPr>
          <p:spPr bwMode="auto">
            <a:xfrm>
              <a:off x="9380174" y="4468348"/>
              <a:ext cx="785815" cy="7746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2" name="Straight Arrow Connector 81"/>
            <p:cNvCxnSpPr/>
            <p:nvPr/>
          </p:nvCxnSpPr>
          <p:spPr bwMode="auto">
            <a:xfrm flipV="1">
              <a:off x="8824564" y="5405230"/>
              <a:ext cx="968028" cy="41775"/>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5" name="Straight Arrow Connector 84"/>
            <p:cNvCxnSpPr>
              <a:endCxn id="63" idx="1"/>
            </p:cNvCxnSpPr>
            <p:nvPr/>
          </p:nvCxnSpPr>
          <p:spPr bwMode="auto">
            <a:xfrm flipV="1">
              <a:off x="9292857" y="3925534"/>
              <a:ext cx="1038240" cy="514662"/>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6" name="Straight Arrow Connector 85"/>
            <p:cNvCxnSpPr>
              <a:endCxn id="65" idx="1"/>
            </p:cNvCxnSpPr>
            <p:nvPr/>
          </p:nvCxnSpPr>
          <p:spPr bwMode="auto">
            <a:xfrm flipV="1">
              <a:off x="9532574" y="3062051"/>
              <a:ext cx="898067" cy="395533"/>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cxnSp>
          <p:nvCxnSpPr>
            <p:cNvPr id="88" name="Straight Arrow Connector 87"/>
            <p:cNvCxnSpPr/>
            <p:nvPr/>
          </p:nvCxnSpPr>
          <p:spPr bwMode="auto">
            <a:xfrm flipV="1">
              <a:off x="8555985" y="2648243"/>
              <a:ext cx="810479" cy="852531"/>
            </a:xfrm>
            <a:prstGeom prst="straightConnector1">
              <a:avLst/>
            </a:prstGeom>
            <a:solidFill>
              <a:schemeClr val="accent1"/>
            </a:solidFill>
            <a:ln w="38100" cap="flat" cmpd="sng" algn="ctr">
              <a:solidFill>
                <a:schemeClr val="accent2">
                  <a:lumMod val="75000"/>
                </a:schemeClr>
              </a:solidFill>
              <a:prstDash val="sysDash"/>
              <a:round/>
              <a:headEnd type="none" w="med" len="med"/>
              <a:tailEnd type="arrow"/>
            </a:ln>
            <a:effectLst/>
          </p:spPr>
        </p:cxnSp>
        <p:cxnSp>
          <p:nvCxnSpPr>
            <p:cNvPr id="91" name="Straight Connector 90"/>
            <p:cNvCxnSpPr>
              <a:endCxn id="93" idx="1"/>
            </p:cNvCxnSpPr>
            <p:nvPr/>
          </p:nvCxnSpPr>
          <p:spPr bwMode="auto">
            <a:xfrm flipV="1">
              <a:off x="9498206" y="1515833"/>
              <a:ext cx="2858983" cy="890998"/>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cxnSp>
          <p:nvCxnSpPr>
            <p:cNvPr id="92" name="Straight Connector 91"/>
            <p:cNvCxnSpPr/>
            <p:nvPr/>
          </p:nvCxnSpPr>
          <p:spPr bwMode="auto">
            <a:xfrm flipV="1">
              <a:off x="10725027" y="2048472"/>
              <a:ext cx="2404676" cy="988017"/>
            </a:xfrm>
            <a:prstGeom prst="line">
              <a:avLst/>
            </a:prstGeom>
            <a:solidFill>
              <a:schemeClr val="accent1"/>
            </a:solidFill>
            <a:ln w="31750" cap="flat" cmpd="sng" algn="ctr">
              <a:solidFill>
                <a:srgbClr val="E57300"/>
              </a:solidFill>
              <a:prstDash val="sysDash"/>
              <a:round/>
              <a:headEnd type="none" w="med" len="med"/>
              <a:tailEnd type="arrow" w="med" len="med"/>
            </a:ln>
            <a:effectLst/>
          </p:spPr>
        </p:cxnSp>
        <p:pic>
          <p:nvPicPr>
            <p:cNvPr id="99" name="Picture 132" descr="Akamai_Serve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929018" y="4092622"/>
              <a:ext cx="877631" cy="751451"/>
            </a:xfrm>
            <a:prstGeom prst="rect">
              <a:avLst/>
            </a:prstGeom>
            <a:noFill/>
            <a:ln w="9525">
              <a:noFill/>
              <a:miter lim="800000"/>
              <a:headEnd/>
              <a:tailEnd/>
            </a:ln>
          </p:spPr>
        </p:pic>
        <p:cxnSp>
          <p:nvCxnSpPr>
            <p:cNvPr id="102" name="Straight Arrow Connector 101"/>
            <p:cNvCxnSpPr/>
            <p:nvPr/>
          </p:nvCxnSpPr>
          <p:spPr bwMode="auto">
            <a:xfrm>
              <a:off x="8255189" y="4737464"/>
              <a:ext cx="247719" cy="502123"/>
            </a:xfrm>
            <a:prstGeom prst="straightConnector1">
              <a:avLst/>
            </a:prstGeom>
            <a:solidFill>
              <a:schemeClr val="accent1"/>
            </a:solidFill>
            <a:ln w="38100" cap="flat" cmpd="sng" algn="ctr">
              <a:solidFill>
                <a:schemeClr val="accent2">
                  <a:lumMod val="75000"/>
                </a:schemeClr>
              </a:solidFill>
              <a:prstDash val="sysDash"/>
              <a:round/>
              <a:headEnd type="none" w="med" len="med"/>
              <a:tailEnd type="arrow"/>
            </a:ln>
            <a:effectLst/>
          </p:spPr>
        </p:cxnSp>
        <p:pic>
          <p:nvPicPr>
            <p:cNvPr id="103"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166907" y="4327341"/>
              <a:ext cx="588772" cy="504122"/>
            </a:xfrm>
            <a:prstGeom prst="rect">
              <a:avLst/>
            </a:prstGeom>
            <a:noFill/>
            <a:ln w="9525">
              <a:noFill/>
              <a:miter lim="800000"/>
              <a:headEnd/>
              <a:tailEnd/>
            </a:ln>
          </p:spPr>
        </p:pic>
        <p:pic>
          <p:nvPicPr>
            <p:cNvPr id="104" name="Picture 132" descr="Akamai_Serve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9203820" y="3324457"/>
              <a:ext cx="588772" cy="504122"/>
            </a:xfrm>
            <a:prstGeom prst="rect">
              <a:avLst/>
            </a:prstGeom>
            <a:noFill/>
            <a:ln w="9525">
              <a:noFill/>
              <a:miter lim="800000"/>
              <a:headEnd/>
              <a:tailEnd/>
            </a:ln>
          </p:spPr>
        </p:pic>
      </p:grpSp>
      <p:grpSp>
        <p:nvGrpSpPr>
          <p:cNvPr id="138" name="Group 137"/>
          <p:cNvGrpSpPr/>
          <p:nvPr/>
        </p:nvGrpSpPr>
        <p:grpSpPr>
          <a:xfrm>
            <a:off x="8360093" y="3709743"/>
            <a:ext cx="463321" cy="487470"/>
            <a:chOff x="12884753" y="5612004"/>
            <a:chExt cx="823519" cy="866442"/>
          </a:xfrm>
        </p:grpSpPr>
        <p:pic>
          <p:nvPicPr>
            <p:cNvPr id="139" name="Picture 138"/>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2884753" y="5612004"/>
              <a:ext cx="661833" cy="661833"/>
            </a:xfrm>
            <a:prstGeom prst="rect">
              <a:avLst/>
            </a:prstGeom>
          </p:spPr>
          <p:style>
            <a:lnRef idx="0">
              <a:schemeClr val="accent5"/>
            </a:lnRef>
            <a:fillRef idx="3">
              <a:schemeClr val="accent5"/>
            </a:fillRef>
            <a:effectRef idx="3">
              <a:schemeClr val="accent5"/>
            </a:effectRef>
            <a:fontRef idx="minor">
              <a:schemeClr val="lt1"/>
            </a:fontRef>
          </p:style>
        </p:pic>
        <p:pic>
          <p:nvPicPr>
            <p:cNvPr id="140" name="Picture 139"/>
            <p:cNvPicPr>
              <a:picLocks noChangeAspect="1"/>
            </p:cNvPicPr>
            <p:nvPr/>
          </p:nvPicPr>
          <p:blipFill>
            <a:blip r:embed="rId13"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13361786" y="5984519"/>
              <a:ext cx="346486" cy="493927"/>
            </a:xfrm>
            <a:prstGeom prst="rect">
              <a:avLst/>
            </a:prstGeom>
            <a:noFill/>
          </p:spPr>
        </p:pic>
      </p:grpSp>
      <p:pic>
        <p:nvPicPr>
          <p:cNvPr id="141" name="Picture 140"/>
          <p:cNvPicPr>
            <a:picLocks noChangeAspect="1"/>
          </p:cNvPicPr>
          <p:nvPr/>
        </p:nvPicPr>
        <p:blipFill>
          <a:blip r:embed="rId15" cstate="print">
            <a:extLst>
              <a:ext uri="{BEBA8EAE-BF5A-486C-A8C5-ECC9F3942E4B}">
                <a14:imgProps xmlns:a14="http://schemas.microsoft.com/office/drawing/2010/main">
                  <a14:imgLayer r:embed="rId16">
                    <a14:imgEffect>
                      <a14:backgroundRemoval t="8989" b="100000" l="9877" r="89506"/>
                    </a14:imgEffect>
                  </a14:imgLayer>
                </a14:imgProps>
              </a:ext>
              <a:ext uri="{28A0092B-C50C-407E-A947-70E740481C1C}">
                <a14:useLocalDpi xmlns:a14="http://schemas.microsoft.com/office/drawing/2010/main"/>
              </a:ext>
            </a:extLst>
          </a:blip>
          <a:stretch>
            <a:fillRect/>
          </a:stretch>
        </p:blipFill>
        <p:spPr>
          <a:xfrm>
            <a:off x="8327327" y="3305711"/>
            <a:ext cx="470663" cy="258574"/>
          </a:xfrm>
          <a:prstGeom prst="rect">
            <a:avLst/>
          </a:prstGeom>
        </p:spPr>
      </p:pic>
      <p:sp>
        <p:nvSpPr>
          <p:cNvPr id="142" name="TextBox 141"/>
          <p:cNvSpPr txBox="1"/>
          <p:nvPr/>
        </p:nvSpPr>
        <p:spPr>
          <a:xfrm>
            <a:off x="8213941" y="2917413"/>
            <a:ext cx="829071" cy="457818"/>
          </a:xfrm>
          <a:prstGeom prst="rect">
            <a:avLst/>
          </a:prstGeom>
          <a:noFill/>
        </p:spPr>
        <p:txBody>
          <a:bodyPr wrap="square" lIns="57150" tIns="28575" rIns="57150" bIns="28575" rtlCol="0" anchor="ctr" anchorCtr="0">
            <a:spAutoFit/>
          </a:bodyPr>
          <a:lstStyle/>
          <a:p>
            <a:pPr algn="ctr"/>
            <a:r>
              <a:rPr lang="en-US" sz="1300" dirty="0">
                <a:solidFill>
                  <a:schemeClr val="tx1">
                    <a:lumMod val="75000"/>
                  </a:schemeClr>
                </a:solidFill>
                <a:latin typeface="Arial" pitchFamily="34" charset="0"/>
                <a:cs typeface="Arial" pitchFamily="34" charset="0"/>
              </a:rPr>
              <a:t>Media Analytics</a:t>
            </a:r>
          </a:p>
        </p:txBody>
      </p:sp>
      <p:sp>
        <p:nvSpPr>
          <p:cNvPr id="144" name="Rounded Rectangle 143"/>
          <p:cNvSpPr/>
          <p:nvPr/>
        </p:nvSpPr>
        <p:spPr bwMode="auto">
          <a:xfrm>
            <a:off x="4928970" y="1326411"/>
            <a:ext cx="2336496" cy="2241746"/>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
        <p:nvSpPr>
          <p:cNvPr id="145" name="Rounded Rectangle 144"/>
          <p:cNvSpPr/>
          <p:nvPr/>
        </p:nvSpPr>
        <p:spPr bwMode="auto">
          <a:xfrm>
            <a:off x="7529024" y="629698"/>
            <a:ext cx="1513988" cy="3512401"/>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cxnSp>
        <p:nvCxnSpPr>
          <p:cNvPr id="153" name="Straight Arrow Connector 152"/>
          <p:cNvCxnSpPr/>
          <p:nvPr/>
        </p:nvCxnSpPr>
        <p:spPr bwMode="auto">
          <a:xfrm>
            <a:off x="884256" y="2813708"/>
            <a:ext cx="516406" cy="17986"/>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sp>
        <p:nvSpPr>
          <p:cNvPr id="81" name="TextBox 80"/>
          <p:cNvSpPr txBox="1"/>
          <p:nvPr/>
        </p:nvSpPr>
        <p:spPr>
          <a:xfrm>
            <a:off x="89652" y="2872989"/>
            <a:ext cx="794576" cy="240451"/>
          </a:xfrm>
          <a:prstGeom prst="rect">
            <a:avLst/>
          </a:prstGeom>
          <a:noFill/>
        </p:spPr>
        <p:txBody>
          <a:bodyPr wrap="none" lIns="40005" tIns="20003" rIns="40005" bIns="20003" rtlCol="0" anchor="ctr" anchorCtr="0">
            <a:spAutoFit/>
          </a:bodyPr>
          <a:lstStyle/>
          <a:p>
            <a:r>
              <a:rPr lang="en-US" sz="1300" dirty="0">
                <a:latin typeface="Arial"/>
                <a:cs typeface="Arial"/>
              </a:rPr>
              <a:t>VoD Files</a:t>
            </a:r>
          </a:p>
        </p:txBody>
      </p:sp>
      <p:pic>
        <p:nvPicPr>
          <p:cNvPr id="83" name="Picture 82"/>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94579" y="2509622"/>
            <a:ext cx="431991" cy="325959"/>
          </a:xfrm>
          <a:prstGeom prst="rect">
            <a:avLst/>
          </a:prstGeom>
        </p:spPr>
      </p:pic>
      <p:sp>
        <p:nvSpPr>
          <p:cNvPr id="84" name="TextBox 83"/>
          <p:cNvSpPr txBox="1"/>
          <p:nvPr/>
        </p:nvSpPr>
        <p:spPr>
          <a:xfrm>
            <a:off x="268211" y="3101815"/>
            <a:ext cx="626775" cy="457818"/>
          </a:xfrm>
          <a:prstGeom prst="rect">
            <a:avLst/>
          </a:prstGeom>
          <a:noFill/>
        </p:spPr>
        <p:txBody>
          <a:bodyPr wrap="none" lIns="57150" tIns="28575" rIns="57150" bIns="28575" rtlCol="0" anchor="ctr" anchorCtr="0">
            <a:spAutoFit/>
          </a:bodyPr>
          <a:lstStyle/>
          <a:p>
            <a:pPr algn="ctr"/>
            <a:r>
              <a:rPr lang="en-US" sz="1300" dirty="0">
                <a:solidFill>
                  <a:schemeClr val="tx1">
                    <a:lumMod val="75000"/>
                  </a:schemeClr>
                </a:solidFill>
                <a:latin typeface="Arial" pitchFamily="34" charset="0"/>
                <a:cs typeface="Arial" pitchFamily="34" charset="0"/>
              </a:rPr>
              <a:t>One </a:t>
            </a:r>
          </a:p>
          <a:p>
            <a:pPr algn="ctr"/>
            <a:r>
              <a:rPr lang="en-US" sz="1300" dirty="0">
                <a:solidFill>
                  <a:schemeClr val="tx1">
                    <a:lumMod val="75000"/>
                  </a:schemeClr>
                </a:solidFill>
                <a:latin typeface="Arial" pitchFamily="34" charset="0"/>
                <a:cs typeface="Arial" pitchFamily="34" charset="0"/>
              </a:rPr>
              <a:t>Master</a:t>
            </a:r>
          </a:p>
        </p:txBody>
      </p:sp>
      <p:pic>
        <p:nvPicPr>
          <p:cNvPr id="87" name="Picture 183" descr="Stirage"/>
          <p:cNvPicPr>
            <a:picLocks noChangeAspect="1" noChangeArrowheads="1"/>
          </p:cNvPicPr>
          <p:nvPr/>
        </p:nvPicPr>
        <p:blipFill rotWithShape="1">
          <a:blip r:embed="rId18" cstate="print">
            <a:extLst>
              <a:ext uri="{28A0092B-C50C-407E-A947-70E740481C1C}">
                <a14:useLocalDpi xmlns:a14="http://schemas.microsoft.com/office/drawing/2010/main"/>
              </a:ext>
            </a:extLst>
          </a:blip>
          <a:srcRect/>
          <a:stretch/>
        </p:blipFill>
        <p:spPr bwMode="auto">
          <a:xfrm>
            <a:off x="1353673" y="2378984"/>
            <a:ext cx="655170" cy="828414"/>
          </a:xfrm>
          <a:prstGeom prst="rect">
            <a:avLst/>
          </a:prstGeom>
          <a:noFill/>
          <a:ln w="9525">
            <a:noFill/>
            <a:miter lim="800000"/>
            <a:headEnd/>
            <a:tailEnd/>
          </a:ln>
        </p:spPr>
      </p:pic>
      <p:sp>
        <p:nvSpPr>
          <p:cNvPr id="89" name="TextBox 88"/>
          <p:cNvSpPr txBox="1"/>
          <p:nvPr/>
        </p:nvSpPr>
        <p:spPr>
          <a:xfrm>
            <a:off x="1140242" y="3205746"/>
            <a:ext cx="960199"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NetStorage</a:t>
            </a:r>
          </a:p>
        </p:txBody>
      </p:sp>
      <p:sp>
        <p:nvSpPr>
          <p:cNvPr id="90" name="Rounded Rectangle 89"/>
          <p:cNvSpPr/>
          <p:nvPr/>
        </p:nvSpPr>
        <p:spPr bwMode="auto">
          <a:xfrm>
            <a:off x="1142460" y="2228404"/>
            <a:ext cx="924093" cy="1296397"/>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grpSp>
        <p:nvGrpSpPr>
          <p:cNvPr id="105" name="Group 104"/>
          <p:cNvGrpSpPr/>
          <p:nvPr/>
        </p:nvGrpSpPr>
        <p:grpSpPr>
          <a:xfrm>
            <a:off x="2373286" y="1910856"/>
            <a:ext cx="1222765" cy="1519553"/>
            <a:chOff x="5136844" y="1286658"/>
            <a:chExt cx="2749748" cy="3417162"/>
          </a:xfrm>
        </p:grpSpPr>
        <p:pic>
          <p:nvPicPr>
            <p:cNvPr id="106" name="Picture 105"/>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5136844" y="1286658"/>
              <a:ext cx="2749748" cy="3417162"/>
            </a:xfrm>
            <a:prstGeom prst="rect">
              <a:avLst/>
            </a:prstGeom>
          </p:spPr>
        </p:pic>
        <p:sp>
          <p:nvSpPr>
            <p:cNvPr id="107" name="Oval 106"/>
            <p:cNvSpPr/>
            <p:nvPr/>
          </p:nvSpPr>
          <p:spPr bwMode="auto">
            <a:xfrm>
              <a:off x="5765265" y="2606742"/>
              <a:ext cx="935810" cy="935810"/>
            </a:xfrm>
            <a:prstGeom prst="ellipse">
              <a:avLst/>
            </a:prstGeom>
            <a:solidFill>
              <a:srgbClr val="FF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sp>
          <p:nvSpPr>
            <p:cNvPr id="108" name="Oval 107"/>
            <p:cNvSpPr/>
            <p:nvPr/>
          </p:nvSpPr>
          <p:spPr bwMode="auto">
            <a:xfrm>
              <a:off x="6400278" y="1754534"/>
              <a:ext cx="618304" cy="618304"/>
            </a:xfrm>
            <a:prstGeom prst="ellipse">
              <a:avLst/>
            </a:prstGeom>
            <a:solidFill>
              <a:schemeClr val="accent5">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pic>
          <p:nvPicPr>
            <p:cNvPr id="112" name="Picture 111"/>
            <p:cNvPicPr>
              <a:picLocks noChangeAspect="1"/>
            </p:cNvPicPr>
            <p:nvPr/>
          </p:nvPicPr>
          <p:blipFill>
            <a:blip r:embed="rId20" cstate="print">
              <a:extLst>
                <a:ext uri="{BEBA8EAE-BF5A-486C-A8C5-ECC9F3942E4B}">
                  <a14:imgProps xmlns:a14="http://schemas.microsoft.com/office/drawing/2010/main">
                    <a14:imgLayer r:embed="rId14">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6440649" y="1677647"/>
              <a:ext cx="511088" cy="728571"/>
            </a:xfrm>
            <a:prstGeom prst="rect">
              <a:avLst/>
            </a:prstGeom>
            <a:solidFill>
              <a:srgbClr val="FF9933"/>
            </a:solidFill>
          </p:spPr>
        </p:pic>
        <p:sp>
          <p:nvSpPr>
            <p:cNvPr id="113" name="Oval 112"/>
            <p:cNvSpPr/>
            <p:nvPr/>
          </p:nvSpPr>
          <p:spPr bwMode="auto">
            <a:xfrm>
              <a:off x="6433700" y="3793135"/>
              <a:ext cx="367640" cy="367640"/>
            </a:xfrm>
            <a:prstGeom prst="ellipse">
              <a:avLst/>
            </a:prstGeom>
            <a:solidFill>
              <a:srgbClr val="FF99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571500" fontAlgn="base">
                <a:spcBef>
                  <a:spcPct val="0"/>
                </a:spcBef>
                <a:spcAft>
                  <a:spcPct val="0"/>
                </a:spcAft>
              </a:pPr>
              <a:endParaRPr lang="en-US" sz="1100" b="1">
                <a:latin typeface="Arial" charset="0"/>
              </a:endParaRPr>
            </a:p>
          </p:txBody>
        </p:sp>
      </p:grpSp>
      <p:sp>
        <p:nvSpPr>
          <p:cNvPr id="114" name="TextBox 113"/>
          <p:cNvSpPr txBox="1"/>
          <p:nvPr/>
        </p:nvSpPr>
        <p:spPr>
          <a:xfrm>
            <a:off x="3162639" y="2485409"/>
            <a:ext cx="899542"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Transcode</a:t>
            </a:r>
          </a:p>
        </p:txBody>
      </p:sp>
      <p:sp>
        <p:nvSpPr>
          <p:cNvPr id="115" name="TextBox 114"/>
          <p:cNvSpPr txBox="1"/>
          <p:nvPr/>
        </p:nvSpPr>
        <p:spPr>
          <a:xfrm>
            <a:off x="3180337" y="2850629"/>
            <a:ext cx="764633"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Package</a:t>
            </a:r>
          </a:p>
        </p:txBody>
      </p:sp>
      <p:sp>
        <p:nvSpPr>
          <p:cNvPr id="116" name="Rounded Rectangle 115"/>
          <p:cNvSpPr/>
          <p:nvPr/>
        </p:nvSpPr>
        <p:spPr bwMode="auto">
          <a:xfrm>
            <a:off x="2182416" y="1963075"/>
            <a:ext cx="2035391" cy="1744091"/>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b" anchorCtr="1" compatLnSpc="1">
            <a:prstTxWarp prst="textNoShape">
              <a:avLst/>
            </a:prstTxWarp>
          </a:bodyPr>
          <a:lstStyle/>
          <a:p>
            <a:pPr defTabSz="571500" fontAlgn="base">
              <a:spcBef>
                <a:spcPct val="0"/>
              </a:spcBef>
              <a:spcAft>
                <a:spcPct val="0"/>
              </a:spcAft>
            </a:pPr>
            <a:r>
              <a:rPr lang="en-US" sz="1100" b="1" dirty="0">
                <a:latin typeface="Arial" charset="0"/>
              </a:rPr>
              <a:t/>
            </a:r>
            <a:br>
              <a:rPr lang="en-US" sz="1100" b="1" dirty="0">
                <a:latin typeface="Arial" charset="0"/>
              </a:rPr>
            </a:br>
            <a:r>
              <a:rPr lang="en-US" sz="1100" b="1" dirty="0">
                <a:latin typeface="Arial" charset="0"/>
              </a:rPr>
              <a:t/>
            </a:r>
            <a:br>
              <a:rPr lang="en-US" sz="1100" b="1" dirty="0">
                <a:latin typeface="Arial" charset="0"/>
              </a:rPr>
            </a:br>
            <a:r>
              <a:rPr lang="en-US" sz="1100" b="1" dirty="0">
                <a:latin typeface="Arial" charset="0"/>
              </a:rPr>
              <a:t/>
            </a:r>
            <a:br>
              <a:rPr lang="en-US" sz="1100" b="1" dirty="0">
                <a:latin typeface="Arial" charset="0"/>
              </a:rPr>
            </a:br>
            <a:r>
              <a:rPr lang="en-US" sz="1100" b="1" dirty="0">
                <a:latin typeface="Arial" charset="0"/>
              </a:rPr>
              <a:t/>
            </a:r>
            <a:br>
              <a:rPr lang="en-US" sz="1100" b="1" dirty="0">
                <a:latin typeface="Arial" charset="0"/>
              </a:rPr>
            </a:br>
            <a:endParaRPr lang="en-US" sz="1100" b="1" dirty="0">
              <a:latin typeface="Arial" charset="0"/>
            </a:endParaRPr>
          </a:p>
          <a:p>
            <a:pPr defTabSz="571500" fontAlgn="base">
              <a:spcBef>
                <a:spcPct val="0"/>
              </a:spcBef>
              <a:spcAft>
                <a:spcPct val="0"/>
              </a:spcAft>
            </a:pPr>
            <a:r>
              <a:rPr lang="en-US" sz="1100" b="1" dirty="0">
                <a:latin typeface="Arial" charset="0"/>
              </a:rPr>
              <a:t>                                              </a:t>
            </a:r>
          </a:p>
          <a:p>
            <a:pPr defTabSz="571500" fontAlgn="base">
              <a:spcBef>
                <a:spcPct val="0"/>
              </a:spcBef>
              <a:spcAft>
                <a:spcPct val="0"/>
              </a:spcAft>
            </a:pPr>
            <a:r>
              <a:rPr lang="en-US" sz="1100" b="1" dirty="0">
                <a:latin typeface="Arial" charset="0"/>
              </a:rPr>
              <a:t>Media Services </a:t>
            </a:r>
          </a:p>
          <a:p>
            <a:pPr defTabSz="571500" fontAlgn="base">
              <a:spcBef>
                <a:spcPct val="0"/>
              </a:spcBef>
              <a:spcAft>
                <a:spcPct val="0"/>
              </a:spcAft>
            </a:pPr>
            <a:r>
              <a:rPr lang="en-US" sz="1100" b="1" dirty="0">
                <a:latin typeface="Arial" charset="0"/>
              </a:rPr>
              <a:t>– On Demand</a:t>
            </a:r>
          </a:p>
        </p:txBody>
      </p:sp>
      <p:sp>
        <p:nvSpPr>
          <p:cNvPr id="126" name="TextBox 125"/>
          <p:cNvSpPr txBox="1"/>
          <p:nvPr/>
        </p:nvSpPr>
        <p:spPr>
          <a:xfrm>
            <a:off x="3238543" y="1938379"/>
            <a:ext cx="495328"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DRM</a:t>
            </a:r>
          </a:p>
        </p:txBody>
      </p:sp>
      <p:cxnSp>
        <p:nvCxnSpPr>
          <p:cNvPr id="127" name="Straight Arrow Connector 126"/>
          <p:cNvCxnSpPr/>
          <p:nvPr/>
        </p:nvCxnSpPr>
        <p:spPr bwMode="auto">
          <a:xfrm>
            <a:off x="1924213" y="2816924"/>
            <a:ext cx="601020" cy="14770"/>
          </a:xfrm>
          <a:prstGeom prst="straightConnector1">
            <a:avLst/>
          </a:prstGeom>
          <a:solidFill>
            <a:schemeClr val="accent1"/>
          </a:solidFill>
          <a:ln w="38100" cap="flat" cmpd="sng" algn="ctr">
            <a:solidFill>
              <a:srgbClr val="FF6600"/>
            </a:solidFill>
            <a:prstDash val="sysDash"/>
            <a:round/>
            <a:headEnd type="none" w="med" len="med"/>
            <a:tailEnd type="arrow"/>
          </a:ln>
          <a:effectLst/>
        </p:spPr>
      </p:cxnSp>
      <p:pic>
        <p:nvPicPr>
          <p:cNvPr id="128" name="Picture 183" descr="Stirage"/>
          <p:cNvPicPr>
            <a:picLocks noChangeAspect="1" noChangeArrowheads="1"/>
          </p:cNvPicPr>
          <p:nvPr/>
        </p:nvPicPr>
        <p:blipFill rotWithShape="1">
          <a:blip r:embed="rId18" cstate="print">
            <a:extLst>
              <a:ext uri="{28A0092B-C50C-407E-A947-70E740481C1C}">
                <a14:useLocalDpi xmlns:a14="http://schemas.microsoft.com/office/drawing/2010/main"/>
              </a:ext>
            </a:extLst>
          </a:blip>
          <a:srcRect/>
          <a:stretch/>
        </p:blipFill>
        <p:spPr bwMode="auto">
          <a:xfrm>
            <a:off x="4150504" y="2446501"/>
            <a:ext cx="655170" cy="828414"/>
          </a:xfrm>
          <a:prstGeom prst="rect">
            <a:avLst/>
          </a:prstGeom>
          <a:noFill/>
          <a:ln w="9525">
            <a:noFill/>
            <a:miter lim="800000"/>
            <a:headEnd/>
            <a:tailEnd/>
          </a:ln>
        </p:spPr>
      </p:pic>
      <p:sp>
        <p:nvSpPr>
          <p:cNvPr id="129" name="TextBox 128"/>
          <p:cNvSpPr txBox="1"/>
          <p:nvPr/>
        </p:nvSpPr>
        <p:spPr>
          <a:xfrm>
            <a:off x="3937073" y="3273263"/>
            <a:ext cx="960199" cy="257763"/>
          </a:xfrm>
          <a:prstGeom prst="rect">
            <a:avLst/>
          </a:prstGeom>
          <a:noFill/>
        </p:spPr>
        <p:txBody>
          <a:bodyPr wrap="none" lIns="57150" tIns="28575" rIns="57150" bIns="28575" rtlCol="0" anchor="ctr" anchorCtr="0">
            <a:spAutoFit/>
          </a:bodyPr>
          <a:lstStyle/>
          <a:p>
            <a:r>
              <a:rPr lang="en-US" sz="1300" dirty="0">
                <a:latin typeface="Arial" pitchFamily="34" charset="0"/>
                <a:cs typeface="Arial" pitchFamily="34" charset="0"/>
              </a:rPr>
              <a:t>NetStorage</a:t>
            </a:r>
          </a:p>
        </p:txBody>
      </p:sp>
      <p:sp>
        <p:nvSpPr>
          <p:cNvPr id="130" name="Rounded Rectangle 129"/>
          <p:cNvSpPr/>
          <p:nvPr/>
        </p:nvSpPr>
        <p:spPr bwMode="auto">
          <a:xfrm>
            <a:off x="3939291" y="2295921"/>
            <a:ext cx="924093" cy="1296397"/>
          </a:xfrm>
          <a:prstGeom prst="roundRect">
            <a:avLst/>
          </a:prstGeom>
          <a:noFill/>
          <a:ln w="28575" cap="flat" cmpd="sng" algn="ctr">
            <a:solidFill>
              <a:schemeClr val="tx1"/>
            </a:solidFill>
            <a:prstDash val="dash"/>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571500" fontAlgn="base">
              <a:spcBef>
                <a:spcPct val="0"/>
              </a:spcBef>
              <a:spcAft>
                <a:spcPct val="0"/>
              </a:spcAft>
            </a:pPr>
            <a:endParaRPr lang="en-US" sz="1100" b="1" dirty="0">
              <a:latin typeface="Arial" charset="0"/>
            </a:endParaRPr>
          </a:p>
        </p:txBody>
      </p:sp>
    </p:spTree>
    <p:extLst>
      <p:ext uri="{BB962C8B-B14F-4D97-AF65-F5344CB8AC3E}">
        <p14:creationId xmlns:p14="http://schemas.microsoft.com/office/powerpoint/2010/main" val="42570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wipe(left)">
                                      <p:cBhvr>
                                        <p:cTn id="17" dur="500"/>
                                        <p:tgtEl>
                                          <p:spTgt spid="153"/>
                                        </p:tgtEl>
                                      </p:cBhvr>
                                    </p:animEffect>
                                  </p:childTnLst>
                                </p:cTn>
                              </p:par>
                              <p:par>
                                <p:cTn id="18" presetID="1" presetClass="entr" presetSubtype="0" fill="hold" nodeType="withEffect">
                                  <p:stCondLst>
                                    <p:cond delay="0"/>
                                  </p:stCondLst>
                                  <p:childTnLst>
                                    <p:set>
                                      <p:cBhvr>
                                        <p:cTn id="19" dur="1" fill="hold">
                                          <p:stCondLst>
                                            <p:cond delay="0"/>
                                          </p:stCondLst>
                                        </p:cTn>
                                        <p:tgtEl>
                                          <p:spTgt spid="8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7"/>
                                        </p:tgtEl>
                                        <p:attrNameLst>
                                          <p:attrName>style.visibility</p:attrName>
                                        </p:attrNameLst>
                                      </p:cBhvr>
                                      <p:to>
                                        <p:strVal val="visible"/>
                                      </p:to>
                                    </p:set>
                                    <p:animEffect transition="in" filter="wipe(down)">
                                      <p:cBhvr>
                                        <p:cTn id="28" dur="500"/>
                                        <p:tgtEl>
                                          <p:spTgt spid="1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par>
                                <p:cTn id="47" presetID="22" presetClass="entr" presetSubtype="8"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left)">
                                      <p:cBhvr>
                                        <p:cTn id="60" dur="500"/>
                                        <p:tgtEl>
                                          <p:spTgt spid="100"/>
                                        </p:tgtEl>
                                      </p:cBhvr>
                                    </p:animEffect>
                                  </p:childTnLst>
                                </p:cTn>
                              </p:par>
                              <p:par>
                                <p:cTn id="61" presetID="22" presetClass="entr" presetSubtype="8" fill="hold"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left)">
                                      <p:cBhvr>
                                        <p:cTn id="63" dur="500"/>
                                        <p:tgtEl>
                                          <p:spTgt spid="101"/>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144"/>
                                        </p:tgtEl>
                                        <p:attrNameLst>
                                          <p:attrName>style.visibility</p:attrName>
                                        </p:attrNameLst>
                                      </p:cBhvr>
                                      <p:to>
                                        <p:strVal val="visible"/>
                                      </p:to>
                                    </p:set>
                                  </p:childTnLst>
                                </p:cTn>
                              </p:par>
                              <p:par>
                                <p:cTn id="66" presetID="22" presetClass="entr" presetSubtype="8" fill="hold" nodeType="with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wipe(left)">
                                      <p:cBhvr>
                                        <p:cTn id="68" dur="500"/>
                                        <p:tgtEl>
                                          <p:spTgt spid="111"/>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10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70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nodeType="withEffect">
                                  <p:stCondLst>
                                    <p:cond delay="130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nodeType="withEffect">
                                  <p:stCondLst>
                                    <p:cond delay="340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nodeType="withEffect">
                                  <p:stCondLst>
                                    <p:cond delay="3500"/>
                                  </p:stCondLst>
                                  <p:childTnLst>
                                    <p:set>
                                      <p:cBhvr>
                                        <p:cTn id="82" dur="1" fill="hold">
                                          <p:stCondLst>
                                            <p:cond delay="0"/>
                                          </p:stCondLst>
                                        </p:cTn>
                                        <p:tgtEl>
                                          <p:spTgt spid="141"/>
                                        </p:tgtEl>
                                        <p:attrNameLst>
                                          <p:attrName>style.visibility</p:attrName>
                                        </p:attrNameLst>
                                      </p:cBhvr>
                                      <p:to>
                                        <p:strVal val="visible"/>
                                      </p:to>
                                    </p:set>
                                  </p:childTnLst>
                                </p:cTn>
                              </p:par>
                              <p:par>
                                <p:cTn id="83" presetID="1" presetClass="entr" presetSubtype="0" fill="hold" grpId="0" nodeType="withEffect">
                                  <p:stCondLst>
                                    <p:cond delay="3700"/>
                                  </p:stCondLst>
                                  <p:childTnLst>
                                    <p:set>
                                      <p:cBhvr>
                                        <p:cTn id="84" dur="1" fill="hold">
                                          <p:stCondLst>
                                            <p:cond delay="0"/>
                                          </p:stCondLst>
                                        </p:cTn>
                                        <p:tgtEl>
                                          <p:spTgt spid="142"/>
                                        </p:tgtEl>
                                        <p:attrNameLst>
                                          <p:attrName>style.visibility</p:attrName>
                                        </p:attrNameLst>
                                      </p:cBhvr>
                                      <p:to>
                                        <p:strVal val="visible"/>
                                      </p:to>
                                    </p:set>
                                  </p:childTnLst>
                                </p:cTn>
                              </p:par>
                              <p:par>
                                <p:cTn id="85" presetID="1" presetClass="entr" presetSubtype="0" fill="hold" nodeType="withEffect">
                                  <p:stCondLst>
                                    <p:cond delay="190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2300"/>
                                  </p:stCondLst>
                                  <p:childTnLst>
                                    <p:set>
                                      <p:cBhvr>
                                        <p:cTn id="88" dur="1" fill="hold">
                                          <p:stCondLst>
                                            <p:cond delay="0"/>
                                          </p:stCondLst>
                                        </p:cTn>
                                        <p:tgtEl>
                                          <p:spTgt spid="97"/>
                                        </p:tgtEl>
                                        <p:attrNameLst>
                                          <p:attrName>style.visibility</p:attrName>
                                        </p:attrNameLst>
                                      </p:cBhvr>
                                      <p:to>
                                        <p:strVal val="visible"/>
                                      </p:to>
                                    </p:set>
                                  </p:childTnLst>
                                </p:cTn>
                              </p:par>
                              <p:par>
                                <p:cTn id="89" presetID="1" presetClass="entr" presetSubtype="0" fill="hold" nodeType="withEffect">
                                  <p:stCondLst>
                                    <p:cond delay="270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3200"/>
                                  </p:stCondLst>
                                  <p:childTnLst>
                                    <p:set>
                                      <p:cBhvr>
                                        <p:cTn id="92" dur="1" fill="hold">
                                          <p:stCondLst>
                                            <p:cond delay="0"/>
                                          </p:stCondLst>
                                        </p:cTn>
                                        <p:tgtEl>
                                          <p:spTgt spid="9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0" grpId="0" animBg="1"/>
      <p:bldP spid="71" grpId="0" animBg="1"/>
      <p:bldP spid="72" grpId="0" animBg="1"/>
      <p:bldP spid="142" grpId="0"/>
      <p:bldP spid="144" grpId="0" animBg="1"/>
      <p:bldP spid="145" grpId="0" animBg="1"/>
      <p:bldP spid="81" grpId="0"/>
      <p:bldP spid="84" grpId="0"/>
      <p:bldP spid="89" grpId="0"/>
      <p:bldP spid="90" grpId="0" animBg="1"/>
      <p:bldP spid="114" grpId="0"/>
      <p:bldP spid="115" grpId="0"/>
      <p:bldP spid="116" grpId="0" animBg="1"/>
      <p:bldP spid="126" grpId="0"/>
      <p:bldP spid="129" grpId="0"/>
      <p:bldP spid="1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U-Turn Arrow 111"/>
          <p:cNvSpPr/>
          <p:nvPr/>
        </p:nvSpPr>
        <p:spPr>
          <a:xfrm rot="5400000">
            <a:off x="7128817" y="2793020"/>
            <a:ext cx="1264998" cy="771057"/>
          </a:xfrm>
          <a:prstGeom prst="uturnArrow">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032" name="U-Turn Arrow 1031"/>
          <p:cNvSpPr/>
          <p:nvPr/>
        </p:nvSpPr>
        <p:spPr>
          <a:xfrm rot="16200000">
            <a:off x="819019" y="2742670"/>
            <a:ext cx="1264998" cy="771057"/>
          </a:xfrm>
          <a:prstGeom prst="uturnArrow">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031" name="Left Arrow 1030"/>
          <p:cNvSpPr/>
          <p:nvPr/>
        </p:nvSpPr>
        <p:spPr>
          <a:xfrm rot="10800000">
            <a:off x="1950420" y="2481253"/>
            <a:ext cx="691718" cy="385515"/>
          </a:xfrm>
          <a:prstGeom prst="leftArrow">
            <a:avLst/>
          </a:prstGeom>
          <a:solidFill>
            <a:srgbClr val="FF9B2D"/>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5" name="Left Arrow 104"/>
          <p:cNvSpPr/>
          <p:nvPr/>
        </p:nvSpPr>
        <p:spPr>
          <a:xfrm rot="10800000">
            <a:off x="3418214" y="2481253"/>
            <a:ext cx="691718" cy="385515"/>
          </a:xfrm>
          <a:prstGeom prst="leftArrow">
            <a:avLst/>
          </a:prstGeom>
          <a:solidFill>
            <a:srgbClr val="FF9B2D"/>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6" name="Left Arrow 105"/>
          <p:cNvSpPr/>
          <p:nvPr/>
        </p:nvSpPr>
        <p:spPr>
          <a:xfrm rot="10800000">
            <a:off x="4847005" y="2481253"/>
            <a:ext cx="691718" cy="385515"/>
          </a:xfrm>
          <a:prstGeom prst="leftArrow">
            <a:avLst/>
          </a:prstGeom>
          <a:solidFill>
            <a:srgbClr val="FF9B2D"/>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7" name="Left Arrow 106"/>
          <p:cNvSpPr/>
          <p:nvPr/>
        </p:nvSpPr>
        <p:spPr>
          <a:xfrm rot="10800000">
            <a:off x="6309822" y="2481254"/>
            <a:ext cx="691718" cy="385515"/>
          </a:xfrm>
          <a:prstGeom prst="leftArrow">
            <a:avLst/>
          </a:prstGeom>
          <a:solidFill>
            <a:srgbClr val="FF9B2D"/>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44" name="Group 43"/>
          <p:cNvGrpSpPr/>
          <p:nvPr/>
        </p:nvGrpSpPr>
        <p:grpSpPr>
          <a:xfrm>
            <a:off x="1224815" y="2150174"/>
            <a:ext cx="939653" cy="939653"/>
            <a:chOff x="453694" y="1661346"/>
            <a:chExt cx="1089246" cy="1089246"/>
          </a:xfrm>
        </p:grpSpPr>
        <p:grpSp>
          <p:nvGrpSpPr>
            <p:cNvPr id="45" name="Group 44"/>
            <p:cNvGrpSpPr/>
            <p:nvPr/>
          </p:nvGrpSpPr>
          <p:grpSpPr>
            <a:xfrm>
              <a:off x="453694" y="1661346"/>
              <a:ext cx="1089246" cy="1089246"/>
              <a:chOff x="385655" y="2058192"/>
              <a:chExt cx="1225324" cy="1225324"/>
            </a:xfrm>
          </p:grpSpPr>
          <p:sp>
            <p:nvSpPr>
              <p:cNvPr id="47" name="Oval 46"/>
              <p:cNvSpPr/>
              <p:nvPr/>
            </p:nvSpPr>
            <p:spPr>
              <a:xfrm>
                <a:off x="394972" y="2066835"/>
                <a:ext cx="1176579" cy="1176579"/>
              </a:xfrm>
              <a:prstGeom prst="ellipse">
                <a:avLst/>
              </a:prstGeom>
              <a:solidFill>
                <a:srgbClr val="6565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p:cNvSpPr/>
              <p:nvPr/>
            </p:nvSpPr>
            <p:spPr>
              <a:xfrm>
                <a:off x="385655" y="2058192"/>
                <a:ext cx="1225324" cy="1225324"/>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46" name="TextBox 45"/>
            <p:cNvSpPr txBox="1"/>
            <p:nvPr/>
          </p:nvSpPr>
          <p:spPr>
            <a:xfrm>
              <a:off x="567625" y="2071829"/>
              <a:ext cx="879301" cy="321097"/>
            </a:xfrm>
            <a:prstGeom prst="rect">
              <a:avLst/>
            </a:prstGeom>
            <a:noFill/>
          </p:spPr>
          <p:txBody>
            <a:bodyPr wrap="none" rtlCol="0">
              <a:spAutoFit/>
            </a:bodyPr>
            <a:lstStyle/>
            <a:p>
              <a:pPr algn="ctr"/>
              <a:r>
                <a:rPr lang="en-US" sz="1200" dirty="0">
                  <a:solidFill>
                    <a:schemeClr val="bg1"/>
                  </a:solidFill>
                </a:rPr>
                <a:t>INGEST</a:t>
              </a:r>
            </a:p>
          </p:txBody>
        </p:sp>
      </p:grpSp>
      <p:grpSp>
        <p:nvGrpSpPr>
          <p:cNvPr id="51" name="Group 50"/>
          <p:cNvGrpSpPr/>
          <p:nvPr/>
        </p:nvGrpSpPr>
        <p:grpSpPr>
          <a:xfrm>
            <a:off x="2678378" y="2150452"/>
            <a:ext cx="941990" cy="939653"/>
            <a:chOff x="1907257" y="1661624"/>
            <a:chExt cx="1091955" cy="1089246"/>
          </a:xfrm>
        </p:grpSpPr>
        <p:grpSp>
          <p:nvGrpSpPr>
            <p:cNvPr id="52" name="Group 51"/>
            <p:cNvGrpSpPr/>
            <p:nvPr/>
          </p:nvGrpSpPr>
          <p:grpSpPr>
            <a:xfrm>
              <a:off x="1907257" y="1661624"/>
              <a:ext cx="1089246" cy="1089246"/>
              <a:chOff x="2513030" y="2058470"/>
              <a:chExt cx="1225324" cy="1225324"/>
            </a:xfrm>
          </p:grpSpPr>
          <p:sp>
            <p:nvSpPr>
              <p:cNvPr id="54" name="Oval 53"/>
              <p:cNvSpPr/>
              <p:nvPr/>
            </p:nvSpPr>
            <p:spPr>
              <a:xfrm>
                <a:off x="2549525" y="2062102"/>
                <a:ext cx="1176579" cy="1176579"/>
              </a:xfrm>
              <a:prstGeom prst="ellipse">
                <a:avLst/>
              </a:prstGeom>
              <a:solidFill>
                <a:srgbClr val="6565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Oval 54"/>
              <p:cNvSpPr/>
              <p:nvPr/>
            </p:nvSpPr>
            <p:spPr>
              <a:xfrm>
                <a:off x="2513030" y="2058470"/>
                <a:ext cx="1225324" cy="1225324"/>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53" name="TextBox 52"/>
            <p:cNvSpPr txBox="1"/>
            <p:nvPr/>
          </p:nvSpPr>
          <p:spPr>
            <a:xfrm>
              <a:off x="1947321" y="2084973"/>
              <a:ext cx="1051891" cy="321097"/>
            </a:xfrm>
            <a:prstGeom prst="rect">
              <a:avLst/>
            </a:prstGeom>
            <a:noFill/>
          </p:spPr>
          <p:txBody>
            <a:bodyPr wrap="none" rtlCol="0">
              <a:spAutoFit/>
            </a:bodyPr>
            <a:lstStyle/>
            <a:p>
              <a:pPr algn="ctr"/>
              <a:r>
                <a:rPr lang="en-US" sz="1200" dirty="0">
                  <a:solidFill>
                    <a:schemeClr val="bg1"/>
                  </a:solidFill>
                </a:rPr>
                <a:t>PREPARE</a:t>
              </a:r>
            </a:p>
          </p:txBody>
        </p:sp>
      </p:grpSp>
      <p:grpSp>
        <p:nvGrpSpPr>
          <p:cNvPr id="56" name="Group 55"/>
          <p:cNvGrpSpPr/>
          <p:nvPr/>
        </p:nvGrpSpPr>
        <p:grpSpPr>
          <a:xfrm>
            <a:off x="4131941" y="2150442"/>
            <a:ext cx="939653" cy="939653"/>
            <a:chOff x="3360820" y="1661614"/>
            <a:chExt cx="1089246" cy="1089246"/>
          </a:xfrm>
        </p:grpSpPr>
        <p:grpSp>
          <p:nvGrpSpPr>
            <p:cNvPr id="57" name="Group 56"/>
            <p:cNvGrpSpPr/>
            <p:nvPr/>
          </p:nvGrpSpPr>
          <p:grpSpPr>
            <a:xfrm>
              <a:off x="3360820" y="1661614"/>
              <a:ext cx="1089246" cy="1089246"/>
              <a:chOff x="3551538" y="2058460"/>
              <a:chExt cx="1225324" cy="1225324"/>
            </a:xfrm>
          </p:grpSpPr>
          <p:sp>
            <p:nvSpPr>
              <p:cNvPr id="61" name="Oval 60"/>
              <p:cNvSpPr/>
              <p:nvPr/>
            </p:nvSpPr>
            <p:spPr>
              <a:xfrm>
                <a:off x="3574933" y="2087532"/>
                <a:ext cx="1176579" cy="1176579"/>
              </a:xfrm>
              <a:prstGeom prst="ellipse">
                <a:avLst/>
              </a:prstGeom>
              <a:solidFill>
                <a:srgbClr val="6565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Oval 61"/>
              <p:cNvSpPr/>
              <p:nvPr/>
            </p:nvSpPr>
            <p:spPr>
              <a:xfrm>
                <a:off x="3551538" y="2058460"/>
                <a:ext cx="1225324" cy="1225324"/>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60" name="TextBox 59"/>
            <p:cNvSpPr txBox="1"/>
            <p:nvPr/>
          </p:nvSpPr>
          <p:spPr>
            <a:xfrm>
              <a:off x="3482260" y="1966167"/>
              <a:ext cx="849570" cy="535162"/>
            </a:xfrm>
            <a:prstGeom prst="rect">
              <a:avLst/>
            </a:prstGeom>
            <a:noFill/>
          </p:spPr>
          <p:txBody>
            <a:bodyPr wrap="none" rtlCol="0">
              <a:spAutoFit/>
            </a:bodyPr>
            <a:lstStyle/>
            <a:p>
              <a:pPr algn="ctr"/>
              <a:r>
                <a:rPr lang="en-US" sz="1200" dirty="0">
                  <a:solidFill>
                    <a:schemeClr val="bg1"/>
                  </a:solidFill>
                </a:rPr>
                <a:t>ORIGIN</a:t>
              </a:r>
            </a:p>
            <a:p>
              <a:pPr algn="ctr"/>
              <a:r>
                <a:rPr lang="en-US" sz="1200" dirty="0">
                  <a:solidFill>
                    <a:schemeClr val="bg1"/>
                  </a:solidFill>
                </a:rPr>
                <a:t>STORE</a:t>
              </a:r>
            </a:p>
          </p:txBody>
        </p:sp>
      </p:grpSp>
      <p:grpSp>
        <p:nvGrpSpPr>
          <p:cNvPr id="63" name="Group 62"/>
          <p:cNvGrpSpPr/>
          <p:nvPr/>
        </p:nvGrpSpPr>
        <p:grpSpPr>
          <a:xfrm>
            <a:off x="5585512" y="2157058"/>
            <a:ext cx="939763" cy="939653"/>
            <a:chOff x="4814391" y="1668230"/>
            <a:chExt cx="1089374" cy="1089246"/>
          </a:xfrm>
        </p:grpSpPr>
        <p:grpSp>
          <p:nvGrpSpPr>
            <p:cNvPr id="64" name="Group 63"/>
            <p:cNvGrpSpPr/>
            <p:nvPr/>
          </p:nvGrpSpPr>
          <p:grpSpPr>
            <a:xfrm>
              <a:off x="4814391" y="1668230"/>
              <a:ext cx="1089374" cy="1089246"/>
              <a:chOff x="4589903" y="2065076"/>
              <a:chExt cx="1225468" cy="1225324"/>
            </a:xfrm>
          </p:grpSpPr>
          <p:sp>
            <p:nvSpPr>
              <p:cNvPr id="66" name="Oval 65"/>
              <p:cNvSpPr/>
              <p:nvPr/>
            </p:nvSpPr>
            <p:spPr>
              <a:xfrm>
                <a:off x="4589903" y="2084738"/>
                <a:ext cx="1176579" cy="1176579"/>
              </a:xfrm>
              <a:prstGeom prst="ellipse">
                <a:avLst/>
              </a:prstGeom>
              <a:solidFill>
                <a:srgbClr val="6565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Oval 66"/>
              <p:cNvSpPr/>
              <p:nvPr/>
            </p:nvSpPr>
            <p:spPr>
              <a:xfrm>
                <a:off x="4590047" y="2065076"/>
                <a:ext cx="1225324" cy="1225324"/>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65" name="TextBox 64"/>
            <p:cNvSpPr txBox="1"/>
            <p:nvPr/>
          </p:nvSpPr>
          <p:spPr>
            <a:xfrm>
              <a:off x="4886882" y="2062295"/>
              <a:ext cx="975929" cy="321097"/>
            </a:xfrm>
            <a:prstGeom prst="rect">
              <a:avLst/>
            </a:prstGeom>
            <a:noFill/>
          </p:spPr>
          <p:txBody>
            <a:bodyPr wrap="none" rtlCol="0">
              <a:spAutoFit/>
            </a:bodyPr>
            <a:lstStyle/>
            <a:p>
              <a:pPr algn="ctr"/>
              <a:r>
                <a:rPr lang="en-US" sz="1200" dirty="0">
                  <a:solidFill>
                    <a:schemeClr val="bg1"/>
                  </a:solidFill>
                </a:rPr>
                <a:t>DELIVER</a:t>
              </a:r>
            </a:p>
          </p:txBody>
        </p:sp>
      </p:grpSp>
      <p:grpSp>
        <p:nvGrpSpPr>
          <p:cNvPr id="68" name="Group 67"/>
          <p:cNvGrpSpPr/>
          <p:nvPr/>
        </p:nvGrpSpPr>
        <p:grpSpPr>
          <a:xfrm>
            <a:off x="7039211" y="2157059"/>
            <a:ext cx="939653" cy="939653"/>
            <a:chOff x="6268090" y="1668231"/>
            <a:chExt cx="1089246" cy="1089246"/>
          </a:xfrm>
        </p:grpSpPr>
        <p:grpSp>
          <p:nvGrpSpPr>
            <p:cNvPr id="69" name="Group 68"/>
            <p:cNvGrpSpPr/>
            <p:nvPr/>
          </p:nvGrpSpPr>
          <p:grpSpPr>
            <a:xfrm>
              <a:off x="6268090" y="1668231"/>
              <a:ext cx="1089246" cy="1089246"/>
              <a:chOff x="5628555" y="2065077"/>
              <a:chExt cx="1225324" cy="1225324"/>
            </a:xfrm>
          </p:grpSpPr>
          <p:sp>
            <p:nvSpPr>
              <p:cNvPr id="71" name="Oval 70"/>
              <p:cNvSpPr/>
              <p:nvPr/>
            </p:nvSpPr>
            <p:spPr>
              <a:xfrm>
                <a:off x="5646325" y="2071510"/>
                <a:ext cx="1176579" cy="1176579"/>
              </a:xfrm>
              <a:prstGeom prst="ellipse">
                <a:avLst/>
              </a:prstGeom>
              <a:solidFill>
                <a:schemeClr val="bg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Oval 71"/>
              <p:cNvSpPr/>
              <p:nvPr/>
            </p:nvSpPr>
            <p:spPr>
              <a:xfrm>
                <a:off x="5628555" y="2065077"/>
                <a:ext cx="1225324" cy="1225324"/>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70" name="TextBox 69"/>
            <p:cNvSpPr txBox="1"/>
            <p:nvPr/>
          </p:nvSpPr>
          <p:spPr>
            <a:xfrm>
              <a:off x="6486934" y="2062295"/>
              <a:ext cx="656095" cy="321097"/>
            </a:xfrm>
            <a:prstGeom prst="rect">
              <a:avLst/>
            </a:prstGeom>
            <a:noFill/>
          </p:spPr>
          <p:txBody>
            <a:bodyPr wrap="none" rtlCol="0">
              <a:spAutoFit/>
            </a:bodyPr>
            <a:lstStyle/>
            <a:p>
              <a:pPr algn="ctr"/>
              <a:r>
                <a:rPr lang="en-US" sz="1200" dirty="0">
                  <a:solidFill>
                    <a:schemeClr val="bg1"/>
                  </a:solidFill>
                </a:rPr>
                <a:t>PLAY</a:t>
              </a:r>
            </a:p>
          </p:txBody>
        </p:sp>
      </p:grpSp>
      <p:pic>
        <p:nvPicPr>
          <p:cNvPr id="84" name="Picture 8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07239" y="2087026"/>
            <a:ext cx="1159445" cy="1159451"/>
          </a:xfrm>
          <a:prstGeom prst="rect">
            <a:avLst/>
          </a:prstGeom>
        </p:spPr>
      </p:pic>
      <p:pic>
        <p:nvPicPr>
          <p:cNvPr id="86" name="Picture 8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69643" y="3289808"/>
            <a:ext cx="934561" cy="934561"/>
          </a:xfrm>
          <a:prstGeom prst="rect">
            <a:avLst/>
          </a:prstGeom>
        </p:spPr>
      </p:pic>
      <p:pic>
        <p:nvPicPr>
          <p:cNvPr id="87" name="Picture 8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52088" y="3266239"/>
            <a:ext cx="933464" cy="933465"/>
          </a:xfrm>
          <a:prstGeom prst="rect">
            <a:avLst/>
          </a:prstGeom>
        </p:spPr>
      </p:pic>
      <p:grpSp>
        <p:nvGrpSpPr>
          <p:cNvPr id="1025" name="Group 1024"/>
          <p:cNvGrpSpPr/>
          <p:nvPr/>
        </p:nvGrpSpPr>
        <p:grpSpPr>
          <a:xfrm>
            <a:off x="5601779" y="3125532"/>
            <a:ext cx="2281522" cy="1352879"/>
            <a:chOff x="5624459" y="3214993"/>
            <a:chExt cx="2281522" cy="1352879"/>
          </a:xfrm>
        </p:grpSpPr>
        <p:pic>
          <p:nvPicPr>
            <p:cNvPr id="85" name="Picture 8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52496" y="3214993"/>
              <a:ext cx="1120326" cy="1120326"/>
            </a:xfrm>
            <a:prstGeom prst="rect">
              <a:avLst/>
            </a:prstGeom>
          </p:spPr>
        </p:pic>
        <p:sp>
          <p:nvSpPr>
            <p:cNvPr id="79" name="TextBox 78"/>
            <p:cNvSpPr txBox="1"/>
            <p:nvPr/>
          </p:nvSpPr>
          <p:spPr>
            <a:xfrm>
              <a:off x="5624459" y="4229318"/>
              <a:ext cx="2281522" cy="338554"/>
            </a:xfrm>
            <a:prstGeom prst="rect">
              <a:avLst/>
            </a:prstGeom>
            <a:noFill/>
          </p:spPr>
          <p:txBody>
            <a:bodyPr wrap="none" rtlCol="0">
              <a:spAutoFit/>
            </a:bodyPr>
            <a:lstStyle/>
            <a:p>
              <a:r>
                <a:rPr lang="en-US" dirty="0" smtClean="0">
                  <a:solidFill>
                    <a:srgbClr val="009BD2"/>
                  </a:solidFill>
                </a:rPr>
                <a:t>COLLECT &amp; ANALYZE</a:t>
              </a:r>
              <a:endParaRPr lang="en-US" dirty="0">
                <a:solidFill>
                  <a:srgbClr val="009BD2"/>
                </a:solidFill>
              </a:endParaRPr>
            </a:p>
          </p:txBody>
        </p:sp>
      </p:grpSp>
      <p:sp>
        <p:nvSpPr>
          <p:cNvPr id="89" name="TextBox 88"/>
          <p:cNvSpPr txBox="1"/>
          <p:nvPr/>
        </p:nvSpPr>
        <p:spPr>
          <a:xfrm>
            <a:off x="4007897" y="4144855"/>
            <a:ext cx="1243770" cy="342401"/>
          </a:xfrm>
          <a:prstGeom prst="rect">
            <a:avLst/>
          </a:prstGeom>
          <a:noFill/>
        </p:spPr>
        <p:txBody>
          <a:bodyPr wrap="none" lIns="91440" tIns="45720" rIns="91440" bIns="45720" rtlCol="0">
            <a:spAutoFit/>
          </a:bodyPr>
          <a:lstStyle/>
          <a:p>
            <a:r>
              <a:rPr lang="en-US" dirty="0" smtClean="0">
                <a:solidFill>
                  <a:srgbClr val="009BD2"/>
                </a:solidFill>
              </a:rPr>
              <a:t>EVALUATE</a:t>
            </a:r>
            <a:endParaRPr lang="en-US" dirty="0">
              <a:solidFill>
                <a:srgbClr val="009BD2"/>
              </a:solidFill>
            </a:endParaRPr>
          </a:p>
        </p:txBody>
      </p:sp>
      <p:sp>
        <p:nvSpPr>
          <p:cNvPr id="90" name="TextBox 89"/>
          <p:cNvSpPr txBox="1"/>
          <p:nvPr/>
        </p:nvSpPr>
        <p:spPr>
          <a:xfrm>
            <a:off x="2175840" y="4138512"/>
            <a:ext cx="1146468" cy="342401"/>
          </a:xfrm>
          <a:prstGeom prst="rect">
            <a:avLst/>
          </a:prstGeom>
          <a:noFill/>
        </p:spPr>
        <p:txBody>
          <a:bodyPr wrap="none" lIns="91440" tIns="45720" rIns="91440" bIns="45720" rtlCol="0">
            <a:spAutoFit/>
          </a:bodyPr>
          <a:lstStyle/>
          <a:p>
            <a:r>
              <a:rPr lang="en-US" dirty="0" smtClean="0">
                <a:solidFill>
                  <a:srgbClr val="009BD2"/>
                </a:solidFill>
              </a:rPr>
              <a:t>IMPROVE</a:t>
            </a:r>
            <a:endParaRPr lang="en-US" dirty="0">
              <a:solidFill>
                <a:srgbClr val="009BD2"/>
              </a:solidFill>
            </a:endParaRPr>
          </a:p>
        </p:txBody>
      </p:sp>
      <p:grpSp>
        <p:nvGrpSpPr>
          <p:cNvPr id="81" name="Group 80"/>
          <p:cNvGrpSpPr/>
          <p:nvPr/>
        </p:nvGrpSpPr>
        <p:grpSpPr>
          <a:xfrm>
            <a:off x="249481" y="2055748"/>
            <a:ext cx="782435" cy="982923"/>
            <a:chOff x="215460" y="1578259"/>
            <a:chExt cx="782435" cy="982923"/>
          </a:xfrm>
        </p:grpSpPr>
        <p:pic>
          <p:nvPicPr>
            <p:cNvPr id="91" name="Picture 9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5460" y="1778747"/>
              <a:ext cx="782435" cy="782435"/>
            </a:xfrm>
            <a:prstGeom prst="rect">
              <a:avLst/>
            </a:prstGeom>
          </p:spPr>
        </p:pic>
        <p:sp>
          <p:nvSpPr>
            <p:cNvPr id="94" name="TextBox 93"/>
            <p:cNvSpPr txBox="1"/>
            <p:nvPr/>
          </p:nvSpPr>
          <p:spPr>
            <a:xfrm>
              <a:off x="318319" y="1578259"/>
              <a:ext cx="578172" cy="338554"/>
            </a:xfrm>
            <a:prstGeom prst="rect">
              <a:avLst/>
            </a:prstGeom>
            <a:noFill/>
          </p:spPr>
          <p:txBody>
            <a:bodyPr wrap="none" rtlCol="0">
              <a:spAutoFit/>
            </a:bodyPr>
            <a:lstStyle/>
            <a:p>
              <a:pPr algn="ctr"/>
              <a:r>
                <a:rPr lang="en-US" b="1" dirty="0" err="1">
                  <a:solidFill>
                    <a:srgbClr val="FF9B2D"/>
                  </a:solidFill>
                </a:rPr>
                <a:t>VoD</a:t>
              </a:r>
              <a:endParaRPr lang="en-US" b="1" dirty="0">
                <a:solidFill>
                  <a:srgbClr val="FF9B2D"/>
                </a:solidFill>
              </a:endParaRPr>
            </a:p>
          </p:txBody>
        </p:sp>
      </p:grpSp>
      <p:grpSp>
        <p:nvGrpSpPr>
          <p:cNvPr id="80" name="Group 79"/>
          <p:cNvGrpSpPr/>
          <p:nvPr/>
        </p:nvGrpSpPr>
        <p:grpSpPr>
          <a:xfrm>
            <a:off x="226800" y="2917981"/>
            <a:ext cx="914400" cy="1000690"/>
            <a:chOff x="192780" y="2519865"/>
            <a:chExt cx="914400" cy="1000690"/>
          </a:xfrm>
        </p:grpSpPr>
        <p:pic>
          <p:nvPicPr>
            <p:cNvPr id="92" name="Picture 9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92780" y="2519865"/>
              <a:ext cx="914400" cy="914400"/>
            </a:xfrm>
            <a:prstGeom prst="rect">
              <a:avLst/>
            </a:prstGeom>
          </p:spPr>
        </p:pic>
        <p:sp>
          <p:nvSpPr>
            <p:cNvPr id="95" name="TextBox 94"/>
            <p:cNvSpPr txBox="1"/>
            <p:nvPr/>
          </p:nvSpPr>
          <p:spPr>
            <a:xfrm>
              <a:off x="292193" y="3182001"/>
              <a:ext cx="595035" cy="338554"/>
            </a:xfrm>
            <a:prstGeom prst="rect">
              <a:avLst/>
            </a:prstGeom>
            <a:noFill/>
          </p:spPr>
          <p:txBody>
            <a:bodyPr wrap="none" rtlCol="0">
              <a:spAutoFit/>
            </a:bodyPr>
            <a:lstStyle/>
            <a:p>
              <a:pPr algn="ctr"/>
              <a:r>
                <a:rPr lang="en-US" b="1" dirty="0">
                  <a:solidFill>
                    <a:srgbClr val="FF9B2D"/>
                  </a:solidFill>
                </a:rPr>
                <a:t>Live</a:t>
              </a:r>
            </a:p>
          </p:txBody>
        </p:sp>
      </p:grpSp>
      <p:sp>
        <p:nvSpPr>
          <p:cNvPr id="108" name="Left Arrow 107"/>
          <p:cNvSpPr/>
          <p:nvPr/>
        </p:nvSpPr>
        <p:spPr>
          <a:xfrm>
            <a:off x="5418975" y="3586091"/>
            <a:ext cx="691718" cy="385515"/>
          </a:xfrm>
          <a:prstGeom prst="leftArrow">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bg2">
                  <a:lumMod val="90000"/>
                  <a:lumOff val="10000"/>
                </a:schemeClr>
              </a:solidFill>
            </a:endParaRPr>
          </a:p>
        </p:txBody>
      </p:sp>
      <p:sp>
        <p:nvSpPr>
          <p:cNvPr id="109" name="Left Arrow 108"/>
          <p:cNvSpPr/>
          <p:nvPr/>
        </p:nvSpPr>
        <p:spPr>
          <a:xfrm>
            <a:off x="3348804" y="3579749"/>
            <a:ext cx="691718" cy="385515"/>
          </a:xfrm>
          <a:prstGeom prst="leftArrow">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bg2">
                  <a:lumMod val="90000"/>
                  <a:lumOff val="10000"/>
                </a:schemeClr>
              </a:solidFill>
            </a:endParaRPr>
          </a:p>
        </p:txBody>
      </p:sp>
      <p:grpSp>
        <p:nvGrpSpPr>
          <p:cNvPr id="122" name="Group 121"/>
          <p:cNvGrpSpPr/>
          <p:nvPr/>
        </p:nvGrpSpPr>
        <p:grpSpPr>
          <a:xfrm>
            <a:off x="1491092" y="1682489"/>
            <a:ext cx="381000" cy="381000"/>
            <a:chOff x="4400394" y="2991517"/>
            <a:chExt cx="381000" cy="381000"/>
          </a:xfrm>
        </p:grpSpPr>
        <p:sp>
          <p:nvSpPr>
            <p:cNvPr id="123" name="Oval 122"/>
            <p:cNvSpPr/>
            <p:nvPr/>
          </p:nvSpPr>
          <p:spPr>
            <a:xfrm>
              <a:off x="4523492" y="3124437"/>
              <a:ext cx="133223" cy="13322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Oval 123"/>
            <p:cNvSpPr/>
            <p:nvPr/>
          </p:nvSpPr>
          <p:spPr>
            <a:xfrm>
              <a:off x="4400394" y="2991517"/>
              <a:ext cx="381000" cy="381000"/>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grpSp>
        <p:nvGrpSpPr>
          <p:cNvPr id="125" name="Group 124"/>
          <p:cNvGrpSpPr/>
          <p:nvPr/>
        </p:nvGrpSpPr>
        <p:grpSpPr>
          <a:xfrm>
            <a:off x="2970230" y="1676148"/>
            <a:ext cx="381000" cy="381000"/>
            <a:chOff x="4400394" y="2991517"/>
            <a:chExt cx="381000" cy="381000"/>
          </a:xfrm>
        </p:grpSpPr>
        <p:sp>
          <p:nvSpPr>
            <p:cNvPr id="126" name="Oval 125"/>
            <p:cNvSpPr/>
            <p:nvPr/>
          </p:nvSpPr>
          <p:spPr>
            <a:xfrm>
              <a:off x="4523492" y="3124437"/>
              <a:ext cx="133223" cy="13322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7" name="Oval 126"/>
            <p:cNvSpPr/>
            <p:nvPr/>
          </p:nvSpPr>
          <p:spPr>
            <a:xfrm>
              <a:off x="4400394" y="2991517"/>
              <a:ext cx="381000" cy="381000"/>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grpSp>
        <p:nvGrpSpPr>
          <p:cNvPr id="128" name="Group 127"/>
          <p:cNvGrpSpPr/>
          <p:nvPr/>
        </p:nvGrpSpPr>
        <p:grpSpPr>
          <a:xfrm>
            <a:off x="4392669" y="1681145"/>
            <a:ext cx="381000" cy="381000"/>
            <a:chOff x="4400394" y="2991517"/>
            <a:chExt cx="381000" cy="381000"/>
          </a:xfrm>
        </p:grpSpPr>
        <p:sp>
          <p:nvSpPr>
            <p:cNvPr id="129" name="Oval 128"/>
            <p:cNvSpPr/>
            <p:nvPr/>
          </p:nvSpPr>
          <p:spPr>
            <a:xfrm>
              <a:off x="4523492" y="3124437"/>
              <a:ext cx="133223" cy="13322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Oval 129"/>
            <p:cNvSpPr/>
            <p:nvPr/>
          </p:nvSpPr>
          <p:spPr>
            <a:xfrm>
              <a:off x="4400394" y="2991517"/>
              <a:ext cx="381000" cy="381000"/>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grpSp>
        <p:nvGrpSpPr>
          <p:cNvPr id="131" name="Group 130"/>
          <p:cNvGrpSpPr/>
          <p:nvPr/>
        </p:nvGrpSpPr>
        <p:grpSpPr>
          <a:xfrm>
            <a:off x="5871807" y="1674804"/>
            <a:ext cx="381000" cy="381000"/>
            <a:chOff x="4400394" y="2991517"/>
            <a:chExt cx="381000" cy="381000"/>
          </a:xfrm>
        </p:grpSpPr>
        <p:sp>
          <p:nvSpPr>
            <p:cNvPr id="132" name="Oval 131"/>
            <p:cNvSpPr/>
            <p:nvPr/>
          </p:nvSpPr>
          <p:spPr>
            <a:xfrm>
              <a:off x="4523492" y="3124437"/>
              <a:ext cx="133223" cy="13322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Oval 132"/>
            <p:cNvSpPr/>
            <p:nvPr/>
          </p:nvSpPr>
          <p:spPr>
            <a:xfrm>
              <a:off x="4400394" y="2991517"/>
              <a:ext cx="381000" cy="381000"/>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grpSp>
        <p:nvGrpSpPr>
          <p:cNvPr id="134" name="Group 133"/>
          <p:cNvGrpSpPr/>
          <p:nvPr/>
        </p:nvGrpSpPr>
        <p:grpSpPr>
          <a:xfrm>
            <a:off x="7289259" y="1674804"/>
            <a:ext cx="381000" cy="381000"/>
            <a:chOff x="4400394" y="2991517"/>
            <a:chExt cx="381000" cy="381000"/>
          </a:xfrm>
        </p:grpSpPr>
        <p:sp>
          <p:nvSpPr>
            <p:cNvPr id="135" name="Oval 134"/>
            <p:cNvSpPr/>
            <p:nvPr/>
          </p:nvSpPr>
          <p:spPr>
            <a:xfrm>
              <a:off x="4523492" y="3124437"/>
              <a:ext cx="133223" cy="13322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6" name="Oval 135"/>
            <p:cNvSpPr/>
            <p:nvPr/>
          </p:nvSpPr>
          <p:spPr>
            <a:xfrm>
              <a:off x="4400394" y="2991517"/>
              <a:ext cx="381000" cy="381000"/>
            </a:xfrm>
            <a:prstGeom prst="ellipse">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glow rad="101600">
                    <a:schemeClr val="accent1">
                      <a:satMod val="175000"/>
                      <a:alpha val="40000"/>
                    </a:schemeClr>
                  </a:glow>
                </a:effectLst>
              </a:endParaRPr>
            </a:p>
          </p:txBody>
        </p:sp>
      </p:grpSp>
      <p:sp>
        <p:nvSpPr>
          <p:cNvPr id="137" name="TextBox 136"/>
          <p:cNvSpPr txBox="1"/>
          <p:nvPr/>
        </p:nvSpPr>
        <p:spPr>
          <a:xfrm>
            <a:off x="1214108" y="1126078"/>
            <a:ext cx="966931" cy="523220"/>
          </a:xfrm>
          <a:prstGeom prst="rect">
            <a:avLst/>
          </a:prstGeom>
          <a:noFill/>
        </p:spPr>
        <p:txBody>
          <a:bodyPr wrap="none" lIns="91440" tIns="45720" rIns="91440" bIns="45720" rtlCol="0">
            <a:spAutoFit/>
          </a:bodyPr>
          <a:lstStyle/>
          <a:p>
            <a:pPr algn="ctr"/>
            <a:r>
              <a:rPr lang="en-US" sz="1400" dirty="0">
                <a:solidFill>
                  <a:schemeClr val="bg2">
                    <a:lumMod val="90000"/>
                    <a:lumOff val="10000"/>
                  </a:schemeClr>
                </a:solidFill>
              </a:rPr>
              <a:t>Customer</a:t>
            </a:r>
          </a:p>
          <a:p>
            <a:pPr algn="ctr"/>
            <a:r>
              <a:rPr lang="en-US" sz="1400" dirty="0">
                <a:solidFill>
                  <a:schemeClr val="bg2">
                    <a:lumMod val="90000"/>
                    <a:lumOff val="10000"/>
                  </a:schemeClr>
                </a:solidFill>
              </a:rPr>
              <a:t>Ingest</a:t>
            </a:r>
          </a:p>
        </p:txBody>
      </p:sp>
      <p:sp>
        <p:nvSpPr>
          <p:cNvPr id="138" name="TextBox 137"/>
          <p:cNvSpPr txBox="1"/>
          <p:nvPr/>
        </p:nvSpPr>
        <p:spPr>
          <a:xfrm>
            <a:off x="2597606" y="1126078"/>
            <a:ext cx="1112855" cy="523220"/>
          </a:xfrm>
          <a:prstGeom prst="rect">
            <a:avLst/>
          </a:prstGeom>
          <a:noFill/>
        </p:spPr>
        <p:txBody>
          <a:bodyPr wrap="none" lIns="91440" tIns="45720" rIns="91440" bIns="45720" rtlCol="0">
            <a:spAutoFit/>
          </a:bodyPr>
          <a:lstStyle/>
          <a:p>
            <a:pPr algn="ctr"/>
            <a:r>
              <a:rPr lang="en-US" sz="1400" dirty="0">
                <a:solidFill>
                  <a:schemeClr val="bg2">
                    <a:lumMod val="90000"/>
                    <a:lumOff val="10000"/>
                  </a:schemeClr>
                </a:solidFill>
              </a:rPr>
              <a:t>Customer</a:t>
            </a:r>
          </a:p>
          <a:p>
            <a:pPr algn="ctr"/>
            <a:r>
              <a:rPr lang="en-US" sz="1400" dirty="0">
                <a:solidFill>
                  <a:schemeClr val="bg2">
                    <a:lumMod val="90000"/>
                    <a:lumOff val="10000"/>
                  </a:schemeClr>
                </a:solidFill>
              </a:rPr>
              <a:t>Preparation</a:t>
            </a:r>
          </a:p>
        </p:txBody>
      </p:sp>
      <p:sp>
        <p:nvSpPr>
          <p:cNvPr id="139" name="TextBox 138"/>
          <p:cNvSpPr txBox="1"/>
          <p:nvPr/>
        </p:nvSpPr>
        <p:spPr>
          <a:xfrm>
            <a:off x="4005189" y="1126078"/>
            <a:ext cx="1142573" cy="523220"/>
          </a:xfrm>
          <a:prstGeom prst="rect">
            <a:avLst/>
          </a:prstGeom>
          <a:noFill/>
        </p:spPr>
        <p:txBody>
          <a:bodyPr wrap="none" lIns="91440" tIns="45720" rIns="91440" bIns="45720" rtlCol="0">
            <a:spAutoFit/>
          </a:bodyPr>
          <a:lstStyle/>
          <a:p>
            <a:pPr algn="ctr"/>
            <a:r>
              <a:rPr lang="en-US" sz="1400" dirty="0">
                <a:solidFill>
                  <a:schemeClr val="bg2">
                    <a:lumMod val="90000"/>
                    <a:lumOff val="10000"/>
                  </a:schemeClr>
                </a:solidFill>
              </a:rPr>
              <a:t>Customer</a:t>
            </a:r>
          </a:p>
          <a:p>
            <a:pPr algn="ctr"/>
            <a:r>
              <a:rPr lang="en-US" sz="1400" dirty="0">
                <a:solidFill>
                  <a:schemeClr val="bg2">
                    <a:lumMod val="90000"/>
                    <a:lumOff val="10000"/>
                  </a:schemeClr>
                </a:solidFill>
              </a:rPr>
              <a:t>Origin Store</a:t>
            </a:r>
          </a:p>
        </p:txBody>
      </p:sp>
      <p:sp>
        <p:nvSpPr>
          <p:cNvPr id="140" name="TextBox 139"/>
          <p:cNvSpPr txBox="1"/>
          <p:nvPr/>
        </p:nvSpPr>
        <p:spPr>
          <a:xfrm>
            <a:off x="5371893" y="1126078"/>
            <a:ext cx="1390124" cy="523220"/>
          </a:xfrm>
          <a:prstGeom prst="rect">
            <a:avLst/>
          </a:prstGeom>
          <a:noFill/>
        </p:spPr>
        <p:txBody>
          <a:bodyPr wrap="none" lIns="91440" tIns="45720" rIns="91440" bIns="45720" rtlCol="0">
            <a:spAutoFit/>
          </a:bodyPr>
          <a:lstStyle/>
          <a:p>
            <a:pPr algn="ctr"/>
            <a:r>
              <a:rPr lang="en-US" sz="1400" dirty="0">
                <a:solidFill>
                  <a:srgbClr val="009BD2"/>
                </a:solidFill>
              </a:rPr>
              <a:t>Adaptive</a:t>
            </a:r>
          </a:p>
          <a:p>
            <a:pPr algn="ctr"/>
            <a:r>
              <a:rPr lang="en-US" sz="1400" dirty="0">
                <a:solidFill>
                  <a:srgbClr val="009BD2"/>
                </a:solidFill>
              </a:rPr>
              <a:t>Media Delivery</a:t>
            </a:r>
          </a:p>
        </p:txBody>
      </p:sp>
      <p:sp>
        <p:nvSpPr>
          <p:cNvPr id="141" name="TextBox 140"/>
          <p:cNvSpPr txBox="1"/>
          <p:nvPr/>
        </p:nvSpPr>
        <p:spPr>
          <a:xfrm>
            <a:off x="6994590" y="1126078"/>
            <a:ext cx="966931" cy="523220"/>
          </a:xfrm>
          <a:prstGeom prst="rect">
            <a:avLst/>
          </a:prstGeom>
          <a:noFill/>
        </p:spPr>
        <p:txBody>
          <a:bodyPr wrap="none" lIns="91440" tIns="45720" rIns="91440" bIns="45720" rtlCol="0">
            <a:spAutoFit/>
          </a:bodyPr>
          <a:lstStyle/>
          <a:p>
            <a:pPr algn="ctr"/>
            <a:r>
              <a:rPr lang="en-US" sz="1400" dirty="0">
                <a:solidFill>
                  <a:schemeClr val="bg2">
                    <a:lumMod val="90000"/>
                    <a:lumOff val="10000"/>
                  </a:schemeClr>
                </a:solidFill>
              </a:rPr>
              <a:t>Customer</a:t>
            </a:r>
          </a:p>
          <a:p>
            <a:pPr algn="ctr"/>
            <a:r>
              <a:rPr lang="en-US" sz="1400" dirty="0">
                <a:solidFill>
                  <a:schemeClr val="bg2">
                    <a:lumMod val="90000"/>
                    <a:lumOff val="10000"/>
                  </a:schemeClr>
                </a:solidFill>
              </a:rPr>
              <a:t>Player</a:t>
            </a:r>
          </a:p>
        </p:txBody>
      </p:sp>
      <p:sp>
        <p:nvSpPr>
          <p:cNvPr id="1033" name="Bent Arrow 1032"/>
          <p:cNvSpPr/>
          <p:nvPr/>
        </p:nvSpPr>
        <p:spPr>
          <a:xfrm>
            <a:off x="1122625" y="1792764"/>
            <a:ext cx="351528" cy="1031819"/>
          </a:xfrm>
          <a:prstGeom prst="bentArrow">
            <a:avLst>
              <a:gd name="adj1" fmla="val 18548"/>
              <a:gd name="adj2" fmla="val 25000"/>
              <a:gd name="adj3" fmla="val 25000"/>
              <a:gd name="adj4" fmla="val 43750"/>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034" name="Right Arrow 1033"/>
          <p:cNvSpPr/>
          <p:nvPr/>
        </p:nvSpPr>
        <p:spPr>
          <a:xfrm>
            <a:off x="1961757" y="1843118"/>
            <a:ext cx="873152" cy="102048"/>
          </a:xfrm>
          <a:prstGeom prst="righ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4" name="Right Arrow 143"/>
          <p:cNvSpPr/>
          <p:nvPr/>
        </p:nvSpPr>
        <p:spPr>
          <a:xfrm>
            <a:off x="3440893" y="1843118"/>
            <a:ext cx="873152" cy="102048"/>
          </a:xfrm>
          <a:prstGeom prst="righ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5" name="Right Arrow 144"/>
          <p:cNvSpPr/>
          <p:nvPr/>
        </p:nvSpPr>
        <p:spPr>
          <a:xfrm>
            <a:off x="4869688" y="1843118"/>
            <a:ext cx="873152" cy="102048"/>
          </a:xfrm>
          <a:prstGeom prst="righ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46" name="Right Arrow 145"/>
          <p:cNvSpPr/>
          <p:nvPr/>
        </p:nvSpPr>
        <p:spPr>
          <a:xfrm>
            <a:off x="6343840" y="1843118"/>
            <a:ext cx="873152" cy="102048"/>
          </a:xfrm>
          <a:prstGeom prst="righ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35" name="Bent Arrow 1034"/>
          <p:cNvSpPr/>
          <p:nvPr/>
        </p:nvSpPr>
        <p:spPr>
          <a:xfrm rot="5400000">
            <a:off x="8090826" y="1616981"/>
            <a:ext cx="215456" cy="725730"/>
          </a:xfrm>
          <a:prstGeom prst="ben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tx1"/>
              </a:solidFill>
            </a:endParaRPr>
          </a:p>
        </p:txBody>
      </p:sp>
      <p:grpSp>
        <p:nvGrpSpPr>
          <p:cNvPr id="1036" name="Group 1035"/>
          <p:cNvGrpSpPr/>
          <p:nvPr/>
        </p:nvGrpSpPr>
        <p:grpSpPr>
          <a:xfrm>
            <a:off x="5470689" y="3234710"/>
            <a:ext cx="2520370" cy="1248699"/>
            <a:chOff x="7965406" y="3528258"/>
            <a:chExt cx="2520370" cy="1248699"/>
          </a:xfrm>
        </p:grpSpPr>
        <p:pic>
          <p:nvPicPr>
            <p:cNvPr id="148" name="Picture 14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823948" y="3528258"/>
              <a:ext cx="1109573" cy="1109574"/>
            </a:xfrm>
            <a:prstGeom prst="rect">
              <a:avLst/>
            </a:prstGeom>
          </p:spPr>
        </p:pic>
        <p:sp>
          <p:nvSpPr>
            <p:cNvPr id="149" name="TextBox 148"/>
            <p:cNvSpPr txBox="1"/>
            <p:nvPr/>
          </p:nvSpPr>
          <p:spPr>
            <a:xfrm>
              <a:off x="7965406" y="4438403"/>
              <a:ext cx="2520370" cy="338554"/>
            </a:xfrm>
            <a:prstGeom prst="rect">
              <a:avLst/>
            </a:prstGeom>
            <a:noFill/>
          </p:spPr>
          <p:txBody>
            <a:bodyPr wrap="none" rtlCol="0">
              <a:spAutoFit/>
            </a:bodyPr>
            <a:lstStyle/>
            <a:p>
              <a:r>
                <a:rPr lang="en-US" dirty="0" smtClean="0">
                  <a:solidFill>
                    <a:srgbClr val="FF9B2D"/>
                  </a:solidFill>
                </a:rPr>
                <a:t>CUSTOMER ANALYTICS</a:t>
              </a:r>
              <a:endParaRPr lang="en-US" dirty="0">
                <a:solidFill>
                  <a:srgbClr val="FF9B2D"/>
                </a:solidFill>
              </a:endParaRPr>
            </a:p>
          </p:txBody>
        </p:sp>
      </p:grpSp>
      <p:sp>
        <p:nvSpPr>
          <p:cNvPr id="151" name="Bent Arrow 150"/>
          <p:cNvSpPr/>
          <p:nvPr/>
        </p:nvSpPr>
        <p:spPr>
          <a:xfrm rot="10800000">
            <a:off x="8339802" y="3125390"/>
            <a:ext cx="215456" cy="1282570"/>
          </a:xfrm>
          <a:prstGeom prst="bentArrow">
            <a:avLst/>
          </a:prstGeom>
          <a:solidFill>
            <a:srgbClr val="474747"/>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52" name="TextBox 151"/>
          <p:cNvSpPr txBox="1"/>
          <p:nvPr/>
        </p:nvSpPr>
        <p:spPr>
          <a:xfrm>
            <a:off x="4027923" y="1249505"/>
            <a:ext cx="1092867" cy="307777"/>
          </a:xfrm>
          <a:prstGeom prst="rect">
            <a:avLst/>
          </a:prstGeom>
          <a:noFill/>
        </p:spPr>
        <p:txBody>
          <a:bodyPr wrap="none" lIns="91440" tIns="45720" rIns="91440" bIns="45720" rtlCol="0">
            <a:spAutoFit/>
          </a:bodyPr>
          <a:lstStyle/>
          <a:p>
            <a:pPr algn="ctr"/>
            <a:r>
              <a:rPr lang="en-US" sz="1400" dirty="0" err="1">
                <a:solidFill>
                  <a:srgbClr val="009BD2"/>
                </a:solidFill>
              </a:rPr>
              <a:t>NetStorage</a:t>
            </a:r>
            <a:endParaRPr lang="en-US" sz="1400" dirty="0">
              <a:solidFill>
                <a:srgbClr val="009BD2"/>
              </a:solidFill>
            </a:endParaRPr>
          </a:p>
        </p:txBody>
      </p:sp>
      <p:sp>
        <p:nvSpPr>
          <p:cNvPr id="153" name="TextBox 152"/>
          <p:cNvSpPr txBox="1"/>
          <p:nvPr/>
        </p:nvSpPr>
        <p:spPr>
          <a:xfrm>
            <a:off x="6848157" y="1123950"/>
            <a:ext cx="1236236" cy="523220"/>
          </a:xfrm>
          <a:prstGeom prst="rect">
            <a:avLst/>
          </a:prstGeom>
          <a:noFill/>
        </p:spPr>
        <p:txBody>
          <a:bodyPr wrap="none" lIns="91440" tIns="45720" rIns="91440" bIns="45720" rtlCol="0">
            <a:spAutoFit/>
          </a:bodyPr>
          <a:lstStyle/>
          <a:p>
            <a:pPr algn="ctr"/>
            <a:r>
              <a:rPr lang="en-US" sz="1400" dirty="0">
                <a:solidFill>
                  <a:srgbClr val="009BD2"/>
                </a:solidFill>
              </a:rPr>
              <a:t>Adaptive</a:t>
            </a:r>
          </a:p>
          <a:p>
            <a:pPr algn="ctr"/>
            <a:r>
              <a:rPr lang="en-US" sz="1400" dirty="0">
                <a:solidFill>
                  <a:srgbClr val="009BD2"/>
                </a:solidFill>
              </a:rPr>
              <a:t>Media Player</a:t>
            </a:r>
          </a:p>
        </p:txBody>
      </p:sp>
      <p:grpSp>
        <p:nvGrpSpPr>
          <p:cNvPr id="1037" name="Group 1036"/>
          <p:cNvGrpSpPr/>
          <p:nvPr/>
        </p:nvGrpSpPr>
        <p:grpSpPr>
          <a:xfrm>
            <a:off x="5753470" y="3283927"/>
            <a:ext cx="1990160" cy="1197355"/>
            <a:chOff x="8042338" y="3577474"/>
            <a:chExt cx="1990160" cy="1197355"/>
          </a:xfrm>
        </p:grpSpPr>
        <p:pic>
          <p:nvPicPr>
            <p:cNvPr id="154" name="Picture 15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686169" y="3577474"/>
              <a:ext cx="915662" cy="915663"/>
            </a:xfrm>
            <a:prstGeom prst="rect">
              <a:avLst/>
            </a:prstGeom>
          </p:spPr>
        </p:pic>
        <p:sp>
          <p:nvSpPr>
            <p:cNvPr id="155" name="TextBox 154"/>
            <p:cNvSpPr txBox="1"/>
            <p:nvPr/>
          </p:nvSpPr>
          <p:spPr>
            <a:xfrm>
              <a:off x="8042338" y="4436275"/>
              <a:ext cx="1990160" cy="338554"/>
            </a:xfrm>
            <a:prstGeom prst="rect">
              <a:avLst/>
            </a:prstGeom>
            <a:noFill/>
          </p:spPr>
          <p:txBody>
            <a:bodyPr wrap="none" rtlCol="0">
              <a:spAutoFit/>
            </a:bodyPr>
            <a:lstStyle/>
            <a:p>
              <a:r>
                <a:rPr lang="en-US" dirty="0" smtClean="0">
                  <a:solidFill>
                    <a:srgbClr val="009BD2"/>
                  </a:solidFill>
                </a:rPr>
                <a:t>MEDIA ANALYTICS</a:t>
              </a:r>
              <a:endParaRPr lang="en-US" dirty="0">
                <a:solidFill>
                  <a:srgbClr val="009BD2"/>
                </a:solidFill>
              </a:endParaRPr>
            </a:p>
          </p:txBody>
        </p:sp>
      </p:grpSp>
      <p:sp>
        <p:nvSpPr>
          <p:cNvPr id="157" name="TextBox 156"/>
          <p:cNvSpPr txBox="1"/>
          <p:nvPr/>
        </p:nvSpPr>
        <p:spPr>
          <a:xfrm>
            <a:off x="1628053" y="1239847"/>
            <a:ext cx="1697926" cy="307777"/>
          </a:xfrm>
          <a:prstGeom prst="rect">
            <a:avLst/>
          </a:prstGeom>
          <a:noFill/>
        </p:spPr>
        <p:txBody>
          <a:bodyPr wrap="none" lIns="91440" tIns="45720" rIns="91440" bIns="45720" rtlCol="0">
            <a:spAutoFit/>
          </a:bodyPr>
          <a:lstStyle/>
          <a:p>
            <a:pPr algn="ctr"/>
            <a:r>
              <a:rPr lang="en-US" sz="1400" dirty="0">
                <a:solidFill>
                  <a:srgbClr val="009BD2"/>
                </a:solidFill>
              </a:rPr>
              <a:t>MEDIA SERVICES</a:t>
            </a:r>
          </a:p>
        </p:txBody>
      </p:sp>
      <p:sp>
        <p:nvSpPr>
          <p:cNvPr id="2" name="Title 1"/>
          <p:cNvSpPr>
            <a:spLocks noGrp="1"/>
          </p:cNvSpPr>
          <p:nvPr>
            <p:ph type="title"/>
          </p:nvPr>
        </p:nvSpPr>
        <p:spPr/>
        <p:txBody>
          <a:bodyPr/>
          <a:lstStyle/>
          <a:p>
            <a:pPr algn="ctr"/>
            <a:r>
              <a:rPr lang="en-US" dirty="0" smtClean="0">
                <a:latin typeface="+mj-lt"/>
              </a:rPr>
              <a:t>s/datacenter/cloud/</a:t>
            </a:r>
            <a:endParaRPr lang="en-US" dirty="0">
              <a:latin typeface="+mj-lt"/>
            </a:endParaRPr>
          </a:p>
        </p:txBody>
      </p:sp>
    </p:spTree>
    <p:extLst>
      <p:ext uri="{BB962C8B-B14F-4D97-AF65-F5344CB8AC3E}">
        <p14:creationId xmlns:p14="http://schemas.microsoft.com/office/powerpoint/2010/main" val="116036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wipe(left)">
                                      <p:cBhvr>
                                        <p:cTn id="7" dur="500"/>
                                        <p:tgtEl>
                                          <p:spTgt spid="10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left)">
                                      <p:cBhvr>
                                        <p:cTn id="10" dur="500"/>
                                        <p:tgtEl>
                                          <p:spTgt spid="10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wipe(up)">
                                      <p:cBhvr>
                                        <p:cTn id="21" dur="500"/>
                                        <p:tgtEl>
                                          <p:spTgt spid="112"/>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25"/>
                                        </p:tgtEl>
                                        <p:attrNameLst>
                                          <p:attrName>style.visibility</p:attrName>
                                        </p:attrNameLst>
                                      </p:cBhvr>
                                      <p:to>
                                        <p:strVal val="visible"/>
                                      </p:to>
                                    </p:set>
                                    <p:animEffect transition="in" filter="fade">
                                      <p:cBhvr>
                                        <p:cTn id="25" dur="500"/>
                                        <p:tgtEl>
                                          <p:spTgt spid="10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wipe(right)">
                                      <p:cBhvr>
                                        <p:cTn id="30" dur="500"/>
                                        <p:tgtEl>
                                          <p:spTgt spid="108"/>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032"/>
                                        </p:tgtEl>
                                        <p:attrNameLst>
                                          <p:attrName>style.visibility</p:attrName>
                                        </p:attrNameLst>
                                      </p:cBhvr>
                                      <p:to>
                                        <p:strVal val="visible"/>
                                      </p:to>
                                    </p:set>
                                    <p:animEffect transition="in" filter="wipe(down)">
                                      <p:cBhvr>
                                        <p:cTn id="54" dur="500"/>
                                        <p:tgtEl>
                                          <p:spTgt spid="10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033"/>
                                        </p:tgtEl>
                                        <p:attrNameLst>
                                          <p:attrName>style.visibility</p:attrName>
                                        </p:attrNameLst>
                                      </p:cBhvr>
                                      <p:to>
                                        <p:strVal val="visible"/>
                                      </p:to>
                                    </p:set>
                                    <p:animEffect transition="in" filter="wipe(down)">
                                      <p:cBhvr>
                                        <p:cTn id="59" dur="500"/>
                                        <p:tgtEl>
                                          <p:spTgt spid="1033"/>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fade">
                                      <p:cBhvr>
                                        <p:cTn id="63" dur="500"/>
                                        <p:tgtEl>
                                          <p:spTgt spid="1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37"/>
                                        </p:tgtEl>
                                        <p:attrNameLst>
                                          <p:attrName>style.visibility</p:attrName>
                                        </p:attrNameLst>
                                      </p:cBhvr>
                                      <p:to>
                                        <p:strVal val="visible"/>
                                      </p:to>
                                    </p:set>
                                    <p:animEffect transition="in" filter="fade">
                                      <p:cBhvr>
                                        <p:cTn id="66" dur="500"/>
                                        <p:tgtEl>
                                          <p:spTgt spid="137"/>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1034"/>
                                        </p:tgtEl>
                                        <p:attrNameLst>
                                          <p:attrName>style.visibility</p:attrName>
                                        </p:attrNameLst>
                                      </p:cBhvr>
                                      <p:to>
                                        <p:strVal val="visible"/>
                                      </p:to>
                                    </p:set>
                                    <p:animEffect transition="in" filter="wipe(left)">
                                      <p:cBhvr>
                                        <p:cTn id="70" dur="500"/>
                                        <p:tgtEl>
                                          <p:spTgt spid="1034"/>
                                        </p:tgtEl>
                                      </p:cBhvr>
                                    </p:animEffect>
                                  </p:childTnLst>
                                </p:cTn>
                              </p:par>
                            </p:childTnLst>
                          </p:cTn>
                        </p:par>
                        <p:par>
                          <p:cTn id="71" fill="hold">
                            <p:stCondLst>
                              <p:cond delay="1500"/>
                            </p:stCondLst>
                            <p:childTnLst>
                              <p:par>
                                <p:cTn id="72" presetID="10" presetClass="entr" presetSubtype="0" fill="hold" nodeType="after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fade">
                                      <p:cBhvr>
                                        <p:cTn id="74" dur="500"/>
                                        <p:tgtEl>
                                          <p:spTgt spid="1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animEffect transition="in" filter="fade">
                                      <p:cBhvr>
                                        <p:cTn id="77" dur="500"/>
                                        <p:tgtEl>
                                          <p:spTgt spid="138"/>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144"/>
                                        </p:tgtEl>
                                        <p:attrNameLst>
                                          <p:attrName>style.visibility</p:attrName>
                                        </p:attrNameLst>
                                      </p:cBhvr>
                                      <p:to>
                                        <p:strVal val="visible"/>
                                      </p:to>
                                    </p:set>
                                    <p:animEffect transition="in" filter="wipe(left)">
                                      <p:cBhvr>
                                        <p:cTn id="81" dur="500"/>
                                        <p:tgtEl>
                                          <p:spTgt spid="144"/>
                                        </p:tgtEl>
                                      </p:cBhvr>
                                    </p:animEffect>
                                  </p:childTnLst>
                                </p:cTn>
                              </p:par>
                            </p:childTnLst>
                          </p:cTn>
                        </p:par>
                        <p:par>
                          <p:cTn id="82" fill="hold">
                            <p:stCondLst>
                              <p:cond delay="2500"/>
                            </p:stCondLst>
                            <p:childTnLst>
                              <p:par>
                                <p:cTn id="83" presetID="10" presetClass="entr" presetSubtype="0" fill="hold" nodeType="after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fade">
                                      <p:cBhvr>
                                        <p:cTn id="85" dur="500"/>
                                        <p:tgtEl>
                                          <p:spTgt spid="12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39"/>
                                        </p:tgtEl>
                                        <p:attrNameLst>
                                          <p:attrName>style.visibility</p:attrName>
                                        </p:attrNameLst>
                                      </p:cBhvr>
                                      <p:to>
                                        <p:strVal val="visible"/>
                                      </p:to>
                                    </p:set>
                                    <p:animEffect transition="in" filter="fade">
                                      <p:cBhvr>
                                        <p:cTn id="88" dur="500"/>
                                        <p:tgtEl>
                                          <p:spTgt spid="139"/>
                                        </p:tgtEl>
                                      </p:cBhvr>
                                    </p:animEffect>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wipe(left)">
                                      <p:cBhvr>
                                        <p:cTn id="92" dur="500"/>
                                        <p:tgtEl>
                                          <p:spTgt spid="145"/>
                                        </p:tgtEl>
                                      </p:cBhvr>
                                    </p:animEffect>
                                  </p:childTnLst>
                                </p:cTn>
                              </p:par>
                            </p:childTnLst>
                          </p:cTn>
                        </p:par>
                        <p:par>
                          <p:cTn id="93" fill="hold">
                            <p:stCondLst>
                              <p:cond delay="3500"/>
                            </p:stCondLst>
                            <p:childTnLst>
                              <p:par>
                                <p:cTn id="94" presetID="10" presetClass="entr" presetSubtype="0" fill="hold" nodeType="after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fade">
                                      <p:cBhvr>
                                        <p:cTn id="96" dur="500"/>
                                        <p:tgtEl>
                                          <p:spTgt spid="131"/>
                                        </p:tgtEl>
                                      </p:cBhvr>
                                    </p:animEffect>
                                  </p:childTnLst>
                                </p:cTn>
                              </p:par>
                            </p:childTnLst>
                          </p:cTn>
                        </p:par>
                        <p:par>
                          <p:cTn id="97" fill="hold">
                            <p:stCondLst>
                              <p:cond delay="4000"/>
                            </p:stCondLst>
                            <p:childTnLst>
                              <p:par>
                                <p:cTn id="98" presetID="22" presetClass="entr" presetSubtype="8" fill="hold" grpId="0" nodeType="after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wipe(left)">
                                      <p:cBhvr>
                                        <p:cTn id="100" dur="500"/>
                                        <p:tgtEl>
                                          <p:spTgt spid="14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fade">
                                      <p:cBhvr>
                                        <p:cTn id="103" dur="500"/>
                                        <p:tgtEl>
                                          <p:spTgt spid="140"/>
                                        </p:tgtEl>
                                      </p:cBhvr>
                                    </p:animEffect>
                                  </p:childTnLst>
                                </p:cTn>
                              </p:par>
                            </p:childTnLst>
                          </p:cTn>
                        </p:par>
                        <p:par>
                          <p:cTn id="104" fill="hold">
                            <p:stCondLst>
                              <p:cond delay="4500"/>
                            </p:stCondLst>
                            <p:childTnLst>
                              <p:par>
                                <p:cTn id="105" presetID="10" presetClass="entr" presetSubtype="0" fill="hold" nodeType="afterEffect">
                                  <p:stCondLst>
                                    <p:cond delay="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41"/>
                                        </p:tgtEl>
                                        <p:attrNameLst>
                                          <p:attrName>style.visibility</p:attrName>
                                        </p:attrNameLst>
                                      </p:cBhvr>
                                      <p:to>
                                        <p:strVal val="visible"/>
                                      </p:to>
                                    </p:set>
                                    <p:animEffect transition="in" filter="fade">
                                      <p:cBhvr>
                                        <p:cTn id="110" dur="500"/>
                                        <p:tgtEl>
                                          <p:spTgt spid="141"/>
                                        </p:tgtEl>
                                      </p:cBhvr>
                                    </p:animEffect>
                                  </p:childTnLst>
                                </p:cTn>
                              </p:par>
                            </p:childTnLst>
                          </p:cTn>
                        </p:par>
                        <p:par>
                          <p:cTn id="111" fill="hold">
                            <p:stCondLst>
                              <p:cond delay="5000"/>
                            </p:stCondLst>
                            <p:childTnLst>
                              <p:par>
                                <p:cTn id="112" presetID="22" presetClass="entr" presetSubtype="8" fill="hold" grpId="0" nodeType="afterEffect">
                                  <p:stCondLst>
                                    <p:cond delay="0"/>
                                  </p:stCondLst>
                                  <p:childTnLst>
                                    <p:set>
                                      <p:cBhvr>
                                        <p:cTn id="113" dur="1" fill="hold">
                                          <p:stCondLst>
                                            <p:cond delay="0"/>
                                          </p:stCondLst>
                                        </p:cTn>
                                        <p:tgtEl>
                                          <p:spTgt spid="1035"/>
                                        </p:tgtEl>
                                        <p:attrNameLst>
                                          <p:attrName>style.visibility</p:attrName>
                                        </p:attrNameLst>
                                      </p:cBhvr>
                                      <p:to>
                                        <p:strVal val="visible"/>
                                      </p:to>
                                    </p:set>
                                    <p:animEffect transition="in" filter="wipe(left)">
                                      <p:cBhvr>
                                        <p:cTn id="114" dur="500"/>
                                        <p:tgtEl>
                                          <p:spTgt spid="1035"/>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151"/>
                                        </p:tgtEl>
                                        <p:attrNameLst>
                                          <p:attrName>style.visibility</p:attrName>
                                        </p:attrNameLst>
                                      </p:cBhvr>
                                      <p:to>
                                        <p:strVal val="visible"/>
                                      </p:to>
                                    </p:set>
                                    <p:animEffect transition="in" filter="wipe(up)">
                                      <p:cBhvr>
                                        <p:cTn id="117" dur="500"/>
                                        <p:tgtEl>
                                          <p:spTgt spid="151"/>
                                        </p:tgtEl>
                                      </p:cBhvr>
                                    </p:animEffect>
                                  </p:childTnLst>
                                </p:cTn>
                              </p:par>
                            </p:childTnLst>
                          </p:cTn>
                        </p:par>
                        <p:par>
                          <p:cTn id="118" fill="hold">
                            <p:stCondLst>
                              <p:cond delay="5500"/>
                            </p:stCondLst>
                            <p:childTnLst>
                              <p:par>
                                <p:cTn id="119" presetID="10" presetClass="exit" presetSubtype="0" fill="hold" nodeType="afterEffect">
                                  <p:stCondLst>
                                    <p:cond delay="0"/>
                                  </p:stCondLst>
                                  <p:childTnLst>
                                    <p:animEffect transition="out" filter="fade">
                                      <p:cBhvr>
                                        <p:cTn id="120" dur="500"/>
                                        <p:tgtEl>
                                          <p:spTgt spid="1025"/>
                                        </p:tgtEl>
                                      </p:cBhvr>
                                    </p:animEffect>
                                    <p:set>
                                      <p:cBhvr>
                                        <p:cTn id="121" dur="1" fill="hold">
                                          <p:stCondLst>
                                            <p:cond delay="499"/>
                                          </p:stCondLst>
                                        </p:cTn>
                                        <p:tgtEl>
                                          <p:spTgt spid="1025"/>
                                        </p:tgtEl>
                                        <p:attrNameLst>
                                          <p:attrName>style.visibility</p:attrName>
                                        </p:attrNameLst>
                                      </p:cBhvr>
                                      <p:to>
                                        <p:strVal val="hidden"/>
                                      </p:to>
                                    </p:set>
                                  </p:childTnLst>
                                </p:cTn>
                              </p:par>
                              <p:par>
                                <p:cTn id="122" presetID="10" presetClass="entr" presetSubtype="0" fill="hold" nodeType="withEffect">
                                  <p:stCondLst>
                                    <p:cond delay="0"/>
                                  </p:stCondLst>
                                  <p:childTnLst>
                                    <p:set>
                                      <p:cBhvr>
                                        <p:cTn id="123" dur="1" fill="hold">
                                          <p:stCondLst>
                                            <p:cond delay="0"/>
                                          </p:stCondLst>
                                        </p:cTn>
                                        <p:tgtEl>
                                          <p:spTgt spid="1036"/>
                                        </p:tgtEl>
                                        <p:attrNameLst>
                                          <p:attrName>style.visibility</p:attrName>
                                        </p:attrNameLst>
                                      </p:cBhvr>
                                      <p:to>
                                        <p:strVal val="visible"/>
                                      </p:to>
                                    </p:set>
                                    <p:animEffect transition="in" filter="fade">
                                      <p:cBhvr>
                                        <p:cTn id="124" dur="500"/>
                                        <p:tgtEl>
                                          <p:spTgt spid="103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1" nodeType="clickEffect">
                                  <p:stCondLst>
                                    <p:cond delay="0"/>
                                  </p:stCondLst>
                                  <p:childTnLst>
                                    <p:animEffect transition="out" filter="fade">
                                      <p:cBhvr>
                                        <p:cTn id="128" dur="500"/>
                                        <p:tgtEl>
                                          <p:spTgt spid="139"/>
                                        </p:tgtEl>
                                      </p:cBhvr>
                                    </p:animEffect>
                                    <p:set>
                                      <p:cBhvr>
                                        <p:cTn id="129" dur="1" fill="hold">
                                          <p:stCondLst>
                                            <p:cond delay="499"/>
                                          </p:stCondLst>
                                        </p:cTn>
                                        <p:tgtEl>
                                          <p:spTgt spid="139"/>
                                        </p:tgtEl>
                                        <p:attrNameLst>
                                          <p:attrName>style.visibility</p:attrName>
                                        </p:attrNameLst>
                                      </p:cBhvr>
                                      <p:to>
                                        <p:strVal val="hidden"/>
                                      </p:to>
                                    </p:set>
                                  </p:childTnLst>
                                </p:cTn>
                              </p:par>
                            </p:childTnLst>
                          </p:cTn>
                        </p:par>
                        <p:par>
                          <p:cTn id="130" fill="hold">
                            <p:stCondLst>
                              <p:cond delay="500"/>
                            </p:stCondLst>
                            <p:childTnLst>
                              <p:par>
                                <p:cTn id="131" presetID="10" presetClass="entr" presetSubtype="0" fill="hold" grpId="0" nodeType="afterEffect">
                                  <p:stCondLst>
                                    <p:cond delay="0"/>
                                  </p:stCondLst>
                                  <p:childTnLst>
                                    <p:set>
                                      <p:cBhvr>
                                        <p:cTn id="132" dur="1" fill="hold">
                                          <p:stCondLst>
                                            <p:cond delay="0"/>
                                          </p:stCondLst>
                                        </p:cTn>
                                        <p:tgtEl>
                                          <p:spTgt spid="152"/>
                                        </p:tgtEl>
                                        <p:attrNameLst>
                                          <p:attrName>style.visibility</p:attrName>
                                        </p:attrNameLst>
                                      </p:cBhvr>
                                      <p:to>
                                        <p:strVal val="visible"/>
                                      </p:to>
                                    </p:set>
                                    <p:animEffect transition="in" filter="fade">
                                      <p:cBhvr>
                                        <p:cTn id="133" dur="500"/>
                                        <p:tgtEl>
                                          <p:spTgt spid="15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141"/>
                                        </p:tgtEl>
                                      </p:cBhvr>
                                    </p:animEffect>
                                    <p:set>
                                      <p:cBhvr>
                                        <p:cTn id="138" dur="1" fill="hold">
                                          <p:stCondLst>
                                            <p:cond delay="499"/>
                                          </p:stCondLst>
                                        </p:cTn>
                                        <p:tgtEl>
                                          <p:spTgt spid="141"/>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153"/>
                                        </p:tgtEl>
                                        <p:attrNameLst>
                                          <p:attrName>style.visibility</p:attrName>
                                        </p:attrNameLst>
                                      </p:cBhvr>
                                      <p:to>
                                        <p:strVal val="visible"/>
                                      </p:to>
                                    </p:set>
                                    <p:animEffect transition="in" filter="fade">
                                      <p:cBhvr>
                                        <p:cTn id="142" dur="500"/>
                                        <p:tgtEl>
                                          <p:spTgt spid="153"/>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nodeType="clickEffect">
                                  <p:stCondLst>
                                    <p:cond delay="0"/>
                                  </p:stCondLst>
                                  <p:childTnLst>
                                    <p:animEffect transition="out" filter="fade">
                                      <p:cBhvr>
                                        <p:cTn id="146" dur="500"/>
                                        <p:tgtEl>
                                          <p:spTgt spid="1036"/>
                                        </p:tgtEl>
                                      </p:cBhvr>
                                    </p:animEffect>
                                    <p:set>
                                      <p:cBhvr>
                                        <p:cTn id="147" dur="1" fill="hold">
                                          <p:stCondLst>
                                            <p:cond delay="499"/>
                                          </p:stCondLst>
                                        </p:cTn>
                                        <p:tgtEl>
                                          <p:spTgt spid="1036"/>
                                        </p:tgtEl>
                                        <p:attrNameLst>
                                          <p:attrName>style.visibility</p:attrName>
                                        </p:attrNameLst>
                                      </p:cBhvr>
                                      <p:to>
                                        <p:strVal val="hidden"/>
                                      </p:to>
                                    </p:se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1037"/>
                                        </p:tgtEl>
                                        <p:attrNameLst>
                                          <p:attrName>style.visibility</p:attrName>
                                        </p:attrNameLst>
                                      </p:cBhvr>
                                      <p:to>
                                        <p:strVal val="visible"/>
                                      </p:to>
                                    </p:set>
                                    <p:animEffect transition="in" filter="fade">
                                      <p:cBhvr>
                                        <p:cTn id="151" dur="500"/>
                                        <p:tgtEl>
                                          <p:spTgt spid="103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xit" presetSubtype="0" fill="hold" grpId="1" nodeType="clickEffect">
                                  <p:stCondLst>
                                    <p:cond delay="0"/>
                                  </p:stCondLst>
                                  <p:childTnLst>
                                    <p:animEffect transition="out" filter="fade">
                                      <p:cBhvr>
                                        <p:cTn id="155" dur="500"/>
                                        <p:tgtEl>
                                          <p:spTgt spid="137"/>
                                        </p:tgtEl>
                                      </p:cBhvr>
                                    </p:animEffect>
                                    <p:set>
                                      <p:cBhvr>
                                        <p:cTn id="156" dur="1" fill="hold">
                                          <p:stCondLst>
                                            <p:cond delay="499"/>
                                          </p:stCondLst>
                                        </p:cTn>
                                        <p:tgtEl>
                                          <p:spTgt spid="137"/>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38"/>
                                        </p:tgtEl>
                                      </p:cBhvr>
                                    </p:animEffect>
                                    <p:set>
                                      <p:cBhvr>
                                        <p:cTn id="159" dur="1" fill="hold">
                                          <p:stCondLst>
                                            <p:cond delay="499"/>
                                          </p:stCondLst>
                                        </p:cTn>
                                        <p:tgtEl>
                                          <p:spTgt spid="138"/>
                                        </p:tgtEl>
                                        <p:attrNameLst>
                                          <p:attrName>style.visibility</p:attrName>
                                        </p:attrNameLst>
                                      </p:cBhvr>
                                      <p:to>
                                        <p:strVal val="hidden"/>
                                      </p:to>
                                    </p:set>
                                  </p:childTnLst>
                                </p:cTn>
                              </p:par>
                              <p:par>
                                <p:cTn id="160" presetID="10" presetClass="entr" presetSubtype="0" fill="hold" grpId="0" nodeType="withEffect">
                                  <p:stCondLst>
                                    <p:cond delay="0"/>
                                  </p:stCondLst>
                                  <p:childTnLst>
                                    <p:set>
                                      <p:cBhvr>
                                        <p:cTn id="161" dur="1" fill="hold">
                                          <p:stCondLst>
                                            <p:cond delay="0"/>
                                          </p:stCondLst>
                                        </p:cTn>
                                        <p:tgtEl>
                                          <p:spTgt spid="157"/>
                                        </p:tgtEl>
                                        <p:attrNameLst>
                                          <p:attrName>style.visibility</p:attrName>
                                        </p:attrNameLst>
                                      </p:cBhvr>
                                      <p:to>
                                        <p:strVal val="visible"/>
                                      </p:to>
                                    </p:set>
                                    <p:animEffect transition="in" filter="fade">
                                      <p:cBhvr>
                                        <p:cTn id="162"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032" grpId="0" animBg="1"/>
      <p:bldP spid="1031" grpId="0" animBg="1"/>
      <p:bldP spid="105" grpId="0" animBg="1"/>
      <p:bldP spid="106" grpId="0" animBg="1"/>
      <p:bldP spid="107" grpId="0" animBg="1"/>
      <p:bldP spid="89" grpId="0"/>
      <p:bldP spid="90" grpId="0"/>
      <p:bldP spid="108" grpId="0" animBg="1"/>
      <p:bldP spid="109" grpId="0" animBg="1"/>
      <p:bldP spid="137" grpId="0"/>
      <p:bldP spid="137" grpId="1"/>
      <p:bldP spid="138" grpId="0"/>
      <p:bldP spid="138" grpId="1"/>
      <p:bldP spid="139" grpId="0"/>
      <p:bldP spid="139" grpId="1"/>
      <p:bldP spid="140" grpId="0"/>
      <p:bldP spid="141" grpId="0"/>
      <p:bldP spid="141" grpId="1"/>
      <p:bldP spid="1033" grpId="0" animBg="1"/>
      <p:bldP spid="1034" grpId="0" animBg="1"/>
      <p:bldP spid="144" grpId="0" animBg="1"/>
      <p:bldP spid="145" grpId="0" animBg="1"/>
      <p:bldP spid="146" grpId="0" animBg="1"/>
      <p:bldP spid="1035" grpId="0" animBg="1"/>
      <p:bldP spid="151" grpId="0" animBg="1"/>
      <p:bldP spid="152" grpId="0"/>
      <p:bldP spid="153" grpId="0"/>
      <p:bldP spid="157" grpId="0"/>
    </p:bldLst>
  </p:timing>
</p:sld>
</file>

<file path=ppt/theme/theme1.xml><?xml version="1.0" encoding="utf-8"?>
<a:theme xmlns:a="http://schemas.openxmlformats.org/drawingml/2006/main" name="2010 09 Sep 09 Pres-EVP 1-on-1">
  <a:themeElements>
    <a:clrScheme name="">
      <a:dk1>
        <a:srgbClr val="777777"/>
      </a:dk1>
      <a:lt1>
        <a:srgbClr val="FFFFFF"/>
      </a:lt1>
      <a:dk2>
        <a:srgbClr val="777777"/>
      </a:dk2>
      <a:lt2>
        <a:srgbClr val="003366"/>
      </a:lt2>
      <a:accent1>
        <a:srgbClr val="093678"/>
      </a:accent1>
      <a:accent2>
        <a:srgbClr val="FF8E11"/>
      </a:accent2>
      <a:accent3>
        <a:srgbClr val="FFFFFF"/>
      </a:accent3>
      <a:accent4>
        <a:srgbClr val="656565"/>
      </a:accent4>
      <a:accent5>
        <a:srgbClr val="AAAEBE"/>
      </a:accent5>
      <a:accent6>
        <a:srgbClr val="E7800E"/>
      </a:accent6>
      <a:hlink>
        <a:srgbClr val="2B85BB"/>
      </a:hlink>
      <a:folHlink>
        <a:srgbClr val="0936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txDef>
      <a:spPr>
        <a:noFill/>
      </a:spPr>
      <a:bodyPr wrap="square" rtlCol="0" anchor="ctr" anchorCtr="0">
        <a:spAutoFit/>
      </a:bodyPr>
      <a:lstStyle>
        <a:defPPr>
          <a:defRPr dirty="0" err="1" smtClean="0">
            <a:solidFill>
              <a:schemeClr val="tx1">
                <a:lumMod val="75000"/>
              </a:schemeClr>
            </a:solidFill>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FFFF"/>
        </a:dk2>
        <a:lt2>
          <a:srgbClr val="003366"/>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003366"/>
        </a:lt2>
        <a:accent1>
          <a:srgbClr val="093678"/>
        </a:accent1>
        <a:accent2>
          <a:srgbClr val="FF8E11"/>
        </a:accent2>
        <a:accent3>
          <a:srgbClr val="FFFFFF"/>
        </a:accent3>
        <a:accent4>
          <a:srgbClr val="DADADA"/>
        </a:accent4>
        <a:accent5>
          <a:srgbClr val="AAAEBE"/>
        </a:accent5>
        <a:accent6>
          <a:srgbClr val="E7800E"/>
        </a:accent6>
        <a:hlink>
          <a:srgbClr val="2B85BB"/>
        </a:hlink>
        <a:folHlink>
          <a:srgbClr val="093678"/>
        </a:folHlink>
      </a:clrScheme>
      <a:clrMap bg1="lt1" tx1="dk1" bg2="lt2" tx2="dk2" accent1="accent1" accent2="accent2" accent3="accent3" accent4="accent4" accent5="accent5" accent6="accent6" hlink="hlink" folHlink="folHlink"/>
    </a:extraClrScheme>
    <a:extraClrScheme>
      <a:clrScheme name="Default Design 15">
        <a:dk1>
          <a:srgbClr val="292929"/>
        </a:dk1>
        <a:lt1>
          <a:srgbClr val="FFFFFF"/>
        </a:lt1>
        <a:dk2>
          <a:srgbClr val="292929"/>
        </a:dk2>
        <a:lt2>
          <a:srgbClr val="003366"/>
        </a:lt2>
        <a:accent1>
          <a:srgbClr val="093678"/>
        </a:accent1>
        <a:accent2>
          <a:srgbClr val="FF8E11"/>
        </a:accent2>
        <a:accent3>
          <a:srgbClr val="FFFFFF"/>
        </a:accent3>
        <a:accent4>
          <a:srgbClr val="212121"/>
        </a:accent4>
        <a:accent5>
          <a:srgbClr val="AAAEBE"/>
        </a:accent5>
        <a:accent6>
          <a:srgbClr val="E7800E"/>
        </a:accent6>
        <a:hlink>
          <a:srgbClr val="2B85BB"/>
        </a:hlink>
        <a:folHlink>
          <a:srgbClr val="093678"/>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FFFFFF"/>
        </a:lt1>
        <a:dk2>
          <a:srgbClr val="5F5F5F"/>
        </a:dk2>
        <a:lt2>
          <a:srgbClr val="003366"/>
        </a:lt2>
        <a:accent1>
          <a:srgbClr val="093678"/>
        </a:accent1>
        <a:accent2>
          <a:srgbClr val="FF8E11"/>
        </a:accent2>
        <a:accent3>
          <a:srgbClr val="FFFFFF"/>
        </a:accent3>
        <a:accent4>
          <a:srgbClr val="505050"/>
        </a:accent4>
        <a:accent5>
          <a:srgbClr val="AAAEBE"/>
        </a:accent5>
        <a:accent6>
          <a:srgbClr val="E7800E"/>
        </a:accent6>
        <a:hlink>
          <a:srgbClr val="2B85BB"/>
        </a:hlink>
        <a:folHlink>
          <a:srgbClr val="09367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2010 09 Sep 09 Pres-EVP 1-on-1</Template>
  <TotalTime>19528</TotalTime>
  <Words>1199</Words>
  <Application>Microsoft Office PowerPoint</Application>
  <PresentationFormat>On-screen Show (16:9)</PresentationFormat>
  <Paragraphs>432</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Frutiger 45 Light</vt:lpstr>
      <vt:lpstr>Frutiger LT Std 55 Roman</vt:lpstr>
      <vt:lpstr>Verdana</vt:lpstr>
      <vt:lpstr>2010 09 Sep 09 Pres-EVP 1-on-1</vt:lpstr>
      <vt:lpstr>CDN: Architecture and Applications</vt:lpstr>
      <vt:lpstr>Agenda</vt:lpstr>
      <vt:lpstr>CDN: Basic Architecture</vt:lpstr>
      <vt:lpstr>Security Workflow</vt:lpstr>
      <vt:lpstr>Online Video: Changing Expectations</vt:lpstr>
      <vt:lpstr>Peak Perspective – A Difference of Few Years</vt:lpstr>
      <vt:lpstr>Akamai Media Delivery – Live/Linear Video Streams</vt:lpstr>
      <vt:lpstr>Akamai Media Delivery – VoD Streams</vt:lpstr>
      <vt:lpstr>s/datacenter/cloud/</vt:lpstr>
      <vt:lpstr>CDN: Architecture and Applications</vt:lpstr>
    </vt:vector>
  </TitlesOfParts>
  <Company>Akamai Technologies,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bbloom</dc:creator>
  <cp:lastModifiedBy>Ben Bloom</cp:lastModifiedBy>
  <cp:revision>894</cp:revision>
  <dcterms:created xsi:type="dcterms:W3CDTF">2010-09-07T16:08:44Z</dcterms:created>
  <dcterms:modified xsi:type="dcterms:W3CDTF">2016-03-25T03:28:47Z</dcterms:modified>
</cp:coreProperties>
</file>