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06.jp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ddutta/streamsen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09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From Networking to Streaming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Debo@Cisco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Streaming Algorithms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 1: Distributed Priority Q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Given a priority Q, PQ, that needs to track priorities of N elements where M=memory of a compute node, and N&gt;&gt;M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E.g. priorities on temperature readings, or scores on tweets (based on their rank etc)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Recall what a priority Q 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Insert into PQ q.insert(x, prio)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Peek into PQ q.peek()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Extract element with max priority q.extract_max()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You will need at least N/M machines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Maybe also a master machines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Assume there is a library available for immutable PQs written in your favorite language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Solution Steps (Insert)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017725"/>
            <a:ext cx="42444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We have n=N/M slaves keeping track of M elements each in a PQ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We have a master node that keeps track of the min (or max) of each PQ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Upon arrival: hash element x into [1..n] i.e. i=hash(x)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Then insert x into the i-th PQ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If x is the new min of the i-th PQ, master PQ needs to be updated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-GB" sz="1400"/>
              <a:t>Insert x into the master PQ after extracting the min</a:t>
            </a:r>
          </a:p>
        </p:txBody>
      </p:sp>
      <p:sp>
        <p:nvSpPr>
          <p:cNvPr id="147" name="Shape 147"/>
          <p:cNvSpPr/>
          <p:nvPr/>
        </p:nvSpPr>
        <p:spPr>
          <a:xfrm>
            <a:off x="6707700" y="1413250"/>
            <a:ext cx="443100" cy="4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847800" y="3066975"/>
            <a:ext cx="443100" cy="4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707700" y="3020025"/>
            <a:ext cx="443100" cy="4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714200" y="3020025"/>
            <a:ext cx="443100" cy="4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1" name="Shape 151"/>
          <p:cNvCxnSpPr>
            <a:stCxn id="150" idx="7"/>
            <a:endCxn id="147" idx="3"/>
          </p:cNvCxnSpPr>
          <p:nvPr/>
        </p:nvCxnSpPr>
        <p:spPr>
          <a:xfrm flipH="1" rot="10800000">
            <a:off x="6092409" y="1791315"/>
            <a:ext cx="680099" cy="12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49" idx="0"/>
            <a:endCxn id="147" idx="4"/>
          </p:cNvCxnSpPr>
          <p:nvPr/>
        </p:nvCxnSpPr>
        <p:spPr>
          <a:xfrm rot="10800000">
            <a:off x="6929250" y="1856325"/>
            <a:ext cx="0" cy="11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stCxn id="148" idx="0"/>
            <a:endCxn id="147" idx="5"/>
          </p:cNvCxnSpPr>
          <p:nvPr/>
        </p:nvCxnSpPr>
        <p:spPr>
          <a:xfrm rot="10800000">
            <a:off x="7085950" y="1791375"/>
            <a:ext cx="983400" cy="12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6480000" y="445025"/>
            <a:ext cx="898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Insert(x)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707700" y="3463125"/>
            <a:ext cx="6075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i=hash(x)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621400" y="3463125"/>
            <a:ext cx="6075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290900" y="3463125"/>
            <a:ext cx="6075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n=N/M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7086000" y="1238000"/>
            <a:ext cx="9834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master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 2: Clustering Logs 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Consider logs in a streaming fashion arriving from hundreds of machines at an aggregated point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Log: a line of text with a timestamp and a message (like a tweet from a machine)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Think of a log entry = JSON object with timestamp as a key/val pair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Problem: group similar logs and color code them i.e. for all log entries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Algorithm needs to be fast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 simple idea: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Using a sliding window and define a microbatch size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Within a batch, run a clustering algorithm of your choice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Question: what is a simple and decent clustering algorithm?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MinHash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701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Let H be a hash function such H(A) lies between [0,1], thus each a_i is hashed to H(a_i), thus H(A)={for all i, H(a_i)}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Min(H(A)) is a good descriptor for A, since the probability of the min changing lies between 1/(|A|+1) and 1/|A|. Why?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Now what is the probability of Min(H(A)) = Min(H(B))?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The probability of the min hashes being equal is the same as the min occurring in both A, B and is |AxB|/|A+B|!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Fudge: if you have a minHash, how will you find similar sets. Assume you can convert tokens to sets.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SimHash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357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Idea = if we can hash a set of tokens/objects into a k bit fingerprint s.t.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2 sets that are similar should have very low hamming distances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Then we could compute similarity easily by performing bit ops on their fingerprint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If we tune the size we can also have each fingerprint represent a cluster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605425" y="1088025"/>
            <a:ext cx="3741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simhash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(tokens, hashbits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v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hashbits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[string_hash(x)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tokens]: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bitmask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ED6A43"/>
                </a:solidFill>
                <a:latin typeface="Consolas"/>
                <a:ea typeface="Consolas"/>
                <a:cs typeface="Consolas"/>
                <a:sym typeface="Consolas"/>
              </a:rPr>
              <a:t>xrange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(hashbits):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bitmask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bitmask: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v[i]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v[i]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fingerprint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ED6A43"/>
                </a:solidFill>
                <a:latin typeface="Consolas"/>
                <a:ea typeface="Consolas"/>
                <a:cs typeface="Consolas"/>
                <a:sym typeface="Consolas"/>
              </a:rPr>
              <a:t>xrange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(hashbits):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v[i]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fingerprint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fingerprint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pseudo-clustering step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Find SimHash for every log entry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For all items with the same SimHash, assign the same cluster ID.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One pass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Anecdotes: algorithm works on very large sets (at web scales)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Examples of locality sensitive hashing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Folks got ACM award for this!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Building Blocks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424" y="1398397"/>
            <a:ext cx="4532174" cy="362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750" y="-3076"/>
            <a:ext cx="2408400" cy="13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7593625" y="4271425"/>
            <a:ext cx="60750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975" y="265125"/>
            <a:ext cx="50863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46975" y="1700725"/>
            <a:ext cx="44724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Producer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threading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daemon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producer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KafkaProducer(</a:t>
            </a:r>
            <a:r>
              <a:rPr lang="en-GB" sz="900">
                <a:solidFill>
                  <a:srgbClr val="ED6A43"/>
                </a:solidFill>
                <a:latin typeface="Consolas"/>
                <a:ea typeface="Consolas"/>
                <a:cs typeface="Consolas"/>
                <a:sym typeface="Consolas"/>
              </a:rPr>
              <a:t>bootstrap_servers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'localhost:9092'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producer.send(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'my-topic'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producer.send(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'my-topic'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"\xc2Hola, mundo!"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time.sleep(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860850" y="3453925"/>
            <a:ext cx="31500" cy="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46975" y="3285950"/>
            <a:ext cx="6047099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Consumer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threading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daemon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consumer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KafkaConsumer(</a:t>
            </a:r>
            <a:r>
              <a:rPr lang="en-GB" sz="900">
                <a:solidFill>
                  <a:srgbClr val="ED6A43"/>
                </a:solidFill>
                <a:latin typeface="Consolas"/>
                <a:ea typeface="Consolas"/>
                <a:cs typeface="Consolas"/>
                <a:sym typeface="Consolas"/>
              </a:rPr>
              <a:t>bootstrap_servers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'localhost:9092'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en-GB" sz="900">
                <a:solidFill>
                  <a:srgbClr val="ED6A43"/>
                </a:solidFill>
                <a:latin typeface="Consolas"/>
                <a:ea typeface="Consolas"/>
                <a:cs typeface="Consolas"/>
                <a:sym typeface="Consolas"/>
              </a:rPr>
              <a:t>auto_offset_reset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'earliest'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consumer.subscribe([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'my-topic'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message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consumer: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(message)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  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75" y="295317"/>
            <a:ext cx="2668323" cy="10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848" y="934823"/>
            <a:ext cx="5166575" cy="36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505725" y="0"/>
            <a:ext cx="55683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TopologyBuilder builder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TopologyBuilder();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builder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setSpout(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"spout"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RandomSentenceSpout(),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builder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setBolt(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"split"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SplitSentence(),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shuffleGrouping(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"spout"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builder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setBolt(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"count"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WordCount(),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fieldsGrouping(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"split"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Fields(</a:t>
            </a:r>
            <a:r>
              <a:rPr lang="en-GB" sz="900">
                <a:solidFill>
                  <a:srgbClr val="183691"/>
                </a:solidFill>
                <a:latin typeface="Consolas"/>
                <a:ea typeface="Consolas"/>
                <a:cs typeface="Consolas"/>
                <a:sym typeface="Consolas"/>
              </a:rPr>
              <a:t>"word"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6223525" y="2457337"/>
            <a:ext cx="5099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(Tuple </a:t>
            </a:r>
            <a:r>
              <a:rPr lang="en-GB" sz="900">
                <a:solidFill>
                  <a:srgbClr val="ED6A43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BasicOutputCollector </a:t>
            </a:r>
            <a:r>
              <a:rPr lang="en-GB" sz="900">
                <a:solidFill>
                  <a:srgbClr val="ED6A43"/>
                </a:solidFill>
                <a:latin typeface="Consolas"/>
                <a:ea typeface="Consolas"/>
                <a:cs typeface="Consolas"/>
                <a:sym typeface="Consolas"/>
              </a:rPr>
              <a:t>collector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String word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tuple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getString(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Integer count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counts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get(word);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(count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count 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900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count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counts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put(word, count);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collector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emit(</a:t>
            </a:r>
            <a:r>
              <a:rPr lang="en-GB" sz="9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Values(word, count));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Networking?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371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“Connect” two end-points or entities (x,y)?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IP addresses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People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Protein interaction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Example: Transfer a bag of bits (BoB) between x and 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How do we “connect”?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What are switches and routers? 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What functions are performed by them?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774" y="2549624"/>
            <a:ext cx="3185400" cy="24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800" y="445025"/>
            <a:ext cx="3867699" cy="20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0" y="500975"/>
            <a:ext cx="3879850" cy="41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/>
              <a:t>         Data Pipelines</a:t>
            </a: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69" y="0"/>
            <a:ext cx="80238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7435"/>
            <a:ext cx="9144000" cy="428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1965325" y="0"/>
            <a:ext cx="5099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Even enterprises have embraced Streaming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975" y="1752850"/>
            <a:ext cx="3810950" cy="28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6350"/>
            <a:ext cx="5134651" cy="20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2301750" y="3133900"/>
            <a:ext cx="5099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200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13" y="1586225"/>
            <a:ext cx="5748386" cy="325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49" y="60324"/>
            <a:ext cx="4060075" cy="26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513450" y="3638500"/>
            <a:ext cx="5099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Networking (switching) ASIC Pipelines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70825" y="106250"/>
            <a:ext cx="5099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Thesis: Humans are Stream Engines!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Preliminaries: https://www.oreilly.com/ideas/the-world-beyond-batch-streaming-101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http://www.mmds.org </a:t>
            </a:r>
          </a:p>
          <a:p>
            <a:pPr indent="-228600" lvl="0" marL="45720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https://github.com/ddutta/streamsense</a:t>
            </a:r>
            <a:r>
              <a:rPr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Switches and Routers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31" y="1184775"/>
            <a:ext cx="393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Apply f(x) on BoBs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Routing = Table lookup f(ip)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Switching = Table lookup f(mac)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VPN = f(header, rules)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Thesis = stream engines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Evaluate functions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Often have little state (bloom filters, lookup tables)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Often care about timeliness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187" y="88525"/>
            <a:ext cx="39338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775" y="2347922"/>
            <a:ext cx="3534674" cy="239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350" y="1943100"/>
            <a:ext cx="1717475" cy="17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Preliminaries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Stream Processing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404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Bounded data = batch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Large volumes of weblogs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Financial transactions over 1 year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Unbounded data = streaming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Sensors (Nest, GE, Marvell)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IP packets, Netflows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Tweets, Likes, Activites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Video streams (Nest cam)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Y = f(X), where X is “time stamped”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Event time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Processing time (or Wall clock time)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028425" y="1646625"/>
            <a:ext cx="5099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728150" y="1947625"/>
            <a:ext cx="247800" cy="25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 rot="10800000">
            <a:off x="6728150" y="2675525"/>
            <a:ext cx="247800" cy="25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493275" y="1597300"/>
            <a:ext cx="247800" cy="25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493275" y="2280875"/>
            <a:ext cx="247800" cy="25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493275" y="3020775"/>
            <a:ext cx="247800" cy="25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923200" y="2280875"/>
            <a:ext cx="247800" cy="25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>
            <a:stCxn id="91" idx="6"/>
            <a:endCxn id="86" idx="3"/>
          </p:cNvCxnSpPr>
          <p:nvPr/>
        </p:nvCxnSpPr>
        <p:spPr>
          <a:xfrm flipH="1" rot="10800000">
            <a:off x="6171000" y="2166875"/>
            <a:ext cx="5934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86" idx="6"/>
            <a:endCxn id="88" idx="3"/>
          </p:cNvCxnSpPr>
          <p:nvPr/>
        </p:nvCxnSpPr>
        <p:spPr>
          <a:xfrm flipH="1" rot="10800000">
            <a:off x="6975950" y="1816525"/>
            <a:ext cx="5535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91" idx="5"/>
            <a:endCxn id="87" idx="2"/>
          </p:cNvCxnSpPr>
          <p:nvPr/>
        </p:nvCxnSpPr>
        <p:spPr>
          <a:xfrm>
            <a:off x="6134710" y="2500067"/>
            <a:ext cx="593399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>
            <a:stCxn id="87" idx="7"/>
            <a:endCxn id="90" idx="2"/>
          </p:cNvCxnSpPr>
          <p:nvPr/>
        </p:nvCxnSpPr>
        <p:spPr>
          <a:xfrm>
            <a:off x="6939660" y="2894717"/>
            <a:ext cx="55350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stCxn id="87" idx="6"/>
            <a:endCxn id="89" idx="2"/>
          </p:cNvCxnSpPr>
          <p:nvPr/>
        </p:nvCxnSpPr>
        <p:spPr>
          <a:xfrm flipH="1" rot="10800000">
            <a:off x="6975950" y="2409425"/>
            <a:ext cx="5172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86" idx="5"/>
            <a:endCxn id="89" idx="2"/>
          </p:cNvCxnSpPr>
          <p:nvPr/>
        </p:nvCxnSpPr>
        <p:spPr>
          <a:xfrm>
            <a:off x="6939660" y="2166817"/>
            <a:ext cx="5535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Bounding Streams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4610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Fixed Window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Slice time into segments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Sliding Window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Generalized window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&lt;Length of window, Shift&gt;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Sessions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Dynamic window with timeouts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All web-traffic for user ‘i’ during the NFL game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Unaligned windows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325" y="1229345"/>
            <a:ext cx="3507449" cy="16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Windowing Strategies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426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Windowing by processing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Windowing by event time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325" y="980375"/>
            <a:ext cx="3302874" cy="10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25" y="2471325"/>
            <a:ext cx="3302874" cy="135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Time Agnostic Streaming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4123500" cy="375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Data driven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Filtering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Y=f(X)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Inner Joins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Given 2 unbounded streams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Only emit when the other element arrives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Persistent store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Age un-joined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Derivative Streams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TopK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Clustering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Anomaly detection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475" y="1017721"/>
            <a:ext cx="3975674" cy="1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474" y="2344839"/>
            <a:ext cx="3940250" cy="118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474" y="3619475"/>
            <a:ext cx="3940250" cy="1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Four questions for every stream processing job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4212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What results are calculated?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Where are the results calculated (event time)?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When do you get the results (processing/wall-clock time)?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How do we refine the results (discarding, accumulating, accum/retract)?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46" y="1301375"/>
            <a:ext cx="349590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