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431" r:id="rId2"/>
    <p:sldId id="768" r:id="rId3"/>
    <p:sldId id="773" r:id="rId4"/>
    <p:sldId id="632" r:id="rId5"/>
    <p:sldId id="694" r:id="rId6"/>
    <p:sldId id="695" r:id="rId7"/>
    <p:sldId id="696" r:id="rId8"/>
    <p:sldId id="697" r:id="rId9"/>
    <p:sldId id="698" r:id="rId10"/>
    <p:sldId id="778" r:id="rId11"/>
    <p:sldId id="779" r:id="rId12"/>
    <p:sldId id="767" r:id="rId13"/>
    <p:sldId id="634" r:id="rId14"/>
    <p:sldId id="648" r:id="rId15"/>
    <p:sldId id="647" r:id="rId16"/>
    <p:sldId id="723" r:id="rId17"/>
    <p:sldId id="640" r:id="rId18"/>
    <p:sldId id="643" r:id="rId19"/>
    <p:sldId id="763" r:id="rId20"/>
    <p:sldId id="673" r:id="rId21"/>
    <p:sldId id="674" r:id="rId22"/>
    <p:sldId id="675" r:id="rId23"/>
    <p:sldId id="676" r:id="rId24"/>
    <p:sldId id="677" r:id="rId25"/>
    <p:sldId id="774" r:id="rId26"/>
    <p:sldId id="776" r:id="rId27"/>
    <p:sldId id="678" r:id="rId28"/>
    <p:sldId id="679" r:id="rId29"/>
    <p:sldId id="681" r:id="rId30"/>
    <p:sldId id="682" r:id="rId31"/>
    <p:sldId id="683" r:id="rId32"/>
    <p:sldId id="575" r:id="rId33"/>
    <p:sldId id="762" r:id="rId34"/>
    <p:sldId id="687" r:id="rId35"/>
    <p:sldId id="581" r:id="rId36"/>
    <p:sldId id="578" r:id="rId37"/>
    <p:sldId id="579" r:id="rId38"/>
    <p:sldId id="541" r:id="rId39"/>
    <p:sldId id="580" r:id="rId40"/>
    <p:sldId id="734" r:id="rId41"/>
    <p:sldId id="775" r:id="rId42"/>
    <p:sldId id="736" r:id="rId43"/>
    <p:sldId id="769" r:id="rId44"/>
    <p:sldId id="765" r:id="rId45"/>
    <p:sldId id="728" r:id="rId46"/>
    <p:sldId id="729" r:id="rId47"/>
    <p:sldId id="730" r:id="rId48"/>
    <p:sldId id="731" r:id="rId49"/>
    <p:sldId id="704" r:id="rId50"/>
    <p:sldId id="703" r:id="rId51"/>
    <p:sldId id="705" r:id="rId52"/>
    <p:sldId id="757" r:id="rId53"/>
    <p:sldId id="714" r:id="rId54"/>
    <p:sldId id="690" r:id="rId55"/>
    <p:sldId id="780" r:id="rId56"/>
    <p:sldId id="781" r:id="rId57"/>
    <p:sldId id="631" r:id="rId58"/>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1pPr>
    <a:lvl2pPr marL="4572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2pPr>
    <a:lvl3pPr marL="9144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3pPr>
    <a:lvl4pPr marL="13716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4pPr>
    <a:lvl5pPr marL="1828800" algn="l" rtl="0" eaLnBrk="0" fontAlgn="base" hangingPunct="0">
      <a:spcBef>
        <a:spcPct val="0"/>
      </a:spcBef>
      <a:spcAft>
        <a:spcPct val="0"/>
      </a:spcAft>
      <a:defRPr sz="2000" b="1" kern="1200">
        <a:solidFill>
          <a:schemeClr val="tx1"/>
        </a:solidFill>
        <a:latin typeface="Courier New" charset="0"/>
        <a:ea typeface="ＭＳ Ｐゴシック" charset="-128"/>
        <a:cs typeface="+mn-cs"/>
      </a:defRPr>
    </a:lvl5pPr>
    <a:lvl6pPr marL="2286000" algn="l" defTabSz="914400" rtl="0" eaLnBrk="1" latinLnBrk="0" hangingPunct="1">
      <a:defRPr sz="2000" b="1" kern="1200">
        <a:solidFill>
          <a:schemeClr val="tx1"/>
        </a:solidFill>
        <a:latin typeface="Courier New" charset="0"/>
        <a:ea typeface="ＭＳ Ｐゴシック" charset="-128"/>
        <a:cs typeface="+mn-cs"/>
      </a:defRPr>
    </a:lvl6pPr>
    <a:lvl7pPr marL="2743200" algn="l" defTabSz="914400" rtl="0" eaLnBrk="1" latinLnBrk="0" hangingPunct="1">
      <a:defRPr sz="2000" b="1" kern="1200">
        <a:solidFill>
          <a:schemeClr val="tx1"/>
        </a:solidFill>
        <a:latin typeface="Courier New" charset="0"/>
        <a:ea typeface="ＭＳ Ｐゴシック" charset="-128"/>
        <a:cs typeface="+mn-cs"/>
      </a:defRPr>
    </a:lvl7pPr>
    <a:lvl8pPr marL="3200400" algn="l" defTabSz="914400" rtl="0" eaLnBrk="1" latinLnBrk="0" hangingPunct="1">
      <a:defRPr sz="2000" b="1" kern="1200">
        <a:solidFill>
          <a:schemeClr val="tx1"/>
        </a:solidFill>
        <a:latin typeface="Courier New" charset="0"/>
        <a:ea typeface="ＭＳ Ｐゴシック" charset="-128"/>
        <a:cs typeface="+mn-cs"/>
      </a:defRPr>
    </a:lvl8pPr>
    <a:lvl9pPr marL="3657600" algn="l" defTabSz="914400" rtl="0" eaLnBrk="1" latinLnBrk="0" hangingPunct="1">
      <a:defRPr sz="2000" b="1" kern="1200">
        <a:solidFill>
          <a:schemeClr val="tx1"/>
        </a:solidFill>
        <a:latin typeface="Courier New"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6CCFF"/>
    <a:srgbClr val="800080"/>
    <a:srgbClr val="FF9857"/>
    <a:srgbClr val="FFFF99"/>
    <a:srgbClr val="FFCC99"/>
    <a:srgbClr val="FF3300"/>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369"/>
    <p:restoredTop sz="70623" autoAdjust="0"/>
  </p:normalViewPr>
  <p:slideViewPr>
    <p:cSldViewPr>
      <p:cViewPr varScale="1">
        <p:scale>
          <a:sx n="60" d="100"/>
          <a:sy n="60" d="100"/>
        </p:scale>
        <p:origin x="-1944" y="-104"/>
      </p:cViewPr>
      <p:guideLst>
        <p:guide orient="horz" pos="2160"/>
        <p:guide pos="2880"/>
      </p:guideLst>
    </p:cSldViewPr>
  </p:slideViewPr>
  <p:outlineViewPr>
    <p:cViewPr>
      <p:scale>
        <a:sx n="33" d="100"/>
        <a:sy n="33" d="100"/>
      </p:scale>
      <p:origin x="0" y="-20440"/>
    </p:cViewPr>
  </p:outlineViewPr>
  <p:notesTextViewPr>
    <p:cViewPr>
      <p:scale>
        <a:sx n="66" d="100"/>
        <a:sy n="66" d="100"/>
      </p:scale>
      <p:origin x="0" y="0"/>
    </p:cViewPr>
  </p:notesTextViewPr>
  <p:sorterViewPr>
    <p:cViewPr varScale="1">
      <p:scale>
        <a:sx n="100" d="100"/>
        <a:sy n="100" d="100"/>
      </p:scale>
      <p:origin x="0" y="9984"/>
    </p:cViewPr>
  </p:sorterViewPr>
  <p:notesViewPr>
    <p:cSldViewPr>
      <p:cViewPr varScale="1">
        <p:scale>
          <a:sx n="80" d="100"/>
          <a:sy n="80" d="100"/>
        </p:scale>
        <p:origin x="-1296"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49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eaLnBrk="1" hangingPunct="1">
              <a:defRPr sz="1300">
                <a:ea typeface="+mn-ea"/>
                <a:cs typeface="+mn-cs"/>
              </a:defRPr>
            </a:lvl1pPr>
          </a:lstStyle>
          <a:p>
            <a:pPr>
              <a:defRPr/>
            </a:pPr>
            <a:endParaRPr lang="en-US"/>
          </a:p>
        </p:txBody>
      </p:sp>
      <p:sp>
        <p:nvSpPr>
          <p:cNvPr id="106500"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eaLnBrk="1" hangingPunct="1">
              <a:defRPr sz="1300">
                <a:ea typeface="+mn-ea"/>
                <a:cs typeface="+mn-cs"/>
              </a:defRPr>
            </a:lvl1pPr>
          </a:lstStyle>
          <a:p>
            <a:pPr>
              <a:defRPr/>
            </a:pPr>
            <a:endParaRPr lang="en-US"/>
          </a:p>
        </p:txBody>
      </p:sp>
      <p:sp>
        <p:nvSpPr>
          <p:cNvPr id="10650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eaLnBrk="1" hangingPunct="1">
              <a:defRPr sz="1300" smtClean="0"/>
            </a:lvl1pPr>
          </a:lstStyle>
          <a:p>
            <a:pPr>
              <a:defRPr/>
            </a:pPr>
            <a:fld id="{B48BE3C3-F760-C44A-B472-7818E133FA7A}" type="slidenum">
              <a:rPr lang="en-US" altLang="en-US"/>
              <a:pPr>
                <a:defRPr/>
              </a:pPr>
              <a:t>‹#›</a:t>
            </a:fld>
            <a:endParaRPr lang="en-US" altLang="en-US"/>
          </a:p>
        </p:txBody>
      </p:sp>
    </p:spTree>
    <p:extLst>
      <p:ext uri="{BB962C8B-B14F-4D97-AF65-F5344CB8AC3E}">
        <p14:creationId xmlns:p14="http://schemas.microsoft.com/office/powerpoint/2010/main" val="16100495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eaLnBrk="1" hangingPunct="1">
              <a:defRPr sz="1300" b="0">
                <a:latin typeface="Times New Roman"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7613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eaLnBrk="1" hangingPunct="1">
              <a:defRPr sz="1300" b="0">
                <a:latin typeface="Times New Roman" charset="0"/>
                <a:ea typeface="+mn-ea"/>
                <a:cs typeface="+mn-cs"/>
              </a:defRPr>
            </a:lvl1pPr>
          </a:lstStyle>
          <a:p>
            <a:pPr>
              <a:defRPr/>
            </a:pPr>
            <a:endParaRPr lang="en-US"/>
          </a:p>
        </p:txBody>
      </p:sp>
      <p:sp>
        <p:nvSpPr>
          <p:cNvPr id="17613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eaLnBrk="1" hangingPunct="1">
              <a:defRPr sz="1300" b="0" smtClean="0">
                <a:latin typeface="Times New Roman" charset="0"/>
              </a:defRPr>
            </a:lvl1pPr>
          </a:lstStyle>
          <a:p>
            <a:pPr>
              <a:defRPr/>
            </a:pPr>
            <a:fld id="{8BD814C7-3223-AB4B-93E5-59B823641D1E}" type="slidenum">
              <a:rPr lang="en-US" altLang="en-US"/>
              <a:pPr>
                <a:defRPr/>
              </a:pPr>
              <a:t>‹#›</a:t>
            </a:fld>
            <a:endParaRPr lang="en-US" altLang="en-US"/>
          </a:p>
        </p:txBody>
      </p:sp>
    </p:spTree>
    <p:extLst>
      <p:ext uri="{BB962C8B-B14F-4D97-AF65-F5344CB8AC3E}">
        <p14:creationId xmlns:p14="http://schemas.microsoft.com/office/powerpoint/2010/main" val="110763362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400" dirty="0" smtClean="0"/>
              <a:t>What are examples of some networks </a:t>
            </a:r>
          </a:p>
          <a:p>
            <a:endParaRPr lang="en-US" altLang="en-US" sz="2400" dirty="0" smtClean="0"/>
          </a:p>
          <a:p>
            <a:endParaRPr lang="en-US" altLang="en-US" sz="2400" dirty="0"/>
          </a:p>
          <a:p>
            <a:r>
              <a:rPr lang="en-US" altLang="en-US" sz="2400" dirty="0"/>
              <a:t>(much more money spent on non-IP equipment!)</a:t>
            </a:r>
          </a:p>
          <a:p>
            <a:endParaRPr lang="en-US" altLang="en-US" dirty="0"/>
          </a:p>
        </p:txBody>
      </p:sp>
      <p:sp>
        <p:nvSpPr>
          <p:cNvPr id="675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11F67CA-EA1F-5D4E-B8FE-9798A966B222}" type="slidenum">
              <a:rPr lang="en-US" altLang="en-US" sz="1300" b="0">
                <a:latin typeface="Times New Roman" charset="0"/>
              </a:rPr>
              <a:pPr/>
              <a:t>5</a:t>
            </a:fld>
            <a:endParaRPr lang="en-US" altLang="en-US" sz="1300" b="0">
              <a:latin typeface="Times New Roman" charset="0"/>
            </a:endParaRPr>
          </a:p>
        </p:txBody>
      </p:sp>
    </p:spTree>
    <p:extLst>
      <p:ext uri="{BB962C8B-B14F-4D97-AF65-F5344CB8AC3E}">
        <p14:creationId xmlns:p14="http://schemas.microsoft.com/office/powerpoint/2010/main" val="1809086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hape 146"/>
          <p:cNvSpPr>
            <a:spLocks noGrp="1" noRot="1" noChangeAspect="1" noTextEdit="1"/>
          </p:cNvSpPr>
          <p:nvPr>
            <p:ph type="sldImg"/>
          </p:nvPr>
        </p:nvSpPr>
        <p:spPr>
          <a:ln/>
        </p:spPr>
      </p:sp>
      <p:sp>
        <p:nvSpPr>
          <p:cNvPr id="26626" name="Shape 147"/>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07568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hape 192"/>
          <p:cNvSpPr>
            <a:spLocks noGrp="1" noRot="1" noChangeAspect="1" noTextEdit="1"/>
          </p:cNvSpPr>
          <p:nvPr>
            <p:ph type="sldImg"/>
          </p:nvPr>
        </p:nvSpPr>
        <p:spPr>
          <a:ln/>
        </p:spPr>
      </p:sp>
      <p:sp>
        <p:nvSpPr>
          <p:cNvPr id="28674" name="Shape 19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03873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hape 241"/>
          <p:cNvSpPr>
            <a:spLocks noGrp="1" noRot="1" noChangeAspect="1" noTextEdit="1"/>
          </p:cNvSpPr>
          <p:nvPr>
            <p:ph type="sldImg"/>
          </p:nvPr>
        </p:nvSpPr>
        <p:spPr>
          <a:ln/>
        </p:spPr>
      </p:sp>
      <p:sp>
        <p:nvSpPr>
          <p:cNvPr id="30722" name="Shape 24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7201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hape 284"/>
          <p:cNvSpPr>
            <a:spLocks noGrp="1" noRot="1" noChangeAspect="1" noTextEdit="1"/>
          </p:cNvSpPr>
          <p:nvPr>
            <p:ph type="sldImg"/>
          </p:nvPr>
        </p:nvSpPr>
        <p:spPr>
          <a:ln/>
        </p:spPr>
      </p:sp>
      <p:sp>
        <p:nvSpPr>
          <p:cNvPr id="32770" name="Shape 28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88302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hape 344"/>
          <p:cNvSpPr>
            <a:spLocks noGrp="1" noRot="1" noChangeAspect="1" noTextEdit="1"/>
          </p:cNvSpPr>
          <p:nvPr>
            <p:ph type="sldImg"/>
          </p:nvPr>
        </p:nvSpPr>
        <p:spPr>
          <a:ln/>
        </p:spPr>
      </p:sp>
      <p:sp>
        <p:nvSpPr>
          <p:cNvPr id="34818" name="Shape 345"/>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553276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hape 366"/>
          <p:cNvSpPr>
            <a:spLocks noGrp="1" noRot="1" noChangeAspect="1" noTextEdit="1"/>
          </p:cNvSpPr>
          <p:nvPr>
            <p:ph type="sldImg"/>
          </p:nvPr>
        </p:nvSpPr>
        <p:spPr>
          <a:ln/>
        </p:spPr>
      </p:sp>
      <p:sp>
        <p:nvSpPr>
          <p:cNvPr id="36866" name="Shape 367"/>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112653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a:ln/>
        </p:spPr>
      </p:sp>
      <p:sp>
        <p:nvSpPr>
          <p:cNvPr id="399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Took the dissemination of information to the next level.</a:t>
            </a:r>
          </a:p>
        </p:txBody>
      </p:sp>
    </p:spTree>
    <p:extLst>
      <p:ext uri="{BB962C8B-B14F-4D97-AF65-F5344CB8AC3E}">
        <p14:creationId xmlns:p14="http://schemas.microsoft.com/office/powerpoint/2010/main" val="84062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Rot="1" noChangeAspect="1" noChangeArrowheads="1" noTextEdit="1"/>
          </p:cNvSpPr>
          <p:nvPr>
            <p:ph type="sldImg"/>
          </p:nvPr>
        </p:nvSpPr>
        <p:spPr>
          <a:ln/>
        </p:spPr>
      </p:sp>
      <p:sp>
        <p:nvSpPr>
          <p:cNvPr id="430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936790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Rot="1" noChangeAspect="1" noChangeArrowheads="1" noTextEdit="1"/>
          </p:cNvSpPr>
          <p:nvPr>
            <p:ph type="sldImg"/>
          </p:nvPr>
        </p:nvSpPr>
        <p:spPr>
          <a:ln/>
        </p:spPr>
      </p:sp>
      <p:sp>
        <p:nvSpPr>
          <p:cNvPr id="450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82224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Rot="1" noChangeAspect="1" noChangeArrowheads="1" noTextEdit="1"/>
          </p:cNvSpPr>
          <p:nvPr>
            <p:ph type="sldImg"/>
          </p:nvPr>
        </p:nvSpPr>
        <p:spPr>
          <a:ln/>
        </p:spPr>
      </p:sp>
      <p:sp>
        <p:nvSpPr>
          <p:cNvPr id="47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107825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home when you create your own personal network, say,</a:t>
            </a:r>
            <a:r>
              <a:rPr lang="en-US" baseline="0" dirty="0" smtClean="0"/>
              <a:t> what are your goals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7</a:t>
            </a:fld>
            <a:endParaRPr lang="en-US" altLang="en-US"/>
          </a:p>
        </p:txBody>
      </p:sp>
    </p:spTree>
    <p:extLst>
      <p:ext uri="{BB962C8B-B14F-4D97-AF65-F5344CB8AC3E}">
        <p14:creationId xmlns:p14="http://schemas.microsoft.com/office/powerpoint/2010/main" val="611100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BCCB6C52-2C27-8C4D-90A8-FB2B899AD895}" type="slidenum">
              <a:rPr lang="en-US" altLang="en-US" sz="1300"/>
              <a:pPr>
                <a:spcBef>
                  <a:spcPct val="0"/>
                </a:spcBef>
              </a:pPr>
              <a:t>38</a:t>
            </a:fld>
            <a:endParaRPr lang="en-US" altLang="en-US" sz="1300"/>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531774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17266C5B-1C77-4A4D-A942-0F0FCD7414D8}" type="slidenum">
              <a:rPr lang="en-US" altLang="en-US" sz="1300"/>
              <a:pPr>
                <a:spcBef>
                  <a:spcPct val="0"/>
                </a:spcBef>
              </a:pPr>
              <a:t>39</a:t>
            </a:fld>
            <a:endParaRPr lang="en-US" altLang="en-US" sz="1300"/>
          </a:p>
        </p:txBody>
      </p:sp>
      <p:sp>
        <p:nvSpPr>
          <p:cNvPr id="51202" name="Rectangle 2"/>
          <p:cNvSpPr>
            <a:spLocks noGrp="1" noRot="1" noChangeAspect="1" noChangeArrowheads="1" noTextEdit="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p:spPr>
        <p:txBody>
          <a:bodyPr/>
          <a:lstStyle/>
          <a:p>
            <a:r>
              <a:rPr lang="en-US" altLang="en-US" dirty="0" smtClean="0"/>
              <a:t>This need to handle failures led to….</a:t>
            </a:r>
            <a:endParaRPr lang="en-US" altLang="en-US" dirty="0"/>
          </a:p>
        </p:txBody>
      </p:sp>
    </p:spTree>
    <p:extLst>
      <p:ext uri="{BB962C8B-B14F-4D97-AF65-F5344CB8AC3E}">
        <p14:creationId xmlns:p14="http://schemas.microsoft.com/office/powerpoint/2010/main" val="1846179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a:ln/>
        </p:spPr>
      </p:sp>
      <p:sp>
        <p:nvSpPr>
          <p:cNvPr id="839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So, what are the questions????</a:t>
            </a:r>
          </a:p>
        </p:txBody>
      </p:sp>
      <p:sp>
        <p:nvSpPr>
          <p:cNvPr id="839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ACB08885-403A-2643-8516-88E6DE3604BA}" type="slidenum">
              <a:rPr lang="en-US" altLang="en-US" sz="1300" b="0">
                <a:latin typeface="Times New Roman" charset="0"/>
              </a:rPr>
              <a:pPr/>
              <a:t>50</a:t>
            </a:fld>
            <a:endParaRPr lang="en-US" altLang="en-US" sz="1300" b="0">
              <a:latin typeface="Times New Roman" charset="0"/>
            </a:endParaRPr>
          </a:p>
        </p:txBody>
      </p:sp>
    </p:spTree>
    <p:extLst>
      <p:ext uri="{BB962C8B-B14F-4D97-AF65-F5344CB8AC3E}">
        <p14:creationId xmlns:p14="http://schemas.microsoft.com/office/powerpoint/2010/main" val="1897477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a:ln/>
        </p:spPr>
      </p:sp>
      <p:sp>
        <p:nvSpPr>
          <p:cNvPr id="860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Lot of this here is about resource contention</a:t>
            </a:r>
          </a:p>
        </p:txBody>
      </p:sp>
      <p:sp>
        <p:nvSpPr>
          <p:cNvPr id="860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a:defRPr sz="2000" b="1">
                <a:solidFill>
                  <a:schemeClr val="tx1"/>
                </a:solidFill>
                <a:latin typeface="Courier New" charset="0"/>
                <a:ea typeface="ＭＳ Ｐゴシック" charset="-128"/>
              </a:defRPr>
            </a:lvl1pPr>
            <a:lvl2pPr marL="742950" indent="-285750" algn="r" defTabSz="957263">
              <a:defRPr sz="2000" b="1">
                <a:solidFill>
                  <a:schemeClr val="tx1"/>
                </a:solidFill>
                <a:latin typeface="Courier New" charset="0"/>
                <a:ea typeface="ＭＳ Ｐゴシック" charset="-128"/>
              </a:defRPr>
            </a:lvl2pPr>
            <a:lvl3pPr marL="1143000" indent="-228600" algn="r" defTabSz="957263">
              <a:defRPr sz="2000" b="1">
                <a:solidFill>
                  <a:schemeClr val="tx1"/>
                </a:solidFill>
                <a:latin typeface="Courier New" charset="0"/>
                <a:ea typeface="ＭＳ Ｐゴシック" charset="-128"/>
              </a:defRPr>
            </a:lvl3pPr>
            <a:lvl4pPr marL="1600200" indent="-228600" algn="r" defTabSz="957263">
              <a:defRPr sz="2000" b="1">
                <a:solidFill>
                  <a:schemeClr val="tx1"/>
                </a:solidFill>
                <a:latin typeface="Courier New" charset="0"/>
                <a:ea typeface="ＭＳ Ｐゴシック" charset="-128"/>
              </a:defRPr>
            </a:lvl4pPr>
            <a:lvl5pPr marL="2057400" indent="-228600" algn="r" defTabSz="957263">
              <a:defRPr sz="2000" b="1">
                <a:solidFill>
                  <a:schemeClr val="tx1"/>
                </a:solidFill>
                <a:latin typeface="Courier New" charset="0"/>
                <a:ea typeface="ＭＳ Ｐゴシック" charset="-128"/>
              </a:defRPr>
            </a:lvl5pPr>
            <a:lvl6pPr marL="25146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defTabSz="957263" eaLnBrk="0" fontAlgn="base" hangingPunct="0">
              <a:spcBef>
                <a:spcPct val="0"/>
              </a:spcBef>
              <a:spcAft>
                <a:spcPct val="0"/>
              </a:spcAft>
              <a:defRPr sz="2000" b="1">
                <a:solidFill>
                  <a:schemeClr val="tx1"/>
                </a:solidFill>
                <a:latin typeface="Courier New" charset="0"/>
                <a:ea typeface="ＭＳ Ｐゴシック" charset="-128"/>
              </a:defRPr>
            </a:lvl9pPr>
          </a:lstStyle>
          <a:p>
            <a:fld id="{02A228DD-6980-F14E-9DD1-8BC70DB01D56}" type="slidenum">
              <a:rPr lang="en-US" altLang="en-US" sz="1300" b="0">
                <a:latin typeface="Times New Roman" charset="0"/>
              </a:rPr>
              <a:pPr/>
              <a:t>51</a:t>
            </a:fld>
            <a:endParaRPr lang="en-US" altLang="en-US" sz="1300" b="0">
              <a:latin typeface="Times New Roman" charset="0"/>
            </a:endParaRPr>
          </a:p>
        </p:txBody>
      </p:sp>
    </p:spTree>
    <p:extLst>
      <p:ext uri="{BB962C8B-B14F-4D97-AF65-F5344CB8AC3E}">
        <p14:creationId xmlns:p14="http://schemas.microsoft.com/office/powerpoint/2010/main" val="774268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57</a:t>
            </a:fld>
            <a:endParaRPr lang="en-US" altLang="en-US"/>
          </a:p>
        </p:txBody>
      </p:sp>
    </p:spTree>
    <p:extLst>
      <p:ext uri="{BB962C8B-B14F-4D97-AF65-F5344CB8AC3E}">
        <p14:creationId xmlns:p14="http://schemas.microsoft.com/office/powerpoint/2010/main" val="22928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buClr>
                <a:schemeClr val="tx1"/>
              </a:buClr>
            </a:pPr>
            <a:r>
              <a:rPr lang="nb-NO" altLang="en-US" sz="1200" dirty="0" smtClean="0"/>
              <a:t>Simon Woo, </a:t>
            </a:r>
            <a:r>
              <a:rPr lang="nb-NO" altLang="en-US" sz="1200" dirty="0" err="1" smtClean="0"/>
              <a:t>PhD</a:t>
            </a:r>
            <a:r>
              <a:rPr lang="nb-NO" altLang="en-US" sz="1200" dirty="0" smtClean="0"/>
              <a:t> student, cyber </a:t>
            </a:r>
            <a:r>
              <a:rPr lang="nb-NO" altLang="en-US" sz="1200" dirty="0" err="1" smtClean="0"/>
              <a:t>security</a:t>
            </a:r>
            <a:r>
              <a:rPr lang="nb-NO" altLang="en-US" sz="1200" dirty="0" smtClean="0"/>
              <a:t> , JPL </a:t>
            </a:r>
          </a:p>
          <a:p>
            <a:pPr>
              <a:lnSpc>
                <a:spcPct val="120000"/>
              </a:lnSpc>
              <a:buClr>
                <a:schemeClr val="tx1"/>
              </a:buClr>
            </a:pPr>
            <a:r>
              <a:rPr lang="en-US" altLang="en-US" sz="1200" dirty="0" err="1" smtClean="0"/>
              <a:t>Yitao</a:t>
            </a:r>
            <a:r>
              <a:rPr lang="en-US" altLang="en-US" sz="1200" dirty="0" smtClean="0"/>
              <a:t> Hu, PhD student, real time systems, recent paper </a:t>
            </a:r>
          </a:p>
          <a:p>
            <a:r>
              <a:rPr lang="en-US" altLang="en-US" sz="1200" dirty="0" err="1" smtClean="0"/>
              <a:t>Surabhi</a:t>
            </a:r>
            <a:r>
              <a:rPr lang="en-US" altLang="en-US" sz="1200" dirty="0" smtClean="0"/>
              <a:t> </a:t>
            </a:r>
            <a:r>
              <a:rPr lang="en-US" altLang="en-US" sz="1200" dirty="0" err="1" smtClean="0"/>
              <a:t>Subramanya</a:t>
            </a:r>
            <a:r>
              <a:rPr lang="en-US" altLang="en-US" sz="1200" dirty="0" smtClean="0"/>
              <a:t> , MS student, ns-2 expert </a:t>
            </a:r>
          </a:p>
          <a:p>
            <a:r>
              <a:rPr lang="en-US" altLang="en-US" sz="1200" dirty="0" smtClean="0"/>
              <a:t>Geoffrey </a:t>
            </a:r>
            <a:r>
              <a:rPr lang="en-US" altLang="en-US" sz="1200" dirty="0" err="1" smtClean="0"/>
              <a:t>Knoff</a:t>
            </a:r>
            <a:r>
              <a:rPr lang="en-US" altLang="en-US" sz="1200" dirty="0" smtClean="0"/>
              <a:t>, </a:t>
            </a:r>
            <a:endParaRPr lang="nb-NO" alt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13</a:t>
            </a:fld>
            <a:endParaRPr lang="en-US" altLang="en-US"/>
          </a:p>
        </p:txBody>
      </p:sp>
    </p:spTree>
    <p:extLst>
      <p:ext uri="{BB962C8B-B14F-4D97-AF65-F5344CB8AC3E}">
        <p14:creationId xmlns:p14="http://schemas.microsoft.com/office/powerpoint/2010/main" val="1099323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Closed book</a:t>
            </a:r>
            <a:r>
              <a:rPr lang="en-US" baseline="0" dirty="0" smtClean="0"/>
              <a:t> </a:t>
            </a:r>
            <a:r>
              <a:rPr lang="en-US" baseline="0" dirty="0" err="1" smtClean="0"/>
              <a:t>examsn</a:t>
            </a:r>
            <a:r>
              <a:rPr lang="en-US" baseline="0" dirty="0" smtClean="0"/>
              <a:t> and quiz </a:t>
            </a:r>
            <a:endParaRPr lang="en-US" dirty="0"/>
          </a:p>
        </p:txBody>
      </p:sp>
      <p:sp>
        <p:nvSpPr>
          <p:cNvPr id="4" name="Slide Number Placeholder 3"/>
          <p:cNvSpPr>
            <a:spLocks noGrp="1"/>
          </p:cNvSpPr>
          <p:nvPr>
            <p:ph type="sldNum" sz="quarter" idx="10"/>
          </p:nvPr>
        </p:nvSpPr>
        <p:spPr/>
        <p:txBody>
          <a:bodyPr/>
          <a:lstStyle/>
          <a:p>
            <a:pPr>
              <a:defRPr/>
            </a:pPr>
            <a:fld id="{8BD814C7-3223-AB4B-93E5-59B823641D1E}" type="slidenum">
              <a:rPr lang="en-US" altLang="en-US" smtClean="0"/>
              <a:pPr>
                <a:defRPr/>
              </a:pPr>
              <a:t>14</a:t>
            </a:fld>
            <a:endParaRPr lang="en-US" altLang="en-US"/>
          </a:p>
        </p:txBody>
      </p:sp>
    </p:spTree>
    <p:extLst>
      <p:ext uri="{BB962C8B-B14F-4D97-AF65-F5344CB8AC3E}">
        <p14:creationId xmlns:p14="http://schemas.microsoft.com/office/powerpoint/2010/main" val="415667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EA923F7A-15D6-F14E-B985-CD866561EDE4}" type="slidenum">
              <a:rPr lang="en-US" altLang="en-US" sz="1300"/>
              <a:pPr>
                <a:spcBef>
                  <a:spcPct val="0"/>
                </a:spcBef>
              </a:pPr>
              <a:t>15</a:t>
            </a:fld>
            <a:endParaRPr lang="en-US" altLang="en-US" sz="13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529245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Times New Roman" charset="0"/>
                <a:ea typeface="ＭＳ Ｐゴシック" charset="-128"/>
              </a:defRPr>
            </a:lvl1pPr>
            <a:lvl2pPr marL="742950" indent="-285750" defTabSz="957263">
              <a:spcBef>
                <a:spcPct val="30000"/>
              </a:spcBef>
              <a:defRPr sz="1200">
                <a:solidFill>
                  <a:schemeClr val="tx1"/>
                </a:solidFill>
                <a:latin typeface="Times New Roman" charset="0"/>
                <a:ea typeface="ＭＳ Ｐゴシック" charset="-128"/>
              </a:defRPr>
            </a:lvl2pPr>
            <a:lvl3pPr marL="1143000" indent="-228600" defTabSz="957263">
              <a:spcBef>
                <a:spcPct val="30000"/>
              </a:spcBef>
              <a:defRPr sz="1200">
                <a:solidFill>
                  <a:schemeClr val="tx1"/>
                </a:solidFill>
                <a:latin typeface="Times New Roman" charset="0"/>
                <a:ea typeface="ＭＳ Ｐゴシック" charset="-128"/>
              </a:defRPr>
            </a:lvl3pPr>
            <a:lvl4pPr marL="1600200" indent="-228600" defTabSz="957263">
              <a:spcBef>
                <a:spcPct val="30000"/>
              </a:spcBef>
              <a:defRPr sz="1200">
                <a:solidFill>
                  <a:schemeClr val="tx1"/>
                </a:solidFill>
                <a:latin typeface="Times New Roman" charset="0"/>
                <a:ea typeface="ＭＳ Ｐゴシック" charset="-128"/>
              </a:defRPr>
            </a:lvl4pPr>
            <a:lvl5pPr marL="2057400" indent="-228600" defTabSz="957263">
              <a:spcBef>
                <a:spcPct val="30000"/>
              </a:spcBef>
              <a:defRPr sz="1200">
                <a:solidFill>
                  <a:schemeClr val="tx1"/>
                </a:solidFill>
                <a:latin typeface="Times New Roman" charset="0"/>
                <a:ea typeface="ＭＳ Ｐゴシック" charset="-128"/>
              </a:defRPr>
            </a:lvl5pPr>
            <a:lvl6pPr marL="25146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6pPr>
            <a:lvl7pPr marL="29718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7pPr>
            <a:lvl8pPr marL="34290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8pPr>
            <a:lvl9pPr marL="3886200" indent="-228600" defTabSz="957263" eaLnBrk="0" fontAlgn="base" hangingPunct="0">
              <a:spcBef>
                <a:spcPct val="30000"/>
              </a:spcBef>
              <a:spcAft>
                <a:spcPct val="0"/>
              </a:spcAft>
              <a:defRPr sz="1200">
                <a:solidFill>
                  <a:schemeClr val="tx1"/>
                </a:solidFill>
                <a:latin typeface="Times New Roman" charset="0"/>
                <a:ea typeface="ＭＳ Ｐゴシック" charset="-128"/>
              </a:defRPr>
            </a:lvl9pPr>
          </a:lstStyle>
          <a:p>
            <a:pPr>
              <a:spcBef>
                <a:spcPct val="0"/>
              </a:spcBef>
            </a:pPr>
            <a:fld id="{D3E5865A-9C18-5343-9341-905E232AF71E}" type="slidenum">
              <a:rPr lang="en-US" altLang="en-US" sz="1300"/>
              <a:pPr>
                <a:spcBef>
                  <a:spcPct val="0"/>
                </a:spcBef>
              </a:pPr>
              <a:t>18</a:t>
            </a:fld>
            <a:endParaRPr lang="en-US" altLang="en-US" sz="130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a:p>
        </p:txBody>
      </p:sp>
    </p:spTree>
    <p:extLst>
      <p:ext uri="{BB962C8B-B14F-4D97-AF65-F5344CB8AC3E}">
        <p14:creationId xmlns:p14="http://schemas.microsoft.com/office/powerpoint/2010/main" val="1222762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hape 40"/>
          <p:cNvSpPr>
            <a:spLocks noGrp="1" noRot="1" noChangeAspect="1" noTextEdit="1"/>
          </p:cNvSpPr>
          <p:nvPr>
            <p:ph type="sldImg"/>
          </p:nvPr>
        </p:nvSpPr>
        <p:spPr>
          <a:ln/>
        </p:spPr>
      </p:sp>
      <p:sp>
        <p:nvSpPr>
          <p:cNvPr id="20482" name="Shape 41"/>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1247617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hape 61"/>
          <p:cNvSpPr>
            <a:spLocks noGrp="1" noRot="1" noChangeAspect="1" noTextEdit="1"/>
          </p:cNvSpPr>
          <p:nvPr>
            <p:ph type="sldImg"/>
          </p:nvPr>
        </p:nvSpPr>
        <p:spPr>
          <a:ln/>
        </p:spPr>
      </p:sp>
      <p:sp>
        <p:nvSpPr>
          <p:cNvPr id="22530" name="Shape 62"/>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66958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hape 102"/>
          <p:cNvSpPr>
            <a:spLocks noGrp="1" noRot="1" noChangeAspect="1" noTextEdit="1"/>
          </p:cNvSpPr>
          <p:nvPr>
            <p:ph type="sldImg"/>
          </p:nvPr>
        </p:nvSpPr>
        <p:spPr>
          <a:ln/>
        </p:spPr>
      </p:sp>
      <p:sp>
        <p:nvSpPr>
          <p:cNvPr id="24578" name="Shape 103"/>
          <p:cNvSpPr>
            <a:spLocks noGrp="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en-US" sz="2300"/>
          </a:p>
        </p:txBody>
      </p:sp>
    </p:spTree>
    <p:extLst>
      <p:ext uri="{BB962C8B-B14F-4D97-AF65-F5344CB8AC3E}">
        <p14:creationId xmlns:p14="http://schemas.microsoft.com/office/powerpoint/2010/main" val="838682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682788-C7CE-9044-87D5-275ACBF26035}" type="slidenum">
              <a:rPr lang="en-US" altLang="en-US"/>
              <a:pPr>
                <a:defRPr/>
              </a:pPr>
              <a:t>‹#›</a:t>
            </a:fld>
            <a:endParaRPr lang="en-US" altLang="en-US"/>
          </a:p>
        </p:txBody>
      </p:sp>
    </p:spTree>
    <p:extLst>
      <p:ext uri="{BB962C8B-B14F-4D97-AF65-F5344CB8AC3E}">
        <p14:creationId xmlns:p14="http://schemas.microsoft.com/office/powerpoint/2010/main" val="1281306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0C1565-3E36-7B4A-B50F-E3686F8F960F}" type="slidenum">
              <a:rPr lang="en-US" altLang="en-US"/>
              <a:pPr>
                <a:defRPr/>
              </a:pPr>
              <a:t>‹#›</a:t>
            </a:fld>
            <a:endParaRPr lang="en-US" altLang="en-US"/>
          </a:p>
        </p:txBody>
      </p:sp>
    </p:spTree>
    <p:extLst>
      <p:ext uri="{BB962C8B-B14F-4D97-AF65-F5344CB8AC3E}">
        <p14:creationId xmlns:p14="http://schemas.microsoft.com/office/powerpoint/2010/main" val="605472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C9ECEF-3851-E64E-9465-C326272ABD2F}" type="slidenum">
              <a:rPr lang="en-US" altLang="en-US"/>
              <a:pPr>
                <a:defRPr/>
              </a:pPr>
              <a:t>‹#›</a:t>
            </a:fld>
            <a:endParaRPr lang="en-US" altLang="en-US"/>
          </a:p>
        </p:txBody>
      </p:sp>
    </p:spTree>
    <p:extLst>
      <p:ext uri="{BB962C8B-B14F-4D97-AF65-F5344CB8AC3E}">
        <p14:creationId xmlns:p14="http://schemas.microsoft.com/office/powerpoint/2010/main" val="1391460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xfrm>
            <a:off x="457200" y="122238"/>
            <a:ext cx="8229600" cy="715962"/>
          </a:xfrm>
          <a:prstGeom prst="rect">
            <a:avLst/>
          </a:prstGeom>
        </p:spPr>
        <p:txBody>
          <a:bodyPr/>
          <a:lstStyle/>
          <a:p>
            <a:pPr lvl="0"/>
            <a:r>
              <a:rPr/>
              <a:t>Title Text</a:t>
            </a:r>
          </a:p>
        </p:txBody>
      </p:sp>
      <p:sp>
        <p:nvSpPr>
          <p:cNvPr id="11" name="Shape 11"/>
          <p:cNvSpPr>
            <a:spLocks noGrp="1"/>
          </p:cNvSpPr>
          <p:nvPr>
            <p:ph type="body" idx="1"/>
          </p:nvPr>
        </p:nvSpPr>
        <p:spPr>
          <a:xfrm>
            <a:off x="457200" y="1143000"/>
            <a:ext cx="8229600" cy="5105400"/>
          </a:xfrm>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rPr/>
              <a:t>Body Level One</a:t>
            </a:r>
          </a:p>
          <a:p>
            <a:pPr lvl="1"/>
            <a:r>
              <a:rPr/>
              <a:t>Body Level Two</a:t>
            </a:r>
          </a:p>
          <a:p>
            <a:pPr lvl="2"/>
            <a:r>
              <a:rPr/>
              <a:t>Body Level Three</a:t>
            </a:r>
          </a:p>
          <a:p>
            <a:pPr lvl="3"/>
            <a:r>
              <a:rPr/>
              <a:t>Body Level Four</a:t>
            </a:r>
          </a:p>
          <a:p>
            <a:pPr lvl="4"/>
            <a:r>
              <a:rPr/>
              <a:t>Body Level Five</a:t>
            </a:r>
          </a:p>
        </p:txBody>
      </p:sp>
      <p:sp>
        <p:nvSpPr>
          <p:cNvPr id="4" name="Shape 12"/>
          <p:cNvSpPr>
            <a:spLocks noGrp="1"/>
          </p:cNvSpPr>
          <p:nvPr>
            <p:ph type="sldNum" sz="quarter" idx="10"/>
          </p:nvPr>
        </p:nvSpPr>
        <p:spPr/>
        <p:txBody>
          <a:bodyPr/>
          <a:lstStyle>
            <a:lvl1pPr>
              <a:defRPr smtClean="0"/>
            </a:lvl1pPr>
          </a:lstStyle>
          <a:p>
            <a:pPr>
              <a:defRPr/>
            </a:pPr>
            <a:fld id="{F59CD7D8-2B1C-0B46-9490-23946C82A226}" type="slidenum">
              <a:rPr lang="en-US" altLang="en-US"/>
              <a:pPr>
                <a:defRPr/>
              </a:pPr>
              <a:t>‹#›</a:t>
            </a:fld>
            <a:endParaRPr lang="en-US" altLang="en-US"/>
          </a:p>
        </p:txBody>
      </p:sp>
    </p:spTree>
    <p:extLst>
      <p:ext uri="{BB962C8B-B14F-4D97-AF65-F5344CB8AC3E}">
        <p14:creationId xmlns:p14="http://schemas.microsoft.com/office/powerpoint/2010/main" val="174026904"/>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868362"/>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95400"/>
            <a:ext cx="8229600" cy="4835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AD96B3-034F-0E44-B7B5-FAB526374CDC}" type="slidenum">
              <a:rPr lang="en-US" altLang="en-US"/>
              <a:pPr>
                <a:defRPr/>
              </a:pPr>
              <a:t>‹#›</a:t>
            </a:fld>
            <a:endParaRPr lang="en-US" altLang="en-US"/>
          </a:p>
        </p:txBody>
      </p:sp>
    </p:spTree>
    <p:extLst>
      <p:ext uri="{BB962C8B-B14F-4D97-AF65-F5344CB8AC3E}">
        <p14:creationId xmlns:p14="http://schemas.microsoft.com/office/powerpoint/2010/main" val="2106102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8C2CCC-6E69-BC47-A41A-7A10A3BF14BA}" type="slidenum">
              <a:rPr lang="en-US" altLang="en-US"/>
              <a:pPr>
                <a:defRPr/>
              </a:pPr>
              <a:t>‹#›</a:t>
            </a:fld>
            <a:endParaRPr lang="en-US" altLang="en-US"/>
          </a:p>
        </p:txBody>
      </p:sp>
    </p:spTree>
    <p:extLst>
      <p:ext uri="{BB962C8B-B14F-4D97-AF65-F5344CB8AC3E}">
        <p14:creationId xmlns:p14="http://schemas.microsoft.com/office/powerpoint/2010/main" val="2976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2BB04E-45F0-884C-AC41-9D9048442690}" type="slidenum">
              <a:rPr lang="en-US" altLang="en-US"/>
              <a:pPr>
                <a:defRPr/>
              </a:pPr>
              <a:t>‹#›</a:t>
            </a:fld>
            <a:endParaRPr lang="en-US" altLang="en-US"/>
          </a:p>
        </p:txBody>
      </p:sp>
    </p:spTree>
    <p:extLst>
      <p:ext uri="{BB962C8B-B14F-4D97-AF65-F5344CB8AC3E}">
        <p14:creationId xmlns:p14="http://schemas.microsoft.com/office/powerpoint/2010/main" val="771979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1C4C743-DB08-0142-BD41-3437DE85F9B2}" type="slidenum">
              <a:rPr lang="en-US" altLang="en-US"/>
              <a:pPr>
                <a:defRPr/>
              </a:pPr>
              <a:t>‹#›</a:t>
            </a:fld>
            <a:endParaRPr lang="en-US" altLang="en-US"/>
          </a:p>
        </p:txBody>
      </p:sp>
    </p:spTree>
    <p:extLst>
      <p:ext uri="{BB962C8B-B14F-4D97-AF65-F5344CB8AC3E}">
        <p14:creationId xmlns:p14="http://schemas.microsoft.com/office/powerpoint/2010/main" val="170622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ADF5061-46DE-5F40-8717-B0C451628FED}" type="slidenum">
              <a:rPr lang="en-US" altLang="en-US"/>
              <a:pPr>
                <a:defRPr/>
              </a:pPr>
              <a:t>‹#›</a:t>
            </a:fld>
            <a:endParaRPr lang="en-US" altLang="en-US"/>
          </a:p>
        </p:txBody>
      </p:sp>
    </p:spTree>
    <p:extLst>
      <p:ext uri="{BB962C8B-B14F-4D97-AF65-F5344CB8AC3E}">
        <p14:creationId xmlns:p14="http://schemas.microsoft.com/office/powerpoint/2010/main" val="1155780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DA8D3D-8FC4-F943-8A10-AC38D0F8C23A}" type="slidenum">
              <a:rPr lang="en-US" altLang="en-US"/>
              <a:pPr>
                <a:defRPr/>
              </a:pPr>
              <a:t>‹#›</a:t>
            </a:fld>
            <a:endParaRPr lang="en-US" altLang="en-US"/>
          </a:p>
        </p:txBody>
      </p:sp>
    </p:spTree>
    <p:extLst>
      <p:ext uri="{BB962C8B-B14F-4D97-AF65-F5344CB8AC3E}">
        <p14:creationId xmlns:p14="http://schemas.microsoft.com/office/powerpoint/2010/main" val="1218973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693B812-F004-4944-A80B-EFB1BB9F1009}" type="slidenum">
              <a:rPr lang="en-US" altLang="en-US"/>
              <a:pPr>
                <a:defRPr/>
              </a:pPr>
              <a:t>‹#›</a:t>
            </a:fld>
            <a:endParaRPr lang="en-US" altLang="en-US"/>
          </a:p>
        </p:txBody>
      </p:sp>
    </p:spTree>
    <p:extLst>
      <p:ext uri="{BB962C8B-B14F-4D97-AF65-F5344CB8AC3E}">
        <p14:creationId xmlns:p14="http://schemas.microsoft.com/office/powerpoint/2010/main" val="301319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E678A81-BDE1-0645-BE0C-CE688D8C5CED}" type="slidenum">
              <a:rPr lang="en-US" altLang="en-US"/>
              <a:pPr>
                <a:defRPr/>
              </a:pPr>
              <a:t>‹#›</a:t>
            </a:fld>
            <a:endParaRPr lang="en-US" altLang="en-US"/>
          </a:p>
        </p:txBody>
      </p:sp>
    </p:spTree>
    <p:extLst>
      <p:ext uri="{BB962C8B-B14F-4D97-AF65-F5344CB8AC3E}">
        <p14:creationId xmlns:p14="http://schemas.microsoft.com/office/powerpoint/2010/main" val="514195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222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295400"/>
            <a:ext cx="82296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112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ea typeface="+mn-ea"/>
                <a:cs typeface="+mn-cs"/>
              </a:defRPr>
            </a:lvl1pPr>
          </a:lstStyle>
          <a:p>
            <a:pPr>
              <a:defRPr/>
            </a:pPr>
            <a:endParaRPr lang="en-US"/>
          </a:p>
        </p:txBody>
      </p:sp>
      <p:sp>
        <p:nvSpPr>
          <p:cNvPr id="9011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ea typeface="+mn-ea"/>
                <a:cs typeface="+mn-cs"/>
              </a:defRPr>
            </a:lvl1pPr>
          </a:lstStyle>
          <a:p>
            <a:pPr>
              <a:defRPr/>
            </a:pPr>
            <a:endParaRPr lang="en-US"/>
          </a:p>
        </p:txBody>
      </p:sp>
      <p:sp>
        <p:nvSpPr>
          <p:cNvPr id="90112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charset="0"/>
              </a:defRPr>
            </a:lvl1pPr>
          </a:lstStyle>
          <a:p>
            <a:pPr>
              <a:defRPr/>
            </a:pPr>
            <a:fld id="{0435BEAC-A497-874B-A146-DD514129D71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ＭＳ Ｐゴシック" charset="-128"/>
          <a:cs typeface="ＭＳ Ｐゴシック" charset="-128"/>
        </a:defRPr>
      </a:lvl1pPr>
      <a:lvl2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2pPr>
      <a:lvl3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3pPr>
      <a:lvl4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4pPr>
      <a:lvl5pPr algn="l" rtl="0" eaLnBrk="0" fontAlgn="base" hangingPunct="0">
        <a:spcBef>
          <a:spcPct val="0"/>
        </a:spcBef>
        <a:spcAft>
          <a:spcPct val="0"/>
        </a:spcAft>
        <a:defRPr sz="3900" b="1">
          <a:solidFill>
            <a:schemeClr val="tx2"/>
          </a:solidFill>
          <a:latin typeface="Arial" charset="0"/>
          <a:ea typeface="ＭＳ Ｐゴシック" charset="-128"/>
          <a:cs typeface="ＭＳ Ｐゴシック" charset="-128"/>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charset="2"/>
        <a:buChar char="l"/>
        <a:defRPr sz="2800">
          <a:solidFill>
            <a:schemeClr val="tx1"/>
          </a:solidFill>
          <a:latin typeface="+mn-lt"/>
          <a:ea typeface="ＭＳ Ｐゴシック" charset="-128"/>
          <a:cs typeface="ＭＳ Ｐゴシック" charset="-128"/>
        </a:defRPr>
      </a:lvl1pPr>
      <a:lvl2pPr marL="692150" indent="-347663" algn="l" rtl="0" eaLnBrk="0" fontAlgn="base" hangingPunct="0">
        <a:spcBef>
          <a:spcPct val="20000"/>
        </a:spcBef>
        <a:spcAft>
          <a:spcPct val="0"/>
        </a:spcAft>
        <a:buClr>
          <a:schemeClr val="accent2"/>
        </a:buClr>
        <a:buSzPct val="70000"/>
        <a:buFont typeface="Wingdings" charset="2"/>
        <a:buChar char="l"/>
        <a:defRPr sz="2400">
          <a:solidFill>
            <a:schemeClr val="tx1"/>
          </a:solidFill>
          <a:latin typeface="+mn-lt"/>
          <a:ea typeface="ＭＳ Ｐゴシック" charset="-128"/>
        </a:defRPr>
      </a:lvl2pPr>
      <a:lvl3pPr marL="987425" indent="-293688" algn="l" rtl="0" eaLnBrk="0" fontAlgn="base" hangingPunct="0">
        <a:spcBef>
          <a:spcPct val="20000"/>
        </a:spcBef>
        <a:spcAft>
          <a:spcPct val="0"/>
        </a:spcAft>
        <a:buClr>
          <a:schemeClr val="accent1"/>
        </a:buClr>
        <a:buSzPct val="70000"/>
        <a:buFont typeface="Wingdings" charset="2"/>
        <a:buChar char="l"/>
        <a:defRPr sz="2000">
          <a:solidFill>
            <a:schemeClr val="tx1"/>
          </a:solidFill>
          <a:latin typeface="+mn-lt"/>
          <a:ea typeface="ＭＳ Ｐゴシック" charset="-128"/>
        </a:defRPr>
      </a:lvl3pPr>
      <a:lvl4pPr marL="1281113" indent="-292100" algn="l" rtl="0" eaLnBrk="0" fontAlgn="base" hangingPunct="0">
        <a:spcBef>
          <a:spcPct val="20000"/>
        </a:spcBef>
        <a:spcAft>
          <a:spcPct val="0"/>
        </a:spcAft>
        <a:buClr>
          <a:schemeClr val="tx2"/>
        </a:buClr>
        <a:buSzPct val="75000"/>
        <a:buFont typeface="Wingdings" charset="2"/>
        <a:buChar char="§"/>
        <a:defRPr>
          <a:solidFill>
            <a:schemeClr val="tx1"/>
          </a:solidFill>
          <a:latin typeface="+mn-lt"/>
          <a:ea typeface="ＭＳ Ｐゴシック" charset="-128"/>
        </a:defRPr>
      </a:lvl4pPr>
      <a:lvl5pPr marL="1598613" indent="-315913" algn="l" rtl="0" eaLnBrk="0" fontAlgn="base" hangingPunct="0">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5pPr>
      <a:lvl6pPr marL="20558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6pPr>
      <a:lvl7pPr marL="25130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7pPr>
      <a:lvl8pPr marL="29702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8pPr>
      <a:lvl9pPr marL="3427413" indent="-315913" algn="l" rtl="0" fontAlgn="base">
        <a:spcBef>
          <a:spcPct val="20000"/>
        </a:spcBef>
        <a:spcAft>
          <a:spcPct val="0"/>
        </a:spcAft>
        <a:buClr>
          <a:schemeClr val="folHlink"/>
        </a:buClr>
        <a:buSzPct val="80000"/>
        <a:buFont typeface="Wingdings" charset="2"/>
        <a:buChar char="§"/>
        <a:defRPr>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ctrTitle"/>
          </p:nvPr>
        </p:nvSpPr>
        <p:spPr>
          <a:xfrm>
            <a:off x="685800" y="1295401"/>
            <a:ext cx="8153400" cy="2305050"/>
          </a:xfrm>
        </p:spPr>
        <p:txBody>
          <a:bodyPr/>
          <a:lstStyle/>
          <a:p>
            <a:pPr algn="ctr" eaLnBrk="1" hangingPunct="1"/>
            <a:r>
              <a:rPr lang="en-US" altLang="en-US" dirty="0"/>
              <a:t>CS </a:t>
            </a:r>
            <a:r>
              <a:rPr lang="en-US" altLang="en-US" dirty="0" smtClean="0"/>
              <a:t>353</a:t>
            </a:r>
            <a:r>
              <a:rPr lang="en-US" altLang="en-US" dirty="0"/>
              <a:t/>
            </a:r>
            <a:br>
              <a:rPr lang="en-US" altLang="en-US" dirty="0"/>
            </a:br>
            <a:r>
              <a:rPr lang="en-US" altLang="en-US" dirty="0"/>
              <a:t> </a:t>
            </a:r>
            <a:r>
              <a:rPr lang="en-US" altLang="en-US" dirty="0" smtClean="0"/>
              <a:t>Introduction </a:t>
            </a:r>
            <a:r>
              <a:rPr lang="en-US" altLang="en-US" dirty="0"/>
              <a:t>to </a:t>
            </a:r>
            <a:r>
              <a:rPr lang="en-US" altLang="en-US" dirty="0" smtClean="0"/>
              <a:t>Internetworking: </a:t>
            </a:r>
            <a:r>
              <a:rPr lang="en-US" altLang="en-US" dirty="0"/>
              <a:t>Architecture and Protocols</a:t>
            </a:r>
          </a:p>
        </p:txBody>
      </p:sp>
      <p:sp>
        <p:nvSpPr>
          <p:cNvPr id="16386" name="Subtitle 2"/>
          <p:cNvSpPr>
            <a:spLocks noGrp="1"/>
          </p:cNvSpPr>
          <p:nvPr>
            <p:ph type="subTitle" idx="1"/>
          </p:nvPr>
        </p:nvSpPr>
        <p:spPr>
          <a:xfrm>
            <a:off x="0" y="3886200"/>
            <a:ext cx="9144000" cy="1752600"/>
          </a:xfrm>
        </p:spPr>
        <p:txBody>
          <a:bodyPr/>
          <a:lstStyle/>
          <a:p>
            <a:pPr eaLnBrk="1" hangingPunct="1"/>
            <a:r>
              <a:rPr lang="en-US" altLang="en-US" dirty="0" smtClean="0">
                <a:solidFill>
                  <a:srgbClr val="660066"/>
                </a:solidFill>
              </a:rPr>
              <a:t>Spring 2016</a:t>
            </a:r>
            <a:endParaRPr lang="en-US" altLang="en-US" dirty="0">
              <a:solidFill>
                <a:srgbClr val="660066"/>
              </a:solidFill>
            </a:endParaRPr>
          </a:p>
          <a:p>
            <a:pPr eaLnBrk="1" hangingPunct="1"/>
            <a:r>
              <a:rPr lang="en-US" altLang="en-US" dirty="0" smtClean="0">
                <a:solidFill>
                  <a:srgbClr val="660066"/>
                </a:solidFill>
              </a:rPr>
              <a:t>Alefiya Hussain</a:t>
            </a:r>
          </a:p>
          <a:p>
            <a:pPr eaLnBrk="1" hangingPunct="1"/>
            <a:r>
              <a:rPr lang="en-US" altLang="en-US" dirty="0" smtClean="0">
                <a:solidFill>
                  <a:srgbClr val="660066"/>
                </a:solidFill>
              </a:rPr>
              <a:t>http://</a:t>
            </a:r>
            <a:r>
              <a:rPr lang="en-US" altLang="en-US" dirty="0" err="1" smtClean="0">
                <a:solidFill>
                  <a:srgbClr val="660066"/>
                </a:solidFill>
              </a:rPr>
              <a:t>piazza.com</a:t>
            </a:r>
            <a:r>
              <a:rPr lang="en-US" altLang="en-US" dirty="0" smtClean="0">
                <a:solidFill>
                  <a:srgbClr val="660066"/>
                </a:solidFill>
              </a:rPr>
              <a:t>/</a:t>
            </a:r>
            <a:r>
              <a:rPr lang="en-US" altLang="en-US" dirty="0" err="1" smtClean="0">
                <a:solidFill>
                  <a:srgbClr val="660066"/>
                </a:solidFill>
              </a:rPr>
              <a:t>usc</a:t>
            </a:r>
            <a:r>
              <a:rPr lang="en-US" altLang="en-US" dirty="0" smtClean="0">
                <a:solidFill>
                  <a:srgbClr val="660066"/>
                </a:solidFill>
              </a:rPr>
              <a:t>/spring2016/cs353</a:t>
            </a:r>
            <a:endParaRPr lang="en-US" altLang="en-US" dirty="0">
              <a:solidFill>
                <a:srgbClr val="660066"/>
              </a:solidFill>
            </a:endParaRPr>
          </a:p>
          <a:p>
            <a:pPr eaLnBrk="1" hangingPunct="1"/>
            <a:endParaRPr lang="en-US" altLang="en-US" dirty="0">
              <a:solidFill>
                <a:srgbClr val="660066"/>
              </a:solidFill>
            </a:endParaRPr>
          </a:p>
        </p:txBody>
      </p:sp>
      <p:sp>
        <p:nvSpPr>
          <p:cNvPr id="163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2C38D374-E50A-2840-9D66-740E093B59C9}" type="slidenum">
              <a:rPr lang="en-US" altLang="en-US" sz="1000" b="0">
                <a:latin typeface="Arial" charset="0"/>
              </a:rPr>
              <a:pPr/>
              <a:t>1</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Architecture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59093834"/>
              </p:ext>
            </p:extLst>
          </p:nvPr>
        </p:nvGraphicFramePr>
        <p:xfrm>
          <a:off x="152401" y="1295400"/>
          <a:ext cx="8534401" cy="4571999"/>
        </p:xfrm>
        <a:graphic>
          <a:graphicData uri="http://schemas.openxmlformats.org/drawingml/2006/table">
            <a:tbl>
              <a:tblPr firstRow="1" bandRow="1">
                <a:tableStyleId>{5C22544A-7EE6-4342-B048-85BDC9FD1C3A}</a:tableStyleId>
              </a:tblPr>
              <a:tblGrid>
                <a:gridCol w="1882141"/>
                <a:gridCol w="1663065"/>
                <a:gridCol w="1663065"/>
                <a:gridCol w="1663065"/>
                <a:gridCol w="1663065"/>
              </a:tblGrid>
              <a:tr h="740569">
                <a:tc>
                  <a:txBody>
                    <a:bodyPr/>
                    <a:lstStyle/>
                    <a:p>
                      <a:pPr algn="ctr"/>
                      <a:r>
                        <a:rPr lang="en-US" dirty="0" smtClean="0"/>
                        <a:t>Layer</a:t>
                      </a:r>
                      <a:endParaRPr lang="en-US" dirty="0"/>
                    </a:p>
                  </a:txBody>
                  <a:tcPr marL="82296" marR="82296"/>
                </a:tc>
                <a:tc>
                  <a:txBody>
                    <a:bodyPr/>
                    <a:lstStyle/>
                    <a:p>
                      <a:pPr algn="ctr"/>
                      <a:r>
                        <a:rPr lang="en-US" dirty="0" smtClean="0"/>
                        <a:t>Scope</a:t>
                      </a:r>
                      <a:endParaRPr lang="en-US" dirty="0"/>
                    </a:p>
                  </a:txBody>
                  <a:tcPr marL="82296" marR="82296"/>
                </a:tc>
                <a:tc>
                  <a:txBody>
                    <a:bodyPr/>
                    <a:lstStyle/>
                    <a:p>
                      <a:pPr algn="ctr"/>
                      <a:r>
                        <a:rPr lang="en-US" dirty="0" smtClean="0"/>
                        <a:t>Granularity</a:t>
                      </a:r>
                      <a:endParaRPr lang="en-US" dirty="0"/>
                    </a:p>
                  </a:txBody>
                  <a:tcPr marL="82296" marR="82296"/>
                </a:tc>
                <a:tc>
                  <a:txBody>
                    <a:bodyPr/>
                    <a:lstStyle/>
                    <a:p>
                      <a:pPr algn="ctr"/>
                      <a:r>
                        <a:rPr lang="en-US" dirty="0" smtClean="0"/>
                        <a:t>Where</a:t>
                      </a:r>
                      <a:endParaRPr lang="en-US" dirty="0"/>
                    </a:p>
                  </a:txBody>
                  <a:tcPr marL="82296" marR="82296"/>
                </a:tc>
                <a:tc>
                  <a:txBody>
                    <a:bodyPr/>
                    <a:lstStyle/>
                    <a:p>
                      <a:pPr algn="ctr"/>
                      <a:r>
                        <a:rPr lang="en-US" dirty="0" smtClean="0"/>
                        <a:t>Unique?</a:t>
                      </a:r>
                      <a:endParaRPr lang="en-US" dirty="0"/>
                    </a:p>
                  </a:txBody>
                  <a:tcPr marL="82296" marR="82296"/>
                </a:tc>
              </a:tr>
              <a:tr h="869154">
                <a:tc>
                  <a:txBody>
                    <a:bodyPr/>
                    <a:lstStyle/>
                    <a:p>
                      <a:pPr algn="ctr"/>
                      <a:r>
                        <a:rPr lang="en-US" sz="2400" b="1" dirty="0" smtClean="0"/>
                        <a:t>Application</a:t>
                      </a:r>
                      <a:endParaRPr lang="en-US" sz="2400" b="1" dirty="0"/>
                    </a:p>
                  </a:txBody>
                  <a:tcPr marL="82296" marR="82296"/>
                </a:tc>
                <a:tc>
                  <a:txBody>
                    <a:bodyPr/>
                    <a:lstStyle/>
                    <a:p>
                      <a:pPr algn="ctr"/>
                      <a:r>
                        <a:rPr lang="en-US" sz="2400" dirty="0" smtClean="0"/>
                        <a:t>Host</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0" dirty="0" smtClean="0">
                          <a:solidFill>
                            <a:schemeClr val="tx1"/>
                          </a:solidFill>
                        </a:rPr>
                        <a:t>Host</a:t>
                      </a:r>
                      <a:endParaRPr lang="en-US" sz="2400" b="0" dirty="0">
                        <a:solidFill>
                          <a:schemeClr val="tx1"/>
                        </a:solidFill>
                      </a:endParaRPr>
                    </a:p>
                  </a:txBody>
                  <a:tcPr marL="82296" marR="82296"/>
                </a:tc>
                <a:tc>
                  <a:txBody>
                    <a:bodyPr/>
                    <a:lstStyle/>
                    <a:p>
                      <a:pPr algn="ctr"/>
                      <a:r>
                        <a:rPr lang="en-US" sz="2400" b="0" dirty="0" smtClean="0">
                          <a:solidFill>
                            <a:schemeClr val="tx1"/>
                          </a:solidFill>
                        </a:rPr>
                        <a:t>No</a:t>
                      </a:r>
                      <a:endParaRPr lang="en-US" sz="2400" b="0" dirty="0">
                        <a:solidFill>
                          <a:schemeClr val="tx1"/>
                        </a:solidFill>
                      </a:endParaRPr>
                    </a:p>
                  </a:txBody>
                  <a:tcPr marL="82296" marR="82296"/>
                </a:tc>
              </a:tr>
              <a:tr h="740569">
                <a:tc>
                  <a:txBody>
                    <a:bodyPr/>
                    <a:lstStyle/>
                    <a:p>
                      <a:pPr algn="ctr"/>
                      <a:r>
                        <a:rPr lang="en-US" sz="2400" b="1" dirty="0" smtClean="0"/>
                        <a:t>Reliability</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0" dirty="0" smtClean="0">
                          <a:solidFill>
                            <a:schemeClr val="tx1"/>
                          </a:solidFill>
                        </a:rPr>
                        <a:t>Host</a:t>
                      </a:r>
                      <a:endParaRPr lang="en-US" sz="2400" b="0" dirty="0">
                        <a:solidFill>
                          <a:schemeClr val="tx1"/>
                        </a:solidFill>
                      </a:endParaRPr>
                    </a:p>
                  </a:txBody>
                  <a:tcPr marL="82296" marR="82296"/>
                </a:tc>
                <a:tc>
                  <a:txBody>
                    <a:bodyPr/>
                    <a:lstStyle/>
                    <a:p>
                      <a:pPr algn="ctr"/>
                      <a:r>
                        <a:rPr lang="en-US" sz="2400" b="0" dirty="0" smtClean="0">
                          <a:solidFill>
                            <a:srgbClr val="000000"/>
                          </a:solidFill>
                        </a:rPr>
                        <a:t>No</a:t>
                      </a:r>
                      <a:endParaRPr lang="en-US" sz="2400" b="0" dirty="0">
                        <a:solidFill>
                          <a:srgbClr val="000000"/>
                        </a:solidFill>
                      </a:endParaRPr>
                    </a:p>
                  </a:txBody>
                  <a:tcPr marL="82296" marR="82296"/>
                </a:tc>
              </a:tr>
              <a:tr h="740569">
                <a:tc>
                  <a:txBody>
                    <a:bodyPr/>
                    <a:lstStyle/>
                    <a:p>
                      <a:pPr algn="ctr"/>
                      <a:r>
                        <a:rPr lang="en-US" sz="2400" b="1" dirty="0" smtClean="0"/>
                        <a:t>Network</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Yes</a:t>
                      </a:r>
                      <a:endParaRPr lang="en-US" sz="2400" dirty="0"/>
                    </a:p>
                  </a:txBody>
                  <a:tcPr marL="82296" marR="82296"/>
                </a:tc>
              </a:tr>
              <a:tr h="740569">
                <a:tc>
                  <a:txBody>
                    <a:bodyPr/>
                    <a:lstStyle/>
                    <a:p>
                      <a:pPr algn="ctr"/>
                      <a:r>
                        <a:rPr lang="en-US" sz="2400" b="1" dirty="0" smtClean="0"/>
                        <a:t>Link</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r h="740569">
                <a:tc>
                  <a:txBody>
                    <a:bodyPr/>
                    <a:lstStyle/>
                    <a:p>
                      <a:pPr algn="ctr"/>
                      <a:r>
                        <a:rPr lang="en-US" sz="2400" b="1" dirty="0" smtClean="0"/>
                        <a:t>Physical</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Bits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bl>
          </a:graphicData>
        </a:graphic>
      </p:graphicFrame>
    </p:spTree>
    <p:extLst>
      <p:ext uri="{BB962C8B-B14F-4D97-AF65-F5344CB8AC3E}">
        <p14:creationId xmlns:p14="http://schemas.microsoft.com/office/powerpoint/2010/main" val="389824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Telephony Architecture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36693580"/>
              </p:ext>
            </p:extLst>
          </p:nvPr>
        </p:nvGraphicFramePr>
        <p:xfrm>
          <a:off x="152401" y="1295400"/>
          <a:ext cx="8534401" cy="4648199"/>
        </p:xfrm>
        <a:graphic>
          <a:graphicData uri="http://schemas.openxmlformats.org/drawingml/2006/table">
            <a:tbl>
              <a:tblPr firstRow="1" bandRow="1">
                <a:tableStyleId>{5C22544A-7EE6-4342-B048-85BDC9FD1C3A}</a:tableStyleId>
              </a:tblPr>
              <a:tblGrid>
                <a:gridCol w="1882141"/>
                <a:gridCol w="1663065"/>
                <a:gridCol w="1663065"/>
                <a:gridCol w="1663065"/>
                <a:gridCol w="1663065"/>
              </a:tblGrid>
              <a:tr h="752912">
                <a:tc>
                  <a:txBody>
                    <a:bodyPr/>
                    <a:lstStyle/>
                    <a:p>
                      <a:pPr algn="ctr"/>
                      <a:r>
                        <a:rPr lang="en-US" dirty="0" smtClean="0"/>
                        <a:t>Layer</a:t>
                      </a:r>
                      <a:endParaRPr lang="en-US" dirty="0"/>
                    </a:p>
                  </a:txBody>
                  <a:tcPr marL="82296" marR="82296"/>
                </a:tc>
                <a:tc>
                  <a:txBody>
                    <a:bodyPr/>
                    <a:lstStyle/>
                    <a:p>
                      <a:pPr algn="ctr"/>
                      <a:r>
                        <a:rPr lang="en-US" dirty="0" smtClean="0"/>
                        <a:t>Scope</a:t>
                      </a:r>
                      <a:endParaRPr lang="en-US" dirty="0"/>
                    </a:p>
                  </a:txBody>
                  <a:tcPr marL="82296" marR="82296"/>
                </a:tc>
                <a:tc>
                  <a:txBody>
                    <a:bodyPr/>
                    <a:lstStyle/>
                    <a:p>
                      <a:pPr algn="ctr"/>
                      <a:r>
                        <a:rPr lang="en-US" dirty="0" smtClean="0"/>
                        <a:t>Granularity</a:t>
                      </a:r>
                      <a:endParaRPr lang="en-US" dirty="0"/>
                    </a:p>
                  </a:txBody>
                  <a:tcPr marL="82296" marR="82296"/>
                </a:tc>
                <a:tc>
                  <a:txBody>
                    <a:bodyPr/>
                    <a:lstStyle/>
                    <a:p>
                      <a:pPr algn="ctr"/>
                      <a:r>
                        <a:rPr lang="en-US" dirty="0" smtClean="0"/>
                        <a:t>Where</a:t>
                      </a:r>
                      <a:endParaRPr lang="en-US" dirty="0"/>
                    </a:p>
                  </a:txBody>
                  <a:tcPr marL="82296" marR="82296"/>
                </a:tc>
                <a:tc>
                  <a:txBody>
                    <a:bodyPr/>
                    <a:lstStyle/>
                    <a:p>
                      <a:pPr algn="ctr"/>
                      <a:r>
                        <a:rPr lang="en-US" dirty="0" smtClean="0"/>
                        <a:t>Unique?</a:t>
                      </a:r>
                      <a:endParaRPr lang="en-US" dirty="0"/>
                    </a:p>
                  </a:txBody>
                  <a:tcPr marL="82296" marR="82296"/>
                </a:tc>
              </a:tr>
              <a:tr h="883639">
                <a:tc>
                  <a:txBody>
                    <a:bodyPr/>
                    <a:lstStyle/>
                    <a:p>
                      <a:pPr algn="ctr"/>
                      <a:r>
                        <a:rPr lang="en-US" sz="2400" b="1" dirty="0" smtClean="0"/>
                        <a:t>Application</a:t>
                      </a:r>
                      <a:endParaRPr lang="en-US" sz="2400" b="1" dirty="0"/>
                    </a:p>
                  </a:txBody>
                  <a:tcPr marL="82296" marR="82296"/>
                </a:tc>
                <a:tc>
                  <a:txBody>
                    <a:bodyPr/>
                    <a:lstStyle/>
                    <a:p>
                      <a:pPr algn="ctr"/>
                      <a:r>
                        <a:rPr lang="en-US" sz="2400" dirty="0" smtClean="0"/>
                        <a:t>Host</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1" dirty="0" smtClean="0">
                          <a:solidFill>
                            <a:srgbClr val="FF0000"/>
                          </a:solidFill>
                        </a:rPr>
                        <a:t>Network</a:t>
                      </a:r>
                    </a:p>
                    <a:p>
                      <a:pPr algn="ctr"/>
                      <a:r>
                        <a:rPr lang="en-US" sz="2400" b="1" dirty="0" smtClean="0">
                          <a:solidFill>
                            <a:srgbClr val="FF0000"/>
                          </a:solidFill>
                        </a:rPr>
                        <a:t>And</a:t>
                      </a:r>
                      <a:r>
                        <a:rPr lang="en-US" sz="2400" b="1" baseline="0" dirty="0" smtClean="0">
                          <a:solidFill>
                            <a:srgbClr val="FF0000"/>
                          </a:solidFill>
                        </a:rPr>
                        <a:t> </a:t>
                      </a:r>
                      <a:r>
                        <a:rPr lang="en-US" sz="2400" b="1" dirty="0" smtClean="0">
                          <a:solidFill>
                            <a:srgbClr val="FF0000"/>
                          </a:solidFill>
                        </a:rPr>
                        <a:t>Host</a:t>
                      </a:r>
                      <a:endParaRPr lang="en-US" sz="2400" b="1" dirty="0">
                        <a:solidFill>
                          <a:srgbClr val="FF0000"/>
                        </a:solidFill>
                      </a:endParaRPr>
                    </a:p>
                  </a:txBody>
                  <a:tcPr marL="82296" marR="82296"/>
                </a:tc>
                <a:tc>
                  <a:txBody>
                    <a:bodyPr/>
                    <a:lstStyle/>
                    <a:p>
                      <a:pPr algn="ctr"/>
                      <a:r>
                        <a:rPr lang="en-US" sz="2400" b="0" dirty="0" smtClean="0">
                          <a:solidFill>
                            <a:schemeClr val="tx1"/>
                          </a:solidFill>
                        </a:rPr>
                        <a:t>No</a:t>
                      </a:r>
                      <a:endParaRPr lang="en-US" sz="2400" b="0" dirty="0">
                        <a:solidFill>
                          <a:schemeClr val="tx1"/>
                        </a:solidFill>
                      </a:endParaRPr>
                    </a:p>
                  </a:txBody>
                  <a:tcPr marL="82296" marR="82296"/>
                </a:tc>
              </a:tr>
              <a:tr h="752912">
                <a:tc>
                  <a:txBody>
                    <a:bodyPr/>
                    <a:lstStyle/>
                    <a:p>
                      <a:pPr algn="ctr"/>
                      <a:r>
                        <a:rPr lang="en-US" sz="2400" b="1" dirty="0" smtClean="0"/>
                        <a:t>Reliability</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Data</a:t>
                      </a:r>
                      <a:endParaRPr lang="en-US" sz="2400" dirty="0"/>
                    </a:p>
                  </a:txBody>
                  <a:tcPr marL="82296" marR="82296"/>
                </a:tc>
                <a:tc>
                  <a:txBody>
                    <a:bodyPr/>
                    <a:lstStyle/>
                    <a:p>
                      <a:pPr algn="ctr"/>
                      <a:r>
                        <a:rPr lang="en-US" sz="2400" b="1" dirty="0" smtClean="0">
                          <a:solidFill>
                            <a:srgbClr val="FF0000"/>
                          </a:solidFill>
                        </a:rPr>
                        <a:t>Network</a:t>
                      </a:r>
                      <a:endParaRPr lang="en-US" sz="2400" b="1" dirty="0">
                        <a:solidFill>
                          <a:srgbClr val="FF0000"/>
                        </a:solidFill>
                      </a:endParaRPr>
                    </a:p>
                  </a:txBody>
                  <a:tcPr marL="82296" marR="82296"/>
                </a:tc>
                <a:tc>
                  <a:txBody>
                    <a:bodyPr/>
                    <a:lstStyle/>
                    <a:p>
                      <a:pPr algn="ctr"/>
                      <a:r>
                        <a:rPr lang="en-US" sz="2400" b="0" dirty="0" smtClean="0">
                          <a:solidFill>
                            <a:srgbClr val="000000"/>
                          </a:solidFill>
                        </a:rPr>
                        <a:t>No</a:t>
                      </a:r>
                      <a:endParaRPr lang="en-US" sz="2400" b="0" dirty="0">
                        <a:solidFill>
                          <a:srgbClr val="000000"/>
                        </a:solidFill>
                      </a:endParaRPr>
                    </a:p>
                  </a:txBody>
                  <a:tcPr marL="82296" marR="82296"/>
                </a:tc>
              </a:tr>
              <a:tr h="752912">
                <a:tc>
                  <a:txBody>
                    <a:bodyPr/>
                    <a:lstStyle/>
                    <a:p>
                      <a:pPr algn="ctr"/>
                      <a:r>
                        <a:rPr lang="en-US" sz="2400" b="1" dirty="0" smtClean="0"/>
                        <a:t>Network</a:t>
                      </a:r>
                      <a:endParaRPr lang="en-US" sz="2400" b="1" dirty="0"/>
                    </a:p>
                  </a:txBody>
                  <a:tcPr marL="82296" marR="82296"/>
                </a:tc>
                <a:tc>
                  <a:txBody>
                    <a:bodyPr/>
                    <a:lstStyle/>
                    <a:p>
                      <a:pPr algn="ctr"/>
                      <a:r>
                        <a:rPr lang="en-US" sz="2400" dirty="0" smtClean="0"/>
                        <a:t>Global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Yes</a:t>
                      </a:r>
                      <a:endParaRPr lang="en-US" sz="2400" dirty="0"/>
                    </a:p>
                  </a:txBody>
                  <a:tcPr marL="82296" marR="82296"/>
                </a:tc>
              </a:tr>
              <a:tr h="752912">
                <a:tc>
                  <a:txBody>
                    <a:bodyPr/>
                    <a:lstStyle/>
                    <a:p>
                      <a:pPr algn="ctr"/>
                      <a:r>
                        <a:rPr lang="en-US" sz="2400" b="1" dirty="0" smtClean="0"/>
                        <a:t>Link</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Packets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r h="752912">
                <a:tc>
                  <a:txBody>
                    <a:bodyPr/>
                    <a:lstStyle/>
                    <a:p>
                      <a:pPr algn="ctr"/>
                      <a:r>
                        <a:rPr lang="en-US" sz="2400" b="1" dirty="0" smtClean="0"/>
                        <a:t>Physical</a:t>
                      </a:r>
                      <a:endParaRPr lang="en-US" sz="2400" b="1" dirty="0"/>
                    </a:p>
                  </a:txBody>
                  <a:tcPr marL="82296" marR="82296"/>
                </a:tc>
                <a:tc>
                  <a:txBody>
                    <a:bodyPr/>
                    <a:lstStyle/>
                    <a:p>
                      <a:pPr algn="ctr"/>
                      <a:r>
                        <a:rPr lang="en-US" sz="2400" dirty="0" smtClean="0"/>
                        <a:t>Local</a:t>
                      </a:r>
                      <a:endParaRPr lang="en-US" sz="2400" dirty="0"/>
                    </a:p>
                  </a:txBody>
                  <a:tcPr marL="82296" marR="82296"/>
                </a:tc>
                <a:tc>
                  <a:txBody>
                    <a:bodyPr/>
                    <a:lstStyle/>
                    <a:p>
                      <a:pPr algn="ctr"/>
                      <a:r>
                        <a:rPr lang="en-US" sz="2400" dirty="0" smtClean="0"/>
                        <a:t>Bits</a:t>
                      </a:r>
                      <a:endParaRPr lang="en-US" sz="2400" dirty="0"/>
                    </a:p>
                  </a:txBody>
                  <a:tcPr marL="82296" marR="82296"/>
                </a:tc>
                <a:tc>
                  <a:txBody>
                    <a:bodyPr/>
                    <a:lstStyle/>
                    <a:p>
                      <a:pPr algn="ctr"/>
                      <a:r>
                        <a:rPr lang="en-US" sz="2400" dirty="0" smtClean="0"/>
                        <a:t>Network</a:t>
                      </a:r>
                      <a:endParaRPr lang="en-US" sz="2400" dirty="0"/>
                    </a:p>
                  </a:txBody>
                  <a:tcPr marL="82296" marR="82296"/>
                </a:tc>
                <a:tc>
                  <a:txBody>
                    <a:bodyPr/>
                    <a:lstStyle/>
                    <a:p>
                      <a:pPr algn="ctr"/>
                      <a:r>
                        <a:rPr lang="en-US" sz="2400" dirty="0" smtClean="0"/>
                        <a:t>No</a:t>
                      </a:r>
                      <a:endParaRPr lang="en-US" sz="2400" dirty="0"/>
                    </a:p>
                  </a:txBody>
                  <a:tcPr marL="82296" marR="82296"/>
                </a:tc>
              </a:tr>
            </a:tbl>
          </a:graphicData>
        </a:graphic>
      </p:graphicFrame>
    </p:spTree>
    <p:extLst>
      <p:ext uri="{BB962C8B-B14F-4D97-AF65-F5344CB8AC3E}">
        <p14:creationId xmlns:p14="http://schemas.microsoft.com/office/powerpoint/2010/main" val="1161269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3"/>
          <p:cNvSpPr>
            <a:spLocks noGrp="1"/>
          </p:cNvSpPr>
          <p:nvPr>
            <p:ph type="ctrTitle"/>
          </p:nvPr>
        </p:nvSpPr>
        <p:spPr>
          <a:xfrm>
            <a:off x="0" y="2130425"/>
            <a:ext cx="9144000" cy="1470025"/>
          </a:xfrm>
        </p:spPr>
        <p:txBody>
          <a:bodyPr/>
          <a:lstStyle/>
          <a:p>
            <a:pPr algn="ctr"/>
            <a:r>
              <a:rPr lang="en-US" altLang="en-US"/>
              <a:t>Class Logistics</a:t>
            </a:r>
          </a:p>
        </p:txBody>
      </p:sp>
      <p:sp>
        <p:nvSpPr>
          <p:cNvPr id="87042" name="Subtitle 4"/>
          <p:cNvSpPr>
            <a:spLocks noGrp="1"/>
          </p:cNvSpPr>
          <p:nvPr>
            <p:ph type="subTitle" idx="1"/>
          </p:nvPr>
        </p:nvSpPr>
        <p:spPr/>
        <p:txBody>
          <a:bodyPr/>
          <a:lstStyle/>
          <a:p>
            <a:endParaRPr lang="en-US" altLang="en-US"/>
          </a:p>
        </p:txBody>
      </p:sp>
      <p:sp>
        <p:nvSpPr>
          <p:cNvPr id="8704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162E53B-F9C2-004F-A60E-BE4D3E7B6B7F}" type="slidenum">
              <a:rPr lang="en-US" altLang="en-US" sz="1000" b="0">
                <a:latin typeface="Arial" charset="0"/>
              </a:rPr>
              <a:pPr/>
              <a:t>12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457200" y="457200"/>
            <a:ext cx="8229600" cy="868362"/>
          </a:xfrm>
        </p:spPr>
        <p:txBody>
          <a:bodyPr/>
          <a:lstStyle/>
          <a:p>
            <a:r>
              <a:rPr lang="en-US" altLang="en-US" dirty="0" smtClean="0"/>
              <a:t>Teaching Assistants</a:t>
            </a:r>
            <a:endParaRPr lang="en-US" altLang="en-US" dirty="0"/>
          </a:p>
        </p:txBody>
      </p:sp>
      <p:sp>
        <p:nvSpPr>
          <p:cNvPr id="52227" name="Content Placeholder 1"/>
          <p:cNvSpPr>
            <a:spLocks noGrp="1"/>
          </p:cNvSpPr>
          <p:nvPr>
            <p:ph sz="half" idx="2"/>
          </p:nvPr>
        </p:nvSpPr>
        <p:spPr>
          <a:xfrm>
            <a:off x="381000" y="1828800"/>
            <a:ext cx="6934200" cy="3460750"/>
          </a:xfrm>
        </p:spPr>
        <p:txBody>
          <a:bodyPr/>
          <a:lstStyle/>
          <a:p>
            <a:pPr>
              <a:lnSpc>
                <a:spcPct val="120000"/>
              </a:lnSpc>
              <a:buClr>
                <a:schemeClr val="tx1"/>
              </a:buClr>
            </a:pPr>
            <a:r>
              <a:rPr lang="nb-NO" altLang="en-US" sz="2400" dirty="0" smtClean="0"/>
              <a:t>Simon Woo, </a:t>
            </a:r>
          </a:p>
          <a:p>
            <a:pPr>
              <a:lnSpc>
                <a:spcPct val="120000"/>
              </a:lnSpc>
              <a:buClr>
                <a:schemeClr val="tx1"/>
              </a:buClr>
            </a:pPr>
            <a:r>
              <a:rPr lang="en-US" altLang="en-US" sz="2400" dirty="0" err="1" smtClean="0"/>
              <a:t>Yitao</a:t>
            </a:r>
            <a:r>
              <a:rPr lang="en-US" altLang="en-US" sz="2400" dirty="0" smtClean="0"/>
              <a:t> Hu, </a:t>
            </a:r>
          </a:p>
          <a:p>
            <a:pPr>
              <a:lnSpc>
                <a:spcPct val="120000"/>
              </a:lnSpc>
              <a:buClr>
                <a:schemeClr val="tx1"/>
              </a:buClr>
            </a:pPr>
            <a:r>
              <a:rPr lang="en-US" altLang="en-US" sz="2400" dirty="0" err="1" smtClean="0"/>
              <a:t>Surabhi</a:t>
            </a:r>
            <a:r>
              <a:rPr lang="en-US" altLang="en-US" sz="2400" dirty="0" smtClean="0"/>
              <a:t> </a:t>
            </a:r>
            <a:r>
              <a:rPr lang="en-US" altLang="en-US" sz="2400" dirty="0" err="1" smtClean="0"/>
              <a:t>Subramanya</a:t>
            </a:r>
            <a:r>
              <a:rPr lang="en-US" altLang="en-US" sz="2400" dirty="0" smtClean="0"/>
              <a:t> , </a:t>
            </a:r>
            <a:endParaRPr lang="en-US" altLang="en-US" sz="2400" dirty="0"/>
          </a:p>
          <a:p>
            <a:r>
              <a:rPr lang="en-US" altLang="en-US" sz="2400" dirty="0" smtClean="0"/>
              <a:t>Geoffrey </a:t>
            </a:r>
            <a:r>
              <a:rPr lang="en-US" altLang="en-US" sz="2400" dirty="0" err="1" smtClean="0"/>
              <a:t>Knoff</a:t>
            </a:r>
            <a:endParaRPr lang="en-US" altLang="en-US" sz="2400" dirty="0"/>
          </a:p>
        </p:txBody>
      </p:sp>
      <p:sp>
        <p:nvSpPr>
          <p:cNvPr id="3" name="TextBox 2"/>
          <p:cNvSpPr txBox="1"/>
          <p:nvPr/>
        </p:nvSpPr>
        <p:spPr>
          <a:xfrm>
            <a:off x="1066800" y="5791200"/>
            <a:ext cx="6624805" cy="461665"/>
          </a:xfrm>
          <a:prstGeom prst="rect">
            <a:avLst/>
          </a:prstGeom>
          <a:noFill/>
        </p:spPr>
        <p:txBody>
          <a:bodyPr wrap="none">
            <a:spAutoFit/>
          </a:bodyPr>
          <a:lstStyle/>
          <a:p>
            <a:pPr algn="r" eaLnBrk="1" hangingPunct="1">
              <a:defRPr/>
            </a:pPr>
            <a:r>
              <a:rPr lang="en-US" sz="2400" b="0" i="1" dirty="0">
                <a:solidFill>
                  <a:srgbClr val="0000FF"/>
                </a:solidFill>
                <a:latin typeface="+mn-lt"/>
                <a:ea typeface="ＭＳ Ｐゴシック" charset="0"/>
                <a:cs typeface="ＭＳ Ｐゴシック" charset="0"/>
              </a:rPr>
              <a:t>See </a:t>
            </a:r>
            <a:r>
              <a:rPr lang="en-US" sz="2400" b="0" i="1" dirty="0" smtClean="0">
                <a:solidFill>
                  <a:srgbClr val="0000FF"/>
                </a:solidFill>
                <a:latin typeface="+mn-lt"/>
                <a:ea typeface="ＭＳ Ｐゴシック" charset="0"/>
                <a:cs typeface="ＭＳ Ｐゴシック" charset="0"/>
              </a:rPr>
              <a:t>piazza for </a:t>
            </a:r>
            <a:r>
              <a:rPr lang="en-US" sz="2400" b="0" i="1" dirty="0">
                <a:solidFill>
                  <a:srgbClr val="0000FF"/>
                </a:solidFill>
                <a:latin typeface="+mn-lt"/>
                <a:ea typeface="ＭＳ Ｐゴシック" charset="0"/>
                <a:cs typeface="ＭＳ Ｐゴシック" charset="0"/>
              </a:rPr>
              <a:t>TA office hours and </a:t>
            </a:r>
            <a:r>
              <a:rPr lang="en-US" sz="2400" b="0" i="1" dirty="0" smtClean="0">
                <a:solidFill>
                  <a:srgbClr val="0000FF"/>
                </a:solidFill>
                <a:latin typeface="+mn-lt"/>
                <a:ea typeface="ＭＳ Ｐゴシック" charset="0"/>
                <a:cs typeface="ＭＳ Ｐゴシック" charset="0"/>
              </a:rPr>
              <a:t>discussions</a:t>
            </a:r>
            <a:endParaRPr lang="en-US" sz="2400" b="0" i="1" dirty="0">
              <a:solidFill>
                <a:srgbClr val="0000FF"/>
              </a:solidFill>
              <a:latin typeface="+mn-lt"/>
              <a:ea typeface="ＭＳ Ｐゴシック" charset="0"/>
              <a:cs typeface="ＭＳ Ｐゴシック" charset="0"/>
            </a:endParaRPr>
          </a:p>
        </p:txBody>
      </p:sp>
      <p:sp>
        <p:nvSpPr>
          <p:cNvPr id="5222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A740E7B-6FEB-EC46-994B-4423E48C7BDF}" type="slidenum">
              <a:rPr lang="en-US" altLang="en-US" sz="1000" b="0">
                <a:latin typeface="Arial" charset="0"/>
              </a:rPr>
              <a:pPr/>
              <a:t>13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r>
              <a:rPr lang="en-US" altLang="en-US"/>
              <a:t>Class Workload</a:t>
            </a:r>
          </a:p>
        </p:txBody>
      </p:sp>
      <p:sp>
        <p:nvSpPr>
          <p:cNvPr id="3" name="Content Placeholder 2"/>
          <p:cNvSpPr>
            <a:spLocks noGrp="1"/>
          </p:cNvSpPr>
          <p:nvPr>
            <p:ph idx="1"/>
          </p:nvPr>
        </p:nvSpPr>
        <p:spPr/>
        <p:txBody>
          <a:bodyPr/>
          <a:lstStyle/>
          <a:p>
            <a:pPr>
              <a:buFont typeface="Wingdings" charset="0"/>
              <a:buChar char="l"/>
              <a:defRPr/>
            </a:pPr>
            <a:r>
              <a:rPr lang="en-US" dirty="0" smtClean="0"/>
              <a:t>Three projects </a:t>
            </a:r>
          </a:p>
          <a:p>
            <a:pPr>
              <a:buFont typeface="Wingdings" charset="0"/>
              <a:buChar char="l"/>
              <a:defRPr/>
            </a:pPr>
            <a:r>
              <a:rPr lang="en-US" dirty="0" smtClean="0"/>
              <a:t>Three </a:t>
            </a:r>
            <a:r>
              <a:rPr lang="en-US" dirty="0" err="1" smtClean="0"/>
              <a:t>homeworks</a:t>
            </a:r>
            <a:r>
              <a:rPr lang="en-US" dirty="0" smtClean="0"/>
              <a:t> </a:t>
            </a:r>
          </a:p>
          <a:p>
            <a:pPr>
              <a:buFont typeface="Wingdings" charset="0"/>
              <a:buChar char="l"/>
              <a:defRPr/>
            </a:pPr>
            <a:r>
              <a:rPr lang="en-US" dirty="0" smtClean="0"/>
              <a:t>Three Quiz</a:t>
            </a:r>
            <a:endParaRPr lang="en-US" dirty="0"/>
          </a:p>
          <a:p>
            <a:pPr>
              <a:buFont typeface="Wingdings" charset="0"/>
              <a:buChar char="l"/>
              <a:defRPr/>
            </a:pPr>
            <a:r>
              <a:rPr lang="en-US" dirty="0" smtClean="0"/>
              <a:t>Midterm </a:t>
            </a:r>
          </a:p>
          <a:p>
            <a:pPr>
              <a:buFont typeface="Wingdings" charset="0"/>
              <a:buChar char="l"/>
              <a:defRPr/>
            </a:pPr>
            <a:r>
              <a:rPr lang="en-US" dirty="0" smtClean="0"/>
              <a:t>Final  </a:t>
            </a:r>
          </a:p>
          <a:p>
            <a:pPr marL="344487" lvl="1" indent="0">
              <a:buNone/>
              <a:defRPr/>
            </a:pPr>
            <a:endParaRPr lang="en-US" dirty="0"/>
          </a:p>
          <a:p>
            <a:pPr marL="344487" lvl="1" indent="0">
              <a:buNone/>
              <a:defRPr/>
            </a:pPr>
            <a:endParaRPr lang="en-US" dirty="0" smtClean="0"/>
          </a:p>
          <a:p>
            <a:pPr marL="0" indent="0">
              <a:buFont typeface="Wingdings" charset="0"/>
              <a:buNone/>
              <a:defRPr/>
            </a:pPr>
            <a:endParaRPr lang="en-US" dirty="0" smtClean="0"/>
          </a:p>
        </p:txBody>
      </p:sp>
      <p:sp>
        <p:nvSpPr>
          <p:cNvPr id="5325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6564E35-F29A-9245-A619-4560026B52AE}" type="slidenum">
              <a:rPr lang="en-US" altLang="en-US" sz="1000" b="0">
                <a:latin typeface="Arial" charset="0"/>
              </a:rPr>
              <a:pPr/>
              <a:t>14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en-US" dirty="0">
                <a:latin typeface="Helvetica" charset="0"/>
              </a:rPr>
              <a:t>Grading</a:t>
            </a:r>
          </a:p>
        </p:txBody>
      </p:sp>
      <p:graphicFrame>
        <p:nvGraphicFramePr>
          <p:cNvPr id="816155" name="Group 27"/>
          <p:cNvGraphicFramePr>
            <a:graphicFrameLocks noGrp="1"/>
          </p:cNvGraphicFramePr>
          <p:nvPr>
            <p:extLst>
              <p:ext uri="{D42A27DB-BD31-4B8C-83A1-F6EECF244321}">
                <p14:modId xmlns:p14="http://schemas.microsoft.com/office/powerpoint/2010/main" val="1085246796"/>
              </p:ext>
            </p:extLst>
          </p:nvPr>
        </p:nvGraphicFramePr>
        <p:xfrm>
          <a:off x="838200" y="1524000"/>
          <a:ext cx="7164387" cy="4307468"/>
        </p:xfrm>
        <a:graphic>
          <a:graphicData uri="http://schemas.openxmlformats.org/drawingml/2006/table">
            <a:tbl>
              <a:tblPr/>
              <a:tblGrid>
                <a:gridCol w="3750566"/>
                <a:gridCol w="3413821"/>
              </a:tblGrid>
              <a:tr h="914400">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3 </a:t>
                      </a:r>
                      <a:r>
                        <a:rPr kumimoji="0" lang="en-US" sz="2400" b="0" i="0" u="none" strike="noStrike" cap="none" normalizeH="0" baseline="0" dirty="0" err="1" smtClean="0">
                          <a:ln>
                            <a:noFill/>
                          </a:ln>
                          <a:solidFill>
                            <a:schemeClr val="tx1"/>
                          </a:solidFill>
                          <a:effectLst/>
                          <a:latin typeface="Arial" charset="0"/>
                          <a:ea typeface="Arial" charset="0"/>
                          <a:cs typeface="Arial" charset="0"/>
                        </a:rPr>
                        <a:t>Homeworks</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10% (3 x 3% </a:t>
                      </a:r>
                      <a:r>
                        <a:rPr kumimoji="0" lang="en-US" sz="2400" b="0" i="0" u="none" strike="noStrike" cap="none" normalizeH="0" baseline="0" dirty="0">
                          <a:ln>
                            <a:noFill/>
                          </a:ln>
                          <a:solidFill>
                            <a:schemeClr val="tx1"/>
                          </a:solidFill>
                          <a:effectLst/>
                          <a:latin typeface="Arial" charset="0"/>
                          <a:ea typeface="Arial" charset="0"/>
                          <a:cs typeface="Arial" charset="0"/>
                        </a:rPr>
                        <a:t>each)</a:t>
                      </a: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68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3 Projects</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25% (5+10+</a:t>
                      </a:r>
                      <a:r>
                        <a:rPr kumimoji="0" lang="en-US" sz="2400" b="0" i="0" u="none" strike="noStrike" cap="none" normalizeH="0" baseline="0" dirty="0">
                          <a:ln>
                            <a:noFill/>
                          </a:ln>
                          <a:solidFill>
                            <a:schemeClr val="tx1"/>
                          </a:solidFill>
                          <a:effectLst/>
                          <a:latin typeface="Arial" charset="0"/>
                          <a:ea typeface="Arial" charset="0"/>
                          <a:cs typeface="Arial" charset="0"/>
                        </a:rPr>
                        <a:t>1</a:t>
                      </a:r>
                      <a:r>
                        <a:rPr kumimoji="0" lang="en-US" sz="2400" b="0" i="0" u="none" strike="noStrike" cap="none" normalizeH="0" baseline="0" dirty="0" smtClean="0">
                          <a:ln>
                            <a:noFill/>
                          </a:ln>
                          <a:solidFill>
                            <a:schemeClr val="tx1"/>
                          </a:solidFill>
                          <a:effectLst/>
                          <a:latin typeface="Arial" charset="0"/>
                          <a:ea typeface="Arial" charset="0"/>
                          <a:cs typeface="Arial" charset="0"/>
                        </a:rPr>
                        <a:t>0</a:t>
                      </a:r>
                      <a:r>
                        <a:rPr kumimoji="0" lang="en-US" sz="2400" b="0" i="0" u="none" strike="noStrike" cap="none" normalizeH="0" baseline="0" dirty="0">
                          <a:ln>
                            <a:noFill/>
                          </a:ln>
                          <a:solidFill>
                            <a:schemeClr val="tx1"/>
                          </a:solidFill>
                          <a:effectLst/>
                          <a:latin typeface="Arial" charset="0"/>
                          <a:ea typeface="Arial" charset="0"/>
                          <a:cs typeface="Arial" charset="0"/>
                        </a:rPr>
                        <a:t>)</a:t>
                      </a: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0004">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Quiz </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30% (3 x 10% each)</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68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Midterm</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15%</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7688">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Final </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ea typeface="Arial" charset="0"/>
                          <a:cs typeface="Arial" charset="0"/>
                        </a:rPr>
                        <a:t>20%</a:t>
                      </a:r>
                      <a:endParaRPr kumimoji="0" lang="en-US" sz="2400" b="0" i="0" u="none" strike="noStrike" cap="none" normalizeH="0" baseline="0" dirty="0">
                        <a:ln>
                          <a:noFill/>
                        </a:ln>
                        <a:solidFill>
                          <a:schemeClr val="tx1"/>
                        </a:solidFill>
                        <a:effectLst/>
                        <a:latin typeface="Arial" charset="0"/>
                        <a:ea typeface="Arial" charset="0"/>
                        <a:cs typeface="Arial" charset="0"/>
                      </a:endParaRPr>
                    </a:p>
                  </a:txBody>
                  <a:tcPr marL="89336" marR="89336" marT="43862" marB="438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292"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7EBF2EB-E0EE-6546-84C8-24D65F073CFC}" type="slidenum">
              <a:rPr lang="en-US" altLang="en-US" sz="1000" b="0">
                <a:latin typeface="Arial" charset="0"/>
              </a:rPr>
              <a:pPr/>
              <a:t>15</a:t>
            </a:fld>
            <a:endParaRPr lang="en-US" altLang="en-US" sz="1000" b="0">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r>
              <a:rPr lang="en-US" altLang="en-US" dirty="0" smtClean="0"/>
              <a:t>Class Participation</a:t>
            </a:r>
            <a:endParaRPr lang="en-US" altLang="en-US" dirty="0"/>
          </a:p>
        </p:txBody>
      </p:sp>
      <p:sp>
        <p:nvSpPr>
          <p:cNvPr id="3" name="Content Placeholder 2"/>
          <p:cNvSpPr>
            <a:spLocks noGrp="1"/>
          </p:cNvSpPr>
          <p:nvPr>
            <p:ph idx="1"/>
          </p:nvPr>
        </p:nvSpPr>
        <p:spPr>
          <a:extLst/>
        </p:spPr>
        <p:txBody>
          <a:bodyPr/>
          <a:lstStyle/>
          <a:p>
            <a:pPr>
              <a:defRPr/>
            </a:pPr>
            <a:r>
              <a:rPr lang="en-US" dirty="0" smtClean="0"/>
              <a:t>Must speak up in class, or see me in office hours</a:t>
            </a:r>
          </a:p>
          <a:p>
            <a:pPr lvl="7">
              <a:defRPr/>
            </a:pPr>
            <a:endParaRPr lang="en-US" dirty="0"/>
          </a:p>
          <a:p>
            <a:pPr>
              <a:defRPr/>
            </a:pPr>
            <a:r>
              <a:rPr lang="en-US" dirty="0" smtClean="0"/>
              <a:t>Participation must be technical in nature</a:t>
            </a:r>
          </a:p>
          <a:p>
            <a:pPr lvl="1">
              <a:defRPr/>
            </a:pPr>
            <a:r>
              <a:rPr lang="en-US" dirty="0" smtClean="0"/>
              <a:t>It doesn’t count to ask me what the final will cover</a:t>
            </a:r>
          </a:p>
          <a:p>
            <a:pPr marL="344487" lvl="1" indent="0">
              <a:buNone/>
              <a:defRPr/>
            </a:pPr>
            <a:endParaRPr lang="en-US" dirty="0"/>
          </a:p>
          <a:p>
            <a:pPr>
              <a:buFont typeface="Wingdings" charset="0"/>
              <a:buChar char="l"/>
              <a:defRPr/>
            </a:pPr>
            <a:r>
              <a:rPr lang="en-US" b="1" dirty="0">
                <a:ea typeface="Arial" charset="0"/>
                <a:cs typeface="Arial" charset="0"/>
              </a:rPr>
              <a:t>You will not be tested on material we </a:t>
            </a:r>
            <a:r>
              <a:rPr lang="en-US" b="1" dirty="0" err="1">
                <a:ea typeface="Arial" charset="0"/>
                <a:cs typeface="Arial" charset="0"/>
              </a:rPr>
              <a:t>didn</a:t>
            </a:r>
            <a:r>
              <a:rPr lang="fr-FR" b="1" dirty="0">
                <a:ea typeface="Arial" charset="0"/>
                <a:cs typeface="Arial" charset="0"/>
              </a:rPr>
              <a:t>’</a:t>
            </a:r>
            <a:r>
              <a:rPr lang="en-US" b="1" dirty="0">
                <a:ea typeface="Arial" charset="0"/>
                <a:cs typeface="Arial" charset="0"/>
              </a:rPr>
              <a:t>t cover in lecture or section</a:t>
            </a:r>
          </a:p>
          <a:p>
            <a:pPr lvl="1">
              <a:buFont typeface="Wingdings" charset="0"/>
              <a:buChar char="l"/>
              <a:defRPr/>
            </a:pPr>
            <a:r>
              <a:rPr lang="en-US" dirty="0" smtClean="0">
                <a:ea typeface="Arial" charset="0"/>
                <a:cs typeface="Arial" charset="0"/>
              </a:rPr>
              <a:t>Textbook </a:t>
            </a:r>
            <a:r>
              <a:rPr lang="en-US" dirty="0">
                <a:ea typeface="Arial" charset="0"/>
                <a:cs typeface="Arial" charset="0"/>
              </a:rPr>
              <a:t>u</a:t>
            </a:r>
            <a:r>
              <a:rPr lang="en-US" dirty="0" smtClean="0">
                <a:ea typeface="Arial" charset="0"/>
                <a:cs typeface="Arial" charset="0"/>
              </a:rPr>
              <a:t>se </a:t>
            </a:r>
            <a:r>
              <a:rPr lang="en-US" dirty="0">
                <a:ea typeface="Arial" charset="0"/>
                <a:cs typeface="Arial" charset="0"/>
              </a:rPr>
              <a:t>as a reference and a source of examples</a:t>
            </a:r>
          </a:p>
          <a:p>
            <a:pPr marL="344487" lvl="1" indent="0">
              <a:buNone/>
              <a:defRPr/>
            </a:pPr>
            <a:endParaRPr lang="en-US" dirty="0"/>
          </a:p>
          <a:p>
            <a:pPr lvl="6">
              <a:defRPr/>
            </a:pPr>
            <a:endParaRPr lang="en-US" dirty="0"/>
          </a:p>
        </p:txBody>
      </p:sp>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6C6F8797-92F7-F14A-BF00-FEEC1E5AE93F}" type="slidenum">
              <a:rPr lang="en-US" altLang="en-US" sz="1000" b="0">
                <a:latin typeface="Arial" charset="0"/>
              </a:rPr>
              <a:pPr/>
              <a:t>16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tLang="en-US"/>
              <a:t>Class communications</a:t>
            </a:r>
          </a:p>
        </p:txBody>
      </p:sp>
      <p:sp>
        <p:nvSpPr>
          <p:cNvPr id="3" name="Content Placeholder 2"/>
          <p:cNvSpPr>
            <a:spLocks noGrp="1"/>
          </p:cNvSpPr>
          <p:nvPr>
            <p:ph idx="1"/>
          </p:nvPr>
        </p:nvSpPr>
        <p:spPr/>
        <p:txBody>
          <a:bodyPr/>
          <a:lstStyle/>
          <a:p>
            <a:pPr>
              <a:lnSpc>
                <a:spcPct val="80000"/>
              </a:lnSpc>
            </a:pPr>
            <a:r>
              <a:rPr lang="en-US" altLang="en-US" sz="2400" dirty="0" smtClean="0"/>
              <a:t>Piazza for lectures, announcements, assignments </a:t>
            </a:r>
          </a:p>
          <a:p>
            <a:pPr marL="0" indent="0">
              <a:lnSpc>
                <a:spcPct val="80000"/>
              </a:lnSpc>
              <a:buNone/>
            </a:pPr>
            <a:endParaRPr lang="en-US" altLang="en-US" sz="2400" dirty="0"/>
          </a:p>
          <a:p>
            <a:pPr>
              <a:lnSpc>
                <a:spcPct val="80000"/>
              </a:lnSpc>
            </a:pPr>
            <a:r>
              <a:rPr lang="en-US" altLang="en-US" sz="2400" dirty="0"/>
              <a:t>Use your </a:t>
            </a:r>
            <a:r>
              <a:rPr lang="en-US" altLang="en-US" sz="2400" dirty="0" smtClean="0"/>
              <a:t>blackboard account </a:t>
            </a:r>
            <a:r>
              <a:rPr lang="en-US" altLang="en-US" sz="2400" dirty="0"/>
              <a:t>to hand in assignments</a:t>
            </a:r>
          </a:p>
          <a:p>
            <a:pPr lvl="1">
              <a:lnSpc>
                <a:spcPct val="80000"/>
              </a:lnSpc>
            </a:pPr>
            <a:r>
              <a:rPr lang="en-US" altLang="en-US" sz="2000" dirty="0"/>
              <a:t>Accounts </a:t>
            </a:r>
            <a:r>
              <a:rPr lang="en-US" altLang="en-US" sz="2000" dirty="0" smtClean="0"/>
              <a:t>have been setup already</a:t>
            </a:r>
            <a:endParaRPr lang="en-US" altLang="en-US" sz="2000" dirty="0"/>
          </a:p>
          <a:p>
            <a:pPr>
              <a:lnSpc>
                <a:spcPct val="80000"/>
              </a:lnSpc>
              <a:buFont typeface="Wingdings" charset="2"/>
              <a:buNone/>
            </a:pPr>
            <a:endParaRPr lang="en-US" altLang="en-US" sz="2400" dirty="0"/>
          </a:p>
          <a:p>
            <a:pPr>
              <a:lnSpc>
                <a:spcPct val="80000"/>
              </a:lnSpc>
            </a:pPr>
            <a:r>
              <a:rPr lang="en-US" altLang="en-US" sz="2400" dirty="0"/>
              <a:t>Use Piazza for all other intra-class communication</a:t>
            </a:r>
          </a:p>
          <a:p>
            <a:pPr lvl="1">
              <a:lnSpc>
                <a:spcPct val="80000"/>
              </a:lnSpc>
            </a:pPr>
            <a:r>
              <a:rPr lang="en-US" altLang="en-US" sz="2000" dirty="0"/>
              <a:t>You should all be signed up by now</a:t>
            </a:r>
            <a:br>
              <a:rPr lang="en-US" altLang="en-US" sz="2000" dirty="0"/>
            </a:br>
            <a:endParaRPr lang="en-US" altLang="en-US" sz="2000" dirty="0"/>
          </a:p>
        </p:txBody>
      </p:sp>
      <p:sp>
        <p:nvSpPr>
          <p:cNvPr id="5939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A3539C65-43B3-C841-B381-2B3F0A43AC4C}" type="slidenum">
              <a:rPr lang="en-US" altLang="en-US" sz="1000" b="0">
                <a:latin typeface="Arial" charset="0"/>
              </a:rPr>
              <a:pPr/>
              <a:t>17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122238"/>
            <a:ext cx="8229600" cy="1173162"/>
          </a:xfrm>
        </p:spPr>
        <p:txBody>
          <a:bodyPr/>
          <a:lstStyle/>
          <a:p>
            <a:pPr algn="ctr"/>
            <a:r>
              <a:rPr lang="en-US" altLang="en-US" dirty="0">
                <a:latin typeface="Helvetica" charset="0"/>
              </a:rPr>
              <a:t>Policy on late submissions, </a:t>
            </a:r>
            <a:br>
              <a:rPr lang="en-US" altLang="en-US" dirty="0">
                <a:latin typeface="Helvetica" charset="0"/>
              </a:rPr>
            </a:br>
            <a:r>
              <a:rPr lang="en-US" altLang="en-US" dirty="0" smtClean="0">
                <a:latin typeface="Helvetica" charset="0"/>
              </a:rPr>
              <a:t>cheating</a:t>
            </a:r>
            <a:endParaRPr lang="en-US" altLang="en-US" i="1" dirty="0">
              <a:latin typeface="Helvetica" charset="0"/>
            </a:endParaRPr>
          </a:p>
        </p:txBody>
      </p:sp>
      <p:sp>
        <p:nvSpPr>
          <p:cNvPr id="815107" name="Rectangle 3"/>
          <p:cNvSpPr>
            <a:spLocks noGrp="1" noChangeArrowheads="1"/>
          </p:cNvSpPr>
          <p:nvPr>
            <p:ph idx="1"/>
          </p:nvPr>
        </p:nvSpPr>
        <p:spPr>
          <a:xfrm>
            <a:off x="454231" y="1630589"/>
            <a:ext cx="8229600" cy="4835525"/>
          </a:xfrm>
        </p:spPr>
        <p:txBody>
          <a:bodyPr/>
          <a:lstStyle/>
          <a:p>
            <a:pPr>
              <a:lnSpc>
                <a:spcPct val="90000"/>
              </a:lnSpc>
            </a:pPr>
            <a:r>
              <a:rPr lang="en-US" altLang="en-US" dirty="0" smtClean="0"/>
              <a:t>Late submission will </a:t>
            </a:r>
            <a:r>
              <a:rPr lang="en-US" altLang="en-US" dirty="0"/>
              <a:t>cost you </a:t>
            </a:r>
            <a:r>
              <a:rPr lang="en-US" altLang="en-US" dirty="0" smtClean="0"/>
              <a:t>(25% of points for each day late)</a:t>
            </a:r>
          </a:p>
          <a:p>
            <a:pPr>
              <a:lnSpc>
                <a:spcPct val="90000"/>
              </a:lnSpc>
            </a:pPr>
            <a:endParaRPr lang="en-US" altLang="en-US" dirty="0"/>
          </a:p>
          <a:p>
            <a:pPr>
              <a:lnSpc>
                <a:spcPct val="90000"/>
              </a:lnSpc>
            </a:pPr>
            <a:r>
              <a:rPr lang="en-US" altLang="en-US" dirty="0" smtClean="0"/>
              <a:t>Grading scale </a:t>
            </a:r>
            <a:r>
              <a:rPr lang="en-US" altLang="en-US" dirty="0"/>
              <a:t>will be announced for </a:t>
            </a:r>
            <a:r>
              <a:rPr lang="en-US" altLang="en-US" dirty="0" smtClean="0"/>
              <a:t>each quiz, homework and project</a:t>
            </a:r>
          </a:p>
          <a:p>
            <a:pPr>
              <a:lnSpc>
                <a:spcPct val="90000"/>
              </a:lnSpc>
            </a:pPr>
            <a:endParaRPr lang="en-US" altLang="en-US" dirty="0"/>
          </a:p>
          <a:p>
            <a:pPr>
              <a:lnSpc>
                <a:spcPct val="90000"/>
              </a:lnSpc>
            </a:pPr>
            <a:r>
              <a:rPr lang="en-US" altLang="en-US" dirty="0">
                <a:solidFill>
                  <a:srgbClr val="FF0000"/>
                </a:solidFill>
              </a:rPr>
              <a:t>Your responsibility to keep your code private</a:t>
            </a:r>
            <a:r>
              <a:rPr lang="en-US" altLang="en-US" dirty="0" smtClean="0">
                <a:solidFill>
                  <a:srgbClr val="FF0000"/>
                </a:solidFill>
              </a:rPr>
              <a:t>!</a:t>
            </a:r>
          </a:p>
          <a:p>
            <a:pPr marL="0" indent="0">
              <a:lnSpc>
                <a:spcPct val="90000"/>
              </a:lnSpc>
              <a:buNone/>
            </a:pPr>
            <a:endParaRPr lang="en-US" altLang="en-US" dirty="0">
              <a:solidFill>
                <a:srgbClr val="FF0000"/>
              </a:solidFill>
            </a:endParaRPr>
          </a:p>
          <a:p>
            <a:pPr>
              <a:lnSpc>
                <a:spcPct val="90000"/>
              </a:lnSpc>
            </a:pPr>
            <a:r>
              <a:rPr lang="en-US" altLang="en-US" dirty="0"/>
              <a:t>When in doubt about the policy, ask us! </a:t>
            </a:r>
          </a:p>
          <a:p>
            <a:pPr lvl="4">
              <a:lnSpc>
                <a:spcPct val="90000"/>
              </a:lnSpc>
            </a:pPr>
            <a:endParaRPr lang="en-US" altLang="en-US" dirty="0"/>
          </a:p>
          <a:p>
            <a:pPr>
              <a:lnSpc>
                <a:spcPct val="90000"/>
              </a:lnSpc>
            </a:pPr>
            <a:r>
              <a:rPr lang="en-US" altLang="en-US" b="1" dirty="0"/>
              <a:t>Zero-tolerance policy on cheating….</a:t>
            </a:r>
          </a:p>
        </p:txBody>
      </p:sp>
      <p:sp>
        <p:nvSpPr>
          <p:cNvPr id="6041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616B2E-FB4F-7C45-8577-FEB7E5407606}" type="slidenum">
              <a:rPr lang="en-US" altLang="en-US" sz="1000" b="0">
                <a:latin typeface="Arial" charset="0"/>
              </a:rPr>
              <a:pPr/>
              <a:t>18</a:t>
            </a:fld>
            <a:endParaRPr lang="en-US" altLang="en-US" sz="1000" b="0">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5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51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51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5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6"/>
          <p:cNvSpPr>
            <a:spLocks noGrp="1"/>
          </p:cNvSpPr>
          <p:nvPr>
            <p:ph type="ctrTitle"/>
          </p:nvPr>
        </p:nvSpPr>
        <p:spPr>
          <a:xfrm>
            <a:off x="0" y="2130425"/>
            <a:ext cx="9144000" cy="1470025"/>
          </a:xfrm>
        </p:spPr>
        <p:txBody>
          <a:bodyPr/>
          <a:lstStyle/>
          <a:p>
            <a:pPr algn="ctr"/>
            <a:r>
              <a:rPr lang="en-US" altLang="en-US" dirty="0"/>
              <a:t>What Does the Internet Look Like?</a:t>
            </a:r>
          </a:p>
        </p:txBody>
      </p:sp>
      <p:sp>
        <p:nvSpPr>
          <p:cNvPr id="18434" name="Subtitle 1"/>
          <p:cNvSpPr>
            <a:spLocks noGrp="1"/>
          </p:cNvSpPr>
          <p:nvPr>
            <p:ph type="subTitle" idx="1"/>
          </p:nvPr>
        </p:nvSpPr>
        <p:spPr/>
        <p:txBody>
          <a:bodyPr/>
          <a:lstStyle/>
          <a:p>
            <a:endParaRPr lang="en-US" altLang="en-US"/>
          </a:p>
        </p:txBody>
      </p:sp>
      <p:sp>
        <p:nvSpPr>
          <p:cNvPr id="184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2A554AF-F131-F248-88AB-67418EBBE278}" type="slidenum">
              <a:rPr lang="en-US" altLang="en-US" sz="1000" b="0">
                <a:latin typeface="Arial" charset="0"/>
              </a:rPr>
              <a:pPr/>
              <a:t>19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6"/>
          <p:cNvSpPr>
            <a:spLocks noGrp="1"/>
          </p:cNvSpPr>
          <p:nvPr>
            <p:ph type="title"/>
          </p:nvPr>
        </p:nvSpPr>
        <p:spPr>
          <a:xfrm>
            <a:off x="457200" y="381000"/>
            <a:ext cx="8229600" cy="868362"/>
          </a:xfrm>
        </p:spPr>
        <p:txBody>
          <a:bodyPr/>
          <a:lstStyle/>
          <a:p>
            <a:r>
              <a:rPr lang="en-US" altLang="en-US" dirty="0"/>
              <a:t>Today: answer </a:t>
            </a:r>
            <a:r>
              <a:rPr lang="en-US" altLang="en-US" dirty="0" smtClean="0"/>
              <a:t>few basic </a:t>
            </a:r>
            <a:r>
              <a:rPr lang="en-US" altLang="en-US" dirty="0"/>
              <a:t>questions</a:t>
            </a:r>
          </a:p>
        </p:txBody>
      </p:sp>
      <p:sp>
        <p:nvSpPr>
          <p:cNvPr id="3" name="Content Placeholder 2"/>
          <p:cNvSpPr>
            <a:spLocks noGrp="1"/>
          </p:cNvSpPr>
          <p:nvPr>
            <p:ph idx="1"/>
          </p:nvPr>
        </p:nvSpPr>
        <p:spPr>
          <a:xfrm>
            <a:off x="457200" y="1447800"/>
            <a:ext cx="8229600" cy="4835525"/>
          </a:xfrm>
        </p:spPr>
        <p:txBody>
          <a:bodyPr/>
          <a:lstStyle/>
          <a:p>
            <a:r>
              <a:rPr lang="en-US" altLang="en-US" dirty="0" smtClean="0"/>
              <a:t>What </a:t>
            </a:r>
            <a:r>
              <a:rPr lang="en-US" altLang="en-US" dirty="0"/>
              <a:t>is this course about</a:t>
            </a:r>
            <a:r>
              <a:rPr lang="en-US" altLang="en-US" dirty="0" smtClean="0"/>
              <a:t>?</a:t>
            </a:r>
          </a:p>
          <a:p>
            <a:r>
              <a:rPr lang="en-US" altLang="en-US" dirty="0"/>
              <a:t>What is the course workload, grading, </a:t>
            </a:r>
            <a:r>
              <a:rPr lang="en-US" altLang="en-US" dirty="0" err="1"/>
              <a:t>etc</a:t>
            </a:r>
            <a:r>
              <a:rPr lang="en-US" altLang="en-US" dirty="0"/>
              <a:t>?</a:t>
            </a:r>
          </a:p>
          <a:p>
            <a:r>
              <a:rPr lang="en-US" altLang="en-US" dirty="0" smtClean="0"/>
              <a:t>Who are the TA’s, discussion session logistics? </a:t>
            </a:r>
            <a:endParaRPr lang="en-US" altLang="en-US" dirty="0"/>
          </a:p>
          <a:p>
            <a:r>
              <a:rPr lang="en-US" altLang="en-US" dirty="0"/>
              <a:t>What does the Internet look like?</a:t>
            </a:r>
          </a:p>
          <a:p>
            <a:r>
              <a:rPr lang="en-US" altLang="en-US" dirty="0"/>
              <a:t>Why study the Internet</a:t>
            </a:r>
            <a:r>
              <a:rPr lang="en-US" altLang="en-US" dirty="0" smtClean="0"/>
              <a:t>?</a:t>
            </a:r>
          </a:p>
          <a:p>
            <a:r>
              <a:rPr lang="en-US" altLang="en-US" dirty="0"/>
              <a:t>Who am I and how do I teach</a:t>
            </a:r>
            <a:r>
              <a:rPr lang="en-US" altLang="en-US" dirty="0" smtClean="0"/>
              <a:t>?</a:t>
            </a:r>
            <a:endParaRPr lang="en-US" altLang="en-US" dirty="0"/>
          </a:p>
          <a:p>
            <a:r>
              <a:rPr lang="en-US" altLang="en-US" dirty="0" smtClean="0"/>
              <a:t>Is CS 353 </a:t>
            </a:r>
            <a:r>
              <a:rPr lang="en-US" altLang="en-US" dirty="0"/>
              <a:t>the right class for you?</a:t>
            </a:r>
          </a:p>
          <a:p>
            <a:endParaRPr lang="en-US" altLang="en-US" dirty="0"/>
          </a:p>
          <a:p>
            <a:endParaRPr lang="en-US" altLang="en-US" dirty="0"/>
          </a:p>
        </p:txBody>
      </p:sp>
      <p:sp>
        <p:nvSpPr>
          <p:cNvPr id="6451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E4D6618-3627-4947-8098-BEB3B7D9519C}" type="slidenum">
              <a:rPr lang="en-US" altLang="en-US" sz="1000" b="0">
                <a:latin typeface="Arial" charset="0"/>
              </a:rPr>
              <a:pPr/>
              <a:t>2</a:t>
            </a:fld>
            <a:endParaRPr lang="en-US" altLang="en-US" sz="1000" b="0">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hape 1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00AE419-4AA0-BE4A-BFF5-E325CDDFF1D2}" type="slidenum">
              <a:rPr lang="en-US" altLang="en-US" sz="1000">
                <a:solidFill>
                  <a:srgbClr val="919191"/>
                </a:solidFill>
              </a:rPr>
              <a:pPr>
                <a:spcBef>
                  <a:spcPct val="0"/>
                </a:spcBef>
                <a:buClrTx/>
                <a:buSzTx/>
                <a:buFontTx/>
                <a:buNone/>
              </a:pPr>
              <a:t>20</a:t>
            </a:fld>
            <a:endParaRPr lang="en-US" altLang="en-US" sz="1000">
              <a:solidFill>
                <a:srgbClr val="919191"/>
              </a:solidFill>
            </a:endParaRPr>
          </a:p>
        </p:txBody>
      </p:sp>
      <p:sp>
        <p:nvSpPr>
          <p:cNvPr id="20" name="Shape 20"/>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 name="Shape 21"/>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 name="Shape 22"/>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 name="Shape 23"/>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4"/>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 name="Shape 25"/>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 name="Shape 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 name="Shape 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 name="Shape 2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0" name="Shape 3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469" name="Shape 31"/>
          <p:cNvSpPr>
            <a:spLocks noChangeArrowheads="1"/>
          </p:cNvSpPr>
          <p:nvPr/>
        </p:nvSpPr>
        <p:spPr bwMode="auto">
          <a:xfrm>
            <a:off x="228600" y="3708400"/>
            <a:ext cx="20891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end-system</a:t>
            </a:r>
          </a:p>
        </p:txBody>
      </p:sp>
      <p:sp>
        <p:nvSpPr>
          <p:cNvPr id="32" name="Shape 32"/>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3" name="Shape 33"/>
          <p:cNvSpPr>
            <a:spLocks noChangeArrowheads="1"/>
          </p:cNvSpPr>
          <p:nvPr/>
        </p:nvSpPr>
        <p:spPr bwMode="auto">
          <a:xfrm>
            <a:off x="1803400" y="5715000"/>
            <a:ext cx="29210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Windows PC</a:t>
            </a:r>
          </a:p>
        </p:txBody>
      </p:sp>
      <p:sp>
        <p:nvSpPr>
          <p:cNvPr id="34" name="Shape 34"/>
          <p:cNvSpPr>
            <a:spLocks noChangeArrowheads="1"/>
          </p:cNvSpPr>
          <p:nvPr/>
        </p:nvSpPr>
        <p:spPr bwMode="auto">
          <a:xfrm>
            <a:off x="1158875" y="5156200"/>
            <a:ext cx="20891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Linux server</a:t>
            </a:r>
          </a:p>
        </p:txBody>
      </p:sp>
      <p:sp>
        <p:nvSpPr>
          <p:cNvPr id="35" name="Shape 35"/>
          <p:cNvSpPr>
            <a:spLocks noChangeArrowheads="1"/>
          </p:cNvSpPr>
          <p:nvPr/>
        </p:nvSpPr>
        <p:spPr bwMode="auto">
          <a:xfrm>
            <a:off x="4819650" y="5164138"/>
            <a:ext cx="20891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MAC laptop</a:t>
            </a:r>
          </a:p>
        </p:txBody>
      </p:sp>
      <p:sp>
        <p:nvSpPr>
          <p:cNvPr id="36" name="Shape 36"/>
          <p:cNvSpPr>
            <a:spLocks noChangeArrowheads="1"/>
          </p:cNvSpPr>
          <p:nvPr/>
        </p:nvSpPr>
        <p:spPr bwMode="auto">
          <a:xfrm>
            <a:off x="3856038" y="1584325"/>
            <a:ext cx="23209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car navigator</a:t>
            </a:r>
          </a:p>
        </p:txBody>
      </p:sp>
      <p:sp>
        <p:nvSpPr>
          <p:cNvPr id="37" name="Shape 37"/>
          <p:cNvSpPr>
            <a:spLocks noChangeArrowheads="1"/>
          </p:cNvSpPr>
          <p:nvPr/>
        </p:nvSpPr>
        <p:spPr bwMode="auto">
          <a:xfrm>
            <a:off x="2070100" y="2414588"/>
            <a:ext cx="29289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heart pacemaker</a:t>
            </a:r>
          </a:p>
        </p:txBody>
      </p:sp>
      <p:sp>
        <p:nvSpPr>
          <p:cNvPr id="38" name="Shape 38"/>
          <p:cNvSpPr>
            <a:spLocks noChangeArrowheads="1"/>
          </p:cNvSpPr>
          <p:nvPr/>
        </p:nvSpPr>
        <p:spPr bwMode="auto">
          <a:xfrm>
            <a:off x="5738813" y="3316288"/>
            <a:ext cx="20907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smartphone</a:t>
            </a:r>
          </a:p>
        </p:txBody>
      </p:sp>
      <p:sp>
        <p:nvSpPr>
          <p:cNvPr id="39" name="Shape 39"/>
          <p:cNvSpPr>
            <a:spLocks noChangeArrowheads="1"/>
          </p:cNvSpPr>
          <p:nvPr/>
        </p:nvSpPr>
        <p:spPr bwMode="auto">
          <a:xfrm>
            <a:off x="6477000" y="4521200"/>
            <a:ext cx="128587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66CCFF"/>
                </a:solidFill>
                <a:sym typeface="Calibri" charset="0"/>
              </a:rPr>
              <a:t>iPad</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iterate>
                                    <p:tmAbs val="0"/>
                                  </p:iterate>
                                  <p:childTnLst>
                                    <p:set>
                                      <p:cBhvr>
                                        <p:cTn id="6" fill="hold"/>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iterate>
                                    <p:tmAbs val="0"/>
                                  </p:iterate>
                                  <p:childTnLst>
                                    <p:set>
                                      <p:cBhvr>
                                        <p:cTn id="10" fill="hold"/>
                                        <p:tgtEl>
                                          <p:spTgt spid="33"/>
                                        </p:tgtEl>
                                        <p:attrNameLst>
                                          <p:attrName>style.visibility</p:attrName>
                                        </p:attrNameLst>
                                      </p:cBhvr>
                                      <p:to>
                                        <p:strVal val="visible"/>
                                      </p:to>
                                    </p:set>
                                    <p:animEffect transition="in" filter="dissolve">
                                      <p:cBhvr>
                                        <p:cTn id="11" dur="500"/>
                                        <p:tgtEl>
                                          <p:spTgt spid="33"/>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iterate>
                                    <p:tmAbs val="0"/>
                                  </p:iterate>
                                  <p:childTnLst>
                                    <p:set>
                                      <p:cBhvr>
                                        <p:cTn id="14" fill="hold"/>
                                        <p:tgtEl>
                                          <p:spTgt spid="35"/>
                                        </p:tgtEl>
                                        <p:attrNameLst>
                                          <p:attrName>style.visibility</p:attrName>
                                        </p:attrNameLst>
                                      </p:cBhvr>
                                      <p:to>
                                        <p:strVal val="visible"/>
                                      </p:to>
                                    </p:set>
                                    <p:animEffect transition="in" filter="dissolve">
                                      <p:cBhvr>
                                        <p:cTn id="15" dur="500"/>
                                        <p:tgtEl>
                                          <p:spTgt spid="35"/>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iterate>
                                    <p:tmAbs val="0"/>
                                  </p:iterate>
                                  <p:childTnLst>
                                    <p:set>
                                      <p:cBhvr>
                                        <p:cTn id="18" fill="hold"/>
                                        <p:tgtEl>
                                          <p:spTgt spid="39"/>
                                        </p:tgtEl>
                                        <p:attrNameLst>
                                          <p:attrName>style.visibility</p:attrName>
                                        </p:attrNameLst>
                                      </p:cBhvr>
                                      <p:to>
                                        <p:strVal val="visible"/>
                                      </p:to>
                                    </p:set>
                                    <p:animEffect transition="in" filter="dissolve">
                                      <p:cBhvr>
                                        <p:cTn id="19" dur="500"/>
                                        <p:tgtEl>
                                          <p:spTgt spid="39"/>
                                        </p:tgtEl>
                                      </p:cBhvr>
                                    </p:animEffect>
                                  </p:childTnLst>
                                </p:cTn>
                              </p:par>
                            </p:childTnLst>
                          </p:cTn>
                        </p:par>
                        <p:par>
                          <p:cTn id="20" fill="hold" nodeType="afterGroup">
                            <p:stCondLst>
                              <p:cond delay="2000"/>
                            </p:stCondLst>
                            <p:childTnLst>
                              <p:par>
                                <p:cTn id="21" presetID="9" presetClass="entr" presetSubtype="0" fill="hold" grpId="0" nodeType="afterEffect">
                                  <p:stCondLst>
                                    <p:cond delay="0"/>
                                  </p:stCondLst>
                                  <p:iterate>
                                    <p:tmAbs val="0"/>
                                  </p:iterate>
                                  <p:childTnLst>
                                    <p:set>
                                      <p:cBhvr>
                                        <p:cTn id="22" fill="hold"/>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iterate>
                                    <p:tmAbs val="0"/>
                                  </p:iterate>
                                  <p:childTnLst>
                                    <p:set>
                                      <p:cBhvr>
                                        <p:cTn id="26" fill="hold"/>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par>
                          <p:cTn id="28" fill="hold" nodeType="afterGroup">
                            <p:stCondLst>
                              <p:cond delay="3000"/>
                            </p:stCondLst>
                            <p:childTnLst>
                              <p:par>
                                <p:cTn id="29" presetID="9" presetClass="entr" presetSubtype="0" fill="hold" grpId="0" nodeType="afterEffect">
                                  <p:stCondLst>
                                    <p:cond delay="0"/>
                                  </p:stCondLst>
                                  <p:iterate>
                                    <p:tmAbs val="0"/>
                                  </p:iterate>
                                  <p:childTnLst>
                                    <p:set>
                                      <p:cBhvr>
                                        <p:cTn id="30" fill="hold"/>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xit" presetSubtype="0" fill="hold" grpId="1" nodeType="clickEffect">
                                  <p:stCondLst>
                                    <p:cond delay="0"/>
                                  </p:stCondLst>
                                  <p:iterate>
                                    <p:tmAbs val="0"/>
                                  </p:iterate>
                                  <p:childTnLst>
                                    <p:set>
                                      <p:cBhvr>
                                        <p:cTn id="35" fill="hold">
                                          <p:stCondLst>
                                            <p:cond delay="0"/>
                                          </p:stCondLst>
                                        </p:cTn>
                                        <p:tgtEl>
                                          <p:spTgt spid="33"/>
                                        </p:tgtEl>
                                        <p:attrNameLst>
                                          <p:attrName>style.visibility</p:attrName>
                                        </p:attrNameLst>
                                      </p:cBhvr>
                                      <p:to>
                                        <p:strVal val="hidden"/>
                                      </p:to>
                                    </p:set>
                                  </p:childTnLst>
                                </p:cTn>
                              </p:par>
                            </p:childTnLst>
                          </p:cTn>
                        </p:par>
                        <p:par>
                          <p:cTn id="36" fill="hold" nodeType="afterGroup">
                            <p:stCondLst>
                              <p:cond delay="0"/>
                            </p:stCondLst>
                            <p:childTnLst>
                              <p:par>
                                <p:cTn id="37" presetID="1" presetClass="exit" presetSubtype="0" fill="hold" grpId="1" nodeType="afterEffect">
                                  <p:stCondLst>
                                    <p:cond delay="0"/>
                                  </p:stCondLst>
                                  <p:iterate>
                                    <p:tmAbs val="0"/>
                                  </p:iterate>
                                  <p:childTnLst>
                                    <p:set>
                                      <p:cBhvr>
                                        <p:cTn id="38" fill="hold">
                                          <p:stCondLst>
                                            <p:cond delay="0"/>
                                          </p:stCondLst>
                                        </p:cTn>
                                        <p:tgtEl>
                                          <p:spTgt spid="34"/>
                                        </p:tgtEl>
                                        <p:attrNameLst>
                                          <p:attrName>style.visibility</p:attrName>
                                        </p:attrNameLst>
                                      </p:cBhvr>
                                      <p:to>
                                        <p:strVal val="hidden"/>
                                      </p:to>
                                    </p:set>
                                  </p:childTnLst>
                                </p:cTn>
                              </p:par>
                            </p:childTnLst>
                          </p:cTn>
                        </p:par>
                        <p:par>
                          <p:cTn id="39" fill="hold" nodeType="afterGroup">
                            <p:stCondLst>
                              <p:cond delay="0"/>
                            </p:stCondLst>
                            <p:childTnLst>
                              <p:par>
                                <p:cTn id="40" presetID="1" presetClass="exit" presetSubtype="0" fill="hold" grpId="1" nodeType="afterEffect">
                                  <p:stCondLst>
                                    <p:cond delay="0"/>
                                  </p:stCondLst>
                                  <p:iterate>
                                    <p:tmAbs val="0"/>
                                  </p:iterate>
                                  <p:childTnLst>
                                    <p:set>
                                      <p:cBhvr>
                                        <p:cTn id="41" fill="hold">
                                          <p:stCondLst>
                                            <p:cond delay="0"/>
                                          </p:stCondLst>
                                        </p:cTn>
                                        <p:tgtEl>
                                          <p:spTgt spid="35"/>
                                        </p:tgtEl>
                                        <p:attrNameLst>
                                          <p:attrName>style.visibility</p:attrName>
                                        </p:attrNameLst>
                                      </p:cBhvr>
                                      <p:to>
                                        <p:strVal val="hidden"/>
                                      </p:to>
                                    </p:set>
                                  </p:childTnLst>
                                </p:cTn>
                              </p:par>
                            </p:childTnLst>
                          </p:cTn>
                        </p:par>
                        <p:par>
                          <p:cTn id="42" fill="hold" nodeType="afterGroup">
                            <p:stCondLst>
                              <p:cond delay="0"/>
                            </p:stCondLst>
                            <p:childTnLst>
                              <p:par>
                                <p:cTn id="43" presetID="1" presetClass="exit" presetSubtype="0" fill="hold" grpId="1" nodeType="afterEffect">
                                  <p:stCondLst>
                                    <p:cond delay="0"/>
                                  </p:stCondLst>
                                  <p:iterate>
                                    <p:tmAbs val="0"/>
                                  </p:iterate>
                                  <p:childTnLst>
                                    <p:set>
                                      <p:cBhvr>
                                        <p:cTn id="44" fill="hold">
                                          <p:stCondLst>
                                            <p:cond delay="0"/>
                                          </p:stCondLst>
                                        </p:cTn>
                                        <p:tgtEl>
                                          <p:spTgt spid="36"/>
                                        </p:tgtEl>
                                        <p:attrNameLst>
                                          <p:attrName>style.visibility</p:attrName>
                                        </p:attrNameLst>
                                      </p:cBhvr>
                                      <p:to>
                                        <p:strVal val="hidden"/>
                                      </p:to>
                                    </p:set>
                                  </p:childTnLst>
                                </p:cTn>
                              </p:par>
                            </p:childTnLst>
                          </p:cTn>
                        </p:par>
                        <p:par>
                          <p:cTn id="45" fill="hold" nodeType="afterGroup">
                            <p:stCondLst>
                              <p:cond delay="0"/>
                            </p:stCondLst>
                            <p:childTnLst>
                              <p:par>
                                <p:cTn id="46" presetID="1" presetClass="exit" presetSubtype="0" fill="hold" grpId="1" nodeType="afterEffect">
                                  <p:stCondLst>
                                    <p:cond delay="0"/>
                                  </p:stCondLst>
                                  <p:iterate>
                                    <p:tmAbs val="0"/>
                                  </p:iterate>
                                  <p:childTnLst>
                                    <p:set>
                                      <p:cBhvr>
                                        <p:cTn id="47" fill="hold">
                                          <p:stCondLst>
                                            <p:cond delay="0"/>
                                          </p:stCondLst>
                                        </p:cTn>
                                        <p:tgtEl>
                                          <p:spTgt spid="37"/>
                                        </p:tgtEl>
                                        <p:attrNameLst>
                                          <p:attrName>style.visibility</p:attrName>
                                        </p:attrNameLst>
                                      </p:cBhvr>
                                      <p:to>
                                        <p:strVal val="hidden"/>
                                      </p:to>
                                    </p:set>
                                  </p:childTnLst>
                                </p:cTn>
                              </p:par>
                            </p:childTnLst>
                          </p:cTn>
                        </p:par>
                        <p:par>
                          <p:cTn id="48" fill="hold" nodeType="afterGroup">
                            <p:stCondLst>
                              <p:cond delay="0"/>
                            </p:stCondLst>
                            <p:childTnLst>
                              <p:par>
                                <p:cTn id="49" presetID="1" presetClass="exit" presetSubtype="0" fill="hold" grpId="1" nodeType="afterEffect">
                                  <p:stCondLst>
                                    <p:cond delay="0"/>
                                  </p:stCondLst>
                                  <p:iterate>
                                    <p:tmAbs val="0"/>
                                  </p:iterate>
                                  <p:childTnLst>
                                    <p:set>
                                      <p:cBhvr>
                                        <p:cTn id="50" fill="hold">
                                          <p:stCondLst>
                                            <p:cond delay="0"/>
                                          </p:stCondLst>
                                        </p:cTn>
                                        <p:tgtEl>
                                          <p:spTgt spid="38"/>
                                        </p:tgtEl>
                                        <p:attrNameLst>
                                          <p:attrName>style.visibility</p:attrName>
                                        </p:attrNameLst>
                                      </p:cBhvr>
                                      <p:to>
                                        <p:strVal val="hidden"/>
                                      </p:to>
                                    </p:set>
                                  </p:childTnLst>
                                </p:cTn>
                              </p:par>
                            </p:childTnLst>
                          </p:cTn>
                        </p:par>
                        <p:par>
                          <p:cTn id="51" fill="hold" nodeType="afterGroup">
                            <p:stCondLst>
                              <p:cond delay="0"/>
                            </p:stCondLst>
                            <p:childTnLst>
                              <p:par>
                                <p:cTn id="52" presetID="1" presetClass="exit" presetSubtype="0" fill="hold" grpId="1" nodeType="afterEffect">
                                  <p:stCondLst>
                                    <p:cond delay="0"/>
                                  </p:stCondLst>
                                  <p:iterate>
                                    <p:tmAbs val="0"/>
                                  </p:iterate>
                                  <p:childTnLst>
                                    <p:set>
                                      <p:cBhvr>
                                        <p:cTn id="53"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advAuto="0"/>
      <p:bldP spid="33" grpId="1" animBg="1" advAuto="0"/>
      <p:bldP spid="34" grpId="0" animBg="1" advAuto="0"/>
      <p:bldP spid="34" grpId="1" animBg="1" advAuto="0"/>
      <p:bldP spid="35" grpId="0" animBg="1" advAuto="0"/>
      <p:bldP spid="35" grpId="1" animBg="1" advAuto="0"/>
      <p:bldP spid="36" grpId="0" animBg="1" advAuto="0"/>
      <p:bldP spid="36" grpId="1" animBg="1" advAuto="0"/>
      <p:bldP spid="37" grpId="0" animBg="1" advAuto="0"/>
      <p:bldP spid="37" grpId="1" animBg="1" advAuto="0"/>
      <p:bldP spid="38" grpId="0" animBg="1" advAuto="0"/>
      <p:bldP spid="38" grpId="1" animBg="1" advAuto="0"/>
      <p:bldP spid="39" grpId="0" animBg="1" advAuto="0"/>
      <p:bldP spid="39"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hape 4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5A447D18-7685-3544-A72E-14367A235F48}" type="slidenum">
              <a:rPr lang="en-US" altLang="en-US" sz="1000">
                <a:solidFill>
                  <a:srgbClr val="919191"/>
                </a:solidFill>
              </a:rPr>
              <a:pPr>
                <a:spcBef>
                  <a:spcPct val="0"/>
                </a:spcBef>
                <a:buClrTx/>
                <a:buSzTx/>
                <a:buFontTx/>
                <a:buNone/>
              </a:pPr>
              <a:t>21</a:t>
            </a:fld>
            <a:endParaRPr lang="en-US" altLang="en-US" sz="1000">
              <a:solidFill>
                <a:srgbClr val="919191"/>
              </a:solidFill>
            </a:endParaRPr>
          </a:p>
        </p:txBody>
      </p:sp>
      <p:sp>
        <p:nvSpPr>
          <p:cNvPr id="44" name="Shape 4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5" name="Shape 4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6" name="Shape 4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7" name="Shape 4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8" name="Shape 4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9" name="Shape 49"/>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0" name="Shape 5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1" name="Shape 5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2" name="Shape 52"/>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3" name="Shape 53"/>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4" name="Shape 54"/>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517" name="Shape 5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1518" name="Shape 56"/>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57" name="Shape 57"/>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8" name="Shape 58"/>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9" name="Shape 59"/>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0" name="Shape 60"/>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0433FF"/>
                </a:solidFill>
                <a:effectLst>
                  <a:outerShdw blurRad="38100" dist="12700" dir="5400000" rotWithShape="0">
                    <a:srgbClr val="000000">
                      <a:alpha val="50000"/>
                    </a:srgbClr>
                  </a:outerShdw>
                </a:effectLst>
              </a:defRPr>
            </a:pPr>
            <a:endParaRPr sz="4000">
              <a:solidFill>
                <a:srgbClr val="0433FF"/>
              </a:solidFill>
              <a:effectLst>
                <a:outerShdw blurRad="38100" dist="12700" dir="5400000" rotWithShape="0">
                  <a:srgbClr val="000000">
                    <a:alpha val="50000"/>
                  </a:srgbClr>
                </a:outerShdw>
              </a:effectLst>
              <a:ea typeface="ＭＳ Ｐゴシック" charset="0"/>
              <a:cs typeface="ＭＳ Ｐゴシック"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a:spLocks noChangeArrowheads="1"/>
          </p:cNvSpPr>
          <p:nvPr/>
        </p:nvSpPr>
        <p:spPr bwMode="auto">
          <a:xfrm>
            <a:off x="1970088" y="2343150"/>
            <a:ext cx="1839912"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phone lines</a:t>
            </a:r>
          </a:p>
        </p:txBody>
      </p:sp>
      <p:sp>
        <p:nvSpPr>
          <p:cNvPr id="23554" name="Shape 65"/>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5" name="Shape 66"/>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6" name="Shape 67"/>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7" name="Shape 6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53EC55-AE25-A743-934F-25631023B4E1}" type="slidenum">
              <a:rPr lang="en-US" altLang="en-US" sz="1000">
                <a:solidFill>
                  <a:srgbClr val="919191"/>
                </a:solidFill>
              </a:rPr>
              <a:pPr>
                <a:spcBef>
                  <a:spcPct val="0"/>
                </a:spcBef>
                <a:buClrTx/>
                <a:buSzTx/>
                <a:buFontTx/>
                <a:buNone/>
              </a:pPr>
              <a:t>22</a:t>
            </a:fld>
            <a:endParaRPr lang="en-US" altLang="en-US" sz="1000">
              <a:solidFill>
                <a:srgbClr val="919191"/>
              </a:solidFill>
            </a:endParaRPr>
          </a:p>
        </p:txBody>
      </p:sp>
      <p:sp>
        <p:nvSpPr>
          <p:cNvPr id="23558" name="Shape 69"/>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59" name="Shape 70"/>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0" name="Shape 71"/>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2" name="Shape 72"/>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3" name="Shape 73"/>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4" name="Shape 74"/>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4" name="Shape 75"/>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65" name="Shape 76"/>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7" name="Shape 77"/>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78" name="Shape 78"/>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68" name="Shape 79"/>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0" name="Shape 80"/>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0" name="Shape 81"/>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71" name="Shape 82"/>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3" name="Shape 83"/>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4" name="Shape 84"/>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574" name="Shape 85"/>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86" name="Shape 86"/>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7" name="Shape 87"/>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8" name="Shape 88"/>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89" name="Shape 89"/>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0" name="Shape 90"/>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1" name="Shape 91"/>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581" name="Shape 92"/>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3582" name="Shape 93"/>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ym typeface="Calibri" charset="0"/>
              </a:rPr>
              <a:t>switch</a:t>
            </a:r>
          </a:p>
        </p:txBody>
      </p:sp>
      <p:sp>
        <p:nvSpPr>
          <p:cNvPr id="23583" name="Shape 94"/>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95" name="Shape 95"/>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6" name="Shape 96"/>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7" name="Shape 97"/>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8" name="Shape 98"/>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99" name="Shape 99"/>
          <p:cNvSpPr>
            <a:spLocks noChangeArrowheads="1"/>
          </p:cNvSpPr>
          <p:nvPr/>
        </p:nvSpPr>
        <p:spPr bwMode="auto">
          <a:xfrm>
            <a:off x="4030663" y="3860800"/>
            <a:ext cx="9493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fibers</a:t>
            </a:r>
          </a:p>
        </p:txBody>
      </p:sp>
      <p:sp>
        <p:nvSpPr>
          <p:cNvPr id="100" name="Shape 100"/>
          <p:cNvSpPr>
            <a:spLocks noChangeArrowheads="1"/>
          </p:cNvSpPr>
          <p:nvPr/>
        </p:nvSpPr>
        <p:spPr bwMode="auto">
          <a:xfrm>
            <a:off x="685800" y="464820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cable TV lines</a:t>
            </a:r>
          </a:p>
        </p:txBody>
      </p:sp>
      <p:sp>
        <p:nvSpPr>
          <p:cNvPr id="101" name="Shape 101"/>
          <p:cNvSpPr>
            <a:spLocks noChangeArrowheads="1"/>
          </p:cNvSpPr>
          <p:nvPr/>
        </p:nvSpPr>
        <p:spPr bwMode="auto">
          <a:xfrm>
            <a:off x="6403975" y="4095750"/>
            <a:ext cx="190182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chemeClr val="bg2"/>
                </a:solidFill>
                <a:sym typeface="Calibri" charset="0"/>
              </a:rPr>
              <a:t>wireless links</a:t>
            </a:r>
          </a:p>
        </p:txBody>
      </p:sp>
    </p:spTree>
  </p:cSld>
  <p:clrMapOvr>
    <a:masterClrMapping/>
  </p:clrMapOvr>
  <p:transition xmlns:p14="http://schemas.microsoft.com/office/powerpoint/2010/main" spd="med"/>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8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90"/>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iterate>
                                    <p:tmAbs val="0"/>
                                  </p:iterate>
                                  <p:childTnLst>
                                    <p:set>
                                      <p:cBhvr>
                                        <p:cTn id="12" fill="hold"/>
                                        <p:tgtEl>
                                          <p:spTgt spid="9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p:tmAbs val="0"/>
                                  </p:iterate>
                                  <p:childTnLst>
                                    <p:set>
                                      <p:cBhvr>
                                        <p:cTn id="16" fill="hold"/>
                                        <p:tgtEl>
                                          <p:spTgt spid="64"/>
                                        </p:tgtEl>
                                        <p:attrNameLst>
                                          <p:attrName>style.visibility</p:attrName>
                                        </p:attrNameLst>
                                      </p:cBhvr>
                                      <p:to>
                                        <p:strVal val="visible"/>
                                      </p:to>
                                    </p:set>
                                    <p:animEffect transition="in" filter="dissolve">
                                      <p:cBhvr>
                                        <p:cTn id="17" dur="500"/>
                                        <p:tgtEl>
                                          <p:spTgt spid="6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iterate>
                                    <p:tmAbs val="0"/>
                                  </p:iterate>
                                  <p:childTnLst>
                                    <p:set>
                                      <p:cBhvr>
                                        <p:cTn id="20" fill="hold"/>
                                        <p:tgtEl>
                                          <p:spTgt spid="100"/>
                                        </p:tgtEl>
                                        <p:attrNameLst>
                                          <p:attrName>style.visibility</p:attrName>
                                        </p:attrNameLst>
                                      </p:cBhvr>
                                      <p:to>
                                        <p:strVal val="visible"/>
                                      </p:to>
                                    </p:set>
                                    <p:animEffect transition="in" filter="dissolve">
                                      <p:cBhvr>
                                        <p:cTn id="21" dur="500"/>
                                        <p:tgtEl>
                                          <p:spTgt spid="100"/>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iterate>
                                    <p:tmAbs val="0"/>
                                  </p:iterate>
                                  <p:childTnLst>
                                    <p:set>
                                      <p:cBhvr>
                                        <p:cTn id="24" fill="hold"/>
                                        <p:tgtEl>
                                          <p:spTgt spid="101"/>
                                        </p:tgtEl>
                                        <p:attrNameLst>
                                          <p:attrName>style.visibility</p:attrName>
                                        </p:attrNameLst>
                                      </p:cBhvr>
                                      <p:to>
                                        <p:strVal val="visible"/>
                                      </p:to>
                                    </p:set>
                                    <p:animEffect transition="in" filter="dissolve">
                                      <p:cBhvr>
                                        <p:cTn id="25" dur="500"/>
                                        <p:tgtEl>
                                          <p:spTgt spid="101"/>
                                        </p:tgtEl>
                                      </p:cBhvr>
                                    </p:animEffect>
                                  </p:childTnLst>
                                </p:cTn>
                              </p:par>
                            </p:childTnLst>
                          </p:cTn>
                        </p:par>
                        <p:par>
                          <p:cTn id="26" fill="hold" nodeType="afterGroup">
                            <p:stCondLst>
                              <p:cond delay="1500"/>
                            </p:stCondLst>
                            <p:childTnLst>
                              <p:par>
                                <p:cTn id="27" presetID="9" presetClass="entr" presetSubtype="0" fill="hold" grpId="0" nodeType="afterEffect">
                                  <p:stCondLst>
                                    <p:cond delay="0"/>
                                  </p:stCondLst>
                                  <p:iterate>
                                    <p:tmAbs val="0"/>
                                  </p:iterate>
                                  <p:childTnLst>
                                    <p:set>
                                      <p:cBhvr>
                                        <p:cTn id="28" fill="hold"/>
                                        <p:tgtEl>
                                          <p:spTgt spid="99"/>
                                        </p:tgtEl>
                                        <p:attrNameLst>
                                          <p:attrName>style.visibility</p:attrName>
                                        </p:attrNameLst>
                                      </p:cBhvr>
                                      <p:to>
                                        <p:strVal val="visible"/>
                                      </p:to>
                                    </p:set>
                                    <p:animEffect transition="in" filter="dissolve">
                                      <p:cBhvr>
                                        <p:cTn id="29" dur="500"/>
                                        <p:tgtEl>
                                          <p:spTgt spid="9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iterate>
                                    <p:tmAbs val="0"/>
                                  </p:iterate>
                                  <p:childTnLst>
                                    <p:set>
                                      <p:cBhvr>
                                        <p:cTn id="33" fill="hold">
                                          <p:stCondLst>
                                            <p:cond delay="0"/>
                                          </p:stCondLst>
                                        </p:cTn>
                                        <p:tgtEl>
                                          <p:spTgt spid="99"/>
                                        </p:tgtEl>
                                        <p:attrNameLst>
                                          <p:attrName>style.visibility</p:attrName>
                                        </p:attrNameLst>
                                      </p:cBhvr>
                                      <p:to>
                                        <p:strVal val="hidden"/>
                                      </p:to>
                                    </p:set>
                                  </p:childTnLst>
                                </p:cTn>
                              </p:par>
                            </p:childTnLst>
                          </p:cTn>
                        </p:par>
                        <p:par>
                          <p:cTn id="34" fill="hold" nodeType="afterGroup">
                            <p:stCondLst>
                              <p:cond delay="0"/>
                            </p:stCondLst>
                            <p:childTnLst>
                              <p:par>
                                <p:cTn id="35" presetID="1" presetClass="exit" presetSubtype="0" fill="hold" grpId="1" nodeType="afterEffect">
                                  <p:stCondLst>
                                    <p:cond delay="0"/>
                                  </p:stCondLst>
                                  <p:iterate>
                                    <p:tmAbs val="0"/>
                                  </p:iterate>
                                  <p:childTnLst>
                                    <p:set>
                                      <p:cBhvr>
                                        <p:cTn id="36" fill="hold">
                                          <p:stCondLst>
                                            <p:cond delay="0"/>
                                          </p:stCondLst>
                                        </p:cTn>
                                        <p:tgtEl>
                                          <p:spTgt spid="64"/>
                                        </p:tgtEl>
                                        <p:attrNameLst>
                                          <p:attrName>style.visibility</p:attrName>
                                        </p:attrNameLst>
                                      </p:cBhvr>
                                      <p:to>
                                        <p:strVal val="hidden"/>
                                      </p:to>
                                    </p:set>
                                  </p:childTnLst>
                                </p:cTn>
                              </p:par>
                            </p:childTnLst>
                          </p:cTn>
                        </p:par>
                        <p:par>
                          <p:cTn id="37" fill="hold" nodeType="afterGroup">
                            <p:stCondLst>
                              <p:cond delay="0"/>
                            </p:stCondLst>
                            <p:childTnLst>
                              <p:par>
                                <p:cTn id="38" presetID="1" presetClass="exit" presetSubtype="0" fill="hold" grpId="1" nodeType="afterEffect">
                                  <p:stCondLst>
                                    <p:cond delay="0"/>
                                  </p:stCondLst>
                                  <p:iterate>
                                    <p:tmAbs val="0"/>
                                  </p:iterate>
                                  <p:childTnLst>
                                    <p:set>
                                      <p:cBhvr>
                                        <p:cTn id="39" fill="hold">
                                          <p:stCondLst>
                                            <p:cond delay="0"/>
                                          </p:stCondLst>
                                        </p:cTn>
                                        <p:tgtEl>
                                          <p:spTgt spid="100"/>
                                        </p:tgtEl>
                                        <p:attrNameLst>
                                          <p:attrName>style.visibility</p:attrName>
                                        </p:attrNameLst>
                                      </p:cBhvr>
                                      <p:to>
                                        <p:strVal val="hidden"/>
                                      </p:to>
                                    </p:set>
                                  </p:childTnLst>
                                </p:cTn>
                              </p:par>
                            </p:childTnLst>
                          </p:cTn>
                        </p:par>
                        <p:par>
                          <p:cTn id="40" fill="hold" nodeType="afterGroup">
                            <p:stCondLst>
                              <p:cond delay="0"/>
                            </p:stCondLst>
                            <p:childTnLst>
                              <p:par>
                                <p:cTn id="41" presetID="1" presetClass="exit" presetSubtype="0" fill="hold" grpId="1" nodeType="afterEffect">
                                  <p:stCondLst>
                                    <p:cond delay="0"/>
                                  </p:stCondLst>
                                  <p:iterate>
                                    <p:tmAbs val="0"/>
                                  </p:iterate>
                                  <p:childTnLst>
                                    <p:set>
                                      <p:cBhvr>
                                        <p:cTn id="42"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dvAuto="0"/>
      <p:bldP spid="64" grpId="1" animBg="1" advAuto="0"/>
      <p:bldP spid="89" grpId="0" animBg="1"/>
      <p:bldP spid="90" grpId="0" animBg="1"/>
      <p:bldP spid="91" grpId="0" animBg="1"/>
      <p:bldP spid="99" grpId="0" animBg="1" advAuto="0"/>
      <p:bldP spid="99" grpId="1" animBg="1" advAuto="0"/>
      <p:bldP spid="100" grpId="0" animBg="1" advAuto="0"/>
      <p:bldP spid="100" grpId="1" animBg="1" advAuto="0"/>
      <p:bldP spid="101" grpId="0" animBg="1" advAuto="0"/>
      <p:bldP spid="101" grpId="1"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Shape 105"/>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6" name="Shape 10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07" name="Shape 10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04" name="Shape 108"/>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5" name="Shape 109"/>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6" name="Shape 110"/>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p:txBody>
          <a:bodyPr/>
          <a:lstStyle/>
          <a:p>
            <a:r>
              <a:rPr lang="en-US" dirty="0" smtClean="0"/>
              <a:t>Who runs the network?</a:t>
            </a:r>
            <a:endParaRPr lang="en-US" dirty="0"/>
          </a:p>
        </p:txBody>
      </p:sp>
      <p:sp>
        <p:nvSpPr>
          <p:cNvPr id="25607" name="Shape 1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C5B9691-08E6-A642-A9AD-BEFA5AD87A1B}" type="slidenum">
              <a:rPr lang="en-US" altLang="en-US" sz="1000">
                <a:solidFill>
                  <a:srgbClr val="919191"/>
                </a:solidFill>
              </a:rPr>
              <a:pPr>
                <a:spcBef>
                  <a:spcPct val="0"/>
                </a:spcBef>
                <a:buClrTx/>
                <a:buSzTx/>
                <a:buFontTx/>
                <a:buNone/>
              </a:pPr>
              <a:t>23</a:t>
            </a:fld>
            <a:endParaRPr lang="en-US" altLang="en-US" sz="1000">
              <a:solidFill>
                <a:srgbClr val="919191"/>
              </a:solidFill>
            </a:endParaRPr>
          </a:p>
        </p:txBody>
      </p:sp>
      <p:sp>
        <p:nvSpPr>
          <p:cNvPr id="25608" name="Shape 112"/>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09" name="Shape 113"/>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0" name="Shape 114"/>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15" name="Shape 11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6" name="Shape 11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17" name="Shape 11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4" name="Shape 118"/>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15" name="Shape 119"/>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0" name="Shape 12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1" name="Shape 12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18" name="Shape 122"/>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3" name="Shape 12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0" name="Shape 124"/>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1" name="Shape 125"/>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6" name="Shape 12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27" name="Shape 12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4" name="Shape 128"/>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9" name="Shape 12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0" name="Shape 13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1" name="Shape 13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28" name="Shape 132"/>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29" name="Shape 133"/>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0" name="Shape 134"/>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631" name="Shape 135"/>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CCFF"/>
                </a:solidFill>
                <a:sym typeface="Calibri" charset="0"/>
              </a:rPr>
              <a:t>end-system</a:t>
            </a:r>
          </a:p>
        </p:txBody>
      </p:sp>
      <p:sp>
        <p:nvSpPr>
          <p:cNvPr id="25632" name="Shape 136"/>
          <p:cNvSpPr>
            <a:spLocks noChangeArrowheads="1"/>
          </p:cNvSpPr>
          <p:nvPr/>
        </p:nvSpPr>
        <p:spPr bwMode="auto">
          <a:xfrm>
            <a:off x="5754688" y="3656013"/>
            <a:ext cx="10699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rgbClr val="000000"/>
                </a:solidFill>
                <a:sym typeface="Calibri" charset="0"/>
              </a:rPr>
              <a:t>switch</a:t>
            </a:r>
          </a:p>
        </p:txBody>
      </p:sp>
      <p:sp>
        <p:nvSpPr>
          <p:cNvPr id="25633" name="Shape 137"/>
          <p:cNvSpPr>
            <a:spLocks noChangeArrowheads="1"/>
          </p:cNvSpPr>
          <p:nvPr/>
        </p:nvSpPr>
        <p:spPr bwMode="auto">
          <a:xfrm>
            <a:off x="4057650" y="2155825"/>
            <a:ext cx="6096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b="0">
                <a:solidFill>
                  <a:schemeClr val="bg2"/>
                </a:solidFill>
                <a:sym typeface="Calibri" charset="0"/>
              </a:rPr>
              <a:t>link</a:t>
            </a:r>
          </a:p>
        </p:txBody>
      </p:sp>
      <p:sp>
        <p:nvSpPr>
          <p:cNvPr id="138" name="Shape 138"/>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9" name="Shape 139"/>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0" name="Shape 140"/>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1" name="Shape 141"/>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2" name="Shape 142"/>
          <p:cNvSpPr>
            <a:spLocks noChangeArrowheads="1"/>
          </p:cNvSpPr>
          <p:nvPr/>
        </p:nvSpPr>
        <p:spPr bwMode="auto">
          <a:xfrm>
            <a:off x="2509838" y="5810052"/>
            <a:ext cx="4560887" cy="533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squar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chemeClr val="accent1"/>
                </a:solidFill>
                <a:sym typeface="Calibri" charset="0"/>
              </a:rPr>
              <a:t>Internet Service </a:t>
            </a:r>
            <a:r>
              <a:rPr lang="en-US" altLang="en-US" sz="3000" b="0" smtClean="0">
                <a:solidFill>
                  <a:schemeClr val="accent1"/>
                </a:solidFill>
                <a:sym typeface="Calibri" charset="0"/>
              </a:rPr>
              <a:t>Providers</a:t>
            </a:r>
            <a:endParaRPr lang="en-US" altLang="en-US" sz="3000" b="0">
              <a:solidFill>
                <a:schemeClr val="accent1"/>
              </a:solidFill>
              <a:sym typeface="Calibri" charset="0"/>
            </a:endParaRPr>
          </a:p>
        </p:txBody>
      </p:sp>
      <p:sp>
        <p:nvSpPr>
          <p:cNvPr id="143" name="Shape 143"/>
          <p:cNvSpPr>
            <a:spLocks noChangeArrowheads="1"/>
          </p:cNvSpPr>
          <p:nvPr/>
        </p:nvSpPr>
        <p:spPr bwMode="auto">
          <a:xfrm>
            <a:off x="1931988" y="3243263"/>
            <a:ext cx="40036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phone company</a:t>
            </a:r>
          </a:p>
        </p:txBody>
      </p:sp>
      <p:sp>
        <p:nvSpPr>
          <p:cNvPr id="144" name="Shape 144"/>
          <p:cNvSpPr>
            <a:spLocks noChangeArrowheads="1"/>
          </p:cNvSpPr>
          <p:nvPr/>
        </p:nvSpPr>
        <p:spPr bwMode="auto">
          <a:xfrm>
            <a:off x="1103313" y="5135563"/>
            <a:ext cx="334168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cable company</a:t>
            </a:r>
          </a:p>
        </p:txBody>
      </p:sp>
      <p:sp>
        <p:nvSpPr>
          <p:cNvPr id="145" name="Shape 145"/>
          <p:cNvSpPr>
            <a:spLocks noChangeArrowheads="1"/>
          </p:cNvSpPr>
          <p:nvPr/>
        </p:nvSpPr>
        <p:spPr bwMode="auto">
          <a:xfrm>
            <a:off x="4371975" y="4618038"/>
            <a:ext cx="41624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university net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4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iterate>
                                    <p:tmAbs val="0"/>
                                  </p:iterate>
                                  <p:childTnLst>
                                    <p:set>
                                      <p:cBhvr>
                                        <p:cTn id="9" fill="hold"/>
                                        <p:tgtEl>
                                          <p:spTgt spid="10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iterate>
                                    <p:tmAbs val="0"/>
                                  </p:iterate>
                                  <p:childTnLst>
                                    <p:set>
                                      <p:cBhvr>
                                        <p:cTn id="12" fill="hold"/>
                                        <p:tgtEl>
                                          <p:spTgt spid="106"/>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iterate>
                                    <p:tmAbs val="0"/>
                                  </p:iterate>
                                  <p:childTnLst>
                                    <p:set>
                                      <p:cBhvr>
                                        <p:cTn id="15" fill="hold"/>
                                        <p:tgtEl>
                                          <p:spTgt spid="10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iterate>
                                    <p:tmAbs val="0"/>
                                  </p:iterate>
                                  <p:childTnLst>
                                    <p:set>
                                      <p:cBhvr>
                                        <p:cTn id="19" fill="hold"/>
                                        <p:tgtEl>
                                          <p:spTgt spid="143"/>
                                        </p:tgtEl>
                                        <p:attrNameLst>
                                          <p:attrName>style.visibility</p:attrName>
                                        </p:attrNameLst>
                                      </p:cBhvr>
                                      <p:to>
                                        <p:strVal val="visible"/>
                                      </p:to>
                                    </p:set>
                                    <p:animEffect transition="in" filter="dissolve">
                                      <p:cBhvr>
                                        <p:cTn id="20" dur="500"/>
                                        <p:tgtEl>
                                          <p:spTgt spid="143"/>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iterate>
                                    <p:tmAbs val="0"/>
                                  </p:iterate>
                                  <p:childTnLst>
                                    <p:set>
                                      <p:cBhvr>
                                        <p:cTn id="23" fill="hold"/>
                                        <p:tgtEl>
                                          <p:spTgt spid="144"/>
                                        </p:tgtEl>
                                        <p:attrNameLst>
                                          <p:attrName>style.visibility</p:attrName>
                                        </p:attrNameLst>
                                      </p:cBhvr>
                                      <p:to>
                                        <p:strVal val="visible"/>
                                      </p:to>
                                    </p:set>
                                    <p:animEffect transition="in" filter="dissolve">
                                      <p:cBhvr>
                                        <p:cTn id="24" dur="500"/>
                                        <p:tgtEl>
                                          <p:spTgt spid="144"/>
                                        </p:tgtEl>
                                      </p:cBhvr>
                                    </p:animEffect>
                                  </p:childTnLst>
                                </p:cTn>
                              </p:par>
                            </p:childTnLst>
                          </p:cTn>
                        </p:par>
                        <p:par>
                          <p:cTn id="25" fill="hold" nodeType="afterGroup">
                            <p:stCondLst>
                              <p:cond delay="1000"/>
                            </p:stCondLst>
                            <p:childTnLst>
                              <p:par>
                                <p:cTn id="26" presetID="9" presetClass="entr" presetSubtype="0" fill="hold" grpId="0" nodeType="afterEffect">
                                  <p:stCondLst>
                                    <p:cond delay="0"/>
                                  </p:stCondLst>
                                  <p:iterate>
                                    <p:tmAbs val="0"/>
                                  </p:iterate>
                                  <p:childTnLst>
                                    <p:set>
                                      <p:cBhvr>
                                        <p:cTn id="27" fill="hold"/>
                                        <p:tgtEl>
                                          <p:spTgt spid="145"/>
                                        </p:tgtEl>
                                        <p:attrNameLst>
                                          <p:attrName>style.visibility</p:attrName>
                                        </p:attrNameLst>
                                      </p:cBhvr>
                                      <p:to>
                                        <p:strVal val="visible"/>
                                      </p:to>
                                    </p:set>
                                    <p:animEffect transition="in" filter="dissolve">
                                      <p:cBhvr>
                                        <p:cTn id="2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advAuto="0"/>
      <p:bldP spid="143" grpId="0" animBg="1" advAuto="0"/>
      <p:bldP spid="144" grpId="0" animBg="1" advAuto="0"/>
      <p:bldP spid="145"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7"/>
                </a:cubicBezTo>
                <a:cubicBezTo>
                  <a:pt x="12954" y="20639"/>
                  <a:pt x="6724" y="20639"/>
                  <a:pt x="2882" y="16797"/>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0" name="Shape 150"/>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51" name="Shape 151"/>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4FB79"/>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52" name="Shape 152"/>
          <p:cNvSpPr>
            <a:spLocks noChangeShapeType="1"/>
          </p:cNvSpPr>
          <p:nvPr/>
        </p:nvSpPr>
        <p:spPr bwMode="auto">
          <a:xfrm>
            <a:off x="3827463" y="1935163"/>
            <a:ext cx="315912" cy="1201737"/>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3" name="Shape 153"/>
          <p:cNvSpPr>
            <a:spLocks noChangeShapeType="1"/>
          </p:cNvSpPr>
          <p:nvPr/>
        </p:nvSpPr>
        <p:spPr bwMode="auto">
          <a:xfrm flipH="1" flipV="1">
            <a:off x="6262688" y="4391025"/>
            <a:ext cx="2073275" cy="8620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4" name="Shape 154"/>
          <p:cNvSpPr>
            <a:spLocks noChangeShapeType="1"/>
          </p:cNvSpPr>
          <p:nvPr/>
        </p:nvSpPr>
        <p:spPr bwMode="auto">
          <a:xfrm flipH="1">
            <a:off x="701675" y="4911725"/>
            <a:ext cx="2286000" cy="11699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 name="Title 1"/>
          <p:cNvSpPr>
            <a:spLocks noGrp="1"/>
          </p:cNvSpPr>
          <p:nvPr>
            <p:ph type="title"/>
          </p:nvPr>
        </p:nvSpPr>
        <p:spPr>
          <a:xfrm>
            <a:off x="457200" y="122238"/>
            <a:ext cx="8686800" cy="868362"/>
          </a:xfrm>
        </p:spPr>
        <p:txBody>
          <a:bodyPr/>
          <a:lstStyle/>
          <a:p>
            <a:r>
              <a:rPr lang="en-US" dirty="0" smtClean="0"/>
              <a:t>What’s the purpose of the Internet?</a:t>
            </a:r>
            <a:endParaRPr lang="en-US" dirty="0"/>
          </a:p>
        </p:txBody>
      </p:sp>
      <p:sp>
        <p:nvSpPr>
          <p:cNvPr id="27655" name="Shape 15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19B5CA18-91B1-0F41-B529-EFFCC86B5D12}" type="slidenum">
              <a:rPr lang="en-US" altLang="en-US" sz="1000">
                <a:solidFill>
                  <a:srgbClr val="919191"/>
                </a:solidFill>
              </a:rPr>
              <a:pPr>
                <a:spcBef>
                  <a:spcPct val="0"/>
                </a:spcBef>
                <a:buClrTx/>
                <a:buSzTx/>
                <a:buFontTx/>
                <a:buNone/>
              </a:pPr>
              <a:t>24</a:t>
            </a:fld>
            <a:endParaRPr lang="en-US" altLang="en-US" sz="1000">
              <a:solidFill>
                <a:srgbClr val="919191"/>
              </a:solidFill>
            </a:endParaRPr>
          </a:p>
        </p:txBody>
      </p:sp>
      <p:sp>
        <p:nvSpPr>
          <p:cNvPr id="27656" name="Shape 156"/>
          <p:cNvSpPr>
            <a:spLocks noChangeShapeType="1"/>
          </p:cNvSpPr>
          <p:nvPr/>
        </p:nvSpPr>
        <p:spPr bwMode="auto">
          <a:xfrm>
            <a:off x="2041525" y="2679700"/>
            <a:ext cx="20097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7" name="Shape 157"/>
          <p:cNvSpPr>
            <a:spLocks noChangeShapeType="1"/>
          </p:cNvSpPr>
          <p:nvPr/>
        </p:nvSpPr>
        <p:spPr bwMode="auto">
          <a:xfrm>
            <a:off x="1163638" y="4445000"/>
            <a:ext cx="1844675"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58" name="Shape 158"/>
          <p:cNvSpPr>
            <a:spLocks noChangeShapeType="1"/>
          </p:cNvSpPr>
          <p:nvPr/>
        </p:nvSpPr>
        <p:spPr bwMode="auto">
          <a:xfrm flipH="1">
            <a:off x="2403475" y="4911725"/>
            <a:ext cx="638175" cy="979488"/>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59" name="Shape 159"/>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0" name="Shape 160"/>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1" name="Shape 161"/>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2" name="Shape 162"/>
          <p:cNvSpPr>
            <a:spLocks noChangeShapeType="1"/>
          </p:cNvSpPr>
          <p:nvPr/>
        </p:nvSpPr>
        <p:spPr bwMode="auto">
          <a:xfrm>
            <a:off x="2136775" y="1754188"/>
            <a:ext cx="1882775" cy="13081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3" name="Shape 163"/>
          <p:cNvSpPr>
            <a:spLocks noChangeShapeType="1"/>
          </p:cNvSpPr>
          <p:nvPr/>
        </p:nvSpPr>
        <p:spPr bwMode="auto">
          <a:xfrm>
            <a:off x="2795588" y="1860550"/>
            <a:ext cx="1255712" cy="11906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4" name="Shape 164"/>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65" name="Shape 165"/>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6" name="Shape 166"/>
          <p:cNvSpPr>
            <a:spLocks noChangeShapeType="1"/>
          </p:cNvSpPr>
          <p:nvPr/>
        </p:nvSpPr>
        <p:spPr bwMode="auto">
          <a:xfrm flipV="1">
            <a:off x="1063625" y="4859338"/>
            <a:ext cx="1944688" cy="563562"/>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67" name="Shape 167"/>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68" name="Shape 168"/>
          <p:cNvSpPr>
            <a:spLocks noChangeShapeType="1"/>
          </p:cNvSpPr>
          <p:nvPr/>
        </p:nvSpPr>
        <p:spPr bwMode="auto">
          <a:xfrm flipH="1">
            <a:off x="6242050" y="3646488"/>
            <a:ext cx="1743075" cy="733425"/>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69" name="Shape 169"/>
          <p:cNvSpPr>
            <a:spLocks noChangeShapeType="1"/>
          </p:cNvSpPr>
          <p:nvPr/>
        </p:nvSpPr>
        <p:spPr bwMode="auto">
          <a:xfrm>
            <a:off x="6305550" y="4433888"/>
            <a:ext cx="765175" cy="97790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0" name="Shape 170"/>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1" name="Shape 171"/>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2" name="Shape 172"/>
          <p:cNvSpPr>
            <a:spLocks noChangeShapeType="1"/>
          </p:cNvSpPr>
          <p:nvPr/>
        </p:nvSpPr>
        <p:spPr bwMode="auto">
          <a:xfrm flipH="1" flipV="1">
            <a:off x="6305550" y="4359275"/>
            <a:ext cx="1668463" cy="4254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3" name="Shape 173"/>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4" name="Shape 174"/>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75" name="Shape 175"/>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76" name="Shape 176"/>
          <p:cNvSpPr>
            <a:spLocks noChangeShapeType="1"/>
          </p:cNvSpPr>
          <p:nvPr/>
        </p:nvSpPr>
        <p:spPr bwMode="auto">
          <a:xfrm>
            <a:off x="4040188" y="3114675"/>
            <a:ext cx="2254250" cy="1276350"/>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7" name="Shape 177"/>
          <p:cNvSpPr>
            <a:spLocks noChangeShapeType="1"/>
          </p:cNvSpPr>
          <p:nvPr/>
        </p:nvSpPr>
        <p:spPr bwMode="auto">
          <a:xfrm flipH="1">
            <a:off x="3051175" y="3114675"/>
            <a:ext cx="1052513" cy="171291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8" name="Shape 178"/>
          <p:cNvSpPr>
            <a:spLocks noChangeShapeType="1"/>
          </p:cNvSpPr>
          <p:nvPr/>
        </p:nvSpPr>
        <p:spPr bwMode="auto">
          <a:xfrm flipH="1">
            <a:off x="3062288" y="4391025"/>
            <a:ext cx="3243262" cy="500063"/>
          </a:xfrm>
          <a:prstGeom prst="line">
            <a:avLst/>
          </a:prstGeom>
          <a:noFill/>
          <a:ln w="63500">
            <a:solidFill>
              <a:srgbClr val="797979"/>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679" name="Shape 179"/>
          <p:cNvSpPr>
            <a:spLocks noChangeArrowheads="1"/>
          </p:cNvSpPr>
          <p:nvPr/>
        </p:nvSpPr>
        <p:spPr bwMode="auto">
          <a:xfrm>
            <a:off x="276225" y="3694113"/>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end-system</a:t>
            </a:r>
          </a:p>
        </p:txBody>
      </p:sp>
      <p:sp>
        <p:nvSpPr>
          <p:cNvPr id="27680" name="Shape 180"/>
          <p:cNvSpPr>
            <a:spLocks noChangeArrowheads="1"/>
          </p:cNvSpPr>
          <p:nvPr/>
        </p:nvSpPr>
        <p:spPr bwMode="auto">
          <a:xfrm>
            <a:off x="5683250" y="3640138"/>
            <a:ext cx="11414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switch</a:t>
            </a:r>
          </a:p>
        </p:txBody>
      </p:sp>
      <p:sp>
        <p:nvSpPr>
          <p:cNvPr id="27681" name="Shape 181"/>
          <p:cNvSpPr>
            <a:spLocks noChangeArrowheads="1"/>
          </p:cNvSpPr>
          <p:nvPr/>
        </p:nvSpPr>
        <p:spPr bwMode="auto">
          <a:xfrm>
            <a:off x="4017963" y="2139950"/>
            <a:ext cx="6492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chemeClr val="bg2"/>
                </a:solidFill>
                <a:sym typeface="Calibri" charset="0"/>
              </a:rPr>
              <a:t>link</a:t>
            </a:r>
          </a:p>
        </p:txBody>
      </p:sp>
      <p:sp>
        <p:nvSpPr>
          <p:cNvPr id="182" name="Shape 182"/>
          <p:cNvSpPr/>
          <p:nvPr/>
        </p:nvSpPr>
        <p:spPr>
          <a:xfrm>
            <a:off x="3875088" y="2867025"/>
            <a:ext cx="447675" cy="446088"/>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3" name="Shape 183"/>
          <p:cNvSpPr/>
          <p:nvPr/>
        </p:nvSpPr>
        <p:spPr>
          <a:xfrm>
            <a:off x="2830513" y="4652963"/>
            <a:ext cx="446087"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4" name="Shape 184"/>
          <p:cNvSpPr/>
          <p:nvPr/>
        </p:nvSpPr>
        <p:spPr>
          <a:xfrm>
            <a:off x="6062663" y="4170363"/>
            <a:ext cx="447675" cy="446087"/>
          </a:xfrm>
          <a:prstGeom prst="roundRect">
            <a:avLst>
              <a:gd name="adj" fmla="val 30000"/>
            </a:avLst>
          </a:prstGeom>
          <a:solidFill>
            <a:srgbClr val="424242"/>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5" name="Shape 185"/>
          <p:cNvSpPr/>
          <p:nvPr/>
        </p:nvSpPr>
        <p:spPr>
          <a:xfrm>
            <a:off x="1241425" y="4062413"/>
            <a:ext cx="357188" cy="777875"/>
          </a:xfrm>
          <a:prstGeom prst="rect">
            <a:avLst/>
          </a:prstGeom>
          <a:solidFill>
            <a:srgbClr val="000090"/>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000090"/>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6" name="Shape 186"/>
          <p:cNvSpPr>
            <a:spLocks noChangeArrowheads="1"/>
          </p:cNvSpPr>
          <p:nvPr/>
        </p:nvSpPr>
        <p:spPr bwMode="auto">
          <a:xfrm>
            <a:off x="166688" y="4724400"/>
            <a:ext cx="12049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90"/>
                </a:solidFill>
                <a:sym typeface="Calibri" charset="0"/>
              </a:rPr>
              <a:t>packet</a:t>
            </a:r>
          </a:p>
        </p:txBody>
      </p:sp>
      <p:sp>
        <p:nvSpPr>
          <p:cNvPr id="187" name="Shape 18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pic>
        <p:nvPicPr>
          <p:cNvPr id="188" name="Picture 1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0050" y="3552825"/>
            <a:ext cx="61356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Shape 190"/>
          <p:cNvSpPr>
            <a:spLocks noChangeArrowheads="1"/>
          </p:cNvSpPr>
          <p:nvPr/>
        </p:nvSpPr>
        <p:spPr bwMode="auto">
          <a:xfrm>
            <a:off x="4149725" y="3960813"/>
            <a:ext cx="8207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wrap="none"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660066"/>
                </a:solidFill>
                <a:sym typeface="Calibri" charset="0"/>
              </a:rPr>
              <a:t>path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p:tmAbs val="0"/>
                                  </p:iterate>
                                  <p:childTnLst>
                                    <p:set>
                                      <p:cBhvr>
                                        <p:cTn id="10" fill="hold"/>
                                        <p:tgtEl>
                                          <p:spTgt spid="1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grpId="1" nodeType="clickEffect">
                                  <p:stCondLst>
                                    <p:cond delay="0"/>
                                  </p:stCondLst>
                                  <p:childTnLst>
                                    <p:animMotion origin="layout" path="M 0 0 C 0.06593 0.01645 0.13203 0.03313 0.21357 0.02849 C 0.29511 0.02386 0.41655 -0.00324 0.48925 -0.02849 C 0.56194 -0.05374 0.60566 -0.08872 0.64938 -0.12346 " pathEditMode="relative" ptsTypes="aaaA">
                                      <p:cBhvr>
                                        <p:cTn id="14" dur="2000" fill="hold"/>
                                        <p:tgtEl>
                                          <p:spTgt spid="185"/>
                                        </p:tgtEl>
                                        <p:attrNameLst>
                                          <p:attrName>ppt_x</p:attrName>
                                          <p:attrName>ppt_y</p:attrName>
                                        </p:attrNameLst>
                                      </p:cBhvr>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iterate>
                                    <p:tmAbs val="0"/>
                                  </p:iterate>
                                  <p:childTnLst>
                                    <p:set>
                                      <p:cBhvr>
                                        <p:cTn id="18" fill="hold"/>
                                        <p:tgtEl>
                                          <p:spTgt spid="188"/>
                                        </p:tgtEl>
                                        <p:attrNameLst>
                                          <p:attrName>style.visibility</p:attrName>
                                        </p:attrNameLst>
                                      </p:cBhvr>
                                      <p:to>
                                        <p:strVal val="visible"/>
                                      </p:to>
                                    </p:set>
                                    <p:animEffect transition="in" filter="wipe(left)">
                                      <p:cBhvr>
                                        <p:cTn id="19" dur="1000"/>
                                        <p:tgtEl>
                                          <p:spTgt spid="18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p:tmAbs val="0"/>
                                  </p:iterate>
                                  <p:childTnLst>
                                    <p:set>
                                      <p:cBhvr>
                                        <p:cTn id="23" fill="hold"/>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advAuto="0"/>
      <p:bldP spid="185" grpId="1" animBg="1"/>
      <p:bldP spid="186" grpId="0" animBg="1" advAuto="0"/>
      <p:bldP spid="188" grpId="0" animBg="1" advAuto="0"/>
      <p:bldP spid="19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22238"/>
            <a:ext cx="8686800" cy="868362"/>
          </a:xfrm>
        </p:spPr>
        <p:txBody>
          <a:bodyPr/>
          <a:lstStyle/>
          <a:p>
            <a:r>
              <a:rPr lang="en-US" dirty="0"/>
              <a:t>U</a:t>
            </a:r>
            <a:r>
              <a:rPr lang="en-US" dirty="0" smtClean="0"/>
              <a:t>nderlying purpose of networks…</a:t>
            </a:r>
            <a:endParaRPr lang="en-US" dirty="0"/>
          </a:p>
        </p:txBody>
      </p:sp>
      <p:sp>
        <p:nvSpPr>
          <p:cNvPr id="5" name="Content Placeholder 4"/>
          <p:cNvSpPr>
            <a:spLocks noGrp="1"/>
          </p:cNvSpPr>
          <p:nvPr>
            <p:ph idx="1"/>
          </p:nvPr>
        </p:nvSpPr>
        <p:spPr/>
        <p:txBody>
          <a:bodyPr/>
          <a:lstStyle/>
          <a:p>
            <a:r>
              <a:rPr lang="en-US" dirty="0" smtClean="0"/>
              <a:t>Support the logical equivalent of IPC</a:t>
            </a:r>
          </a:p>
          <a:p>
            <a:pPr lvl="1"/>
            <a:r>
              <a:rPr lang="en-US" dirty="0" smtClean="0"/>
              <a:t>(John Day)</a:t>
            </a:r>
          </a:p>
          <a:p>
            <a:endParaRPr lang="en-US" dirty="0"/>
          </a:p>
          <a:p>
            <a:r>
              <a:rPr lang="en-US" dirty="0" smtClean="0"/>
              <a:t>The network should allow two processes on different hosts to exchange data</a:t>
            </a:r>
          </a:p>
          <a:p>
            <a:endParaRPr lang="en-US" dirty="0"/>
          </a:p>
          <a:p>
            <a:r>
              <a:rPr lang="en-US" dirty="0" smtClean="0"/>
              <a:t>This is the entire purpose of networking</a:t>
            </a:r>
          </a:p>
          <a:p>
            <a:pPr lvl="1"/>
            <a:r>
              <a:rPr lang="en-US" dirty="0" smtClean="0"/>
              <a:t>Everything else is just commentary….</a:t>
            </a:r>
            <a:endParaRPr lang="en-US" dirty="0"/>
          </a:p>
        </p:txBody>
      </p:sp>
      <p:sp>
        <p:nvSpPr>
          <p:cNvPr id="3" name="Slide Number Placeholder 2"/>
          <p:cNvSpPr>
            <a:spLocks noGrp="1"/>
          </p:cNvSpPr>
          <p:nvPr>
            <p:ph type="sldNum" sz="quarter" idx="12"/>
          </p:nvPr>
        </p:nvSpPr>
        <p:spPr/>
        <p:txBody>
          <a:bodyPr/>
          <a:lstStyle/>
          <a:p>
            <a:pPr>
              <a:defRPr/>
            </a:pPr>
            <a:fld id="{AADF5061-46DE-5F40-8717-B0C451628FED}" type="slidenum">
              <a:rPr lang="en-US" altLang="en-US" smtClean="0"/>
              <a:pPr>
                <a:defRPr/>
              </a:pPr>
              <a:t>25</a:t>
            </a:fld>
            <a:endParaRPr lang="en-US" altLang="en-US"/>
          </a:p>
        </p:txBody>
      </p:sp>
    </p:spTree>
    <p:extLst>
      <p:ext uri="{BB962C8B-B14F-4D97-AF65-F5344CB8AC3E}">
        <p14:creationId xmlns:p14="http://schemas.microsoft.com/office/powerpoint/2010/main" val="1308147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components of networks</a:t>
            </a:r>
            <a:endParaRPr lang="en-US" dirty="0"/>
          </a:p>
        </p:txBody>
      </p:sp>
      <p:sp>
        <p:nvSpPr>
          <p:cNvPr id="3" name="Text Placeholder 2"/>
          <p:cNvSpPr>
            <a:spLocks noGrp="1"/>
          </p:cNvSpPr>
          <p:nvPr>
            <p:ph idx="1"/>
          </p:nvPr>
        </p:nvSpPr>
        <p:spPr/>
        <p:txBody>
          <a:bodyPr/>
          <a:lstStyle/>
          <a:p>
            <a:r>
              <a:rPr lang="en-US" b="1" dirty="0" smtClean="0"/>
              <a:t>End systems</a:t>
            </a:r>
            <a:r>
              <a:rPr lang="en-US" dirty="0" smtClean="0"/>
              <a:t>: they send/receive packets</a:t>
            </a:r>
          </a:p>
          <a:p>
            <a:pPr lvl="6"/>
            <a:endParaRPr lang="en-US" dirty="0"/>
          </a:p>
          <a:p>
            <a:r>
              <a:rPr lang="en-US" b="1" dirty="0" smtClean="0"/>
              <a:t>Switchers/routers</a:t>
            </a:r>
            <a:r>
              <a:rPr lang="en-US" dirty="0" smtClean="0"/>
              <a:t>: they forward packets</a:t>
            </a:r>
          </a:p>
          <a:p>
            <a:pPr lvl="1"/>
            <a:r>
              <a:rPr lang="en-US" dirty="0" smtClean="0"/>
              <a:t>Routing decisions ensure packets reach destination</a:t>
            </a:r>
          </a:p>
          <a:p>
            <a:pPr lvl="1"/>
            <a:endParaRPr lang="en-US" dirty="0"/>
          </a:p>
          <a:p>
            <a:r>
              <a:rPr lang="en-US" b="1" dirty="0" smtClean="0"/>
              <a:t>Links</a:t>
            </a:r>
            <a:r>
              <a:rPr lang="en-US" dirty="0" smtClean="0"/>
              <a:t>: connect end systems to switches, and switches to each other</a:t>
            </a:r>
            <a:endParaRPr lang="en-US" dirty="0"/>
          </a:p>
        </p:txBody>
      </p:sp>
      <p:sp>
        <p:nvSpPr>
          <p:cNvPr id="4" name="Slide Number Placeholder 3"/>
          <p:cNvSpPr>
            <a:spLocks noGrp="1"/>
          </p:cNvSpPr>
          <p:nvPr>
            <p:ph type="sldNum" sz="quarter" idx="12"/>
          </p:nvPr>
        </p:nvSpPr>
        <p:spPr/>
        <p:txBody>
          <a:bodyPr/>
          <a:lstStyle/>
          <a:p>
            <a:pPr>
              <a:defRPr/>
            </a:pPr>
            <a:fld id="{F59CD7D8-2B1C-0B46-9490-23946C82A226}" type="slidenum">
              <a:rPr lang="en-US" altLang="en-US" smtClean="0"/>
              <a:pPr>
                <a:defRPr/>
              </a:pPr>
              <a:t>26</a:t>
            </a:fld>
            <a:endParaRPr lang="en-US" altLang="en-US"/>
          </a:p>
        </p:txBody>
      </p:sp>
    </p:spTree>
    <p:extLst>
      <p:ext uri="{BB962C8B-B14F-4D97-AF65-F5344CB8AC3E}">
        <p14:creationId xmlns:p14="http://schemas.microsoft.com/office/powerpoint/2010/main" val="448388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Variety of applications</a:t>
            </a:r>
            <a:endParaRPr lang="en-US" dirty="0"/>
          </a:p>
        </p:txBody>
      </p:sp>
      <p:sp>
        <p:nvSpPr>
          <p:cNvPr id="29697" name="Shape 19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B108951-F921-5946-A8FD-E524B4C6A839}" type="slidenum">
              <a:rPr lang="en-US" altLang="en-US" sz="1000">
                <a:solidFill>
                  <a:srgbClr val="919191"/>
                </a:solidFill>
              </a:rPr>
              <a:pPr>
                <a:spcBef>
                  <a:spcPct val="0"/>
                </a:spcBef>
                <a:buClrTx/>
                <a:buSzTx/>
                <a:buFontTx/>
                <a:buNone/>
              </a:pPr>
              <a:t>27</a:t>
            </a:fld>
            <a:endParaRPr lang="en-US" altLang="en-US" sz="1000">
              <a:solidFill>
                <a:srgbClr val="919191"/>
              </a:solidFill>
            </a:endParaRPr>
          </a:p>
        </p:txBody>
      </p:sp>
      <p:sp>
        <p:nvSpPr>
          <p:cNvPr id="196" name="Shape 196"/>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7" name="Shape 197"/>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98" name="Shape 198"/>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01" name="Shape 199"/>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2" name="Shape 200"/>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3" name="Shape 201"/>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4" name="Shape 202"/>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5" name="Shape 203"/>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06" name="Shape 204"/>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5" name="Shape 205"/>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6" name="Shape 206"/>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07" name="Shape 207"/>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0" name="Shape 208"/>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1" name="Shape 209"/>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0" name="Shape 210"/>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1" name="Shape 211"/>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4" name="Shape 212"/>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3" name="Shape 213"/>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16" name="Shape 214"/>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17" name="Shape 215"/>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6" name="Shape 216"/>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17" name="Shape 217"/>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0" name="Shape 218"/>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19" name="Shape 219"/>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0" name="Shape 220"/>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1" name="Shape 221"/>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9724" name="Shape 222"/>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5" name="Shape 223"/>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9726" name="Shape 224"/>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25" name="Shape 225"/>
          <p:cNvSpPr>
            <a:spLocks noChangeArrowheads="1"/>
          </p:cNvSpPr>
          <p:nvPr/>
        </p:nvSpPr>
        <p:spPr bwMode="auto">
          <a:xfrm>
            <a:off x="114300" y="3756025"/>
            <a:ext cx="3251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26" name="Shape 226"/>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7" name="Shape 227"/>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8" name="Shape 228"/>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29" name="Shape 229"/>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30" name="Shape 230"/>
          <p:cNvSpPr>
            <a:spLocks noChangeArrowheads="1"/>
          </p:cNvSpPr>
          <p:nvPr/>
        </p:nvSpPr>
        <p:spPr bwMode="auto">
          <a:xfrm>
            <a:off x="5946775" y="2708275"/>
            <a:ext cx="30988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instant messaging</a:t>
            </a:r>
          </a:p>
        </p:txBody>
      </p:sp>
      <p:sp>
        <p:nvSpPr>
          <p:cNvPr id="231" name="Shape 231"/>
          <p:cNvSpPr>
            <a:spLocks noChangeArrowheads="1"/>
          </p:cNvSpPr>
          <p:nvPr/>
        </p:nvSpPr>
        <p:spPr bwMode="auto">
          <a:xfrm>
            <a:off x="438150" y="762000"/>
            <a:ext cx="20891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facebook server</a:t>
            </a:r>
          </a:p>
        </p:txBody>
      </p:sp>
      <p:sp>
        <p:nvSpPr>
          <p:cNvPr id="232" name="Shape 232"/>
          <p:cNvSpPr>
            <a:spLocks noChangeArrowheads="1"/>
          </p:cNvSpPr>
          <p:nvPr/>
        </p:nvSpPr>
        <p:spPr bwMode="auto">
          <a:xfrm>
            <a:off x="5776913" y="5494338"/>
            <a:ext cx="2982912"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firefox accessing facebook</a:t>
            </a:r>
          </a:p>
        </p:txBody>
      </p:sp>
      <p:pic>
        <p:nvPicPr>
          <p:cNvPr id="233" name="Picture 2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3652838"/>
            <a:ext cx="6415088"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 name="Picture 2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3" y="1847850"/>
            <a:ext cx="4672012"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 name="Shape 237"/>
          <p:cNvSpPr>
            <a:spLocks noChangeArrowheads="1"/>
          </p:cNvSpPr>
          <p:nvPr/>
        </p:nvSpPr>
        <p:spPr bwMode="auto">
          <a:xfrm>
            <a:off x="2527300" y="5637213"/>
            <a:ext cx="29114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client</a:t>
            </a:r>
          </a:p>
        </p:txBody>
      </p:sp>
      <p:sp>
        <p:nvSpPr>
          <p:cNvPr id="238" name="Shape 238"/>
          <p:cNvSpPr>
            <a:spLocks noChangeArrowheads="1"/>
          </p:cNvSpPr>
          <p:nvPr/>
        </p:nvSpPr>
        <p:spPr bwMode="auto">
          <a:xfrm>
            <a:off x="3759200" y="1220788"/>
            <a:ext cx="28225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3366FF"/>
                </a:solidFill>
                <a:sym typeface="Calibri" charset="0"/>
              </a:rPr>
              <a:t>world of warcraft server</a:t>
            </a:r>
          </a:p>
        </p:txBody>
      </p:sp>
      <p:pic>
        <p:nvPicPr>
          <p:cNvPr id="239" name="Picture 2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3" y="2049463"/>
            <a:ext cx="1722437"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30"/>
                                        </p:tgtEl>
                                        <p:attrNameLst>
                                          <p:attrName>style.visibility</p:attrName>
                                        </p:attrNameLst>
                                      </p:cBhvr>
                                      <p:to>
                                        <p:strVal val="visible"/>
                                      </p:to>
                                    </p:set>
                                  </p:childTnLst>
                                </p:cTn>
                              </p:par>
                            </p:childTnLst>
                          </p:cTn>
                        </p:par>
                        <p:par>
                          <p:cTn id="10" fill="hold" nodeType="afterGroup">
                            <p:stCondLst>
                              <p:cond delay="0"/>
                            </p:stCondLst>
                            <p:childTnLst>
                              <p:par>
                                <p:cTn id="11" presetID="9" presetClass="entr" presetSubtype="0" fill="hold" grpId="0" nodeType="afterEffect">
                                  <p:stCondLst>
                                    <p:cond delay="0"/>
                                  </p:stCondLst>
                                  <p:iterate>
                                    <p:tmAbs val="0"/>
                                  </p:iterate>
                                  <p:childTnLst>
                                    <p:set>
                                      <p:cBhvr>
                                        <p:cTn id="12" fill="hold"/>
                                        <p:tgtEl>
                                          <p:spTgt spid="233"/>
                                        </p:tgtEl>
                                        <p:attrNameLst>
                                          <p:attrName>style.visibility</p:attrName>
                                        </p:attrNameLst>
                                      </p:cBhvr>
                                      <p:to>
                                        <p:strVal val="visible"/>
                                      </p:to>
                                    </p:set>
                                    <p:animEffect transition="in" filter="dissolve">
                                      <p:cBhvr>
                                        <p:cTn id="13" dur="1000"/>
                                        <p:tgtEl>
                                          <p:spTgt spid="2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p:tmAbs val="0"/>
                                  </p:iterate>
                                  <p:childTnLst>
                                    <p:set>
                                      <p:cBhvr>
                                        <p:cTn id="17" fill="hold"/>
                                        <p:tgtEl>
                                          <p:spTgt spid="231"/>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grpId="0" nodeType="afterEffect">
                                  <p:stCondLst>
                                    <p:cond delay="0"/>
                                  </p:stCondLst>
                                  <p:iterate>
                                    <p:tmAbs val="0"/>
                                  </p:iterate>
                                  <p:childTnLst>
                                    <p:set>
                                      <p:cBhvr>
                                        <p:cTn id="20" fill="hold"/>
                                        <p:tgtEl>
                                          <p:spTgt spid="232"/>
                                        </p:tgtEl>
                                        <p:attrNameLst>
                                          <p:attrName>style.visibility</p:attrName>
                                        </p:attrNameLst>
                                      </p:cBhvr>
                                      <p:to>
                                        <p:strVal val="visible"/>
                                      </p:to>
                                    </p:set>
                                  </p:childTnLst>
                                </p:cTn>
                              </p:par>
                            </p:childTnLst>
                          </p:cTn>
                        </p:par>
                        <p:par>
                          <p:cTn id="21" fill="hold" nodeType="afterGroup">
                            <p:stCondLst>
                              <p:cond delay="0"/>
                            </p:stCondLst>
                            <p:childTnLst>
                              <p:par>
                                <p:cTn id="22" presetID="9" presetClass="entr" presetSubtype="0" fill="hold" grpId="0" nodeType="afterEffect">
                                  <p:stCondLst>
                                    <p:cond delay="0"/>
                                  </p:stCondLst>
                                  <p:iterate>
                                    <p:tmAbs val="0"/>
                                  </p:iterate>
                                  <p:childTnLst>
                                    <p:set>
                                      <p:cBhvr>
                                        <p:cTn id="23" fill="hold"/>
                                        <p:tgtEl>
                                          <p:spTgt spid="235"/>
                                        </p:tgtEl>
                                        <p:attrNameLst>
                                          <p:attrName>style.visibility</p:attrName>
                                        </p:attrNameLst>
                                      </p:cBhvr>
                                      <p:to>
                                        <p:strVal val="visible"/>
                                      </p:to>
                                    </p:set>
                                    <p:animEffect transition="in" filter="dissolve">
                                      <p:cBhvr>
                                        <p:cTn id="24" dur="1000"/>
                                        <p:tgtEl>
                                          <p:spTgt spid="2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p:tmAbs val="0"/>
                                  </p:iterate>
                                  <p:childTnLst>
                                    <p:set>
                                      <p:cBhvr>
                                        <p:cTn id="28" fill="hold"/>
                                        <p:tgtEl>
                                          <p:spTgt spid="237"/>
                                        </p:tgtEl>
                                        <p:attrNameLst>
                                          <p:attrName>style.visibility</p:attrName>
                                        </p:attrNameLst>
                                      </p:cBhvr>
                                      <p:to>
                                        <p:strVal val="visible"/>
                                      </p:to>
                                    </p:set>
                                  </p:childTnLst>
                                </p:cTn>
                              </p:par>
                            </p:childTnLst>
                          </p:cTn>
                        </p:par>
                        <p:par>
                          <p:cTn id="29" fill="hold" nodeType="afterGroup">
                            <p:stCondLst>
                              <p:cond delay="0"/>
                            </p:stCondLst>
                            <p:childTnLst>
                              <p:par>
                                <p:cTn id="30" presetID="1" presetClass="entr" presetSubtype="0" fill="hold" grpId="0" nodeType="afterEffect">
                                  <p:stCondLst>
                                    <p:cond delay="0"/>
                                  </p:stCondLst>
                                  <p:iterate>
                                    <p:tmAbs val="0"/>
                                  </p:iterate>
                                  <p:childTnLst>
                                    <p:set>
                                      <p:cBhvr>
                                        <p:cTn id="31" fill="hold"/>
                                        <p:tgtEl>
                                          <p:spTgt spid="238"/>
                                        </p:tgtEl>
                                        <p:attrNameLst>
                                          <p:attrName>style.visibility</p:attrName>
                                        </p:attrNameLst>
                                      </p:cBhvr>
                                      <p:to>
                                        <p:strVal val="visible"/>
                                      </p:to>
                                    </p:set>
                                  </p:childTnLst>
                                </p:cTn>
                              </p:par>
                            </p:childTnLst>
                          </p:cTn>
                        </p:par>
                        <p:par>
                          <p:cTn id="32" fill="hold" nodeType="afterGroup">
                            <p:stCondLst>
                              <p:cond delay="0"/>
                            </p:stCondLst>
                            <p:childTnLst>
                              <p:par>
                                <p:cTn id="33" presetID="9" presetClass="entr" presetSubtype="0" fill="hold" grpId="0" nodeType="afterEffect">
                                  <p:stCondLst>
                                    <p:cond delay="0"/>
                                  </p:stCondLst>
                                  <p:iterate>
                                    <p:tmAbs val="0"/>
                                  </p:iterate>
                                  <p:childTnLst>
                                    <p:set>
                                      <p:cBhvr>
                                        <p:cTn id="34" fill="hold"/>
                                        <p:tgtEl>
                                          <p:spTgt spid="239"/>
                                        </p:tgtEl>
                                        <p:attrNameLst>
                                          <p:attrName>style.visibility</p:attrName>
                                        </p:attrNameLst>
                                      </p:cBhvr>
                                      <p:to>
                                        <p:strVal val="visible"/>
                                      </p:to>
                                    </p:set>
                                    <p:animEffect transition="in" filter="dissolve">
                                      <p:cBhvr>
                                        <p:cTn id="35"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advAuto="0"/>
      <p:bldP spid="230" grpId="0" animBg="1" advAuto="0"/>
      <p:bldP spid="231" grpId="0" animBg="1" advAuto="0"/>
      <p:bldP spid="232" grpId="0" animBg="1" advAuto="0"/>
      <p:bldP spid="233" grpId="0" animBg="1" advAuto="0"/>
      <p:bldP spid="235" grpId="0" animBg="1" advAuto="0"/>
      <p:bldP spid="237" grpId="0" animBg="1" advAuto="0"/>
      <p:bldP spid="238" grpId="0" animBg="1" advAuto="0"/>
      <p:bldP spid="239"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5106988" y="3697288"/>
            <a:ext cx="2751137" cy="1606550"/>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 name="Title 1"/>
          <p:cNvSpPr>
            <a:spLocks noGrp="1"/>
          </p:cNvSpPr>
          <p:nvPr>
            <p:ph type="title"/>
          </p:nvPr>
        </p:nvSpPr>
        <p:spPr/>
        <p:txBody>
          <a:bodyPr/>
          <a:lstStyle/>
          <a:p>
            <a:r>
              <a:rPr lang="en-US" dirty="0" smtClean="0"/>
              <a:t>Using the network….</a:t>
            </a:r>
            <a:endParaRPr lang="en-US" dirty="0"/>
          </a:p>
        </p:txBody>
      </p:sp>
      <p:sp>
        <p:nvSpPr>
          <p:cNvPr id="31746" name="Shape 24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3727758-0D94-D74A-9E8C-637D73049D42}" type="slidenum">
              <a:rPr lang="en-US" altLang="en-US" sz="1000">
                <a:solidFill>
                  <a:srgbClr val="919191"/>
                </a:solidFill>
              </a:rPr>
              <a:pPr>
                <a:spcBef>
                  <a:spcPct val="0"/>
                </a:spcBef>
                <a:buClrTx/>
                <a:buSzTx/>
                <a:buFontTx/>
                <a:buNone/>
              </a:pPr>
              <a:t>28</a:t>
            </a:fld>
            <a:endParaRPr lang="en-US" altLang="en-US" sz="1000">
              <a:solidFill>
                <a:srgbClr val="919191"/>
              </a:solidFill>
            </a:endParaRPr>
          </a:p>
        </p:txBody>
      </p:sp>
      <p:sp>
        <p:nvSpPr>
          <p:cNvPr id="246" name="Shape 246"/>
          <p:cNvSpPr/>
          <p:nvPr/>
        </p:nvSpPr>
        <p:spPr>
          <a:xfrm>
            <a:off x="2071688" y="1946275"/>
            <a:ext cx="3643312" cy="19018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7" name="Shape 247"/>
          <p:cNvSpPr/>
          <p:nvPr/>
        </p:nvSpPr>
        <p:spPr>
          <a:xfrm>
            <a:off x="1098550" y="4241800"/>
            <a:ext cx="2820988" cy="164306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EBEBEB"/>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49" name="Shape 248"/>
          <p:cNvSpPr>
            <a:spLocks noChangeShapeType="1"/>
          </p:cNvSpPr>
          <p:nvPr/>
        </p:nvSpPr>
        <p:spPr bwMode="auto">
          <a:xfrm>
            <a:off x="3827463" y="1935163"/>
            <a:ext cx="315912" cy="120173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0" name="Shape 249"/>
          <p:cNvSpPr>
            <a:spLocks noChangeShapeType="1"/>
          </p:cNvSpPr>
          <p:nvPr/>
        </p:nvSpPr>
        <p:spPr bwMode="auto">
          <a:xfrm flipH="1" flipV="1">
            <a:off x="6262688" y="4391025"/>
            <a:ext cx="2073275" cy="8620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1" name="Shape 250"/>
          <p:cNvSpPr>
            <a:spLocks noChangeShapeType="1"/>
          </p:cNvSpPr>
          <p:nvPr/>
        </p:nvSpPr>
        <p:spPr bwMode="auto">
          <a:xfrm flipH="1">
            <a:off x="701675" y="4911725"/>
            <a:ext cx="2286000" cy="11699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2" name="Shape 251"/>
          <p:cNvSpPr>
            <a:spLocks noChangeShapeType="1"/>
          </p:cNvSpPr>
          <p:nvPr/>
        </p:nvSpPr>
        <p:spPr bwMode="auto">
          <a:xfrm>
            <a:off x="2041525" y="2679700"/>
            <a:ext cx="20097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3" name="Shape 252"/>
          <p:cNvSpPr>
            <a:spLocks noChangeShapeType="1"/>
          </p:cNvSpPr>
          <p:nvPr/>
        </p:nvSpPr>
        <p:spPr bwMode="auto">
          <a:xfrm>
            <a:off x="1163638" y="4445000"/>
            <a:ext cx="1844675"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4" name="Shape 253"/>
          <p:cNvSpPr>
            <a:spLocks noChangeShapeType="1"/>
          </p:cNvSpPr>
          <p:nvPr/>
        </p:nvSpPr>
        <p:spPr bwMode="auto">
          <a:xfrm flipH="1">
            <a:off x="2403475" y="4911725"/>
            <a:ext cx="638175" cy="97948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4" name="Shape 254"/>
          <p:cNvSpPr/>
          <p:nvPr/>
        </p:nvSpPr>
        <p:spPr>
          <a:xfrm>
            <a:off x="1857375" y="2490788"/>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5" name="Shape 255"/>
          <p:cNvSpPr/>
          <p:nvPr/>
        </p:nvSpPr>
        <p:spPr>
          <a:xfrm>
            <a:off x="1009650" y="4259263"/>
            <a:ext cx="357188"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56" name="Shape 256"/>
          <p:cNvSpPr/>
          <p:nvPr/>
        </p:nvSpPr>
        <p:spPr>
          <a:xfrm>
            <a:off x="2197100" y="5749925"/>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58" name="Shape 257"/>
          <p:cNvSpPr>
            <a:spLocks noChangeShapeType="1"/>
          </p:cNvSpPr>
          <p:nvPr/>
        </p:nvSpPr>
        <p:spPr bwMode="auto">
          <a:xfrm>
            <a:off x="2136775" y="1754188"/>
            <a:ext cx="1882775" cy="13081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59" name="Shape 258"/>
          <p:cNvSpPr>
            <a:spLocks noChangeShapeType="1"/>
          </p:cNvSpPr>
          <p:nvPr/>
        </p:nvSpPr>
        <p:spPr bwMode="auto">
          <a:xfrm>
            <a:off x="2795588" y="1860550"/>
            <a:ext cx="1255712" cy="11906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59" name="Shape 259"/>
          <p:cNvSpPr/>
          <p:nvPr/>
        </p:nvSpPr>
        <p:spPr>
          <a:xfrm>
            <a:off x="1955800" y="152717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0" name="Shape 260"/>
          <p:cNvSpPr/>
          <p:nvPr/>
        </p:nvSpPr>
        <p:spPr>
          <a:xfrm>
            <a:off x="2616200" y="1660525"/>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2" name="Shape 261"/>
          <p:cNvSpPr>
            <a:spLocks noChangeShapeType="1"/>
          </p:cNvSpPr>
          <p:nvPr/>
        </p:nvSpPr>
        <p:spPr bwMode="auto">
          <a:xfrm flipV="1">
            <a:off x="1063625" y="4859338"/>
            <a:ext cx="1944688" cy="56356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2" name="Shape 262"/>
          <p:cNvSpPr/>
          <p:nvPr/>
        </p:nvSpPr>
        <p:spPr>
          <a:xfrm>
            <a:off x="90170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4" name="Shape 263"/>
          <p:cNvSpPr>
            <a:spLocks noChangeShapeType="1"/>
          </p:cNvSpPr>
          <p:nvPr/>
        </p:nvSpPr>
        <p:spPr bwMode="auto">
          <a:xfrm flipH="1">
            <a:off x="6242050" y="3646488"/>
            <a:ext cx="1743075" cy="73342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65" name="Shape 264"/>
          <p:cNvSpPr>
            <a:spLocks noChangeShapeType="1"/>
          </p:cNvSpPr>
          <p:nvPr/>
        </p:nvSpPr>
        <p:spPr bwMode="auto">
          <a:xfrm>
            <a:off x="6305550" y="4433888"/>
            <a:ext cx="765175" cy="97790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5" name="Shape 265"/>
          <p:cNvSpPr/>
          <p:nvPr/>
        </p:nvSpPr>
        <p:spPr>
          <a:xfrm>
            <a:off x="7821613" y="3455988"/>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0096FF"/>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6" name="Shape 266"/>
          <p:cNvSpPr/>
          <p:nvPr/>
        </p:nvSpPr>
        <p:spPr>
          <a:xfrm>
            <a:off x="6902450" y="5249863"/>
            <a:ext cx="357188" cy="358775"/>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68" name="Shape 267"/>
          <p:cNvSpPr>
            <a:spLocks noChangeShapeType="1"/>
          </p:cNvSpPr>
          <p:nvPr/>
        </p:nvSpPr>
        <p:spPr bwMode="auto">
          <a:xfrm flipH="1" flipV="1">
            <a:off x="6305550" y="4359275"/>
            <a:ext cx="1668463" cy="4254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8" name="Shape 268"/>
          <p:cNvSpPr/>
          <p:nvPr/>
        </p:nvSpPr>
        <p:spPr>
          <a:xfrm>
            <a:off x="7821613" y="4633913"/>
            <a:ext cx="358775"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69" name="Shape 269"/>
          <p:cNvSpPr/>
          <p:nvPr/>
        </p:nvSpPr>
        <p:spPr>
          <a:xfrm>
            <a:off x="554038" y="58753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0" name="Shape 270"/>
          <p:cNvSpPr/>
          <p:nvPr/>
        </p:nvSpPr>
        <p:spPr>
          <a:xfrm>
            <a:off x="8143875" y="5054600"/>
            <a:ext cx="357188" cy="35718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1772" name="Shape 271"/>
          <p:cNvSpPr>
            <a:spLocks noChangeShapeType="1"/>
          </p:cNvSpPr>
          <p:nvPr/>
        </p:nvSpPr>
        <p:spPr bwMode="auto">
          <a:xfrm>
            <a:off x="4040188" y="3114675"/>
            <a:ext cx="2254250" cy="1276350"/>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3" name="Shape 272"/>
          <p:cNvSpPr>
            <a:spLocks noChangeShapeType="1"/>
          </p:cNvSpPr>
          <p:nvPr/>
        </p:nvSpPr>
        <p:spPr bwMode="auto">
          <a:xfrm flipH="1">
            <a:off x="3051175" y="3114675"/>
            <a:ext cx="1052513" cy="171291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1774" name="Shape 273"/>
          <p:cNvSpPr>
            <a:spLocks noChangeShapeType="1"/>
          </p:cNvSpPr>
          <p:nvPr/>
        </p:nvSpPr>
        <p:spPr bwMode="auto">
          <a:xfrm flipH="1">
            <a:off x="3062288" y="4391025"/>
            <a:ext cx="3243262" cy="50006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74" name="Shape 274"/>
          <p:cNvSpPr/>
          <p:nvPr/>
        </p:nvSpPr>
        <p:spPr>
          <a:xfrm>
            <a:off x="3875088" y="2867025"/>
            <a:ext cx="447675" cy="446088"/>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5" name="Shape 275"/>
          <p:cNvSpPr/>
          <p:nvPr/>
        </p:nvSpPr>
        <p:spPr>
          <a:xfrm>
            <a:off x="2830513" y="4652963"/>
            <a:ext cx="446087"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6" name="Shape 276"/>
          <p:cNvSpPr/>
          <p:nvPr/>
        </p:nvSpPr>
        <p:spPr>
          <a:xfrm>
            <a:off x="6062663" y="4170363"/>
            <a:ext cx="447675" cy="446087"/>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7" name="Shape 277"/>
          <p:cNvSpPr/>
          <p:nvPr/>
        </p:nvSpPr>
        <p:spPr>
          <a:xfrm>
            <a:off x="3643313" y="1697038"/>
            <a:ext cx="357187" cy="357187"/>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8" name="Shape 278"/>
          <p:cNvSpPr/>
          <p:nvPr/>
        </p:nvSpPr>
        <p:spPr>
          <a:xfrm>
            <a:off x="152400" y="1803400"/>
            <a:ext cx="3392488" cy="2416175"/>
          </a:xfrm>
          <a:custGeom>
            <a:avLst/>
            <a:gdLst/>
            <a:ahLst/>
            <a:cxnLst>
              <a:cxn ang="0">
                <a:pos x="wd2" y="hd2"/>
              </a:cxn>
              <a:cxn ang="5400000">
                <a:pos x="wd2" y="hd2"/>
              </a:cxn>
              <a:cxn ang="10800000">
                <a:pos x="wd2" y="hd2"/>
              </a:cxn>
              <a:cxn ang="16200000">
                <a:pos x="wd2" y="hd2"/>
              </a:cxn>
            </a:cxnLst>
            <a:rect l="0" t="0" r="r" b="b"/>
            <a:pathLst>
              <a:path w="21600" h="21600" extrusionOk="0">
                <a:moveTo>
                  <a:pt x="1301" y="0"/>
                </a:moveTo>
                <a:cubicBezTo>
                  <a:pt x="583" y="0"/>
                  <a:pt x="0" y="715"/>
                  <a:pt x="0" y="1597"/>
                </a:cubicBezTo>
                <a:lnTo>
                  <a:pt x="0" y="14531"/>
                </a:lnTo>
                <a:cubicBezTo>
                  <a:pt x="0" y="15413"/>
                  <a:pt x="583" y="16128"/>
                  <a:pt x="1301" y="16128"/>
                </a:cubicBezTo>
                <a:lnTo>
                  <a:pt x="3708" y="16128"/>
                </a:lnTo>
                <a:lnTo>
                  <a:pt x="4357" y="21600"/>
                </a:lnTo>
                <a:lnTo>
                  <a:pt x="5008" y="16128"/>
                </a:lnTo>
                <a:lnTo>
                  <a:pt x="20299" y="16128"/>
                </a:lnTo>
                <a:cubicBezTo>
                  <a:pt x="21017" y="16128"/>
                  <a:pt x="21600" y="15413"/>
                  <a:pt x="21600" y="14531"/>
                </a:cubicBezTo>
                <a:lnTo>
                  <a:pt x="21600" y="1597"/>
                </a:lnTo>
                <a:cubicBezTo>
                  <a:pt x="21600" y="715"/>
                  <a:pt x="21017" y="0"/>
                  <a:pt x="20299" y="0"/>
                </a:cubicBezTo>
                <a:lnTo>
                  <a:pt x="1301"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b="0" dirty="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79" name="Shape 279"/>
          <p:cNvSpPr/>
          <p:nvPr/>
        </p:nvSpPr>
        <p:spPr>
          <a:xfrm>
            <a:off x="228600" y="2032000"/>
            <a:ext cx="3227388" cy="1365250"/>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p>
          <a:p>
            <a:pPr eaLnBrk="1" hangingPunct="1">
              <a:defRPr sz="1800"/>
            </a:pPr>
            <a:r>
              <a:rPr sz="2100" i="1" dirty="0">
                <a:solidFill>
                  <a:srgbClr val="942193"/>
                </a:solidFill>
                <a:latin typeface="+mn-lt"/>
                <a:ea typeface="+mn-ea"/>
                <a:sym typeface="Calibri"/>
              </a:rPr>
              <a:t>   send</a:t>
            </a:r>
            <a:r>
              <a:rPr sz="2100" i="1" dirty="0">
                <a:solidFill>
                  <a:srgbClr val="0433FF"/>
                </a:solidFill>
                <a:latin typeface="+mn-lt"/>
                <a:ea typeface="+mn-ea"/>
                <a:sym typeface="Calibri"/>
              </a:rPr>
              <a:t> </a:t>
            </a:r>
            <a:r>
              <a:rPr sz="2100" i="1" dirty="0">
                <a:solidFill>
                  <a:srgbClr val="0096FF"/>
                </a:solidFill>
                <a:latin typeface="+mn-lt"/>
                <a:ea typeface="+mn-ea"/>
                <a:sym typeface="Calibri"/>
              </a:rPr>
              <a:t>( message, ... );</a:t>
            </a:r>
          </a:p>
          <a:p>
            <a:pPr eaLnBrk="1" hangingPunct="1">
              <a:defRPr sz="1800"/>
            </a:pPr>
            <a:r>
              <a:rPr sz="2100" i="1" dirty="0">
                <a:solidFill>
                  <a:srgbClr val="0096FF"/>
                </a:solidFill>
                <a:latin typeface="+mn-lt"/>
                <a:ea typeface="+mn-ea"/>
                <a:sym typeface="Calibri"/>
              </a:rPr>
              <a:t>}</a:t>
            </a:r>
          </a:p>
        </p:txBody>
      </p:sp>
      <p:sp>
        <p:nvSpPr>
          <p:cNvPr id="280" name="Shape 280"/>
          <p:cNvSpPr/>
          <p:nvPr/>
        </p:nvSpPr>
        <p:spPr>
          <a:xfrm>
            <a:off x="5410200" y="1571625"/>
            <a:ext cx="3475038" cy="1828800"/>
          </a:xfrm>
          <a:custGeom>
            <a:avLst/>
            <a:gdLst/>
            <a:ahLst/>
            <a:cxnLst>
              <a:cxn ang="0">
                <a:pos x="wd2" y="hd2"/>
              </a:cxn>
              <a:cxn ang="5400000">
                <a:pos x="wd2" y="hd2"/>
              </a:cxn>
              <a:cxn ang="10800000">
                <a:pos x="wd2" y="hd2"/>
              </a:cxn>
              <a:cxn ang="16200000">
                <a:pos x="wd2" y="hd2"/>
              </a:cxn>
            </a:cxnLst>
            <a:rect l="0" t="0" r="r" b="b"/>
            <a:pathLst>
              <a:path w="21600" h="21600" extrusionOk="0">
                <a:moveTo>
                  <a:pt x="1210" y="0"/>
                </a:moveTo>
                <a:cubicBezTo>
                  <a:pt x="542" y="0"/>
                  <a:pt x="0" y="944"/>
                  <a:pt x="0" y="2109"/>
                </a:cubicBezTo>
                <a:lnTo>
                  <a:pt x="0" y="15817"/>
                </a:lnTo>
                <a:cubicBezTo>
                  <a:pt x="0" y="16982"/>
                  <a:pt x="542" y="17926"/>
                  <a:pt x="1210" y="17926"/>
                </a:cubicBezTo>
                <a:lnTo>
                  <a:pt x="16192" y="17926"/>
                </a:lnTo>
                <a:lnTo>
                  <a:pt x="16797" y="21600"/>
                </a:lnTo>
                <a:lnTo>
                  <a:pt x="17403" y="17926"/>
                </a:lnTo>
                <a:lnTo>
                  <a:pt x="20390" y="17926"/>
                </a:lnTo>
                <a:cubicBezTo>
                  <a:pt x="21058" y="17926"/>
                  <a:pt x="21600" y="16982"/>
                  <a:pt x="21600" y="15817"/>
                </a:cubicBezTo>
                <a:lnTo>
                  <a:pt x="21600" y="2109"/>
                </a:lnTo>
                <a:cubicBezTo>
                  <a:pt x="21600" y="944"/>
                  <a:pt x="21058" y="0"/>
                  <a:pt x="20390" y="0"/>
                </a:cubicBezTo>
                <a:lnTo>
                  <a:pt x="1210" y="0"/>
                </a:lnTo>
                <a:close/>
              </a:path>
            </a:pathLst>
          </a:custGeom>
          <a:ln w="38100">
            <a:solidFill>
              <a:srgbClr val="0096FF"/>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1" name="Shape 281"/>
          <p:cNvSpPr/>
          <p:nvPr/>
        </p:nvSpPr>
        <p:spPr>
          <a:xfrm>
            <a:off x="5486400" y="1800225"/>
            <a:ext cx="3352800" cy="104298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eaLnBrk="1" hangingPunct="1">
              <a:defRPr sz="1800"/>
            </a:pPr>
            <a:r>
              <a:rPr sz="2100" i="1" dirty="0">
                <a:solidFill>
                  <a:srgbClr val="0096FF"/>
                </a:solidFill>
                <a:latin typeface="+mn-lt"/>
                <a:ea typeface="+mn-ea"/>
                <a:sym typeface="Calibri"/>
              </a:rPr>
              <a:t>while (...) {</a:t>
            </a:r>
          </a:p>
          <a:p>
            <a:pPr eaLnBrk="1" hangingPunct="1">
              <a:defRPr sz="1800"/>
            </a:pPr>
            <a:r>
              <a:rPr sz="2100" i="1" dirty="0">
                <a:solidFill>
                  <a:srgbClr val="0096FF"/>
                </a:solidFill>
                <a:latin typeface="+mn-lt"/>
                <a:ea typeface="+mn-ea"/>
                <a:sym typeface="Calibri"/>
              </a:rPr>
              <a:t>   message = </a:t>
            </a:r>
            <a:r>
              <a:rPr sz="2100" i="1" dirty="0">
                <a:solidFill>
                  <a:srgbClr val="942193"/>
                </a:solidFill>
                <a:latin typeface="+mn-lt"/>
                <a:ea typeface="+mn-ea"/>
                <a:sym typeface="Calibri"/>
              </a:rPr>
              <a:t>receive</a:t>
            </a:r>
            <a:r>
              <a:rPr sz="2100" i="1" dirty="0">
                <a:solidFill>
                  <a:srgbClr val="0096FF"/>
                </a:solidFill>
                <a:latin typeface="+mn-lt"/>
                <a:ea typeface="+mn-ea"/>
                <a:sym typeface="Calibri"/>
              </a:rPr>
              <a:t>( ... );</a:t>
            </a:r>
          </a:p>
          <a:p>
            <a:pPr eaLnBrk="1" hangingPunct="1">
              <a:defRPr sz="1800"/>
            </a:pPr>
            <a:r>
              <a:rPr sz="2100" i="1" dirty="0">
                <a:solidFill>
                  <a:srgbClr val="0096FF"/>
                </a:solidFill>
                <a:latin typeface="+mn-lt"/>
                <a:ea typeface="+mn-ea"/>
                <a:sym typeface="Calibri"/>
              </a:rPr>
              <a:t>}</a:t>
            </a:r>
          </a:p>
        </p:txBody>
      </p:sp>
      <p:sp>
        <p:nvSpPr>
          <p:cNvPr id="31783" name="Shape 282"/>
          <p:cNvSpPr>
            <a:spLocks noChangeArrowheads="1"/>
          </p:cNvSpPr>
          <p:nvPr/>
        </p:nvSpPr>
        <p:spPr bwMode="auto">
          <a:xfrm>
            <a:off x="142875" y="4625975"/>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Alice</a:t>
            </a:r>
          </a:p>
        </p:txBody>
      </p:sp>
      <p:sp>
        <p:nvSpPr>
          <p:cNvPr id="31784" name="Shape 283"/>
          <p:cNvSpPr>
            <a:spLocks noChangeArrowheads="1"/>
          </p:cNvSpPr>
          <p:nvPr/>
        </p:nvSpPr>
        <p:spPr bwMode="auto">
          <a:xfrm>
            <a:off x="6956425" y="3790950"/>
            <a:ext cx="2089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3000" b="0">
                <a:solidFill>
                  <a:srgbClr val="000000"/>
                </a:solidFill>
                <a:sym typeface="Calibri" charset="0"/>
              </a:rPr>
              <a:t>Bob</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p:tmAbs val="0"/>
                                  </p:iterate>
                                  <p:childTnLst>
                                    <p:set>
                                      <p:cBhvr>
                                        <p:cTn id="6" fill="hold"/>
                                        <p:tgtEl>
                                          <p:spTgt spid="2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2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iterate>
                                    <p:tmAbs val="0"/>
                                  </p:iterate>
                                  <p:childTnLst>
                                    <p:set>
                                      <p:cBhvr>
                                        <p:cTn id="13" fill="hold"/>
                                        <p:tgtEl>
                                          <p:spTgt spid="280"/>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advAuto="0"/>
      <p:bldP spid="281"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Protocol</a:t>
            </a:r>
            <a:endParaRPr lang="en-US" dirty="0"/>
          </a:p>
        </p:txBody>
      </p:sp>
      <p:sp>
        <p:nvSpPr>
          <p:cNvPr id="33793" name="Shape 33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A735B300-67C8-5548-8F9E-4C1CF032BB8E}" type="slidenum">
              <a:rPr lang="en-US" altLang="en-US" sz="1000">
                <a:solidFill>
                  <a:srgbClr val="919191"/>
                </a:solidFill>
              </a:rPr>
              <a:pPr>
                <a:spcBef>
                  <a:spcPct val="0"/>
                </a:spcBef>
                <a:buClrTx/>
                <a:buSzTx/>
                <a:buFontTx/>
                <a:buNone/>
              </a:pPr>
              <a:t>29</a:t>
            </a:fld>
            <a:endParaRPr lang="en-US" altLang="en-US" sz="1000">
              <a:solidFill>
                <a:srgbClr val="919191"/>
              </a:solidFill>
            </a:endParaRPr>
          </a:p>
        </p:txBody>
      </p:sp>
      <p:sp>
        <p:nvSpPr>
          <p:cNvPr id="33794" name="Shape 332"/>
          <p:cNvSpPr>
            <a:spLocks noChangeShapeType="1"/>
          </p:cNvSpPr>
          <p:nvPr/>
        </p:nvSpPr>
        <p:spPr bwMode="auto">
          <a:xfrm flipV="1">
            <a:off x="1944688" y="2362200"/>
            <a:ext cx="1587"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5" name="Shape 333"/>
          <p:cNvSpPr>
            <a:spLocks noChangeShapeType="1"/>
          </p:cNvSpPr>
          <p:nvPr/>
        </p:nvSpPr>
        <p:spPr bwMode="auto">
          <a:xfrm flipV="1">
            <a:off x="7115175" y="2322513"/>
            <a:ext cx="0"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6" name="Shape 334"/>
          <p:cNvSpPr>
            <a:spLocks noChangeArrowheads="1"/>
          </p:cNvSpPr>
          <p:nvPr/>
        </p:nvSpPr>
        <p:spPr bwMode="auto">
          <a:xfrm>
            <a:off x="901700" y="1679575"/>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dirty="0">
                <a:solidFill>
                  <a:srgbClr val="000000"/>
                </a:solidFill>
                <a:sym typeface="Calibri" charset="0"/>
              </a:rPr>
              <a:t>Alice</a:t>
            </a:r>
          </a:p>
        </p:txBody>
      </p:sp>
      <p:sp>
        <p:nvSpPr>
          <p:cNvPr id="33797" name="Shape 335"/>
          <p:cNvSpPr>
            <a:spLocks noChangeArrowheads="1"/>
          </p:cNvSpPr>
          <p:nvPr/>
        </p:nvSpPr>
        <p:spPr bwMode="auto">
          <a:xfrm>
            <a:off x="6072188" y="1684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Bob</a:t>
            </a:r>
          </a:p>
        </p:txBody>
      </p:sp>
      <p:sp>
        <p:nvSpPr>
          <p:cNvPr id="336" name="Shape 336"/>
          <p:cNvSpPr>
            <a:spLocks noChangeShapeType="1"/>
          </p:cNvSpPr>
          <p:nvPr/>
        </p:nvSpPr>
        <p:spPr bwMode="auto">
          <a:xfrm flipH="1" flipV="1">
            <a:off x="2446338" y="2616200"/>
            <a:ext cx="4152900" cy="4460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7" name="Shape 337"/>
          <p:cNvSpPr>
            <a:spLocks noChangeShapeType="1"/>
          </p:cNvSpPr>
          <p:nvPr/>
        </p:nvSpPr>
        <p:spPr bwMode="auto">
          <a:xfrm flipV="1">
            <a:off x="2403475" y="3302000"/>
            <a:ext cx="4189413" cy="5857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8" name="Shape 338"/>
          <p:cNvSpPr>
            <a:spLocks noChangeArrowheads="1"/>
          </p:cNvSpPr>
          <p:nvPr/>
        </p:nvSpPr>
        <p:spPr bwMode="auto">
          <a:xfrm rot="375306">
            <a:off x="3587750" y="2451100"/>
            <a:ext cx="18303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39" name="Shape 339"/>
          <p:cNvSpPr>
            <a:spLocks noChangeArrowheads="1"/>
          </p:cNvSpPr>
          <p:nvPr/>
        </p:nvSpPr>
        <p:spPr bwMode="auto">
          <a:xfrm rot="-420000">
            <a:off x="3590925" y="3192463"/>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40" name="Shape 340"/>
          <p:cNvSpPr>
            <a:spLocks noChangeShapeType="1"/>
          </p:cNvSpPr>
          <p:nvPr/>
        </p:nvSpPr>
        <p:spPr bwMode="auto">
          <a:xfrm flipH="1" flipV="1">
            <a:off x="2403475" y="4152900"/>
            <a:ext cx="4154488" cy="4445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1" name="Shape 341"/>
          <p:cNvSpPr>
            <a:spLocks noChangeShapeType="1"/>
          </p:cNvSpPr>
          <p:nvPr/>
        </p:nvSpPr>
        <p:spPr bwMode="auto">
          <a:xfrm flipV="1">
            <a:off x="2357438" y="4799013"/>
            <a:ext cx="4189412" cy="584200"/>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42" name="Shape 342"/>
          <p:cNvSpPr>
            <a:spLocks noChangeArrowheads="1"/>
          </p:cNvSpPr>
          <p:nvPr/>
        </p:nvSpPr>
        <p:spPr bwMode="auto">
          <a:xfrm rot="375306">
            <a:off x="2184400" y="3970338"/>
            <a:ext cx="43576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400" b="0" dirty="0">
                <a:solidFill>
                  <a:srgbClr val="000000"/>
                </a:solidFill>
                <a:sym typeface="Calibri" charset="0"/>
              </a:rPr>
              <a:t>give me http://</a:t>
            </a:r>
            <a:r>
              <a:rPr lang="en-US" altLang="en-US" sz="2400" b="0" dirty="0" err="1" smtClean="0">
                <a:solidFill>
                  <a:srgbClr val="000000"/>
                </a:solidFill>
                <a:sym typeface="Calibri" charset="0"/>
              </a:rPr>
              <a:t>cs.usc.edu</a:t>
            </a:r>
            <a:endParaRPr lang="en-US" altLang="en-US" sz="2400" b="0" dirty="0">
              <a:solidFill>
                <a:srgbClr val="000000"/>
              </a:solidFill>
              <a:sym typeface="Calibri" charset="0"/>
            </a:endParaRPr>
          </a:p>
        </p:txBody>
      </p:sp>
      <p:sp>
        <p:nvSpPr>
          <p:cNvPr id="343" name="Shape 343"/>
          <p:cNvSpPr>
            <a:spLocks noChangeArrowheads="1"/>
          </p:cNvSpPr>
          <p:nvPr/>
        </p:nvSpPr>
        <p:spPr bwMode="auto">
          <a:xfrm rot="-420000">
            <a:off x="3549650" y="4699000"/>
            <a:ext cx="18573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here: ...</a:t>
            </a:r>
          </a:p>
        </p:txBody>
      </p:sp>
      <p:sp>
        <p:nvSpPr>
          <p:cNvPr id="3" name="TextBox 2"/>
          <p:cNvSpPr txBox="1"/>
          <p:nvPr/>
        </p:nvSpPr>
        <p:spPr>
          <a:xfrm>
            <a:off x="0" y="5722203"/>
            <a:ext cx="9144000" cy="830997"/>
          </a:xfrm>
          <a:prstGeom prst="rect">
            <a:avLst/>
          </a:prstGeom>
          <a:noFill/>
        </p:spPr>
        <p:txBody>
          <a:bodyPr wrap="square" rtlCol="0">
            <a:spAutoFit/>
          </a:bodyPr>
          <a:lstStyle/>
          <a:p>
            <a:pPr algn="ctr"/>
            <a:r>
              <a:rPr lang="en-US" sz="2400" b="0" i="1" dirty="0" smtClean="0">
                <a:latin typeface="+mn-lt"/>
              </a:rPr>
              <a:t>Protocols are like conversational conventions….</a:t>
            </a:r>
          </a:p>
          <a:p>
            <a:pPr algn="ctr"/>
            <a:r>
              <a:rPr lang="en-US" sz="2400" b="0" i="1" dirty="0" smtClean="0">
                <a:latin typeface="+mn-lt"/>
              </a:rPr>
              <a:t> determining who should talk next, and how they should respond</a:t>
            </a:r>
            <a:endParaRPr lang="en-US" sz="2400" b="0" i="1"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336"/>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33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iterate>
                                    <p:tmAbs val="0"/>
                                  </p:iterate>
                                  <p:childTnLst>
                                    <p:set>
                                      <p:cBhvr>
                                        <p:cTn id="13" fill="hold"/>
                                        <p:tgtEl>
                                          <p:spTgt spid="337"/>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iterate>
                                    <p:tmAbs val="0"/>
                                  </p:iterate>
                                  <p:childTnLst>
                                    <p:set>
                                      <p:cBhvr>
                                        <p:cTn id="16" fill="hold"/>
                                        <p:tgtEl>
                                          <p:spTgt spid="33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iterate>
                                    <p:tmAbs val="0"/>
                                  </p:iterate>
                                  <p:childTnLst>
                                    <p:set>
                                      <p:cBhvr>
                                        <p:cTn id="20" fill="hold"/>
                                        <p:tgtEl>
                                          <p:spTgt spid="34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grpId="0" nodeType="afterEffect">
                                  <p:stCondLst>
                                    <p:cond delay="0"/>
                                  </p:stCondLst>
                                  <p:iterate>
                                    <p:tmAbs val="0"/>
                                  </p:iterate>
                                  <p:childTnLst>
                                    <p:set>
                                      <p:cBhvr>
                                        <p:cTn id="23" fill="hold"/>
                                        <p:tgtEl>
                                          <p:spTgt spid="342"/>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p:tmAbs val="0"/>
                                  </p:iterate>
                                  <p:childTnLst>
                                    <p:set>
                                      <p:cBhvr>
                                        <p:cTn id="27" fill="hold"/>
                                        <p:tgtEl>
                                          <p:spTgt spid="341"/>
                                        </p:tgtEl>
                                        <p:attrNameLst>
                                          <p:attrName>style.visibility</p:attrName>
                                        </p:attrNameLst>
                                      </p:cBhvr>
                                      <p:to>
                                        <p:strVal val="visible"/>
                                      </p:to>
                                    </p:set>
                                  </p:childTnLst>
                                </p:cTn>
                              </p:par>
                            </p:childTnLst>
                          </p:cTn>
                        </p:par>
                        <p:par>
                          <p:cTn id="28" fill="hold" nodeType="afterGroup">
                            <p:stCondLst>
                              <p:cond delay="0"/>
                            </p:stCondLst>
                            <p:childTnLst>
                              <p:par>
                                <p:cTn id="29" presetID="1" presetClass="entr" presetSubtype="0" fill="hold" grpId="0" nodeType="afterEffect">
                                  <p:stCondLst>
                                    <p:cond delay="0"/>
                                  </p:stCondLst>
                                  <p:iterate>
                                    <p:tmAbs val="0"/>
                                  </p:iterate>
                                  <p:childTnLst>
                                    <p:set>
                                      <p:cBhvr>
                                        <p:cTn id="30" fill="hold"/>
                                        <p:tgtEl>
                                          <p:spTgt spid="3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7" grpId="0" animBg="1"/>
      <p:bldP spid="338" grpId="0" animBg="1" advAuto="0"/>
      <p:bldP spid="339" grpId="0" animBg="1" advAuto="0"/>
      <p:bldP spid="340" grpId="0" animBg="1"/>
      <p:bldP spid="341" grpId="0" animBg="1"/>
      <p:bldP spid="342" grpId="0" animBg="1" advAuto="0"/>
      <p:bldP spid="343" grpId="0" animBg="1" advAuto="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engagement</a:t>
            </a:r>
            <a:endParaRPr lang="en-US" dirty="0"/>
          </a:p>
        </p:txBody>
      </p:sp>
      <p:sp>
        <p:nvSpPr>
          <p:cNvPr id="3" name="Content Placeholder 2"/>
          <p:cNvSpPr>
            <a:spLocks noGrp="1"/>
          </p:cNvSpPr>
          <p:nvPr>
            <p:ph idx="1"/>
          </p:nvPr>
        </p:nvSpPr>
        <p:spPr/>
        <p:txBody>
          <a:bodyPr/>
          <a:lstStyle/>
          <a:p>
            <a:r>
              <a:rPr lang="en-US" dirty="0" smtClean="0"/>
              <a:t>Ask questions when you don’t understand</a:t>
            </a:r>
          </a:p>
          <a:p>
            <a:pPr lvl="1"/>
            <a:r>
              <a:rPr lang="en-US" dirty="0" smtClean="0"/>
              <a:t>Or when you want to understand better</a:t>
            </a:r>
          </a:p>
          <a:p>
            <a:pPr lvl="1"/>
            <a:endParaRPr lang="en-US" dirty="0"/>
          </a:p>
          <a:p>
            <a:r>
              <a:rPr lang="en-US" dirty="0" smtClean="0"/>
              <a:t>Answer questions when I ask them</a:t>
            </a:r>
          </a:p>
          <a:p>
            <a:pPr lvl="1"/>
            <a:r>
              <a:rPr lang="en-US" dirty="0" smtClean="0"/>
              <a:t>Even if you aren’t sure of the answer</a:t>
            </a:r>
          </a:p>
          <a:p>
            <a:endParaRPr lang="en-US" dirty="0"/>
          </a:p>
          <a:p>
            <a:r>
              <a:rPr lang="en-US" dirty="0" smtClean="0"/>
              <a:t>If you do none of the above, we’ll all be asleep before the end of the lecture…</a:t>
            </a:r>
          </a:p>
          <a:p>
            <a:pPr lvl="8"/>
            <a:endParaRPr lang="en-US" dirty="0"/>
          </a:p>
          <a:p>
            <a:r>
              <a:rPr lang="en-US" b="1" dirty="0" smtClean="0"/>
              <a:t>Please turn </a:t>
            </a:r>
            <a:r>
              <a:rPr lang="en-US" b="1" dirty="0"/>
              <a:t>off your </a:t>
            </a:r>
            <a:r>
              <a:rPr lang="en-US" b="1" dirty="0" smtClean="0"/>
              <a:t>electronics!</a:t>
            </a:r>
            <a:endParaRPr lang="en-US" b="1" dirty="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3</a:t>
            </a:fld>
            <a:endParaRPr lang="en-US" altLang="en-US"/>
          </a:p>
        </p:txBody>
      </p:sp>
    </p:spTree>
    <p:extLst>
      <p:ext uri="{BB962C8B-B14F-4D97-AF65-F5344CB8AC3E}">
        <p14:creationId xmlns:p14="http://schemas.microsoft.com/office/powerpoint/2010/main" val="13650535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noncompliant implementation</a:t>
            </a:r>
            <a:endParaRPr lang="en-US" dirty="0"/>
          </a:p>
        </p:txBody>
      </p:sp>
      <p:sp>
        <p:nvSpPr>
          <p:cNvPr id="35841" name="Shape 34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val="1"/>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49BBE31-B0A0-6644-AE2C-72D3DCE3E825}" type="slidenum">
              <a:rPr lang="en-US" altLang="en-US" sz="1000">
                <a:solidFill>
                  <a:srgbClr val="919191"/>
                </a:solidFill>
              </a:rPr>
              <a:pPr>
                <a:spcBef>
                  <a:spcPct val="0"/>
                </a:spcBef>
                <a:buClrTx/>
                <a:buSzTx/>
                <a:buFontTx/>
                <a:buNone/>
              </a:pPr>
              <a:t>30</a:t>
            </a:fld>
            <a:endParaRPr lang="en-US" altLang="en-US" sz="1000">
              <a:solidFill>
                <a:srgbClr val="919191"/>
              </a:solidFill>
            </a:endParaRPr>
          </a:p>
        </p:txBody>
      </p:sp>
      <p:sp>
        <p:nvSpPr>
          <p:cNvPr id="35842" name="Shape 348"/>
          <p:cNvSpPr>
            <a:spLocks noChangeShapeType="1"/>
          </p:cNvSpPr>
          <p:nvPr/>
        </p:nvSpPr>
        <p:spPr bwMode="auto">
          <a:xfrm flipV="1">
            <a:off x="1944688" y="2362200"/>
            <a:ext cx="1587"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43" name="Shape 349"/>
          <p:cNvSpPr>
            <a:spLocks noChangeShapeType="1"/>
          </p:cNvSpPr>
          <p:nvPr/>
        </p:nvSpPr>
        <p:spPr bwMode="auto">
          <a:xfrm flipV="1">
            <a:off x="7115175" y="2322513"/>
            <a:ext cx="0" cy="3336925"/>
          </a:xfrm>
          <a:prstGeom prst="line">
            <a:avLst/>
          </a:prstGeom>
          <a:noFill/>
          <a:ln w="38100">
            <a:solidFill>
              <a:srgbClr val="000000"/>
            </a:solidFill>
            <a:miter lim="4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44" name="Shape 350"/>
          <p:cNvSpPr>
            <a:spLocks noChangeArrowheads="1"/>
          </p:cNvSpPr>
          <p:nvPr/>
        </p:nvSpPr>
        <p:spPr bwMode="auto">
          <a:xfrm>
            <a:off x="901700" y="1679575"/>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Alice</a:t>
            </a:r>
          </a:p>
        </p:txBody>
      </p:sp>
      <p:sp>
        <p:nvSpPr>
          <p:cNvPr id="35845" name="Shape 351"/>
          <p:cNvSpPr>
            <a:spLocks noChangeArrowheads="1"/>
          </p:cNvSpPr>
          <p:nvPr/>
        </p:nvSpPr>
        <p:spPr bwMode="auto">
          <a:xfrm>
            <a:off x="6072188" y="1684338"/>
            <a:ext cx="2089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3000" b="0">
                <a:solidFill>
                  <a:srgbClr val="000000"/>
                </a:solidFill>
                <a:sym typeface="Calibri" charset="0"/>
              </a:rPr>
              <a:t>Bob</a:t>
            </a:r>
          </a:p>
        </p:txBody>
      </p:sp>
      <p:sp>
        <p:nvSpPr>
          <p:cNvPr id="35846" name="Shape 352"/>
          <p:cNvSpPr>
            <a:spLocks noChangeShapeType="1"/>
          </p:cNvSpPr>
          <p:nvPr/>
        </p:nvSpPr>
        <p:spPr bwMode="auto">
          <a:xfrm flipH="1" flipV="1">
            <a:off x="2446338" y="2616200"/>
            <a:ext cx="4152900" cy="446088"/>
          </a:xfrm>
          <a:prstGeom prst="line">
            <a:avLst/>
          </a:prstGeom>
          <a:noFill/>
          <a:ln w="38100">
            <a:solidFill>
              <a:srgbClr val="942193"/>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847" name="Shape 353"/>
          <p:cNvSpPr>
            <a:spLocks noChangeArrowheads="1"/>
          </p:cNvSpPr>
          <p:nvPr/>
        </p:nvSpPr>
        <p:spPr bwMode="auto">
          <a:xfrm rot="375306">
            <a:off x="3587750" y="2451100"/>
            <a:ext cx="18303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hello</a:t>
            </a:r>
          </a:p>
        </p:txBody>
      </p:sp>
      <p:sp>
        <p:nvSpPr>
          <p:cNvPr id="354" name="Shape 354"/>
          <p:cNvSpPr>
            <a:spLocks noChangeShapeType="1"/>
          </p:cNvSpPr>
          <p:nvPr/>
        </p:nvSpPr>
        <p:spPr bwMode="auto">
          <a:xfrm flipH="1" flipV="1">
            <a:off x="2449513" y="3044825"/>
            <a:ext cx="4152900" cy="446088"/>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5" name="Shape 355"/>
          <p:cNvSpPr>
            <a:spLocks noChangeArrowheads="1"/>
          </p:cNvSpPr>
          <p:nvPr/>
        </p:nvSpPr>
        <p:spPr bwMode="auto">
          <a:xfrm rot="375306">
            <a:off x="3271838" y="2884488"/>
            <a:ext cx="2571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dirty="0">
                <a:solidFill>
                  <a:srgbClr val="000000"/>
                </a:solidFill>
                <a:sym typeface="Calibri" charset="0"/>
              </a:rPr>
              <a:t>give me http://...</a:t>
            </a:r>
          </a:p>
        </p:txBody>
      </p:sp>
      <p:sp>
        <p:nvSpPr>
          <p:cNvPr id="356" name="Shape 356"/>
          <p:cNvSpPr>
            <a:spLocks noChangeShapeType="1"/>
          </p:cNvSpPr>
          <p:nvPr/>
        </p:nvSpPr>
        <p:spPr bwMode="auto">
          <a:xfrm flipH="1" flipV="1">
            <a:off x="2449513" y="3509963"/>
            <a:ext cx="4152900" cy="444500"/>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7" name="Shape 357"/>
          <p:cNvSpPr>
            <a:spLocks noChangeArrowheads="1"/>
          </p:cNvSpPr>
          <p:nvPr/>
        </p:nvSpPr>
        <p:spPr bwMode="auto">
          <a:xfrm rot="375306">
            <a:off x="3271838" y="3348038"/>
            <a:ext cx="25717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58" name="Shape 358"/>
          <p:cNvSpPr>
            <a:spLocks noChangeShapeType="1"/>
          </p:cNvSpPr>
          <p:nvPr/>
        </p:nvSpPr>
        <p:spPr bwMode="auto">
          <a:xfrm flipH="1" flipV="1">
            <a:off x="2466975" y="3938588"/>
            <a:ext cx="4152900" cy="444500"/>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59" name="Shape 359"/>
          <p:cNvSpPr>
            <a:spLocks noChangeArrowheads="1"/>
          </p:cNvSpPr>
          <p:nvPr/>
        </p:nvSpPr>
        <p:spPr bwMode="auto">
          <a:xfrm rot="375306">
            <a:off x="3289300" y="3776663"/>
            <a:ext cx="25717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60" name="Shape 360"/>
          <p:cNvSpPr>
            <a:spLocks noChangeShapeType="1"/>
          </p:cNvSpPr>
          <p:nvPr/>
        </p:nvSpPr>
        <p:spPr bwMode="auto">
          <a:xfrm flipH="1" flipV="1">
            <a:off x="2449513" y="4367213"/>
            <a:ext cx="4152900" cy="444500"/>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61" name="Shape 361"/>
          <p:cNvSpPr>
            <a:spLocks noChangeArrowheads="1"/>
          </p:cNvSpPr>
          <p:nvPr/>
        </p:nvSpPr>
        <p:spPr bwMode="auto">
          <a:xfrm rot="375306">
            <a:off x="3271838" y="4205288"/>
            <a:ext cx="25717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62" name="Shape 362"/>
          <p:cNvSpPr>
            <a:spLocks noChangeShapeType="1"/>
          </p:cNvSpPr>
          <p:nvPr/>
        </p:nvSpPr>
        <p:spPr bwMode="auto">
          <a:xfrm flipH="1" flipV="1">
            <a:off x="2449513" y="4830763"/>
            <a:ext cx="4152900" cy="446087"/>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63" name="Shape 363"/>
          <p:cNvSpPr>
            <a:spLocks noChangeArrowheads="1"/>
          </p:cNvSpPr>
          <p:nvPr/>
        </p:nvSpPr>
        <p:spPr bwMode="auto">
          <a:xfrm rot="375306">
            <a:off x="3271838" y="4670425"/>
            <a:ext cx="2571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
        <p:nvSpPr>
          <p:cNvPr id="364" name="Shape 364"/>
          <p:cNvSpPr>
            <a:spLocks noChangeShapeType="1"/>
          </p:cNvSpPr>
          <p:nvPr/>
        </p:nvSpPr>
        <p:spPr bwMode="auto">
          <a:xfrm flipH="1" flipV="1">
            <a:off x="2466975" y="5259388"/>
            <a:ext cx="4152900" cy="446087"/>
          </a:xfrm>
          <a:prstGeom prst="line">
            <a:avLst/>
          </a:prstGeom>
          <a:noFill/>
          <a:ln w="38100">
            <a:solidFill>
              <a:srgbClr val="FF2600"/>
            </a:solidFill>
            <a:miter lim="400000"/>
            <a:headEnd type="stealth" w="med" len="me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65" name="Shape 365"/>
          <p:cNvSpPr>
            <a:spLocks noChangeArrowheads="1"/>
          </p:cNvSpPr>
          <p:nvPr/>
        </p:nvSpPr>
        <p:spPr bwMode="auto">
          <a:xfrm rot="375306">
            <a:off x="3289300" y="5099050"/>
            <a:ext cx="2571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r" eaLnBrk="1" hangingPunct="1">
              <a:spcBef>
                <a:spcPct val="0"/>
              </a:spcBef>
              <a:buClrTx/>
              <a:buSzTx/>
              <a:buFontTx/>
              <a:buNone/>
            </a:pPr>
            <a:r>
              <a:rPr lang="en-US" altLang="en-US" sz="2500" b="0">
                <a:solidFill>
                  <a:srgbClr val="000000"/>
                </a:solidFill>
                <a:sym typeface="Calibri" charset="0"/>
              </a:rPr>
              <a:t>give me http://...</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fill="hold" nodeType="tmRoot">
          <p:childTnLst>
            <p:seq concurrent="1" prevAc="none" nextAc="seek">
              <p:cTn id="2" dur="indefinite" fill="hold"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p:tmAbs val="0"/>
                                  </p:iterate>
                                  <p:childTnLst>
                                    <p:set>
                                      <p:cBhvr>
                                        <p:cTn id="6" fill="hold"/>
                                        <p:tgtEl>
                                          <p:spTgt spid="35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p:tmAbs val="0"/>
                                  </p:iterate>
                                  <p:childTnLst>
                                    <p:set>
                                      <p:cBhvr>
                                        <p:cTn id="9" fill="hold"/>
                                        <p:tgtEl>
                                          <p:spTgt spid="35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500"/>
                                  </p:stCondLst>
                                  <p:iterate>
                                    <p:tmAbs val="0"/>
                                  </p:iterate>
                                  <p:childTnLst>
                                    <p:set>
                                      <p:cBhvr>
                                        <p:cTn id="12" fill="hold"/>
                                        <p:tgtEl>
                                          <p:spTgt spid="356"/>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iterate>
                                    <p:tmAbs val="0"/>
                                  </p:iterate>
                                  <p:childTnLst>
                                    <p:set>
                                      <p:cBhvr>
                                        <p:cTn id="15" fill="hold"/>
                                        <p:tgtEl>
                                          <p:spTgt spid="357"/>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500"/>
                                  </p:stCondLst>
                                  <p:iterate>
                                    <p:tmAbs val="0"/>
                                  </p:iterate>
                                  <p:childTnLst>
                                    <p:set>
                                      <p:cBhvr>
                                        <p:cTn id="18" fill="hold"/>
                                        <p:tgtEl>
                                          <p:spTgt spid="358"/>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iterate>
                                    <p:tmAbs val="0"/>
                                  </p:iterate>
                                  <p:childTnLst>
                                    <p:set>
                                      <p:cBhvr>
                                        <p:cTn id="21" fill="hold"/>
                                        <p:tgtEl>
                                          <p:spTgt spid="359"/>
                                        </p:tgtEl>
                                        <p:attrNameLst>
                                          <p:attrName>style.visibility</p:attrName>
                                        </p:attrNameLst>
                                      </p:cBhvr>
                                      <p:to>
                                        <p:strVal val="visible"/>
                                      </p:to>
                                    </p:set>
                                  </p:childTnLst>
                                </p:cTn>
                              </p:par>
                            </p:childTnLst>
                          </p:cTn>
                        </p:par>
                        <p:par>
                          <p:cTn id="22" fill="hold" nodeType="afterGroup">
                            <p:stCondLst>
                              <p:cond delay="1000"/>
                            </p:stCondLst>
                            <p:childTnLst>
                              <p:par>
                                <p:cTn id="23" presetID="1" presetClass="entr" presetSubtype="0" fill="hold" grpId="0" nodeType="afterEffect">
                                  <p:stCondLst>
                                    <p:cond delay="500"/>
                                  </p:stCondLst>
                                  <p:iterate>
                                    <p:tmAbs val="0"/>
                                  </p:iterate>
                                  <p:childTnLst>
                                    <p:set>
                                      <p:cBhvr>
                                        <p:cTn id="24" fill="hold"/>
                                        <p:tgtEl>
                                          <p:spTgt spid="360"/>
                                        </p:tgtEl>
                                        <p:attrNameLst>
                                          <p:attrName>style.visibility</p:attrName>
                                        </p:attrNameLst>
                                      </p:cBhvr>
                                      <p:to>
                                        <p:strVal val="visible"/>
                                      </p:to>
                                    </p:set>
                                  </p:childTnLst>
                                </p:cTn>
                              </p:par>
                            </p:childTnLst>
                          </p:cTn>
                        </p:par>
                        <p:par>
                          <p:cTn id="25" fill="hold" nodeType="afterGroup">
                            <p:stCondLst>
                              <p:cond delay="1500"/>
                            </p:stCondLst>
                            <p:childTnLst>
                              <p:par>
                                <p:cTn id="26" presetID="1" presetClass="entr" presetSubtype="0" fill="hold" grpId="0" nodeType="afterEffect">
                                  <p:stCondLst>
                                    <p:cond delay="0"/>
                                  </p:stCondLst>
                                  <p:iterate>
                                    <p:tmAbs val="0"/>
                                  </p:iterate>
                                  <p:childTnLst>
                                    <p:set>
                                      <p:cBhvr>
                                        <p:cTn id="27" fill="hold"/>
                                        <p:tgtEl>
                                          <p:spTgt spid="361"/>
                                        </p:tgtEl>
                                        <p:attrNameLst>
                                          <p:attrName>style.visibility</p:attrName>
                                        </p:attrNameLst>
                                      </p:cBhvr>
                                      <p:to>
                                        <p:strVal val="visible"/>
                                      </p:to>
                                    </p:set>
                                  </p:childTnLst>
                                </p:cTn>
                              </p:par>
                            </p:childTnLst>
                          </p:cTn>
                        </p:par>
                        <p:par>
                          <p:cTn id="28" fill="hold" nodeType="afterGroup">
                            <p:stCondLst>
                              <p:cond delay="1500"/>
                            </p:stCondLst>
                            <p:childTnLst>
                              <p:par>
                                <p:cTn id="29" presetID="1" presetClass="entr" presetSubtype="0" fill="hold" grpId="0" nodeType="afterEffect">
                                  <p:stCondLst>
                                    <p:cond delay="500"/>
                                  </p:stCondLst>
                                  <p:iterate>
                                    <p:tmAbs val="0"/>
                                  </p:iterate>
                                  <p:childTnLst>
                                    <p:set>
                                      <p:cBhvr>
                                        <p:cTn id="30" fill="hold"/>
                                        <p:tgtEl>
                                          <p:spTgt spid="362"/>
                                        </p:tgtEl>
                                        <p:attrNameLst>
                                          <p:attrName>style.visibility</p:attrName>
                                        </p:attrNameLst>
                                      </p:cBhvr>
                                      <p:to>
                                        <p:strVal val="visible"/>
                                      </p:to>
                                    </p:set>
                                  </p:childTnLst>
                                </p:cTn>
                              </p:par>
                            </p:childTnLst>
                          </p:cTn>
                        </p:par>
                        <p:par>
                          <p:cTn id="31" fill="hold" nodeType="afterGroup">
                            <p:stCondLst>
                              <p:cond delay="2000"/>
                            </p:stCondLst>
                            <p:childTnLst>
                              <p:par>
                                <p:cTn id="32" presetID="1" presetClass="entr" presetSubtype="0" fill="hold" grpId="0" nodeType="afterEffect">
                                  <p:stCondLst>
                                    <p:cond delay="0"/>
                                  </p:stCondLst>
                                  <p:iterate>
                                    <p:tmAbs val="0"/>
                                  </p:iterate>
                                  <p:childTnLst>
                                    <p:set>
                                      <p:cBhvr>
                                        <p:cTn id="33" fill="hold"/>
                                        <p:tgtEl>
                                          <p:spTgt spid="363"/>
                                        </p:tgtEl>
                                        <p:attrNameLst>
                                          <p:attrName>style.visibility</p:attrName>
                                        </p:attrNameLst>
                                      </p:cBhvr>
                                      <p:to>
                                        <p:strVal val="visible"/>
                                      </p:to>
                                    </p:set>
                                  </p:childTnLst>
                                </p:cTn>
                              </p:par>
                            </p:childTnLst>
                          </p:cTn>
                        </p:par>
                        <p:par>
                          <p:cTn id="34" fill="hold" nodeType="afterGroup">
                            <p:stCondLst>
                              <p:cond delay="2000"/>
                            </p:stCondLst>
                            <p:childTnLst>
                              <p:par>
                                <p:cTn id="35" presetID="1" presetClass="entr" presetSubtype="0" fill="hold" grpId="0" nodeType="afterEffect">
                                  <p:stCondLst>
                                    <p:cond delay="500"/>
                                  </p:stCondLst>
                                  <p:iterate>
                                    <p:tmAbs val="0"/>
                                  </p:iterate>
                                  <p:childTnLst>
                                    <p:set>
                                      <p:cBhvr>
                                        <p:cTn id="36" fill="hold"/>
                                        <p:tgtEl>
                                          <p:spTgt spid="364"/>
                                        </p:tgtEl>
                                        <p:attrNameLst>
                                          <p:attrName>style.visibility</p:attrName>
                                        </p:attrNameLst>
                                      </p:cBhvr>
                                      <p:to>
                                        <p:strVal val="visible"/>
                                      </p:to>
                                    </p:set>
                                  </p:childTnLst>
                                </p:cTn>
                              </p:par>
                            </p:childTnLst>
                          </p:cTn>
                        </p:par>
                        <p:par>
                          <p:cTn id="37" fill="hold" nodeType="afterGroup">
                            <p:stCondLst>
                              <p:cond delay="2500"/>
                            </p:stCondLst>
                            <p:childTnLst>
                              <p:par>
                                <p:cTn id="38" presetID="1" presetClass="entr" presetSubtype="0" fill="hold" grpId="0" nodeType="afterEffect">
                                  <p:stCondLst>
                                    <p:cond delay="0"/>
                                  </p:stCondLst>
                                  <p:iterate>
                                    <p:tmAbs val="0"/>
                                  </p:iterate>
                                  <p:childTnLst>
                                    <p:set>
                                      <p:cBhvr>
                                        <p:cTn id="39" fill="hold"/>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p:bldP spid="355" grpId="0" animBg="1" advAuto="0"/>
      <p:bldP spid="356" grpId="0" animBg="1"/>
      <p:bldP spid="357" grpId="0" animBg="1" advAuto="0"/>
      <p:bldP spid="358" grpId="0" animBg="1"/>
      <p:bldP spid="359" grpId="0" animBg="1" advAuto="0"/>
      <p:bldP spid="360" grpId="0" animBg="1"/>
      <p:bldP spid="361" grpId="0" animBg="1" advAuto="0"/>
      <p:bldP spid="362" grpId="0" animBg="1"/>
      <p:bldP spid="363" grpId="0" animBg="1" advAuto="0"/>
      <p:bldP spid="364" grpId="0" animBg="1"/>
      <p:bldP spid="365" grpId="0"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ctrTitle"/>
          </p:nvPr>
        </p:nvSpPr>
        <p:spPr/>
        <p:txBody>
          <a:bodyPr/>
          <a:lstStyle/>
          <a:p>
            <a:pPr algn="ctr"/>
            <a:r>
              <a:rPr lang="en-US" altLang="en-US" dirty="0"/>
              <a:t>Why study the Internet?</a:t>
            </a:r>
          </a:p>
        </p:txBody>
      </p:sp>
      <p:sp>
        <p:nvSpPr>
          <p:cNvPr id="37890" name="Subtitle 1"/>
          <p:cNvSpPr>
            <a:spLocks noGrp="1"/>
          </p:cNvSpPr>
          <p:nvPr>
            <p:ph type="subTitle" idx="1"/>
          </p:nvPr>
        </p:nvSpPr>
        <p:spPr/>
        <p:txBody>
          <a:bodyPr/>
          <a:lstStyle/>
          <a:p>
            <a:endParaRPr lang="en-US" altLang="en-US"/>
          </a:p>
        </p:txBody>
      </p:sp>
      <p:sp>
        <p:nvSpPr>
          <p:cNvPr id="378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159C817-E878-F443-8BE5-22C9EA7D869A}" type="slidenum">
              <a:rPr lang="en-US" altLang="en-US" sz="1000" b="0">
                <a:latin typeface="Arial" charset="0"/>
              </a:rPr>
              <a:pPr/>
              <a:t>31</a:t>
            </a:fld>
            <a:endParaRPr lang="en-US" altLang="en-US" sz="1000" b="0">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lIns="91430" tIns="45716" rIns="91430" bIns="45716" anchor="t"/>
          <a:lstStyle/>
          <a:p>
            <a:pPr algn="ctr"/>
            <a:r>
              <a:rPr lang="en-US" altLang="en-US" dirty="0"/>
              <a:t>#1 As an artifact, the Internet is </a:t>
            </a:r>
            <a:br>
              <a:rPr lang="en-US" altLang="en-US" dirty="0"/>
            </a:br>
            <a:r>
              <a:rPr lang="en-US" altLang="en-US" dirty="0"/>
              <a:t>transforming everything</a:t>
            </a:r>
          </a:p>
        </p:txBody>
      </p:sp>
      <p:sp>
        <p:nvSpPr>
          <p:cNvPr id="19457" name="Rectangle 3"/>
          <p:cNvSpPr>
            <a:spLocks noGrp="1" noChangeArrowheads="1"/>
          </p:cNvSpPr>
          <p:nvPr>
            <p:ph idx="1"/>
          </p:nvPr>
        </p:nvSpPr>
        <p:spPr/>
        <p:txBody>
          <a:bodyPr lIns="91430" tIns="45716" rIns="91430" bIns="45716"/>
          <a:lstStyle/>
          <a:p>
            <a:pPr>
              <a:buFont typeface="Wingdings" charset="0"/>
              <a:buChar char="l"/>
              <a:defRPr/>
            </a:pPr>
            <a:r>
              <a:rPr lang="en-US" dirty="0">
                <a:ea typeface="ＭＳ Ｐゴシック" charset="0"/>
                <a:cs typeface="ＭＳ Ｐゴシック" charset="0"/>
              </a:rPr>
              <a:t>The way we do business</a:t>
            </a:r>
          </a:p>
          <a:p>
            <a:pPr lvl="1">
              <a:buFont typeface="Wingdings" charset="0"/>
              <a:buChar char="l"/>
              <a:defRPr/>
            </a:pPr>
            <a:r>
              <a:rPr lang="en-US" dirty="0">
                <a:ea typeface="ＭＳ Ｐゴシック" charset="0"/>
                <a:cs typeface="ＭＳ Ｐゴシック" charset="0"/>
              </a:rPr>
              <a:t>E-commerce, advertising, cloud-computing</a:t>
            </a:r>
          </a:p>
          <a:p>
            <a:pPr>
              <a:buFont typeface="Wingdings" charset="0"/>
              <a:buChar char="l"/>
              <a:defRPr/>
            </a:pPr>
            <a:r>
              <a:rPr lang="en-US" dirty="0">
                <a:ea typeface="ＭＳ Ｐゴシック" charset="0"/>
                <a:cs typeface="ＭＳ Ｐゴシック" charset="0"/>
              </a:rPr>
              <a:t>The way we have relationships</a:t>
            </a:r>
          </a:p>
          <a:p>
            <a:pPr lvl="1">
              <a:buFont typeface="Wingdings" charset="0"/>
              <a:buChar char="l"/>
              <a:defRPr/>
            </a:pPr>
            <a:r>
              <a:rPr lang="en-US" dirty="0">
                <a:ea typeface="ＭＳ Ｐゴシック" charset="0"/>
                <a:cs typeface="ＭＳ Ｐゴシック" charset="0"/>
              </a:rPr>
              <a:t>Facebook friends, E-mail, IM, virtual worlds</a:t>
            </a:r>
          </a:p>
          <a:p>
            <a:pPr>
              <a:buFont typeface="Wingdings" charset="0"/>
              <a:buChar char="l"/>
              <a:defRPr/>
            </a:pPr>
            <a:r>
              <a:rPr lang="en-US" dirty="0">
                <a:ea typeface="ＭＳ Ｐゴシック" charset="0"/>
                <a:cs typeface="ＭＳ Ｐゴシック" charset="0"/>
              </a:rPr>
              <a:t>The way we learn</a:t>
            </a:r>
          </a:p>
          <a:p>
            <a:pPr lvl="1">
              <a:buFont typeface="Wingdings" charset="0"/>
              <a:buChar char="l"/>
              <a:defRPr/>
            </a:pPr>
            <a:r>
              <a:rPr lang="en-US" dirty="0">
                <a:ea typeface="ＭＳ Ｐゴシック" charset="0"/>
                <a:cs typeface="ＭＳ Ｐゴシック" charset="0"/>
              </a:rPr>
              <a:t>Wikipedia, MOOCs, search engines</a:t>
            </a:r>
          </a:p>
          <a:p>
            <a:pPr>
              <a:buFont typeface="Wingdings" charset="0"/>
              <a:buChar char="l"/>
              <a:defRPr/>
            </a:pPr>
            <a:r>
              <a:rPr lang="en-US" dirty="0">
                <a:ea typeface="ＭＳ Ｐゴシック" charset="0"/>
                <a:cs typeface="ＭＳ Ｐゴシック" charset="0"/>
              </a:rPr>
              <a:t>The way we govern and view law</a:t>
            </a:r>
          </a:p>
          <a:p>
            <a:pPr lvl="1">
              <a:spcAft>
                <a:spcPts val="0"/>
              </a:spcAft>
              <a:buFont typeface="Wingdings" charset="0"/>
              <a:buChar char="l"/>
              <a:defRPr/>
            </a:pPr>
            <a:r>
              <a:rPr lang="en-US" dirty="0">
                <a:ea typeface="ＭＳ Ｐゴシック" charset="0"/>
                <a:cs typeface="ＭＳ Ｐゴシック" charset="0"/>
              </a:rPr>
              <a:t>E-voting, censorship, copyright, cyber-</a:t>
            </a:r>
            <a:r>
              <a:rPr lang="en-US" dirty="0" smtClean="0">
                <a:ea typeface="ＭＳ Ｐゴシック" charset="0"/>
                <a:cs typeface="ＭＳ Ｐゴシック" charset="0"/>
              </a:rPr>
              <a:t>attacks</a:t>
            </a:r>
          </a:p>
          <a:p>
            <a:pPr>
              <a:spcAft>
                <a:spcPts val="0"/>
              </a:spcAft>
              <a:buFont typeface="Wingdings" charset="0"/>
              <a:buChar char="l"/>
              <a:defRPr/>
            </a:pPr>
            <a:r>
              <a:rPr lang="en-US" dirty="0" smtClean="0">
                <a:ea typeface="ＭＳ Ｐゴシック" charset="0"/>
                <a:cs typeface="ＭＳ Ｐゴシック" charset="0"/>
              </a:rPr>
              <a:t>The way we cure disease</a:t>
            </a:r>
          </a:p>
          <a:p>
            <a:pPr lvl="1">
              <a:spcAft>
                <a:spcPts val="0"/>
              </a:spcAft>
              <a:buFont typeface="Wingdings" charset="0"/>
              <a:buChar char="l"/>
              <a:defRPr/>
            </a:pPr>
            <a:r>
              <a:rPr lang="en-US" dirty="0" smtClean="0">
                <a:ea typeface="ＭＳ Ｐゴシック" charset="0"/>
                <a:cs typeface="ＭＳ Ｐゴシック" charset="0"/>
              </a:rPr>
              <a:t>Digital health, remote diagnostics</a:t>
            </a:r>
            <a:endParaRPr lang="en-US" dirty="0" smtClean="0">
              <a:solidFill>
                <a:srgbClr val="FF0000"/>
              </a:solidFill>
              <a:ea typeface="ＭＳ Ｐゴシック" charset="0"/>
              <a:cs typeface="ＭＳ Ｐゴシック" charset="0"/>
            </a:endParaRPr>
          </a:p>
          <a:p>
            <a:pPr marL="344487" lvl="1" indent="0">
              <a:buFont typeface="Wingdings" charset="0"/>
              <a:buNone/>
              <a:defRPr/>
            </a:pPr>
            <a:endParaRPr lang="en-US" dirty="0">
              <a:solidFill>
                <a:srgbClr val="FF0000"/>
              </a:solidFill>
              <a:ea typeface="ＭＳ Ｐゴシック" charset="0"/>
              <a:cs typeface="ＭＳ Ｐゴシック" charset="0"/>
            </a:endParaRPr>
          </a:p>
        </p:txBody>
      </p:sp>
      <p:pic>
        <p:nvPicPr>
          <p:cNvPr id="7" name="Picture 6"/>
          <p:cNvPicPr>
            <a:picLocks noChangeAspect="1"/>
          </p:cNvPicPr>
          <p:nvPr/>
        </p:nvPicPr>
        <p:blipFill>
          <a:blip r:embed="rId3">
            <a:duotone>
              <a:prstClr val="black"/>
              <a:schemeClr val="accent1">
                <a:tint val="45000"/>
                <a:satMod val="400000"/>
              </a:schemeClr>
            </a:duotone>
          </a:blip>
          <a:stretch>
            <a:fillRect/>
          </a:stretch>
        </p:blipFill>
        <p:spPr>
          <a:xfrm>
            <a:off x="724155" y="2514600"/>
            <a:ext cx="3390645" cy="3505200"/>
          </a:xfrm>
          <a:prstGeom prst="rect">
            <a:avLst/>
          </a:prstGeom>
        </p:spPr>
        <p:style>
          <a:lnRef idx="2">
            <a:schemeClr val="accent6">
              <a:shade val="50000"/>
            </a:schemeClr>
          </a:lnRef>
          <a:fillRef idx="1">
            <a:schemeClr val="accent6"/>
          </a:fillRef>
          <a:effectRef idx="0">
            <a:schemeClr val="accent6"/>
          </a:effectRef>
          <a:fontRef idx="minor">
            <a:schemeClr val="lt1"/>
          </a:fontRef>
        </p:style>
      </p:pic>
      <p:pic>
        <p:nvPicPr>
          <p:cNvPr id="8" name="Picture 7"/>
          <p:cNvPicPr>
            <a:picLocks noChangeAspect="1"/>
          </p:cNvPicPr>
          <p:nvPr/>
        </p:nvPicPr>
        <p:blipFill>
          <a:blip r:embed="rId4">
            <a:alphaModFix/>
            <a:duotone>
              <a:prstClr val="black"/>
              <a:schemeClr val="accent1">
                <a:tint val="45000"/>
                <a:satMod val="400000"/>
              </a:schemeClr>
            </a:duotone>
          </a:blip>
          <a:stretch>
            <a:fillRect/>
          </a:stretch>
        </p:blipFill>
        <p:spPr>
          <a:xfrm>
            <a:off x="5105400" y="2513520"/>
            <a:ext cx="3200400" cy="3506280"/>
          </a:xfrm>
          <a:prstGeom prst="rect">
            <a:avLst/>
          </a:prstGeom>
        </p:spPr>
        <p:style>
          <a:lnRef idx="2">
            <a:schemeClr val="accent6">
              <a:shade val="50000"/>
            </a:schemeClr>
          </a:lnRef>
          <a:fillRef idx="1">
            <a:schemeClr val="accent6"/>
          </a:fillRef>
          <a:effectRef idx="0">
            <a:schemeClr val="accent6"/>
          </a:effectRef>
          <a:fontRef idx="minor">
            <a:schemeClr val="lt1"/>
          </a:fontRef>
        </p:style>
      </p:pic>
      <p:sp>
        <p:nvSpPr>
          <p:cNvPr id="3891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C5A51C91-705B-074F-A594-D5E18013E46B}" type="slidenum">
              <a:rPr lang="en-US" altLang="en-US" sz="1000" b="0">
                <a:latin typeface="Arial" charset="0"/>
              </a:rPr>
              <a:pPr/>
              <a:t>32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45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tLang="en-US" dirty="0"/>
              <a:t>#2 As a design challenge….</a:t>
            </a:r>
          </a:p>
        </p:txBody>
      </p:sp>
      <p:sp>
        <p:nvSpPr>
          <p:cNvPr id="3" name="Content Placeholder 2"/>
          <p:cNvSpPr>
            <a:spLocks noGrp="1"/>
          </p:cNvSpPr>
          <p:nvPr>
            <p:ph idx="1"/>
          </p:nvPr>
        </p:nvSpPr>
        <p:spPr/>
        <p:txBody>
          <a:bodyPr/>
          <a:lstStyle/>
          <a:p>
            <a:r>
              <a:rPr lang="en-US" altLang="en-US" dirty="0"/>
              <a:t>The Internet has had to address many issues….</a:t>
            </a:r>
          </a:p>
          <a:p>
            <a:endParaRPr lang="en-US" altLang="en-US" dirty="0"/>
          </a:p>
          <a:p>
            <a:r>
              <a:rPr lang="en-US" altLang="en-US" dirty="0" smtClean="0"/>
              <a:t>Most of </a:t>
            </a:r>
            <a:r>
              <a:rPr lang="en-US" altLang="en-US" dirty="0"/>
              <a:t>these were dealt with </a:t>
            </a:r>
            <a:r>
              <a:rPr lang="en-US" altLang="en-US" dirty="0" smtClean="0"/>
              <a:t>(by computer science) for </a:t>
            </a:r>
            <a:r>
              <a:rPr lang="en-US" altLang="en-US" dirty="0"/>
              <a:t>the first time in the Internet….</a:t>
            </a:r>
          </a:p>
        </p:txBody>
      </p:sp>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AA269B4D-2EBB-6A4E-8C19-24DFC0AC4C0E}" type="slidenum">
              <a:rPr lang="en-US" altLang="en-US" sz="1000" b="0">
                <a:latin typeface="Arial" charset="0"/>
              </a:rPr>
              <a:pPr/>
              <a:t>33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44"/>
          <p:cNvGrpSpPr>
            <a:grpSpLocks/>
          </p:cNvGrpSpPr>
          <p:nvPr/>
        </p:nvGrpSpPr>
        <p:grpSpPr bwMode="auto">
          <a:xfrm>
            <a:off x="1371600" y="2133600"/>
            <a:ext cx="6400800" cy="3581400"/>
            <a:chOff x="914400" y="2133600"/>
            <a:chExt cx="7162800" cy="4114800"/>
          </a:xfrm>
        </p:grpSpPr>
        <p:grpSp>
          <p:nvGrpSpPr>
            <p:cNvPr id="40970" name="Group 40"/>
            <p:cNvGrpSpPr>
              <a:grpSpLocks/>
            </p:cNvGrpSpPr>
            <p:nvPr/>
          </p:nvGrpSpPr>
          <p:grpSpPr bwMode="auto">
            <a:xfrm>
              <a:off x="914400" y="2133600"/>
              <a:ext cx="7162800" cy="4114800"/>
              <a:chOff x="901898" y="1526976"/>
              <a:chExt cx="7599165" cy="4580931"/>
            </a:xfrm>
          </p:grpSpPr>
          <p:sp>
            <p:nvSpPr>
              <p:cNvPr id="4" name="Shape 196"/>
              <p:cNvSpPr/>
              <p:nvPr/>
            </p:nvSpPr>
            <p:spPr>
              <a:xfrm>
                <a:off x="5108579" y="3697639"/>
                <a:ext cx="2749798" cy="160616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7"/>
                    </a:cubicBezTo>
                    <a:cubicBezTo>
                      <a:pt x="12954" y="20639"/>
                      <a:pt x="6724" y="20639"/>
                      <a:pt x="2882" y="16797"/>
                    </a:cubicBezTo>
                    <a:cubicBezTo>
                      <a:pt x="-961" y="12954"/>
                      <a:pt x="-961" y="6724"/>
                      <a:pt x="2882" y="2882"/>
                    </a:cubicBezTo>
                    <a:cubicBezTo>
                      <a:pt x="6724" y="-961"/>
                      <a:pt x="12954" y="-961"/>
                      <a:pt x="16797" y="2882"/>
                    </a:cubicBezTo>
                  </a:path>
                </a:pathLst>
              </a:custGeom>
              <a:solidFill>
                <a:schemeClr val="accent1">
                  <a:lumMod val="20000"/>
                  <a:lumOff val="80000"/>
                </a:schemeClr>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5" name="Shape 197"/>
              <p:cNvSpPr/>
              <p:nvPr/>
            </p:nvSpPr>
            <p:spPr>
              <a:xfrm>
                <a:off x="2072306" y="1947301"/>
                <a:ext cx="3643151" cy="190059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chemeClr val="accent1">
                    <a:lumMod val="60000"/>
                    <a:lumOff val="40000"/>
                  </a:schemeClr>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6" name="Shape 198"/>
              <p:cNvSpPr/>
              <p:nvPr/>
            </p:nvSpPr>
            <p:spPr>
              <a:xfrm>
                <a:off x="1097908" y="4241828"/>
                <a:ext cx="2821417" cy="164271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C2"/>
              </a:solidFill>
              <a:ln w="12700">
                <a:solidFill>
                  <a:srgbClr val="FFFF47"/>
                </a:solidFill>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77" name="Shape 199"/>
              <p:cNvSpPr>
                <a:spLocks noChangeShapeType="1"/>
              </p:cNvSpPr>
              <p:nvPr/>
            </p:nvSpPr>
            <p:spPr bwMode="auto">
              <a:xfrm>
                <a:off x="3827721" y="1935125"/>
                <a:ext cx="315074" cy="120239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8" name="Shape 200"/>
              <p:cNvSpPr>
                <a:spLocks noChangeShapeType="1"/>
              </p:cNvSpPr>
              <p:nvPr/>
            </p:nvSpPr>
            <p:spPr bwMode="auto">
              <a:xfrm flipH="1" flipV="1">
                <a:off x="6262576" y="4391246"/>
                <a:ext cx="2073350" cy="86123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79" name="Shape 202"/>
              <p:cNvSpPr>
                <a:spLocks noChangeShapeType="1"/>
              </p:cNvSpPr>
              <p:nvPr/>
            </p:nvSpPr>
            <p:spPr bwMode="auto">
              <a:xfrm>
                <a:off x="2041451" y="2679404"/>
                <a:ext cx="2009554" cy="425304"/>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0" name="Shape 203"/>
              <p:cNvSpPr>
                <a:spLocks noChangeShapeType="1"/>
              </p:cNvSpPr>
              <p:nvPr/>
            </p:nvSpPr>
            <p:spPr bwMode="auto">
              <a:xfrm>
                <a:off x="1163641" y="4445489"/>
                <a:ext cx="1845373" cy="42422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1" name="Shape 204"/>
              <p:cNvSpPr>
                <a:spLocks noChangeShapeType="1"/>
              </p:cNvSpPr>
              <p:nvPr/>
            </p:nvSpPr>
            <p:spPr bwMode="auto">
              <a:xfrm flipH="1">
                <a:off x="2402958" y="4912241"/>
                <a:ext cx="637954"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2" name="Shape 205"/>
              <p:cNvSpPr/>
              <p:nvPr/>
            </p:nvSpPr>
            <p:spPr>
              <a:xfrm>
                <a:off x="1857448" y="2491490"/>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3" name="Shape 206"/>
              <p:cNvSpPr/>
              <p:nvPr/>
            </p:nvSpPr>
            <p:spPr>
              <a:xfrm>
                <a:off x="1009327" y="4260102"/>
                <a:ext cx="356210"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4" name="Shape 207"/>
              <p:cNvSpPr/>
              <p:nvPr/>
            </p:nvSpPr>
            <p:spPr>
              <a:xfrm>
                <a:off x="2196697" y="5750529"/>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5" name="Shape 208"/>
              <p:cNvSpPr>
                <a:spLocks noChangeShapeType="1"/>
              </p:cNvSpPr>
              <p:nvPr/>
            </p:nvSpPr>
            <p:spPr bwMode="auto">
              <a:xfrm>
                <a:off x="2137144" y="1754372"/>
                <a:ext cx="1881963" cy="1307805"/>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86" name="Shape 209"/>
              <p:cNvSpPr>
                <a:spLocks noChangeShapeType="1"/>
              </p:cNvSpPr>
              <p:nvPr/>
            </p:nvSpPr>
            <p:spPr bwMode="auto">
              <a:xfrm>
                <a:off x="2796363" y="1860697"/>
                <a:ext cx="1254643" cy="11908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7" name="Shape 210"/>
              <p:cNvSpPr/>
              <p:nvPr/>
            </p:nvSpPr>
            <p:spPr>
              <a:xfrm>
                <a:off x="1955453" y="1526976"/>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18" name="Shape 211"/>
              <p:cNvSpPr/>
              <p:nvPr/>
            </p:nvSpPr>
            <p:spPr>
              <a:xfrm>
                <a:off x="2616987" y="166099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89" name="Shape 212"/>
              <p:cNvSpPr>
                <a:spLocks noChangeShapeType="1"/>
              </p:cNvSpPr>
              <p:nvPr/>
            </p:nvSpPr>
            <p:spPr bwMode="auto">
              <a:xfrm flipV="1">
                <a:off x="1063256" y="4859078"/>
                <a:ext cx="1945759" cy="563527"/>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0" name="Shape 213"/>
              <p:cNvSpPr/>
              <p:nvPr/>
            </p:nvSpPr>
            <p:spPr>
              <a:xfrm>
                <a:off x="901898" y="5251013"/>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1" name="Shape 214"/>
              <p:cNvSpPr>
                <a:spLocks noChangeShapeType="1"/>
              </p:cNvSpPr>
              <p:nvPr/>
            </p:nvSpPr>
            <p:spPr bwMode="auto">
              <a:xfrm flipH="1">
                <a:off x="6241311" y="3646967"/>
                <a:ext cx="1743740" cy="73364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2" name="Shape 215"/>
              <p:cNvSpPr>
                <a:spLocks noChangeShapeType="1"/>
              </p:cNvSpPr>
              <p:nvPr/>
            </p:nvSpPr>
            <p:spPr bwMode="auto">
              <a:xfrm>
                <a:off x="6305107" y="4433776"/>
                <a:ext cx="765545" cy="978196"/>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 name="Shape 216"/>
              <p:cNvSpPr/>
              <p:nvPr/>
            </p:nvSpPr>
            <p:spPr>
              <a:xfrm>
                <a:off x="7822566" y="345600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4" name="Shape 217"/>
              <p:cNvSpPr/>
              <p:nvPr/>
            </p:nvSpPr>
            <p:spPr>
              <a:xfrm>
                <a:off x="6902826" y="5251013"/>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5" name="Shape 218"/>
              <p:cNvSpPr>
                <a:spLocks noChangeShapeType="1"/>
              </p:cNvSpPr>
              <p:nvPr/>
            </p:nvSpPr>
            <p:spPr bwMode="auto">
              <a:xfrm flipH="1" flipV="1">
                <a:off x="6305107" y="4359349"/>
                <a:ext cx="1669312" cy="425303"/>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6" name="Shape 219"/>
              <p:cNvSpPr/>
              <p:nvPr/>
            </p:nvSpPr>
            <p:spPr>
              <a:xfrm>
                <a:off x="7822566" y="4633724"/>
                <a:ext cx="356211"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28" name="Shape 221"/>
              <p:cNvSpPr/>
              <p:nvPr/>
            </p:nvSpPr>
            <p:spPr>
              <a:xfrm>
                <a:off x="8142967" y="5054050"/>
                <a:ext cx="358096" cy="35737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40998" name="Shape 222"/>
              <p:cNvSpPr>
                <a:spLocks noChangeShapeType="1"/>
              </p:cNvSpPr>
              <p:nvPr/>
            </p:nvSpPr>
            <p:spPr bwMode="auto">
              <a:xfrm>
                <a:off x="4040372" y="3115339"/>
                <a:ext cx="2254103" cy="1275908"/>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0999" name="Shape 223"/>
              <p:cNvSpPr>
                <a:spLocks noChangeShapeType="1"/>
              </p:cNvSpPr>
              <p:nvPr/>
            </p:nvSpPr>
            <p:spPr bwMode="auto">
              <a:xfrm flipH="1">
                <a:off x="3051544" y="3115340"/>
                <a:ext cx="1052624" cy="1711842"/>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1000" name="Shape 224"/>
              <p:cNvSpPr>
                <a:spLocks noChangeShapeType="1"/>
              </p:cNvSpPr>
              <p:nvPr/>
            </p:nvSpPr>
            <p:spPr bwMode="auto">
              <a:xfrm flipH="1">
                <a:off x="3062177" y="4391246"/>
                <a:ext cx="3242931" cy="499731"/>
              </a:xfrm>
              <a:prstGeom prst="line">
                <a:avLst/>
              </a:prstGeom>
              <a:noFill/>
              <a:ln w="63500">
                <a:solidFill>
                  <a:srgbClr val="D6D6D6"/>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33" name="Shape 226"/>
              <p:cNvSpPr/>
              <p:nvPr/>
            </p:nvSpPr>
            <p:spPr>
              <a:xfrm>
                <a:off x="3875976" y="2867142"/>
                <a:ext cx="446678"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4" name="Shape 227"/>
              <p:cNvSpPr/>
              <p:nvPr/>
            </p:nvSpPr>
            <p:spPr>
              <a:xfrm>
                <a:off x="2829961" y="4652000"/>
                <a:ext cx="446677"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5" name="Shape 228"/>
              <p:cNvSpPr/>
              <p:nvPr/>
            </p:nvSpPr>
            <p:spPr>
              <a:xfrm>
                <a:off x="6064129" y="4170758"/>
                <a:ext cx="444792" cy="446722"/>
              </a:xfrm>
              <a:prstGeom prst="roundRect">
                <a:avLst>
                  <a:gd name="adj" fmla="val 30000"/>
                </a:avLst>
              </a:prstGeom>
              <a:solidFill>
                <a:srgbClr val="D6D6D6"/>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sp>
            <p:nvSpPr>
              <p:cNvPr id="36" name="Shape 229"/>
              <p:cNvSpPr/>
              <p:nvPr/>
            </p:nvSpPr>
            <p:spPr>
              <a:xfrm>
                <a:off x="3644157" y="1697543"/>
                <a:ext cx="356210" cy="355348"/>
              </a:xfrm>
              <a:custGeom>
                <a:avLst/>
                <a:gdLst/>
                <a:ahLst/>
                <a:cxnLst>
                  <a:cxn ang="0">
                    <a:pos x="wd2" y="hd2"/>
                  </a:cxn>
                  <a:cxn ang="5400000">
                    <a:pos x="wd2" y="hd2"/>
                  </a:cxn>
                  <a:cxn ang="10800000">
                    <a:pos x="wd2" y="hd2"/>
                  </a:cxn>
                  <a:cxn ang="16200000">
                    <a:pos x="wd2" y="hd2"/>
                  </a:cxn>
                </a:cxnLst>
                <a:rect l="0" t="0" r="r" b="b"/>
                <a:pathLst>
                  <a:path w="19679" h="19679" extrusionOk="0">
                    <a:moveTo>
                      <a:pt x="16797" y="2882"/>
                    </a:moveTo>
                    <a:cubicBezTo>
                      <a:pt x="20639" y="6724"/>
                      <a:pt x="20639" y="12954"/>
                      <a:pt x="16797" y="16796"/>
                    </a:cubicBezTo>
                    <a:cubicBezTo>
                      <a:pt x="12954" y="20639"/>
                      <a:pt x="6724" y="20639"/>
                      <a:pt x="2882" y="16796"/>
                    </a:cubicBezTo>
                    <a:cubicBezTo>
                      <a:pt x="-961" y="12954"/>
                      <a:pt x="-961" y="6724"/>
                      <a:pt x="2882" y="2882"/>
                    </a:cubicBezTo>
                    <a:cubicBezTo>
                      <a:pt x="6724" y="-961"/>
                      <a:pt x="12954" y="-961"/>
                      <a:pt x="16797" y="2882"/>
                    </a:cubicBezTo>
                  </a:path>
                </a:pathLst>
              </a:custGeom>
              <a:solidFill>
                <a:schemeClr val="bg2">
                  <a:lumMod val="60000"/>
                  <a:lumOff val="40000"/>
                </a:schemeClr>
              </a:solidFill>
              <a:ln w="12700">
                <a:miter lim="400000"/>
              </a:ln>
            </p:spPr>
            <p:txBody>
              <a:bodyPr lIns="0" tIns="0" rIns="0" bIns="0" anchor="ctr"/>
              <a:lstStyle/>
              <a:p>
                <a:pPr algn="r" eaLnBrk="1" hangingPunct="1">
                  <a:defRPr sz="4000">
                    <a:solidFill>
                      <a:srgbClr val="FFFFFF"/>
                    </a:solidFill>
                    <a:effectLst>
                      <a:outerShdw blurRad="38100" dist="12700" dir="5400000" rotWithShape="0">
                        <a:srgbClr val="000000">
                          <a:alpha val="50000"/>
                        </a:srgbClr>
                      </a:outerShdw>
                    </a:effectLst>
                  </a:defRPr>
                </a:pPr>
                <a:endParaRPr sz="4000">
                  <a:solidFill>
                    <a:srgbClr val="FFFFFF"/>
                  </a:solidFill>
                  <a:effectLst>
                    <a:outerShdw blurRad="38100" dist="12700" dir="5400000" rotWithShape="0">
                      <a:srgbClr val="000000">
                        <a:alpha val="50000"/>
                      </a:srgbClr>
                    </a:outerShdw>
                  </a:effectLst>
                  <a:ea typeface="ＭＳ Ｐゴシック" charset="0"/>
                  <a:cs typeface="ＭＳ Ｐゴシック" charset="0"/>
                </a:endParaRPr>
              </a:p>
            </p:txBody>
          </p:sp>
        </p:grpSp>
        <p:sp>
          <p:nvSpPr>
            <p:cNvPr id="40971" name="Shape 144"/>
            <p:cNvSpPr>
              <a:spLocks noChangeArrowheads="1"/>
            </p:cNvSpPr>
            <p:nvPr/>
          </p:nvSpPr>
          <p:spPr bwMode="auto">
            <a:xfrm>
              <a:off x="3733800" y="2621181"/>
              <a:ext cx="1818085" cy="503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b="0">
                  <a:solidFill>
                    <a:srgbClr val="008000"/>
                  </a:solidFill>
                  <a:sym typeface="Calibri" charset="0"/>
                </a:rPr>
                <a:t>AT&amp;T</a:t>
              </a:r>
            </a:p>
          </p:txBody>
        </p:sp>
        <p:sp>
          <p:nvSpPr>
            <p:cNvPr id="40972" name="Shape 144"/>
            <p:cNvSpPr>
              <a:spLocks noChangeArrowheads="1"/>
            </p:cNvSpPr>
            <p:nvPr/>
          </p:nvSpPr>
          <p:spPr bwMode="auto">
            <a:xfrm>
              <a:off x="2362200" y="5361405"/>
              <a:ext cx="1818085" cy="81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8000"/>
                  </a:solidFill>
                  <a:sym typeface="Calibri" charset="0"/>
                </a:rPr>
                <a:t>France Telecom</a:t>
              </a:r>
            </a:p>
          </p:txBody>
        </p:sp>
        <p:sp>
          <p:nvSpPr>
            <p:cNvPr id="40973" name="Shape 144"/>
            <p:cNvSpPr>
              <a:spLocks noChangeArrowheads="1"/>
            </p:cNvSpPr>
            <p:nvPr/>
          </p:nvSpPr>
          <p:spPr bwMode="auto">
            <a:xfrm>
              <a:off x="5257800" y="3853325"/>
              <a:ext cx="1818085" cy="50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C572A759-6A51-4108-AA02-DFA0A04FC94B}">
                <ma14:wrappingTextBoxFlag xmlns:ma14="http://schemas.microsoft.com/office/mac/drawingml/2011/main" val="1"/>
              </a:ext>
            </a:extLst>
          </p:spPr>
          <p:txBody>
            <a:bodyPr lIns="35717" tIns="35717" rIns="35717" bIns="35717" anchor="ct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dirty="0" smtClean="0">
                  <a:solidFill>
                    <a:srgbClr val="008000"/>
                  </a:solidFill>
                  <a:sym typeface="Calibri" charset="0"/>
                </a:rPr>
                <a:t>USC</a:t>
              </a:r>
              <a:endParaRPr lang="en-US" altLang="en-US" sz="2400" b="0" dirty="0">
                <a:solidFill>
                  <a:srgbClr val="008000"/>
                </a:solidFill>
                <a:sym typeface="Calibri" charset="0"/>
              </a:endParaRPr>
            </a:p>
          </p:txBody>
        </p:sp>
      </p:grpSp>
      <p:sp>
        <p:nvSpPr>
          <p:cNvPr id="40962" name="Rectangle 2"/>
          <p:cNvSpPr txBox="1">
            <a:spLocks noChangeArrowheads="1"/>
          </p:cNvSpPr>
          <p:nvPr/>
        </p:nvSpPr>
        <p:spPr bwMode="auto">
          <a:xfrm>
            <a:off x="457200" y="350838"/>
            <a:ext cx="82296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lIns="91430" tIns="45716" rIns="91430" bIns="45716"/>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a:spcBef>
                <a:spcPct val="0"/>
              </a:spcBef>
              <a:buClrTx/>
              <a:buSzTx/>
              <a:buFontTx/>
              <a:buNone/>
            </a:pPr>
            <a:r>
              <a:rPr lang="en-US" altLang="en-US" sz="3900">
                <a:solidFill>
                  <a:schemeClr val="tx2"/>
                </a:solidFill>
              </a:rPr>
              <a:t> A federated system</a:t>
            </a:r>
          </a:p>
        </p:txBody>
      </p:sp>
      <p:sp>
        <p:nvSpPr>
          <p:cNvPr id="40963" name="Title 1"/>
          <p:cNvSpPr>
            <a:spLocks noGrp="1"/>
          </p:cNvSpPr>
          <p:nvPr>
            <p:ph type="title"/>
          </p:nvPr>
        </p:nvSpPr>
        <p:spPr/>
        <p:txBody>
          <a:bodyPr/>
          <a:lstStyle/>
          <a:p>
            <a:endParaRPr lang="en-US" altLang="en-US"/>
          </a:p>
        </p:txBody>
      </p:sp>
      <p:sp>
        <p:nvSpPr>
          <p:cNvPr id="40964" name="Content Placeholder 2"/>
          <p:cNvSpPr>
            <a:spLocks noGrp="1"/>
          </p:cNvSpPr>
          <p:nvPr>
            <p:ph idx="1"/>
          </p:nvPr>
        </p:nvSpPr>
        <p:spPr/>
        <p:txBody>
          <a:bodyPr/>
          <a:lstStyle/>
          <a:p>
            <a:pPr marL="0" indent="0" algn="ctr">
              <a:buFont typeface="Wingdings" charset="2"/>
              <a:buNone/>
            </a:pPr>
            <a:r>
              <a:rPr lang="en-US" altLang="en-US" sz="2400" dirty="0"/>
              <a:t>The </a:t>
            </a:r>
            <a:r>
              <a:rPr lang="en-US" altLang="en-US" sz="2400" u="sng" dirty="0"/>
              <a:t>Inter</a:t>
            </a:r>
            <a:r>
              <a:rPr lang="en-US" altLang="en-US" sz="2400" dirty="0"/>
              <a:t>net interconnects different networks (</a:t>
            </a:r>
            <a:r>
              <a:rPr lang="en-US" altLang="en-US" sz="2200" dirty="0"/>
              <a:t>&gt;18,000 ISPs)</a:t>
            </a:r>
            <a:endParaRPr lang="en-US" altLang="en-US" dirty="0"/>
          </a:p>
        </p:txBody>
      </p:sp>
      <p:sp>
        <p:nvSpPr>
          <p:cNvPr id="49" name="TextBox 48"/>
          <p:cNvSpPr txBox="1">
            <a:spLocks noChangeArrowheads="1"/>
          </p:cNvSpPr>
          <p:nvPr/>
        </p:nvSpPr>
        <p:spPr bwMode="auto">
          <a:xfrm>
            <a:off x="152400" y="5867400"/>
            <a:ext cx="891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lgn="ctr" eaLnBrk="1" hangingPunct="1">
              <a:spcBef>
                <a:spcPct val="0"/>
              </a:spcBef>
              <a:buClrTx/>
              <a:buSzTx/>
              <a:buFontTx/>
              <a:buNone/>
            </a:pPr>
            <a:r>
              <a:rPr lang="en-US" altLang="en-US" sz="2400" b="0">
                <a:solidFill>
                  <a:srgbClr val="000000"/>
                </a:solidFill>
              </a:rPr>
              <a:t>How do you interconnect competing and distrustful entities?</a:t>
            </a:r>
            <a:endParaRPr lang="en-US" altLang="en-US" sz="2400" b="0"/>
          </a:p>
        </p:txBody>
      </p:sp>
      <p:sp>
        <p:nvSpPr>
          <p:cNvPr id="4096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B654579-DC99-FD44-A4EB-9E0279408F5E}" type="slidenum">
              <a:rPr lang="en-US" altLang="en-US" sz="1000" b="0">
                <a:latin typeface="Arial" charset="0"/>
              </a:rPr>
              <a:pPr/>
              <a:t>34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lIns="91430" tIns="45716" rIns="91430" bIns="45716" anchor="t"/>
          <a:lstStyle/>
          <a:p>
            <a:pPr algn="ctr"/>
            <a:r>
              <a:rPr lang="en-US" altLang="en-US" dirty="0"/>
              <a:t>Tremendous scale</a:t>
            </a:r>
          </a:p>
        </p:txBody>
      </p:sp>
      <p:sp>
        <p:nvSpPr>
          <p:cNvPr id="49154" name="Rectangle 3"/>
          <p:cNvSpPr>
            <a:spLocks noGrp="1" noChangeArrowheads="1"/>
          </p:cNvSpPr>
          <p:nvPr>
            <p:ph idx="1"/>
          </p:nvPr>
        </p:nvSpPr>
        <p:spPr/>
        <p:txBody>
          <a:bodyPr lIns="91430" tIns="45716" rIns="91430" bIns="45716"/>
          <a:lstStyle/>
          <a:p>
            <a:r>
              <a:rPr lang="en-US" altLang="en-US" sz="2400" dirty="0">
                <a:solidFill>
                  <a:srgbClr val="FF0000"/>
                </a:solidFill>
              </a:rPr>
              <a:t>2.92 Billion</a:t>
            </a:r>
            <a:r>
              <a:rPr lang="en-US" altLang="en-US" sz="2400" dirty="0"/>
              <a:t> users (41% of world population)</a:t>
            </a:r>
          </a:p>
          <a:p>
            <a:r>
              <a:rPr lang="en-US" altLang="en-US" sz="2400" dirty="0">
                <a:solidFill>
                  <a:srgbClr val="FF0000"/>
                </a:solidFill>
              </a:rPr>
              <a:t>1 Trillion </a:t>
            </a:r>
            <a:r>
              <a:rPr lang="en-US" altLang="en-US" sz="2400" dirty="0"/>
              <a:t>unique URLs (in 2008)</a:t>
            </a:r>
          </a:p>
          <a:p>
            <a:r>
              <a:rPr lang="en-US" altLang="en-US" sz="2400" dirty="0">
                <a:solidFill>
                  <a:srgbClr val="FF0000"/>
                </a:solidFill>
              </a:rPr>
              <a:t>294 Billion</a:t>
            </a:r>
            <a:r>
              <a:rPr lang="en-US" altLang="en-US" sz="2400" dirty="0"/>
              <a:t> emails sent per day</a:t>
            </a:r>
          </a:p>
          <a:p>
            <a:r>
              <a:rPr lang="en-US" altLang="en-US" sz="2400" dirty="0">
                <a:solidFill>
                  <a:srgbClr val="FF0000"/>
                </a:solidFill>
              </a:rPr>
              <a:t>1.75 Billion</a:t>
            </a:r>
            <a:r>
              <a:rPr lang="en-US" altLang="en-US" sz="2400" dirty="0"/>
              <a:t> smartphones</a:t>
            </a:r>
          </a:p>
          <a:p>
            <a:r>
              <a:rPr lang="en-US" altLang="en-US" sz="2400" dirty="0">
                <a:solidFill>
                  <a:srgbClr val="FF0000"/>
                </a:solidFill>
              </a:rPr>
              <a:t>1.24 Billion</a:t>
            </a:r>
            <a:r>
              <a:rPr lang="en-US" altLang="en-US" sz="2400" dirty="0"/>
              <a:t> Facebook users </a:t>
            </a:r>
          </a:p>
          <a:p>
            <a:r>
              <a:rPr lang="en-US" altLang="en-US" sz="2400" dirty="0">
                <a:solidFill>
                  <a:srgbClr val="FF0000"/>
                </a:solidFill>
              </a:rPr>
              <a:t>100 hours </a:t>
            </a:r>
            <a:r>
              <a:rPr lang="en-US" altLang="en-US" sz="2400" dirty="0"/>
              <a:t>of video</a:t>
            </a:r>
            <a:r>
              <a:rPr lang="en-US" altLang="en-US" sz="2400" dirty="0">
                <a:solidFill>
                  <a:srgbClr val="FF0000"/>
                </a:solidFill>
              </a:rPr>
              <a:t> </a:t>
            </a:r>
            <a:r>
              <a:rPr lang="en-US" altLang="en-US" sz="2400" dirty="0"/>
              <a:t>uploaded to YouTube every </a:t>
            </a:r>
            <a:r>
              <a:rPr lang="en-US" altLang="en-US" sz="2400" dirty="0">
                <a:solidFill>
                  <a:srgbClr val="FF0000"/>
                </a:solidFill>
              </a:rPr>
              <a:t>minute</a:t>
            </a:r>
          </a:p>
          <a:p>
            <a:r>
              <a:rPr lang="en-US" altLang="en-US" sz="2400" dirty="0"/>
              <a:t>Switches that move </a:t>
            </a:r>
            <a:r>
              <a:rPr lang="en-US" altLang="en-US" sz="2400" dirty="0">
                <a:solidFill>
                  <a:srgbClr val="FF0000"/>
                </a:solidFill>
              </a:rPr>
              <a:t>300Terabits/second </a:t>
            </a:r>
            <a:r>
              <a:rPr lang="en-US" altLang="en-US" sz="2400" dirty="0"/>
              <a:t>(10</a:t>
            </a:r>
            <a:r>
              <a:rPr lang="en-US" altLang="en-US" sz="2400" baseline="30000" dirty="0"/>
              <a:t>14</a:t>
            </a:r>
            <a:r>
              <a:rPr lang="en-US" altLang="en-US" sz="2400" dirty="0"/>
              <a:t>)</a:t>
            </a:r>
          </a:p>
          <a:p>
            <a:r>
              <a:rPr lang="en-US" altLang="en-US" sz="2400" dirty="0"/>
              <a:t>Links that carry </a:t>
            </a:r>
            <a:r>
              <a:rPr lang="en-US" altLang="en-US" sz="2400" dirty="0">
                <a:solidFill>
                  <a:srgbClr val="FF0000"/>
                </a:solidFill>
              </a:rPr>
              <a:t>100Gigabits/second </a:t>
            </a:r>
            <a:endParaRPr lang="en-US" altLang="en-US" sz="2400" dirty="0" smtClean="0">
              <a:solidFill>
                <a:srgbClr val="FF0000"/>
              </a:solidFill>
            </a:endParaRPr>
          </a:p>
          <a:p>
            <a:endParaRPr lang="en-US" altLang="en-US" sz="2400" dirty="0">
              <a:solidFill>
                <a:srgbClr val="FF0000"/>
              </a:solidFill>
            </a:endParaRPr>
          </a:p>
          <a:p>
            <a:pPr marL="0" indent="0">
              <a:buNone/>
            </a:pPr>
            <a:r>
              <a:rPr lang="en-US" altLang="en-US" sz="2400" i="1" dirty="0" smtClean="0"/>
              <a:t>We use the phrase “Internet Scale” to refer to such systems</a:t>
            </a:r>
            <a:endParaRPr lang="en-US" altLang="en-US" sz="2400" i="1" dirty="0"/>
          </a:p>
          <a:p>
            <a:endParaRPr lang="en-US" altLang="en-US" sz="2400" dirty="0"/>
          </a:p>
          <a:p>
            <a:endParaRPr lang="en-US" altLang="en-US" sz="2400" dirty="0"/>
          </a:p>
          <a:p>
            <a:endParaRPr lang="en-US" altLang="en-US" sz="2400" dirty="0"/>
          </a:p>
        </p:txBody>
      </p:sp>
      <p:sp>
        <p:nvSpPr>
          <p:cNvPr id="4198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F1281084-4A61-D646-A858-B48EE5EE728B}" type="slidenum">
              <a:rPr lang="en-US" altLang="en-US" sz="1000" b="0">
                <a:latin typeface="Arial" charset="0"/>
              </a:rPr>
              <a:pPr/>
              <a:t>35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2" nodeType="clickEffect">
                                  <p:stCondLst>
                                    <p:cond delay="0"/>
                                  </p:stCondLst>
                                  <p:childTnLst>
                                    <p:set>
                                      <p:cBhvr>
                                        <p:cTn id="30"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2" nodeType="clickEffect">
                                  <p:stCondLst>
                                    <p:cond delay="0"/>
                                  </p:stCondLst>
                                  <p:childTnLst>
                                    <p:set>
                                      <p:cBhvr>
                                        <p:cTn id="34"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2" nodeType="clickEffect">
                                  <p:stCondLst>
                                    <p:cond delay="0"/>
                                  </p:stCondLst>
                                  <p:childTnLst>
                                    <p:set>
                                      <p:cBhvr>
                                        <p:cTn id="38"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P spid="49154" grpId="2"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lIns="91430" tIns="45716" rIns="91430" bIns="45716" anchor="t"/>
          <a:lstStyle/>
          <a:p>
            <a:pPr algn="ctr"/>
            <a:r>
              <a:rPr lang="en-US" altLang="en-US" dirty="0"/>
              <a:t>Enormous diversity and </a:t>
            </a:r>
            <a:br>
              <a:rPr lang="en-US" altLang="en-US" dirty="0"/>
            </a:br>
            <a:r>
              <a:rPr lang="en-US" altLang="en-US" dirty="0"/>
              <a:t>dynamic range </a:t>
            </a:r>
          </a:p>
        </p:txBody>
      </p:sp>
      <p:sp>
        <p:nvSpPr>
          <p:cNvPr id="58371" name="Rectangle 3"/>
          <p:cNvSpPr>
            <a:spLocks noGrp="1" noChangeArrowheads="1"/>
          </p:cNvSpPr>
          <p:nvPr>
            <p:ph idx="1"/>
          </p:nvPr>
        </p:nvSpPr>
        <p:spPr/>
        <p:txBody>
          <a:bodyPr lIns="91430" tIns="45716" rIns="91430" bIns="45716"/>
          <a:lstStyle/>
          <a:p>
            <a:endParaRPr lang="en-US" altLang="en-US" sz="2400" dirty="0"/>
          </a:p>
          <a:p>
            <a:r>
              <a:rPr lang="en-US" altLang="en-US" sz="2400" dirty="0">
                <a:solidFill>
                  <a:srgbClr val="0000FF"/>
                </a:solidFill>
              </a:rPr>
              <a:t>Communication latency</a:t>
            </a:r>
            <a:r>
              <a:rPr lang="en-US" altLang="en-US" sz="2400" dirty="0"/>
              <a:t>: microseconds to seconds (10</a:t>
            </a:r>
            <a:r>
              <a:rPr lang="en-US" altLang="en-US" sz="2400" baseline="30000" dirty="0"/>
              <a:t>6</a:t>
            </a:r>
            <a:r>
              <a:rPr lang="en-US" altLang="en-US" sz="2400" dirty="0"/>
              <a:t>)</a:t>
            </a:r>
          </a:p>
          <a:p>
            <a:r>
              <a:rPr lang="en-US" altLang="en-US" sz="2400" dirty="0">
                <a:solidFill>
                  <a:srgbClr val="0000FF"/>
                </a:solidFill>
              </a:rPr>
              <a:t>Bandwidth</a:t>
            </a:r>
            <a:r>
              <a:rPr lang="en-US" altLang="en-US" sz="2400" dirty="0"/>
              <a:t>: 1Kbits/second to 100 Gigabits/second (10</a:t>
            </a:r>
            <a:r>
              <a:rPr lang="en-US" altLang="en-US" sz="2400" baseline="30000" dirty="0"/>
              <a:t>7</a:t>
            </a:r>
            <a:r>
              <a:rPr lang="en-US" altLang="en-US" sz="2400" dirty="0"/>
              <a:t>)</a:t>
            </a:r>
          </a:p>
          <a:p>
            <a:r>
              <a:rPr lang="en-US" altLang="en-US" sz="2400" dirty="0">
                <a:solidFill>
                  <a:srgbClr val="0000FF"/>
                </a:solidFill>
              </a:rPr>
              <a:t>Packet loss</a:t>
            </a:r>
            <a:r>
              <a:rPr lang="en-US" altLang="en-US" sz="2400" dirty="0"/>
              <a:t>: 0 – 90%</a:t>
            </a:r>
          </a:p>
          <a:p>
            <a:r>
              <a:rPr lang="en-US" altLang="en-US" sz="2400" dirty="0">
                <a:solidFill>
                  <a:srgbClr val="800080"/>
                </a:solidFill>
              </a:rPr>
              <a:t>Technology</a:t>
            </a:r>
            <a:r>
              <a:rPr lang="en-US" altLang="en-US" sz="2400" dirty="0"/>
              <a:t>: optical, wireless, satellite, </a:t>
            </a:r>
            <a:r>
              <a:rPr lang="en-US" altLang="en-US" sz="2400" dirty="0" smtClean="0"/>
              <a:t>copper,…</a:t>
            </a:r>
            <a:endParaRPr lang="en-US" altLang="en-US" sz="2400" dirty="0">
              <a:solidFill>
                <a:srgbClr val="FF0000"/>
              </a:solidFill>
            </a:endParaRPr>
          </a:p>
          <a:p>
            <a:r>
              <a:rPr lang="en-US" altLang="en-US" sz="2400" dirty="0">
                <a:solidFill>
                  <a:srgbClr val="008000"/>
                </a:solidFill>
              </a:rPr>
              <a:t>Endpoint devices</a:t>
            </a:r>
            <a:r>
              <a:rPr lang="en-US" altLang="en-US" sz="2400" dirty="0"/>
              <a:t>: sensors, cell phones, </a:t>
            </a:r>
            <a:r>
              <a:rPr lang="en-US" altLang="en-US" sz="2400" dirty="0" smtClean="0"/>
              <a:t>datacenters,…</a:t>
            </a:r>
            <a:endParaRPr lang="en-US" altLang="en-US" sz="2400" dirty="0"/>
          </a:p>
          <a:p>
            <a:r>
              <a:rPr lang="en-US" altLang="en-US" sz="2400" dirty="0">
                <a:solidFill>
                  <a:srgbClr val="008000"/>
                </a:solidFill>
              </a:rPr>
              <a:t>Applications</a:t>
            </a:r>
            <a:r>
              <a:rPr lang="en-US" altLang="en-US" sz="2400" dirty="0"/>
              <a:t>: skype, live video, gaming, remote medicine</a:t>
            </a:r>
            <a:r>
              <a:rPr lang="en-US" altLang="en-US" sz="2400" dirty="0" smtClean="0"/>
              <a:t>,…</a:t>
            </a:r>
            <a:endParaRPr lang="en-US" altLang="en-US" sz="2400" i="1" dirty="0"/>
          </a:p>
          <a:p>
            <a:r>
              <a:rPr lang="en-US" altLang="en-US" sz="2400" dirty="0">
                <a:solidFill>
                  <a:srgbClr val="008000"/>
                </a:solidFill>
              </a:rPr>
              <a:t>Users</a:t>
            </a:r>
            <a:r>
              <a:rPr lang="en-US" altLang="en-US" sz="2400" dirty="0"/>
              <a:t>: the governing, governed, operators, selfish, </a:t>
            </a:r>
            <a:r>
              <a:rPr lang="en-US" altLang="en-US" sz="2400" u="sng" dirty="0"/>
              <a:t>malicious</a:t>
            </a:r>
            <a:r>
              <a:rPr lang="en-US" altLang="en-US" sz="2400" dirty="0"/>
              <a:t>, naïve, savvy, embarrassed, paranoid</a:t>
            </a:r>
            <a:r>
              <a:rPr lang="en-US" altLang="en-US" sz="2400" dirty="0" smtClean="0"/>
              <a:t>,… </a:t>
            </a:r>
            <a:endParaRPr lang="en-US" altLang="en-US" sz="2400" dirty="0"/>
          </a:p>
        </p:txBody>
      </p:sp>
      <p:sp>
        <p:nvSpPr>
          <p:cNvPr id="44035"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A6D3C3D-A3F2-564A-BF86-E236C688922D}" type="slidenum">
              <a:rPr lang="en-US" altLang="en-US" sz="1000" b="0">
                <a:latin typeface="Arial" charset="0"/>
              </a:rPr>
              <a:pPr/>
              <a:t>36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3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lIns="91430" tIns="45716" rIns="91430" bIns="45716" anchor="t"/>
          <a:lstStyle/>
          <a:p>
            <a:pPr algn="ctr"/>
            <a:r>
              <a:rPr lang="en-US" altLang="en-US" dirty="0"/>
              <a:t>Constant Evolution</a:t>
            </a:r>
          </a:p>
        </p:txBody>
      </p:sp>
      <p:sp>
        <p:nvSpPr>
          <p:cNvPr id="58371" name="Rectangle 3"/>
          <p:cNvSpPr>
            <a:spLocks noGrp="1" noChangeArrowheads="1"/>
          </p:cNvSpPr>
          <p:nvPr>
            <p:ph idx="1"/>
          </p:nvPr>
        </p:nvSpPr>
        <p:spPr/>
        <p:txBody>
          <a:bodyPr lIns="91430" tIns="45716" rIns="91430" bIns="45716"/>
          <a:lstStyle/>
          <a:p>
            <a:pPr marL="0" indent="0">
              <a:buFont typeface="Wingdings" charset="2"/>
              <a:buNone/>
              <a:defRPr/>
            </a:pPr>
            <a:r>
              <a:rPr lang="en-US" altLang="en-US" sz="2400" dirty="0">
                <a:solidFill>
                  <a:srgbClr val="800080"/>
                </a:solidFill>
              </a:rPr>
              <a:t>1970s: </a:t>
            </a:r>
          </a:p>
          <a:p>
            <a:pPr>
              <a:defRPr/>
            </a:pPr>
            <a:r>
              <a:rPr lang="en-US" altLang="en-US" sz="2400" dirty="0"/>
              <a:t>56kilobits/second “backbone” links</a:t>
            </a:r>
          </a:p>
          <a:p>
            <a:pPr>
              <a:defRPr/>
            </a:pPr>
            <a:r>
              <a:rPr lang="en-US" altLang="en-US" sz="2400" dirty="0"/>
              <a:t>&lt;100 computers, a handful of sites in the US</a:t>
            </a:r>
          </a:p>
          <a:p>
            <a:pPr>
              <a:defRPr/>
            </a:pPr>
            <a:r>
              <a:rPr lang="en-US" altLang="en-US" sz="2400" dirty="0"/>
              <a:t>Telnet and file transfer are the “killer” applications</a:t>
            </a:r>
          </a:p>
          <a:p>
            <a:pPr>
              <a:defRPr/>
            </a:pPr>
            <a:endParaRPr lang="en-US" altLang="en-US" sz="2400" dirty="0"/>
          </a:p>
          <a:p>
            <a:pPr marL="0" indent="0">
              <a:buFont typeface="Wingdings" charset="2"/>
              <a:buNone/>
              <a:defRPr/>
            </a:pPr>
            <a:r>
              <a:rPr lang="en-US" altLang="en-US" sz="2400" dirty="0">
                <a:solidFill>
                  <a:srgbClr val="800080"/>
                </a:solidFill>
              </a:rPr>
              <a:t>Today</a:t>
            </a:r>
          </a:p>
          <a:p>
            <a:pPr>
              <a:defRPr/>
            </a:pPr>
            <a:r>
              <a:rPr lang="en-US" altLang="en-US" sz="2400" dirty="0"/>
              <a:t>100+Gigabits/second backbone links</a:t>
            </a:r>
          </a:p>
          <a:p>
            <a:pPr>
              <a:defRPr/>
            </a:pPr>
            <a:r>
              <a:rPr lang="en-US" altLang="en-US" sz="2400" dirty="0"/>
              <a:t>5B+ devices, all over the globe</a:t>
            </a:r>
          </a:p>
          <a:p>
            <a:pPr>
              <a:defRPr/>
            </a:pPr>
            <a:r>
              <a:rPr lang="en-US" altLang="en-US" sz="2400" dirty="0"/>
              <a:t>20M Facebook apps installed per </a:t>
            </a:r>
            <a:r>
              <a:rPr lang="en-US" altLang="en-US" sz="2400" dirty="0" smtClean="0"/>
              <a:t>day</a:t>
            </a:r>
          </a:p>
          <a:p>
            <a:pPr>
              <a:defRPr/>
            </a:pPr>
            <a:endParaRPr lang="en-US" altLang="en-US" sz="2400" dirty="0"/>
          </a:p>
          <a:p>
            <a:pPr marL="0" indent="0" algn="ctr">
              <a:buNone/>
              <a:defRPr/>
            </a:pPr>
            <a:r>
              <a:rPr lang="en-US" altLang="en-US" sz="2400" i="1" dirty="0" smtClean="0"/>
              <a:t>Designing the Internet is not designing for a fixed target!</a:t>
            </a:r>
            <a:endParaRPr lang="en-US" altLang="en-US" sz="2400" i="1" dirty="0"/>
          </a:p>
          <a:p>
            <a:pPr>
              <a:defRPr/>
            </a:pPr>
            <a:endParaRPr lang="en-US" altLang="en-US" sz="2400" dirty="0"/>
          </a:p>
        </p:txBody>
      </p:sp>
      <p:sp>
        <p:nvSpPr>
          <p:cNvPr id="46083"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8BB406B-E947-034E-A131-009E1CD65875}" type="slidenum">
              <a:rPr lang="en-US" altLang="en-US" sz="1000" b="0">
                <a:latin typeface="Arial" charset="0"/>
              </a:rPr>
              <a:pPr/>
              <a:t>37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37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7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altLang="en-US"/>
              <a:t>Asynchronous Operation</a:t>
            </a:r>
          </a:p>
        </p:txBody>
      </p:sp>
      <p:sp>
        <p:nvSpPr>
          <p:cNvPr id="833539" name="Rectangle 3"/>
          <p:cNvSpPr>
            <a:spLocks noGrp="1" noChangeArrowheads="1"/>
          </p:cNvSpPr>
          <p:nvPr>
            <p:ph idx="1"/>
          </p:nvPr>
        </p:nvSpPr>
        <p:spPr/>
        <p:txBody>
          <a:bodyPr/>
          <a:lstStyle/>
          <a:p>
            <a:pPr eaLnBrk="1" hangingPunct="1">
              <a:lnSpc>
                <a:spcPct val="90000"/>
              </a:lnSpc>
            </a:pPr>
            <a:r>
              <a:rPr lang="en-US" altLang="en-US" dirty="0"/>
              <a:t>Fundamental constraint: </a:t>
            </a:r>
            <a:r>
              <a:rPr lang="en-US" altLang="en-US" b="1" dirty="0">
                <a:solidFill>
                  <a:srgbClr val="FF0000"/>
                </a:solidFill>
              </a:rPr>
              <a:t>speed of light</a:t>
            </a:r>
            <a:br>
              <a:rPr lang="en-US" altLang="en-US" b="1" dirty="0">
                <a:solidFill>
                  <a:srgbClr val="FF0000"/>
                </a:solidFill>
              </a:rPr>
            </a:br>
            <a:endParaRPr lang="en-US" altLang="en-US" b="1" dirty="0">
              <a:solidFill>
                <a:srgbClr val="FF0000"/>
              </a:solidFill>
            </a:endParaRPr>
          </a:p>
          <a:p>
            <a:pPr eaLnBrk="1" hangingPunct="1">
              <a:lnSpc>
                <a:spcPct val="90000"/>
              </a:lnSpc>
            </a:pPr>
            <a:r>
              <a:rPr lang="en-US" altLang="en-US" dirty="0"/>
              <a:t>Consider: </a:t>
            </a:r>
          </a:p>
          <a:p>
            <a:pPr lvl="1" eaLnBrk="1" hangingPunct="1">
              <a:lnSpc>
                <a:spcPct val="90000"/>
              </a:lnSpc>
            </a:pPr>
            <a:r>
              <a:rPr lang="en-US" altLang="en-US" dirty="0">
                <a:sym typeface="Symbol" charset="2"/>
              </a:rPr>
              <a:t>How many cycles does your 3GHz CPU in </a:t>
            </a:r>
            <a:r>
              <a:rPr lang="en-US" altLang="en-US" dirty="0" smtClean="0">
                <a:sym typeface="Symbol" charset="2"/>
              </a:rPr>
              <a:t>LA execute </a:t>
            </a:r>
            <a:r>
              <a:rPr lang="en-US" altLang="en-US" dirty="0">
                <a:sym typeface="Symbol" charset="2"/>
              </a:rPr>
              <a:t>before it can possibly get a response from a message it sends to a server in NY?</a:t>
            </a:r>
          </a:p>
          <a:p>
            <a:pPr lvl="2" eaLnBrk="1" hangingPunct="1">
              <a:lnSpc>
                <a:spcPct val="90000"/>
              </a:lnSpc>
            </a:pPr>
            <a:r>
              <a:rPr lang="en-US" altLang="en-US" dirty="0" smtClean="0"/>
              <a:t>LA to </a:t>
            </a:r>
            <a:r>
              <a:rPr lang="en-US" altLang="en-US" dirty="0"/>
              <a:t>New York</a:t>
            </a:r>
            <a:r>
              <a:rPr lang="en-US" altLang="en-US" dirty="0">
                <a:sym typeface="Symbol" charset="2"/>
              </a:rPr>
              <a:t>: 4,125 km</a:t>
            </a:r>
          </a:p>
          <a:p>
            <a:pPr lvl="2" eaLnBrk="1" hangingPunct="1">
              <a:lnSpc>
                <a:spcPct val="90000"/>
              </a:lnSpc>
            </a:pPr>
            <a:r>
              <a:rPr lang="en-US" altLang="en-US" dirty="0">
                <a:sym typeface="Symbol" charset="2"/>
              </a:rPr>
              <a:t>Traveling at 300,000 km/s: 13.75 milliseconds</a:t>
            </a:r>
          </a:p>
          <a:p>
            <a:pPr lvl="2" eaLnBrk="1" hangingPunct="1">
              <a:lnSpc>
                <a:spcPct val="90000"/>
              </a:lnSpc>
            </a:pPr>
            <a:r>
              <a:rPr lang="en-US" altLang="en-US" dirty="0">
                <a:sym typeface="Symbol" charset="2"/>
              </a:rPr>
              <a:t>Then back to </a:t>
            </a:r>
            <a:r>
              <a:rPr lang="en-US" altLang="en-US" dirty="0" smtClean="0">
                <a:sym typeface="Symbol" charset="2"/>
              </a:rPr>
              <a:t>LA: </a:t>
            </a:r>
            <a:r>
              <a:rPr lang="en-US" altLang="en-US" dirty="0">
                <a:sym typeface="Symbol" charset="2"/>
              </a:rPr>
              <a:t>2 x 13.75 = 27.5 milliseconds  </a:t>
            </a:r>
          </a:p>
          <a:p>
            <a:pPr lvl="2" eaLnBrk="1" hangingPunct="1">
              <a:lnSpc>
                <a:spcPct val="90000"/>
              </a:lnSpc>
            </a:pPr>
            <a:r>
              <a:rPr lang="en-US" altLang="en-US" dirty="0">
                <a:sym typeface="Symbol" charset="2"/>
              </a:rPr>
              <a:t>3,000,000,000 cycles/sec * 0.0275 = 84,000,000 cycles!</a:t>
            </a:r>
            <a:br>
              <a:rPr lang="en-US" altLang="en-US" dirty="0">
                <a:sym typeface="Symbol" charset="2"/>
              </a:rPr>
            </a:br>
            <a:endParaRPr lang="en-US" altLang="en-US" dirty="0">
              <a:sym typeface="Symbol" charset="2"/>
            </a:endParaRPr>
          </a:p>
          <a:p>
            <a:pPr eaLnBrk="1" hangingPunct="1">
              <a:lnSpc>
                <a:spcPct val="90000"/>
              </a:lnSpc>
            </a:pPr>
            <a:r>
              <a:rPr lang="en-US" altLang="en-US" dirty="0">
                <a:sym typeface="Symbol" charset="2"/>
              </a:rPr>
              <a:t>Thus, communication feedback is always </a:t>
            </a:r>
            <a:r>
              <a:rPr lang="en-US" altLang="en-US" i="1" dirty="0">
                <a:sym typeface="Symbol" charset="2"/>
              </a:rPr>
              <a:t>dated</a:t>
            </a:r>
          </a:p>
          <a:p>
            <a:pPr lvl="1" eaLnBrk="1" hangingPunct="1">
              <a:lnSpc>
                <a:spcPct val="90000"/>
              </a:lnSpc>
            </a:pPr>
            <a:endParaRPr lang="en-US" altLang="en-US" dirty="0">
              <a:sym typeface="Symbol" charset="2"/>
            </a:endParaRPr>
          </a:p>
        </p:txBody>
      </p:sp>
      <p:sp>
        <p:nvSpPr>
          <p:cNvPr id="4813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E656427-21ED-A44E-9DCF-53956F688B24}" type="slidenum">
              <a:rPr lang="en-US" altLang="en-US" sz="1000" b="0">
                <a:latin typeface="Arial" charset="0"/>
              </a:rPr>
              <a:pPr/>
              <a:t>38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35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35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35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335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altLang="en-US" dirty="0"/>
              <a:t>Prone to Failure</a:t>
            </a:r>
          </a:p>
        </p:txBody>
      </p:sp>
      <p:sp>
        <p:nvSpPr>
          <p:cNvPr id="833539" name="Rectangle 3"/>
          <p:cNvSpPr>
            <a:spLocks noGrp="1" noChangeArrowheads="1"/>
          </p:cNvSpPr>
          <p:nvPr>
            <p:ph idx="1"/>
          </p:nvPr>
        </p:nvSpPr>
        <p:spPr/>
        <p:txBody>
          <a:bodyPr/>
          <a:lstStyle/>
          <a:p>
            <a:pPr eaLnBrk="1" hangingPunct="1">
              <a:lnSpc>
                <a:spcPct val="90000"/>
              </a:lnSpc>
            </a:pPr>
            <a:r>
              <a:rPr lang="en-US" altLang="en-US" sz="2600" dirty="0">
                <a:solidFill>
                  <a:srgbClr val="000000"/>
                </a:solidFill>
              </a:rPr>
              <a:t>To send a message,</a:t>
            </a:r>
            <a:r>
              <a:rPr lang="en-US" altLang="en-US" sz="2600" b="1" dirty="0">
                <a:solidFill>
                  <a:srgbClr val="FF0000"/>
                </a:solidFill>
              </a:rPr>
              <a:t> all </a:t>
            </a:r>
            <a:r>
              <a:rPr lang="en-US" altLang="en-US" sz="2600" dirty="0">
                <a:solidFill>
                  <a:srgbClr val="000000"/>
                </a:solidFill>
              </a:rPr>
              <a:t>components along a path must function correctly</a:t>
            </a:r>
            <a:endParaRPr lang="en-US" altLang="en-US" sz="2600" b="1" dirty="0">
              <a:solidFill>
                <a:srgbClr val="FF0000"/>
              </a:solidFill>
            </a:endParaRPr>
          </a:p>
          <a:p>
            <a:pPr lvl="1" eaLnBrk="1" hangingPunct="1">
              <a:lnSpc>
                <a:spcPct val="90000"/>
              </a:lnSpc>
            </a:pPr>
            <a:r>
              <a:rPr lang="en-US" altLang="en-US" sz="2200" dirty="0">
                <a:solidFill>
                  <a:srgbClr val="000000"/>
                </a:solidFill>
              </a:rPr>
              <a:t>software, modem, wireless access point, firewall, links, network interface cards, switches,…</a:t>
            </a:r>
          </a:p>
          <a:p>
            <a:pPr lvl="1" eaLnBrk="1" hangingPunct="1">
              <a:lnSpc>
                <a:spcPct val="90000"/>
              </a:lnSpc>
            </a:pPr>
            <a:r>
              <a:rPr lang="en-US" altLang="en-US" sz="2200" dirty="0"/>
              <a:t>Including</a:t>
            </a:r>
            <a:r>
              <a:rPr lang="en-US" altLang="en-US" sz="2200" dirty="0">
                <a:solidFill>
                  <a:srgbClr val="FF0000"/>
                </a:solidFill>
              </a:rPr>
              <a:t> human operators</a:t>
            </a:r>
          </a:p>
          <a:p>
            <a:pPr lvl="1" eaLnBrk="1" hangingPunct="1">
              <a:lnSpc>
                <a:spcPct val="90000"/>
              </a:lnSpc>
              <a:buFont typeface="Wingdings" charset="2"/>
              <a:buNone/>
            </a:pPr>
            <a:endParaRPr lang="en-US" altLang="en-US" sz="2200" dirty="0">
              <a:solidFill>
                <a:srgbClr val="FF0000"/>
              </a:solidFill>
            </a:endParaRPr>
          </a:p>
          <a:p>
            <a:pPr eaLnBrk="1" hangingPunct="1">
              <a:lnSpc>
                <a:spcPct val="90000"/>
              </a:lnSpc>
            </a:pPr>
            <a:r>
              <a:rPr lang="en-US" altLang="en-US" sz="2600" dirty="0">
                <a:solidFill>
                  <a:srgbClr val="000000"/>
                </a:solidFill>
                <a:sym typeface="Symbol" charset="2"/>
              </a:rPr>
              <a:t>Consider: </a:t>
            </a:r>
            <a:r>
              <a:rPr lang="en-US" altLang="en-US" sz="2600" dirty="0">
                <a:sym typeface="Symbol" charset="2"/>
              </a:rPr>
              <a:t>50 components, that work correctly 99% of time </a:t>
            </a:r>
            <a:r>
              <a:rPr lang="en-US" altLang="en-US" sz="2600" dirty="0">
                <a:sym typeface="Wingdings" charset="2"/>
              </a:rPr>
              <a:t> </a:t>
            </a:r>
            <a:r>
              <a:rPr lang="en-US" altLang="en-US" sz="2400" dirty="0">
                <a:sym typeface="Wingdings" charset="2"/>
              </a:rPr>
              <a:t>39.5% chance communication will fail </a:t>
            </a:r>
          </a:p>
          <a:p>
            <a:pPr lvl="1" eaLnBrk="1" hangingPunct="1">
              <a:lnSpc>
                <a:spcPct val="90000"/>
              </a:lnSpc>
              <a:buFont typeface="Wingdings" charset="2"/>
              <a:buChar char="à"/>
            </a:pPr>
            <a:endParaRPr lang="en-US" altLang="en-US" sz="2200" dirty="0">
              <a:sym typeface="Wingdings" charset="2"/>
            </a:endParaRPr>
          </a:p>
          <a:p>
            <a:pPr eaLnBrk="1" hangingPunct="1">
              <a:lnSpc>
                <a:spcPct val="90000"/>
              </a:lnSpc>
            </a:pPr>
            <a:r>
              <a:rPr lang="en-US" altLang="en-US" sz="2600" dirty="0">
                <a:sym typeface="Symbol" charset="2"/>
              </a:rPr>
              <a:t>Plus, recall</a:t>
            </a:r>
          </a:p>
          <a:p>
            <a:pPr lvl="1" eaLnBrk="1" hangingPunct="1">
              <a:lnSpc>
                <a:spcPct val="90000"/>
              </a:lnSpc>
            </a:pPr>
            <a:r>
              <a:rPr lang="en-US" altLang="en-US" sz="2200" dirty="0">
                <a:sym typeface="Symbol" charset="2"/>
              </a:rPr>
              <a:t>scale </a:t>
            </a:r>
            <a:r>
              <a:rPr lang="en-US" altLang="en-US" sz="2200" dirty="0">
                <a:sym typeface="Wingdings" charset="2"/>
              </a:rPr>
              <a:t> lots of components</a:t>
            </a:r>
          </a:p>
          <a:p>
            <a:pPr lvl="1" eaLnBrk="1" hangingPunct="1">
              <a:lnSpc>
                <a:spcPct val="90000"/>
              </a:lnSpc>
            </a:pPr>
            <a:r>
              <a:rPr lang="en-US" altLang="en-US" sz="2200" dirty="0">
                <a:sym typeface="Wingdings" charset="2"/>
              </a:rPr>
              <a:t>asynchrony  takes a long time to hear (bad) news</a:t>
            </a:r>
          </a:p>
        </p:txBody>
      </p:sp>
      <p:sp>
        <p:nvSpPr>
          <p:cNvPr id="50179"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A389CA6-0C6C-674D-9126-422F99126334}" type="slidenum">
              <a:rPr lang="en-US" altLang="en-US" sz="1000" b="0">
                <a:latin typeface="Arial" charset="0"/>
              </a:rPr>
              <a:pPr/>
              <a:t>39</a:t>
            </a:fld>
            <a:endParaRPr lang="en-US" altLang="en-US" sz="1000" b="0" dirty="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3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3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35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35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353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353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335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5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6"/>
          <p:cNvSpPr>
            <a:spLocks noGrp="1"/>
          </p:cNvSpPr>
          <p:nvPr>
            <p:ph type="ctrTitle"/>
          </p:nvPr>
        </p:nvSpPr>
        <p:spPr/>
        <p:txBody>
          <a:bodyPr/>
          <a:lstStyle/>
          <a:p>
            <a:pPr algn="ctr"/>
            <a:r>
              <a:rPr lang="en-US" altLang="en-US"/>
              <a:t>What is this course about?</a:t>
            </a:r>
          </a:p>
        </p:txBody>
      </p:sp>
      <p:sp>
        <p:nvSpPr>
          <p:cNvPr id="17410" name="Subtitle 1"/>
          <p:cNvSpPr>
            <a:spLocks noGrp="1"/>
          </p:cNvSpPr>
          <p:nvPr>
            <p:ph type="subTitle" idx="1"/>
          </p:nvPr>
        </p:nvSpPr>
        <p:spPr/>
        <p:txBody>
          <a:bodyPr/>
          <a:lstStyle/>
          <a:p>
            <a:endParaRPr lang="en-US" altLang="en-US"/>
          </a:p>
        </p:txBody>
      </p:sp>
      <p:sp>
        <p:nvSpPr>
          <p:cNvPr id="1741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244BF94-3D4C-6846-BFAC-B4D24E324248}" type="slidenum">
              <a:rPr lang="en-US" altLang="en-US" sz="1000" b="0">
                <a:latin typeface="Arial" charset="0"/>
              </a:rPr>
              <a:pPr/>
              <a:t>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0" y="122238"/>
            <a:ext cx="9144000" cy="868362"/>
          </a:xfrm>
        </p:spPr>
        <p:txBody>
          <a:bodyPr/>
          <a:lstStyle/>
          <a:p>
            <a:r>
              <a:rPr lang="en-US" altLang="en-US" dirty="0">
                <a:latin typeface="Helvetica" charset="0"/>
              </a:rPr>
              <a:t>#3 Introduced a new design paradigm</a:t>
            </a:r>
          </a:p>
        </p:txBody>
      </p:sp>
      <p:sp>
        <p:nvSpPr>
          <p:cNvPr id="66563" name="Content Placeholder 2"/>
          <p:cNvSpPr>
            <a:spLocks noGrp="1"/>
          </p:cNvSpPr>
          <p:nvPr>
            <p:ph idx="1"/>
          </p:nvPr>
        </p:nvSpPr>
        <p:spPr/>
        <p:txBody>
          <a:bodyPr/>
          <a:lstStyle/>
          <a:p>
            <a:r>
              <a:rPr lang="en-US" altLang="en-US" dirty="0"/>
              <a:t>Completely different from the phone network</a:t>
            </a:r>
          </a:p>
          <a:p>
            <a:pPr lvl="2"/>
            <a:endParaRPr lang="en-US" altLang="en-US" dirty="0"/>
          </a:p>
          <a:p>
            <a:r>
              <a:rPr lang="en-US" altLang="en-US" dirty="0"/>
              <a:t>Inventors had to overcome strong technical and commercial resistance to realize their dreams</a:t>
            </a:r>
          </a:p>
          <a:p>
            <a:pPr lvl="1"/>
            <a:r>
              <a:rPr lang="en-US" altLang="en-US" dirty="0"/>
              <a:t>Motivation not for personal gain, but societal benefit!</a:t>
            </a:r>
          </a:p>
          <a:p>
            <a:pPr lvl="2"/>
            <a:endParaRPr lang="en-US" altLang="en-US" dirty="0"/>
          </a:p>
          <a:p>
            <a:r>
              <a:rPr lang="en-US" altLang="en-US" dirty="0"/>
              <a:t>A true success story of “thinking differently”</a:t>
            </a:r>
          </a:p>
          <a:p>
            <a:pPr lvl="1"/>
            <a:r>
              <a:rPr lang="en-US" altLang="en-US" dirty="0"/>
              <a:t>Their strong vision kept the design on track</a:t>
            </a:r>
          </a:p>
          <a:p>
            <a:pPr lvl="1"/>
            <a:r>
              <a:rPr lang="en-US" altLang="en-US" dirty="0"/>
              <a:t>Brilliant in conception, sometimes weak in execution</a:t>
            </a:r>
          </a:p>
          <a:p>
            <a:pPr lvl="2"/>
            <a:endParaRPr lang="en-US" altLang="en-US" dirty="0"/>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B47166D-0207-7141-A358-AFF6A7F36DD4}" type="slidenum">
              <a:rPr lang="en-US" altLang="en-US" sz="1000">
                <a:latin typeface="+mn-lt"/>
              </a:rPr>
              <a:pPr>
                <a:spcBef>
                  <a:spcPct val="0"/>
                </a:spcBef>
                <a:buClrTx/>
                <a:buSzTx/>
                <a:buFontTx/>
                <a:buNone/>
              </a:pPr>
              <a:t>40</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65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56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5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Design Paradigm…</a:t>
            </a:r>
            <a:endParaRPr lang="en-US" dirty="0"/>
          </a:p>
        </p:txBody>
      </p:sp>
      <p:sp>
        <p:nvSpPr>
          <p:cNvPr id="3" name="Content Placeholder 2"/>
          <p:cNvSpPr>
            <a:spLocks noGrp="1"/>
          </p:cNvSpPr>
          <p:nvPr>
            <p:ph idx="1"/>
          </p:nvPr>
        </p:nvSpPr>
        <p:spPr/>
        <p:txBody>
          <a:bodyPr/>
          <a:lstStyle/>
          <a:p>
            <a:r>
              <a:rPr lang="en-US" dirty="0" smtClean="0"/>
              <a:t>…has changed computer science</a:t>
            </a:r>
          </a:p>
          <a:p>
            <a:endParaRPr lang="en-US" dirty="0"/>
          </a:p>
          <a:p>
            <a:r>
              <a:rPr lang="en-US" dirty="0" smtClean="0"/>
              <a:t>It taught us that how you deal with failure is the key to scaling systems</a:t>
            </a:r>
          </a:p>
          <a:p>
            <a:endParaRPr lang="en-US" dirty="0"/>
          </a:p>
          <a:p>
            <a:r>
              <a:rPr lang="en-US" altLang="en-US" dirty="0"/>
              <a:t>While mired in details, </a:t>
            </a:r>
            <a:r>
              <a:rPr lang="en-US" altLang="en-US" b="1" i="1" dirty="0"/>
              <a:t>leave room for awe</a:t>
            </a:r>
          </a:p>
          <a:p>
            <a:endParaRPr lang="en-US" dirty="0" smtClean="0"/>
          </a:p>
        </p:txBody>
      </p:sp>
      <p:sp>
        <p:nvSpPr>
          <p:cNvPr id="4" name="Slide Number Placeholder 3"/>
          <p:cNvSpPr>
            <a:spLocks noGrp="1"/>
          </p:cNvSpPr>
          <p:nvPr>
            <p:ph type="sldNum" sz="quarter" idx="12"/>
          </p:nvPr>
        </p:nvSpPr>
        <p:spPr/>
        <p:txBody>
          <a:bodyPr/>
          <a:lstStyle/>
          <a:p>
            <a:pPr>
              <a:defRPr/>
            </a:pPr>
            <a:fld id="{D6AD96B3-034F-0E44-B7B5-FAB526374CDC}" type="slidenum">
              <a:rPr lang="en-US" altLang="en-US" smtClean="0"/>
              <a:pPr>
                <a:defRPr/>
              </a:pPr>
              <a:t>41</a:t>
            </a:fld>
            <a:endParaRPr lang="en-US" altLang="en-US"/>
          </a:p>
        </p:txBody>
      </p:sp>
    </p:spTree>
    <p:extLst>
      <p:ext uri="{BB962C8B-B14F-4D97-AF65-F5344CB8AC3E}">
        <p14:creationId xmlns:p14="http://schemas.microsoft.com/office/powerpoint/2010/main" val="411581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0" y="122238"/>
            <a:ext cx="9144000" cy="868362"/>
          </a:xfrm>
        </p:spPr>
        <p:txBody>
          <a:bodyPr/>
          <a:lstStyle/>
          <a:p>
            <a:r>
              <a:rPr lang="en-US" altLang="en-US" dirty="0"/>
              <a:t>#4 Networking undergoing revolution</a:t>
            </a:r>
          </a:p>
        </p:txBody>
      </p:sp>
      <p:sp>
        <p:nvSpPr>
          <p:cNvPr id="3" name="Content Placeholder 2"/>
          <p:cNvSpPr>
            <a:spLocks noGrp="1"/>
          </p:cNvSpPr>
          <p:nvPr>
            <p:ph idx="1"/>
          </p:nvPr>
        </p:nvSpPr>
        <p:spPr>
          <a:extLst/>
        </p:spPr>
        <p:txBody>
          <a:bodyPr/>
          <a:lstStyle/>
          <a:p>
            <a:pPr>
              <a:defRPr/>
            </a:pPr>
            <a:r>
              <a:rPr lang="en-US" dirty="0" smtClean="0"/>
              <a:t>Industry has been closed, stagnant, and feudal</a:t>
            </a:r>
          </a:p>
          <a:p>
            <a:pPr lvl="1">
              <a:defRPr/>
            </a:pPr>
            <a:r>
              <a:rPr lang="en-US" dirty="0" smtClean="0"/>
              <a:t>Proprietary hardware and software</a:t>
            </a:r>
          </a:p>
          <a:p>
            <a:pPr lvl="1">
              <a:defRPr/>
            </a:pPr>
            <a:r>
              <a:rPr lang="en-US" dirty="0" smtClean="0"/>
              <a:t>Slow moving standards</a:t>
            </a:r>
          </a:p>
          <a:p>
            <a:pPr lvl="8">
              <a:defRPr/>
            </a:pPr>
            <a:endParaRPr lang="en-US" dirty="0" smtClean="0"/>
          </a:p>
          <a:p>
            <a:pPr>
              <a:defRPr/>
            </a:pPr>
            <a:r>
              <a:rPr lang="en-US" b="1" dirty="0" smtClean="0"/>
              <a:t>But we are on the verge of a revolution!</a:t>
            </a:r>
            <a:endParaRPr lang="en-US" dirty="0" smtClean="0"/>
          </a:p>
          <a:p>
            <a:pPr lvl="1">
              <a:defRPr/>
            </a:pPr>
            <a:r>
              <a:rPr lang="en-US" dirty="0" smtClean="0"/>
              <a:t>Commodity hardware making inroads</a:t>
            </a:r>
          </a:p>
          <a:p>
            <a:pPr lvl="1">
              <a:defRPr/>
            </a:pPr>
            <a:r>
              <a:rPr lang="en-US" dirty="0" smtClean="0"/>
              <a:t>Open source software starting to appear</a:t>
            </a:r>
          </a:p>
          <a:p>
            <a:pPr lvl="1">
              <a:defRPr/>
            </a:pPr>
            <a:r>
              <a:rPr lang="en-US" dirty="0" smtClean="0"/>
              <a:t>Developing intellectual (and practical) framework of applying systems principles of abstraction and modularity</a:t>
            </a:r>
          </a:p>
          <a:p>
            <a:pPr lvl="1">
              <a:defRPr/>
            </a:pPr>
            <a:r>
              <a:rPr lang="en-US" dirty="0" smtClean="0"/>
              <a:t>The rise of x86 forwarding</a:t>
            </a:r>
          </a:p>
          <a:p>
            <a:pPr lvl="8">
              <a:defRPr/>
            </a:pPr>
            <a:endParaRPr lang="en-US" dirty="0" smtClean="0"/>
          </a:p>
        </p:txBody>
      </p:sp>
      <p:sp>
        <p:nvSpPr>
          <p:cNvPr id="74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10C28EB3-76FE-E045-9511-E068FC25C3D2}" type="slidenum">
              <a:rPr lang="en-US" altLang="en-US" sz="1000" b="0">
                <a:latin typeface="Arial" charset="0"/>
              </a:rPr>
              <a:pPr/>
              <a:t>42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tLang="en-US"/>
              <a:t>Summary: The Internet….</a:t>
            </a:r>
          </a:p>
        </p:txBody>
      </p:sp>
      <p:sp>
        <p:nvSpPr>
          <p:cNvPr id="3" name="Content Placeholder 2"/>
          <p:cNvSpPr>
            <a:spLocks noGrp="1"/>
          </p:cNvSpPr>
          <p:nvPr>
            <p:ph idx="1"/>
          </p:nvPr>
        </p:nvSpPr>
        <p:spPr/>
        <p:txBody>
          <a:bodyPr/>
          <a:lstStyle/>
          <a:p>
            <a:r>
              <a:rPr lang="en-US" altLang="en-US"/>
              <a:t>As an artifact, has transformed our lives</a:t>
            </a:r>
          </a:p>
          <a:p>
            <a:endParaRPr lang="en-US" altLang="en-US"/>
          </a:p>
          <a:p>
            <a:r>
              <a:rPr lang="en-US" altLang="en-US"/>
              <a:t>As a design, addressed many new challenges</a:t>
            </a:r>
          </a:p>
          <a:p>
            <a:endParaRPr lang="en-US" altLang="en-US"/>
          </a:p>
          <a:p>
            <a:r>
              <a:rPr lang="en-US" altLang="en-US"/>
              <a:t>As a paradigm, changed computer science</a:t>
            </a:r>
          </a:p>
          <a:p>
            <a:endParaRPr lang="en-US" altLang="en-US"/>
          </a:p>
          <a:p>
            <a:r>
              <a:rPr lang="en-US" altLang="en-US"/>
              <a:t>And is on the cusp of a revolution….</a:t>
            </a:r>
          </a:p>
        </p:txBody>
      </p:sp>
      <p:sp>
        <p:nvSpPr>
          <p:cNvPr id="757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2D24352-753C-A541-8FCC-28732B89BA16}" type="slidenum">
              <a:rPr lang="en-US" altLang="en-US" sz="1000" b="0">
                <a:latin typeface="Arial" charset="0"/>
              </a:rPr>
              <a:pPr/>
              <a:t>43</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ctrTitle"/>
          </p:nvPr>
        </p:nvSpPr>
        <p:spPr>
          <a:xfrm>
            <a:off x="228600" y="2514600"/>
            <a:ext cx="9144000" cy="1470025"/>
          </a:xfrm>
        </p:spPr>
        <p:txBody>
          <a:bodyPr/>
          <a:lstStyle/>
          <a:p>
            <a:pPr algn="ctr"/>
            <a:r>
              <a:rPr lang="en-US" altLang="en-US" dirty="0" smtClean="0"/>
              <a:t> Networking course are different </a:t>
            </a:r>
            <a:br>
              <a:rPr lang="en-US" altLang="en-US" dirty="0" smtClean="0"/>
            </a:br>
            <a:r>
              <a:rPr lang="en-US" altLang="en-US" dirty="0" smtClean="0"/>
              <a:t>bad/hard/disorganized?</a:t>
            </a:r>
            <a:endParaRPr lang="en-US" altLang="en-US" dirty="0"/>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DBA9B42E-D2C0-2249-9A68-BC33C9015789}" type="slidenum">
              <a:rPr lang="en-US" altLang="en-US" sz="1000" b="0">
                <a:latin typeface="Arial" charset="0"/>
              </a:rPr>
              <a:pPr/>
              <a:t>44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r>
              <a:rPr lang="en-US" altLang="en-US" dirty="0">
                <a:latin typeface="Helvetica" charset="0"/>
              </a:rPr>
              <a:t>Reason #1: Static Architecture</a:t>
            </a:r>
          </a:p>
        </p:txBody>
      </p:sp>
      <p:sp>
        <p:nvSpPr>
          <p:cNvPr id="3" name="Content Placeholder 2"/>
          <p:cNvSpPr>
            <a:spLocks noGrp="1"/>
          </p:cNvSpPr>
          <p:nvPr>
            <p:ph idx="1"/>
          </p:nvPr>
        </p:nvSpPr>
        <p:spPr/>
        <p:txBody>
          <a:bodyPr/>
          <a:lstStyle/>
          <a:p>
            <a:r>
              <a:rPr lang="en-US" altLang="en-US" dirty="0"/>
              <a:t>The </a:t>
            </a:r>
            <a:r>
              <a:rPr lang="en-US" altLang="ja-JP" dirty="0"/>
              <a:t>basic Internet architecture has not changed since its invention </a:t>
            </a:r>
            <a:r>
              <a:rPr lang="en-US" altLang="ja-JP" dirty="0" smtClean="0"/>
              <a:t>almost 40 </a:t>
            </a:r>
            <a:r>
              <a:rPr lang="en-US" altLang="ja-JP" dirty="0"/>
              <a:t>years ago</a:t>
            </a:r>
          </a:p>
          <a:p>
            <a:pPr lvl="1"/>
            <a:r>
              <a:rPr lang="en-US" altLang="en-US" dirty="0"/>
              <a:t>Even IPv6 is very similar to IP</a:t>
            </a:r>
          </a:p>
          <a:p>
            <a:pPr lvl="1"/>
            <a:endParaRPr lang="en-US" altLang="en-US" dirty="0"/>
          </a:p>
          <a:p>
            <a:r>
              <a:rPr lang="en-US" altLang="en-US" dirty="0"/>
              <a:t>Can</a:t>
            </a:r>
            <a:r>
              <a:rPr lang="fr-FR" altLang="en-US" dirty="0"/>
              <a:t>’</a:t>
            </a:r>
            <a:r>
              <a:rPr lang="en-US" altLang="ja-JP" dirty="0"/>
              <a:t>t test new architectures in lab or </a:t>
            </a:r>
            <a:r>
              <a:rPr lang="en-US" altLang="ja-JP" dirty="0" err="1"/>
              <a:t>testbed</a:t>
            </a:r>
            <a:endParaRPr lang="en-US" altLang="ja-JP" dirty="0"/>
          </a:p>
          <a:p>
            <a:pPr lvl="1"/>
            <a:r>
              <a:rPr lang="en-US" altLang="en-US" dirty="0"/>
              <a:t>So we only understand what we currently have</a:t>
            </a:r>
          </a:p>
          <a:p>
            <a:pPr lvl="1"/>
            <a:endParaRPr lang="en-US" altLang="en-US" dirty="0"/>
          </a:p>
          <a:p>
            <a:r>
              <a:rPr lang="en-US" altLang="en-US" b="1" dirty="0"/>
              <a:t>We are teaching history, not principles</a:t>
            </a:r>
          </a:p>
          <a:p>
            <a:pPr lvl="1"/>
            <a:r>
              <a:rPr lang="en-US" altLang="en-US" dirty="0"/>
              <a:t>You will learn </a:t>
            </a:r>
            <a:r>
              <a:rPr lang="ja-JP" altLang="en-US" dirty="0"/>
              <a:t>“</a:t>
            </a:r>
            <a:r>
              <a:rPr lang="en-US" altLang="ja-JP" dirty="0"/>
              <a:t>first tries</a:t>
            </a:r>
            <a:r>
              <a:rPr lang="ja-JP" altLang="en-US" dirty="0"/>
              <a:t>”</a:t>
            </a:r>
            <a:r>
              <a:rPr lang="en-US" altLang="ja-JP" dirty="0"/>
              <a:t> not </a:t>
            </a:r>
            <a:r>
              <a:rPr lang="ja-JP" altLang="en-US" dirty="0"/>
              <a:t>“</a:t>
            </a:r>
            <a:r>
              <a:rPr lang="en-US" altLang="ja-JP" dirty="0"/>
              <a:t>fundamental answers</a:t>
            </a:r>
            <a:r>
              <a:rPr lang="ja-JP" altLang="en-US" dirty="0"/>
              <a:t>”</a:t>
            </a:r>
            <a:endParaRPr lang="en-US" altLang="ja-JP" dirty="0"/>
          </a:p>
          <a:p>
            <a:pPr lvl="1"/>
            <a:r>
              <a:rPr lang="en-US" altLang="en-US" dirty="0"/>
              <a:t>As if we taught MS-DOS in an operating system </a:t>
            </a:r>
            <a:r>
              <a:rPr lang="en-US" altLang="en-US" dirty="0" smtClean="0"/>
              <a:t>course</a:t>
            </a:r>
            <a:endParaRPr lang="en-US" altLang="en-US" dirty="0"/>
          </a:p>
        </p:txBody>
      </p:sp>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66922D0F-1577-E447-A1D0-854F960CA7F6}" type="slidenum">
              <a:rPr lang="en-US" altLang="en-US" sz="1000">
                <a:latin typeface="+mn-lt"/>
              </a:rPr>
              <a:pPr>
                <a:spcBef>
                  <a:spcPct val="0"/>
                </a:spcBef>
                <a:buClrTx/>
                <a:buSzTx/>
                <a:buFontTx/>
                <a:buNone/>
              </a:pPr>
              <a:t>45</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0" y="122238"/>
            <a:ext cx="9144000" cy="868362"/>
          </a:xfrm>
        </p:spPr>
        <p:txBody>
          <a:bodyPr/>
          <a:lstStyle/>
          <a:p>
            <a:r>
              <a:rPr lang="en-US" altLang="en-US"/>
              <a:t>Reason 2: No Intellectual Framework</a:t>
            </a:r>
          </a:p>
        </p:txBody>
      </p:sp>
      <p:sp>
        <p:nvSpPr>
          <p:cNvPr id="3" name="Content Placeholder 2"/>
          <p:cNvSpPr>
            <a:spLocks noGrp="1"/>
          </p:cNvSpPr>
          <p:nvPr>
            <p:ph idx="1"/>
          </p:nvPr>
        </p:nvSpPr>
        <p:spPr/>
        <p:txBody>
          <a:bodyPr/>
          <a:lstStyle/>
          <a:p>
            <a:r>
              <a:rPr lang="en-US" altLang="en-US"/>
              <a:t>Internet inventors defined a brilliant paradigm</a:t>
            </a:r>
          </a:p>
          <a:p>
            <a:pPr lvl="1"/>
            <a:r>
              <a:rPr lang="en-US" altLang="en-US"/>
              <a:t>Since then, community has focused on protocols to realize this paradigm</a:t>
            </a:r>
          </a:p>
          <a:p>
            <a:pPr lvl="2"/>
            <a:endParaRPr lang="en-US" altLang="en-US"/>
          </a:p>
          <a:p>
            <a:r>
              <a:rPr lang="en-US" altLang="en-US"/>
              <a:t>Research community has failed to provide a general framework for understanding protocols</a:t>
            </a:r>
          </a:p>
          <a:p>
            <a:pPr lvl="2"/>
            <a:endParaRPr lang="en-US" altLang="en-US"/>
          </a:p>
          <a:p>
            <a:r>
              <a:rPr lang="en-US" altLang="en-US"/>
              <a:t>We therefore just teach a big bag of protocols</a:t>
            </a:r>
          </a:p>
          <a:p>
            <a:pPr lvl="1"/>
            <a:r>
              <a:rPr lang="en-US" altLang="en-US"/>
              <a:t>And let you try to make sense of it yourself</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98E39CC5-6CCA-564A-B653-BADB947CA6CE}" type="slidenum">
              <a:rPr lang="en-US" altLang="en-US" sz="1000" b="0">
                <a:latin typeface="Arial" charset="0"/>
              </a:rPr>
              <a:pPr/>
              <a:t>46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algn="ctr"/>
            <a:r>
              <a:rPr lang="en-US" altLang="en-US">
                <a:latin typeface="Helvetica" charset="0"/>
              </a:rPr>
              <a:t>Quote from John Day</a:t>
            </a:r>
          </a:p>
        </p:txBody>
      </p:sp>
      <p:sp>
        <p:nvSpPr>
          <p:cNvPr id="79874" name="Content Placeholder 2"/>
          <p:cNvSpPr>
            <a:spLocks noGrp="1"/>
          </p:cNvSpPr>
          <p:nvPr>
            <p:ph idx="1"/>
          </p:nvPr>
        </p:nvSpPr>
        <p:spPr/>
        <p:txBody>
          <a:bodyPr/>
          <a:lstStyle/>
          <a:p>
            <a:pPr algn="ctr">
              <a:buFontTx/>
              <a:buNone/>
            </a:pPr>
            <a:r>
              <a:rPr lang="en-US" altLang="en-US" sz="3200" i="1"/>
              <a:t>“There is a tendency in our field to believe that everything we currently use is a paragon of engineering, rather than a snapshot of our understanding at the time.  We build great myths of spin about how what we have done is the only way to do it to the point that our universities now teach the flaws to students (and professors and textbook authors) who don</a:t>
            </a:r>
            <a:r>
              <a:rPr lang="fr-FR" altLang="en-US" sz="3200" i="1"/>
              <a:t>’</a:t>
            </a:r>
            <a:r>
              <a:rPr lang="en-US" altLang="en-US" sz="3200" i="1"/>
              <a:t>t know better.”</a:t>
            </a:r>
            <a:endParaRPr lang="en-US" altLang="en-US" sz="3200"/>
          </a:p>
        </p:txBody>
      </p:sp>
      <p:sp>
        <p:nvSpPr>
          <p:cNvPr id="79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36F58045-50EC-9848-825B-B178E4E5D055}" type="slidenum">
              <a:rPr lang="en-US" altLang="en-US" sz="1000">
                <a:latin typeface="+mn-lt"/>
              </a:rPr>
              <a:pPr>
                <a:spcBef>
                  <a:spcPct val="0"/>
                </a:spcBef>
                <a:buClrTx/>
                <a:buSzTx/>
                <a:buFontTx/>
                <a:buNone/>
              </a:pPr>
              <a:t>47</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0" y="122238"/>
            <a:ext cx="9144000" cy="868362"/>
          </a:xfrm>
        </p:spPr>
        <p:txBody>
          <a:bodyPr/>
          <a:lstStyle/>
          <a:p>
            <a:r>
              <a:rPr lang="en-US" altLang="en-US">
                <a:latin typeface="Helvetica" charset="0"/>
              </a:rPr>
              <a:t>I will try to overcome these problems</a:t>
            </a:r>
          </a:p>
        </p:txBody>
      </p:sp>
      <p:sp>
        <p:nvSpPr>
          <p:cNvPr id="57346" name="Content Placeholder 2"/>
          <p:cNvSpPr>
            <a:spLocks noGrp="1"/>
          </p:cNvSpPr>
          <p:nvPr>
            <p:ph idx="1"/>
          </p:nvPr>
        </p:nvSpPr>
        <p:spPr/>
        <p:txBody>
          <a:bodyPr/>
          <a:lstStyle/>
          <a:p>
            <a:r>
              <a:rPr lang="en-US" altLang="en-US"/>
              <a:t>Focus on </a:t>
            </a:r>
            <a:r>
              <a:rPr lang="ja-JP" altLang="en-US"/>
              <a:t>“</a:t>
            </a:r>
            <a:r>
              <a:rPr lang="en-US" altLang="ja-JP"/>
              <a:t>fundamental questions</a:t>
            </a:r>
            <a:r>
              <a:rPr lang="ja-JP" altLang="en-US"/>
              <a:t>”</a:t>
            </a:r>
            <a:endParaRPr lang="en-US" altLang="ja-JP"/>
          </a:p>
          <a:p>
            <a:pPr lvl="1"/>
            <a:r>
              <a:rPr lang="en-US" altLang="en-US"/>
              <a:t>And will present alternative designs in a few lectures</a:t>
            </a:r>
            <a:br>
              <a:rPr lang="en-US" altLang="en-US"/>
            </a:br>
            <a:endParaRPr lang="en-US" altLang="en-US"/>
          </a:p>
          <a:p>
            <a:r>
              <a:rPr lang="en-US" altLang="en-US"/>
              <a:t>You will have to learn the current design</a:t>
            </a:r>
          </a:p>
          <a:p>
            <a:pPr lvl="1"/>
            <a:r>
              <a:rPr lang="en-US" altLang="en-US"/>
              <a:t>But I will point out where it falls short</a:t>
            </a:r>
            <a:br>
              <a:rPr lang="en-US" altLang="en-US"/>
            </a:br>
            <a:endParaRPr lang="en-US" altLang="en-US"/>
          </a:p>
          <a:p>
            <a:r>
              <a:rPr lang="en-US" altLang="en-US"/>
              <a:t>You will end up with a mixture of the </a:t>
            </a:r>
            <a:r>
              <a:rPr lang="ja-JP" altLang="en-US"/>
              <a:t>“</a:t>
            </a:r>
            <a:r>
              <a:rPr lang="en-US" altLang="ja-JP"/>
              <a:t>big picture</a:t>
            </a:r>
            <a:r>
              <a:rPr lang="ja-JP" altLang="en-US"/>
              <a:t>”</a:t>
            </a:r>
            <a:r>
              <a:rPr lang="en-US" altLang="ja-JP"/>
              <a:t> and </a:t>
            </a:r>
            <a:r>
              <a:rPr lang="ja-JP" altLang="en-US"/>
              <a:t>“</a:t>
            </a:r>
            <a:r>
              <a:rPr lang="en-US" altLang="ja-JP"/>
              <a:t>current design details</a:t>
            </a:r>
            <a:r>
              <a:rPr lang="ja-JP" altLang="en-US"/>
              <a:t>”</a:t>
            </a:r>
            <a:endParaRPr lang="en-US" altLang="ja-JP"/>
          </a:p>
          <a:p>
            <a:endParaRPr lang="en-US" altLang="en-US"/>
          </a:p>
          <a:p>
            <a:endParaRPr lang="en-US" altLang="en-US"/>
          </a:p>
          <a:p>
            <a:endParaRPr lang="en-US" altLang="en-US"/>
          </a:p>
        </p:txBody>
      </p:sp>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D6664E2C-5B9F-C64A-9489-E467D4FF8BE1}" type="slidenum">
              <a:rPr lang="en-US" altLang="en-US" sz="1000">
                <a:latin typeface="+mn-lt"/>
              </a:rPr>
              <a:pPr>
                <a:spcBef>
                  <a:spcPct val="0"/>
                </a:spcBef>
                <a:buClrTx/>
                <a:buSzTx/>
                <a:buFontTx/>
                <a:buNone/>
              </a:pPr>
              <a:t>48</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tLang="en-US"/>
              <a:t>Fundamental questions</a:t>
            </a:r>
          </a:p>
        </p:txBody>
      </p:sp>
      <p:sp>
        <p:nvSpPr>
          <p:cNvPr id="3" name="Content Placeholder 2"/>
          <p:cNvSpPr>
            <a:spLocks noGrp="1"/>
          </p:cNvSpPr>
          <p:nvPr>
            <p:ph idx="1"/>
          </p:nvPr>
        </p:nvSpPr>
        <p:spPr/>
        <p:txBody>
          <a:bodyPr/>
          <a:lstStyle/>
          <a:p>
            <a:r>
              <a:rPr lang="en-US" altLang="en-US"/>
              <a:t>How can you deliver packets from source to destination?</a:t>
            </a:r>
            <a:br>
              <a:rPr lang="en-US" altLang="en-US"/>
            </a:br>
            <a:endParaRPr lang="en-US" altLang="en-US"/>
          </a:p>
          <a:p>
            <a:r>
              <a:rPr lang="en-US" altLang="en-US"/>
              <a:t>How do you build reliable transport on top of an unreliable network?</a:t>
            </a:r>
            <a:br>
              <a:rPr lang="en-US" altLang="en-US"/>
            </a:br>
            <a:endParaRPr lang="en-US" altLang="en-US"/>
          </a:p>
          <a:p>
            <a:r>
              <a:rPr lang="en-US" altLang="en-US"/>
              <a:t>How can you federate a set of competing ISPs?</a:t>
            </a:r>
            <a:br>
              <a:rPr lang="en-US" altLang="en-US"/>
            </a:br>
            <a:endParaRPr lang="en-US" altLang="en-US"/>
          </a:p>
          <a:p>
            <a:r>
              <a:rPr lang="en-US" altLang="en-US"/>
              <a:t>….</a:t>
            </a:r>
          </a:p>
        </p:txBody>
      </p:sp>
      <p:sp>
        <p:nvSpPr>
          <p:cNvPr id="819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9D39507-1091-E441-A5B5-9A24CC558730}" type="slidenum">
              <a:rPr lang="en-US" altLang="en-US" sz="1000" b="0">
                <a:latin typeface="Arial" charset="0"/>
              </a:rPr>
              <a:pPr/>
              <a:t>49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en-US" altLang="en-US"/>
              <a:t>There are many kinds of networks</a:t>
            </a:r>
          </a:p>
        </p:txBody>
      </p:sp>
      <p:sp>
        <p:nvSpPr>
          <p:cNvPr id="3" name="Content Placeholder 2"/>
          <p:cNvSpPr>
            <a:spLocks noGrp="1"/>
          </p:cNvSpPr>
          <p:nvPr>
            <p:ph idx="1"/>
          </p:nvPr>
        </p:nvSpPr>
        <p:spPr>
          <a:xfrm>
            <a:off x="457200" y="1066800"/>
            <a:ext cx="8229600" cy="4835525"/>
          </a:xfrm>
        </p:spPr>
        <p:txBody>
          <a:bodyPr/>
          <a:lstStyle/>
          <a:p>
            <a:pPr>
              <a:defRPr/>
            </a:pPr>
            <a:r>
              <a:rPr lang="en-US" dirty="0" smtClean="0"/>
              <a:t>Telephone (landline) networks</a:t>
            </a:r>
          </a:p>
          <a:p>
            <a:pPr>
              <a:defRPr/>
            </a:pPr>
            <a:r>
              <a:rPr lang="en-US" dirty="0" smtClean="0"/>
              <a:t>Cellular networks</a:t>
            </a:r>
          </a:p>
          <a:p>
            <a:pPr>
              <a:defRPr/>
            </a:pPr>
            <a:r>
              <a:rPr lang="en-US" dirty="0" err="1" smtClean="0"/>
              <a:t>WiFi</a:t>
            </a:r>
            <a:r>
              <a:rPr lang="en-US" dirty="0" smtClean="0"/>
              <a:t> networks</a:t>
            </a:r>
          </a:p>
          <a:p>
            <a:pPr>
              <a:defRPr/>
            </a:pPr>
            <a:r>
              <a:rPr lang="en-US" dirty="0" smtClean="0"/>
              <a:t>Ethernets</a:t>
            </a:r>
          </a:p>
          <a:p>
            <a:pPr>
              <a:defRPr/>
            </a:pPr>
            <a:r>
              <a:rPr lang="en-US" dirty="0" err="1" smtClean="0"/>
              <a:t>Infiniband</a:t>
            </a:r>
            <a:endParaRPr lang="en-US" dirty="0" smtClean="0"/>
          </a:p>
          <a:p>
            <a:pPr>
              <a:defRPr/>
            </a:pPr>
            <a:r>
              <a:rPr lang="en-US" dirty="0" smtClean="0"/>
              <a:t>Supervisory control </a:t>
            </a:r>
            <a:r>
              <a:rPr lang="en-US" dirty="0"/>
              <a:t>a</a:t>
            </a:r>
            <a:r>
              <a:rPr lang="en-US" dirty="0" smtClean="0"/>
              <a:t>nd data acquisition</a:t>
            </a:r>
          </a:p>
          <a:p>
            <a:pPr>
              <a:defRPr/>
            </a:pPr>
            <a:r>
              <a:rPr lang="en-US" dirty="0" smtClean="0"/>
              <a:t>Frame relay networks</a:t>
            </a:r>
          </a:p>
          <a:p>
            <a:pPr>
              <a:defRPr/>
            </a:pPr>
            <a:r>
              <a:rPr lang="en-US" dirty="0" smtClean="0"/>
              <a:t>Optical networks…..</a:t>
            </a:r>
            <a:endParaRPr lang="en-US" dirty="0"/>
          </a:p>
          <a:p>
            <a:pPr>
              <a:defRPr/>
            </a:pPr>
            <a:r>
              <a:rPr lang="en-US" b="1" dirty="0" smtClean="0"/>
              <a:t>We won’t study any of them (in depth)….</a:t>
            </a:r>
          </a:p>
          <a:p>
            <a:pPr lvl="8">
              <a:defRPr/>
            </a:pPr>
            <a:endParaRPr lang="en-US" dirty="0" smtClean="0"/>
          </a:p>
          <a:p>
            <a:pPr marL="0" indent="0" algn="ctr">
              <a:buFont typeface="Wingdings" charset="2"/>
              <a:buNone/>
              <a:defRPr/>
            </a:pPr>
            <a:r>
              <a:rPr lang="en-US" i="1" u="sng" dirty="0"/>
              <a:t>C</a:t>
            </a:r>
            <a:r>
              <a:rPr lang="en-US" i="1" u="sng" dirty="0" smtClean="0"/>
              <a:t>lass will focus almost exclusively on the </a:t>
            </a:r>
            <a:r>
              <a:rPr lang="en-US" b="1" i="1" u="sng" dirty="0" smtClean="0"/>
              <a:t>Internet</a:t>
            </a:r>
          </a:p>
        </p:txBody>
      </p:sp>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BCBBC54B-3AA5-BE4D-9527-8A4BF8BFA043}" type="slidenum">
              <a:rPr lang="en-US" altLang="en-US" sz="1000" b="0">
                <a:latin typeface="Arial" charset="0"/>
              </a:rPr>
              <a:pPr/>
              <a:t>5</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en-US" dirty="0">
                <a:latin typeface="Helvetica" charset="0"/>
              </a:rPr>
              <a:t>First half of course: Basics</a:t>
            </a:r>
          </a:p>
        </p:txBody>
      </p:sp>
      <p:sp>
        <p:nvSpPr>
          <p:cNvPr id="89090" name="Content Placeholder 2"/>
          <p:cNvSpPr>
            <a:spLocks noGrp="1"/>
          </p:cNvSpPr>
          <p:nvPr>
            <p:ph idx="1"/>
          </p:nvPr>
        </p:nvSpPr>
        <p:spPr/>
        <p:txBody>
          <a:bodyPr/>
          <a:lstStyle/>
          <a:p>
            <a:r>
              <a:rPr lang="en-US" altLang="en-US" dirty="0"/>
              <a:t>General overview (~3 lectures)</a:t>
            </a:r>
          </a:p>
          <a:p>
            <a:pPr lvl="1"/>
            <a:r>
              <a:rPr lang="en-US" altLang="en-US" dirty="0"/>
              <a:t>Packet switching, </a:t>
            </a:r>
            <a:r>
              <a:rPr lang="en-US" altLang="en-US" dirty="0" smtClean="0"/>
              <a:t>layering, history of Internet</a:t>
            </a:r>
            <a:endParaRPr lang="en-US" altLang="en-US" dirty="0"/>
          </a:p>
          <a:p>
            <a:pPr lvl="1"/>
            <a:endParaRPr lang="en-US" altLang="en-US" dirty="0"/>
          </a:p>
          <a:p>
            <a:r>
              <a:rPr lang="en-US" altLang="en-US" dirty="0"/>
              <a:t>Idealized view of network (~3 lectures)</a:t>
            </a:r>
          </a:p>
          <a:p>
            <a:pPr lvl="1"/>
            <a:r>
              <a:rPr lang="en-US" altLang="en-US" dirty="0"/>
              <a:t>Focus on fundamental conceptual questions</a:t>
            </a:r>
          </a:p>
          <a:p>
            <a:pPr lvl="1"/>
            <a:r>
              <a:rPr lang="en-US" altLang="en-US" dirty="0"/>
              <a:t>Ignore all real-world unpleasantness</a:t>
            </a:r>
          </a:p>
          <a:p>
            <a:pPr lvl="1"/>
            <a:endParaRPr lang="en-US" altLang="en-US" dirty="0"/>
          </a:p>
          <a:p>
            <a:r>
              <a:rPr lang="en-US" altLang="en-US" dirty="0"/>
              <a:t>Making this vision real (~5 lectures)</a:t>
            </a:r>
          </a:p>
          <a:p>
            <a:pPr lvl="1"/>
            <a:r>
              <a:rPr lang="en-US" altLang="en-US" dirty="0"/>
              <a:t>IP, TCP, DNS, Web</a:t>
            </a:r>
          </a:p>
          <a:p>
            <a:pPr lvl="1"/>
            <a:r>
              <a:rPr lang="en-US" altLang="en-US" dirty="0"/>
              <a:t>Emphasize concepts, but deal with realities</a:t>
            </a:r>
          </a:p>
          <a:p>
            <a:pPr lvl="1"/>
            <a:endParaRPr lang="en-US" altLang="en-US" dirty="0"/>
          </a:p>
          <a:p>
            <a:pPr lvl="1"/>
            <a:endParaRPr lang="en-US" altLang="en-US" dirty="0"/>
          </a:p>
          <a:p>
            <a:pPr lvl="1"/>
            <a:endParaRPr lang="en-US" altLang="en-US" dirty="0"/>
          </a:p>
        </p:txBody>
      </p:sp>
      <p:sp>
        <p:nvSpPr>
          <p:cNvPr id="829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9A75B33D-182F-C343-BB52-AD386AC649B3}" type="slidenum">
              <a:rPr lang="en-US" altLang="en-US" sz="1000">
                <a:latin typeface="+mn-lt"/>
              </a:rPr>
              <a:pPr>
                <a:spcBef>
                  <a:spcPct val="0"/>
                </a:spcBef>
                <a:buClrTx/>
                <a:buSzTx/>
                <a:buFontTx/>
                <a:buNone/>
              </a:pPr>
              <a:t>50</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09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09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09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9090">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0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0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en-US">
                <a:latin typeface="Helvetica" charset="0"/>
              </a:rPr>
              <a:t>Second half of course: Topics</a:t>
            </a:r>
          </a:p>
        </p:txBody>
      </p:sp>
      <p:sp>
        <p:nvSpPr>
          <p:cNvPr id="90114" name="Content Placeholder 2"/>
          <p:cNvSpPr>
            <a:spLocks noGrp="1"/>
          </p:cNvSpPr>
          <p:nvPr>
            <p:ph idx="1"/>
          </p:nvPr>
        </p:nvSpPr>
        <p:spPr/>
        <p:txBody>
          <a:bodyPr/>
          <a:lstStyle/>
          <a:p>
            <a:r>
              <a:rPr lang="en-US" altLang="en-US"/>
              <a:t>Congestion control</a:t>
            </a:r>
          </a:p>
          <a:p>
            <a:r>
              <a:rPr lang="en-US" altLang="en-US"/>
              <a:t>Advanced topics in routing</a:t>
            </a:r>
          </a:p>
          <a:p>
            <a:r>
              <a:rPr lang="en-US" altLang="en-US"/>
              <a:t>Multicast and QoS  </a:t>
            </a:r>
          </a:p>
          <a:p>
            <a:r>
              <a:rPr lang="sk-SK" altLang="en-US"/>
              <a:t>Ethernet  </a:t>
            </a:r>
          </a:p>
          <a:p>
            <a:r>
              <a:rPr lang="en-US" altLang="en-US"/>
              <a:t>Datacenter</a:t>
            </a:r>
          </a:p>
          <a:p>
            <a:r>
              <a:rPr lang="en-US" altLang="en-US"/>
              <a:t>Software-defined networking</a:t>
            </a:r>
          </a:p>
          <a:p>
            <a:r>
              <a:rPr lang="en-US" altLang="en-US"/>
              <a:t>Alternate architectures</a:t>
            </a:r>
          </a:p>
          <a:p>
            <a:r>
              <a:rPr lang="en-US" altLang="en-US"/>
              <a:t>…..			</a:t>
            </a:r>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ED15C1C9-E45E-8741-8D56-65BAD1EDC44D}" type="slidenum">
              <a:rPr lang="en-US" altLang="en-US" sz="1000">
                <a:latin typeface="+mn-lt"/>
              </a:rPr>
              <a:pPr>
                <a:spcBef>
                  <a:spcPct val="0"/>
                </a:spcBef>
                <a:buClrTx/>
                <a:buSzTx/>
                <a:buFontTx/>
                <a:buNone/>
              </a:pPr>
              <a:t>51</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1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11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11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1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114">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1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ctrTitle"/>
          </p:nvPr>
        </p:nvSpPr>
        <p:spPr/>
        <p:txBody>
          <a:bodyPr/>
          <a:lstStyle/>
          <a:p>
            <a:pPr algn="ctr"/>
            <a:r>
              <a:rPr lang="en-US" altLang="en-US" dirty="0"/>
              <a:t>Who am </a:t>
            </a:r>
            <a:r>
              <a:rPr lang="en-US" altLang="en-US" dirty="0" smtClean="0"/>
              <a:t>I and how do I teach?</a:t>
            </a:r>
            <a:endParaRPr lang="en-US" altLang="en-US" dirty="0"/>
          </a:p>
        </p:txBody>
      </p:sp>
      <p:sp>
        <p:nvSpPr>
          <p:cNvPr id="90114" name="Subtitle 2"/>
          <p:cNvSpPr>
            <a:spLocks noGrp="1"/>
          </p:cNvSpPr>
          <p:nvPr>
            <p:ph type="subTitle" idx="1"/>
          </p:nvPr>
        </p:nvSpPr>
        <p:spPr/>
        <p:txBody>
          <a:bodyPr/>
          <a:lstStyle/>
          <a:p>
            <a:endParaRPr lang="en-US" altLang="en-US"/>
          </a:p>
        </p:txBody>
      </p:sp>
      <p:sp>
        <p:nvSpPr>
          <p:cNvPr id="901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EEB9F6C3-CA6B-5849-B06A-14CD7DE8C019}" type="slidenum">
              <a:rPr lang="en-US" altLang="en-US" sz="1000" b="0">
                <a:latin typeface="Arial" charset="0"/>
              </a:rPr>
              <a:pPr/>
              <a:t>52</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r>
              <a:rPr lang="en-US" altLang="en-US">
                <a:latin typeface="Helvetica" charset="0"/>
              </a:rPr>
              <a:t>I ask questions so you can think!</a:t>
            </a:r>
          </a:p>
        </p:txBody>
      </p:sp>
      <p:sp>
        <p:nvSpPr>
          <p:cNvPr id="47107" name="Content Placeholder 2"/>
          <p:cNvSpPr>
            <a:spLocks noGrp="1"/>
          </p:cNvSpPr>
          <p:nvPr>
            <p:ph idx="1"/>
          </p:nvPr>
        </p:nvSpPr>
        <p:spPr/>
        <p:txBody>
          <a:bodyPr/>
          <a:lstStyle/>
          <a:p>
            <a:r>
              <a:rPr lang="en-US" altLang="en-US"/>
              <a:t>The pause after I ask a question is the only time you get to think</a:t>
            </a:r>
          </a:p>
          <a:p>
            <a:pPr lvl="1"/>
            <a:r>
              <a:rPr lang="en-US" altLang="en-US"/>
              <a:t>When I ask a question, I don</a:t>
            </a:r>
            <a:r>
              <a:rPr lang="fr-FR" altLang="en-US"/>
              <a:t>’</a:t>
            </a:r>
            <a:r>
              <a:rPr lang="en-US" altLang="ja-JP"/>
              <a:t>t care if you answer it</a:t>
            </a:r>
          </a:p>
          <a:p>
            <a:pPr lvl="1"/>
            <a:r>
              <a:rPr lang="en-US" altLang="ja-JP"/>
              <a:t>But please, </a:t>
            </a:r>
            <a:r>
              <a:rPr lang="en-US" altLang="ja-JP" b="1" i="1"/>
              <a:t>think about the question!</a:t>
            </a:r>
            <a:endParaRPr lang="en-US" altLang="en-US"/>
          </a:p>
          <a:p>
            <a:pPr lvl="1"/>
            <a:endParaRPr lang="en-US" altLang="en-US"/>
          </a:p>
          <a:p>
            <a:r>
              <a:rPr lang="en-US" altLang="en-US"/>
              <a:t>The best way to understand networking is to </a:t>
            </a:r>
            <a:r>
              <a:rPr lang="en-US" altLang="en-US" i="1"/>
              <a:t>first </a:t>
            </a:r>
            <a:r>
              <a:rPr lang="en-US" altLang="en-US"/>
              <a:t>try to solve the design issues yourself</a:t>
            </a:r>
          </a:p>
          <a:p>
            <a:pPr lvl="1"/>
            <a:r>
              <a:rPr lang="en-US" altLang="en-US"/>
              <a:t>Then the current solution will make a lot more sense</a:t>
            </a:r>
            <a:br>
              <a:rPr lang="en-US" altLang="en-US"/>
            </a:br>
            <a:endParaRPr lang="en-US" altLang="en-US"/>
          </a:p>
          <a:p>
            <a:r>
              <a:rPr lang="en-US" altLang="en-US" b="1"/>
              <a:t>Internet not principled design, mostly ad hoc</a:t>
            </a:r>
          </a:p>
          <a:p>
            <a:pPr lvl="1"/>
            <a:r>
              <a:rPr lang="en-US" altLang="en-US"/>
              <a:t>Can’t “follow the logic”, have to try designing it yourself</a:t>
            </a:r>
          </a:p>
          <a:p>
            <a:pPr lvl="1">
              <a:buFont typeface="Helvetica" charset="0"/>
              <a:buNone/>
            </a:pPr>
            <a:endParaRPr lang="en-US" altLang="en-US"/>
          </a:p>
        </p:txBody>
      </p:sp>
      <p:sp>
        <p:nvSpPr>
          <p:cNvPr id="1003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charset="2"/>
              <a:buChar char="l"/>
              <a:defRPr sz="2800">
                <a:solidFill>
                  <a:schemeClr val="tx1"/>
                </a:solidFill>
                <a:latin typeface="Arial" charset="0"/>
                <a:ea typeface="ＭＳ Ｐゴシック" charset="-128"/>
              </a:defRPr>
            </a:lvl1pPr>
            <a:lvl2pPr marL="742950" indent="-285750">
              <a:spcBef>
                <a:spcPct val="20000"/>
              </a:spcBef>
              <a:buClr>
                <a:schemeClr val="accent2"/>
              </a:buClr>
              <a:buSzPct val="70000"/>
              <a:buFont typeface="Wingdings" charset="2"/>
              <a:buChar char="l"/>
              <a:defRPr sz="2400">
                <a:solidFill>
                  <a:schemeClr val="tx1"/>
                </a:solidFill>
                <a:latin typeface="Arial" charset="0"/>
                <a:ea typeface="ＭＳ Ｐゴシック" charset="-128"/>
              </a:defRPr>
            </a:lvl2pPr>
            <a:lvl3pPr marL="1143000" indent="-228600">
              <a:spcBef>
                <a:spcPct val="20000"/>
              </a:spcBef>
              <a:buClr>
                <a:schemeClr val="accent1"/>
              </a:buClr>
              <a:buSzPct val="70000"/>
              <a:buFont typeface="Wingdings" charset="2"/>
              <a:buChar char="l"/>
              <a:defRPr sz="2000">
                <a:solidFill>
                  <a:schemeClr val="tx1"/>
                </a:solidFill>
                <a:latin typeface="Arial" charset="0"/>
                <a:ea typeface="ＭＳ Ｐゴシック" charset="-128"/>
              </a:defRPr>
            </a:lvl3pPr>
            <a:lvl4pPr marL="1600200" indent="-228600">
              <a:spcBef>
                <a:spcPct val="20000"/>
              </a:spcBef>
              <a:buClr>
                <a:schemeClr val="tx2"/>
              </a:buClr>
              <a:buSzPct val="75000"/>
              <a:buFont typeface="Wingdings" charset="2"/>
              <a:buChar char="§"/>
              <a:defRPr>
                <a:solidFill>
                  <a:schemeClr val="tx1"/>
                </a:solidFill>
                <a:latin typeface="Arial" charset="0"/>
                <a:ea typeface="ＭＳ Ｐゴシック" charset="-128"/>
              </a:defRPr>
            </a:lvl4pPr>
            <a:lvl5pPr marL="2057400" indent="-228600">
              <a:spcBef>
                <a:spcPct val="20000"/>
              </a:spcBef>
              <a:buClr>
                <a:schemeClr val="folHlink"/>
              </a:buClr>
              <a:buSzPct val="80000"/>
              <a:buFont typeface="Wingdings" charset="2"/>
              <a:buChar char="§"/>
              <a:defRPr>
                <a:solidFill>
                  <a:schemeClr val="tx1"/>
                </a:solidFill>
                <a:latin typeface="Arial" charset="0"/>
                <a:ea typeface="ＭＳ Ｐゴシック" charset="-128"/>
              </a:defRPr>
            </a:lvl5pPr>
            <a:lvl6pPr marL="25146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6pPr>
            <a:lvl7pPr marL="29718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7pPr>
            <a:lvl8pPr marL="34290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8pPr>
            <a:lvl9pPr marL="3886200" indent="-228600" eaLnBrk="0" fontAlgn="base" hangingPunct="0">
              <a:spcBef>
                <a:spcPct val="20000"/>
              </a:spcBef>
              <a:spcAft>
                <a:spcPct val="0"/>
              </a:spcAft>
              <a:buClr>
                <a:schemeClr val="folHlink"/>
              </a:buClr>
              <a:buSzPct val="80000"/>
              <a:buFont typeface="Wingdings" charset="2"/>
              <a:buChar char="§"/>
              <a:defRPr>
                <a:solidFill>
                  <a:schemeClr val="tx1"/>
                </a:solidFill>
                <a:latin typeface="Arial" charset="0"/>
                <a:ea typeface="ＭＳ Ｐゴシック" charset="-128"/>
              </a:defRPr>
            </a:lvl9pPr>
          </a:lstStyle>
          <a:p>
            <a:pPr>
              <a:spcBef>
                <a:spcPct val="0"/>
              </a:spcBef>
              <a:buClrTx/>
              <a:buSzTx/>
              <a:buFontTx/>
              <a:buNone/>
            </a:pPr>
            <a:fld id="{253446AD-D840-2D4D-A5B2-23FEAAB45CDD}" type="slidenum">
              <a:rPr lang="en-US" altLang="en-US" sz="1000">
                <a:latin typeface="+mn-lt"/>
              </a:rPr>
              <a:pPr>
                <a:spcBef>
                  <a:spcPct val="0"/>
                </a:spcBef>
                <a:buClrTx/>
                <a:buSzTx/>
                <a:buFontTx/>
                <a:buNone/>
              </a:pPr>
              <a:t>53</a:t>
            </a:fld>
            <a:endParaRPr lang="en-US" altLang="en-US" sz="10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altLang="en-US" dirty="0"/>
              <a:t>Is </a:t>
            </a:r>
            <a:r>
              <a:rPr lang="en-US" altLang="en-US" dirty="0" smtClean="0"/>
              <a:t>CS 353 the </a:t>
            </a:r>
            <a:r>
              <a:rPr lang="en-US" altLang="en-US" dirty="0"/>
              <a:t>right class for you?</a:t>
            </a:r>
          </a:p>
        </p:txBody>
      </p:sp>
      <p:sp>
        <p:nvSpPr>
          <p:cNvPr id="3" name="Content Placeholder 2"/>
          <p:cNvSpPr>
            <a:spLocks noGrp="1"/>
          </p:cNvSpPr>
          <p:nvPr>
            <p:ph idx="1"/>
          </p:nvPr>
        </p:nvSpPr>
        <p:spPr>
          <a:extLst/>
        </p:spPr>
        <p:txBody>
          <a:bodyPr/>
          <a:lstStyle/>
          <a:p>
            <a:pPr>
              <a:defRPr/>
            </a:pPr>
            <a:r>
              <a:rPr lang="en-US" dirty="0"/>
              <a:t>Want to understand the “why” of networking?</a:t>
            </a:r>
          </a:p>
          <a:p>
            <a:pPr lvl="1">
              <a:defRPr/>
            </a:pPr>
            <a:r>
              <a:rPr lang="en-US" dirty="0"/>
              <a:t>Not just looking for definitions and techniques</a:t>
            </a:r>
          </a:p>
          <a:p>
            <a:pPr lvl="8">
              <a:defRPr/>
            </a:pPr>
            <a:endParaRPr lang="en-US" dirty="0"/>
          </a:p>
          <a:p>
            <a:pPr>
              <a:defRPr/>
            </a:pPr>
            <a:r>
              <a:rPr lang="en-US" dirty="0" smtClean="0"/>
              <a:t>Willing to be patient?</a:t>
            </a:r>
          </a:p>
          <a:p>
            <a:pPr lvl="1">
              <a:defRPr/>
            </a:pPr>
            <a:r>
              <a:rPr lang="en-US" dirty="0" smtClean="0"/>
              <a:t>Willing to answer questions, repeat myself, go slow.. </a:t>
            </a:r>
          </a:p>
          <a:p>
            <a:pPr>
              <a:defRPr/>
            </a:pPr>
            <a:endParaRPr lang="en-US" dirty="0" smtClean="0"/>
          </a:p>
          <a:p>
            <a:pPr>
              <a:defRPr/>
            </a:pPr>
            <a:r>
              <a:rPr lang="en-US" dirty="0" smtClean="0"/>
              <a:t>Ready </a:t>
            </a:r>
            <a:r>
              <a:rPr lang="en-US" dirty="0"/>
              <a:t>for some fun?</a:t>
            </a:r>
          </a:p>
          <a:p>
            <a:pPr lvl="1">
              <a:defRPr/>
            </a:pPr>
            <a:r>
              <a:rPr lang="en-US" dirty="0" smtClean="0"/>
              <a:t>Must laugh </a:t>
            </a:r>
            <a:r>
              <a:rPr lang="en-US" dirty="0"/>
              <a:t>at my bad </a:t>
            </a:r>
            <a:r>
              <a:rPr lang="en-US" dirty="0" smtClean="0"/>
              <a:t>jokes…</a:t>
            </a:r>
          </a:p>
          <a:p>
            <a:pPr lvl="7">
              <a:defRPr/>
            </a:pPr>
            <a:endParaRPr lang="en-US" dirty="0"/>
          </a:p>
          <a:p>
            <a:pPr>
              <a:defRPr/>
            </a:pPr>
            <a:r>
              <a:rPr lang="en-US" dirty="0" smtClean="0"/>
              <a:t>Willing to actively participate in class?</a:t>
            </a:r>
          </a:p>
          <a:p>
            <a:pPr lvl="1">
              <a:defRPr/>
            </a:pPr>
            <a:r>
              <a:rPr lang="en-US" dirty="0"/>
              <a:t>C</a:t>
            </a:r>
            <a:r>
              <a:rPr lang="en-US" dirty="0" smtClean="0"/>
              <a:t>lass is useless if you don’t engage with the material</a:t>
            </a:r>
          </a:p>
        </p:txBody>
      </p:sp>
      <p:sp>
        <p:nvSpPr>
          <p:cNvPr id="655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5EB39489-FE36-134B-87C4-37672AE3BED7}" type="slidenum">
              <a:rPr lang="en-US" altLang="en-US" sz="1000" b="0">
                <a:latin typeface="Arial" charset="0"/>
              </a:rPr>
              <a:pPr/>
              <a:t>54</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533" y="75984"/>
            <a:ext cx="8229600" cy="1143000"/>
          </a:xfrm>
        </p:spPr>
        <p:txBody>
          <a:bodyPr>
            <a:normAutofit fontScale="90000"/>
          </a:bodyPr>
          <a:lstStyle/>
          <a:p>
            <a:r>
              <a:rPr lang="en-US" dirty="0" smtClean="0"/>
              <a:t>cs353 for </a:t>
            </a:r>
            <a:r>
              <a:rPr lang="en-US" sz="7200" dirty="0" smtClean="0"/>
              <a:t>you</a:t>
            </a:r>
            <a:endParaRPr lang="en-US" dirty="0"/>
          </a:p>
        </p:txBody>
      </p:sp>
      <p:sp>
        <p:nvSpPr>
          <p:cNvPr id="3" name="Content Placeholder 2"/>
          <p:cNvSpPr>
            <a:spLocks noGrp="1"/>
          </p:cNvSpPr>
          <p:nvPr>
            <p:ph idx="1"/>
          </p:nvPr>
        </p:nvSpPr>
        <p:spPr>
          <a:xfrm>
            <a:off x="457200" y="1421407"/>
            <a:ext cx="4696607" cy="5154039"/>
          </a:xfrm>
        </p:spPr>
        <p:txBody>
          <a:bodyPr>
            <a:normAutofit/>
          </a:bodyPr>
          <a:lstStyle/>
          <a:p>
            <a:pPr marL="0" indent="0">
              <a:buNone/>
            </a:pPr>
            <a:r>
              <a:rPr lang="en-US" dirty="0" smtClean="0"/>
              <a:t>How to do </a:t>
            </a:r>
            <a:r>
              <a:rPr lang="en-US" sz="4400" i="1" dirty="0" smtClean="0">
                <a:solidFill>
                  <a:srgbClr val="008000"/>
                </a:solidFill>
              </a:rPr>
              <a:t>well</a:t>
            </a:r>
          </a:p>
          <a:p>
            <a:pPr marL="514350" indent="-514350">
              <a:buFont typeface="Wingdings" charset="2"/>
              <a:buAutoNum type="arabicPlain"/>
            </a:pPr>
            <a:r>
              <a:rPr lang="en-US" sz="2800" dirty="0" smtClean="0">
                <a:solidFill>
                  <a:srgbClr val="008000"/>
                </a:solidFill>
              </a:rPr>
              <a:t>Questions and participate</a:t>
            </a:r>
          </a:p>
          <a:p>
            <a:pPr lvl="2"/>
            <a:r>
              <a:rPr lang="en-US" dirty="0" smtClean="0">
                <a:solidFill>
                  <a:srgbClr val="008000"/>
                </a:solidFill>
              </a:rPr>
              <a:t>Piazza</a:t>
            </a:r>
          </a:p>
          <a:p>
            <a:pPr lvl="2"/>
            <a:r>
              <a:rPr lang="en-US" dirty="0" smtClean="0">
                <a:solidFill>
                  <a:srgbClr val="008000"/>
                </a:solidFill>
              </a:rPr>
              <a:t>Class; Discussion sessions; </a:t>
            </a:r>
          </a:p>
          <a:p>
            <a:pPr lvl="2"/>
            <a:r>
              <a:rPr lang="en-US" dirty="0" smtClean="0">
                <a:solidFill>
                  <a:srgbClr val="008000"/>
                </a:solidFill>
              </a:rPr>
              <a:t>Office hours </a:t>
            </a:r>
          </a:p>
          <a:p>
            <a:pPr marL="514350" indent="-514350">
              <a:buFont typeface="Wingdings" charset="2"/>
              <a:buAutoNum type="arabicPlain"/>
            </a:pPr>
            <a:r>
              <a:rPr lang="en-US" dirty="0" smtClean="0">
                <a:solidFill>
                  <a:srgbClr val="008000"/>
                </a:solidFill>
              </a:rPr>
              <a:t>Do your own work</a:t>
            </a:r>
          </a:p>
          <a:p>
            <a:pPr marL="514350" indent="-514350">
              <a:buFont typeface="Wingdings" charset="2"/>
              <a:buAutoNum type="arabicPlain"/>
            </a:pPr>
            <a:r>
              <a:rPr lang="en-US" dirty="0" smtClean="0">
                <a:solidFill>
                  <a:srgbClr val="008000"/>
                </a:solidFill>
              </a:rPr>
              <a:t>Plan and submit on time</a:t>
            </a:r>
          </a:p>
          <a:p>
            <a:pPr lvl="1"/>
            <a:r>
              <a:rPr lang="en-US" dirty="0" smtClean="0">
                <a:solidFill>
                  <a:srgbClr val="008000"/>
                </a:solidFill>
              </a:rPr>
              <a:t>programming assignments </a:t>
            </a:r>
          </a:p>
          <a:p>
            <a:pPr marL="457200" lvl="1" indent="0">
              <a:buNone/>
            </a:pPr>
            <a:endParaRPr lang="en-US" dirty="0"/>
          </a:p>
        </p:txBody>
      </p:sp>
      <p:sp>
        <p:nvSpPr>
          <p:cNvPr id="4" name="Content Placeholder 2"/>
          <p:cNvSpPr txBox="1">
            <a:spLocks/>
          </p:cNvSpPr>
          <p:nvPr/>
        </p:nvSpPr>
        <p:spPr>
          <a:xfrm>
            <a:off x="4913606" y="4521749"/>
            <a:ext cx="3888787" cy="20379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rgbClr val="FF0000"/>
                </a:solidFill>
                <a:sym typeface="Wingdings"/>
              </a:rPr>
              <a:t>Late</a:t>
            </a:r>
            <a:endParaRPr lang="en-US" dirty="0">
              <a:solidFill>
                <a:srgbClr val="FF0000"/>
              </a:solidFill>
              <a:sym typeface="Wingdings"/>
            </a:endParaRPr>
          </a:p>
          <a:p>
            <a:pPr lvl="1">
              <a:buFont typeface="Arial"/>
              <a:buChar char="•"/>
            </a:pPr>
            <a:r>
              <a:rPr lang="en-US" strike="sngStrike" dirty="0">
                <a:solidFill>
                  <a:srgbClr val="FF0000"/>
                </a:solidFill>
                <a:sym typeface="Wingdings"/>
              </a:rPr>
              <a:t>Late </a:t>
            </a:r>
            <a:r>
              <a:rPr lang="en-US" strike="sngStrike" dirty="0" err="1" smtClean="0">
                <a:solidFill>
                  <a:srgbClr val="FF0000"/>
                </a:solidFill>
                <a:sym typeface="Wingdings"/>
              </a:rPr>
              <a:t>Homeworks</a:t>
            </a:r>
            <a:endParaRPr lang="en-US" strike="sngStrike" dirty="0">
              <a:solidFill>
                <a:srgbClr val="FF0000"/>
              </a:solidFill>
              <a:sym typeface="Wingdings"/>
            </a:endParaRPr>
          </a:p>
          <a:p>
            <a:pPr lvl="1">
              <a:buFont typeface="Arial"/>
              <a:buChar char="•"/>
            </a:pPr>
            <a:r>
              <a:rPr lang="en-US" dirty="0">
                <a:solidFill>
                  <a:srgbClr val="FF0000"/>
                </a:solidFill>
                <a:sym typeface="Wingdings"/>
              </a:rPr>
              <a:t>Late assignments </a:t>
            </a:r>
          </a:p>
          <a:p>
            <a:pPr marL="914400" lvl="2" indent="0">
              <a:buNone/>
            </a:pPr>
            <a:r>
              <a:rPr lang="en-US" dirty="0">
                <a:solidFill>
                  <a:srgbClr val="FF0000"/>
                </a:solidFill>
                <a:sym typeface="Wingdings"/>
              </a:rPr>
              <a:t>2</a:t>
            </a:r>
            <a:r>
              <a:rPr lang="en-US" dirty="0" smtClean="0">
                <a:solidFill>
                  <a:srgbClr val="FF0000"/>
                </a:solidFill>
                <a:sym typeface="Wingdings"/>
              </a:rPr>
              <a:t>5</a:t>
            </a:r>
            <a:r>
              <a:rPr lang="en-US" dirty="0">
                <a:solidFill>
                  <a:srgbClr val="FF0000"/>
                </a:solidFill>
                <a:sym typeface="Wingdings"/>
              </a:rPr>
              <a:t>% reduction for each </a:t>
            </a:r>
            <a:r>
              <a:rPr lang="en-US" dirty="0" smtClean="0">
                <a:solidFill>
                  <a:srgbClr val="FF0000"/>
                </a:solidFill>
                <a:sym typeface="Wingdings"/>
              </a:rPr>
              <a:t>day</a:t>
            </a:r>
            <a:endParaRPr lang="en-US" i="1" dirty="0" smtClean="0">
              <a:solidFill>
                <a:srgbClr val="000000"/>
              </a:solidFill>
              <a:sym typeface="Wingdings"/>
            </a:endParaRPr>
          </a:p>
          <a:p>
            <a:endParaRPr lang="en-US" i="1" dirty="0" smtClean="0">
              <a:solidFill>
                <a:srgbClr val="FF0000"/>
              </a:solidFill>
              <a:sym typeface="Wingdings"/>
            </a:endParaRPr>
          </a:p>
          <a:p>
            <a:pPr lvl="1"/>
            <a:endParaRPr lang="en-US" i="1" dirty="0" smtClean="0">
              <a:solidFill>
                <a:srgbClr val="FF0000"/>
              </a:solidFill>
            </a:endParaRPr>
          </a:p>
          <a:p>
            <a:pPr lvl="1"/>
            <a:endParaRPr lang="en-US" i="1" dirty="0">
              <a:solidFill>
                <a:srgbClr val="FF0000"/>
              </a:solidFill>
            </a:endParaRPr>
          </a:p>
        </p:txBody>
      </p:sp>
      <p:sp>
        <p:nvSpPr>
          <p:cNvPr id="5" name="Rectangle 4"/>
          <p:cNvSpPr/>
          <p:nvPr/>
        </p:nvSpPr>
        <p:spPr>
          <a:xfrm>
            <a:off x="4913606" y="3757023"/>
            <a:ext cx="4572000" cy="600164"/>
          </a:xfrm>
          <a:prstGeom prst="rect">
            <a:avLst/>
          </a:prstGeom>
        </p:spPr>
        <p:txBody>
          <a:bodyPr>
            <a:spAutoFit/>
          </a:bodyPr>
          <a:lstStyle/>
          <a:p>
            <a:r>
              <a:rPr lang="en-US" sz="3300" dirty="0" smtClean="0">
                <a:solidFill>
                  <a:srgbClr val="FF0000"/>
                </a:solidFill>
              </a:rPr>
              <a:t>Plagiarize  </a:t>
            </a:r>
            <a:r>
              <a:rPr lang="en-US" sz="2000" dirty="0" smtClean="0">
                <a:solidFill>
                  <a:srgbClr val="FF0000"/>
                </a:solidFill>
                <a:sym typeface="Wingdings"/>
              </a:rPr>
              <a:t>Cheating</a:t>
            </a:r>
            <a:r>
              <a:rPr lang="en-US" sz="2000" dirty="0">
                <a:solidFill>
                  <a:srgbClr val="FF0000"/>
                </a:solidFill>
                <a:sym typeface="Wingdings"/>
              </a:rPr>
              <a:t> F </a:t>
            </a:r>
          </a:p>
        </p:txBody>
      </p:sp>
    </p:spTree>
    <p:extLst>
      <p:ext uri="{BB962C8B-B14F-4D97-AF65-F5344CB8AC3E}">
        <p14:creationId xmlns:p14="http://schemas.microsoft.com/office/powerpoint/2010/main" val="336096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Critiquing Papers</a:t>
            </a:r>
            <a:endParaRPr lang="en-US" dirty="0"/>
          </a:p>
        </p:txBody>
      </p:sp>
      <p:sp>
        <p:nvSpPr>
          <p:cNvPr id="3" name="Content Placeholder 2"/>
          <p:cNvSpPr>
            <a:spLocks noGrp="1"/>
          </p:cNvSpPr>
          <p:nvPr>
            <p:ph idx="1"/>
          </p:nvPr>
        </p:nvSpPr>
        <p:spPr/>
        <p:txBody>
          <a:bodyPr/>
          <a:lstStyle/>
          <a:p>
            <a:r>
              <a:rPr lang="en-US" b="1" dirty="0" smtClean="0"/>
              <a:t>[</a:t>
            </a:r>
            <a:r>
              <a:rPr lang="en-US" b="1" dirty="0"/>
              <a:t>Hanson89]</a:t>
            </a:r>
            <a:r>
              <a:rPr lang="en-US" dirty="0"/>
              <a:t> Michael .J. Hanson and Dylan J. McNamee, </a:t>
            </a:r>
            <a:r>
              <a:rPr lang="en-US" i="1" dirty="0"/>
              <a:t>Efficient Reading of Papers in Science and Technology</a:t>
            </a:r>
            <a:r>
              <a:rPr lang="en-US" dirty="0"/>
              <a:t>, </a:t>
            </a:r>
            <a:r>
              <a:rPr lang="en-US" dirty="0" smtClean="0"/>
              <a:t>Brochure</a:t>
            </a:r>
          </a:p>
          <a:p>
            <a:pPr marL="0" indent="0">
              <a:buNone/>
            </a:pPr>
            <a:endParaRPr lang="en-US" dirty="0" smtClean="0"/>
          </a:p>
          <a:p>
            <a:r>
              <a:rPr lang="en-US" b="1" dirty="0"/>
              <a:t>[Keshav07]</a:t>
            </a:r>
            <a:r>
              <a:rPr lang="en-US" dirty="0"/>
              <a:t> S. </a:t>
            </a:r>
            <a:r>
              <a:rPr lang="en-US" dirty="0" err="1"/>
              <a:t>Keshav</a:t>
            </a:r>
            <a:r>
              <a:rPr lang="en-US" dirty="0"/>
              <a:t>, </a:t>
            </a:r>
            <a:r>
              <a:rPr lang="en-US" i="1" dirty="0"/>
              <a:t>How to Read a Paper</a:t>
            </a:r>
            <a:r>
              <a:rPr lang="en-US" dirty="0"/>
              <a:t> ACM Computer Communications Review, </a:t>
            </a:r>
            <a:r>
              <a:rPr lang="en-US" dirty="0" smtClean="0"/>
              <a:t>2007</a:t>
            </a:r>
          </a:p>
          <a:p>
            <a:pPr marL="0" indent="0">
              <a:buNone/>
            </a:pPr>
            <a:endParaRPr lang="en-US" dirty="0" smtClean="0"/>
          </a:p>
          <a:p>
            <a:r>
              <a:rPr lang="en-US" b="1" dirty="0"/>
              <a:t>[Jamin03]</a:t>
            </a:r>
            <a:r>
              <a:rPr lang="en-US" dirty="0"/>
              <a:t> </a:t>
            </a:r>
            <a:r>
              <a:rPr lang="en-US" dirty="0" err="1"/>
              <a:t>Sugih</a:t>
            </a:r>
            <a:r>
              <a:rPr lang="en-US" dirty="0"/>
              <a:t> </a:t>
            </a:r>
            <a:r>
              <a:rPr lang="en-US" dirty="0" err="1"/>
              <a:t>Jamin</a:t>
            </a:r>
            <a:r>
              <a:rPr lang="en-US" dirty="0"/>
              <a:t>, </a:t>
            </a:r>
            <a:r>
              <a:rPr lang="en-US" i="1" dirty="0"/>
              <a:t>Paper Reading and Writing Checklists</a:t>
            </a:r>
            <a:r>
              <a:rPr lang="en-US" dirty="0"/>
              <a:t>, Web note, May 2003</a:t>
            </a:r>
          </a:p>
          <a:p>
            <a:endParaRPr lang="en-US" dirty="0" smtClean="0"/>
          </a:p>
          <a:p>
            <a:endParaRPr lang="en-US" dirty="0"/>
          </a:p>
        </p:txBody>
      </p:sp>
    </p:spTree>
    <p:extLst>
      <p:ext uri="{BB962C8B-B14F-4D97-AF65-F5344CB8AC3E}">
        <p14:creationId xmlns:p14="http://schemas.microsoft.com/office/powerpoint/2010/main" val="57413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altLang="en-US" smtClean="0"/>
              <a:t> Next </a:t>
            </a:r>
            <a:r>
              <a:rPr lang="en-US" altLang="en-US" dirty="0"/>
              <a:t>Steps</a:t>
            </a:r>
          </a:p>
        </p:txBody>
      </p:sp>
      <p:sp>
        <p:nvSpPr>
          <p:cNvPr id="3" name="Content Placeholder 2"/>
          <p:cNvSpPr>
            <a:spLocks noGrp="1"/>
          </p:cNvSpPr>
          <p:nvPr>
            <p:ph idx="1"/>
          </p:nvPr>
        </p:nvSpPr>
        <p:spPr/>
        <p:txBody>
          <a:bodyPr/>
          <a:lstStyle/>
          <a:p>
            <a:pPr marL="344487" lvl="1" indent="0">
              <a:buNone/>
            </a:pPr>
            <a:endParaRPr lang="en-US" altLang="en-US" dirty="0"/>
          </a:p>
          <a:p>
            <a:r>
              <a:rPr lang="en-US" altLang="en-US" dirty="0"/>
              <a:t>Make sure you are registered with the correct</a:t>
            </a:r>
            <a:br>
              <a:rPr lang="en-US" altLang="en-US" dirty="0"/>
            </a:br>
            <a:r>
              <a:rPr lang="en-US" altLang="en-US" dirty="0"/>
              <a:t>email address and on </a:t>
            </a:r>
            <a:r>
              <a:rPr lang="en-US" altLang="en-US" dirty="0" smtClean="0"/>
              <a:t>piazza</a:t>
            </a:r>
          </a:p>
          <a:p>
            <a:endParaRPr lang="en-US" altLang="en-US" dirty="0"/>
          </a:p>
          <a:p>
            <a:r>
              <a:rPr lang="en-US" altLang="en-US" dirty="0" smtClean="0"/>
              <a:t>Read Chapter 1 </a:t>
            </a:r>
          </a:p>
          <a:p>
            <a:pPr marL="0" indent="0">
              <a:buNone/>
            </a:pPr>
            <a:endParaRPr lang="en-US" altLang="en-US" dirty="0"/>
          </a:p>
          <a:p>
            <a:pPr marL="0" indent="0">
              <a:buNone/>
            </a:pPr>
            <a:endParaRPr lang="en-US" altLang="en-US" dirty="0"/>
          </a:p>
        </p:txBody>
      </p:sp>
      <p:sp>
        <p:nvSpPr>
          <p:cNvPr id="6246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666CD75-7890-9E4D-8F49-E618CF2EBDB8}" type="slidenum">
              <a:rPr lang="en-US" altLang="en-US" sz="1000" b="0">
                <a:latin typeface="Arial" charset="0"/>
              </a:rPr>
              <a:pPr/>
              <a:t>57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en-US" altLang="en-US"/>
              <a:t>Networks versus “The Internet”</a:t>
            </a:r>
          </a:p>
        </p:txBody>
      </p:sp>
      <p:sp>
        <p:nvSpPr>
          <p:cNvPr id="3" name="Content Placeholder 2"/>
          <p:cNvSpPr>
            <a:spLocks noGrp="1"/>
          </p:cNvSpPr>
          <p:nvPr>
            <p:ph idx="1"/>
          </p:nvPr>
        </p:nvSpPr>
        <p:spPr>
          <a:extLst/>
        </p:spPr>
        <p:txBody>
          <a:bodyPr/>
          <a:lstStyle/>
          <a:p>
            <a:pPr>
              <a:defRPr/>
            </a:pPr>
            <a:r>
              <a:rPr lang="en-US" dirty="0" smtClean="0"/>
              <a:t>The Internet is not a particular kind of network</a:t>
            </a:r>
          </a:p>
          <a:p>
            <a:pPr lvl="1">
              <a:defRPr/>
            </a:pPr>
            <a:r>
              <a:rPr lang="en-US" dirty="0" smtClean="0"/>
              <a:t>It is not a choice between, say, Ethernet and Internet</a:t>
            </a:r>
          </a:p>
          <a:p>
            <a:pPr lvl="5">
              <a:defRPr/>
            </a:pPr>
            <a:endParaRPr lang="en-US" dirty="0"/>
          </a:p>
          <a:p>
            <a:pPr>
              <a:defRPr/>
            </a:pPr>
            <a:r>
              <a:rPr lang="en-US" dirty="0" smtClean="0"/>
              <a:t>The Internet ties different networks together</a:t>
            </a:r>
          </a:p>
          <a:p>
            <a:pPr lvl="1">
              <a:defRPr/>
            </a:pPr>
            <a:r>
              <a:rPr lang="en-US" dirty="0" smtClean="0"/>
              <a:t>The </a:t>
            </a:r>
            <a:r>
              <a:rPr lang="en-US" b="1" i="1" u="sng" dirty="0" smtClean="0"/>
              <a:t>Inter</a:t>
            </a:r>
            <a:r>
              <a:rPr lang="en-US" dirty="0" smtClean="0"/>
              <a:t>net</a:t>
            </a:r>
          </a:p>
          <a:p>
            <a:pPr lvl="1">
              <a:defRPr/>
            </a:pPr>
            <a:endParaRPr lang="en-US" dirty="0" smtClean="0"/>
          </a:p>
          <a:p>
            <a:pPr>
              <a:defRPr/>
            </a:pPr>
            <a:r>
              <a:rPr lang="en-US" b="1" i="1" dirty="0" smtClean="0"/>
              <a:t>Why does this matter?</a:t>
            </a:r>
          </a:p>
        </p:txBody>
      </p:sp>
      <p:sp>
        <p:nvSpPr>
          <p:cNvPr id="68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3BC28A3A-6822-4F45-AA41-96E86C1AC1B5}" type="slidenum">
              <a:rPr lang="en-US" altLang="en-US" sz="1000" b="0">
                <a:latin typeface="Arial" charset="0"/>
              </a:rPr>
              <a:pPr/>
              <a:t>6</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en-US" altLang="en-US"/>
              <a:t>Goals for a network technology</a:t>
            </a:r>
          </a:p>
        </p:txBody>
      </p:sp>
      <p:sp>
        <p:nvSpPr>
          <p:cNvPr id="3" name="Content Placeholder 2"/>
          <p:cNvSpPr>
            <a:spLocks noGrp="1"/>
          </p:cNvSpPr>
          <p:nvPr>
            <p:ph idx="1"/>
          </p:nvPr>
        </p:nvSpPr>
        <p:spPr/>
        <p:txBody>
          <a:bodyPr/>
          <a:lstStyle/>
          <a:p>
            <a:r>
              <a:rPr lang="en-US" altLang="en-US"/>
              <a:t>Speed</a:t>
            </a:r>
          </a:p>
          <a:p>
            <a:r>
              <a:rPr lang="en-US" altLang="en-US"/>
              <a:t>Cost</a:t>
            </a:r>
          </a:p>
          <a:p>
            <a:r>
              <a:rPr lang="en-US" altLang="en-US"/>
              <a:t>Port-density</a:t>
            </a:r>
          </a:p>
          <a:p>
            <a:r>
              <a:rPr lang="en-US" altLang="en-US"/>
              <a:t>Reliability</a:t>
            </a:r>
          </a:p>
          <a:p>
            <a:r>
              <a:rPr lang="en-US" altLang="en-US"/>
              <a:t>Other “features”</a:t>
            </a:r>
          </a:p>
          <a:p>
            <a:pPr lvl="1"/>
            <a:r>
              <a:rPr lang="en-US" altLang="en-US"/>
              <a:t>Quality of service, security, etc.</a:t>
            </a:r>
          </a:p>
          <a:p>
            <a:endParaRPr lang="en-US" altLang="en-US"/>
          </a:p>
        </p:txBody>
      </p:sp>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7031BCA-EDD0-B44B-922F-459EB75D1406}" type="slidenum">
              <a:rPr lang="en-US" altLang="en-US" sz="1000" b="0">
                <a:latin typeface="Arial" charset="0"/>
              </a:rPr>
              <a:pPr/>
              <a:t>7</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en-US" altLang="en-US"/>
              <a:t>Goals for the Internet</a:t>
            </a:r>
          </a:p>
        </p:txBody>
      </p:sp>
      <p:sp>
        <p:nvSpPr>
          <p:cNvPr id="3" name="Content Placeholder 2"/>
          <p:cNvSpPr>
            <a:spLocks noGrp="1"/>
          </p:cNvSpPr>
          <p:nvPr>
            <p:ph idx="1"/>
          </p:nvPr>
        </p:nvSpPr>
        <p:spPr/>
        <p:txBody>
          <a:bodyPr/>
          <a:lstStyle/>
          <a:p>
            <a:pPr>
              <a:defRPr/>
            </a:pPr>
            <a:r>
              <a:rPr lang="en-US" dirty="0" smtClean="0"/>
              <a:t>Ability to connect many different networks</a:t>
            </a:r>
          </a:p>
          <a:p>
            <a:pPr lvl="1">
              <a:defRPr/>
            </a:pPr>
            <a:r>
              <a:rPr lang="en-US" dirty="0" smtClean="0"/>
              <a:t>Ethernet and optical and ATM and ….</a:t>
            </a:r>
          </a:p>
          <a:p>
            <a:pPr>
              <a:defRPr/>
            </a:pPr>
            <a:r>
              <a:rPr lang="en-US" dirty="0"/>
              <a:t>Ability to </a:t>
            </a:r>
            <a:r>
              <a:rPr lang="en-US" dirty="0" smtClean="0"/>
              <a:t>scale to entire world</a:t>
            </a:r>
          </a:p>
          <a:p>
            <a:pPr lvl="1">
              <a:defRPr/>
            </a:pPr>
            <a:r>
              <a:rPr lang="en-US" dirty="0" smtClean="0"/>
              <a:t>Geographically and numerically</a:t>
            </a:r>
            <a:endParaRPr lang="en-US" dirty="0"/>
          </a:p>
          <a:p>
            <a:pPr>
              <a:defRPr/>
            </a:pPr>
            <a:r>
              <a:rPr lang="en-US" dirty="0" smtClean="0"/>
              <a:t>Ability to tolerate and recover from failures</a:t>
            </a:r>
          </a:p>
          <a:p>
            <a:pPr lvl="1">
              <a:defRPr/>
            </a:pPr>
            <a:r>
              <a:rPr lang="en-US" dirty="0" smtClean="0"/>
              <a:t>Which are inevitable…</a:t>
            </a:r>
          </a:p>
          <a:p>
            <a:pPr>
              <a:defRPr/>
            </a:pPr>
            <a:r>
              <a:rPr lang="en-US" dirty="0" smtClean="0"/>
              <a:t>…..</a:t>
            </a:r>
          </a:p>
          <a:p>
            <a:pPr>
              <a:defRPr/>
            </a:pPr>
            <a:endParaRPr lang="en-US" dirty="0"/>
          </a:p>
          <a:p>
            <a:pPr marL="0" indent="0" algn="ctr">
              <a:buFont typeface="Wingdings" charset="2"/>
              <a:buNone/>
              <a:defRPr/>
            </a:pPr>
            <a:r>
              <a:rPr lang="en-US" b="1" i="1" dirty="0" smtClean="0"/>
              <a:t>These are vague but more interesting goals!</a:t>
            </a:r>
          </a:p>
          <a:p>
            <a:pPr marL="0" indent="0" algn="ctr">
              <a:buFont typeface="Wingdings" charset="2"/>
              <a:buNone/>
              <a:defRPr/>
            </a:pPr>
            <a:r>
              <a:rPr lang="en-US" i="1" dirty="0" smtClean="0"/>
              <a:t>(more architectural than engineering)</a:t>
            </a:r>
          </a:p>
        </p:txBody>
      </p:sp>
      <p:sp>
        <p:nvSpPr>
          <p:cNvPr id="70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7D3A615B-62CF-8642-B9F7-DAA944D5A62A}" type="slidenum">
              <a:rPr lang="en-US" altLang="en-US" sz="1000" b="0">
                <a:latin typeface="Arial" charset="0"/>
              </a:rPr>
              <a:pPr/>
              <a:t>8</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tLang="en-US"/>
              <a:t>Architecture vs Engineering</a:t>
            </a:r>
          </a:p>
        </p:txBody>
      </p:sp>
      <p:sp>
        <p:nvSpPr>
          <p:cNvPr id="3" name="Content Placeholder 2"/>
          <p:cNvSpPr>
            <a:spLocks noGrp="1"/>
          </p:cNvSpPr>
          <p:nvPr>
            <p:ph idx="1"/>
          </p:nvPr>
        </p:nvSpPr>
        <p:spPr>
          <a:extLst/>
        </p:spPr>
        <p:txBody>
          <a:bodyPr/>
          <a:lstStyle/>
          <a:p>
            <a:pPr>
              <a:defRPr/>
            </a:pPr>
            <a:r>
              <a:rPr lang="en-US" dirty="0" smtClean="0"/>
              <a:t>Architecture:</a:t>
            </a:r>
          </a:p>
          <a:p>
            <a:pPr lvl="1">
              <a:defRPr/>
            </a:pPr>
            <a:r>
              <a:rPr lang="en-US" dirty="0" smtClean="0"/>
              <a:t>The </a:t>
            </a:r>
            <a:r>
              <a:rPr lang="en-US" dirty="0"/>
              <a:t>allocation of functionality and definition of interfaces among </a:t>
            </a:r>
            <a:r>
              <a:rPr lang="en-US" dirty="0" smtClean="0"/>
              <a:t>elements</a:t>
            </a:r>
          </a:p>
          <a:p>
            <a:pPr lvl="8">
              <a:defRPr/>
            </a:pPr>
            <a:endParaRPr lang="en-US" dirty="0"/>
          </a:p>
          <a:p>
            <a:pPr>
              <a:defRPr/>
            </a:pPr>
            <a:r>
              <a:rPr lang="en-US" dirty="0" smtClean="0"/>
              <a:t>The Internet “architecture” is the decision about </a:t>
            </a:r>
            <a:r>
              <a:rPr lang="en-US" i="1" u="sng" dirty="0" smtClean="0"/>
              <a:t>what</a:t>
            </a:r>
            <a:r>
              <a:rPr lang="en-US" dirty="0" smtClean="0"/>
              <a:t> tasks get done, and </a:t>
            </a:r>
            <a:r>
              <a:rPr lang="en-US" i="1" u="sng" dirty="0" smtClean="0"/>
              <a:t>where</a:t>
            </a:r>
            <a:r>
              <a:rPr lang="en-US" dirty="0" smtClean="0"/>
              <a:t>:</a:t>
            </a:r>
          </a:p>
          <a:p>
            <a:pPr lvl="1">
              <a:defRPr/>
            </a:pPr>
            <a:r>
              <a:rPr lang="en-US" dirty="0" smtClean="0"/>
              <a:t>In the network, or in the hosts</a:t>
            </a:r>
          </a:p>
          <a:p>
            <a:pPr lvl="1">
              <a:defRPr/>
            </a:pPr>
            <a:r>
              <a:rPr lang="en-US" dirty="0" smtClean="0"/>
              <a:t>Engineering is more about </a:t>
            </a:r>
            <a:r>
              <a:rPr lang="en-US" i="1" u="sng" dirty="0" smtClean="0"/>
              <a:t>how</a:t>
            </a:r>
            <a:r>
              <a:rPr lang="en-US" dirty="0" smtClean="0"/>
              <a:t> tasks get done</a:t>
            </a:r>
          </a:p>
          <a:p>
            <a:pPr lvl="8">
              <a:defRPr/>
            </a:pPr>
            <a:endParaRPr lang="en-US" dirty="0"/>
          </a:p>
          <a:p>
            <a:pPr>
              <a:defRPr/>
            </a:pPr>
            <a:r>
              <a:rPr lang="en-US" dirty="0" smtClean="0"/>
              <a:t>These architectural decisions play a crucial role in scaling, heterogeneity, robustness, etc…</a:t>
            </a:r>
          </a:p>
          <a:p>
            <a:pPr lvl="1">
              <a:defRPr/>
            </a:pPr>
            <a:r>
              <a:rPr lang="en-US" b="1" dirty="0" smtClean="0"/>
              <a:t>This is what I spend my life worrying about</a:t>
            </a:r>
            <a:endParaRPr lang="en-US" b="1" dirty="0"/>
          </a:p>
          <a:p>
            <a:pPr>
              <a:defRPr/>
            </a:pPr>
            <a:endParaRPr lang="en-US" dirty="0"/>
          </a:p>
          <a:p>
            <a:pPr>
              <a:defRPr/>
            </a:pPr>
            <a:endParaRPr lang="en-US" dirty="0"/>
          </a:p>
        </p:txBody>
      </p:sp>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defRPr sz="2000" b="1">
                <a:solidFill>
                  <a:schemeClr val="tx1"/>
                </a:solidFill>
                <a:latin typeface="Courier New" charset="0"/>
                <a:ea typeface="ＭＳ Ｐゴシック" charset="-128"/>
              </a:defRPr>
            </a:lvl1pPr>
            <a:lvl2pPr marL="742950" indent="-285750" algn="r">
              <a:defRPr sz="2000" b="1">
                <a:solidFill>
                  <a:schemeClr val="tx1"/>
                </a:solidFill>
                <a:latin typeface="Courier New" charset="0"/>
                <a:ea typeface="ＭＳ Ｐゴシック" charset="-128"/>
              </a:defRPr>
            </a:lvl2pPr>
            <a:lvl3pPr marL="1143000" indent="-228600" algn="r">
              <a:defRPr sz="2000" b="1">
                <a:solidFill>
                  <a:schemeClr val="tx1"/>
                </a:solidFill>
                <a:latin typeface="Courier New" charset="0"/>
                <a:ea typeface="ＭＳ Ｐゴシック" charset="-128"/>
              </a:defRPr>
            </a:lvl3pPr>
            <a:lvl4pPr marL="1600200" indent="-228600" algn="r">
              <a:defRPr sz="2000" b="1">
                <a:solidFill>
                  <a:schemeClr val="tx1"/>
                </a:solidFill>
                <a:latin typeface="Courier New" charset="0"/>
                <a:ea typeface="ＭＳ Ｐゴシック" charset="-128"/>
              </a:defRPr>
            </a:lvl4pPr>
            <a:lvl5pPr marL="2057400" indent="-228600" algn="r">
              <a:defRPr sz="2000" b="1">
                <a:solidFill>
                  <a:schemeClr val="tx1"/>
                </a:solidFill>
                <a:latin typeface="Courier New" charset="0"/>
                <a:ea typeface="ＭＳ Ｐゴシック" charset="-128"/>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128"/>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128"/>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128"/>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128"/>
              </a:defRPr>
            </a:lvl9pPr>
          </a:lstStyle>
          <a:p>
            <a:fld id="{0FD72993-7C4F-524B-AA53-170B1BCDA499}" type="slidenum">
              <a:rPr lang="en-US" altLang="en-US" sz="1000" b="0">
                <a:latin typeface="Arial" charset="0"/>
              </a:rPr>
              <a:pPr/>
              <a:t>9</a:t>
            </a:fld>
            <a:endParaRPr lang="en-US" altLang="en-US" sz="1000" b="0">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Courier New"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2510</TotalTime>
  <Words>2374</Words>
  <Application>Microsoft Macintosh PowerPoint</Application>
  <PresentationFormat>On-screen Show (4:3)</PresentationFormat>
  <Paragraphs>556</Paragraphs>
  <Slides>57</Slides>
  <Notes>24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Network</vt:lpstr>
      <vt:lpstr>CS 353  Introduction to Internetworking: Architecture and Protocols</vt:lpstr>
      <vt:lpstr>Today: answer few basic questions</vt:lpstr>
      <vt:lpstr>Rules of engagement</vt:lpstr>
      <vt:lpstr>What is this course about?</vt:lpstr>
      <vt:lpstr>There are many kinds of networks</vt:lpstr>
      <vt:lpstr>Networks versus “The Internet”</vt:lpstr>
      <vt:lpstr>Goals for a network technology</vt:lpstr>
      <vt:lpstr>Goals for the Internet</vt:lpstr>
      <vt:lpstr>Architecture vs Engineering</vt:lpstr>
      <vt:lpstr>The Internet Architecture</vt:lpstr>
      <vt:lpstr>The Telephony Architecture</vt:lpstr>
      <vt:lpstr>Class Logistics</vt:lpstr>
      <vt:lpstr>Teaching Assistants</vt:lpstr>
      <vt:lpstr>Class Workload</vt:lpstr>
      <vt:lpstr>Grading</vt:lpstr>
      <vt:lpstr>Class Participation</vt:lpstr>
      <vt:lpstr>Class communications</vt:lpstr>
      <vt:lpstr>Policy on late submissions,  cheating</vt:lpstr>
      <vt:lpstr>What Does the Internet Look Like?</vt:lpstr>
      <vt:lpstr>PowerPoint Presentation</vt:lpstr>
      <vt:lpstr>PowerPoint Presentation</vt:lpstr>
      <vt:lpstr>PowerPoint Presentation</vt:lpstr>
      <vt:lpstr>Who runs the network?</vt:lpstr>
      <vt:lpstr>What’s the purpose of the Internet?</vt:lpstr>
      <vt:lpstr>Underlying purpose of networks…</vt:lpstr>
      <vt:lpstr>Basic components of networks</vt:lpstr>
      <vt:lpstr>Variety of applications</vt:lpstr>
      <vt:lpstr>Using the network….</vt:lpstr>
      <vt:lpstr>Structure of a Protocol</vt:lpstr>
      <vt:lpstr>A noncompliant implementation</vt:lpstr>
      <vt:lpstr>Why study the Internet?</vt:lpstr>
      <vt:lpstr>#1 As an artifact, the Internet is  transforming everything</vt:lpstr>
      <vt:lpstr>#2 As a design challenge….</vt:lpstr>
      <vt:lpstr>PowerPoint Presentation</vt:lpstr>
      <vt:lpstr>Tremendous scale</vt:lpstr>
      <vt:lpstr>Enormous diversity and  dynamic range </vt:lpstr>
      <vt:lpstr>Constant Evolution</vt:lpstr>
      <vt:lpstr>Asynchronous Operation</vt:lpstr>
      <vt:lpstr>Prone to Failure</vt:lpstr>
      <vt:lpstr>#3 Introduced a new design paradigm</vt:lpstr>
      <vt:lpstr>The Internet Design Paradigm…</vt:lpstr>
      <vt:lpstr>#4 Networking undergoing revolution</vt:lpstr>
      <vt:lpstr>Summary: The Internet….</vt:lpstr>
      <vt:lpstr> Networking course are different  bad/hard/disorganized?</vt:lpstr>
      <vt:lpstr>Reason #1: Static Architecture</vt:lpstr>
      <vt:lpstr>Reason 2: No Intellectual Framework</vt:lpstr>
      <vt:lpstr>Quote from John Day</vt:lpstr>
      <vt:lpstr>I will try to overcome these problems</vt:lpstr>
      <vt:lpstr>Fundamental questions</vt:lpstr>
      <vt:lpstr>First half of course: Basics</vt:lpstr>
      <vt:lpstr>Second half of course: Topics</vt:lpstr>
      <vt:lpstr>Who am I and how do I teach?</vt:lpstr>
      <vt:lpstr>I ask questions so you can think!</vt:lpstr>
      <vt:lpstr>Is CS 353 the right class for you?</vt:lpstr>
      <vt:lpstr>cs353 for you</vt:lpstr>
      <vt:lpstr>Reading and Critiquing Papers</vt:lpstr>
      <vt:lpstr> Next Steps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168  Introduction to the Internet: Architecture and Protocols</dc:title>
  <dc:creator>shenker@icsi.berkeley.edu</dc:creator>
  <cp:lastModifiedBy>Alefiya Hussain</cp:lastModifiedBy>
  <cp:revision>66</cp:revision>
  <cp:lastPrinted>2015-08-24T13:34:38Z</cp:lastPrinted>
  <dcterms:created xsi:type="dcterms:W3CDTF">2015-08-26T13:04:16Z</dcterms:created>
  <dcterms:modified xsi:type="dcterms:W3CDTF">2016-01-13T00:45:33Z</dcterms:modified>
</cp:coreProperties>
</file>