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7"/>
  </p:notesMasterIdLst>
  <p:handoutMasterIdLst>
    <p:handoutMasterId r:id="rId58"/>
  </p:handoutMasterIdLst>
  <p:sldIdLst>
    <p:sldId id="892" r:id="rId2"/>
    <p:sldId id="885" r:id="rId3"/>
    <p:sldId id="876" r:id="rId4"/>
    <p:sldId id="862" r:id="rId5"/>
    <p:sldId id="784" r:id="rId6"/>
    <p:sldId id="786" r:id="rId7"/>
    <p:sldId id="807" r:id="rId8"/>
    <p:sldId id="814" r:id="rId9"/>
    <p:sldId id="830" r:id="rId10"/>
    <p:sldId id="832" r:id="rId11"/>
    <p:sldId id="833" r:id="rId12"/>
    <p:sldId id="834" r:id="rId13"/>
    <p:sldId id="835" r:id="rId14"/>
    <p:sldId id="836" r:id="rId15"/>
    <p:sldId id="837" r:id="rId16"/>
    <p:sldId id="838" r:id="rId17"/>
    <p:sldId id="839" r:id="rId18"/>
    <p:sldId id="840" r:id="rId19"/>
    <p:sldId id="880" r:id="rId20"/>
    <p:sldId id="878" r:id="rId21"/>
    <p:sldId id="841" r:id="rId22"/>
    <p:sldId id="879" r:id="rId23"/>
    <p:sldId id="881" r:id="rId24"/>
    <p:sldId id="842" r:id="rId25"/>
    <p:sldId id="843" r:id="rId26"/>
    <p:sldId id="882" r:id="rId27"/>
    <p:sldId id="844" r:id="rId28"/>
    <p:sldId id="845" r:id="rId29"/>
    <p:sldId id="846" r:id="rId30"/>
    <p:sldId id="847" r:id="rId31"/>
    <p:sldId id="848" r:id="rId32"/>
    <p:sldId id="849" r:id="rId33"/>
    <p:sldId id="851" r:id="rId34"/>
    <p:sldId id="852" r:id="rId35"/>
    <p:sldId id="854" r:id="rId36"/>
    <p:sldId id="855" r:id="rId37"/>
    <p:sldId id="856" r:id="rId38"/>
    <p:sldId id="857" r:id="rId39"/>
    <p:sldId id="870" r:id="rId40"/>
    <p:sldId id="867" r:id="rId41"/>
    <p:sldId id="869" r:id="rId42"/>
    <p:sldId id="858" r:id="rId43"/>
    <p:sldId id="868" r:id="rId44"/>
    <p:sldId id="872" r:id="rId45"/>
    <p:sldId id="894" r:id="rId46"/>
    <p:sldId id="895" r:id="rId47"/>
    <p:sldId id="896" r:id="rId48"/>
    <p:sldId id="897" r:id="rId49"/>
    <p:sldId id="899" r:id="rId50"/>
    <p:sldId id="900" r:id="rId51"/>
    <p:sldId id="901" r:id="rId52"/>
    <p:sldId id="902" r:id="rId53"/>
    <p:sldId id="903" r:id="rId54"/>
    <p:sldId id="904" r:id="rId55"/>
    <p:sldId id="905" r:id="rId56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857"/>
    <a:srgbClr val="FFFF99"/>
    <a:srgbClr val="FFCC99"/>
    <a:srgbClr val="FF3300"/>
    <a:srgbClr val="CCFFFF"/>
    <a:srgbClr val="FFCC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1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9448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412" name="Shape 4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425E6D-F191-AD48-862F-650E979A6019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425E6D-F191-AD48-862F-650E979A6019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425E6D-F191-AD48-862F-650E979A6019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9CBE66-EEE1-A948-8081-22248C3B9B29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9CBE66-EEE1-A948-8081-22248C3B9B29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9CBE66-EEE1-A948-8081-22248C3B9B29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9CBE66-EEE1-A948-8081-22248C3B9B29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87D142F-8A42-0E4E-9C5C-19515EEA7A9C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87D142F-8A42-0E4E-9C5C-19515EEA7A9C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87D142F-8A42-0E4E-9C5C-19515EEA7A9C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Because B does not yet know it can go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thruogh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C to D….. 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B has not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reeived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the update from C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1771AAA-A552-3841-9889-4C9F2E1476C8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Receveid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upldate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first round, two hop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patths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… </a:t>
            </a: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Hence C –B –A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5D1DCF-5D0C-254F-8568-7CA6E566B40F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Talk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about where the 5 and 7 come from!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5D1DCF-5D0C-254F-8568-7CA6E566B40F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Talk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about where the 5 and 7 come from!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CDC87A8-9868-9B48-8B35-53096A6C6EF9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018E835-6866-2245-B0D7-65728D0ABDB7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883" indent="-28572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2898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057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217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376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536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8694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5854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5DC83C3-AD2C-E543-AC87-4F2679B05796}" type="slidenum">
              <a:rPr lang="en-US" sz="1300" b="0">
                <a:solidFill>
                  <a:prstClr val="black"/>
                </a:solidFill>
                <a:latin typeface="Times New Roman" charset="0"/>
              </a:rPr>
              <a:pPr eaLnBrk="1" hangingPunct="1"/>
              <a:t>30</a:t>
            </a:fld>
            <a:endParaRPr lang="en-US" sz="1300" b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1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27" tIns="47613" rIns="95227" bIns="47613"/>
          <a:lstStyle/>
          <a:p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883" indent="-28572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2898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057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217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376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536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8694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5854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6B3A4A0-35D9-7B4B-814F-4F3233DB85DF}" type="slidenum">
              <a:rPr lang="en-US" sz="1300" b="0">
                <a:solidFill>
                  <a:prstClr val="black"/>
                </a:solidFill>
                <a:latin typeface="Times New Roman" charset="0"/>
              </a:rPr>
              <a:pPr eaLnBrk="1" hangingPunct="1"/>
              <a:t>31</a:t>
            </a:fld>
            <a:endParaRPr lang="en-US" sz="1300" b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8862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1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27" tIns="47613" rIns="95227" bIns="47613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883" indent="-28572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2898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057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217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376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536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8694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5854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902894-9E93-C545-8527-5C63DD8F6252}" type="slidenum">
              <a:rPr lang="en-US" sz="1300" b="0">
                <a:solidFill>
                  <a:prstClr val="black"/>
                </a:solidFill>
                <a:latin typeface="Times New Roman" charset="0"/>
              </a:rPr>
              <a:pPr eaLnBrk="1" hangingPunct="1"/>
              <a:t>32</a:t>
            </a:fld>
            <a:endParaRPr lang="en-US" sz="1300" b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1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27" tIns="47613" rIns="95227" bIns="47613"/>
          <a:lstStyle/>
          <a:p>
            <a:r>
              <a:rPr lang="en-US">
                <a:ea typeface="ＭＳ Ｐゴシック" charset="0"/>
                <a:cs typeface="ＭＳ Ｐゴシック" charset="0"/>
              </a:rPr>
              <a:t>Explain full table version of DV in section from the other set of slides.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this out.  Break into groups….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4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BB814C-055E-DD45-BC51-F1D8C511ABA9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27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50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51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AEA4306-3474-FF47-9CF4-718099FB53B1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FDE3EEC-A7D5-3546-AE13-CE4258A270DF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9590048-07FF-5F40-9A66-BF3DA1CA80A3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i="1">
                <a:ea typeface="ＭＳ Ｐゴシック" charset="0"/>
                <a:cs typeface="ＭＳ Ｐゴシック" charset="0"/>
              </a:rPr>
              <a:t>Note: for simplicity in this lecture examples we show only the shortest distances to each destination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1FA58D9-BE02-A344-AB9D-3C92B3DB240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35" tIns="47617" rIns="95235" bIns="47617"/>
          <a:lstStyle/>
          <a:p>
            <a:r>
              <a:rPr lang="en-US" i="1">
                <a:ea typeface="ＭＳ Ｐゴシック" charset="0"/>
                <a:cs typeface="ＭＳ Ｐゴシック" charset="0"/>
              </a:rPr>
              <a:t>Note: for simplicity in this lecture examples we show only the shortest distances to each destination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D67CEE0-CC8B-8A45-BFDD-09F7B3F84C79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35" tIns="47617" rIns="95235" bIns="47617"/>
          <a:lstStyle/>
          <a:p>
            <a:r>
              <a:rPr lang="en-US" i="1">
                <a:ea typeface="ＭＳ Ｐゴシック" charset="0"/>
                <a:cs typeface="ＭＳ Ｐゴシック" charset="0"/>
              </a:rPr>
              <a:t>Note: for simplicity in this lecture examples we show only the shortest distances to each destination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7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8348159" y="6322219"/>
            <a:ext cx="243300" cy="26789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233131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</a:t>
            </a:r>
            <a:r>
              <a:rPr lang="en-US" altLang="en-US" dirty="0" smtClean="0"/>
              <a:t>353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Internetworking: </a:t>
            </a:r>
            <a:br>
              <a:rPr lang="en-US" altLang="en-US" dirty="0" smtClean="0"/>
            </a:br>
            <a:r>
              <a:rPr lang="en-US" altLang="en-US" dirty="0" smtClean="0"/>
              <a:t>Routing Algorithms: DV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Spring 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Alefiya Hussain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9220200" cy="4411662"/>
          </a:xfrm>
        </p:spPr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/>
              <a:t>Link costs to each </a:t>
            </a:r>
            <a:r>
              <a:rPr lang="en-US" dirty="0" smtClean="0"/>
              <a:t>neighbor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Not </a:t>
            </a:r>
            <a:r>
              <a:rPr lang="en-US" i="1" dirty="0"/>
              <a:t>full </a:t>
            </a:r>
            <a:r>
              <a:rPr lang="en-US" i="1" dirty="0" smtClean="0"/>
              <a:t>topology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Next hop to each destination and the corresponding cost</a:t>
            </a:r>
          </a:p>
          <a:p>
            <a:pPr marL="344487" lvl="1" indent="0">
              <a:buNone/>
            </a:pPr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i="1" dirty="0" smtClean="0"/>
              <a:t>Not the </a:t>
            </a:r>
            <a:r>
              <a:rPr lang="en-US" i="1" dirty="0"/>
              <a:t>complete path to the </a:t>
            </a:r>
            <a:r>
              <a:rPr lang="en-US" i="1" dirty="0" smtClean="0"/>
              <a:t>destination</a:t>
            </a:r>
            <a:r>
              <a:rPr lang="en-US" dirty="0" smtClean="0"/>
              <a:t>)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 smtClean="0"/>
              <a:t>My neighbors tell me how far they are from </a:t>
            </a:r>
            <a:r>
              <a:rPr lang="en-US" dirty="0" err="1" smtClean="0"/>
              <a:t>dest’n</a:t>
            </a:r>
            <a:endParaRPr lang="en-US" dirty="0" smtClean="0"/>
          </a:p>
          <a:p>
            <a:pPr lvl="1"/>
            <a:r>
              <a:rPr lang="en-US" dirty="0" smtClean="0"/>
              <a:t>Compute: (cost to </a:t>
            </a:r>
            <a:r>
              <a:rPr lang="en-US" dirty="0" err="1" smtClean="0"/>
              <a:t>nbr</a:t>
            </a:r>
            <a:r>
              <a:rPr lang="en-US" dirty="0" smtClean="0"/>
              <a:t>) plus (</a:t>
            </a:r>
            <a:r>
              <a:rPr lang="en-US" dirty="0" err="1" smtClean="0"/>
              <a:t>nbr’s</a:t>
            </a:r>
            <a:r>
              <a:rPr lang="en-US" dirty="0" smtClean="0"/>
              <a:t> cost to destination)</a:t>
            </a:r>
          </a:p>
          <a:p>
            <a:pPr lvl="1"/>
            <a:r>
              <a:rPr lang="en-US" dirty="0" smtClean="0"/>
              <a:t>Pick minimum as my choice</a:t>
            </a:r>
          </a:p>
          <a:p>
            <a:pPr lvl="1"/>
            <a:r>
              <a:rPr lang="en-US" dirty="0" smtClean="0"/>
              <a:t>Advertise that cost to my neighbors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5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Bellman-Ford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5181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Each router maintains a table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Wingdings" charset="0"/>
              </a:rPr>
              <a:t>est 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Wingdings" charset="0"/>
              </a:rPr>
              <a:t>known distance from X to Y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Wingdings" charset="0"/>
              </a:rPr>
              <a:t>,</a:t>
            </a:r>
          </a:p>
          <a:p>
            <a:pPr marL="339725" lvl="1" indent="0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Wingdings" charset="0"/>
              </a:rPr>
              <a:t>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Wingdings" charset="0"/>
              </a:rPr>
              <a:t>    via 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Wingdings" charset="0"/>
              </a:rPr>
              <a:t>Z as next hop = D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Z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Wingdings" charset="0"/>
              </a:rPr>
              <a:t>(X,Y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Wingdings" charset="0"/>
              </a:rPr>
              <a:t>)</a:t>
            </a:r>
          </a:p>
          <a:p>
            <a:pPr marL="339725" lvl="1" indent="0">
              <a:lnSpc>
                <a:spcPct val="90000"/>
              </a:lnSpc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Each local iteration caused by: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Local link cost change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Message from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neighbor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Notify neighbors </a:t>
            </a:r>
            <a:r>
              <a:rPr lang="en-US" sz="2400" i="1" dirty="0">
                <a:latin typeface="Arial" charset="0"/>
              </a:rPr>
              <a:t>only</a:t>
            </a:r>
            <a:r>
              <a:rPr lang="en-US" sz="2400" dirty="0">
                <a:latin typeface="Arial" charset="0"/>
              </a:rPr>
              <a:t> if least cost path to any destination changes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Neighbors then notify their neighbors if necessary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0325" y="1517650"/>
            <a:ext cx="4003675" cy="4683126"/>
            <a:chOff x="3238" y="956"/>
            <a:chExt cx="2522" cy="2950"/>
          </a:xfrm>
        </p:grpSpPr>
        <p:grpSp>
          <p:nvGrpSpPr>
            <p:cNvPr id="104453" name="Group 5"/>
            <p:cNvGrpSpPr>
              <a:grpSpLocks/>
            </p:cNvGrpSpPr>
            <p:nvPr/>
          </p:nvGrpSpPr>
          <p:grpSpPr bwMode="auto">
            <a:xfrm>
              <a:off x="3522" y="1056"/>
              <a:ext cx="2238" cy="2850"/>
              <a:chOff x="3354" y="954"/>
              <a:chExt cx="2238" cy="2850"/>
            </a:xfrm>
          </p:grpSpPr>
          <p:sp>
            <p:nvSpPr>
              <p:cNvPr id="104455" name="Text Box 6"/>
              <p:cNvSpPr txBox="1">
                <a:spLocks noChangeArrowheads="1"/>
              </p:cNvSpPr>
              <p:nvPr/>
            </p:nvSpPr>
            <p:spPr bwMode="auto">
              <a:xfrm>
                <a:off x="3372" y="954"/>
                <a:ext cx="2220" cy="2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sz="2400" b="0" dirty="0">
                  <a:latin typeface="Times New Roman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sz="2400" b="0" i="1" dirty="0">
                    <a:solidFill>
                      <a:srgbClr val="0000FF"/>
                    </a:solidFill>
                    <a:latin typeface="Arial" charset="0"/>
                  </a:rPr>
                  <a:t>wait</a:t>
                </a:r>
                <a:r>
                  <a:rPr lang="en-US" b="0" dirty="0">
                    <a:latin typeface="Arial" charset="0"/>
                  </a:rPr>
                  <a:t> for (change in local link cost or </a:t>
                </a:r>
                <a:r>
                  <a:rPr lang="en-US" b="0" dirty="0" err="1">
                    <a:latin typeface="Arial" charset="0"/>
                  </a:rPr>
                  <a:t>msg</a:t>
                </a:r>
                <a:r>
                  <a:rPr lang="en-US" b="0" dirty="0">
                    <a:latin typeface="Arial" charset="0"/>
                  </a:rPr>
                  <a:t> from neighbor)</a:t>
                </a:r>
              </a:p>
              <a:p>
                <a:pPr algn="l">
                  <a:spcBef>
                    <a:spcPct val="50000"/>
                  </a:spcBef>
                </a:pPr>
                <a:endParaRPr lang="en-US" b="0" dirty="0">
                  <a:latin typeface="Arial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sz="2400" b="0" i="1" dirty="0" err="1">
                    <a:solidFill>
                      <a:srgbClr val="0000FF"/>
                    </a:solidFill>
                    <a:latin typeface="Arial" charset="0"/>
                  </a:rPr>
                  <a:t>recompute</a:t>
                </a:r>
                <a:r>
                  <a:rPr lang="en-US" b="0" dirty="0">
                    <a:latin typeface="Arial" charset="0"/>
                  </a:rPr>
                  <a:t> distance table</a:t>
                </a:r>
              </a:p>
              <a:p>
                <a:pPr algn="l">
                  <a:spcBef>
                    <a:spcPct val="50000"/>
                  </a:spcBef>
                </a:pPr>
                <a:endParaRPr lang="en-US" b="0" dirty="0">
                  <a:latin typeface="Arial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b="0" dirty="0">
                    <a:latin typeface="Arial" charset="0"/>
                  </a:rPr>
                  <a:t>if least cost path to any </a:t>
                </a:r>
                <a:r>
                  <a:rPr lang="en-US" b="0" dirty="0" err="1">
                    <a:latin typeface="Arial" charset="0"/>
                  </a:rPr>
                  <a:t>dest</a:t>
                </a:r>
                <a:r>
                  <a:rPr lang="en-US" b="0" dirty="0">
                    <a:latin typeface="Arial" charset="0"/>
                  </a:rPr>
                  <a:t> has changed, </a:t>
                </a:r>
                <a:r>
                  <a:rPr lang="en-US" sz="2400" b="0" i="1" dirty="0">
                    <a:solidFill>
                      <a:srgbClr val="0000FF"/>
                    </a:solidFill>
                    <a:latin typeface="Arial" charset="0"/>
                  </a:rPr>
                  <a:t>notify</a:t>
                </a:r>
                <a:r>
                  <a:rPr lang="en-US" b="0" dirty="0">
                    <a:latin typeface="Arial" charset="0"/>
                  </a:rPr>
                  <a:t> neighbors </a:t>
                </a:r>
                <a:endParaRPr lang="en-US" sz="2400" b="0" dirty="0">
                  <a:latin typeface="Arial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en-US" sz="2400" b="0" dirty="0">
                  <a:latin typeface="Times New Roman" charset="0"/>
                </a:endParaRPr>
              </a:p>
            </p:txBody>
          </p:sp>
          <p:sp>
            <p:nvSpPr>
              <p:cNvPr id="104456" name="Line 7"/>
              <p:cNvSpPr>
                <a:spLocks noChangeShapeType="1"/>
              </p:cNvSpPr>
              <p:nvPr/>
            </p:nvSpPr>
            <p:spPr bwMode="auto">
              <a:xfrm>
                <a:off x="4344" y="1776"/>
                <a:ext cx="0" cy="37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57" name="Line 8"/>
              <p:cNvSpPr>
                <a:spLocks noChangeShapeType="1"/>
              </p:cNvSpPr>
              <p:nvPr/>
            </p:nvSpPr>
            <p:spPr bwMode="auto">
              <a:xfrm>
                <a:off x="4338" y="2418"/>
                <a:ext cx="0" cy="37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58" name="Freeform 9"/>
              <p:cNvSpPr>
                <a:spLocks/>
              </p:cNvSpPr>
              <p:nvPr/>
            </p:nvSpPr>
            <p:spPr bwMode="auto">
              <a:xfrm>
                <a:off x="3354" y="1212"/>
                <a:ext cx="978" cy="2256"/>
              </a:xfrm>
              <a:custGeom>
                <a:avLst/>
                <a:gdLst>
                  <a:gd name="T0" fmla="*/ 960 w 978"/>
                  <a:gd name="T1" fmla="*/ 2010 h 2256"/>
                  <a:gd name="T2" fmla="*/ 961 w 978"/>
                  <a:gd name="T3" fmla="*/ 2256 h 2256"/>
                  <a:gd name="T4" fmla="*/ 0 w 978"/>
                  <a:gd name="T5" fmla="*/ 2256 h 2256"/>
                  <a:gd name="T6" fmla="*/ 0 w 978"/>
                  <a:gd name="T7" fmla="*/ 0 h 2256"/>
                  <a:gd name="T8" fmla="*/ 978 w 978"/>
                  <a:gd name="T9" fmla="*/ 0 h 2256"/>
                  <a:gd name="T10" fmla="*/ 978 w 978"/>
                  <a:gd name="T11" fmla="*/ 155 h 22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78"/>
                  <a:gd name="T19" fmla="*/ 0 h 2256"/>
                  <a:gd name="T20" fmla="*/ 978 w 978"/>
                  <a:gd name="T21" fmla="*/ 2256 h 22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78" h="2256">
                    <a:moveTo>
                      <a:pt x="960" y="2010"/>
                    </a:moveTo>
                    <a:lnTo>
                      <a:pt x="961" y="2256"/>
                    </a:lnTo>
                    <a:lnTo>
                      <a:pt x="0" y="2256"/>
                    </a:lnTo>
                    <a:lnTo>
                      <a:pt x="0" y="0"/>
                    </a:lnTo>
                    <a:lnTo>
                      <a:pt x="978" y="0"/>
                    </a:lnTo>
                    <a:lnTo>
                      <a:pt x="978" y="155"/>
                    </a:ln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454" name="Text Box 10"/>
            <p:cNvSpPr txBox="1">
              <a:spLocks noChangeArrowheads="1"/>
            </p:cNvSpPr>
            <p:nvPr/>
          </p:nvSpPr>
          <p:spPr bwMode="auto">
            <a:xfrm>
              <a:off x="3238" y="956"/>
              <a:ext cx="10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Arial" charset="0"/>
                </a:rPr>
                <a:t>Each node:</a:t>
              </a:r>
              <a:endParaRPr lang="en-US" sz="2400" b="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5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Bellman-Ford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5181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Each router maintains a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Row for each possible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Column for each directly-attached neighbor to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Entry in row Y and column Z of node X 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Symbol" charset="0"/>
              </a:rPr>
              <a:t>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Wingdings" charset="0"/>
              </a:rPr>
              <a:t> best known distance from X to Y, via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Wingdings" charset="0"/>
              </a:rPr>
              <a:t>Z 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Wingdings" charset="0"/>
              </a:rPr>
              <a:t>as next hop = D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Z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Wingdings" charset="0"/>
              </a:rPr>
              <a:t>(X,Y)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499" name="Freeform 2"/>
          <p:cNvSpPr>
            <a:spLocks/>
          </p:cNvSpPr>
          <p:nvPr/>
        </p:nvSpPr>
        <p:spPr bwMode="auto">
          <a:xfrm>
            <a:off x="990600" y="440055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6500" name="Freeform 4"/>
          <p:cNvSpPr>
            <a:spLocks/>
          </p:cNvSpPr>
          <p:nvPr/>
        </p:nvSpPr>
        <p:spPr bwMode="auto">
          <a:xfrm>
            <a:off x="1524000" y="502920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Oval 5"/>
          <p:cNvSpPr>
            <a:spLocks noChangeArrowheads="1"/>
          </p:cNvSpPr>
          <p:nvPr/>
        </p:nvSpPr>
        <p:spPr bwMode="auto">
          <a:xfrm>
            <a:off x="1111250" y="540385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1111250" y="539273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1608138" y="539273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1111250" y="539273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06505" name="Oval 9"/>
          <p:cNvSpPr>
            <a:spLocks noChangeArrowheads="1"/>
          </p:cNvSpPr>
          <p:nvPr/>
        </p:nvSpPr>
        <p:spPr bwMode="auto">
          <a:xfrm>
            <a:off x="1106488" y="529907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Freeform 10"/>
          <p:cNvSpPr>
            <a:spLocks/>
          </p:cNvSpPr>
          <p:nvPr/>
        </p:nvSpPr>
        <p:spPr bwMode="auto">
          <a:xfrm>
            <a:off x="2166938" y="502920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Freeform 11"/>
          <p:cNvSpPr>
            <a:spLocks/>
          </p:cNvSpPr>
          <p:nvPr/>
        </p:nvSpPr>
        <p:spPr bwMode="auto">
          <a:xfrm>
            <a:off x="1614488" y="54483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508" name="Group 12"/>
          <p:cNvGrpSpPr>
            <a:grpSpLocks/>
          </p:cNvGrpSpPr>
          <p:nvPr/>
        </p:nvGrpSpPr>
        <p:grpSpPr bwMode="auto">
          <a:xfrm>
            <a:off x="1173163" y="5216525"/>
            <a:ext cx="354012" cy="396875"/>
            <a:chOff x="2945" y="2425"/>
            <a:chExt cx="224" cy="250"/>
          </a:xfrm>
        </p:grpSpPr>
        <p:sp>
          <p:nvSpPr>
            <p:cNvPr id="106572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73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06509" name="Group 15"/>
          <p:cNvGrpSpPr>
            <a:grpSpLocks/>
          </p:cNvGrpSpPr>
          <p:nvPr/>
        </p:nvGrpSpPr>
        <p:grpSpPr bwMode="auto">
          <a:xfrm>
            <a:off x="2447925" y="5235575"/>
            <a:ext cx="501650" cy="396875"/>
            <a:chOff x="1740" y="2302"/>
            <a:chExt cx="316" cy="250"/>
          </a:xfrm>
        </p:grpSpPr>
        <p:sp>
          <p:nvSpPr>
            <p:cNvPr id="106564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65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66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67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06568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569" name="Group 21"/>
            <p:cNvGrpSpPr>
              <a:grpSpLocks/>
            </p:cNvGrpSpPr>
            <p:nvPr/>
          </p:nvGrpSpPr>
          <p:grpSpPr bwMode="auto">
            <a:xfrm>
              <a:off x="1797" y="2302"/>
              <a:ext cx="233" cy="250"/>
              <a:chOff x="2939" y="2425"/>
              <a:chExt cx="236" cy="250"/>
            </a:xfrm>
          </p:grpSpPr>
          <p:sp>
            <p:nvSpPr>
              <p:cNvPr id="106570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71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06510" name="Text Box 24"/>
          <p:cNvSpPr txBox="1">
            <a:spLocks noChangeArrowheads="1"/>
          </p:cNvSpPr>
          <p:nvPr/>
        </p:nvSpPr>
        <p:spPr bwMode="auto">
          <a:xfrm>
            <a:off x="2279650" y="4948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06511" name="Text Box 25"/>
          <p:cNvSpPr txBox="1">
            <a:spLocks noChangeArrowheads="1"/>
          </p:cNvSpPr>
          <p:nvPr/>
        </p:nvSpPr>
        <p:spPr bwMode="auto">
          <a:xfrm>
            <a:off x="1444625" y="48990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06512" name="Text Box 26"/>
          <p:cNvSpPr txBox="1">
            <a:spLocks noChangeArrowheads="1"/>
          </p:cNvSpPr>
          <p:nvPr/>
        </p:nvSpPr>
        <p:spPr bwMode="auto">
          <a:xfrm>
            <a:off x="1897063" y="5427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06513" name="Group 27"/>
          <p:cNvGrpSpPr>
            <a:grpSpLocks/>
          </p:cNvGrpSpPr>
          <p:nvPr/>
        </p:nvGrpSpPr>
        <p:grpSpPr bwMode="auto">
          <a:xfrm>
            <a:off x="1781175" y="4721225"/>
            <a:ext cx="501650" cy="396875"/>
            <a:chOff x="1740" y="2302"/>
            <a:chExt cx="316" cy="250"/>
          </a:xfrm>
        </p:grpSpPr>
        <p:sp>
          <p:nvSpPr>
            <p:cNvPr id="106556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57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58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59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06560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561" name="Group 33"/>
            <p:cNvGrpSpPr>
              <a:grpSpLocks/>
            </p:cNvGrpSpPr>
            <p:nvPr/>
          </p:nvGrpSpPr>
          <p:grpSpPr bwMode="auto">
            <a:xfrm>
              <a:off x="1777" y="2302"/>
              <a:ext cx="222" cy="250"/>
              <a:chOff x="2944" y="2425"/>
              <a:chExt cx="227" cy="250"/>
            </a:xfrm>
          </p:grpSpPr>
          <p:sp>
            <p:nvSpPr>
              <p:cNvPr id="106562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63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06514" name="Group 36"/>
          <p:cNvGrpSpPr>
            <a:grpSpLocks/>
          </p:cNvGrpSpPr>
          <p:nvPr/>
        </p:nvGrpSpPr>
        <p:grpSpPr bwMode="auto">
          <a:xfrm>
            <a:off x="3124200" y="4689475"/>
            <a:ext cx="501650" cy="396875"/>
            <a:chOff x="1740" y="2302"/>
            <a:chExt cx="316" cy="250"/>
          </a:xfrm>
        </p:grpSpPr>
        <p:sp>
          <p:nvSpPr>
            <p:cNvPr id="106548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49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50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51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06552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553" name="Group 42"/>
            <p:cNvGrpSpPr>
              <a:grpSpLocks/>
            </p:cNvGrpSpPr>
            <p:nvPr/>
          </p:nvGrpSpPr>
          <p:grpSpPr bwMode="auto">
            <a:xfrm>
              <a:off x="1797" y="2302"/>
              <a:ext cx="233" cy="250"/>
              <a:chOff x="2939" y="2425"/>
              <a:chExt cx="236" cy="250"/>
            </a:xfrm>
          </p:grpSpPr>
          <p:sp>
            <p:nvSpPr>
              <p:cNvPr id="106554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55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06515" name="Freeform 45"/>
          <p:cNvSpPr>
            <a:spLocks/>
          </p:cNvSpPr>
          <p:nvPr/>
        </p:nvSpPr>
        <p:spPr bwMode="auto">
          <a:xfrm>
            <a:off x="2266950" y="4933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6" name="Text Box 46"/>
          <p:cNvSpPr txBox="1">
            <a:spLocks noChangeArrowheads="1"/>
          </p:cNvSpPr>
          <p:nvPr/>
        </p:nvSpPr>
        <p:spPr bwMode="auto">
          <a:xfrm>
            <a:off x="2508250" y="4643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06517" name="Line 47"/>
          <p:cNvSpPr>
            <a:spLocks noChangeShapeType="1"/>
          </p:cNvSpPr>
          <p:nvPr/>
        </p:nvSpPr>
        <p:spPr bwMode="auto">
          <a:xfrm flipV="1">
            <a:off x="2819400" y="501015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6518" name="Text Box 48"/>
          <p:cNvSpPr txBox="1">
            <a:spLocks noChangeArrowheads="1"/>
          </p:cNvSpPr>
          <p:nvPr/>
        </p:nvSpPr>
        <p:spPr bwMode="auto">
          <a:xfrm>
            <a:off x="2971800" y="5100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5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52336"/>
              </p:ext>
            </p:extLst>
          </p:nvPr>
        </p:nvGraphicFramePr>
        <p:xfrm>
          <a:off x="4191000" y="4386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41" name="Text Box 71"/>
          <p:cNvSpPr txBox="1">
            <a:spLocks noChangeArrowheads="1"/>
          </p:cNvSpPr>
          <p:nvPr/>
        </p:nvSpPr>
        <p:spPr bwMode="auto">
          <a:xfrm>
            <a:off x="4094163" y="4038600"/>
            <a:ext cx="92653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/>
              <a:t>Node A</a:t>
            </a:r>
          </a:p>
        </p:txBody>
      </p:sp>
      <p:sp>
        <p:nvSpPr>
          <p:cNvPr id="60" name="Rectangular Callout 59"/>
          <p:cNvSpPr>
            <a:spLocks noChangeArrowheads="1"/>
          </p:cNvSpPr>
          <p:nvPr/>
        </p:nvSpPr>
        <p:spPr bwMode="auto">
          <a:xfrm>
            <a:off x="6096000" y="3429000"/>
            <a:ext cx="1371600" cy="1066800"/>
          </a:xfrm>
          <a:prstGeom prst="wedgeRectCallout">
            <a:avLst>
              <a:gd name="adj1" fmla="val -56602"/>
              <a:gd name="adj2" fmla="val 64306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0">
                <a:latin typeface="Arial" charset="0"/>
              </a:rPr>
              <a:t>Neighbor </a:t>
            </a:r>
          </a:p>
          <a:p>
            <a:pPr algn="l"/>
            <a:r>
              <a:rPr lang="en-US" b="0">
                <a:latin typeface="Arial" charset="0"/>
              </a:rPr>
              <a:t>(next-hop)</a:t>
            </a:r>
          </a:p>
        </p:txBody>
      </p:sp>
      <p:sp>
        <p:nvSpPr>
          <p:cNvPr id="61" name="Rectangular Callout 60"/>
          <p:cNvSpPr>
            <a:spLocks noChangeArrowheads="1"/>
          </p:cNvSpPr>
          <p:nvPr/>
        </p:nvSpPr>
        <p:spPr bwMode="auto">
          <a:xfrm>
            <a:off x="3048000" y="6096000"/>
            <a:ext cx="1524000" cy="762000"/>
          </a:xfrm>
          <a:prstGeom prst="wedgeRectCallout">
            <a:avLst>
              <a:gd name="adj1" fmla="val 38644"/>
              <a:gd name="adj2" fmla="val -7892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r>
              <a:rPr lang="en-US" b="0">
                <a:latin typeface="Arial" charset="0"/>
              </a:rPr>
              <a:t>Destinations</a:t>
            </a:r>
          </a:p>
        </p:txBody>
      </p:sp>
      <p:sp>
        <p:nvSpPr>
          <p:cNvPr id="62" name="Rectangular Callout 61"/>
          <p:cNvSpPr>
            <a:spLocks noChangeArrowheads="1"/>
          </p:cNvSpPr>
          <p:nvPr/>
        </p:nvSpPr>
        <p:spPr bwMode="auto">
          <a:xfrm>
            <a:off x="6096000" y="6096000"/>
            <a:ext cx="1295400" cy="762000"/>
          </a:xfrm>
          <a:prstGeom prst="wedgeRectCallout">
            <a:avLst>
              <a:gd name="adj1" fmla="val -56042"/>
              <a:gd name="adj2" fmla="val -10165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r>
              <a:rPr lang="en-US" b="0">
                <a:latin typeface="Arial" charset="0"/>
              </a:rPr>
              <a:t>D</a:t>
            </a:r>
            <a:r>
              <a:rPr lang="en-US" b="0" baseline="-25000"/>
              <a:t>C</a:t>
            </a:r>
            <a:r>
              <a:rPr lang="en-US" b="0">
                <a:latin typeface="Arial" charset="0"/>
              </a:rPr>
              <a:t>(A, D)</a:t>
            </a:r>
          </a:p>
        </p:txBody>
      </p: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4800600" y="4343400"/>
            <a:ext cx="1143000" cy="38100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4191000" y="4724400"/>
            <a:ext cx="609600" cy="114300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5334000" y="5486400"/>
            <a:ext cx="609600" cy="38100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5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Bellman-Ford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5181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Each router maintains a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Row for each possible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Column for each directly-attached neighbor to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Entry in row Y and column Z of node X 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Symbol" charset="0"/>
              </a:rPr>
              <a:t>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Wingdings" charset="0"/>
              </a:rPr>
              <a:t> best known distance from X to Y, via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Wingdings" charset="0"/>
              </a:rPr>
              <a:t>Z 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Wingdings" charset="0"/>
              </a:rPr>
              <a:t>as next hop = D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Z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Wingdings" charset="0"/>
              </a:rPr>
              <a:t>(X,Y)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547" name="Freeform 2"/>
          <p:cNvSpPr>
            <a:spLocks/>
          </p:cNvSpPr>
          <p:nvPr/>
        </p:nvSpPr>
        <p:spPr bwMode="auto">
          <a:xfrm>
            <a:off x="990600" y="440055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8548" name="Freeform 4"/>
          <p:cNvSpPr>
            <a:spLocks/>
          </p:cNvSpPr>
          <p:nvPr/>
        </p:nvSpPr>
        <p:spPr bwMode="auto">
          <a:xfrm>
            <a:off x="1524000" y="502920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1111250" y="540385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1111250" y="539273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>
            <a:off x="1608138" y="539273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111250" y="539273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08553" name="Oval 9"/>
          <p:cNvSpPr>
            <a:spLocks noChangeArrowheads="1"/>
          </p:cNvSpPr>
          <p:nvPr/>
        </p:nvSpPr>
        <p:spPr bwMode="auto">
          <a:xfrm>
            <a:off x="1106488" y="529907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4" name="Freeform 10"/>
          <p:cNvSpPr>
            <a:spLocks/>
          </p:cNvSpPr>
          <p:nvPr/>
        </p:nvSpPr>
        <p:spPr bwMode="auto">
          <a:xfrm>
            <a:off x="2166938" y="502920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5" name="Freeform 11"/>
          <p:cNvSpPr>
            <a:spLocks/>
          </p:cNvSpPr>
          <p:nvPr/>
        </p:nvSpPr>
        <p:spPr bwMode="auto">
          <a:xfrm>
            <a:off x="1614488" y="54483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556" name="Group 12"/>
          <p:cNvGrpSpPr>
            <a:grpSpLocks/>
          </p:cNvGrpSpPr>
          <p:nvPr/>
        </p:nvGrpSpPr>
        <p:grpSpPr bwMode="auto">
          <a:xfrm>
            <a:off x="1173163" y="5216525"/>
            <a:ext cx="354012" cy="396875"/>
            <a:chOff x="2945" y="2425"/>
            <a:chExt cx="224" cy="250"/>
          </a:xfrm>
        </p:grpSpPr>
        <p:sp>
          <p:nvSpPr>
            <p:cNvPr id="108616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17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08557" name="Group 15"/>
          <p:cNvGrpSpPr>
            <a:grpSpLocks/>
          </p:cNvGrpSpPr>
          <p:nvPr/>
        </p:nvGrpSpPr>
        <p:grpSpPr bwMode="auto">
          <a:xfrm>
            <a:off x="2447925" y="5235575"/>
            <a:ext cx="501650" cy="396875"/>
            <a:chOff x="1740" y="2302"/>
            <a:chExt cx="316" cy="250"/>
          </a:xfrm>
        </p:grpSpPr>
        <p:sp>
          <p:nvSpPr>
            <p:cNvPr id="108608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9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10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11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08612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613" name="Group 21"/>
            <p:cNvGrpSpPr>
              <a:grpSpLocks/>
            </p:cNvGrpSpPr>
            <p:nvPr/>
          </p:nvGrpSpPr>
          <p:grpSpPr bwMode="auto">
            <a:xfrm>
              <a:off x="1797" y="2302"/>
              <a:ext cx="233" cy="250"/>
              <a:chOff x="2939" y="2425"/>
              <a:chExt cx="236" cy="250"/>
            </a:xfrm>
          </p:grpSpPr>
          <p:sp>
            <p:nvSpPr>
              <p:cNvPr id="108614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15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08558" name="Text Box 24"/>
          <p:cNvSpPr txBox="1">
            <a:spLocks noChangeArrowheads="1"/>
          </p:cNvSpPr>
          <p:nvPr/>
        </p:nvSpPr>
        <p:spPr bwMode="auto">
          <a:xfrm>
            <a:off x="2279650" y="4948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08559" name="Text Box 25"/>
          <p:cNvSpPr txBox="1">
            <a:spLocks noChangeArrowheads="1"/>
          </p:cNvSpPr>
          <p:nvPr/>
        </p:nvSpPr>
        <p:spPr bwMode="auto">
          <a:xfrm>
            <a:off x="1444625" y="48990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08560" name="Text Box 26"/>
          <p:cNvSpPr txBox="1">
            <a:spLocks noChangeArrowheads="1"/>
          </p:cNvSpPr>
          <p:nvPr/>
        </p:nvSpPr>
        <p:spPr bwMode="auto">
          <a:xfrm>
            <a:off x="1897063" y="5427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08561" name="Group 27"/>
          <p:cNvGrpSpPr>
            <a:grpSpLocks/>
          </p:cNvGrpSpPr>
          <p:nvPr/>
        </p:nvGrpSpPr>
        <p:grpSpPr bwMode="auto">
          <a:xfrm>
            <a:off x="1781175" y="4721225"/>
            <a:ext cx="501650" cy="396875"/>
            <a:chOff x="1740" y="2302"/>
            <a:chExt cx="316" cy="250"/>
          </a:xfrm>
        </p:grpSpPr>
        <p:sp>
          <p:nvSpPr>
            <p:cNvPr id="108600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1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2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3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08604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605" name="Group 33"/>
            <p:cNvGrpSpPr>
              <a:grpSpLocks/>
            </p:cNvGrpSpPr>
            <p:nvPr/>
          </p:nvGrpSpPr>
          <p:grpSpPr bwMode="auto">
            <a:xfrm>
              <a:off x="1777" y="2302"/>
              <a:ext cx="222" cy="250"/>
              <a:chOff x="2944" y="2425"/>
              <a:chExt cx="227" cy="250"/>
            </a:xfrm>
          </p:grpSpPr>
          <p:sp>
            <p:nvSpPr>
              <p:cNvPr id="108606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7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08562" name="Group 36"/>
          <p:cNvGrpSpPr>
            <a:grpSpLocks/>
          </p:cNvGrpSpPr>
          <p:nvPr/>
        </p:nvGrpSpPr>
        <p:grpSpPr bwMode="auto">
          <a:xfrm>
            <a:off x="3124200" y="4689475"/>
            <a:ext cx="501650" cy="396875"/>
            <a:chOff x="1740" y="2302"/>
            <a:chExt cx="316" cy="250"/>
          </a:xfrm>
        </p:grpSpPr>
        <p:sp>
          <p:nvSpPr>
            <p:cNvPr id="108592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3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4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5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08596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597" name="Group 42"/>
            <p:cNvGrpSpPr>
              <a:grpSpLocks/>
            </p:cNvGrpSpPr>
            <p:nvPr/>
          </p:nvGrpSpPr>
          <p:grpSpPr bwMode="auto">
            <a:xfrm>
              <a:off x="1797" y="2302"/>
              <a:ext cx="233" cy="250"/>
              <a:chOff x="2939" y="2425"/>
              <a:chExt cx="236" cy="250"/>
            </a:xfrm>
          </p:grpSpPr>
          <p:sp>
            <p:nvSpPr>
              <p:cNvPr id="108598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9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08563" name="Freeform 45"/>
          <p:cNvSpPr>
            <a:spLocks/>
          </p:cNvSpPr>
          <p:nvPr/>
        </p:nvSpPr>
        <p:spPr bwMode="auto">
          <a:xfrm>
            <a:off x="2266950" y="4933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4" name="Text Box 46"/>
          <p:cNvSpPr txBox="1">
            <a:spLocks noChangeArrowheads="1"/>
          </p:cNvSpPr>
          <p:nvPr/>
        </p:nvSpPr>
        <p:spPr bwMode="auto">
          <a:xfrm>
            <a:off x="2508250" y="4643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08565" name="Line 47"/>
          <p:cNvSpPr>
            <a:spLocks noChangeShapeType="1"/>
          </p:cNvSpPr>
          <p:nvPr/>
        </p:nvSpPr>
        <p:spPr bwMode="auto">
          <a:xfrm flipV="1">
            <a:off x="2819400" y="501015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8566" name="Text Box 48"/>
          <p:cNvSpPr txBox="1">
            <a:spLocks noChangeArrowheads="1"/>
          </p:cNvSpPr>
          <p:nvPr/>
        </p:nvSpPr>
        <p:spPr bwMode="auto">
          <a:xfrm>
            <a:off x="2971800" y="5100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5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71832"/>
              </p:ext>
            </p:extLst>
          </p:nvPr>
        </p:nvGraphicFramePr>
        <p:xfrm>
          <a:off x="4191000" y="4386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89" name="Text Box 71"/>
          <p:cNvSpPr txBox="1">
            <a:spLocks noChangeArrowheads="1"/>
          </p:cNvSpPr>
          <p:nvPr/>
        </p:nvSpPr>
        <p:spPr bwMode="auto">
          <a:xfrm>
            <a:off x="4094163" y="4038600"/>
            <a:ext cx="92653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/>
              <a:t>Node A</a:t>
            </a:r>
          </a:p>
        </p:txBody>
      </p:sp>
      <p:sp>
        <p:nvSpPr>
          <p:cNvPr id="62" name="Rectangular Callout 61"/>
          <p:cNvSpPr/>
          <p:nvPr/>
        </p:nvSpPr>
        <p:spPr bwMode="auto">
          <a:xfrm>
            <a:off x="3429000" y="6019800"/>
            <a:ext cx="4267200" cy="762000"/>
          </a:xfrm>
          <a:prstGeom prst="wedgeRectCallout">
            <a:avLst>
              <a:gd name="adj1" fmla="val -14012"/>
              <a:gd name="adj2" fmla="val -7039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Smallest distance in row Y = shortest</a:t>
            </a:r>
          </a:p>
          <a:p>
            <a:pPr algn="l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Distance of A to Y,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D(A, Y) </a:t>
            </a: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4800600" y="5486400"/>
            <a:ext cx="1143000" cy="38100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4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686800" cy="11731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Distance Vector Algorithm (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cont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6115" name="Text Box 3"/>
          <p:cNvSpPr txBox="1">
            <a:spLocks noChangeArrowheads="1"/>
          </p:cNvSpPr>
          <p:nvPr/>
        </p:nvSpPr>
        <p:spPr bwMode="auto">
          <a:xfrm>
            <a:off x="1371600" y="1447800"/>
            <a:ext cx="739140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</a:rPr>
              <a:t>1 </a:t>
            </a:r>
            <a:r>
              <a:rPr lang="en-US" sz="1800" i="1" dirty="0" smtClean="0">
                <a:latin typeface="Arial" charset="0"/>
              </a:rPr>
              <a:t>Initialization:</a:t>
            </a:r>
            <a:r>
              <a:rPr lang="en-US" sz="1800" b="0" dirty="0" smtClean="0">
                <a:latin typeface="Arial" charset="0"/>
              </a:rPr>
              <a:t> </a:t>
            </a:r>
            <a:endParaRPr lang="en-US" sz="1800" b="0" dirty="0">
              <a:latin typeface="Arial" charset="0"/>
            </a:endParaRPr>
          </a:p>
          <a:p>
            <a:pPr algn="l"/>
            <a:r>
              <a:rPr lang="en-US" sz="1800" b="0" dirty="0">
                <a:latin typeface="Arial" charset="0"/>
              </a:rPr>
              <a:t>2    </a:t>
            </a:r>
            <a:r>
              <a:rPr lang="en-US" sz="1800" dirty="0">
                <a:latin typeface="Arial" charset="0"/>
              </a:rPr>
              <a:t>for all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b="0" dirty="0" smtClean="0">
                <a:latin typeface="Arial" charset="0"/>
              </a:rPr>
              <a:t>neighbors </a:t>
            </a:r>
            <a:r>
              <a:rPr lang="en-US" sz="1800" b="0" i="1" dirty="0">
                <a:latin typeface="Arial" charset="0"/>
              </a:rPr>
              <a:t>V 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do</a:t>
            </a:r>
          </a:p>
          <a:p>
            <a:pPr algn="l"/>
            <a:r>
              <a:rPr lang="en-US" sz="1800" b="0" dirty="0">
                <a:latin typeface="Arial" charset="0"/>
              </a:rPr>
              <a:t>3       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 adjacent to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4                D(</a:t>
            </a:r>
            <a:r>
              <a:rPr lang="en-US" sz="1800" b="0" i="1" dirty="0">
                <a:latin typeface="Arial" charset="0"/>
              </a:rPr>
              <a:t>A, V</a:t>
            </a:r>
            <a:r>
              <a:rPr lang="en-US" sz="1800" b="0" dirty="0">
                <a:latin typeface="Arial" charset="0"/>
              </a:rPr>
              <a:t>) = c(</a:t>
            </a:r>
            <a:r>
              <a:rPr lang="en-US" sz="1800" b="0" i="1" dirty="0">
                <a:latin typeface="Arial" charset="0"/>
              </a:rPr>
              <a:t>A,V</a:t>
            </a:r>
            <a:r>
              <a:rPr lang="en-US" sz="1800" b="0" dirty="0">
                <a:latin typeface="Arial" charset="0"/>
              </a:rPr>
              <a:t>);</a:t>
            </a:r>
            <a:endParaRPr lang="en-US" sz="1800" dirty="0">
              <a:latin typeface="Arial" charset="0"/>
            </a:endParaRP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   </a:t>
            </a:r>
            <a:r>
              <a:rPr lang="en-US" sz="1800" dirty="0">
                <a:latin typeface="Arial" charset="0"/>
              </a:rPr>
              <a:t>else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          D(</a:t>
            </a:r>
            <a:r>
              <a:rPr lang="en-US" sz="1800" b="0" i="1" dirty="0">
                <a:latin typeface="Arial" charset="0"/>
              </a:rPr>
              <a:t>A, V</a:t>
            </a:r>
            <a:r>
              <a:rPr lang="en-US" sz="1800" b="0" dirty="0">
                <a:latin typeface="Arial" charset="0"/>
              </a:rPr>
              <a:t>) = ∞;</a:t>
            </a: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send</a:t>
            </a:r>
            <a:r>
              <a:rPr lang="en-US" sz="1800" b="0" dirty="0">
                <a:latin typeface="Arial" charset="0"/>
              </a:rPr>
              <a:t> D(</a:t>
            </a:r>
            <a:r>
              <a:rPr lang="en-US" sz="1800" b="0" i="1" dirty="0">
                <a:latin typeface="Arial" charset="0"/>
              </a:rPr>
              <a:t>A, Y</a:t>
            </a:r>
            <a:r>
              <a:rPr lang="en-US" sz="1800" b="0" dirty="0">
                <a:latin typeface="Arial" charset="0"/>
              </a:rPr>
              <a:t>) to all neighbors</a:t>
            </a:r>
          </a:p>
          <a:p>
            <a:pPr algn="l"/>
            <a:r>
              <a:rPr lang="en-US" sz="1800" b="0" dirty="0">
                <a:latin typeface="Arial" charset="0"/>
              </a:rPr>
              <a:t> </a:t>
            </a:r>
            <a:r>
              <a:rPr lang="en-US" sz="1800" i="1" dirty="0">
                <a:latin typeface="Arial" charset="0"/>
              </a:rPr>
              <a:t>loop: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8    </a:t>
            </a:r>
            <a:r>
              <a:rPr lang="en-US" sz="1800" dirty="0">
                <a:latin typeface="Arial" charset="0"/>
              </a:rPr>
              <a:t>wait</a:t>
            </a:r>
            <a:r>
              <a:rPr lang="en-US" sz="1800" b="0" dirty="0">
                <a:latin typeface="Arial" charset="0"/>
              </a:rPr>
              <a:t> (until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 sees a link cost change to neighbor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  /* </a:t>
            </a:r>
            <a:r>
              <a:rPr lang="en-US" sz="1800" dirty="0">
                <a:solidFill>
                  <a:srgbClr val="000090"/>
                </a:solidFill>
                <a:latin typeface="Arial" charset="0"/>
              </a:rPr>
              <a:t>case 1</a:t>
            </a:r>
            <a:r>
              <a:rPr lang="en-US" sz="1800" b="0" dirty="0">
                <a:latin typeface="Arial" charset="0"/>
              </a:rPr>
              <a:t> */</a:t>
            </a:r>
          </a:p>
          <a:p>
            <a:pPr algn="l"/>
            <a:r>
              <a:rPr lang="en-US" sz="1800" b="0" dirty="0">
                <a:latin typeface="Arial" charset="0"/>
              </a:rPr>
              <a:t>9             or until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 receives update from neighbor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)    /* 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case 2</a:t>
            </a:r>
            <a:r>
              <a:rPr lang="en-US" sz="1800" b="0" dirty="0">
                <a:latin typeface="Arial" charset="0"/>
              </a:rPr>
              <a:t> */</a:t>
            </a:r>
          </a:p>
          <a:p>
            <a:pPr algn="l"/>
            <a:r>
              <a:rPr lang="en-US" sz="1800" b="0" dirty="0">
                <a:latin typeface="Arial" charset="0"/>
              </a:rPr>
              <a:t>10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(c(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,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) changes by ±</a:t>
            </a:r>
            <a:r>
              <a:rPr lang="en-US" sz="1800" b="0" i="1" dirty="0">
                <a:latin typeface="Arial" charset="0"/>
              </a:rPr>
              <a:t>d</a:t>
            </a:r>
            <a:r>
              <a:rPr lang="en-US" sz="1800" b="0" dirty="0">
                <a:latin typeface="Arial" charset="0"/>
              </a:rPr>
              <a:t>)  /* </a:t>
            </a:r>
            <a:r>
              <a:rPr lang="en-US" sz="1800" b="0" dirty="0">
                <a:latin typeface="Arial" charset="0"/>
                <a:sym typeface="Symbol" charset="0"/>
              </a:rPr>
              <a:t> </a:t>
            </a:r>
            <a:r>
              <a:rPr lang="en-US" sz="1800" dirty="0">
                <a:solidFill>
                  <a:srgbClr val="000090"/>
                </a:solidFill>
                <a:latin typeface="Arial" charset="0"/>
                <a:sym typeface="Symbol" charset="0"/>
              </a:rPr>
              <a:t>case 1</a:t>
            </a:r>
            <a:r>
              <a:rPr lang="en-US" sz="1800" b="0" dirty="0">
                <a:latin typeface="Arial" charset="0"/>
                <a:sym typeface="Symbol" charset="0"/>
              </a:rPr>
              <a:t> */</a:t>
            </a:r>
            <a:endParaRPr lang="en-US" sz="1800" b="0" dirty="0">
              <a:latin typeface="Arial" charset="0"/>
            </a:endParaRPr>
          </a:p>
          <a:p>
            <a:pPr algn="l"/>
            <a:r>
              <a:rPr lang="en-US" sz="1800" b="0" dirty="0">
                <a:latin typeface="Arial" charset="0"/>
              </a:rPr>
              <a:t>11           </a:t>
            </a:r>
            <a:r>
              <a:rPr lang="en-US" sz="1800" dirty="0">
                <a:latin typeface="Arial" charset="0"/>
              </a:rPr>
              <a:t>for all</a:t>
            </a:r>
            <a:r>
              <a:rPr lang="en-US" sz="1800" b="0" dirty="0">
                <a:latin typeface="Arial" charset="0"/>
              </a:rPr>
              <a:t> destinations </a:t>
            </a:r>
            <a:r>
              <a:rPr lang="en-US" sz="1800" b="0" i="1" dirty="0">
                <a:latin typeface="Arial" charset="0"/>
              </a:rPr>
              <a:t>Y</a:t>
            </a:r>
            <a:r>
              <a:rPr lang="en-US" sz="1800" b="0" dirty="0">
                <a:latin typeface="Arial" charset="0"/>
              </a:rPr>
              <a:t> that go through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do</a:t>
            </a:r>
            <a:r>
              <a:rPr lang="en-US" sz="1800" b="0" dirty="0">
                <a:latin typeface="Arial" charset="0"/>
              </a:rPr>
              <a:t>   </a:t>
            </a:r>
          </a:p>
          <a:p>
            <a:pPr algn="l"/>
            <a:r>
              <a:rPr lang="en-US" sz="1800" b="0" dirty="0">
                <a:latin typeface="Arial" charset="0"/>
              </a:rPr>
              <a:t>12                 D</a:t>
            </a:r>
            <a:r>
              <a:rPr lang="en-US" sz="1800" b="0" baseline="-25000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A,Y</a:t>
            </a:r>
            <a:r>
              <a:rPr lang="en-US" sz="1800" b="0" dirty="0">
                <a:latin typeface="Arial" charset="0"/>
              </a:rPr>
              <a:t>) =  D</a:t>
            </a:r>
            <a:r>
              <a:rPr lang="en-US" sz="1800" b="0" baseline="-25000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A,Y</a:t>
            </a:r>
            <a:r>
              <a:rPr lang="en-US" sz="1800" b="0" dirty="0">
                <a:latin typeface="Arial" charset="0"/>
              </a:rPr>
              <a:t>) ± </a:t>
            </a:r>
            <a:r>
              <a:rPr lang="en-US" sz="1800" b="0" i="1" dirty="0">
                <a:latin typeface="Arial" charset="0"/>
              </a:rPr>
              <a:t>d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13   </a:t>
            </a:r>
            <a:r>
              <a:rPr lang="en-US" sz="1800" dirty="0">
                <a:latin typeface="Arial" charset="0"/>
              </a:rPr>
              <a:t>else if</a:t>
            </a:r>
            <a:r>
              <a:rPr lang="en-US" sz="1800" b="0" dirty="0">
                <a:latin typeface="Arial" charset="0"/>
              </a:rPr>
              <a:t> (update D(</a:t>
            </a:r>
            <a:r>
              <a:rPr lang="en-US" sz="1800" b="0" i="1" dirty="0">
                <a:latin typeface="Arial" charset="0"/>
              </a:rPr>
              <a:t>V, Y</a:t>
            </a:r>
            <a:r>
              <a:rPr lang="en-US" sz="1800" b="0" dirty="0">
                <a:latin typeface="Arial" charset="0"/>
              </a:rPr>
              <a:t>) received from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) /* </a:t>
            </a:r>
            <a:r>
              <a:rPr lang="en-US" sz="1800" b="0" dirty="0">
                <a:latin typeface="Arial" charset="0"/>
                <a:sym typeface="Symbol" charset="0"/>
              </a:rPr>
              <a:t> </a:t>
            </a:r>
            <a:r>
              <a:rPr lang="en-US" sz="1800" dirty="0">
                <a:solidFill>
                  <a:schemeClr val="accent1"/>
                </a:solidFill>
                <a:latin typeface="Arial" charset="0"/>
                <a:sym typeface="Symbol" charset="0"/>
              </a:rPr>
              <a:t>case 2</a:t>
            </a:r>
            <a:r>
              <a:rPr lang="en-US" sz="1800" b="0" dirty="0">
                <a:latin typeface="Arial" charset="0"/>
                <a:sym typeface="Symbol" charset="0"/>
              </a:rPr>
              <a:t> */</a:t>
            </a:r>
            <a:endParaRPr lang="en-US" sz="1800" b="0" dirty="0">
              <a:latin typeface="Arial" charset="0"/>
            </a:endParaRPr>
          </a:p>
          <a:p>
            <a:pPr algn="l"/>
            <a:r>
              <a:rPr lang="en-US" sz="1800" b="0" dirty="0">
                <a:latin typeface="Arial" charset="0"/>
              </a:rPr>
              <a:t>               </a:t>
            </a:r>
            <a:r>
              <a:rPr lang="en-US" sz="1800" b="0" i="1" dirty="0">
                <a:solidFill>
                  <a:schemeClr val="accent2"/>
                </a:solidFill>
                <a:latin typeface="Arial" charset="0"/>
              </a:rPr>
              <a:t>/* shortest path from V to some Y has changed  */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14           D</a:t>
            </a:r>
            <a:r>
              <a:rPr lang="en-US" sz="1800" b="0" baseline="-25000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(A,Y) = D</a:t>
            </a:r>
            <a:r>
              <a:rPr lang="en-US" sz="1800" b="0" baseline="-25000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A,V</a:t>
            </a:r>
            <a:r>
              <a:rPr lang="en-US" sz="1800" b="0" dirty="0">
                <a:latin typeface="Arial" charset="0"/>
              </a:rPr>
              <a:t>) + D(</a:t>
            </a:r>
            <a:r>
              <a:rPr lang="en-US" sz="1800" b="0" i="1" dirty="0">
                <a:latin typeface="Arial" charset="0"/>
              </a:rPr>
              <a:t>V, Y</a:t>
            </a:r>
            <a:r>
              <a:rPr lang="en-US" sz="1800" b="0" dirty="0">
                <a:latin typeface="Arial" charset="0"/>
              </a:rPr>
              <a:t>);    /* </a:t>
            </a:r>
            <a:r>
              <a:rPr lang="en-US" sz="1800" i="1" dirty="0">
                <a:latin typeface="Arial" charset="0"/>
              </a:rPr>
              <a:t>may</a:t>
            </a:r>
            <a:r>
              <a:rPr lang="en-US" sz="1800" b="0" dirty="0">
                <a:latin typeface="Arial" charset="0"/>
              </a:rPr>
              <a:t> also change D(A,Y) */</a:t>
            </a:r>
          </a:p>
          <a:p>
            <a:pPr algn="l"/>
            <a:r>
              <a:rPr lang="en-US" sz="1800" b="0" dirty="0">
                <a:latin typeface="Arial" charset="0"/>
              </a:rPr>
              <a:t>15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(there is a new minimum for destination Y)</a:t>
            </a:r>
          </a:p>
          <a:p>
            <a:pPr algn="l"/>
            <a:r>
              <a:rPr lang="en-US" sz="1800" b="0" dirty="0">
                <a:latin typeface="Arial" charset="0"/>
              </a:rPr>
              <a:t>16           </a:t>
            </a:r>
            <a:r>
              <a:rPr lang="en-US" sz="1800" dirty="0">
                <a:latin typeface="Arial" charset="0"/>
              </a:rPr>
              <a:t>send</a:t>
            </a:r>
            <a:r>
              <a:rPr lang="en-US" sz="1800" b="0" dirty="0">
                <a:latin typeface="Arial" charset="0"/>
              </a:rPr>
              <a:t> D(</a:t>
            </a:r>
            <a:r>
              <a:rPr lang="en-US" sz="1800" b="0" i="1" dirty="0">
                <a:latin typeface="Arial" charset="0"/>
              </a:rPr>
              <a:t>A, Y</a:t>
            </a:r>
            <a:r>
              <a:rPr lang="en-US" sz="1800" b="0" dirty="0">
                <a:latin typeface="Arial" charset="0"/>
              </a:rPr>
              <a:t>) to all neighbors </a:t>
            </a:r>
          </a:p>
          <a:p>
            <a:pPr algn="l"/>
            <a:r>
              <a:rPr lang="en-US" sz="1800" b="0" dirty="0">
                <a:latin typeface="Arial" charset="0"/>
              </a:rPr>
              <a:t>17  </a:t>
            </a:r>
            <a:r>
              <a:rPr lang="en-US" sz="1800" dirty="0">
                <a:latin typeface="Arial" charset="0"/>
              </a:rPr>
              <a:t>forever</a:t>
            </a:r>
            <a:r>
              <a:rPr lang="en-US" sz="1800" b="0" dirty="0">
                <a:latin typeface="Arial" charset="0"/>
              </a:rPr>
              <a:t> </a:t>
            </a:r>
          </a:p>
        </p:txBody>
      </p:sp>
      <p:sp>
        <p:nvSpPr>
          <p:cNvPr id="986116" name="Freeform 4"/>
          <p:cNvSpPr>
            <a:spLocks/>
          </p:cNvSpPr>
          <p:nvPr/>
        </p:nvSpPr>
        <p:spPr bwMode="auto">
          <a:xfrm>
            <a:off x="1066800" y="3810000"/>
            <a:ext cx="476250" cy="2724150"/>
          </a:xfrm>
          <a:custGeom>
            <a:avLst/>
            <a:gdLst>
              <a:gd name="T0" fmla="*/ 2147483647 w 300"/>
              <a:gd name="T1" fmla="*/ 2147483647 h 3600"/>
              <a:gd name="T2" fmla="*/ 2147483647 w 300"/>
              <a:gd name="T3" fmla="*/ 2147483647 h 3600"/>
              <a:gd name="T4" fmla="*/ 0 w 300"/>
              <a:gd name="T5" fmla="*/ 2147483647 h 3600"/>
              <a:gd name="T6" fmla="*/ 0 w 300"/>
              <a:gd name="T7" fmla="*/ 0 h 3600"/>
              <a:gd name="T8" fmla="*/ 2147483647 w 300"/>
              <a:gd name="T9" fmla="*/ 0 h 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"/>
              <a:gd name="T16" fmla="*/ 0 h 3600"/>
              <a:gd name="T17" fmla="*/ 300 w 300"/>
              <a:gd name="T18" fmla="*/ 3600 h 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" h="3600">
                <a:moveTo>
                  <a:pt x="300" y="3546"/>
                </a:moveTo>
                <a:lnTo>
                  <a:pt x="300" y="3600"/>
                </a:lnTo>
                <a:lnTo>
                  <a:pt x="0" y="3594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Rectangle 6"/>
          <p:cNvSpPr>
            <a:spLocks noChangeArrowheads="1"/>
          </p:cNvSpPr>
          <p:nvPr/>
        </p:nvSpPr>
        <p:spPr bwMode="auto">
          <a:xfrm>
            <a:off x="4648200" y="1752600"/>
            <a:ext cx="4191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l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i,j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):</a:t>
            </a:r>
            <a:r>
              <a:rPr lang="en-US" sz="1800" dirty="0">
                <a:latin typeface="Arial" charset="0"/>
              </a:rPr>
              <a:t> link cost from node </a:t>
            </a:r>
            <a:r>
              <a:rPr lang="en-US" sz="1800" i="1" dirty="0" err="1">
                <a:latin typeface="Arial" charset="0"/>
              </a:rPr>
              <a:t>i</a:t>
            </a:r>
            <a:r>
              <a:rPr lang="en-US" sz="1800" dirty="0">
                <a:latin typeface="Arial" charset="0"/>
              </a:rPr>
              <a:t> to </a:t>
            </a:r>
            <a:r>
              <a:rPr lang="en-US" sz="1800" i="1" dirty="0">
                <a:latin typeface="Arial" charset="0"/>
              </a:rPr>
              <a:t>j</a:t>
            </a:r>
            <a:endParaRPr lang="en-US" sz="1800" dirty="0">
              <a:latin typeface="Arial" charset="0"/>
            </a:endParaRPr>
          </a:p>
          <a:p>
            <a:pPr marL="285750" indent="-285750" algn="l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baseline="-25000" dirty="0">
                <a:solidFill>
                  <a:srgbClr val="0000FF"/>
                </a:solidFill>
                <a:latin typeface="Arial" charset="0"/>
              </a:rPr>
              <a:t>Z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(A,V):</a:t>
            </a:r>
            <a:r>
              <a:rPr lang="en-US" sz="1800" dirty="0">
                <a:latin typeface="Arial" charset="0"/>
              </a:rPr>
              <a:t> cost from A to V via Z</a:t>
            </a:r>
            <a:endParaRPr lang="en-US" sz="1800" i="1" dirty="0">
              <a:latin typeface="Arial" charset="0"/>
            </a:endParaRPr>
          </a:p>
          <a:p>
            <a:pPr marL="285750" indent="-285750" algn="l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D(A,V):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cost of </a:t>
            </a:r>
            <a:r>
              <a:rPr lang="en-US" sz="1800" dirty="0" smtClean="0">
                <a:latin typeface="Arial" charset="0"/>
              </a:rPr>
              <a:t>A’</a:t>
            </a:r>
            <a:r>
              <a:rPr lang="en-US" altLang="ja-JP" sz="1800" dirty="0" smtClean="0">
                <a:latin typeface="Arial" charset="0"/>
              </a:rPr>
              <a:t>s </a:t>
            </a:r>
            <a:r>
              <a:rPr lang="en-US" altLang="ja-JP" sz="1800" dirty="0">
                <a:latin typeface="Arial" charset="0"/>
              </a:rPr>
              <a:t>best path to V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20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allAtOnce"/>
      <p:bldP spid="9861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057400" y="1752600"/>
            <a:ext cx="4038600" cy="4605338"/>
            <a:chOff x="3238" y="956"/>
            <a:chExt cx="2544" cy="2901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3522" y="1056"/>
              <a:ext cx="2238" cy="2801"/>
              <a:chOff x="3354" y="954"/>
              <a:chExt cx="2238" cy="2801"/>
            </a:xfrm>
          </p:grpSpPr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3372" y="954"/>
                <a:ext cx="2220" cy="2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sz="2400" b="0" dirty="0">
                  <a:latin typeface="Times New Roman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sz="2400" b="0" i="1" dirty="0">
                    <a:solidFill>
                      <a:schemeClr val="accent2"/>
                    </a:solidFill>
                    <a:latin typeface="Arial" charset="0"/>
                  </a:rPr>
                  <a:t>wait</a:t>
                </a:r>
                <a:r>
                  <a:rPr lang="en-US" b="0" dirty="0">
                    <a:latin typeface="Arial" charset="0"/>
                  </a:rPr>
                  <a:t> for (change in local link cost or </a:t>
                </a:r>
                <a:r>
                  <a:rPr lang="en-US" b="0" dirty="0" err="1">
                    <a:latin typeface="Arial" charset="0"/>
                  </a:rPr>
                  <a:t>msg</a:t>
                </a:r>
                <a:r>
                  <a:rPr lang="en-US" b="0" dirty="0">
                    <a:latin typeface="Arial" charset="0"/>
                  </a:rPr>
                  <a:t> from neighbor)</a:t>
                </a:r>
              </a:p>
              <a:p>
                <a:pPr algn="l">
                  <a:spcBef>
                    <a:spcPct val="50000"/>
                  </a:spcBef>
                </a:pPr>
                <a:endParaRPr lang="en-US" b="0" dirty="0">
                  <a:latin typeface="Arial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sz="2400" b="0" i="1" dirty="0" err="1">
                    <a:solidFill>
                      <a:schemeClr val="accent2"/>
                    </a:solidFill>
                    <a:latin typeface="Arial" charset="0"/>
                  </a:rPr>
                  <a:t>recompute</a:t>
                </a:r>
                <a:r>
                  <a:rPr lang="en-US" b="0" dirty="0">
                    <a:latin typeface="Arial" charset="0"/>
                  </a:rPr>
                  <a:t> distance table</a:t>
                </a:r>
              </a:p>
              <a:p>
                <a:pPr algn="l">
                  <a:spcBef>
                    <a:spcPct val="50000"/>
                  </a:spcBef>
                </a:pPr>
                <a:endParaRPr lang="en-US" b="0" dirty="0">
                  <a:latin typeface="Arial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b="0" dirty="0">
                    <a:latin typeface="Arial" charset="0"/>
                  </a:rPr>
                  <a:t>if least cost path to any </a:t>
                </a:r>
                <a:r>
                  <a:rPr lang="en-US" b="0" dirty="0" err="1">
                    <a:latin typeface="Arial" charset="0"/>
                  </a:rPr>
                  <a:t>dest</a:t>
                </a:r>
                <a:r>
                  <a:rPr lang="en-US" b="0" dirty="0">
                    <a:latin typeface="Arial" charset="0"/>
                  </a:rPr>
                  <a:t> has changed, </a:t>
                </a:r>
                <a:r>
                  <a:rPr lang="en-US" sz="2400" b="0" i="1" dirty="0">
                    <a:solidFill>
                      <a:schemeClr val="accent2"/>
                    </a:solidFill>
                    <a:latin typeface="Arial" charset="0"/>
                  </a:rPr>
                  <a:t>notify</a:t>
                </a:r>
                <a:r>
                  <a:rPr lang="en-US" b="0" dirty="0">
                    <a:latin typeface="Arial" charset="0"/>
                  </a:rPr>
                  <a:t> neighbors </a:t>
                </a:r>
                <a:endParaRPr lang="en-US" sz="2400" b="0" dirty="0">
                  <a:latin typeface="Arial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en-US" sz="2400" b="0" dirty="0">
                  <a:latin typeface="Times New Roman" charset="0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4344" y="1776"/>
                <a:ext cx="0" cy="37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4338" y="2418"/>
                <a:ext cx="0" cy="37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3354" y="1212"/>
                <a:ext cx="978" cy="2256"/>
              </a:xfrm>
              <a:custGeom>
                <a:avLst/>
                <a:gdLst>
                  <a:gd name="T0" fmla="*/ 960 w 978"/>
                  <a:gd name="T1" fmla="*/ 2010 h 2256"/>
                  <a:gd name="T2" fmla="*/ 961 w 978"/>
                  <a:gd name="T3" fmla="*/ 2256 h 2256"/>
                  <a:gd name="T4" fmla="*/ 0 w 978"/>
                  <a:gd name="T5" fmla="*/ 2256 h 2256"/>
                  <a:gd name="T6" fmla="*/ 0 w 978"/>
                  <a:gd name="T7" fmla="*/ 0 h 2256"/>
                  <a:gd name="T8" fmla="*/ 978 w 978"/>
                  <a:gd name="T9" fmla="*/ 0 h 2256"/>
                  <a:gd name="T10" fmla="*/ 978 w 978"/>
                  <a:gd name="T11" fmla="*/ 155 h 22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78"/>
                  <a:gd name="T19" fmla="*/ 0 h 2256"/>
                  <a:gd name="T20" fmla="*/ 978 w 978"/>
                  <a:gd name="T21" fmla="*/ 2256 h 22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78" h="2256">
                    <a:moveTo>
                      <a:pt x="960" y="2010"/>
                    </a:moveTo>
                    <a:lnTo>
                      <a:pt x="961" y="2256"/>
                    </a:lnTo>
                    <a:lnTo>
                      <a:pt x="0" y="2256"/>
                    </a:lnTo>
                    <a:lnTo>
                      <a:pt x="0" y="0"/>
                    </a:lnTo>
                    <a:lnTo>
                      <a:pt x="978" y="0"/>
                    </a:lnTo>
                    <a:lnTo>
                      <a:pt x="978" y="155"/>
                    </a:ln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238" y="956"/>
              <a:ext cx="25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Arial" charset="0"/>
                </a:rPr>
                <a:t>Each node</a:t>
              </a:r>
              <a:r>
                <a:rPr lang="en-US" sz="2400" b="0" dirty="0" smtClean="0">
                  <a:solidFill>
                    <a:srgbClr val="FF0000"/>
                  </a:solidFill>
                  <a:latin typeface="Arial" charset="0"/>
                </a:rPr>
                <a:t>: initialize, then</a:t>
              </a:r>
              <a:endParaRPr lang="en-US" sz="2400" b="0" dirty="0">
                <a:latin typeface="Arial" charset="0"/>
              </a:endParaRPr>
            </a:p>
          </p:txBody>
        </p:sp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686800" cy="11731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Distance Vector Algorithm (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cont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1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5" name="Text Box 3"/>
          <p:cNvSpPr txBox="1">
            <a:spLocks noChangeArrowheads="1"/>
          </p:cNvSpPr>
          <p:nvPr/>
        </p:nvSpPr>
        <p:spPr bwMode="auto">
          <a:xfrm>
            <a:off x="1371600" y="1447800"/>
            <a:ext cx="739140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</a:rPr>
              <a:t>1 </a:t>
            </a:r>
            <a:r>
              <a:rPr lang="en-US" sz="1800" i="1" dirty="0">
                <a:latin typeface="Arial" charset="0"/>
              </a:rPr>
              <a:t>Initialization: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2    </a:t>
            </a:r>
            <a:r>
              <a:rPr lang="en-US" sz="1800" dirty="0">
                <a:latin typeface="Arial" charset="0"/>
              </a:rPr>
              <a:t>for all</a:t>
            </a:r>
            <a:r>
              <a:rPr lang="en-US" sz="1800" b="0" dirty="0">
                <a:latin typeface="Arial" charset="0"/>
              </a:rPr>
              <a:t> neighbors </a:t>
            </a:r>
            <a:r>
              <a:rPr lang="en-US" sz="1800" b="0" i="1" dirty="0">
                <a:latin typeface="Arial" charset="0"/>
              </a:rPr>
              <a:t>V 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do</a:t>
            </a:r>
          </a:p>
          <a:p>
            <a:pPr algn="l"/>
            <a:r>
              <a:rPr lang="en-US" sz="1800" b="0" dirty="0">
                <a:latin typeface="Arial" charset="0"/>
              </a:rPr>
              <a:t>3       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 adjacent to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4                D(</a:t>
            </a:r>
            <a:r>
              <a:rPr lang="en-US" sz="1800" b="0" i="1" dirty="0">
                <a:latin typeface="Arial" charset="0"/>
              </a:rPr>
              <a:t>A, V</a:t>
            </a:r>
            <a:r>
              <a:rPr lang="en-US" sz="1800" b="0" dirty="0">
                <a:latin typeface="Arial" charset="0"/>
              </a:rPr>
              <a:t>) = c(</a:t>
            </a:r>
            <a:r>
              <a:rPr lang="en-US" sz="1800" b="0" i="1" dirty="0">
                <a:latin typeface="Arial" charset="0"/>
              </a:rPr>
              <a:t>A,V</a:t>
            </a:r>
            <a:r>
              <a:rPr lang="en-US" sz="1800" b="0" dirty="0">
                <a:latin typeface="Arial" charset="0"/>
              </a:rPr>
              <a:t>);</a:t>
            </a:r>
            <a:endParaRPr lang="en-US" sz="1800" dirty="0">
              <a:latin typeface="Arial" charset="0"/>
            </a:endParaRP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   </a:t>
            </a:r>
            <a:r>
              <a:rPr lang="en-US" sz="1800" dirty="0">
                <a:latin typeface="Arial" charset="0"/>
              </a:rPr>
              <a:t>else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          D(</a:t>
            </a:r>
            <a:r>
              <a:rPr lang="en-US" sz="1800" b="0" i="1" dirty="0">
                <a:latin typeface="Arial" charset="0"/>
              </a:rPr>
              <a:t>A, V</a:t>
            </a:r>
            <a:r>
              <a:rPr lang="en-US" sz="1800" b="0" dirty="0">
                <a:latin typeface="Arial" charset="0"/>
              </a:rPr>
              <a:t>) = ∞;</a:t>
            </a: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send</a:t>
            </a:r>
            <a:r>
              <a:rPr lang="en-US" sz="1800" b="0" dirty="0">
                <a:latin typeface="Arial" charset="0"/>
              </a:rPr>
              <a:t> D(</a:t>
            </a:r>
            <a:r>
              <a:rPr lang="en-US" sz="1800" b="0" i="1" dirty="0">
                <a:latin typeface="Arial" charset="0"/>
              </a:rPr>
              <a:t>A, Y</a:t>
            </a:r>
            <a:r>
              <a:rPr lang="en-US" sz="1800" b="0" dirty="0">
                <a:latin typeface="Arial" charset="0"/>
              </a:rPr>
              <a:t>) to all neighbors</a:t>
            </a:r>
          </a:p>
          <a:p>
            <a:pPr algn="l"/>
            <a:r>
              <a:rPr lang="en-US" sz="1800" b="0" dirty="0">
                <a:latin typeface="Arial" charset="0"/>
              </a:rPr>
              <a:t> </a:t>
            </a:r>
            <a:r>
              <a:rPr lang="en-US" sz="1800" i="1" dirty="0">
                <a:latin typeface="Arial" charset="0"/>
              </a:rPr>
              <a:t>loop: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8    </a:t>
            </a:r>
            <a:r>
              <a:rPr lang="en-US" sz="1800" dirty="0">
                <a:latin typeface="Arial" charset="0"/>
              </a:rPr>
              <a:t>wait</a:t>
            </a:r>
            <a:r>
              <a:rPr lang="en-US" sz="1800" b="0" dirty="0">
                <a:latin typeface="Arial" charset="0"/>
              </a:rPr>
              <a:t> (until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 sees a link cost change to neighbor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  /*</a:t>
            </a:r>
            <a:r>
              <a:rPr lang="en-US" sz="1800" b="0" dirty="0">
                <a:solidFill>
                  <a:srgbClr val="000090"/>
                </a:solidFill>
                <a:latin typeface="Arial" charset="0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Arial" charset="0"/>
              </a:rPr>
              <a:t>case 1</a:t>
            </a:r>
            <a:r>
              <a:rPr lang="en-US" sz="1800" b="0" dirty="0">
                <a:latin typeface="Arial" charset="0"/>
              </a:rPr>
              <a:t> */</a:t>
            </a:r>
          </a:p>
          <a:p>
            <a:pPr algn="l"/>
            <a:r>
              <a:rPr lang="en-US" sz="1800" b="0" dirty="0">
                <a:latin typeface="Arial" charset="0"/>
              </a:rPr>
              <a:t>9             or until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 receives update from neighbor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)    /* 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case 2</a:t>
            </a:r>
            <a:r>
              <a:rPr lang="en-US" sz="1800" b="0" dirty="0">
                <a:latin typeface="Arial" charset="0"/>
              </a:rPr>
              <a:t> */</a:t>
            </a:r>
          </a:p>
          <a:p>
            <a:pPr algn="l"/>
            <a:r>
              <a:rPr lang="en-US" sz="1800" b="0" dirty="0">
                <a:latin typeface="Arial" charset="0"/>
              </a:rPr>
              <a:t>10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(c(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,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) changes by ±</a:t>
            </a:r>
            <a:r>
              <a:rPr lang="en-US" sz="1800" b="0" i="1" dirty="0">
                <a:latin typeface="Arial" charset="0"/>
              </a:rPr>
              <a:t>d</a:t>
            </a:r>
            <a:r>
              <a:rPr lang="en-US" sz="1800" b="0" dirty="0">
                <a:latin typeface="Arial" charset="0"/>
              </a:rPr>
              <a:t>)  /* </a:t>
            </a:r>
            <a:r>
              <a:rPr lang="en-US" sz="1800" b="0" dirty="0">
                <a:latin typeface="Arial" charset="0"/>
                <a:sym typeface="Symbol" charset="0"/>
              </a:rPr>
              <a:t> </a:t>
            </a:r>
            <a:r>
              <a:rPr lang="en-US" sz="1800" dirty="0">
                <a:solidFill>
                  <a:srgbClr val="000090"/>
                </a:solidFill>
                <a:latin typeface="Arial" charset="0"/>
                <a:sym typeface="Symbol" charset="0"/>
              </a:rPr>
              <a:t>case 1</a:t>
            </a:r>
            <a:r>
              <a:rPr lang="en-US" sz="1800" b="0" dirty="0">
                <a:solidFill>
                  <a:srgbClr val="000090"/>
                </a:solidFill>
                <a:latin typeface="Arial" charset="0"/>
                <a:sym typeface="Symbol" charset="0"/>
              </a:rPr>
              <a:t> </a:t>
            </a:r>
            <a:r>
              <a:rPr lang="en-US" sz="1800" b="0" dirty="0">
                <a:latin typeface="Arial" charset="0"/>
                <a:sym typeface="Symbol" charset="0"/>
              </a:rPr>
              <a:t>*/</a:t>
            </a:r>
            <a:endParaRPr lang="en-US" sz="1800" b="0" dirty="0">
              <a:latin typeface="Arial" charset="0"/>
            </a:endParaRPr>
          </a:p>
          <a:p>
            <a:pPr algn="l"/>
            <a:r>
              <a:rPr lang="en-US" sz="1800" b="0" dirty="0">
                <a:latin typeface="Arial" charset="0"/>
              </a:rPr>
              <a:t>11           </a:t>
            </a:r>
            <a:r>
              <a:rPr lang="en-US" sz="1800" dirty="0">
                <a:latin typeface="Arial" charset="0"/>
              </a:rPr>
              <a:t>for all</a:t>
            </a:r>
            <a:r>
              <a:rPr lang="en-US" sz="1800" b="0" dirty="0">
                <a:latin typeface="Arial" charset="0"/>
              </a:rPr>
              <a:t> destinations </a:t>
            </a:r>
            <a:r>
              <a:rPr lang="en-US" sz="1800" b="0" i="1" dirty="0">
                <a:latin typeface="Arial" charset="0"/>
              </a:rPr>
              <a:t>Y</a:t>
            </a:r>
            <a:r>
              <a:rPr lang="en-US" sz="1800" b="0" dirty="0">
                <a:latin typeface="Arial" charset="0"/>
              </a:rPr>
              <a:t> that go through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do</a:t>
            </a:r>
            <a:r>
              <a:rPr lang="en-US" sz="1800" b="0" dirty="0">
                <a:latin typeface="Arial" charset="0"/>
              </a:rPr>
              <a:t>   </a:t>
            </a:r>
          </a:p>
          <a:p>
            <a:pPr algn="l"/>
            <a:r>
              <a:rPr lang="en-US" sz="1800" b="0" dirty="0">
                <a:latin typeface="Arial" charset="0"/>
              </a:rPr>
              <a:t>12                 D</a:t>
            </a:r>
            <a:r>
              <a:rPr lang="en-US" sz="1800" b="0" baseline="-25000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A,Y</a:t>
            </a:r>
            <a:r>
              <a:rPr lang="en-US" sz="1800" b="0" dirty="0">
                <a:latin typeface="Arial" charset="0"/>
              </a:rPr>
              <a:t>) =  D</a:t>
            </a:r>
            <a:r>
              <a:rPr lang="en-US" sz="1800" b="0" baseline="-25000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A,Y</a:t>
            </a:r>
            <a:r>
              <a:rPr lang="en-US" sz="1800" b="0" dirty="0">
                <a:latin typeface="Arial" charset="0"/>
              </a:rPr>
              <a:t>) ± </a:t>
            </a:r>
            <a:r>
              <a:rPr lang="en-US" sz="1800" b="0" i="1" dirty="0">
                <a:latin typeface="Arial" charset="0"/>
              </a:rPr>
              <a:t>d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13   </a:t>
            </a:r>
            <a:r>
              <a:rPr lang="en-US" sz="1800" dirty="0">
                <a:latin typeface="Arial" charset="0"/>
              </a:rPr>
              <a:t>else if</a:t>
            </a:r>
            <a:r>
              <a:rPr lang="en-US" sz="1800" b="0" dirty="0">
                <a:latin typeface="Arial" charset="0"/>
              </a:rPr>
              <a:t> (update D(</a:t>
            </a:r>
            <a:r>
              <a:rPr lang="en-US" sz="1800" b="0" i="1" dirty="0">
                <a:latin typeface="Arial" charset="0"/>
              </a:rPr>
              <a:t>V, Y</a:t>
            </a:r>
            <a:r>
              <a:rPr lang="en-US" sz="1800" b="0" dirty="0">
                <a:latin typeface="Arial" charset="0"/>
              </a:rPr>
              <a:t>) received from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) /* </a:t>
            </a:r>
            <a:r>
              <a:rPr lang="en-US" sz="1800" b="0" dirty="0">
                <a:latin typeface="Arial" charset="0"/>
                <a:sym typeface="Symbol" charset="0"/>
              </a:rPr>
              <a:t> </a:t>
            </a:r>
            <a:r>
              <a:rPr lang="en-US" sz="1800" dirty="0">
                <a:solidFill>
                  <a:schemeClr val="accent1"/>
                </a:solidFill>
                <a:latin typeface="Arial" charset="0"/>
                <a:sym typeface="Symbol" charset="0"/>
              </a:rPr>
              <a:t>case 2</a:t>
            </a:r>
            <a:r>
              <a:rPr lang="en-US" sz="1800" b="0" dirty="0">
                <a:latin typeface="Arial" charset="0"/>
                <a:sym typeface="Symbol" charset="0"/>
              </a:rPr>
              <a:t> */</a:t>
            </a:r>
            <a:endParaRPr lang="en-US" sz="1800" b="0" dirty="0">
              <a:latin typeface="Arial" charset="0"/>
            </a:endParaRPr>
          </a:p>
          <a:p>
            <a:pPr algn="l"/>
            <a:r>
              <a:rPr lang="en-US" sz="1800" b="0" dirty="0">
                <a:latin typeface="Arial" charset="0"/>
              </a:rPr>
              <a:t>               </a:t>
            </a:r>
            <a:r>
              <a:rPr lang="en-US" sz="1800" b="0" i="1" dirty="0">
                <a:solidFill>
                  <a:schemeClr val="accent2"/>
                </a:solidFill>
                <a:latin typeface="Arial" charset="0"/>
              </a:rPr>
              <a:t>/* shortest path from V to some Y has changed  */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14           D</a:t>
            </a:r>
            <a:r>
              <a:rPr lang="en-US" sz="1800" b="0" baseline="-25000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(A,Y) = D</a:t>
            </a:r>
            <a:r>
              <a:rPr lang="en-US" sz="1800" b="0" baseline="-25000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A,V</a:t>
            </a:r>
            <a:r>
              <a:rPr lang="en-US" sz="1800" b="0" dirty="0">
                <a:latin typeface="Arial" charset="0"/>
              </a:rPr>
              <a:t>) + D(</a:t>
            </a:r>
            <a:r>
              <a:rPr lang="en-US" sz="1800" b="0" i="1" dirty="0">
                <a:latin typeface="Arial" charset="0"/>
              </a:rPr>
              <a:t>V, Y</a:t>
            </a:r>
            <a:r>
              <a:rPr lang="en-US" sz="1800" b="0" dirty="0">
                <a:latin typeface="Arial" charset="0"/>
              </a:rPr>
              <a:t>);    /* </a:t>
            </a:r>
            <a:r>
              <a:rPr lang="en-US" sz="1800" i="1" dirty="0">
                <a:latin typeface="Arial" charset="0"/>
              </a:rPr>
              <a:t>may</a:t>
            </a:r>
            <a:r>
              <a:rPr lang="en-US" sz="1800" b="0" dirty="0">
                <a:latin typeface="Arial" charset="0"/>
              </a:rPr>
              <a:t> also change D(A,Y) */</a:t>
            </a:r>
          </a:p>
          <a:p>
            <a:pPr algn="l"/>
            <a:r>
              <a:rPr lang="en-US" sz="1800" b="0" dirty="0">
                <a:latin typeface="Arial" charset="0"/>
              </a:rPr>
              <a:t>15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(there is a new minimum for destination Y)</a:t>
            </a:r>
          </a:p>
          <a:p>
            <a:pPr algn="l"/>
            <a:r>
              <a:rPr lang="en-US" sz="1800" b="0" dirty="0">
                <a:latin typeface="Arial" charset="0"/>
              </a:rPr>
              <a:t>16           </a:t>
            </a:r>
            <a:r>
              <a:rPr lang="en-US" sz="1800" dirty="0">
                <a:latin typeface="Arial" charset="0"/>
              </a:rPr>
              <a:t>send</a:t>
            </a:r>
            <a:r>
              <a:rPr lang="en-US" sz="1800" b="0" dirty="0">
                <a:latin typeface="Arial" charset="0"/>
              </a:rPr>
              <a:t> D(</a:t>
            </a:r>
            <a:r>
              <a:rPr lang="en-US" sz="1800" b="0" i="1" dirty="0">
                <a:latin typeface="Arial" charset="0"/>
              </a:rPr>
              <a:t>A, Y</a:t>
            </a:r>
            <a:r>
              <a:rPr lang="en-US" sz="1800" b="0" dirty="0">
                <a:latin typeface="Arial" charset="0"/>
              </a:rPr>
              <a:t>) to all neighbors </a:t>
            </a:r>
          </a:p>
          <a:p>
            <a:pPr algn="l"/>
            <a:r>
              <a:rPr lang="en-US" sz="1800" b="0" dirty="0">
                <a:latin typeface="Arial" charset="0"/>
              </a:rPr>
              <a:t>17  </a:t>
            </a:r>
            <a:r>
              <a:rPr lang="en-US" sz="1800" dirty="0">
                <a:latin typeface="Arial" charset="0"/>
              </a:rPr>
              <a:t>forever</a:t>
            </a:r>
            <a:r>
              <a:rPr lang="en-US" sz="1800" b="0" dirty="0">
                <a:latin typeface="Arial" charset="0"/>
              </a:rPr>
              <a:t> </a:t>
            </a:r>
          </a:p>
        </p:txBody>
      </p:sp>
      <p:sp>
        <p:nvSpPr>
          <p:cNvPr id="986116" name="Freeform 4"/>
          <p:cNvSpPr>
            <a:spLocks/>
          </p:cNvSpPr>
          <p:nvPr/>
        </p:nvSpPr>
        <p:spPr bwMode="auto">
          <a:xfrm>
            <a:off x="1066800" y="3810000"/>
            <a:ext cx="476250" cy="2724150"/>
          </a:xfrm>
          <a:custGeom>
            <a:avLst/>
            <a:gdLst>
              <a:gd name="T0" fmla="*/ 2147483647 w 300"/>
              <a:gd name="T1" fmla="*/ 2147483647 h 3600"/>
              <a:gd name="T2" fmla="*/ 2147483647 w 300"/>
              <a:gd name="T3" fmla="*/ 2147483647 h 3600"/>
              <a:gd name="T4" fmla="*/ 0 w 300"/>
              <a:gd name="T5" fmla="*/ 2147483647 h 3600"/>
              <a:gd name="T6" fmla="*/ 0 w 300"/>
              <a:gd name="T7" fmla="*/ 0 h 3600"/>
              <a:gd name="T8" fmla="*/ 2147483647 w 300"/>
              <a:gd name="T9" fmla="*/ 0 h 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"/>
              <a:gd name="T16" fmla="*/ 0 h 3600"/>
              <a:gd name="T17" fmla="*/ 300 w 300"/>
              <a:gd name="T18" fmla="*/ 3600 h 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" h="3600">
                <a:moveTo>
                  <a:pt x="300" y="3546"/>
                </a:moveTo>
                <a:lnTo>
                  <a:pt x="300" y="3600"/>
                </a:lnTo>
                <a:lnTo>
                  <a:pt x="0" y="3594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Rectangle 6"/>
          <p:cNvSpPr>
            <a:spLocks noChangeArrowheads="1"/>
          </p:cNvSpPr>
          <p:nvPr/>
        </p:nvSpPr>
        <p:spPr bwMode="auto">
          <a:xfrm>
            <a:off x="4648200" y="1752600"/>
            <a:ext cx="4191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l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i,j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):</a:t>
            </a:r>
            <a:r>
              <a:rPr lang="en-US" sz="1800" dirty="0">
                <a:latin typeface="Arial" charset="0"/>
              </a:rPr>
              <a:t> link cost from node </a:t>
            </a:r>
            <a:r>
              <a:rPr lang="en-US" sz="1800" i="1" dirty="0" err="1">
                <a:latin typeface="Arial" charset="0"/>
              </a:rPr>
              <a:t>i</a:t>
            </a:r>
            <a:r>
              <a:rPr lang="en-US" sz="1800" dirty="0">
                <a:latin typeface="Arial" charset="0"/>
              </a:rPr>
              <a:t> to </a:t>
            </a:r>
            <a:r>
              <a:rPr lang="en-US" sz="1800" i="1" dirty="0">
                <a:latin typeface="Arial" charset="0"/>
              </a:rPr>
              <a:t>j</a:t>
            </a:r>
            <a:endParaRPr lang="en-US" sz="1800" dirty="0">
              <a:latin typeface="Arial" charset="0"/>
            </a:endParaRPr>
          </a:p>
          <a:p>
            <a:pPr marL="285750" indent="-285750" algn="l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D</a:t>
            </a:r>
            <a:r>
              <a:rPr lang="en-US" baseline="-25000" dirty="0">
                <a:solidFill>
                  <a:schemeClr val="accent2"/>
                </a:solidFill>
                <a:latin typeface="Arial" charset="0"/>
              </a:rPr>
              <a:t>Z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(A,V):</a:t>
            </a:r>
            <a:r>
              <a:rPr lang="en-US" sz="1800" dirty="0">
                <a:latin typeface="Arial" charset="0"/>
              </a:rPr>
              <a:t> cost from A to V via Z</a:t>
            </a:r>
            <a:endParaRPr lang="en-US" sz="1800" i="1" dirty="0">
              <a:latin typeface="Arial" charset="0"/>
            </a:endParaRPr>
          </a:p>
          <a:p>
            <a:pPr marL="285750" indent="-285750" algn="l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D(A,V): </a:t>
            </a:r>
            <a:r>
              <a:rPr lang="en-US" sz="1800" dirty="0">
                <a:latin typeface="Arial" charset="0"/>
              </a:rPr>
              <a:t>cost of </a:t>
            </a:r>
            <a:r>
              <a:rPr lang="en-US" sz="1800" dirty="0" smtClean="0">
                <a:latin typeface="Arial" charset="0"/>
              </a:rPr>
              <a:t>A’</a:t>
            </a:r>
            <a:r>
              <a:rPr lang="en-US" altLang="ja-JP" sz="1800" dirty="0" smtClean="0">
                <a:latin typeface="Arial" charset="0"/>
              </a:rPr>
              <a:t>s </a:t>
            </a:r>
            <a:r>
              <a:rPr lang="en-US" altLang="ja-JP" sz="1800" dirty="0">
                <a:latin typeface="Arial" charset="0"/>
              </a:rPr>
              <a:t>best path to V</a:t>
            </a:r>
            <a:endParaRPr lang="en-US" sz="1800" dirty="0">
              <a:latin typeface="Arial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686800" cy="11731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Distance Vector Algorithm (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cont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sz="3500" dirty="0" smtClean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Initialization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3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12648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51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12793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4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12652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12785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6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7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8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89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90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2791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2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12653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12654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12655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12656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12777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8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9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0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81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82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12783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4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12657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12769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0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1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2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73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74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277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6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12658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12660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61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654278"/>
              </p:ext>
            </p:extLst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84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graphicFrame>
        <p:nvGraphicFramePr>
          <p:cNvPr id="61" name="Group 49"/>
          <p:cNvGraphicFramePr>
            <a:graphicFrameLocks noGrp="1"/>
          </p:cNvGraphicFramePr>
          <p:nvPr/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2712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 dirty="0"/>
              <a:t>Node B</a:t>
            </a:r>
          </a:p>
        </p:txBody>
      </p:sp>
      <p:sp>
        <p:nvSpPr>
          <p:cNvPr id="112713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/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2763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sp>
        <p:nvSpPr>
          <p:cNvPr id="112764" name="Text Box 144"/>
          <p:cNvSpPr txBox="1">
            <a:spLocks noChangeArrowheads="1"/>
          </p:cNvSpPr>
          <p:nvPr/>
        </p:nvSpPr>
        <p:spPr bwMode="auto">
          <a:xfrm>
            <a:off x="-76200" y="4292600"/>
            <a:ext cx="37957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</a:rPr>
              <a:t>1 </a:t>
            </a:r>
            <a:r>
              <a:rPr lang="en-US" sz="1800" i="1" dirty="0">
                <a:latin typeface="Arial" charset="0"/>
              </a:rPr>
              <a:t>Initialization: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2    </a:t>
            </a:r>
            <a:r>
              <a:rPr lang="en-US" sz="1800" dirty="0">
                <a:latin typeface="Arial" charset="0"/>
              </a:rPr>
              <a:t>for all</a:t>
            </a:r>
            <a:r>
              <a:rPr lang="en-US" sz="1800" b="0" dirty="0">
                <a:latin typeface="Arial" charset="0"/>
              </a:rPr>
              <a:t> neighbors </a:t>
            </a:r>
            <a:r>
              <a:rPr lang="en-US" sz="1800" b="0" i="1" dirty="0">
                <a:latin typeface="Arial" charset="0"/>
              </a:rPr>
              <a:t>V 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do</a:t>
            </a:r>
          </a:p>
          <a:p>
            <a:pPr algn="l"/>
            <a:r>
              <a:rPr lang="en-US" sz="1800" b="0" dirty="0">
                <a:latin typeface="Arial" charset="0"/>
              </a:rPr>
              <a:t>3       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 adjacent to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4                D(</a:t>
            </a:r>
            <a:r>
              <a:rPr lang="en-US" sz="1800" b="0" i="1" dirty="0">
                <a:latin typeface="Arial" charset="0"/>
              </a:rPr>
              <a:t>A, V</a:t>
            </a:r>
            <a:r>
              <a:rPr lang="en-US" sz="1800" b="0" dirty="0">
                <a:latin typeface="Arial" charset="0"/>
              </a:rPr>
              <a:t>) = c(</a:t>
            </a:r>
            <a:r>
              <a:rPr lang="en-US" sz="1800" b="0" i="1" dirty="0">
                <a:latin typeface="Arial" charset="0"/>
              </a:rPr>
              <a:t>A,V</a:t>
            </a:r>
            <a:r>
              <a:rPr lang="en-US" sz="1800" b="0" dirty="0">
                <a:latin typeface="Arial" charset="0"/>
              </a:rPr>
              <a:t>);</a:t>
            </a:r>
            <a:endParaRPr lang="en-US" sz="1800" dirty="0">
              <a:latin typeface="Arial" charset="0"/>
            </a:endParaRP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   </a:t>
            </a:r>
            <a:r>
              <a:rPr lang="en-US" sz="1800" dirty="0">
                <a:latin typeface="Arial" charset="0"/>
              </a:rPr>
              <a:t>else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          D(</a:t>
            </a:r>
            <a:r>
              <a:rPr lang="en-US" sz="1800" b="0" i="1" dirty="0">
                <a:latin typeface="Arial" charset="0"/>
              </a:rPr>
              <a:t>A, V</a:t>
            </a:r>
            <a:r>
              <a:rPr lang="en-US" sz="1800" b="0" dirty="0">
                <a:latin typeface="Arial" charset="0"/>
              </a:rPr>
              <a:t>) = ∞;</a:t>
            </a: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send</a:t>
            </a:r>
            <a:r>
              <a:rPr lang="en-US" sz="1800" b="0" dirty="0">
                <a:latin typeface="Arial" charset="0"/>
              </a:rPr>
              <a:t> D(</a:t>
            </a:r>
            <a:r>
              <a:rPr lang="en-US" sz="1800" b="0" i="1" dirty="0">
                <a:latin typeface="Arial" charset="0"/>
              </a:rPr>
              <a:t>A, Y</a:t>
            </a:r>
            <a:r>
              <a:rPr lang="en-US" sz="1800" b="0" dirty="0">
                <a:latin typeface="Arial" charset="0"/>
              </a:rPr>
              <a:t>) to all neighbors</a:t>
            </a:r>
          </a:p>
        </p:txBody>
      </p:sp>
    </p:spTree>
    <p:extLst>
      <p:ext uri="{BB962C8B-B14F-4D97-AF65-F5344CB8AC3E}">
        <p14:creationId xmlns:p14="http://schemas.microsoft.com/office/powerpoint/2010/main" val="184247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sz="3500" dirty="0" smtClean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C sends update to A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3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12648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51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12793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4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12652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12785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6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7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8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89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90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2791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2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12653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12654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12655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12656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12777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8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9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0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81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82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12783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4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12657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12769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0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1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2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73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74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277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6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12658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12660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61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738563"/>
              </p:ext>
            </p:extLst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84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graphicFrame>
        <p:nvGraphicFramePr>
          <p:cNvPr id="61" name="Group 49"/>
          <p:cNvGraphicFramePr>
            <a:graphicFrameLocks noGrp="1"/>
          </p:cNvGraphicFramePr>
          <p:nvPr/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2712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12713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/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2763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sp>
        <p:nvSpPr>
          <p:cNvPr id="112764" name="Text Box 144"/>
          <p:cNvSpPr txBox="1">
            <a:spLocks noChangeArrowheads="1"/>
          </p:cNvSpPr>
          <p:nvPr/>
        </p:nvSpPr>
        <p:spPr bwMode="auto">
          <a:xfrm>
            <a:off x="-76200" y="4292600"/>
            <a:ext cx="37957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FontTx/>
              <a:buAutoNum type="arabicPlain" startAt="7"/>
            </a:pPr>
            <a:r>
              <a:rPr lang="en-US" sz="1800" i="1">
                <a:latin typeface="Arial" charset="0"/>
              </a:rPr>
              <a:t>loop:</a:t>
            </a:r>
          </a:p>
          <a:p>
            <a:pPr algn="l"/>
            <a:r>
              <a:rPr lang="en-US" sz="1800" i="1">
                <a:latin typeface="Arial" charset="0"/>
              </a:rPr>
              <a:t>    </a:t>
            </a:r>
            <a:r>
              <a:rPr lang="en-US" sz="1800" b="0" i="1">
                <a:latin typeface="Arial" charset="0"/>
              </a:rPr>
              <a:t> …</a:t>
            </a:r>
          </a:p>
          <a:p>
            <a:pPr algn="l"/>
            <a:r>
              <a:rPr lang="en-US" sz="1800" b="0">
                <a:latin typeface="Arial" charset="0"/>
              </a:rPr>
              <a:t>13   </a:t>
            </a:r>
            <a:r>
              <a:rPr lang="en-US" sz="1800">
                <a:latin typeface="Arial" charset="0"/>
              </a:rPr>
              <a:t>else if</a:t>
            </a:r>
            <a:r>
              <a:rPr lang="en-US" sz="1800" b="0">
                <a:latin typeface="Arial" charset="0"/>
              </a:rPr>
              <a:t> (update D(</a:t>
            </a:r>
            <a:r>
              <a:rPr lang="en-US" sz="1800" b="0" i="1">
                <a:latin typeface="Arial" charset="0"/>
              </a:rPr>
              <a:t>A, Y</a:t>
            </a:r>
            <a:r>
              <a:rPr lang="en-US" sz="1800" b="0">
                <a:latin typeface="Arial" charset="0"/>
              </a:rPr>
              <a:t>) from </a:t>
            </a:r>
            <a:r>
              <a:rPr lang="en-US" sz="1800" b="0" i="1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) </a:t>
            </a:r>
          </a:p>
          <a:p>
            <a:pPr algn="l"/>
            <a:r>
              <a:rPr lang="en-US" sz="1800" b="0">
                <a:latin typeface="Arial" charset="0"/>
              </a:rPr>
              <a:t>14     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</a:t>
            </a:r>
            <a:r>
              <a:rPr lang="en-US" sz="1800" b="0" i="1">
                <a:latin typeface="Arial" charset="0"/>
              </a:rPr>
              <a:t>A,Y</a:t>
            </a:r>
            <a:r>
              <a:rPr lang="en-US" sz="1800" b="0">
                <a:latin typeface="Arial" charset="0"/>
              </a:rPr>
              <a:t>) = 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</a:t>
            </a:r>
            <a:r>
              <a:rPr lang="en-US" sz="1800" b="0" i="1">
                <a:latin typeface="Arial" charset="0"/>
              </a:rPr>
              <a:t>A,C</a:t>
            </a:r>
            <a:r>
              <a:rPr lang="en-US" sz="1800" b="0">
                <a:latin typeface="Arial" charset="0"/>
              </a:rPr>
              <a:t>) + D(</a:t>
            </a:r>
            <a:r>
              <a:rPr lang="en-US" sz="1800" b="0" i="1">
                <a:latin typeface="Arial" charset="0"/>
              </a:rPr>
              <a:t>C, Y</a:t>
            </a:r>
            <a:r>
              <a:rPr lang="en-US" sz="1800" b="0">
                <a:latin typeface="Arial" charset="0"/>
              </a:rPr>
              <a:t>);</a:t>
            </a:r>
          </a:p>
          <a:p>
            <a:pPr algn="l"/>
            <a:r>
              <a:rPr lang="en-US" sz="1800" b="0">
                <a:latin typeface="Arial" charset="0"/>
              </a:rPr>
              <a:t>15   </a:t>
            </a:r>
            <a:r>
              <a:rPr lang="en-US" sz="1800">
                <a:latin typeface="Arial" charset="0"/>
              </a:rPr>
              <a:t>if</a:t>
            </a:r>
            <a:r>
              <a:rPr lang="en-US" sz="1800" b="0">
                <a:latin typeface="Arial" charset="0"/>
              </a:rPr>
              <a:t> (new min. for destination Y)</a:t>
            </a:r>
          </a:p>
          <a:p>
            <a:pPr algn="l"/>
            <a:r>
              <a:rPr lang="en-US" sz="1800" b="0">
                <a:latin typeface="Arial" charset="0"/>
              </a:rPr>
              <a:t>16     </a:t>
            </a:r>
            <a:r>
              <a:rPr lang="en-US" sz="1800">
                <a:latin typeface="Arial" charset="0"/>
              </a:rPr>
              <a:t>send</a:t>
            </a:r>
            <a:r>
              <a:rPr lang="en-US" sz="1800" b="0">
                <a:latin typeface="Arial" charset="0"/>
              </a:rPr>
              <a:t> D(</a:t>
            </a:r>
            <a:r>
              <a:rPr lang="en-US" sz="1800" b="0" i="1">
                <a:latin typeface="Arial" charset="0"/>
              </a:rPr>
              <a:t>A, Y</a:t>
            </a:r>
            <a:r>
              <a:rPr lang="en-US" sz="1800" b="0">
                <a:latin typeface="Arial" charset="0"/>
              </a:rPr>
              <a:t>) to all neighbors </a:t>
            </a:r>
          </a:p>
          <a:p>
            <a:pPr algn="l"/>
            <a:r>
              <a:rPr lang="en-US" sz="1800" b="0">
                <a:latin typeface="Arial" charset="0"/>
              </a:rPr>
              <a:t>17  </a:t>
            </a:r>
            <a:r>
              <a:rPr lang="en-US" sz="1800">
                <a:latin typeface="Arial" charset="0"/>
              </a:rPr>
              <a:t>forever</a:t>
            </a:r>
            <a:r>
              <a:rPr lang="en-US" sz="1800" b="0">
                <a:latin typeface="Arial" charset="0"/>
              </a:rPr>
              <a:t> </a:t>
            </a:r>
          </a:p>
        </p:txBody>
      </p:sp>
      <p:sp>
        <p:nvSpPr>
          <p:cNvPr id="112765" name="Line 141"/>
          <p:cNvSpPr>
            <a:spLocks noChangeShapeType="1"/>
          </p:cNvSpPr>
          <p:nvPr/>
        </p:nvSpPr>
        <p:spPr bwMode="auto">
          <a:xfrm flipV="1">
            <a:off x="4572000" y="3352800"/>
            <a:ext cx="0" cy="1066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66" name="Line 145"/>
          <p:cNvSpPr>
            <a:spLocks noChangeShapeType="1"/>
          </p:cNvSpPr>
          <p:nvPr/>
        </p:nvSpPr>
        <p:spPr bwMode="auto">
          <a:xfrm flipH="1" flipV="1">
            <a:off x="990600" y="29718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00600" y="3581400"/>
            <a:ext cx="492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0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sz="3500" dirty="0" smtClean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C sends update to A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3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12648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51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12793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4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12652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12785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6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7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8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89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90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2791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2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12653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12654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12655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12656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12777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8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9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0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81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82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12783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4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12657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12769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0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1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2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73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74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277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6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12658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12660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61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693295"/>
              </p:ext>
            </p:extLst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84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graphicFrame>
        <p:nvGraphicFramePr>
          <p:cNvPr id="61" name="Group 49"/>
          <p:cNvGraphicFramePr>
            <a:graphicFrameLocks noGrp="1"/>
          </p:cNvGraphicFramePr>
          <p:nvPr/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2712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12713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/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2763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sp>
        <p:nvSpPr>
          <p:cNvPr id="112764" name="Text Box 144"/>
          <p:cNvSpPr txBox="1">
            <a:spLocks noChangeArrowheads="1"/>
          </p:cNvSpPr>
          <p:nvPr/>
        </p:nvSpPr>
        <p:spPr bwMode="auto">
          <a:xfrm>
            <a:off x="-76200" y="4292600"/>
            <a:ext cx="37957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FontTx/>
              <a:buAutoNum type="arabicPlain" startAt="7"/>
            </a:pPr>
            <a:r>
              <a:rPr lang="en-US" sz="1800" i="1">
                <a:latin typeface="Arial" charset="0"/>
              </a:rPr>
              <a:t>loop:</a:t>
            </a:r>
          </a:p>
          <a:p>
            <a:pPr algn="l"/>
            <a:r>
              <a:rPr lang="en-US" sz="1800" i="1">
                <a:latin typeface="Arial" charset="0"/>
              </a:rPr>
              <a:t>    </a:t>
            </a:r>
            <a:r>
              <a:rPr lang="en-US" sz="1800" b="0" i="1">
                <a:latin typeface="Arial" charset="0"/>
              </a:rPr>
              <a:t> …</a:t>
            </a:r>
          </a:p>
          <a:p>
            <a:pPr algn="l"/>
            <a:r>
              <a:rPr lang="en-US" sz="1800" b="0">
                <a:latin typeface="Arial" charset="0"/>
              </a:rPr>
              <a:t>13   </a:t>
            </a:r>
            <a:r>
              <a:rPr lang="en-US" sz="1800">
                <a:latin typeface="Arial" charset="0"/>
              </a:rPr>
              <a:t>else if</a:t>
            </a:r>
            <a:r>
              <a:rPr lang="en-US" sz="1800" b="0">
                <a:latin typeface="Arial" charset="0"/>
              </a:rPr>
              <a:t> (update D(</a:t>
            </a:r>
            <a:r>
              <a:rPr lang="en-US" sz="1800" b="0" i="1">
                <a:latin typeface="Arial" charset="0"/>
              </a:rPr>
              <a:t>A, Y</a:t>
            </a:r>
            <a:r>
              <a:rPr lang="en-US" sz="1800" b="0">
                <a:latin typeface="Arial" charset="0"/>
              </a:rPr>
              <a:t>) from </a:t>
            </a:r>
            <a:r>
              <a:rPr lang="en-US" sz="1800" b="0" i="1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) </a:t>
            </a:r>
          </a:p>
          <a:p>
            <a:pPr algn="l"/>
            <a:r>
              <a:rPr lang="en-US" sz="1800" b="0">
                <a:latin typeface="Arial" charset="0"/>
              </a:rPr>
              <a:t>14     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</a:t>
            </a:r>
            <a:r>
              <a:rPr lang="en-US" sz="1800" b="0" i="1">
                <a:latin typeface="Arial" charset="0"/>
              </a:rPr>
              <a:t>A,Y</a:t>
            </a:r>
            <a:r>
              <a:rPr lang="en-US" sz="1800" b="0">
                <a:latin typeface="Arial" charset="0"/>
              </a:rPr>
              <a:t>) = 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</a:t>
            </a:r>
            <a:r>
              <a:rPr lang="en-US" sz="1800" b="0" i="1">
                <a:latin typeface="Arial" charset="0"/>
              </a:rPr>
              <a:t>A,C</a:t>
            </a:r>
            <a:r>
              <a:rPr lang="en-US" sz="1800" b="0">
                <a:latin typeface="Arial" charset="0"/>
              </a:rPr>
              <a:t>) + D(</a:t>
            </a:r>
            <a:r>
              <a:rPr lang="en-US" sz="1800" b="0" i="1">
                <a:latin typeface="Arial" charset="0"/>
              </a:rPr>
              <a:t>C, Y</a:t>
            </a:r>
            <a:r>
              <a:rPr lang="en-US" sz="1800" b="0">
                <a:latin typeface="Arial" charset="0"/>
              </a:rPr>
              <a:t>);</a:t>
            </a:r>
          </a:p>
          <a:p>
            <a:pPr algn="l"/>
            <a:r>
              <a:rPr lang="en-US" sz="1800" b="0">
                <a:latin typeface="Arial" charset="0"/>
              </a:rPr>
              <a:t>15   </a:t>
            </a:r>
            <a:r>
              <a:rPr lang="en-US" sz="1800">
                <a:latin typeface="Arial" charset="0"/>
              </a:rPr>
              <a:t>if</a:t>
            </a:r>
            <a:r>
              <a:rPr lang="en-US" sz="1800" b="0">
                <a:latin typeface="Arial" charset="0"/>
              </a:rPr>
              <a:t> (new min. for destination Y)</a:t>
            </a:r>
          </a:p>
          <a:p>
            <a:pPr algn="l"/>
            <a:r>
              <a:rPr lang="en-US" sz="1800" b="0">
                <a:latin typeface="Arial" charset="0"/>
              </a:rPr>
              <a:t>16     </a:t>
            </a:r>
            <a:r>
              <a:rPr lang="en-US" sz="1800">
                <a:latin typeface="Arial" charset="0"/>
              </a:rPr>
              <a:t>send</a:t>
            </a:r>
            <a:r>
              <a:rPr lang="en-US" sz="1800" b="0">
                <a:latin typeface="Arial" charset="0"/>
              </a:rPr>
              <a:t> D(</a:t>
            </a:r>
            <a:r>
              <a:rPr lang="en-US" sz="1800" b="0" i="1">
                <a:latin typeface="Arial" charset="0"/>
              </a:rPr>
              <a:t>A, Y</a:t>
            </a:r>
            <a:r>
              <a:rPr lang="en-US" sz="1800" b="0">
                <a:latin typeface="Arial" charset="0"/>
              </a:rPr>
              <a:t>) to all neighbors </a:t>
            </a:r>
          </a:p>
          <a:p>
            <a:pPr algn="l"/>
            <a:r>
              <a:rPr lang="en-US" sz="1800" b="0">
                <a:latin typeface="Arial" charset="0"/>
              </a:rPr>
              <a:t>17  </a:t>
            </a:r>
            <a:r>
              <a:rPr lang="en-US" sz="1800">
                <a:latin typeface="Arial" charset="0"/>
              </a:rPr>
              <a:t>forever</a:t>
            </a:r>
            <a:r>
              <a:rPr lang="en-US" sz="1800" b="0">
                <a:latin typeface="Arial" charset="0"/>
              </a:rPr>
              <a:t> </a:t>
            </a:r>
          </a:p>
        </p:txBody>
      </p:sp>
      <p:sp>
        <p:nvSpPr>
          <p:cNvPr id="112765" name="Line 141"/>
          <p:cNvSpPr>
            <a:spLocks noChangeShapeType="1"/>
          </p:cNvSpPr>
          <p:nvPr/>
        </p:nvSpPr>
        <p:spPr bwMode="auto">
          <a:xfrm flipV="1">
            <a:off x="4572000" y="3352800"/>
            <a:ext cx="0" cy="1066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66" name="Line 145"/>
          <p:cNvSpPr>
            <a:spLocks noChangeShapeType="1"/>
          </p:cNvSpPr>
          <p:nvPr/>
        </p:nvSpPr>
        <p:spPr bwMode="auto">
          <a:xfrm flipH="1" flipV="1">
            <a:off x="990600" y="29718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67" name="TextBox 67"/>
          <p:cNvSpPr txBox="1">
            <a:spLocks noChangeArrowheads="1"/>
          </p:cNvSpPr>
          <p:nvPr/>
        </p:nvSpPr>
        <p:spPr bwMode="auto">
          <a:xfrm>
            <a:off x="4602163" y="3440113"/>
            <a:ext cx="4402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 dirty="0">
                <a:latin typeface="Arial" charset="0"/>
              </a:rPr>
              <a:t>D</a:t>
            </a:r>
            <a:r>
              <a:rPr lang="en-US" sz="1800" b="0" baseline="-25000" dirty="0">
                <a:latin typeface="Arial" charset="0"/>
              </a:rPr>
              <a:t>C</a:t>
            </a:r>
            <a:r>
              <a:rPr lang="en-US" sz="1800" b="0" dirty="0">
                <a:latin typeface="Arial" charset="0"/>
              </a:rPr>
              <a:t>(A, B) = D</a:t>
            </a:r>
            <a:r>
              <a:rPr lang="en-US" sz="1800" b="0" baseline="-25000" dirty="0">
                <a:latin typeface="Arial" charset="0"/>
              </a:rPr>
              <a:t>C</a:t>
            </a:r>
            <a:r>
              <a:rPr lang="en-US" sz="1800" b="0" dirty="0">
                <a:latin typeface="Arial" charset="0"/>
              </a:rPr>
              <a:t>(A,C) + D(C, B)  = 7 + 1 = 8</a:t>
            </a:r>
          </a:p>
        </p:txBody>
      </p:sp>
      <p:sp>
        <p:nvSpPr>
          <p:cNvPr id="112768" name="TextBox 68"/>
          <p:cNvSpPr txBox="1">
            <a:spLocks noChangeArrowheads="1"/>
          </p:cNvSpPr>
          <p:nvPr/>
        </p:nvSpPr>
        <p:spPr bwMode="auto">
          <a:xfrm>
            <a:off x="4572000" y="3810000"/>
            <a:ext cx="4427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(A, D) = 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(A,C) + D(C, D)  = 7 + 1 = 8</a:t>
            </a:r>
          </a:p>
        </p:txBody>
      </p:sp>
    </p:spTree>
    <p:extLst>
      <p:ext uri="{BB962C8B-B14F-4D97-AF65-F5344CB8AC3E}">
        <p14:creationId xmlns:p14="http://schemas.microsoft.com/office/powerpoint/2010/main" val="373328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xfrm>
            <a:off x="892969" y="321469"/>
            <a:ext cx="7358063" cy="115193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Outline</a:t>
            </a:r>
          </a:p>
        </p:txBody>
      </p:sp>
      <p:sp>
        <p:nvSpPr>
          <p:cNvPr id="409" name="Shape 409"/>
          <p:cNvSpPr>
            <a:spLocks noGrp="1"/>
          </p:cNvSpPr>
          <p:nvPr>
            <p:ph type="body" idx="1"/>
          </p:nvPr>
        </p:nvSpPr>
        <p:spPr>
          <a:xfrm>
            <a:off x="892969" y="1928812"/>
            <a:ext cx="6545461" cy="355401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3000" dirty="0"/>
              <a:t>Least-cost path routing </a:t>
            </a:r>
          </a:p>
          <a:p>
            <a:pPr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3000" dirty="0"/>
              <a:t>Approach 1: link-state routing </a:t>
            </a:r>
          </a:p>
          <a:p>
            <a:pPr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3000" dirty="0"/>
              <a:t>Approach 2: distance-vector routing </a:t>
            </a:r>
          </a:p>
          <a:p>
            <a:pPr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3000" dirty="0"/>
              <a:t>Routing in the </a:t>
            </a:r>
            <a:r>
              <a:rPr sz="3000" dirty="0" smtClean="0"/>
              <a:t>Internet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18154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sz="3500" dirty="0" smtClean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C sends update to A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3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12648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51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12793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4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12652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12785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6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7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8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89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90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2791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2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12653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12654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12655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12656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12777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8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9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0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81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82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12783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4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12657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12769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0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1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2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73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74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277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6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12658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12660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61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182870"/>
              </p:ext>
            </p:extLst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84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graphicFrame>
        <p:nvGraphicFramePr>
          <p:cNvPr id="61" name="Group 49"/>
          <p:cNvGraphicFramePr>
            <a:graphicFrameLocks noGrp="1"/>
          </p:cNvGraphicFramePr>
          <p:nvPr/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2712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12713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/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2763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sp>
        <p:nvSpPr>
          <p:cNvPr id="112764" name="Text Box 144"/>
          <p:cNvSpPr txBox="1">
            <a:spLocks noChangeArrowheads="1"/>
          </p:cNvSpPr>
          <p:nvPr/>
        </p:nvSpPr>
        <p:spPr bwMode="auto">
          <a:xfrm>
            <a:off x="-76200" y="4292600"/>
            <a:ext cx="37957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FontTx/>
              <a:buAutoNum type="arabicPlain" startAt="7"/>
            </a:pPr>
            <a:r>
              <a:rPr lang="en-US" sz="1800" i="1">
                <a:latin typeface="Arial" charset="0"/>
              </a:rPr>
              <a:t>loop:</a:t>
            </a:r>
          </a:p>
          <a:p>
            <a:pPr algn="l"/>
            <a:r>
              <a:rPr lang="en-US" sz="1800" i="1">
                <a:latin typeface="Arial" charset="0"/>
              </a:rPr>
              <a:t>    </a:t>
            </a:r>
            <a:r>
              <a:rPr lang="en-US" sz="1800" b="0" i="1">
                <a:latin typeface="Arial" charset="0"/>
              </a:rPr>
              <a:t> …</a:t>
            </a:r>
          </a:p>
          <a:p>
            <a:pPr algn="l"/>
            <a:r>
              <a:rPr lang="en-US" sz="1800" b="0">
                <a:latin typeface="Arial" charset="0"/>
              </a:rPr>
              <a:t>13   </a:t>
            </a:r>
            <a:r>
              <a:rPr lang="en-US" sz="1800">
                <a:latin typeface="Arial" charset="0"/>
              </a:rPr>
              <a:t>else if</a:t>
            </a:r>
            <a:r>
              <a:rPr lang="en-US" sz="1800" b="0">
                <a:latin typeface="Arial" charset="0"/>
              </a:rPr>
              <a:t> (update D(</a:t>
            </a:r>
            <a:r>
              <a:rPr lang="en-US" sz="1800" b="0" i="1">
                <a:latin typeface="Arial" charset="0"/>
              </a:rPr>
              <a:t>A, Y</a:t>
            </a:r>
            <a:r>
              <a:rPr lang="en-US" sz="1800" b="0">
                <a:latin typeface="Arial" charset="0"/>
              </a:rPr>
              <a:t>) from </a:t>
            </a:r>
            <a:r>
              <a:rPr lang="en-US" sz="1800" b="0" i="1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) </a:t>
            </a:r>
          </a:p>
          <a:p>
            <a:pPr algn="l"/>
            <a:r>
              <a:rPr lang="en-US" sz="1800" b="0">
                <a:latin typeface="Arial" charset="0"/>
              </a:rPr>
              <a:t>14     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</a:t>
            </a:r>
            <a:r>
              <a:rPr lang="en-US" sz="1800" b="0" i="1">
                <a:latin typeface="Arial" charset="0"/>
              </a:rPr>
              <a:t>A,Y</a:t>
            </a:r>
            <a:r>
              <a:rPr lang="en-US" sz="1800" b="0">
                <a:latin typeface="Arial" charset="0"/>
              </a:rPr>
              <a:t>) = 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</a:t>
            </a:r>
            <a:r>
              <a:rPr lang="en-US" sz="1800" b="0" i="1">
                <a:latin typeface="Arial" charset="0"/>
              </a:rPr>
              <a:t>A,C</a:t>
            </a:r>
            <a:r>
              <a:rPr lang="en-US" sz="1800" b="0">
                <a:latin typeface="Arial" charset="0"/>
              </a:rPr>
              <a:t>) + D(</a:t>
            </a:r>
            <a:r>
              <a:rPr lang="en-US" sz="1800" b="0" i="1">
                <a:latin typeface="Arial" charset="0"/>
              </a:rPr>
              <a:t>C, Y</a:t>
            </a:r>
            <a:r>
              <a:rPr lang="en-US" sz="1800" b="0">
                <a:latin typeface="Arial" charset="0"/>
              </a:rPr>
              <a:t>);</a:t>
            </a:r>
          </a:p>
          <a:p>
            <a:pPr algn="l"/>
            <a:r>
              <a:rPr lang="en-US" sz="1800" b="0">
                <a:latin typeface="Arial" charset="0"/>
              </a:rPr>
              <a:t>15   </a:t>
            </a:r>
            <a:r>
              <a:rPr lang="en-US" sz="1800">
                <a:latin typeface="Arial" charset="0"/>
              </a:rPr>
              <a:t>if</a:t>
            </a:r>
            <a:r>
              <a:rPr lang="en-US" sz="1800" b="0">
                <a:latin typeface="Arial" charset="0"/>
              </a:rPr>
              <a:t> (new min. for destination Y)</a:t>
            </a:r>
          </a:p>
          <a:p>
            <a:pPr algn="l"/>
            <a:r>
              <a:rPr lang="en-US" sz="1800" b="0">
                <a:latin typeface="Arial" charset="0"/>
              </a:rPr>
              <a:t>16     </a:t>
            </a:r>
            <a:r>
              <a:rPr lang="en-US" sz="1800">
                <a:latin typeface="Arial" charset="0"/>
              </a:rPr>
              <a:t>send</a:t>
            </a:r>
            <a:r>
              <a:rPr lang="en-US" sz="1800" b="0">
                <a:latin typeface="Arial" charset="0"/>
              </a:rPr>
              <a:t> D(</a:t>
            </a:r>
            <a:r>
              <a:rPr lang="en-US" sz="1800" b="0" i="1">
                <a:latin typeface="Arial" charset="0"/>
              </a:rPr>
              <a:t>A, Y</a:t>
            </a:r>
            <a:r>
              <a:rPr lang="en-US" sz="1800" b="0">
                <a:latin typeface="Arial" charset="0"/>
              </a:rPr>
              <a:t>) to all neighbors </a:t>
            </a:r>
          </a:p>
          <a:p>
            <a:pPr algn="l"/>
            <a:r>
              <a:rPr lang="en-US" sz="1800" b="0">
                <a:latin typeface="Arial" charset="0"/>
              </a:rPr>
              <a:t>17  </a:t>
            </a:r>
            <a:r>
              <a:rPr lang="en-US" sz="1800">
                <a:latin typeface="Arial" charset="0"/>
              </a:rPr>
              <a:t>forever</a:t>
            </a:r>
            <a:r>
              <a:rPr lang="en-US" sz="1800" b="0">
                <a:latin typeface="Arial" charset="0"/>
              </a:rPr>
              <a:t> </a:t>
            </a:r>
          </a:p>
        </p:txBody>
      </p:sp>
      <p:sp>
        <p:nvSpPr>
          <p:cNvPr id="112765" name="Line 141"/>
          <p:cNvSpPr>
            <a:spLocks noChangeShapeType="1"/>
          </p:cNvSpPr>
          <p:nvPr/>
        </p:nvSpPr>
        <p:spPr bwMode="auto">
          <a:xfrm flipV="1">
            <a:off x="4572000" y="3352800"/>
            <a:ext cx="0" cy="1066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66" name="Line 145"/>
          <p:cNvSpPr>
            <a:spLocks noChangeShapeType="1"/>
          </p:cNvSpPr>
          <p:nvPr/>
        </p:nvSpPr>
        <p:spPr bwMode="auto">
          <a:xfrm flipH="1" flipV="1">
            <a:off x="990600" y="29718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67" name="TextBox 67"/>
          <p:cNvSpPr txBox="1">
            <a:spLocks noChangeArrowheads="1"/>
          </p:cNvSpPr>
          <p:nvPr/>
        </p:nvSpPr>
        <p:spPr bwMode="auto">
          <a:xfrm>
            <a:off x="4602163" y="3440113"/>
            <a:ext cx="4402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(A, B) = 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(A,C) + D(C, B)  = 7 + 1 = 8</a:t>
            </a:r>
          </a:p>
        </p:txBody>
      </p:sp>
      <p:sp>
        <p:nvSpPr>
          <p:cNvPr id="112768" name="TextBox 68"/>
          <p:cNvSpPr txBox="1">
            <a:spLocks noChangeArrowheads="1"/>
          </p:cNvSpPr>
          <p:nvPr/>
        </p:nvSpPr>
        <p:spPr bwMode="auto">
          <a:xfrm>
            <a:off x="4572000" y="3810000"/>
            <a:ext cx="4427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(A, D) = 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(A,C) + D(C, D)  = 7 + 1 = 8</a:t>
            </a:r>
          </a:p>
        </p:txBody>
      </p:sp>
    </p:spTree>
    <p:extLst>
      <p:ext uri="{BB962C8B-B14F-4D97-AF65-F5344CB8AC3E}">
        <p14:creationId xmlns:p14="http://schemas.microsoft.com/office/powerpoint/2010/main" val="148258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685800"/>
          </a:xfrm>
        </p:spPr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Now B sends update to A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691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2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14696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699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14841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42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14700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14833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34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35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36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4837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38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4839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40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14701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14702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14703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14704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14825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6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7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8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4829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30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1483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32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14705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14817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18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19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0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4821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22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4823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24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14706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14708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9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483368"/>
              </p:ext>
            </p:extLst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4732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graphicFrame>
        <p:nvGraphicFramePr>
          <p:cNvPr id="61" name="Group 49"/>
          <p:cNvGraphicFramePr>
            <a:graphicFrameLocks noGrp="1"/>
          </p:cNvGraphicFramePr>
          <p:nvPr/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4760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14761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/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4789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sp>
        <p:nvSpPr>
          <p:cNvPr id="114790" name="Text Box 144"/>
          <p:cNvSpPr txBox="1">
            <a:spLocks noChangeArrowheads="1"/>
          </p:cNvSpPr>
          <p:nvPr/>
        </p:nvSpPr>
        <p:spPr bwMode="auto">
          <a:xfrm>
            <a:off x="-76200" y="4292600"/>
            <a:ext cx="37830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FontTx/>
              <a:buAutoNum type="arabicPlain" startAt="7"/>
            </a:pPr>
            <a:r>
              <a:rPr lang="en-US" sz="1800" i="1">
                <a:latin typeface="Arial" charset="0"/>
              </a:rPr>
              <a:t>loop:</a:t>
            </a:r>
          </a:p>
          <a:p>
            <a:pPr algn="l"/>
            <a:r>
              <a:rPr lang="en-US" sz="1800" i="1">
                <a:latin typeface="Arial" charset="0"/>
              </a:rPr>
              <a:t>    </a:t>
            </a:r>
            <a:r>
              <a:rPr lang="en-US" sz="1800" b="0" i="1">
                <a:latin typeface="Arial" charset="0"/>
              </a:rPr>
              <a:t> …</a:t>
            </a:r>
          </a:p>
          <a:p>
            <a:pPr algn="l"/>
            <a:r>
              <a:rPr lang="en-US" sz="1800" b="0">
                <a:latin typeface="Arial" charset="0"/>
              </a:rPr>
              <a:t>13   </a:t>
            </a:r>
            <a:r>
              <a:rPr lang="en-US" sz="1800">
                <a:latin typeface="Arial" charset="0"/>
              </a:rPr>
              <a:t>else if</a:t>
            </a:r>
            <a:r>
              <a:rPr lang="en-US" sz="1800" b="0">
                <a:latin typeface="Arial" charset="0"/>
              </a:rPr>
              <a:t> (update D(</a:t>
            </a:r>
            <a:r>
              <a:rPr lang="en-US" sz="1800" b="0" i="1">
                <a:latin typeface="Arial" charset="0"/>
              </a:rPr>
              <a:t>A, Y</a:t>
            </a:r>
            <a:r>
              <a:rPr lang="en-US" sz="1800" b="0">
                <a:latin typeface="Arial" charset="0"/>
              </a:rPr>
              <a:t>) from </a:t>
            </a:r>
            <a:r>
              <a:rPr lang="en-US" sz="1800" b="0" i="1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) </a:t>
            </a:r>
          </a:p>
          <a:p>
            <a:pPr algn="l"/>
            <a:r>
              <a:rPr lang="en-US" sz="1800" b="0">
                <a:latin typeface="Arial" charset="0"/>
              </a:rPr>
              <a:t>14     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</a:t>
            </a:r>
            <a:r>
              <a:rPr lang="en-US" sz="1800" b="0" i="1">
                <a:latin typeface="Arial" charset="0"/>
              </a:rPr>
              <a:t>A,Y</a:t>
            </a:r>
            <a:r>
              <a:rPr lang="en-US" sz="1800" b="0">
                <a:latin typeface="Arial" charset="0"/>
              </a:rPr>
              <a:t>) = 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</a:t>
            </a:r>
            <a:r>
              <a:rPr lang="en-US" sz="1800" b="0" i="1">
                <a:latin typeface="Arial" charset="0"/>
              </a:rPr>
              <a:t>A,B</a:t>
            </a:r>
            <a:r>
              <a:rPr lang="en-US" sz="1800" b="0">
                <a:latin typeface="Arial" charset="0"/>
              </a:rPr>
              <a:t>) + D(</a:t>
            </a:r>
            <a:r>
              <a:rPr lang="en-US" sz="1800" b="0" i="1">
                <a:latin typeface="Arial" charset="0"/>
              </a:rPr>
              <a:t>B, Y</a:t>
            </a:r>
            <a:r>
              <a:rPr lang="en-US" sz="1800" b="0">
                <a:latin typeface="Arial" charset="0"/>
              </a:rPr>
              <a:t>);</a:t>
            </a:r>
          </a:p>
          <a:p>
            <a:pPr algn="l"/>
            <a:r>
              <a:rPr lang="en-US" sz="1800" b="0">
                <a:latin typeface="Arial" charset="0"/>
              </a:rPr>
              <a:t>15   </a:t>
            </a:r>
            <a:r>
              <a:rPr lang="en-US" sz="1800">
                <a:latin typeface="Arial" charset="0"/>
              </a:rPr>
              <a:t>if</a:t>
            </a:r>
            <a:r>
              <a:rPr lang="en-US" sz="1800" b="0">
                <a:latin typeface="Arial" charset="0"/>
              </a:rPr>
              <a:t> (new min. for destination Y)</a:t>
            </a:r>
          </a:p>
          <a:p>
            <a:pPr algn="l"/>
            <a:r>
              <a:rPr lang="en-US" sz="1800" b="0">
                <a:latin typeface="Arial" charset="0"/>
              </a:rPr>
              <a:t>16     </a:t>
            </a:r>
            <a:r>
              <a:rPr lang="en-US" sz="1800">
                <a:latin typeface="Arial" charset="0"/>
              </a:rPr>
              <a:t>send</a:t>
            </a:r>
            <a:r>
              <a:rPr lang="en-US" sz="1800" b="0">
                <a:latin typeface="Arial" charset="0"/>
              </a:rPr>
              <a:t> D(</a:t>
            </a:r>
            <a:r>
              <a:rPr lang="en-US" sz="1800" b="0" i="1">
                <a:latin typeface="Arial" charset="0"/>
              </a:rPr>
              <a:t>A, Y</a:t>
            </a:r>
            <a:r>
              <a:rPr lang="en-US" sz="1800" b="0">
                <a:latin typeface="Arial" charset="0"/>
              </a:rPr>
              <a:t>) to all neighbors </a:t>
            </a:r>
          </a:p>
          <a:p>
            <a:pPr algn="l"/>
            <a:r>
              <a:rPr lang="en-US" sz="1800" b="0">
                <a:latin typeface="Arial" charset="0"/>
              </a:rPr>
              <a:t>17  </a:t>
            </a:r>
            <a:r>
              <a:rPr lang="en-US" sz="1800">
                <a:latin typeface="Arial" charset="0"/>
              </a:rPr>
              <a:t>forever</a:t>
            </a:r>
            <a:r>
              <a:rPr lang="en-US" sz="1800" b="0">
                <a:latin typeface="Arial" charset="0"/>
              </a:rPr>
              <a:t> </a:t>
            </a:r>
          </a:p>
        </p:txBody>
      </p:sp>
      <p:sp>
        <p:nvSpPr>
          <p:cNvPr id="114791" name="Line 141"/>
          <p:cNvSpPr>
            <a:spLocks noChangeShapeType="1"/>
          </p:cNvSpPr>
          <p:nvPr/>
        </p:nvSpPr>
        <p:spPr bwMode="auto">
          <a:xfrm flipH="1">
            <a:off x="5486400" y="25146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92" name="Line 145"/>
          <p:cNvSpPr>
            <a:spLocks noChangeShapeType="1"/>
          </p:cNvSpPr>
          <p:nvPr/>
        </p:nvSpPr>
        <p:spPr bwMode="auto">
          <a:xfrm flipH="1">
            <a:off x="990600" y="2713038"/>
            <a:ext cx="336550" cy="2587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aphicFrame>
        <p:nvGraphicFramePr>
          <p:cNvPr id="71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62600" y="2743200"/>
            <a:ext cx="492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1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685800"/>
          </a:xfrm>
        </p:spPr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Now B sends update to A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691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2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14696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699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14841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42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14700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14833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34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35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36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4837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38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4839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40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14701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14702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14703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14704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14825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6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7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8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4829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30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1483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32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14705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14817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18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19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0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4821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22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4823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24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14706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14708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9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44102"/>
              </p:ext>
            </p:extLst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4732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graphicFrame>
        <p:nvGraphicFramePr>
          <p:cNvPr id="61" name="Group 49"/>
          <p:cNvGraphicFramePr>
            <a:graphicFrameLocks noGrp="1"/>
          </p:cNvGraphicFramePr>
          <p:nvPr/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4760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14761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/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4789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sp>
        <p:nvSpPr>
          <p:cNvPr id="114790" name="Text Box 144"/>
          <p:cNvSpPr txBox="1">
            <a:spLocks noChangeArrowheads="1"/>
          </p:cNvSpPr>
          <p:nvPr/>
        </p:nvSpPr>
        <p:spPr bwMode="auto">
          <a:xfrm>
            <a:off x="-76200" y="4292600"/>
            <a:ext cx="37830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FontTx/>
              <a:buAutoNum type="arabicPlain" startAt="7"/>
            </a:pPr>
            <a:r>
              <a:rPr lang="en-US" sz="1800" i="1">
                <a:latin typeface="Arial" charset="0"/>
              </a:rPr>
              <a:t>loop:</a:t>
            </a:r>
          </a:p>
          <a:p>
            <a:pPr algn="l"/>
            <a:r>
              <a:rPr lang="en-US" sz="1800" i="1">
                <a:latin typeface="Arial" charset="0"/>
              </a:rPr>
              <a:t>    </a:t>
            </a:r>
            <a:r>
              <a:rPr lang="en-US" sz="1800" b="0" i="1">
                <a:latin typeface="Arial" charset="0"/>
              </a:rPr>
              <a:t> …</a:t>
            </a:r>
          </a:p>
          <a:p>
            <a:pPr algn="l"/>
            <a:r>
              <a:rPr lang="en-US" sz="1800" b="0">
                <a:latin typeface="Arial" charset="0"/>
              </a:rPr>
              <a:t>13   </a:t>
            </a:r>
            <a:r>
              <a:rPr lang="en-US" sz="1800">
                <a:latin typeface="Arial" charset="0"/>
              </a:rPr>
              <a:t>else if</a:t>
            </a:r>
            <a:r>
              <a:rPr lang="en-US" sz="1800" b="0">
                <a:latin typeface="Arial" charset="0"/>
              </a:rPr>
              <a:t> (update D(</a:t>
            </a:r>
            <a:r>
              <a:rPr lang="en-US" sz="1800" b="0" i="1">
                <a:latin typeface="Arial" charset="0"/>
              </a:rPr>
              <a:t>A, Y</a:t>
            </a:r>
            <a:r>
              <a:rPr lang="en-US" sz="1800" b="0">
                <a:latin typeface="Arial" charset="0"/>
              </a:rPr>
              <a:t>) from </a:t>
            </a:r>
            <a:r>
              <a:rPr lang="en-US" sz="1800" b="0" i="1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) </a:t>
            </a:r>
          </a:p>
          <a:p>
            <a:pPr algn="l"/>
            <a:r>
              <a:rPr lang="en-US" sz="1800" b="0">
                <a:latin typeface="Arial" charset="0"/>
              </a:rPr>
              <a:t>14     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</a:t>
            </a:r>
            <a:r>
              <a:rPr lang="en-US" sz="1800" b="0" i="1">
                <a:latin typeface="Arial" charset="0"/>
              </a:rPr>
              <a:t>A,Y</a:t>
            </a:r>
            <a:r>
              <a:rPr lang="en-US" sz="1800" b="0">
                <a:latin typeface="Arial" charset="0"/>
              </a:rPr>
              <a:t>) = 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</a:t>
            </a:r>
            <a:r>
              <a:rPr lang="en-US" sz="1800" b="0" i="1">
                <a:latin typeface="Arial" charset="0"/>
              </a:rPr>
              <a:t>A,B</a:t>
            </a:r>
            <a:r>
              <a:rPr lang="en-US" sz="1800" b="0">
                <a:latin typeface="Arial" charset="0"/>
              </a:rPr>
              <a:t>) + D(</a:t>
            </a:r>
            <a:r>
              <a:rPr lang="en-US" sz="1800" b="0" i="1">
                <a:latin typeface="Arial" charset="0"/>
              </a:rPr>
              <a:t>B, Y</a:t>
            </a:r>
            <a:r>
              <a:rPr lang="en-US" sz="1800" b="0">
                <a:latin typeface="Arial" charset="0"/>
              </a:rPr>
              <a:t>);</a:t>
            </a:r>
          </a:p>
          <a:p>
            <a:pPr algn="l"/>
            <a:r>
              <a:rPr lang="en-US" sz="1800" b="0">
                <a:latin typeface="Arial" charset="0"/>
              </a:rPr>
              <a:t>15   </a:t>
            </a:r>
            <a:r>
              <a:rPr lang="en-US" sz="1800">
                <a:latin typeface="Arial" charset="0"/>
              </a:rPr>
              <a:t>if</a:t>
            </a:r>
            <a:r>
              <a:rPr lang="en-US" sz="1800" b="0">
                <a:latin typeface="Arial" charset="0"/>
              </a:rPr>
              <a:t> (new min. for destination Y)</a:t>
            </a:r>
          </a:p>
          <a:p>
            <a:pPr algn="l"/>
            <a:r>
              <a:rPr lang="en-US" sz="1800" b="0">
                <a:latin typeface="Arial" charset="0"/>
              </a:rPr>
              <a:t>16     </a:t>
            </a:r>
            <a:r>
              <a:rPr lang="en-US" sz="1800">
                <a:latin typeface="Arial" charset="0"/>
              </a:rPr>
              <a:t>send</a:t>
            </a:r>
            <a:r>
              <a:rPr lang="en-US" sz="1800" b="0">
                <a:latin typeface="Arial" charset="0"/>
              </a:rPr>
              <a:t> D(</a:t>
            </a:r>
            <a:r>
              <a:rPr lang="en-US" sz="1800" b="0" i="1">
                <a:latin typeface="Arial" charset="0"/>
              </a:rPr>
              <a:t>A, Y</a:t>
            </a:r>
            <a:r>
              <a:rPr lang="en-US" sz="1800" b="0">
                <a:latin typeface="Arial" charset="0"/>
              </a:rPr>
              <a:t>) to all neighbors </a:t>
            </a:r>
          </a:p>
          <a:p>
            <a:pPr algn="l"/>
            <a:r>
              <a:rPr lang="en-US" sz="1800" b="0">
                <a:latin typeface="Arial" charset="0"/>
              </a:rPr>
              <a:t>17  </a:t>
            </a:r>
            <a:r>
              <a:rPr lang="en-US" sz="1800">
                <a:latin typeface="Arial" charset="0"/>
              </a:rPr>
              <a:t>forever</a:t>
            </a:r>
            <a:r>
              <a:rPr lang="en-US" sz="1800" b="0">
                <a:latin typeface="Arial" charset="0"/>
              </a:rPr>
              <a:t> </a:t>
            </a:r>
          </a:p>
        </p:txBody>
      </p:sp>
      <p:sp>
        <p:nvSpPr>
          <p:cNvPr id="114791" name="Line 141"/>
          <p:cNvSpPr>
            <a:spLocks noChangeShapeType="1"/>
          </p:cNvSpPr>
          <p:nvPr/>
        </p:nvSpPr>
        <p:spPr bwMode="auto">
          <a:xfrm flipH="1">
            <a:off x="5486400" y="25146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92" name="Line 145"/>
          <p:cNvSpPr>
            <a:spLocks noChangeShapeType="1"/>
          </p:cNvSpPr>
          <p:nvPr/>
        </p:nvSpPr>
        <p:spPr bwMode="auto">
          <a:xfrm flipH="1">
            <a:off x="990600" y="2713038"/>
            <a:ext cx="336550" cy="2587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93" name="TextBox 67"/>
          <p:cNvSpPr txBox="1">
            <a:spLocks noChangeArrowheads="1"/>
          </p:cNvSpPr>
          <p:nvPr/>
        </p:nvSpPr>
        <p:spPr bwMode="auto">
          <a:xfrm>
            <a:off x="4602163" y="3429000"/>
            <a:ext cx="438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(A, C) = 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(A,B) + D(B, C)  = 2 + 1 = 3</a:t>
            </a:r>
          </a:p>
        </p:txBody>
      </p:sp>
      <p:sp>
        <p:nvSpPr>
          <p:cNvPr id="114794" name="TextBox 68"/>
          <p:cNvSpPr txBox="1">
            <a:spLocks noChangeArrowheads="1"/>
          </p:cNvSpPr>
          <p:nvPr/>
        </p:nvSpPr>
        <p:spPr bwMode="auto">
          <a:xfrm>
            <a:off x="4572000" y="3810000"/>
            <a:ext cx="438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(A, D) = 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(A,B) + D(B, D)  = 2 + 3 = 5</a:t>
            </a:r>
          </a:p>
        </p:txBody>
      </p:sp>
      <p:graphicFrame>
        <p:nvGraphicFramePr>
          <p:cNvPr id="71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4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685800"/>
          </a:xfrm>
        </p:spPr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Now B sends update to A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691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2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14696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699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14841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42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14700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14833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34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35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36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4837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38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4839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40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14701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14702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14703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14704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14825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6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7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8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4829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30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1483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32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14705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14817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18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19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0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4821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22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4823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24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14706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14708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9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4732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graphicFrame>
        <p:nvGraphicFramePr>
          <p:cNvPr id="61" name="Group 49"/>
          <p:cNvGraphicFramePr>
            <a:graphicFrameLocks noGrp="1"/>
          </p:cNvGraphicFramePr>
          <p:nvPr/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4760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14761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/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4789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sp>
        <p:nvSpPr>
          <p:cNvPr id="114790" name="Text Box 144"/>
          <p:cNvSpPr txBox="1">
            <a:spLocks noChangeArrowheads="1"/>
          </p:cNvSpPr>
          <p:nvPr/>
        </p:nvSpPr>
        <p:spPr bwMode="auto">
          <a:xfrm>
            <a:off x="-76200" y="4292600"/>
            <a:ext cx="37830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FontTx/>
              <a:buAutoNum type="arabicPlain" startAt="7"/>
            </a:pPr>
            <a:r>
              <a:rPr lang="en-US" sz="1800" i="1">
                <a:latin typeface="Arial" charset="0"/>
              </a:rPr>
              <a:t>loop:</a:t>
            </a:r>
          </a:p>
          <a:p>
            <a:pPr algn="l"/>
            <a:r>
              <a:rPr lang="en-US" sz="1800" i="1">
                <a:latin typeface="Arial" charset="0"/>
              </a:rPr>
              <a:t>    </a:t>
            </a:r>
            <a:r>
              <a:rPr lang="en-US" sz="1800" b="0" i="1">
                <a:latin typeface="Arial" charset="0"/>
              </a:rPr>
              <a:t> …</a:t>
            </a:r>
          </a:p>
          <a:p>
            <a:pPr algn="l"/>
            <a:r>
              <a:rPr lang="en-US" sz="1800" b="0">
                <a:latin typeface="Arial" charset="0"/>
              </a:rPr>
              <a:t>13   </a:t>
            </a:r>
            <a:r>
              <a:rPr lang="en-US" sz="1800">
                <a:latin typeface="Arial" charset="0"/>
              </a:rPr>
              <a:t>else if</a:t>
            </a:r>
            <a:r>
              <a:rPr lang="en-US" sz="1800" b="0">
                <a:latin typeface="Arial" charset="0"/>
              </a:rPr>
              <a:t> (update D(</a:t>
            </a:r>
            <a:r>
              <a:rPr lang="en-US" sz="1800" b="0" i="1">
                <a:latin typeface="Arial" charset="0"/>
              </a:rPr>
              <a:t>A, Y</a:t>
            </a:r>
            <a:r>
              <a:rPr lang="en-US" sz="1800" b="0">
                <a:latin typeface="Arial" charset="0"/>
              </a:rPr>
              <a:t>) from </a:t>
            </a:r>
            <a:r>
              <a:rPr lang="en-US" sz="1800" b="0" i="1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) </a:t>
            </a:r>
          </a:p>
          <a:p>
            <a:pPr algn="l"/>
            <a:r>
              <a:rPr lang="en-US" sz="1800" b="0">
                <a:latin typeface="Arial" charset="0"/>
              </a:rPr>
              <a:t>14     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</a:t>
            </a:r>
            <a:r>
              <a:rPr lang="en-US" sz="1800" b="0" i="1">
                <a:latin typeface="Arial" charset="0"/>
              </a:rPr>
              <a:t>A,Y</a:t>
            </a:r>
            <a:r>
              <a:rPr lang="en-US" sz="1800" b="0">
                <a:latin typeface="Arial" charset="0"/>
              </a:rPr>
              <a:t>) = 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</a:t>
            </a:r>
            <a:r>
              <a:rPr lang="en-US" sz="1800" b="0" i="1">
                <a:latin typeface="Arial" charset="0"/>
              </a:rPr>
              <a:t>A,B</a:t>
            </a:r>
            <a:r>
              <a:rPr lang="en-US" sz="1800" b="0">
                <a:latin typeface="Arial" charset="0"/>
              </a:rPr>
              <a:t>) + D(</a:t>
            </a:r>
            <a:r>
              <a:rPr lang="en-US" sz="1800" b="0" i="1">
                <a:latin typeface="Arial" charset="0"/>
              </a:rPr>
              <a:t>B, Y</a:t>
            </a:r>
            <a:r>
              <a:rPr lang="en-US" sz="1800" b="0">
                <a:latin typeface="Arial" charset="0"/>
              </a:rPr>
              <a:t>);</a:t>
            </a:r>
          </a:p>
          <a:p>
            <a:pPr algn="l"/>
            <a:r>
              <a:rPr lang="en-US" sz="1800" b="0">
                <a:latin typeface="Arial" charset="0"/>
              </a:rPr>
              <a:t>15   </a:t>
            </a:r>
            <a:r>
              <a:rPr lang="en-US" sz="1800">
                <a:latin typeface="Arial" charset="0"/>
              </a:rPr>
              <a:t>if</a:t>
            </a:r>
            <a:r>
              <a:rPr lang="en-US" sz="1800" b="0">
                <a:latin typeface="Arial" charset="0"/>
              </a:rPr>
              <a:t> (new min. for destination Y)</a:t>
            </a:r>
          </a:p>
          <a:p>
            <a:pPr algn="l"/>
            <a:r>
              <a:rPr lang="en-US" sz="1800" b="0">
                <a:latin typeface="Arial" charset="0"/>
              </a:rPr>
              <a:t>16     </a:t>
            </a:r>
            <a:r>
              <a:rPr lang="en-US" sz="1800">
                <a:latin typeface="Arial" charset="0"/>
              </a:rPr>
              <a:t>send</a:t>
            </a:r>
            <a:r>
              <a:rPr lang="en-US" sz="1800" b="0">
                <a:latin typeface="Arial" charset="0"/>
              </a:rPr>
              <a:t> D(</a:t>
            </a:r>
            <a:r>
              <a:rPr lang="en-US" sz="1800" b="0" i="1">
                <a:latin typeface="Arial" charset="0"/>
              </a:rPr>
              <a:t>A, Y</a:t>
            </a:r>
            <a:r>
              <a:rPr lang="en-US" sz="1800" b="0">
                <a:latin typeface="Arial" charset="0"/>
              </a:rPr>
              <a:t>) to all neighbors </a:t>
            </a:r>
          </a:p>
          <a:p>
            <a:pPr algn="l"/>
            <a:r>
              <a:rPr lang="en-US" sz="1800" b="0">
                <a:latin typeface="Arial" charset="0"/>
              </a:rPr>
              <a:t>17  </a:t>
            </a:r>
            <a:r>
              <a:rPr lang="en-US" sz="1800">
                <a:latin typeface="Arial" charset="0"/>
              </a:rPr>
              <a:t>forever</a:t>
            </a:r>
            <a:r>
              <a:rPr lang="en-US" sz="1800" b="0">
                <a:latin typeface="Arial" charset="0"/>
              </a:rPr>
              <a:t> </a:t>
            </a:r>
          </a:p>
        </p:txBody>
      </p:sp>
      <p:sp>
        <p:nvSpPr>
          <p:cNvPr id="114791" name="Line 141"/>
          <p:cNvSpPr>
            <a:spLocks noChangeShapeType="1"/>
          </p:cNvSpPr>
          <p:nvPr/>
        </p:nvSpPr>
        <p:spPr bwMode="auto">
          <a:xfrm flipH="1">
            <a:off x="5486400" y="25146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92" name="Line 145"/>
          <p:cNvSpPr>
            <a:spLocks noChangeShapeType="1"/>
          </p:cNvSpPr>
          <p:nvPr/>
        </p:nvSpPr>
        <p:spPr bwMode="auto">
          <a:xfrm flipH="1">
            <a:off x="990600" y="2713038"/>
            <a:ext cx="336550" cy="2587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93" name="TextBox 67"/>
          <p:cNvSpPr txBox="1">
            <a:spLocks noChangeArrowheads="1"/>
          </p:cNvSpPr>
          <p:nvPr/>
        </p:nvSpPr>
        <p:spPr bwMode="auto">
          <a:xfrm>
            <a:off x="4602163" y="3429000"/>
            <a:ext cx="438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(A, C) = 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(A,B) + D(B, C)  = 2 + 1 = 3</a:t>
            </a:r>
          </a:p>
        </p:txBody>
      </p:sp>
      <p:sp>
        <p:nvSpPr>
          <p:cNvPr id="114794" name="TextBox 68"/>
          <p:cNvSpPr txBox="1">
            <a:spLocks noChangeArrowheads="1"/>
          </p:cNvSpPr>
          <p:nvPr/>
        </p:nvSpPr>
        <p:spPr bwMode="auto">
          <a:xfrm>
            <a:off x="4572000" y="3810000"/>
            <a:ext cx="438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(A, D) = 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(A,B) + D(B, D)  = 2 + 3 = 5</a:t>
            </a:r>
          </a:p>
        </p:txBody>
      </p:sp>
      <p:graphicFrame>
        <p:nvGraphicFramePr>
          <p:cNvPr id="71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62" name="AutoShape 11"/>
          <p:cNvSpPr>
            <a:spLocks noChangeArrowheads="1"/>
          </p:cNvSpPr>
          <p:nvPr/>
        </p:nvSpPr>
        <p:spPr bwMode="auto">
          <a:xfrm>
            <a:off x="1981200" y="4038600"/>
            <a:ext cx="4343400" cy="838200"/>
          </a:xfrm>
          <a:prstGeom prst="wedgeRoundRectCallout">
            <a:avLst>
              <a:gd name="adj1" fmla="val 11044"/>
              <a:gd name="adj2" fmla="val -160211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why this is 5, not 4!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071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After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aseline="30000" dirty="0">
                <a:latin typeface="Helvetica" charset="0"/>
                <a:ea typeface="ＭＳ Ｐゴシック" charset="0"/>
                <a:cs typeface="ＭＳ Ｐゴシック" charset="0"/>
              </a:rPr>
              <a:t>st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Full Exchange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39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1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16744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6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747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16891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92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16748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16883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84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85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86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6887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88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6889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90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16749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16750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16751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16752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16875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76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77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78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6879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80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1688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82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16753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16867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68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69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70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6871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72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6873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74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16754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16756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6757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6780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sp>
        <p:nvSpPr>
          <p:cNvPr id="116781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16782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/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3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6810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sp>
        <p:nvSpPr>
          <p:cNvPr id="116811" name="Line 141"/>
          <p:cNvSpPr>
            <a:spLocks noChangeShapeType="1"/>
          </p:cNvSpPr>
          <p:nvPr/>
        </p:nvSpPr>
        <p:spPr bwMode="auto">
          <a:xfrm flipH="1">
            <a:off x="5486400" y="25146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aphicFrame>
        <p:nvGraphicFramePr>
          <p:cNvPr id="71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6834" name="Line 141"/>
          <p:cNvSpPr>
            <a:spLocks noChangeShapeType="1"/>
          </p:cNvSpPr>
          <p:nvPr/>
        </p:nvSpPr>
        <p:spPr bwMode="auto">
          <a:xfrm flipH="1">
            <a:off x="4800600" y="3429000"/>
            <a:ext cx="0" cy="914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6835" name="Line 141"/>
          <p:cNvSpPr>
            <a:spLocks noChangeShapeType="1"/>
          </p:cNvSpPr>
          <p:nvPr/>
        </p:nvSpPr>
        <p:spPr bwMode="auto">
          <a:xfrm flipH="1">
            <a:off x="7162800" y="3429000"/>
            <a:ext cx="0" cy="914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6836" name="Line 141"/>
          <p:cNvSpPr>
            <a:spLocks noChangeShapeType="1"/>
          </p:cNvSpPr>
          <p:nvPr/>
        </p:nvSpPr>
        <p:spPr bwMode="auto">
          <a:xfrm>
            <a:off x="5638800" y="3352800"/>
            <a:ext cx="9144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6837" name="Line 141"/>
          <p:cNvSpPr>
            <a:spLocks noChangeShapeType="1"/>
          </p:cNvSpPr>
          <p:nvPr/>
        </p:nvSpPr>
        <p:spPr bwMode="auto">
          <a:xfrm flipH="1">
            <a:off x="5867400" y="5257800"/>
            <a:ext cx="381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7" name="Text Box 143"/>
          <p:cNvSpPr txBox="1">
            <a:spLocks noChangeArrowheads="1"/>
          </p:cNvSpPr>
          <p:nvPr/>
        </p:nvSpPr>
        <p:spPr bwMode="auto">
          <a:xfrm>
            <a:off x="0" y="4449763"/>
            <a:ext cx="3429000" cy="1570037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0" i="1" dirty="0">
                <a:latin typeface="Times New Roman" charset="0"/>
              </a:rPr>
              <a:t>End of 1</a:t>
            </a:r>
            <a:r>
              <a:rPr lang="en-US" sz="3200" b="0" i="1" baseline="30000" dirty="0">
                <a:latin typeface="Times New Roman" charset="0"/>
              </a:rPr>
              <a:t>st</a:t>
            </a:r>
            <a:r>
              <a:rPr lang="en-US" sz="3200" b="0" i="1" dirty="0">
                <a:latin typeface="Times New Roman" charset="0"/>
              </a:rPr>
              <a:t> Iteration All nodes knows the best </a:t>
            </a:r>
            <a:r>
              <a:rPr lang="en-US" sz="3200" b="0" i="1" dirty="0">
                <a:solidFill>
                  <a:srgbClr val="FF0000"/>
                </a:solidFill>
                <a:latin typeface="Times New Roman" charset="0"/>
              </a:rPr>
              <a:t>two</a:t>
            </a:r>
            <a:r>
              <a:rPr lang="en-US" sz="3200" b="0" i="1" dirty="0">
                <a:latin typeface="Times New Roman" charset="0"/>
              </a:rPr>
              <a:t>-hop paths </a:t>
            </a:r>
          </a:p>
        </p:txBody>
      </p:sp>
      <p:graphicFrame>
        <p:nvGraphicFramePr>
          <p:cNvPr id="66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16255"/>
              </p:ext>
            </p:extLst>
          </p:nvPr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866" name="Line 141"/>
          <p:cNvSpPr>
            <a:spLocks noChangeShapeType="1"/>
          </p:cNvSpPr>
          <p:nvPr/>
        </p:nvSpPr>
        <p:spPr bwMode="auto">
          <a:xfrm flipH="1">
            <a:off x="5562600" y="3352800"/>
            <a:ext cx="9906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4" name="AutoShape 11"/>
          <p:cNvSpPr>
            <a:spLocks noChangeArrowheads="1"/>
          </p:cNvSpPr>
          <p:nvPr/>
        </p:nvSpPr>
        <p:spPr bwMode="auto">
          <a:xfrm>
            <a:off x="2590800" y="3505200"/>
            <a:ext cx="2819400" cy="838200"/>
          </a:xfrm>
          <a:prstGeom prst="wedgeRoundRectCallout">
            <a:avLst>
              <a:gd name="adj1" fmla="val 30873"/>
              <a:gd name="adj2" fmla="val 122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Why is this 3?</a:t>
            </a:r>
            <a:endParaRPr lang="en-US" sz="2800" dirty="0">
              <a:latin typeface="+mn-lt"/>
            </a:endParaRPr>
          </a:p>
        </p:txBody>
      </p:sp>
      <p:sp>
        <p:nvSpPr>
          <p:cNvPr id="67" name="Text Box 143"/>
          <p:cNvSpPr txBox="1">
            <a:spLocks noChangeArrowheads="1"/>
          </p:cNvSpPr>
          <p:nvPr/>
        </p:nvSpPr>
        <p:spPr bwMode="auto">
          <a:xfrm>
            <a:off x="0" y="4450140"/>
            <a:ext cx="3581400" cy="156966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0" i="1" dirty="0" smtClean="0">
                <a:latin typeface="Times New Roman" charset="0"/>
              </a:rPr>
              <a:t>Assume all send messages at same time</a:t>
            </a:r>
            <a:endParaRPr lang="en-US" sz="3200" b="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9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64" grpId="0" animBg="1"/>
      <p:bldP spid="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Example: Now A sends update to B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787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8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0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1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18792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93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4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8795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18936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37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18796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18928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9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30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31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8932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933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8934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35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18797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18798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18799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18800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18920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1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2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3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8924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925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18926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27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18801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18912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13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14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15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8916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917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8918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19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18802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3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18804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8805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8828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sp>
        <p:nvSpPr>
          <p:cNvPr id="118829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18830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/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3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8858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graphicFrame>
        <p:nvGraphicFramePr>
          <p:cNvPr id="71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8881" name="Line 141"/>
          <p:cNvSpPr>
            <a:spLocks noChangeShapeType="1"/>
          </p:cNvSpPr>
          <p:nvPr/>
        </p:nvSpPr>
        <p:spPr bwMode="auto">
          <a:xfrm flipH="1" flipV="1">
            <a:off x="5486400" y="2362200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aphicFrame>
        <p:nvGraphicFramePr>
          <p:cNvPr id="66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86824"/>
              </p:ext>
            </p:extLst>
          </p:nvPr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909" name="Text Box 144"/>
          <p:cNvSpPr txBox="1">
            <a:spLocks noChangeArrowheads="1"/>
          </p:cNvSpPr>
          <p:nvPr/>
        </p:nvSpPr>
        <p:spPr bwMode="auto">
          <a:xfrm>
            <a:off x="-76200" y="4292600"/>
            <a:ext cx="37830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FontTx/>
              <a:buAutoNum type="arabicPlain" startAt="7"/>
            </a:pPr>
            <a:r>
              <a:rPr lang="en-US" sz="1800" i="1" dirty="0">
                <a:latin typeface="Arial" charset="0"/>
              </a:rPr>
              <a:t>loop:</a:t>
            </a:r>
          </a:p>
          <a:p>
            <a:pPr algn="l"/>
            <a:r>
              <a:rPr lang="en-US" sz="1800" i="1" dirty="0">
                <a:latin typeface="Arial" charset="0"/>
              </a:rPr>
              <a:t>    </a:t>
            </a:r>
            <a:r>
              <a:rPr lang="en-US" sz="1800" b="0" i="1" dirty="0">
                <a:latin typeface="Arial" charset="0"/>
              </a:rPr>
              <a:t> …</a:t>
            </a:r>
          </a:p>
          <a:p>
            <a:pPr algn="l"/>
            <a:r>
              <a:rPr lang="en-US" sz="1800" b="0" dirty="0">
                <a:latin typeface="Arial" charset="0"/>
              </a:rPr>
              <a:t>13   </a:t>
            </a:r>
            <a:r>
              <a:rPr lang="en-US" sz="1800" dirty="0">
                <a:latin typeface="Arial" charset="0"/>
              </a:rPr>
              <a:t>else if</a:t>
            </a:r>
            <a:r>
              <a:rPr lang="en-US" sz="1800" b="0" dirty="0">
                <a:latin typeface="Arial" charset="0"/>
              </a:rPr>
              <a:t> (update D(</a:t>
            </a:r>
            <a:r>
              <a:rPr lang="en-US" sz="1800" b="0" i="1" dirty="0">
                <a:latin typeface="Arial" charset="0"/>
              </a:rPr>
              <a:t>B, Y</a:t>
            </a:r>
            <a:r>
              <a:rPr lang="en-US" sz="1800" b="0" dirty="0">
                <a:latin typeface="Arial" charset="0"/>
              </a:rPr>
              <a:t>) from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) </a:t>
            </a:r>
          </a:p>
          <a:p>
            <a:pPr algn="l"/>
            <a:r>
              <a:rPr lang="en-US" sz="1800" b="0" dirty="0">
                <a:latin typeface="Arial" charset="0"/>
              </a:rPr>
              <a:t>14     D</a:t>
            </a:r>
            <a:r>
              <a:rPr lang="en-US" sz="1800" b="0" baseline="-25000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B,Y</a:t>
            </a:r>
            <a:r>
              <a:rPr lang="en-US" sz="1800" b="0" dirty="0">
                <a:latin typeface="Arial" charset="0"/>
              </a:rPr>
              <a:t>) = D</a:t>
            </a:r>
            <a:r>
              <a:rPr lang="en-US" sz="1800" b="0" baseline="-25000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B,A</a:t>
            </a:r>
            <a:r>
              <a:rPr lang="en-US" sz="1800" b="0" dirty="0">
                <a:latin typeface="Arial" charset="0"/>
              </a:rPr>
              <a:t>) + D(</a:t>
            </a:r>
            <a:r>
              <a:rPr lang="en-US" sz="1800" b="0" i="1" dirty="0">
                <a:latin typeface="Arial" charset="0"/>
              </a:rPr>
              <a:t>A, Y</a:t>
            </a:r>
            <a:r>
              <a:rPr lang="en-US" sz="1800" b="0" dirty="0">
                <a:latin typeface="Arial" charset="0"/>
              </a:rPr>
              <a:t>);</a:t>
            </a:r>
          </a:p>
          <a:p>
            <a:pPr algn="l"/>
            <a:r>
              <a:rPr lang="en-US" sz="1800" b="0" dirty="0">
                <a:latin typeface="Arial" charset="0"/>
              </a:rPr>
              <a:t>15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(new min. for destination Y)</a:t>
            </a:r>
          </a:p>
          <a:p>
            <a:pPr algn="l"/>
            <a:r>
              <a:rPr lang="en-US" sz="1800" b="0" dirty="0">
                <a:latin typeface="Arial" charset="0"/>
              </a:rPr>
              <a:t>16     </a:t>
            </a:r>
            <a:r>
              <a:rPr lang="en-US" sz="1800" dirty="0">
                <a:latin typeface="Arial" charset="0"/>
              </a:rPr>
              <a:t>send</a:t>
            </a:r>
            <a:r>
              <a:rPr lang="en-US" sz="1800" b="0" dirty="0">
                <a:latin typeface="Arial" charset="0"/>
              </a:rPr>
              <a:t> D(</a:t>
            </a:r>
            <a:r>
              <a:rPr lang="en-US" sz="1800" b="0" i="1" dirty="0">
                <a:latin typeface="Arial" charset="0"/>
              </a:rPr>
              <a:t>B, Y</a:t>
            </a:r>
            <a:r>
              <a:rPr lang="en-US" sz="1800" b="0" dirty="0">
                <a:latin typeface="Arial" charset="0"/>
              </a:rPr>
              <a:t>) to all neighbors </a:t>
            </a:r>
          </a:p>
          <a:p>
            <a:pPr algn="l"/>
            <a:r>
              <a:rPr lang="en-US" sz="1800" b="0" dirty="0">
                <a:latin typeface="Arial" charset="0"/>
              </a:rPr>
              <a:t>17  </a:t>
            </a:r>
            <a:r>
              <a:rPr lang="en-US" sz="1800" dirty="0">
                <a:latin typeface="Arial" charset="0"/>
              </a:rPr>
              <a:t>forever</a:t>
            </a:r>
            <a:r>
              <a:rPr lang="en-US" sz="1800" b="0" dirty="0">
                <a:latin typeface="Arial" charset="0"/>
              </a:rPr>
              <a:t> </a:t>
            </a:r>
          </a:p>
        </p:txBody>
      </p:sp>
      <p:sp>
        <p:nvSpPr>
          <p:cNvPr id="118910" name="TextBox 69"/>
          <p:cNvSpPr txBox="1">
            <a:spLocks noChangeArrowheads="1"/>
          </p:cNvSpPr>
          <p:nvPr/>
        </p:nvSpPr>
        <p:spPr bwMode="auto">
          <a:xfrm>
            <a:off x="4602163" y="3429000"/>
            <a:ext cx="438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A</a:t>
            </a:r>
            <a:r>
              <a:rPr lang="en-US" sz="1800" b="0">
                <a:latin typeface="Arial" charset="0"/>
              </a:rPr>
              <a:t>(B, C) = D</a:t>
            </a:r>
            <a:r>
              <a:rPr lang="en-US" sz="1800" b="0" baseline="-25000">
                <a:latin typeface="Arial" charset="0"/>
              </a:rPr>
              <a:t>A</a:t>
            </a:r>
            <a:r>
              <a:rPr lang="en-US" sz="1800" b="0">
                <a:latin typeface="Arial" charset="0"/>
              </a:rPr>
              <a:t>(B,A) + D(A, C)  = 2 + 3 = 5</a:t>
            </a:r>
          </a:p>
        </p:txBody>
      </p:sp>
      <p:sp>
        <p:nvSpPr>
          <p:cNvPr id="118911" name="TextBox 74"/>
          <p:cNvSpPr txBox="1">
            <a:spLocks noChangeArrowheads="1"/>
          </p:cNvSpPr>
          <p:nvPr/>
        </p:nvSpPr>
        <p:spPr bwMode="auto">
          <a:xfrm>
            <a:off x="4572000" y="3821113"/>
            <a:ext cx="438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A</a:t>
            </a:r>
            <a:r>
              <a:rPr lang="en-US" sz="1800" b="0">
                <a:latin typeface="Arial" charset="0"/>
              </a:rPr>
              <a:t>(B, D) = D</a:t>
            </a:r>
            <a:r>
              <a:rPr lang="en-US" sz="1800" b="0" baseline="-25000">
                <a:latin typeface="Arial" charset="0"/>
              </a:rPr>
              <a:t>A</a:t>
            </a:r>
            <a:r>
              <a:rPr lang="en-US" sz="1800" b="0">
                <a:latin typeface="Arial" charset="0"/>
              </a:rPr>
              <a:t>(B,A) + D(A, D)  = 2 + 5 = 7</a:t>
            </a:r>
          </a:p>
        </p:txBody>
      </p:sp>
    </p:spTree>
    <p:extLst>
      <p:ext uri="{BB962C8B-B14F-4D97-AF65-F5344CB8AC3E}">
        <p14:creationId xmlns:p14="http://schemas.microsoft.com/office/powerpoint/2010/main" val="188657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Example: Now A sends update to B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787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8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0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1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18792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93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4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8795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18936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37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18796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18928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9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30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31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8932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933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8934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35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18797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18798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18799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18800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18920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1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2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3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8924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925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18926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27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18801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18912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13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14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15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8916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917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8918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19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18802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3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18804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8805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8828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sp>
        <p:nvSpPr>
          <p:cNvPr id="118829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18830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/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3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8858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graphicFrame>
        <p:nvGraphicFramePr>
          <p:cNvPr id="71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8881" name="Line 141"/>
          <p:cNvSpPr>
            <a:spLocks noChangeShapeType="1"/>
          </p:cNvSpPr>
          <p:nvPr/>
        </p:nvSpPr>
        <p:spPr bwMode="auto">
          <a:xfrm flipH="1" flipV="1">
            <a:off x="5486400" y="2362200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aphicFrame>
        <p:nvGraphicFramePr>
          <p:cNvPr id="66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70138"/>
              </p:ext>
            </p:extLst>
          </p:nvPr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909" name="Text Box 144"/>
          <p:cNvSpPr txBox="1">
            <a:spLocks noChangeArrowheads="1"/>
          </p:cNvSpPr>
          <p:nvPr/>
        </p:nvSpPr>
        <p:spPr bwMode="auto">
          <a:xfrm>
            <a:off x="-76200" y="4292600"/>
            <a:ext cx="37830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FontTx/>
              <a:buAutoNum type="arabicPlain" startAt="7"/>
            </a:pPr>
            <a:r>
              <a:rPr lang="en-US" sz="1800" i="1" dirty="0">
                <a:latin typeface="Arial" charset="0"/>
              </a:rPr>
              <a:t>loop:</a:t>
            </a:r>
          </a:p>
          <a:p>
            <a:pPr algn="l"/>
            <a:r>
              <a:rPr lang="en-US" sz="1800" i="1" dirty="0">
                <a:latin typeface="Arial" charset="0"/>
              </a:rPr>
              <a:t>    </a:t>
            </a:r>
            <a:r>
              <a:rPr lang="en-US" sz="1800" b="0" i="1" dirty="0">
                <a:latin typeface="Arial" charset="0"/>
              </a:rPr>
              <a:t> …</a:t>
            </a:r>
          </a:p>
          <a:p>
            <a:pPr algn="l"/>
            <a:r>
              <a:rPr lang="en-US" sz="1800" b="0" dirty="0">
                <a:latin typeface="Arial" charset="0"/>
              </a:rPr>
              <a:t>13   </a:t>
            </a:r>
            <a:r>
              <a:rPr lang="en-US" sz="1800" dirty="0">
                <a:latin typeface="Arial" charset="0"/>
              </a:rPr>
              <a:t>else if</a:t>
            </a:r>
            <a:r>
              <a:rPr lang="en-US" sz="1800" b="0" dirty="0">
                <a:latin typeface="Arial" charset="0"/>
              </a:rPr>
              <a:t> (update D(</a:t>
            </a:r>
            <a:r>
              <a:rPr lang="en-US" sz="1800" b="0" i="1" dirty="0">
                <a:latin typeface="Arial" charset="0"/>
              </a:rPr>
              <a:t>B, Y</a:t>
            </a:r>
            <a:r>
              <a:rPr lang="en-US" sz="1800" b="0" dirty="0">
                <a:latin typeface="Arial" charset="0"/>
              </a:rPr>
              <a:t>) from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) </a:t>
            </a:r>
          </a:p>
          <a:p>
            <a:pPr algn="l"/>
            <a:r>
              <a:rPr lang="en-US" sz="1800" b="0" dirty="0">
                <a:latin typeface="Arial" charset="0"/>
              </a:rPr>
              <a:t>14     D</a:t>
            </a:r>
            <a:r>
              <a:rPr lang="en-US" sz="1800" b="0" baseline="-25000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B,Y</a:t>
            </a:r>
            <a:r>
              <a:rPr lang="en-US" sz="1800" b="0" dirty="0">
                <a:latin typeface="Arial" charset="0"/>
              </a:rPr>
              <a:t>) = D</a:t>
            </a:r>
            <a:r>
              <a:rPr lang="en-US" sz="1800" b="0" baseline="-25000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B,A</a:t>
            </a:r>
            <a:r>
              <a:rPr lang="en-US" sz="1800" b="0" dirty="0">
                <a:latin typeface="Arial" charset="0"/>
              </a:rPr>
              <a:t>) + D(</a:t>
            </a:r>
            <a:r>
              <a:rPr lang="en-US" sz="1800" b="0" i="1" dirty="0">
                <a:latin typeface="Arial" charset="0"/>
              </a:rPr>
              <a:t>A, Y</a:t>
            </a:r>
            <a:r>
              <a:rPr lang="en-US" sz="1800" b="0" dirty="0">
                <a:latin typeface="Arial" charset="0"/>
              </a:rPr>
              <a:t>);</a:t>
            </a:r>
          </a:p>
          <a:p>
            <a:pPr algn="l"/>
            <a:r>
              <a:rPr lang="en-US" sz="1800" b="0" dirty="0">
                <a:latin typeface="Arial" charset="0"/>
              </a:rPr>
              <a:t>15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(new min. for destination Y)</a:t>
            </a:r>
          </a:p>
          <a:p>
            <a:pPr algn="l"/>
            <a:r>
              <a:rPr lang="en-US" sz="1800" b="0" dirty="0">
                <a:latin typeface="Arial" charset="0"/>
              </a:rPr>
              <a:t>16     </a:t>
            </a:r>
            <a:r>
              <a:rPr lang="en-US" sz="1800" dirty="0">
                <a:latin typeface="Arial" charset="0"/>
              </a:rPr>
              <a:t>send</a:t>
            </a:r>
            <a:r>
              <a:rPr lang="en-US" sz="1800" b="0" dirty="0">
                <a:latin typeface="Arial" charset="0"/>
              </a:rPr>
              <a:t> D(</a:t>
            </a:r>
            <a:r>
              <a:rPr lang="en-US" sz="1800" b="0" i="1" dirty="0">
                <a:latin typeface="Arial" charset="0"/>
              </a:rPr>
              <a:t>B, Y</a:t>
            </a:r>
            <a:r>
              <a:rPr lang="en-US" sz="1800" b="0" dirty="0">
                <a:latin typeface="Arial" charset="0"/>
              </a:rPr>
              <a:t>) to all neighbors </a:t>
            </a:r>
          </a:p>
          <a:p>
            <a:pPr algn="l"/>
            <a:r>
              <a:rPr lang="en-US" sz="1800" b="0" dirty="0">
                <a:latin typeface="Arial" charset="0"/>
              </a:rPr>
              <a:t>17  </a:t>
            </a:r>
            <a:r>
              <a:rPr lang="en-US" sz="1800" dirty="0">
                <a:latin typeface="Arial" charset="0"/>
              </a:rPr>
              <a:t>forever</a:t>
            </a:r>
            <a:r>
              <a:rPr lang="en-US" sz="1800" b="0" dirty="0">
                <a:latin typeface="Arial" charset="0"/>
              </a:rPr>
              <a:t> </a:t>
            </a:r>
          </a:p>
        </p:txBody>
      </p:sp>
      <p:sp>
        <p:nvSpPr>
          <p:cNvPr id="118910" name="TextBox 69"/>
          <p:cNvSpPr txBox="1">
            <a:spLocks noChangeArrowheads="1"/>
          </p:cNvSpPr>
          <p:nvPr/>
        </p:nvSpPr>
        <p:spPr bwMode="auto">
          <a:xfrm>
            <a:off x="4602163" y="3429000"/>
            <a:ext cx="438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A</a:t>
            </a:r>
            <a:r>
              <a:rPr lang="en-US" sz="1800" b="0">
                <a:latin typeface="Arial" charset="0"/>
              </a:rPr>
              <a:t>(B, C) = D</a:t>
            </a:r>
            <a:r>
              <a:rPr lang="en-US" sz="1800" b="0" baseline="-25000">
                <a:latin typeface="Arial" charset="0"/>
              </a:rPr>
              <a:t>A</a:t>
            </a:r>
            <a:r>
              <a:rPr lang="en-US" sz="1800" b="0">
                <a:latin typeface="Arial" charset="0"/>
              </a:rPr>
              <a:t>(B,A) + D(A, C)  = 2 + 3 = 5</a:t>
            </a:r>
          </a:p>
        </p:txBody>
      </p:sp>
      <p:sp>
        <p:nvSpPr>
          <p:cNvPr id="118911" name="TextBox 74"/>
          <p:cNvSpPr txBox="1">
            <a:spLocks noChangeArrowheads="1"/>
          </p:cNvSpPr>
          <p:nvPr/>
        </p:nvSpPr>
        <p:spPr bwMode="auto">
          <a:xfrm>
            <a:off x="4572000" y="3821113"/>
            <a:ext cx="438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A</a:t>
            </a:r>
            <a:r>
              <a:rPr lang="en-US" sz="1800" b="0">
                <a:latin typeface="Arial" charset="0"/>
              </a:rPr>
              <a:t>(B, D) = D</a:t>
            </a:r>
            <a:r>
              <a:rPr lang="en-US" sz="1800" b="0" baseline="-25000">
                <a:latin typeface="Arial" charset="0"/>
              </a:rPr>
              <a:t>A</a:t>
            </a:r>
            <a:r>
              <a:rPr lang="en-US" sz="1800" b="0">
                <a:latin typeface="Arial" charset="0"/>
              </a:rPr>
              <a:t>(B,A) + D(A, D)  = 2 + 5 = 7</a:t>
            </a:r>
          </a:p>
        </p:txBody>
      </p:sp>
      <p:sp>
        <p:nvSpPr>
          <p:cNvPr id="61" name="AutoShape 11"/>
          <p:cNvSpPr>
            <a:spLocks noChangeArrowheads="1"/>
          </p:cNvSpPr>
          <p:nvPr/>
        </p:nvSpPr>
        <p:spPr bwMode="auto">
          <a:xfrm>
            <a:off x="2895600" y="304800"/>
            <a:ext cx="5410200" cy="838200"/>
          </a:xfrm>
          <a:prstGeom prst="wedgeRoundRectCallout">
            <a:avLst>
              <a:gd name="adj1" fmla="val 26483"/>
              <a:gd name="adj2" fmla="val 20971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Where does this 5 come from?</a:t>
            </a:r>
            <a:endParaRPr lang="en-US" sz="2800" dirty="0">
              <a:latin typeface="+mn-lt"/>
            </a:endParaRPr>
          </a:p>
        </p:txBody>
      </p:sp>
      <p:sp>
        <p:nvSpPr>
          <p:cNvPr id="62" name="AutoShape 11"/>
          <p:cNvSpPr>
            <a:spLocks noChangeArrowheads="1"/>
          </p:cNvSpPr>
          <p:nvPr/>
        </p:nvSpPr>
        <p:spPr bwMode="auto">
          <a:xfrm>
            <a:off x="2895600" y="304800"/>
            <a:ext cx="5410200" cy="838200"/>
          </a:xfrm>
          <a:prstGeom prst="wedgeRoundRectCallout">
            <a:avLst>
              <a:gd name="adj1" fmla="val 25309"/>
              <a:gd name="adj2" fmla="val 25668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Where does this 7 come from?</a:t>
            </a:r>
            <a:endParaRPr lang="en-US" sz="2800" dirty="0">
              <a:latin typeface="+mn-lt"/>
            </a:endParaRPr>
          </a:p>
        </p:txBody>
      </p:sp>
      <p:sp>
        <p:nvSpPr>
          <p:cNvPr id="63" name="AutoShape 11"/>
          <p:cNvSpPr>
            <a:spLocks noChangeArrowheads="1"/>
          </p:cNvSpPr>
          <p:nvPr/>
        </p:nvSpPr>
        <p:spPr bwMode="auto">
          <a:xfrm>
            <a:off x="2895600" y="304800"/>
            <a:ext cx="5410200" cy="838200"/>
          </a:xfrm>
          <a:prstGeom prst="wedgeRoundRectCallout">
            <a:avLst>
              <a:gd name="adj1" fmla="val 25309"/>
              <a:gd name="adj2" fmla="val 25668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What harm does this cause?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665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9372600" cy="685800"/>
          </a:xfrm>
        </p:spPr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End of 2</a:t>
            </a:r>
            <a:r>
              <a:rPr lang="en-US" baseline="30000" dirty="0">
                <a:latin typeface="Helvetica" charset="0"/>
                <a:ea typeface="ＭＳ Ｐゴシック" charset="0"/>
                <a:cs typeface="ＭＳ Ｐゴシック" charset="0"/>
              </a:rPr>
              <a:t>nd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Full Exchange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0835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6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7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8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20840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2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843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20987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8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20844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20979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0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1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2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20983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84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20985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86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20845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20846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20847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20848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20971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72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73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74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20975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76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20977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78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20849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20963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64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65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66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20967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68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20969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70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20850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1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20852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0853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0876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graphicFrame>
        <p:nvGraphicFramePr>
          <p:cNvPr id="61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31639"/>
              </p:ext>
            </p:extLst>
          </p:nvPr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904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20905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41223"/>
              </p:ext>
            </p:extLst>
          </p:nvPr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3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20933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sp>
        <p:nvSpPr>
          <p:cNvPr id="120934" name="Line 141"/>
          <p:cNvSpPr>
            <a:spLocks noChangeShapeType="1"/>
          </p:cNvSpPr>
          <p:nvPr/>
        </p:nvSpPr>
        <p:spPr bwMode="auto">
          <a:xfrm flipH="1">
            <a:off x="5486400" y="25146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aphicFrame>
        <p:nvGraphicFramePr>
          <p:cNvPr id="71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20957" name="Line 141"/>
          <p:cNvSpPr>
            <a:spLocks noChangeShapeType="1"/>
          </p:cNvSpPr>
          <p:nvPr/>
        </p:nvSpPr>
        <p:spPr bwMode="auto">
          <a:xfrm flipH="1">
            <a:off x="4800600" y="3429000"/>
            <a:ext cx="0" cy="914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0958" name="Line 141"/>
          <p:cNvSpPr>
            <a:spLocks noChangeShapeType="1"/>
          </p:cNvSpPr>
          <p:nvPr/>
        </p:nvSpPr>
        <p:spPr bwMode="auto">
          <a:xfrm flipH="1">
            <a:off x="7162800" y="3429000"/>
            <a:ext cx="0" cy="914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0959" name="Line 141"/>
          <p:cNvSpPr>
            <a:spLocks noChangeShapeType="1"/>
          </p:cNvSpPr>
          <p:nvPr/>
        </p:nvSpPr>
        <p:spPr bwMode="auto">
          <a:xfrm>
            <a:off x="5638800" y="3352800"/>
            <a:ext cx="9144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0960" name="Line 141"/>
          <p:cNvSpPr>
            <a:spLocks noChangeShapeType="1"/>
          </p:cNvSpPr>
          <p:nvPr/>
        </p:nvSpPr>
        <p:spPr bwMode="auto">
          <a:xfrm flipH="1">
            <a:off x="5562600" y="3352800"/>
            <a:ext cx="9906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0961" name="Line 141"/>
          <p:cNvSpPr>
            <a:spLocks noChangeShapeType="1"/>
          </p:cNvSpPr>
          <p:nvPr/>
        </p:nvSpPr>
        <p:spPr bwMode="auto">
          <a:xfrm flipH="1">
            <a:off x="5867400" y="5257800"/>
            <a:ext cx="381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7" name="Text Box 143"/>
          <p:cNvSpPr txBox="1">
            <a:spLocks noChangeArrowheads="1"/>
          </p:cNvSpPr>
          <p:nvPr/>
        </p:nvSpPr>
        <p:spPr bwMode="auto">
          <a:xfrm>
            <a:off x="0" y="4449763"/>
            <a:ext cx="3505200" cy="1570037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0" i="1" dirty="0" smtClean="0">
                <a:latin typeface="Times New Roman" charset="0"/>
              </a:rPr>
              <a:t>End of 2</a:t>
            </a:r>
            <a:r>
              <a:rPr lang="en-US" sz="3200" b="0" i="1" baseline="30000" dirty="0" smtClean="0">
                <a:latin typeface="Times New Roman" charset="0"/>
              </a:rPr>
              <a:t>nd</a:t>
            </a:r>
            <a:r>
              <a:rPr lang="en-US" sz="3200" b="0" i="1" dirty="0" smtClean="0">
                <a:latin typeface="Times New Roman" charset="0"/>
              </a:rPr>
              <a:t> Iteration All nodes knows the best </a:t>
            </a:r>
            <a:r>
              <a:rPr lang="en-US" sz="3200" b="0" i="1" dirty="0" smtClean="0">
                <a:solidFill>
                  <a:srgbClr val="FF0000"/>
                </a:solidFill>
                <a:latin typeface="Times New Roman" charset="0"/>
              </a:rPr>
              <a:t>three</a:t>
            </a:r>
            <a:r>
              <a:rPr lang="en-US" sz="3200" b="0" i="1" dirty="0" smtClean="0">
                <a:latin typeface="Times New Roman" charset="0"/>
              </a:rPr>
              <a:t>-hop paths </a:t>
            </a:r>
            <a:endParaRPr lang="en-US" sz="3200" b="0" i="1" dirty="0">
              <a:latin typeface="Times New Roman" charset="0"/>
            </a:endParaRPr>
          </a:p>
        </p:txBody>
      </p:sp>
      <p:sp>
        <p:nvSpPr>
          <p:cNvPr id="64" name="Text Box 143"/>
          <p:cNvSpPr txBox="1">
            <a:spLocks noChangeArrowheads="1"/>
          </p:cNvSpPr>
          <p:nvPr/>
        </p:nvSpPr>
        <p:spPr bwMode="auto">
          <a:xfrm>
            <a:off x="0" y="4450140"/>
            <a:ext cx="3581400" cy="156966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0" i="1" dirty="0" smtClean="0">
                <a:latin typeface="Times New Roman" charset="0"/>
              </a:rPr>
              <a:t>Assume all send messages at same time</a:t>
            </a:r>
            <a:endParaRPr lang="en-US" sz="3200" b="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991600" cy="685800"/>
          </a:xfrm>
        </p:spPr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End of 3rd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Full Exchange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83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4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5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6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7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22888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9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0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891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23035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6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22892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23027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8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9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0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23031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032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23033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34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22893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22894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22895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22896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23019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0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1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2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23023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024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23025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26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22897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23011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2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3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4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23015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016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23017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18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22898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9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22900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2901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24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graphicFrame>
        <p:nvGraphicFramePr>
          <p:cNvPr id="61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05320"/>
              </p:ext>
            </p:extLst>
          </p:nvPr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952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22953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8636"/>
              </p:ext>
            </p:extLst>
          </p:nvPr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3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22981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sp>
        <p:nvSpPr>
          <p:cNvPr id="122982" name="Line 141"/>
          <p:cNvSpPr>
            <a:spLocks noChangeShapeType="1"/>
          </p:cNvSpPr>
          <p:nvPr/>
        </p:nvSpPr>
        <p:spPr bwMode="auto">
          <a:xfrm flipH="1">
            <a:off x="5486400" y="25146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aphicFrame>
        <p:nvGraphicFramePr>
          <p:cNvPr id="71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23005" name="Line 141"/>
          <p:cNvSpPr>
            <a:spLocks noChangeShapeType="1"/>
          </p:cNvSpPr>
          <p:nvPr/>
        </p:nvSpPr>
        <p:spPr bwMode="auto">
          <a:xfrm flipH="1">
            <a:off x="4800600" y="3429000"/>
            <a:ext cx="0" cy="914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3006" name="Line 141"/>
          <p:cNvSpPr>
            <a:spLocks noChangeShapeType="1"/>
          </p:cNvSpPr>
          <p:nvPr/>
        </p:nvSpPr>
        <p:spPr bwMode="auto">
          <a:xfrm flipH="1">
            <a:off x="7162800" y="3429000"/>
            <a:ext cx="0" cy="914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3007" name="Line 141"/>
          <p:cNvSpPr>
            <a:spLocks noChangeShapeType="1"/>
          </p:cNvSpPr>
          <p:nvPr/>
        </p:nvSpPr>
        <p:spPr bwMode="auto">
          <a:xfrm>
            <a:off x="5638800" y="3352800"/>
            <a:ext cx="9144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3008" name="Line 141"/>
          <p:cNvSpPr>
            <a:spLocks noChangeShapeType="1"/>
          </p:cNvSpPr>
          <p:nvPr/>
        </p:nvSpPr>
        <p:spPr bwMode="auto">
          <a:xfrm flipH="1">
            <a:off x="5562600" y="3352800"/>
            <a:ext cx="9906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3009" name="Line 141"/>
          <p:cNvSpPr>
            <a:spLocks noChangeShapeType="1"/>
          </p:cNvSpPr>
          <p:nvPr/>
        </p:nvSpPr>
        <p:spPr bwMode="auto">
          <a:xfrm flipH="1">
            <a:off x="5867400" y="5257800"/>
            <a:ext cx="381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7" name="Text Box 143"/>
          <p:cNvSpPr txBox="1">
            <a:spLocks noChangeArrowheads="1"/>
          </p:cNvSpPr>
          <p:nvPr/>
        </p:nvSpPr>
        <p:spPr bwMode="auto">
          <a:xfrm>
            <a:off x="0" y="4449763"/>
            <a:ext cx="3505200" cy="1570037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0" i="1" dirty="0">
                <a:latin typeface="Times New Roman" charset="0"/>
              </a:rPr>
              <a:t>End of </a:t>
            </a:r>
            <a:r>
              <a:rPr lang="en-US" sz="3200" b="0" i="1" dirty="0" smtClean="0">
                <a:latin typeface="Times New Roman" charset="0"/>
              </a:rPr>
              <a:t>3</a:t>
            </a:r>
            <a:r>
              <a:rPr lang="en-US" sz="3200" b="0" i="1" baseline="30000" dirty="0" smtClean="0">
                <a:latin typeface="Times New Roman" charset="0"/>
              </a:rPr>
              <a:t>rd</a:t>
            </a:r>
            <a:r>
              <a:rPr lang="en-US" sz="3200" b="0" i="1" dirty="0" smtClean="0">
                <a:latin typeface="Times New Roman" charset="0"/>
              </a:rPr>
              <a:t> </a:t>
            </a:r>
            <a:r>
              <a:rPr lang="en-US" sz="3200" b="0" i="1" dirty="0">
                <a:latin typeface="Times New Roman" charset="0"/>
              </a:rPr>
              <a:t>Iteration: Algorithm Converges!</a:t>
            </a:r>
          </a:p>
        </p:txBody>
      </p:sp>
      <p:sp>
        <p:nvSpPr>
          <p:cNvPr id="64" name="AutoShape 11"/>
          <p:cNvSpPr>
            <a:spLocks noChangeArrowheads="1"/>
          </p:cNvSpPr>
          <p:nvPr/>
        </p:nvSpPr>
        <p:spPr bwMode="auto">
          <a:xfrm>
            <a:off x="2590800" y="6324600"/>
            <a:ext cx="6324600" cy="457200"/>
          </a:xfrm>
          <a:prstGeom prst="wedgeRoundRectCallout">
            <a:avLst>
              <a:gd name="adj1" fmla="val -19718"/>
              <a:gd name="adj2" fmla="val -106105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What route does this 11 represent?</a:t>
            </a:r>
            <a:endParaRPr lang="en-US" sz="2800" dirty="0">
              <a:latin typeface="+mn-lt"/>
            </a:endParaRPr>
          </a:p>
        </p:txBody>
      </p:sp>
      <p:sp>
        <p:nvSpPr>
          <p:cNvPr id="66" name="Text Box 143"/>
          <p:cNvSpPr txBox="1">
            <a:spLocks noChangeArrowheads="1"/>
          </p:cNvSpPr>
          <p:nvPr/>
        </p:nvSpPr>
        <p:spPr bwMode="auto">
          <a:xfrm>
            <a:off x="0" y="4450140"/>
            <a:ext cx="3581400" cy="156966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0" i="1" dirty="0" smtClean="0">
                <a:latin typeface="Times New Roman" charset="0"/>
              </a:rPr>
              <a:t>Assume all send messages at same time</a:t>
            </a:r>
            <a:endParaRPr lang="en-US" sz="3200" b="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6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64" grpId="0" animBg="1"/>
      <p:bldP spid="6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state: best one-hop paths</a:t>
            </a:r>
          </a:p>
          <a:p>
            <a:r>
              <a:rPr lang="en-US" dirty="0" smtClean="0"/>
              <a:t>One simultaneous round: best two-hop paths</a:t>
            </a:r>
          </a:p>
          <a:p>
            <a:r>
              <a:rPr lang="en-US" dirty="0" smtClean="0"/>
              <a:t>Two simultaneous rounds: best three-hop paths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Kth</a:t>
            </a:r>
            <a:r>
              <a:rPr lang="en-US" dirty="0" smtClean="0"/>
              <a:t> simultaneous round: best (k+1) hop paths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ust eventually converge</a:t>
            </a:r>
          </a:p>
          <a:p>
            <a:pPr lvl="1"/>
            <a:r>
              <a:rPr lang="en-US" dirty="0" smtClean="0"/>
              <a:t>as soon as it reaches longest best path </a:t>
            </a:r>
          </a:p>
          <a:p>
            <a:r>
              <a:rPr lang="en-US" dirty="0" smtClean="0"/>
              <a:t>…..but how does it respond to changes in cost?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762000" y="3124200"/>
            <a:ext cx="7467600" cy="1524000"/>
          </a:xfrm>
          <a:prstGeom prst="wedgeRoundRectCallout">
            <a:avLst>
              <a:gd name="adj1" fmla="val 16010"/>
              <a:gd name="adj2" fmla="val 149788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The key: if the starting point is </a:t>
            </a:r>
          </a:p>
          <a:p>
            <a:pPr algn="ctr"/>
            <a:r>
              <a:rPr lang="en-US" sz="2800" dirty="0" smtClean="0">
                <a:latin typeface="+mn-lt"/>
              </a:rPr>
              <a:t>not the initialization, but some other set of </a:t>
            </a:r>
          </a:p>
          <a:p>
            <a:pPr algn="ctr"/>
            <a:r>
              <a:rPr lang="en-US" sz="2800" dirty="0" smtClean="0">
                <a:latin typeface="+mn-lt"/>
              </a:rPr>
              <a:t>entries.  Convergence could be different!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554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Link-State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69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DV: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Cost Changes</a:t>
            </a:r>
          </a:p>
        </p:txBody>
      </p:sp>
      <p:graphicFrame>
        <p:nvGraphicFramePr>
          <p:cNvPr id="254058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14816"/>
              </p:ext>
            </p:extLst>
          </p:nvPr>
        </p:nvGraphicFramePr>
        <p:xfrm>
          <a:off x="838200" y="3362068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24967" name="Text Box 57"/>
          <p:cNvSpPr txBox="1">
            <a:spLocks noChangeArrowheads="1"/>
          </p:cNvSpPr>
          <p:nvPr/>
        </p:nvSpPr>
        <p:spPr bwMode="auto">
          <a:xfrm>
            <a:off x="0" y="3419218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>
                <a:solidFill>
                  <a:srgbClr val="000000"/>
                </a:solidFill>
              </a:rPr>
              <a:t>Node B</a:t>
            </a:r>
          </a:p>
        </p:txBody>
      </p:sp>
      <p:graphicFrame>
        <p:nvGraphicFramePr>
          <p:cNvPr id="254060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17574"/>
              </p:ext>
            </p:extLst>
          </p:nvPr>
        </p:nvGraphicFramePr>
        <p:xfrm>
          <a:off x="838200" y="4581268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24986" name="Text Box 76"/>
          <p:cNvSpPr txBox="1">
            <a:spLocks noChangeArrowheads="1"/>
          </p:cNvSpPr>
          <p:nvPr/>
        </p:nvSpPr>
        <p:spPr bwMode="auto">
          <a:xfrm>
            <a:off x="0" y="4566981"/>
            <a:ext cx="869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>
                <a:solidFill>
                  <a:srgbClr val="000000"/>
                </a:solidFill>
              </a:rPr>
              <a:t>Node C</a:t>
            </a:r>
          </a:p>
        </p:txBody>
      </p:sp>
      <p:sp>
        <p:nvSpPr>
          <p:cNvPr id="124989" name="Line 187"/>
          <p:cNvSpPr>
            <a:spLocks noChangeShapeType="1"/>
          </p:cNvSpPr>
          <p:nvPr/>
        </p:nvSpPr>
        <p:spPr bwMode="auto">
          <a:xfrm>
            <a:off x="761999" y="5800468"/>
            <a:ext cx="8040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grpSp>
        <p:nvGrpSpPr>
          <p:cNvPr id="7" name="Group 188"/>
          <p:cNvGrpSpPr>
            <a:grpSpLocks/>
          </p:cNvGrpSpPr>
          <p:nvPr/>
        </p:nvGrpSpPr>
        <p:grpSpPr bwMode="auto">
          <a:xfrm>
            <a:off x="1295400" y="5800468"/>
            <a:ext cx="2439992" cy="533400"/>
            <a:chOff x="816" y="3936"/>
            <a:chExt cx="1537" cy="336"/>
          </a:xfrm>
        </p:grpSpPr>
        <p:sp>
          <p:nvSpPr>
            <p:cNvPr id="115889" name="Text Box 189"/>
            <p:cNvSpPr txBox="1">
              <a:spLocks noChangeArrowheads="1"/>
            </p:cNvSpPr>
            <p:nvPr/>
          </p:nvSpPr>
          <p:spPr bwMode="auto">
            <a:xfrm>
              <a:off x="816" y="4062"/>
              <a:ext cx="153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</a:rPr>
                <a:t>Link cost changes here</a:t>
              </a:r>
            </a:p>
          </p:txBody>
        </p:sp>
        <p:sp>
          <p:nvSpPr>
            <p:cNvPr id="125105" name="Line 190"/>
            <p:cNvSpPr>
              <a:spLocks noChangeShapeType="1"/>
            </p:cNvSpPr>
            <p:nvPr/>
          </p:nvSpPr>
          <p:spPr bwMode="auto">
            <a:xfrm flipV="1">
              <a:off x="1392" y="39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</p:grpSp>
      <p:graphicFrame>
        <p:nvGraphicFramePr>
          <p:cNvPr id="6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46561"/>
              </p:ext>
            </p:extLst>
          </p:nvPr>
        </p:nvGraphicFramePr>
        <p:xfrm>
          <a:off x="2362200" y="3362068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86797"/>
              </p:ext>
            </p:extLst>
          </p:nvPr>
        </p:nvGraphicFramePr>
        <p:xfrm>
          <a:off x="2362200" y="4581268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67675"/>
              </p:ext>
            </p:extLst>
          </p:nvPr>
        </p:nvGraphicFramePr>
        <p:xfrm>
          <a:off x="4114800" y="3339843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9203"/>
              </p:ext>
            </p:extLst>
          </p:nvPr>
        </p:nvGraphicFramePr>
        <p:xfrm>
          <a:off x="4114800" y="4581268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69034"/>
              </p:ext>
            </p:extLst>
          </p:nvPr>
        </p:nvGraphicFramePr>
        <p:xfrm>
          <a:off x="5943600" y="3339843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74344"/>
              </p:ext>
            </p:extLst>
          </p:nvPr>
        </p:nvGraphicFramePr>
        <p:xfrm>
          <a:off x="5943600" y="4581268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820202"/>
              </p:ext>
            </p:extLst>
          </p:nvPr>
        </p:nvGraphicFramePr>
        <p:xfrm>
          <a:off x="808038" y="2142868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" name="Text Box 57"/>
          <p:cNvSpPr txBox="1">
            <a:spLocks noChangeArrowheads="1"/>
          </p:cNvSpPr>
          <p:nvPr/>
        </p:nvSpPr>
        <p:spPr bwMode="auto">
          <a:xfrm>
            <a:off x="-30162" y="2200018"/>
            <a:ext cx="9233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>
                <a:solidFill>
                  <a:srgbClr val="000000"/>
                </a:solidFill>
              </a:rPr>
              <a:t>Node </a:t>
            </a:r>
            <a:r>
              <a:rPr lang="en-US" sz="1600" b="0" dirty="0" smtClean="0">
                <a:solidFill>
                  <a:srgbClr val="000000"/>
                </a:solidFill>
              </a:rPr>
              <a:t>A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70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89943"/>
              </p:ext>
            </p:extLst>
          </p:nvPr>
        </p:nvGraphicFramePr>
        <p:xfrm>
          <a:off x="2332038" y="2142868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94316"/>
              </p:ext>
            </p:extLst>
          </p:nvPr>
        </p:nvGraphicFramePr>
        <p:xfrm>
          <a:off x="4084638" y="2120643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93125"/>
              </p:ext>
            </p:extLst>
          </p:nvPr>
        </p:nvGraphicFramePr>
        <p:xfrm>
          <a:off x="5913438" y="2120643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25334"/>
              </p:ext>
            </p:extLst>
          </p:nvPr>
        </p:nvGraphicFramePr>
        <p:xfrm>
          <a:off x="7497762" y="3336668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31007"/>
              </p:ext>
            </p:extLst>
          </p:nvPr>
        </p:nvGraphicFramePr>
        <p:xfrm>
          <a:off x="7497762" y="4578093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68008"/>
              </p:ext>
            </p:extLst>
          </p:nvPr>
        </p:nvGraphicFramePr>
        <p:xfrm>
          <a:off x="7467600" y="2117468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Text Box 57"/>
          <p:cNvSpPr txBox="1">
            <a:spLocks noChangeArrowheads="1"/>
          </p:cNvSpPr>
          <p:nvPr/>
        </p:nvSpPr>
        <p:spPr bwMode="auto">
          <a:xfrm>
            <a:off x="808037" y="1457068"/>
            <a:ext cx="124936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Stable state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 Box 57"/>
          <p:cNvSpPr txBox="1">
            <a:spLocks noChangeArrowheads="1"/>
          </p:cNvSpPr>
          <p:nvPr/>
        </p:nvSpPr>
        <p:spPr bwMode="auto">
          <a:xfrm>
            <a:off x="2246312" y="1457067"/>
            <a:ext cx="141128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A-B changed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 Box 57"/>
          <p:cNvSpPr txBox="1">
            <a:spLocks noChangeArrowheads="1"/>
          </p:cNvSpPr>
          <p:nvPr/>
        </p:nvSpPr>
        <p:spPr bwMode="auto">
          <a:xfrm>
            <a:off x="4013200" y="1459961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sends tables to B, C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 Box 57"/>
          <p:cNvSpPr txBox="1">
            <a:spLocks noChangeArrowheads="1"/>
          </p:cNvSpPr>
          <p:nvPr/>
        </p:nvSpPr>
        <p:spPr bwMode="auto">
          <a:xfrm>
            <a:off x="5827713" y="1457067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 sends tables to C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 Box 57"/>
          <p:cNvSpPr txBox="1">
            <a:spLocks noChangeArrowheads="1"/>
          </p:cNvSpPr>
          <p:nvPr/>
        </p:nvSpPr>
        <p:spPr bwMode="auto">
          <a:xfrm>
            <a:off x="7391400" y="1457066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 sends tables to B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Freeform 3"/>
          <p:cNvSpPr>
            <a:spLocks/>
          </p:cNvSpPr>
          <p:nvPr/>
        </p:nvSpPr>
        <p:spPr bwMode="auto">
          <a:xfrm>
            <a:off x="6781800" y="242887"/>
            <a:ext cx="2184400" cy="1212850"/>
          </a:xfrm>
          <a:custGeom>
            <a:avLst/>
            <a:gdLst>
              <a:gd name="T0" fmla="*/ 2147483647 w 1376"/>
              <a:gd name="T1" fmla="*/ 2147483647 h 764"/>
              <a:gd name="T2" fmla="*/ 2147483647 w 1376"/>
              <a:gd name="T3" fmla="*/ 2147483647 h 764"/>
              <a:gd name="T4" fmla="*/ 2147483647 w 1376"/>
              <a:gd name="T5" fmla="*/ 2147483647 h 764"/>
              <a:gd name="T6" fmla="*/ 2147483647 w 1376"/>
              <a:gd name="T7" fmla="*/ 2147483647 h 764"/>
              <a:gd name="T8" fmla="*/ 2147483647 w 1376"/>
              <a:gd name="T9" fmla="*/ 2147483647 h 764"/>
              <a:gd name="T10" fmla="*/ 2147483647 w 1376"/>
              <a:gd name="T11" fmla="*/ 2147483647 h 764"/>
              <a:gd name="T12" fmla="*/ 2147483647 w 1376"/>
              <a:gd name="T13" fmla="*/ 2147483647 h 764"/>
              <a:gd name="T14" fmla="*/ 2147483647 w 1376"/>
              <a:gd name="T15" fmla="*/ 2147483647 h 764"/>
              <a:gd name="T16" fmla="*/ 2147483647 w 1376"/>
              <a:gd name="T17" fmla="*/ 2147483647 h 7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76"/>
              <a:gd name="T28" fmla="*/ 0 h 764"/>
              <a:gd name="T29" fmla="*/ 1376 w 1376"/>
              <a:gd name="T30" fmla="*/ 764 h 7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76" h="764">
                <a:moveTo>
                  <a:pt x="113" y="348"/>
                </a:moveTo>
                <a:cubicBezTo>
                  <a:pt x="166" y="270"/>
                  <a:pt x="296" y="218"/>
                  <a:pt x="395" y="162"/>
                </a:cubicBezTo>
                <a:cubicBezTo>
                  <a:pt x="494" y="106"/>
                  <a:pt x="583" y="0"/>
                  <a:pt x="710" y="9"/>
                </a:cubicBezTo>
                <a:cubicBezTo>
                  <a:pt x="837" y="18"/>
                  <a:pt x="1051" y="136"/>
                  <a:pt x="1160" y="219"/>
                </a:cubicBezTo>
                <a:cubicBezTo>
                  <a:pt x="1269" y="302"/>
                  <a:pt x="1376" y="426"/>
                  <a:pt x="1367" y="510"/>
                </a:cubicBezTo>
                <a:cubicBezTo>
                  <a:pt x="1358" y="594"/>
                  <a:pt x="1234" y="688"/>
                  <a:pt x="1103" y="726"/>
                </a:cubicBezTo>
                <a:cubicBezTo>
                  <a:pt x="972" y="764"/>
                  <a:pt x="749" y="754"/>
                  <a:pt x="578" y="738"/>
                </a:cubicBezTo>
                <a:cubicBezTo>
                  <a:pt x="407" y="722"/>
                  <a:pt x="154" y="695"/>
                  <a:pt x="77" y="630"/>
                </a:cubicBezTo>
                <a:cubicBezTo>
                  <a:pt x="0" y="565"/>
                  <a:pt x="60" y="426"/>
                  <a:pt x="113" y="348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7" name="Freeform 4"/>
          <p:cNvSpPr>
            <a:spLocks/>
          </p:cNvSpPr>
          <p:nvPr/>
        </p:nvSpPr>
        <p:spPr bwMode="auto">
          <a:xfrm>
            <a:off x="7351713" y="661987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8" name="Oval 5"/>
          <p:cNvSpPr>
            <a:spLocks noChangeArrowheads="1"/>
          </p:cNvSpPr>
          <p:nvPr/>
        </p:nvSpPr>
        <p:spPr bwMode="auto">
          <a:xfrm>
            <a:off x="6938963" y="1036637"/>
            <a:ext cx="496887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9" name="Line 6"/>
          <p:cNvSpPr>
            <a:spLocks noChangeShapeType="1"/>
          </p:cNvSpPr>
          <p:nvPr/>
        </p:nvSpPr>
        <p:spPr bwMode="auto">
          <a:xfrm>
            <a:off x="6938963" y="1025525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20" name="Line 7"/>
          <p:cNvSpPr>
            <a:spLocks noChangeShapeType="1"/>
          </p:cNvSpPr>
          <p:nvPr/>
        </p:nvSpPr>
        <p:spPr bwMode="auto">
          <a:xfrm>
            <a:off x="7435850" y="1025525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21" name="Rectangle 8"/>
          <p:cNvSpPr>
            <a:spLocks noChangeArrowheads="1"/>
          </p:cNvSpPr>
          <p:nvPr/>
        </p:nvSpPr>
        <p:spPr bwMode="auto">
          <a:xfrm>
            <a:off x="6938963" y="1025525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22" name="Oval 9"/>
          <p:cNvSpPr>
            <a:spLocks noChangeArrowheads="1"/>
          </p:cNvSpPr>
          <p:nvPr/>
        </p:nvSpPr>
        <p:spPr bwMode="auto">
          <a:xfrm>
            <a:off x="6934200" y="931862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23" name="Freeform 10"/>
          <p:cNvSpPr>
            <a:spLocks/>
          </p:cNvSpPr>
          <p:nvPr/>
        </p:nvSpPr>
        <p:spPr bwMode="auto">
          <a:xfrm>
            <a:off x="7994650" y="661987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24" name="Freeform 11"/>
          <p:cNvSpPr>
            <a:spLocks/>
          </p:cNvSpPr>
          <p:nvPr/>
        </p:nvSpPr>
        <p:spPr bwMode="auto">
          <a:xfrm>
            <a:off x="7442200" y="1081087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grpSp>
        <p:nvGrpSpPr>
          <p:cNvPr id="125" name="Group 12"/>
          <p:cNvGrpSpPr>
            <a:grpSpLocks/>
          </p:cNvGrpSpPr>
          <p:nvPr/>
        </p:nvGrpSpPr>
        <p:grpSpPr bwMode="auto">
          <a:xfrm>
            <a:off x="7000875" y="849312"/>
            <a:ext cx="354013" cy="396875"/>
            <a:chOff x="2944" y="2425"/>
            <a:chExt cx="226" cy="250"/>
          </a:xfrm>
        </p:grpSpPr>
        <p:sp>
          <p:nvSpPr>
            <p:cNvPr id="126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27" name="Text Box 14"/>
            <p:cNvSpPr txBox="1">
              <a:spLocks noChangeArrowheads="1"/>
            </p:cNvSpPr>
            <p:nvPr/>
          </p:nvSpPr>
          <p:spPr bwMode="auto">
            <a:xfrm>
              <a:off x="2944" y="2425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0">
                  <a:solidFill>
                    <a:srgbClr val="000000"/>
                  </a:solidFill>
                </a:rPr>
                <a:t>A</a:t>
              </a:r>
              <a:endParaRPr lang="en-US" sz="24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128" name="Group 15"/>
          <p:cNvGrpSpPr>
            <a:grpSpLocks/>
          </p:cNvGrpSpPr>
          <p:nvPr/>
        </p:nvGrpSpPr>
        <p:grpSpPr bwMode="auto">
          <a:xfrm>
            <a:off x="8275638" y="868362"/>
            <a:ext cx="501650" cy="396875"/>
            <a:chOff x="1740" y="2302"/>
            <a:chExt cx="316" cy="250"/>
          </a:xfrm>
        </p:grpSpPr>
        <p:sp>
          <p:nvSpPr>
            <p:cNvPr id="129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30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31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32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33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grpSp>
          <p:nvGrpSpPr>
            <p:cNvPr id="134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35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36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0">
                    <a:solidFill>
                      <a:srgbClr val="000000"/>
                    </a:solidFill>
                  </a:rPr>
                  <a:t>C</a:t>
                </a:r>
                <a:endParaRPr lang="en-US" sz="2400" b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37" name="Text Box 24"/>
          <p:cNvSpPr txBox="1">
            <a:spLocks noChangeArrowheads="1"/>
          </p:cNvSpPr>
          <p:nvPr/>
        </p:nvSpPr>
        <p:spPr bwMode="auto">
          <a:xfrm>
            <a:off x="8110538" y="53657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1</a:t>
            </a: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38" name="Text Box 25"/>
          <p:cNvSpPr txBox="1">
            <a:spLocks noChangeArrowheads="1"/>
          </p:cNvSpPr>
          <p:nvPr/>
        </p:nvSpPr>
        <p:spPr bwMode="auto">
          <a:xfrm>
            <a:off x="7272338" y="53181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4</a:t>
            </a: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39" name="Text Box 26"/>
          <p:cNvSpPr txBox="1">
            <a:spLocks noChangeArrowheads="1"/>
          </p:cNvSpPr>
          <p:nvPr/>
        </p:nvSpPr>
        <p:spPr bwMode="auto">
          <a:xfrm>
            <a:off x="7661275" y="1060450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50</a:t>
            </a:r>
            <a:endParaRPr lang="en-US" sz="2400" b="0">
              <a:solidFill>
                <a:srgbClr val="000000"/>
              </a:solidFill>
            </a:endParaRPr>
          </a:p>
        </p:txBody>
      </p:sp>
      <p:grpSp>
        <p:nvGrpSpPr>
          <p:cNvPr id="140" name="Group 27"/>
          <p:cNvGrpSpPr>
            <a:grpSpLocks/>
          </p:cNvGrpSpPr>
          <p:nvPr/>
        </p:nvGrpSpPr>
        <p:grpSpPr bwMode="auto">
          <a:xfrm>
            <a:off x="7608888" y="354012"/>
            <a:ext cx="501650" cy="396875"/>
            <a:chOff x="1740" y="2302"/>
            <a:chExt cx="316" cy="250"/>
          </a:xfrm>
        </p:grpSpPr>
        <p:sp>
          <p:nvSpPr>
            <p:cNvPr id="141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42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43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44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45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grpSp>
          <p:nvGrpSpPr>
            <p:cNvPr id="146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47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48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0">
                    <a:solidFill>
                      <a:srgbClr val="000000"/>
                    </a:solidFill>
                  </a:rPr>
                  <a:t>B</a:t>
                </a:r>
                <a:endParaRPr lang="en-US" sz="2400" b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49" name="Text Box 36"/>
          <p:cNvSpPr txBox="1">
            <a:spLocks noChangeArrowheads="1"/>
          </p:cNvSpPr>
          <p:nvPr/>
        </p:nvSpPr>
        <p:spPr bwMode="auto">
          <a:xfrm>
            <a:off x="7096711" y="136525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 dirty="0" smtClean="0">
                <a:solidFill>
                  <a:srgbClr val="FF0000"/>
                </a:solidFill>
              </a:rPr>
              <a:t>1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50" name="Line 37"/>
          <p:cNvSpPr>
            <a:spLocks noChangeShapeType="1"/>
          </p:cNvSpPr>
          <p:nvPr/>
        </p:nvSpPr>
        <p:spPr bwMode="auto">
          <a:xfrm flipH="1" flipV="1">
            <a:off x="7294563" y="452437"/>
            <a:ext cx="209550" cy="361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51" name="Text Box 38"/>
          <p:cNvSpPr txBox="1">
            <a:spLocks noChangeArrowheads="1"/>
          </p:cNvSpPr>
          <p:nvPr/>
        </p:nvSpPr>
        <p:spPr bwMode="auto">
          <a:xfrm>
            <a:off x="4051804" y="5872203"/>
            <a:ext cx="47207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ja-JP" altLang="en-US" sz="2400" b="0" dirty="0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altLang="ja-JP" sz="2400" b="0" dirty="0" smtClean="0">
                <a:solidFill>
                  <a:srgbClr val="FF0000"/>
                </a:solidFill>
                <a:latin typeface="Arial" charset="0"/>
              </a:rPr>
              <a:t>good 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</a:rPr>
              <a:t>news  travels fast</a:t>
            </a:r>
            <a:r>
              <a:rPr lang="ja-JP" altLang="en-US" sz="2400" b="0" dirty="0">
                <a:solidFill>
                  <a:srgbClr val="FF0000"/>
                </a:solidFill>
                <a:latin typeface="Arial" charset="0"/>
              </a:rPr>
              <a:t>”</a:t>
            </a:r>
            <a:endParaRPr lang="en-US" sz="1600" b="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3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utoUpdateAnimBg="0"/>
      <p:bldP spid="150" grpId="0" animBg="1"/>
      <p:bldP spid="1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858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DV: </a:t>
            </a:r>
            <a:r>
              <a:rPr lang="en-US" sz="3600" i="1" dirty="0">
                <a:latin typeface="Helvetica" charset="0"/>
                <a:ea typeface="ＭＳ Ｐゴシック" charset="0"/>
                <a:cs typeface="ＭＳ Ｐゴシック" charset="0"/>
              </a:rPr>
              <a:t>Count to Infinity</a:t>
            </a: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 Problem </a:t>
            </a:r>
          </a:p>
        </p:txBody>
      </p:sp>
      <p:graphicFrame>
        <p:nvGraphicFramePr>
          <p:cNvPr id="74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42059"/>
              </p:ext>
            </p:extLst>
          </p:nvPr>
        </p:nvGraphicFramePr>
        <p:xfrm>
          <a:off x="838200" y="3356579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75" name="Text Box 57"/>
          <p:cNvSpPr txBox="1">
            <a:spLocks noChangeArrowheads="1"/>
          </p:cNvSpPr>
          <p:nvPr/>
        </p:nvSpPr>
        <p:spPr bwMode="auto">
          <a:xfrm>
            <a:off x="0" y="3413729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>
                <a:solidFill>
                  <a:srgbClr val="000000"/>
                </a:solidFill>
              </a:rPr>
              <a:t>Node B</a:t>
            </a:r>
          </a:p>
        </p:txBody>
      </p:sp>
      <p:graphicFrame>
        <p:nvGraphicFramePr>
          <p:cNvPr id="7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24330"/>
              </p:ext>
            </p:extLst>
          </p:nvPr>
        </p:nvGraphicFramePr>
        <p:xfrm>
          <a:off x="838200" y="4575779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77" name="Text Box 76"/>
          <p:cNvSpPr txBox="1">
            <a:spLocks noChangeArrowheads="1"/>
          </p:cNvSpPr>
          <p:nvPr/>
        </p:nvSpPr>
        <p:spPr bwMode="auto">
          <a:xfrm>
            <a:off x="0" y="4561492"/>
            <a:ext cx="869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>
                <a:solidFill>
                  <a:srgbClr val="000000"/>
                </a:solidFill>
              </a:rPr>
              <a:t>Node C</a:t>
            </a:r>
          </a:p>
        </p:txBody>
      </p:sp>
      <p:sp>
        <p:nvSpPr>
          <p:cNvPr id="78" name="Line 187"/>
          <p:cNvSpPr>
            <a:spLocks noChangeShapeType="1"/>
          </p:cNvSpPr>
          <p:nvPr/>
        </p:nvSpPr>
        <p:spPr bwMode="auto">
          <a:xfrm>
            <a:off x="761999" y="5794979"/>
            <a:ext cx="8040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grpSp>
        <p:nvGrpSpPr>
          <p:cNvPr id="79" name="Group 188"/>
          <p:cNvGrpSpPr>
            <a:grpSpLocks/>
          </p:cNvGrpSpPr>
          <p:nvPr/>
        </p:nvGrpSpPr>
        <p:grpSpPr bwMode="auto">
          <a:xfrm>
            <a:off x="1295400" y="5794979"/>
            <a:ext cx="2439992" cy="533400"/>
            <a:chOff x="816" y="3936"/>
            <a:chExt cx="1537" cy="336"/>
          </a:xfrm>
        </p:grpSpPr>
        <p:sp>
          <p:nvSpPr>
            <p:cNvPr id="80" name="Text Box 189"/>
            <p:cNvSpPr txBox="1">
              <a:spLocks noChangeArrowheads="1"/>
            </p:cNvSpPr>
            <p:nvPr/>
          </p:nvSpPr>
          <p:spPr bwMode="auto">
            <a:xfrm>
              <a:off x="816" y="4062"/>
              <a:ext cx="153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</a:rPr>
                <a:t>Link cost changes here</a:t>
              </a:r>
            </a:p>
          </p:txBody>
        </p:sp>
        <p:sp>
          <p:nvSpPr>
            <p:cNvPr id="81" name="Line 190"/>
            <p:cNvSpPr>
              <a:spLocks noChangeShapeType="1"/>
            </p:cNvSpPr>
            <p:nvPr/>
          </p:nvSpPr>
          <p:spPr bwMode="auto">
            <a:xfrm flipV="1">
              <a:off x="1392" y="39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</p:grpSp>
      <p:graphicFrame>
        <p:nvGraphicFramePr>
          <p:cNvPr id="8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1764"/>
              </p:ext>
            </p:extLst>
          </p:nvPr>
        </p:nvGraphicFramePr>
        <p:xfrm>
          <a:off x="2362200" y="3356579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37502"/>
              </p:ext>
            </p:extLst>
          </p:nvPr>
        </p:nvGraphicFramePr>
        <p:xfrm>
          <a:off x="2362200" y="4575779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48706"/>
              </p:ext>
            </p:extLst>
          </p:nvPr>
        </p:nvGraphicFramePr>
        <p:xfrm>
          <a:off x="4114800" y="3334354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18997"/>
              </p:ext>
            </p:extLst>
          </p:nvPr>
        </p:nvGraphicFramePr>
        <p:xfrm>
          <a:off x="4114800" y="4575779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30318"/>
              </p:ext>
            </p:extLst>
          </p:nvPr>
        </p:nvGraphicFramePr>
        <p:xfrm>
          <a:off x="5943600" y="3334354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65641"/>
              </p:ext>
            </p:extLst>
          </p:nvPr>
        </p:nvGraphicFramePr>
        <p:xfrm>
          <a:off x="5943600" y="4575779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76078"/>
              </p:ext>
            </p:extLst>
          </p:nvPr>
        </p:nvGraphicFramePr>
        <p:xfrm>
          <a:off x="808038" y="2137379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0" name="Text Box 57"/>
          <p:cNvSpPr txBox="1">
            <a:spLocks noChangeArrowheads="1"/>
          </p:cNvSpPr>
          <p:nvPr/>
        </p:nvSpPr>
        <p:spPr bwMode="auto">
          <a:xfrm>
            <a:off x="-30162" y="2194529"/>
            <a:ext cx="9233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>
                <a:solidFill>
                  <a:srgbClr val="000000"/>
                </a:solidFill>
              </a:rPr>
              <a:t>Node </a:t>
            </a:r>
            <a:r>
              <a:rPr lang="en-US" sz="1600" b="0" dirty="0" smtClean="0">
                <a:solidFill>
                  <a:srgbClr val="000000"/>
                </a:solidFill>
              </a:rPr>
              <a:t>A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9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646743"/>
              </p:ext>
            </p:extLst>
          </p:nvPr>
        </p:nvGraphicFramePr>
        <p:xfrm>
          <a:off x="2332038" y="2137379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56713"/>
              </p:ext>
            </p:extLst>
          </p:nvPr>
        </p:nvGraphicFramePr>
        <p:xfrm>
          <a:off x="4084638" y="2115154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34444"/>
              </p:ext>
            </p:extLst>
          </p:nvPr>
        </p:nvGraphicFramePr>
        <p:xfrm>
          <a:off x="5913438" y="2115154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91386"/>
              </p:ext>
            </p:extLst>
          </p:nvPr>
        </p:nvGraphicFramePr>
        <p:xfrm>
          <a:off x="7497762" y="3331179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74560"/>
              </p:ext>
            </p:extLst>
          </p:nvPr>
        </p:nvGraphicFramePr>
        <p:xfrm>
          <a:off x="7497762" y="4572604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55694"/>
              </p:ext>
            </p:extLst>
          </p:nvPr>
        </p:nvGraphicFramePr>
        <p:xfrm>
          <a:off x="7467600" y="2111979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97" name="Text Box 57"/>
          <p:cNvSpPr txBox="1">
            <a:spLocks noChangeArrowheads="1"/>
          </p:cNvSpPr>
          <p:nvPr/>
        </p:nvSpPr>
        <p:spPr bwMode="auto">
          <a:xfrm>
            <a:off x="808037" y="1451579"/>
            <a:ext cx="124936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Stable state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 Box 57"/>
          <p:cNvSpPr txBox="1">
            <a:spLocks noChangeArrowheads="1"/>
          </p:cNvSpPr>
          <p:nvPr/>
        </p:nvSpPr>
        <p:spPr bwMode="auto">
          <a:xfrm>
            <a:off x="2246312" y="1451578"/>
            <a:ext cx="141128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A-B changed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 Box 57"/>
          <p:cNvSpPr txBox="1">
            <a:spLocks noChangeArrowheads="1"/>
          </p:cNvSpPr>
          <p:nvPr/>
        </p:nvSpPr>
        <p:spPr bwMode="auto">
          <a:xfrm>
            <a:off x="4013200" y="1454472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sends tables to B, C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 Box 57"/>
          <p:cNvSpPr txBox="1">
            <a:spLocks noChangeArrowheads="1"/>
          </p:cNvSpPr>
          <p:nvPr/>
        </p:nvSpPr>
        <p:spPr bwMode="auto">
          <a:xfrm>
            <a:off x="5827713" y="1451578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 sends tables to C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 Box 57"/>
          <p:cNvSpPr txBox="1">
            <a:spLocks noChangeArrowheads="1"/>
          </p:cNvSpPr>
          <p:nvPr/>
        </p:nvSpPr>
        <p:spPr bwMode="auto">
          <a:xfrm>
            <a:off x="7391400" y="1451577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 sends tables to B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Freeform 3"/>
          <p:cNvSpPr>
            <a:spLocks/>
          </p:cNvSpPr>
          <p:nvPr/>
        </p:nvSpPr>
        <p:spPr bwMode="auto">
          <a:xfrm>
            <a:off x="6781800" y="242887"/>
            <a:ext cx="2184400" cy="1212850"/>
          </a:xfrm>
          <a:custGeom>
            <a:avLst/>
            <a:gdLst>
              <a:gd name="T0" fmla="*/ 2147483647 w 1376"/>
              <a:gd name="T1" fmla="*/ 2147483647 h 764"/>
              <a:gd name="T2" fmla="*/ 2147483647 w 1376"/>
              <a:gd name="T3" fmla="*/ 2147483647 h 764"/>
              <a:gd name="T4" fmla="*/ 2147483647 w 1376"/>
              <a:gd name="T5" fmla="*/ 2147483647 h 764"/>
              <a:gd name="T6" fmla="*/ 2147483647 w 1376"/>
              <a:gd name="T7" fmla="*/ 2147483647 h 764"/>
              <a:gd name="T8" fmla="*/ 2147483647 w 1376"/>
              <a:gd name="T9" fmla="*/ 2147483647 h 764"/>
              <a:gd name="T10" fmla="*/ 2147483647 w 1376"/>
              <a:gd name="T11" fmla="*/ 2147483647 h 764"/>
              <a:gd name="T12" fmla="*/ 2147483647 w 1376"/>
              <a:gd name="T13" fmla="*/ 2147483647 h 764"/>
              <a:gd name="T14" fmla="*/ 2147483647 w 1376"/>
              <a:gd name="T15" fmla="*/ 2147483647 h 764"/>
              <a:gd name="T16" fmla="*/ 2147483647 w 1376"/>
              <a:gd name="T17" fmla="*/ 2147483647 h 7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76"/>
              <a:gd name="T28" fmla="*/ 0 h 764"/>
              <a:gd name="T29" fmla="*/ 1376 w 1376"/>
              <a:gd name="T30" fmla="*/ 764 h 7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76" h="764">
                <a:moveTo>
                  <a:pt x="113" y="348"/>
                </a:moveTo>
                <a:cubicBezTo>
                  <a:pt x="166" y="270"/>
                  <a:pt x="296" y="218"/>
                  <a:pt x="395" y="162"/>
                </a:cubicBezTo>
                <a:cubicBezTo>
                  <a:pt x="494" y="106"/>
                  <a:pt x="583" y="0"/>
                  <a:pt x="710" y="9"/>
                </a:cubicBezTo>
                <a:cubicBezTo>
                  <a:pt x="837" y="18"/>
                  <a:pt x="1051" y="136"/>
                  <a:pt x="1160" y="219"/>
                </a:cubicBezTo>
                <a:cubicBezTo>
                  <a:pt x="1269" y="302"/>
                  <a:pt x="1376" y="426"/>
                  <a:pt x="1367" y="510"/>
                </a:cubicBezTo>
                <a:cubicBezTo>
                  <a:pt x="1358" y="594"/>
                  <a:pt x="1234" y="688"/>
                  <a:pt x="1103" y="726"/>
                </a:cubicBezTo>
                <a:cubicBezTo>
                  <a:pt x="972" y="764"/>
                  <a:pt x="749" y="754"/>
                  <a:pt x="578" y="738"/>
                </a:cubicBezTo>
                <a:cubicBezTo>
                  <a:pt x="407" y="722"/>
                  <a:pt x="154" y="695"/>
                  <a:pt x="77" y="630"/>
                </a:cubicBezTo>
                <a:cubicBezTo>
                  <a:pt x="0" y="565"/>
                  <a:pt x="60" y="426"/>
                  <a:pt x="113" y="348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" name="Freeform 4"/>
          <p:cNvSpPr>
            <a:spLocks/>
          </p:cNvSpPr>
          <p:nvPr/>
        </p:nvSpPr>
        <p:spPr bwMode="auto">
          <a:xfrm>
            <a:off x="7351713" y="661987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6938963" y="1036637"/>
            <a:ext cx="496887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1" name="Line 6"/>
          <p:cNvSpPr>
            <a:spLocks noChangeShapeType="1"/>
          </p:cNvSpPr>
          <p:nvPr/>
        </p:nvSpPr>
        <p:spPr bwMode="auto">
          <a:xfrm>
            <a:off x="6938963" y="1025525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2" name="Line 7"/>
          <p:cNvSpPr>
            <a:spLocks noChangeShapeType="1"/>
          </p:cNvSpPr>
          <p:nvPr/>
        </p:nvSpPr>
        <p:spPr bwMode="auto">
          <a:xfrm>
            <a:off x="7435850" y="1025525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6938963" y="1025525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02" name="Oval 9"/>
          <p:cNvSpPr>
            <a:spLocks noChangeArrowheads="1"/>
          </p:cNvSpPr>
          <p:nvPr/>
        </p:nvSpPr>
        <p:spPr bwMode="auto">
          <a:xfrm>
            <a:off x="6934200" y="931862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03" name="Freeform 10"/>
          <p:cNvSpPr>
            <a:spLocks/>
          </p:cNvSpPr>
          <p:nvPr/>
        </p:nvSpPr>
        <p:spPr bwMode="auto">
          <a:xfrm>
            <a:off x="7994650" y="661987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04" name="Freeform 11"/>
          <p:cNvSpPr>
            <a:spLocks/>
          </p:cNvSpPr>
          <p:nvPr/>
        </p:nvSpPr>
        <p:spPr bwMode="auto">
          <a:xfrm>
            <a:off x="7442200" y="1081087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000875" y="849312"/>
            <a:ext cx="354013" cy="396875"/>
            <a:chOff x="2944" y="2425"/>
            <a:chExt cx="226" cy="250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07" name="Text Box 14"/>
            <p:cNvSpPr txBox="1">
              <a:spLocks noChangeArrowheads="1"/>
            </p:cNvSpPr>
            <p:nvPr/>
          </p:nvSpPr>
          <p:spPr bwMode="auto">
            <a:xfrm>
              <a:off x="2944" y="2425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0">
                  <a:solidFill>
                    <a:srgbClr val="000000"/>
                  </a:solidFill>
                </a:rPr>
                <a:t>A</a:t>
              </a:r>
              <a:endParaRPr lang="en-US" sz="24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108" name="Group 15"/>
          <p:cNvGrpSpPr>
            <a:grpSpLocks/>
          </p:cNvGrpSpPr>
          <p:nvPr/>
        </p:nvGrpSpPr>
        <p:grpSpPr bwMode="auto">
          <a:xfrm>
            <a:off x="8275638" y="868362"/>
            <a:ext cx="501650" cy="396875"/>
            <a:chOff x="1740" y="2302"/>
            <a:chExt cx="316" cy="250"/>
          </a:xfrm>
        </p:grpSpPr>
        <p:sp>
          <p:nvSpPr>
            <p:cNvPr id="109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10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11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13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grpSp>
          <p:nvGrpSpPr>
            <p:cNvPr id="114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5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16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0">
                    <a:solidFill>
                      <a:srgbClr val="000000"/>
                    </a:solidFill>
                  </a:rPr>
                  <a:t>C</a:t>
                </a:r>
                <a:endParaRPr lang="en-US" sz="2400" b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8110538" y="53657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1</a:t>
            </a: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272338" y="53181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4</a:t>
            </a: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7661275" y="1060450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50</a:t>
            </a:r>
            <a:endParaRPr lang="en-US" sz="2400" b="0">
              <a:solidFill>
                <a:srgbClr val="000000"/>
              </a:solidFill>
            </a:endParaRPr>
          </a:p>
        </p:txBody>
      </p:sp>
      <p:grpSp>
        <p:nvGrpSpPr>
          <p:cNvPr id="120" name="Group 27"/>
          <p:cNvGrpSpPr>
            <a:grpSpLocks/>
          </p:cNvGrpSpPr>
          <p:nvPr/>
        </p:nvGrpSpPr>
        <p:grpSpPr bwMode="auto">
          <a:xfrm>
            <a:off x="7608888" y="354012"/>
            <a:ext cx="501650" cy="396875"/>
            <a:chOff x="1740" y="2302"/>
            <a:chExt cx="316" cy="250"/>
          </a:xfrm>
        </p:grpSpPr>
        <p:sp>
          <p:nvSpPr>
            <p:cNvPr id="121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22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23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24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25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grpSp>
          <p:nvGrpSpPr>
            <p:cNvPr id="126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27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28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0">
                    <a:solidFill>
                      <a:srgbClr val="000000"/>
                    </a:solidFill>
                  </a:rPr>
                  <a:t>B</a:t>
                </a:r>
                <a:endParaRPr lang="en-US" sz="2400" b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9" name="Text Box 36"/>
          <p:cNvSpPr txBox="1">
            <a:spLocks noChangeArrowheads="1"/>
          </p:cNvSpPr>
          <p:nvPr/>
        </p:nvSpPr>
        <p:spPr bwMode="auto">
          <a:xfrm>
            <a:off x="7019766" y="136525"/>
            <a:ext cx="492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 dirty="0" smtClean="0">
                <a:solidFill>
                  <a:srgbClr val="FF0000"/>
                </a:solidFill>
              </a:rPr>
              <a:t>60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30" name="Line 37"/>
          <p:cNvSpPr>
            <a:spLocks noChangeShapeType="1"/>
          </p:cNvSpPr>
          <p:nvPr/>
        </p:nvSpPr>
        <p:spPr bwMode="auto">
          <a:xfrm flipH="1" flipV="1">
            <a:off x="7294563" y="452437"/>
            <a:ext cx="209550" cy="361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33" name="Text Box 38"/>
          <p:cNvSpPr txBox="1">
            <a:spLocks noChangeArrowheads="1"/>
          </p:cNvSpPr>
          <p:nvPr/>
        </p:nvSpPr>
        <p:spPr bwMode="auto">
          <a:xfrm>
            <a:off x="4051804" y="5791200"/>
            <a:ext cx="47207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altLang="ja-JP" sz="2400" b="0" dirty="0">
                <a:solidFill>
                  <a:srgbClr val="FF0000"/>
                </a:solidFill>
                <a:latin typeface="Arial" charset="0"/>
              </a:rPr>
              <a:t>“bad news travels slowly”</a:t>
            </a:r>
          </a:p>
          <a:p>
            <a:r>
              <a:rPr lang="en-US" sz="2400" b="0" dirty="0">
                <a:solidFill>
                  <a:srgbClr val="FF0000"/>
                </a:solidFill>
                <a:latin typeface="Arial" charset="0"/>
              </a:rPr>
              <a:t>(not 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</a:rPr>
              <a:t>yet 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</a:rPr>
              <a:t>converged)</a:t>
            </a:r>
            <a:endParaRPr lang="en-US" sz="1600" b="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0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utoUpdateAnimBg="0"/>
      <p:bldP spid="130" grpId="0" animBg="1"/>
      <p:bldP spid="1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DV: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Poisoned Reverse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2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09220"/>
              </p:ext>
            </p:extLst>
          </p:nvPr>
        </p:nvGraphicFramePr>
        <p:xfrm>
          <a:off x="838200" y="3709302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73" name="Text Box 57"/>
          <p:cNvSpPr txBox="1">
            <a:spLocks noChangeArrowheads="1"/>
          </p:cNvSpPr>
          <p:nvPr/>
        </p:nvSpPr>
        <p:spPr bwMode="auto">
          <a:xfrm>
            <a:off x="0" y="3766452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>
                <a:solidFill>
                  <a:srgbClr val="000000"/>
                </a:solidFill>
              </a:rPr>
              <a:t>Node B</a:t>
            </a:r>
          </a:p>
        </p:txBody>
      </p:sp>
      <p:graphicFrame>
        <p:nvGraphicFramePr>
          <p:cNvPr id="7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45725"/>
              </p:ext>
            </p:extLst>
          </p:nvPr>
        </p:nvGraphicFramePr>
        <p:xfrm>
          <a:off x="838200" y="4928502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75" name="Text Box 76"/>
          <p:cNvSpPr txBox="1">
            <a:spLocks noChangeArrowheads="1"/>
          </p:cNvSpPr>
          <p:nvPr/>
        </p:nvSpPr>
        <p:spPr bwMode="auto">
          <a:xfrm>
            <a:off x="0" y="4914215"/>
            <a:ext cx="869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>
                <a:solidFill>
                  <a:srgbClr val="000000"/>
                </a:solidFill>
              </a:rPr>
              <a:t>Node C</a:t>
            </a:r>
          </a:p>
        </p:txBody>
      </p:sp>
      <p:sp>
        <p:nvSpPr>
          <p:cNvPr id="76" name="Line 187"/>
          <p:cNvSpPr>
            <a:spLocks noChangeShapeType="1"/>
          </p:cNvSpPr>
          <p:nvPr/>
        </p:nvSpPr>
        <p:spPr bwMode="auto">
          <a:xfrm>
            <a:off x="761999" y="6147702"/>
            <a:ext cx="8040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grpSp>
        <p:nvGrpSpPr>
          <p:cNvPr id="77" name="Group 188"/>
          <p:cNvGrpSpPr>
            <a:grpSpLocks/>
          </p:cNvGrpSpPr>
          <p:nvPr/>
        </p:nvGrpSpPr>
        <p:grpSpPr bwMode="auto">
          <a:xfrm>
            <a:off x="1295400" y="6147702"/>
            <a:ext cx="2439992" cy="533400"/>
            <a:chOff x="816" y="3936"/>
            <a:chExt cx="1537" cy="336"/>
          </a:xfrm>
        </p:grpSpPr>
        <p:sp>
          <p:nvSpPr>
            <p:cNvPr id="78" name="Text Box 189"/>
            <p:cNvSpPr txBox="1">
              <a:spLocks noChangeArrowheads="1"/>
            </p:cNvSpPr>
            <p:nvPr/>
          </p:nvSpPr>
          <p:spPr bwMode="auto">
            <a:xfrm>
              <a:off x="816" y="4062"/>
              <a:ext cx="153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</a:rPr>
                <a:t>Link cost changes here</a:t>
              </a:r>
            </a:p>
          </p:txBody>
        </p:sp>
        <p:sp>
          <p:nvSpPr>
            <p:cNvPr id="79" name="Line 190"/>
            <p:cNvSpPr>
              <a:spLocks noChangeShapeType="1"/>
            </p:cNvSpPr>
            <p:nvPr/>
          </p:nvSpPr>
          <p:spPr bwMode="auto">
            <a:xfrm flipV="1">
              <a:off x="1392" y="39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</p:grpSp>
      <p:graphicFrame>
        <p:nvGraphicFramePr>
          <p:cNvPr id="8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57378"/>
              </p:ext>
            </p:extLst>
          </p:nvPr>
        </p:nvGraphicFramePr>
        <p:xfrm>
          <a:off x="2362200" y="3709302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62205"/>
              </p:ext>
            </p:extLst>
          </p:nvPr>
        </p:nvGraphicFramePr>
        <p:xfrm>
          <a:off x="2362200" y="4928502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10361"/>
              </p:ext>
            </p:extLst>
          </p:nvPr>
        </p:nvGraphicFramePr>
        <p:xfrm>
          <a:off x="4114800" y="3687077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55777"/>
              </p:ext>
            </p:extLst>
          </p:nvPr>
        </p:nvGraphicFramePr>
        <p:xfrm>
          <a:off x="4114800" y="4928502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69368"/>
              </p:ext>
            </p:extLst>
          </p:nvPr>
        </p:nvGraphicFramePr>
        <p:xfrm>
          <a:off x="5943600" y="3687077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18219"/>
              </p:ext>
            </p:extLst>
          </p:nvPr>
        </p:nvGraphicFramePr>
        <p:xfrm>
          <a:off x="5943600" y="4928502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24336"/>
              </p:ext>
            </p:extLst>
          </p:nvPr>
        </p:nvGraphicFramePr>
        <p:xfrm>
          <a:off x="808038" y="2490102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8" name="Text Box 57"/>
          <p:cNvSpPr txBox="1">
            <a:spLocks noChangeArrowheads="1"/>
          </p:cNvSpPr>
          <p:nvPr/>
        </p:nvSpPr>
        <p:spPr bwMode="auto">
          <a:xfrm>
            <a:off x="-30162" y="2547252"/>
            <a:ext cx="9233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>
                <a:solidFill>
                  <a:srgbClr val="000000"/>
                </a:solidFill>
              </a:rPr>
              <a:t>Node </a:t>
            </a:r>
            <a:r>
              <a:rPr lang="en-US" sz="1600" b="0" dirty="0" smtClean="0">
                <a:solidFill>
                  <a:srgbClr val="000000"/>
                </a:solidFill>
              </a:rPr>
              <a:t>A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89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41019"/>
              </p:ext>
            </p:extLst>
          </p:nvPr>
        </p:nvGraphicFramePr>
        <p:xfrm>
          <a:off x="2332038" y="2490102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48642"/>
              </p:ext>
            </p:extLst>
          </p:nvPr>
        </p:nvGraphicFramePr>
        <p:xfrm>
          <a:off x="4084638" y="2467877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90666"/>
              </p:ext>
            </p:extLst>
          </p:nvPr>
        </p:nvGraphicFramePr>
        <p:xfrm>
          <a:off x="5913438" y="2467877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44757"/>
              </p:ext>
            </p:extLst>
          </p:nvPr>
        </p:nvGraphicFramePr>
        <p:xfrm>
          <a:off x="7497762" y="3683902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27957"/>
              </p:ext>
            </p:extLst>
          </p:nvPr>
        </p:nvGraphicFramePr>
        <p:xfrm>
          <a:off x="7497762" y="4925327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50372"/>
              </p:ext>
            </p:extLst>
          </p:nvPr>
        </p:nvGraphicFramePr>
        <p:xfrm>
          <a:off x="7467600" y="2464702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95" name="Text Box 57"/>
          <p:cNvSpPr txBox="1">
            <a:spLocks noChangeArrowheads="1"/>
          </p:cNvSpPr>
          <p:nvPr/>
        </p:nvSpPr>
        <p:spPr bwMode="auto">
          <a:xfrm>
            <a:off x="808037" y="1804302"/>
            <a:ext cx="124936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Stable state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 Box 57"/>
          <p:cNvSpPr txBox="1">
            <a:spLocks noChangeArrowheads="1"/>
          </p:cNvSpPr>
          <p:nvPr/>
        </p:nvSpPr>
        <p:spPr bwMode="auto">
          <a:xfrm>
            <a:off x="2246312" y="1804301"/>
            <a:ext cx="141128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A-B changed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 Box 57"/>
          <p:cNvSpPr txBox="1">
            <a:spLocks noChangeArrowheads="1"/>
          </p:cNvSpPr>
          <p:nvPr/>
        </p:nvSpPr>
        <p:spPr bwMode="auto">
          <a:xfrm>
            <a:off x="4013200" y="1807195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sends tables to B, C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 Box 57"/>
          <p:cNvSpPr txBox="1">
            <a:spLocks noChangeArrowheads="1"/>
          </p:cNvSpPr>
          <p:nvPr/>
        </p:nvSpPr>
        <p:spPr bwMode="auto">
          <a:xfrm>
            <a:off x="5827713" y="1804301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 sends tables to C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 Box 57"/>
          <p:cNvSpPr txBox="1">
            <a:spLocks noChangeArrowheads="1"/>
          </p:cNvSpPr>
          <p:nvPr/>
        </p:nvSpPr>
        <p:spPr bwMode="auto">
          <a:xfrm>
            <a:off x="7391400" y="1804300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 sends tables to B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Freeform 3"/>
          <p:cNvSpPr>
            <a:spLocks/>
          </p:cNvSpPr>
          <p:nvPr/>
        </p:nvSpPr>
        <p:spPr bwMode="auto">
          <a:xfrm>
            <a:off x="6781800" y="242887"/>
            <a:ext cx="2184400" cy="1212850"/>
          </a:xfrm>
          <a:custGeom>
            <a:avLst/>
            <a:gdLst>
              <a:gd name="T0" fmla="*/ 2147483647 w 1376"/>
              <a:gd name="T1" fmla="*/ 2147483647 h 764"/>
              <a:gd name="T2" fmla="*/ 2147483647 w 1376"/>
              <a:gd name="T3" fmla="*/ 2147483647 h 764"/>
              <a:gd name="T4" fmla="*/ 2147483647 w 1376"/>
              <a:gd name="T5" fmla="*/ 2147483647 h 764"/>
              <a:gd name="T6" fmla="*/ 2147483647 w 1376"/>
              <a:gd name="T7" fmla="*/ 2147483647 h 764"/>
              <a:gd name="T8" fmla="*/ 2147483647 w 1376"/>
              <a:gd name="T9" fmla="*/ 2147483647 h 764"/>
              <a:gd name="T10" fmla="*/ 2147483647 w 1376"/>
              <a:gd name="T11" fmla="*/ 2147483647 h 764"/>
              <a:gd name="T12" fmla="*/ 2147483647 w 1376"/>
              <a:gd name="T13" fmla="*/ 2147483647 h 764"/>
              <a:gd name="T14" fmla="*/ 2147483647 w 1376"/>
              <a:gd name="T15" fmla="*/ 2147483647 h 764"/>
              <a:gd name="T16" fmla="*/ 2147483647 w 1376"/>
              <a:gd name="T17" fmla="*/ 2147483647 h 7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76"/>
              <a:gd name="T28" fmla="*/ 0 h 764"/>
              <a:gd name="T29" fmla="*/ 1376 w 1376"/>
              <a:gd name="T30" fmla="*/ 764 h 7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76" h="764">
                <a:moveTo>
                  <a:pt x="113" y="348"/>
                </a:moveTo>
                <a:cubicBezTo>
                  <a:pt x="166" y="270"/>
                  <a:pt x="296" y="218"/>
                  <a:pt x="395" y="162"/>
                </a:cubicBezTo>
                <a:cubicBezTo>
                  <a:pt x="494" y="106"/>
                  <a:pt x="583" y="0"/>
                  <a:pt x="710" y="9"/>
                </a:cubicBezTo>
                <a:cubicBezTo>
                  <a:pt x="837" y="18"/>
                  <a:pt x="1051" y="136"/>
                  <a:pt x="1160" y="219"/>
                </a:cubicBezTo>
                <a:cubicBezTo>
                  <a:pt x="1269" y="302"/>
                  <a:pt x="1376" y="426"/>
                  <a:pt x="1367" y="510"/>
                </a:cubicBezTo>
                <a:cubicBezTo>
                  <a:pt x="1358" y="594"/>
                  <a:pt x="1234" y="688"/>
                  <a:pt x="1103" y="726"/>
                </a:cubicBezTo>
                <a:cubicBezTo>
                  <a:pt x="972" y="764"/>
                  <a:pt x="749" y="754"/>
                  <a:pt x="578" y="738"/>
                </a:cubicBezTo>
                <a:cubicBezTo>
                  <a:pt x="407" y="722"/>
                  <a:pt x="154" y="695"/>
                  <a:pt x="77" y="630"/>
                </a:cubicBezTo>
                <a:cubicBezTo>
                  <a:pt x="0" y="565"/>
                  <a:pt x="60" y="426"/>
                  <a:pt x="113" y="348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0" name="Freeform 4"/>
          <p:cNvSpPr>
            <a:spLocks/>
          </p:cNvSpPr>
          <p:nvPr/>
        </p:nvSpPr>
        <p:spPr bwMode="auto">
          <a:xfrm>
            <a:off x="7351713" y="661987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6938963" y="1036637"/>
            <a:ext cx="496887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37" name="Line 6"/>
          <p:cNvSpPr>
            <a:spLocks noChangeShapeType="1"/>
          </p:cNvSpPr>
          <p:nvPr/>
        </p:nvSpPr>
        <p:spPr bwMode="auto">
          <a:xfrm>
            <a:off x="6938963" y="1025525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38" name="Line 7"/>
          <p:cNvSpPr>
            <a:spLocks noChangeShapeType="1"/>
          </p:cNvSpPr>
          <p:nvPr/>
        </p:nvSpPr>
        <p:spPr bwMode="auto">
          <a:xfrm>
            <a:off x="7435850" y="1025525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39" name="Rectangle 8"/>
          <p:cNvSpPr>
            <a:spLocks noChangeArrowheads="1"/>
          </p:cNvSpPr>
          <p:nvPr/>
        </p:nvSpPr>
        <p:spPr bwMode="auto">
          <a:xfrm>
            <a:off x="6938963" y="1025525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40" name="Oval 9"/>
          <p:cNvSpPr>
            <a:spLocks noChangeArrowheads="1"/>
          </p:cNvSpPr>
          <p:nvPr/>
        </p:nvSpPr>
        <p:spPr bwMode="auto">
          <a:xfrm>
            <a:off x="6934200" y="931862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41" name="Freeform 10"/>
          <p:cNvSpPr>
            <a:spLocks/>
          </p:cNvSpPr>
          <p:nvPr/>
        </p:nvSpPr>
        <p:spPr bwMode="auto">
          <a:xfrm>
            <a:off x="7994650" y="661987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42" name="Freeform 11"/>
          <p:cNvSpPr>
            <a:spLocks/>
          </p:cNvSpPr>
          <p:nvPr/>
        </p:nvSpPr>
        <p:spPr bwMode="auto">
          <a:xfrm>
            <a:off x="7442200" y="1081087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grpSp>
        <p:nvGrpSpPr>
          <p:cNvPr id="143" name="Group 12"/>
          <p:cNvGrpSpPr>
            <a:grpSpLocks/>
          </p:cNvGrpSpPr>
          <p:nvPr/>
        </p:nvGrpSpPr>
        <p:grpSpPr bwMode="auto">
          <a:xfrm>
            <a:off x="7000875" y="849312"/>
            <a:ext cx="354013" cy="396875"/>
            <a:chOff x="2944" y="2425"/>
            <a:chExt cx="226" cy="250"/>
          </a:xfrm>
        </p:grpSpPr>
        <p:sp>
          <p:nvSpPr>
            <p:cNvPr id="144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45" name="Text Box 14"/>
            <p:cNvSpPr txBox="1">
              <a:spLocks noChangeArrowheads="1"/>
            </p:cNvSpPr>
            <p:nvPr/>
          </p:nvSpPr>
          <p:spPr bwMode="auto">
            <a:xfrm>
              <a:off x="2944" y="2425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0">
                  <a:solidFill>
                    <a:srgbClr val="000000"/>
                  </a:solidFill>
                </a:rPr>
                <a:t>A</a:t>
              </a:r>
              <a:endParaRPr lang="en-US" sz="24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146" name="Group 15"/>
          <p:cNvGrpSpPr>
            <a:grpSpLocks/>
          </p:cNvGrpSpPr>
          <p:nvPr/>
        </p:nvGrpSpPr>
        <p:grpSpPr bwMode="auto">
          <a:xfrm>
            <a:off x="8275638" y="868362"/>
            <a:ext cx="501650" cy="396875"/>
            <a:chOff x="1740" y="2302"/>
            <a:chExt cx="316" cy="250"/>
          </a:xfrm>
        </p:grpSpPr>
        <p:sp>
          <p:nvSpPr>
            <p:cNvPr id="147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48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49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50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51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grpSp>
          <p:nvGrpSpPr>
            <p:cNvPr id="152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53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54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0">
                    <a:solidFill>
                      <a:srgbClr val="000000"/>
                    </a:solidFill>
                  </a:rPr>
                  <a:t>C</a:t>
                </a:r>
                <a:endParaRPr lang="en-US" sz="2400" b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5" name="Text Box 24"/>
          <p:cNvSpPr txBox="1">
            <a:spLocks noChangeArrowheads="1"/>
          </p:cNvSpPr>
          <p:nvPr/>
        </p:nvSpPr>
        <p:spPr bwMode="auto">
          <a:xfrm>
            <a:off x="8110538" y="53657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1</a:t>
            </a: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56" name="Text Box 25"/>
          <p:cNvSpPr txBox="1">
            <a:spLocks noChangeArrowheads="1"/>
          </p:cNvSpPr>
          <p:nvPr/>
        </p:nvSpPr>
        <p:spPr bwMode="auto">
          <a:xfrm>
            <a:off x="7272338" y="53181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4</a:t>
            </a: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57" name="Text Box 26"/>
          <p:cNvSpPr txBox="1">
            <a:spLocks noChangeArrowheads="1"/>
          </p:cNvSpPr>
          <p:nvPr/>
        </p:nvSpPr>
        <p:spPr bwMode="auto">
          <a:xfrm>
            <a:off x="7661275" y="1060450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50</a:t>
            </a:r>
            <a:endParaRPr lang="en-US" sz="2400" b="0">
              <a:solidFill>
                <a:srgbClr val="000000"/>
              </a:solidFill>
            </a:endParaRPr>
          </a:p>
        </p:txBody>
      </p:sp>
      <p:grpSp>
        <p:nvGrpSpPr>
          <p:cNvPr id="158" name="Group 27"/>
          <p:cNvGrpSpPr>
            <a:grpSpLocks/>
          </p:cNvGrpSpPr>
          <p:nvPr/>
        </p:nvGrpSpPr>
        <p:grpSpPr bwMode="auto">
          <a:xfrm>
            <a:off x="7608888" y="354012"/>
            <a:ext cx="501650" cy="396875"/>
            <a:chOff x="1740" y="2302"/>
            <a:chExt cx="316" cy="250"/>
          </a:xfrm>
        </p:grpSpPr>
        <p:sp>
          <p:nvSpPr>
            <p:cNvPr id="159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60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61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62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63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grpSp>
          <p:nvGrpSpPr>
            <p:cNvPr id="164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65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66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0">
                    <a:solidFill>
                      <a:srgbClr val="000000"/>
                    </a:solidFill>
                  </a:rPr>
                  <a:t>B</a:t>
                </a:r>
                <a:endParaRPr lang="en-US" sz="2400" b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67" name="Text Box 36"/>
          <p:cNvSpPr txBox="1">
            <a:spLocks noChangeArrowheads="1"/>
          </p:cNvSpPr>
          <p:nvPr/>
        </p:nvSpPr>
        <p:spPr bwMode="auto">
          <a:xfrm>
            <a:off x="7019766" y="136525"/>
            <a:ext cx="492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 dirty="0" smtClean="0">
                <a:solidFill>
                  <a:srgbClr val="FF0000"/>
                </a:solidFill>
              </a:rPr>
              <a:t>60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68" name="Line 37"/>
          <p:cNvSpPr>
            <a:spLocks noChangeShapeType="1"/>
          </p:cNvSpPr>
          <p:nvPr/>
        </p:nvSpPr>
        <p:spPr bwMode="auto">
          <a:xfrm flipH="1" flipV="1">
            <a:off x="7294563" y="452437"/>
            <a:ext cx="209550" cy="361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69" name="Rectangle 39"/>
          <p:cNvSpPr>
            <a:spLocks noChangeArrowheads="1"/>
          </p:cNvSpPr>
          <p:nvPr/>
        </p:nvSpPr>
        <p:spPr bwMode="auto">
          <a:xfrm>
            <a:off x="352168" y="1164109"/>
            <a:ext cx="7772400" cy="80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Times" charset="0"/>
              <a:buChar char="•"/>
            </a:pPr>
            <a:r>
              <a:rPr lang="en-US" b="0" dirty="0">
                <a:latin typeface="Arial" charset="0"/>
              </a:rPr>
              <a:t>If B routes through C to get to A:</a:t>
            </a:r>
            <a:endParaRPr lang="en-US" sz="1800" b="0" dirty="0">
              <a:latin typeface="Arial" charset="0"/>
            </a:endParaRPr>
          </a:p>
          <a:p>
            <a:pPr marL="685800" lvl="1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-"/>
            </a:pPr>
            <a:r>
              <a:rPr lang="en-US" sz="1600" b="0" dirty="0">
                <a:latin typeface="Arial" charset="0"/>
              </a:rPr>
              <a:t>B tells C its (</a:t>
            </a:r>
            <a:r>
              <a:rPr lang="en-US" sz="1600" b="0" dirty="0" smtClean="0">
                <a:latin typeface="Arial" charset="0"/>
              </a:rPr>
              <a:t>B’</a:t>
            </a:r>
            <a:r>
              <a:rPr lang="en-US" altLang="ja-JP" sz="1600" b="0" dirty="0" smtClean="0">
                <a:latin typeface="Arial" charset="0"/>
              </a:rPr>
              <a:t>s</a:t>
            </a:r>
            <a:r>
              <a:rPr lang="en-US" altLang="ja-JP" sz="1600" b="0" dirty="0">
                <a:latin typeface="Arial" charset="0"/>
              </a:rPr>
              <a:t>) distance to A is </a:t>
            </a:r>
            <a:r>
              <a:rPr lang="en-US" altLang="ja-JP" sz="1600" b="0" dirty="0" smtClean="0">
                <a:latin typeface="Arial" charset="0"/>
              </a:rPr>
              <a:t>infinite (so </a:t>
            </a:r>
            <a:r>
              <a:rPr lang="en-US" altLang="ja-JP" sz="1600" b="0" dirty="0">
                <a:latin typeface="Arial" charset="0"/>
              </a:rPr>
              <a:t>C </a:t>
            </a:r>
            <a:r>
              <a:rPr lang="en-US" altLang="ja-JP" sz="1600" b="0" dirty="0" smtClean="0">
                <a:latin typeface="Arial" charset="0"/>
              </a:rPr>
              <a:t>won’t </a:t>
            </a:r>
            <a:r>
              <a:rPr lang="en-US" altLang="ja-JP" sz="1600" b="0" dirty="0">
                <a:latin typeface="Arial" charset="0"/>
              </a:rPr>
              <a:t>route to A via B</a:t>
            </a:r>
            <a:r>
              <a:rPr lang="en-US" altLang="ja-JP" sz="1600" b="0" dirty="0" smtClean="0">
                <a:latin typeface="Arial" charset="0"/>
              </a:rPr>
              <a:t>)</a:t>
            </a:r>
            <a:endParaRPr lang="en-US" altLang="ja-JP" b="0" dirty="0"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29419" y="1807195"/>
            <a:ext cx="853678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1" name="Text Box 38"/>
          <p:cNvSpPr txBox="1">
            <a:spLocks noChangeArrowheads="1"/>
          </p:cNvSpPr>
          <p:nvPr/>
        </p:nvSpPr>
        <p:spPr bwMode="auto">
          <a:xfrm>
            <a:off x="4081965" y="6138089"/>
            <a:ext cx="47207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altLang="ja-JP" sz="1800" b="0" dirty="0" smtClean="0">
                <a:solidFill>
                  <a:srgbClr val="FF0000"/>
                </a:solidFill>
                <a:latin typeface="Arial" charset="0"/>
              </a:rPr>
              <a:t>Note: this converges after C receives another update from B</a:t>
            </a:r>
            <a:endParaRPr lang="en-US" sz="1200" b="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56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utoUpdateAnimBg="0"/>
      <p:bldP spid="168" grpId="0" animBg="1"/>
      <p:bldP spid="1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other inconvenient aspects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if we use a </a:t>
            </a:r>
            <a:r>
              <a:rPr lang="en-US" dirty="0"/>
              <a:t>non-additive </a:t>
            </a:r>
            <a:r>
              <a:rPr lang="en-US" dirty="0" smtClean="0"/>
              <a:t>metric?</a:t>
            </a:r>
          </a:p>
          <a:p>
            <a:pPr lvl="1"/>
            <a:r>
              <a:rPr lang="en-US" dirty="0" smtClean="0"/>
              <a:t>E.g., maximal capacity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What if routers don’t use the same metric?</a:t>
            </a:r>
          </a:p>
          <a:p>
            <a:pPr lvl="1"/>
            <a:r>
              <a:rPr lang="en-US" dirty="0" smtClean="0"/>
              <a:t>I want low delay, you want low loss rate?</a:t>
            </a:r>
          </a:p>
          <a:p>
            <a:pPr lvl="1"/>
            <a:endParaRPr lang="en-US" dirty="0"/>
          </a:p>
          <a:p>
            <a:r>
              <a:rPr lang="en-US" dirty="0" smtClean="0"/>
              <a:t>What happens if nodes lie?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7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Use Any Metric?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said that we can pick any metric.  Really?</a:t>
            </a:r>
          </a:p>
          <a:p>
            <a:r>
              <a:rPr lang="en-US" dirty="0" smtClean="0"/>
              <a:t>What about maximizing capacity?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5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agreement on metrics?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nodes choose their paths according to different criteria, then bad things might happen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Node </a:t>
            </a:r>
            <a:r>
              <a:rPr lang="en-US" dirty="0"/>
              <a:t>A</a:t>
            </a:r>
            <a:r>
              <a:rPr lang="en-US" dirty="0" smtClean="0"/>
              <a:t> is minimizing latency</a:t>
            </a:r>
          </a:p>
          <a:p>
            <a:pPr lvl="1"/>
            <a:r>
              <a:rPr lang="en-US" dirty="0" smtClean="0"/>
              <a:t>Node B is minimizing loss rate</a:t>
            </a:r>
          </a:p>
          <a:p>
            <a:pPr lvl="1"/>
            <a:r>
              <a:rPr lang="en-US" dirty="0" smtClean="0"/>
              <a:t>Node C is minimizing price</a:t>
            </a:r>
          </a:p>
          <a:p>
            <a:r>
              <a:rPr lang="en-US" dirty="0" smtClean="0"/>
              <a:t>Any of those goals are fine, if globally adopted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a problem when nodes use different criteria</a:t>
            </a:r>
          </a:p>
          <a:p>
            <a:pPr lvl="6"/>
            <a:endParaRPr lang="en-US" dirty="0"/>
          </a:p>
          <a:p>
            <a:r>
              <a:rPr lang="en-US" dirty="0" smtClean="0"/>
              <a:t>Consider a routing algorithm where paths are described by delay, cost, loss</a:t>
            </a:r>
          </a:p>
        </p:txBody>
      </p:sp>
    </p:spTree>
    <p:extLst>
      <p:ext uri="{BB962C8B-B14F-4D97-AF65-F5344CB8AC3E}">
        <p14:creationId xmlns:p14="http://schemas.microsoft.com/office/powerpoint/2010/main" val="135726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Here?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 bwMode="auto">
          <a:xfrm>
            <a:off x="1600200" y="2209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4419600" y="3657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7086600" y="2133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4419600" y="58674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85" name="Straight Connector 84"/>
          <p:cNvCxnSpPr>
            <a:endCxn id="70" idx="1"/>
          </p:cNvCxnSpPr>
          <p:nvPr/>
        </p:nvCxnSpPr>
        <p:spPr bwMode="auto">
          <a:xfrm>
            <a:off x="1676400" y="2286000"/>
            <a:ext cx="27655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>
            <a:stCxn id="68" idx="7"/>
          </p:cNvCxnSpPr>
          <p:nvPr/>
        </p:nvCxnSpPr>
        <p:spPr bwMode="auto">
          <a:xfrm flipV="1">
            <a:off x="1730282" y="2209800"/>
            <a:ext cx="5378636" cy="22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70" idx="7"/>
            <a:endCxn id="74" idx="3"/>
          </p:cNvCxnSpPr>
          <p:nvPr/>
        </p:nvCxnSpPr>
        <p:spPr bwMode="auto">
          <a:xfrm flipV="1">
            <a:off x="4549682" y="2263682"/>
            <a:ext cx="2559236" cy="1416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>
            <a:endCxn id="78" idx="0"/>
          </p:cNvCxnSpPr>
          <p:nvPr/>
        </p:nvCxnSpPr>
        <p:spPr bwMode="auto">
          <a:xfrm>
            <a:off x="4495800" y="3733800"/>
            <a:ext cx="0" cy="2133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>
            <a:stCxn id="68" idx="4"/>
            <a:endCxn id="78" idx="2"/>
          </p:cNvCxnSpPr>
          <p:nvPr/>
        </p:nvCxnSpPr>
        <p:spPr bwMode="auto">
          <a:xfrm>
            <a:off x="1676400" y="2362200"/>
            <a:ext cx="2743200" cy="3581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74" idx="4"/>
            <a:endCxn id="78" idx="6"/>
          </p:cNvCxnSpPr>
          <p:nvPr/>
        </p:nvCxnSpPr>
        <p:spPr bwMode="auto">
          <a:xfrm flipH="1">
            <a:off x="4572000" y="2286000"/>
            <a:ext cx="2590800" cy="3657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2895600" y="17526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Low price link</a:t>
            </a:r>
            <a:endParaRPr lang="en-US" b="0" dirty="0">
              <a:latin typeface="+mn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828800" y="43434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Low loss link</a:t>
            </a:r>
            <a:endParaRPr lang="en-US" b="0" dirty="0">
              <a:latin typeface="+mn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572000" y="26670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Low delay link</a:t>
            </a:r>
            <a:endParaRPr lang="en-US" b="0" dirty="0">
              <a:latin typeface="+mn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752600" y="26670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Low loss link</a:t>
            </a:r>
            <a:endParaRPr lang="en-US" b="0" dirty="0">
              <a:latin typeface="+mn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24200" y="39624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Low delay link</a:t>
            </a:r>
            <a:endParaRPr lang="en-US" b="0" dirty="0">
              <a:latin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038600" y="43434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Low price link</a:t>
            </a:r>
            <a:endParaRPr lang="en-US" b="0" dirty="0">
              <a:latin typeface="+mn-lt"/>
            </a:endParaRPr>
          </a:p>
        </p:txBody>
      </p:sp>
      <p:sp>
        <p:nvSpPr>
          <p:cNvPr id="122" name="AutoShape 11"/>
          <p:cNvSpPr>
            <a:spLocks noChangeArrowheads="1"/>
          </p:cNvSpPr>
          <p:nvPr/>
        </p:nvSpPr>
        <p:spPr bwMode="auto">
          <a:xfrm>
            <a:off x="25400" y="1295400"/>
            <a:ext cx="3200400" cy="762000"/>
          </a:xfrm>
          <a:prstGeom prst="wedgeRoundRectCallout">
            <a:avLst>
              <a:gd name="adj1" fmla="val -2053"/>
              <a:gd name="adj2" fmla="val 78103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Cares about price, </a:t>
            </a:r>
          </a:p>
          <a:p>
            <a:pPr algn="ctr"/>
            <a:r>
              <a:rPr lang="en-US" dirty="0" smtClean="0">
                <a:latin typeface="+mn-lt"/>
              </a:rPr>
              <a:t>then loss</a:t>
            </a:r>
            <a:endParaRPr lang="en-US" dirty="0">
              <a:latin typeface="+mn-lt"/>
            </a:endParaRPr>
          </a:p>
        </p:txBody>
      </p:sp>
      <p:sp>
        <p:nvSpPr>
          <p:cNvPr id="123" name="AutoShape 11"/>
          <p:cNvSpPr>
            <a:spLocks noChangeArrowheads="1"/>
          </p:cNvSpPr>
          <p:nvPr/>
        </p:nvSpPr>
        <p:spPr bwMode="auto">
          <a:xfrm>
            <a:off x="5715000" y="1295400"/>
            <a:ext cx="3200400" cy="762000"/>
          </a:xfrm>
          <a:prstGeom prst="wedgeRoundRectCallout">
            <a:avLst>
              <a:gd name="adj1" fmla="val 2709"/>
              <a:gd name="adj2" fmla="val 66436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Cares about delay,</a:t>
            </a:r>
          </a:p>
          <a:p>
            <a:pPr algn="ctr"/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hen price</a:t>
            </a:r>
            <a:endParaRPr lang="en-US" dirty="0">
              <a:latin typeface="+mn-lt"/>
            </a:endParaRPr>
          </a:p>
        </p:txBody>
      </p:sp>
      <p:sp>
        <p:nvSpPr>
          <p:cNvPr id="124" name="AutoShape 11"/>
          <p:cNvSpPr>
            <a:spLocks noChangeArrowheads="1"/>
          </p:cNvSpPr>
          <p:nvPr/>
        </p:nvSpPr>
        <p:spPr bwMode="auto">
          <a:xfrm>
            <a:off x="5257800" y="3200400"/>
            <a:ext cx="3886200" cy="838200"/>
          </a:xfrm>
          <a:prstGeom prst="wedgeRoundRectCallout">
            <a:avLst>
              <a:gd name="adj1" fmla="val -68089"/>
              <a:gd name="adj2" fmla="val 14618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Cares about loss,</a:t>
            </a:r>
          </a:p>
          <a:p>
            <a:pPr algn="ctr"/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hen delay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56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8686800" cy="1173162"/>
          </a:xfrm>
        </p:spPr>
        <p:txBody>
          <a:bodyPr/>
          <a:lstStyle/>
          <a:p>
            <a:r>
              <a:rPr lang="en-US" dirty="0" smtClean="0"/>
              <a:t>Must agree on loop-avoiding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all nodes minimize same metric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And that metric increases around loops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Then process is guaranteed to converge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72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routers lie?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dirty="0" smtClean="0"/>
              <a:t>What if a router claims a 1-hop path to everywhere?</a:t>
            </a:r>
          </a:p>
          <a:p>
            <a:pPr lvl="3"/>
            <a:endParaRPr lang="en-US" dirty="0"/>
          </a:p>
          <a:p>
            <a:r>
              <a:rPr lang="en-US" dirty="0" smtClean="0"/>
              <a:t>All traffic from nearby routers gets sent there</a:t>
            </a:r>
          </a:p>
          <a:p>
            <a:pPr lvl="4"/>
            <a:endParaRPr lang="en-US" dirty="0"/>
          </a:p>
          <a:p>
            <a:r>
              <a:rPr lang="en-US" dirty="0" smtClean="0"/>
              <a:t>How can you tell if they are lying?</a:t>
            </a:r>
          </a:p>
          <a:p>
            <a:pPr lvl="4"/>
            <a:endParaRPr lang="en-US" dirty="0"/>
          </a:p>
          <a:p>
            <a:r>
              <a:rPr lang="en-US" dirty="0" smtClean="0"/>
              <a:t>Can this happen in real life?</a:t>
            </a:r>
          </a:p>
          <a:p>
            <a:pPr lvl="1"/>
            <a:r>
              <a:rPr lang="en-US" dirty="0" smtClean="0"/>
              <a:t>It has, several times….</a:t>
            </a:r>
          </a:p>
        </p:txBody>
      </p:sp>
    </p:spTree>
    <p:extLst>
      <p:ext uri="{BB962C8B-B14F-4D97-AF65-F5344CB8AC3E}">
        <p14:creationId xmlns:p14="http://schemas.microsoft.com/office/powerpoint/2010/main" val="105229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State vs. Distance Vector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47937"/>
          </a:xfrm>
        </p:spPr>
        <p:txBody>
          <a:bodyPr/>
          <a:lstStyle/>
          <a:p>
            <a:r>
              <a:rPr lang="en-US" sz="3200" dirty="0" smtClean="0"/>
              <a:t>Core idea</a:t>
            </a:r>
          </a:p>
          <a:p>
            <a:pPr lvl="1"/>
            <a:r>
              <a:rPr lang="en-US" sz="2800" dirty="0" smtClean="0"/>
              <a:t>LS: tell all nodes about your immediate neighbors</a:t>
            </a:r>
          </a:p>
          <a:p>
            <a:pPr lvl="1"/>
            <a:r>
              <a:rPr lang="en-US" sz="2800" dirty="0" smtClean="0"/>
              <a:t>DV: tell your immediate neighbors about (your least cost distance to) all nodes</a:t>
            </a:r>
          </a:p>
          <a:p>
            <a:pPr lvl="1"/>
            <a:endParaRPr lang="en-US" sz="28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694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State Routing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2"/>
                </a:solidFill>
                <a:latin typeface="Arial" charset="0"/>
              </a:rPr>
              <a:t>Each </a:t>
            </a:r>
            <a:r>
              <a:rPr lang="en-US" sz="2400" dirty="0">
                <a:solidFill>
                  <a:schemeClr val="bg2"/>
                </a:solidFill>
                <a:latin typeface="Arial" charset="0"/>
              </a:rPr>
              <a:t>node </a:t>
            </a:r>
            <a:r>
              <a:rPr lang="en-US" sz="2400" dirty="0" smtClean="0">
                <a:solidFill>
                  <a:schemeClr val="bg2"/>
                </a:solidFill>
                <a:latin typeface="Arial" charset="0"/>
              </a:rPr>
              <a:t>maintains its local “link state” (LS)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Each node floods its local link state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Hence, each node learns the entire network topology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Can use 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</a:rPr>
              <a:t>Dijkstra’s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 to compute the shortest paths between nodes</a:t>
            </a:r>
            <a:endParaRPr lang="en-US" sz="2000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85800" y="3200400"/>
            <a:ext cx="7291388" cy="3429000"/>
            <a:chOff x="192" y="1536"/>
            <a:chExt cx="4929" cy="2448"/>
          </a:xfrm>
        </p:grpSpPr>
        <p:sp>
          <p:nvSpPr>
            <p:cNvPr id="35857" name="Freeform 5"/>
            <p:cNvSpPr>
              <a:spLocks noEditPoints="1"/>
            </p:cNvSpPr>
            <p:nvPr/>
          </p:nvSpPr>
          <p:spPr bwMode="auto">
            <a:xfrm>
              <a:off x="854" y="2385"/>
              <a:ext cx="1500" cy="22"/>
            </a:xfrm>
            <a:custGeom>
              <a:avLst/>
              <a:gdLst>
                <a:gd name="T0" fmla="*/ 1500 w 1500"/>
                <a:gd name="T1" fmla="*/ 10 h 22"/>
                <a:gd name="T2" fmla="*/ 1498 w 1500"/>
                <a:gd name="T3" fmla="*/ 2 h 22"/>
                <a:gd name="T4" fmla="*/ 1490 w 1500"/>
                <a:gd name="T5" fmla="*/ 0 h 22"/>
                <a:gd name="T6" fmla="*/ 1482 w 1500"/>
                <a:gd name="T7" fmla="*/ 2 h 22"/>
                <a:gd name="T8" fmla="*/ 1478 w 1500"/>
                <a:gd name="T9" fmla="*/ 10 h 22"/>
                <a:gd name="T10" fmla="*/ 1482 w 1500"/>
                <a:gd name="T11" fmla="*/ 18 h 22"/>
                <a:gd name="T12" fmla="*/ 1490 w 1500"/>
                <a:gd name="T13" fmla="*/ 22 h 22"/>
                <a:gd name="T14" fmla="*/ 1498 w 1500"/>
                <a:gd name="T15" fmla="*/ 18 h 22"/>
                <a:gd name="T16" fmla="*/ 1500 w 1500"/>
                <a:gd name="T17" fmla="*/ 10 h 22"/>
                <a:gd name="T18" fmla="*/ 0 w 1500"/>
                <a:gd name="T19" fmla="*/ 10 h 22"/>
                <a:gd name="T20" fmla="*/ 2 w 1500"/>
                <a:gd name="T21" fmla="*/ 18 h 22"/>
                <a:gd name="T22" fmla="*/ 10 w 1500"/>
                <a:gd name="T23" fmla="*/ 22 h 22"/>
                <a:gd name="T24" fmla="*/ 18 w 1500"/>
                <a:gd name="T25" fmla="*/ 18 h 22"/>
                <a:gd name="T26" fmla="*/ 21 w 1500"/>
                <a:gd name="T27" fmla="*/ 10 h 22"/>
                <a:gd name="T28" fmla="*/ 18 w 1500"/>
                <a:gd name="T29" fmla="*/ 2 h 22"/>
                <a:gd name="T30" fmla="*/ 10 w 1500"/>
                <a:gd name="T31" fmla="*/ 0 h 22"/>
                <a:gd name="T32" fmla="*/ 2 w 1500"/>
                <a:gd name="T33" fmla="*/ 2 h 22"/>
                <a:gd name="T34" fmla="*/ 0 w 1500"/>
                <a:gd name="T35" fmla="*/ 1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6"/>
            <p:cNvSpPr>
              <a:spLocks noChangeShapeType="1"/>
            </p:cNvSpPr>
            <p:nvPr/>
          </p:nvSpPr>
          <p:spPr bwMode="auto">
            <a:xfrm flipH="1">
              <a:off x="875" y="2395"/>
              <a:ext cx="145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Freeform 7"/>
            <p:cNvSpPr>
              <a:spLocks noEditPoints="1"/>
            </p:cNvSpPr>
            <p:nvPr/>
          </p:nvSpPr>
          <p:spPr bwMode="auto">
            <a:xfrm>
              <a:off x="854" y="3034"/>
              <a:ext cx="1500" cy="403"/>
            </a:xfrm>
            <a:custGeom>
              <a:avLst/>
              <a:gdLst>
                <a:gd name="T0" fmla="*/ 0 w 1500"/>
                <a:gd name="T1" fmla="*/ 395 h 403"/>
                <a:gd name="T2" fmla="*/ 4 w 1500"/>
                <a:gd name="T3" fmla="*/ 403 h 403"/>
                <a:gd name="T4" fmla="*/ 14 w 1500"/>
                <a:gd name="T5" fmla="*/ 403 h 403"/>
                <a:gd name="T6" fmla="*/ 20 w 1500"/>
                <a:gd name="T7" fmla="*/ 399 h 403"/>
                <a:gd name="T8" fmla="*/ 21 w 1500"/>
                <a:gd name="T9" fmla="*/ 391 h 403"/>
                <a:gd name="T10" fmla="*/ 16 w 1500"/>
                <a:gd name="T11" fmla="*/ 383 h 403"/>
                <a:gd name="T12" fmla="*/ 8 w 1500"/>
                <a:gd name="T13" fmla="*/ 381 h 403"/>
                <a:gd name="T14" fmla="*/ 0 w 1500"/>
                <a:gd name="T15" fmla="*/ 387 h 403"/>
                <a:gd name="T16" fmla="*/ 0 w 1500"/>
                <a:gd name="T17" fmla="*/ 395 h 403"/>
                <a:gd name="T18" fmla="*/ 1500 w 1500"/>
                <a:gd name="T19" fmla="*/ 8 h 403"/>
                <a:gd name="T20" fmla="*/ 1496 w 1500"/>
                <a:gd name="T21" fmla="*/ 2 h 403"/>
                <a:gd name="T22" fmla="*/ 1486 w 1500"/>
                <a:gd name="T23" fmla="*/ 0 h 403"/>
                <a:gd name="T24" fmla="*/ 1480 w 1500"/>
                <a:gd name="T25" fmla="*/ 6 h 403"/>
                <a:gd name="T26" fmla="*/ 1478 w 1500"/>
                <a:gd name="T27" fmla="*/ 14 h 403"/>
                <a:gd name="T28" fmla="*/ 1484 w 1500"/>
                <a:gd name="T29" fmla="*/ 22 h 403"/>
                <a:gd name="T30" fmla="*/ 1492 w 1500"/>
                <a:gd name="T31" fmla="*/ 22 h 403"/>
                <a:gd name="T32" fmla="*/ 1500 w 1500"/>
                <a:gd name="T33" fmla="*/ 18 h 403"/>
                <a:gd name="T34" fmla="*/ 1500 w 1500"/>
                <a:gd name="T35" fmla="*/ 8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8"/>
            <p:cNvSpPr>
              <a:spLocks noChangeShapeType="1"/>
            </p:cNvSpPr>
            <p:nvPr/>
          </p:nvSpPr>
          <p:spPr bwMode="auto">
            <a:xfrm flipV="1">
              <a:off x="875" y="3048"/>
              <a:ext cx="1457" cy="37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Freeform 9"/>
            <p:cNvSpPr>
              <a:spLocks noEditPoints="1"/>
            </p:cNvSpPr>
            <p:nvPr/>
          </p:nvSpPr>
          <p:spPr bwMode="auto">
            <a:xfrm>
              <a:off x="854" y="3415"/>
              <a:ext cx="1500" cy="381"/>
            </a:xfrm>
            <a:custGeom>
              <a:avLst/>
              <a:gdLst>
                <a:gd name="T0" fmla="*/ 0 w 1500"/>
                <a:gd name="T1" fmla="*/ 10 h 381"/>
                <a:gd name="T2" fmla="*/ 2 w 1500"/>
                <a:gd name="T3" fmla="*/ 18 h 381"/>
                <a:gd name="T4" fmla="*/ 8 w 1500"/>
                <a:gd name="T5" fmla="*/ 22 h 381"/>
                <a:gd name="T6" fmla="*/ 16 w 1500"/>
                <a:gd name="T7" fmla="*/ 22 h 381"/>
                <a:gd name="T8" fmla="*/ 21 w 1500"/>
                <a:gd name="T9" fmla="*/ 14 h 381"/>
                <a:gd name="T10" fmla="*/ 20 w 1500"/>
                <a:gd name="T11" fmla="*/ 6 h 381"/>
                <a:gd name="T12" fmla="*/ 14 w 1500"/>
                <a:gd name="T13" fmla="*/ 0 h 381"/>
                <a:gd name="T14" fmla="*/ 4 w 1500"/>
                <a:gd name="T15" fmla="*/ 2 h 381"/>
                <a:gd name="T16" fmla="*/ 0 w 1500"/>
                <a:gd name="T17" fmla="*/ 10 h 381"/>
                <a:gd name="T18" fmla="*/ 1500 w 1500"/>
                <a:gd name="T19" fmla="*/ 373 h 381"/>
                <a:gd name="T20" fmla="*/ 1500 w 1500"/>
                <a:gd name="T21" fmla="*/ 365 h 381"/>
                <a:gd name="T22" fmla="*/ 1492 w 1500"/>
                <a:gd name="T23" fmla="*/ 359 h 381"/>
                <a:gd name="T24" fmla="*/ 1484 w 1500"/>
                <a:gd name="T25" fmla="*/ 361 h 381"/>
                <a:gd name="T26" fmla="*/ 1478 w 1500"/>
                <a:gd name="T27" fmla="*/ 369 h 381"/>
                <a:gd name="T28" fmla="*/ 1480 w 1500"/>
                <a:gd name="T29" fmla="*/ 377 h 381"/>
                <a:gd name="T30" fmla="*/ 1486 w 1500"/>
                <a:gd name="T31" fmla="*/ 381 h 381"/>
                <a:gd name="T32" fmla="*/ 1496 w 1500"/>
                <a:gd name="T33" fmla="*/ 381 h 381"/>
                <a:gd name="T34" fmla="*/ 1500 w 1500"/>
                <a:gd name="T35" fmla="*/ 373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10"/>
            <p:cNvSpPr>
              <a:spLocks noChangeShapeType="1"/>
            </p:cNvSpPr>
            <p:nvPr/>
          </p:nvSpPr>
          <p:spPr bwMode="auto">
            <a:xfrm>
              <a:off x="875" y="3429"/>
              <a:ext cx="1457" cy="35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Freeform 11"/>
            <p:cNvSpPr>
              <a:spLocks noEditPoints="1"/>
            </p:cNvSpPr>
            <p:nvPr/>
          </p:nvSpPr>
          <p:spPr bwMode="auto">
            <a:xfrm>
              <a:off x="2332" y="2385"/>
              <a:ext cx="1660" cy="291"/>
            </a:xfrm>
            <a:custGeom>
              <a:avLst/>
              <a:gdLst>
                <a:gd name="T0" fmla="*/ 0 w 1660"/>
                <a:gd name="T1" fmla="*/ 10 h 291"/>
                <a:gd name="T2" fmla="*/ 2 w 1660"/>
                <a:gd name="T3" fmla="*/ 18 h 291"/>
                <a:gd name="T4" fmla="*/ 10 w 1660"/>
                <a:gd name="T5" fmla="*/ 22 h 291"/>
                <a:gd name="T6" fmla="*/ 18 w 1660"/>
                <a:gd name="T7" fmla="*/ 20 h 291"/>
                <a:gd name="T8" fmla="*/ 22 w 1660"/>
                <a:gd name="T9" fmla="*/ 12 h 291"/>
                <a:gd name="T10" fmla="*/ 20 w 1660"/>
                <a:gd name="T11" fmla="*/ 4 h 291"/>
                <a:gd name="T12" fmla="*/ 14 w 1660"/>
                <a:gd name="T13" fmla="*/ 0 h 291"/>
                <a:gd name="T14" fmla="*/ 6 w 1660"/>
                <a:gd name="T15" fmla="*/ 2 h 291"/>
                <a:gd name="T16" fmla="*/ 0 w 1660"/>
                <a:gd name="T17" fmla="*/ 10 h 291"/>
                <a:gd name="T18" fmla="*/ 1660 w 1660"/>
                <a:gd name="T19" fmla="*/ 281 h 291"/>
                <a:gd name="T20" fmla="*/ 1658 w 1660"/>
                <a:gd name="T21" fmla="*/ 273 h 291"/>
                <a:gd name="T22" fmla="*/ 1650 w 1660"/>
                <a:gd name="T23" fmla="*/ 269 h 291"/>
                <a:gd name="T24" fmla="*/ 1642 w 1660"/>
                <a:gd name="T25" fmla="*/ 271 h 291"/>
                <a:gd name="T26" fmla="*/ 1638 w 1660"/>
                <a:gd name="T27" fmla="*/ 279 h 291"/>
                <a:gd name="T28" fmla="*/ 1638 w 1660"/>
                <a:gd name="T29" fmla="*/ 287 h 291"/>
                <a:gd name="T30" fmla="*/ 1646 w 1660"/>
                <a:gd name="T31" fmla="*/ 291 h 291"/>
                <a:gd name="T32" fmla="*/ 1654 w 1660"/>
                <a:gd name="T33" fmla="*/ 289 h 291"/>
                <a:gd name="T34" fmla="*/ 1660 w 1660"/>
                <a:gd name="T35" fmla="*/ 281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12"/>
            <p:cNvSpPr>
              <a:spLocks noChangeShapeType="1"/>
            </p:cNvSpPr>
            <p:nvPr/>
          </p:nvSpPr>
          <p:spPr bwMode="auto">
            <a:xfrm>
              <a:off x="2354" y="2397"/>
              <a:ext cx="1616" cy="26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Freeform 13"/>
            <p:cNvSpPr>
              <a:spLocks noEditPoints="1"/>
            </p:cNvSpPr>
            <p:nvPr/>
          </p:nvSpPr>
          <p:spPr bwMode="auto">
            <a:xfrm>
              <a:off x="2332" y="2654"/>
              <a:ext cx="1660" cy="402"/>
            </a:xfrm>
            <a:custGeom>
              <a:avLst/>
              <a:gdLst>
                <a:gd name="T0" fmla="*/ 1660 w 1660"/>
                <a:gd name="T1" fmla="*/ 8 h 402"/>
                <a:gd name="T2" fmla="*/ 1654 w 1660"/>
                <a:gd name="T3" fmla="*/ 2 h 402"/>
                <a:gd name="T4" fmla="*/ 1646 w 1660"/>
                <a:gd name="T5" fmla="*/ 0 h 402"/>
                <a:gd name="T6" fmla="*/ 1638 w 1660"/>
                <a:gd name="T7" fmla="*/ 4 h 402"/>
                <a:gd name="T8" fmla="*/ 1638 w 1660"/>
                <a:gd name="T9" fmla="*/ 14 h 402"/>
                <a:gd name="T10" fmla="*/ 1642 w 1660"/>
                <a:gd name="T11" fmla="*/ 20 h 402"/>
                <a:gd name="T12" fmla="*/ 1650 w 1660"/>
                <a:gd name="T13" fmla="*/ 22 h 402"/>
                <a:gd name="T14" fmla="*/ 1658 w 1660"/>
                <a:gd name="T15" fmla="*/ 16 h 402"/>
                <a:gd name="T16" fmla="*/ 1660 w 1660"/>
                <a:gd name="T17" fmla="*/ 8 h 402"/>
                <a:gd name="T18" fmla="*/ 0 w 1660"/>
                <a:gd name="T19" fmla="*/ 394 h 402"/>
                <a:gd name="T20" fmla="*/ 6 w 1660"/>
                <a:gd name="T21" fmla="*/ 400 h 402"/>
                <a:gd name="T22" fmla="*/ 14 w 1660"/>
                <a:gd name="T23" fmla="*/ 402 h 402"/>
                <a:gd name="T24" fmla="*/ 22 w 1660"/>
                <a:gd name="T25" fmla="*/ 398 h 402"/>
                <a:gd name="T26" fmla="*/ 22 w 1660"/>
                <a:gd name="T27" fmla="*/ 388 h 402"/>
                <a:gd name="T28" fmla="*/ 18 w 1660"/>
                <a:gd name="T29" fmla="*/ 382 h 402"/>
                <a:gd name="T30" fmla="*/ 10 w 1660"/>
                <a:gd name="T31" fmla="*/ 380 h 402"/>
                <a:gd name="T32" fmla="*/ 2 w 1660"/>
                <a:gd name="T33" fmla="*/ 386 h 402"/>
                <a:gd name="T34" fmla="*/ 0 w 1660"/>
                <a:gd name="T35" fmla="*/ 394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 flipH="1">
              <a:off x="2354" y="2668"/>
              <a:ext cx="1616" cy="37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Freeform 15"/>
            <p:cNvSpPr>
              <a:spLocks noEditPoints="1"/>
            </p:cNvSpPr>
            <p:nvPr/>
          </p:nvSpPr>
          <p:spPr bwMode="auto">
            <a:xfrm>
              <a:off x="2332" y="3774"/>
              <a:ext cx="1481" cy="24"/>
            </a:xfrm>
            <a:custGeom>
              <a:avLst/>
              <a:gdLst>
                <a:gd name="T0" fmla="*/ 0 w 1481"/>
                <a:gd name="T1" fmla="*/ 12 h 24"/>
                <a:gd name="T2" fmla="*/ 4 w 1481"/>
                <a:gd name="T3" fmla="*/ 20 h 24"/>
                <a:gd name="T4" fmla="*/ 12 w 1481"/>
                <a:gd name="T5" fmla="*/ 24 h 24"/>
                <a:gd name="T6" fmla="*/ 20 w 1481"/>
                <a:gd name="T7" fmla="*/ 20 h 24"/>
                <a:gd name="T8" fmla="*/ 22 w 1481"/>
                <a:gd name="T9" fmla="*/ 12 h 24"/>
                <a:gd name="T10" fmla="*/ 20 w 1481"/>
                <a:gd name="T11" fmla="*/ 4 h 24"/>
                <a:gd name="T12" fmla="*/ 12 w 1481"/>
                <a:gd name="T13" fmla="*/ 0 h 24"/>
                <a:gd name="T14" fmla="*/ 4 w 1481"/>
                <a:gd name="T15" fmla="*/ 4 h 24"/>
                <a:gd name="T16" fmla="*/ 0 w 1481"/>
                <a:gd name="T17" fmla="*/ 12 h 24"/>
                <a:gd name="T18" fmla="*/ 1481 w 1481"/>
                <a:gd name="T19" fmla="*/ 12 h 24"/>
                <a:gd name="T20" fmla="*/ 1477 w 1481"/>
                <a:gd name="T21" fmla="*/ 4 h 24"/>
                <a:gd name="T22" fmla="*/ 1469 w 1481"/>
                <a:gd name="T23" fmla="*/ 0 h 24"/>
                <a:gd name="T24" fmla="*/ 1461 w 1481"/>
                <a:gd name="T25" fmla="*/ 4 h 24"/>
                <a:gd name="T26" fmla="*/ 1457 w 1481"/>
                <a:gd name="T27" fmla="*/ 12 h 24"/>
                <a:gd name="T28" fmla="*/ 1461 w 1481"/>
                <a:gd name="T29" fmla="*/ 20 h 24"/>
                <a:gd name="T30" fmla="*/ 1469 w 1481"/>
                <a:gd name="T31" fmla="*/ 24 h 24"/>
                <a:gd name="T32" fmla="*/ 1477 w 1481"/>
                <a:gd name="T33" fmla="*/ 20 h 24"/>
                <a:gd name="T34" fmla="*/ 1481 w 1481"/>
                <a:gd name="T35" fmla="*/ 12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54" y="3786"/>
              <a:ext cx="1435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17"/>
            <p:cNvSpPr>
              <a:spLocks noChangeShapeType="1"/>
            </p:cNvSpPr>
            <p:nvPr/>
          </p:nvSpPr>
          <p:spPr bwMode="auto">
            <a:xfrm flipH="1" flipV="1">
              <a:off x="3801" y="3786"/>
              <a:ext cx="785" cy="1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18"/>
            <p:cNvSpPr>
              <a:spLocks noChangeShapeType="1"/>
            </p:cNvSpPr>
            <p:nvPr/>
          </p:nvSpPr>
          <p:spPr bwMode="auto">
            <a:xfrm>
              <a:off x="2344" y="1856"/>
              <a:ext cx="1" cy="5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19"/>
            <p:cNvSpPr>
              <a:spLocks noChangeShapeType="1"/>
            </p:cNvSpPr>
            <p:nvPr/>
          </p:nvSpPr>
          <p:spPr bwMode="auto">
            <a:xfrm flipV="1">
              <a:off x="192" y="3427"/>
              <a:ext cx="672" cy="37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 flipH="1">
              <a:off x="3980" y="2171"/>
              <a:ext cx="516" cy="49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Rectangle 21"/>
            <p:cNvSpPr>
              <a:spLocks noChangeArrowheads="1"/>
            </p:cNvSpPr>
            <p:nvPr/>
          </p:nvSpPr>
          <p:spPr bwMode="auto">
            <a:xfrm>
              <a:off x="1167" y="2304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4" name="Rectangle 22"/>
            <p:cNvSpPr>
              <a:spLocks noChangeArrowheads="1"/>
            </p:cNvSpPr>
            <p:nvPr/>
          </p:nvSpPr>
          <p:spPr bwMode="auto">
            <a:xfrm>
              <a:off x="1119" y="3360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5" name="Rectangle 23"/>
            <p:cNvSpPr>
              <a:spLocks noChangeArrowheads="1"/>
            </p:cNvSpPr>
            <p:nvPr/>
          </p:nvSpPr>
          <p:spPr bwMode="auto">
            <a:xfrm>
              <a:off x="2511" y="2256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6" name="Rectangle 24"/>
            <p:cNvSpPr>
              <a:spLocks noChangeArrowheads="1"/>
            </p:cNvSpPr>
            <p:nvPr/>
          </p:nvSpPr>
          <p:spPr bwMode="auto">
            <a:xfrm>
              <a:off x="2511" y="2880"/>
              <a:ext cx="192" cy="288"/>
            </a:xfrm>
            <a:prstGeom prst="rect">
              <a:avLst/>
            </a:prstGeom>
            <a:solidFill>
              <a:srgbClr val="B3B3B3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7" name="Rectangle 25"/>
            <p:cNvSpPr>
              <a:spLocks noChangeArrowheads="1"/>
            </p:cNvSpPr>
            <p:nvPr/>
          </p:nvSpPr>
          <p:spPr bwMode="auto">
            <a:xfrm>
              <a:off x="2511" y="3696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8" name="Rectangle 26"/>
            <p:cNvSpPr>
              <a:spLocks noChangeArrowheads="1"/>
            </p:cNvSpPr>
            <p:nvPr/>
          </p:nvSpPr>
          <p:spPr bwMode="auto">
            <a:xfrm>
              <a:off x="4143" y="2544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9" name="Rectangle 27"/>
            <p:cNvSpPr>
              <a:spLocks noChangeArrowheads="1"/>
            </p:cNvSpPr>
            <p:nvPr/>
          </p:nvSpPr>
          <p:spPr bwMode="auto">
            <a:xfrm>
              <a:off x="3951" y="3648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35880" name="Group 28"/>
            <p:cNvGrpSpPr>
              <a:grpSpLocks/>
            </p:cNvGrpSpPr>
            <p:nvPr/>
          </p:nvGrpSpPr>
          <p:grpSpPr bwMode="auto">
            <a:xfrm>
              <a:off x="399" y="2016"/>
              <a:ext cx="286" cy="288"/>
              <a:chOff x="712" y="2330"/>
              <a:chExt cx="286" cy="288"/>
            </a:xfrm>
          </p:grpSpPr>
          <p:sp>
            <p:nvSpPr>
              <p:cNvPr id="35959" name="Freeform 29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0" name="Line 30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1" name="Line 31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2" name="Freeform 32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3" name="Line 33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4" name="Line 34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5" name="Line 35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6" name="Rectangle 36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7" name="Freeform 37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8" name="Line 38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9" name="Line 39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0" name="Line 40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1" name="Group 41"/>
            <p:cNvGrpSpPr>
              <a:grpSpLocks/>
            </p:cNvGrpSpPr>
            <p:nvPr/>
          </p:nvGrpSpPr>
          <p:grpSpPr bwMode="auto">
            <a:xfrm>
              <a:off x="447" y="3504"/>
              <a:ext cx="286" cy="288"/>
              <a:chOff x="712" y="2330"/>
              <a:chExt cx="286" cy="288"/>
            </a:xfrm>
          </p:grpSpPr>
          <p:sp>
            <p:nvSpPr>
              <p:cNvPr id="35947" name="Freeform 42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8" name="Line 43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9" name="Line 44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0" name="Freeform 45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1" name="Line 46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2" name="Line 47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3" name="Line 48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4" name="Rectangle 49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5" name="Freeform 50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6" name="Line 51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7" name="Line 52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8" name="Line 53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2" name="Group 54"/>
            <p:cNvGrpSpPr>
              <a:grpSpLocks/>
            </p:cNvGrpSpPr>
            <p:nvPr/>
          </p:nvGrpSpPr>
          <p:grpSpPr bwMode="auto">
            <a:xfrm>
              <a:off x="2559" y="1728"/>
              <a:ext cx="286" cy="288"/>
              <a:chOff x="712" y="2330"/>
              <a:chExt cx="286" cy="288"/>
            </a:xfrm>
          </p:grpSpPr>
          <p:sp>
            <p:nvSpPr>
              <p:cNvPr id="35935" name="Freeform 55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6" name="Line 56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7" name="Line 57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8" name="Freeform 58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" name="Line 59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0" name="Line 60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1" name="Line 61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2" name="Rectangle 62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3" name="Freeform 63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" name="Line 64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5" name="Line 65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6" name="Line 66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3" name="Group 67"/>
            <p:cNvGrpSpPr>
              <a:grpSpLocks/>
            </p:cNvGrpSpPr>
            <p:nvPr/>
          </p:nvGrpSpPr>
          <p:grpSpPr bwMode="auto">
            <a:xfrm>
              <a:off x="4623" y="2016"/>
              <a:ext cx="286" cy="288"/>
              <a:chOff x="712" y="2330"/>
              <a:chExt cx="286" cy="288"/>
            </a:xfrm>
          </p:grpSpPr>
          <p:sp>
            <p:nvSpPr>
              <p:cNvPr id="35923" name="Freeform 68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4" name="Line 69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5" name="Line 70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6" name="Freeform 71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7" name="Line 72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8" name="Line 73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9" name="Line 74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0" name="Rectangle 75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1" name="Freeform 76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2" name="Line 77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3" name="Line 78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4" name="Line 79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4" name="Group 80"/>
            <p:cNvGrpSpPr>
              <a:grpSpLocks/>
            </p:cNvGrpSpPr>
            <p:nvPr/>
          </p:nvGrpSpPr>
          <p:grpSpPr bwMode="auto">
            <a:xfrm>
              <a:off x="4817" y="3600"/>
              <a:ext cx="286" cy="288"/>
              <a:chOff x="712" y="2330"/>
              <a:chExt cx="286" cy="288"/>
            </a:xfrm>
          </p:grpSpPr>
          <p:sp>
            <p:nvSpPr>
              <p:cNvPr id="35911" name="Freeform 81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2" name="Line 82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3" name="Line 83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4" name="Freeform 84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5" name="Line 85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6" name="Line 86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7" name="Line 87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8" name="Rectangle 88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9" name="Freeform 89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0" name="Line 90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1" name="Line 91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2" name="Line 92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5885" name="AutoShape 93"/>
            <p:cNvCxnSpPr>
              <a:cxnSpLocks noChangeShapeType="1"/>
              <a:stCxn id="35873" idx="3"/>
              <a:endCxn id="35875" idx="1"/>
            </p:cNvCxnSpPr>
            <p:nvPr/>
          </p:nvCxnSpPr>
          <p:spPr bwMode="auto">
            <a:xfrm flipV="1">
              <a:off x="1359" y="2400"/>
              <a:ext cx="1152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6" name="AutoShape 94"/>
            <p:cNvCxnSpPr>
              <a:cxnSpLocks noChangeShapeType="1"/>
              <a:stCxn id="35873" idx="3"/>
              <a:endCxn id="35876" idx="1"/>
            </p:cNvCxnSpPr>
            <p:nvPr/>
          </p:nvCxnSpPr>
          <p:spPr bwMode="auto">
            <a:xfrm>
              <a:off x="1359" y="2448"/>
              <a:ext cx="115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7" name="AutoShape 95"/>
            <p:cNvCxnSpPr>
              <a:cxnSpLocks noChangeShapeType="1"/>
              <a:stCxn id="35874" idx="3"/>
              <a:endCxn id="35876" idx="1"/>
            </p:cNvCxnSpPr>
            <p:nvPr/>
          </p:nvCxnSpPr>
          <p:spPr bwMode="auto">
            <a:xfrm flipV="1">
              <a:off x="1311" y="3024"/>
              <a:ext cx="1200" cy="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8" name="AutoShape 96"/>
            <p:cNvCxnSpPr>
              <a:cxnSpLocks noChangeShapeType="1"/>
              <a:stCxn id="35874" idx="3"/>
              <a:endCxn id="35877" idx="1"/>
            </p:cNvCxnSpPr>
            <p:nvPr/>
          </p:nvCxnSpPr>
          <p:spPr bwMode="auto">
            <a:xfrm>
              <a:off x="1311" y="3504"/>
              <a:ext cx="120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9" name="AutoShape 97"/>
            <p:cNvCxnSpPr>
              <a:cxnSpLocks noChangeShapeType="1"/>
              <a:stCxn id="35876" idx="3"/>
              <a:endCxn id="35878" idx="1"/>
            </p:cNvCxnSpPr>
            <p:nvPr/>
          </p:nvCxnSpPr>
          <p:spPr bwMode="auto">
            <a:xfrm flipV="1">
              <a:off x="2703" y="2688"/>
              <a:ext cx="144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0" name="AutoShape 98"/>
            <p:cNvCxnSpPr>
              <a:cxnSpLocks noChangeShapeType="1"/>
              <a:stCxn id="35877" idx="3"/>
              <a:endCxn id="35879" idx="1"/>
            </p:cNvCxnSpPr>
            <p:nvPr/>
          </p:nvCxnSpPr>
          <p:spPr bwMode="auto">
            <a:xfrm flipV="1">
              <a:off x="2703" y="3792"/>
              <a:ext cx="1248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1" name="AutoShape 99"/>
            <p:cNvCxnSpPr>
              <a:cxnSpLocks noChangeShapeType="1"/>
              <a:stCxn id="35879" idx="0"/>
              <a:endCxn id="35878" idx="2"/>
            </p:cNvCxnSpPr>
            <p:nvPr/>
          </p:nvCxnSpPr>
          <p:spPr bwMode="auto">
            <a:xfrm flipV="1">
              <a:off x="4047" y="2832"/>
              <a:ext cx="192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2" name="AutoShape 100"/>
            <p:cNvCxnSpPr>
              <a:cxnSpLocks noChangeShapeType="1"/>
              <a:stCxn id="35874" idx="0"/>
              <a:endCxn id="35873" idx="2"/>
            </p:cNvCxnSpPr>
            <p:nvPr/>
          </p:nvCxnSpPr>
          <p:spPr bwMode="auto">
            <a:xfrm flipV="1">
              <a:off x="1215" y="2592"/>
              <a:ext cx="4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3" name="AutoShape 101"/>
            <p:cNvCxnSpPr>
              <a:cxnSpLocks noChangeShapeType="1"/>
              <a:stCxn id="35875" idx="3"/>
              <a:endCxn id="35878" idx="1"/>
            </p:cNvCxnSpPr>
            <p:nvPr/>
          </p:nvCxnSpPr>
          <p:spPr bwMode="auto">
            <a:xfrm>
              <a:off x="2703" y="2400"/>
              <a:ext cx="1440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4" name="AutoShape 102"/>
            <p:cNvCxnSpPr>
              <a:cxnSpLocks noChangeShapeType="1"/>
              <a:stCxn id="35967" idx="35"/>
              <a:endCxn id="35873" idx="1"/>
            </p:cNvCxnSpPr>
            <p:nvPr/>
          </p:nvCxnSpPr>
          <p:spPr bwMode="auto">
            <a:xfrm>
              <a:off x="676" y="2227"/>
              <a:ext cx="491" cy="2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5" name="AutoShape 103"/>
            <p:cNvCxnSpPr>
              <a:cxnSpLocks noChangeShapeType="1"/>
              <a:stCxn id="35955" idx="31"/>
              <a:endCxn id="35874" idx="1"/>
            </p:cNvCxnSpPr>
            <p:nvPr/>
          </p:nvCxnSpPr>
          <p:spPr bwMode="auto">
            <a:xfrm flipV="1">
              <a:off x="724" y="3504"/>
              <a:ext cx="395" cy="1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6" name="AutoShape 104"/>
            <p:cNvCxnSpPr>
              <a:cxnSpLocks noChangeShapeType="1"/>
              <a:stCxn id="35875" idx="0"/>
              <a:endCxn id="35938" idx="4"/>
            </p:cNvCxnSpPr>
            <p:nvPr/>
          </p:nvCxnSpPr>
          <p:spPr bwMode="auto">
            <a:xfrm flipV="1">
              <a:off x="2607" y="2007"/>
              <a:ext cx="99" cy="2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7" name="AutoShape 105"/>
            <p:cNvCxnSpPr>
              <a:cxnSpLocks noChangeShapeType="1"/>
              <a:stCxn id="35879" idx="3"/>
              <a:endCxn id="35919" idx="23"/>
            </p:cNvCxnSpPr>
            <p:nvPr/>
          </p:nvCxnSpPr>
          <p:spPr bwMode="auto">
            <a:xfrm>
              <a:off x="4143" y="3792"/>
              <a:ext cx="682" cy="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8" name="AutoShape 106"/>
            <p:cNvCxnSpPr>
              <a:cxnSpLocks noChangeShapeType="1"/>
              <a:stCxn id="35878" idx="3"/>
              <a:endCxn id="35923" idx="2"/>
            </p:cNvCxnSpPr>
            <p:nvPr/>
          </p:nvCxnSpPr>
          <p:spPr bwMode="auto">
            <a:xfrm flipV="1">
              <a:off x="4335" y="2304"/>
              <a:ext cx="288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99" name="Text Box 107"/>
            <p:cNvSpPr txBox="1">
              <a:spLocks noChangeArrowheads="1"/>
            </p:cNvSpPr>
            <p:nvPr/>
          </p:nvSpPr>
          <p:spPr bwMode="auto">
            <a:xfrm>
              <a:off x="303" y="182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A</a:t>
              </a:r>
            </a:p>
          </p:txBody>
        </p:sp>
        <p:sp>
          <p:nvSpPr>
            <p:cNvPr id="35900" name="Text Box 108"/>
            <p:cNvSpPr txBox="1">
              <a:spLocks noChangeArrowheads="1"/>
            </p:cNvSpPr>
            <p:nvPr/>
          </p:nvSpPr>
          <p:spPr bwMode="auto">
            <a:xfrm>
              <a:off x="333" y="331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B</a:t>
              </a:r>
            </a:p>
          </p:txBody>
        </p:sp>
        <p:sp>
          <p:nvSpPr>
            <p:cNvPr id="35901" name="Text Box 109"/>
            <p:cNvSpPr txBox="1">
              <a:spLocks noChangeArrowheads="1"/>
            </p:cNvSpPr>
            <p:nvPr/>
          </p:nvSpPr>
          <p:spPr bwMode="auto">
            <a:xfrm>
              <a:off x="4671" y="3408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E</a:t>
              </a:r>
            </a:p>
          </p:txBody>
        </p:sp>
        <p:sp>
          <p:nvSpPr>
            <p:cNvPr id="35902" name="Text Box 110"/>
            <p:cNvSpPr txBox="1">
              <a:spLocks noChangeArrowheads="1"/>
            </p:cNvSpPr>
            <p:nvPr/>
          </p:nvSpPr>
          <p:spPr bwMode="auto">
            <a:xfrm>
              <a:off x="4458" y="1778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D</a:t>
              </a:r>
            </a:p>
          </p:txBody>
        </p:sp>
        <p:sp>
          <p:nvSpPr>
            <p:cNvPr id="35903" name="Text Box 111"/>
            <p:cNvSpPr txBox="1">
              <a:spLocks noChangeArrowheads="1"/>
            </p:cNvSpPr>
            <p:nvPr/>
          </p:nvSpPr>
          <p:spPr bwMode="auto">
            <a:xfrm>
              <a:off x="2460" y="1536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C</a:t>
              </a:r>
            </a:p>
          </p:txBody>
        </p:sp>
        <p:sp>
          <p:nvSpPr>
            <p:cNvPr id="35904" name="Text Box 112"/>
            <p:cNvSpPr txBox="1">
              <a:spLocks noChangeArrowheads="1"/>
            </p:cNvSpPr>
            <p:nvPr/>
          </p:nvSpPr>
          <p:spPr bwMode="auto">
            <a:xfrm>
              <a:off x="1152" y="235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N1</a:t>
              </a:r>
            </a:p>
          </p:txBody>
        </p:sp>
        <p:sp>
          <p:nvSpPr>
            <p:cNvPr id="35905" name="Text Box 113"/>
            <p:cNvSpPr txBox="1">
              <a:spLocks noChangeArrowheads="1"/>
            </p:cNvSpPr>
            <p:nvPr/>
          </p:nvSpPr>
          <p:spPr bwMode="auto">
            <a:xfrm>
              <a:off x="2479" y="230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N2</a:t>
              </a:r>
            </a:p>
          </p:txBody>
        </p:sp>
        <p:sp>
          <p:nvSpPr>
            <p:cNvPr id="35906" name="Text Box 114"/>
            <p:cNvSpPr txBox="1">
              <a:spLocks noChangeArrowheads="1"/>
            </p:cNvSpPr>
            <p:nvPr/>
          </p:nvSpPr>
          <p:spPr bwMode="auto">
            <a:xfrm>
              <a:off x="4111" y="259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N3</a:t>
              </a:r>
            </a:p>
          </p:txBody>
        </p:sp>
        <p:sp>
          <p:nvSpPr>
            <p:cNvPr id="35907" name="Text Box 115"/>
            <p:cNvSpPr txBox="1">
              <a:spLocks noChangeArrowheads="1"/>
            </p:cNvSpPr>
            <p:nvPr/>
          </p:nvSpPr>
          <p:spPr bwMode="auto">
            <a:xfrm>
              <a:off x="1089" y="34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N4</a:t>
              </a:r>
            </a:p>
          </p:txBody>
        </p:sp>
        <p:sp>
          <p:nvSpPr>
            <p:cNvPr id="35908" name="Text Box 116"/>
            <p:cNvSpPr txBox="1">
              <a:spLocks noChangeArrowheads="1"/>
            </p:cNvSpPr>
            <p:nvPr/>
          </p:nvSpPr>
          <p:spPr bwMode="auto">
            <a:xfrm>
              <a:off x="2479" y="293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N5</a:t>
              </a:r>
            </a:p>
          </p:txBody>
        </p:sp>
        <p:sp>
          <p:nvSpPr>
            <p:cNvPr id="35909" name="Text Box 117"/>
            <p:cNvSpPr txBox="1">
              <a:spLocks noChangeArrowheads="1"/>
            </p:cNvSpPr>
            <p:nvPr/>
          </p:nvSpPr>
          <p:spPr bwMode="auto">
            <a:xfrm>
              <a:off x="391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N7</a:t>
              </a:r>
            </a:p>
          </p:txBody>
        </p:sp>
        <p:sp>
          <p:nvSpPr>
            <p:cNvPr id="35910" name="Text Box 118"/>
            <p:cNvSpPr txBox="1">
              <a:spLocks noChangeArrowheads="1"/>
            </p:cNvSpPr>
            <p:nvPr/>
          </p:nvSpPr>
          <p:spPr bwMode="auto">
            <a:xfrm>
              <a:off x="247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N6</a:t>
              </a:r>
            </a:p>
          </p:txBody>
        </p:sp>
      </p:grpSp>
      <p:sp>
        <p:nvSpPr>
          <p:cNvPr id="160" name="AutoShape 2"/>
          <p:cNvSpPr>
            <a:spLocks noChangeArrowheads="1"/>
          </p:cNvSpPr>
          <p:nvPr/>
        </p:nvSpPr>
        <p:spPr bwMode="auto">
          <a:xfrm>
            <a:off x="533400" y="4495800"/>
            <a:ext cx="1371600" cy="853440"/>
          </a:xfrm>
          <a:prstGeom prst="wedgeRectCallout">
            <a:avLst>
              <a:gd name="adj1" fmla="val 67310"/>
              <a:gd name="adj2" fmla="val -50105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161" name="Group 119"/>
          <p:cNvGrpSpPr>
            <a:grpSpLocks/>
          </p:cNvGrpSpPr>
          <p:nvPr/>
        </p:nvGrpSpPr>
        <p:grpSpPr bwMode="auto">
          <a:xfrm>
            <a:off x="457200" y="4419600"/>
            <a:ext cx="1479550" cy="933450"/>
            <a:chOff x="1008" y="1392"/>
            <a:chExt cx="932" cy="630"/>
          </a:xfrm>
        </p:grpSpPr>
        <p:sp>
          <p:nvSpPr>
            <p:cNvPr id="162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79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80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81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82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83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185" name="AutoShape 143"/>
            <p:cNvCxnSpPr>
              <a:cxnSpLocks noChangeShapeType="1"/>
              <a:stCxn id="178" idx="3"/>
              <a:endCxn id="180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AutoShape 144"/>
            <p:cNvCxnSpPr>
              <a:cxnSpLocks noChangeShapeType="1"/>
              <a:stCxn id="178" idx="3"/>
              <a:endCxn id="181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AutoShape 145"/>
            <p:cNvCxnSpPr>
              <a:cxnSpLocks noChangeShapeType="1"/>
              <a:stCxn id="179" idx="3"/>
              <a:endCxn id="181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AutoShape 146"/>
            <p:cNvCxnSpPr>
              <a:cxnSpLocks noChangeShapeType="1"/>
              <a:stCxn id="179" idx="3"/>
              <a:endCxn id="182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AutoShape 147"/>
            <p:cNvCxnSpPr>
              <a:cxnSpLocks noChangeShapeType="1"/>
              <a:stCxn id="181" idx="3"/>
              <a:endCxn id="183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AutoShape 148"/>
            <p:cNvCxnSpPr>
              <a:cxnSpLocks noChangeShapeType="1"/>
              <a:stCxn id="182" idx="3"/>
              <a:endCxn id="184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AutoShape 149"/>
            <p:cNvCxnSpPr>
              <a:cxnSpLocks noChangeShapeType="1"/>
              <a:stCxn id="184" idx="0"/>
              <a:endCxn id="183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AutoShape 150"/>
            <p:cNvCxnSpPr>
              <a:cxnSpLocks noChangeShapeType="1"/>
              <a:stCxn id="179" idx="0"/>
              <a:endCxn id="178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AutoShape 151"/>
            <p:cNvCxnSpPr>
              <a:cxnSpLocks noChangeShapeType="1"/>
              <a:stCxn id="180" idx="3"/>
              <a:endCxn id="183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AutoShape 152"/>
            <p:cNvCxnSpPr>
              <a:cxnSpLocks noChangeShapeType="1"/>
              <a:endCxn id="178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AutoShape 153"/>
            <p:cNvCxnSpPr>
              <a:cxnSpLocks noChangeShapeType="1"/>
              <a:endCxn id="179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AutoShape 154"/>
            <p:cNvCxnSpPr>
              <a:cxnSpLocks noChangeShapeType="1"/>
              <a:stCxn id="180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AutoShape 155"/>
            <p:cNvCxnSpPr>
              <a:cxnSpLocks noChangeShapeType="1"/>
              <a:stCxn id="184" idx="3"/>
              <a:endCxn id="201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AutoShape 156"/>
            <p:cNvCxnSpPr>
              <a:cxnSpLocks noChangeShapeType="1"/>
              <a:stCxn id="183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200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201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202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203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204" name="AutoShape 2"/>
          <p:cNvSpPr>
            <a:spLocks noChangeArrowheads="1"/>
          </p:cNvSpPr>
          <p:nvPr/>
        </p:nvSpPr>
        <p:spPr bwMode="auto">
          <a:xfrm>
            <a:off x="2590800" y="3270885"/>
            <a:ext cx="1371600" cy="853440"/>
          </a:xfrm>
          <a:prstGeom prst="wedgeRectCallout">
            <a:avLst>
              <a:gd name="adj1" fmla="val 59309"/>
              <a:gd name="adj2" fmla="val 8585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205" name="Group 119"/>
          <p:cNvGrpSpPr>
            <a:grpSpLocks/>
          </p:cNvGrpSpPr>
          <p:nvPr/>
        </p:nvGrpSpPr>
        <p:grpSpPr bwMode="auto">
          <a:xfrm>
            <a:off x="2514600" y="3200400"/>
            <a:ext cx="1479550" cy="933450"/>
            <a:chOff x="1008" y="1392"/>
            <a:chExt cx="932" cy="630"/>
          </a:xfrm>
        </p:grpSpPr>
        <p:sp>
          <p:nvSpPr>
            <p:cNvPr id="206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3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4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5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6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7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8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229" name="AutoShape 143"/>
            <p:cNvCxnSpPr>
              <a:cxnSpLocks noChangeShapeType="1"/>
              <a:stCxn id="222" idx="3"/>
              <a:endCxn id="224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AutoShape 144"/>
            <p:cNvCxnSpPr>
              <a:cxnSpLocks noChangeShapeType="1"/>
              <a:stCxn id="222" idx="3"/>
              <a:endCxn id="225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1" name="AutoShape 145"/>
            <p:cNvCxnSpPr>
              <a:cxnSpLocks noChangeShapeType="1"/>
              <a:stCxn id="223" idx="3"/>
              <a:endCxn id="225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2" name="AutoShape 146"/>
            <p:cNvCxnSpPr>
              <a:cxnSpLocks noChangeShapeType="1"/>
              <a:stCxn id="223" idx="3"/>
              <a:endCxn id="226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3" name="AutoShape 147"/>
            <p:cNvCxnSpPr>
              <a:cxnSpLocks noChangeShapeType="1"/>
              <a:stCxn id="225" idx="3"/>
              <a:endCxn id="227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4" name="AutoShape 148"/>
            <p:cNvCxnSpPr>
              <a:cxnSpLocks noChangeShapeType="1"/>
              <a:stCxn id="226" idx="3"/>
              <a:endCxn id="228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" name="AutoShape 149"/>
            <p:cNvCxnSpPr>
              <a:cxnSpLocks noChangeShapeType="1"/>
              <a:stCxn id="228" idx="0"/>
              <a:endCxn id="227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" name="AutoShape 150"/>
            <p:cNvCxnSpPr>
              <a:cxnSpLocks noChangeShapeType="1"/>
              <a:stCxn id="223" idx="0"/>
              <a:endCxn id="222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" name="AutoShape 151"/>
            <p:cNvCxnSpPr>
              <a:cxnSpLocks noChangeShapeType="1"/>
              <a:stCxn id="224" idx="3"/>
              <a:endCxn id="227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" name="AutoShape 152"/>
            <p:cNvCxnSpPr>
              <a:cxnSpLocks noChangeShapeType="1"/>
              <a:endCxn id="222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9" name="AutoShape 153"/>
            <p:cNvCxnSpPr>
              <a:cxnSpLocks noChangeShapeType="1"/>
              <a:endCxn id="223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0" name="AutoShape 154"/>
            <p:cNvCxnSpPr>
              <a:cxnSpLocks noChangeShapeType="1"/>
              <a:stCxn id="224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1" name="AutoShape 155"/>
            <p:cNvCxnSpPr>
              <a:cxnSpLocks noChangeShapeType="1"/>
              <a:stCxn id="228" idx="3"/>
              <a:endCxn id="245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2" name="AutoShape 156"/>
            <p:cNvCxnSpPr>
              <a:cxnSpLocks noChangeShapeType="1"/>
              <a:stCxn id="227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3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244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245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246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247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248" name="AutoShape 2"/>
          <p:cNvSpPr>
            <a:spLocks noChangeArrowheads="1"/>
          </p:cNvSpPr>
          <p:nvPr/>
        </p:nvSpPr>
        <p:spPr bwMode="auto">
          <a:xfrm>
            <a:off x="5988050" y="3347085"/>
            <a:ext cx="1371600" cy="853440"/>
          </a:xfrm>
          <a:prstGeom prst="wedgeRectCallout">
            <a:avLst>
              <a:gd name="adj1" fmla="val 1015"/>
              <a:gd name="adj2" fmla="val 9503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249" name="Group 119"/>
          <p:cNvGrpSpPr>
            <a:grpSpLocks/>
          </p:cNvGrpSpPr>
          <p:nvPr/>
        </p:nvGrpSpPr>
        <p:grpSpPr bwMode="auto">
          <a:xfrm>
            <a:off x="5911850" y="3276600"/>
            <a:ext cx="1479550" cy="933450"/>
            <a:chOff x="1008" y="1392"/>
            <a:chExt cx="932" cy="630"/>
          </a:xfrm>
        </p:grpSpPr>
        <p:sp>
          <p:nvSpPr>
            <p:cNvPr id="250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67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68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69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70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71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72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273" name="AutoShape 143"/>
            <p:cNvCxnSpPr>
              <a:cxnSpLocks noChangeShapeType="1"/>
              <a:stCxn id="266" idx="3"/>
              <a:endCxn id="268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4" name="AutoShape 144"/>
            <p:cNvCxnSpPr>
              <a:cxnSpLocks noChangeShapeType="1"/>
              <a:stCxn id="266" idx="3"/>
              <a:endCxn id="269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5" name="AutoShape 145"/>
            <p:cNvCxnSpPr>
              <a:cxnSpLocks noChangeShapeType="1"/>
              <a:stCxn id="267" idx="3"/>
              <a:endCxn id="269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AutoShape 146"/>
            <p:cNvCxnSpPr>
              <a:cxnSpLocks noChangeShapeType="1"/>
              <a:stCxn id="267" idx="3"/>
              <a:endCxn id="270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AutoShape 147"/>
            <p:cNvCxnSpPr>
              <a:cxnSpLocks noChangeShapeType="1"/>
              <a:stCxn id="269" idx="3"/>
              <a:endCxn id="271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AutoShape 148"/>
            <p:cNvCxnSpPr>
              <a:cxnSpLocks noChangeShapeType="1"/>
              <a:stCxn id="270" idx="3"/>
              <a:endCxn id="272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AutoShape 149"/>
            <p:cNvCxnSpPr>
              <a:cxnSpLocks noChangeShapeType="1"/>
              <a:stCxn id="272" idx="0"/>
              <a:endCxn id="271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AutoShape 150"/>
            <p:cNvCxnSpPr>
              <a:cxnSpLocks noChangeShapeType="1"/>
              <a:stCxn id="267" idx="0"/>
              <a:endCxn id="266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1" name="AutoShape 151"/>
            <p:cNvCxnSpPr>
              <a:cxnSpLocks noChangeShapeType="1"/>
              <a:stCxn id="268" idx="3"/>
              <a:endCxn id="271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2" name="AutoShape 152"/>
            <p:cNvCxnSpPr>
              <a:cxnSpLocks noChangeShapeType="1"/>
              <a:endCxn id="266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3" name="AutoShape 153"/>
            <p:cNvCxnSpPr>
              <a:cxnSpLocks noChangeShapeType="1"/>
              <a:endCxn id="267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4" name="AutoShape 154"/>
            <p:cNvCxnSpPr>
              <a:cxnSpLocks noChangeShapeType="1"/>
              <a:stCxn id="268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5" name="AutoShape 155"/>
            <p:cNvCxnSpPr>
              <a:cxnSpLocks noChangeShapeType="1"/>
              <a:stCxn id="272" idx="3"/>
              <a:endCxn id="289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AutoShape 156"/>
            <p:cNvCxnSpPr>
              <a:cxnSpLocks noChangeShapeType="1"/>
              <a:stCxn id="271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288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289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290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291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292" name="AutoShape 2"/>
          <p:cNvSpPr>
            <a:spLocks noChangeArrowheads="1"/>
          </p:cNvSpPr>
          <p:nvPr/>
        </p:nvSpPr>
        <p:spPr bwMode="auto">
          <a:xfrm>
            <a:off x="2514600" y="5257800"/>
            <a:ext cx="1371600" cy="853440"/>
          </a:xfrm>
          <a:prstGeom prst="wedgeRectCallout">
            <a:avLst>
              <a:gd name="adj1" fmla="val -62994"/>
              <a:gd name="adj2" fmla="val 32572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293" name="Group 119"/>
          <p:cNvGrpSpPr>
            <a:grpSpLocks/>
          </p:cNvGrpSpPr>
          <p:nvPr/>
        </p:nvGrpSpPr>
        <p:grpSpPr bwMode="auto">
          <a:xfrm>
            <a:off x="2438400" y="5187315"/>
            <a:ext cx="1479550" cy="933450"/>
            <a:chOff x="1008" y="1392"/>
            <a:chExt cx="932" cy="630"/>
          </a:xfrm>
        </p:grpSpPr>
        <p:sp>
          <p:nvSpPr>
            <p:cNvPr id="294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1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2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3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4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5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6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17" name="AutoShape 143"/>
            <p:cNvCxnSpPr>
              <a:cxnSpLocks noChangeShapeType="1"/>
              <a:stCxn id="310" idx="3"/>
              <a:endCxn id="312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" name="AutoShape 144"/>
            <p:cNvCxnSpPr>
              <a:cxnSpLocks noChangeShapeType="1"/>
              <a:stCxn id="310" idx="3"/>
              <a:endCxn id="313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9" name="AutoShape 145"/>
            <p:cNvCxnSpPr>
              <a:cxnSpLocks noChangeShapeType="1"/>
              <a:stCxn id="311" idx="3"/>
              <a:endCxn id="313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0" name="AutoShape 146"/>
            <p:cNvCxnSpPr>
              <a:cxnSpLocks noChangeShapeType="1"/>
              <a:stCxn id="311" idx="3"/>
              <a:endCxn id="314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1" name="AutoShape 147"/>
            <p:cNvCxnSpPr>
              <a:cxnSpLocks noChangeShapeType="1"/>
              <a:stCxn id="313" idx="3"/>
              <a:endCxn id="315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2" name="AutoShape 148"/>
            <p:cNvCxnSpPr>
              <a:cxnSpLocks noChangeShapeType="1"/>
              <a:stCxn id="314" idx="3"/>
              <a:endCxn id="316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AutoShape 149"/>
            <p:cNvCxnSpPr>
              <a:cxnSpLocks noChangeShapeType="1"/>
              <a:stCxn id="316" idx="0"/>
              <a:endCxn id="315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4" name="AutoShape 150"/>
            <p:cNvCxnSpPr>
              <a:cxnSpLocks noChangeShapeType="1"/>
              <a:stCxn id="311" idx="0"/>
              <a:endCxn id="310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5" name="AutoShape 151"/>
            <p:cNvCxnSpPr>
              <a:cxnSpLocks noChangeShapeType="1"/>
              <a:stCxn id="312" idx="3"/>
              <a:endCxn id="315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6" name="AutoShape 152"/>
            <p:cNvCxnSpPr>
              <a:cxnSpLocks noChangeShapeType="1"/>
              <a:endCxn id="310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" name="AutoShape 153"/>
            <p:cNvCxnSpPr>
              <a:cxnSpLocks noChangeShapeType="1"/>
              <a:endCxn id="311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" name="AutoShape 154"/>
            <p:cNvCxnSpPr>
              <a:cxnSpLocks noChangeShapeType="1"/>
              <a:stCxn id="312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" name="AutoShape 155"/>
            <p:cNvCxnSpPr>
              <a:cxnSpLocks noChangeShapeType="1"/>
              <a:stCxn id="316" idx="3"/>
              <a:endCxn id="333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0" name="AutoShape 156"/>
            <p:cNvCxnSpPr>
              <a:cxnSpLocks noChangeShapeType="1"/>
              <a:stCxn id="315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1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332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33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34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35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36" name="AutoShape 2"/>
          <p:cNvSpPr>
            <a:spLocks noChangeArrowheads="1"/>
          </p:cNvSpPr>
          <p:nvPr/>
        </p:nvSpPr>
        <p:spPr bwMode="auto">
          <a:xfrm>
            <a:off x="4495800" y="4566285"/>
            <a:ext cx="1371600" cy="853440"/>
          </a:xfrm>
          <a:prstGeom prst="wedgeRectCallout">
            <a:avLst>
              <a:gd name="adj1" fmla="val -67566"/>
              <a:gd name="adj2" fmla="val 10525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37" name="Group 119"/>
          <p:cNvGrpSpPr>
            <a:grpSpLocks/>
          </p:cNvGrpSpPr>
          <p:nvPr/>
        </p:nvGrpSpPr>
        <p:grpSpPr bwMode="auto">
          <a:xfrm>
            <a:off x="4419600" y="4495800"/>
            <a:ext cx="1479550" cy="933450"/>
            <a:chOff x="1008" y="1392"/>
            <a:chExt cx="932" cy="630"/>
          </a:xfrm>
        </p:grpSpPr>
        <p:sp>
          <p:nvSpPr>
            <p:cNvPr id="338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5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6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7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9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0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61" name="AutoShape 143"/>
            <p:cNvCxnSpPr>
              <a:cxnSpLocks noChangeShapeType="1"/>
              <a:stCxn id="354" idx="3"/>
              <a:endCxn id="356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2" name="AutoShape 144"/>
            <p:cNvCxnSpPr>
              <a:cxnSpLocks noChangeShapeType="1"/>
              <a:stCxn id="354" idx="3"/>
              <a:endCxn id="357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3" name="AutoShape 145"/>
            <p:cNvCxnSpPr>
              <a:cxnSpLocks noChangeShapeType="1"/>
              <a:stCxn id="355" idx="3"/>
              <a:endCxn id="357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4" name="AutoShape 146"/>
            <p:cNvCxnSpPr>
              <a:cxnSpLocks noChangeShapeType="1"/>
              <a:stCxn id="355" idx="3"/>
              <a:endCxn id="358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5" name="AutoShape 147"/>
            <p:cNvCxnSpPr>
              <a:cxnSpLocks noChangeShapeType="1"/>
              <a:stCxn id="357" idx="3"/>
              <a:endCxn id="359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6" name="AutoShape 148"/>
            <p:cNvCxnSpPr>
              <a:cxnSpLocks noChangeShapeType="1"/>
              <a:stCxn id="358" idx="3"/>
              <a:endCxn id="360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AutoShape 149"/>
            <p:cNvCxnSpPr>
              <a:cxnSpLocks noChangeShapeType="1"/>
              <a:stCxn id="360" idx="0"/>
              <a:endCxn id="359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" name="AutoShape 150"/>
            <p:cNvCxnSpPr>
              <a:cxnSpLocks noChangeShapeType="1"/>
              <a:stCxn id="355" idx="0"/>
              <a:endCxn id="354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" name="AutoShape 151"/>
            <p:cNvCxnSpPr>
              <a:cxnSpLocks noChangeShapeType="1"/>
              <a:stCxn id="356" idx="3"/>
              <a:endCxn id="359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" name="AutoShape 152"/>
            <p:cNvCxnSpPr>
              <a:cxnSpLocks noChangeShapeType="1"/>
              <a:endCxn id="354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" name="AutoShape 153"/>
            <p:cNvCxnSpPr>
              <a:cxnSpLocks noChangeShapeType="1"/>
              <a:endCxn id="355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" name="AutoShape 154"/>
            <p:cNvCxnSpPr>
              <a:cxnSpLocks noChangeShapeType="1"/>
              <a:stCxn id="356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3" name="AutoShape 155"/>
            <p:cNvCxnSpPr>
              <a:cxnSpLocks noChangeShapeType="1"/>
              <a:stCxn id="360" idx="3"/>
              <a:endCxn id="377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" name="AutoShape 156"/>
            <p:cNvCxnSpPr>
              <a:cxnSpLocks noChangeShapeType="1"/>
              <a:stCxn id="359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5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376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7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8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9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80" name="AutoShape 2"/>
          <p:cNvSpPr>
            <a:spLocks noChangeArrowheads="1"/>
          </p:cNvSpPr>
          <p:nvPr/>
        </p:nvSpPr>
        <p:spPr bwMode="auto">
          <a:xfrm>
            <a:off x="6858000" y="5105400"/>
            <a:ext cx="1371600" cy="853440"/>
          </a:xfrm>
          <a:prstGeom prst="wedgeRectCallout">
            <a:avLst>
              <a:gd name="adj1" fmla="val -73282"/>
              <a:gd name="adj2" fmla="val 78504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81" name="Group 119"/>
          <p:cNvGrpSpPr>
            <a:grpSpLocks/>
          </p:cNvGrpSpPr>
          <p:nvPr/>
        </p:nvGrpSpPr>
        <p:grpSpPr bwMode="auto">
          <a:xfrm>
            <a:off x="6781800" y="5034915"/>
            <a:ext cx="1479550" cy="933450"/>
            <a:chOff x="1008" y="1392"/>
            <a:chExt cx="932" cy="630"/>
          </a:xfrm>
        </p:grpSpPr>
        <p:sp>
          <p:nvSpPr>
            <p:cNvPr id="382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99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00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01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02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03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04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405" name="AutoShape 143"/>
            <p:cNvCxnSpPr>
              <a:cxnSpLocks noChangeShapeType="1"/>
              <a:stCxn id="398" idx="3"/>
              <a:endCxn id="400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6" name="AutoShape 144"/>
            <p:cNvCxnSpPr>
              <a:cxnSpLocks noChangeShapeType="1"/>
              <a:stCxn id="398" idx="3"/>
              <a:endCxn id="401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AutoShape 145"/>
            <p:cNvCxnSpPr>
              <a:cxnSpLocks noChangeShapeType="1"/>
              <a:stCxn id="399" idx="3"/>
              <a:endCxn id="401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AutoShape 146"/>
            <p:cNvCxnSpPr>
              <a:cxnSpLocks noChangeShapeType="1"/>
              <a:stCxn id="399" idx="3"/>
              <a:endCxn id="402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" name="AutoShape 147"/>
            <p:cNvCxnSpPr>
              <a:cxnSpLocks noChangeShapeType="1"/>
              <a:stCxn id="401" idx="3"/>
              <a:endCxn id="403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" name="AutoShape 148"/>
            <p:cNvCxnSpPr>
              <a:cxnSpLocks noChangeShapeType="1"/>
              <a:stCxn id="402" idx="3"/>
              <a:endCxn id="404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" name="AutoShape 149"/>
            <p:cNvCxnSpPr>
              <a:cxnSpLocks noChangeShapeType="1"/>
              <a:stCxn id="404" idx="0"/>
              <a:endCxn id="403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" name="AutoShape 150"/>
            <p:cNvCxnSpPr>
              <a:cxnSpLocks noChangeShapeType="1"/>
              <a:stCxn id="399" idx="0"/>
              <a:endCxn id="398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" name="AutoShape 151"/>
            <p:cNvCxnSpPr>
              <a:cxnSpLocks noChangeShapeType="1"/>
              <a:stCxn id="400" idx="3"/>
              <a:endCxn id="403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" name="AutoShape 152"/>
            <p:cNvCxnSpPr>
              <a:cxnSpLocks noChangeShapeType="1"/>
              <a:endCxn id="398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" name="AutoShape 153"/>
            <p:cNvCxnSpPr>
              <a:cxnSpLocks noChangeShapeType="1"/>
              <a:endCxn id="399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6" name="AutoShape 154"/>
            <p:cNvCxnSpPr>
              <a:cxnSpLocks noChangeShapeType="1"/>
              <a:stCxn id="400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7" name="AutoShape 155"/>
            <p:cNvCxnSpPr>
              <a:cxnSpLocks noChangeShapeType="1"/>
              <a:stCxn id="404" idx="3"/>
              <a:endCxn id="421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8" name="AutoShape 156"/>
            <p:cNvCxnSpPr>
              <a:cxnSpLocks noChangeShapeType="1"/>
              <a:stCxn id="403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420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421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422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423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424" name="AutoShape 2"/>
          <p:cNvSpPr>
            <a:spLocks noChangeArrowheads="1"/>
          </p:cNvSpPr>
          <p:nvPr/>
        </p:nvSpPr>
        <p:spPr bwMode="auto">
          <a:xfrm>
            <a:off x="4495800" y="5918835"/>
            <a:ext cx="1371600" cy="853440"/>
          </a:xfrm>
          <a:prstGeom prst="wedgeRectCallout">
            <a:avLst>
              <a:gd name="adj1" fmla="val -65280"/>
              <a:gd name="adj2" fmla="val -2336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425" name="Group 119"/>
          <p:cNvGrpSpPr>
            <a:grpSpLocks/>
          </p:cNvGrpSpPr>
          <p:nvPr/>
        </p:nvGrpSpPr>
        <p:grpSpPr bwMode="auto">
          <a:xfrm>
            <a:off x="4419600" y="5848350"/>
            <a:ext cx="1479550" cy="933450"/>
            <a:chOff x="1008" y="1392"/>
            <a:chExt cx="932" cy="630"/>
          </a:xfrm>
        </p:grpSpPr>
        <p:sp>
          <p:nvSpPr>
            <p:cNvPr id="426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3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4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5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6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7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8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449" name="AutoShape 143"/>
            <p:cNvCxnSpPr>
              <a:cxnSpLocks noChangeShapeType="1"/>
              <a:stCxn id="442" idx="3"/>
              <a:endCxn id="444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" name="AutoShape 144"/>
            <p:cNvCxnSpPr>
              <a:cxnSpLocks noChangeShapeType="1"/>
              <a:stCxn id="442" idx="3"/>
              <a:endCxn id="445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" name="AutoShape 145"/>
            <p:cNvCxnSpPr>
              <a:cxnSpLocks noChangeShapeType="1"/>
              <a:stCxn id="443" idx="3"/>
              <a:endCxn id="445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" name="AutoShape 146"/>
            <p:cNvCxnSpPr>
              <a:cxnSpLocks noChangeShapeType="1"/>
              <a:stCxn id="443" idx="3"/>
              <a:endCxn id="446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3" name="AutoShape 147"/>
            <p:cNvCxnSpPr>
              <a:cxnSpLocks noChangeShapeType="1"/>
              <a:stCxn id="445" idx="3"/>
              <a:endCxn id="447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4" name="AutoShape 148"/>
            <p:cNvCxnSpPr>
              <a:cxnSpLocks noChangeShapeType="1"/>
              <a:stCxn id="446" idx="3"/>
              <a:endCxn id="448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5" name="AutoShape 149"/>
            <p:cNvCxnSpPr>
              <a:cxnSpLocks noChangeShapeType="1"/>
              <a:stCxn id="448" idx="0"/>
              <a:endCxn id="447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6" name="AutoShape 150"/>
            <p:cNvCxnSpPr>
              <a:cxnSpLocks noChangeShapeType="1"/>
              <a:stCxn id="443" idx="0"/>
              <a:endCxn id="442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7" name="AutoShape 151"/>
            <p:cNvCxnSpPr>
              <a:cxnSpLocks noChangeShapeType="1"/>
              <a:stCxn id="444" idx="3"/>
              <a:endCxn id="447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8" name="AutoShape 152"/>
            <p:cNvCxnSpPr>
              <a:cxnSpLocks noChangeShapeType="1"/>
              <a:endCxn id="442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9" name="AutoShape 153"/>
            <p:cNvCxnSpPr>
              <a:cxnSpLocks noChangeShapeType="1"/>
              <a:endCxn id="443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" name="AutoShape 154"/>
            <p:cNvCxnSpPr>
              <a:cxnSpLocks noChangeShapeType="1"/>
              <a:stCxn id="444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" name="AutoShape 155"/>
            <p:cNvCxnSpPr>
              <a:cxnSpLocks noChangeShapeType="1"/>
              <a:stCxn id="448" idx="3"/>
              <a:endCxn id="465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" name="AutoShape 156"/>
            <p:cNvCxnSpPr>
              <a:cxnSpLocks noChangeShapeType="1"/>
              <a:stCxn id="447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3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464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465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466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467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15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State vs. Distance Vector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836738"/>
            <a:ext cx="8686800" cy="4411662"/>
          </a:xfrm>
        </p:spPr>
        <p:txBody>
          <a:bodyPr/>
          <a:lstStyle/>
          <a:p>
            <a:r>
              <a:rPr lang="en-US" sz="2400" dirty="0" smtClean="0"/>
              <a:t>LS: each node learns the complete network map; each node computes shortest paths independently and in parallel</a:t>
            </a:r>
          </a:p>
          <a:p>
            <a:endParaRPr lang="en-US" sz="2400" dirty="0" smtClean="0"/>
          </a:p>
          <a:p>
            <a:r>
              <a:rPr lang="en-US" sz="2400" dirty="0" smtClean="0"/>
              <a:t>DV</a:t>
            </a:r>
            <a:r>
              <a:rPr lang="en-US" sz="2400" dirty="0"/>
              <a:t>: </a:t>
            </a:r>
            <a:r>
              <a:rPr lang="en-US" sz="2400" dirty="0" smtClean="0"/>
              <a:t>no </a:t>
            </a:r>
            <a:r>
              <a:rPr lang="en-US" sz="2400" dirty="0"/>
              <a:t>node has the complete picture</a:t>
            </a:r>
            <a:r>
              <a:rPr lang="en-US" sz="2400" dirty="0" smtClean="0"/>
              <a:t>; nodes cooperate to compute shortest paths in a distributed manner</a:t>
            </a:r>
            <a:endParaRPr lang="en-US" sz="2400" dirty="0"/>
          </a:p>
          <a:p>
            <a:endParaRPr lang="en-US" sz="2400" dirty="0" smtClean="0"/>
          </a:p>
          <a:p>
            <a:pPr lvl="1">
              <a:buFont typeface="Wingdings" charset="0"/>
              <a:buChar char="à"/>
            </a:pPr>
            <a:r>
              <a:rPr lang="en-US" dirty="0" smtClean="0">
                <a:solidFill>
                  <a:srgbClr val="000090"/>
                </a:solidFill>
                <a:sym typeface="Wingdings"/>
              </a:rPr>
              <a:t>LS has </a:t>
            </a:r>
            <a:r>
              <a:rPr lang="en-US" dirty="0" smtClean="0">
                <a:solidFill>
                  <a:srgbClr val="000090"/>
                </a:solidFill>
              </a:rPr>
              <a:t>higher messaging overhead</a:t>
            </a:r>
            <a:endParaRPr lang="en-US" dirty="0" smtClean="0">
              <a:solidFill>
                <a:srgbClr val="000090"/>
              </a:solidFill>
              <a:sym typeface="Wingdings"/>
            </a:endParaRPr>
          </a:p>
          <a:p>
            <a:pPr lvl="1">
              <a:buFont typeface="Wingdings" charset="0"/>
              <a:buChar char="à"/>
            </a:pPr>
            <a:r>
              <a:rPr lang="en-US" dirty="0">
                <a:solidFill>
                  <a:srgbClr val="000090"/>
                </a:solidFill>
                <a:sym typeface="Wingdings"/>
              </a:rPr>
              <a:t>LS has </a:t>
            </a:r>
            <a:r>
              <a:rPr lang="en-US" dirty="0">
                <a:solidFill>
                  <a:srgbClr val="000090"/>
                </a:solidFill>
              </a:rPr>
              <a:t>higher processing complexity</a:t>
            </a:r>
          </a:p>
          <a:p>
            <a:pPr lvl="1">
              <a:buFont typeface="Wingdings" charset="0"/>
              <a:buChar char="à"/>
            </a:pPr>
            <a:r>
              <a:rPr lang="en-US" dirty="0" smtClean="0">
                <a:solidFill>
                  <a:srgbClr val="000090"/>
                </a:solidFill>
                <a:sym typeface="Wingdings"/>
              </a:rPr>
              <a:t>LS is l</a:t>
            </a:r>
            <a:r>
              <a:rPr lang="en-US" dirty="0" smtClean="0">
                <a:solidFill>
                  <a:srgbClr val="000090"/>
                </a:solidFill>
              </a:rPr>
              <a:t>ess vulnerable to looping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048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State vs. Distance Vector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05000"/>
            <a:ext cx="3962400" cy="4267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Message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/>
              <a:t>complexity</a:t>
            </a:r>
          </a:p>
          <a:p>
            <a:r>
              <a:rPr lang="en-US" sz="2000" dirty="0"/>
              <a:t>LS: O</a:t>
            </a:r>
            <a:r>
              <a:rPr lang="en-US" sz="2000" dirty="0" smtClean="0"/>
              <a:t>(</a:t>
            </a:r>
            <a:r>
              <a:rPr lang="en-US" sz="2000" dirty="0" err="1" smtClean="0"/>
              <a:t>NxE</a:t>
            </a:r>
            <a:r>
              <a:rPr lang="en-US" sz="2000" dirty="0" smtClean="0"/>
              <a:t>) </a:t>
            </a:r>
            <a:r>
              <a:rPr lang="en-US" sz="2000" dirty="0"/>
              <a:t>messages; </a:t>
            </a:r>
            <a:endParaRPr lang="en-US" sz="2000" dirty="0" smtClean="0"/>
          </a:p>
          <a:p>
            <a:pPr lvl="1"/>
            <a:r>
              <a:rPr lang="en-US" sz="1600" dirty="0" smtClean="0"/>
              <a:t>N is #nodes</a:t>
            </a:r>
            <a:r>
              <a:rPr lang="en-US" sz="1600" dirty="0"/>
              <a:t>; </a:t>
            </a:r>
            <a:r>
              <a:rPr lang="en-US" sz="1600" dirty="0" smtClean="0"/>
              <a:t>E is #edges</a:t>
            </a:r>
            <a:endParaRPr lang="en-US" sz="1600" dirty="0"/>
          </a:p>
          <a:p>
            <a:r>
              <a:rPr lang="en-US" sz="2000" dirty="0"/>
              <a:t>DV: O</a:t>
            </a:r>
            <a:r>
              <a:rPr lang="en-US" sz="2000" dirty="0" smtClean="0"/>
              <a:t>(#Iterations x E)</a:t>
            </a:r>
          </a:p>
          <a:p>
            <a:pPr lvl="1"/>
            <a:r>
              <a:rPr lang="en-US" sz="1600" dirty="0" smtClean="0"/>
              <a:t>where </a:t>
            </a:r>
            <a:r>
              <a:rPr lang="en-US" sz="1600" dirty="0"/>
              <a:t>#Iterations is ideally </a:t>
            </a:r>
            <a:br>
              <a:rPr lang="en-US" sz="1600" dirty="0"/>
            </a:br>
            <a:r>
              <a:rPr lang="en-US" sz="1600" dirty="0" smtClean="0"/>
              <a:t>O(</a:t>
            </a:r>
            <a:r>
              <a:rPr lang="en-US" sz="1600" dirty="0"/>
              <a:t>network diameter) </a:t>
            </a:r>
            <a:r>
              <a:rPr lang="en-US" sz="1600" dirty="0" smtClean="0"/>
              <a:t>but varies </a:t>
            </a:r>
            <a:r>
              <a:rPr lang="en-US" sz="1600" dirty="0"/>
              <a:t>due to routing loops or </a:t>
            </a:r>
            <a:r>
              <a:rPr lang="en-US" sz="1600" dirty="0" smtClean="0"/>
              <a:t>the </a:t>
            </a:r>
            <a:br>
              <a:rPr lang="en-US" sz="1600" dirty="0" smtClean="0"/>
            </a:br>
            <a:r>
              <a:rPr lang="en-US" sz="1600" dirty="0" smtClean="0"/>
              <a:t>count</a:t>
            </a:r>
            <a:r>
              <a:rPr lang="en-US" sz="1600" dirty="0"/>
              <a:t>-to-infinity </a:t>
            </a:r>
            <a:r>
              <a:rPr lang="en-US" sz="1600" dirty="0" smtClean="0"/>
              <a:t>problem</a:t>
            </a:r>
            <a:endParaRPr lang="en-US" sz="1600" dirty="0"/>
          </a:p>
          <a:p>
            <a:pPr>
              <a:buFont typeface="Wingdings" charset="0"/>
              <a:buNone/>
            </a:pPr>
            <a:endParaRPr lang="en-US" sz="2000" dirty="0" smtClean="0">
              <a:solidFill>
                <a:schemeClr val="accent1"/>
              </a:solidFill>
            </a:endParaRPr>
          </a:p>
          <a:p>
            <a:pPr>
              <a:buFont typeface="Wingdings" charset="0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Processing </a:t>
            </a:r>
            <a:r>
              <a:rPr lang="en-US" sz="2000" dirty="0" smtClean="0"/>
              <a:t>complexity</a:t>
            </a:r>
            <a:endParaRPr lang="en-US" sz="2000" dirty="0"/>
          </a:p>
          <a:p>
            <a:r>
              <a:rPr lang="en-US" sz="2000" dirty="0"/>
              <a:t>LS: O</a:t>
            </a:r>
            <a:r>
              <a:rPr lang="en-US" sz="2000" dirty="0" smtClean="0"/>
              <a:t>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DV: </a:t>
            </a:r>
            <a:r>
              <a:rPr lang="en-US" sz="2000" dirty="0" smtClean="0"/>
              <a:t>O(#Iterations x N)</a:t>
            </a:r>
          </a:p>
        </p:txBody>
      </p:sp>
      <p:sp>
        <p:nvSpPr>
          <p:cNvPr id="804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05000"/>
            <a:ext cx="4114800" cy="4267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000" dirty="0">
                <a:solidFill>
                  <a:srgbClr val="008000"/>
                </a:solidFill>
              </a:rPr>
              <a:t>Robustness:</a:t>
            </a:r>
            <a:r>
              <a:rPr lang="en-US" sz="2000" dirty="0"/>
              <a:t> what happens if router malfunctions?</a:t>
            </a:r>
          </a:p>
          <a:p>
            <a:r>
              <a:rPr lang="en-US" sz="2000" dirty="0"/>
              <a:t>LS: </a:t>
            </a:r>
          </a:p>
          <a:p>
            <a:pPr lvl="1"/>
            <a:r>
              <a:rPr lang="en-US" sz="1800" dirty="0"/>
              <a:t>node can advertise incorrect </a:t>
            </a:r>
            <a:r>
              <a:rPr lang="en-US" sz="1800" i="1" dirty="0">
                <a:solidFill>
                  <a:schemeClr val="accent2"/>
                </a:solidFill>
              </a:rPr>
              <a:t>link</a:t>
            </a:r>
            <a:r>
              <a:rPr lang="en-US" sz="1800" dirty="0"/>
              <a:t> cost</a:t>
            </a:r>
          </a:p>
          <a:p>
            <a:pPr lvl="1"/>
            <a:r>
              <a:rPr lang="en-US" sz="1800" dirty="0"/>
              <a:t>each node computes only its </a:t>
            </a:r>
            <a:r>
              <a:rPr lang="en-US" sz="1800" i="1" dirty="0"/>
              <a:t>own</a:t>
            </a:r>
            <a:r>
              <a:rPr lang="en-US" sz="1800" dirty="0"/>
              <a:t> table</a:t>
            </a:r>
          </a:p>
          <a:p>
            <a:r>
              <a:rPr lang="en-US" sz="2000" dirty="0"/>
              <a:t>DV:</a:t>
            </a:r>
          </a:p>
          <a:p>
            <a:pPr lvl="1"/>
            <a:r>
              <a:rPr lang="en-US" sz="1800" dirty="0"/>
              <a:t>node can advertise incorrect </a:t>
            </a:r>
            <a:r>
              <a:rPr lang="en-US" sz="1800" i="1" dirty="0">
                <a:solidFill>
                  <a:schemeClr val="accent2"/>
                </a:solidFill>
              </a:rPr>
              <a:t>path</a:t>
            </a:r>
            <a:r>
              <a:rPr lang="en-US" sz="1800" dirty="0"/>
              <a:t> cost</a:t>
            </a:r>
          </a:p>
          <a:p>
            <a:pPr lvl="1"/>
            <a:r>
              <a:rPr lang="en-US" sz="1800" dirty="0"/>
              <a:t>each node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/>
              <a:t>s table used by others; error </a:t>
            </a:r>
            <a:r>
              <a:rPr lang="en-US" sz="1800" dirty="0" smtClean="0"/>
              <a:t>propagates </a:t>
            </a:r>
            <a:r>
              <a:rPr lang="en-US" sz="1800" dirty="0"/>
              <a:t>through network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539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Just the Beginning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state and distance-vector are the deployed routing paradigms for intra-domain routing </a:t>
            </a:r>
          </a:p>
          <a:p>
            <a:endParaRPr lang="en-US" dirty="0" smtClean="0"/>
          </a:p>
          <a:p>
            <a:r>
              <a:rPr lang="en-US" dirty="0" smtClean="0"/>
              <a:t>Next: inter-domain routing (BGP)</a:t>
            </a:r>
          </a:p>
          <a:p>
            <a:pPr lvl="1"/>
            <a:r>
              <a:rPr lang="en-US" dirty="0" smtClean="0"/>
              <a:t>new constraints: policy, privacy </a:t>
            </a:r>
          </a:p>
          <a:p>
            <a:pPr lvl="1"/>
            <a:r>
              <a:rPr lang="en-US" dirty="0" smtClean="0"/>
              <a:t>new solutions: path vector routing </a:t>
            </a:r>
          </a:p>
          <a:p>
            <a:pPr lvl="1"/>
            <a:r>
              <a:rPr lang="en-US" dirty="0" smtClean="0"/>
              <a:t>new pitfalls: truly ugly ones</a:t>
            </a:r>
          </a:p>
        </p:txBody>
      </p:sp>
    </p:spTree>
    <p:extLst>
      <p:ext uri="{BB962C8B-B14F-4D97-AF65-F5344CB8AC3E}">
        <p14:creationId xmlns:p14="http://schemas.microsoft.com/office/powerpoint/2010/main" val="212914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 smtClean="0"/>
              <a:t>What are desirable goals for a routing solution?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828800"/>
            <a:ext cx="8686800" cy="4411662"/>
          </a:xfrm>
        </p:spPr>
        <p:txBody>
          <a:bodyPr/>
          <a:lstStyle/>
          <a:p>
            <a:r>
              <a:rPr lang="en-US" dirty="0" smtClean="0"/>
              <a:t>“Good” paths (least cost)</a:t>
            </a:r>
          </a:p>
          <a:p>
            <a:r>
              <a:rPr lang="en-US" dirty="0"/>
              <a:t>Fast convergence after change/failures</a:t>
            </a:r>
          </a:p>
          <a:p>
            <a:pPr lvl="1"/>
            <a:r>
              <a:rPr lang="en-US" dirty="0"/>
              <a:t>no/rare </a:t>
            </a:r>
            <a:r>
              <a:rPr lang="en-US" dirty="0" smtClean="0"/>
              <a:t>loops</a:t>
            </a:r>
          </a:p>
          <a:p>
            <a:r>
              <a:rPr lang="en-US" dirty="0" smtClean="0"/>
              <a:t>Scalable </a:t>
            </a:r>
          </a:p>
          <a:p>
            <a:pPr lvl="1"/>
            <a:r>
              <a:rPr lang="en-US" dirty="0" smtClean="0"/>
              <a:t>#messages</a:t>
            </a:r>
          </a:p>
          <a:p>
            <a:pPr lvl="1"/>
            <a:r>
              <a:rPr lang="en-US" dirty="0" smtClean="0"/>
              <a:t>table size </a:t>
            </a:r>
          </a:p>
          <a:p>
            <a:pPr lvl="1"/>
            <a:r>
              <a:rPr lang="en-US" dirty="0" smtClean="0"/>
              <a:t>processing complexity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Policy</a:t>
            </a:r>
          </a:p>
          <a:p>
            <a:r>
              <a:rPr lang="en-US" dirty="0" smtClean="0"/>
              <a:t>Rich metrics (more later)</a:t>
            </a:r>
          </a:p>
        </p:txBody>
      </p:sp>
    </p:spTree>
    <p:extLst>
      <p:ext uri="{BB962C8B-B14F-4D97-AF65-F5344CB8AC3E}">
        <p14:creationId xmlns:p14="http://schemas.microsoft.com/office/powerpoint/2010/main" val="305584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828800"/>
            <a:ext cx="8610600" cy="4411662"/>
          </a:xfrm>
        </p:spPr>
        <p:txBody>
          <a:bodyPr/>
          <a:lstStyle/>
          <a:p>
            <a:r>
              <a:rPr lang="en-US" sz="2400" dirty="0" smtClean="0"/>
              <a:t>Propagation delay</a:t>
            </a:r>
          </a:p>
          <a:p>
            <a:r>
              <a:rPr lang="en-US" sz="2400" dirty="0" smtClean="0"/>
              <a:t>Congestion</a:t>
            </a:r>
          </a:p>
          <a:p>
            <a:r>
              <a:rPr lang="en-US" sz="2400" dirty="0" smtClean="0"/>
              <a:t>Load balance</a:t>
            </a:r>
          </a:p>
          <a:p>
            <a:r>
              <a:rPr lang="en-US" sz="2400" dirty="0" smtClean="0"/>
              <a:t>Bandwidth (available, capacity, maximal, </a:t>
            </a:r>
            <a:r>
              <a:rPr lang="en-US" sz="2400" dirty="0" err="1" smtClean="0"/>
              <a:t>bbw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Price</a:t>
            </a:r>
          </a:p>
          <a:p>
            <a:r>
              <a:rPr lang="en-US" sz="2400" dirty="0" smtClean="0"/>
              <a:t>Reliability </a:t>
            </a:r>
          </a:p>
          <a:p>
            <a:r>
              <a:rPr lang="en-US" sz="2400" dirty="0" smtClean="0"/>
              <a:t>Loss rate </a:t>
            </a:r>
          </a:p>
          <a:p>
            <a:r>
              <a:rPr lang="en-US" sz="2400" dirty="0" smtClean="0"/>
              <a:t>Combinations of the above</a:t>
            </a:r>
          </a:p>
          <a:p>
            <a:pPr marL="0" indent="0">
              <a:buNone/>
            </a:pPr>
            <a:r>
              <a:rPr lang="en-US" dirty="0" smtClean="0"/>
              <a:t>In practice, operators set abstract “weights” (much like our costs); how exactly is a bit of a black art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301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Internet Routing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6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12938"/>
            <a:ext cx="8686800" cy="44116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So far, only considered </a:t>
            </a:r>
            <a:r>
              <a:rPr lang="en-US" dirty="0">
                <a:latin typeface="Arial" charset="0"/>
                <a:cs typeface="Arial" charset="0"/>
              </a:rPr>
              <a:t>routing within a </a:t>
            </a:r>
            <a:r>
              <a:rPr lang="en-US" dirty="0" smtClean="0">
                <a:latin typeface="Arial" charset="0"/>
                <a:cs typeface="Arial" charset="0"/>
              </a:rPr>
              <a:t>domain</a:t>
            </a:r>
          </a:p>
          <a:p>
            <a:pPr lvl="8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Many issues can be ignored in this setting because there is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entral administrative control over routers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Issues such as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autonomy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privacy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policy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But the Internet is more than a single domain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6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30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Recall from Lecture 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89" y="228600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1798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189" y="573718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89" y="482278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45118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FF6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FF6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FF6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FF6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8" idx="0"/>
          </p:cNvCxnSpPr>
          <p:nvPr/>
        </p:nvCxnSpPr>
        <p:spPr bwMode="auto">
          <a:xfrm flipV="1">
            <a:off x="3131095" y="5334000"/>
            <a:ext cx="450305" cy="4031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Rounded Rectangle 122"/>
          <p:cNvSpPr/>
          <p:nvPr/>
        </p:nvSpPr>
        <p:spPr bwMode="auto">
          <a:xfrm>
            <a:off x="5486400" y="5486400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3962400" y="2667000"/>
            <a:ext cx="2743200" cy="609600"/>
          </a:xfrm>
          <a:prstGeom prst="roundRect">
            <a:avLst/>
          </a:prstGeom>
          <a:solidFill>
            <a:srgbClr val="FF6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685800" y="457200"/>
            <a:ext cx="7239000" cy="838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b="0" dirty="0">
                <a:solidFill>
                  <a:schemeClr val="bg1"/>
                </a:solidFill>
              </a:rPr>
              <a:t/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657600" y="22098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95400"/>
            <a:ext cx="3505200" cy="2590800"/>
            <a:chOff x="2438400" y="1295400"/>
            <a:chExt cx="3505200" cy="25908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>
              <a:off x="3962400" y="1295400"/>
              <a:ext cx="152400" cy="25908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19600" y="1371600"/>
              <a:ext cx="1524000" cy="19812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5715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3657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An “end-to-end” route</a:t>
            </a:r>
          </a:p>
        </p:txBody>
      </p:sp>
    </p:spTree>
    <p:extLst>
      <p:ext uri="{BB962C8B-B14F-4D97-AF65-F5344CB8AC3E}">
        <p14:creationId xmlns:p14="http://schemas.microsoft.com/office/powerpoint/2010/main" val="402910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64" grpId="0" animBg="1"/>
      <p:bldP spid="64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2"/>
            <a:ext cx="8458200" cy="13255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Autonomous Systems (AS)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991600" cy="4833937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AS is a network under a single administrative control 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currently over 30,000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ASes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Think AT&amp;T, France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Telecom,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IBM,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etc.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err="1">
                <a:latin typeface="Arial" charset="0"/>
                <a:cs typeface="Arial" charset="0"/>
              </a:rPr>
              <a:t>ASes</a:t>
            </a:r>
            <a:r>
              <a:rPr lang="en-US" dirty="0">
                <a:latin typeface="Arial" charset="0"/>
                <a:cs typeface="Arial" charset="0"/>
              </a:rPr>
              <a:t> are sometimes called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domains</a:t>
            </a:r>
            <a:r>
              <a:rPr lang="ja-JP" altLang="en-US" dirty="0" smtClean="0">
                <a:latin typeface="Arial" charset="0"/>
                <a:cs typeface="Arial" charset="0"/>
              </a:rPr>
              <a:t>”</a:t>
            </a:r>
            <a:r>
              <a:rPr lang="en-US" altLang="ja-JP" dirty="0" smtClean="0">
                <a:latin typeface="Arial" charset="0"/>
                <a:cs typeface="Arial" charset="0"/>
              </a:rPr>
              <a:t>. </a:t>
            </a:r>
          </a:p>
          <a:p>
            <a:pPr lvl="1"/>
            <a:r>
              <a:rPr lang="en-US" altLang="ja-JP" dirty="0" smtClean="0">
                <a:latin typeface="Arial" charset="0"/>
                <a:cs typeface="Arial" charset="0"/>
              </a:rPr>
              <a:t>Hence,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nterdomain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routing”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AS is assigned a unique identifier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16 bit AS Number (ASN)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21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between </a:t>
            </a:r>
            <a:r>
              <a:rPr lang="en-US" dirty="0" err="1" smtClean="0"/>
              <a:t>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key challenges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Scaling</a:t>
            </a:r>
          </a:p>
          <a:p>
            <a:pPr lvl="1"/>
            <a:endParaRPr lang="en-US" dirty="0"/>
          </a:p>
          <a:p>
            <a:r>
              <a:rPr lang="en-US" dirty="0" smtClean="0"/>
              <a:t>Administrative structure </a:t>
            </a:r>
          </a:p>
          <a:p>
            <a:pPr lvl="1"/>
            <a:r>
              <a:rPr lang="en-US" dirty="0" smtClean="0"/>
              <a:t>Issues of autonomy, policy, privacy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4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686800" cy="13716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ea typeface="ＭＳ Ｐゴシック" charset="0"/>
                <a:cs typeface="ＭＳ Ｐゴシック" charset="0"/>
              </a:rPr>
              <a:t>Recall Also… </a:t>
            </a:r>
            <a:endParaRPr lang="en-US" sz="4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03613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637213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79613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27613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79613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466013" y="2055813"/>
            <a:ext cx="1108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404813" y="5713413"/>
            <a:ext cx="96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1262063" y="1914526"/>
            <a:ext cx="581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81838" y="5789613"/>
            <a:ext cx="842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05283"/>
              </p:ext>
            </p:extLst>
          </p:nvPr>
        </p:nvGraphicFramePr>
        <p:xfrm>
          <a:off x="6019800" y="3503613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Destination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UW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478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12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5601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91000" y="3808413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303963" y="3124200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52600" y="3846513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90800" y="3998913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229100" y="4075113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43400" y="2436813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90800" y="2513013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514600" y="5561013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95400" y="5561013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600200" y="4799013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53200" y="6016626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334000" y="6096001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72300" y="2284413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324601" y="1827213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867400" y="4570413"/>
            <a:ext cx="2971800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838200" y="3351213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111010010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5791200" y="2513013"/>
            <a:ext cx="141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90"/>
                </a:solidFill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600200" y="5561013"/>
            <a:ext cx="141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90"/>
                </a:solidFill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410200" y="6170613"/>
            <a:ext cx="141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90"/>
                </a:solidFill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447800" y="2513013"/>
            <a:ext cx="141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90"/>
                </a:solidFill>
              </a:rPr>
              <a:t>switch#4</a:t>
            </a:r>
          </a:p>
        </p:txBody>
      </p:sp>
    </p:spTree>
    <p:extLst>
      <p:ext uri="{BB962C8B-B14F-4D97-AF65-F5344CB8AC3E}">
        <p14:creationId xmlns:p14="http://schemas.microsoft.com/office/powerpoint/2010/main" val="281985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32562E-7 L 0.15 -8.32562E-7 " pathEditMode="relative" ptsTypes="AA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3 3.36725E-6 L 0.4625 -0.1887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-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5625 -0.21092 L 0.7125 -0.21092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47" grpId="0" animBg="1"/>
      <p:bldP spid="4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610600" cy="1173162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Dijkstra’</a:t>
            </a:r>
            <a:r>
              <a:rPr lang="en-US" altLang="ja-JP" dirty="0" err="1" smtClean="0">
                <a:latin typeface="Helvetica" charset="0"/>
                <a:ea typeface="ＭＳ Ｐゴシック" charset="0"/>
                <a:cs typeface="ＭＳ Ｐゴシック" charset="0"/>
              </a:rPr>
              <a:t>s</a:t>
            </a:r>
            <a:r>
              <a:rPr lang="en-US" altLang="ja-JP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Shortest </a:t>
            </a:r>
            <a:r>
              <a:rPr lang="en-US" altLang="ja-JP" dirty="0" smtClean="0">
                <a:latin typeface="Helvetica" charset="0"/>
                <a:ea typeface="ＭＳ Ｐゴシック" charset="0"/>
                <a:cs typeface="ＭＳ Ｐゴシック" charset="0"/>
              </a:rPr>
              <a:t>Path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INPUT: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Network topology (graph), with link costs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OUTPUT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Least cost paths from one node to all other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nodes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Iterative: after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iterations, a node knows the least cost path to its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closest neighbors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6"/>
            <a:endParaRPr lang="en-US" altLang="ja-JP" dirty="0" smtClean="0">
              <a:latin typeface="Arial" charset="0"/>
              <a:ea typeface="Arial" charset="0"/>
              <a:cs typeface="Arial" charset="0"/>
            </a:endParaRPr>
          </a:p>
          <a:p>
            <a:pPr lvl="6"/>
            <a:endParaRPr lang="en-US" altLang="ja-JP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2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760538"/>
            <a:ext cx="8686800" cy="4411662"/>
          </a:xfrm>
        </p:spPr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router must be able to forward </a:t>
            </a:r>
            <a:r>
              <a:rPr lang="en-US" dirty="0" smtClean="0"/>
              <a:t>packets to </a:t>
            </a:r>
            <a:br>
              <a:rPr lang="en-US" dirty="0" smtClean="0"/>
            </a:br>
            <a:r>
              <a:rPr lang="en-US" i="1" dirty="0" smtClean="0"/>
              <a:t>any</a:t>
            </a:r>
            <a:r>
              <a:rPr lang="en-US" dirty="0" smtClean="0"/>
              <a:t> destination</a:t>
            </a:r>
            <a:endParaRPr lang="en-US" dirty="0"/>
          </a:p>
          <a:p>
            <a:pPr lvl="1"/>
            <a:r>
              <a:rPr lang="en-US" dirty="0"/>
              <a:t>Given address, it needs to know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next hop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(table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Naive: Have an entry for each address</a:t>
            </a:r>
          </a:p>
          <a:p>
            <a:pPr lvl="1"/>
            <a:r>
              <a:rPr lang="en-US" dirty="0"/>
              <a:t>There would be </a:t>
            </a:r>
            <a:r>
              <a:rPr lang="en-US" dirty="0" smtClean="0"/>
              <a:t>over 10</a:t>
            </a:r>
            <a:r>
              <a:rPr lang="en-US" dirty="0"/>
              <a:t>^</a:t>
            </a:r>
            <a:r>
              <a:rPr lang="en-US" dirty="0" smtClean="0"/>
              <a:t>8 </a:t>
            </a:r>
            <a:r>
              <a:rPr lang="en-US" dirty="0"/>
              <a:t>entries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And routing updates per destination! </a:t>
            </a:r>
          </a:p>
          <a:p>
            <a:pPr lvl="1"/>
            <a:endParaRPr lang="en-US" dirty="0"/>
          </a:p>
          <a:p>
            <a:r>
              <a:rPr lang="en-US" dirty="0" smtClean="0"/>
              <a:t>Any ideas on how to improve scalability?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Every </a:t>
            </a:r>
            <a:r>
              <a:rPr lang="en-US" dirty="0">
                <a:solidFill>
                  <a:schemeClr val="bg2"/>
                </a:solidFill>
              </a:rPr>
              <a:t>router must be able to forward based on *any* destination </a:t>
            </a:r>
            <a:r>
              <a:rPr lang="en-US" dirty="0" smtClean="0">
                <a:solidFill>
                  <a:schemeClr val="bg2"/>
                </a:solidFill>
              </a:rPr>
              <a:t>address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Given address, it needs to know </a:t>
            </a:r>
            <a:r>
              <a:rPr lang="ja-JP" altLang="en-US" dirty="0">
                <a:solidFill>
                  <a:schemeClr val="bg2"/>
                </a:solidFill>
                <a:latin typeface="Arial"/>
              </a:rPr>
              <a:t>“</a:t>
            </a:r>
            <a:r>
              <a:rPr lang="en-US" dirty="0">
                <a:solidFill>
                  <a:schemeClr val="bg2"/>
                </a:solidFill>
              </a:rPr>
              <a:t>next hop</a:t>
            </a:r>
            <a:r>
              <a:rPr lang="ja-JP" altLang="en-US" dirty="0">
                <a:solidFill>
                  <a:schemeClr val="bg2"/>
                </a:solidFill>
                <a:latin typeface="Arial"/>
              </a:rPr>
              <a:t>”</a:t>
            </a:r>
            <a:r>
              <a:rPr lang="en-US" dirty="0">
                <a:solidFill>
                  <a:schemeClr val="bg2"/>
                </a:solidFill>
              </a:rPr>
              <a:t> (table)</a:t>
            </a:r>
          </a:p>
          <a:p>
            <a:r>
              <a:rPr lang="en-US" dirty="0">
                <a:solidFill>
                  <a:schemeClr val="bg2"/>
                </a:solidFill>
              </a:rPr>
              <a:t>Naive: Have an entry for each address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There would be 10^8 entries</a:t>
            </a:r>
            <a:r>
              <a:rPr lang="en-US" dirty="0" smtClean="0">
                <a:solidFill>
                  <a:schemeClr val="bg2"/>
                </a:solidFill>
              </a:rPr>
              <a:t>!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And routing updates per destination!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But can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do this if addresses are assigned </a:t>
            </a:r>
            <a:r>
              <a:rPr lang="en-US" dirty="0" smtClean="0"/>
              <a:t>randomly</a:t>
            </a:r>
            <a:endParaRPr lang="en-US" dirty="0"/>
          </a:p>
          <a:p>
            <a:r>
              <a:rPr lang="en-US" dirty="0"/>
              <a:t>Addresses allocation is a big </a:t>
            </a:r>
            <a:r>
              <a:rPr lang="en-US" dirty="0" smtClean="0"/>
              <a:t>deal!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914400" y="5562600"/>
            <a:ext cx="7162800" cy="9144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tx1"/>
                </a:solidFill>
              </a:rPr>
              <a:t>Host 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ddressing is key to scaling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448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>Scaling</a:t>
            </a:r>
          </a:p>
          <a:p>
            <a:pPr lvl="1"/>
            <a:endParaRPr lang="en-US" dirty="0"/>
          </a:p>
          <a:p>
            <a:r>
              <a:rPr lang="en-US" dirty="0" smtClean="0"/>
              <a:t>Administrative structure </a:t>
            </a:r>
          </a:p>
          <a:p>
            <a:pPr lvl="1"/>
            <a:r>
              <a:rPr lang="en-US" dirty="0" smtClean="0"/>
              <a:t>Issues of policy, autonomy, privacy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7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4017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Administrative structure shapes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nterdomain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outing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1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2938"/>
            <a:ext cx="8686800" cy="4411662"/>
          </a:xfrm>
        </p:spPr>
        <p:txBody>
          <a:bodyPr/>
          <a:lstStyle/>
          <a:p>
            <a:r>
              <a:rPr lang="en-US" sz="2400" dirty="0" err="1" smtClean="0">
                <a:latin typeface="Arial" charset="0"/>
                <a:cs typeface="Arial" charset="0"/>
              </a:rPr>
              <a:t>ASes</a:t>
            </a:r>
            <a:r>
              <a:rPr lang="en-US" sz="2400" dirty="0" smtClean="0">
                <a:latin typeface="Arial" charset="0"/>
                <a:cs typeface="Arial" charset="0"/>
              </a:rPr>
              <a:t> want freedom to pick routes based </a:t>
            </a:r>
            <a:r>
              <a:rPr lang="en-US" sz="2400" dirty="0">
                <a:latin typeface="Arial" charset="0"/>
                <a:cs typeface="Arial" charset="0"/>
              </a:rPr>
              <a:t>on 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policy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ja-JP" altLang="en-US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My traffic can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t be carried over my competitor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 network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endParaRPr lang="en-US" i="1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 don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t want to carry </a:t>
            </a:r>
            <a:r>
              <a:rPr lang="en-US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A’s 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traffic through my network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endParaRPr lang="en-US" i="1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Not expressible as Internet-wide </a:t>
            </a:r>
            <a:r>
              <a:rPr lang="ja-JP" alt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shortest path</a:t>
            </a:r>
            <a:r>
              <a:rPr lang="ja-JP" alt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b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</a:br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err="1">
                <a:latin typeface="Arial" charset="0"/>
                <a:cs typeface="Arial" charset="0"/>
              </a:rPr>
              <a:t>ASes</a:t>
            </a:r>
            <a:r>
              <a:rPr lang="en-US" sz="2400" dirty="0">
                <a:latin typeface="Arial" charset="0"/>
                <a:cs typeface="Arial" charset="0"/>
              </a:rPr>
              <a:t> want 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autonomy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cs typeface="Arial" charset="0"/>
              </a:rPr>
              <a:t>Want to choose their own internal routing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protocol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Want to choose their own policy</a:t>
            </a:r>
            <a:endParaRPr lang="en-US" dirty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err="1" smtClean="0">
                <a:latin typeface="Arial" charset="0"/>
                <a:cs typeface="Arial" charset="0"/>
              </a:rPr>
              <a:t>ASes</a:t>
            </a:r>
            <a:r>
              <a:rPr lang="en-US" sz="2400" dirty="0" smtClean="0">
                <a:latin typeface="Arial" charset="0"/>
                <a:cs typeface="Arial" charset="0"/>
              </a:rPr>
              <a:t> want 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privacy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choice of network topology, routing policies, </a:t>
            </a:r>
            <a:r>
              <a:rPr lang="en-US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etc.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31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36738"/>
            <a:ext cx="88392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Link State (LS) </a:t>
            </a:r>
            <a:r>
              <a:rPr lang="en-US" sz="2800" i="1" dirty="0" smtClean="0"/>
              <a:t>vs.</a:t>
            </a:r>
            <a:r>
              <a:rPr lang="en-US" sz="2800" dirty="0" smtClean="0"/>
              <a:t> Distance Vector (DV)? </a:t>
            </a:r>
          </a:p>
          <a:p>
            <a:r>
              <a:rPr lang="en-US" sz="2400" dirty="0" smtClean="0"/>
              <a:t>LS offers no privacy -- global sharing </a:t>
            </a:r>
            <a:r>
              <a:rPr lang="en-US" sz="2400" dirty="0"/>
              <a:t>of </a:t>
            </a:r>
            <a:r>
              <a:rPr lang="en-US" sz="2400" dirty="0" smtClean="0"/>
              <a:t>all network information (neighbors, policies)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LS limits autonomy -- need agreement on metric, algorithm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DV is a decent starting point </a:t>
            </a:r>
          </a:p>
          <a:p>
            <a:pPr lvl="1"/>
            <a:r>
              <a:rPr lang="en-US" sz="2000" dirty="0" smtClean="0"/>
              <a:t>per-destination advertisement gives providers a hook for </a:t>
            </a:r>
            <a:br>
              <a:rPr lang="en-US" sz="2000" dirty="0" smtClean="0"/>
            </a:br>
            <a:r>
              <a:rPr lang="en-US" sz="2000" dirty="0" smtClean="0"/>
              <a:t>finer-grained </a:t>
            </a:r>
            <a:r>
              <a:rPr lang="en-US" sz="2000" dirty="0" smtClean="0">
                <a:solidFill>
                  <a:srgbClr val="FF0000"/>
                </a:solidFill>
              </a:rPr>
              <a:t>control</a:t>
            </a:r>
            <a:r>
              <a:rPr lang="en-US" sz="2000" dirty="0" smtClean="0"/>
              <a:t> over whether/which routes to advertise</a:t>
            </a:r>
          </a:p>
          <a:p>
            <a:pPr lvl="1"/>
            <a:r>
              <a:rPr lang="en-US" sz="2000" dirty="0" smtClean="0"/>
              <a:t>but DV wasn’t designed to implement policy </a:t>
            </a:r>
          </a:p>
          <a:p>
            <a:pPr lvl="1"/>
            <a:r>
              <a:rPr lang="en-US" sz="2000" dirty="0" smtClean="0"/>
              <a:t>and is vulnerable to loops if shortest paths not taken</a:t>
            </a:r>
          </a:p>
          <a:p>
            <a:pPr lvl="1"/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“Border Gateway Protocol”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(BGP) </a:t>
            </a:r>
            <a:r>
              <a:rPr lang="en-US" sz="2800" b="0" dirty="0" smtClean="0">
                <a:solidFill>
                  <a:schemeClr val="tx1"/>
                </a:solidFill>
              </a:rPr>
              <a:t>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xtends 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distance-vector ideas to accommodate policy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445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build="p" autoUpdateAnimBg="0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Addressing </a:t>
            </a:r>
          </a:p>
          <a:p>
            <a:endParaRPr lang="en-US" dirty="0"/>
          </a:p>
          <a:p>
            <a:r>
              <a:rPr lang="en-US" dirty="0" smtClean="0"/>
              <a:t>BGP </a:t>
            </a:r>
          </a:p>
          <a:p>
            <a:pPr lvl="1"/>
            <a:r>
              <a:rPr lang="en-US" dirty="0" smtClean="0"/>
              <a:t>today: context and key ideas</a:t>
            </a:r>
          </a:p>
          <a:p>
            <a:pPr lvl="1"/>
            <a:r>
              <a:rPr lang="en-US" dirty="0" smtClean="0"/>
              <a:t>next lecture: details and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6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smtClean="0">
                <a:latin typeface="Helvetica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4915" name="Text Box 3"/>
          <p:cNvSpPr txBox="1">
            <a:spLocks noChangeArrowheads="1"/>
          </p:cNvSpPr>
          <p:nvPr/>
        </p:nvSpPr>
        <p:spPr bwMode="auto">
          <a:xfrm>
            <a:off x="474663" y="1660525"/>
            <a:ext cx="6859587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1  </a:t>
            </a:r>
            <a:r>
              <a:rPr lang="en-US" i="1" dirty="0">
                <a:latin typeface="Arial" charset="0"/>
              </a:rPr>
              <a:t>Initialization:</a:t>
            </a:r>
            <a:r>
              <a:rPr lang="en-US" b="0" dirty="0">
                <a:latin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</a:rPr>
              <a:t>2    </a:t>
            </a:r>
            <a:r>
              <a:rPr lang="en-US" dirty="0">
                <a:latin typeface="Arial" charset="0"/>
              </a:rPr>
              <a:t>S</a:t>
            </a:r>
            <a:r>
              <a:rPr lang="en-US" b="0" dirty="0">
                <a:latin typeface="Arial" charset="0"/>
              </a:rPr>
              <a:t> = {</a:t>
            </a:r>
            <a:r>
              <a:rPr lang="en-US" dirty="0">
                <a:latin typeface="Arial" charset="0"/>
              </a:rPr>
              <a:t>A</a:t>
            </a:r>
            <a:r>
              <a:rPr lang="en-US" b="0" dirty="0">
                <a:latin typeface="Arial" charset="0"/>
              </a:rPr>
              <a:t>};</a:t>
            </a:r>
          </a:p>
          <a:p>
            <a:pPr algn="l"/>
            <a:r>
              <a:rPr lang="en-US" b="0" dirty="0">
                <a:latin typeface="Arial" charset="0"/>
              </a:rPr>
              <a:t>3    for all nodes </a:t>
            </a:r>
            <a:r>
              <a:rPr lang="en-US" i="1" dirty="0">
                <a:latin typeface="Arial" charset="0"/>
              </a:rPr>
              <a:t>v</a:t>
            </a:r>
            <a:r>
              <a:rPr lang="en-US" b="0" dirty="0">
                <a:latin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</a:rPr>
              <a:t>4      if </a:t>
            </a:r>
            <a:r>
              <a:rPr lang="en-US" i="1" dirty="0">
                <a:latin typeface="Arial" charset="0"/>
              </a:rPr>
              <a:t>v</a:t>
            </a:r>
            <a:r>
              <a:rPr lang="en-US" b="0" dirty="0">
                <a:latin typeface="Arial" charset="0"/>
              </a:rPr>
              <a:t> adjacent to </a:t>
            </a:r>
            <a:r>
              <a:rPr lang="en-US" i="1" dirty="0">
                <a:latin typeface="Arial" charset="0"/>
              </a:rPr>
              <a:t>A</a:t>
            </a:r>
            <a:r>
              <a:rPr lang="en-US" b="0" dirty="0">
                <a:latin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</a:rPr>
              <a:t>5        then D(v) = c(</a:t>
            </a:r>
            <a:r>
              <a:rPr lang="en-US" b="0" dirty="0" err="1">
                <a:latin typeface="Arial" charset="0"/>
              </a:rPr>
              <a:t>A,v</a:t>
            </a:r>
            <a:r>
              <a:rPr lang="en-US" b="0" dirty="0">
                <a:latin typeface="Arial" charset="0"/>
              </a:rPr>
              <a:t>); </a:t>
            </a:r>
          </a:p>
          <a:p>
            <a:pPr algn="l"/>
            <a:r>
              <a:rPr lang="en-US" b="0" dirty="0">
                <a:latin typeface="Arial" charset="0"/>
              </a:rPr>
              <a:t>6        else D(v) =     ;</a:t>
            </a:r>
          </a:p>
          <a:p>
            <a:pPr algn="l"/>
            <a:r>
              <a:rPr lang="en-US" b="0" dirty="0">
                <a:latin typeface="Arial" charset="0"/>
              </a:rPr>
              <a:t>7 </a:t>
            </a:r>
          </a:p>
          <a:p>
            <a:pPr algn="l"/>
            <a:r>
              <a:rPr lang="en-US" b="0" dirty="0">
                <a:latin typeface="Arial" charset="0"/>
              </a:rPr>
              <a:t>8   </a:t>
            </a:r>
            <a:r>
              <a:rPr lang="en-US" i="1" dirty="0">
                <a:latin typeface="Arial" charset="0"/>
              </a:rPr>
              <a:t>Loop</a:t>
            </a:r>
            <a:r>
              <a:rPr lang="en-US" b="0" i="1" dirty="0">
                <a:latin typeface="Arial" charset="0"/>
              </a:rPr>
              <a:t> </a:t>
            </a:r>
            <a:endParaRPr lang="en-US" b="0" dirty="0">
              <a:latin typeface="Arial" charset="0"/>
            </a:endParaRPr>
          </a:p>
          <a:p>
            <a:pPr algn="l"/>
            <a:r>
              <a:rPr lang="en-US" b="0" dirty="0">
                <a:latin typeface="Arial" charset="0"/>
              </a:rPr>
              <a:t>9      find </a:t>
            </a:r>
            <a:r>
              <a:rPr lang="en-US" dirty="0">
                <a:latin typeface="Arial" charset="0"/>
              </a:rPr>
              <a:t>w</a:t>
            </a:r>
            <a:r>
              <a:rPr lang="en-US" b="0" dirty="0">
                <a:latin typeface="Arial" charset="0"/>
              </a:rPr>
              <a:t> not in </a:t>
            </a:r>
            <a:r>
              <a:rPr lang="en-US" dirty="0">
                <a:latin typeface="Arial" charset="0"/>
              </a:rPr>
              <a:t>S</a:t>
            </a:r>
            <a:r>
              <a:rPr lang="en-US" b="0" dirty="0">
                <a:latin typeface="Arial" charset="0"/>
              </a:rPr>
              <a:t> such that D(w) is a minimum; </a:t>
            </a:r>
          </a:p>
          <a:p>
            <a:pPr algn="l"/>
            <a:r>
              <a:rPr lang="en-US" b="0" dirty="0">
                <a:latin typeface="Arial" charset="0"/>
              </a:rPr>
              <a:t>10    add </a:t>
            </a:r>
            <a:r>
              <a:rPr lang="en-US" dirty="0">
                <a:latin typeface="Arial" charset="0"/>
              </a:rPr>
              <a:t>w</a:t>
            </a:r>
            <a:r>
              <a:rPr lang="en-US" b="0" dirty="0">
                <a:latin typeface="Arial" charset="0"/>
              </a:rPr>
              <a:t> to </a:t>
            </a:r>
            <a:r>
              <a:rPr lang="en-US" dirty="0">
                <a:latin typeface="Arial" charset="0"/>
              </a:rPr>
              <a:t>S</a:t>
            </a:r>
            <a:r>
              <a:rPr lang="en-US" b="0" dirty="0">
                <a:latin typeface="Arial" charset="0"/>
              </a:rPr>
              <a:t>; </a:t>
            </a:r>
          </a:p>
          <a:p>
            <a:pPr algn="l"/>
            <a:r>
              <a:rPr lang="en-US" b="0" dirty="0">
                <a:latin typeface="Arial" charset="0"/>
              </a:rPr>
              <a:t>11    update D(v) for all </a:t>
            </a:r>
            <a:r>
              <a:rPr lang="en-US" dirty="0">
                <a:latin typeface="Arial" charset="0"/>
              </a:rPr>
              <a:t>v</a:t>
            </a:r>
            <a:r>
              <a:rPr lang="en-US" b="0" dirty="0">
                <a:latin typeface="Arial" charset="0"/>
              </a:rPr>
              <a:t> adjacent to </a:t>
            </a:r>
            <a:r>
              <a:rPr lang="en-US" dirty="0">
                <a:latin typeface="Arial" charset="0"/>
              </a:rPr>
              <a:t>w</a:t>
            </a:r>
            <a:r>
              <a:rPr lang="en-US" b="0" dirty="0">
                <a:latin typeface="Arial" charset="0"/>
              </a:rPr>
              <a:t> and not in </a:t>
            </a:r>
            <a:r>
              <a:rPr lang="en-US" dirty="0">
                <a:latin typeface="Arial" charset="0"/>
              </a:rPr>
              <a:t>S</a:t>
            </a:r>
            <a:r>
              <a:rPr lang="en-US" b="0" dirty="0">
                <a:latin typeface="Arial" charset="0"/>
              </a:rPr>
              <a:t>: </a:t>
            </a:r>
          </a:p>
          <a:p>
            <a:pPr algn="l"/>
            <a:r>
              <a:rPr lang="en-US" b="0" dirty="0">
                <a:latin typeface="Arial" charset="0"/>
              </a:rPr>
              <a:t>12       if  D(w) + c(</a:t>
            </a:r>
            <a:r>
              <a:rPr lang="en-US" b="0" dirty="0" err="1">
                <a:latin typeface="Arial" charset="0"/>
              </a:rPr>
              <a:t>w,v</a:t>
            </a:r>
            <a:r>
              <a:rPr lang="en-US" b="0" dirty="0">
                <a:latin typeface="Arial" charset="0"/>
              </a:rPr>
              <a:t>) &lt; D(v) then</a:t>
            </a:r>
          </a:p>
          <a:p>
            <a:pPr algn="l"/>
            <a:r>
              <a:rPr lang="en-US" b="0" dirty="0">
                <a:latin typeface="Arial" charset="0"/>
              </a:rPr>
              <a:t>              // </a:t>
            </a:r>
            <a:r>
              <a:rPr lang="en-US" i="1" dirty="0">
                <a:latin typeface="Times New Roman" charset="0"/>
              </a:rPr>
              <a:t>w</a:t>
            </a:r>
            <a:r>
              <a:rPr lang="en-US" b="0" i="1" dirty="0">
                <a:latin typeface="Times New Roman" charset="0"/>
              </a:rPr>
              <a:t> gives us a shorter path to </a:t>
            </a:r>
            <a:r>
              <a:rPr lang="en-US" i="1" dirty="0">
                <a:latin typeface="Times New Roman" charset="0"/>
              </a:rPr>
              <a:t>v</a:t>
            </a:r>
            <a:r>
              <a:rPr lang="en-US" b="0" i="1" dirty="0">
                <a:latin typeface="Times New Roman" charset="0"/>
              </a:rPr>
              <a:t> than </a:t>
            </a:r>
            <a:r>
              <a:rPr lang="en-US" b="0" i="1" dirty="0" smtClean="0">
                <a:latin typeface="Times New Roman" charset="0"/>
              </a:rPr>
              <a:t>we’</a:t>
            </a:r>
            <a:r>
              <a:rPr lang="en-US" altLang="ja-JP" b="0" i="1" dirty="0" smtClean="0">
                <a:latin typeface="Times New Roman" charset="0"/>
              </a:rPr>
              <a:t>ve </a:t>
            </a:r>
            <a:r>
              <a:rPr lang="en-US" altLang="ja-JP" b="0" i="1" dirty="0">
                <a:latin typeface="Times New Roman" charset="0"/>
              </a:rPr>
              <a:t>found so far</a:t>
            </a:r>
            <a:r>
              <a:rPr lang="en-US" altLang="ja-JP" b="0" i="1" dirty="0">
                <a:latin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</a:rPr>
              <a:t>13          D(v) = D(w) + c(</a:t>
            </a:r>
            <a:r>
              <a:rPr lang="en-US" b="0" dirty="0" err="1">
                <a:latin typeface="Arial" charset="0"/>
              </a:rPr>
              <a:t>w,v</a:t>
            </a:r>
            <a:r>
              <a:rPr lang="en-US" b="0" dirty="0">
                <a:latin typeface="Arial" charset="0"/>
              </a:rPr>
              <a:t>); p(v) = w;</a:t>
            </a:r>
          </a:p>
          <a:p>
            <a:pPr algn="l"/>
            <a:r>
              <a:rPr lang="en-US" b="0" dirty="0">
                <a:latin typeface="Arial" charset="0"/>
              </a:rPr>
              <a:t>14  </a:t>
            </a:r>
            <a:r>
              <a:rPr lang="en-US" i="1" dirty="0">
                <a:latin typeface="Arial" charset="0"/>
              </a:rPr>
              <a:t>until all nodes in S;</a:t>
            </a:r>
            <a:r>
              <a:rPr lang="en-US" b="0" dirty="0">
                <a:latin typeface="Arial" charset="0"/>
              </a:rPr>
              <a:t> </a:t>
            </a:r>
          </a:p>
        </p:txBody>
      </p:sp>
      <p:sp>
        <p:nvSpPr>
          <p:cNvPr id="934916" name="Freeform 4"/>
          <p:cNvSpPr>
            <a:spLocks/>
          </p:cNvSpPr>
          <p:nvPr/>
        </p:nvSpPr>
        <p:spPr bwMode="auto">
          <a:xfrm>
            <a:off x="228600" y="4011612"/>
            <a:ext cx="476250" cy="2286000"/>
          </a:xfrm>
          <a:custGeom>
            <a:avLst/>
            <a:gdLst>
              <a:gd name="T0" fmla="*/ 2147483647 w 300"/>
              <a:gd name="T1" fmla="*/ 2147483647 h 3600"/>
              <a:gd name="T2" fmla="*/ 2147483647 w 300"/>
              <a:gd name="T3" fmla="*/ 2147483647 h 3600"/>
              <a:gd name="T4" fmla="*/ 0 w 300"/>
              <a:gd name="T5" fmla="*/ 2147483647 h 3600"/>
              <a:gd name="T6" fmla="*/ 0 w 300"/>
              <a:gd name="T7" fmla="*/ 0 h 3600"/>
              <a:gd name="T8" fmla="*/ 2147483647 w 300"/>
              <a:gd name="T9" fmla="*/ 0 h 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"/>
              <a:gd name="T16" fmla="*/ 0 h 3600"/>
              <a:gd name="T17" fmla="*/ 300 w 300"/>
              <a:gd name="T18" fmla="*/ 3600 h 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" h="3600">
                <a:moveTo>
                  <a:pt x="300" y="3546"/>
                </a:moveTo>
                <a:lnTo>
                  <a:pt x="300" y="3600"/>
                </a:lnTo>
                <a:lnTo>
                  <a:pt x="0" y="3594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49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939190"/>
              </p:ext>
            </p:extLst>
          </p:nvPr>
        </p:nvGraphicFramePr>
        <p:xfrm>
          <a:off x="2533650" y="3249612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3249612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257799" y="1524000"/>
            <a:ext cx="4038601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l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0" dirty="0">
                <a:solidFill>
                  <a:srgbClr val="FF0000"/>
                </a:solidFill>
                <a:latin typeface="Arial" charset="0"/>
              </a:rPr>
              <a:t>c(</a:t>
            </a:r>
            <a:r>
              <a:rPr lang="en-US" b="0" dirty="0" err="1">
                <a:solidFill>
                  <a:srgbClr val="FF0000"/>
                </a:solidFill>
                <a:latin typeface="Arial" charset="0"/>
              </a:rPr>
              <a:t>i,j</a:t>
            </a:r>
            <a:r>
              <a:rPr lang="en-US" b="0" dirty="0">
                <a:solidFill>
                  <a:srgbClr val="FF0000"/>
                </a:solidFill>
                <a:latin typeface="Arial" charset="0"/>
              </a:rPr>
              <a:t>)</a:t>
            </a:r>
            <a:r>
              <a:rPr lang="en-US" b="0" dirty="0">
                <a:solidFill>
                  <a:srgbClr val="000090"/>
                </a:solidFill>
                <a:latin typeface="Arial" charset="0"/>
              </a:rPr>
              <a:t>: link cost from node </a:t>
            </a:r>
            <a:r>
              <a:rPr lang="en-US" b="0" i="1" dirty="0" err="1">
                <a:solidFill>
                  <a:srgbClr val="000090"/>
                </a:solidFill>
                <a:latin typeface="Arial" charset="0"/>
              </a:rPr>
              <a:t>i</a:t>
            </a:r>
            <a:r>
              <a:rPr lang="en-US" b="0" dirty="0">
                <a:solidFill>
                  <a:srgbClr val="000090"/>
                </a:solidFill>
                <a:latin typeface="Arial" charset="0"/>
              </a:rPr>
              <a:t> to </a:t>
            </a:r>
            <a:r>
              <a:rPr lang="en-US" b="0" i="1" dirty="0" smtClean="0">
                <a:solidFill>
                  <a:srgbClr val="000090"/>
                </a:solidFill>
                <a:latin typeface="Arial" charset="0"/>
              </a:rPr>
              <a:t>j</a:t>
            </a:r>
            <a:endParaRPr lang="en-US" b="0" dirty="0">
              <a:solidFill>
                <a:srgbClr val="000090"/>
              </a:solidFill>
              <a:latin typeface="Arial" charset="0"/>
            </a:endParaRPr>
          </a:p>
          <a:p>
            <a:pPr marL="285750" indent="-285750" algn="l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0" dirty="0" smtClean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b="0" dirty="0">
                <a:solidFill>
                  <a:srgbClr val="FF0000"/>
                </a:solidFill>
                <a:latin typeface="Arial" charset="0"/>
              </a:rPr>
              <a:t>(v)</a:t>
            </a:r>
            <a:r>
              <a:rPr lang="en-US" b="0" dirty="0">
                <a:solidFill>
                  <a:srgbClr val="000090"/>
                </a:solidFill>
                <a:latin typeface="Arial" charset="0"/>
              </a:rPr>
              <a:t>: current cost source </a:t>
            </a:r>
            <a:r>
              <a:rPr lang="en-US" b="0" dirty="0">
                <a:solidFill>
                  <a:srgbClr val="000090"/>
                </a:solidFill>
                <a:latin typeface="Arial" charset="0"/>
                <a:sym typeface="Symbol" charset="0"/>
              </a:rPr>
              <a:t></a:t>
            </a:r>
            <a:r>
              <a:rPr lang="en-US" b="0" dirty="0">
                <a:solidFill>
                  <a:srgbClr val="000090"/>
                </a:solidFill>
                <a:latin typeface="Arial" charset="0"/>
              </a:rPr>
              <a:t> </a:t>
            </a:r>
            <a:r>
              <a:rPr lang="en-US" b="0" i="1" dirty="0">
                <a:solidFill>
                  <a:srgbClr val="000090"/>
                </a:solidFill>
                <a:latin typeface="Arial" charset="0"/>
              </a:rPr>
              <a:t>v</a:t>
            </a:r>
          </a:p>
          <a:p>
            <a:pPr marL="285750" indent="-285750" algn="l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0" dirty="0">
                <a:solidFill>
                  <a:srgbClr val="FF0000"/>
                </a:solidFill>
                <a:latin typeface="Arial" charset="0"/>
              </a:rPr>
              <a:t>p(v)</a:t>
            </a:r>
            <a:r>
              <a:rPr lang="en-US" b="0" dirty="0">
                <a:solidFill>
                  <a:srgbClr val="000090"/>
                </a:solidFill>
                <a:latin typeface="Arial" charset="0"/>
              </a:rPr>
              <a:t>: </a:t>
            </a:r>
            <a:r>
              <a:rPr lang="en-US" b="0" i="1" dirty="0" smtClean="0">
                <a:solidFill>
                  <a:srgbClr val="000090"/>
                </a:solidFill>
                <a:latin typeface="Arial" charset="0"/>
              </a:rPr>
              <a:t>v</a:t>
            </a:r>
            <a:r>
              <a:rPr lang="en-US" b="0" dirty="0" smtClean="0">
                <a:solidFill>
                  <a:srgbClr val="000090"/>
                </a:solidFill>
                <a:latin typeface="Arial" charset="0"/>
              </a:rPr>
              <a:t>’s predecessor along </a:t>
            </a:r>
            <a:r>
              <a:rPr lang="en-US" b="0" dirty="0">
                <a:solidFill>
                  <a:srgbClr val="000090"/>
                </a:solidFill>
                <a:latin typeface="Arial" charset="0"/>
              </a:rPr>
              <a:t>path from source to </a:t>
            </a:r>
            <a:r>
              <a:rPr lang="en-US" b="0" i="1" dirty="0" smtClean="0">
                <a:solidFill>
                  <a:srgbClr val="000090"/>
                </a:solidFill>
                <a:latin typeface="Arial" charset="0"/>
              </a:rPr>
              <a:t>v</a:t>
            </a:r>
            <a:endParaRPr lang="en-US" b="0" i="1" dirty="0">
              <a:solidFill>
                <a:srgbClr val="000090"/>
              </a:solidFill>
              <a:latin typeface="Arial" charset="0"/>
            </a:endParaRPr>
          </a:p>
          <a:p>
            <a:pPr marL="285750" indent="-285750" algn="l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0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b="0" dirty="0">
                <a:solidFill>
                  <a:srgbClr val="000090"/>
                </a:solidFill>
                <a:latin typeface="Arial" charset="0"/>
              </a:rPr>
              <a:t>: set of nodes whose least cost path definitively known</a:t>
            </a:r>
          </a:p>
        </p:txBody>
      </p:sp>
    </p:spTree>
    <p:extLst>
      <p:ext uri="{BB962C8B-B14F-4D97-AF65-F5344CB8AC3E}">
        <p14:creationId xmlns:p14="http://schemas.microsoft.com/office/powerpoint/2010/main" val="276078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  <p:bldP spid="9349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Distance Vector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4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Distributed Computation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ular Callout 36"/>
          <p:cNvSpPr/>
          <p:nvPr/>
        </p:nvSpPr>
        <p:spPr bwMode="auto">
          <a:xfrm>
            <a:off x="5486400" y="1905000"/>
            <a:ext cx="2667000" cy="685800"/>
          </a:xfrm>
          <a:prstGeom prst="wedgeRectCallout">
            <a:avLst>
              <a:gd name="adj1" fmla="val -35283"/>
              <a:gd name="adj2" fmla="val 9704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4114800" y="4876800"/>
            <a:ext cx="2667000" cy="685800"/>
          </a:xfrm>
          <a:prstGeom prst="wedgeRectCallout">
            <a:avLst>
              <a:gd name="adj1" fmla="val -50997"/>
              <a:gd name="adj2" fmla="val -1048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5791200" y="3657600"/>
            <a:ext cx="2667000" cy="685800"/>
          </a:xfrm>
          <a:prstGeom prst="wedgeRectCallout">
            <a:avLst>
              <a:gd name="adj1" fmla="val -119092"/>
              <a:gd name="adj2" fmla="val -974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762000" y="5715000"/>
            <a:ext cx="2667000" cy="685800"/>
          </a:xfrm>
          <a:prstGeom prst="wedgeRectCallout">
            <a:avLst>
              <a:gd name="adj1" fmla="val 23289"/>
              <a:gd name="adj2" fmla="val -1103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143000"/>
            <a:ext cx="2667000" cy="685800"/>
          </a:xfrm>
          <a:prstGeom prst="wedgeRectCallout">
            <a:avLst>
              <a:gd name="adj1" fmla="val 4718"/>
              <a:gd name="adj2" fmla="val 822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457200" y="2057400"/>
            <a:ext cx="2667000" cy="685800"/>
          </a:xfrm>
          <a:prstGeom prst="wedgeRectCallout">
            <a:avLst>
              <a:gd name="adj1" fmla="val 27099"/>
              <a:gd name="adj2" fmla="val 1081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2819400" y="2895600"/>
            <a:ext cx="2667000" cy="685800"/>
          </a:xfrm>
          <a:prstGeom prst="wedgeRectCallout">
            <a:avLst>
              <a:gd name="adj1" fmla="val -44806"/>
              <a:gd name="adj2" fmla="val 8407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76200" y="3276600"/>
            <a:ext cx="2667000" cy="685800"/>
          </a:xfrm>
          <a:prstGeom prst="wedgeRectCallout">
            <a:avLst>
              <a:gd name="adj1" fmla="val -3853"/>
              <a:gd name="adj2" fmla="val -862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 am three hops away</a:t>
            </a: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Rectangular Callout 45"/>
          <p:cNvSpPr/>
          <p:nvPr/>
        </p:nvSpPr>
        <p:spPr bwMode="auto">
          <a:xfrm>
            <a:off x="76200" y="914400"/>
            <a:ext cx="2667000" cy="685800"/>
          </a:xfrm>
          <a:prstGeom prst="wedgeRectCallout">
            <a:avLst>
              <a:gd name="adj1" fmla="val 17099"/>
              <a:gd name="adj2" fmla="val 9333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 am three hops away</a:t>
            </a: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6096000" y="4648200"/>
            <a:ext cx="2667000" cy="685800"/>
          </a:xfrm>
          <a:prstGeom prst="wedgeRectCallout">
            <a:avLst>
              <a:gd name="adj1" fmla="val -75759"/>
              <a:gd name="adj2" fmla="val -714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8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Destination</a:t>
            </a:r>
            <a:endParaRPr lang="en-US" sz="2800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Rectangular Callout 47"/>
          <p:cNvSpPr/>
          <p:nvPr/>
        </p:nvSpPr>
        <p:spPr bwMode="auto">
          <a:xfrm>
            <a:off x="457200" y="4953000"/>
            <a:ext cx="2667000" cy="685800"/>
          </a:xfrm>
          <a:prstGeom prst="wedgeRectCallout">
            <a:avLst>
              <a:gd name="adj1" fmla="val -3853"/>
              <a:gd name="adj2" fmla="val -862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 am three hops away</a:t>
            </a: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9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Distance Vector Routing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12938"/>
            <a:ext cx="8839200" cy="4411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Each router knows the links to its neighbors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Does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flood this information to the whole network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Each router has provisional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shortest path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altLang="ja-JP" dirty="0" smtClean="0">
                <a:latin typeface="Arial" charset="0"/>
              </a:rPr>
              <a:t> to </a:t>
            </a:r>
            <a:br>
              <a:rPr lang="en-US" altLang="ja-JP" dirty="0" smtClean="0">
                <a:latin typeface="Arial" charset="0"/>
              </a:rPr>
            </a:br>
            <a:r>
              <a:rPr lang="en-US" altLang="ja-JP" dirty="0" smtClean="0">
                <a:solidFill>
                  <a:srgbClr val="FF0000"/>
                </a:solidFill>
                <a:latin typeface="Arial" charset="0"/>
              </a:rPr>
              <a:t>every</a:t>
            </a:r>
            <a:r>
              <a:rPr lang="en-US" altLang="ja-JP" dirty="0" smtClean="0">
                <a:latin typeface="Arial" charset="0"/>
              </a:rPr>
              <a:t> other router</a:t>
            </a:r>
            <a:endParaRPr lang="en-US" altLang="ja-JP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E.g.:  Router A: </a:t>
            </a:r>
            <a:r>
              <a:rPr lang="ja-JP" alt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 can get to router B with cost </a:t>
            </a:r>
            <a:r>
              <a:rPr lang="en-US" altLang="ja-JP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r>
              <a:rPr lang="ja-JP" alt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endParaRPr lang="en-US" altLang="ja-JP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Routers exchange </a:t>
            </a:r>
            <a:r>
              <a:rPr lang="en-US" dirty="0" smtClean="0">
                <a:latin typeface="Arial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distance vector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>
                <a:latin typeface="Arial" charset="0"/>
              </a:rPr>
              <a:t>information with their neighboring routers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Vector because one entry per destination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Routers look over the set of options offered by their neighbors and select the best one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Iterative </a:t>
            </a:r>
            <a:r>
              <a:rPr lang="en-US" dirty="0">
                <a:latin typeface="Arial" charset="0"/>
              </a:rPr>
              <a:t>process converges </a:t>
            </a:r>
            <a:r>
              <a:rPr lang="en-US" dirty="0" smtClean="0">
                <a:latin typeface="Arial" charset="0"/>
              </a:rPr>
              <a:t>to set </a:t>
            </a:r>
            <a:r>
              <a:rPr lang="en-US" dirty="0">
                <a:latin typeface="Arial" charset="0"/>
              </a:rPr>
              <a:t>of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27636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35499</TotalTime>
  <Words>4948</Words>
  <Application>Microsoft Macintosh PowerPoint</Application>
  <PresentationFormat>On-screen Show (4:3)</PresentationFormat>
  <Paragraphs>1808</Paragraphs>
  <Slides>55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Network</vt:lpstr>
      <vt:lpstr>Equation</vt:lpstr>
      <vt:lpstr>CS 353  Internetworking:  Routing Algorithms: DV</vt:lpstr>
      <vt:lpstr>Outline</vt:lpstr>
      <vt:lpstr>Link-State</vt:lpstr>
      <vt:lpstr>Link State Routing</vt:lpstr>
      <vt:lpstr>Dijkstra’s Shortest Path Algorithm</vt:lpstr>
      <vt:lpstr>Dijkstra’s Algorithm</vt:lpstr>
      <vt:lpstr>Distance Vector</vt:lpstr>
      <vt:lpstr>Example of Distributed Computation</vt:lpstr>
      <vt:lpstr>Distance Vector Routing</vt:lpstr>
      <vt:lpstr>Bellman-Ford Algorithm</vt:lpstr>
      <vt:lpstr>Bellman-Ford Overview</vt:lpstr>
      <vt:lpstr>Bellman-Ford Overview</vt:lpstr>
      <vt:lpstr>Bellman-Ford Overview</vt:lpstr>
      <vt:lpstr>Distance Vector Algorithm (cont’d)</vt:lpstr>
      <vt:lpstr>Distance Vector Algorithm (cont’d)</vt:lpstr>
      <vt:lpstr>Distance Vector Algorithm (cont’d)</vt:lpstr>
      <vt:lpstr>Example: Initialization</vt:lpstr>
      <vt:lpstr>Example: C sends update to A</vt:lpstr>
      <vt:lpstr>Example: C sends update to A</vt:lpstr>
      <vt:lpstr>Example: C sends update to A</vt:lpstr>
      <vt:lpstr>Example: Now B sends update to A</vt:lpstr>
      <vt:lpstr>Example: Now B sends update to A</vt:lpstr>
      <vt:lpstr>Example: Now B sends update to A</vt:lpstr>
      <vt:lpstr>Example: After 1st Full Exchange</vt:lpstr>
      <vt:lpstr>Example: Now A sends update to B</vt:lpstr>
      <vt:lpstr>Example: Now A sends update to B</vt:lpstr>
      <vt:lpstr>Example: End of 2nd Full Exchange</vt:lpstr>
      <vt:lpstr>Example: End of 3rd Full Exchange</vt:lpstr>
      <vt:lpstr>Intuition</vt:lpstr>
      <vt:lpstr>DV: Link Cost Changes</vt:lpstr>
      <vt:lpstr>DV: Count to Infinity Problem </vt:lpstr>
      <vt:lpstr>DV: Poisoned Reverse</vt:lpstr>
      <vt:lpstr>A few other inconvenient aspects</vt:lpstr>
      <vt:lpstr>Can You Use Any Metric?</vt:lpstr>
      <vt:lpstr>No agreement on metrics?</vt:lpstr>
      <vt:lpstr>What Happens Here?</vt:lpstr>
      <vt:lpstr>Must agree on loop-avoiding metric</vt:lpstr>
      <vt:lpstr>What happens when routers lie?</vt:lpstr>
      <vt:lpstr>Link State vs. Distance Vector</vt:lpstr>
      <vt:lpstr>Link State vs. Distance Vector</vt:lpstr>
      <vt:lpstr>Link State vs. Distance Vector</vt:lpstr>
      <vt:lpstr>Routing: Just the Beginning</vt:lpstr>
      <vt:lpstr>What are desirable goals for a routing solution?</vt:lpstr>
      <vt:lpstr>Metrics</vt:lpstr>
      <vt:lpstr>Internet Routing </vt:lpstr>
      <vt:lpstr>Recall from Lecture 3</vt:lpstr>
      <vt:lpstr>Autonomous Systems (AS) </vt:lpstr>
      <vt:lpstr>Routing between ASes</vt:lpstr>
      <vt:lpstr>Recall Also… </vt:lpstr>
      <vt:lpstr>Scaling </vt:lpstr>
      <vt:lpstr>Scaling </vt:lpstr>
      <vt:lpstr>Two Key Challenges</vt:lpstr>
      <vt:lpstr>Administrative structure shapes Interdomain routing</vt:lpstr>
      <vt:lpstr>Choice of Routing Algorithm</vt:lpstr>
      <vt:lpstr>Next week</vt:lpstr>
    </vt:vector>
  </TitlesOfParts>
  <Company>ICSI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Alefiya Hussain</cp:lastModifiedBy>
  <cp:revision>1321</cp:revision>
  <cp:lastPrinted>2016-02-23T17:58:48Z</cp:lastPrinted>
  <dcterms:created xsi:type="dcterms:W3CDTF">2010-08-30T13:51:03Z</dcterms:created>
  <dcterms:modified xsi:type="dcterms:W3CDTF">2016-02-25T16:37:23Z</dcterms:modified>
</cp:coreProperties>
</file>