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892" r:id="rId2"/>
    <p:sldId id="945" r:id="rId3"/>
    <p:sldId id="946" r:id="rId4"/>
    <p:sldId id="947" r:id="rId5"/>
    <p:sldId id="896" r:id="rId6"/>
    <p:sldId id="897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4" r:id="rId23"/>
    <p:sldId id="915" r:id="rId24"/>
    <p:sldId id="916" r:id="rId25"/>
    <p:sldId id="917" r:id="rId26"/>
    <p:sldId id="918" r:id="rId27"/>
    <p:sldId id="919" r:id="rId28"/>
    <p:sldId id="920" r:id="rId29"/>
    <p:sldId id="921" r:id="rId30"/>
    <p:sldId id="922" r:id="rId31"/>
    <p:sldId id="943" r:id="rId32"/>
    <p:sldId id="924" r:id="rId33"/>
    <p:sldId id="942" r:id="rId34"/>
    <p:sldId id="925" r:id="rId35"/>
    <p:sldId id="926" r:id="rId36"/>
    <p:sldId id="927" r:id="rId37"/>
    <p:sldId id="928" r:id="rId38"/>
    <p:sldId id="929" r:id="rId39"/>
    <p:sldId id="948" r:id="rId40"/>
    <p:sldId id="949" r:id="rId41"/>
    <p:sldId id="930" r:id="rId42"/>
    <p:sldId id="931" r:id="rId43"/>
    <p:sldId id="932" r:id="rId44"/>
    <p:sldId id="933" r:id="rId45"/>
    <p:sldId id="934" r:id="rId46"/>
    <p:sldId id="935" r:id="rId47"/>
    <p:sldId id="936" r:id="rId48"/>
    <p:sldId id="937" r:id="rId49"/>
    <p:sldId id="938" r:id="rId50"/>
    <p:sldId id="939" r:id="rId51"/>
    <p:sldId id="940" r:id="rId52"/>
    <p:sldId id="941" r:id="rId53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128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5888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EB289F-1E14-644E-943A-0F56444DDFD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26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6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711BE-33DD-F943-B2A8-0D1B05D3E270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2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39E29FD-137E-604D-979E-892212E4939F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are the routing entries?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56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0E44B0-C6A4-C64D-B77A-F665EF32913E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69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7EB911-E1D6-F842-A907-C90218DAAD0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Sh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28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068AE66-CFF1-8945-A1AF-C7C5C17E6D63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95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2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BB2F7-8C16-F348-A9DA-8591D12EB833}" type="slidenum">
              <a:rPr lang="en-US"/>
              <a:pPr/>
              <a:t>37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5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A8194E3-7B4A-2749-848B-7B26BEB7F9B0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15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60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745B92E-403B-AE4C-8874-280E3D11C4F1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19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6CDB61F-5BA0-B14C-A998-2F2D9D6065CD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3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6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4D6912-3225-E445-AA6B-2C222BAA72D0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3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4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7A9F37-F38A-7041-90B3-2F4CAB9B7160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4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BA7DC9-CA38-C840-B8FC-BB65707CD811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25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C2FE0DA-CA3A-7540-97F6-C01BD0C4943F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Churn, not size….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70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EE9032A-ABDB-7543-B6E9-04406EF6F2C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7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t.isi.edu/address/brows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</a:t>
            </a:r>
            <a:r>
              <a:rPr lang="en-US" altLang="en-US" dirty="0" smtClean="0"/>
              <a:t>353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Basics of Addressing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only works if….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roups of addresses require same forwarding</a:t>
            </a:r>
          </a:p>
          <a:p>
            <a:pPr lvl="4"/>
            <a:endParaRPr lang="en-US" dirty="0"/>
          </a:p>
          <a:p>
            <a:r>
              <a:rPr lang="en-US" dirty="0" smtClean="0"/>
              <a:t>These groups are contiguous in address space</a:t>
            </a:r>
          </a:p>
          <a:p>
            <a:pPr lvl="4"/>
            <a:endParaRPr lang="en-US" dirty="0"/>
          </a:p>
          <a:p>
            <a:r>
              <a:rPr lang="en-US" dirty="0" smtClean="0"/>
              <a:t>These groups are relatively stable</a:t>
            </a:r>
          </a:p>
          <a:p>
            <a:pPr lvl="4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ew enough groups to make forwarding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where aggregation works…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25479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smtClean="0"/>
              <a:t>1-4 are on left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5-8 are on right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1828800"/>
            <a:ext cx="6742301" cy="2011412"/>
            <a:chOff x="606182" y="1600200"/>
            <a:chExt cx="7885797" cy="305885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447800" y="1828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90600" y="25146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600200" y="4114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219200" y="3352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1828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848600" y="2590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4114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543800" y="3352800"/>
              <a:ext cx="381000" cy="3048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7" name="Straight Connector 16"/>
            <p:cNvCxnSpPr>
              <a:stCxn id="9" idx="5"/>
              <a:endCxn id="6" idx="1"/>
            </p:cNvCxnSpPr>
            <p:nvPr/>
          </p:nvCxnSpPr>
          <p:spPr bwMode="auto">
            <a:xfrm>
              <a:off x="1773004" y="2088963"/>
              <a:ext cx="741596" cy="730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10" idx="6"/>
              <a:endCxn id="6" idx="1"/>
            </p:cNvCxnSpPr>
            <p:nvPr/>
          </p:nvCxnSpPr>
          <p:spPr bwMode="auto">
            <a:xfrm>
              <a:off x="1371600" y="2667000"/>
              <a:ext cx="11430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5" idx="1"/>
              <a:endCxn id="8" idx="3"/>
            </p:cNvCxnSpPr>
            <p:nvPr/>
          </p:nvCxnSpPr>
          <p:spPr bwMode="auto">
            <a:xfrm flipH="1" flipV="1">
              <a:off x="6172200" y="2819400"/>
              <a:ext cx="1198796" cy="1340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8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3" idx="3"/>
              <a:endCxn id="8" idx="3"/>
            </p:cNvCxnSpPr>
            <p:nvPr/>
          </p:nvCxnSpPr>
          <p:spPr bwMode="auto">
            <a:xfrm flipH="1">
              <a:off x="6172200" y="2088963"/>
              <a:ext cx="1198796" cy="7304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2" idx="7"/>
              <a:endCxn id="6" idx="1"/>
            </p:cNvCxnSpPr>
            <p:nvPr/>
          </p:nvCxnSpPr>
          <p:spPr bwMode="auto">
            <a:xfrm flipV="1">
              <a:off x="1544404" y="2819400"/>
              <a:ext cx="970196" cy="57803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1" idx="0"/>
              <a:endCxn id="6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6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105802" y="16764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8203" y="41910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4782" y="3276598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6182" y="2438401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0837" y="2144001"/>
              <a:ext cx="365975" cy="51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68450" y="2144001"/>
              <a:ext cx="359999" cy="51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21051" y="2144001"/>
              <a:ext cx="359999" cy="51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35203" y="16002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782" y="41148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5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87603" y="3257488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8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49982" y="2362200"/>
              <a:ext cx="341997" cy="468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7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14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Aggregation Nontrivial?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Mobility: laptops, cellphones, etc.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Multihoming</a:t>
            </a:r>
            <a:r>
              <a:rPr lang="en-US" dirty="0" smtClean="0"/>
              <a:t>: Many entities have two or more ISPs</a:t>
            </a:r>
          </a:p>
          <a:p>
            <a:pPr lvl="1"/>
            <a:endParaRPr lang="en-US" dirty="0"/>
          </a:p>
          <a:p>
            <a:r>
              <a:rPr lang="en-US" dirty="0" smtClean="0"/>
              <a:t>Institutional renumbering hard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Basic Design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44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8E931-8CE6-5E42-9101-0A7E49F81846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Design Questions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W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hat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should an address be associated with</a:t>
            </a:r>
            <a:r>
              <a:rPr lang="en-US" dirty="0" smtClean="0">
                <a:latin typeface="Arial" charset="0"/>
              </a:rPr>
              <a:t>?</a:t>
            </a:r>
          </a:p>
          <a:p>
            <a:pPr lvl="1"/>
            <a:r>
              <a:rPr lang="en-US" i="1" dirty="0" smtClean="0">
                <a:latin typeface="Arial" charset="0"/>
              </a:rPr>
              <a:t>Telephone network is an ambiguous model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Landlines: number refers to location (hard to move)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Cell phones: number refers to handset (easily movable)</a:t>
            </a:r>
          </a:p>
          <a:p>
            <a:pPr lvl="5"/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</a:rPr>
              <a:t>What </a:t>
            </a:r>
            <a:r>
              <a:rPr lang="en-US" b="1" dirty="0" smtClean="0">
                <a:solidFill>
                  <a:schemeClr val="accent1"/>
                </a:solidFill>
                <a:latin typeface="Arial" charset="0"/>
              </a:rPr>
              <a:t>structure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should addresses </a:t>
            </a:r>
            <a:r>
              <a:rPr lang="en-US" dirty="0" smtClean="0">
                <a:latin typeface="Arial" charset="0"/>
              </a:rPr>
              <a:t>have? </a:t>
            </a:r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hat are the implications of that structure?</a:t>
            </a:r>
          </a:p>
          <a:p>
            <a:pPr lvl="4"/>
            <a:endParaRPr lang="en-US" dirty="0">
              <a:latin typeface="Arial" charset="0"/>
            </a:endParaRPr>
          </a:p>
          <a:p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W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ho</a:t>
            </a:r>
            <a:r>
              <a:rPr lang="en-US" dirty="0" smtClean="0">
                <a:solidFill>
                  <a:srgbClr val="F47A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determines </a:t>
            </a:r>
            <a:r>
              <a:rPr lang="en-US" dirty="0" smtClean="0">
                <a:latin typeface="Arial" charset="0"/>
              </a:rPr>
              <a:t>who gets which addresses </a:t>
            </a:r>
            <a:r>
              <a:rPr lang="en-US" dirty="0">
                <a:latin typeface="Arial" charset="0"/>
              </a:rPr>
              <a:t>in the global Internet?  </a:t>
            </a:r>
          </a:p>
        </p:txBody>
      </p:sp>
      <p:sp>
        <p:nvSpPr>
          <p:cNvPr id="1064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BCE32F0-D66F-C04C-B3BF-1E7A1F70888C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0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50641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</a:t>
            </a:r>
            <a:r>
              <a:rPr lang="en-US" dirty="0" smtClean="0">
                <a:latin typeface="Arial" charset="0"/>
              </a:rPr>
              <a:t>nique </a:t>
            </a:r>
            <a:r>
              <a:rPr lang="en-US" dirty="0">
                <a:latin typeface="Arial" charset="0"/>
              </a:rPr>
              <a:t>32-bit </a:t>
            </a:r>
            <a:r>
              <a:rPr lang="en-US" dirty="0" smtClean="0">
                <a:latin typeface="Arial" charset="0"/>
              </a:rPr>
              <a:t>number associated with an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interface</a:t>
            </a:r>
            <a:r>
              <a:rPr lang="en-US" dirty="0">
                <a:solidFill>
                  <a:srgbClr val="F47A00"/>
                </a:solidFill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on </a:t>
            </a:r>
            <a:r>
              <a:rPr lang="en-US" dirty="0">
                <a:latin typeface="Arial" charset="0"/>
              </a:rPr>
              <a:t>a host, on a router, </a:t>
            </a:r>
            <a:r>
              <a:rPr lang="en-US" dirty="0" smtClean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connect to ports, links, etc.</a:t>
            </a:r>
          </a:p>
          <a:p>
            <a:pPr lvl="1"/>
            <a:r>
              <a:rPr lang="en-US" dirty="0" smtClean="0">
                <a:latin typeface="Arial" charset="0"/>
              </a:rPr>
              <a:t>Association can be long-term or short-term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Use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dotted-quad </a:t>
            </a:r>
            <a:r>
              <a:rPr lang="en-US" dirty="0" smtClean="0">
                <a:latin typeface="Arial" charset="0"/>
              </a:rPr>
              <a:t>notation, e.g., </a:t>
            </a:r>
            <a:r>
              <a:rPr lang="en-US" b="1" dirty="0" smtClean="0">
                <a:latin typeface="Arial" charset="0"/>
              </a:rPr>
              <a:t>12.34.158.5</a:t>
            </a:r>
            <a:r>
              <a:rPr lang="en-US" dirty="0">
                <a:latin typeface="Arial" charset="0"/>
              </a:rPr>
              <a:t>:</a:t>
            </a:r>
          </a:p>
        </p:txBody>
      </p:sp>
      <p:sp>
        <p:nvSpPr>
          <p:cNvPr id="1085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9DC01B-EAC5-9643-BF87-8C56F05600FF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4910138"/>
            <a:ext cx="7327900" cy="592137"/>
            <a:chOff x="428" y="893"/>
            <a:chExt cx="4616" cy="373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35067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35067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350678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35067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Routers in the Network</a:t>
            </a:r>
            <a:endParaRPr lang="en-US" i="1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Routers connect links and networks together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Must forward packets towards destination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4D93644-EB3C-B049-928A-993D79A7CA9E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996950" y="45402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13017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22161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32829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993775" y="39497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889125" y="3930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2955925" y="3930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1125538" y="455453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522538" y="385445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5645150" y="45402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59499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68643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7931150" y="42354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5641975" y="39497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6537325" y="3930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7604125" y="3930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7069138" y="4540250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7170738" y="385445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12662" name="AutoShape 22"/>
          <p:cNvSpPr>
            <a:spLocks noChangeArrowheads="1"/>
          </p:cNvSpPr>
          <p:nvPr/>
        </p:nvSpPr>
        <p:spPr bwMode="auto">
          <a:xfrm>
            <a:off x="2520950" y="48450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12663" name="AutoShape 23"/>
          <p:cNvSpPr>
            <a:spLocks noChangeArrowheads="1"/>
          </p:cNvSpPr>
          <p:nvPr/>
        </p:nvSpPr>
        <p:spPr bwMode="auto">
          <a:xfrm>
            <a:off x="4349750" y="48450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>
            <a:off x="2825750" y="4540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AutoShape 25"/>
          <p:cNvSpPr>
            <a:spLocks noChangeArrowheads="1"/>
          </p:cNvSpPr>
          <p:nvPr/>
        </p:nvSpPr>
        <p:spPr bwMode="auto">
          <a:xfrm>
            <a:off x="6178550" y="48450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>
            <a:off x="6483350" y="45402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>
            <a:off x="3130550" y="49974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Line 28"/>
          <p:cNvSpPr>
            <a:spLocks noChangeShapeType="1"/>
          </p:cNvSpPr>
          <p:nvPr/>
        </p:nvSpPr>
        <p:spPr bwMode="auto">
          <a:xfrm>
            <a:off x="4959350" y="49974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3408363" y="499745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5235575" y="499745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12671" name="Oval 31"/>
          <p:cNvSpPr>
            <a:spLocks noChangeArrowheads="1"/>
          </p:cNvSpPr>
          <p:nvPr/>
        </p:nvSpPr>
        <p:spPr bwMode="auto">
          <a:xfrm>
            <a:off x="152400" y="5181600"/>
            <a:ext cx="2362200" cy="16002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670176" name="Rectangle 32"/>
          <p:cNvSpPr>
            <a:spLocks noChangeArrowheads="1"/>
          </p:cNvSpPr>
          <p:nvPr/>
        </p:nvSpPr>
        <p:spPr bwMode="auto">
          <a:xfrm>
            <a:off x="838200" y="5562600"/>
            <a:ext cx="1047750" cy="914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 eaLnBrk="0" hangingPunct="0">
              <a:defRPr/>
            </a:pPr>
            <a:endParaRPr lang="en-US" sz="1600" b="0">
              <a:ea typeface="+mn-ea"/>
              <a:cs typeface="+mn-cs"/>
            </a:endParaRP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914400" y="5853113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Router</a:t>
            </a:r>
          </a:p>
        </p:txBody>
      </p:sp>
      <p:sp>
        <p:nvSpPr>
          <p:cNvPr id="112674" name="Line 34"/>
          <p:cNvSpPr>
            <a:spLocks noChangeShapeType="1"/>
          </p:cNvSpPr>
          <p:nvPr/>
        </p:nvSpPr>
        <p:spPr bwMode="auto">
          <a:xfrm>
            <a:off x="609600" y="5791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>
            <a:off x="609600" y="601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6" name="Line 36"/>
          <p:cNvSpPr>
            <a:spLocks noChangeShapeType="1"/>
          </p:cNvSpPr>
          <p:nvPr/>
        </p:nvSpPr>
        <p:spPr bwMode="auto">
          <a:xfrm>
            <a:off x="609600" y="624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1905000" y="5791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8" name="Line 38"/>
          <p:cNvSpPr>
            <a:spLocks noChangeShapeType="1"/>
          </p:cNvSpPr>
          <p:nvPr/>
        </p:nvSpPr>
        <p:spPr bwMode="auto">
          <a:xfrm>
            <a:off x="1905000" y="601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>
            <a:off x="1905000" y="624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80" name="Line 40"/>
          <p:cNvSpPr>
            <a:spLocks noChangeShapeType="1"/>
          </p:cNvSpPr>
          <p:nvPr/>
        </p:nvSpPr>
        <p:spPr bwMode="auto">
          <a:xfrm flipV="1">
            <a:off x="2514600" y="51816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 flipH="1">
            <a:off x="838200" y="4876800"/>
            <a:ext cx="16764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5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Forwarding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Table Plays Crucial Role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Table maps IP </a:t>
            </a:r>
            <a:r>
              <a:rPr lang="en-US" dirty="0">
                <a:latin typeface="Arial" charset="0"/>
              </a:rPr>
              <a:t>addresses </a:t>
            </a:r>
            <a:r>
              <a:rPr lang="en-US" dirty="0" smtClean="0">
                <a:latin typeface="Arial" charset="0"/>
              </a:rPr>
              <a:t>into output interfaces</a:t>
            </a: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Forwards packets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based on destination address </a:t>
            </a:r>
          </a:p>
        </p:txBody>
      </p:sp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6C23E66-1ADF-3F45-9B85-B338AE82EDF9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3279775" y="4498975"/>
            <a:ext cx="2740025" cy="2130425"/>
            <a:chOff x="1200" y="1728"/>
            <a:chExt cx="3120" cy="1872"/>
          </a:xfrm>
        </p:grpSpPr>
        <p:sp>
          <p:nvSpPr>
            <p:cNvPr id="1672197" name="Rectangle 5"/>
            <p:cNvSpPr>
              <a:spLocks noChangeArrowheads="1"/>
            </p:cNvSpPr>
            <p:nvPr/>
          </p:nvSpPr>
          <p:spPr bwMode="auto">
            <a:xfrm>
              <a:off x="1392" y="1728"/>
              <a:ext cx="2784" cy="187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343" tIns="44379" rIns="90343" bIns="44379" anchor="ctr"/>
            <a:lstStyle/>
            <a:p>
              <a:pPr algn="ctr" defTabSz="912813" eaLnBrk="0" hangingPunct="0">
                <a:defRPr/>
              </a:pPr>
              <a:endParaRPr lang="en-US" sz="1600" b="0">
                <a:ea typeface="+mn-ea"/>
                <a:cs typeface="+mn-cs"/>
              </a:endParaRPr>
            </a:p>
          </p:txBody>
        </p:sp>
        <p:sp>
          <p:nvSpPr>
            <p:cNvPr id="1672198" name="Rectangle 6"/>
            <p:cNvSpPr>
              <a:spLocks noChangeArrowheads="1"/>
            </p:cNvSpPr>
            <p:nvPr/>
          </p:nvSpPr>
          <p:spPr bwMode="auto">
            <a:xfrm>
              <a:off x="1536" y="1921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199" name="Rectangle 7"/>
            <p:cNvSpPr>
              <a:spLocks noChangeArrowheads="1"/>
            </p:cNvSpPr>
            <p:nvPr/>
          </p:nvSpPr>
          <p:spPr bwMode="auto">
            <a:xfrm>
              <a:off x="1536" y="230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0" name="Rectangle 8"/>
            <p:cNvSpPr>
              <a:spLocks noChangeArrowheads="1"/>
            </p:cNvSpPr>
            <p:nvPr/>
          </p:nvSpPr>
          <p:spPr bwMode="auto">
            <a:xfrm>
              <a:off x="1536" y="3216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1" name="Rectangle 9"/>
            <p:cNvSpPr>
              <a:spLocks noChangeArrowheads="1"/>
            </p:cNvSpPr>
            <p:nvPr/>
          </p:nvSpPr>
          <p:spPr bwMode="auto">
            <a:xfrm>
              <a:off x="3456" y="1968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2" name="Rectangle 10"/>
            <p:cNvSpPr>
              <a:spLocks noChangeArrowheads="1"/>
            </p:cNvSpPr>
            <p:nvPr/>
          </p:nvSpPr>
          <p:spPr bwMode="auto">
            <a:xfrm>
              <a:off x="3456" y="2352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3" name="Rectangle 11"/>
            <p:cNvSpPr>
              <a:spLocks noChangeArrowheads="1"/>
            </p:cNvSpPr>
            <p:nvPr/>
          </p:nvSpPr>
          <p:spPr bwMode="auto">
            <a:xfrm>
              <a:off x="3456" y="3264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4" name="Rectangle 12"/>
            <p:cNvSpPr>
              <a:spLocks noChangeArrowheads="1"/>
            </p:cNvSpPr>
            <p:nvPr/>
          </p:nvSpPr>
          <p:spPr bwMode="auto">
            <a:xfrm>
              <a:off x="2351" y="2015"/>
              <a:ext cx="817" cy="1345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14731" name="Line 13"/>
            <p:cNvSpPr>
              <a:spLocks noChangeShapeType="1"/>
            </p:cNvSpPr>
            <p:nvPr/>
          </p:nvSpPr>
          <p:spPr bwMode="auto">
            <a:xfrm>
              <a:off x="1200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2" name="Line 14"/>
            <p:cNvSpPr>
              <a:spLocks noChangeShapeType="1"/>
            </p:cNvSpPr>
            <p:nvPr/>
          </p:nvSpPr>
          <p:spPr bwMode="auto">
            <a:xfrm>
              <a:off x="1200" y="240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3" name="Line 15"/>
            <p:cNvSpPr>
              <a:spLocks noChangeShapeType="1"/>
            </p:cNvSpPr>
            <p:nvPr/>
          </p:nvSpPr>
          <p:spPr bwMode="auto">
            <a:xfrm>
              <a:off x="1200" y="336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4" name="Line 16"/>
            <p:cNvSpPr>
              <a:spLocks noChangeShapeType="1"/>
            </p:cNvSpPr>
            <p:nvPr/>
          </p:nvSpPr>
          <p:spPr bwMode="auto">
            <a:xfrm>
              <a:off x="3984" y="340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5" name="Line 17"/>
            <p:cNvSpPr>
              <a:spLocks noChangeShapeType="1"/>
            </p:cNvSpPr>
            <p:nvPr/>
          </p:nvSpPr>
          <p:spPr bwMode="auto">
            <a:xfrm>
              <a:off x="3984" y="244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6" name="Line 18"/>
            <p:cNvSpPr>
              <a:spLocks noChangeShapeType="1"/>
            </p:cNvSpPr>
            <p:nvPr/>
          </p:nvSpPr>
          <p:spPr bwMode="auto">
            <a:xfrm>
              <a:off x="3984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7" name="Freeform 19"/>
            <p:cNvSpPr>
              <a:spLocks/>
            </p:cNvSpPr>
            <p:nvPr/>
          </p:nvSpPr>
          <p:spPr bwMode="auto">
            <a:xfrm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8" name="Freeform 20"/>
            <p:cNvSpPr>
              <a:spLocks/>
            </p:cNvSpPr>
            <p:nvPr/>
          </p:nvSpPr>
          <p:spPr bwMode="auto">
            <a:xfrm flipH="1"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9" name="Oval 21"/>
            <p:cNvSpPr>
              <a:spLocks noChangeArrowheads="1"/>
            </p:cNvSpPr>
            <p:nvPr/>
          </p:nvSpPr>
          <p:spPr bwMode="auto">
            <a:xfrm>
              <a:off x="1728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0" name="Oval 22"/>
            <p:cNvSpPr>
              <a:spLocks noChangeArrowheads="1"/>
            </p:cNvSpPr>
            <p:nvPr/>
          </p:nvSpPr>
          <p:spPr bwMode="auto">
            <a:xfrm>
              <a:off x="1728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1" name="Oval 23"/>
            <p:cNvSpPr>
              <a:spLocks noChangeArrowheads="1"/>
            </p:cNvSpPr>
            <p:nvPr/>
          </p:nvSpPr>
          <p:spPr bwMode="auto">
            <a:xfrm>
              <a:off x="1728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2" name="Oval 24"/>
            <p:cNvSpPr>
              <a:spLocks noChangeArrowheads="1"/>
            </p:cNvSpPr>
            <p:nvPr/>
          </p:nvSpPr>
          <p:spPr bwMode="auto">
            <a:xfrm>
              <a:off x="3696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3" name="Oval 25"/>
            <p:cNvSpPr>
              <a:spLocks noChangeArrowheads="1"/>
            </p:cNvSpPr>
            <p:nvPr/>
          </p:nvSpPr>
          <p:spPr bwMode="auto">
            <a:xfrm>
              <a:off x="3696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4" name="Oval 26"/>
            <p:cNvSpPr>
              <a:spLocks noChangeArrowheads="1"/>
            </p:cNvSpPr>
            <p:nvPr/>
          </p:nvSpPr>
          <p:spPr bwMode="auto">
            <a:xfrm>
              <a:off x="3696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114693" name="Rectangle 27"/>
          <p:cNvSpPr>
            <a:spLocks noChangeArrowheads="1"/>
          </p:cNvSpPr>
          <p:nvPr/>
        </p:nvSpPr>
        <p:spPr bwMode="auto">
          <a:xfrm>
            <a:off x="5389563" y="3844925"/>
            <a:ext cx="4778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4" name="Rectangle 28"/>
          <p:cNvSpPr>
            <a:spLocks noChangeArrowheads="1"/>
          </p:cNvSpPr>
          <p:nvPr/>
        </p:nvSpPr>
        <p:spPr bwMode="auto">
          <a:xfrm>
            <a:off x="3889375" y="3844925"/>
            <a:ext cx="15001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5" name="Rectangle 29"/>
          <p:cNvSpPr>
            <a:spLocks noChangeArrowheads="1"/>
          </p:cNvSpPr>
          <p:nvPr/>
        </p:nvSpPr>
        <p:spPr bwMode="auto">
          <a:xfrm>
            <a:off x="5389563" y="326390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3</a:t>
            </a:r>
          </a:p>
        </p:txBody>
      </p:sp>
      <p:sp>
        <p:nvSpPr>
          <p:cNvPr id="114696" name="Rectangle 30"/>
          <p:cNvSpPr>
            <a:spLocks noChangeArrowheads="1"/>
          </p:cNvSpPr>
          <p:nvPr/>
        </p:nvSpPr>
        <p:spPr bwMode="auto">
          <a:xfrm>
            <a:off x="3833813" y="3263900"/>
            <a:ext cx="15001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1.2.3.6</a:t>
            </a:r>
          </a:p>
        </p:txBody>
      </p:sp>
      <p:sp>
        <p:nvSpPr>
          <p:cNvPr id="114697" name="Rectangle 31"/>
          <p:cNvSpPr>
            <a:spLocks noChangeArrowheads="1"/>
          </p:cNvSpPr>
          <p:nvPr/>
        </p:nvSpPr>
        <p:spPr bwMode="auto">
          <a:xfrm>
            <a:off x="5389563" y="2982913"/>
            <a:ext cx="4778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1</a:t>
            </a:r>
          </a:p>
        </p:txBody>
      </p:sp>
      <p:sp>
        <p:nvSpPr>
          <p:cNvPr id="114698" name="Rectangle 32"/>
          <p:cNvSpPr>
            <a:spLocks noChangeArrowheads="1"/>
          </p:cNvSpPr>
          <p:nvPr/>
        </p:nvSpPr>
        <p:spPr bwMode="auto">
          <a:xfrm>
            <a:off x="3810000" y="2971800"/>
            <a:ext cx="152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1.2.3.5</a:t>
            </a:r>
          </a:p>
        </p:txBody>
      </p:sp>
      <p:sp>
        <p:nvSpPr>
          <p:cNvPr id="114699" name="Line 33"/>
          <p:cNvSpPr>
            <a:spLocks noChangeShapeType="1"/>
          </p:cNvSpPr>
          <p:nvPr/>
        </p:nvSpPr>
        <p:spPr bwMode="auto">
          <a:xfrm>
            <a:off x="3889375" y="2982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0" name="Line 34"/>
          <p:cNvSpPr>
            <a:spLocks noChangeShapeType="1"/>
          </p:cNvSpPr>
          <p:nvPr/>
        </p:nvSpPr>
        <p:spPr bwMode="auto">
          <a:xfrm>
            <a:off x="3889375" y="3263900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1" name="Line 35"/>
          <p:cNvSpPr>
            <a:spLocks noChangeShapeType="1"/>
          </p:cNvSpPr>
          <p:nvPr/>
        </p:nvSpPr>
        <p:spPr bwMode="auto">
          <a:xfrm>
            <a:off x="3889375" y="354806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2" name="Line 36"/>
          <p:cNvSpPr>
            <a:spLocks noChangeShapeType="1"/>
          </p:cNvSpPr>
          <p:nvPr/>
        </p:nvSpPr>
        <p:spPr bwMode="auto">
          <a:xfrm>
            <a:off x="3889375" y="4125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3" name="Line 37"/>
          <p:cNvSpPr>
            <a:spLocks noChangeShapeType="1"/>
          </p:cNvSpPr>
          <p:nvPr/>
        </p:nvSpPr>
        <p:spPr bwMode="auto">
          <a:xfrm>
            <a:off x="38941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4" name="Line 38"/>
          <p:cNvSpPr>
            <a:spLocks noChangeShapeType="1"/>
          </p:cNvSpPr>
          <p:nvPr/>
        </p:nvSpPr>
        <p:spPr bwMode="auto">
          <a:xfrm>
            <a:off x="5418138" y="2982913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5" name="Line 39"/>
          <p:cNvSpPr>
            <a:spLocks noChangeShapeType="1"/>
          </p:cNvSpPr>
          <p:nvPr/>
        </p:nvSpPr>
        <p:spPr bwMode="auto">
          <a:xfrm>
            <a:off x="58753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6" name="Text Box 40"/>
          <p:cNvSpPr txBox="1">
            <a:spLocks noChangeArrowheads="1"/>
          </p:cNvSpPr>
          <p:nvPr/>
        </p:nvSpPr>
        <p:spPr bwMode="auto">
          <a:xfrm>
            <a:off x="5348288" y="4740275"/>
            <a:ext cx="277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114707" name="Text Box 41"/>
          <p:cNvSpPr txBox="1">
            <a:spLocks noChangeArrowheads="1"/>
          </p:cNvSpPr>
          <p:nvPr/>
        </p:nvSpPr>
        <p:spPr bwMode="auto">
          <a:xfrm>
            <a:off x="5341938" y="5170488"/>
            <a:ext cx="2921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/>
              <a:t>2</a:t>
            </a:r>
          </a:p>
        </p:txBody>
      </p:sp>
      <p:sp>
        <p:nvSpPr>
          <p:cNvPr id="114708" name="Line 42"/>
          <p:cNvSpPr>
            <a:spLocks noChangeShapeType="1"/>
          </p:cNvSpPr>
          <p:nvPr/>
        </p:nvSpPr>
        <p:spPr bwMode="auto">
          <a:xfrm flipH="1">
            <a:off x="3813175" y="4119563"/>
            <a:ext cx="304800" cy="608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9" name="Line 43"/>
          <p:cNvSpPr>
            <a:spLocks noChangeShapeType="1"/>
          </p:cNvSpPr>
          <p:nvPr/>
        </p:nvSpPr>
        <p:spPr bwMode="auto">
          <a:xfrm flipH="1">
            <a:off x="4041775" y="4119563"/>
            <a:ext cx="228600" cy="1063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0" name="Line 44"/>
          <p:cNvSpPr>
            <a:spLocks noChangeShapeType="1"/>
          </p:cNvSpPr>
          <p:nvPr/>
        </p:nvSpPr>
        <p:spPr bwMode="auto">
          <a:xfrm flipH="1">
            <a:off x="3965575" y="4119563"/>
            <a:ext cx="379413" cy="20526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225550" y="4727575"/>
            <a:ext cx="4946650" cy="760413"/>
            <a:chOff x="576" y="2640"/>
            <a:chExt cx="3120" cy="480"/>
          </a:xfrm>
        </p:grpSpPr>
        <p:sp>
          <p:nvSpPr>
            <p:cNvPr id="114715" name="Text Box 46"/>
            <p:cNvSpPr txBox="1">
              <a:spLocks noChangeArrowheads="1"/>
            </p:cNvSpPr>
            <p:nvPr/>
          </p:nvSpPr>
          <p:spPr bwMode="auto">
            <a:xfrm>
              <a:off x="1130" y="2928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1.2.3.5</a:t>
              </a:r>
            </a:p>
          </p:txBody>
        </p:sp>
        <p:sp>
          <p:nvSpPr>
            <p:cNvPr id="114716" name="Rectangle 47"/>
            <p:cNvSpPr>
              <a:spLocks noChangeArrowheads="1"/>
            </p:cNvSpPr>
            <p:nvPr/>
          </p:nvSpPr>
          <p:spPr bwMode="auto">
            <a:xfrm>
              <a:off x="912" y="292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7" name="Rectangle 48"/>
            <p:cNvSpPr>
              <a:spLocks noChangeArrowheads="1"/>
            </p:cNvSpPr>
            <p:nvPr/>
          </p:nvSpPr>
          <p:spPr bwMode="auto">
            <a:xfrm>
              <a:off x="576" y="2928"/>
              <a:ext cx="336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8" name="Freeform 49"/>
            <p:cNvSpPr>
              <a:spLocks/>
            </p:cNvSpPr>
            <p:nvPr/>
          </p:nvSpPr>
          <p:spPr bwMode="auto">
            <a:xfrm>
              <a:off x="1824" y="2784"/>
              <a:ext cx="1872" cy="192"/>
            </a:xfrm>
            <a:custGeom>
              <a:avLst/>
              <a:gdLst>
                <a:gd name="T0" fmla="*/ 0 w 1872"/>
                <a:gd name="T1" fmla="*/ 192 h 192"/>
                <a:gd name="T2" fmla="*/ 768 w 1872"/>
                <a:gd name="T3" fmla="*/ 192 h 192"/>
                <a:gd name="T4" fmla="*/ 1296 w 1872"/>
                <a:gd name="T5" fmla="*/ 0 h 192"/>
                <a:gd name="T6" fmla="*/ 1872 w 187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192"/>
                <a:gd name="T14" fmla="*/ 1872 w 187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192">
                  <a:moveTo>
                    <a:pt x="0" y="192"/>
                  </a:moveTo>
                  <a:lnTo>
                    <a:pt x="768" y="192"/>
                  </a:lnTo>
                  <a:lnTo>
                    <a:pt x="1296" y="0"/>
                  </a:lnTo>
                  <a:lnTo>
                    <a:pt x="1872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19" name="Text Box 50"/>
            <p:cNvSpPr txBox="1">
              <a:spLocks noChangeArrowheads="1"/>
            </p:cNvSpPr>
            <p:nvPr/>
          </p:nvSpPr>
          <p:spPr bwMode="auto">
            <a:xfrm>
              <a:off x="1130" y="2640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1.2.3.4</a:t>
              </a:r>
            </a:p>
          </p:txBody>
        </p:sp>
        <p:sp>
          <p:nvSpPr>
            <p:cNvPr id="114720" name="Rectangle 51"/>
            <p:cNvSpPr>
              <a:spLocks noChangeArrowheads="1"/>
            </p:cNvSpPr>
            <p:nvPr/>
          </p:nvSpPr>
          <p:spPr bwMode="auto">
            <a:xfrm>
              <a:off x="912" y="264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1" name="Rectangle 52"/>
            <p:cNvSpPr>
              <a:spLocks noChangeArrowheads="1"/>
            </p:cNvSpPr>
            <p:nvPr/>
          </p:nvSpPr>
          <p:spPr bwMode="auto">
            <a:xfrm>
              <a:off x="576" y="2640"/>
              <a:ext cx="336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2" name="Freeform 53"/>
            <p:cNvSpPr>
              <a:spLocks/>
            </p:cNvSpPr>
            <p:nvPr/>
          </p:nvSpPr>
          <p:spPr bwMode="auto">
            <a:xfrm>
              <a:off x="1824" y="2736"/>
              <a:ext cx="1824" cy="336"/>
            </a:xfrm>
            <a:custGeom>
              <a:avLst/>
              <a:gdLst>
                <a:gd name="T0" fmla="*/ 0 w 1824"/>
                <a:gd name="T1" fmla="*/ 0 h 336"/>
                <a:gd name="T2" fmla="*/ 528 w 1824"/>
                <a:gd name="T3" fmla="*/ 0 h 336"/>
                <a:gd name="T4" fmla="*/ 1104 w 1824"/>
                <a:gd name="T5" fmla="*/ 336 h 336"/>
                <a:gd name="T6" fmla="*/ 1824 w 1824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336"/>
                <a:gd name="T14" fmla="*/ 1824 w 182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336">
                  <a:moveTo>
                    <a:pt x="0" y="0"/>
                  </a:moveTo>
                  <a:lnTo>
                    <a:pt x="528" y="0"/>
                  </a:lnTo>
                  <a:lnTo>
                    <a:pt x="1104" y="336"/>
                  </a:lnTo>
                  <a:lnTo>
                    <a:pt x="1824" y="336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4712" name="Line 54"/>
          <p:cNvSpPr>
            <a:spLocks noChangeShapeType="1"/>
          </p:cNvSpPr>
          <p:nvPr/>
        </p:nvSpPr>
        <p:spPr bwMode="auto">
          <a:xfrm>
            <a:off x="3894138" y="382111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3" name="Rectangle 55"/>
          <p:cNvSpPr>
            <a:spLocks noChangeArrowheads="1"/>
          </p:cNvSpPr>
          <p:nvPr/>
        </p:nvSpPr>
        <p:spPr bwMode="auto">
          <a:xfrm>
            <a:off x="3894138" y="3536950"/>
            <a:ext cx="14398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1.2.3.4 </a:t>
            </a:r>
          </a:p>
        </p:txBody>
      </p:sp>
      <p:sp>
        <p:nvSpPr>
          <p:cNvPr id="114714" name="Rectangle 56"/>
          <p:cNvSpPr>
            <a:spLocks noChangeArrowheads="1"/>
          </p:cNvSpPr>
          <p:nvPr/>
        </p:nvSpPr>
        <p:spPr bwMode="auto">
          <a:xfrm>
            <a:off x="5418138" y="353695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9347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Scalability Challenge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4116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Suppose hosts </a:t>
            </a:r>
            <a:r>
              <a:rPr lang="en-US" dirty="0" smtClean="0">
                <a:latin typeface="Arial" charset="0"/>
              </a:rPr>
              <a:t>have random addresses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routers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would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a separate entry for each host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Far too much state to hold in each router </a:t>
            </a:r>
          </a:p>
        </p:txBody>
      </p:sp>
      <p:sp>
        <p:nvSpPr>
          <p:cNvPr id="1167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456FE30-87D6-A34F-8B62-9278CFAA6925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063" y="2967038"/>
            <a:ext cx="8223250" cy="1804987"/>
            <a:chOff x="500063" y="2967038"/>
            <a:chExt cx="8223250" cy="1804987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996950" y="3978275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3017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22161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32829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993775" y="338772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>
              <a:off x="1889125" y="336867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46" name="Rectangle 10"/>
            <p:cNvSpPr>
              <a:spLocks noChangeArrowheads="1"/>
            </p:cNvSpPr>
            <p:nvPr/>
          </p:nvSpPr>
          <p:spPr bwMode="auto">
            <a:xfrm>
              <a:off x="2955925" y="336867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125538" y="3992563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1</a:t>
              </a:r>
            </a:p>
          </p:txBody>
        </p:sp>
        <p:sp>
          <p:nvSpPr>
            <p:cNvPr id="116748" name="Text Box 12"/>
            <p:cNvSpPr txBox="1">
              <a:spLocks noChangeArrowheads="1"/>
            </p:cNvSpPr>
            <p:nvPr/>
          </p:nvSpPr>
          <p:spPr bwMode="auto">
            <a:xfrm>
              <a:off x="2522538" y="3292475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>
              <a:off x="5645150" y="3978275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>
              <a:off x="59499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>
              <a:off x="68643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2" name="Line 16"/>
            <p:cNvSpPr>
              <a:spLocks noChangeShapeType="1"/>
            </p:cNvSpPr>
            <p:nvPr/>
          </p:nvSpPr>
          <p:spPr bwMode="auto">
            <a:xfrm>
              <a:off x="7931150" y="36734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Rectangle 17"/>
            <p:cNvSpPr>
              <a:spLocks noChangeArrowheads="1"/>
            </p:cNvSpPr>
            <p:nvPr/>
          </p:nvSpPr>
          <p:spPr bwMode="auto">
            <a:xfrm>
              <a:off x="5641975" y="338772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6537325" y="336867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>
              <a:off x="7604125" y="3368675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7069138" y="3978275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2</a:t>
              </a:r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7170738" y="3292475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16758" name="AutoShape 22"/>
            <p:cNvSpPr>
              <a:spLocks noChangeArrowheads="1"/>
            </p:cNvSpPr>
            <p:nvPr/>
          </p:nvSpPr>
          <p:spPr bwMode="auto">
            <a:xfrm>
              <a:off x="2520950" y="4283075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4349750" y="4283075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>
              <a:off x="2825750" y="39782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AutoShape 25"/>
            <p:cNvSpPr>
              <a:spLocks noChangeArrowheads="1"/>
            </p:cNvSpPr>
            <p:nvPr/>
          </p:nvSpPr>
          <p:spPr bwMode="auto">
            <a:xfrm>
              <a:off x="6178550" y="4283075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16762" name="Line 26"/>
            <p:cNvSpPr>
              <a:spLocks noChangeShapeType="1"/>
            </p:cNvSpPr>
            <p:nvPr/>
          </p:nvSpPr>
          <p:spPr bwMode="auto">
            <a:xfrm>
              <a:off x="6483350" y="39782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3130550" y="4435475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>
              <a:off x="4959350" y="4435475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5" name="Text Box 29"/>
            <p:cNvSpPr txBox="1">
              <a:spLocks noChangeArrowheads="1"/>
            </p:cNvSpPr>
            <p:nvPr/>
          </p:nvSpPr>
          <p:spPr bwMode="auto">
            <a:xfrm>
              <a:off x="3408363" y="4435475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  <p:sp>
          <p:nvSpPr>
            <p:cNvPr id="116766" name="Text Box 30"/>
            <p:cNvSpPr txBox="1">
              <a:spLocks noChangeArrowheads="1"/>
            </p:cNvSpPr>
            <p:nvPr/>
          </p:nvSpPr>
          <p:spPr bwMode="auto">
            <a:xfrm>
              <a:off x="5235575" y="4435475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  <p:sp>
          <p:nvSpPr>
            <p:cNvPr id="116767" name="Text Box 31"/>
            <p:cNvSpPr txBox="1">
              <a:spLocks noChangeArrowheads="1"/>
            </p:cNvSpPr>
            <p:nvPr/>
          </p:nvSpPr>
          <p:spPr bwMode="auto">
            <a:xfrm>
              <a:off x="500063" y="2967038"/>
              <a:ext cx="11445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0000FF"/>
                  </a:solidFill>
                </a:rPr>
                <a:t>1.2.3.4</a:t>
              </a:r>
            </a:p>
          </p:txBody>
        </p:sp>
        <p:sp>
          <p:nvSpPr>
            <p:cNvPr id="116768" name="Text Box 32"/>
            <p:cNvSpPr txBox="1">
              <a:spLocks noChangeArrowheads="1"/>
            </p:cNvSpPr>
            <p:nvPr/>
          </p:nvSpPr>
          <p:spPr bwMode="auto">
            <a:xfrm>
              <a:off x="1766888" y="2967038"/>
              <a:ext cx="11445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5.6.7.8</a:t>
              </a:r>
            </a:p>
          </p:txBody>
        </p:sp>
        <p:sp>
          <p:nvSpPr>
            <p:cNvPr id="116769" name="Text Box 33"/>
            <p:cNvSpPr txBox="1">
              <a:spLocks noChangeArrowheads="1"/>
            </p:cNvSpPr>
            <p:nvPr/>
          </p:nvSpPr>
          <p:spPr bwMode="auto">
            <a:xfrm>
              <a:off x="2970213" y="2967038"/>
              <a:ext cx="11445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2.4.6.8</a:t>
              </a:r>
            </a:p>
          </p:txBody>
        </p:sp>
        <p:sp>
          <p:nvSpPr>
            <p:cNvPr id="116770" name="Text Box 34"/>
            <p:cNvSpPr txBox="1">
              <a:spLocks noChangeArrowheads="1"/>
            </p:cNvSpPr>
            <p:nvPr/>
          </p:nvSpPr>
          <p:spPr bwMode="auto">
            <a:xfrm>
              <a:off x="5108575" y="2967038"/>
              <a:ext cx="11445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solidFill>
                    <a:srgbClr val="FF3300"/>
                  </a:solidFill>
                </a:rPr>
                <a:t>1.2.3.5</a:t>
              </a:r>
            </a:p>
          </p:txBody>
        </p:sp>
        <p:sp>
          <p:nvSpPr>
            <p:cNvPr id="116771" name="Text Box 35"/>
            <p:cNvSpPr txBox="1">
              <a:spLocks noChangeArrowheads="1"/>
            </p:cNvSpPr>
            <p:nvPr/>
          </p:nvSpPr>
          <p:spPr bwMode="auto">
            <a:xfrm>
              <a:off x="6375400" y="2967038"/>
              <a:ext cx="11445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5.6.7.9</a:t>
              </a:r>
            </a:p>
          </p:txBody>
        </p:sp>
        <p:sp>
          <p:nvSpPr>
            <p:cNvPr id="116772" name="Text Box 36"/>
            <p:cNvSpPr txBox="1">
              <a:spLocks noChangeArrowheads="1"/>
            </p:cNvSpPr>
            <p:nvPr/>
          </p:nvSpPr>
          <p:spPr bwMode="auto">
            <a:xfrm>
              <a:off x="7578725" y="2967038"/>
              <a:ext cx="11445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2.4.6.9</a:t>
              </a:r>
            </a:p>
          </p:txBody>
        </p:sp>
      </p:grpSp>
      <p:sp>
        <p:nvSpPr>
          <p:cNvPr id="928805" name="Text Box 37"/>
          <p:cNvSpPr txBox="1">
            <a:spLocks noChangeArrowheads="1"/>
          </p:cNvSpPr>
          <p:nvPr/>
        </p:nvSpPr>
        <p:spPr bwMode="auto">
          <a:xfrm>
            <a:off x="1574800" y="4981575"/>
            <a:ext cx="1144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928806" name="Text Box 38"/>
          <p:cNvSpPr txBox="1">
            <a:spLocks noChangeArrowheads="1"/>
          </p:cNvSpPr>
          <p:nvPr/>
        </p:nvSpPr>
        <p:spPr bwMode="auto">
          <a:xfrm>
            <a:off x="1587500" y="5365750"/>
            <a:ext cx="1144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1.2.3.5</a:t>
            </a:r>
          </a:p>
        </p:txBody>
      </p:sp>
      <p:sp>
        <p:nvSpPr>
          <p:cNvPr id="928807" name="AutoShape 39"/>
          <p:cNvSpPr>
            <a:spLocks noChangeArrowheads="1"/>
          </p:cNvSpPr>
          <p:nvPr/>
        </p:nvSpPr>
        <p:spPr bwMode="auto">
          <a:xfrm>
            <a:off x="2882900" y="5387975"/>
            <a:ext cx="728663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808" name="AutoShape 40"/>
          <p:cNvSpPr>
            <a:spLocks noChangeArrowheads="1"/>
          </p:cNvSpPr>
          <p:nvPr/>
        </p:nvSpPr>
        <p:spPr bwMode="auto">
          <a:xfrm flipH="1">
            <a:off x="2881313" y="5041900"/>
            <a:ext cx="728662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998663" y="5810250"/>
            <a:ext cx="77787" cy="306388"/>
            <a:chOff x="2565" y="3828"/>
            <a:chExt cx="73" cy="267"/>
          </a:xfrm>
        </p:grpSpPr>
        <p:sp>
          <p:nvSpPr>
            <p:cNvPr id="116784" name="Oval 42"/>
            <p:cNvSpPr>
              <a:spLocks noChangeArrowheads="1"/>
            </p:cNvSpPr>
            <p:nvPr/>
          </p:nvSpPr>
          <p:spPr bwMode="auto">
            <a:xfrm>
              <a:off x="2565" y="3828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5" name="Oval 43"/>
            <p:cNvSpPr>
              <a:spLocks noChangeArrowheads="1"/>
            </p:cNvSpPr>
            <p:nvPr/>
          </p:nvSpPr>
          <p:spPr bwMode="auto">
            <a:xfrm>
              <a:off x="2565" y="3925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6" name="Oval 44"/>
            <p:cNvSpPr>
              <a:spLocks noChangeArrowheads="1"/>
            </p:cNvSpPr>
            <p:nvPr/>
          </p:nvSpPr>
          <p:spPr bwMode="auto">
            <a:xfrm>
              <a:off x="2565" y="4022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536700" y="4926013"/>
            <a:ext cx="2228850" cy="1755775"/>
            <a:chOff x="968" y="3103"/>
            <a:chExt cx="1404" cy="1106"/>
          </a:xfrm>
        </p:grpSpPr>
        <p:sp>
          <p:nvSpPr>
            <p:cNvPr id="116779" name="Rectangle 46"/>
            <p:cNvSpPr>
              <a:spLocks noChangeArrowheads="1"/>
            </p:cNvSpPr>
            <p:nvPr/>
          </p:nvSpPr>
          <p:spPr bwMode="auto">
            <a:xfrm>
              <a:off x="969" y="3103"/>
              <a:ext cx="1403" cy="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0" name="Line 47"/>
            <p:cNvSpPr>
              <a:spLocks noChangeShapeType="1"/>
            </p:cNvSpPr>
            <p:nvPr/>
          </p:nvSpPr>
          <p:spPr bwMode="auto">
            <a:xfrm>
              <a:off x="1719" y="3103"/>
              <a:ext cx="0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1" name="Line 48"/>
            <p:cNvSpPr>
              <a:spLocks noChangeShapeType="1"/>
            </p:cNvSpPr>
            <p:nvPr/>
          </p:nvSpPr>
          <p:spPr bwMode="auto">
            <a:xfrm>
              <a:off x="969" y="3369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2" name="Line 49"/>
            <p:cNvSpPr>
              <a:spLocks noChangeShapeType="1"/>
            </p:cNvSpPr>
            <p:nvPr/>
          </p:nvSpPr>
          <p:spPr bwMode="auto">
            <a:xfrm>
              <a:off x="969" y="3611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3" name="Text Box 50"/>
            <p:cNvSpPr txBox="1">
              <a:spLocks noChangeArrowheads="1"/>
            </p:cNvSpPr>
            <p:nvPr/>
          </p:nvSpPr>
          <p:spPr bwMode="auto">
            <a:xfrm>
              <a:off x="968" y="3959"/>
              <a:ext cx="13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forwarding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63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05" grpId="0"/>
      <p:bldP spid="928806" grpId="0"/>
      <p:bldP spid="928807" grpId="0" animBg="1"/>
      <p:bldP spid="9288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Universal Tricks in CS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When you need more flexibility, you add…</a:t>
            </a:r>
          </a:p>
          <a:p>
            <a:pPr lvl="1"/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A layer of indirection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When you need more scalability, you impose…</a:t>
            </a:r>
          </a:p>
          <a:p>
            <a:pPr lvl="1"/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A hierarchical structure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021FDB-1E5C-B945-A3BB-1830C0AE337A}" type="slidenum">
              <a:rPr lang="en-US" sz="1400" b="0">
                <a:latin typeface="Times New Roman" charset="0"/>
              </a:rPr>
              <a:pPr eaLnBrk="1" hangingPunct="1"/>
              <a:t>19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2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Recall…..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89" y="228600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179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189" y="57371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89" y="48227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511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8" idx="0"/>
          </p:cNvCxnSpPr>
          <p:nvPr/>
        </p:nvCxnSpPr>
        <p:spPr bwMode="auto">
          <a:xfrm flipV="1">
            <a:off x="3131095" y="5334000"/>
            <a:ext cx="450305" cy="4031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ounded Rectangle 122"/>
          <p:cNvSpPr/>
          <p:nvPr/>
        </p:nvSpPr>
        <p:spPr bwMode="auto">
          <a:xfrm>
            <a:off x="5486400" y="5486400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3962400" y="2667000"/>
            <a:ext cx="2743200" cy="609600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762000" y="457200"/>
            <a:ext cx="7239000" cy="838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657600" y="2209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95400"/>
            <a:ext cx="3505200" cy="2590800"/>
            <a:chOff x="2438400" y="1295400"/>
            <a:chExt cx="3505200" cy="25908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962400" y="1295400"/>
              <a:ext cx="152400" cy="25908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19600" y="1371600"/>
              <a:ext cx="1524000" cy="19812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5715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3657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An “end-to-end” route</a:t>
            </a:r>
          </a:p>
        </p:txBody>
      </p:sp>
    </p:spTree>
    <p:extLst>
      <p:ext uri="{BB962C8B-B14F-4D97-AF65-F5344CB8AC3E}">
        <p14:creationId xmlns:p14="http://schemas.microsoft.com/office/powerpoint/2010/main" val="44201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64" grpId="0" animBg="1"/>
      <p:bldP spid="64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Addressing in U.S. Mail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Addressing in the U.S. mail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Zip code: 94704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Street: Center Street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Building on street: 1947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Location in building: Suite 600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Name of occupant: Scott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344487" lvl="1" indent="0">
              <a:buNone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</a:rPr>
              <a:t>Forwarding </a:t>
            </a:r>
            <a:r>
              <a:rPr lang="en-US" dirty="0">
                <a:latin typeface="Arial" charset="0"/>
              </a:rPr>
              <a:t>the U.S. mail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Deliver letter to the post office in the zip code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Assign letter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mailperson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covering the street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Drop letter into mailbox for the building/room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Give letter to the appropriate person</a:t>
            </a:r>
          </a:p>
        </p:txBody>
      </p:sp>
      <p:sp>
        <p:nvSpPr>
          <p:cNvPr id="1198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68C766-5C4B-0D48-95D4-6C20A662B8D3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0820" name="Letter"/>
          <p:cNvSpPr>
            <a:spLocks noEditPoints="1" noChangeArrowheads="1"/>
          </p:cNvSpPr>
          <p:nvPr/>
        </p:nvSpPr>
        <p:spPr bwMode="auto">
          <a:xfrm>
            <a:off x="5762625" y="1700213"/>
            <a:ext cx="2919413" cy="13065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6799263" y="2354263"/>
            <a:ext cx="1271587" cy="3968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???</a:t>
            </a:r>
          </a:p>
        </p:txBody>
      </p:sp>
      <p:pic>
        <p:nvPicPr>
          <p:cNvPr id="930822" name="Picture 6" descr="MCj02156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3967163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87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Who Knows What?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Does anyone in the US Mail system know where every house is?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Separate routing tables at each level of hierarchy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of manageable scale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B27F0E-10D6-2940-9F08-8BD19E8F8420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2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Structure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Internet is an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inter-network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Used to connect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networks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together, not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hosts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Forms a natural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two-level hierarchy: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WAN delivers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right LAN </a:t>
            </a:r>
            <a:r>
              <a:rPr lang="en-US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(i.e., deliver to zip code)</a:t>
            </a:r>
            <a:endParaRPr lang="en-US" i="1" dirty="0">
              <a:solidFill>
                <a:srgbClr val="F47A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LAN delivers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right host </a:t>
            </a:r>
            <a:r>
              <a:rPr lang="en-US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(i.e., deliver to house)</a:t>
            </a:r>
            <a:endParaRPr lang="en-US" i="1" dirty="0">
              <a:solidFill>
                <a:srgbClr val="F47A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8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9F2A1BE-93A0-8D40-A45E-323D63BEE283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3775" y="4159250"/>
            <a:ext cx="7242175" cy="1479550"/>
            <a:chOff x="993775" y="3429000"/>
            <a:chExt cx="7242175" cy="1479550"/>
          </a:xfrm>
        </p:grpSpPr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996950" y="4114800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>
              <a:off x="13017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22161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32829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993775" y="352425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8891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29559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1" name="Text Box 11"/>
            <p:cNvSpPr txBox="1">
              <a:spLocks noChangeArrowheads="1"/>
            </p:cNvSpPr>
            <p:nvPr/>
          </p:nvSpPr>
          <p:spPr bwMode="auto">
            <a:xfrm>
              <a:off x="1125538" y="4129088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1</a:t>
              </a:r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2522538" y="3429000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5645150" y="4114800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59499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>
              <a:off x="68643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79311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5641975" y="352425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65373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76041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900" name="Text Box 20"/>
            <p:cNvSpPr txBox="1">
              <a:spLocks noChangeArrowheads="1"/>
            </p:cNvSpPr>
            <p:nvPr/>
          </p:nvSpPr>
          <p:spPr bwMode="auto">
            <a:xfrm>
              <a:off x="7069138" y="4114800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2</a:t>
              </a:r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7170738" y="3429000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22902" name="AutoShape 22"/>
            <p:cNvSpPr>
              <a:spLocks noChangeArrowheads="1"/>
            </p:cNvSpPr>
            <p:nvPr/>
          </p:nvSpPr>
          <p:spPr bwMode="auto">
            <a:xfrm>
              <a:off x="25209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3" name="AutoShape 23"/>
            <p:cNvSpPr>
              <a:spLocks noChangeArrowheads="1"/>
            </p:cNvSpPr>
            <p:nvPr/>
          </p:nvSpPr>
          <p:spPr bwMode="auto">
            <a:xfrm>
              <a:off x="43497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2825750" y="4114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5" name="AutoShape 25"/>
            <p:cNvSpPr>
              <a:spLocks noChangeArrowheads="1"/>
            </p:cNvSpPr>
            <p:nvPr/>
          </p:nvSpPr>
          <p:spPr bwMode="auto">
            <a:xfrm>
              <a:off x="61785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6483350" y="4114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3130550" y="4572000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4959350" y="4572000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9" name="Text Box 29"/>
            <p:cNvSpPr txBox="1">
              <a:spLocks noChangeArrowheads="1"/>
            </p:cNvSpPr>
            <p:nvPr/>
          </p:nvSpPr>
          <p:spPr bwMode="auto">
            <a:xfrm>
              <a:off x="3408363" y="45720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  <p:sp>
          <p:nvSpPr>
            <p:cNvPr id="122910" name="Text Box 30"/>
            <p:cNvSpPr txBox="1">
              <a:spLocks noChangeArrowheads="1"/>
            </p:cNvSpPr>
            <p:nvPr/>
          </p:nvSpPr>
          <p:spPr bwMode="auto">
            <a:xfrm>
              <a:off x="5235575" y="45720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</p:grp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500063" y="5810250"/>
            <a:ext cx="3395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LAN = Local Area Network</a:t>
            </a:r>
          </a:p>
          <a:p>
            <a:pPr algn="ctr" eaLnBrk="1" hangingPunct="1"/>
            <a:r>
              <a:rPr lang="en-US">
                <a:latin typeface="Helvetica" charset="0"/>
              </a:rPr>
              <a:t>WAN = Wide Area Network</a:t>
            </a:r>
          </a:p>
        </p:txBody>
      </p:sp>
    </p:spTree>
    <p:extLst>
      <p:ext uri="{BB962C8B-B14F-4D97-AF65-F5344CB8AC3E}">
        <p14:creationId xmlns:p14="http://schemas.microsoft.com/office/powerpoint/2010/main" val="124761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4962"/>
            <a:ext cx="8229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Hierarchical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4116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Prefix is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network address</a:t>
            </a:r>
            <a:r>
              <a:rPr lang="en-US" dirty="0">
                <a:latin typeface="Arial" charset="0"/>
              </a:rPr>
              <a:t>: suffix is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host address</a:t>
            </a:r>
          </a:p>
          <a:p>
            <a:r>
              <a:rPr lang="en-US" dirty="0">
                <a:latin typeface="Arial" charset="0"/>
              </a:rPr>
              <a:t>12.34.158.0/23 is a 23-bit </a:t>
            </a:r>
            <a:r>
              <a:rPr lang="en-US" dirty="0">
                <a:solidFill>
                  <a:srgbClr val="00005C"/>
                </a:solidFill>
                <a:latin typeface="Arial" charset="0"/>
              </a:rPr>
              <a:t>prefix </a:t>
            </a:r>
            <a:r>
              <a:rPr lang="en-US" dirty="0">
                <a:latin typeface="Arial" charset="0"/>
              </a:rPr>
              <a:t>with 2</a:t>
            </a:r>
            <a:r>
              <a:rPr lang="en-US" baseline="30000" dirty="0">
                <a:latin typeface="Arial" charset="0"/>
              </a:rPr>
              <a:t>9</a:t>
            </a:r>
            <a:r>
              <a:rPr lang="en-US" dirty="0">
                <a:latin typeface="Arial" charset="0"/>
              </a:rPr>
              <a:t> addresses</a:t>
            </a:r>
          </a:p>
          <a:p>
            <a:pPr lvl="1"/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Terminology: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Slash 23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02CB51-C42B-974F-B0DE-0D59CC5AFC69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846138" y="4564063"/>
            <a:ext cx="7327900" cy="592137"/>
            <a:chOff x="428" y="893"/>
            <a:chExt cx="4616" cy="373"/>
          </a:xfrm>
        </p:grpSpPr>
        <p:grpSp>
          <p:nvGrpSpPr>
            <p:cNvPr id="124948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2870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495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5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5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49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24950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24951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4952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24933" name="Line 14"/>
          <p:cNvSpPr>
            <a:spLocks noChangeShapeType="1"/>
          </p:cNvSpPr>
          <p:nvPr/>
        </p:nvSpPr>
        <p:spPr bwMode="auto">
          <a:xfrm>
            <a:off x="862013" y="53403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15"/>
          <p:cNvSpPr>
            <a:spLocks noChangeArrowheads="1"/>
          </p:cNvSpPr>
          <p:nvPr/>
        </p:nvSpPr>
        <p:spPr bwMode="auto">
          <a:xfrm>
            <a:off x="2193925" y="5645150"/>
            <a:ext cx="230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Arial" charset="0"/>
              </a:rPr>
              <a:t>Network (23 bits)</a:t>
            </a:r>
            <a:r>
              <a:rPr lang="en-US" sz="2400" b="0">
                <a:solidFill>
                  <a:srgbClr val="FF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124935" name="Line 16"/>
          <p:cNvSpPr>
            <a:spLocks noChangeShapeType="1"/>
          </p:cNvSpPr>
          <p:nvPr/>
        </p:nvSpPr>
        <p:spPr bwMode="auto">
          <a:xfrm flipH="1">
            <a:off x="862013" y="5562600"/>
            <a:ext cx="5157787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17"/>
          <p:cNvSpPr>
            <a:spLocks noChangeShapeType="1"/>
          </p:cNvSpPr>
          <p:nvPr/>
        </p:nvSpPr>
        <p:spPr bwMode="auto">
          <a:xfrm>
            <a:off x="8174038" y="53149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18"/>
          <p:cNvSpPr>
            <a:spLocks noChangeShapeType="1"/>
          </p:cNvSpPr>
          <p:nvPr/>
        </p:nvSpPr>
        <p:spPr bwMode="auto">
          <a:xfrm>
            <a:off x="6019800" y="5257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Rectangle 19"/>
          <p:cNvSpPr>
            <a:spLocks noChangeArrowheads="1"/>
          </p:cNvSpPr>
          <p:nvPr/>
        </p:nvSpPr>
        <p:spPr bwMode="auto">
          <a:xfrm>
            <a:off x="6348413" y="564515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solidFill>
                  <a:srgbClr val="9966FF"/>
                </a:solidFill>
                <a:latin typeface="Arial" charset="0"/>
              </a:rPr>
              <a:t>Host (9 bits)</a:t>
            </a:r>
            <a:r>
              <a:rPr lang="en-US" sz="2400" b="0">
                <a:latin typeface="Times New Roman" charset="0"/>
              </a:rPr>
              <a:t> </a:t>
            </a:r>
          </a:p>
        </p:txBody>
      </p:sp>
      <p:sp>
        <p:nvSpPr>
          <p:cNvPr id="124939" name="Line 20"/>
          <p:cNvSpPr>
            <a:spLocks noChangeShapeType="1"/>
          </p:cNvSpPr>
          <p:nvPr/>
        </p:nvSpPr>
        <p:spPr bwMode="auto">
          <a:xfrm>
            <a:off x="6049963" y="5562600"/>
            <a:ext cx="21209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Text Box 21"/>
          <p:cNvSpPr txBox="1">
            <a:spLocks noChangeArrowheads="1"/>
          </p:cNvSpPr>
          <p:nvPr/>
        </p:nvSpPr>
        <p:spPr bwMode="auto">
          <a:xfrm>
            <a:off x="1489075" y="31607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24941" name="Text Box 22"/>
          <p:cNvSpPr txBox="1">
            <a:spLocks noChangeArrowheads="1"/>
          </p:cNvSpPr>
          <p:nvPr/>
        </p:nvSpPr>
        <p:spPr bwMode="auto">
          <a:xfrm>
            <a:off x="3390900" y="31607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24942" name="Text Box 23"/>
          <p:cNvSpPr txBox="1">
            <a:spLocks noChangeArrowheads="1"/>
          </p:cNvSpPr>
          <p:nvPr/>
        </p:nvSpPr>
        <p:spPr bwMode="auto">
          <a:xfrm>
            <a:off x="5075238" y="31607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24943" name="Text Box 24"/>
          <p:cNvSpPr txBox="1">
            <a:spLocks noChangeArrowheads="1"/>
          </p:cNvSpPr>
          <p:nvPr/>
        </p:nvSpPr>
        <p:spPr bwMode="auto">
          <a:xfrm>
            <a:off x="7026275" y="31607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24944" name="Line 25"/>
          <p:cNvSpPr>
            <a:spLocks noChangeShapeType="1"/>
          </p:cNvSpPr>
          <p:nvPr/>
        </p:nvSpPr>
        <p:spPr bwMode="auto">
          <a:xfrm>
            <a:off x="1770063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5" name="Line 26"/>
          <p:cNvSpPr>
            <a:spLocks noChangeShapeType="1"/>
          </p:cNvSpPr>
          <p:nvPr/>
        </p:nvSpPr>
        <p:spPr bwMode="auto">
          <a:xfrm>
            <a:off x="3695700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6" name="Line 27"/>
          <p:cNvSpPr>
            <a:spLocks noChangeShapeType="1"/>
          </p:cNvSpPr>
          <p:nvPr/>
        </p:nvSpPr>
        <p:spPr bwMode="auto">
          <a:xfrm>
            <a:off x="5468938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7" name="Line 28"/>
          <p:cNvSpPr>
            <a:spLocks noChangeShapeType="1"/>
          </p:cNvSpPr>
          <p:nvPr/>
        </p:nvSpPr>
        <p:spPr bwMode="auto">
          <a:xfrm>
            <a:off x="7215188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  <p:bldP spid="124934" grpId="0"/>
      <p:bldP spid="124935" grpId="0" animBg="1"/>
      <p:bldP spid="124936" grpId="0" animBg="1"/>
      <p:bldP spid="124937" grpId="0" animBg="1"/>
      <p:bldP spid="124938" grpId="0"/>
      <p:bldP spid="124939" grpId="0" animBg="1"/>
      <p:bldP spid="124940" grpId="0"/>
      <p:bldP spid="124941" grpId="0"/>
      <p:bldP spid="124942" grpId="0"/>
      <p:bldP spid="124943" grpId="0"/>
      <p:bldP spid="124944" grpId="0" animBg="1"/>
      <p:bldP spid="124945" grpId="0" animBg="1"/>
      <p:bldP spid="124946" grpId="0" animBg="1"/>
      <p:bldP spid="1249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Address and a 23-bit Subnet Mask</a:t>
            </a:r>
          </a:p>
        </p:txBody>
      </p:sp>
      <p:sp>
        <p:nvSpPr>
          <p:cNvPr id="1269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1591DB-AEC5-374D-A7F9-318CF8D64A40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1428750" y="3143250"/>
            <a:ext cx="7327900" cy="592138"/>
            <a:chOff x="428" y="893"/>
            <a:chExt cx="4616" cy="373"/>
          </a:xfrm>
        </p:grpSpPr>
        <p:grpSp>
          <p:nvGrpSpPr>
            <p:cNvPr id="127008" name="Group 4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4917" name="Rectangle 5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7014" name="Line 6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5" name="Line 7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6" name="Line 8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09" name="Rectangle 9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27010" name="Rectangle 10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27011" name="Rectangle 11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7012" name="Rectangle 12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26980" name="Text Box 13"/>
          <p:cNvSpPr txBox="1">
            <a:spLocks noChangeArrowheads="1"/>
          </p:cNvSpPr>
          <p:nvPr/>
        </p:nvSpPr>
        <p:spPr bwMode="auto">
          <a:xfrm>
            <a:off x="2071688" y="17399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26981" name="Text Box 14"/>
          <p:cNvSpPr txBox="1">
            <a:spLocks noChangeArrowheads="1"/>
          </p:cNvSpPr>
          <p:nvPr/>
        </p:nvSpPr>
        <p:spPr bwMode="auto">
          <a:xfrm>
            <a:off x="3973513" y="17399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26982" name="Text Box 15"/>
          <p:cNvSpPr txBox="1">
            <a:spLocks noChangeArrowheads="1"/>
          </p:cNvSpPr>
          <p:nvPr/>
        </p:nvSpPr>
        <p:spPr bwMode="auto">
          <a:xfrm>
            <a:off x="5657850" y="17399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26983" name="Text Box 16"/>
          <p:cNvSpPr txBox="1">
            <a:spLocks noChangeArrowheads="1"/>
          </p:cNvSpPr>
          <p:nvPr/>
        </p:nvSpPr>
        <p:spPr bwMode="auto">
          <a:xfrm>
            <a:off x="7608888" y="17399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26984" name="Line 17"/>
          <p:cNvSpPr>
            <a:spLocks noChangeShapeType="1"/>
          </p:cNvSpPr>
          <p:nvPr/>
        </p:nvSpPr>
        <p:spPr bwMode="auto">
          <a:xfrm>
            <a:off x="2352675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5" name="Line 18"/>
          <p:cNvSpPr>
            <a:spLocks noChangeShapeType="1"/>
          </p:cNvSpPr>
          <p:nvPr/>
        </p:nvSpPr>
        <p:spPr bwMode="auto">
          <a:xfrm>
            <a:off x="4278313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6" name="Line 19"/>
          <p:cNvSpPr>
            <a:spLocks noChangeShapeType="1"/>
          </p:cNvSpPr>
          <p:nvPr/>
        </p:nvSpPr>
        <p:spPr bwMode="auto">
          <a:xfrm>
            <a:off x="6051550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7797800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988" name="Group 21"/>
          <p:cNvGrpSpPr>
            <a:grpSpLocks/>
          </p:cNvGrpSpPr>
          <p:nvPr/>
        </p:nvGrpSpPr>
        <p:grpSpPr bwMode="auto">
          <a:xfrm>
            <a:off x="1422400" y="4143375"/>
            <a:ext cx="7327900" cy="592138"/>
            <a:chOff x="428" y="893"/>
            <a:chExt cx="4616" cy="373"/>
          </a:xfrm>
        </p:grpSpPr>
        <p:grpSp>
          <p:nvGrpSpPr>
            <p:cNvPr id="126999" name="Group 22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4935" name="Rectangle 23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7005" name="Line 24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6" name="Line 25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7" name="Line 26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00" name="Rectangle 27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11111111</a:t>
              </a:r>
            </a:p>
          </p:txBody>
        </p:sp>
        <p:sp>
          <p:nvSpPr>
            <p:cNvPr id="127001" name="Rectangle 28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11111111</a:t>
              </a:r>
            </a:p>
          </p:txBody>
        </p:sp>
        <p:sp>
          <p:nvSpPr>
            <p:cNvPr id="127002" name="Rectangle 29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7003" name="Rectangle 30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126989" name="Line 31"/>
          <p:cNvSpPr>
            <a:spLocks noChangeShapeType="1"/>
          </p:cNvSpPr>
          <p:nvPr/>
        </p:nvSpPr>
        <p:spPr bwMode="auto">
          <a:xfrm flipV="1">
            <a:off x="2355850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Line 32"/>
          <p:cNvSpPr>
            <a:spLocks noChangeShapeType="1"/>
          </p:cNvSpPr>
          <p:nvPr/>
        </p:nvSpPr>
        <p:spPr bwMode="auto">
          <a:xfrm flipV="1">
            <a:off x="4281488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Line 33"/>
          <p:cNvSpPr>
            <a:spLocks noChangeShapeType="1"/>
          </p:cNvSpPr>
          <p:nvPr/>
        </p:nvSpPr>
        <p:spPr bwMode="auto">
          <a:xfrm flipV="1">
            <a:off x="6054725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2" name="Line 34"/>
          <p:cNvSpPr>
            <a:spLocks noChangeShapeType="1"/>
          </p:cNvSpPr>
          <p:nvPr/>
        </p:nvSpPr>
        <p:spPr bwMode="auto">
          <a:xfrm flipV="1">
            <a:off x="7800975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3" name="Text Box 35"/>
          <p:cNvSpPr txBox="1">
            <a:spLocks noChangeArrowheads="1"/>
          </p:cNvSpPr>
          <p:nvPr/>
        </p:nvSpPr>
        <p:spPr bwMode="auto">
          <a:xfrm>
            <a:off x="1958975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255</a:t>
            </a:r>
          </a:p>
        </p:txBody>
      </p:sp>
      <p:sp>
        <p:nvSpPr>
          <p:cNvPr id="126994" name="Text Box 36"/>
          <p:cNvSpPr txBox="1">
            <a:spLocks noChangeArrowheads="1"/>
          </p:cNvSpPr>
          <p:nvPr/>
        </p:nvSpPr>
        <p:spPr bwMode="auto">
          <a:xfrm>
            <a:off x="3860800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255</a:t>
            </a:r>
          </a:p>
        </p:txBody>
      </p:sp>
      <p:sp>
        <p:nvSpPr>
          <p:cNvPr id="126995" name="Text Box 37"/>
          <p:cNvSpPr txBox="1">
            <a:spLocks noChangeArrowheads="1"/>
          </p:cNvSpPr>
          <p:nvPr/>
        </p:nvSpPr>
        <p:spPr bwMode="auto">
          <a:xfrm>
            <a:off x="5661025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254</a:t>
            </a:r>
          </a:p>
        </p:txBody>
      </p:sp>
      <p:sp>
        <p:nvSpPr>
          <p:cNvPr id="126996" name="Text Box 38"/>
          <p:cNvSpPr txBox="1">
            <a:spLocks noChangeArrowheads="1"/>
          </p:cNvSpPr>
          <p:nvPr/>
        </p:nvSpPr>
        <p:spPr bwMode="auto">
          <a:xfrm>
            <a:off x="7612063" y="58912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0</a:t>
            </a:r>
          </a:p>
        </p:txBody>
      </p:sp>
      <p:sp>
        <p:nvSpPr>
          <p:cNvPr id="126997" name="Text Box 39"/>
          <p:cNvSpPr txBox="1">
            <a:spLocks noChangeArrowheads="1"/>
          </p:cNvSpPr>
          <p:nvPr/>
        </p:nvSpPr>
        <p:spPr bwMode="auto">
          <a:xfrm>
            <a:off x="355601" y="1703389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47A00"/>
                </a:solidFill>
                <a:latin typeface="Helvetica" charset="0"/>
              </a:rPr>
              <a:t>Address</a:t>
            </a:r>
          </a:p>
        </p:txBody>
      </p:sp>
      <p:sp>
        <p:nvSpPr>
          <p:cNvPr id="126998" name="Text Box 40"/>
          <p:cNvSpPr txBox="1">
            <a:spLocks noChangeArrowheads="1"/>
          </p:cNvSpPr>
          <p:nvPr/>
        </p:nvSpPr>
        <p:spPr bwMode="auto">
          <a:xfrm>
            <a:off x="447675" y="5829300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47A00"/>
                </a:solidFill>
                <a:latin typeface="Helvetica" charset="0"/>
              </a:rPr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409007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 Improved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Number </a:t>
            </a:r>
            <a:r>
              <a:rPr lang="en-US" dirty="0" smtClean="0">
                <a:latin typeface="Arial" charset="0"/>
              </a:rPr>
              <a:t>nearby hosts </a:t>
            </a:r>
            <a:r>
              <a:rPr lang="en-US" dirty="0">
                <a:latin typeface="Arial" charset="0"/>
              </a:rPr>
              <a:t>with same prefix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1.2.3.0/24 on the left LAN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5.6.7.0/24 on the right LAN</a:t>
            </a:r>
          </a:p>
        </p:txBody>
      </p:sp>
      <p:sp>
        <p:nvSpPr>
          <p:cNvPr id="1290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56A57C-6668-7146-A8A5-140BA411757B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25225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931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7604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7069138" y="39782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71707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29046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47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9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29054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50006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1690688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2832100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129058" name="Text Box 34"/>
          <p:cNvSpPr txBox="1">
            <a:spLocks noChangeArrowheads="1"/>
          </p:cNvSpPr>
          <p:nvPr/>
        </p:nvSpPr>
        <p:spPr bwMode="auto">
          <a:xfrm>
            <a:off x="5108575" y="2967038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625951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129060" name="Text Box 36"/>
          <p:cNvSpPr txBox="1">
            <a:spLocks noChangeArrowheads="1"/>
          </p:cNvSpPr>
          <p:nvPr/>
        </p:nvSpPr>
        <p:spPr bwMode="auto">
          <a:xfrm>
            <a:off x="7440613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936997" name="Text Box 37"/>
          <p:cNvSpPr txBox="1">
            <a:spLocks noChangeArrowheads="1"/>
          </p:cNvSpPr>
          <p:nvPr/>
        </p:nvSpPr>
        <p:spPr bwMode="auto">
          <a:xfrm>
            <a:off x="1509713" y="49831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936998" name="Text Box 38"/>
          <p:cNvSpPr txBox="1">
            <a:spLocks noChangeArrowheads="1"/>
          </p:cNvSpPr>
          <p:nvPr/>
        </p:nvSpPr>
        <p:spPr bwMode="auto">
          <a:xfrm>
            <a:off x="1522413" y="53673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936999" name="AutoShape 39"/>
          <p:cNvSpPr>
            <a:spLocks noChangeArrowheads="1"/>
          </p:cNvSpPr>
          <p:nvPr/>
        </p:nvSpPr>
        <p:spPr bwMode="auto">
          <a:xfrm>
            <a:off x="3228975" y="53895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0" name="AutoShape 40"/>
          <p:cNvSpPr>
            <a:spLocks noChangeArrowheads="1"/>
          </p:cNvSpPr>
          <p:nvPr/>
        </p:nvSpPr>
        <p:spPr bwMode="auto">
          <a:xfrm flipH="1">
            <a:off x="3227388" y="50434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1" name="Rectangle 41"/>
          <p:cNvSpPr>
            <a:spLocks noChangeArrowheads="1"/>
          </p:cNvSpPr>
          <p:nvPr/>
        </p:nvSpPr>
        <p:spPr bwMode="auto">
          <a:xfrm>
            <a:off x="1538288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2" name="Line 42"/>
          <p:cNvSpPr>
            <a:spLocks noChangeShapeType="1"/>
          </p:cNvSpPr>
          <p:nvPr/>
        </p:nvSpPr>
        <p:spPr bwMode="auto">
          <a:xfrm>
            <a:off x="3074988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3" name="Line 43"/>
          <p:cNvSpPr>
            <a:spLocks noChangeShapeType="1"/>
          </p:cNvSpPr>
          <p:nvPr/>
        </p:nvSpPr>
        <p:spPr bwMode="auto">
          <a:xfrm flipV="1">
            <a:off x="1538288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4" name="Text Box 44"/>
          <p:cNvSpPr txBox="1">
            <a:spLocks noChangeArrowheads="1"/>
          </p:cNvSpPr>
          <p:nvPr/>
        </p:nvSpPr>
        <p:spPr bwMode="auto">
          <a:xfrm>
            <a:off x="1690688" y="581025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40016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97" grpId="0"/>
      <p:bldP spid="936998" grpId="0"/>
      <p:bldP spid="936999" grpId="0" animBg="1"/>
      <p:bldP spid="937000" grpId="0" animBg="1"/>
      <p:bldP spid="937001" grpId="0" animBg="1"/>
      <p:bldP spid="937002" grpId="0" animBg="1"/>
      <p:bldP spid="937003" grpId="0" animBg="1"/>
      <p:bldP spid="9370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Easy to Add New Hosts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No need to update the routers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adding a new host 5.6.7.213 on the right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require adding a new forwarding entry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0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B196B0-66CB-CF48-8E72-FA5F55743299}" type="slidenum">
              <a:rPr lang="en-US" sz="1400" b="0">
                <a:latin typeface="Times New Roman" charset="0"/>
              </a:rPr>
              <a:pPr eaLnBrk="1" hangingPunct="1"/>
              <a:t>26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25225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793115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7604125" y="33528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6915150" y="39782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71707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31094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5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6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7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50006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1690688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2832100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131106" name="Text Box 34"/>
          <p:cNvSpPr txBox="1">
            <a:spLocks noChangeArrowheads="1"/>
          </p:cNvSpPr>
          <p:nvPr/>
        </p:nvSpPr>
        <p:spPr bwMode="auto">
          <a:xfrm>
            <a:off x="5108575" y="2967038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131107" name="Text Box 35"/>
          <p:cNvSpPr txBox="1">
            <a:spLocks noChangeArrowheads="1"/>
          </p:cNvSpPr>
          <p:nvPr/>
        </p:nvSpPr>
        <p:spPr bwMode="auto">
          <a:xfrm>
            <a:off x="625951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131108" name="Text Box 36"/>
          <p:cNvSpPr txBox="1">
            <a:spLocks noChangeArrowheads="1"/>
          </p:cNvSpPr>
          <p:nvPr/>
        </p:nvSpPr>
        <p:spPr bwMode="auto">
          <a:xfrm>
            <a:off x="7440613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131109" name="Text Box 37"/>
          <p:cNvSpPr txBox="1">
            <a:spLocks noChangeArrowheads="1"/>
          </p:cNvSpPr>
          <p:nvPr/>
        </p:nvSpPr>
        <p:spPr bwMode="auto">
          <a:xfrm>
            <a:off x="1509713" y="49831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131110" name="Text Box 38"/>
          <p:cNvSpPr txBox="1">
            <a:spLocks noChangeArrowheads="1"/>
          </p:cNvSpPr>
          <p:nvPr/>
        </p:nvSpPr>
        <p:spPr bwMode="auto">
          <a:xfrm>
            <a:off x="1522413" y="53673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131111" name="AutoShape 39"/>
          <p:cNvSpPr>
            <a:spLocks noChangeArrowheads="1"/>
          </p:cNvSpPr>
          <p:nvPr/>
        </p:nvSpPr>
        <p:spPr bwMode="auto">
          <a:xfrm>
            <a:off x="3228975" y="53895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2" name="AutoShape 40"/>
          <p:cNvSpPr>
            <a:spLocks noChangeArrowheads="1"/>
          </p:cNvSpPr>
          <p:nvPr/>
        </p:nvSpPr>
        <p:spPr bwMode="auto">
          <a:xfrm flipH="1">
            <a:off x="3227388" y="50434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3" name="Rectangle 41"/>
          <p:cNvSpPr>
            <a:spLocks noChangeArrowheads="1"/>
          </p:cNvSpPr>
          <p:nvPr/>
        </p:nvSpPr>
        <p:spPr bwMode="auto">
          <a:xfrm>
            <a:off x="1538288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>
            <a:off x="3074988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5" name="Line 43"/>
          <p:cNvSpPr>
            <a:spLocks noChangeShapeType="1"/>
          </p:cNvSpPr>
          <p:nvPr/>
        </p:nvSpPr>
        <p:spPr bwMode="auto">
          <a:xfrm flipV="1">
            <a:off x="1538288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1690688" y="581025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forwarding table</a:t>
            </a:r>
          </a:p>
        </p:txBody>
      </p:sp>
      <p:sp>
        <p:nvSpPr>
          <p:cNvPr id="939053" name="Line 45"/>
          <p:cNvSpPr>
            <a:spLocks noChangeShapeType="1"/>
          </p:cNvSpPr>
          <p:nvPr/>
        </p:nvSpPr>
        <p:spPr bwMode="auto">
          <a:xfrm>
            <a:off x="8143875" y="40052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9054" name="Rectangle 46"/>
          <p:cNvSpPr>
            <a:spLocks noChangeArrowheads="1"/>
          </p:cNvSpPr>
          <p:nvPr/>
        </p:nvSpPr>
        <p:spPr bwMode="auto">
          <a:xfrm>
            <a:off x="7797800" y="4311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939055" name="Text Box 47"/>
          <p:cNvSpPr txBox="1">
            <a:spLocks noChangeArrowheads="1"/>
          </p:cNvSpPr>
          <p:nvPr/>
        </p:nvSpPr>
        <p:spPr bwMode="auto">
          <a:xfrm>
            <a:off x="7334250" y="471328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5.6.7.213</a:t>
            </a:r>
          </a:p>
        </p:txBody>
      </p:sp>
      <p:sp>
        <p:nvSpPr>
          <p:cNvPr id="939056" name="Oval 48"/>
          <p:cNvSpPr>
            <a:spLocks noChangeArrowheads="1"/>
          </p:cNvSpPr>
          <p:nvPr/>
        </p:nvSpPr>
        <p:spPr bwMode="auto">
          <a:xfrm>
            <a:off x="7221538" y="4197350"/>
            <a:ext cx="1612900" cy="1036638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53" grpId="0" animBg="1"/>
      <p:bldP spid="939054" grpId="0" animBg="1"/>
      <p:bldP spid="939055" grpId="0"/>
      <p:bldP spid="9390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“Subnet”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dirty="0" smtClean="0"/>
              <a:t>Think of LANs as special case of “subnets”</a:t>
            </a:r>
          </a:p>
          <a:p>
            <a:pPr lvl="1"/>
            <a:r>
              <a:rPr lang="en-US" dirty="0" smtClean="0"/>
              <a:t>Subnet is region without routers containing addresses within the “subnet mask”</a:t>
            </a:r>
          </a:p>
          <a:p>
            <a:pPr lvl="1"/>
            <a:r>
              <a:rPr lang="en-US" dirty="0" smtClean="0"/>
              <a:t>Could be a link, or LAN</a:t>
            </a:r>
          </a:p>
          <a:p>
            <a:pPr lvl="7"/>
            <a:endParaRPr lang="en-US" dirty="0"/>
          </a:p>
          <a:p>
            <a:r>
              <a:rPr lang="en-US" dirty="0" smtClean="0"/>
              <a:t>Subnets </a:t>
            </a:r>
            <a:r>
              <a:rPr lang="en-US" dirty="0" smtClean="0"/>
              <a:t>are the lowest level of aggregation</a:t>
            </a:r>
          </a:p>
          <a:p>
            <a:pPr lvl="1"/>
            <a:r>
              <a:rPr lang="en-US" dirty="0" smtClean="0"/>
              <a:t>No routers needed within a subnet</a:t>
            </a:r>
          </a:p>
          <a:p>
            <a:pPr lvl="1"/>
            <a:r>
              <a:rPr lang="en-US" dirty="0" smtClean="0"/>
              <a:t>But you might have switches (L2)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Internet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5525"/>
          </a:xfrm>
        </p:spPr>
        <p:txBody>
          <a:bodyPr/>
          <a:lstStyle/>
          <a:p>
            <a:r>
              <a:rPr lang="en-US" dirty="0" smtClean="0"/>
              <a:t>Always dotted-quad notation</a:t>
            </a:r>
          </a:p>
          <a:p>
            <a:endParaRPr lang="en-US" dirty="0" smtClean="0"/>
          </a:p>
          <a:p>
            <a:r>
              <a:rPr lang="en-US" dirty="0" smtClean="0"/>
              <a:t>Always network/host address split (subnets)</a:t>
            </a:r>
          </a:p>
          <a:p>
            <a:endParaRPr lang="en-US" dirty="0" smtClean="0"/>
          </a:p>
          <a:p>
            <a:r>
              <a:rPr lang="en-US" dirty="0" smtClean="0"/>
              <a:t>But nature of that split has changed over time</a:t>
            </a:r>
          </a:p>
          <a:p>
            <a:endParaRPr lang="en-US" dirty="0"/>
          </a:p>
          <a:p>
            <a:r>
              <a:rPr lang="en-US" dirty="0" smtClean="0"/>
              <a:t>How did we arrive at our current addressing scheme?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Original Internet Addresses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First eight bits: network address (/8)</a:t>
            </a:r>
          </a:p>
          <a:p>
            <a:r>
              <a:rPr lang="en-US" dirty="0">
                <a:latin typeface="Arial" charset="0"/>
              </a:rPr>
              <a:t>Last 24 bits: host address</a:t>
            </a:r>
          </a:p>
          <a:p>
            <a:endParaRPr lang="en-US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Assumed 256 networks were more than enough!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E94980-7856-C84A-8B2B-17E9D19A6B01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5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3255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Recall…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Autonomous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Systems (AS)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91600" cy="4833937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 is a network under a single administrative control 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are </a:t>
            </a:r>
            <a:r>
              <a:rPr lang="en-US" dirty="0" smtClean="0">
                <a:latin typeface="Arial" charset="0"/>
                <a:cs typeface="Arial" charset="0"/>
              </a:rPr>
              <a:t>called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domains</a:t>
            </a:r>
            <a:r>
              <a:rPr lang="ja-JP" altLang="en-US" dirty="0" smtClean="0">
                <a:latin typeface="Arial" charset="0"/>
                <a:cs typeface="Arial" charset="0"/>
              </a:rPr>
              <a:t>”</a:t>
            </a:r>
            <a:r>
              <a:rPr lang="en-US" altLang="ja-JP" dirty="0" smtClean="0">
                <a:latin typeface="Arial" charset="0"/>
                <a:cs typeface="Arial" charset="0"/>
              </a:rPr>
              <a:t>. </a:t>
            </a:r>
          </a:p>
          <a:p>
            <a:pPr lvl="1"/>
            <a:r>
              <a:rPr lang="en-US" altLang="ja-JP" dirty="0" smtClean="0">
                <a:latin typeface="Arial" charset="0"/>
                <a:cs typeface="Arial" charset="0"/>
              </a:rPr>
              <a:t>Hence,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nterdomain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routing”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/>
              <a:t>Two key </a:t>
            </a:r>
            <a:r>
              <a:rPr lang="en-US" dirty="0" smtClean="0"/>
              <a:t>challenges</a:t>
            </a:r>
            <a:endParaRPr lang="en-US" dirty="0"/>
          </a:p>
          <a:p>
            <a:r>
              <a:rPr lang="en-US" dirty="0" smtClean="0"/>
              <a:t>Scaling</a:t>
            </a:r>
            <a:endParaRPr lang="en-US" dirty="0"/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2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Nice Features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Transit routers looked at what portion of address?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That portion of address space was flat</a:t>
            </a:r>
          </a:p>
          <a:p>
            <a:pPr lvl="1"/>
            <a:r>
              <a:rPr lang="en-US" dirty="0" smtClean="0">
                <a:latin typeface="Arial" charset="0"/>
              </a:rPr>
              <a:t>No need for hierarchy with 256 entries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</a:t>
            </a:r>
            <a:r>
              <a:rPr lang="en-US" dirty="0" smtClean="0">
                <a:latin typeface="Arial" charset="0"/>
              </a:rPr>
              <a:t>est of address only relevant on host’s 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But did not provide for enough networks</a:t>
            </a:r>
          </a:p>
          <a:p>
            <a:pPr lvl="1"/>
            <a:r>
              <a:rPr lang="en-US" dirty="0" smtClean="0">
                <a:latin typeface="Arial" charset="0"/>
              </a:rPr>
              <a:t>Ubiquity of </a:t>
            </a:r>
            <a:r>
              <a:rPr lang="en-US" dirty="0" err="1" smtClean="0">
                <a:latin typeface="Arial" charset="0"/>
              </a:rPr>
              <a:t>ethernet</a:t>
            </a:r>
            <a:r>
              <a:rPr lang="en-US" dirty="0" smtClean="0">
                <a:latin typeface="Arial" charset="0"/>
              </a:rPr>
              <a:t> not foreseen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E94980-7856-C84A-8B2B-17E9D19A6B01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3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Next Design: Classful Addressing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A: if first byte in [0..127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8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</a:t>
            </a:r>
            <a:r>
              <a:rPr lang="en-US" b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1 bit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= 0)</a:t>
            </a:r>
          </a:p>
          <a:p>
            <a:pPr marL="344487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Very large blocks (e.g., MIT has 18.0.0.0/8)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B: first byte in [128..191]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Symbol" charset="0"/>
              </a:rPr>
              <a:t>/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16 </a:t>
            </a:r>
            <a:r>
              <a:rPr lang="en-US" sz="2000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(</a:t>
            </a:r>
            <a:r>
              <a:rPr lang="en-US" sz="2000" b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top 2  </a:t>
            </a:r>
            <a:r>
              <a:rPr lang="en-US" sz="2000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bits = 10)</a:t>
            </a:r>
          </a:p>
          <a:p>
            <a:pPr marL="344487" lvl="1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Large blocks 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,.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USC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128.125.0.0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/16)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C: [192..223]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Symbol" charset="0"/>
              </a:rPr>
              <a:t>/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24  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(</a:t>
            </a:r>
            <a:r>
              <a:rPr lang="en-US" b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top 3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bits = 110)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Small blocks (e.g., ICIR has 192.150.187.0/24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41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D87A5B9-CF78-2843-B81B-7CDC7FF730A7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5246" y="1799801"/>
            <a:ext cx="3657600" cy="377825"/>
            <a:chOff x="428" y="893"/>
            <a:chExt cx="4616" cy="352"/>
          </a:xfrm>
        </p:grpSpPr>
        <p:grpSp>
          <p:nvGrpSpPr>
            <p:cNvPr id="134169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782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7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786" name="Rectangle 10"/>
            <p:cNvSpPr>
              <a:spLocks noChangeArrowheads="1"/>
            </p:cNvSpPr>
            <p:nvPr/>
          </p:nvSpPr>
          <p:spPr bwMode="auto">
            <a:xfrm>
              <a:off x="436" y="893"/>
              <a:ext cx="1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0*******</a:t>
              </a:r>
            </a:p>
          </p:txBody>
        </p:sp>
        <p:sp>
          <p:nvSpPr>
            <p:cNvPr id="1611787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72" name="Rectangle 1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789" name="Rectangle 1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65246" y="3297237"/>
            <a:ext cx="3657600" cy="377825"/>
            <a:chOff x="428" y="893"/>
            <a:chExt cx="4616" cy="352"/>
          </a:xfrm>
        </p:grpSpPr>
        <p:grpSp>
          <p:nvGrpSpPr>
            <p:cNvPr id="134160" name="Group 1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792" name="Rectangle 1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66" name="Line 1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7" name="Line 1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8" name="Line 1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796" name="Rectangle 20"/>
            <p:cNvSpPr>
              <a:spLocks noChangeArrowheads="1"/>
            </p:cNvSpPr>
            <p:nvPr/>
          </p:nvSpPr>
          <p:spPr bwMode="auto">
            <a:xfrm>
              <a:off x="436" y="893"/>
              <a:ext cx="123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10******</a:t>
              </a:r>
            </a:p>
          </p:txBody>
        </p:sp>
        <p:sp>
          <p:nvSpPr>
            <p:cNvPr id="1611797" name="Rectangle 2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63" name="Rectangle 2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799" name="Rectangle 2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258907" y="4788232"/>
            <a:ext cx="3657600" cy="377825"/>
            <a:chOff x="428" y="893"/>
            <a:chExt cx="4616" cy="352"/>
          </a:xfrm>
        </p:grpSpPr>
        <p:grpSp>
          <p:nvGrpSpPr>
            <p:cNvPr id="134151" name="Group 2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802" name="Rectangle 2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57" name="Line 2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8" name="Line 2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9" name="Line 2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806" name="Rectangle 30"/>
            <p:cNvSpPr>
              <a:spLocks noChangeArrowheads="1"/>
            </p:cNvSpPr>
            <p:nvPr/>
          </p:nvSpPr>
          <p:spPr bwMode="auto">
            <a:xfrm>
              <a:off x="436" y="893"/>
              <a:ext cx="126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110*****</a:t>
              </a:r>
            </a:p>
          </p:txBody>
        </p:sp>
        <p:sp>
          <p:nvSpPr>
            <p:cNvPr id="1611807" name="Rectangle 3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54" name="Rectangle 3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809" name="Rectangle 3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6591668" y="1763155"/>
            <a:ext cx="14057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126 nets</a:t>
            </a:r>
          </a:p>
          <a:p>
            <a:r>
              <a:rPr lang="en-US" b="0" dirty="0">
                <a:latin typeface="Times New Roman" charset="0"/>
              </a:rPr>
              <a:t>~16M hosts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6570194" y="3135426"/>
            <a:ext cx="13578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~16K nets</a:t>
            </a:r>
          </a:p>
          <a:p>
            <a:r>
              <a:rPr lang="en-US" b="0" dirty="0">
                <a:latin typeface="Times New Roman" charset="0"/>
              </a:rPr>
              <a:t>~65K hosts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576369" y="4617834"/>
            <a:ext cx="11608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~2M nets</a:t>
            </a:r>
          </a:p>
          <a:p>
            <a:r>
              <a:rPr lang="en-US" b="0" dirty="0">
                <a:latin typeface="Times New Roman" charset="0"/>
              </a:rPr>
              <a:t>254 hosts</a:t>
            </a:r>
          </a:p>
        </p:txBody>
      </p:sp>
    </p:spTree>
    <p:extLst>
      <p:ext uri="{BB962C8B-B14F-4D97-AF65-F5344CB8AC3E}">
        <p14:creationId xmlns:p14="http://schemas.microsoft.com/office/powerpoint/2010/main" val="349876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79" grpId="0" build="p"/>
      <p:bldP spid="35" grpId="0"/>
      <p:bldP spid="36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Classful Addressing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13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Class D: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first byte [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224..239]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</a:t>
            </a:r>
            <a:r>
              <a:rPr lang="en-US" b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4 bits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1110)</a:t>
            </a:r>
          </a:p>
          <a:p>
            <a:pPr lvl="1"/>
            <a:endParaRPr lang="en-US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Multicast groups</a:t>
            </a:r>
            <a:b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E: first byte 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[240..255]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b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top 5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bits 11110)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Reserved for future use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6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21D3A5-6470-9D42-B607-21B20800850E}" type="slidenum">
              <a:rPr lang="en-US" sz="1400" b="0">
                <a:latin typeface="Times New Roman" charset="0"/>
              </a:rPr>
              <a:pPr eaLnBrk="1" hangingPunct="1"/>
              <a:t>32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36196" name="Group 44"/>
          <p:cNvGrpSpPr>
            <a:grpSpLocks/>
          </p:cNvGrpSpPr>
          <p:nvPr/>
        </p:nvGrpSpPr>
        <p:grpSpPr bwMode="auto">
          <a:xfrm>
            <a:off x="1143000" y="2133600"/>
            <a:ext cx="3657600" cy="377825"/>
            <a:chOff x="428" y="893"/>
            <a:chExt cx="4616" cy="352"/>
          </a:xfrm>
        </p:grpSpPr>
        <p:grpSp>
          <p:nvGrpSpPr>
            <p:cNvPr id="136207" name="Group 4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3870" name="Rectangle 4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6213" name="Line 4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4" name="Line 4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5" name="Line 4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3874" name="Rectangle 50"/>
            <p:cNvSpPr>
              <a:spLocks noChangeArrowheads="1"/>
            </p:cNvSpPr>
            <p:nvPr/>
          </p:nvSpPr>
          <p:spPr bwMode="auto">
            <a:xfrm>
              <a:off x="436" y="893"/>
              <a:ext cx="12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1110****</a:t>
              </a:r>
            </a:p>
          </p:txBody>
        </p:sp>
        <p:sp>
          <p:nvSpPr>
            <p:cNvPr id="1613875" name="Rectangle 5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6210" name="Rectangle 5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3877" name="Rectangle 5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136197" name="Group 54"/>
          <p:cNvGrpSpPr>
            <a:grpSpLocks/>
          </p:cNvGrpSpPr>
          <p:nvPr/>
        </p:nvGrpSpPr>
        <p:grpSpPr bwMode="auto">
          <a:xfrm>
            <a:off x="1143000" y="3584575"/>
            <a:ext cx="3657600" cy="377825"/>
            <a:chOff x="428" y="893"/>
            <a:chExt cx="4616" cy="352"/>
          </a:xfrm>
        </p:grpSpPr>
        <p:grpSp>
          <p:nvGrpSpPr>
            <p:cNvPr id="136198" name="Group 5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3880" name="Rectangle 5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6204" name="Line 5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5" name="Line 5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6" name="Line 5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3884" name="Rectangle 60"/>
            <p:cNvSpPr>
              <a:spLocks noChangeArrowheads="1"/>
            </p:cNvSpPr>
            <p:nvPr/>
          </p:nvSpPr>
          <p:spPr bwMode="auto">
            <a:xfrm>
              <a:off x="436" y="893"/>
              <a:ext cx="132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11110***</a:t>
              </a:r>
            </a:p>
          </p:txBody>
        </p:sp>
        <p:sp>
          <p:nvSpPr>
            <p:cNvPr id="1613885" name="Rectangle 6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6201" name="Rectangle 6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3887" name="Rectangle 6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67574" y="2088774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Multicast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97494" y="352579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Experimental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034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find USC block of addresses?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B: first byte in [128..191]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/16 </a:t>
            </a:r>
            <a:r>
              <a:rPr lang="en-US" sz="2000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(top 2  bits = 10</a:t>
            </a:r>
            <a:r>
              <a:rPr lang="en-US" sz="2000" b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)</a:t>
            </a:r>
          </a:p>
          <a:p>
            <a:pPr marL="344487" lvl="1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Large blocks 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,. USC has 128.125.0.0/16)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Demo: </a:t>
            </a:r>
          </a:p>
          <a:p>
            <a:pPr marL="344487" lvl="1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&gt; ping  www.usc.edu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Take IP and run: </a:t>
            </a:r>
          </a:p>
          <a:p>
            <a:pPr marL="693737" lvl="2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&gt;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whois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IP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28800" y="2209800"/>
            <a:ext cx="3657600" cy="377825"/>
            <a:chOff x="428" y="893"/>
            <a:chExt cx="4616" cy="352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436" y="893"/>
              <a:ext cx="123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10******</a:t>
              </a: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673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</a:t>
            </a:r>
            <a:r>
              <a:rPr lang="en-US" dirty="0" err="1" smtClean="0"/>
              <a:t>classful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comes in 3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Routers may need state for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many</a:t>
            </a:r>
            <a:r>
              <a:rPr lang="en-US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class C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(/24s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Wasted address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49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Today’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Addressing: CIDR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91440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CIDR = Classless </a:t>
            </a:r>
            <a:r>
              <a:rPr lang="en-US" dirty="0" err="1">
                <a:latin typeface="Arial" charset="0"/>
              </a:rPr>
              <a:t>Interdomain</a:t>
            </a:r>
            <a:r>
              <a:rPr lang="en-US" dirty="0">
                <a:latin typeface="Arial" charset="0"/>
              </a:rPr>
              <a:t> Routing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Flexible </a:t>
            </a:r>
            <a:r>
              <a:rPr lang="en-US" dirty="0" smtClean="0">
                <a:latin typeface="Arial" charset="0"/>
              </a:rPr>
              <a:t>division between network </a:t>
            </a:r>
            <a:r>
              <a:rPr lang="en-US" dirty="0">
                <a:latin typeface="Arial" charset="0"/>
              </a:rPr>
              <a:t>and host addresses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Must specify both address and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mask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Clarifies where boundary between addresses lies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Classful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addressing communicate this with first few bits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CIDR requires explicit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mask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Mask carried in routing algorithm</a:t>
            </a:r>
          </a:p>
          <a:p>
            <a:pPr lvl="1"/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Not implicitly carried in address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2F536FD-17D1-AE4D-83BB-FFF86501D73E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4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Addressing</a:t>
            </a:r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785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>
                <a:latin typeface="Arial" charset="0"/>
              </a:rPr>
              <a:t>IP Address : 12.4.0.0       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276600" cy="3124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77975" y="2868613"/>
            <a:ext cx="7327900" cy="592137"/>
            <a:chOff x="994" y="1571"/>
            <a:chExt cx="4616" cy="373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1004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72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73213" y="4029075"/>
            <a:ext cx="7327900" cy="592138"/>
            <a:chOff x="991" y="2302"/>
            <a:chExt cx="4616" cy="373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1001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9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48768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49530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4958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381125" y="1203325"/>
            <a:ext cx="5984875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Use two 32-bit numbers to represent a network. </a:t>
            </a:r>
          </a:p>
          <a:p>
            <a:pPr algn="l"/>
            <a:r>
              <a:rPr lang="en-US" dirty="0">
                <a:latin typeface="Arial" charset="0"/>
              </a:rPr>
              <a:t>          Network number = IP address + Mask  </a:t>
            </a:r>
          </a:p>
        </p:txBody>
      </p:sp>
      <p:sp>
        <p:nvSpPr>
          <p:cNvPr id="139283" name="Text Box 37"/>
          <p:cNvSpPr txBox="1">
            <a:spLocks noChangeArrowheads="1"/>
          </p:cNvSpPr>
          <p:nvPr/>
        </p:nvSpPr>
        <p:spPr bwMode="auto">
          <a:xfrm>
            <a:off x="2046288" y="6019800"/>
            <a:ext cx="50514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Written as 12.4.0.0/15   or  12.4/15</a:t>
            </a:r>
          </a:p>
        </p:txBody>
      </p:sp>
    </p:spTree>
    <p:extLst>
      <p:ext uri="{BB962C8B-B14F-4D97-AF65-F5344CB8AC3E}">
        <p14:creationId xmlns:p14="http://schemas.microsoft.com/office/powerpoint/2010/main" val="384709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73" grpId="0" animBg="1"/>
      <p:bldP spid="139274" grpId="0" animBg="1"/>
      <p:bldP spid="139275" grpId="0"/>
      <p:bldP spid="139276" grpId="0" animBg="1"/>
      <p:bldP spid="139277" grpId="0" animBg="1"/>
      <p:bldP spid="139278" grpId="0" animBg="1"/>
      <p:bldP spid="139279" grpId="0" animBg="1"/>
      <p:bldP spid="139280" grpId="0"/>
      <p:bldP spid="139281" grpId="0" animBg="1"/>
      <p:bldP spid="139282" grpId="0" animBg="1"/>
      <p:bldP spid="1392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Classful</a:t>
            </a:r>
            <a:r>
              <a:rPr lang="en-US" dirty="0" smtClean="0"/>
              <a:t> vs. Classless addresses</a:t>
            </a:r>
            <a:endParaRPr lang="en-US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95800"/>
          </a:xfrm>
        </p:spPr>
        <p:txBody>
          <a:bodyPr/>
          <a:lstStyle/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A single class C address not enough (254 hosts).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Instead a class B address is allocated. (~65K hosts) 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That</a:t>
            </a:r>
            <a:r>
              <a:rPr lang="ja-JP" altLang="en-US" dirty="0">
                <a:solidFill>
                  <a:srgbClr val="000090"/>
                </a:solidFill>
                <a:latin typeface="Arial"/>
              </a:rPr>
              <a:t>’</a:t>
            </a:r>
            <a:r>
              <a:rPr lang="en-US" dirty="0">
                <a:solidFill>
                  <a:srgbClr val="000090"/>
                </a:solidFill>
              </a:rPr>
              <a:t>s overkill, a huge waste!</a:t>
            </a:r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 smtClean="0"/>
              <a:t>CIDR allows an arbitrary prefix-suffix boundary</a:t>
            </a:r>
          </a:p>
          <a:p>
            <a:pPr lvl="1" indent="-342900"/>
            <a:r>
              <a:rPr lang="en-US" dirty="0" smtClean="0">
                <a:solidFill>
                  <a:srgbClr val="000090"/>
                </a:solidFill>
              </a:rPr>
              <a:t>Hence, organization allocated </a:t>
            </a:r>
            <a:r>
              <a:rPr lang="en-US" dirty="0">
                <a:solidFill>
                  <a:srgbClr val="000090"/>
                </a:solidFill>
              </a:rPr>
              <a:t>a single /23 address (equivalent of 2 class C</a:t>
            </a:r>
            <a:r>
              <a:rPr lang="ja-JP" altLang="en-US" dirty="0">
                <a:solidFill>
                  <a:srgbClr val="000090"/>
                </a:solidFill>
                <a:latin typeface="Arial"/>
              </a:rPr>
              <a:t>’</a:t>
            </a:r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Maximum waste: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5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CIDR: Hierarchal Address Allocation</a:t>
            </a:r>
          </a:p>
        </p:txBody>
      </p:sp>
      <p:sp>
        <p:nvSpPr>
          <p:cNvPr id="1413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6B8E6E-4DD4-894E-BDE7-AE36ABC97050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1336" name="Rectangle 25"/>
          <p:cNvSpPr>
            <a:spLocks noChangeArrowheads="1"/>
          </p:cNvSpPr>
          <p:nvPr/>
        </p:nvSpPr>
        <p:spPr bwMode="auto">
          <a:xfrm>
            <a:off x="347663" y="1223963"/>
            <a:ext cx="89154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Prefixes are key to Internet scalability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Addresses allocated in contiguous chunks (prefixes)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Routing protocols and packet forwarding based on </a:t>
            </a:r>
            <a:r>
              <a:rPr lang="en-US" sz="2400" b="0" dirty="0" smtClean="0">
                <a:latin typeface="Arial" charset="0"/>
              </a:rPr>
              <a:t>prefixes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 smtClean="0">
                <a:latin typeface="Arial" charset="0"/>
              </a:rPr>
              <a:t>Recursively break down chunks as get closer to host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4343400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4287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974975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6388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3287713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600450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604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4198938"/>
            <a:ext cx="336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568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30480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33528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505200"/>
            <a:ext cx="28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41910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973638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52228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473700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786438"/>
            <a:ext cx="216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60356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6284913"/>
            <a:ext cx="202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3094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971800"/>
            <a:ext cx="285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8674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2267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Internet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the Address space 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://ant.isi.edu/address/browse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Understand the colors 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ant.isi.edu</a:t>
            </a:r>
            <a:r>
              <a:rPr lang="en-US" dirty="0"/>
              <a:t>/address/</a:t>
            </a:r>
          </a:p>
        </p:txBody>
      </p:sp>
    </p:spTree>
    <p:extLst>
      <p:ext uri="{BB962C8B-B14F-4D97-AF65-F5344CB8AC3E}">
        <p14:creationId xmlns:p14="http://schemas.microsoft.com/office/powerpoint/2010/main" val="195495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router must be able to forward based on *any* destination </a:t>
            </a:r>
            <a:r>
              <a:rPr lang="en-US" dirty="0" smtClean="0"/>
              <a:t>address</a:t>
            </a:r>
            <a:endParaRPr lang="en-US" dirty="0"/>
          </a:p>
          <a:p>
            <a:pPr lvl="1"/>
            <a:r>
              <a:rPr lang="en-US" dirty="0"/>
              <a:t>Given address, it needs to know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next hop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(table)</a:t>
            </a:r>
          </a:p>
          <a:p>
            <a:r>
              <a:rPr lang="en-US" dirty="0"/>
              <a:t>Naive: Have an entry for each address</a:t>
            </a:r>
          </a:p>
          <a:p>
            <a:pPr lvl="1"/>
            <a:r>
              <a:rPr lang="en-US" dirty="0"/>
              <a:t>There would be 10^8 entries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And routing updates per destination! </a:t>
            </a:r>
            <a:endParaRPr lang="en-US" dirty="0"/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But can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do this if addresses are assigned </a:t>
            </a:r>
            <a:r>
              <a:rPr lang="en-US" dirty="0" smtClean="0"/>
              <a:t>randomly</a:t>
            </a:r>
            <a:endParaRPr lang="en-US" dirty="0"/>
          </a:p>
          <a:p>
            <a:r>
              <a:rPr lang="en-US" dirty="0"/>
              <a:t>Addresses allocation is a big </a:t>
            </a:r>
            <a:r>
              <a:rPr lang="en-US" dirty="0" smtClean="0"/>
              <a:t>deal!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CIDR: Hierarchal Address Allocation</a:t>
            </a:r>
          </a:p>
        </p:txBody>
      </p:sp>
      <p:sp>
        <p:nvSpPr>
          <p:cNvPr id="1413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6B8E6E-4DD4-894E-BDE7-AE36ABC97050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1336" name="Rectangle 25"/>
          <p:cNvSpPr>
            <a:spLocks noChangeArrowheads="1"/>
          </p:cNvSpPr>
          <p:nvPr/>
        </p:nvSpPr>
        <p:spPr bwMode="auto">
          <a:xfrm>
            <a:off x="347663" y="1223963"/>
            <a:ext cx="89154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Prefixes are key to Internet scalability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Addresses allocated in contiguous chunks (prefixes)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Routing protocols and packet forwarding based on </a:t>
            </a:r>
            <a:r>
              <a:rPr lang="en-US" sz="2400" b="0" dirty="0" smtClean="0">
                <a:latin typeface="Arial" charset="0"/>
              </a:rPr>
              <a:t>prefixes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 smtClean="0">
                <a:latin typeface="Arial" charset="0"/>
              </a:rPr>
              <a:t>Recursively break down chunks as get closer to host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4343400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4287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974975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6388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3287713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600450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604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4198938"/>
            <a:ext cx="336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568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30480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33528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505200"/>
            <a:ext cx="28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41910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973638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52228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473700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786438"/>
            <a:ext cx="216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60356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6284913"/>
            <a:ext cx="202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3094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971800"/>
            <a:ext cx="285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8674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2149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9144000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Internet Corporation for Assigned Names and Numbers (ICANN) gives large blocks to…</a:t>
            </a:r>
            <a:br>
              <a:rPr lang="en-US" sz="2400" dirty="0" smtClean="0"/>
            </a:br>
            <a:endParaRPr lang="en-US" sz="2400" dirty="0">
              <a:sym typeface="Wingdings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en-US" sz="2400" dirty="0" smtClean="0"/>
              <a:t>Regional Internet Registries, such as the American Registry</a:t>
            </a:r>
            <a:br>
              <a:rPr lang="en-US" sz="2400" dirty="0" smtClean="0"/>
            </a:br>
            <a:r>
              <a:rPr lang="en-US" sz="2400" dirty="0" smtClean="0"/>
              <a:t>for Internet Names (ARIN), </a:t>
            </a:r>
            <a:r>
              <a:rPr lang="en-US" dirty="0" smtClean="0"/>
              <a:t>which </a:t>
            </a:r>
            <a:r>
              <a:rPr lang="en-US" sz="2400" dirty="0" smtClean="0"/>
              <a:t>give blocks to…</a:t>
            </a:r>
          </a:p>
          <a:p>
            <a:endParaRPr lang="en-US" sz="2400" dirty="0" smtClean="0"/>
          </a:p>
          <a:p>
            <a:r>
              <a:rPr lang="en-US" sz="2400" dirty="0" smtClean="0"/>
              <a:t>Large institutions (ISPs), which give addresses to…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Individuals and smaller institutions</a:t>
            </a:r>
          </a:p>
          <a:p>
            <a:pPr lvl="1"/>
            <a:endParaRPr lang="en-US" dirty="0"/>
          </a:p>
          <a:p>
            <a:r>
              <a:rPr lang="en-US" sz="2400" dirty="0" smtClean="0"/>
              <a:t>FAKE 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	</a:t>
            </a:r>
            <a:r>
              <a:rPr lang="en-US" sz="2400" dirty="0" smtClean="0">
                <a:solidFill>
                  <a:srgbClr val="F47A00"/>
                </a:solidFill>
              </a:rPr>
              <a:t>ICANN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ARIN </a:t>
            </a:r>
            <a:r>
              <a:rPr lang="en-US" sz="240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AT&amp;T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Los </a:t>
            </a:r>
            <a:r>
              <a:rPr lang="en-US" sz="2400" dirty="0" err="1" smtClean="0">
                <a:solidFill>
                  <a:srgbClr val="F47A00"/>
                </a:solidFill>
                <a:sym typeface="Wingdings"/>
              </a:rPr>
              <a:t>Nettos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USC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CS</a:t>
            </a:r>
            <a:endParaRPr lang="en-US" dirty="0">
              <a:solidFill>
                <a:srgbClr val="F47A00"/>
              </a:solidFill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4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gives ARIN several /8s</a:t>
            </a:r>
            <a:endParaRPr lang="en-US" b="1" dirty="0" smtClean="0"/>
          </a:p>
          <a:p>
            <a:r>
              <a:rPr lang="en-US" dirty="0" smtClean="0"/>
              <a:t>ARIN gives </a:t>
            </a:r>
            <a:r>
              <a:rPr lang="en-US" dirty="0" smtClean="0"/>
              <a:t>Los </a:t>
            </a:r>
            <a:r>
              <a:rPr lang="en-US" dirty="0" err="1" smtClean="0"/>
              <a:t>Nettos</a:t>
            </a:r>
            <a:r>
              <a:rPr lang="en-US" dirty="0" smtClean="0"/>
              <a:t> </a:t>
            </a:r>
            <a:r>
              <a:rPr lang="en-US" dirty="0" smtClean="0"/>
              <a:t>/</a:t>
            </a:r>
            <a:r>
              <a:rPr lang="en-US" dirty="0" smtClean="0"/>
              <a:t>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0000FF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endParaRPr lang="en-US" b="1" dirty="0" smtClean="0">
              <a:solidFill>
                <a:srgbClr val="F47A00"/>
              </a:solidFill>
            </a:endParaRPr>
          </a:p>
          <a:p>
            <a:r>
              <a:rPr lang="en-US" dirty="0" smtClean="0"/>
              <a:t>Los </a:t>
            </a:r>
            <a:r>
              <a:rPr lang="en-US" dirty="0" err="1" smtClean="0"/>
              <a:t>Nettos</a:t>
            </a:r>
            <a:r>
              <a:rPr lang="en-US" dirty="0" smtClean="0"/>
              <a:t> gives USC /</a:t>
            </a:r>
            <a:r>
              <a:rPr lang="en-US" dirty="0" smtClean="0"/>
              <a:t>16, </a:t>
            </a:r>
            <a:r>
              <a:rPr lang="en-US" b="1" dirty="0" smtClean="0"/>
              <a:t>12.197/16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F47A00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11000101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USC </a:t>
            </a:r>
            <a:r>
              <a:rPr lang="en-US" dirty="0" smtClean="0"/>
              <a:t>gives </a:t>
            </a:r>
            <a:r>
              <a:rPr lang="en-US" dirty="0" smtClean="0"/>
              <a:t>CS </a:t>
            </a:r>
            <a:r>
              <a:rPr lang="en-US" dirty="0"/>
              <a:t>a </a:t>
            </a:r>
            <a:r>
              <a:rPr lang="en-US" dirty="0" smtClean="0"/>
              <a:t>/24, </a:t>
            </a:r>
            <a:r>
              <a:rPr lang="en-US" b="1" dirty="0" smtClean="0"/>
              <a:t>12.197.45/24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F47A00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11000101</a:t>
            </a:r>
            <a:r>
              <a:rPr lang="en-US" b="1" dirty="0" smtClean="0">
                <a:solidFill>
                  <a:srgbClr val="008000"/>
                </a:solidFill>
              </a:rPr>
              <a:t>00101101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CS </a:t>
            </a:r>
            <a:r>
              <a:rPr lang="en-US" dirty="0" smtClean="0">
                <a:solidFill>
                  <a:srgbClr val="000000"/>
                </a:solidFill>
              </a:rPr>
              <a:t>gives me a specific address </a:t>
            </a:r>
            <a:r>
              <a:rPr lang="en-US" b="1" dirty="0" smtClean="0">
                <a:solidFill>
                  <a:srgbClr val="000000"/>
                </a:solidFill>
              </a:rPr>
              <a:t>12.197.45.23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Address: 00001100110001010010110100010111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5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2672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Hierarchical address allocation only helps routing scalability if allocation matches topological hierarchy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8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Scalability: Address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6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893E27C-FD40-C046-B04E-4F8D9F69B6DB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676400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289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11430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8768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670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676400" y="19812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Provider is given 201.10.0.0/21     (201.10.0.x .. 201.10.7.x)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93345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714625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7244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056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cxnSp>
        <p:nvCxnSpPr>
          <p:cNvPr id="143373" name="AutoShape 13"/>
          <p:cNvCxnSpPr>
            <a:cxnSpLocks noChangeShapeType="1"/>
            <a:endCxn id="143365" idx="0"/>
          </p:cNvCxnSpPr>
          <p:nvPr/>
        </p:nvCxnSpPr>
        <p:spPr bwMode="auto">
          <a:xfrm rot="10800000" flipV="1">
            <a:off x="1790700" y="2808288"/>
            <a:ext cx="1763713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74" name="AutoShape 14"/>
          <p:cNvCxnSpPr>
            <a:cxnSpLocks noChangeShapeType="1"/>
          </p:cNvCxnSpPr>
          <p:nvPr/>
        </p:nvCxnSpPr>
        <p:spPr bwMode="auto">
          <a:xfrm rot="5400000">
            <a:off x="3567907" y="2985293"/>
            <a:ext cx="838200" cy="1116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75" name="AutoShape 15"/>
          <p:cNvCxnSpPr>
            <a:cxnSpLocks noChangeShapeType="1"/>
            <a:endCxn id="143367" idx="0"/>
          </p:cNvCxnSpPr>
          <p:nvPr/>
        </p:nvCxnSpPr>
        <p:spPr bwMode="auto">
          <a:xfrm>
            <a:off x="5764213" y="2808288"/>
            <a:ext cx="1589087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76" name="AutoShape 16"/>
          <p:cNvCxnSpPr>
            <a:cxnSpLocks noChangeShapeType="1"/>
          </p:cNvCxnSpPr>
          <p:nvPr/>
        </p:nvCxnSpPr>
        <p:spPr bwMode="auto">
          <a:xfrm rot="16200000" flipH="1">
            <a:off x="4691857" y="3156744"/>
            <a:ext cx="838200" cy="750887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505200" y="2514600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79438" y="5341938"/>
            <a:ext cx="8102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latin typeface="Helvetica" charset="0"/>
              </a:rPr>
              <a:t>Routers in the rest of the Internet just need to know how to reach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201.10.0.0/21</a:t>
            </a:r>
            <a:r>
              <a:rPr lang="en-US" sz="2400">
                <a:latin typeface="Helvetica" charset="0"/>
              </a:rPr>
              <a:t>. The provider can direct the IP packets to the appropriate </a:t>
            </a:r>
            <a:r>
              <a:rPr lang="en-US" sz="2400">
                <a:solidFill>
                  <a:srgbClr val="0000FF"/>
                </a:solidFill>
                <a:latin typeface="Helvetica" charset="0"/>
              </a:rPr>
              <a:t>customer</a:t>
            </a:r>
            <a:r>
              <a:rPr lang="en-US" sz="240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54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animBg="1"/>
      <p:bldP spid="143364" grpId="0" animBg="1"/>
      <p:bldP spid="143365" grpId="0" animBg="1"/>
      <p:bldP spid="143366" grpId="0" animBg="1"/>
      <p:bldP spid="143367" grpId="0" animBg="1"/>
      <p:bldP spid="143368" grpId="0"/>
      <p:bldP spid="143369" grpId="0"/>
      <p:bldP spid="143370" grpId="0"/>
      <p:bldP spid="143371" grpId="0"/>
      <p:bldP spid="143372" grpId="0"/>
      <p:bldP spid="143377" grpId="0" animBg="1"/>
      <p:bldP spid="14337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Aggregation Not Always Possible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61963" y="5006975"/>
            <a:ext cx="8334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latin typeface="Helvetica" charset="0"/>
              </a:rPr>
              <a:t>Multi-homed</a:t>
            </a:r>
            <a:r>
              <a:rPr lang="en-US" sz="2400">
                <a:latin typeface="Helvetica" charset="0"/>
              </a:rPr>
              <a:t> customer with 201.10.6.0/23 has two providers.  Other parts of the Internet need to know how to reach these destinations through </a:t>
            </a:r>
            <a:r>
              <a:rPr lang="en-US" sz="2400" i="1">
                <a:latin typeface="Helvetica" charset="0"/>
              </a:rPr>
              <a:t>both</a:t>
            </a:r>
            <a:r>
              <a:rPr lang="en-US" sz="2400">
                <a:latin typeface="Helvetica" charset="0"/>
              </a:rPr>
              <a:t> providers.</a:t>
            </a:r>
          </a:p>
          <a:p>
            <a:pPr algn="ctr" eaLnBrk="1" hangingPunct="1"/>
            <a:r>
              <a:rPr lang="en-US" sz="2400">
                <a:latin typeface="Helvetica" charset="0"/>
                <a:sym typeface="Symbol" charset="0"/>
              </a:rPr>
              <a:t></a:t>
            </a:r>
            <a:r>
              <a:rPr lang="en-US" sz="2400">
                <a:latin typeface="Helvetica" charset="0"/>
              </a:rPr>
              <a:t> /23 route must be globally visible</a:t>
            </a:r>
          </a:p>
        </p:txBody>
      </p:sp>
    </p:spTree>
    <p:extLst>
      <p:ext uri="{BB962C8B-B14F-4D97-AF65-F5344CB8AC3E}">
        <p14:creationId xmlns:p14="http://schemas.microsoft.com/office/powerpoint/2010/main" val="357388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52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550282"/>
            <a:ext cx="1524000" cy="15240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0355" y="318129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5800" y="1905000"/>
            <a:ext cx="7848600" cy="12192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463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5052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53000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53000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48200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72000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loud 12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7391400" y="4572000"/>
            <a:ext cx="1524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Freeform 1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Freeform 17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68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5463"/>
            <a:ext cx="8763000" cy="10239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Hierarchical address allocation helps routing scalability if allocation matches topological hierarchy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Problem: may not be able to aggregate addresses for </a:t>
            </a:r>
            <a:r>
              <a:rPr lang="en-US" dirty="0" smtClean="0">
                <a:solidFill>
                  <a:srgbClr val="000090"/>
                </a:solidFill>
              </a:rPr>
              <a:t>“multi-homed” </a:t>
            </a:r>
            <a:r>
              <a:rPr lang="en-US" dirty="0" smtClean="0">
                <a:solidFill>
                  <a:srgbClr val="000000"/>
                </a:solidFill>
              </a:rPr>
              <a:t>networks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Two competing forces in scalable routing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aggregation reduces number of routing entries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multi-homing increases number of entries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3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Addresses: </a:t>
            </a:r>
            <a:br>
              <a:rPr lang="en-US" dirty="0" smtClean="0"/>
            </a:br>
            <a:r>
              <a:rPr lang="en-US" dirty="0" smtClean="0"/>
              <a:t>Forwarding </a:t>
            </a:r>
            <a:r>
              <a:rPr lang="en-US" dirty="0" err="1" smtClean="0"/>
              <a:t>vs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Routing: “</a:t>
            </a:r>
            <a:r>
              <a:rPr lang="en-US" b="1" dirty="0">
                <a:solidFill>
                  <a:srgbClr val="FF6600"/>
                </a:solidFill>
              </a:rPr>
              <a:t>control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Computing paths the packets will follow</a:t>
            </a:r>
          </a:p>
          <a:p>
            <a:pPr lvl="1"/>
            <a:r>
              <a:rPr lang="en-US" dirty="0" smtClean="0"/>
              <a:t>Distributed protocol leads to state at each router</a:t>
            </a:r>
          </a:p>
          <a:p>
            <a:pPr lvl="8"/>
            <a:endParaRPr lang="en-US" dirty="0"/>
          </a:p>
          <a:p>
            <a:r>
              <a:rPr lang="en-US" dirty="0" smtClean="0"/>
              <a:t>Forwarding</a:t>
            </a:r>
            <a:r>
              <a:rPr lang="en-US" dirty="0"/>
              <a:t>: “</a:t>
            </a:r>
            <a:r>
              <a:rPr lang="en-US" b="1" dirty="0">
                <a:solidFill>
                  <a:srgbClr val="FF6600"/>
                </a:solidFill>
              </a:rPr>
              <a:t>data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Directing a data packet to an outgoing link</a:t>
            </a:r>
          </a:p>
          <a:p>
            <a:pPr lvl="1"/>
            <a:r>
              <a:rPr lang="en-US" dirty="0"/>
              <a:t>Individual router using </a:t>
            </a:r>
            <a:r>
              <a:rPr lang="en-US" dirty="0" smtClean="0"/>
              <a:t>routing state</a:t>
            </a:r>
          </a:p>
          <a:p>
            <a:pPr marL="2654300" lvl="7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0A8FAF2-6D8E-F84B-A44C-DC797FFC1782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7500"/>
            <a:ext cx="8069263" cy="685800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Growth in Routed Prefixes 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(1989-2005)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143000"/>
            <a:ext cx="8731250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9200" y="4114800"/>
            <a:ext cx="2819400" cy="2286000"/>
            <a:chOff x="768" y="2592"/>
            <a:chExt cx="1776" cy="1440"/>
          </a:xfrm>
        </p:grpSpPr>
        <p:sp>
          <p:nvSpPr>
            <p:cNvPr id="147477" name="Oval 7"/>
            <p:cNvSpPr>
              <a:spLocks noChangeArrowheads="1"/>
            </p:cNvSpPr>
            <p:nvPr/>
          </p:nvSpPr>
          <p:spPr bwMode="auto">
            <a:xfrm>
              <a:off x="768" y="3696"/>
              <a:ext cx="177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8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124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Initial growth super-linear; no aggregation</a:t>
              </a:r>
            </a:p>
          </p:txBody>
        </p:sp>
        <p:cxnSp>
          <p:nvCxnSpPr>
            <p:cNvPr id="147479" name="AutoShape 11"/>
            <p:cNvCxnSpPr>
              <a:cxnSpLocks noChangeShapeType="1"/>
              <a:stCxn id="147478" idx="2"/>
              <a:endCxn id="147477" idx="0"/>
            </p:cNvCxnSpPr>
            <p:nvPr/>
          </p:nvCxnSpPr>
          <p:spPr bwMode="auto">
            <a:xfrm>
              <a:off x="1632" y="3226"/>
              <a:ext cx="24" cy="461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6600" y="2925763"/>
            <a:ext cx="3048000" cy="2484437"/>
            <a:chOff x="2064" y="1843"/>
            <a:chExt cx="1920" cy="1565"/>
          </a:xfrm>
        </p:grpSpPr>
        <p:sp>
          <p:nvSpPr>
            <p:cNvPr id="147474" name="Oval 14"/>
            <p:cNvSpPr>
              <a:spLocks noChangeArrowheads="1"/>
            </p:cNvSpPr>
            <p:nvPr/>
          </p:nvSpPr>
          <p:spPr bwMode="auto">
            <a:xfrm rot="-1929075">
              <a:off x="2208" y="3024"/>
              <a:ext cx="1776" cy="3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5" name="Text Box 15"/>
            <p:cNvSpPr txBox="1">
              <a:spLocks noChangeArrowheads="1"/>
            </p:cNvSpPr>
            <p:nvPr/>
          </p:nvSpPr>
          <p:spPr bwMode="auto">
            <a:xfrm>
              <a:off x="2064" y="1843"/>
              <a:ext cx="16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Advent of CIDR allows aggregation: linear growth</a:t>
              </a:r>
            </a:p>
          </p:txBody>
        </p:sp>
        <p:cxnSp>
          <p:nvCxnSpPr>
            <p:cNvPr id="147476" name="AutoShape 16"/>
            <p:cNvCxnSpPr>
              <a:cxnSpLocks noChangeShapeType="1"/>
              <a:stCxn id="147475" idx="2"/>
              <a:endCxn id="147474" idx="0"/>
            </p:cNvCxnSpPr>
            <p:nvPr/>
          </p:nvCxnSpPr>
          <p:spPr bwMode="auto">
            <a:xfrm>
              <a:off x="2880" y="2477"/>
              <a:ext cx="109" cy="569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10200" y="2859088"/>
            <a:ext cx="2590800" cy="3328987"/>
            <a:chOff x="3408" y="1801"/>
            <a:chExt cx="1632" cy="2097"/>
          </a:xfrm>
        </p:grpSpPr>
        <p:sp>
          <p:nvSpPr>
            <p:cNvPr id="147471" name="Oval 19"/>
            <p:cNvSpPr>
              <a:spLocks noChangeArrowheads="1"/>
            </p:cNvSpPr>
            <p:nvPr/>
          </p:nvSpPr>
          <p:spPr bwMode="auto">
            <a:xfrm rot="-3432704">
              <a:off x="3460" y="2269"/>
              <a:ext cx="122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2" name="Text Box 20"/>
            <p:cNvSpPr txBox="1">
              <a:spLocks noChangeArrowheads="1"/>
            </p:cNvSpPr>
            <p:nvPr/>
          </p:nvSpPr>
          <p:spPr bwMode="auto">
            <a:xfrm>
              <a:off x="3408" y="3264"/>
              <a:ext cx="16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Internet boom: </a:t>
              </a:r>
              <a:r>
                <a:rPr lang="en-US">
                  <a:solidFill>
                    <a:srgbClr val="FF8000"/>
                  </a:solidFill>
                  <a:latin typeface="Arial" charset="0"/>
                </a:rPr>
                <a:t>multihoming</a:t>
              </a:r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 drives superlinear growth</a:t>
              </a:r>
            </a:p>
          </p:txBody>
        </p:sp>
        <p:cxnSp>
          <p:nvCxnSpPr>
            <p:cNvPr id="147473" name="AutoShape 21"/>
            <p:cNvCxnSpPr>
              <a:cxnSpLocks noChangeShapeType="1"/>
              <a:stCxn id="147472" idx="0"/>
              <a:endCxn id="147471" idx="4"/>
            </p:cNvCxnSpPr>
            <p:nvPr/>
          </p:nvCxnSpPr>
          <p:spPr bwMode="auto">
            <a:xfrm flipH="1" flipV="1">
              <a:off x="4200" y="2494"/>
              <a:ext cx="24" cy="770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9516" name="Oval 28"/>
          <p:cNvSpPr>
            <a:spLocks noChangeArrowheads="1"/>
          </p:cNvSpPr>
          <p:nvPr/>
        </p:nvSpPr>
        <p:spPr bwMode="auto">
          <a:xfrm>
            <a:off x="6629400" y="2971800"/>
            <a:ext cx="762000" cy="2286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114800" y="1905000"/>
            <a:ext cx="2667000" cy="1181100"/>
            <a:chOff x="2592" y="1200"/>
            <a:chExt cx="1680" cy="744"/>
          </a:xfrm>
        </p:grpSpPr>
        <p:sp>
          <p:nvSpPr>
            <p:cNvPr id="147469" name="Text Box 29"/>
            <p:cNvSpPr txBox="1">
              <a:spLocks noChangeArrowheads="1"/>
            </p:cNvSpPr>
            <p:nvPr/>
          </p:nvSpPr>
          <p:spPr bwMode="auto">
            <a:xfrm>
              <a:off x="2592" y="1200"/>
              <a:ext cx="1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Dot-com implosion; Internet bubble bursts</a:t>
              </a:r>
            </a:p>
          </p:txBody>
        </p:sp>
        <p:cxnSp>
          <p:nvCxnSpPr>
            <p:cNvPr id="147470" name="AutoShape 30"/>
            <p:cNvCxnSpPr>
              <a:cxnSpLocks noChangeShapeType="1"/>
              <a:stCxn id="147469" idx="2"/>
              <a:endCxn id="959516" idx="2"/>
            </p:cNvCxnSpPr>
            <p:nvPr/>
          </p:nvCxnSpPr>
          <p:spPr bwMode="auto">
            <a:xfrm>
              <a:off x="3432" y="1642"/>
              <a:ext cx="735" cy="302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467600" y="1219200"/>
            <a:ext cx="1219200" cy="3749675"/>
            <a:chOff x="4704" y="768"/>
            <a:chExt cx="768" cy="2362"/>
          </a:xfrm>
        </p:grpSpPr>
        <p:sp>
          <p:nvSpPr>
            <p:cNvPr id="147466" name="Oval 33"/>
            <p:cNvSpPr>
              <a:spLocks noChangeArrowheads="1"/>
            </p:cNvSpPr>
            <p:nvPr/>
          </p:nvSpPr>
          <p:spPr bwMode="auto">
            <a:xfrm rot="-2929194">
              <a:off x="4476" y="1236"/>
              <a:ext cx="122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7" name="Text Box 34"/>
            <p:cNvSpPr txBox="1">
              <a:spLocks noChangeArrowheads="1"/>
            </p:cNvSpPr>
            <p:nvPr/>
          </p:nvSpPr>
          <p:spPr bwMode="auto">
            <a:xfrm>
              <a:off x="4704" y="2688"/>
              <a:ext cx="7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Back in business</a:t>
              </a:r>
            </a:p>
          </p:txBody>
        </p:sp>
        <p:cxnSp>
          <p:nvCxnSpPr>
            <p:cNvPr id="147468" name="AutoShape 35"/>
            <p:cNvCxnSpPr>
              <a:cxnSpLocks noChangeShapeType="1"/>
              <a:stCxn id="147467" idx="0"/>
              <a:endCxn id="147466" idx="3"/>
            </p:cNvCxnSpPr>
            <p:nvPr/>
          </p:nvCxnSpPr>
          <p:spPr bwMode="auto">
            <a:xfrm flipH="1" flipV="1">
              <a:off x="4885" y="1777"/>
              <a:ext cx="203" cy="911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7530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16" grpId="0" animBg="1"/>
      <p:bldP spid="95951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Table, Extended to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0" y="1676400"/>
            <a:ext cx="7700450" cy="4648199"/>
          </a:xfrm>
          <a:prstGeom prst="rect">
            <a:avLst/>
          </a:prstGeom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 rot="18670806">
            <a:off x="7194997" y="2676258"/>
            <a:ext cx="746965" cy="48026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6629400" y="4267200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Stock Market </a:t>
            </a:r>
          </a:p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Crash of 2008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cxnSp>
        <p:nvCxnSpPr>
          <p:cNvPr id="9" name="AutoShape 35"/>
          <p:cNvCxnSpPr>
            <a:cxnSpLocks noChangeShapeType="1"/>
            <a:stCxn id="8" idx="0"/>
            <a:endCxn id="7" idx="3"/>
          </p:cNvCxnSpPr>
          <p:nvPr/>
        </p:nvCxnSpPr>
        <p:spPr bwMode="auto">
          <a:xfrm flipH="1" flipV="1">
            <a:off x="7522392" y="3226960"/>
            <a:ext cx="326208" cy="1040240"/>
          </a:xfrm>
          <a:prstGeom prst="straightConnector1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6324600" y="4267200"/>
            <a:ext cx="297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What Happened Here?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6477000" y="190500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rgbClr val="FF8000"/>
                </a:solidFill>
                <a:latin typeface="Arial" charset="0"/>
              </a:rPr>
              <a:t>L</a:t>
            </a:r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inear growth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4495800" y="3505200"/>
            <a:ext cx="266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err="1" smtClean="0">
                <a:solidFill>
                  <a:srgbClr val="FF8000"/>
                </a:solidFill>
                <a:latin typeface="Arial" charset="0"/>
              </a:rPr>
              <a:t>Superlinear</a:t>
            </a:r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 growth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1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0" grpId="1"/>
      <p:bldP spid="12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Summary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of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411662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b="1" dirty="0" smtClean="0">
                <a:solidFill>
                  <a:srgbClr val="F47A00"/>
                </a:solidFill>
                <a:latin typeface="Arial" charset="0"/>
              </a:rPr>
              <a:t>Hierarchical</a:t>
            </a:r>
            <a:r>
              <a:rPr lang="en-US" dirty="0" smtClean="0">
                <a:solidFill>
                  <a:srgbClr val="F47A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addressing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Critical for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scalable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system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require everyone to know everyone else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Reduces amount of updating when something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rgbClr val="F47A00"/>
                </a:solidFill>
                <a:latin typeface="Arial" charset="0"/>
              </a:rPr>
              <a:t>Non-uniform </a:t>
            </a:r>
            <a:r>
              <a:rPr lang="en-US" dirty="0">
                <a:latin typeface="Arial" charset="0"/>
              </a:rPr>
              <a:t>hierarchy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Useful for heterogeneous networks of different sizes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Class-based addressing was far too coarse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Classless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Routing (CIDR) more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flexible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But how do you forward on these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addresses in </a:t>
            </a:r>
            <a:r>
              <a:rPr lang="en-US" i="1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?  Next week…</a:t>
            </a:r>
            <a:endParaRPr lang="en-US" i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68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an Addressing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support very fast forwarding</a:t>
            </a:r>
          </a:p>
          <a:p>
            <a:pPr lvl="1"/>
            <a:r>
              <a:rPr lang="en-US" dirty="0" smtClean="0"/>
              <a:t>Relatively simple lookup</a:t>
            </a:r>
          </a:p>
          <a:p>
            <a:pPr lvl="1"/>
            <a:r>
              <a:rPr lang="en-US" dirty="0" smtClean="0"/>
              <a:t>Relatively small routing tables</a:t>
            </a:r>
          </a:p>
          <a:p>
            <a:pPr lvl="1"/>
            <a:endParaRPr lang="en-US" dirty="0"/>
          </a:p>
          <a:p>
            <a:r>
              <a:rPr lang="en-US" dirty="0" smtClean="0"/>
              <a:t>Routing state must be </a:t>
            </a:r>
            <a:r>
              <a:rPr lang="en-US" dirty="0" err="1" smtClean="0"/>
              <a:t>scalably</a:t>
            </a:r>
            <a:r>
              <a:rPr lang="en-US" dirty="0" smtClean="0"/>
              <a:t> computable</a:t>
            </a:r>
          </a:p>
          <a:p>
            <a:pPr lvl="1"/>
            <a:r>
              <a:rPr lang="en-US" dirty="0" smtClean="0"/>
              <a:t>Cannot involve massive exchanges of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Layer </a:t>
            </a:r>
            <a:r>
              <a:rPr lang="en-US" dirty="0" smtClean="0"/>
              <a:t>2 </a:t>
            </a:r>
            <a:r>
              <a:rPr lang="en-US" dirty="0" smtClean="0"/>
              <a:t>Addressing work?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Typically uses MAC addresses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Unique numbers burned into interface cards</a:t>
            </a:r>
          </a:p>
          <a:p>
            <a:pPr lvl="1"/>
            <a:r>
              <a:rPr lang="en-US" dirty="0" smtClean="0"/>
              <a:t>Random string of bits</a:t>
            </a:r>
          </a:p>
          <a:p>
            <a:pPr lvl="1"/>
            <a:r>
              <a:rPr lang="en-US" dirty="0" smtClean="0"/>
              <a:t>No location information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Local area networks route on these “flat” addresses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b="1" i="1" dirty="0" smtClean="0">
                <a:solidFill>
                  <a:schemeClr val="accent1"/>
                </a:solidFill>
              </a:rPr>
              <a:t>Why can’t we use this approach for IP?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9525000" cy="868362"/>
          </a:xfrm>
        </p:spPr>
        <p:txBody>
          <a:bodyPr/>
          <a:lstStyle/>
          <a:p>
            <a:r>
              <a:rPr lang="en-US" dirty="0" smtClean="0"/>
              <a:t>Key: Layer </a:t>
            </a:r>
            <a:r>
              <a:rPr lang="en-US" dirty="0" smtClean="0"/>
              <a:t>2 is Local,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 smtClean="0"/>
              <a:t>Layer 3 is Global!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have entry for every device in the world</a:t>
            </a:r>
          </a:p>
          <a:p>
            <a:pPr lvl="1"/>
            <a:r>
              <a:rPr lang="en-US" dirty="0" smtClean="0"/>
              <a:t>Must keep track of their location individually</a:t>
            </a:r>
          </a:p>
          <a:p>
            <a:pPr lvl="1"/>
            <a:r>
              <a:rPr lang="en-US" dirty="0" smtClean="0"/>
              <a:t>Update table whenever they moved!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Leads to large routing tables (~10</a:t>
            </a:r>
            <a:r>
              <a:rPr lang="en-US" baseline="30000" dirty="0" smtClean="0"/>
              <a:t>8 </a:t>
            </a:r>
            <a:r>
              <a:rPr lang="en-US" dirty="0" smtClean="0"/>
              <a:t>or more)</a:t>
            </a:r>
          </a:p>
          <a:p>
            <a:endParaRPr lang="en-US" dirty="0"/>
          </a:p>
          <a:p>
            <a:r>
              <a:rPr lang="en-US" dirty="0" smtClean="0"/>
              <a:t>Leads to </a:t>
            </a:r>
            <a:r>
              <a:rPr lang="en-US" dirty="0" err="1" smtClean="0"/>
              <a:t>unscalable</a:t>
            </a:r>
            <a:r>
              <a:rPr lang="en-US" dirty="0" smtClean="0"/>
              <a:t> routing algorithms</a:t>
            </a:r>
          </a:p>
          <a:p>
            <a:pPr lvl="1"/>
            <a:r>
              <a:rPr lang="en-US" dirty="0" smtClean="0"/>
              <a:t>Global messages whenever laptop moves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1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Goal: </a:t>
            </a:r>
            <a:r>
              <a:rPr lang="en-US" i="1" u="sng" dirty="0" smtClean="0">
                <a:solidFill>
                  <a:srgbClr val="F47A00"/>
                </a:solidFill>
              </a:rPr>
              <a:t>Scalable</a:t>
            </a:r>
            <a:r>
              <a:rPr lang="en-US" dirty="0" smtClean="0">
                <a:solidFill>
                  <a:srgbClr val="F47A00"/>
                </a:solidFill>
              </a:rPr>
              <a:t>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State</a:t>
            </a:r>
            <a:r>
              <a:rPr lang="en-US" dirty="0" smtClean="0"/>
              <a:t>: Limited amount of routing state (i.e., table)</a:t>
            </a:r>
          </a:p>
          <a:p>
            <a:pPr lvl="1"/>
            <a:r>
              <a:rPr lang="en-US" dirty="0" smtClean="0"/>
              <a:t>Much less than the number of hosts</a:t>
            </a:r>
          </a:p>
          <a:p>
            <a:pPr lvl="1"/>
            <a:endParaRPr lang="en-US" dirty="0"/>
          </a:p>
          <a:p>
            <a:r>
              <a:rPr lang="en-US" dirty="0" smtClean="0"/>
              <a:t>Limit Churn</a:t>
            </a:r>
            <a:r>
              <a:rPr lang="en-US" dirty="0" smtClean="0"/>
              <a:t>: Limited rate of change in routing tables</a:t>
            </a:r>
          </a:p>
          <a:p>
            <a:pPr lvl="1"/>
            <a:r>
              <a:rPr lang="en-US" dirty="0" smtClean="0"/>
              <a:t>Traffic, inconsistencies, complexity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0" lvl="0" indent="0" algn="ctr">
              <a:buNone/>
            </a:pPr>
            <a:r>
              <a:rPr lang="en-US" sz="3600" b="1" i="1" dirty="0">
                <a:solidFill>
                  <a:srgbClr val="F47A00"/>
                </a:solidFill>
              </a:rPr>
              <a:t>Aggregation </a:t>
            </a:r>
            <a:r>
              <a:rPr lang="en-US" sz="3600" b="1" i="1" dirty="0" smtClean="0">
                <a:solidFill>
                  <a:srgbClr val="F47A00"/>
                </a:solidFill>
              </a:rPr>
              <a:t>crucial for both</a:t>
            </a:r>
          </a:p>
          <a:p>
            <a:pPr marL="0" lvl="0" indent="0" algn="ctr">
              <a:buNone/>
            </a:pPr>
            <a:r>
              <a:rPr lang="en-US" sz="3200" i="1" dirty="0" smtClean="0">
                <a:solidFill>
                  <a:schemeClr val="tx2"/>
                </a:solidFill>
              </a:rPr>
              <a:t>(use single entry to cover many addresses)</a:t>
            </a:r>
            <a:endParaRPr lang="en-US" sz="3200" i="1" dirty="0">
              <a:solidFill>
                <a:schemeClr val="tx2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35754</TotalTime>
  <Words>2548</Words>
  <Application>Microsoft Macintosh PowerPoint</Application>
  <PresentationFormat>On-screen Show (4:3)</PresentationFormat>
  <Paragraphs>687</Paragraphs>
  <Slides>52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Network</vt:lpstr>
      <vt:lpstr>CS 353  Basics of Addressing</vt:lpstr>
      <vt:lpstr>Recall…..</vt:lpstr>
      <vt:lpstr>Recall… Autonomous Systems (AS) </vt:lpstr>
      <vt:lpstr>Scaling </vt:lpstr>
      <vt:lpstr>Use of Addresses:  Forwarding vs Routing</vt:lpstr>
      <vt:lpstr>Designing an Addressing Scheme</vt:lpstr>
      <vt:lpstr>How does Layer 2 Addressing work?</vt:lpstr>
      <vt:lpstr>Key: Layer 2 is Local,  but Layer 3 is Global!</vt:lpstr>
      <vt:lpstr>Addressing Goal: Scalable Routing</vt:lpstr>
      <vt:lpstr>Aggregation only works if….</vt:lpstr>
      <vt:lpstr>Example where aggregation works…</vt:lpstr>
      <vt:lpstr>Why Is Aggregation Nontrivial?</vt:lpstr>
      <vt:lpstr>Basic Design</vt:lpstr>
      <vt:lpstr>Design Questions</vt:lpstr>
      <vt:lpstr>IP Addresses (IPv4)</vt:lpstr>
      <vt:lpstr>Routers in the Network</vt:lpstr>
      <vt:lpstr>Forwarding Table Plays Crucial Role</vt:lpstr>
      <vt:lpstr>Scalability Challenge</vt:lpstr>
      <vt:lpstr>Two Universal Tricks in CS</vt:lpstr>
      <vt:lpstr>Hierarchical Addressing in U.S. Mail</vt:lpstr>
      <vt:lpstr>Who Knows What?</vt:lpstr>
      <vt:lpstr>Hierarchical Structure</vt:lpstr>
      <vt:lpstr>Hierarchical Addressing</vt:lpstr>
      <vt:lpstr>IP Address and a 23-bit Subnet Mask</vt:lpstr>
      <vt:lpstr>Scalability Improved</vt:lpstr>
      <vt:lpstr>Easy to Add New Hosts</vt:lpstr>
      <vt:lpstr>“Subnet” Terminology</vt:lpstr>
      <vt:lpstr>History of Internet Addressing</vt:lpstr>
      <vt:lpstr>Original Internet Addresses</vt:lpstr>
      <vt:lpstr>Nice Features</vt:lpstr>
      <vt:lpstr>Next Design: Classful Addressing</vt:lpstr>
      <vt:lpstr>Classful Addressing (cont’d)</vt:lpstr>
      <vt:lpstr>How do you find USC block of addresses? </vt:lpstr>
      <vt:lpstr>What is wrong with classful?</vt:lpstr>
      <vt:lpstr>Today’s Addressing: CIDR</vt:lpstr>
      <vt:lpstr>CIDR Addressing</vt:lpstr>
      <vt:lpstr>Classful vs. Classless addresses</vt:lpstr>
      <vt:lpstr>CIDR: Hierarchal Address Allocation</vt:lpstr>
      <vt:lpstr>ANT Internet Mapping</vt:lpstr>
      <vt:lpstr>CIDR: Hierarchal Address Allocation</vt:lpstr>
      <vt:lpstr>Allocation Done Hierarchically</vt:lpstr>
      <vt:lpstr>FAKE Example in More Detail</vt:lpstr>
      <vt:lpstr>IP addressing  scalable routing? </vt:lpstr>
      <vt:lpstr>Scalability: Address Aggregation</vt:lpstr>
      <vt:lpstr>Aggregation Not Always Possible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Growth in Routed Prefixes (1989-2005)</vt:lpstr>
      <vt:lpstr>Same Table, Extended to Present</vt:lpstr>
      <vt:lpstr>Summary of Addressing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1354</cp:revision>
  <cp:lastPrinted>2016-02-23T17:58:48Z</cp:lastPrinted>
  <dcterms:created xsi:type="dcterms:W3CDTF">2010-08-30T13:51:03Z</dcterms:created>
  <dcterms:modified xsi:type="dcterms:W3CDTF">2016-02-25T21:10:48Z</dcterms:modified>
</cp:coreProperties>
</file>