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4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9"/>
  </p:notesMasterIdLst>
  <p:handoutMasterIdLst>
    <p:handoutMasterId r:id="rId70"/>
  </p:handoutMasterIdLst>
  <p:sldIdLst>
    <p:sldId id="892" r:id="rId2"/>
    <p:sldId id="946" r:id="rId3"/>
    <p:sldId id="947" r:id="rId4"/>
    <p:sldId id="948" r:id="rId5"/>
    <p:sldId id="949" r:id="rId6"/>
    <p:sldId id="950" r:id="rId7"/>
    <p:sldId id="951" r:id="rId8"/>
    <p:sldId id="952" r:id="rId9"/>
    <p:sldId id="953" r:id="rId10"/>
    <p:sldId id="954" r:id="rId11"/>
    <p:sldId id="955" r:id="rId12"/>
    <p:sldId id="956" r:id="rId13"/>
    <p:sldId id="957" r:id="rId14"/>
    <p:sldId id="958" r:id="rId15"/>
    <p:sldId id="1011" r:id="rId16"/>
    <p:sldId id="959" r:id="rId17"/>
    <p:sldId id="960" r:id="rId18"/>
    <p:sldId id="961" r:id="rId19"/>
    <p:sldId id="962" r:id="rId20"/>
    <p:sldId id="963" r:id="rId21"/>
    <p:sldId id="964" r:id="rId22"/>
    <p:sldId id="965" r:id="rId23"/>
    <p:sldId id="966" r:id="rId24"/>
    <p:sldId id="967" r:id="rId25"/>
    <p:sldId id="968" r:id="rId26"/>
    <p:sldId id="969" r:id="rId27"/>
    <p:sldId id="970" r:id="rId28"/>
    <p:sldId id="971" r:id="rId29"/>
    <p:sldId id="972" r:id="rId30"/>
    <p:sldId id="973" r:id="rId31"/>
    <p:sldId id="974" r:id="rId32"/>
    <p:sldId id="975" r:id="rId33"/>
    <p:sldId id="976" r:id="rId34"/>
    <p:sldId id="977" r:id="rId35"/>
    <p:sldId id="978" r:id="rId36"/>
    <p:sldId id="979" r:id="rId37"/>
    <p:sldId id="980" r:id="rId38"/>
    <p:sldId id="981" r:id="rId39"/>
    <p:sldId id="982" r:id="rId40"/>
    <p:sldId id="983" r:id="rId41"/>
    <p:sldId id="984" r:id="rId42"/>
    <p:sldId id="985" r:id="rId43"/>
    <p:sldId id="986" r:id="rId44"/>
    <p:sldId id="987" r:id="rId45"/>
    <p:sldId id="988" r:id="rId46"/>
    <p:sldId id="989" r:id="rId47"/>
    <p:sldId id="990" r:id="rId48"/>
    <p:sldId id="991" r:id="rId49"/>
    <p:sldId id="992" r:id="rId50"/>
    <p:sldId id="993" r:id="rId51"/>
    <p:sldId id="994" r:id="rId52"/>
    <p:sldId id="995" r:id="rId53"/>
    <p:sldId id="996" r:id="rId54"/>
    <p:sldId id="997" r:id="rId55"/>
    <p:sldId id="998" r:id="rId56"/>
    <p:sldId id="999" r:id="rId57"/>
    <p:sldId id="1000" r:id="rId58"/>
    <p:sldId id="1001" r:id="rId59"/>
    <p:sldId id="1002" r:id="rId60"/>
    <p:sldId id="1003" r:id="rId61"/>
    <p:sldId id="1004" r:id="rId62"/>
    <p:sldId id="1005" r:id="rId63"/>
    <p:sldId id="1006" r:id="rId64"/>
    <p:sldId id="1007" r:id="rId65"/>
    <p:sldId id="1008" r:id="rId66"/>
    <p:sldId id="1009" r:id="rId67"/>
    <p:sldId id="1010" r:id="rId6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23" autoAdjust="0"/>
  </p:normalViewPr>
  <p:slideViewPr>
    <p:cSldViewPr>
      <p:cViewPr>
        <p:scale>
          <a:sx n="81" d="100"/>
          <a:sy n="81" d="100"/>
        </p:scale>
        <p:origin x="-12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6CF59-68AF-4245-9CD2-3D7A42496AF5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28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29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30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622D1-63B0-524A-9D40-135FF79FEB48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5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D18BEC-A056-7144-A3AC-8A1884F31600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2BBD68-8DFB-FF46-9006-BD7BFF0BC90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EFA2DB-9DAD-C648-96A9-F486218E1C8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9DEE11-CF9D-0643-AD09-7655EDD8769C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B0E22D-38DF-774C-AF15-3C892D8C59D1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5E82BA-D080-C040-94F7-0973F1F03062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02F694-B5A1-1A4F-86BC-2DFE1793D717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73627B-B18B-6C49-BA45-C571484357A8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EFCCE-CB6B-654F-84DC-7821524CF96E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BAB87-D406-0F44-8290-F6A8A4C49262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AF598D-2F29-1947-85A8-68A56322B021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C7CA94-A3F3-C043-9A58-CD6A7027182A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417C8-FA05-C346-B414-A6005BE76D9A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B233AD-DC5F-6D45-827A-0311FBAD6CAA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8" Type="http://schemas.openxmlformats.org/officeDocument/2006/relationships/oleObject" Target="../embeddings/oleObject17.bin"/><Relationship Id="rId9" Type="http://schemas.openxmlformats.org/officeDocument/2006/relationships/oleObject" Target="../embeddings/oleObject18.bin"/><Relationship Id="rId10" Type="http://schemas.openxmlformats.org/officeDocument/2006/relationships/oleObject" Target="../embeddings/oleObject19.bin"/><Relationship Id="rId11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4271" TargetMode="Externa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oleObject" Target="../embeddings/oleObject28.bin"/><Relationship Id="rId13" Type="http://schemas.openxmlformats.org/officeDocument/2006/relationships/oleObject" Target="../embeddings/oleObject29.bin"/><Relationship Id="rId14" Type="http://schemas.openxmlformats.org/officeDocument/2006/relationships/oleObject" Target="../embeddings/oleObject30.bin"/><Relationship Id="rId15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8" Type="http://schemas.openxmlformats.org/officeDocument/2006/relationships/oleObject" Target="../embeddings/oleObject24.bin"/><Relationship Id="rId9" Type="http://schemas.openxmlformats.org/officeDocument/2006/relationships/oleObject" Target="../embeddings/oleObject25.bin"/><Relationship Id="rId10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oleObject" Target="../embeddings/oleObject39.bin"/><Relationship Id="rId13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3.bin"/><Relationship Id="rId7" Type="http://schemas.openxmlformats.org/officeDocument/2006/relationships/oleObject" Target="../embeddings/oleObject34.bin"/><Relationship Id="rId8" Type="http://schemas.openxmlformats.org/officeDocument/2006/relationships/oleObject" Target="../embeddings/oleObject35.bin"/><Relationship Id="rId9" Type="http://schemas.openxmlformats.org/officeDocument/2006/relationships/oleObject" Target="../embeddings/oleObject36.bin"/><Relationship Id="rId10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8" Type="http://schemas.openxmlformats.org/officeDocument/2006/relationships/oleObject" Target="../embeddings/oleObject44.bin"/><Relationship Id="rId9" Type="http://schemas.openxmlformats.org/officeDocument/2006/relationships/oleObject" Target="../embeddings/oleObject45.bin"/><Relationship Id="rId10" Type="http://schemas.openxmlformats.org/officeDocument/2006/relationships/oleObject" Target="../embeddings/oleObject46.bin"/><Relationship Id="rId11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 smtClean="0"/>
              <a:t>Interdomain</a:t>
            </a:r>
            <a:r>
              <a:rPr lang="en-US" altLang="en-US" dirty="0" smtClean="0"/>
              <a:t> Routing</a:t>
            </a:r>
            <a:br>
              <a:rPr lang="en-US" altLang="en-US" dirty="0" smtClean="0"/>
            </a:br>
            <a:r>
              <a:rPr lang="en-US" altLang="en-US" dirty="0" smtClean="0"/>
              <a:t>BGP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/>
              <a:t>(1)</a:t>
            </a:r>
            <a:r>
              <a:rPr lang="en-US" dirty="0" smtClean="0">
                <a:solidFill>
                  <a:srgbClr val="0000FF"/>
                </a:solidFill>
              </a:rPr>
              <a:t> not picking shortest path routes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262"/>
            <a:ext cx="8686800" cy="51387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BGP selects the best route based on policy, not shortest distance (least cost)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773612" y="3505200"/>
            <a:ext cx="3379788" cy="2189163"/>
            <a:chOff x="1728" y="2484"/>
            <a:chExt cx="2410" cy="173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5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2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3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3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dirty="0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1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4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30"/>
          <p:cNvSpPr>
            <a:spLocks/>
          </p:cNvSpPr>
          <p:nvPr/>
        </p:nvSpPr>
        <p:spPr bwMode="auto">
          <a:xfrm>
            <a:off x="5940425" y="4005263"/>
            <a:ext cx="1044575" cy="692150"/>
          </a:xfrm>
          <a:custGeom>
            <a:avLst/>
            <a:gdLst>
              <a:gd name="T0" fmla="*/ 0 w 658"/>
              <a:gd name="T1" fmla="*/ 0 h 436"/>
              <a:gd name="T2" fmla="*/ 2147483647 w 658"/>
              <a:gd name="T3" fmla="*/ 2147483647 h 436"/>
              <a:gd name="T4" fmla="*/ 2147483647 w 658"/>
              <a:gd name="T5" fmla="*/ 2147483647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5334000" y="4389438"/>
            <a:ext cx="652463" cy="614362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533400" y="4038600"/>
            <a:ext cx="373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Node 2 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may prefer</a:t>
            </a:r>
            <a:b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</a:br>
            <a: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2, 3, 1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”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 over 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2, 1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”</a:t>
            </a:r>
            <a:endParaRPr lang="en-US" sz="2800" dirty="0">
              <a:solidFill>
                <a:srgbClr val="008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3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destination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destination</a:t>
            </a:r>
            <a:endParaRPr lang="en-US" b="0" dirty="0"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0688" y="3805238"/>
            <a:ext cx="2647950" cy="2025650"/>
            <a:chOff x="420688" y="3805238"/>
            <a:chExt cx="2647950" cy="2025650"/>
          </a:xfrm>
        </p:grpSpPr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028814"/>
                </p:ext>
              </p:extLst>
            </p:nvPr>
          </p:nvGraphicFramePr>
          <p:xfrm>
            <a:off x="420688" y="3805238"/>
            <a:ext cx="2647950" cy="202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Photo Editor Photo" r:id="rId4" imgW="1905266" imgH="1390844" progId="MSPhotoEd.3">
                    <p:embed/>
                  </p:oleObj>
                </mc:Choice>
                <mc:Fallback>
                  <p:oleObj name="Photo Editor Photo" r:id="rId4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88" y="3805238"/>
                          <a:ext cx="2647950" cy="202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557338" y="4562475"/>
              <a:ext cx="3698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Times New Roman" charset="0"/>
                </a:rPr>
                <a:t>C</a:t>
              </a:r>
              <a:endParaRPr lang="en-US" sz="1600" b="0" dirty="0">
                <a:latin typeface="Times New Roman" charset="0"/>
              </a:endParaRPr>
            </a:p>
          </p:txBody>
        </p:sp>
      </p:grpSp>
      <p:sp>
        <p:nvSpPr>
          <p:cNvPr id="23" name="Line 6"/>
          <p:cNvSpPr>
            <a:spLocks noChangeShapeType="1"/>
          </p:cNvSpPr>
          <p:nvPr/>
        </p:nvSpPr>
        <p:spPr bwMode="auto">
          <a:xfrm flipH="1" flipV="1">
            <a:off x="6084888" y="50815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4867275" y="4433888"/>
            <a:ext cx="1290638" cy="1098550"/>
            <a:chOff x="2193" y="3325"/>
            <a:chExt cx="813" cy="692"/>
          </a:xfrm>
        </p:grpSpPr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 smtClean="0">
                  <a:latin typeface="Times New Roman" charset="0"/>
                </a:rPr>
                <a:t>B</a:t>
              </a:r>
              <a:endParaRPr lang="en-US" dirty="0">
                <a:latin typeface="Times New Roman" charset="0"/>
              </a:endParaRPr>
            </a:p>
          </p:txBody>
        </p:sp>
      </p:grp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852738" y="50609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8040688" y="45831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5831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2"/>
          <p:cNvSpPr>
            <a:spLocks noChangeShapeType="1"/>
          </p:cNvSpPr>
          <p:nvPr/>
        </p:nvSpPr>
        <p:spPr bwMode="auto">
          <a:xfrm flipH="1" flipV="1">
            <a:off x="8435975" y="5192713"/>
            <a:ext cx="0" cy="400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315325" y="4710113"/>
            <a:ext cx="382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>
                <a:latin typeface="Times New Roman" charset="0"/>
              </a:rPr>
              <a:t>A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8281988" y="55006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800" dirty="0">
                <a:latin typeface="Times New Roman" charset="0"/>
              </a:rPr>
              <a:t>d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213100" y="4298950"/>
            <a:ext cx="18902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(B,A)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2928938" y="47529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250159" y="4300538"/>
            <a:ext cx="16524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(A)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6051550" y="47561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187700" y="5157788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6426200" y="5187950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7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9" grpId="0" animBg="1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destination</a:t>
            </a:r>
            <a:endParaRPr lang="en-US" b="0" i="1" dirty="0" smtClean="0">
              <a:ea typeface="ＭＳ Ｐゴシック" charset="0"/>
            </a:endParaRP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destination</a:t>
            </a:r>
            <a:endParaRPr lang="en-US" b="0" i="1" dirty="0" smtClean="0">
              <a:ea typeface="ＭＳ Ｐゴシック" charset="0"/>
            </a:endParaRPr>
          </a:p>
          <a:p>
            <a:pPr lvl="1"/>
            <a:endParaRPr lang="en-US" b="0" dirty="0">
              <a:ea typeface="ＭＳ Ｐゴシック" charset="0"/>
            </a:endParaRPr>
          </a:p>
          <a:p>
            <a:r>
              <a:rPr lang="en-US" b="0" dirty="0" smtClean="0">
                <a:ea typeface="ＭＳ Ｐゴシック" charset="0"/>
              </a:rPr>
              <a:t>Benefits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loop avoidance is easy 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1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b="0" dirty="0" smtClean="0">
                <a:latin typeface="Arial" charset="0"/>
                <a:cs typeface="Arial" charset="0"/>
                <a:sym typeface="Wingdings"/>
              </a:rPr>
              <a:t>reachability is not guaranteed even if graph is connected</a:t>
            </a:r>
          </a:p>
          <a:p>
            <a:pPr marL="0" indent="0">
              <a:buNone/>
            </a:pPr>
            <a:endParaRPr lang="en-US" b="0" dirty="0" smtClean="0">
              <a:ea typeface="ＭＳ Ｐゴシック" charset="0"/>
            </a:endParaRPr>
          </a:p>
          <a:p>
            <a:endParaRPr lang="en-US" b="0" dirty="0">
              <a:ea typeface="ＭＳ Ｐゴシック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/>
              <a:t>(3) </a:t>
            </a:r>
            <a:r>
              <a:rPr lang="en-US" dirty="0" smtClean="0">
                <a:solidFill>
                  <a:srgbClr val="0000FF"/>
                </a:solidFill>
              </a:rPr>
              <a:t>Selective route advertisement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76400" y="4267200"/>
            <a:ext cx="3087223" cy="1981200"/>
            <a:chOff x="2850494" y="3810000"/>
            <a:chExt cx="3550306" cy="24384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67200" y="5334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20506" y="5565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562600" y="3810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517494" y="4041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95600" y="3810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50494" y="4041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1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953000" y="4648200"/>
              <a:ext cx="762000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762000" cy="838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5295" y="5048072"/>
            <a:ext cx="35901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Example: AS#2 does not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 want to carry traffic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between AS#1 and AS#3 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478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(4) BGP may </a:t>
            </a:r>
            <a:r>
              <a:rPr lang="en-US" i="1" dirty="0" smtClean="0">
                <a:solidFill>
                  <a:srgbClr val="0000FF"/>
                </a:solidFill>
              </a:rPr>
              <a:t>aggregate</a:t>
            </a:r>
            <a:r>
              <a:rPr lang="en-US" dirty="0" smtClean="0">
                <a:solidFill>
                  <a:srgbClr val="0000FF"/>
                </a:solidFill>
              </a:rPr>
              <a:t> routes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24063"/>
            <a:ext cx="8229600" cy="947737"/>
          </a:xfrm>
        </p:spPr>
        <p:txBody>
          <a:bodyPr/>
          <a:lstStyle/>
          <a:p>
            <a:r>
              <a:rPr lang="en-US" dirty="0" smtClean="0"/>
              <a:t>For scalability, BGP may aggregate routes for different prefixes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 bwMode="auto">
          <a:xfrm>
            <a:off x="3619445" y="35814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2705045" y="5486400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5067245" y="5410200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Straight Connector 18"/>
          <p:cNvCxnSpPr>
            <a:endCxn id="16" idx="3"/>
          </p:cNvCxnSpPr>
          <p:nvPr/>
        </p:nvCxnSpPr>
        <p:spPr bwMode="auto">
          <a:xfrm flipH="1">
            <a:off x="3771845" y="4718030"/>
            <a:ext cx="685800" cy="829365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372045" y="4641830"/>
            <a:ext cx="419155" cy="84457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Left Arrow 22"/>
          <p:cNvSpPr/>
          <p:nvPr/>
        </p:nvSpPr>
        <p:spPr bwMode="auto">
          <a:xfrm rot="7925292">
            <a:off x="3611040" y="5036883"/>
            <a:ext cx="680757" cy="98974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66955" y="356229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25" name="Cloud 24"/>
          <p:cNvSpPr/>
          <p:nvPr/>
        </p:nvSpPr>
        <p:spPr bwMode="auto">
          <a:xfrm>
            <a:off x="7315200" y="4724400"/>
            <a:ext cx="1447800" cy="990600"/>
          </a:xfrm>
          <a:prstGeom prst="cloud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 bwMode="auto">
          <a:xfrm>
            <a:off x="5943600" y="4419600"/>
            <a:ext cx="1376091" cy="8001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Left Arrow 14"/>
          <p:cNvSpPr/>
          <p:nvPr/>
        </p:nvSpPr>
        <p:spPr bwMode="auto">
          <a:xfrm rot="1550283" flipV="1">
            <a:off x="6140862" y="4594398"/>
            <a:ext cx="936736" cy="83622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 rot="3362776">
            <a:off x="5511690" y="4991193"/>
            <a:ext cx="446649" cy="114967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69022" y="4865435"/>
            <a:ext cx="1197764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dirty="0" err="1" smtClean="0">
                <a:solidFill>
                  <a:srgbClr val="008000"/>
                </a:solidFill>
                <a:latin typeface="Calibri"/>
                <a:cs typeface="Calibri"/>
              </a:rPr>
              <a:t>a.b</a:t>
            </a:r>
            <a:r>
              <a:rPr lang="en-US" sz="1800" dirty="0" smtClean="0">
                <a:solidFill>
                  <a:srgbClr val="008000"/>
                </a:solidFill>
                <a:latin typeface="Calibri"/>
                <a:cs typeface="Calibri"/>
              </a:rPr>
              <a:t>.*.* </a:t>
            </a:r>
            <a:br>
              <a:rPr lang="en-US" sz="1800" dirty="0" smtClean="0">
                <a:solidFill>
                  <a:srgbClr val="008000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008000"/>
                </a:solidFill>
                <a:latin typeface="Calibri"/>
                <a:cs typeface="Calibri"/>
              </a:rPr>
              <a:t>is this way</a:t>
            </a:r>
            <a:endParaRPr lang="en-US" sz="18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5800" y="4953000"/>
            <a:ext cx="1197764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dirty="0" err="1" smtClean="0">
                <a:solidFill>
                  <a:srgbClr val="FF6600"/>
                </a:solidFill>
                <a:latin typeface="Calibri"/>
                <a:cs typeface="Calibri"/>
              </a:rPr>
              <a:t>a.c</a:t>
            </a:r>
            <a:r>
              <a:rPr lang="en-US" sz="1800" dirty="0" smtClean="0">
                <a:solidFill>
                  <a:srgbClr val="FF6600"/>
                </a:solidFill>
                <a:latin typeface="Calibri"/>
                <a:cs typeface="Calibri"/>
              </a:rPr>
              <a:t>.*.* </a:t>
            </a:r>
            <a:br>
              <a:rPr lang="en-US" sz="1800" dirty="0" smtClean="0">
                <a:solidFill>
                  <a:srgbClr val="FF6600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FF6600"/>
                </a:solidFill>
                <a:latin typeface="Calibri"/>
                <a:cs typeface="Calibri"/>
              </a:rPr>
              <a:t>is this way</a:t>
            </a:r>
            <a:endParaRPr lang="en-US" sz="1800" dirty="0">
              <a:solidFill>
                <a:srgbClr val="FF6600"/>
              </a:solidFill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00800" y="4114800"/>
            <a:ext cx="1197764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dirty="0" err="1" smtClean="0">
                <a:solidFill>
                  <a:srgbClr val="0000FF"/>
                </a:solidFill>
                <a:latin typeface="Calibri"/>
                <a:cs typeface="Calibri"/>
              </a:rPr>
              <a:t>a.d.</a:t>
            </a: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*.* </a:t>
            </a:r>
            <a:b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0000FF"/>
                </a:solidFill>
                <a:latin typeface="Calibri"/>
                <a:cs typeface="Calibri"/>
              </a:rPr>
              <a:t>is this way</a:t>
            </a:r>
            <a:endParaRPr lang="en-US" sz="18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0" name="Left Arrow 29"/>
          <p:cNvSpPr/>
          <p:nvPr/>
        </p:nvSpPr>
        <p:spPr bwMode="auto">
          <a:xfrm>
            <a:off x="2057400" y="3969867"/>
            <a:ext cx="1462539" cy="144933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3" grpId="0" animBg="1"/>
      <p:bldP spid="24" grpId="0"/>
      <p:bldP spid="25" grpId="0" animBg="1"/>
      <p:bldP spid="15" grpId="0" animBg="1"/>
      <p:bldP spid="20" grpId="0" animBg="1"/>
      <p:bldP spid="27" grpId="0"/>
      <p:bldP spid="28" grpId="0"/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four difference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drives next hop in path </a:t>
            </a:r>
          </a:p>
          <a:p>
            <a:endParaRPr lang="en-US" dirty="0"/>
          </a:p>
          <a:p>
            <a:r>
              <a:rPr lang="en-US" dirty="0" smtClean="0"/>
              <a:t>Path vector routing with full path advertised </a:t>
            </a:r>
          </a:p>
          <a:p>
            <a:endParaRPr lang="en-US" dirty="0"/>
          </a:p>
          <a:p>
            <a:r>
              <a:rPr lang="en-US" dirty="0" smtClean="0"/>
              <a:t>Selective route advertisement can lead to disconnectedness </a:t>
            </a:r>
          </a:p>
          <a:p>
            <a:endParaRPr lang="en-US" dirty="0"/>
          </a:p>
          <a:p>
            <a:r>
              <a:rPr lang="en-US" dirty="0" smtClean="0"/>
              <a:t>BGP may aggregate routes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8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305800" cy="4986337"/>
          </a:xfrm>
        </p:spPr>
        <p:txBody>
          <a:bodyPr/>
          <a:lstStyle/>
          <a:p>
            <a:r>
              <a:rPr lang="en-US" dirty="0" smtClean="0"/>
              <a:t>BGP policy </a:t>
            </a:r>
          </a:p>
          <a:p>
            <a:pPr lvl="1"/>
            <a:r>
              <a:rPr lang="en-US" dirty="0" smtClean="0"/>
              <a:t>typical policies, how they’re implemented</a:t>
            </a:r>
          </a:p>
          <a:p>
            <a:pPr lvl="1"/>
            <a:endParaRPr lang="en-US" dirty="0"/>
          </a:p>
          <a:p>
            <a:r>
              <a:rPr lang="en-US" dirty="0" smtClean="0"/>
              <a:t>BGP protocol details </a:t>
            </a:r>
          </a:p>
          <a:p>
            <a:pPr lvl="1"/>
            <a:endParaRPr lang="en-US" dirty="0"/>
          </a:p>
          <a:p>
            <a:r>
              <a:rPr lang="en-US" dirty="0" smtClean="0"/>
              <a:t>Issues with BGP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1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915400" cy="1173162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Helvetica" charset="0"/>
                <a:ea typeface="宋体" charset="0"/>
                <a:cs typeface="宋体" charset="0"/>
              </a:rPr>
              <a:t>Policy imposed in how routes are </a:t>
            </a:r>
            <a:r>
              <a:rPr lang="en-US" altLang="zh-CN" dirty="0" smtClean="0">
                <a:solidFill>
                  <a:srgbClr val="0000FF"/>
                </a:solidFill>
                <a:latin typeface="Helvetica" charset="0"/>
                <a:ea typeface="宋体" charset="0"/>
                <a:cs typeface="宋体" charset="0"/>
              </a:rPr>
              <a:t>selected and exported</a:t>
            </a:r>
            <a:endParaRPr lang="en-US" altLang="zh-CN" sz="3200" dirty="0">
              <a:solidFill>
                <a:srgbClr val="0000FF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51054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3215579"/>
            <a:ext cx="1600200" cy="899221"/>
            <a:chOff x="7620000" y="3215579"/>
            <a:chExt cx="1600200" cy="899221"/>
          </a:xfrm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7430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667000"/>
            <a:ext cx="7848600" cy="2286000"/>
            <a:chOff x="304800" y="2667000"/>
            <a:chExt cx="7848600" cy="2286000"/>
          </a:xfrm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b="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b="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b="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b="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b="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b="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b="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b="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b="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b="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b="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b="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b="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b="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8956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10000"/>
            <a:ext cx="304800" cy="533400"/>
            <a:chOff x="1392" y="2688"/>
            <a:chExt cx="192" cy="336"/>
          </a:xfrm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8862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7432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6576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133600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6668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971800"/>
            <a:ext cx="73638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9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BGP uses “route attributes” for </a:t>
            </a:r>
            <a:r>
              <a:rPr lang="en-US" dirty="0" err="1" smtClean="0"/>
              <a:t>priroty</a:t>
            </a:r>
            <a:endParaRPr lang="en-US" dirty="0" smtClean="0"/>
          </a:p>
          <a:p>
            <a:pPr lvl="1"/>
            <a:r>
              <a:rPr lang="en-US" dirty="0" smtClean="0"/>
              <a:t>LOCALPREF</a:t>
            </a:r>
          </a:p>
          <a:p>
            <a:pPr lvl="1"/>
            <a:r>
              <a:rPr lang="en-US" dirty="0" smtClean="0"/>
              <a:t>ASPATH</a:t>
            </a:r>
          </a:p>
          <a:p>
            <a:pPr lvl="1"/>
            <a:r>
              <a:rPr lang="en-US" dirty="0" smtClean="0"/>
              <a:t>MED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40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9006"/>
              </p:ext>
            </p:extLst>
          </p:nvPr>
        </p:nvGraphicFramePr>
        <p:xfrm>
          <a:off x="1371600" y="1778001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066800" y="56388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common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-- but not required! --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practice!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88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3255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Recall… Autonomous Systems (AS)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4833937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 is a network under a single administrative control 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are </a:t>
            </a:r>
            <a:r>
              <a:rPr lang="en-US" dirty="0" smtClean="0">
                <a:latin typeface="Arial" charset="0"/>
                <a:cs typeface="Arial" charset="0"/>
              </a:rPr>
              <a:t>called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domains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r>
              <a:rPr lang="en-US" altLang="ja-JP" dirty="0" smtClean="0">
                <a:latin typeface="Arial" charset="0"/>
                <a:cs typeface="Arial" charset="0"/>
              </a:rPr>
              <a:t>. </a:t>
            </a:r>
          </a:p>
          <a:p>
            <a:pPr lvl="1"/>
            <a:r>
              <a:rPr lang="en-US" altLang="ja-JP" dirty="0" smtClean="0">
                <a:latin typeface="Arial" charset="0"/>
                <a:cs typeface="Arial" charset="0"/>
              </a:rPr>
              <a:t>Hence,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nterdomain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routing”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/>
              <a:t>Two key </a:t>
            </a:r>
            <a:r>
              <a:rPr lang="en-US" dirty="0" smtClean="0"/>
              <a:t>challenges</a:t>
            </a:r>
            <a:endParaRPr lang="en-US" dirty="0"/>
          </a:p>
          <a:p>
            <a:r>
              <a:rPr lang="en-US" dirty="0" smtClean="0"/>
              <a:t>Scaling</a:t>
            </a:r>
            <a:endParaRPr lang="en-US" dirty="0"/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2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305800" cy="4986337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BGP policy 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typical policies, how they’re implemented</a:t>
            </a:r>
          </a:p>
          <a:p>
            <a:pPr lvl="1"/>
            <a:endParaRPr lang="en-US" dirty="0"/>
          </a:p>
          <a:p>
            <a:r>
              <a:rPr lang="en-US" dirty="0" smtClean="0"/>
              <a:t>BGP protocol details</a:t>
            </a:r>
          </a:p>
          <a:p>
            <a:pPr lvl="1"/>
            <a:endParaRPr lang="en-US" dirty="0"/>
          </a:p>
          <a:p>
            <a:r>
              <a:rPr lang="en-US" dirty="0" smtClean="0"/>
              <a:t>BGP issues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050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Who speaks BGP?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0"/>
            <a:ext cx="1835150" cy="762000"/>
            <a:chOff x="192" y="2496"/>
            <a:chExt cx="1156" cy="480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Times New Roman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6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7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905000" y="3579813"/>
            <a:ext cx="4876800" cy="1449387"/>
            <a:chOff x="1200" y="2255"/>
            <a:chExt cx="3072" cy="913"/>
          </a:xfrm>
        </p:grpSpPr>
        <p:grpSp>
          <p:nvGrpSpPr>
            <p:cNvPr id="36937" name="Group 44"/>
            <p:cNvGrpSpPr>
              <a:grpSpLocks/>
            </p:cNvGrpSpPr>
            <p:nvPr/>
          </p:nvGrpSpPr>
          <p:grpSpPr bwMode="auto">
            <a:xfrm>
              <a:off x="2112" y="2255"/>
              <a:ext cx="2160" cy="319"/>
              <a:chOff x="1824" y="2303"/>
              <a:chExt cx="2160" cy="319"/>
            </a:xfrm>
          </p:grpSpPr>
          <p:graphicFrame>
            <p:nvGraphicFramePr>
              <p:cNvPr id="36866" name="Object 2"/>
              <p:cNvGraphicFramePr>
                <a:graphicFrameLocks noChangeAspect="1"/>
              </p:cNvGraphicFramePr>
              <p:nvPr/>
            </p:nvGraphicFramePr>
            <p:xfrm>
              <a:off x="2880" y="2303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" name="Visio" r:id="rId9" imgW="1095022" imgH="666045" progId="Visio.Drawing.11">
                      <p:embed/>
                    </p:oleObj>
                  </mc:Choice>
                  <mc:Fallback>
                    <p:oleObj name="Visio" r:id="rId9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303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7" name="Object 3"/>
              <p:cNvGraphicFramePr>
                <a:graphicFrameLocks noChangeAspect="1"/>
              </p:cNvGraphicFramePr>
              <p:nvPr/>
            </p:nvGraphicFramePr>
            <p:xfrm>
              <a:off x="1824" y="2448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1" name="Visio" r:id="rId10" imgW="1095022" imgH="666045" progId="Visio.Drawing.11">
                      <p:embed/>
                    </p:oleObj>
                  </mc:Choice>
                  <mc:Fallback>
                    <p:oleObj name="Visio" r:id="rId10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48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8" name="Object 4"/>
              <p:cNvGraphicFramePr>
                <a:graphicFrameLocks noChangeAspect="1"/>
              </p:cNvGraphicFramePr>
              <p:nvPr/>
            </p:nvGraphicFramePr>
            <p:xfrm>
              <a:off x="3696" y="2400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2" name="Visio" r:id="rId11" imgW="1095022" imgH="666045" progId="Visio.Drawing.11">
                      <p:embed/>
                    </p:oleObj>
                  </mc:Choice>
                  <mc:Fallback>
                    <p:oleObj name="Visio" r:id="rId11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00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38" name="Text Box 48"/>
            <p:cNvSpPr txBox="1">
              <a:spLocks noChangeArrowheads="1"/>
            </p:cNvSpPr>
            <p:nvPr/>
          </p:nvSpPr>
          <p:spPr bwMode="auto">
            <a:xfrm>
              <a:off x="1200" y="2880"/>
              <a:ext cx="1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>
                  <a:latin typeface="Times New Roman" charset="0"/>
                </a:rPr>
                <a:t>Internal router</a:t>
              </a:r>
            </a:p>
          </p:txBody>
        </p:sp>
        <p:sp>
          <p:nvSpPr>
            <p:cNvPr id="36939" name="Line 49"/>
            <p:cNvSpPr>
              <a:spLocks noChangeShapeType="1"/>
            </p:cNvSpPr>
            <p:nvPr/>
          </p:nvSpPr>
          <p:spPr bwMode="auto">
            <a:xfrm flipV="1">
              <a:off x="1968" y="259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at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4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991600" cy="1173162"/>
          </a:xfrm>
        </p:spPr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10600" cy="3843338"/>
          </a:xfrm>
        </p:spPr>
        <p:txBody>
          <a:bodyPr/>
          <a:lstStyle/>
          <a:p>
            <a:r>
              <a:rPr lang="en-US" sz="2000" dirty="0" smtClean="0"/>
              <a:t>Implement the BGP protocol standard </a:t>
            </a:r>
          </a:p>
          <a:p>
            <a:pPr lvl="1"/>
            <a:r>
              <a:rPr lang="en-US" sz="1800" dirty="0" smtClean="0"/>
              <a:t>read more here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http://tools.ietf.org/html/rfc4271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Specifies what messages to exchange with other BGP “speakers”</a:t>
            </a:r>
          </a:p>
          <a:p>
            <a:pPr lvl="1"/>
            <a:r>
              <a:rPr lang="en-US" sz="1800" dirty="0" smtClean="0"/>
              <a:t>message types (e.g</a:t>
            </a:r>
            <a:r>
              <a:rPr lang="en-US" sz="1800" dirty="0"/>
              <a:t>., </a:t>
            </a:r>
            <a:r>
              <a:rPr lang="en-US" sz="1800" dirty="0" smtClean="0"/>
              <a:t>route advertisements, updates)</a:t>
            </a:r>
          </a:p>
          <a:p>
            <a:pPr lvl="1"/>
            <a:r>
              <a:rPr lang="en-US" sz="1800" dirty="0" smtClean="0"/>
              <a:t>message syntax</a:t>
            </a:r>
            <a:endParaRPr lang="en-US" sz="1800" i="1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And how to process these messages</a:t>
            </a:r>
          </a:p>
          <a:p>
            <a:pPr lvl="1"/>
            <a:r>
              <a:rPr lang="en-US" sz="1800" dirty="0" smtClean="0"/>
              <a:t>e.g., </a:t>
            </a:r>
            <a:r>
              <a:rPr lang="en-US" sz="1600" i="1" dirty="0" smtClean="0"/>
              <a:t>“when you receive a BGP update, do…. “</a:t>
            </a:r>
            <a:endParaRPr lang="en-US" sz="1800" dirty="0" smtClean="0"/>
          </a:p>
          <a:p>
            <a:pPr lvl="1"/>
            <a:r>
              <a:rPr lang="en-US" sz="1800" dirty="0" smtClean="0"/>
              <a:t>follows BGP state machine in the protocol spec + policy decisions, etc.</a:t>
            </a:r>
          </a:p>
          <a:p>
            <a:pPr marL="344487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871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447800" y="31242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6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8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69859"/>
                </p:ext>
              </p:extLst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9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0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border routers in other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ASes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94724"/>
              </p:ext>
            </p:extLst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320628"/>
              </p:ext>
            </p:extLst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715000" y="685800"/>
            <a:ext cx="2146742" cy="461665"/>
          </a:xfrm>
          <a:prstGeom prst="rect">
            <a:avLst/>
          </a:prstGeom>
          <a:solidFill>
            <a:srgbClr val="3333CC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“</a:t>
            </a:r>
            <a:r>
              <a:rPr lang="en-US" sz="2400" b="0" dirty="0" err="1" smtClean="0">
                <a:solidFill>
                  <a:schemeClr val="bg1"/>
                </a:solidFill>
                <a:latin typeface="Times New Roman" charset="0"/>
              </a:rPr>
              <a:t>eBGP</a:t>
            </a:r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 session”</a:t>
            </a:r>
            <a:endParaRPr lang="en-US" sz="2400" b="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>
            <a:off x="6788371" y="1147465"/>
            <a:ext cx="1136429" cy="20529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endCxn id="36954" idx="1"/>
          </p:cNvCxnSpPr>
          <p:nvPr/>
        </p:nvCxnSpPr>
        <p:spPr bwMode="auto">
          <a:xfrm flipH="1">
            <a:off x="3771900" y="1143000"/>
            <a:ext cx="2476500" cy="1598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280413"/>
              </p:ext>
            </p:extLst>
          </p:nvPr>
        </p:nvGraphicFramePr>
        <p:xfrm>
          <a:off x="3505200" y="22098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Visio" r:id="rId14" imgW="1095022" imgH="666045" progId="Visio.Drawing.11">
                  <p:embed/>
                </p:oleObj>
              </mc:Choice>
              <mc:Fallback>
                <p:oleObj name="Visio" r:id="rId14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14597"/>
              </p:ext>
            </p:extLst>
          </p:nvPr>
        </p:nvGraphicFramePr>
        <p:xfrm>
          <a:off x="1143000" y="27432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Visio" r:id="rId15" imgW="1095022" imgH="666045" progId="Visio.Drawing.11">
                  <p:embed/>
                </p:oleObj>
              </mc:Choice>
              <mc:Fallback>
                <p:oleObj name="Visio" r:id="rId15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1365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2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3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4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5842780"/>
                </p:ext>
              </p:extLst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81400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 other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(interior and border) routers in its own AS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264958"/>
              </p:ext>
            </p:extLst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53781"/>
              </p:ext>
            </p:extLst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610322" y="1062335"/>
            <a:ext cx="20858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latin typeface="Times New Roman" charset="0"/>
              </a:rPr>
              <a:t>“</a:t>
            </a:r>
            <a:r>
              <a:rPr lang="en-US" sz="2400" b="0" dirty="0" err="1" smtClean="0">
                <a:latin typeface="Times New Roman" charset="0"/>
              </a:rPr>
              <a:t>iBGP</a:t>
            </a:r>
            <a:r>
              <a:rPr lang="en-US" sz="2400" b="0" dirty="0" smtClean="0">
                <a:latin typeface="Times New Roman" charset="0"/>
              </a:rPr>
              <a:t> session”</a:t>
            </a:r>
            <a:endParaRPr lang="en-US" sz="2400" b="0" dirty="0"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 flipH="1">
            <a:off x="6019800" y="1524000"/>
            <a:ext cx="633461" cy="1828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4419600" y="1524000"/>
            <a:ext cx="1752600" cy="1981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95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58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991600" cy="1173162"/>
          </a:xfrm>
        </p:spPr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220200" cy="513873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eBGP</a:t>
            </a:r>
            <a:r>
              <a:rPr lang="en-US" sz="2400" dirty="0" smtClean="0"/>
              <a:t>: BGP sessions between border routers in </a:t>
            </a:r>
            <a:r>
              <a:rPr lang="en-US" sz="2400" u="sng" dirty="0" smtClean="0"/>
              <a:t>different</a:t>
            </a:r>
            <a:r>
              <a:rPr lang="en-US" sz="2400" dirty="0" smtClean="0"/>
              <a:t> </a:t>
            </a:r>
            <a:r>
              <a:rPr lang="en-US" sz="2400" dirty="0" err="1" smtClean="0"/>
              <a:t>ASes</a:t>
            </a:r>
            <a:endParaRPr lang="en-US" sz="2400" dirty="0" smtClean="0"/>
          </a:p>
          <a:p>
            <a:pPr lvl="1"/>
            <a:r>
              <a:rPr lang="en-US" sz="2000" dirty="0" smtClean="0"/>
              <a:t>Learn routes to external destinations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iBGP</a:t>
            </a:r>
            <a:r>
              <a:rPr lang="en-US" sz="2400" dirty="0" smtClean="0"/>
              <a:t>: BGP sessions between border routers and other</a:t>
            </a:r>
            <a:br>
              <a:rPr lang="en-US" sz="2400" dirty="0" smtClean="0"/>
            </a:br>
            <a:r>
              <a:rPr lang="en-US" sz="2400" dirty="0" smtClean="0"/>
              <a:t>routers within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AS</a:t>
            </a:r>
            <a:endParaRPr lang="en-US" sz="2400" dirty="0"/>
          </a:p>
          <a:p>
            <a:pPr lvl="1"/>
            <a:r>
              <a:rPr lang="en-US" sz="2000" dirty="0" smtClean="0"/>
              <a:t>distribute externally learned routes internally</a:t>
            </a:r>
          </a:p>
          <a:p>
            <a:pPr lvl="1"/>
            <a:endParaRPr lang="en-US" sz="18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IGP</a:t>
            </a:r>
            <a:r>
              <a:rPr lang="en-US" sz="2400" dirty="0" smtClean="0"/>
              <a:t>: “Interior Gateway Protocol” = </a:t>
            </a:r>
            <a:r>
              <a:rPr lang="en-US" sz="2400" dirty="0" err="1" smtClean="0"/>
              <a:t>Intradomain</a:t>
            </a:r>
            <a:r>
              <a:rPr lang="en-US" sz="2400" dirty="0" smtClean="0"/>
              <a:t> routing protocol</a:t>
            </a:r>
          </a:p>
          <a:p>
            <a:pPr lvl="1"/>
            <a:r>
              <a:rPr lang="en-US" sz="2000" dirty="0" smtClean="0"/>
              <a:t>provide internal reachability </a:t>
            </a:r>
          </a:p>
          <a:p>
            <a:pPr lvl="1"/>
            <a:r>
              <a:rPr lang="en-US" sz="2000" dirty="0" smtClean="0"/>
              <a:t>e.g., OSPF, RIP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378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686800" cy="1173162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Some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Border Routers Don’t 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Need BGP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839200" cy="1557337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Customer that connects to a single upstream ISP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ISP can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advertise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prefixes into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BGP on behalf of customer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… and the customer can simply default-route to the ISP</a:t>
            </a:r>
          </a:p>
        </p:txBody>
      </p:sp>
      <p:sp>
        <p:nvSpPr>
          <p:cNvPr id="150533" name="Line 4"/>
          <p:cNvSpPr>
            <a:spLocks noChangeShapeType="1"/>
          </p:cNvSpPr>
          <p:nvPr/>
        </p:nvSpPr>
        <p:spPr bwMode="auto">
          <a:xfrm>
            <a:off x="6000750" y="4368800"/>
            <a:ext cx="0" cy="908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4" name="Line 5"/>
          <p:cNvSpPr>
            <a:spLocks noChangeShapeType="1"/>
          </p:cNvSpPr>
          <p:nvPr/>
        </p:nvSpPr>
        <p:spPr bwMode="auto">
          <a:xfrm>
            <a:off x="3244850" y="4305300"/>
            <a:ext cx="0" cy="906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053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814638"/>
            <a:ext cx="76866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4191000" y="2891135"/>
            <a:ext cx="1433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+mn-lt"/>
              </a:rPr>
              <a:t>Provider</a:t>
            </a:r>
            <a:endParaRPr lang="en-US" sz="2400" dirty="0">
              <a:latin typeface="+mn-lt"/>
            </a:endParaRPr>
          </a:p>
        </p:txBody>
      </p:sp>
      <p:pic>
        <p:nvPicPr>
          <p:cNvPr id="150537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757738"/>
            <a:ext cx="50768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8" name="Rectangle 9"/>
          <p:cNvSpPr>
            <a:spLocks noChangeArrowheads="1"/>
          </p:cNvSpPr>
          <p:nvPr/>
        </p:nvSpPr>
        <p:spPr bwMode="auto">
          <a:xfrm>
            <a:off x="4092511" y="5786093"/>
            <a:ext cx="16224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 smtClean="0">
                <a:latin typeface="+mn-lt"/>
              </a:rPr>
              <a:t>Customer</a:t>
            </a:r>
            <a:endParaRPr lang="en-US" sz="2400" dirty="0">
              <a:latin typeface="+mn-lt"/>
            </a:endParaRPr>
          </a:p>
        </p:txBody>
      </p:sp>
      <p:pic>
        <p:nvPicPr>
          <p:cNvPr id="15053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44950"/>
            <a:ext cx="714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0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1" name="Picture 1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2" name="Picture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110038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43" name="Text Box 14"/>
          <p:cNvSpPr txBox="1">
            <a:spLocks noChangeArrowheads="1"/>
          </p:cNvSpPr>
          <p:nvPr/>
        </p:nvSpPr>
        <p:spPr bwMode="auto">
          <a:xfrm>
            <a:off x="3048000" y="5144869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 smtClean="0">
                <a:latin typeface="+mn-lt"/>
              </a:rPr>
              <a:t>Install default </a:t>
            </a:r>
            <a:r>
              <a:rPr lang="en-US" sz="1800" b="0" dirty="0">
                <a:latin typeface="+mn-lt"/>
              </a:rPr>
              <a:t>routes </a:t>
            </a:r>
            <a:r>
              <a:rPr lang="en-US" sz="1800" b="0" dirty="0" smtClean="0">
                <a:latin typeface="+mn-lt"/>
              </a:rPr>
              <a:t/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pointing </a:t>
            </a:r>
            <a:r>
              <a:rPr lang="en-US" sz="1800" b="0" dirty="0">
                <a:latin typeface="+mn-lt"/>
              </a:rPr>
              <a:t>to </a:t>
            </a:r>
            <a:r>
              <a:rPr lang="en-US" sz="1800" b="0" dirty="0" smtClean="0">
                <a:latin typeface="+mn-lt"/>
              </a:rPr>
              <a:t>Provider</a:t>
            </a:r>
            <a:endParaRPr lang="en-US" sz="1800" b="0" dirty="0">
              <a:latin typeface="+mn-lt"/>
            </a:endParaRPr>
          </a:p>
        </p:txBody>
      </p:sp>
      <p:sp>
        <p:nvSpPr>
          <p:cNvPr id="150544" name="Text Box 15"/>
          <p:cNvSpPr txBox="1">
            <a:spLocks noChangeArrowheads="1"/>
          </p:cNvSpPr>
          <p:nvPr/>
        </p:nvSpPr>
        <p:spPr bwMode="auto">
          <a:xfrm>
            <a:off x="2362200" y="3429000"/>
            <a:ext cx="579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 dirty="0" smtClean="0">
                <a:latin typeface="+mn-lt"/>
              </a:rPr>
              <a:t>Install </a:t>
            </a:r>
            <a:r>
              <a:rPr lang="en-US" sz="1800" b="0" dirty="0">
                <a:latin typeface="+mn-lt"/>
              </a:rPr>
              <a:t>routes 130.132.0.0/</a:t>
            </a:r>
            <a:r>
              <a:rPr lang="en-US" sz="1800" b="0" dirty="0" smtClean="0">
                <a:latin typeface="+mn-lt"/>
              </a:rPr>
              <a:t>16 pointing to Customer</a:t>
            </a:r>
            <a:endParaRPr lang="en-US" sz="1800" b="0" dirty="0">
              <a:latin typeface="+mn-lt"/>
            </a:endParaRPr>
          </a:p>
        </p:txBody>
      </p:sp>
      <p:sp>
        <p:nvSpPr>
          <p:cNvPr id="150545" name="Text Box 16"/>
          <p:cNvSpPr txBox="1">
            <a:spLocks noChangeArrowheads="1"/>
          </p:cNvSpPr>
          <p:nvPr/>
        </p:nvSpPr>
        <p:spPr bwMode="auto">
          <a:xfrm>
            <a:off x="3970338" y="6183313"/>
            <a:ext cx="20002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chemeClr val="bg1"/>
                </a:solidFill>
                <a:latin typeface="Arial Black" charset="0"/>
              </a:rPr>
              <a:t>130.132.0.0/16</a:t>
            </a:r>
          </a:p>
        </p:txBody>
      </p:sp>
    </p:spTree>
    <p:extLst>
      <p:ext uri="{BB962C8B-B14F-4D97-AF65-F5344CB8AC3E}">
        <p14:creationId xmlns:p14="http://schemas.microsoft.com/office/powerpoint/2010/main" val="181131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6" grpId="0"/>
      <p:bldP spid="150538" grpId="0"/>
      <p:bldP spid="150543" grpId="0"/>
      <p:bldP spid="150544" grpId="0"/>
      <p:bldP spid="1505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676400" y="3048000"/>
            <a:ext cx="6172200" cy="1524000"/>
            <a:chOff x="-384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Putting the pieces together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36942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8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284413" y="3209925"/>
            <a:ext cx="5183187" cy="1362075"/>
            <a:chOff x="1439" y="2016"/>
            <a:chExt cx="3265" cy="858"/>
          </a:xfrm>
        </p:grpSpPr>
        <p:grpSp>
          <p:nvGrpSpPr>
            <p:cNvPr id="36930" name="Group 51"/>
            <p:cNvGrpSpPr>
              <a:grpSpLocks/>
            </p:cNvGrpSpPr>
            <p:nvPr/>
          </p:nvGrpSpPr>
          <p:grpSpPr bwMode="auto">
            <a:xfrm>
              <a:off x="1439" y="2016"/>
              <a:ext cx="3265" cy="858"/>
              <a:chOff x="1439" y="2030"/>
              <a:chExt cx="3265" cy="858"/>
            </a:xfrm>
          </p:grpSpPr>
          <p:sp>
            <p:nvSpPr>
              <p:cNvPr id="36932" name="Freeform 52"/>
              <p:cNvSpPr>
                <a:spLocks/>
              </p:cNvSpPr>
              <p:nvPr/>
            </p:nvSpPr>
            <p:spPr bwMode="auto">
              <a:xfrm>
                <a:off x="3463" y="2322"/>
                <a:ext cx="1197" cy="51"/>
              </a:xfrm>
              <a:custGeom>
                <a:avLst/>
                <a:gdLst>
                  <a:gd name="T0" fmla="*/ 1197 w 1197"/>
                  <a:gd name="T1" fmla="*/ 0 h 51"/>
                  <a:gd name="T2" fmla="*/ 204 w 1197"/>
                  <a:gd name="T3" fmla="*/ 45 h 51"/>
                  <a:gd name="T4" fmla="*/ 0 w 1197"/>
                  <a:gd name="T5" fmla="*/ 38 h 51"/>
                  <a:gd name="T6" fmla="*/ 0 60000 65536"/>
                  <a:gd name="T7" fmla="*/ 0 60000 65536"/>
                  <a:gd name="T8" fmla="*/ 0 60000 65536"/>
                  <a:gd name="T9" fmla="*/ 0 w 1197"/>
                  <a:gd name="T10" fmla="*/ 0 h 51"/>
                  <a:gd name="T11" fmla="*/ 1197 w 119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97" h="51">
                    <a:moveTo>
                      <a:pt x="1197" y="0"/>
                    </a:moveTo>
                    <a:cubicBezTo>
                      <a:pt x="1032" y="7"/>
                      <a:pt x="403" y="39"/>
                      <a:pt x="204" y="45"/>
                    </a:cubicBezTo>
                    <a:cubicBezTo>
                      <a:pt x="5" y="51"/>
                      <a:pt x="42" y="39"/>
                      <a:pt x="0" y="3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Freeform 53"/>
              <p:cNvSpPr>
                <a:spLocks/>
              </p:cNvSpPr>
              <p:nvPr/>
            </p:nvSpPr>
            <p:spPr bwMode="auto">
              <a:xfrm>
                <a:off x="2697" y="2030"/>
                <a:ext cx="1959" cy="234"/>
              </a:xfrm>
              <a:custGeom>
                <a:avLst/>
                <a:gdLst>
                  <a:gd name="T0" fmla="*/ 1959 w 1959"/>
                  <a:gd name="T1" fmla="*/ 234 h 234"/>
                  <a:gd name="T2" fmla="*/ 373 w 1959"/>
                  <a:gd name="T3" fmla="*/ 42 h 234"/>
                  <a:gd name="T4" fmla="*/ 0 w 195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959"/>
                  <a:gd name="T10" fmla="*/ 0 h 234"/>
                  <a:gd name="T11" fmla="*/ 1959 w 195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9" h="234">
                    <a:moveTo>
                      <a:pt x="1959" y="234"/>
                    </a:moveTo>
                    <a:cubicBezTo>
                      <a:pt x="1695" y="202"/>
                      <a:pt x="699" y="81"/>
                      <a:pt x="373" y="42"/>
                    </a:cubicBezTo>
                    <a:cubicBezTo>
                      <a:pt x="47" y="3"/>
                      <a:pt x="78" y="9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Freeform 54"/>
              <p:cNvSpPr>
                <a:spLocks/>
              </p:cNvSpPr>
              <p:nvPr/>
            </p:nvSpPr>
            <p:spPr bwMode="auto">
              <a:xfrm rot="366366">
                <a:off x="1439" y="2112"/>
                <a:ext cx="3216" cy="432"/>
              </a:xfrm>
              <a:custGeom>
                <a:avLst/>
                <a:gdLst>
                  <a:gd name="T0" fmla="*/ 3475 w 2976"/>
                  <a:gd name="T1" fmla="*/ 0 h 192"/>
                  <a:gd name="T2" fmla="*/ 1233 w 2976"/>
                  <a:gd name="T3" fmla="*/ 243 h 192"/>
                  <a:gd name="T4" fmla="*/ 0 w 2976"/>
                  <a:gd name="T5" fmla="*/ 972 h 192"/>
                  <a:gd name="T6" fmla="*/ 0 60000 65536"/>
                  <a:gd name="T7" fmla="*/ 0 60000 65536"/>
                  <a:gd name="T8" fmla="*/ 0 60000 65536"/>
                  <a:gd name="T9" fmla="*/ 0 w 2976"/>
                  <a:gd name="T10" fmla="*/ 0 h 192"/>
                  <a:gd name="T11" fmla="*/ 2976 w 297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76" h="192">
                    <a:moveTo>
                      <a:pt x="2976" y="0"/>
                    </a:moveTo>
                    <a:cubicBezTo>
                      <a:pt x="2264" y="8"/>
                      <a:pt x="1552" y="16"/>
                      <a:pt x="1056" y="48"/>
                    </a:cubicBezTo>
                    <a:cubicBezTo>
                      <a:pt x="560" y="80"/>
                      <a:pt x="280" y="136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Freeform 55"/>
              <p:cNvSpPr>
                <a:spLocks/>
              </p:cNvSpPr>
              <p:nvPr/>
            </p:nvSpPr>
            <p:spPr bwMode="auto">
              <a:xfrm rot="238716">
                <a:off x="2352" y="2208"/>
                <a:ext cx="2304" cy="288"/>
              </a:xfrm>
              <a:custGeom>
                <a:avLst/>
                <a:gdLst>
                  <a:gd name="T0" fmla="*/ 2353 w 2256"/>
                  <a:gd name="T1" fmla="*/ 0 h 288"/>
                  <a:gd name="T2" fmla="*/ 400 w 2256"/>
                  <a:gd name="T3" fmla="*/ 144 h 288"/>
                  <a:gd name="T4" fmla="*/ 0 w 225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256"/>
                  <a:gd name="T10" fmla="*/ 0 h 288"/>
                  <a:gd name="T11" fmla="*/ 2256 w 225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6" h="288">
                    <a:moveTo>
                      <a:pt x="2256" y="0"/>
                    </a:moveTo>
                    <a:cubicBezTo>
                      <a:pt x="1508" y="48"/>
                      <a:pt x="760" y="96"/>
                      <a:pt x="384" y="144"/>
                    </a:cubicBezTo>
                    <a:cubicBezTo>
                      <a:pt x="8" y="192"/>
                      <a:pt x="4" y="240"/>
                      <a:pt x="0" y="28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6" name="Freeform 56"/>
              <p:cNvSpPr>
                <a:spLocks/>
              </p:cNvSpPr>
              <p:nvPr/>
            </p:nvSpPr>
            <p:spPr bwMode="auto">
              <a:xfrm>
                <a:off x="3360" y="2360"/>
                <a:ext cx="1344" cy="528"/>
              </a:xfrm>
              <a:custGeom>
                <a:avLst/>
                <a:gdLst>
                  <a:gd name="T0" fmla="*/ 1344 w 1344"/>
                  <a:gd name="T1" fmla="*/ 0 h 528"/>
                  <a:gd name="T2" fmla="*/ 336 w 1344"/>
                  <a:gd name="T3" fmla="*/ 336 h 528"/>
                  <a:gd name="T4" fmla="*/ 0 w 134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528"/>
                  <a:gd name="T11" fmla="*/ 1344 w 134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528">
                    <a:moveTo>
                      <a:pt x="1344" y="0"/>
                    </a:moveTo>
                    <a:cubicBezTo>
                      <a:pt x="952" y="124"/>
                      <a:pt x="560" y="248"/>
                      <a:pt x="336" y="336"/>
                    </a:cubicBezTo>
                    <a:cubicBezTo>
                      <a:pt x="112" y="424"/>
                      <a:pt x="56" y="476"/>
                      <a:pt x="0" y="52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31" name="Freeform 57"/>
            <p:cNvSpPr>
              <a:spLocks/>
            </p:cNvSpPr>
            <p:nvPr/>
          </p:nvSpPr>
          <p:spPr bwMode="auto">
            <a:xfrm rot="1272211">
              <a:off x="4272" y="2304"/>
              <a:ext cx="432" cy="192"/>
            </a:xfrm>
            <a:custGeom>
              <a:avLst/>
              <a:gdLst>
                <a:gd name="T0" fmla="*/ 648 w 288"/>
                <a:gd name="T1" fmla="*/ 0 h 240"/>
                <a:gd name="T2" fmla="*/ 432 w 288"/>
                <a:gd name="T3" fmla="*/ 92 h 240"/>
                <a:gd name="T4" fmla="*/ 0 w 288"/>
                <a:gd name="T5" fmla="*/ 154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0"/>
                  </a:moveTo>
                  <a:cubicBezTo>
                    <a:pt x="264" y="52"/>
                    <a:pt x="240" y="104"/>
                    <a:pt x="192" y="144"/>
                  </a:cubicBezTo>
                  <a:cubicBezTo>
                    <a:pt x="144" y="184"/>
                    <a:pt x="72" y="212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447800" y="2233613"/>
            <a:ext cx="6781800" cy="2262187"/>
            <a:chOff x="912" y="1407"/>
            <a:chExt cx="4272" cy="1425"/>
          </a:xfrm>
        </p:grpSpPr>
        <p:sp>
          <p:nvSpPr>
            <p:cNvPr id="36926" name="AutoShape 59"/>
            <p:cNvSpPr>
              <a:spLocks noChangeArrowheads="1"/>
            </p:cNvSpPr>
            <p:nvPr/>
          </p:nvSpPr>
          <p:spPr bwMode="auto">
            <a:xfrm rot="4154241">
              <a:off x="2112" y="1503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7" name="AutoShape 60"/>
            <p:cNvSpPr>
              <a:spLocks noChangeArrowheads="1"/>
            </p:cNvSpPr>
            <p:nvPr/>
          </p:nvSpPr>
          <p:spPr bwMode="auto">
            <a:xfrm rot="2975012">
              <a:off x="816" y="1871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AutoShape 61"/>
            <p:cNvSpPr>
              <a:spLocks noChangeArrowheads="1"/>
            </p:cNvSpPr>
            <p:nvPr/>
          </p:nvSpPr>
          <p:spPr bwMode="auto">
            <a:xfrm rot="6537443">
              <a:off x="4752" y="1632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AutoShape 62"/>
            <p:cNvSpPr>
              <a:spLocks noChangeArrowheads="1"/>
            </p:cNvSpPr>
            <p:nvPr/>
          </p:nvSpPr>
          <p:spPr bwMode="auto">
            <a:xfrm rot="-6498625">
              <a:off x="4848" y="2496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2209800" y="3340100"/>
            <a:ext cx="5181600" cy="1155700"/>
            <a:chOff x="1392" y="2104"/>
            <a:chExt cx="3264" cy="728"/>
          </a:xfrm>
        </p:grpSpPr>
        <p:sp>
          <p:nvSpPr>
            <p:cNvPr id="36919" name="Freeform 64"/>
            <p:cNvSpPr>
              <a:spLocks/>
            </p:cNvSpPr>
            <p:nvPr/>
          </p:nvSpPr>
          <p:spPr bwMode="auto">
            <a:xfrm>
              <a:off x="1440" y="2264"/>
              <a:ext cx="1776" cy="48"/>
            </a:xfrm>
            <a:custGeom>
              <a:avLst/>
              <a:gdLst>
                <a:gd name="T0" fmla="*/ 0 w 1776"/>
                <a:gd name="T1" fmla="*/ 21 h 112"/>
                <a:gd name="T2" fmla="*/ 1296 w 1776"/>
                <a:gd name="T3" fmla="*/ 3 h 112"/>
                <a:gd name="T4" fmla="*/ 1776 w 1776"/>
                <a:gd name="T5" fmla="*/ 3 h 112"/>
                <a:gd name="T6" fmla="*/ 0 60000 65536"/>
                <a:gd name="T7" fmla="*/ 0 60000 65536"/>
                <a:gd name="T8" fmla="*/ 0 60000 65536"/>
                <a:gd name="T9" fmla="*/ 0 w 1776"/>
                <a:gd name="T10" fmla="*/ 0 h 112"/>
                <a:gd name="T11" fmla="*/ 1776 w 1776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112">
                  <a:moveTo>
                    <a:pt x="0" y="112"/>
                  </a:moveTo>
                  <a:cubicBezTo>
                    <a:pt x="500" y="72"/>
                    <a:pt x="1000" y="32"/>
                    <a:pt x="1296" y="16"/>
                  </a:cubicBezTo>
                  <a:cubicBezTo>
                    <a:pt x="1592" y="0"/>
                    <a:pt x="1684" y="8"/>
                    <a:pt x="1776" y="1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20" name="Group 65"/>
            <p:cNvGrpSpPr>
              <a:grpSpLocks/>
            </p:cNvGrpSpPr>
            <p:nvPr/>
          </p:nvGrpSpPr>
          <p:grpSpPr bwMode="auto">
            <a:xfrm>
              <a:off x="1392" y="2104"/>
              <a:ext cx="3264" cy="728"/>
              <a:chOff x="1392" y="2112"/>
              <a:chExt cx="3264" cy="728"/>
            </a:xfrm>
          </p:grpSpPr>
          <p:sp>
            <p:nvSpPr>
              <p:cNvPr id="36921" name="Freeform 66"/>
              <p:cNvSpPr>
                <a:spLocks/>
              </p:cNvSpPr>
              <p:nvPr/>
            </p:nvSpPr>
            <p:spPr bwMode="auto">
              <a:xfrm>
                <a:off x="1440" y="21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480 w 864"/>
                  <a:gd name="T3" fmla="*/ 96 h 192"/>
                  <a:gd name="T4" fmla="*/ 864 w 864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92"/>
                  <a:gd name="T11" fmla="*/ 864 w 86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92">
                    <a:moveTo>
                      <a:pt x="0" y="192"/>
                    </a:moveTo>
                    <a:cubicBezTo>
                      <a:pt x="168" y="160"/>
                      <a:pt x="336" y="128"/>
                      <a:pt x="480" y="96"/>
                    </a:cubicBezTo>
                    <a:cubicBezTo>
                      <a:pt x="624" y="64"/>
                      <a:pt x="744" y="32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2" name="Freeform 67"/>
              <p:cNvSpPr>
                <a:spLocks/>
              </p:cNvSpPr>
              <p:nvPr/>
            </p:nvSpPr>
            <p:spPr bwMode="auto">
              <a:xfrm>
                <a:off x="1392" y="2408"/>
                <a:ext cx="720" cy="96"/>
              </a:xfrm>
              <a:custGeom>
                <a:avLst/>
                <a:gdLst>
                  <a:gd name="T0" fmla="*/ 0 w 720"/>
                  <a:gd name="T1" fmla="*/ 0 h 96"/>
                  <a:gd name="T2" fmla="*/ 720 w 720"/>
                  <a:gd name="T3" fmla="*/ 96 h 96"/>
                  <a:gd name="T4" fmla="*/ 0 60000 65536"/>
                  <a:gd name="T5" fmla="*/ 0 60000 65536"/>
                  <a:gd name="T6" fmla="*/ 0 w 720"/>
                  <a:gd name="T7" fmla="*/ 0 h 96"/>
                  <a:gd name="T8" fmla="*/ 720 w 720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0" h="96">
                    <a:moveTo>
                      <a:pt x="0" y="0"/>
                    </a:moveTo>
                    <a:cubicBezTo>
                      <a:pt x="300" y="40"/>
                      <a:pt x="600" y="80"/>
                      <a:pt x="720" y="9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Freeform 68"/>
              <p:cNvSpPr>
                <a:spLocks/>
              </p:cNvSpPr>
              <p:nvPr/>
            </p:nvSpPr>
            <p:spPr bwMode="auto">
              <a:xfrm>
                <a:off x="1440" y="2208"/>
                <a:ext cx="2592" cy="152"/>
              </a:xfrm>
              <a:custGeom>
                <a:avLst/>
                <a:gdLst>
                  <a:gd name="T0" fmla="*/ 0 w 2592"/>
                  <a:gd name="T1" fmla="*/ 104 h 152"/>
                  <a:gd name="T2" fmla="*/ 1968 w 2592"/>
                  <a:gd name="T3" fmla="*/ 8 h 152"/>
                  <a:gd name="T4" fmla="*/ 2592 w 259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2592"/>
                  <a:gd name="T10" fmla="*/ 0 h 152"/>
                  <a:gd name="T11" fmla="*/ 2592 w 259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92" h="152">
                    <a:moveTo>
                      <a:pt x="0" y="104"/>
                    </a:moveTo>
                    <a:cubicBezTo>
                      <a:pt x="768" y="52"/>
                      <a:pt x="1536" y="0"/>
                      <a:pt x="1968" y="8"/>
                    </a:cubicBezTo>
                    <a:cubicBezTo>
                      <a:pt x="2400" y="16"/>
                      <a:pt x="2496" y="84"/>
                      <a:pt x="2592" y="1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4" name="Freeform 69"/>
              <p:cNvSpPr>
                <a:spLocks/>
              </p:cNvSpPr>
              <p:nvPr/>
            </p:nvSpPr>
            <p:spPr bwMode="auto">
              <a:xfrm rot="-171745">
                <a:off x="1440" y="2112"/>
                <a:ext cx="3216" cy="200"/>
              </a:xfrm>
              <a:custGeom>
                <a:avLst/>
                <a:gdLst>
                  <a:gd name="T0" fmla="*/ 0 w 3360"/>
                  <a:gd name="T1" fmla="*/ 152 h 200"/>
                  <a:gd name="T2" fmla="*/ 2243 w 3360"/>
                  <a:gd name="T3" fmla="*/ 8 h 200"/>
                  <a:gd name="T4" fmla="*/ 3078 w 3360"/>
                  <a:gd name="T5" fmla="*/ 200 h 200"/>
                  <a:gd name="T6" fmla="*/ 0 60000 65536"/>
                  <a:gd name="T7" fmla="*/ 0 60000 65536"/>
                  <a:gd name="T8" fmla="*/ 0 60000 65536"/>
                  <a:gd name="T9" fmla="*/ 0 w 3360"/>
                  <a:gd name="T10" fmla="*/ 0 h 200"/>
                  <a:gd name="T11" fmla="*/ 3360 w 3360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0" h="200">
                    <a:moveTo>
                      <a:pt x="0" y="152"/>
                    </a:moveTo>
                    <a:cubicBezTo>
                      <a:pt x="944" y="76"/>
                      <a:pt x="1888" y="0"/>
                      <a:pt x="2448" y="8"/>
                    </a:cubicBezTo>
                    <a:cubicBezTo>
                      <a:pt x="3008" y="16"/>
                      <a:pt x="3184" y="108"/>
                      <a:pt x="3360" y="2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5" name="Freeform 70"/>
              <p:cNvSpPr>
                <a:spLocks/>
              </p:cNvSpPr>
              <p:nvPr/>
            </p:nvSpPr>
            <p:spPr bwMode="auto">
              <a:xfrm>
                <a:off x="1440" y="2440"/>
                <a:ext cx="1544" cy="400"/>
              </a:xfrm>
              <a:custGeom>
                <a:avLst/>
                <a:gdLst>
                  <a:gd name="T0" fmla="*/ 0 w 1544"/>
                  <a:gd name="T1" fmla="*/ 0 h 400"/>
                  <a:gd name="T2" fmla="*/ 1296 w 1544"/>
                  <a:gd name="T3" fmla="*/ 336 h 400"/>
                  <a:gd name="T4" fmla="*/ 1488 w 1544"/>
                  <a:gd name="T5" fmla="*/ 384 h 400"/>
                  <a:gd name="T6" fmla="*/ 0 60000 65536"/>
                  <a:gd name="T7" fmla="*/ 0 60000 65536"/>
                  <a:gd name="T8" fmla="*/ 0 60000 65536"/>
                  <a:gd name="T9" fmla="*/ 0 w 1544"/>
                  <a:gd name="T10" fmla="*/ 0 h 400"/>
                  <a:gd name="T11" fmla="*/ 1544 w 1544"/>
                  <a:gd name="T12" fmla="*/ 400 h 4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4" h="400">
                    <a:moveTo>
                      <a:pt x="0" y="0"/>
                    </a:moveTo>
                    <a:cubicBezTo>
                      <a:pt x="524" y="136"/>
                      <a:pt x="1048" y="272"/>
                      <a:pt x="1296" y="336"/>
                    </a:cubicBezTo>
                    <a:cubicBezTo>
                      <a:pt x="1544" y="400"/>
                      <a:pt x="1516" y="392"/>
                      <a:pt x="1488" y="3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9575" name="Text Box 71"/>
          <p:cNvSpPr txBox="1">
            <a:spLocks noChangeArrowheads="1"/>
          </p:cNvSpPr>
          <p:nvPr/>
        </p:nvSpPr>
        <p:spPr bwMode="auto">
          <a:xfrm>
            <a:off x="228600" y="4704388"/>
            <a:ext cx="7467600" cy="188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algn="l" eaLnBrk="1" hangingPunct="1">
              <a:lnSpc>
                <a:spcPct val="60000"/>
              </a:lnSpc>
              <a:spcBef>
                <a:spcPts val="3000"/>
              </a:spcBef>
            </a:pPr>
            <a:endParaRPr lang="en-US" b="0" dirty="0">
              <a:latin typeface="Times New Roman" charset="0"/>
            </a:endParaRPr>
          </a:p>
          <a:p>
            <a:pPr algn="l" eaLnBrk="1" hangingPunct="1">
              <a:lnSpc>
                <a:spcPct val="60000"/>
              </a:lnSpc>
              <a:spcBef>
                <a:spcPts val="3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Provide internal reachability (</a:t>
            </a:r>
            <a:r>
              <a:rPr lang="en-US" dirty="0">
                <a:latin typeface="Times New Roman" charset="0"/>
              </a:rPr>
              <a:t>IGP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Learn routes to external destinations (</a:t>
            </a:r>
            <a:r>
              <a:rPr lang="en-US" dirty="0" err="1">
                <a:latin typeface="Times New Roman" charset="0"/>
              </a:rPr>
              <a:t>eBGP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Distribute externally learned routes internally (</a:t>
            </a:r>
            <a:r>
              <a:rPr lang="en-US" dirty="0" err="1">
                <a:latin typeface="Times New Roman" charset="0"/>
              </a:rPr>
              <a:t>iBGP</a:t>
            </a:r>
            <a:r>
              <a:rPr lang="en-US" b="0" dirty="0" smtClean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 smtClean="0">
                <a:latin typeface="Times New Roman" charset="0"/>
              </a:rPr>
              <a:t>Travel shortest path to egress (IGP)</a:t>
            </a:r>
            <a:endParaRPr lang="en-US" b="0" dirty="0">
              <a:latin typeface="Times New Roman" charset="0"/>
            </a:endParaRPr>
          </a:p>
        </p:txBody>
      </p:sp>
      <p:sp>
        <p:nvSpPr>
          <p:cNvPr id="2069576" name="AutoShape 72"/>
          <p:cNvSpPr>
            <a:spLocks noChangeArrowheads="1"/>
          </p:cNvSpPr>
          <p:nvPr/>
        </p:nvSpPr>
        <p:spPr bwMode="auto">
          <a:xfrm>
            <a:off x="5410200" y="55425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577" name="Line 73"/>
          <p:cNvSpPr>
            <a:spLocks noChangeShapeType="1"/>
          </p:cNvSpPr>
          <p:nvPr/>
        </p:nvSpPr>
        <p:spPr bwMode="auto">
          <a:xfrm>
            <a:off x="6324600" y="60759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579" name="Line 75"/>
          <p:cNvSpPr>
            <a:spLocks noChangeShapeType="1"/>
          </p:cNvSpPr>
          <p:nvPr/>
        </p:nvSpPr>
        <p:spPr bwMode="auto">
          <a:xfrm>
            <a:off x="4572000" y="5390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100387"/>
            <a:ext cx="5105400" cy="1319213"/>
            <a:chOff x="1440" y="1968"/>
            <a:chExt cx="3216" cy="831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12"/>
              <a:ext cx="3216" cy="687"/>
              <a:chOff x="1440" y="2097"/>
              <a:chExt cx="3216" cy="687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Text Box 84"/>
              <p:cNvSpPr txBox="1">
                <a:spLocks noChangeArrowheads="1"/>
              </p:cNvSpPr>
              <p:nvPr/>
            </p:nvSpPr>
            <p:spPr bwMode="auto">
              <a:xfrm>
                <a:off x="1718" y="22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36912" name="Text Box 85"/>
              <p:cNvSpPr txBox="1">
                <a:spLocks noChangeArrowheads="1"/>
              </p:cNvSpPr>
              <p:nvPr/>
            </p:nvSpPr>
            <p:spPr bwMode="auto">
              <a:xfrm>
                <a:off x="2208" y="209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3" name="Text Box 86"/>
              <p:cNvSpPr txBox="1">
                <a:spLocks noChangeArrowheads="1"/>
              </p:cNvSpPr>
              <p:nvPr/>
            </p:nvSpPr>
            <p:spPr bwMode="auto">
              <a:xfrm>
                <a:off x="268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36914" name="Text Box 87"/>
              <p:cNvSpPr txBox="1">
                <a:spLocks noChangeArrowheads="1"/>
              </p:cNvSpPr>
              <p:nvPr/>
            </p:nvSpPr>
            <p:spPr bwMode="auto">
              <a:xfrm>
                <a:off x="364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9</a:t>
                </a:r>
              </a:p>
            </p:txBody>
          </p:sp>
          <p:sp>
            <p:nvSpPr>
              <p:cNvPr id="36915" name="Text Box 88"/>
              <p:cNvSpPr txBox="1">
                <a:spLocks noChangeArrowheads="1"/>
              </p:cNvSpPr>
              <p:nvPr/>
            </p:nvSpPr>
            <p:spPr bwMode="auto">
              <a:xfrm>
                <a:off x="4364" y="21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6" name="Text Box 89"/>
              <p:cNvSpPr txBox="1">
                <a:spLocks noChangeArrowheads="1"/>
              </p:cNvSpPr>
              <p:nvPr/>
            </p:nvSpPr>
            <p:spPr bwMode="auto">
              <a:xfrm>
                <a:off x="3216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6917" name="Text Box 90"/>
              <p:cNvSpPr txBox="1">
                <a:spLocks noChangeArrowheads="1"/>
              </p:cNvSpPr>
              <p:nvPr/>
            </p:nvSpPr>
            <p:spPr bwMode="auto">
              <a:xfrm>
                <a:off x="2688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3</a:t>
                </a:r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Text Box 93"/>
            <p:cNvSpPr txBox="1">
              <a:spLocks noChangeArrowheads="1"/>
            </p:cNvSpPr>
            <p:nvPr/>
          </p:nvSpPr>
          <p:spPr bwMode="auto">
            <a:xfrm>
              <a:off x="2832" y="19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99" name="Group 94"/>
          <p:cNvGrpSpPr>
            <a:grpSpLocks/>
          </p:cNvGrpSpPr>
          <p:nvPr/>
        </p:nvGrpSpPr>
        <p:grpSpPr bwMode="auto">
          <a:xfrm>
            <a:off x="3429000" y="2362200"/>
            <a:ext cx="4343400" cy="1524000"/>
            <a:chOff x="2160" y="1488"/>
            <a:chExt cx="2736" cy="960"/>
          </a:xfrm>
        </p:grpSpPr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2160" y="1584"/>
              <a:ext cx="144" cy="864"/>
            </a:xfrm>
            <a:custGeom>
              <a:avLst/>
              <a:gdLst>
                <a:gd name="T0" fmla="*/ 0 w 144"/>
                <a:gd name="T1" fmla="*/ 864 h 864"/>
                <a:gd name="T2" fmla="*/ 144 w 144"/>
                <a:gd name="T3" fmla="*/ 480 h 864"/>
                <a:gd name="T4" fmla="*/ 0 w 144"/>
                <a:gd name="T5" fmla="*/ 0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864"/>
                  </a:moveTo>
                  <a:cubicBezTo>
                    <a:pt x="72" y="744"/>
                    <a:pt x="144" y="624"/>
                    <a:pt x="144" y="480"/>
                  </a:cubicBezTo>
                  <a:cubicBezTo>
                    <a:pt x="144" y="336"/>
                    <a:pt x="72" y="168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2496" y="1488"/>
              <a:ext cx="768" cy="816"/>
            </a:xfrm>
            <a:custGeom>
              <a:avLst/>
              <a:gdLst>
                <a:gd name="T0" fmla="*/ 768 w 768"/>
                <a:gd name="T1" fmla="*/ 816 h 816"/>
                <a:gd name="T2" fmla="*/ 192 w 768"/>
                <a:gd name="T3" fmla="*/ 480 h 816"/>
                <a:gd name="T4" fmla="*/ 0 w 768"/>
                <a:gd name="T5" fmla="*/ 0 h 816"/>
                <a:gd name="T6" fmla="*/ 0 60000 65536"/>
                <a:gd name="T7" fmla="*/ 0 60000 65536"/>
                <a:gd name="T8" fmla="*/ 0 60000 65536"/>
                <a:gd name="T9" fmla="*/ 0 w 768"/>
                <a:gd name="T10" fmla="*/ 0 h 816"/>
                <a:gd name="T11" fmla="*/ 768 w 76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16">
                  <a:moveTo>
                    <a:pt x="768" y="816"/>
                  </a:moveTo>
                  <a:cubicBezTo>
                    <a:pt x="544" y="716"/>
                    <a:pt x="320" y="616"/>
                    <a:pt x="192" y="480"/>
                  </a:cubicBezTo>
                  <a:cubicBezTo>
                    <a:pt x="64" y="344"/>
                    <a:pt x="32" y="172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4080" y="1632"/>
              <a:ext cx="816" cy="768"/>
            </a:xfrm>
            <a:custGeom>
              <a:avLst/>
              <a:gdLst>
                <a:gd name="T0" fmla="*/ 0 w 816"/>
                <a:gd name="T1" fmla="*/ 768 h 768"/>
                <a:gd name="T2" fmla="*/ 672 w 816"/>
                <a:gd name="T3" fmla="*/ 480 h 768"/>
                <a:gd name="T4" fmla="*/ 816 w 816"/>
                <a:gd name="T5" fmla="*/ 0 h 768"/>
                <a:gd name="T6" fmla="*/ 0 60000 65536"/>
                <a:gd name="T7" fmla="*/ 0 60000 65536"/>
                <a:gd name="T8" fmla="*/ 0 60000 65536"/>
                <a:gd name="T9" fmla="*/ 0 w 816"/>
                <a:gd name="T10" fmla="*/ 0 h 768"/>
                <a:gd name="T11" fmla="*/ 816 w 81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768">
                  <a:moveTo>
                    <a:pt x="0" y="768"/>
                  </a:moveTo>
                  <a:cubicBezTo>
                    <a:pt x="268" y="688"/>
                    <a:pt x="536" y="608"/>
                    <a:pt x="672" y="480"/>
                  </a:cubicBezTo>
                  <a:cubicBezTo>
                    <a:pt x="808" y="352"/>
                    <a:pt x="812" y="176"/>
                    <a:pt x="816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77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576" grpId="0" animBg="1"/>
      <p:bldP spid="2069577" grpId="0" animBg="1"/>
      <p:bldP spid="20695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 marL="342900" indent="-342900"/>
            <a:r>
              <a:rPr lang="en-US" b="1" dirty="0" smtClean="0"/>
              <a:t>Open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Establishes BGP </a:t>
            </a:r>
            <a:r>
              <a:rPr lang="en-US" dirty="0" smtClean="0">
                <a:solidFill>
                  <a:srgbClr val="000090"/>
                </a:solidFill>
              </a:rPr>
              <a:t>session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BGP uses </a:t>
            </a:r>
            <a:r>
              <a:rPr lang="en-US" dirty="0" smtClean="0">
                <a:solidFill>
                  <a:srgbClr val="000090"/>
                </a:solidFill>
              </a:rPr>
              <a:t>TCP </a:t>
            </a:r>
            <a:r>
              <a:rPr lang="en-US" i="1" dirty="0" smtClean="0">
                <a:solidFill>
                  <a:srgbClr val="000090"/>
                </a:solidFill>
              </a:rPr>
              <a:t>[will make sense in 1-2weeks]</a:t>
            </a:r>
            <a:endParaRPr lang="en-US" i="1" dirty="0">
              <a:solidFill>
                <a:srgbClr val="000090"/>
              </a:solidFill>
            </a:endParaRPr>
          </a:p>
          <a:p>
            <a:pPr marL="342900" indent="-342900"/>
            <a:r>
              <a:rPr lang="en-US" b="1" dirty="0" smtClean="0"/>
              <a:t>Notification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Report unusual conditions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Update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new </a:t>
            </a:r>
            <a:r>
              <a:rPr lang="en-US" dirty="0" smtClean="0">
                <a:solidFill>
                  <a:srgbClr val="000090"/>
                </a:solidFill>
              </a:rPr>
              <a:t>routes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</a:t>
            </a:r>
            <a:r>
              <a:rPr lang="en-US" dirty="0" smtClean="0">
                <a:solidFill>
                  <a:srgbClr val="000090"/>
                </a:solidFill>
              </a:rPr>
              <a:t>old </a:t>
            </a:r>
            <a:r>
              <a:rPr lang="en-US" dirty="0">
                <a:solidFill>
                  <a:srgbClr val="000090"/>
                </a:solidFill>
              </a:rPr>
              <a:t>routes that become inactive</a:t>
            </a:r>
          </a:p>
          <a:p>
            <a:pPr marL="342900" indent="-342900"/>
            <a:r>
              <a:rPr lang="en-US" b="1" dirty="0" err="1" smtClean="0"/>
              <a:t>Keepalive</a:t>
            </a:r>
            <a:r>
              <a:rPr lang="en-US" b="1" dirty="0" smtClean="0"/>
              <a:t>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that connection is still viable</a:t>
            </a:r>
          </a:p>
        </p:txBody>
      </p:sp>
    </p:spTree>
    <p:extLst>
      <p:ext uri="{BB962C8B-B14F-4D97-AF65-F5344CB8AC3E}">
        <p14:creationId xmlns:p14="http://schemas.microsoft.com/office/powerpoint/2010/main" val="38116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63000" cy="4038600"/>
          </a:xfrm>
        </p:spPr>
        <p:txBody>
          <a:bodyPr/>
          <a:lstStyle/>
          <a:p>
            <a:pPr marL="342900" indent="-342900"/>
            <a:endParaRPr lang="en-US" sz="2800" dirty="0"/>
          </a:p>
          <a:p>
            <a:pPr marL="342900" indent="-342900"/>
            <a:r>
              <a:rPr lang="en-US" dirty="0" smtClean="0"/>
              <a:t>Format </a:t>
            </a:r>
            <a:r>
              <a:rPr lang="en-US" i="1" dirty="0" smtClean="0">
                <a:solidFill>
                  <a:srgbClr val="FF0000"/>
                </a:solidFill>
              </a:rPr>
              <a:t>&lt;IP prefix: route attributes&gt;</a:t>
            </a:r>
            <a:endParaRPr lang="en-US" i="1" dirty="0">
              <a:solidFill>
                <a:srgbClr val="FF0000"/>
              </a:solidFill>
            </a:endParaRPr>
          </a:p>
          <a:p>
            <a:pPr lvl="1" indent="-342900"/>
            <a:r>
              <a:rPr lang="en-US" sz="2400" dirty="0" smtClean="0"/>
              <a:t>attributes describe properties of the route</a:t>
            </a:r>
          </a:p>
          <a:p>
            <a:pPr lvl="1" indent="-342900"/>
            <a:endParaRPr lang="en-US" dirty="0"/>
          </a:p>
          <a:p>
            <a:r>
              <a:rPr lang="en-US" dirty="0" smtClean="0"/>
              <a:t>Two kinds of updates</a:t>
            </a:r>
            <a:endParaRPr lang="en-US" dirty="0"/>
          </a:p>
          <a:p>
            <a:pPr lvl="1" indent="-342900"/>
            <a:r>
              <a:rPr lang="en-US" sz="2400" dirty="0" smtClean="0">
                <a:solidFill>
                  <a:srgbClr val="FF0000"/>
                </a:solidFill>
              </a:rPr>
              <a:t>announcements</a:t>
            </a:r>
            <a:r>
              <a:rPr lang="en-US" sz="2400" dirty="0" smtClean="0"/>
              <a:t>: new routes or changes to existing routes</a:t>
            </a:r>
          </a:p>
          <a:p>
            <a:pPr lvl="1" indent="-342900"/>
            <a:r>
              <a:rPr lang="en-US" dirty="0" smtClean="0">
                <a:solidFill>
                  <a:srgbClr val="FF0000"/>
                </a:solidFill>
              </a:rPr>
              <a:t>withdrawal</a:t>
            </a:r>
            <a:r>
              <a:rPr lang="en-US" dirty="0" smtClean="0"/>
              <a:t>: remove routes that no longer exist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2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router must be able to forward based on *any* destination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/>
              <a:t>Given address, it needs to know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next hop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(table)</a:t>
            </a:r>
          </a:p>
          <a:p>
            <a:r>
              <a:rPr lang="en-US" dirty="0"/>
              <a:t>Naive: Have an entry for each address</a:t>
            </a:r>
          </a:p>
          <a:p>
            <a:pPr lvl="1"/>
            <a:r>
              <a:rPr lang="en-US" dirty="0"/>
              <a:t>There would be 10^8 </a:t>
            </a:r>
            <a:r>
              <a:rPr lang="en-US" dirty="0" smtClean="0"/>
              <a:t>entries with the classic addressing scheme!</a:t>
            </a:r>
          </a:p>
          <a:p>
            <a:pPr lvl="1"/>
            <a:r>
              <a:rPr lang="en-US" dirty="0" smtClean="0"/>
              <a:t>And routing updates per destination! </a:t>
            </a:r>
            <a:endParaRPr lang="en-US" dirty="0"/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But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do this if addresses are assigned </a:t>
            </a:r>
            <a:r>
              <a:rPr lang="en-US" dirty="0" smtClean="0"/>
              <a:t>randomly</a:t>
            </a:r>
            <a:endParaRPr lang="en-US" dirty="0"/>
          </a:p>
          <a:p>
            <a:r>
              <a:rPr lang="en-US" dirty="0"/>
              <a:t>Addresses allocation is </a:t>
            </a:r>
            <a:r>
              <a:rPr lang="en-US" dirty="0" smtClean="0"/>
              <a:t>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9144000" cy="1173162"/>
          </a:xfrm>
        </p:spPr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95800"/>
          </a:xfrm>
        </p:spPr>
        <p:txBody>
          <a:bodyPr/>
          <a:lstStyle/>
          <a:p>
            <a:pPr marL="342900" indent="-342900"/>
            <a:r>
              <a:rPr lang="en-US" dirty="0" smtClean="0"/>
              <a:t>Routes are described using attributes</a:t>
            </a:r>
          </a:p>
          <a:p>
            <a:pPr lvl="1" indent="-342900"/>
            <a:r>
              <a:rPr lang="en-US" dirty="0" smtClean="0"/>
              <a:t>Used in route selection/export decisions</a:t>
            </a:r>
          </a:p>
          <a:p>
            <a:pPr marL="342900" indent="-342900"/>
            <a:r>
              <a:rPr lang="en-US" sz="2800" dirty="0" smtClean="0"/>
              <a:t>Some attributes are local</a:t>
            </a:r>
          </a:p>
          <a:p>
            <a:pPr lvl="1" indent="-342900"/>
            <a:r>
              <a:rPr lang="en-US" sz="2400" dirty="0" smtClean="0"/>
              <a:t>i.e., private within an AS, not included in announcements</a:t>
            </a:r>
          </a:p>
          <a:p>
            <a:pPr marL="342900" indent="-342900"/>
            <a:r>
              <a:rPr lang="en-US" sz="2800" dirty="0" smtClean="0"/>
              <a:t>Some attributes are </a:t>
            </a:r>
            <a:r>
              <a:rPr lang="en-US" dirty="0" smtClean="0"/>
              <a:t>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  <a:endParaRPr lang="en-US" sz="2800" dirty="0"/>
          </a:p>
          <a:p>
            <a:pPr marL="393700" indent="-285750"/>
            <a:r>
              <a:rPr lang="en-US" dirty="0" smtClean="0"/>
              <a:t>There are many standardized attributes in BGP</a:t>
            </a:r>
          </a:p>
          <a:p>
            <a:pPr marL="742950" lvl="1" indent="-285750"/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discuss a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5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(1):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ASPATH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01888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Carried in route announcements</a:t>
            </a:r>
          </a:p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Vector that lists all the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a route advertisement has traversed (in reverse order)</a:t>
            </a:r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3655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7286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4154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7640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7640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5418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7192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51085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7640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791200"/>
            <a:ext cx="1936628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88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51895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3894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</a:t>
              </a:r>
              <a:r>
                <a:rPr lang="en-US" sz="2400" dirty="0" smtClean="0">
                  <a:latin typeface="Arial" charset="0"/>
                </a:rPr>
                <a:t>88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 smtClean="0">
                  <a:latin typeface="Arial" charset="0"/>
                </a:rPr>
                <a:t>Princeton,</a:t>
              </a:r>
              <a:br>
                <a:rPr lang="en-US" sz="1400" dirty="0" smtClean="0">
                  <a:latin typeface="Arial" charset="0"/>
                </a:rPr>
              </a:br>
              <a:r>
                <a:rPr lang="en-US" sz="1400" dirty="0" smtClean="0">
                  <a:latin typeface="Arial" charset="0"/>
                </a:rPr>
                <a:t> 128.112/16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IP prefix = 128.112.0.0</a:t>
              </a: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88</a:t>
              </a: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8402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50688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6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(2):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2438400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cs typeface="Arial" charset="0"/>
              </a:rPr>
              <a:t>“Local Preference”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Used to choose between different </a:t>
            </a:r>
            <a:r>
              <a:rPr lang="en-US" sz="2600" dirty="0">
                <a:latin typeface="Arial" charset="0"/>
                <a:cs typeface="Arial" charset="0"/>
              </a:rPr>
              <a:t>AS </a:t>
            </a:r>
            <a:r>
              <a:rPr lang="en-US" sz="2600" dirty="0" smtClean="0">
                <a:latin typeface="Arial" charset="0"/>
                <a:cs typeface="Arial" charset="0"/>
              </a:rPr>
              <a:t>paths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higher the value the more </a:t>
            </a:r>
            <a:r>
              <a:rPr lang="en-US" sz="2600" dirty="0" smtClean="0">
                <a:latin typeface="Arial" charset="0"/>
                <a:cs typeface="Arial" charset="0"/>
              </a:rPr>
              <a:t>preferred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Local to an AS; carried only in </a:t>
            </a:r>
            <a:r>
              <a:rPr lang="en-US" sz="2600" b="1" dirty="0" err="1" smtClean="0">
                <a:latin typeface="Arial" charset="0"/>
                <a:cs typeface="Arial" charset="0"/>
              </a:rPr>
              <a:t>iBGP</a:t>
            </a:r>
            <a:r>
              <a:rPr lang="en-US" sz="2600" dirty="0" smtClean="0">
                <a:latin typeface="Arial" charset="0"/>
                <a:cs typeface="Arial" charset="0"/>
              </a:rPr>
              <a:t> messages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4190999"/>
            <a:ext cx="2971800" cy="2438400"/>
            <a:chOff x="5410200" y="1351935"/>
            <a:chExt cx="2984500" cy="3067665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6477000" y="3810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6584950" y="3946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5410200" y="3048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5518150" y="3184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7467600" y="29718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7575550" y="31083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6400800" y="21336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6508750" y="22701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6019800" y="25908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7162800" y="3505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6019800" y="3581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7086600" y="2590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7086600" y="1351935"/>
              <a:ext cx="1308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1" name="Rectangle 17"/>
            <p:cNvSpPr>
              <a:spLocks noChangeArrowheads="1"/>
            </p:cNvSpPr>
            <p:nvPr/>
          </p:nvSpPr>
          <p:spPr bwMode="auto">
            <a:xfrm>
              <a:off x="7086600" y="1447800"/>
              <a:ext cx="1295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6934200" y="1828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50273"/>
              </p:ext>
            </p:extLst>
          </p:nvPr>
        </p:nvGraphicFramePr>
        <p:xfrm>
          <a:off x="4572000" y="5010150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10150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4572000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382103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iBGP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60538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routers prefer the path through AS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left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9908" name="Rectangle 4"/>
          <p:cNvSpPr>
            <a:spLocks noChangeArrowheads="1"/>
          </p:cNvSpPr>
          <p:nvPr/>
        </p:nvSpPr>
        <p:spPr bwMode="auto">
          <a:xfrm rot="10800000">
            <a:off x="1066800" y="2768600"/>
            <a:ext cx="7086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en-US" sz="2400" b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38246" name="Rectangle 5"/>
          <p:cNvSpPr>
            <a:spLocks noChangeArrowheads="1"/>
          </p:cNvSpPr>
          <p:nvPr/>
        </p:nvSpPr>
        <p:spPr bwMode="auto">
          <a:xfrm>
            <a:off x="1981200" y="3302000"/>
            <a:ext cx="1208088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6248400" y="3302000"/>
            <a:ext cx="1281113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Rectangle 7"/>
          <p:cNvSpPr>
            <a:spLocks noChangeArrowheads="1"/>
          </p:cNvSpPr>
          <p:nvPr/>
        </p:nvSpPr>
        <p:spPr bwMode="auto">
          <a:xfrm>
            <a:off x="4038600" y="2921000"/>
            <a:ext cx="11430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8"/>
          <p:cNvSpPr>
            <a:spLocks noChangeArrowheads="1"/>
          </p:cNvSpPr>
          <p:nvPr/>
        </p:nvSpPr>
        <p:spPr bwMode="auto">
          <a:xfrm>
            <a:off x="2057400" y="5130800"/>
            <a:ext cx="5334000" cy="1295400"/>
          </a:xfrm>
          <a:prstGeom prst="rect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Line 9"/>
          <p:cNvSpPr>
            <a:spLocks noChangeShapeType="1"/>
          </p:cNvSpPr>
          <p:nvPr/>
        </p:nvSpPr>
        <p:spPr bwMode="auto">
          <a:xfrm flipH="1">
            <a:off x="2819400" y="5816600"/>
            <a:ext cx="3733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1" name="Line 10"/>
          <p:cNvSpPr>
            <a:spLocks noChangeShapeType="1"/>
          </p:cNvSpPr>
          <p:nvPr/>
        </p:nvSpPr>
        <p:spPr bwMode="auto">
          <a:xfrm flipH="1">
            <a:off x="2743200" y="5740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2" name="Text Box 11"/>
          <p:cNvSpPr txBox="1">
            <a:spLocks noChangeArrowheads="1"/>
          </p:cNvSpPr>
          <p:nvPr/>
        </p:nvSpPr>
        <p:spPr bwMode="auto">
          <a:xfrm>
            <a:off x="4267200" y="5754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rgbClr val="FF0000"/>
                </a:solidFill>
                <a:latin typeface="Arial" charset="0"/>
              </a:rPr>
              <a:t>I-BGP</a:t>
            </a:r>
          </a:p>
        </p:txBody>
      </p:sp>
      <p:sp>
        <p:nvSpPr>
          <p:cNvPr id="138253" name="Text Box 12"/>
          <p:cNvSpPr txBox="1">
            <a:spLocks noChangeArrowheads="1"/>
          </p:cNvSpPr>
          <p:nvPr/>
        </p:nvSpPr>
        <p:spPr bwMode="auto">
          <a:xfrm>
            <a:off x="2046288" y="6148388"/>
            <a:ext cx="5738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AS 4</a:t>
            </a:r>
          </a:p>
        </p:txBody>
      </p:sp>
      <p:sp>
        <p:nvSpPr>
          <p:cNvPr id="138254" name="Text Box 13"/>
          <p:cNvSpPr txBox="1">
            <a:spLocks noChangeArrowheads="1"/>
          </p:cNvSpPr>
          <p:nvPr/>
        </p:nvSpPr>
        <p:spPr bwMode="auto">
          <a:xfrm>
            <a:off x="6781800" y="3884613"/>
            <a:ext cx="531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AS </a:t>
            </a:r>
            <a:r>
              <a:rPr lang="en-US" sz="12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2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255" name="Text Box 14"/>
          <p:cNvSpPr txBox="1">
            <a:spLocks noChangeArrowheads="1"/>
          </p:cNvSpPr>
          <p:nvPr/>
        </p:nvSpPr>
        <p:spPr bwMode="auto">
          <a:xfrm>
            <a:off x="2533650" y="5197475"/>
            <a:ext cx="154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Local Pref = 100</a:t>
            </a:r>
          </a:p>
        </p:txBody>
      </p:sp>
      <p:sp>
        <p:nvSpPr>
          <p:cNvPr id="138256" name="Text Box 15"/>
          <p:cNvSpPr txBox="1">
            <a:spLocks noChangeArrowheads="1"/>
          </p:cNvSpPr>
          <p:nvPr/>
        </p:nvSpPr>
        <p:spPr bwMode="auto">
          <a:xfrm>
            <a:off x="5262563" y="5195888"/>
            <a:ext cx="1444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Local Pref = 90</a:t>
            </a:r>
          </a:p>
        </p:txBody>
      </p:sp>
      <p:sp>
        <p:nvSpPr>
          <p:cNvPr id="138257" name="Text Box 16"/>
          <p:cNvSpPr txBox="1">
            <a:spLocks noChangeArrowheads="1"/>
          </p:cNvSpPr>
          <p:nvPr/>
        </p:nvSpPr>
        <p:spPr bwMode="auto">
          <a:xfrm>
            <a:off x="2514600" y="3884613"/>
            <a:ext cx="531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AS 2</a:t>
            </a:r>
          </a:p>
        </p:txBody>
      </p:sp>
      <p:sp>
        <p:nvSpPr>
          <p:cNvPr id="138258" name="Text Box 17"/>
          <p:cNvSpPr txBox="1">
            <a:spLocks noChangeArrowheads="1"/>
          </p:cNvSpPr>
          <p:nvPr/>
        </p:nvSpPr>
        <p:spPr bwMode="auto">
          <a:xfrm>
            <a:off x="4498975" y="3530600"/>
            <a:ext cx="488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 smtClean="0">
                <a:solidFill>
                  <a:srgbClr val="000000"/>
                </a:solidFill>
                <a:latin typeface="Arial" charset="0"/>
              </a:rPr>
              <a:t>AS1</a:t>
            </a:r>
            <a:endParaRPr lang="en-US" sz="12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259" name="Line 18"/>
          <p:cNvSpPr>
            <a:spLocks noChangeShapeType="1"/>
          </p:cNvSpPr>
          <p:nvPr/>
        </p:nvSpPr>
        <p:spPr bwMode="auto">
          <a:xfrm>
            <a:off x="25146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0" name="Line 19"/>
          <p:cNvSpPr>
            <a:spLocks noChangeShapeType="1"/>
          </p:cNvSpPr>
          <p:nvPr/>
        </p:nvSpPr>
        <p:spPr bwMode="auto">
          <a:xfrm>
            <a:off x="67818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1" name="Line 20"/>
          <p:cNvSpPr>
            <a:spLocks noChangeShapeType="1"/>
          </p:cNvSpPr>
          <p:nvPr/>
        </p:nvSpPr>
        <p:spPr bwMode="auto">
          <a:xfrm flipV="1">
            <a:off x="2743200" y="3225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21"/>
          <p:cNvSpPr>
            <a:spLocks noChangeShapeType="1"/>
          </p:cNvSpPr>
          <p:nvPr/>
        </p:nvSpPr>
        <p:spPr bwMode="auto">
          <a:xfrm>
            <a:off x="4800600" y="3225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8263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522663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4" name="Picture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9924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5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306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6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54879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7" name="Picture 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548798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68" name="Line 27"/>
          <p:cNvSpPr>
            <a:spLocks noChangeShapeType="1"/>
          </p:cNvSpPr>
          <p:nvPr/>
        </p:nvSpPr>
        <p:spPr bwMode="auto">
          <a:xfrm flipV="1">
            <a:off x="1652588" y="3775075"/>
            <a:ext cx="0" cy="2303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(3) :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 MED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953000" cy="42672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“Multi-Exit Discriminator”</a:t>
            </a:r>
          </a:p>
          <a:p>
            <a:pPr marL="342900" indent="-342900">
              <a:lnSpc>
                <a:spcPct val="90000"/>
              </a:lnSpc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Used when </a:t>
            </a:r>
            <a:r>
              <a:rPr lang="en-US" sz="2000" dirty="0" err="1">
                <a:latin typeface="Arial" charset="0"/>
                <a:cs typeface="Arial" charset="0"/>
              </a:rPr>
              <a:t>ASes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are interconnected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via </a:t>
            </a:r>
            <a:r>
              <a:rPr lang="en-US" sz="2000" dirty="0">
                <a:latin typeface="Arial" charset="0"/>
                <a:cs typeface="Arial" charset="0"/>
              </a:rPr>
              <a:t>2 or more </a:t>
            </a:r>
            <a:r>
              <a:rPr lang="en-US" sz="2000" dirty="0" smtClean="0">
                <a:latin typeface="Arial" charset="0"/>
                <a:cs typeface="Arial" charset="0"/>
              </a:rPr>
              <a:t>links to </a:t>
            </a:r>
            <a:r>
              <a:rPr lang="en-US" sz="2000" dirty="0">
                <a:latin typeface="Arial" charset="0"/>
                <a:cs typeface="Arial" charset="0"/>
              </a:rPr>
              <a:t>specify how close a prefix is to the link it is announced </a:t>
            </a:r>
            <a:r>
              <a:rPr lang="en-US" sz="2000" dirty="0" smtClean="0">
                <a:latin typeface="Arial" charset="0"/>
                <a:cs typeface="Arial" charset="0"/>
              </a:rPr>
              <a:t>on</a:t>
            </a: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Lower is better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AS </a:t>
            </a:r>
            <a:r>
              <a:rPr lang="en-US" sz="2000" dirty="0">
                <a:latin typeface="Arial" charset="0"/>
                <a:cs typeface="Arial" charset="0"/>
              </a:rPr>
              <a:t>announcing prefix sets </a:t>
            </a:r>
            <a:r>
              <a:rPr lang="en-US" sz="2000" dirty="0" smtClean="0">
                <a:latin typeface="Arial" charset="0"/>
                <a:cs typeface="Arial" charset="0"/>
              </a:rPr>
              <a:t>MED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AS receiving prefix </a:t>
            </a:r>
            <a:r>
              <a:rPr lang="en-US" sz="2000" dirty="0" smtClean="0">
                <a:latin typeface="Arial" charset="0"/>
                <a:cs typeface="Arial" charset="0"/>
              </a:rPr>
              <a:t>(optionally!) uses </a:t>
            </a:r>
            <a:r>
              <a:rPr lang="en-US" sz="2000" dirty="0">
                <a:latin typeface="Arial" charset="0"/>
                <a:cs typeface="Arial" charset="0"/>
              </a:rPr>
              <a:t>MED to select </a:t>
            </a:r>
            <a:r>
              <a:rPr lang="en-US" sz="2000" dirty="0" smtClean="0">
                <a:latin typeface="Arial" charset="0"/>
                <a:cs typeface="Arial" charset="0"/>
              </a:rPr>
              <a:t>link 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latin typeface="Times New Roman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B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A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12" name="Freeform 16"/>
          <p:cNvSpPr>
            <a:spLocks/>
          </p:cNvSpPr>
          <p:nvPr/>
        </p:nvSpPr>
        <p:spPr bwMode="auto">
          <a:xfrm>
            <a:off x="7769225" y="3429000"/>
            <a:ext cx="304800" cy="762000"/>
          </a:xfrm>
          <a:custGeom>
            <a:avLst/>
            <a:gdLst>
              <a:gd name="T0" fmla="*/ 0 w 200"/>
              <a:gd name="T1" fmla="*/ 1908616926 h 296"/>
              <a:gd name="T2" fmla="*/ 222967296 w 200"/>
              <a:gd name="T3" fmla="*/ 1908616926 h 296"/>
              <a:gd name="T4" fmla="*/ 334450944 w 200"/>
              <a:gd name="T5" fmla="*/ 1590515392 h 296"/>
              <a:gd name="T6" fmla="*/ 445934592 w 200"/>
              <a:gd name="T7" fmla="*/ 318104108 h 296"/>
              <a:gd name="T8" fmla="*/ 445934592 w 20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296"/>
              <a:gd name="T17" fmla="*/ 200 w 20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296">
                <a:moveTo>
                  <a:pt x="0" y="288"/>
                </a:moveTo>
                <a:cubicBezTo>
                  <a:pt x="36" y="292"/>
                  <a:pt x="72" y="296"/>
                  <a:pt x="96" y="288"/>
                </a:cubicBezTo>
                <a:cubicBezTo>
                  <a:pt x="120" y="280"/>
                  <a:pt x="128" y="280"/>
                  <a:pt x="144" y="240"/>
                </a:cubicBezTo>
                <a:cubicBezTo>
                  <a:pt x="160" y="200"/>
                  <a:pt x="184" y="88"/>
                  <a:pt x="192" y="48"/>
                </a:cubicBezTo>
                <a:cubicBezTo>
                  <a:pt x="200" y="8"/>
                  <a:pt x="192" y="8"/>
                  <a:pt x="192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MED=10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052114" name="Freeform 18"/>
          <p:cNvSpPr>
            <a:spLocks/>
          </p:cNvSpPr>
          <p:nvPr/>
        </p:nvSpPr>
        <p:spPr bwMode="auto">
          <a:xfrm>
            <a:off x="6054725" y="3276600"/>
            <a:ext cx="1714500" cy="1066800"/>
          </a:xfrm>
          <a:custGeom>
            <a:avLst/>
            <a:gdLst>
              <a:gd name="T0" fmla="*/ 2147483647 w 984"/>
              <a:gd name="T1" fmla="*/ 1646502083 h 576"/>
              <a:gd name="T2" fmla="*/ 2147483647 w 984"/>
              <a:gd name="T3" fmla="*/ 1811152292 h 576"/>
              <a:gd name="T4" fmla="*/ 2147483647 w 984"/>
              <a:gd name="T5" fmla="*/ 1975802500 h 576"/>
              <a:gd name="T6" fmla="*/ 1238639131 w 984"/>
              <a:gd name="T7" fmla="*/ 1811152292 h 576"/>
              <a:gd name="T8" fmla="*/ 510028902 w 984"/>
              <a:gd name="T9" fmla="*/ 1646502083 h 576"/>
              <a:gd name="T10" fmla="*/ 72861023 w 984"/>
              <a:gd name="T11" fmla="*/ 1481851875 h 576"/>
              <a:gd name="T12" fmla="*/ 72861023 w 984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4"/>
              <a:gd name="T22" fmla="*/ 0 h 576"/>
              <a:gd name="T23" fmla="*/ 984 w 98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4" h="576">
                <a:moveTo>
                  <a:pt x="984" y="480"/>
                </a:moveTo>
                <a:cubicBezTo>
                  <a:pt x="976" y="496"/>
                  <a:pt x="968" y="512"/>
                  <a:pt x="936" y="528"/>
                </a:cubicBezTo>
                <a:cubicBezTo>
                  <a:pt x="904" y="544"/>
                  <a:pt x="880" y="576"/>
                  <a:pt x="792" y="576"/>
                </a:cubicBezTo>
                <a:cubicBezTo>
                  <a:pt x="704" y="576"/>
                  <a:pt x="512" y="544"/>
                  <a:pt x="408" y="528"/>
                </a:cubicBezTo>
                <a:cubicBezTo>
                  <a:pt x="304" y="512"/>
                  <a:pt x="232" y="496"/>
                  <a:pt x="168" y="480"/>
                </a:cubicBezTo>
                <a:cubicBezTo>
                  <a:pt x="104" y="464"/>
                  <a:pt x="48" y="512"/>
                  <a:pt x="24" y="432"/>
                </a:cubicBezTo>
                <a:cubicBezTo>
                  <a:pt x="0" y="352"/>
                  <a:pt x="24" y="72"/>
                  <a:pt x="24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MED=50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5425" y="5486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921625" y="56388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69225" y="4267200"/>
            <a:ext cx="381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90160" y="6172200"/>
            <a:ext cx="142524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latin typeface="+mn-lt"/>
              </a:rPr>
              <a:t>destination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prefix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60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2" grpId="0" animBg="1"/>
      <p:bldP spid="2052113" grpId="0"/>
      <p:bldP spid="2052114" grpId="0" animBg="1"/>
      <p:bldP spid="20521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7A8695-AA3A-E247-9B99-913B603731D7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(4): IGP cost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Used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cs typeface="Arial" charset="0"/>
              </a:rPr>
              <a:t>hot-potato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router selects the closest egress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based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on the path cost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intra-domain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4389" name="Picture 4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581650"/>
            <a:ext cx="1612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Line 5"/>
          <p:cNvSpPr>
            <a:spLocks noChangeShapeType="1"/>
          </p:cNvSpPr>
          <p:nvPr/>
        </p:nvSpPr>
        <p:spPr bwMode="auto">
          <a:xfrm flipH="1" flipV="1">
            <a:off x="2036763" y="6270625"/>
            <a:ext cx="422275" cy="7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6"/>
          <p:cNvSpPr txBox="1">
            <a:spLocks noChangeArrowheads="1"/>
          </p:cNvSpPr>
          <p:nvPr/>
        </p:nvSpPr>
        <p:spPr bwMode="auto">
          <a:xfrm>
            <a:off x="2459038" y="6156325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hot potato</a:t>
            </a:r>
          </a:p>
        </p:txBody>
      </p:sp>
      <p:grpSp>
        <p:nvGrpSpPr>
          <p:cNvPr id="144392" name="Group 7"/>
          <p:cNvGrpSpPr>
            <a:grpSpLocks/>
          </p:cNvGrpSpPr>
          <p:nvPr/>
        </p:nvGrpSpPr>
        <p:grpSpPr bwMode="auto">
          <a:xfrm>
            <a:off x="4225925" y="3733801"/>
            <a:ext cx="4427538" cy="2317751"/>
            <a:chOff x="2910" y="1776"/>
            <a:chExt cx="2789" cy="1460"/>
          </a:xfrm>
        </p:grpSpPr>
        <p:sp>
          <p:nvSpPr>
            <p:cNvPr id="1664008" name="Cloud"/>
            <p:cNvSpPr>
              <a:spLocks noChangeAspect="1" noEditPoints="1" noChangeArrowheads="1"/>
            </p:cNvSpPr>
            <p:nvPr/>
          </p:nvSpPr>
          <p:spPr bwMode="auto">
            <a:xfrm>
              <a:off x="2910" y="2331"/>
              <a:ext cx="2789" cy="9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44396" name="Oval 9"/>
            <p:cNvSpPr>
              <a:spLocks noChangeArrowheads="1"/>
            </p:cNvSpPr>
            <p:nvPr/>
          </p:nvSpPr>
          <p:spPr bwMode="auto">
            <a:xfrm>
              <a:off x="3165" y="2413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  <p:sp>
          <p:nvSpPr>
            <p:cNvPr id="144397" name="Oval 10"/>
            <p:cNvSpPr>
              <a:spLocks noChangeArrowheads="1"/>
            </p:cNvSpPr>
            <p:nvPr/>
          </p:nvSpPr>
          <p:spPr bwMode="auto">
            <a:xfrm>
              <a:off x="5141" y="2320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398" name="Oval 11"/>
            <p:cNvSpPr>
              <a:spLocks noChangeArrowheads="1"/>
            </p:cNvSpPr>
            <p:nvPr/>
          </p:nvSpPr>
          <p:spPr bwMode="auto">
            <a:xfrm>
              <a:off x="3879" y="304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  <p:sp>
          <p:nvSpPr>
            <p:cNvPr id="144399" name="Oval 12"/>
            <p:cNvSpPr>
              <a:spLocks noChangeArrowheads="1"/>
            </p:cNvSpPr>
            <p:nvPr/>
          </p:nvSpPr>
          <p:spPr bwMode="auto">
            <a:xfrm>
              <a:off x="3938" y="2480"/>
              <a:ext cx="202" cy="17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  <p:sp>
          <p:nvSpPr>
            <p:cNvPr id="144400" name="Oval 13"/>
            <p:cNvSpPr>
              <a:spLocks noChangeArrowheads="1"/>
            </p:cNvSpPr>
            <p:nvPr/>
          </p:nvSpPr>
          <p:spPr bwMode="auto">
            <a:xfrm>
              <a:off x="5305" y="2704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G</a:t>
              </a:r>
            </a:p>
          </p:txBody>
        </p:sp>
        <p:sp>
          <p:nvSpPr>
            <p:cNvPr id="144401" name="Oval 14"/>
            <p:cNvSpPr>
              <a:spLocks noChangeArrowheads="1"/>
            </p:cNvSpPr>
            <p:nvPr/>
          </p:nvSpPr>
          <p:spPr bwMode="auto">
            <a:xfrm>
              <a:off x="4419" y="2830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  <p:sp>
          <p:nvSpPr>
            <p:cNvPr id="144402" name="Oval 15"/>
            <p:cNvSpPr>
              <a:spLocks noChangeArrowheads="1"/>
            </p:cNvSpPr>
            <p:nvPr/>
          </p:nvSpPr>
          <p:spPr bwMode="auto">
            <a:xfrm>
              <a:off x="3315" y="287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  <p:sp>
          <p:nvSpPr>
            <p:cNvPr id="144403" name="Line 16"/>
            <p:cNvSpPr>
              <a:spLocks noChangeShapeType="1"/>
            </p:cNvSpPr>
            <p:nvPr/>
          </p:nvSpPr>
          <p:spPr bwMode="auto">
            <a:xfrm flipH="1" flipV="1">
              <a:off x="3276" y="2556"/>
              <a:ext cx="103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4" name="Line 17"/>
            <p:cNvSpPr>
              <a:spLocks noChangeShapeType="1"/>
            </p:cNvSpPr>
            <p:nvPr/>
          </p:nvSpPr>
          <p:spPr bwMode="auto">
            <a:xfrm>
              <a:off x="3484" y="3020"/>
              <a:ext cx="436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5" name="Line 18"/>
            <p:cNvSpPr>
              <a:spLocks noChangeShapeType="1"/>
            </p:cNvSpPr>
            <p:nvPr/>
          </p:nvSpPr>
          <p:spPr bwMode="auto">
            <a:xfrm>
              <a:off x="3403" y="2477"/>
              <a:ext cx="53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6" name="Line 19"/>
            <p:cNvSpPr>
              <a:spLocks noChangeShapeType="1"/>
            </p:cNvSpPr>
            <p:nvPr/>
          </p:nvSpPr>
          <p:spPr bwMode="auto">
            <a:xfrm flipV="1">
              <a:off x="4088" y="2960"/>
              <a:ext cx="37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7" name="Line 20"/>
            <p:cNvSpPr>
              <a:spLocks noChangeShapeType="1"/>
            </p:cNvSpPr>
            <p:nvPr/>
          </p:nvSpPr>
          <p:spPr bwMode="auto">
            <a:xfrm>
              <a:off x="4111" y="2642"/>
              <a:ext cx="28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8" name="Line 21"/>
            <p:cNvSpPr>
              <a:spLocks noChangeShapeType="1"/>
            </p:cNvSpPr>
            <p:nvPr/>
          </p:nvSpPr>
          <p:spPr bwMode="auto">
            <a:xfrm flipV="1">
              <a:off x="4136" y="2406"/>
              <a:ext cx="9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9" name="Line 22"/>
            <p:cNvSpPr>
              <a:spLocks noChangeShapeType="1"/>
            </p:cNvSpPr>
            <p:nvPr/>
          </p:nvSpPr>
          <p:spPr bwMode="auto">
            <a:xfrm flipV="1">
              <a:off x="4621" y="2795"/>
              <a:ext cx="66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0" name="Line 23"/>
            <p:cNvSpPr>
              <a:spLocks noChangeShapeType="1"/>
            </p:cNvSpPr>
            <p:nvPr/>
          </p:nvSpPr>
          <p:spPr bwMode="auto">
            <a:xfrm flipH="1" flipV="1">
              <a:off x="5273" y="2456"/>
              <a:ext cx="11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1" name="Text Box 24"/>
            <p:cNvSpPr txBox="1">
              <a:spLocks noChangeArrowheads="1"/>
            </p:cNvSpPr>
            <p:nvPr/>
          </p:nvSpPr>
          <p:spPr bwMode="auto">
            <a:xfrm>
              <a:off x="3182" y="269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2" name="Text Box 25"/>
            <p:cNvSpPr txBox="1">
              <a:spLocks noChangeArrowheads="1"/>
            </p:cNvSpPr>
            <p:nvPr/>
          </p:nvSpPr>
          <p:spPr bwMode="auto">
            <a:xfrm>
              <a:off x="3559" y="283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144413" name="Text Box 26"/>
            <p:cNvSpPr txBox="1">
              <a:spLocks noChangeArrowheads="1"/>
            </p:cNvSpPr>
            <p:nvPr/>
          </p:nvSpPr>
          <p:spPr bwMode="auto">
            <a:xfrm>
              <a:off x="3567" y="25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4" name="Text Box 27"/>
            <p:cNvSpPr txBox="1">
              <a:spLocks noChangeArrowheads="1"/>
            </p:cNvSpPr>
            <p:nvPr/>
          </p:nvSpPr>
          <p:spPr bwMode="auto">
            <a:xfrm>
              <a:off x="4449" y="231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9</a:t>
              </a:r>
            </a:p>
          </p:txBody>
        </p:sp>
        <p:sp>
          <p:nvSpPr>
            <p:cNvPr id="144415" name="Text Box 28"/>
            <p:cNvSpPr txBox="1">
              <a:spLocks noChangeArrowheads="1"/>
            </p:cNvSpPr>
            <p:nvPr/>
          </p:nvSpPr>
          <p:spPr bwMode="auto">
            <a:xfrm>
              <a:off x="4262" y="2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6" name="Text Box 29"/>
            <p:cNvSpPr txBox="1">
              <a:spLocks noChangeArrowheads="1"/>
            </p:cNvSpPr>
            <p:nvPr/>
          </p:nvSpPr>
          <p:spPr bwMode="auto">
            <a:xfrm>
              <a:off x="5309" y="24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7" name="Text Box 30"/>
            <p:cNvSpPr txBox="1">
              <a:spLocks noChangeArrowheads="1"/>
            </p:cNvSpPr>
            <p:nvPr/>
          </p:nvSpPr>
          <p:spPr bwMode="auto">
            <a:xfrm>
              <a:off x="4892" y="260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10</a:t>
              </a:r>
            </a:p>
          </p:txBody>
        </p:sp>
        <p:sp>
          <p:nvSpPr>
            <p:cNvPr id="144418" name="Line 31"/>
            <p:cNvSpPr>
              <a:spLocks noChangeShapeType="1"/>
            </p:cNvSpPr>
            <p:nvPr/>
          </p:nvSpPr>
          <p:spPr bwMode="auto">
            <a:xfrm flipV="1">
              <a:off x="4604" y="2442"/>
              <a:ext cx="59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9" name="Text Box 32"/>
            <p:cNvSpPr txBox="1">
              <a:spLocks noChangeArrowheads="1"/>
            </p:cNvSpPr>
            <p:nvPr/>
          </p:nvSpPr>
          <p:spPr bwMode="auto">
            <a:xfrm>
              <a:off x="4665" y="253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0" name="Text Box 33"/>
            <p:cNvSpPr txBox="1">
              <a:spLocks noChangeArrowheads="1"/>
            </p:cNvSpPr>
            <p:nvPr/>
          </p:nvSpPr>
          <p:spPr bwMode="auto">
            <a:xfrm>
              <a:off x="4139" y="28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1" name="Oval 34"/>
            <p:cNvSpPr>
              <a:spLocks noChangeArrowheads="1"/>
            </p:cNvSpPr>
            <p:nvPr/>
          </p:nvSpPr>
          <p:spPr bwMode="auto">
            <a:xfrm>
              <a:off x="3166" y="2398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A</a:t>
              </a:r>
            </a:p>
          </p:txBody>
        </p:sp>
        <p:sp>
          <p:nvSpPr>
            <p:cNvPr id="144422" name="Oval 35"/>
            <p:cNvSpPr>
              <a:spLocks noChangeArrowheads="1"/>
            </p:cNvSpPr>
            <p:nvPr/>
          </p:nvSpPr>
          <p:spPr bwMode="auto">
            <a:xfrm>
              <a:off x="5141" y="2320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423" name="Freeform 36"/>
            <p:cNvSpPr>
              <a:spLocks/>
            </p:cNvSpPr>
            <p:nvPr/>
          </p:nvSpPr>
          <p:spPr bwMode="auto">
            <a:xfrm>
              <a:off x="3315" y="2016"/>
              <a:ext cx="821" cy="285"/>
            </a:xfrm>
            <a:custGeom>
              <a:avLst/>
              <a:gdLst>
                <a:gd name="T0" fmla="*/ 0 w 713"/>
                <a:gd name="T1" fmla="*/ 205 h 205"/>
                <a:gd name="T2" fmla="*/ 274 w 713"/>
                <a:gd name="T3" fmla="*/ 23 h 205"/>
                <a:gd name="T4" fmla="*/ 567 w 713"/>
                <a:gd name="T5" fmla="*/ 68 h 205"/>
                <a:gd name="T6" fmla="*/ 713 w 713"/>
                <a:gd name="T7" fmla="*/ 13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3"/>
                <a:gd name="T13" fmla="*/ 0 h 205"/>
                <a:gd name="T14" fmla="*/ 713 w 713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3" h="205">
                  <a:moveTo>
                    <a:pt x="0" y="205"/>
                  </a:moveTo>
                  <a:cubicBezTo>
                    <a:pt x="90" y="125"/>
                    <a:pt x="180" y="46"/>
                    <a:pt x="274" y="23"/>
                  </a:cubicBezTo>
                  <a:cubicBezTo>
                    <a:pt x="368" y="0"/>
                    <a:pt x="494" y="70"/>
                    <a:pt x="567" y="68"/>
                  </a:cubicBezTo>
                  <a:cubicBezTo>
                    <a:pt x="640" y="66"/>
                    <a:pt x="676" y="39"/>
                    <a:pt x="713" y="1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4" name="Freeform 37"/>
            <p:cNvSpPr>
              <a:spLocks/>
            </p:cNvSpPr>
            <p:nvPr/>
          </p:nvSpPr>
          <p:spPr bwMode="auto">
            <a:xfrm rot="547321">
              <a:off x="4376" y="1991"/>
              <a:ext cx="907" cy="212"/>
            </a:xfrm>
            <a:custGeom>
              <a:avLst/>
              <a:gdLst>
                <a:gd name="T0" fmla="*/ 832 w 853"/>
                <a:gd name="T1" fmla="*/ 212 h 212"/>
                <a:gd name="T2" fmla="*/ 714 w 853"/>
                <a:gd name="T3" fmla="*/ 20 h 212"/>
                <a:gd name="T4" fmla="*/ 0 w 853"/>
                <a:gd name="T5" fmla="*/ 93 h 212"/>
                <a:gd name="T6" fmla="*/ 0 60000 65536"/>
                <a:gd name="T7" fmla="*/ 0 60000 65536"/>
                <a:gd name="T8" fmla="*/ 0 60000 65536"/>
                <a:gd name="T9" fmla="*/ 0 w 853"/>
                <a:gd name="T10" fmla="*/ 0 h 212"/>
                <a:gd name="T11" fmla="*/ 853 w 853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3" h="212">
                  <a:moveTo>
                    <a:pt x="832" y="212"/>
                  </a:moveTo>
                  <a:cubicBezTo>
                    <a:pt x="842" y="126"/>
                    <a:pt x="853" y="40"/>
                    <a:pt x="714" y="20"/>
                  </a:cubicBezTo>
                  <a:cubicBezTo>
                    <a:pt x="575" y="0"/>
                    <a:pt x="287" y="46"/>
                    <a:pt x="0" y="9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5" name="Text Box 38"/>
            <p:cNvSpPr txBox="1">
              <a:spLocks noChangeArrowheads="1"/>
            </p:cNvSpPr>
            <p:nvPr/>
          </p:nvSpPr>
          <p:spPr bwMode="auto">
            <a:xfrm>
              <a:off x="4043" y="1776"/>
              <a:ext cx="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err="1">
                  <a:solidFill>
                    <a:srgbClr val="0000FF"/>
                  </a:solidFill>
                  <a:latin typeface="Arial" charset="0"/>
                </a:rPr>
                <a:t>dst</a:t>
              </a:r>
              <a:endParaRPr lang="en-US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44393" name="Line 39"/>
          <p:cNvSpPr>
            <a:spLocks noChangeShapeType="1"/>
          </p:cNvSpPr>
          <p:nvPr/>
        </p:nvSpPr>
        <p:spPr bwMode="auto">
          <a:xfrm flipH="1" flipV="1">
            <a:off x="4495798" y="4876800"/>
            <a:ext cx="228601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40"/>
          <p:cNvSpPr>
            <a:spLocks noChangeShapeType="1"/>
          </p:cNvSpPr>
          <p:nvPr/>
        </p:nvSpPr>
        <p:spPr bwMode="auto">
          <a:xfrm flipH="1" flipV="1">
            <a:off x="8153400" y="4572000"/>
            <a:ext cx="223838" cy="779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1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IGP may conflict with 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019800" cy="40059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21216728">
            <a:off x="1672323" y="3128744"/>
            <a:ext cx="5410200" cy="228600"/>
          </a:xfrm>
          <a:prstGeom prst="ellipse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21216728">
            <a:off x="1756677" y="3509744"/>
            <a:ext cx="54102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3409890"/>
            <a:ext cx="543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sf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81021" y="30288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1021" y="3429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371600" y="3581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91734" y="3810000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414" y="4038600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MED=100</a:t>
            </a:r>
            <a:endParaRPr lang="en-US" sz="1600" b="0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3134" y="2861846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5414" y="3166646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MED=500</a:t>
            </a:r>
            <a:endParaRPr lang="en-US" sz="1600" b="0" baseline="-25000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239000" y="2819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057400" y="35052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81800" y="29718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2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55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534400" cy="1173162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95681"/>
              </p:ext>
            </p:extLst>
          </p:nvPr>
        </p:nvGraphicFramePr>
        <p:xfrm>
          <a:off x="9144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highest LOCAL</a:t>
                      </a:r>
                      <a:r>
                        <a:rPr lang="en-US" baseline="0" dirty="0" smtClean="0"/>
                        <a:t> 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shortest ASPATH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MED preferred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iBGP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AS learn route via </a:t>
                      </a:r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(preferred)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iBGP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iBGP</a:t>
                      </a:r>
                      <a:r>
                        <a:rPr lang="en-US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r>
                        <a:rPr lang="en-US" baseline="0" dirty="0" smtClean="0"/>
                        <a:t> IGP cost to next hop (egress router)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next-hop router’s</a:t>
                      </a:r>
                      <a:r>
                        <a:rPr lang="en-US" baseline="0" dirty="0" smtClean="0"/>
                        <a:t> IP address as tie-breaker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2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800600"/>
            <a:ext cx="9144000" cy="2008188"/>
          </a:xfrm>
          <a:prstGeom prst="rect">
            <a:avLst/>
          </a:prstGeom>
          <a:solidFill>
            <a:srgbClr val="E2E2AA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6172200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BGP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Processing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2209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1350"/>
            <a:chOff x="2832100" y="3438525"/>
            <a:chExt cx="1422400" cy="641350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65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0925" y="3429000"/>
            <a:ext cx="1450975" cy="641350"/>
            <a:chOff x="1050925" y="3429000"/>
            <a:chExt cx="1450975" cy="641350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50925" y="3429000"/>
              <a:ext cx="14351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1350"/>
            <a:chOff x="4584700" y="3446463"/>
            <a:chExt cx="1422400" cy="641350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4509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3874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7724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>
            <a:off x="5257800" y="4071938"/>
            <a:ext cx="0" cy="175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5600" y="5144227"/>
            <a:ext cx="1218833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forwarding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Entries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6200" y="3086827"/>
            <a:ext cx="96962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4650" y="2741613"/>
            <a:ext cx="96962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 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842000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latin typeface="Calibri"/>
                  <a:cs typeface="Calibri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295400"/>
            <a:ext cx="5152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                 Open ended programming.</a:t>
            </a:r>
          </a:p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381386" y="4724400"/>
            <a:ext cx="157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Data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8687" y="2586335"/>
            <a:ext cx="191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Control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3716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56191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27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378"/>
          <p:cNvSpPr/>
          <p:nvPr/>
        </p:nvSpPr>
        <p:spPr>
          <a:xfrm>
            <a:off x="2971800" y="3810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Shape 378"/>
          <p:cNvSpPr/>
          <p:nvPr/>
        </p:nvSpPr>
        <p:spPr>
          <a:xfrm>
            <a:off x="5638800" y="3048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" name="Shape 378"/>
          <p:cNvSpPr/>
          <p:nvPr/>
        </p:nvSpPr>
        <p:spPr>
          <a:xfrm>
            <a:off x="1524000" y="22098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endCxn id="114" idx="1"/>
          </p:cNvCxnSpPr>
          <p:nvPr/>
        </p:nvCxnSpPr>
        <p:spPr bwMode="auto">
          <a:xfrm flipV="1">
            <a:off x="2438400" y="4719042"/>
            <a:ext cx="457200" cy="799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115" idx="2"/>
          </p:cNvCxnSpPr>
          <p:nvPr/>
        </p:nvCxnSpPr>
        <p:spPr bwMode="auto">
          <a:xfrm flipV="1">
            <a:off x="3131095" y="5323284"/>
            <a:ext cx="488405" cy="4138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ounded Rectangle 122"/>
          <p:cNvSpPr/>
          <p:nvPr/>
        </p:nvSpPr>
        <p:spPr bwMode="auto">
          <a:xfrm>
            <a:off x="5486400" y="5486400"/>
            <a:ext cx="2743200" cy="6096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685800" y="457200"/>
            <a:ext cx="7239000" cy="838200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“Autonomous </a:t>
            </a:r>
            <a:r>
              <a:rPr lang="en-US" b="0" dirty="0" smtClean="0">
                <a:solidFill>
                  <a:schemeClr val="tx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“Domain”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8" name="Shape 388"/>
          <p:cNvSpPr/>
          <p:nvPr/>
        </p:nvSpPr>
        <p:spPr>
          <a:xfrm>
            <a:off x="762000" y="2819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388"/>
          <p:cNvSpPr/>
          <p:nvPr/>
        </p:nvSpPr>
        <p:spPr>
          <a:xfrm>
            <a:off x="2133600" y="4595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388"/>
          <p:cNvSpPr/>
          <p:nvPr/>
        </p:nvSpPr>
        <p:spPr>
          <a:xfrm>
            <a:off x="2895600" y="56388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Shape 388"/>
          <p:cNvSpPr/>
          <p:nvPr/>
        </p:nvSpPr>
        <p:spPr>
          <a:xfrm>
            <a:off x="3962400" y="25146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5" name="Shape 388"/>
          <p:cNvSpPr/>
          <p:nvPr/>
        </p:nvSpPr>
        <p:spPr>
          <a:xfrm>
            <a:off x="6400800" y="48006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hape 388"/>
          <p:cNvSpPr/>
          <p:nvPr/>
        </p:nvSpPr>
        <p:spPr>
          <a:xfrm>
            <a:off x="8001000" y="3581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411"/>
          <p:cNvSpPr/>
          <p:nvPr/>
        </p:nvSpPr>
        <p:spPr>
          <a:xfrm>
            <a:off x="1524000" y="2819400"/>
            <a:ext cx="446484" cy="3702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3" name="Shape 411"/>
          <p:cNvSpPr/>
          <p:nvPr/>
        </p:nvSpPr>
        <p:spPr>
          <a:xfrm>
            <a:off x="2209800" y="34397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4" name="Shape 411"/>
          <p:cNvSpPr/>
          <p:nvPr/>
        </p:nvSpPr>
        <p:spPr>
          <a:xfrm>
            <a:off x="2667000" y="23729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411"/>
          <p:cNvSpPr/>
          <p:nvPr/>
        </p:nvSpPr>
        <p:spPr>
          <a:xfrm>
            <a:off x="2514600" y="2819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411"/>
          <p:cNvSpPr/>
          <p:nvPr/>
        </p:nvSpPr>
        <p:spPr>
          <a:xfrm>
            <a:off x="3276600" y="2514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Shape 411"/>
          <p:cNvSpPr/>
          <p:nvPr/>
        </p:nvSpPr>
        <p:spPr>
          <a:xfrm>
            <a:off x="56388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Shape 411"/>
          <p:cNvSpPr/>
          <p:nvPr/>
        </p:nvSpPr>
        <p:spPr>
          <a:xfrm>
            <a:off x="3048000" y="3200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" name="Shape 411"/>
          <p:cNvSpPr/>
          <p:nvPr/>
        </p:nvSpPr>
        <p:spPr>
          <a:xfrm>
            <a:off x="3124200" y="4038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" name="Shape 411"/>
          <p:cNvSpPr/>
          <p:nvPr/>
        </p:nvSpPr>
        <p:spPr>
          <a:xfrm>
            <a:off x="4572000" y="4038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" name="Shape 411"/>
          <p:cNvSpPr/>
          <p:nvPr/>
        </p:nvSpPr>
        <p:spPr>
          <a:xfrm>
            <a:off x="2895600" y="45720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Shape 411"/>
          <p:cNvSpPr/>
          <p:nvPr/>
        </p:nvSpPr>
        <p:spPr>
          <a:xfrm>
            <a:off x="3429000" y="5029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Shape 411"/>
          <p:cNvSpPr/>
          <p:nvPr/>
        </p:nvSpPr>
        <p:spPr>
          <a:xfrm>
            <a:off x="3810000" y="4419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 411"/>
          <p:cNvSpPr/>
          <p:nvPr/>
        </p:nvSpPr>
        <p:spPr>
          <a:xfrm>
            <a:off x="4267200" y="48768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 411"/>
          <p:cNvSpPr/>
          <p:nvPr/>
        </p:nvSpPr>
        <p:spPr>
          <a:xfrm>
            <a:off x="6858000" y="32111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 411"/>
          <p:cNvSpPr/>
          <p:nvPr/>
        </p:nvSpPr>
        <p:spPr>
          <a:xfrm>
            <a:off x="6172200" y="3124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1" name="Shape 411"/>
          <p:cNvSpPr/>
          <p:nvPr/>
        </p:nvSpPr>
        <p:spPr>
          <a:xfrm>
            <a:off x="6400800" y="4267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" name="Shape 411"/>
          <p:cNvSpPr/>
          <p:nvPr/>
        </p:nvSpPr>
        <p:spPr>
          <a:xfrm>
            <a:off x="73914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4800600" y="1828800"/>
            <a:ext cx="2743200" cy="609600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95400"/>
            <a:ext cx="3505200" cy="2590800"/>
            <a:chOff x="2438400" y="1295400"/>
            <a:chExt cx="3505200" cy="25908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962400" y="1295400"/>
              <a:ext cx="152400" cy="25908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19600" y="1371600"/>
              <a:ext cx="1524000" cy="19812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970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305800" cy="4986337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BGP policy 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typical policies, how they’re implemented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BGP protocol details </a:t>
            </a:r>
          </a:p>
          <a:p>
            <a:pPr lvl="1"/>
            <a:endParaRPr lang="en-US" dirty="0"/>
          </a:p>
          <a:p>
            <a:r>
              <a:rPr lang="en-US" dirty="0" smtClean="0"/>
              <a:t>BGP issues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Issues with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BGP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Reachability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Convergence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Anomalies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2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 normal routing, if graph is connected then reachability is assured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4267200" y="5334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4279900" y="5613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562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5576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895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2909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953000" y="46482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581400" y="46482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524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477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164138" y="56372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04146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 AS can claim to serve a prefix that they actually </a:t>
            </a:r>
            <a:r>
              <a:rPr lang="en-US" dirty="0" smtClean="0">
                <a:latin typeface="Arial" charset="0"/>
                <a:cs typeface="Arial" charset="0"/>
              </a:rPr>
              <a:t>don’t </a:t>
            </a:r>
            <a:r>
              <a:rPr lang="en-US" dirty="0">
                <a:latin typeface="Arial" charset="0"/>
                <a:cs typeface="Arial" charset="0"/>
              </a:rPr>
              <a:t>have a route to (</a:t>
            </a:r>
            <a:r>
              <a:rPr lang="en-US" dirty="0" err="1">
                <a:latin typeface="Arial" charset="0"/>
                <a:cs typeface="Arial" charset="0"/>
              </a:rPr>
              <a:t>blackholing</a:t>
            </a:r>
            <a:r>
              <a:rPr lang="en-US" dirty="0">
                <a:latin typeface="Arial" charset="0"/>
                <a:cs typeface="Arial" charset="0"/>
              </a:rPr>
              <a:t> traffic)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roblem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specific to policy or path vector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mportant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because of AS autonomy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Fixable: make </a:t>
            </a:r>
            <a:r>
              <a:rPr lang="en-US" i="1" dirty="0" err="1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prove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they have a path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Note: AS </a:t>
            </a:r>
            <a:r>
              <a:rPr lang="en-US" dirty="0" smtClean="0">
                <a:latin typeface="Arial" charset="0"/>
                <a:cs typeface="Arial" charset="0"/>
              </a:rPr>
              <a:t>may forward </a:t>
            </a:r>
            <a:r>
              <a:rPr lang="en-US" dirty="0">
                <a:latin typeface="Arial" charset="0"/>
                <a:cs typeface="Arial" charset="0"/>
              </a:rPr>
              <a:t>packets along a route different from what is </a:t>
            </a:r>
            <a:r>
              <a:rPr lang="en-US" dirty="0" smtClean="0">
                <a:latin typeface="Arial" charset="0"/>
                <a:cs typeface="Arial" charset="0"/>
              </a:rPr>
              <a:t>advertised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Tell customers about fictitious short path…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Much harder to fix!</a:t>
            </a:r>
          </a:p>
        </p:txBody>
      </p:sp>
    </p:spTree>
    <p:extLst>
      <p:ext uri="{BB962C8B-B14F-4D97-AF65-F5344CB8AC3E}">
        <p14:creationId xmlns:p14="http://schemas.microsoft.com/office/powerpoint/2010/main" val="409553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 If all AS policies follow “</a:t>
            </a:r>
            <a:r>
              <a:rPr lang="en-US" dirty="0" err="1" smtClean="0"/>
              <a:t>Gao</a:t>
            </a:r>
            <a:r>
              <a:rPr lang="en-US" dirty="0" smtClean="0"/>
              <a:t>-Rexford” rules, that is, are valley free, </a:t>
            </a:r>
          </a:p>
          <a:p>
            <a:pPr lvl="1"/>
            <a:r>
              <a:rPr lang="en-US" dirty="0" smtClean="0"/>
              <a:t>BGP is guaranteed to converge</a:t>
            </a:r>
          </a:p>
          <a:p>
            <a:pPr lvl="1"/>
            <a:r>
              <a:rPr lang="en-US" dirty="0" smtClean="0"/>
              <a:t>But all may not follow.. </a:t>
            </a:r>
          </a:p>
          <a:p>
            <a:endParaRPr lang="en-US" dirty="0"/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>
                <a:latin typeface="Helvetica" charset="0"/>
                <a:ea typeface="宋体" charset="0"/>
                <a:cs typeface="宋体" charset="0"/>
              </a:rPr>
              <a:t>Example of Policy Oscillation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658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658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98761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0" y="2362200"/>
            <a:ext cx="2819400" cy="1066800"/>
          </a:xfrm>
          <a:prstGeom prst="wedgeRoundRectCallout">
            <a:avLst>
              <a:gd name="adj1" fmla="val 57523"/>
              <a:gd name="adj2" fmla="val 8625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l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4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1987611" grpId="0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1987587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153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Initially:  nodes 1, 2, 3 know only shortest path to 0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1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2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863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863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6861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6861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6861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6861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1976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068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068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0661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0662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0663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066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0665" name="Freeform 27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308493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1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2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272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273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270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2709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271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271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2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397302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6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7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478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478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475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475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475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4759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4763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74765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3 0 to 1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53264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94488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Topology and routes shaped by the business relationships between </a:t>
            </a:r>
            <a:r>
              <a:rPr lang="en-US" sz="3600" dirty="0" err="1" smtClean="0">
                <a:latin typeface="Helvetica" charset="0"/>
                <a:ea typeface="ＭＳ Ｐゴシック" charset="0"/>
                <a:cs typeface="ＭＳ Ｐゴシック" charset="0"/>
              </a:rPr>
              <a:t>ASes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826" y="2514600"/>
            <a:ext cx="8926774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Three basic </a:t>
            </a:r>
            <a:r>
              <a:rPr lang="en-US" dirty="0" smtClean="0">
                <a:latin typeface="Arial" charset="0"/>
                <a:cs typeface="Arial" charset="0"/>
              </a:rPr>
              <a:t>relationships </a:t>
            </a:r>
            <a:r>
              <a:rPr lang="en-US" dirty="0">
                <a:latin typeface="Arial" charset="0"/>
                <a:cs typeface="Arial" charset="0"/>
              </a:rPr>
              <a:t>between </a:t>
            </a:r>
            <a:r>
              <a:rPr lang="en-US" dirty="0" smtClean="0">
                <a:latin typeface="Arial" charset="0"/>
                <a:cs typeface="Arial" charset="0"/>
              </a:rPr>
              <a:t>two </a:t>
            </a:r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is a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customer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of 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is a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provider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of 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and B are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 Business implications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customer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pays provider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peers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pay each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0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4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9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4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6825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6826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680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680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680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6807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681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360184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6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6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7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887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887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8852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8853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885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8855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885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Freeform 26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9627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1 0 from 2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73938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092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092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0900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0901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090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0903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0905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86450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297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297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2948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294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2950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2953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82957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2 0 to 3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362584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06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7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11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5017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5018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4996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4997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4998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499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500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59697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57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62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6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7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7068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7069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704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704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704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704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704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8705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0446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3 0 from 1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45921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2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7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9113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9114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9092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9093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909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9095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909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303144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3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8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0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3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1164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1165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1140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1141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114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1143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114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7" name="Freeform 30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91148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30" name="TextBox 29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</p:spTree>
    <p:extLst>
      <p:ext uri="{BB962C8B-B14F-4D97-AF65-F5344CB8AC3E}">
        <p14:creationId xmlns:p14="http://schemas.microsoft.com/office/powerpoint/2010/main" val="148641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19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20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320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321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318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318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319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319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319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410428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4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5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526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526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523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523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523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523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524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95244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2 0 from 3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92330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cxnSp>
        <p:nvCxnSpPr>
          <p:cNvPr id="46099" name="Straight Arrow Connector 41"/>
          <p:cNvCxnSpPr>
            <a:cxnSpLocks noChangeShapeType="1"/>
          </p:cNvCxnSpPr>
          <p:nvPr/>
        </p:nvCxnSpPr>
        <p:spPr bwMode="auto">
          <a:xfrm>
            <a:off x="533400" y="61674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Arrow Connector 42"/>
          <p:cNvCxnSpPr>
            <a:cxnSpLocks noChangeShapeType="1"/>
          </p:cNvCxnSpPr>
          <p:nvPr/>
        </p:nvCxnSpPr>
        <p:spPr bwMode="auto">
          <a:xfrm>
            <a:off x="4343400" y="61674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946275" y="59388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7075" y="59340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39590"/>
              </p:ext>
            </p:extLst>
          </p:nvPr>
        </p:nvGraphicFramePr>
        <p:xfrm>
          <a:off x="838200" y="3524999"/>
          <a:ext cx="2234978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24999"/>
                        <a:ext cx="2234978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189799"/>
              </p:ext>
            </p:extLst>
          </p:nvPr>
        </p:nvGraphicFramePr>
        <p:xfrm>
          <a:off x="3438718" y="3536728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718" y="3536728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83746"/>
              </p:ext>
            </p:extLst>
          </p:nvPr>
        </p:nvGraphicFramePr>
        <p:xfrm>
          <a:off x="5994623" y="3495675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23" y="3495675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9340"/>
              </p:ext>
            </p:extLst>
          </p:nvPr>
        </p:nvGraphicFramePr>
        <p:xfrm>
          <a:off x="1196545" y="5045116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45" y="5045116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31904"/>
              </p:ext>
            </p:extLst>
          </p:nvPr>
        </p:nvGraphicFramePr>
        <p:xfrm>
          <a:off x="3890607" y="5045116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607" y="5045116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11352"/>
              </p:ext>
            </p:extLst>
          </p:nvPr>
        </p:nvGraphicFramePr>
        <p:xfrm>
          <a:off x="6515590" y="5045116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90" y="5045116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1" name="Straight Connector 11"/>
          <p:cNvCxnSpPr>
            <a:cxnSpLocks noChangeShapeType="1"/>
          </p:cNvCxnSpPr>
          <p:nvPr/>
        </p:nvCxnSpPr>
        <p:spPr bwMode="auto">
          <a:xfrm>
            <a:off x="2979634" y="3960155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2"/>
          <p:cNvCxnSpPr>
            <a:cxnSpLocks noChangeShapeType="1"/>
          </p:cNvCxnSpPr>
          <p:nvPr/>
        </p:nvCxnSpPr>
        <p:spPr bwMode="auto">
          <a:xfrm>
            <a:off x="5535538" y="3960155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3"/>
          <p:cNvCxnSpPr>
            <a:cxnSpLocks noChangeShapeType="1"/>
          </p:cNvCxnSpPr>
          <p:nvPr/>
        </p:nvCxnSpPr>
        <p:spPr bwMode="auto">
          <a:xfrm rot="5400000">
            <a:off x="1702882" y="4776248"/>
            <a:ext cx="619307" cy="287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"/>
          <p:cNvCxnSpPr>
            <a:cxnSpLocks noChangeShapeType="1"/>
          </p:cNvCxnSpPr>
          <p:nvPr/>
        </p:nvCxnSpPr>
        <p:spPr bwMode="auto">
          <a:xfrm rot="5400000">
            <a:off x="4327145" y="4775795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rot="5400000">
            <a:off x="6883050" y="4775795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6" name="Freeform 31"/>
          <p:cNvSpPr>
            <a:spLocks noChangeArrowheads="1"/>
          </p:cNvSpPr>
          <p:nvPr/>
        </p:nvSpPr>
        <p:spPr bwMode="auto">
          <a:xfrm>
            <a:off x="1667142" y="37349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7" name="Freeform 32"/>
          <p:cNvSpPr>
            <a:spLocks noChangeArrowheads="1"/>
          </p:cNvSpPr>
          <p:nvPr/>
        </p:nvSpPr>
        <p:spPr bwMode="auto">
          <a:xfrm>
            <a:off x="2192427" y="4042260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8" name="Freeform 33"/>
          <p:cNvSpPr>
            <a:spLocks noChangeArrowheads="1"/>
          </p:cNvSpPr>
          <p:nvPr/>
        </p:nvSpPr>
        <p:spPr bwMode="auto">
          <a:xfrm>
            <a:off x="4706596" y="4016456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1884" y="378795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855" y="3791253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62501" y="3791253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21" y="514246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9911" y="514246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65816" y="514246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51161"/>
              </p:ext>
            </p:extLst>
          </p:nvPr>
        </p:nvGraphicFramePr>
        <p:xfrm>
          <a:off x="2438400" y="2228951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Photo Editor Photo" r:id="rId11" imgW="1905266" imgH="1390844" progId="">
                  <p:embed/>
                </p:oleObj>
              </mc:Choice>
              <mc:Fallback>
                <p:oleObj name="Photo Editor Photo" r:id="rId11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28951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16"/>
          <p:cNvCxnSpPr>
            <a:cxnSpLocks noChangeShapeType="1"/>
          </p:cNvCxnSpPr>
          <p:nvPr/>
        </p:nvCxnSpPr>
        <p:spPr bwMode="auto">
          <a:xfrm>
            <a:off x="3886200" y="3038475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16"/>
          <p:cNvCxnSpPr>
            <a:cxnSpLocks noChangeShapeType="1"/>
          </p:cNvCxnSpPr>
          <p:nvPr/>
        </p:nvCxnSpPr>
        <p:spPr bwMode="auto">
          <a:xfrm flipH="1">
            <a:off x="2514600" y="3114675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12038" y="24288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2352675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2124075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2154853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2485965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2516743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2657475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613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29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30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730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730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728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728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728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728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728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811213" y="5756275"/>
            <a:ext cx="7577137" cy="64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i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We are back to where we started!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47291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 If all AS policies follow “</a:t>
            </a:r>
            <a:r>
              <a:rPr lang="en-US" dirty="0" err="1" smtClean="0"/>
              <a:t>Gao</a:t>
            </a:r>
            <a:r>
              <a:rPr lang="en-US" dirty="0" smtClean="0"/>
              <a:t>-Rexford” rules, BGP is guaranteed to converge (safety)</a:t>
            </a:r>
          </a:p>
          <a:p>
            <a:endParaRPr lang="en-US" dirty="0"/>
          </a:p>
          <a:p>
            <a:r>
              <a:rPr lang="en-US" dirty="0" smtClean="0"/>
              <a:t>For arbitrary policies, BGP may fail to converge!</a:t>
            </a:r>
          </a:p>
          <a:p>
            <a:endParaRPr lang="en-US" dirty="0"/>
          </a:p>
          <a:p>
            <a:r>
              <a:rPr lang="en-US" dirty="0" smtClean="0"/>
              <a:t>Why should this trouble us? </a:t>
            </a:r>
          </a:p>
        </p:txBody>
      </p:sp>
    </p:spTree>
    <p:extLst>
      <p:ext uri="{BB962C8B-B14F-4D97-AF65-F5344CB8AC3E}">
        <p14:creationId xmlns:p14="http://schemas.microsoft.com/office/powerpoint/2010/main" val="10329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Performance Nonissues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Internal routing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Domains typically use “hot potato” routing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ot always optimal, but economically expedient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Policy not about performance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So policy-chosen paths aren’t shortest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AS path length can be misleading (non)</a:t>
            </a:r>
            <a:endParaRPr lang="en-US" dirty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20</a:t>
            </a:r>
            <a:r>
              <a:rPr lang="en-US" dirty="0">
                <a:latin typeface="Arial" charset="0"/>
                <a:cs typeface="Arial" charset="0"/>
              </a:rPr>
              <a:t>% of paths inflated by at least 5 router </a:t>
            </a:r>
            <a:r>
              <a:rPr lang="en-US" dirty="0" smtClean="0">
                <a:latin typeface="Arial" charset="0"/>
                <a:cs typeface="Arial" charset="0"/>
              </a:rPr>
              <a:t>hops</a:t>
            </a:r>
          </a:p>
        </p:txBody>
      </p:sp>
    </p:spTree>
    <p:extLst>
      <p:ext uri="{BB962C8B-B14F-4D97-AF65-F5344CB8AC3E}">
        <p14:creationId xmlns:p14="http://schemas.microsoft.com/office/powerpoint/2010/main" val="173665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3024188" y="5943600"/>
            <a:ext cx="2133600" cy="685800"/>
            <a:chOff x="676" y="1108"/>
            <a:chExt cx="2968" cy="1192"/>
          </a:xfrm>
        </p:grpSpPr>
        <p:grpSp>
          <p:nvGrpSpPr>
            <p:cNvPr id="73866" name="Group 3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79" name="Oval 4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0" name="Oval 5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1" name="Oval 6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2" name="Oval 7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3" name="Oval 8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4" name="Oval 9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5" name="Oval 10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6" name="Oval 11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7" name="Oval 12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8" name="Oval 13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9" name="Oval 14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67" name="Group 15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68" name="Oval 16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9" name="Oval 17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0" name="Oval 18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1" name="Oval 19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2" name="Oval 20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3" name="Oval 21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4" name="Oval 22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5" name="Oval 23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6" name="Oval 24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7" name="Oval 25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8" name="Oval 26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Performance (example)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595438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 path length can be misleading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 AS may have many router-level hops</a:t>
            </a:r>
          </a:p>
        </p:txBody>
      </p:sp>
      <p:grpSp>
        <p:nvGrpSpPr>
          <p:cNvPr id="73734" name="Group 29"/>
          <p:cNvGrpSpPr>
            <a:grpSpLocks/>
          </p:cNvGrpSpPr>
          <p:nvPr/>
        </p:nvGrpSpPr>
        <p:grpSpPr bwMode="auto">
          <a:xfrm>
            <a:off x="1652588" y="2239963"/>
            <a:ext cx="4800600" cy="1752600"/>
            <a:chOff x="676" y="1108"/>
            <a:chExt cx="2968" cy="1192"/>
          </a:xfrm>
        </p:grpSpPr>
        <p:grpSp>
          <p:nvGrpSpPr>
            <p:cNvPr id="73842" name="Group 3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55" name="Oval 3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6" name="Oval 3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7" name="Oval 3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8" name="Oval 3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9" name="Oval 3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0" name="Oval 3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1" name="Oval 3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2" name="Oval 3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3" name="Oval 3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4" name="Oval 4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5" name="Oval 4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43" name="Group 4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44" name="Oval 4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5" name="Oval 4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6" name="Oval 4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7" name="Oval 4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8" name="Oval 4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9" name="Oval 4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0" name="Oval 4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1" name="Oval 5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2" name="Oval 5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3" name="Oval 5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4" name="Oval 5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3735" name="Group 54"/>
          <p:cNvGrpSpPr>
            <a:grpSpLocks/>
          </p:cNvGrpSpPr>
          <p:nvPr/>
        </p:nvGrpSpPr>
        <p:grpSpPr bwMode="auto">
          <a:xfrm>
            <a:off x="1881188" y="4221163"/>
            <a:ext cx="2133600" cy="685800"/>
            <a:chOff x="676" y="1108"/>
            <a:chExt cx="2968" cy="1192"/>
          </a:xfrm>
        </p:grpSpPr>
        <p:grpSp>
          <p:nvGrpSpPr>
            <p:cNvPr id="73818" name="Group 5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31" name="Oval 5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2" name="Oval 5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" name="Oval 5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4" name="Oval 5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" name="Oval 6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" name="Oval 6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" name="Oval 6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" name="Oval 6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9" name="Oval 6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0" name="Oval 6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1" name="Oval 6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19" name="Group 6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20" name="Oval 6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1" name="Oval 6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2" name="Oval 7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3" name="Oval 7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4" name="Oval 7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5" name="Oval 7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6" name="Oval 7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7" name="Oval 7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8" name="Oval 7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9" name="Oval 7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0" name="Oval 7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3736" name="Group 79"/>
          <p:cNvGrpSpPr>
            <a:grpSpLocks/>
          </p:cNvGrpSpPr>
          <p:nvPr/>
        </p:nvGrpSpPr>
        <p:grpSpPr bwMode="auto">
          <a:xfrm>
            <a:off x="2338388" y="5059363"/>
            <a:ext cx="2133600" cy="685800"/>
            <a:chOff x="676" y="1108"/>
            <a:chExt cx="2968" cy="1192"/>
          </a:xfrm>
        </p:grpSpPr>
        <p:grpSp>
          <p:nvGrpSpPr>
            <p:cNvPr id="73794" name="Group 8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07" name="Oval 8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8" name="Oval 8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9" name="Oval 8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0" name="Oval 8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1" name="Oval 8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2" name="Oval 8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3" name="Oval 8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4" name="Oval 8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5" name="Oval 8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6" name="Oval 9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7" name="Oval 9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795" name="Group 9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96" name="Oval 9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7" name="Oval 9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8" name="Oval 9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9" name="Oval 9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0" name="Oval 9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1" name="Oval 9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2" name="Oval 9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3" name="Oval 10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4" name="Oval 10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5" name="Oval 10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6" name="Oval 10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3737" name="Group 104"/>
          <p:cNvGrpSpPr>
            <a:grpSpLocks/>
          </p:cNvGrpSpPr>
          <p:nvPr/>
        </p:nvGrpSpPr>
        <p:grpSpPr bwMode="auto">
          <a:xfrm>
            <a:off x="5638800" y="3352800"/>
            <a:ext cx="2514600" cy="3276600"/>
            <a:chOff x="676" y="1108"/>
            <a:chExt cx="2968" cy="1192"/>
          </a:xfrm>
        </p:grpSpPr>
        <p:grpSp>
          <p:nvGrpSpPr>
            <p:cNvPr id="73770" name="Group 10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783" name="Oval 10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4" name="Oval 10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5" name="Oval 10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6" name="Oval 10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7" name="Oval 11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8" name="Oval 11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9" name="Oval 11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0" name="Oval 11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1" name="Oval 11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2" name="Oval 11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3" name="Oval 11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771" name="Group 11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72" name="Oval 11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3" name="Oval 11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4" name="Oval 12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5" name="Oval 12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6" name="Oval 12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7" name="Oval 12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8" name="Oval 12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9" name="Oval 12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0" name="Oval 12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1" name="Oval 12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2" name="Oval 12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738" name="Line 129"/>
          <p:cNvSpPr>
            <a:spLocks noChangeShapeType="1"/>
          </p:cNvSpPr>
          <p:nvPr/>
        </p:nvSpPr>
        <p:spPr bwMode="auto">
          <a:xfrm>
            <a:off x="5233988" y="3535363"/>
            <a:ext cx="990600" cy="5334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30"/>
          <p:cNvSpPr>
            <a:spLocks noChangeShapeType="1"/>
          </p:cNvSpPr>
          <p:nvPr/>
        </p:nvSpPr>
        <p:spPr bwMode="auto">
          <a:xfrm>
            <a:off x="6376988" y="4068763"/>
            <a:ext cx="9906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31"/>
          <p:cNvSpPr>
            <a:spLocks noChangeShapeType="1"/>
          </p:cNvSpPr>
          <p:nvPr/>
        </p:nvSpPr>
        <p:spPr bwMode="auto">
          <a:xfrm flipV="1">
            <a:off x="6300788" y="4449763"/>
            <a:ext cx="10668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2"/>
          <p:cNvSpPr>
            <a:spLocks noChangeShapeType="1"/>
          </p:cNvSpPr>
          <p:nvPr/>
        </p:nvSpPr>
        <p:spPr bwMode="auto">
          <a:xfrm>
            <a:off x="6300788" y="46783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33"/>
          <p:cNvSpPr>
            <a:spLocks noChangeShapeType="1"/>
          </p:cNvSpPr>
          <p:nvPr/>
        </p:nvSpPr>
        <p:spPr bwMode="auto">
          <a:xfrm flipV="1">
            <a:off x="6224588" y="49069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134"/>
          <p:cNvSpPr>
            <a:spLocks noChangeShapeType="1"/>
          </p:cNvSpPr>
          <p:nvPr/>
        </p:nvSpPr>
        <p:spPr bwMode="auto">
          <a:xfrm>
            <a:off x="6300788" y="52117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Line 135"/>
          <p:cNvSpPr>
            <a:spLocks noChangeShapeType="1"/>
          </p:cNvSpPr>
          <p:nvPr/>
        </p:nvSpPr>
        <p:spPr bwMode="auto">
          <a:xfrm flipV="1">
            <a:off x="6224588" y="53641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136"/>
          <p:cNvSpPr>
            <a:spLocks noChangeShapeType="1"/>
          </p:cNvSpPr>
          <p:nvPr/>
        </p:nvSpPr>
        <p:spPr bwMode="auto">
          <a:xfrm>
            <a:off x="6300788" y="56689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Line 137"/>
          <p:cNvSpPr>
            <a:spLocks noChangeShapeType="1"/>
          </p:cNvSpPr>
          <p:nvPr/>
        </p:nvSpPr>
        <p:spPr bwMode="auto">
          <a:xfrm flipV="1">
            <a:off x="6605588" y="5897563"/>
            <a:ext cx="8382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Line 138"/>
          <p:cNvSpPr>
            <a:spLocks noChangeShapeType="1"/>
          </p:cNvSpPr>
          <p:nvPr/>
        </p:nvSpPr>
        <p:spPr bwMode="auto">
          <a:xfrm flipV="1">
            <a:off x="4533900" y="6278563"/>
            <a:ext cx="2147888" cy="698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139"/>
          <p:cNvSpPr>
            <a:spLocks noChangeShapeType="1"/>
          </p:cNvSpPr>
          <p:nvPr/>
        </p:nvSpPr>
        <p:spPr bwMode="auto">
          <a:xfrm>
            <a:off x="3176588" y="3611563"/>
            <a:ext cx="76200" cy="8382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140"/>
          <p:cNvSpPr>
            <a:spLocks noChangeShapeType="1"/>
          </p:cNvSpPr>
          <p:nvPr/>
        </p:nvSpPr>
        <p:spPr bwMode="auto">
          <a:xfrm>
            <a:off x="3252788" y="4373563"/>
            <a:ext cx="457200" cy="990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Line 141"/>
          <p:cNvSpPr>
            <a:spLocks noChangeShapeType="1"/>
          </p:cNvSpPr>
          <p:nvPr/>
        </p:nvSpPr>
        <p:spPr bwMode="auto">
          <a:xfrm>
            <a:off x="3765550" y="5465763"/>
            <a:ext cx="422275" cy="766762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3751" name="Picture 1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52117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2" name="Picture 14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373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3" name="Picture 14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4" name="Picture 1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5" name="Picture 14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3916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6" name="Picture 1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4525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7" name="Picture 1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297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8" name="Picture 1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5059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9" name="Picture 15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4754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0" name="Picture 1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287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1" name="Picture 1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5516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2" name="Picture 15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745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3" name="Picture 15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6126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64" name="Rectangle 155"/>
          <p:cNvSpPr>
            <a:spLocks noChangeArrowheads="1"/>
          </p:cNvSpPr>
          <p:nvPr/>
        </p:nvSpPr>
        <p:spPr bwMode="auto">
          <a:xfrm>
            <a:off x="7062788" y="38401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AS 4</a:t>
            </a:r>
          </a:p>
        </p:txBody>
      </p:sp>
      <p:sp>
        <p:nvSpPr>
          <p:cNvPr id="73765" name="Rectangle 156"/>
          <p:cNvSpPr>
            <a:spLocks noChangeArrowheads="1"/>
          </p:cNvSpPr>
          <p:nvPr/>
        </p:nvSpPr>
        <p:spPr bwMode="auto">
          <a:xfrm>
            <a:off x="2185988" y="43735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AS 3</a:t>
            </a:r>
          </a:p>
        </p:txBody>
      </p:sp>
      <p:sp>
        <p:nvSpPr>
          <p:cNvPr id="73766" name="Rectangle 157"/>
          <p:cNvSpPr>
            <a:spLocks noChangeArrowheads="1"/>
          </p:cNvSpPr>
          <p:nvPr/>
        </p:nvSpPr>
        <p:spPr bwMode="auto">
          <a:xfrm>
            <a:off x="2795588" y="52117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AS 2</a:t>
            </a:r>
          </a:p>
        </p:txBody>
      </p:sp>
      <p:sp>
        <p:nvSpPr>
          <p:cNvPr id="73767" name="Rectangle 158"/>
          <p:cNvSpPr>
            <a:spLocks noChangeArrowheads="1"/>
          </p:cNvSpPr>
          <p:nvPr/>
        </p:nvSpPr>
        <p:spPr bwMode="auto">
          <a:xfrm>
            <a:off x="3429000" y="61722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AS 1</a:t>
            </a:r>
          </a:p>
        </p:txBody>
      </p:sp>
      <p:sp>
        <p:nvSpPr>
          <p:cNvPr id="73768" name="Text Box 159"/>
          <p:cNvSpPr txBox="1">
            <a:spLocks noChangeArrowheads="1"/>
          </p:cNvSpPr>
          <p:nvPr/>
        </p:nvSpPr>
        <p:spPr bwMode="auto">
          <a:xfrm>
            <a:off x="2566988" y="2392363"/>
            <a:ext cx="2908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b="0">
                <a:latin typeface="Arial Black" charset="0"/>
              </a:rPr>
              <a:t>    BGP says that </a:t>
            </a:r>
          </a:p>
          <a:p>
            <a:pPr algn="l" eaLnBrk="1" hangingPunct="1"/>
            <a:r>
              <a:rPr lang="en-US" b="0">
                <a:latin typeface="Arial Black" charset="0"/>
              </a:rPr>
              <a:t>    path </a:t>
            </a:r>
            <a:r>
              <a:rPr lang="en-US" b="0" u="sng">
                <a:latin typeface="Arial Black" charset="0"/>
              </a:rPr>
              <a:t>4 1</a:t>
            </a:r>
            <a:r>
              <a:rPr lang="en-US" b="0">
                <a:latin typeface="Arial Black" charset="0"/>
              </a:rPr>
              <a:t> is better</a:t>
            </a:r>
          </a:p>
          <a:p>
            <a:pPr algn="l" eaLnBrk="1" hangingPunct="1"/>
            <a:r>
              <a:rPr lang="en-US" b="0">
                <a:latin typeface="Arial Black" charset="0"/>
              </a:rPr>
              <a:t>     than path </a:t>
            </a:r>
            <a:r>
              <a:rPr lang="en-US" b="0" u="sng">
                <a:latin typeface="Arial Black" charset="0"/>
              </a:rPr>
              <a:t>3 2 1</a:t>
            </a:r>
          </a:p>
        </p:txBody>
      </p:sp>
      <p:pic>
        <p:nvPicPr>
          <p:cNvPr id="73769" name="Picture 16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19918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2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Real Performance Issue: Slow convergence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7738"/>
            <a:ext cx="8686800" cy="4411662"/>
          </a:xfrm>
        </p:spPr>
        <p:txBody>
          <a:bodyPr/>
          <a:lstStyle/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</a:t>
            </a:r>
            <a:r>
              <a:rPr lang="en-US" dirty="0">
                <a:latin typeface="Arial" charset="0"/>
                <a:cs typeface="Arial" charset="0"/>
              </a:rPr>
              <a:t>outages are biggest source of Internet </a:t>
            </a:r>
            <a:r>
              <a:rPr lang="en-US" dirty="0" smtClean="0">
                <a:latin typeface="Arial" charset="0"/>
                <a:cs typeface="Arial" charset="0"/>
              </a:rPr>
              <a:t>problems</a:t>
            </a:r>
          </a:p>
          <a:p>
            <a:pPr marL="682625"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err="1" smtClean="0">
                <a:latin typeface="Arial" charset="0"/>
                <a:cs typeface="Arial" charset="0"/>
              </a:rPr>
              <a:t>Labovitz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SIGCOMM’97</a:t>
            </a:r>
            <a:endParaRPr lang="en-US" i="1" dirty="0" smtClean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10% of routes available less than 95% of time </a:t>
            </a: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Less than 35% of routes available 99.99% of the time </a:t>
            </a:r>
          </a:p>
          <a:p>
            <a:pPr marL="977900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err="1">
                <a:latin typeface="Arial" charset="0"/>
                <a:cs typeface="Arial" charset="0"/>
              </a:rPr>
              <a:t>Labovitz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2000</a:t>
            </a:r>
            <a:endParaRPr lang="en-US" i="1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40% of path outages take 30+ minutes to repair </a:t>
            </a:r>
          </a:p>
          <a:p>
            <a:pPr marL="977900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But most popular paths are very stable</a:t>
            </a:r>
            <a:endParaRPr lang="en-US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9725" lvl="1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4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Misconfigurations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2"/>
            <a:ext cx="8610600" cy="4910137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protocol is both bloated and underspecified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attributes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leeway in how to set and interpret attributes</a:t>
            </a:r>
            <a:endParaRPr lang="en-US" i="1" dirty="0" smtClean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necessary to allow autonomy, diverse policies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but also gives operators plenty of rope</a:t>
            </a: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Much of this configuration is manual and </a:t>
            </a:r>
            <a:r>
              <a:rPr lang="en-US" i="1" dirty="0" smtClean="0">
                <a:latin typeface="Arial" charset="0"/>
                <a:cs typeface="Arial" charset="0"/>
              </a:rPr>
              <a:t>ad hoc</a:t>
            </a:r>
          </a:p>
          <a:p>
            <a:pPr>
              <a:lnSpc>
                <a:spcPct val="90000"/>
              </a:lnSpc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And the core abstraction is fundamentally flawed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disjoint per-router configuration to effect AS-wide policy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now strong industry interest in changing this! [later: SDN]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6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BGP: How did we get here?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was designed for a different time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commercial ISPs and their needs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address aggregation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multi-homing  </a:t>
            </a: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We don’t get a second chance: `clean slate’ designs virtually impossible to deploy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3000" y="3886200"/>
            <a:ext cx="6605588" cy="2590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1989 : BGP-1 [RFC 1105]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Replacement for EGP (1984, RFC 904)</a:t>
            </a:r>
            <a:r>
              <a:rPr lang="en-US" sz="1800" b="0" dirty="0">
                <a:latin typeface="Arial Black" charset="0"/>
              </a:rPr>
              <a:t>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1990 : BGP-2 [RFC 1163]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1991 : BGP-3 [RFC 1267]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1995 : BGP-4 [RFC 1771] 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Support for Classless </a:t>
            </a:r>
            <a:r>
              <a:rPr lang="en-US" sz="1600" b="0" dirty="0" err="1">
                <a:latin typeface="Arial Black" charset="0"/>
              </a:rPr>
              <a:t>Interdomain</a:t>
            </a:r>
            <a:r>
              <a:rPr lang="en-US" sz="1600" b="0" dirty="0">
                <a:latin typeface="Arial Black" charset="0"/>
              </a:rPr>
              <a:t> Routing (CIDR)</a:t>
            </a:r>
            <a:r>
              <a:rPr lang="en-US" sz="1600" b="0" dirty="0">
                <a:solidFill>
                  <a:schemeClr val="bg1"/>
                </a:solidFill>
                <a:latin typeface="Arial Black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86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4" grpId="0" uiExpand="1" animBg="1"/>
      <p:bldP spid="4" grpId="1" uiExpan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up the network layer! </a:t>
            </a:r>
          </a:p>
          <a:p>
            <a:pPr lvl="1"/>
            <a:r>
              <a:rPr lang="en-US" dirty="0" smtClean="0"/>
              <a:t>the IPv4 header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End to end example </a:t>
            </a:r>
          </a:p>
          <a:p>
            <a:pPr marL="34448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40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305800" cy="4986337"/>
          </a:xfrm>
        </p:spPr>
        <p:txBody>
          <a:bodyPr/>
          <a:lstStyle/>
          <a:p>
            <a:r>
              <a:rPr lang="en-US" dirty="0" smtClean="0"/>
              <a:t>Destinations are IP prefixes (12.0.0.0/8)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Nodes are Autonomous Systems (</a:t>
            </a:r>
            <a:r>
              <a:rPr lang="en-US" dirty="0" err="1" smtClean="0"/>
              <a:t>ASes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Internals of each AS are hidden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Links represent both physical links and business relationships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BGP (Border Gateway Protocol) is the </a:t>
            </a:r>
            <a:r>
              <a:rPr lang="en-US" dirty="0" err="1" smtClean="0"/>
              <a:t>Interdomain</a:t>
            </a:r>
            <a:r>
              <a:rPr lang="en-US" dirty="0" smtClean="0"/>
              <a:t> routing protocol</a:t>
            </a:r>
          </a:p>
          <a:p>
            <a:pPr lvl="1"/>
            <a:r>
              <a:rPr lang="en-US" dirty="0" smtClean="0"/>
              <a:t>Implemented by AS border routers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4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73162"/>
          </a:xfrm>
        </p:spPr>
        <p:txBody>
          <a:bodyPr/>
          <a:lstStyle/>
          <a:p>
            <a:r>
              <a:rPr lang="en-US" sz="4000" dirty="0" smtClean="0">
                <a:latin typeface="Helvetica" charset="0"/>
                <a:ea typeface="ＭＳ Ｐゴシック" charset="0"/>
                <a:cs typeface="ＭＳ Ｐゴシック" charset="0"/>
              </a:rPr>
              <a:t>BGP: Basic Idea</a:t>
            </a:r>
            <a:endParaRPr lang="en-US" sz="4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Each AS selects the </a:t>
            </a:r>
            <a:br>
              <a:rPr lang="en-US" sz="2400" dirty="0" smtClean="0"/>
            </a:br>
            <a:r>
              <a:rPr lang="en-US" sz="2400" dirty="0" smtClean="0"/>
              <a:t>“best” route it hears advertised for a prefix</a:t>
            </a:r>
            <a:endParaRPr lang="en-US" sz="240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 its best routes to </a:t>
            </a:r>
            <a:br>
              <a:rPr lang="en-US" sz="2400" b="0" dirty="0" smtClean="0"/>
            </a:br>
            <a:r>
              <a:rPr lang="en-US" sz="2400" b="0" dirty="0" smtClean="0"/>
              <a:t>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5334000"/>
            <a:ext cx="7185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Where have heard this story before!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95400" y="2895600"/>
            <a:ext cx="609600" cy="457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09800" y="3581400"/>
            <a:ext cx="1524000" cy="533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62600" y="3276600"/>
            <a:ext cx="1066800" cy="533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1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  <p:bldP spid="6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dirty="0" smtClean="0"/>
              <a:t>BGP inspired by 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endParaRPr lang="en-US" dirty="0" smtClean="0"/>
          </a:p>
          <a:p>
            <a:r>
              <a:rPr lang="en-US" dirty="0" smtClean="0"/>
              <a:t>No global sharing of network topology information</a:t>
            </a:r>
          </a:p>
          <a:p>
            <a:endParaRPr lang="en-US" dirty="0"/>
          </a:p>
          <a:p>
            <a:r>
              <a:rPr lang="en-US" dirty="0" smtClean="0"/>
              <a:t>Iterative and distributed convergence on paths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76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35994</TotalTime>
  <Words>2736</Words>
  <Application>Microsoft Macintosh PowerPoint</Application>
  <PresentationFormat>On-screen Show (4:3)</PresentationFormat>
  <Paragraphs>763</Paragraphs>
  <Slides>67</Slides>
  <Notes>49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Network</vt:lpstr>
      <vt:lpstr>Photo Editor Photo</vt:lpstr>
      <vt:lpstr>Visio</vt:lpstr>
      <vt:lpstr>Document</vt:lpstr>
      <vt:lpstr>CS 353  Interdomain Routing BGP</vt:lpstr>
      <vt:lpstr>Recall… Autonomous Systems (AS) </vt:lpstr>
      <vt:lpstr>Recall…Scaling </vt:lpstr>
      <vt:lpstr>PowerPoint Presentation</vt:lpstr>
      <vt:lpstr> Topology and routes shaped by the business relationships between ASes</vt:lpstr>
      <vt:lpstr>   Routing Follows the Money!</vt:lpstr>
      <vt:lpstr>Interdomain Routing: The Basics </vt:lpstr>
      <vt:lpstr>BGP: Basic Idea</vt:lpstr>
      <vt:lpstr>BGP inspired by Distance Vector</vt:lpstr>
      <vt:lpstr>Differences between BGP and DV  (1) not picking shortest path routes </vt:lpstr>
      <vt:lpstr>Differences between BGP and DV  (2) path-vector routing</vt:lpstr>
      <vt:lpstr>Differences between BGP and DV  (2) path-vector routing</vt:lpstr>
      <vt:lpstr>Differences between BGP and DV  (3) Selective route advertisement</vt:lpstr>
      <vt:lpstr>Differences between BGP and DV  (4) BGP may aggregate routes</vt:lpstr>
      <vt:lpstr>BGP four difference are:</vt:lpstr>
      <vt:lpstr>BGP: Outline</vt:lpstr>
      <vt:lpstr>Policy imposed in how routes are selected and exported</vt:lpstr>
      <vt:lpstr>Typical Selection Policy</vt:lpstr>
      <vt:lpstr>Typical Export Policy</vt:lpstr>
      <vt:lpstr>BGP: Today</vt:lpstr>
      <vt:lpstr>Who speaks BGP?</vt:lpstr>
      <vt:lpstr>What does “speak BGP” mean?</vt:lpstr>
      <vt:lpstr>BGP “sessions”</vt:lpstr>
      <vt:lpstr>BGP “sessions”</vt:lpstr>
      <vt:lpstr>eBGP, iBGP, IGP</vt:lpstr>
      <vt:lpstr>Some Border Routers Don’t Need BGP</vt:lpstr>
      <vt:lpstr>Putting the pieces together</vt:lpstr>
      <vt:lpstr>Basic Messages in BGP</vt:lpstr>
      <vt:lpstr>Route Updates</vt:lpstr>
      <vt:lpstr>Route Attributes</vt:lpstr>
      <vt:lpstr>Attributes (1): ASPATH</vt:lpstr>
      <vt:lpstr>Attributes (2): LOCAL PREF</vt:lpstr>
      <vt:lpstr>Example: iBGP and LOCAL PREF </vt:lpstr>
      <vt:lpstr>Attributes (3) : MED</vt:lpstr>
      <vt:lpstr>Attributes (4): IGP cost</vt:lpstr>
      <vt:lpstr>IGP may conflict with MED</vt:lpstr>
      <vt:lpstr>Typical Selection Policy</vt:lpstr>
      <vt:lpstr>Using Attributes</vt:lpstr>
      <vt:lpstr>BGP UPDATE Processing</vt:lpstr>
      <vt:lpstr>BGP: Today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Convergence</vt:lpstr>
      <vt:lpstr>Performance Nonissues</vt:lpstr>
      <vt:lpstr>Performance (example)</vt:lpstr>
      <vt:lpstr>Real Performance Issue: Slow convergence</vt:lpstr>
      <vt:lpstr>BGP Misconfigurations</vt:lpstr>
      <vt:lpstr>BGP: How did we get here? </vt:lpstr>
      <vt:lpstr>Next Time. 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1366</cp:revision>
  <cp:lastPrinted>2016-02-23T17:58:48Z</cp:lastPrinted>
  <dcterms:created xsi:type="dcterms:W3CDTF">2010-08-30T13:51:03Z</dcterms:created>
  <dcterms:modified xsi:type="dcterms:W3CDTF">2016-03-02T05:39:54Z</dcterms:modified>
</cp:coreProperties>
</file>