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431" r:id="rId2"/>
    <p:sldId id="1014" r:id="rId3"/>
    <p:sldId id="1104" r:id="rId4"/>
    <p:sldId id="1218" r:id="rId5"/>
    <p:sldId id="1107" r:id="rId6"/>
    <p:sldId id="1219" r:id="rId7"/>
    <p:sldId id="1232" r:id="rId8"/>
    <p:sldId id="1222" r:id="rId9"/>
    <p:sldId id="1285" r:id="rId10"/>
    <p:sldId id="1223" r:id="rId11"/>
    <p:sldId id="1224" r:id="rId12"/>
    <p:sldId id="1229" r:id="rId13"/>
    <p:sldId id="1226" r:id="rId14"/>
    <p:sldId id="1227" r:id="rId15"/>
    <p:sldId id="1230" r:id="rId16"/>
    <p:sldId id="1231" r:id="rId17"/>
    <p:sldId id="1273" r:id="rId18"/>
    <p:sldId id="1121" r:id="rId19"/>
    <p:sldId id="1302" r:id="rId20"/>
    <p:sldId id="1274" r:id="rId21"/>
    <p:sldId id="1275" r:id="rId22"/>
    <p:sldId id="1276" r:id="rId23"/>
    <p:sldId id="1277" r:id="rId24"/>
    <p:sldId id="1303" r:id="rId25"/>
    <p:sldId id="1300" r:id="rId26"/>
    <p:sldId id="1286" r:id="rId27"/>
    <p:sldId id="1287" r:id="rId28"/>
    <p:sldId id="1288" r:id="rId29"/>
    <p:sldId id="1304" r:id="rId30"/>
    <p:sldId id="1289" r:id="rId31"/>
    <p:sldId id="1290" r:id="rId32"/>
    <p:sldId id="1310" r:id="rId33"/>
    <p:sldId id="1291" r:id="rId34"/>
    <p:sldId id="1306" r:id="rId35"/>
    <p:sldId id="1293" r:id="rId36"/>
    <p:sldId id="1295" r:id="rId37"/>
    <p:sldId id="1296" r:id="rId38"/>
    <p:sldId id="1297" r:id="rId39"/>
    <p:sldId id="1298" r:id="rId40"/>
    <p:sldId id="1299" r:id="rId41"/>
    <p:sldId id="1307" r:id="rId42"/>
    <p:sldId id="1257" r:id="rId43"/>
    <p:sldId id="1258" r:id="rId44"/>
    <p:sldId id="1270" r:id="rId45"/>
    <p:sldId id="1260" r:id="rId46"/>
    <p:sldId id="1261" r:id="rId47"/>
    <p:sldId id="1262" r:id="rId48"/>
    <p:sldId id="1263" r:id="rId49"/>
    <p:sldId id="1264" r:id="rId50"/>
    <p:sldId id="1265" r:id="rId51"/>
    <p:sldId id="1267" r:id="rId52"/>
    <p:sldId id="1268" r:id="rId53"/>
    <p:sldId id="1269" r:id="rId54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2B0"/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3478" autoAdjust="0"/>
  </p:normalViewPr>
  <p:slideViewPr>
    <p:cSldViewPr>
      <p:cViewPr>
        <p:scale>
          <a:sx n="103" d="100"/>
          <a:sy n="103" d="100"/>
        </p:scale>
        <p:origin x="-648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46F18EF-450B-594E-9D13-92D4FAE458B7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FC65AE-5B3B-F943-AF2B-586A1FF728F9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228600" y="1143000"/>
            <a:ext cx="8839200" cy="19050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IP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Header and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7696200" cy="2971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Alefiya Hussain 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Spring 2016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Preventing Loops (TTL)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Arial" charset="0"/>
                <a:cs typeface="Calibri"/>
              </a:rPr>
              <a:t>Forwarding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loops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cause 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packets to cycle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for a </a:t>
            </a:r>
            <a:r>
              <a:rPr lang="en-US" sz="2400" dirty="0" err="1" smtClean="0">
                <a:latin typeface="Calibri"/>
                <a:ea typeface="Arial" charset="0"/>
                <a:cs typeface="Calibri"/>
              </a:rPr>
              <a:t>looong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 time</a:t>
            </a:r>
            <a:endParaRPr lang="en-US" sz="2400" dirty="0">
              <a:latin typeface="Calibri"/>
              <a:ea typeface="Arial" charset="0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Arial" charset="0"/>
                <a:cs typeface="Calibri"/>
              </a:rPr>
              <a:t>left unchecked would accumulate to 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consume all </a:t>
            </a:r>
            <a:r>
              <a:rPr lang="en-US" sz="2000" dirty="0" smtClean="0">
                <a:latin typeface="Calibri"/>
                <a:ea typeface="Arial" charset="0"/>
                <a:cs typeface="Calibri"/>
              </a:rPr>
              <a:t>capacity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Time-to-Live (TTL) Field  (8 bits)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Arial" charset="0"/>
                <a:cs typeface="Calibri"/>
              </a:rPr>
              <a:t>decremented 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at each hop, packet discarded if reaches 0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Arial" charset="0"/>
                <a:cs typeface="Calibri"/>
              </a:rPr>
              <a:t>…and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sz="2000" dirty="0">
                <a:latin typeface="Calibri"/>
                <a:ea typeface="Arial" charset="0"/>
                <a:cs typeface="Calibri"/>
              </a:rPr>
              <a:t>time exceeded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sz="2000" dirty="0">
                <a:latin typeface="Calibri"/>
                <a:ea typeface="Arial" charset="0"/>
                <a:cs typeface="Calibri"/>
              </a:rPr>
              <a:t> message is sent to the </a:t>
            </a:r>
            <a:r>
              <a:rPr lang="en-US" altLang="ja-JP" sz="2000" dirty="0" smtClean="0">
                <a:latin typeface="Calibri"/>
                <a:ea typeface="Arial" charset="0"/>
                <a:cs typeface="Calibri"/>
              </a:rPr>
              <a:t>source</a:t>
            </a:r>
            <a:endParaRPr lang="en-US" altLang="ja-JP" sz="2000" dirty="0">
              <a:latin typeface="Calibri"/>
              <a:ea typeface="Arial" charset="0"/>
              <a:cs typeface="Calibri"/>
            </a:endParaRP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lum bright="6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316288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470275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470275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470275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3806825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152650" y="3000375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535363" y="3000375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0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Corruption (Checksum)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</a:t>
            </a:r>
            <a:r>
              <a:rPr lang="en-US" u="sng" dirty="0"/>
              <a:t>over packet </a:t>
            </a:r>
            <a:r>
              <a:rPr lang="en-US" u="sng" dirty="0" smtClean="0"/>
              <a:t>header</a:t>
            </a:r>
          </a:p>
          <a:p>
            <a:pPr lvl="1"/>
            <a:endParaRPr lang="en-US" dirty="0"/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</a:t>
            </a:r>
            <a:r>
              <a:rPr lang="en-US" dirty="0" smtClean="0"/>
              <a:t>information</a:t>
            </a:r>
          </a:p>
          <a:p>
            <a:pPr lvl="1"/>
            <a:endParaRPr lang="en-US" dirty="0"/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>
                <a:solidFill>
                  <a:srgbClr val="F47A00"/>
                </a:solidFill>
              </a:rPr>
              <a:t>Why</a:t>
            </a:r>
            <a:r>
              <a:rPr lang="en-US" dirty="0" smtClean="0">
                <a:solidFill>
                  <a:srgbClr val="F47A00"/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rgbClr val="F47A00"/>
                </a:solidFill>
              </a:rPr>
              <a:t>Why </a:t>
            </a:r>
            <a:r>
              <a:rPr lang="en-US" dirty="0">
                <a:solidFill>
                  <a:srgbClr val="F47A00"/>
                </a:solidFill>
              </a:rPr>
              <a:t>only header?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 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Calibri"/>
                <a:cs typeface="Calibri"/>
              </a:rPr>
              <a:t>Every link has a “Maximum Transmission Unit” (MTU)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largest number of bits it can carry as one unit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/>
                <a:cs typeface="Calibri"/>
              </a:rPr>
              <a:t>A router </a:t>
            </a:r>
            <a:r>
              <a:rPr lang="en-US" sz="2600" dirty="0">
                <a:latin typeface="Calibri"/>
                <a:cs typeface="Calibri"/>
              </a:rPr>
              <a:t>can split </a:t>
            </a:r>
            <a:r>
              <a:rPr lang="en-US" sz="2600" dirty="0" smtClean="0">
                <a:latin typeface="Calibri"/>
                <a:cs typeface="Calibri"/>
              </a:rPr>
              <a:t>a packet </a:t>
            </a:r>
            <a:r>
              <a:rPr lang="en-US" sz="2600" dirty="0">
                <a:latin typeface="Calibri"/>
                <a:cs typeface="Calibri"/>
              </a:rPr>
              <a:t>into multiple </a:t>
            </a:r>
            <a:r>
              <a:rPr lang="en-US" sz="2600" dirty="0" smtClean="0">
                <a:latin typeface="Calibri"/>
                <a:cs typeface="Calibri"/>
              </a:rPr>
              <a:t>“</a:t>
            </a:r>
            <a:r>
              <a:rPr lang="en-US" altLang="ja-JP" sz="2600" dirty="0" smtClean="0">
                <a:latin typeface="Calibri"/>
                <a:cs typeface="Calibri"/>
              </a:rPr>
              <a:t>fragments</a:t>
            </a:r>
            <a:r>
              <a:rPr lang="ja-JP" altLang="en-US" sz="2600" dirty="0" smtClean="0">
                <a:latin typeface="Calibri"/>
                <a:cs typeface="Calibri"/>
              </a:rPr>
              <a:t>”</a:t>
            </a:r>
            <a:r>
              <a:rPr lang="en-US" altLang="ja-JP" sz="2600" dirty="0" smtClean="0">
                <a:latin typeface="Calibri"/>
                <a:cs typeface="Calibri"/>
              </a:rPr>
              <a:t> if</a:t>
            </a:r>
            <a:br>
              <a:rPr lang="en-US" altLang="ja-JP" sz="2600" dirty="0" smtClean="0">
                <a:latin typeface="Calibri"/>
                <a:cs typeface="Calibri"/>
              </a:rPr>
            </a:br>
            <a:r>
              <a:rPr lang="en-US" altLang="ja-JP" sz="2600" dirty="0" smtClean="0">
                <a:latin typeface="Calibri"/>
                <a:cs typeface="Calibri"/>
              </a:rPr>
              <a:t>the packet size exceeds the link’s MTU</a:t>
            </a:r>
            <a:br>
              <a:rPr lang="en-US" altLang="ja-JP" sz="2600" dirty="0" smtClean="0">
                <a:latin typeface="Calibri"/>
                <a:cs typeface="Calibri"/>
              </a:rPr>
            </a:br>
            <a:endParaRPr lang="en-US" altLang="ja-JP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Must reassemble to </a:t>
            </a:r>
            <a:r>
              <a:rPr lang="en-US" dirty="0" smtClean="0">
                <a:latin typeface="Calibri"/>
                <a:cs typeface="Calibri"/>
              </a:rPr>
              <a:t>recover original packet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Will return to fragmentation shortly…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123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915400" cy="4411662"/>
          </a:xfrm>
        </p:spPr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IP version number (4 bits), packet length (16 bits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sz="3200" dirty="0" smtClean="0"/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TTL (8 bits)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checksum (16 bits), fragmentation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version number (4 bits)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172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Special handling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“Type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of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Service”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(8 bits) </a:t>
            </a: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allow </a:t>
            </a:r>
            <a:r>
              <a:rPr lang="en-US" dirty="0">
                <a:latin typeface="Calibri"/>
                <a:ea typeface="Arial" charset="0"/>
                <a:cs typeface="Calibri"/>
              </a:rPr>
              <a:t>packets to be treated differently based on needs</a:t>
            </a:r>
          </a:p>
          <a:p>
            <a:pPr lvl="2"/>
            <a:r>
              <a:rPr lang="en-US" sz="2400" dirty="0" smtClean="0">
                <a:latin typeface="Calibri"/>
                <a:ea typeface="Arial" charset="0"/>
                <a:cs typeface="Calibri"/>
              </a:rPr>
              <a:t>e.g</a:t>
            </a:r>
            <a:r>
              <a:rPr lang="en-US" sz="2400" dirty="0">
                <a:latin typeface="Calibri"/>
                <a:ea typeface="Arial" charset="0"/>
                <a:cs typeface="Calibri"/>
              </a:rPr>
              <a:t>., </a:t>
            </a:r>
            <a:r>
              <a:rPr lang="en-US" sz="2400" dirty="0" smtClean="0">
                <a:latin typeface="Calibri"/>
                <a:ea typeface="Arial" charset="0"/>
                <a:cs typeface="Calibri"/>
              </a:rPr>
              <a:t>indicate priority, congestion notification</a:t>
            </a:r>
            <a:endParaRPr lang="en-US" sz="2400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has been redefined several times</a:t>
            </a:r>
          </a:p>
          <a:p>
            <a:pPr lvl="1">
              <a:buClr>
                <a:srgbClr val="669999"/>
              </a:buClr>
            </a:pPr>
            <a:r>
              <a:rPr lang="en-US" dirty="0" smtClean="0">
                <a:solidFill>
                  <a:srgbClr val="000000"/>
                </a:solidFill>
                <a:cs typeface="Calibri"/>
              </a:rPr>
              <a:t>now </a:t>
            </a:r>
            <a:r>
              <a:rPr lang="en-US" dirty="0">
                <a:solidFill>
                  <a:srgbClr val="000000"/>
                </a:solidFill>
                <a:cs typeface="Calibri"/>
              </a:rPr>
              <a:t>called “Differentiated Services Code Point (DSCP)”</a:t>
            </a:r>
          </a:p>
          <a:p>
            <a:pPr lvl="1"/>
            <a:endParaRPr lang="en-US" sz="20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35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Arial" charset="0"/>
                <a:cs typeface="Calibri"/>
              </a:rPr>
              <a:t>Optional directives to the network</a:t>
            </a:r>
            <a:endParaRPr lang="en-US" dirty="0">
              <a:ea typeface="Arial" charset="0"/>
              <a:cs typeface="Calibri"/>
            </a:endParaRPr>
          </a:p>
          <a:p>
            <a:pPr lvl="1"/>
            <a:r>
              <a:rPr lang="en-US" dirty="0">
                <a:ea typeface="Arial" charset="0"/>
                <a:cs typeface="Calibri"/>
              </a:rPr>
              <a:t>not used very </a:t>
            </a:r>
            <a:r>
              <a:rPr lang="en-US" dirty="0" smtClean="0">
                <a:ea typeface="Arial" charset="0"/>
                <a:cs typeface="Calibri"/>
              </a:rPr>
              <a:t>often</a:t>
            </a:r>
          </a:p>
          <a:p>
            <a:pPr lvl="1"/>
            <a:r>
              <a:rPr lang="en-US" dirty="0" smtClean="0">
                <a:ea typeface="Arial" charset="0"/>
                <a:cs typeface="Calibri"/>
              </a:rPr>
              <a:t>16 bits of metadata + option-specific data</a:t>
            </a:r>
            <a:endParaRPr lang="en-US" dirty="0">
              <a:ea typeface="Arial" charset="0"/>
              <a:cs typeface="Calibri"/>
            </a:endParaRPr>
          </a:p>
          <a:p>
            <a:pPr marL="344487" lvl="1" indent="0">
              <a:buNone/>
            </a:pPr>
            <a:endParaRPr lang="en-US" dirty="0">
              <a:solidFill>
                <a:srgbClr val="FF0000"/>
              </a:solidFill>
              <a:ea typeface="Arial" charset="0"/>
              <a:cs typeface="Calibri"/>
            </a:endParaRPr>
          </a:p>
          <a:p>
            <a:r>
              <a:rPr lang="en-US" dirty="0" smtClean="0"/>
              <a:t>Examples of options</a:t>
            </a:r>
          </a:p>
          <a:p>
            <a:pPr lvl="1"/>
            <a:r>
              <a:rPr lang="en-US" dirty="0" smtClean="0"/>
              <a:t>Record </a:t>
            </a:r>
            <a:r>
              <a:rPr lang="en-US" dirty="0"/>
              <a:t>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r>
              <a:rPr lang="en-US" dirty="0"/>
              <a:t>…..</a:t>
            </a:r>
          </a:p>
          <a:p>
            <a:pPr lvl="1"/>
            <a:endParaRPr lang="en-US" dirty="0">
              <a:ea typeface="Arial" charset="0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2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915400" cy="4411662"/>
          </a:xfrm>
        </p:spPr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IP version number (4 bits), packet length (16 bits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endParaRPr lang="en-US" sz="3200" dirty="0" smtClean="0"/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TTL (8 bits)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checksum (16 bits), fragmentation (32 bits)</a:t>
            </a:r>
          </a:p>
          <a:p>
            <a:r>
              <a:rPr lang="en-US" dirty="0" smtClean="0"/>
              <a:t>Accommodate evolution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version number (4 bits)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(+ fields for special handling) </a:t>
            </a:r>
          </a:p>
          <a:p>
            <a:r>
              <a:rPr lang="en-US" dirty="0" smtClean="0"/>
              <a:t>Specify any special handling</a:t>
            </a:r>
          </a:p>
          <a:p>
            <a:pPr lvl="1"/>
            <a:r>
              <a:rPr lang="en-US" i="1" dirty="0" err="1" smtClean="0">
                <a:solidFill>
                  <a:srgbClr val="FF0000"/>
                </a:solidFill>
              </a:rPr>
              <a:t>ToS</a:t>
            </a:r>
            <a:r>
              <a:rPr lang="en-US" i="1" dirty="0" smtClean="0">
                <a:solidFill>
                  <a:srgbClr val="FF0000"/>
                </a:solidFill>
              </a:rPr>
              <a:t> (8 bits), Options (variable length)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47800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524000" y="1600200"/>
            <a:ext cx="609600" cy="6096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86000" y="1600200"/>
            <a:ext cx="609600" cy="6096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3048000" y="1600200"/>
            <a:ext cx="1295400" cy="6096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495800" y="1600200"/>
            <a:ext cx="2895600" cy="6096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676400" y="23622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00200" y="37338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1600200" y="4343400"/>
            <a:ext cx="5715000" cy="4572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4495800" y="3048000"/>
            <a:ext cx="28956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048000" y="3048000"/>
            <a:ext cx="12954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1676400" y="3048000"/>
            <a:ext cx="12954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1600200" y="4953000"/>
            <a:ext cx="5715000" cy="4572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524000" y="6553200"/>
            <a:ext cx="5943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7338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2400" b="0" dirty="0" smtClean="0">
                <a:latin typeface="Calibri"/>
                <a:cs typeface="Calibri"/>
              </a:rPr>
              <a:t>32 bits</a:t>
            </a:r>
            <a:endParaRPr lang="en-US" sz="24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81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Parse packet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11662"/>
          </a:xfrm>
        </p:spPr>
        <p:txBody>
          <a:bodyPr/>
          <a:lstStyle/>
          <a:p>
            <a:r>
              <a:rPr lang="en-US" sz="2400" dirty="0" smtClean="0">
                <a:latin typeface="Calibri"/>
                <a:cs typeface="Calibri"/>
              </a:rPr>
              <a:t>Header </a:t>
            </a:r>
            <a:r>
              <a:rPr lang="en-US" sz="2400" dirty="0">
                <a:latin typeface="Calibri"/>
                <a:cs typeface="Calibri"/>
              </a:rPr>
              <a:t>length (4 bits)</a:t>
            </a:r>
          </a:p>
          <a:p>
            <a:pPr lvl="1"/>
            <a:r>
              <a:rPr lang="en-US" sz="2000" dirty="0">
                <a:latin typeface="Calibri"/>
                <a:ea typeface="Arial" charset="0"/>
                <a:cs typeface="Calibri"/>
              </a:rPr>
              <a:t>Number of 32-bit words in the header</a:t>
            </a:r>
          </a:p>
          <a:p>
            <a:pPr lvl="1"/>
            <a:r>
              <a:rPr lang="en-US" sz="2000" dirty="0">
                <a:latin typeface="Calibri"/>
                <a:ea typeface="Arial" charset="0"/>
                <a:cs typeface="Calibri"/>
              </a:rPr>
              <a:t>Typically 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sz="2000" dirty="0">
                <a:latin typeface="Calibri"/>
                <a:ea typeface="Arial" charset="0"/>
                <a:cs typeface="Calibri"/>
              </a:rPr>
              <a:t>5</a:t>
            </a:r>
            <a:r>
              <a:rPr lang="ja-JP" altLang="en-US" sz="2000" dirty="0">
                <a:latin typeface="Calibri"/>
                <a:ea typeface="Arial" charset="0"/>
                <a:cs typeface="Calibri"/>
              </a:rPr>
              <a:t>”</a:t>
            </a:r>
            <a:r>
              <a:rPr lang="en-US" altLang="ja-JP" sz="2000" dirty="0">
                <a:latin typeface="Calibri"/>
                <a:ea typeface="Arial" charset="0"/>
                <a:cs typeface="Calibri"/>
              </a:rPr>
              <a:t> (for a 20-byte IPv4 header)</a:t>
            </a:r>
          </a:p>
          <a:p>
            <a:pPr lvl="1"/>
            <a:r>
              <a:rPr lang="en-US" sz="2000" dirty="0">
                <a:latin typeface="Calibri"/>
                <a:ea typeface="Arial" charset="0"/>
                <a:cs typeface="Calibri"/>
              </a:rPr>
              <a:t>Can be more when IP </a:t>
            </a:r>
            <a:r>
              <a:rPr lang="en-US" sz="2000" dirty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options </a:t>
            </a:r>
            <a:r>
              <a:rPr lang="en-US" sz="2000" dirty="0">
                <a:latin typeface="Calibri"/>
                <a:ea typeface="Arial" charset="0"/>
                <a:cs typeface="Calibri"/>
              </a:rPr>
              <a:t>are </a:t>
            </a:r>
            <a:r>
              <a:rPr lang="en-US" sz="2000" dirty="0" smtClean="0">
                <a:latin typeface="Calibri"/>
                <a:ea typeface="Arial" charset="0"/>
                <a:cs typeface="Calibri"/>
              </a:rPr>
              <a:t>used</a:t>
            </a:r>
            <a:br>
              <a:rPr lang="en-US" sz="2000" dirty="0" smtClean="0">
                <a:latin typeface="Calibri"/>
                <a:ea typeface="Arial" charset="0"/>
                <a:cs typeface="Calibri"/>
              </a:rPr>
            </a:br>
            <a:endParaRPr lang="en-US" sz="2000" dirty="0" smtClean="0">
              <a:latin typeface="Calibri"/>
              <a:ea typeface="Arial" charset="0"/>
              <a:cs typeface="Calibri"/>
            </a:endParaRPr>
          </a:p>
          <a:p>
            <a:endParaRPr lang="en-US" sz="2400" dirty="0">
              <a:latin typeface="Calibri"/>
              <a:ea typeface="Arial" charset="0"/>
              <a:cs typeface="Calibri"/>
            </a:endParaRPr>
          </a:p>
          <a:p>
            <a:pPr lvl="1"/>
            <a:endParaRPr lang="en-US" sz="2000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85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47800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676400" y="23622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cs typeface="Calibri"/>
              </a:rPr>
              <a:t>For fragmentation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00200" y="37338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048000" y="3048000"/>
            <a:ext cx="12954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524000" y="6553200"/>
            <a:ext cx="5943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7338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2400" b="0" dirty="0" smtClean="0">
                <a:latin typeface="Calibri"/>
                <a:cs typeface="Calibri"/>
              </a:rPr>
              <a:t>32 bits</a:t>
            </a:r>
            <a:endParaRPr lang="en-US" sz="24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007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 layer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686800" cy="4986337"/>
          </a:xfrm>
        </p:spPr>
        <p:txBody>
          <a:bodyPr/>
          <a:lstStyle/>
          <a:p>
            <a:r>
              <a:rPr lang="en-US" dirty="0" smtClean="0"/>
              <a:t>So far: focused mostly on routing protocols</a:t>
            </a:r>
          </a:p>
          <a:p>
            <a:pPr lvl="1"/>
            <a:r>
              <a:rPr lang="en-US" dirty="0" smtClean="0"/>
              <a:t>how routers discover and select end-to-end paths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part of a network’s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 plane</a:t>
            </a:r>
          </a:p>
          <a:p>
            <a:pPr lvl="1"/>
            <a:endParaRPr lang="en-US" dirty="0"/>
          </a:p>
          <a:p>
            <a:r>
              <a:rPr lang="en-US" dirty="0" smtClean="0"/>
              <a:t>Today: the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plane</a:t>
            </a:r>
          </a:p>
          <a:p>
            <a:pPr lvl="1"/>
            <a:r>
              <a:rPr lang="en-US" dirty="0" smtClean="0"/>
              <a:t>what data packets look like at the IP layer</a:t>
            </a:r>
          </a:p>
          <a:p>
            <a:pPr lvl="1"/>
            <a:r>
              <a:rPr lang="en-US" dirty="0" smtClean="0"/>
              <a:t>how routers forward these IP packets</a:t>
            </a:r>
          </a:p>
          <a:p>
            <a:pPr lvl="1"/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4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73162"/>
          </a:xfrm>
        </p:spPr>
        <p:txBody>
          <a:bodyPr/>
          <a:lstStyle/>
          <a:p>
            <a:r>
              <a:rPr lang="en-US" dirty="0" smtClean="0"/>
              <a:t>What are these tasks? </a:t>
            </a:r>
            <a:br>
              <a:rPr lang="en-US" dirty="0" smtClean="0"/>
            </a:br>
            <a:r>
              <a:rPr lang="en-US" dirty="0" smtClean="0"/>
              <a:t>(at the destination end-system)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Tell destination what to do with the received packet</a:t>
            </a:r>
          </a:p>
          <a:p>
            <a:endParaRPr lang="en-US" dirty="0"/>
          </a:p>
          <a:p>
            <a:r>
              <a:rPr lang="en-US" dirty="0" smtClean="0"/>
              <a:t>Get responses to the packet back to the source</a:t>
            </a:r>
          </a:p>
        </p:txBody>
      </p:sp>
    </p:spTree>
    <p:extLst>
      <p:ext uri="{BB962C8B-B14F-4D97-AF65-F5344CB8AC3E}">
        <p14:creationId xmlns:p14="http://schemas.microsoft.com/office/powerpoint/2010/main" val="278317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915400" cy="1173162"/>
          </a:xfrm>
        </p:spPr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Telling End-Host How to Handle Packet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537"/>
            <a:ext cx="8458200" cy="2862263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Protocol (8 bits)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de-multiplexing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at receiving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67000" y="3377012"/>
            <a:ext cx="5486400" cy="2947588"/>
            <a:chOff x="1089660" y="1676400"/>
            <a:chExt cx="7749540" cy="3938588"/>
          </a:xfrm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1140191" y="1676400"/>
              <a:ext cx="1760537" cy="431800"/>
              <a:chOff x="-84" y="0"/>
              <a:chExt cx="1109" cy="272"/>
            </a:xfrm>
            <a:solidFill>
              <a:srgbClr val="0000FF"/>
            </a:solidFill>
          </p:grpSpPr>
          <p:sp>
            <p:nvSpPr>
              <p:cNvPr id="8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" name="Rectangle 8"/>
              <p:cNvSpPr>
                <a:spLocks/>
              </p:cNvSpPr>
              <p:nvPr/>
            </p:nvSpPr>
            <p:spPr bwMode="auto">
              <a:xfrm>
                <a:off x="-84" y="0"/>
                <a:ext cx="1109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1260841" y="2667000"/>
              <a:ext cx="1519237" cy="431800"/>
              <a:chOff x="-8" y="0"/>
              <a:chExt cx="957" cy="272"/>
            </a:xfrm>
            <a:solidFill>
              <a:srgbClr val="0000FF"/>
            </a:solidFill>
          </p:grpSpPr>
          <p:sp>
            <p:nvSpPr>
              <p:cNvPr id="85" name="Rectangle 1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" name="Rectangle 17"/>
              <p:cNvSpPr>
                <a:spLocks/>
              </p:cNvSpPr>
              <p:nvPr/>
            </p:nvSpPr>
            <p:spPr bwMode="auto">
              <a:xfrm>
                <a:off x="-8" y="0"/>
                <a:ext cx="957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1322388" y="3608388"/>
              <a:ext cx="1497012" cy="431800"/>
              <a:chOff x="0" y="-1"/>
              <a:chExt cx="943" cy="272"/>
            </a:xfrm>
          </p:grpSpPr>
          <p:sp>
            <p:nvSpPr>
              <p:cNvPr id="83" name="Rectangle 19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4" name="Rectangle 20"/>
              <p:cNvSpPr>
                <a:spLocks/>
              </p:cNvSpPr>
              <p:nvPr/>
            </p:nvSpPr>
            <p:spPr bwMode="auto">
              <a:xfrm>
                <a:off x="53" y="-1"/>
                <a:ext cx="83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1349375" y="4368800"/>
              <a:ext cx="1497013" cy="431800"/>
              <a:chOff x="0" y="0"/>
              <a:chExt cx="943" cy="272"/>
            </a:xfrm>
          </p:grpSpPr>
          <p:sp>
            <p:nvSpPr>
              <p:cNvPr id="81" name="Rectangle 22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2" name="Rectangle 23"/>
              <p:cNvSpPr>
                <a:spLocks/>
              </p:cNvSpPr>
              <p:nvPr/>
            </p:nvSpPr>
            <p:spPr bwMode="auto">
              <a:xfrm>
                <a:off x="31" y="0"/>
                <a:ext cx="880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1349375" y="5130801"/>
              <a:ext cx="1497013" cy="431799"/>
              <a:chOff x="0" y="-1"/>
              <a:chExt cx="943" cy="272"/>
            </a:xfrm>
          </p:grpSpPr>
          <p:sp>
            <p:nvSpPr>
              <p:cNvPr id="79" name="Rectangle 25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solidFill>
                <a:srgbClr val="114FFB"/>
              </a:solidFill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0" name="Rectangle 26"/>
              <p:cNvSpPr>
                <a:spLocks/>
              </p:cNvSpPr>
              <p:nvPr/>
            </p:nvSpPr>
            <p:spPr bwMode="auto">
              <a:xfrm>
                <a:off x="43" y="-1"/>
                <a:ext cx="85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/>
                <a:r>
                  <a:rPr lang="en-US" sz="160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grpSp>
          <p:nvGrpSpPr>
            <p:cNvPr id="24" name="Group 6"/>
            <p:cNvGrpSpPr>
              <a:grpSpLocks/>
            </p:cNvGrpSpPr>
            <p:nvPr/>
          </p:nvGrpSpPr>
          <p:grpSpPr bwMode="auto">
            <a:xfrm>
              <a:off x="4114800" y="1676400"/>
              <a:ext cx="9906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7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8" name="Rectangle 8"/>
              <p:cNvSpPr>
                <a:spLocks/>
              </p:cNvSpPr>
              <p:nvPr/>
            </p:nvSpPr>
            <p:spPr bwMode="auto">
              <a:xfrm>
                <a:off x="3" y="0"/>
                <a:ext cx="936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SMTP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5321394" y="1701800"/>
              <a:ext cx="934763" cy="431800"/>
              <a:chOff x="-13" y="0"/>
              <a:chExt cx="964" cy="272"/>
            </a:xfrm>
            <a:solidFill>
              <a:srgbClr val="008000"/>
            </a:solidFill>
          </p:grpSpPr>
          <p:sp>
            <p:nvSpPr>
              <p:cNvPr id="75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6" name="Rectangle 8"/>
              <p:cNvSpPr>
                <a:spLocks/>
              </p:cNvSpPr>
              <p:nvPr/>
            </p:nvSpPr>
            <p:spPr bwMode="auto">
              <a:xfrm>
                <a:off x="-13" y="0"/>
                <a:ext cx="96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HTTP</a:t>
                </a:r>
              </a:p>
            </p:txBody>
          </p:sp>
        </p:grpSp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6460031" y="1701800"/>
              <a:ext cx="795130" cy="431800"/>
              <a:chOff x="-21" y="0"/>
              <a:chExt cx="984" cy="272"/>
            </a:xfrm>
            <a:solidFill>
              <a:srgbClr val="008000"/>
            </a:solidFill>
          </p:grpSpPr>
          <p:sp>
            <p:nvSpPr>
              <p:cNvPr id="73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4" name="Rectangle 8"/>
              <p:cNvSpPr>
                <a:spLocks/>
              </p:cNvSpPr>
              <p:nvPr/>
            </p:nvSpPr>
            <p:spPr bwMode="auto">
              <a:xfrm>
                <a:off x="-21" y="0"/>
                <a:ext cx="98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DNS</a:t>
                </a:r>
              </a:p>
            </p:txBody>
          </p:sp>
        </p:grp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7391400" y="17018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71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2" name="Rectangle 8"/>
              <p:cNvSpPr>
                <a:spLocks/>
              </p:cNvSpPr>
              <p:nvPr/>
            </p:nvSpPr>
            <p:spPr bwMode="auto">
              <a:xfrm>
                <a:off x="1" y="0"/>
                <a:ext cx="93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NTP</a:t>
                </a:r>
              </a:p>
            </p:txBody>
          </p:sp>
        </p:grpSp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4876800" y="27432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69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0" name="Rectangle 8"/>
              <p:cNvSpPr>
                <a:spLocks/>
              </p:cNvSpPr>
              <p:nvPr/>
            </p:nvSpPr>
            <p:spPr bwMode="auto">
              <a:xfrm>
                <a:off x="1" y="0"/>
                <a:ext cx="93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TCP</a:t>
                </a:r>
              </a:p>
            </p:txBody>
          </p:sp>
        </p:grp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6614047" y="2743200"/>
              <a:ext cx="790282" cy="431800"/>
              <a:chOff x="-19" y="0"/>
              <a:chExt cx="978" cy="272"/>
            </a:xfrm>
            <a:solidFill>
              <a:srgbClr val="008000"/>
            </a:solidFill>
          </p:grpSpPr>
          <p:sp>
            <p:nvSpPr>
              <p:cNvPr id="67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8" name="Rectangle 8"/>
              <p:cNvSpPr>
                <a:spLocks/>
              </p:cNvSpPr>
              <p:nvPr/>
            </p:nvSpPr>
            <p:spPr bwMode="auto">
              <a:xfrm>
                <a:off x="-19" y="0"/>
                <a:ext cx="978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UDP</a:t>
                </a:r>
              </a:p>
            </p:txBody>
          </p:sp>
        </p:grpSp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5867400" y="3581400"/>
              <a:ext cx="762000" cy="431800"/>
              <a:chOff x="0" y="0"/>
              <a:chExt cx="943" cy="272"/>
            </a:xfrm>
            <a:solidFill>
              <a:srgbClr val="008000"/>
            </a:solidFill>
          </p:grpSpPr>
          <p:sp>
            <p:nvSpPr>
              <p:cNvPr id="65" name="Rectangle 7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6" name="Rectangle 8"/>
              <p:cNvSpPr>
                <a:spLocks/>
              </p:cNvSpPr>
              <p:nvPr/>
            </p:nvSpPr>
            <p:spPr bwMode="auto">
              <a:xfrm>
                <a:off x="189" y="0"/>
                <a:ext cx="559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IP</a:t>
                </a:r>
              </a:p>
            </p:txBody>
          </p:sp>
        </p:grpSp>
        <p:grpSp>
          <p:nvGrpSpPr>
            <p:cNvPr id="31" name="Group 6"/>
            <p:cNvGrpSpPr>
              <a:grpSpLocks/>
            </p:cNvGrpSpPr>
            <p:nvPr/>
          </p:nvGrpSpPr>
          <p:grpSpPr bwMode="auto">
            <a:xfrm>
              <a:off x="4724561" y="4419600"/>
              <a:ext cx="13712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3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4" name="Rectangle 8"/>
              <p:cNvSpPr>
                <a:spLocks/>
              </p:cNvSpPr>
              <p:nvPr/>
            </p:nvSpPr>
            <p:spPr bwMode="auto">
              <a:xfrm>
                <a:off x="-374" y="0"/>
                <a:ext cx="1684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Ethernet</a:t>
                </a:r>
              </a:p>
            </p:txBody>
          </p:sp>
        </p:grpSp>
        <p:grpSp>
          <p:nvGrpSpPr>
            <p:cNvPr id="32" name="Group 6"/>
            <p:cNvGrpSpPr>
              <a:grpSpLocks/>
            </p:cNvGrpSpPr>
            <p:nvPr/>
          </p:nvGrpSpPr>
          <p:grpSpPr bwMode="auto">
            <a:xfrm>
              <a:off x="62484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61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" name="Rectangle 8"/>
              <p:cNvSpPr>
                <a:spLocks/>
              </p:cNvSpPr>
              <p:nvPr/>
            </p:nvSpPr>
            <p:spPr bwMode="auto">
              <a:xfrm>
                <a:off x="-332" y="0"/>
                <a:ext cx="1595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FDDI</a:t>
                </a:r>
              </a:p>
            </p:txBody>
          </p:sp>
        </p:grpSp>
        <p:grpSp>
          <p:nvGrpSpPr>
            <p:cNvPr id="33" name="Group 6"/>
            <p:cNvGrpSpPr>
              <a:grpSpLocks/>
            </p:cNvGrpSpPr>
            <p:nvPr/>
          </p:nvGrpSpPr>
          <p:grpSpPr bwMode="auto">
            <a:xfrm>
              <a:off x="7315200" y="4419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9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" name="Rectangle 8"/>
              <p:cNvSpPr>
                <a:spLocks/>
              </p:cNvSpPr>
              <p:nvPr/>
            </p:nvSpPr>
            <p:spPr bwMode="auto">
              <a:xfrm>
                <a:off x="-237" y="0"/>
                <a:ext cx="1407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PPP</a:t>
                </a:r>
              </a:p>
            </p:txBody>
          </p:sp>
        </p:grpSp>
        <p:grpSp>
          <p:nvGrpSpPr>
            <p:cNvPr id="34" name="Group 6"/>
            <p:cNvGrpSpPr>
              <a:grpSpLocks/>
            </p:cNvGrpSpPr>
            <p:nvPr/>
          </p:nvGrpSpPr>
          <p:grpSpPr bwMode="auto">
            <a:xfrm>
              <a:off x="4114800" y="5181600"/>
              <a:ext cx="1218876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7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" name="Rectangle 8"/>
              <p:cNvSpPr>
                <a:spLocks/>
              </p:cNvSpPr>
              <p:nvPr/>
            </p:nvSpPr>
            <p:spPr bwMode="auto">
              <a:xfrm>
                <a:off x="-310" y="0"/>
                <a:ext cx="1556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optical</a:t>
                </a:r>
              </a:p>
            </p:txBody>
          </p:sp>
        </p:grpSp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5397331" y="5181600"/>
              <a:ext cx="1034560" cy="431800"/>
              <a:chOff x="-542" y="0"/>
              <a:chExt cx="1920" cy="272"/>
            </a:xfrm>
            <a:solidFill>
              <a:srgbClr val="008000"/>
            </a:solidFill>
          </p:grpSpPr>
          <p:sp>
            <p:nvSpPr>
              <p:cNvPr id="55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6" name="Rectangle 8"/>
              <p:cNvSpPr>
                <a:spLocks/>
              </p:cNvSpPr>
              <p:nvPr/>
            </p:nvSpPr>
            <p:spPr bwMode="auto">
              <a:xfrm>
                <a:off x="-542" y="14"/>
                <a:ext cx="1920" cy="2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copper</a:t>
                </a:r>
              </a:p>
            </p:txBody>
          </p:sp>
        </p:grpSp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6553039" y="5181600"/>
              <a:ext cx="914401" cy="433388"/>
              <a:chOff x="-377" y="0"/>
              <a:chExt cx="1697" cy="273"/>
            </a:xfrm>
            <a:solidFill>
              <a:srgbClr val="008000"/>
            </a:solidFill>
          </p:grpSpPr>
          <p:sp>
            <p:nvSpPr>
              <p:cNvPr id="53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4" name="Rectangle 8"/>
              <p:cNvSpPr>
                <a:spLocks/>
              </p:cNvSpPr>
              <p:nvPr/>
            </p:nvSpPr>
            <p:spPr bwMode="auto">
              <a:xfrm>
                <a:off x="-359" y="1"/>
                <a:ext cx="1655" cy="2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6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radio</a:t>
                </a:r>
              </a:p>
            </p:txBody>
          </p:sp>
        </p:grpSp>
        <p:grpSp>
          <p:nvGrpSpPr>
            <p:cNvPr id="37" name="Group 6"/>
            <p:cNvGrpSpPr>
              <a:grpSpLocks/>
            </p:cNvGrpSpPr>
            <p:nvPr/>
          </p:nvGrpSpPr>
          <p:grpSpPr bwMode="auto">
            <a:xfrm>
              <a:off x="7543800" y="5181600"/>
              <a:ext cx="914400" cy="431800"/>
              <a:chOff x="-377" y="0"/>
              <a:chExt cx="1697" cy="272"/>
            </a:xfrm>
            <a:solidFill>
              <a:srgbClr val="008000"/>
            </a:solidFill>
          </p:grpSpPr>
          <p:sp>
            <p:nvSpPr>
              <p:cNvPr id="51" name="Rectangle 7"/>
              <p:cNvSpPr>
                <a:spLocks/>
              </p:cNvSpPr>
              <p:nvPr/>
            </p:nvSpPr>
            <p:spPr bwMode="auto">
              <a:xfrm>
                <a:off x="-377" y="0"/>
                <a:ext cx="1697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600"/>
              </a:p>
            </p:txBody>
          </p:sp>
          <p:sp>
            <p:nvSpPr>
              <p:cNvPr id="52" name="Rectangle 8"/>
              <p:cNvSpPr>
                <a:spLocks/>
              </p:cNvSpPr>
              <p:nvPr/>
            </p:nvSpPr>
            <p:spPr bwMode="auto">
              <a:xfrm>
                <a:off x="-328" y="14"/>
                <a:ext cx="1596" cy="24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700" algn="ctr">
                  <a:defRPr/>
                </a:pPr>
                <a:r>
                  <a:rPr lang="en-US" sz="1400" dirty="0">
                    <a:solidFill>
                      <a:srgbClr val="FFFFFF"/>
                    </a:solidFill>
                    <a:latin typeface="Arial" charset="0"/>
                    <a:cs typeface="Arial" charset="0"/>
                    <a:sym typeface="Arial" charset="0"/>
                  </a:rPr>
                  <a:t>PSTN</a:t>
                </a:r>
              </a:p>
            </p:txBody>
          </p:sp>
        </p:grpSp>
        <p:cxnSp>
          <p:nvCxnSpPr>
            <p:cNvPr id="38" name="Straight Arrow Connector 2"/>
            <p:cNvCxnSpPr>
              <a:cxnSpLocks noChangeShapeType="1"/>
            </p:cNvCxnSpPr>
            <p:nvPr/>
          </p:nvCxnSpPr>
          <p:spPr bwMode="auto">
            <a:xfrm>
              <a:off x="4610100" y="2108200"/>
              <a:ext cx="6477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84"/>
            <p:cNvCxnSpPr>
              <a:cxnSpLocks noChangeShapeType="1"/>
            </p:cNvCxnSpPr>
            <p:nvPr/>
          </p:nvCxnSpPr>
          <p:spPr bwMode="auto">
            <a:xfrm flipH="1">
              <a:off x="5257800" y="2133600"/>
              <a:ext cx="533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85"/>
            <p:cNvCxnSpPr>
              <a:cxnSpLocks noChangeShapeType="1"/>
            </p:cNvCxnSpPr>
            <p:nvPr/>
          </p:nvCxnSpPr>
          <p:spPr bwMode="auto">
            <a:xfrm flipH="1">
              <a:off x="7010400" y="2133600"/>
              <a:ext cx="7620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88"/>
            <p:cNvCxnSpPr>
              <a:cxnSpLocks noChangeShapeType="1"/>
            </p:cNvCxnSpPr>
            <p:nvPr/>
          </p:nvCxnSpPr>
          <p:spPr bwMode="auto">
            <a:xfrm>
              <a:off x="6858000" y="2133600"/>
              <a:ext cx="15240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91"/>
            <p:cNvCxnSpPr>
              <a:cxnSpLocks noChangeShapeType="1"/>
            </p:cNvCxnSpPr>
            <p:nvPr/>
          </p:nvCxnSpPr>
          <p:spPr bwMode="auto">
            <a:xfrm>
              <a:off x="5257800" y="3175000"/>
              <a:ext cx="83820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93"/>
            <p:cNvCxnSpPr>
              <a:cxnSpLocks noChangeShapeType="1"/>
            </p:cNvCxnSpPr>
            <p:nvPr/>
          </p:nvCxnSpPr>
          <p:spPr bwMode="auto">
            <a:xfrm flipH="1">
              <a:off x="6245225" y="3200400"/>
              <a:ext cx="765175" cy="4206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99"/>
            <p:cNvCxnSpPr>
              <a:cxnSpLocks noChangeShapeType="1"/>
            </p:cNvCxnSpPr>
            <p:nvPr/>
          </p:nvCxnSpPr>
          <p:spPr bwMode="auto">
            <a:xfrm flipH="1">
              <a:off x="5410200" y="4038600"/>
              <a:ext cx="8382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101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4540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104"/>
            <p:cNvCxnSpPr>
              <a:cxnSpLocks noChangeShapeType="1"/>
            </p:cNvCxnSpPr>
            <p:nvPr/>
          </p:nvCxnSpPr>
          <p:spPr bwMode="auto">
            <a:xfrm>
              <a:off x="6248400" y="4013200"/>
              <a:ext cx="1520825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122894"/>
            <p:cNvCxnSpPr>
              <a:cxnSpLocks noChangeShapeType="1"/>
            </p:cNvCxnSpPr>
            <p:nvPr/>
          </p:nvCxnSpPr>
          <p:spPr bwMode="auto">
            <a:xfrm>
              <a:off x="1089660" y="2356781"/>
              <a:ext cx="7749540" cy="542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17"/>
            <p:cNvCxnSpPr>
              <a:cxnSpLocks noChangeShapeType="1"/>
            </p:cNvCxnSpPr>
            <p:nvPr/>
          </p:nvCxnSpPr>
          <p:spPr bwMode="auto">
            <a:xfrm>
              <a:off x="1089660" y="3374970"/>
              <a:ext cx="7749540" cy="5403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18"/>
            <p:cNvCxnSpPr>
              <a:cxnSpLocks noChangeShapeType="1"/>
            </p:cNvCxnSpPr>
            <p:nvPr/>
          </p:nvCxnSpPr>
          <p:spPr bwMode="auto">
            <a:xfrm flipV="1">
              <a:off x="1089660" y="4267201"/>
              <a:ext cx="7749540" cy="2414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19"/>
            <p:cNvCxnSpPr>
              <a:cxnSpLocks noChangeShapeType="1"/>
            </p:cNvCxnSpPr>
            <p:nvPr/>
          </p:nvCxnSpPr>
          <p:spPr bwMode="auto">
            <a:xfrm>
              <a:off x="1197292" y="5004074"/>
              <a:ext cx="7641908" cy="25126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" name="Straight Arrow Connector 8"/>
          <p:cNvCxnSpPr/>
          <p:nvPr/>
        </p:nvCxnSpPr>
        <p:spPr bwMode="auto">
          <a:xfrm flipV="1">
            <a:off x="2286000" y="3581400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481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915400" cy="1173162"/>
          </a:xfrm>
        </p:spPr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Telling End-Host How to Handle Packet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3537"/>
            <a:ext cx="8458200" cy="2862263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Protocol (8 bits)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Identifies the higher-level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protocol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Important for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de-multiplexing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at receiving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host</a:t>
            </a:r>
            <a:br>
              <a:rPr lang="en-US" sz="2000" dirty="0" smtClean="0">
                <a:latin typeface="Arial" charset="0"/>
                <a:ea typeface="Arial" charset="0"/>
                <a:cs typeface="Arial" charset="0"/>
              </a:rPr>
            </a:b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Most common examples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</a:t>
            </a:r>
            <a:r>
              <a:rPr lang="en-US" altLang="ja-JP" sz="20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ja-JP" sz="2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06575" y="4572000"/>
            <a:ext cx="5607050" cy="2198688"/>
            <a:chOff x="1806575" y="4343400"/>
            <a:chExt cx="5607050" cy="2427288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TCP header</a:t>
              </a:r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5340350" y="5580063"/>
              <a:ext cx="2073275" cy="11906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69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73162"/>
          </a:xfrm>
        </p:spPr>
        <p:txBody>
          <a:bodyPr/>
          <a:lstStyle/>
          <a:p>
            <a:r>
              <a:rPr lang="en-US" dirty="0" smtClean="0"/>
              <a:t>What are these tasks? </a:t>
            </a:r>
            <a:br>
              <a:rPr lang="en-US" dirty="0" smtClean="0"/>
            </a:br>
            <a:r>
              <a:rPr lang="en-US" dirty="0" smtClean="0"/>
              <a:t>(at the destination end-system)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Tell destination what to do with the received packet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Transport layer protocol (8 bits)</a:t>
            </a:r>
          </a:p>
          <a:p>
            <a:endParaRPr lang="en-US" dirty="0"/>
          </a:p>
          <a:p>
            <a:r>
              <a:rPr lang="en-US" dirty="0" smtClean="0"/>
              <a:t>Get responses to the packet back to the source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Source IP address (32 bits)</a:t>
            </a:r>
          </a:p>
        </p:txBody>
      </p:sp>
    </p:spTree>
    <p:extLst>
      <p:ext uri="{BB962C8B-B14F-4D97-AF65-F5344CB8AC3E}">
        <p14:creationId xmlns:p14="http://schemas.microsoft.com/office/powerpoint/2010/main" val="427821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47800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676400" y="23622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00200" y="37338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048000" y="3048000"/>
            <a:ext cx="12954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524000" y="6553200"/>
            <a:ext cx="5943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7338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2400" b="0" dirty="0" smtClean="0">
                <a:latin typeface="Calibri"/>
                <a:cs typeface="Calibri"/>
              </a:rPr>
              <a:t>32 bits</a:t>
            </a:r>
            <a:endParaRPr lang="en-US" sz="24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5666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 closer look at fragmentation 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Calibri"/>
                <a:cs typeface="Calibri"/>
              </a:rPr>
              <a:t>Every link has a “Maximum Transmission Unit” (MTU)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largest number of bits it can carry as one unit</a:t>
            </a:r>
          </a:p>
          <a:p>
            <a:pPr marL="344487" lvl="1" indent="0">
              <a:lnSpc>
                <a:spcPct val="90000"/>
              </a:lnSpc>
              <a:buNone/>
            </a:pPr>
            <a:endParaRPr lang="en-US" sz="22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/>
                <a:cs typeface="Calibri"/>
              </a:rPr>
              <a:t>A router </a:t>
            </a:r>
            <a:r>
              <a:rPr lang="en-US" sz="2600" dirty="0">
                <a:latin typeface="Calibri"/>
                <a:cs typeface="Calibri"/>
              </a:rPr>
              <a:t>can split </a:t>
            </a:r>
            <a:r>
              <a:rPr lang="en-US" sz="2600" dirty="0" smtClean="0">
                <a:latin typeface="Calibri"/>
                <a:cs typeface="Calibri"/>
              </a:rPr>
              <a:t>a packet </a:t>
            </a:r>
            <a:r>
              <a:rPr lang="en-US" sz="2600" dirty="0">
                <a:latin typeface="Calibri"/>
                <a:cs typeface="Calibri"/>
              </a:rPr>
              <a:t>into multiple </a:t>
            </a:r>
            <a:r>
              <a:rPr lang="en-US" sz="2600" dirty="0" smtClean="0">
                <a:latin typeface="Calibri"/>
                <a:cs typeface="Calibri"/>
              </a:rPr>
              <a:t>“</a:t>
            </a:r>
            <a:r>
              <a:rPr lang="en-US" altLang="ja-JP" sz="2600" dirty="0" smtClean="0">
                <a:latin typeface="Calibri"/>
                <a:cs typeface="Calibri"/>
              </a:rPr>
              <a:t>fragments</a:t>
            </a:r>
            <a:r>
              <a:rPr lang="ja-JP" altLang="en-US" sz="2600" dirty="0" smtClean="0">
                <a:latin typeface="Calibri"/>
                <a:cs typeface="Calibri"/>
              </a:rPr>
              <a:t>”</a:t>
            </a:r>
            <a:r>
              <a:rPr lang="en-US" altLang="ja-JP" sz="2600" dirty="0" smtClean="0">
                <a:latin typeface="Calibri"/>
                <a:cs typeface="Calibri"/>
              </a:rPr>
              <a:t> if</a:t>
            </a:r>
            <a:br>
              <a:rPr lang="en-US" altLang="ja-JP" sz="2600" dirty="0" smtClean="0">
                <a:latin typeface="Calibri"/>
                <a:cs typeface="Calibri"/>
              </a:rPr>
            </a:br>
            <a:r>
              <a:rPr lang="en-US" altLang="ja-JP" sz="2600" dirty="0" smtClean="0">
                <a:latin typeface="Calibri"/>
                <a:cs typeface="Calibri"/>
              </a:rPr>
              <a:t>the packet size exceeds the link’s MTU</a:t>
            </a:r>
            <a:br>
              <a:rPr lang="en-US" altLang="ja-JP" sz="2600" dirty="0" smtClean="0">
                <a:latin typeface="Calibri"/>
                <a:cs typeface="Calibri"/>
              </a:rPr>
            </a:br>
            <a:endParaRPr lang="en-US" altLang="ja-JP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Must reassemble to </a:t>
            </a:r>
            <a:r>
              <a:rPr lang="en-US" dirty="0" smtClean="0">
                <a:latin typeface="Calibri"/>
                <a:cs typeface="Calibri"/>
              </a:rPr>
              <a:t>recover original packet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0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f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ragmentation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A 4000 byte packet crosses a link w/ MTU=1500B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09057" y="2495490"/>
            <a:ext cx="5682343" cy="781212"/>
            <a:chOff x="1676400" y="3582895"/>
            <a:chExt cx="5029200" cy="455707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rgbClr val="FF98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rgbClr val="E2E2A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782379" y="3582895"/>
              <a:ext cx="747122" cy="23339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4000B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65720" y="3671850"/>
              <a:ext cx="747122" cy="233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 smtClean="0">
                  <a:latin typeface="Calibri"/>
                  <a:cs typeface="Calibri"/>
                </a:rPr>
                <a:t>1500B</a:t>
              </a:r>
              <a:endParaRPr lang="en-US" b="0" dirty="0">
                <a:latin typeface="Calibri"/>
                <a:cs typeface="Calibri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Calibri"/>
                  <a:cs typeface="Calibri"/>
                </a:rPr>
                <a:t>…</a:t>
              </a:r>
              <a:endParaRPr lang="en-US" b="0" dirty="0">
                <a:latin typeface="Calibri"/>
                <a:cs typeface="Calibri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4573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14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A 4000 byte packet crosses a link w/ MTU=1500B</a:t>
            </a:r>
            <a:endParaRPr lang="en-US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5710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exercise in header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5 minutes to design fragmentation scheme</a:t>
            </a:r>
          </a:p>
          <a:p>
            <a:pPr lvl="1"/>
            <a:r>
              <a:rPr lang="en-US" dirty="0" smtClean="0"/>
              <a:t>Work with your neighbors</a:t>
            </a:r>
          </a:p>
          <a:p>
            <a:pPr lvl="1"/>
            <a:endParaRPr lang="en-US" dirty="0"/>
          </a:p>
          <a:p>
            <a:r>
              <a:rPr lang="en-US" dirty="0" smtClean="0"/>
              <a:t>At the end of 5 minutes, be ready to tell me:</a:t>
            </a:r>
          </a:p>
          <a:p>
            <a:pPr lvl="1"/>
            <a:r>
              <a:rPr lang="en-US" dirty="0" smtClean="0"/>
              <a:t>How many fields you need?</a:t>
            </a:r>
          </a:p>
          <a:p>
            <a:pPr lvl="1"/>
            <a:r>
              <a:rPr lang="en-US" dirty="0" smtClean="0"/>
              <a:t>What are they and why?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Don’t look for the answer elsewhere, the goal is to think about the problem!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Why reassemble?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9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/>
                <a:cs typeface="Calibri"/>
              </a:rPr>
              <a:t>IP header</a:t>
            </a:r>
            <a:endParaRPr lang="en-US" b="0" dirty="0"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TCP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ea typeface="+mn-ea"/>
                <a:cs typeface="+mn-cs"/>
              </a:rPr>
              <a:t>HTTP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90" y="6096000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Must reassemble before sending the packet to the higher layers!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33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4"/>
          <p:cNvSpPr>
            <a:spLocks noChangeShapeType="1"/>
          </p:cNvSpPr>
          <p:nvPr/>
        </p:nvSpPr>
        <p:spPr bwMode="auto">
          <a:xfrm>
            <a:off x="8382000" y="2438400"/>
            <a:ext cx="0" cy="282125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6038"/>
            <a:ext cx="8229600" cy="1173162"/>
          </a:xfrm>
        </p:spPr>
        <p:txBody>
          <a:bodyPr/>
          <a:lstStyle/>
          <a:p>
            <a:pPr algn="ctr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Recall: Layer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Encapsulation</a:t>
            </a:r>
          </a:p>
        </p:txBody>
      </p:sp>
      <p:sp>
        <p:nvSpPr>
          <p:cNvPr id="55338" name="Line 4"/>
          <p:cNvSpPr>
            <a:spLocks noChangeShapeType="1"/>
          </p:cNvSpPr>
          <p:nvPr/>
        </p:nvSpPr>
        <p:spPr bwMode="auto">
          <a:xfrm>
            <a:off x="998018" y="2438400"/>
            <a:ext cx="0" cy="282125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55340" name="Group 6"/>
          <p:cNvGrpSpPr>
            <a:grpSpLocks/>
          </p:cNvGrpSpPr>
          <p:nvPr/>
        </p:nvGrpSpPr>
        <p:grpSpPr bwMode="auto">
          <a:xfrm>
            <a:off x="1143000" y="5486400"/>
            <a:ext cx="7391400" cy="427463"/>
            <a:chOff x="1008" y="3264"/>
            <a:chExt cx="3648" cy="240"/>
          </a:xfrm>
        </p:grpSpPr>
        <p:sp>
          <p:nvSpPr>
            <p:cNvPr id="55341" name="Line 7"/>
            <p:cNvSpPr>
              <a:spLocks noChangeShapeType="1"/>
            </p:cNvSpPr>
            <p:nvPr/>
          </p:nvSpPr>
          <p:spPr bwMode="auto">
            <a:xfrm flipV="1">
              <a:off x="1008" y="3478"/>
              <a:ext cx="1843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55342" name="Line 8"/>
            <p:cNvSpPr>
              <a:spLocks noChangeShapeType="1"/>
            </p:cNvSpPr>
            <p:nvPr/>
          </p:nvSpPr>
          <p:spPr bwMode="auto">
            <a:xfrm>
              <a:off x="1008" y="326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55343" name="Line 9"/>
            <p:cNvSpPr>
              <a:spLocks noChangeShapeType="1"/>
            </p:cNvSpPr>
            <p:nvPr/>
          </p:nvSpPr>
          <p:spPr bwMode="auto">
            <a:xfrm>
              <a:off x="4656" y="326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</p:grpSp>
      <p:sp>
        <p:nvSpPr>
          <p:cNvPr id="55331" name="Rectangle 11"/>
          <p:cNvSpPr>
            <a:spLocks noChangeArrowheads="1"/>
          </p:cNvSpPr>
          <p:nvPr/>
        </p:nvSpPr>
        <p:spPr bwMode="auto">
          <a:xfrm rot="10800000">
            <a:off x="2285999" y="4161971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32" name="Rectangle 12"/>
          <p:cNvSpPr>
            <a:spLocks noChangeArrowheads="1"/>
          </p:cNvSpPr>
          <p:nvPr/>
        </p:nvSpPr>
        <p:spPr bwMode="auto">
          <a:xfrm rot="10800000">
            <a:off x="2109798" y="4161971"/>
            <a:ext cx="176202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33" name="Rectangle 13"/>
          <p:cNvSpPr>
            <a:spLocks noChangeArrowheads="1"/>
          </p:cNvSpPr>
          <p:nvPr/>
        </p:nvSpPr>
        <p:spPr bwMode="auto">
          <a:xfrm>
            <a:off x="625110" y="3653971"/>
            <a:ext cx="1019986" cy="91802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transport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34" name="Rectangle 14"/>
          <p:cNvSpPr>
            <a:spLocks noChangeArrowheads="1"/>
          </p:cNvSpPr>
          <p:nvPr/>
        </p:nvSpPr>
        <p:spPr bwMode="auto">
          <a:xfrm>
            <a:off x="7952159" y="3653971"/>
            <a:ext cx="963241" cy="91802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22" name="Rectangle 19"/>
          <p:cNvSpPr>
            <a:spLocks noChangeArrowheads="1"/>
          </p:cNvSpPr>
          <p:nvPr/>
        </p:nvSpPr>
        <p:spPr bwMode="auto">
          <a:xfrm rot="10800000">
            <a:off x="2274650" y="4786085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23" name="Rectangle 20"/>
          <p:cNvSpPr>
            <a:spLocks noChangeArrowheads="1"/>
          </p:cNvSpPr>
          <p:nvPr/>
        </p:nvSpPr>
        <p:spPr bwMode="auto">
          <a:xfrm rot="10800000">
            <a:off x="2032932" y="4786085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24" name="Rectangle 21"/>
          <p:cNvSpPr>
            <a:spLocks noChangeArrowheads="1"/>
          </p:cNvSpPr>
          <p:nvPr/>
        </p:nvSpPr>
        <p:spPr bwMode="auto">
          <a:xfrm rot="10800000">
            <a:off x="1946118" y="4786085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25" name="Rectangle 22"/>
          <p:cNvSpPr>
            <a:spLocks noChangeArrowheads="1"/>
          </p:cNvSpPr>
          <p:nvPr/>
        </p:nvSpPr>
        <p:spPr bwMode="auto">
          <a:xfrm>
            <a:off x="625110" y="4528457"/>
            <a:ext cx="1019986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26" name="Rectangle 23"/>
          <p:cNvSpPr>
            <a:spLocks noChangeArrowheads="1"/>
          </p:cNvSpPr>
          <p:nvPr/>
        </p:nvSpPr>
        <p:spPr bwMode="auto">
          <a:xfrm>
            <a:off x="7952159" y="4528457"/>
            <a:ext cx="963241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11" name="Rectangle 29"/>
          <p:cNvSpPr>
            <a:spLocks noChangeArrowheads="1"/>
          </p:cNvSpPr>
          <p:nvPr/>
        </p:nvSpPr>
        <p:spPr bwMode="auto">
          <a:xfrm rot="10800000">
            <a:off x="2349527" y="52578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12" name="Rectangle 30"/>
          <p:cNvSpPr>
            <a:spLocks noChangeArrowheads="1"/>
          </p:cNvSpPr>
          <p:nvPr/>
        </p:nvSpPr>
        <p:spPr bwMode="auto">
          <a:xfrm rot="10800000">
            <a:off x="2107810" y="52578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3" name="Rectangle 31"/>
          <p:cNvSpPr>
            <a:spLocks noChangeArrowheads="1"/>
          </p:cNvSpPr>
          <p:nvPr/>
        </p:nvSpPr>
        <p:spPr bwMode="auto">
          <a:xfrm rot="10800000">
            <a:off x="1903529" y="52578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4" name="Rectangle 32"/>
          <p:cNvSpPr>
            <a:spLocks noChangeArrowheads="1"/>
          </p:cNvSpPr>
          <p:nvPr/>
        </p:nvSpPr>
        <p:spPr bwMode="auto">
          <a:xfrm rot="10800000">
            <a:off x="1826075" y="5257800"/>
            <a:ext cx="176202" cy="15965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55315" name="Rectangle 33"/>
          <p:cNvSpPr>
            <a:spLocks noChangeArrowheads="1"/>
          </p:cNvSpPr>
          <p:nvPr/>
        </p:nvSpPr>
        <p:spPr bwMode="auto">
          <a:xfrm>
            <a:off x="625110" y="4985657"/>
            <a:ext cx="1019986" cy="50074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link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16" name="Rectangle 34"/>
          <p:cNvSpPr>
            <a:spLocks noChangeArrowheads="1"/>
          </p:cNvSpPr>
          <p:nvPr/>
        </p:nvSpPr>
        <p:spPr bwMode="auto">
          <a:xfrm>
            <a:off x="7952159" y="4985657"/>
            <a:ext cx="963241" cy="500743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304" name="Rectangle 41"/>
          <p:cNvSpPr>
            <a:spLocks noChangeArrowheads="1"/>
          </p:cNvSpPr>
          <p:nvPr/>
        </p:nvSpPr>
        <p:spPr bwMode="auto">
          <a:xfrm>
            <a:off x="2286000" y="3429000"/>
            <a:ext cx="469873" cy="186267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305" name="Rectangle 42"/>
          <p:cNvSpPr>
            <a:spLocks noChangeArrowheads="1"/>
          </p:cNvSpPr>
          <p:nvPr/>
        </p:nvSpPr>
        <p:spPr bwMode="auto">
          <a:xfrm>
            <a:off x="625110" y="2933700"/>
            <a:ext cx="1019986" cy="8763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0" dirty="0" smtClean="0">
                <a:latin typeface="Calibri"/>
                <a:cs typeface="Calibri"/>
              </a:rPr>
              <a:t>app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5306" name="Rectangle 43"/>
          <p:cNvSpPr>
            <a:spLocks noChangeArrowheads="1"/>
          </p:cNvSpPr>
          <p:nvPr/>
        </p:nvSpPr>
        <p:spPr bwMode="auto">
          <a:xfrm>
            <a:off x="7952159" y="2933700"/>
            <a:ext cx="963241" cy="876300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5309" name="Text Box 46"/>
          <p:cNvSpPr txBox="1">
            <a:spLocks noChangeArrowheads="1"/>
          </p:cNvSpPr>
          <p:nvPr/>
        </p:nvSpPr>
        <p:spPr bwMode="auto">
          <a:xfrm>
            <a:off x="681855" y="2023662"/>
            <a:ext cx="1019986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Alice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55310" name="Text Box 47"/>
          <p:cNvSpPr txBox="1">
            <a:spLocks noChangeArrowheads="1"/>
          </p:cNvSpPr>
          <p:nvPr/>
        </p:nvSpPr>
        <p:spPr bwMode="auto">
          <a:xfrm>
            <a:off x="7925205" y="1981200"/>
            <a:ext cx="922101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Bob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5303" name="Picture 48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9243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828800" y="4724400"/>
            <a:ext cx="320310" cy="304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 rot="10800000">
            <a:off x="7383981" y="4169229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 rot="10800000">
            <a:off x="7166950" y="4169229"/>
            <a:ext cx="176202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 rot="10800000">
            <a:off x="7372632" y="47244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 rot="10800000">
            <a:off x="7130914" y="47244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 rot="10800000">
            <a:off x="7044100" y="4724400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 rot="10800000">
            <a:off x="7381453" y="5250542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 rot="10800000">
            <a:off x="7139736" y="5250542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 rot="10800000">
            <a:off x="6935455" y="5250542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 rot="10800000">
            <a:off x="6858001" y="5250542"/>
            <a:ext cx="176202" cy="159657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383982" y="3436258"/>
            <a:ext cx="469873" cy="186267"/>
          </a:xfrm>
          <a:prstGeom prst="rect">
            <a:avLst/>
          </a:prstGeom>
          <a:solidFill>
            <a:srgbClr val="00CC66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4724400" y="4419600"/>
            <a:ext cx="990600" cy="50074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0" dirty="0" smtClean="0">
                <a:latin typeface="Calibri"/>
                <a:cs typeface="Calibri"/>
              </a:rPr>
              <a:t>network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4724401" y="4876800"/>
            <a:ext cx="457199" cy="50074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 rot="10800000">
            <a:off x="4144873" y="4684486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 rot="10800000">
            <a:off x="3903155" y="4684486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 rot="10800000">
            <a:off x="3816341" y="4684486"/>
            <a:ext cx="117468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5181600" y="4876800"/>
            <a:ext cx="533400" cy="500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4876800" y="5410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V="1">
            <a:off x="5409803" y="5867400"/>
            <a:ext cx="312459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5409803" y="5439937"/>
            <a:ext cx="0" cy="427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solidFill>
                <a:srgbClr val="0000FF"/>
              </a:solidFill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 rot="10800000">
            <a:off x="6007127" y="54864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 rot="10800000">
            <a:off x="5778083" y="54864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 bwMode="auto">
          <a:xfrm rot="10800000">
            <a:off x="5573802" y="54864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6" name="Rectangle 32"/>
          <p:cNvSpPr>
            <a:spLocks noChangeArrowheads="1"/>
          </p:cNvSpPr>
          <p:nvPr/>
        </p:nvSpPr>
        <p:spPr bwMode="auto">
          <a:xfrm rot="10800000">
            <a:off x="5486400" y="5486400"/>
            <a:ext cx="176202" cy="159657"/>
          </a:xfrm>
          <a:prstGeom prst="rect">
            <a:avLst/>
          </a:prstGeom>
          <a:solidFill>
            <a:srgbClr val="850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4495800" y="3928662"/>
            <a:ext cx="1295400" cy="40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Router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4724400" y="3962400"/>
            <a:ext cx="8382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 rot="10800000">
            <a:off x="4104853" y="5257800"/>
            <a:ext cx="469873" cy="159657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 rot="10800000">
            <a:off x="3863136" y="5257800"/>
            <a:ext cx="234936" cy="15965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 rot="10800000">
            <a:off x="3658855" y="5257800"/>
            <a:ext cx="234936" cy="15965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83" name="Rectangle 32"/>
          <p:cNvSpPr>
            <a:spLocks noChangeArrowheads="1"/>
          </p:cNvSpPr>
          <p:nvPr/>
        </p:nvSpPr>
        <p:spPr bwMode="auto">
          <a:xfrm rot="10800000">
            <a:off x="3581401" y="5257800"/>
            <a:ext cx="176202" cy="15965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037385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55338" grpId="0" animBg="1"/>
      <p:bldP spid="55331" grpId="0" animBg="1"/>
      <p:bldP spid="55332" grpId="0" animBg="1"/>
      <p:bldP spid="55333" grpId="0" animBg="1"/>
      <p:bldP spid="55334" grpId="0" animBg="1"/>
      <p:bldP spid="55322" grpId="0" animBg="1"/>
      <p:bldP spid="55323" grpId="0" animBg="1"/>
      <p:bldP spid="55324" grpId="0" animBg="1"/>
      <p:bldP spid="55325" grpId="0" animBg="1"/>
      <p:bldP spid="55326" grpId="0" animBg="1"/>
      <p:bldP spid="55311" grpId="0" animBg="1"/>
      <p:bldP spid="55312" grpId="0" animBg="1"/>
      <p:bldP spid="55313" grpId="0" animBg="1"/>
      <p:bldP spid="55314" grpId="0" animBg="1"/>
      <p:bldP spid="55315" grpId="0" animBg="1"/>
      <p:bldP spid="55316" grpId="0" animBg="1"/>
      <p:bldP spid="55304" grpId="0" animBg="1"/>
      <p:bldP spid="55305" grpId="0" animBg="1"/>
      <p:bldP spid="55306" grpId="0" animBg="1"/>
      <p:bldP spid="55309" grpId="0"/>
      <p:bldP spid="55310" grpId="0"/>
      <p:bldP spid="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7" grpId="1" animBg="1"/>
      <p:bldP spid="68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reassemble?</a:t>
            </a:r>
          </a:p>
          <a:p>
            <a:endParaRPr lang="en-US" dirty="0" smtClean="0"/>
          </a:p>
          <a:p>
            <a:r>
              <a:rPr lang="en-US" dirty="0" smtClean="0"/>
              <a:t>Fragments can get lost</a:t>
            </a:r>
          </a:p>
          <a:p>
            <a:endParaRPr lang="en-US" dirty="0"/>
          </a:p>
          <a:p>
            <a:r>
              <a:rPr lang="en-US" dirty="0" smtClean="0"/>
              <a:t>Fragments can follow different paths </a:t>
            </a:r>
          </a:p>
          <a:p>
            <a:endParaRPr lang="en-US" dirty="0"/>
          </a:p>
          <a:p>
            <a:r>
              <a:rPr lang="en-US" dirty="0" smtClean="0"/>
              <a:t>Fragments can get fragmented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5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>
                <a:solidFill>
                  <a:srgbClr val="FF6600"/>
                </a:solidFill>
              </a:rPr>
              <a:t>Classic case of E2E principle</a:t>
            </a:r>
            <a:br>
              <a:rPr lang="en-US" sz="3200" i="1" dirty="0" smtClean="0">
                <a:solidFill>
                  <a:srgbClr val="FF6600"/>
                </a:solidFill>
              </a:rPr>
            </a:br>
            <a:endParaRPr lang="en-US" dirty="0" smtClean="0"/>
          </a:p>
          <a:p>
            <a:r>
              <a:rPr lang="en-US" dirty="0" smtClean="0"/>
              <a:t>At next-hop router imposes burden on network</a:t>
            </a:r>
          </a:p>
          <a:p>
            <a:pPr lvl="1"/>
            <a:r>
              <a:rPr lang="en-US" i="1" dirty="0" smtClean="0"/>
              <a:t>complicated reassembly algorithm</a:t>
            </a:r>
          </a:p>
          <a:p>
            <a:pPr lvl="1"/>
            <a:r>
              <a:rPr lang="en-US" i="1" dirty="0" smtClean="0"/>
              <a:t>must hold onto fragments/state</a:t>
            </a:r>
          </a:p>
          <a:p>
            <a:r>
              <a:rPr lang="en-US" dirty="0" smtClean="0"/>
              <a:t>Any other router may not work</a:t>
            </a:r>
          </a:p>
          <a:p>
            <a:pPr lvl="1"/>
            <a:r>
              <a:rPr lang="en-US" i="1" dirty="0" smtClean="0"/>
              <a:t>Fragments may </a:t>
            </a:r>
            <a:r>
              <a:rPr lang="en-US" i="1" dirty="0"/>
              <a:t>take different </a:t>
            </a:r>
            <a:r>
              <a:rPr lang="en-US" i="1" dirty="0" smtClean="0"/>
              <a:t>paths</a:t>
            </a:r>
            <a:endParaRPr lang="en-US" i="1" dirty="0"/>
          </a:p>
          <a:p>
            <a:r>
              <a:rPr lang="en-US" dirty="0" smtClean="0"/>
              <a:t>Little benefit, large cost for network reassembly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Hence, reassembly is done at the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5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Reassembly: what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r>
              <a:rPr lang="en-US" dirty="0" smtClean="0"/>
              <a:t>Need a way to identify fragments of the packet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 introduce an identifier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Fragments get lost?</a:t>
            </a:r>
          </a:p>
          <a:p>
            <a:pPr marL="344487" lvl="1" indent="0">
              <a:buNone/>
            </a:pPr>
            <a:r>
              <a:rPr lang="en-US" sz="2800" dirty="0" smtClean="0">
                <a:sym typeface="Wingdings"/>
              </a:rPr>
              <a:t>	 </a:t>
            </a:r>
            <a:r>
              <a:rPr lang="en-US" sz="2800" dirty="0">
                <a:sym typeface="Wingdings"/>
              </a:rPr>
              <a:t>need some form of </a:t>
            </a:r>
            <a:r>
              <a:rPr lang="en-US" sz="2800" dirty="0" smtClean="0">
                <a:sym typeface="Wingdings"/>
              </a:rPr>
              <a:t>sequence number or offset?</a:t>
            </a:r>
          </a:p>
          <a:p>
            <a:pPr marL="344487" lvl="1" indent="0">
              <a:buNone/>
            </a:pPr>
            <a:endParaRPr lang="en-US" sz="2800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Sequence numbers / offset</a:t>
            </a:r>
          </a:p>
          <a:p>
            <a:pPr lvl="1"/>
            <a:r>
              <a:rPr lang="en-US" dirty="0" smtClean="0">
                <a:sym typeface="Wingdings"/>
              </a:rPr>
              <a:t>How do I know when I have them all? (need max </a:t>
            </a:r>
            <a:r>
              <a:rPr lang="en-US" dirty="0" err="1" smtClean="0">
                <a:sym typeface="Wingdings"/>
              </a:rPr>
              <a:t>seq</a:t>
            </a:r>
            <a:r>
              <a:rPr lang="en-US" dirty="0" smtClean="0">
                <a:sym typeface="Wingdings"/>
              </a:rPr>
              <a:t># / flag)</a:t>
            </a:r>
          </a:p>
          <a:p>
            <a:pPr lvl="1"/>
            <a:r>
              <a:rPr lang="en-US" dirty="0" smtClean="0">
                <a:sym typeface="Wingdings"/>
              </a:rPr>
              <a:t>What if a fragment gets re-fragmented?</a:t>
            </a:r>
            <a:endParaRPr lang="en-US" dirty="0">
              <a:sym typeface="Wingdings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79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IPv4’s fragmentation fields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95463"/>
            <a:ext cx="8763000" cy="49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Identifier</a:t>
            </a:r>
            <a:r>
              <a:rPr lang="en-US" dirty="0" smtClean="0">
                <a:latin typeface="Calibri"/>
                <a:cs typeface="Calibri"/>
              </a:rPr>
              <a:t>: which </a:t>
            </a:r>
            <a:r>
              <a:rPr lang="en-US" dirty="0">
                <a:latin typeface="Calibri"/>
                <a:cs typeface="Calibri"/>
              </a:rPr>
              <a:t>fragments belong </a:t>
            </a:r>
            <a:r>
              <a:rPr lang="en-US" dirty="0" smtClean="0">
                <a:latin typeface="Calibri"/>
                <a:cs typeface="Calibri"/>
              </a:rPr>
              <a:t>together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Flags</a:t>
            </a:r>
            <a:r>
              <a:rPr lang="en-US" dirty="0" smtClean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R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eserved: ignore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D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don’t fragment </a:t>
            </a:r>
          </a:p>
          <a:p>
            <a:pPr lvl="2">
              <a:lnSpc>
                <a:spcPct val="90000"/>
              </a:lnSpc>
            </a:pPr>
            <a:r>
              <a:rPr lang="en-US" sz="2200" i="1" dirty="0" smtClean="0">
                <a:latin typeface="Calibri"/>
                <a:ea typeface="Arial" charset="0"/>
                <a:cs typeface="Calibri"/>
              </a:rPr>
              <a:t>may trigger error message back to sender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latin typeface="Calibri"/>
                <a:ea typeface="Arial" charset="0"/>
                <a:cs typeface="Calibri"/>
              </a:rPr>
              <a:t>M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F: more fragments coming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Calibri"/>
                <a:cs typeface="Calibri"/>
              </a:rPr>
              <a:t>Offset</a:t>
            </a:r>
            <a:r>
              <a:rPr lang="en-US" dirty="0" smtClean="0">
                <a:latin typeface="Calibri"/>
                <a:cs typeface="Calibri"/>
              </a:rPr>
              <a:t>: portion of original payload this </a:t>
            </a:r>
            <a:r>
              <a:rPr lang="en-US" dirty="0">
                <a:latin typeface="Calibri"/>
                <a:cs typeface="Calibri"/>
              </a:rPr>
              <a:t>fragment </a:t>
            </a:r>
            <a:r>
              <a:rPr lang="en-US" dirty="0" smtClean="0">
                <a:latin typeface="Calibri"/>
                <a:cs typeface="Calibri"/>
              </a:rPr>
              <a:t>contains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 in </a:t>
            </a:r>
            <a:r>
              <a:rPr lang="en-US" dirty="0">
                <a:latin typeface="Calibri"/>
                <a:cs typeface="Calibri"/>
              </a:rPr>
              <a:t>8-byte units </a:t>
            </a:r>
          </a:p>
        </p:txBody>
      </p:sp>
    </p:spTree>
    <p:extLst>
      <p:ext uri="{BB962C8B-B14F-4D97-AF65-F5344CB8AC3E}">
        <p14:creationId xmlns:p14="http://schemas.microsoft.com/office/powerpoint/2010/main" val="148128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47800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676400" y="2362200"/>
            <a:ext cx="5715000" cy="533400"/>
          </a:xfrm>
          <a:prstGeom prst="roundRect">
            <a:avLst/>
          </a:prstGeom>
          <a:pattFill prst="pct50">
            <a:fgClr>
              <a:schemeClr val="bg2">
                <a:lumMod val="60000"/>
                <a:lumOff val="40000"/>
              </a:schemeClr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524000" y="6553200"/>
            <a:ext cx="59436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733800" y="64008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sz="2400" b="0" dirty="0" smtClean="0">
                <a:latin typeface="Calibri"/>
                <a:cs typeface="Calibri"/>
              </a:rPr>
              <a:t>32 bits</a:t>
            </a:r>
            <a:endParaRPr lang="en-US" sz="2400" b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0498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without MF set (last fragment)</a:t>
            </a:r>
          </a:p>
          <a:p>
            <a:pPr lvl="1"/>
            <a:r>
              <a:rPr lang="en-US" dirty="0" smtClean="0"/>
              <a:t>Tells host which are the last bits in original payload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All other fragments fill in holes</a:t>
            </a:r>
          </a:p>
          <a:p>
            <a:pPr lvl="3"/>
            <a:endParaRPr lang="en-US" dirty="0"/>
          </a:p>
          <a:p>
            <a:r>
              <a:rPr lang="en-US" dirty="0" smtClean="0"/>
              <a:t>Can tell when holes are filled, regardless of order</a:t>
            </a:r>
          </a:p>
          <a:p>
            <a:pPr lvl="1"/>
            <a:r>
              <a:rPr lang="en-US" dirty="0" smtClean="0"/>
              <a:t>Use offset field</a:t>
            </a:r>
          </a:p>
          <a:p>
            <a:pPr>
              <a:lnSpc>
                <a:spcPct val="90000"/>
              </a:lnSpc>
            </a:pPr>
            <a:endParaRPr lang="en-US" dirty="0" smtClean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Calibri"/>
              </a:rPr>
              <a:t>Q</a:t>
            </a:r>
            <a:r>
              <a:rPr lang="en-US" dirty="0">
                <a:cs typeface="Calibri"/>
              </a:rPr>
              <a:t>: why use a byte-offset for fragments rather than 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numbering each fragment</a:t>
            </a:r>
            <a:r>
              <a:rPr lang="en-US" dirty="0" smtClean="0">
                <a:cs typeface="Calibri"/>
              </a:rPr>
              <a:t>?</a:t>
            </a:r>
            <a:endParaRPr lang="en-US" dirty="0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Calibri"/>
              </a:rPr>
              <a:t>Allows further fragmentation of fragments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13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contd.</a:t>
            </a:r>
            <a:r>
              <a:rPr lang="en-US" altLang="ja-JP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+mn-ea"/>
                <a:cs typeface="+mn-cs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0"/>
            <a:ext cx="3352800" cy="1981200"/>
            <a:chOff x="192" y="2352"/>
            <a:chExt cx="2112" cy="1248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0"/>
            <a:ext cx="2667000" cy="1981200"/>
            <a:chOff x="2064" y="2352"/>
            <a:chExt cx="1680" cy="1248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0"/>
            <a:ext cx="3048000" cy="1981200"/>
            <a:chOff x="3600" y="2352"/>
            <a:chExt cx="1920" cy="1248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+mn-ea"/>
                  <a:cs typeface="+mn-cs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Packet </a:t>
            </a:r>
            <a:r>
              <a:rPr lang="en-US" dirty="0">
                <a:latin typeface="Arial" charset="0"/>
              </a:rPr>
              <a:t>split into 3 pieces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4379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73162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fragmentation, contd.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071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4000 byte packet from </a:t>
            </a:r>
            <a:r>
              <a:rPr lang="en-US" dirty="0">
                <a:latin typeface="Calibri"/>
                <a:cs typeface="Calibri"/>
              </a:rPr>
              <a:t>host 1.2.3.4 to </a:t>
            </a:r>
            <a:r>
              <a:rPr lang="en-US" dirty="0" smtClean="0">
                <a:latin typeface="Calibri"/>
                <a:cs typeface="Calibri"/>
              </a:rPr>
              <a:t>3.4.5.6 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… traverses a link with MTU 1,500 bytes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390650" y="3058086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449388" y="3781986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462088" y="4483661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462088" y="5131361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4356100" y="3078724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2882900" y="3113649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159000" y="3113649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365250" y="3162861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2135188" y="3085074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2895600" y="3169211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876800" y="3245411"/>
            <a:ext cx="19764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4000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981200" y="4007411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016500" y="3812149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48163" y="3872474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5076825" y="4004236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946400" y="4510649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1941513" y="4545574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971800" y="4540811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5029200" y="4693211"/>
            <a:ext cx="1819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44019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1449388" y="5779061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3125788" y="5302811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2955925" y="5928286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97225" y="6369611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(3980 more </a:t>
            </a:r>
            <a:r>
              <a:rPr lang="en-US" sz="1600" dirty="0" smtClean="0">
                <a:solidFill>
                  <a:schemeClr val="accent2"/>
                </a:solidFill>
                <a:latin typeface="Arial" charset="0"/>
              </a:rPr>
              <a:t>bytes of payload </a:t>
            </a:r>
            <a:r>
              <a:rPr lang="en-US" sz="1600" dirty="0">
                <a:solidFill>
                  <a:schemeClr val="accent2"/>
                </a:solidFill>
                <a:latin typeface="Arial" charset="0"/>
              </a:rPr>
              <a:t>here)</a:t>
            </a:r>
            <a:endParaRPr lang="en-US" sz="1400" b="0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contd.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Datagram split into 3 pieces.  Possible first piece: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390650" y="3013075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449388" y="3741737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462088" y="4443412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462088" y="5091112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356100" y="3038475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82900" y="30734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159000" y="30734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365250" y="3122612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135188" y="3044825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895600" y="3128962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876800" y="3205162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1500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981200" y="3967162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5016500" y="37719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4348163" y="3832225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5076825" y="3963987"/>
            <a:ext cx="18748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2946400" y="4470400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1941513" y="4505325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2971800" y="4500562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029200" y="4652962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xxx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449388" y="5738812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3125788" y="5262562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955925" y="5888037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9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contd.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Possible second piece</a:t>
            </a:r>
            <a:r>
              <a:rPr lang="en-US" dirty="0" smtClean="0">
                <a:latin typeface="Calibri"/>
                <a:cs typeface="Calibri"/>
              </a:rPr>
              <a:t>: Frag</a:t>
            </a:r>
            <a:r>
              <a:rPr lang="en-US" dirty="0" smtClean="0">
                <a:latin typeface="Calibri"/>
                <a:cs typeface="Calibri"/>
              </a:rPr>
              <a:t>#2 </a:t>
            </a:r>
            <a:r>
              <a:rPr lang="en-US" dirty="0" smtClean="0">
                <a:latin typeface="Calibri"/>
                <a:cs typeface="Calibri"/>
              </a:rPr>
              <a:t>covered 1480bytes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390650" y="2936875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449388" y="3665537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1462088" y="4367212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462088" y="5014912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356100" y="2962275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882900" y="29972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159000" y="29972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365250" y="3046412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2135188" y="2968625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2895600" y="3052762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4876800" y="3128962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1220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981200" y="3890962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5016500" y="36957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4348163" y="3756025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1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5095875" y="3738562"/>
            <a:ext cx="211931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185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(185 * 8 = 1480)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2946400" y="4394200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941513" y="4429125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2971800" y="4424362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5029200" y="4576762"/>
            <a:ext cx="15922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yyy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449388" y="5662612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3125788" y="5186362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2729" name="Rectangle 25"/>
          <p:cNvSpPr>
            <a:spLocks noChangeArrowheads="1"/>
          </p:cNvSpPr>
          <p:nvPr/>
        </p:nvSpPr>
        <p:spPr bwMode="auto">
          <a:xfrm>
            <a:off x="2955925" y="5811837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97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Recall: IP packet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427538"/>
            <a:ext cx="8229600" cy="441166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IP packet contains a header and payload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payload is opaque to the network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header is what we care about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irst end-to-end layer (going bottom-up)</a:t>
            </a:r>
          </a:p>
          <a:p>
            <a:pPr marL="344487" lvl="1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 smtClean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rgbClr val="CCFFCC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</a:rPr>
                <a:t>IP header</a:t>
              </a:r>
              <a:endPara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cs typeface="Calibri"/>
                </a:rPr>
                <a:t>IP payload</a:t>
              </a:r>
              <a:endParaRPr lang="en-US" sz="24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1" dirty="0" smtClean="0">
                <a:latin typeface="Calibri"/>
                <a:cs typeface="Calibri"/>
              </a:rPr>
              <a:t>IP packet</a:t>
            </a:r>
            <a:endParaRPr lang="en-US" sz="2800" b="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1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Example of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fragmentation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,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contd.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Possible third piece</a:t>
            </a:r>
            <a:r>
              <a:rPr lang="en-US" dirty="0" smtClean="0">
                <a:latin typeface="Calibri"/>
                <a:cs typeface="Calibri"/>
              </a:rPr>
              <a:t>: 1480+1200 = 2680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390650" y="2936875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449388" y="3665537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1462088" y="4367212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462088" y="5014912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56100" y="2962275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2882900" y="29972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2159000" y="29972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365250" y="3046412"/>
            <a:ext cx="833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4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2135188" y="2968625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5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895600" y="3052762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4648200" y="3052762"/>
            <a:ext cx="1979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Total Length: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1320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981200" y="3890962"/>
            <a:ext cx="2000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Identification: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56273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5016500" y="3695700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4348163" y="3756025"/>
            <a:ext cx="6842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R/D/M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>
                <a:solidFill>
                  <a:srgbClr val="0000FF"/>
                </a:solidFill>
                <a:latin typeface="Arial" charset="0"/>
              </a:rPr>
              <a:t>0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097463" y="3738562"/>
            <a:ext cx="211931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Fragment Offset: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335</a:t>
            </a:r>
          </a:p>
          <a:p>
            <a:pPr algn="ctr" eaLnBrk="0" hangingPunct="0"/>
            <a:r>
              <a:rPr lang="en-US" sz="1400" b="0">
                <a:latin typeface="Arial" charset="0"/>
              </a:rPr>
              <a:t>(335 * 8 = 2680)</a:t>
            </a:r>
            <a:r>
              <a:rPr lang="en-US" sz="1600" b="0">
                <a:solidFill>
                  <a:srgbClr val="000000"/>
                </a:solidFill>
                <a:latin typeface="Arial" charset="0"/>
              </a:rPr>
              <a:t> 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>
            <a:off x="2946400" y="4394200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1941513" y="4429125"/>
            <a:ext cx="5064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TTL</a:t>
            </a:r>
          </a:p>
          <a:p>
            <a:pPr algn="ctr" eaLnBrk="0" hangingPunct="0"/>
            <a:r>
              <a:rPr lang="en-US" sz="1400">
                <a:solidFill>
                  <a:srgbClr val="FF0000"/>
                </a:solidFill>
                <a:latin typeface="Arial" charset="0"/>
              </a:rPr>
              <a:t>127</a:t>
            </a:r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971800" y="4424362"/>
            <a:ext cx="12668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Protocol</a:t>
            </a:r>
          </a:p>
          <a:p>
            <a:pPr algn="ctr" eaLnBrk="0" hangingPunct="0"/>
            <a:r>
              <a:rPr lang="en-US" sz="1600">
                <a:solidFill>
                  <a:srgbClr val="FF0000"/>
                </a:solidFill>
                <a:latin typeface="Arial" charset="0"/>
              </a:rPr>
              <a:t>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5029200" y="4576762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Checksum: </a:t>
            </a:r>
            <a:r>
              <a:rPr lang="en-US" sz="1600">
                <a:solidFill>
                  <a:srgbClr val="0000FF"/>
                </a:solidFill>
                <a:latin typeface="Arial" charset="0"/>
              </a:rPr>
              <a:t>zzz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>
            <a:off x="1449388" y="5662612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125788" y="5186362"/>
            <a:ext cx="24844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Source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1.2.3.4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2955925" y="5811837"/>
            <a:ext cx="2901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Destination Address: </a:t>
            </a:r>
            <a:r>
              <a:rPr lang="en-US" sz="1600">
                <a:solidFill>
                  <a:srgbClr val="FF0000"/>
                </a:solidFill>
                <a:latin typeface="Arial" charset="0"/>
              </a:rPr>
              <a:t>3.4.5.6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2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1934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Quick Security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Analysis of IP Header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7510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en-US" sz="24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9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charset="0"/>
                <a:cs typeface="Calibri"/>
              </a:rPr>
              <a:t>Focus on Sender Attacks</a:t>
            </a:r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>
          <a:xfrm>
            <a:off x="457200" y="2065338"/>
            <a:ext cx="8686800" cy="4411662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sz="2800" dirty="0" smtClean="0">
                <a:cs typeface="Calibri"/>
              </a:rPr>
              <a:t>Vulnerabilities </a:t>
            </a:r>
            <a:r>
              <a:rPr lang="en-US" sz="2800" dirty="0">
                <a:cs typeface="Calibri"/>
              </a:rPr>
              <a:t>sender can exploit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Ignore </a:t>
            </a:r>
            <a:r>
              <a:rPr lang="en-US" dirty="0">
                <a:latin typeface="Calibri"/>
                <a:cs typeface="Calibri"/>
              </a:rPr>
              <a:t>(for now) attacks by others: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Traffic analysis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Snooping payload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Denial of service</a:t>
            </a:r>
          </a:p>
          <a:p>
            <a:pPr lvl="1"/>
            <a:endParaRPr lang="en-US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78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>
              <a:latin typeface="Calibri"/>
              <a:cs typeface="Calibri"/>
            </a:endParaRP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IP </a:t>
            </a: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Packet Structure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7C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6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7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448516" y="1670050"/>
            <a:ext cx="816130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Version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2242825" y="1592263"/>
            <a:ext cx="721352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4-bit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Header</a:t>
            </a:r>
          </a:p>
          <a:p>
            <a:pPr algn="ctr" eaLnBrk="0" hangingPunct="0"/>
            <a:r>
              <a:rPr lang="en-US" sz="1400" b="0" dirty="0">
                <a:latin typeface="Calibri"/>
                <a:cs typeface="Calibri"/>
              </a:rPr>
              <a:t>Length</a:t>
            </a: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957021" y="1592263"/>
            <a:ext cx="144560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8-bit</a:t>
            </a:r>
          </a:p>
          <a:p>
            <a:pPr algn="ctr" eaLnBrk="0" hangingPunct="0"/>
            <a:r>
              <a:rPr lang="en-US" sz="1600" b="0" dirty="0">
                <a:latin typeface="Calibri"/>
                <a:cs typeface="Calibri"/>
              </a:rPr>
              <a:t>Type of Service</a:t>
            </a:r>
          </a:p>
          <a:p>
            <a:pPr algn="ctr" eaLnBrk="0" hangingPunct="0"/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4592638" y="1763713"/>
            <a:ext cx="2663516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16-bit Total Length (Bytes)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2144713" y="2493963"/>
            <a:ext cx="203729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Identification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4465269" y="2379663"/>
            <a:ext cx="5992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3-bit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Flags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5153025" y="2511425"/>
            <a:ext cx="23169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13-bit Fragment Offset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641354" y="3052763"/>
            <a:ext cx="125595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0">
                <a:latin typeface="Calibri"/>
                <a:cs typeface="Calibri"/>
              </a:rPr>
              <a:t>8-bit Time to </a:t>
            </a:r>
          </a:p>
          <a:p>
            <a:pPr algn="ctr" eaLnBrk="0" hangingPunct="0"/>
            <a:r>
              <a:rPr lang="en-US" sz="1600" b="0">
                <a:latin typeface="Calibri"/>
                <a:cs typeface="Calibri"/>
              </a:rPr>
              <a:t>Live (TTL)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3000375" y="3149600"/>
            <a:ext cx="14669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8-bit Protocol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4710113" y="3167063"/>
            <a:ext cx="248689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16-bit Header Checksum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Calibri"/>
              <a:cs typeface="Calibri"/>
            </a:endParaRP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3201988" y="3810000"/>
            <a:ext cx="2466947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 dirty="0">
                <a:latin typeface="Calibri"/>
                <a:cs typeface="Calibri"/>
              </a:rPr>
              <a:t>32-bit Source IP Address</a:t>
            </a:r>
            <a:endParaRPr lang="en-US" sz="1600" b="0" dirty="0">
              <a:latin typeface="Calibri"/>
              <a:cs typeface="Calibri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3032125" y="4435475"/>
            <a:ext cx="29041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32-bit Destination IP Address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3783013" y="5116513"/>
            <a:ext cx="162285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Options (if any)</a:t>
            </a:r>
            <a:endParaRPr lang="en-US" sz="1600" b="0">
              <a:latin typeface="Calibri"/>
              <a:cs typeface="Calibri"/>
            </a:endParaRP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4037013" y="5853113"/>
            <a:ext cx="92359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800" b="0">
                <a:latin typeface="Calibri"/>
                <a:cs typeface="Calibri"/>
              </a:rPr>
              <a:t>Payload</a:t>
            </a:r>
            <a:endParaRPr lang="en-US" sz="1600" b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311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IP Address Integrity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Source address should be the sending host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But, who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</a:t>
            </a:r>
            <a:r>
              <a:rPr lang="en-US" altLang="ja-JP" dirty="0" smtClean="0">
                <a:latin typeface="Calibri"/>
                <a:ea typeface="Arial" charset="0"/>
                <a:cs typeface="Calibri"/>
              </a:rPr>
              <a:t>checking?</a:t>
            </a:r>
            <a:endParaRPr lang="en-US" altLang="ja-JP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You could send packets with any source you want</a:t>
            </a:r>
          </a:p>
          <a:p>
            <a:pPr lvl="1"/>
            <a:r>
              <a:rPr lang="en-US" dirty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Why is checking hard?</a:t>
            </a:r>
          </a:p>
        </p:txBody>
      </p:sp>
    </p:spTree>
    <p:extLst>
      <p:ext uri="{BB962C8B-B14F-4D97-AF65-F5344CB8AC3E}">
        <p14:creationId xmlns:p14="http://schemas.microsoft.com/office/powerpoint/2010/main" val="257095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Implications of IP </a:t>
            </a:r>
            <a:r>
              <a:rPr lang="en-US" dirty="0">
                <a:latin typeface="Calibri"/>
                <a:ea typeface="ＭＳ Ｐゴシック" charset="0"/>
                <a:cs typeface="Calibri"/>
              </a:rPr>
              <a:t>Address 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Integrity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2"/>
          </a:xfrm>
        </p:spPr>
        <p:txBody>
          <a:bodyPr/>
          <a:lstStyle/>
          <a:p>
            <a:r>
              <a:rPr lang="en-US" sz="2700" dirty="0">
                <a:latin typeface="Calibri"/>
                <a:cs typeface="Calibri"/>
              </a:rPr>
              <a:t>Why would someone use a bogus source address?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Launch a </a:t>
            </a:r>
            <a:r>
              <a:rPr lang="en-US" b="1" dirty="0">
                <a:solidFill>
                  <a:schemeClr val="accent1"/>
                </a:solidFill>
                <a:latin typeface="Calibri"/>
                <a:cs typeface="Calibri"/>
              </a:rPr>
              <a:t>denial-of-service</a:t>
            </a:r>
            <a:r>
              <a:rPr lang="en-US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attack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Send excessive packets to the destination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… to overload the node, or the links leading to the node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But: victim can identify/filter you by the source address</a:t>
            </a:r>
          </a:p>
          <a:p>
            <a:r>
              <a:rPr lang="en-US" dirty="0">
                <a:latin typeface="Calibri"/>
                <a:cs typeface="Calibri"/>
              </a:rPr>
              <a:t>Evade detection by </a:t>
            </a:r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altLang="ja-JP" dirty="0">
                <a:latin typeface="Calibri"/>
                <a:cs typeface="Calibri"/>
              </a:rPr>
              <a:t>spoofing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endParaRPr lang="en-US" altLang="ja-JP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Put </a:t>
            </a:r>
            <a:r>
              <a:rPr lang="en-US" b="1" dirty="0">
                <a:latin typeface="Calibri"/>
                <a:ea typeface="Arial" charset="0"/>
                <a:cs typeface="Calibri"/>
              </a:rPr>
              <a:t>someone else</a:t>
            </a:r>
            <a:r>
              <a:rPr lang="ja-JP" altLang="en-US" b="1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b="1" dirty="0">
                <a:latin typeface="Calibri"/>
                <a:ea typeface="Arial" charset="0"/>
                <a:cs typeface="Calibri"/>
              </a:rPr>
              <a:t>s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source address in the packets</a:t>
            </a:r>
          </a:p>
          <a:p>
            <a:pPr lvl="2"/>
            <a:r>
              <a:rPr lang="en-US" b="1" dirty="0">
                <a:latin typeface="Calibri"/>
                <a:ea typeface="Arial" charset="0"/>
                <a:cs typeface="Calibri"/>
              </a:rPr>
              <a:t>Or</a:t>
            </a:r>
            <a:r>
              <a:rPr lang="en-US" dirty="0">
                <a:latin typeface="Calibri"/>
                <a:ea typeface="Arial" charset="0"/>
                <a:cs typeface="Calibri"/>
              </a:rPr>
              <a:t>: use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many </a:t>
            </a:r>
            <a:r>
              <a:rPr lang="en-US" b="1" dirty="0" smtClean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different</a:t>
            </a:r>
            <a:r>
              <a:rPr lang="en-US" dirty="0" smtClean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dirty="0">
                <a:latin typeface="Calibri"/>
                <a:ea typeface="Arial" charset="0"/>
                <a:cs typeface="Calibri"/>
              </a:rPr>
              <a:t>ones so can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be filtered</a:t>
            </a:r>
          </a:p>
          <a:p>
            <a:r>
              <a:rPr lang="en-US" dirty="0">
                <a:latin typeface="Calibri"/>
                <a:cs typeface="Calibri"/>
              </a:rPr>
              <a:t>Or: as a way to bother the spoofed host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Spoofed host is wrongly blamed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Spoofed host may receive return traffic from the receiver</a:t>
            </a:r>
          </a:p>
        </p:txBody>
      </p:sp>
    </p:spTree>
    <p:extLst>
      <p:ext uri="{BB962C8B-B14F-4D97-AF65-F5344CB8AC3E}">
        <p14:creationId xmlns:p14="http://schemas.microsoft.com/office/powerpoint/2010/main" val="17451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ea typeface="ＭＳ Ｐゴシック" charset="0"/>
                <a:cs typeface="Calibri"/>
              </a:rPr>
              <a:t>More Security Implications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IP options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Misuse:</a:t>
            </a:r>
            <a:r>
              <a:rPr lang="en-US" dirty="0">
                <a:latin typeface="Calibri"/>
                <a:ea typeface="Arial" charset="0"/>
                <a:cs typeface="Calibri"/>
              </a:rPr>
              <a:t>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e.g</a:t>
            </a:r>
            <a:r>
              <a:rPr lang="en-US" dirty="0">
                <a:latin typeface="Calibri"/>
                <a:ea typeface="Arial" charset="0"/>
                <a:cs typeface="Calibri"/>
              </a:rPr>
              <a:t>., </a:t>
            </a:r>
            <a:r>
              <a:rPr lang="en-US" b="1" dirty="0">
                <a:latin typeface="Calibri"/>
                <a:ea typeface="Arial" charset="0"/>
                <a:cs typeface="Calibri"/>
              </a:rPr>
              <a:t>Source Route</a:t>
            </a:r>
            <a:r>
              <a:rPr lang="en-US" dirty="0">
                <a:latin typeface="Calibri"/>
                <a:ea typeface="Arial" charset="0"/>
                <a:cs typeface="Calibri"/>
              </a:rPr>
              <a:t> lets sender control path taken through network - say, sidestep security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monitoring</a:t>
            </a:r>
            <a:br>
              <a:rPr lang="en-US" dirty="0" smtClean="0">
                <a:latin typeface="Calibri"/>
                <a:ea typeface="Arial" charset="0"/>
                <a:cs typeface="Calibri"/>
              </a:rPr>
            </a:br>
            <a:endParaRPr lang="en-US" dirty="0"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IP </a:t>
            </a:r>
            <a:r>
              <a:rPr lang="en-US" dirty="0">
                <a:latin typeface="Calibri"/>
                <a:ea typeface="Arial" charset="0"/>
                <a:cs typeface="Calibri"/>
              </a:rPr>
              <a:t>options often processed in router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</a:t>
            </a:r>
            <a:r>
              <a:rPr lang="en-US" altLang="ja-JP" dirty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slow </a:t>
            </a:r>
            <a:r>
              <a:rPr lang="en-US" altLang="ja-JP" dirty="0" smtClean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path</a:t>
            </a:r>
            <a:r>
              <a:rPr lang="en-US" altLang="ja-JP" dirty="0" smtClean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Calibri"/>
                <a:ea typeface="Arial" charset="0"/>
                <a:cs typeface="Calibri"/>
                <a:sym typeface="Wingdings"/>
              </a:rPr>
              <a:t> a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ttacker can try to overload routers</a:t>
            </a:r>
          </a:p>
          <a:p>
            <a:pPr lvl="2"/>
            <a:endParaRPr lang="en-US" dirty="0">
              <a:solidFill>
                <a:srgbClr val="000000"/>
              </a:solidFill>
              <a:latin typeface="Calibri"/>
              <a:ea typeface="Arial" charset="0"/>
              <a:cs typeface="Calibri"/>
            </a:endParaRPr>
          </a:p>
          <a:p>
            <a:pPr lvl="1"/>
            <a:r>
              <a:rPr lang="en-US" altLang="ja-JP" dirty="0">
                <a:latin typeface="Calibri"/>
                <a:ea typeface="Arial" charset="0"/>
                <a:cs typeface="Calibri"/>
              </a:rPr>
              <a:t>F</a:t>
            </a:r>
            <a:r>
              <a:rPr lang="en-US" altLang="ja-JP" dirty="0" smtClean="0">
                <a:latin typeface="Calibri"/>
                <a:ea typeface="Arial" charset="0"/>
                <a:cs typeface="Calibri"/>
              </a:rPr>
              <a:t>irewalls often configured 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to </a:t>
            </a:r>
            <a:r>
              <a:rPr lang="en-US" altLang="ja-JP" b="1" dirty="0">
                <a:latin typeface="Calibri"/>
                <a:ea typeface="Arial" charset="0"/>
                <a:cs typeface="Calibri"/>
              </a:rPr>
              <a:t>drop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 packets with options.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025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charset="0"/>
                <a:cs typeface="Calibri"/>
              </a:rPr>
              <a:t>Security Implications of TOS? </a:t>
            </a:r>
            <a:r>
              <a:rPr lang="en-US" sz="2800">
                <a:latin typeface="Calibri"/>
                <a:ea typeface="ＭＳ Ｐゴシック" charset="0"/>
                <a:cs typeface="Calibri"/>
              </a:rPr>
              <a:t>(8 bits)</a:t>
            </a:r>
            <a:endParaRPr lang="en-US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ttacker </a:t>
            </a:r>
            <a:r>
              <a:rPr lang="en-US" dirty="0">
                <a:latin typeface="Calibri"/>
                <a:cs typeface="Calibri"/>
              </a:rPr>
              <a:t>sets </a:t>
            </a:r>
            <a:r>
              <a:rPr lang="en-US" dirty="0" smtClean="0">
                <a:latin typeface="Calibri"/>
                <a:cs typeface="Calibri"/>
              </a:rPr>
              <a:t>TOS priority </a:t>
            </a:r>
            <a:r>
              <a:rPr lang="en-US" dirty="0">
                <a:latin typeface="Calibri"/>
                <a:cs typeface="Calibri"/>
              </a:rPr>
              <a:t>for their </a:t>
            </a:r>
            <a:r>
              <a:rPr lang="en-US" dirty="0" smtClean="0">
                <a:latin typeface="Calibri"/>
                <a:cs typeface="Calibri"/>
              </a:rPr>
              <a:t>traffic?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regular traffic does not set TOS, then network </a:t>
            </a:r>
            <a:r>
              <a:rPr lang="en-US" dirty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prefers the attack traffic</a:t>
            </a:r>
            <a:r>
              <a:rPr lang="en-US" dirty="0">
                <a:latin typeface="Calibri"/>
                <a:ea typeface="Arial" charset="0"/>
                <a:cs typeface="Calibri"/>
              </a:rPr>
              <a:t>, greatly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increasing damage</a:t>
            </a:r>
          </a:p>
          <a:p>
            <a:pPr lvl="1"/>
            <a:endParaRPr lang="en-US" dirty="0">
              <a:latin typeface="Calibri"/>
              <a:ea typeface="Arial" charset="0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if network 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charges </a:t>
            </a:r>
            <a:r>
              <a:rPr lang="en-US" dirty="0">
                <a:latin typeface="Calibri"/>
                <a:cs typeface="Calibri"/>
              </a:rPr>
              <a:t>for TOS traffic 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… and attacker spoofs the victim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source address</a:t>
            </a:r>
            <a:r>
              <a:rPr lang="en-US" altLang="ja-JP" dirty="0" smtClean="0">
                <a:latin typeface="Calibri"/>
                <a:ea typeface="Arial" charset="0"/>
                <a:cs typeface="Calibri"/>
              </a:rPr>
              <a:t>?</a:t>
            </a:r>
          </a:p>
          <a:p>
            <a:pPr lvl="1"/>
            <a:endParaRPr lang="en-US" altLang="ja-JP" dirty="0">
              <a:latin typeface="Calibri"/>
              <a:ea typeface="Arial" charset="0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Today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altLang="ja-JP" dirty="0" smtClean="0">
                <a:latin typeface="Calibri"/>
                <a:cs typeface="Calibri"/>
              </a:rPr>
              <a:t> </a:t>
            </a:r>
            <a:r>
              <a:rPr lang="en-US" altLang="ja-JP" dirty="0">
                <a:latin typeface="Calibri"/>
                <a:cs typeface="Calibri"/>
              </a:rPr>
              <a:t>network </a:t>
            </a:r>
            <a:r>
              <a:rPr lang="en-US" altLang="ja-JP" dirty="0" smtClean="0">
                <a:latin typeface="Calibri"/>
                <a:cs typeface="Calibri"/>
              </a:rPr>
              <a:t>TOS generally </a:t>
            </a:r>
            <a:r>
              <a:rPr lang="en-US" altLang="ja-JP" b="1" dirty="0">
                <a:latin typeface="Calibri"/>
                <a:cs typeface="Calibri"/>
              </a:rPr>
              <a:t>does not work</a:t>
            </a:r>
            <a:endParaRPr lang="en-US" altLang="ja-JP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ea typeface="Arial" charset="0"/>
                <a:cs typeface="Calibri"/>
              </a:rPr>
              <a:t>TOS now redefined </a:t>
            </a:r>
            <a:r>
              <a:rPr lang="en-US" dirty="0">
                <a:latin typeface="Calibri"/>
                <a:ea typeface="Arial" charset="0"/>
                <a:cs typeface="Calibri"/>
              </a:rPr>
              <a:t>for</a:t>
            </a:r>
            <a:r>
              <a:rPr lang="en-US" dirty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 </a:t>
            </a:r>
            <a:r>
              <a:rPr lang="en-US" dirty="0" smtClean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differentiated service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/>
                <a:ea typeface="Arial" charset="0"/>
                <a:cs typeface="Calibri"/>
              </a:rPr>
              <a:t>Mostly set/used by network operators, not end-systems</a:t>
            </a:r>
          </a:p>
          <a:p>
            <a:pPr marL="693737" lvl="2" indent="0">
              <a:buNone/>
            </a:pPr>
            <a:endParaRPr lang="en-US" dirty="0">
              <a:solidFill>
                <a:srgbClr val="F47A00"/>
              </a:solidFill>
              <a:latin typeface="Calibri"/>
              <a:ea typeface="Arial" charset="0"/>
              <a:cs typeface="Calibri"/>
            </a:endParaRPr>
          </a:p>
          <a:p>
            <a:pPr lvl="2"/>
            <a:endParaRPr lang="en-US" dirty="0">
              <a:solidFill>
                <a:srgbClr val="FF0000"/>
              </a:solidFill>
              <a:latin typeface="Calibri"/>
              <a:ea typeface="Arial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935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/>
                <a:ea typeface="ＭＳ Ｐゴシック" charset="0"/>
                <a:cs typeface="Calibri"/>
              </a:rPr>
              <a:t>Security Implications of Fragmentation?</a:t>
            </a:r>
            <a:endParaRPr lang="en-US" sz="40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757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Allows </a:t>
            </a:r>
            <a:r>
              <a:rPr lang="en-US" b="1" dirty="0">
                <a:solidFill>
                  <a:srgbClr val="F47A00"/>
                </a:solidFill>
                <a:latin typeface="Calibri"/>
                <a:cs typeface="Calibri"/>
              </a:rPr>
              <a:t>evasion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of network monitoring/enforcement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E.g., split an attack across multiple fragments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Packet inspection won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t match a 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“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signature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”</a:t>
            </a:r>
            <a:endParaRPr lang="en-US" altLang="ja-JP" dirty="0">
              <a:latin typeface="Calibri"/>
              <a:ea typeface="Arial" charset="0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Calibri"/>
              <a:ea typeface="Arial" charset="0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Monitor must remember </a:t>
            </a:r>
            <a:r>
              <a:rPr lang="en-US" dirty="0">
                <a:latin typeface="Calibri"/>
                <a:cs typeface="Calibri"/>
              </a:rPr>
              <a:t>previous fragments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/>
                <a:ea typeface="Arial" charset="0"/>
                <a:cs typeface="Calibri"/>
              </a:rPr>
              <a:t>But that costs </a:t>
            </a:r>
            <a:r>
              <a:rPr lang="en-US" b="1" dirty="0" smtClean="0">
                <a:solidFill>
                  <a:srgbClr val="F47A00"/>
                </a:solidFill>
                <a:latin typeface="Calibri"/>
                <a:ea typeface="Arial" charset="0"/>
                <a:cs typeface="Calibri"/>
              </a:rPr>
              <a:t>state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, which is another vector of attack</a:t>
            </a:r>
            <a:endParaRPr lang="en-US" dirty="0">
              <a:latin typeface="Calibri"/>
              <a:ea typeface="Arial" charset="0"/>
              <a:cs typeface="Calibri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5"/>
            <a:ext cx="2135188" cy="968375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</p:spTree>
    <p:extLst>
      <p:ext uri="{BB962C8B-B14F-4D97-AF65-F5344CB8AC3E}">
        <p14:creationId xmlns:p14="http://schemas.microsoft.com/office/powerpoint/2010/main" val="24721140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r>
              <a:rPr lang="en-US" dirty="0" smtClean="0"/>
              <a:t>Think of the IP header as an interface</a:t>
            </a:r>
          </a:p>
          <a:p>
            <a:pPr lvl="1"/>
            <a:r>
              <a:rPr lang="en-US" dirty="0" smtClean="0"/>
              <a:t>between the source and destination end-systems</a:t>
            </a:r>
          </a:p>
          <a:p>
            <a:pPr lvl="1"/>
            <a:r>
              <a:rPr lang="en-US" dirty="0" smtClean="0"/>
              <a:t>between the source and network (routers)</a:t>
            </a:r>
          </a:p>
          <a:p>
            <a:endParaRPr lang="en-US" dirty="0" smtClean="0"/>
          </a:p>
          <a:p>
            <a:r>
              <a:rPr lang="en-US" dirty="0" smtClean="0"/>
              <a:t>Designing an interface</a:t>
            </a:r>
          </a:p>
          <a:p>
            <a:pPr lvl="1"/>
            <a:r>
              <a:rPr lang="en-US" dirty="0" smtClean="0"/>
              <a:t>what task(s) are we trying to accomplish?</a:t>
            </a:r>
          </a:p>
          <a:p>
            <a:pPr lvl="1"/>
            <a:r>
              <a:rPr lang="en-US" dirty="0" smtClean="0"/>
              <a:t>what information is needed to do it?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Header reflects information needed for basic tasks</a:t>
            </a:r>
          </a:p>
        </p:txBody>
      </p:sp>
    </p:spTree>
    <p:extLst>
      <p:ext uri="{BB962C8B-B14F-4D97-AF65-F5344CB8AC3E}">
        <p14:creationId xmlns:p14="http://schemas.microsoft.com/office/powerpoint/2010/main" val="243144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/>
                <a:ea typeface="ＭＳ Ｐゴシック" charset="0"/>
                <a:cs typeface="Calibri"/>
              </a:rPr>
              <a:t>More Fragmentation Attacks</a:t>
            </a:r>
            <a:endParaRPr lang="en-US" sz="4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What if 2 overlapping fragments are inconsistent?</a:t>
            </a: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/>
                <a:cs typeface="Calibri"/>
              </a:rPr>
              <a:t>How </a:t>
            </a:r>
            <a:r>
              <a:rPr lang="en-US" dirty="0">
                <a:latin typeface="Calibri"/>
                <a:cs typeface="Calibri"/>
              </a:rPr>
              <a:t>does network monitor know whether receiver sees </a:t>
            </a:r>
            <a:r>
              <a:rPr lang="en-US" b="1" dirty="0">
                <a:latin typeface="Calibri"/>
                <a:cs typeface="Calibri"/>
              </a:rPr>
              <a:t>USERNAME NICE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b="1" dirty="0">
                <a:latin typeface="Calibri"/>
                <a:cs typeface="Calibri"/>
              </a:rPr>
              <a:t>USERNAME EVIL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2414588"/>
            <a:ext cx="2135188" cy="968375"/>
            <a:chOff x="864" y="1195"/>
            <a:chExt cx="1345" cy="610"/>
          </a:xfrm>
        </p:grpSpPr>
        <p:sp>
          <p:nvSpPr>
            <p:cNvPr id="195595" name="Text Box 5"/>
            <p:cNvSpPr txBox="1">
              <a:spLocks noChangeArrowheads="1"/>
            </p:cNvSpPr>
            <p:nvPr/>
          </p:nvSpPr>
          <p:spPr bwMode="auto">
            <a:xfrm>
              <a:off x="864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USERNAME</a:t>
              </a:r>
            </a:p>
          </p:txBody>
        </p:sp>
        <p:sp>
          <p:nvSpPr>
            <p:cNvPr id="195596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Offset=0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2346325"/>
            <a:ext cx="1403350" cy="1036638"/>
            <a:chOff x="2256" y="1152"/>
            <a:chExt cx="884" cy="653"/>
          </a:xfrm>
        </p:grpSpPr>
        <p:sp>
          <p:nvSpPr>
            <p:cNvPr id="195593" name="Text Box 8"/>
            <p:cNvSpPr txBox="1">
              <a:spLocks noChangeArrowheads="1"/>
            </p:cNvSpPr>
            <p:nvPr/>
          </p:nvSpPr>
          <p:spPr bwMode="auto">
            <a:xfrm>
              <a:off x="2322" y="1440"/>
              <a:ext cx="731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/>
                <a:t>NICE</a:t>
              </a:r>
            </a:p>
          </p:txBody>
        </p:sp>
        <p:sp>
          <p:nvSpPr>
            <p:cNvPr id="195594" name="Text Box 9"/>
            <p:cNvSpPr txBox="1">
              <a:spLocks noChangeArrowheads="1"/>
            </p:cNvSpPr>
            <p:nvPr/>
          </p:nvSpPr>
          <p:spPr bwMode="auto">
            <a:xfrm>
              <a:off x="2256" y="1152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Offset=8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581400" y="3565525"/>
            <a:ext cx="1403350" cy="1082675"/>
            <a:chOff x="2256" y="1920"/>
            <a:chExt cx="884" cy="682"/>
          </a:xfrm>
        </p:grpSpPr>
        <p:sp>
          <p:nvSpPr>
            <p:cNvPr id="195591" name="Text Box 11"/>
            <p:cNvSpPr txBox="1">
              <a:spLocks noChangeArrowheads="1"/>
            </p:cNvSpPr>
            <p:nvPr/>
          </p:nvSpPr>
          <p:spPr bwMode="auto">
            <a:xfrm>
              <a:off x="2324" y="1920"/>
              <a:ext cx="731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/>
                <a:t>EVIL</a:t>
              </a:r>
            </a:p>
          </p:txBody>
        </p:sp>
        <p:sp>
          <p:nvSpPr>
            <p:cNvPr id="195592" name="Text Box 12"/>
            <p:cNvSpPr txBox="1">
              <a:spLocks noChangeArrowheads="1"/>
            </p:cNvSpPr>
            <p:nvPr/>
          </p:nvSpPr>
          <p:spPr bwMode="auto">
            <a:xfrm>
              <a:off x="2256" y="2352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/>
                <a:t>Offset=8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249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Even More Fragmentation Attacks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What happens if attacker </a:t>
            </a:r>
            <a:r>
              <a:rPr lang="en-US" dirty="0" smtClean="0">
                <a:latin typeface="Arial" charset="0"/>
              </a:rPr>
              <a:t>doesn’</a:t>
            </a:r>
            <a:r>
              <a:rPr lang="en-US" altLang="ja-JP" dirty="0" smtClean="0">
                <a:latin typeface="Arial" charset="0"/>
              </a:rPr>
              <a:t>t </a:t>
            </a:r>
            <a:r>
              <a:rPr lang="en-US" altLang="ja-JP" dirty="0">
                <a:latin typeface="Arial" charset="0"/>
              </a:rPr>
              <a:t>send all of the fragments in a </a:t>
            </a:r>
            <a:r>
              <a:rPr lang="en-US" altLang="ja-JP" dirty="0" smtClean="0">
                <a:latin typeface="Arial" charset="0"/>
              </a:rPr>
              <a:t>packet?</a:t>
            </a:r>
            <a:endParaRPr lang="en-US" altLang="ja-JP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Receiver (or firewall) winds up holding the ones they receive for a long time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State-holding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5275468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charset="0"/>
                <a:cs typeface="Calibri"/>
              </a:rPr>
              <a:t>Security Implications of TTL? </a:t>
            </a:r>
            <a:r>
              <a:rPr lang="en-US" sz="2800" dirty="0">
                <a:latin typeface="Calibri"/>
                <a:ea typeface="ＭＳ Ｐゴシック" charset="0"/>
                <a:cs typeface="Calibri"/>
              </a:rPr>
              <a:t>(8 bits)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Allows discovery of </a:t>
            </a:r>
            <a:r>
              <a:rPr lang="en-US" b="1" dirty="0">
                <a:solidFill>
                  <a:srgbClr val="F47A00"/>
                </a:solidFill>
                <a:latin typeface="Calibri"/>
                <a:cs typeface="Calibri"/>
              </a:rPr>
              <a:t>topology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(a la </a:t>
            </a:r>
            <a:r>
              <a:rPr lang="en-US" i="1" dirty="0" err="1">
                <a:latin typeface="Calibri"/>
                <a:cs typeface="Calibri"/>
              </a:rPr>
              <a:t>traceroute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r>
              <a:rPr lang="en-US" dirty="0">
                <a:latin typeface="Calibri"/>
                <a:cs typeface="Calibri"/>
              </a:rPr>
              <a:t>Can provide a hint that a packet is spoofed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 arrives at a router w/ a TTL different than packets from that address usually have</a:t>
            </a:r>
          </a:p>
          <a:p>
            <a:pPr lvl="2"/>
            <a:r>
              <a:rPr lang="en-US" dirty="0">
                <a:latin typeface="Calibri"/>
                <a:ea typeface="Arial" charset="0"/>
                <a:cs typeface="Calibri"/>
              </a:rPr>
              <a:t>Because path from attacker to router has different # hops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Though this is </a:t>
            </a:r>
            <a:r>
              <a:rPr lang="en-US" i="1" dirty="0">
                <a:latin typeface="Calibri"/>
                <a:ea typeface="Arial" charset="0"/>
                <a:cs typeface="Calibri"/>
              </a:rPr>
              <a:t>brittle</a:t>
            </a:r>
            <a:r>
              <a:rPr lang="en-US" dirty="0">
                <a:latin typeface="Calibri"/>
                <a:ea typeface="Arial" charset="0"/>
                <a:cs typeface="Calibri"/>
              </a:rPr>
              <a:t> in the presence of routing changes</a:t>
            </a:r>
          </a:p>
          <a:p>
            <a:r>
              <a:rPr lang="en-US" dirty="0">
                <a:latin typeface="Calibri"/>
                <a:cs typeface="Calibri"/>
              </a:rPr>
              <a:t>Initial value </a:t>
            </a:r>
            <a:r>
              <a:rPr lang="en-US" altLang="ja-JP" dirty="0" smtClean="0">
                <a:latin typeface="Calibri"/>
                <a:cs typeface="Calibri"/>
              </a:rPr>
              <a:t>is </a:t>
            </a:r>
            <a:r>
              <a:rPr lang="en-US" altLang="ja-JP" dirty="0">
                <a:latin typeface="Calibri"/>
                <a:cs typeface="Calibri"/>
              </a:rPr>
              <a:t>somewhat distinctive to sender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s operating system.  This plus other such initializations allow OS </a:t>
            </a:r>
            <a:r>
              <a:rPr lang="en-US" altLang="ja-JP" b="1" dirty="0">
                <a:solidFill>
                  <a:srgbClr val="F47A00"/>
                </a:solidFill>
                <a:latin typeface="Calibri"/>
                <a:cs typeface="Calibri"/>
              </a:rPr>
              <a:t>fingerprinting</a:t>
            </a:r>
            <a:r>
              <a:rPr lang="en-US" altLang="ja-JP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ja-JP" dirty="0">
                <a:latin typeface="Calibri"/>
                <a:cs typeface="Calibri"/>
              </a:rPr>
              <a:t>…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Which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allow </a:t>
            </a:r>
            <a:r>
              <a:rPr lang="en-US" dirty="0">
                <a:latin typeface="Calibri"/>
                <a:ea typeface="Arial" charset="0"/>
                <a:cs typeface="Calibri"/>
              </a:rPr>
              <a:t>attacker to infer its likely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9680513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libri"/>
                <a:ea typeface="ＭＳ Ｐゴシック" charset="0"/>
                <a:cs typeface="Calibri"/>
              </a:rPr>
              <a:t>Other Security Implications?</a:t>
            </a:r>
            <a:endParaRPr lang="en-US" sz="40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No apparent problems with 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protocol </a:t>
            </a:r>
            <a:r>
              <a:rPr lang="en-US" dirty="0">
                <a:latin typeface="Calibri"/>
                <a:cs typeface="Calibri"/>
              </a:rPr>
              <a:t>field (8 bits)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</a:t>
            </a:r>
            <a:r>
              <a:rPr lang="ja-JP" altLang="en-US" dirty="0">
                <a:latin typeface="Calibri"/>
                <a:ea typeface="Arial" charset="0"/>
                <a:cs typeface="Calibri"/>
              </a:rPr>
              <a:t>’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s just a </a:t>
            </a:r>
            <a:r>
              <a:rPr lang="en-US" altLang="ja-JP" dirty="0" smtClean="0">
                <a:latin typeface="Calibri"/>
                <a:ea typeface="Arial" charset="0"/>
                <a:cs typeface="Calibri"/>
              </a:rPr>
              <a:t>de-</a:t>
            </a:r>
            <a:r>
              <a:rPr lang="en-US" altLang="ja-JP" dirty="0" err="1" smtClean="0">
                <a:latin typeface="Calibri"/>
                <a:ea typeface="Arial" charset="0"/>
                <a:cs typeface="Calibri"/>
              </a:rPr>
              <a:t>muxing</a:t>
            </a:r>
            <a:r>
              <a:rPr lang="en-US" altLang="ja-JP" dirty="0" smtClean="0">
                <a:latin typeface="Calibri"/>
                <a:ea typeface="Arial" charset="0"/>
                <a:cs typeface="Calibri"/>
              </a:rPr>
              <a:t> </a:t>
            </a:r>
            <a:r>
              <a:rPr lang="en-US" altLang="ja-JP" dirty="0">
                <a:latin typeface="Calibri"/>
                <a:ea typeface="Arial" charset="0"/>
                <a:cs typeface="Calibri"/>
              </a:rPr>
              <a:t>handle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If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set </a:t>
            </a:r>
            <a:r>
              <a:rPr lang="en-US" dirty="0">
                <a:latin typeface="Calibri"/>
                <a:ea typeface="Arial" charset="0"/>
                <a:cs typeface="Calibri"/>
              </a:rPr>
              <a:t>incorrectly, next </a:t>
            </a:r>
            <a:r>
              <a:rPr lang="en-US" dirty="0" smtClean="0">
                <a:latin typeface="Calibri"/>
                <a:ea typeface="Arial" charset="0"/>
                <a:cs typeface="Calibri"/>
              </a:rPr>
              <a:t>layer </a:t>
            </a:r>
            <a:r>
              <a:rPr lang="en-US" dirty="0">
                <a:latin typeface="Calibri"/>
                <a:ea typeface="Arial" charset="0"/>
                <a:cs typeface="Calibri"/>
              </a:rPr>
              <a:t>will find packet ill-formed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</a:t>
            </a:r>
            <a:r>
              <a:rPr lang="en-US" dirty="0" smtClean="0">
                <a:latin typeface="Calibri"/>
                <a:cs typeface="Calibri"/>
              </a:rPr>
              <a:t>ad </a:t>
            </a:r>
            <a:r>
              <a:rPr lang="en-US" dirty="0">
                <a:latin typeface="Calibri"/>
                <a:cs typeface="Calibri"/>
              </a:rPr>
              <a:t>IP </a:t>
            </a:r>
            <a:r>
              <a:rPr lang="en-US" b="1" dirty="0">
                <a:solidFill>
                  <a:srgbClr val="F47A00"/>
                </a:solidFill>
                <a:latin typeface="Calibri"/>
                <a:cs typeface="Calibri"/>
              </a:rPr>
              <a:t>checksum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field (16 bits) will </a:t>
            </a:r>
            <a:r>
              <a:rPr lang="en-US" dirty="0" smtClean="0">
                <a:latin typeface="Calibri"/>
                <a:cs typeface="Calibri"/>
              </a:rPr>
              <a:t>cause </a:t>
            </a:r>
            <a:r>
              <a:rPr lang="en-US" dirty="0">
                <a:latin typeface="Calibri"/>
                <a:cs typeface="Calibri"/>
              </a:rPr>
              <a:t>packet to be </a:t>
            </a:r>
            <a:r>
              <a:rPr lang="en-US" dirty="0">
                <a:solidFill>
                  <a:srgbClr val="F47A00"/>
                </a:solidFill>
                <a:latin typeface="Calibri"/>
                <a:cs typeface="Calibri"/>
              </a:rPr>
              <a:t>discarded </a:t>
            </a:r>
            <a:r>
              <a:rPr lang="en-US" dirty="0">
                <a:latin typeface="Calibri"/>
                <a:cs typeface="Calibri"/>
              </a:rPr>
              <a:t>by the </a:t>
            </a:r>
            <a:r>
              <a:rPr lang="en-US" dirty="0" smtClean="0">
                <a:latin typeface="Calibri"/>
                <a:cs typeface="Calibri"/>
              </a:rPr>
              <a:t>network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Not an effective attack…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155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packet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</p:spTree>
    <p:extLst>
      <p:ext uri="{BB962C8B-B14F-4D97-AF65-F5344CB8AC3E}">
        <p14:creationId xmlns:p14="http://schemas.microsoft.com/office/powerpoint/2010/main" val="6740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r>
              <a:rPr lang="en-US" dirty="0" smtClean="0"/>
              <a:t>Parse packet</a:t>
            </a:r>
          </a:p>
          <a:p>
            <a:r>
              <a:rPr lang="en-US" dirty="0" smtClean="0"/>
              <a:t>Carry packet to the destination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corruption</a:t>
            </a:r>
          </a:p>
          <a:p>
            <a:pPr lvl="1"/>
            <a:r>
              <a:rPr lang="en-US" dirty="0" smtClean="0"/>
              <a:t>packet too large</a:t>
            </a:r>
          </a:p>
          <a:p>
            <a:r>
              <a:rPr lang="en-US" dirty="0" smtClean="0"/>
              <a:t>Accommodate evolution</a:t>
            </a:r>
          </a:p>
          <a:p>
            <a:r>
              <a:rPr lang="en-US" dirty="0" smtClean="0"/>
              <a:t>Specify any special handling</a:t>
            </a:r>
          </a:p>
        </p:txBody>
      </p:sp>
    </p:spTree>
    <p:extLst>
      <p:ext uri="{BB962C8B-B14F-4D97-AF65-F5344CB8AC3E}">
        <p14:creationId xmlns:p14="http://schemas.microsoft.com/office/powerpoint/2010/main" val="419492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r>
              <a:rPr lang="en-US" dirty="0" smtClean="0"/>
              <a:t>Parse packet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/>
              <a:t>loops: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corruption: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packet too large: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3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60538"/>
            <a:ext cx="8534400" cy="4411662"/>
          </a:xfrm>
        </p:spPr>
        <p:txBody>
          <a:bodyPr/>
          <a:lstStyle/>
          <a:p>
            <a:r>
              <a:rPr lang="en-US" smtClean="0"/>
              <a:t>Parse packet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IP version number (4 bits), packet length (16 bits)</a:t>
            </a:r>
          </a:p>
          <a:p>
            <a:r>
              <a:rPr lang="en-US" dirty="0" smtClean="0"/>
              <a:t>Carry packet to the destination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Destination’s IP address (32 bits)</a:t>
            </a:r>
          </a:p>
          <a:p>
            <a:r>
              <a:rPr lang="en-US" dirty="0" smtClean="0"/>
              <a:t>Deal with problems along the way</a:t>
            </a:r>
          </a:p>
          <a:p>
            <a:pPr lvl="1"/>
            <a:r>
              <a:rPr lang="en-US" dirty="0" smtClean="0"/>
              <a:t>loops: </a:t>
            </a:r>
            <a:r>
              <a:rPr lang="en-US" i="1" dirty="0" smtClean="0">
                <a:solidFill>
                  <a:srgbClr val="FF0000"/>
                </a:solidFill>
              </a:rPr>
              <a:t>TTL (8 bits)</a:t>
            </a:r>
          </a:p>
          <a:p>
            <a:pPr lvl="1"/>
            <a:r>
              <a:rPr lang="en-US" dirty="0" smtClean="0"/>
              <a:t>corruption: </a:t>
            </a:r>
            <a:r>
              <a:rPr lang="en-US" i="1" dirty="0" smtClean="0">
                <a:solidFill>
                  <a:srgbClr val="FF0000"/>
                </a:solidFill>
              </a:rPr>
              <a:t>checksum (16 bits)</a:t>
            </a:r>
          </a:p>
          <a:p>
            <a:pPr lvl="1"/>
            <a:r>
              <a:rPr lang="en-US" dirty="0" smtClean="0"/>
              <a:t>packet too large: </a:t>
            </a:r>
            <a:r>
              <a:rPr lang="en-US" i="1" dirty="0" smtClean="0">
                <a:solidFill>
                  <a:srgbClr val="FF0000"/>
                </a:solidFill>
              </a:rPr>
              <a:t>fragmentation fields (32 bits)</a:t>
            </a:r>
          </a:p>
        </p:txBody>
      </p:sp>
    </p:spTree>
    <p:extLst>
      <p:ext uri="{BB962C8B-B14F-4D97-AF65-F5344CB8AC3E}">
        <p14:creationId xmlns:p14="http://schemas.microsoft.com/office/powerpoint/2010/main" val="347886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44456</TotalTime>
  <Words>2596</Words>
  <Application>Microsoft Macintosh PowerPoint</Application>
  <PresentationFormat>On-screen Show (4:3)</PresentationFormat>
  <Paragraphs>673</Paragraphs>
  <Slides>53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Network</vt:lpstr>
      <vt:lpstr>The IP Header and  Data Plane</vt:lpstr>
      <vt:lpstr>The IP layer </vt:lpstr>
      <vt:lpstr>Recall: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What are these tasks?  (at the destination end-system)</vt:lpstr>
      <vt:lpstr>Telling End-Host How to Handle Packet</vt:lpstr>
      <vt:lpstr>Telling End-Host How to Handle Packet</vt:lpstr>
      <vt:lpstr>What are these tasks?  (at the destination end-system)</vt:lpstr>
      <vt:lpstr>IP Packet Structure</vt:lpstr>
      <vt:lpstr>A closer look at fragmentation </vt:lpstr>
      <vt:lpstr>Example of fragmentation</vt:lpstr>
      <vt:lpstr>Example of fragmentation</vt:lpstr>
      <vt:lpstr>DIY exercise in header engineering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IP Packet Structure</vt:lpstr>
      <vt:lpstr>Quick Security Analysis of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TOS? (8 bits)</vt:lpstr>
      <vt:lpstr>Security Implications of Fragmentation?</vt:lpstr>
      <vt:lpstr>More Fragmentation Attacks</vt:lpstr>
      <vt:lpstr>Even More Fragmentation Attacks</vt:lpstr>
      <vt:lpstr>Security Implications of TTL? (8 bits)</vt:lpstr>
      <vt:lpstr>Other Security Implications?</vt:lpstr>
    </vt:vector>
  </TitlesOfParts>
  <Manager/>
  <Company>ICSI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168: Computer Networks</dc:title>
  <dc:subject/>
  <dc:creator/>
  <cp:keywords/>
  <dc:description/>
  <cp:lastModifiedBy>Alefiya Hussain</cp:lastModifiedBy>
  <cp:revision>1987</cp:revision>
  <cp:lastPrinted>2013-09-23T20:04:51Z</cp:lastPrinted>
  <dcterms:created xsi:type="dcterms:W3CDTF">2010-08-30T13:51:03Z</dcterms:created>
  <dcterms:modified xsi:type="dcterms:W3CDTF">2016-03-04T17:48:18Z</dcterms:modified>
  <cp:category/>
</cp:coreProperties>
</file>