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embeddings/oleObject5.bin" ContentType="application/vnd.openxmlformats-officedocument.oleObject"/>
  <Override PartName="/ppt/notesSlides/notesSlide41.xml" ContentType="application/vnd.openxmlformats-officedocument.presentationml.notesSlide+xml"/>
  <Override PartName="/ppt/embeddings/oleObject6.bin" ContentType="application/vnd.openxmlformats-officedocument.oleObject"/>
  <Override PartName="/ppt/notesSlides/notesSlide42.xml" ContentType="application/vnd.openxmlformats-officedocument.presentationml.notesSlide+xml"/>
  <Override PartName="/ppt/embeddings/oleObject7.bin" ContentType="application/vnd.openxmlformats-officedocument.oleObject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5"/>
  </p:notesMasterIdLst>
  <p:handoutMasterIdLst>
    <p:handoutMasterId r:id="rId86"/>
  </p:handoutMasterIdLst>
  <p:sldIdLst>
    <p:sldId id="431" r:id="rId2"/>
    <p:sldId id="1309" r:id="rId3"/>
    <p:sldId id="1275" r:id="rId4"/>
    <p:sldId id="1104" r:id="rId5"/>
    <p:sldId id="1310" r:id="rId6"/>
    <p:sldId id="1311" r:id="rId7"/>
    <p:sldId id="1312" r:id="rId8"/>
    <p:sldId id="1313" r:id="rId9"/>
    <p:sldId id="1278" r:id="rId10"/>
    <p:sldId id="1279" r:id="rId11"/>
    <p:sldId id="1308" r:id="rId12"/>
    <p:sldId id="1281" r:id="rId13"/>
    <p:sldId id="1282" r:id="rId14"/>
    <p:sldId id="1314" r:id="rId15"/>
    <p:sldId id="1315" r:id="rId16"/>
    <p:sldId id="1316" r:id="rId17"/>
    <p:sldId id="1338" r:id="rId18"/>
    <p:sldId id="1318" r:id="rId19"/>
    <p:sldId id="1319" r:id="rId20"/>
    <p:sldId id="1320" r:id="rId21"/>
    <p:sldId id="1321" r:id="rId22"/>
    <p:sldId id="1322" r:id="rId23"/>
    <p:sldId id="1325" r:id="rId24"/>
    <p:sldId id="1326" r:id="rId25"/>
    <p:sldId id="1327" r:id="rId26"/>
    <p:sldId id="1328" r:id="rId27"/>
    <p:sldId id="1329" r:id="rId28"/>
    <p:sldId id="1330" r:id="rId29"/>
    <p:sldId id="1331" r:id="rId30"/>
    <p:sldId id="1332" r:id="rId31"/>
    <p:sldId id="1333" r:id="rId32"/>
    <p:sldId id="1334" r:id="rId33"/>
    <p:sldId id="1336" r:id="rId34"/>
    <p:sldId id="1339" r:id="rId35"/>
    <p:sldId id="1340" r:id="rId36"/>
    <p:sldId id="1341" r:id="rId37"/>
    <p:sldId id="1342" r:id="rId38"/>
    <p:sldId id="1343" r:id="rId39"/>
    <p:sldId id="1344" r:id="rId40"/>
    <p:sldId id="1345" r:id="rId41"/>
    <p:sldId id="1346" r:id="rId42"/>
    <p:sldId id="1347" r:id="rId43"/>
    <p:sldId id="1348" r:id="rId44"/>
    <p:sldId id="1349" r:id="rId45"/>
    <p:sldId id="1350" r:id="rId46"/>
    <p:sldId id="1407" r:id="rId47"/>
    <p:sldId id="1390" r:id="rId48"/>
    <p:sldId id="1391" r:id="rId49"/>
    <p:sldId id="1392" r:id="rId50"/>
    <p:sldId id="1393" r:id="rId51"/>
    <p:sldId id="1394" r:id="rId52"/>
    <p:sldId id="1395" r:id="rId53"/>
    <p:sldId id="1396" r:id="rId54"/>
    <p:sldId id="1397" r:id="rId55"/>
    <p:sldId id="1398" r:id="rId56"/>
    <p:sldId id="1399" r:id="rId57"/>
    <p:sldId id="1400" r:id="rId58"/>
    <p:sldId id="1401" r:id="rId59"/>
    <p:sldId id="1402" r:id="rId60"/>
    <p:sldId id="1403" r:id="rId61"/>
    <p:sldId id="1404" r:id="rId62"/>
    <p:sldId id="1405" r:id="rId63"/>
    <p:sldId id="1406" r:id="rId64"/>
    <p:sldId id="1419" r:id="rId65"/>
    <p:sldId id="1408" r:id="rId66"/>
    <p:sldId id="1409" r:id="rId67"/>
    <p:sldId id="1410" r:id="rId68"/>
    <p:sldId id="1411" r:id="rId69"/>
    <p:sldId id="1412" r:id="rId70"/>
    <p:sldId id="1413" r:id="rId71"/>
    <p:sldId id="1414" r:id="rId72"/>
    <p:sldId id="1415" r:id="rId73"/>
    <p:sldId id="1416" r:id="rId74"/>
    <p:sldId id="1417" r:id="rId75"/>
    <p:sldId id="1418" r:id="rId76"/>
    <p:sldId id="1420" r:id="rId77"/>
    <p:sldId id="1421" r:id="rId78"/>
    <p:sldId id="1422" r:id="rId79"/>
    <p:sldId id="1423" r:id="rId80"/>
    <p:sldId id="1424" r:id="rId81"/>
    <p:sldId id="1425" r:id="rId82"/>
    <p:sldId id="1426" r:id="rId83"/>
    <p:sldId id="1427" r:id="rId84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57034" autoAdjust="0"/>
  </p:normalViewPr>
  <p:slideViewPr>
    <p:cSldViewPr>
      <p:cViewPr>
        <p:scale>
          <a:sx n="103" d="100"/>
          <a:sy n="103" d="100"/>
        </p:scale>
        <p:origin x="-4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8696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01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36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73782" indent="-297609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90435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66608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142782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618956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3095130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571304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4047477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D7DB671E-C352-7447-88DC-29A968BFD2C0}" type="slidenum">
              <a:rPr lang="en-US" sz="1100">
                <a:solidFill>
                  <a:srgbClr val="000000"/>
                </a:solidFill>
                <a:latin typeface="Times New Roman" charset="0"/>
              </a:rPr>
              <a:pPr/>
              <a:t>34</a:t>
            </a:fld>
            <a:endParaRPr lang="en-US" sz="11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fld id="{C21AC7A2-3CAB-474C-926D-BB9717F8A3A1}" type="datetime3">
              <a:rPr lang="en-US" sz="1200">
                <a:latin typeface="Times New Roman" charset="0"/>
              </a:rPr>
              <a:pPr>
                <a:defRPr/>
              </a:pPr>
              <a:t>8 March 2016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44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73782" indent="-297609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90435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66608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142782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618956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3095130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571304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4047477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3DA9983F-C48D-0A4A-A37E-7C27473433EC}" type="slidenum"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39</a:t>
            </a:fld>
            <a:endParaRPr lang="en-US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fld id="{AEABC79A-273B-064F-8207-89F5C67FCE31}" type="datetime3">
              <a:rPr lang="en-US" sz="1200">
                <a:latin typeface="Times New Roman" charset="0"/>
              </a:rPr>
              <a:pPr>
                <a:defRPr/>
              </a:pPr>
              <a:t>8 March 2016</a:t>
            </a:fld>
            <a:endParaRPr lang="en-US" sz="1200">
              <a:latin typeface="Times New Roman" charset="0"/>
            </a:endParaRPr>
          </a:p>
        </p:txBody>
      </p:sp>
      <p:sp>
        <p:nvSpPr>
          <p:cNvPr id="216068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73782" indent="-297609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90435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66608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142782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618956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3095130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571304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4047477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EAEFCF6C-6504-D645-9627-1B89122AA4B1}" type="slidenum"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40</a:t>
            </a:fld>
            <a:endParaRPr lang="en-US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46F18EF-450B-594E-9D13-92D4FAE458B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73782" indent="-297609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90435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66608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142782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618956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3095130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571304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4047477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733336FC-30EC-B044-BFFD-78E4D6416647}" type="slidenum">
              <a:rPr lang="en-US" sz="1100">
                <a:solidFill>
                  <a:srgbClr val="000000"/>
                </a:solidFill>
                <a:latin typeface="Times New Roman" charset="0"/>
              </a:rPr>
              <a:pPr/>
              <a:t>41</a:t>
            </a:fld>
            <a:endParaRPr lang="en-US" sz="11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fld id="{0B164B01-9FAF-F140-84E2-4BD82D9A4E5E}" type="datetime3">
              <a:rPr lang="en-US" sz="1200">
                <a:latin typeface="Times New Roman" charset="0"/>
              </a:rPr>
              <a:pPr>
                <a:defRPr/>
              </a:pPr>
              <a:t>8 March 2016</a:t>
            </a:fld>
            <a:endParaRPr lang="en-US" sz="1200">
              <a:latin typeface="Times New Roman" charset="0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73782" indent="-297609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90435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66608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142782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618956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3095130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571304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4047477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51EE950F-B09D-D44B-BF30-FAFE5CC48976}" type="slidenum"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43</a:t>
            </a:fld>
            <a:endParaRPr lang="en-US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fld id="{3109CB25-B1E2-2846-98CC-1A9BA80150CA}" type="datetime3">
              <a:rPr lang="en-US" sz="1200">
                <a:latin typeface="Times New Roman" charset="0"/>
              </a:rPr>
              <a:pPr>
                <a:defRPr/>
              </a:pPr>
              <a:t>8 March 2016</a:t>
            </a:fld>
            <a:endParaRPr lang="en-US" sz="1200">
              <a:latin typeface="Times New Roman" charset="0"/>
            </a:endParaRPr>
          </a:p>
        </p:txBody>
      </p:sp>
      <p:sp>
        <p:nvSpPr>
          <p:cNvPr id="218116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73782" indent="-297609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90435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66608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142782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618956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3095130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571304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4047477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1E9AA654-06C0-BE42-9CBF-057835AF5F19}" type="slidenum"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44</a:t>
            </a:fld>
            <a:endParaRPr lang="en-US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fld id="{2AC2BC9E-EF34-3047-BD1F-0FB8D8F85912}" type="datetime3">
              <a:rPr lang="en-US" sz="1200">
                <a:latin typeface="Times New Roman" charset="0"/>
              </a:rPr>
              <a:pPr>
                <a:defRPr/>
              </a:pPr>
              <a:t>8 March 2016</a:t>
            </a:fld>
            <a:endParaRPr lang="en-US" sz="1200">
              <a:latin typeface="Times New Roman" charset="0"/>
            </a:endParaRPr>
          </a:p>
        </p:txBody>
      </p:sp>
      <p:sp>
        <p:nvSpPr>
          <p:cNvPr id="219140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24957" indent="-278829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15318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561445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07572" indent="-223063" defTabSz="943374" eaLnBrk="0" hangingPunct="0"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453700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899827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345954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792082" indent="-223063" defTabSz="94337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1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73782" indent="-297609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90435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66608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142782" indent="-238087" defTabSz="942427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618956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3095130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571304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4047477" indent="-238087" defTabSz="9424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3A3D7361-3AA9-E24E-AB9D-84AA5555BF1A}" type="slidenum"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45</a:t>
            </a:fld>
            <a:endParaRPr lang="en-US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73782" indent="-297609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90435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66608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142782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618956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3095130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571304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4047477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733336FC-30EC-B044-BFFD-78E4D6416647}" type="slidenum">
              <a:rPr lang="en-US" sz="1100">
                <a:solidFill>
                  <a:srgbClr val="000000"/>
                </a:solidFill>
                <a:latin typeface="Times New Roman" charset="0"/>
              </a:rPr>
              <a:pPr/>
              <a:t>46</a:t>
            </a:fld>
            <a:endParaRPr lang="en-US" sz="11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08BAEC-03B0-A04E-B111-D9E2D4A28CE4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3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CFF8F-FEAD-5F40-A538-3E6432ED87D2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D36895-F93F-9D4B-ABEC-596D79CD530A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4D573E-B065-F64F-88D8-A30DCBC1013D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Most common case: this mixed usage: host to local: recursive;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local to all: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iterative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B48A9B-A11B-184D-93FA-D417757F8248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73782" indent="-297609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90435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66608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142782" indent="-238087" defTabSz="940774"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618956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3095130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571304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4047477" indent="-238087" defTabSz="9407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733336FC-30EC-B044-BFFD-78E4D6416647}" type="slidenum">
              <a:rPr lang="en-US" sz="1100">
                <a:solidFill>
                  <a:srgbClr val="000000"/>
                </a:solidFill>
                <a:latin typeface="Times New Roman" charset="0"/>
              </a:rPr>
              <a:pPr/>
              <a:t>64</a:t>
            </a:fld>
            <a:endParaRPr lang="en-US" sz="11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08BAEC-03B0-A04E-B111-D9E2D4A28CE4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1F5FFE-DA7F-4947-BBC6-ADC6EEF77A0A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EBA379-93A0-A04E-87C9-E0D3C80309CA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F33496-7387-534C-BBBA-05DE0EA6CD13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38B078-F60A-0E4A-8857-A58C8226E0A2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92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44D1B-90E3-7D49-8F1E-1179976906D4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62A239-1F53-814D-8DE5-719741BDD7A3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B84EFB-17E4-BE40-9DFD-E80728166CB6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422504-4A77-2049-B60C-437847CE5B7C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4DEE0E-DCEC-294B-B147-4E333692DB29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9B1B1A-83D3-8947-B466-86D27A30A08C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9B1B1A-83D3-8947-B466-86D27A30A08C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is slash notation for this prefix?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5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is slash notation for this prefix?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29A17-FCF0-ED41-92FA-32F7C054FF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youtube.com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root-servers.org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youtube.com?watch=xyxtyw13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janelanaweb.com/digitais/imagens/nelson.gif&amp;imgrefurl=http://www.janelanaweb.com/digitais/alquimistanelson.html&amp;h=204&amp;w=150&amp;sz=55&amp;tbnid=IDD4qt-_U98J:&amp;tbnh=97&amp;tbnw=72&amp;start=15&amp;prev=/images?q=ted+nelson&amp;hl=en&amp;lr=&amp;sa=N" TargetMode="External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ess/Stock/Berners-Lee/2001-eur-head-quarter.jpg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i.edu/~hussain/" TargetMode="External"/><Relationship Id="rId3" Type="http://schemas.openxmlformats.org/officeDocument/2006/relationships/hyperlink" Target="http://us.f413.mail.yahoo.com/ym/ShowLetter?box=@B@Bulk&amp;MsgId=2604_1744106_29699_1123_1261_0_28917_3552_1289957100&amp;Search=&amp;Nhead=f&amp;YY=31454&amp;order=down&amp;sort=date&amp;pos=0&amp;view=a&amp;head=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Network Layer: Some Missing Pieces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838200" y="3657600"/>
            <a:ext cx="76962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Alefiya Hussain 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Spring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Motivated by address exhaustion</a:t>
            </a:r>
          </a:p>
          <a:p>
            <a:pPr lvl="1"/>
            <a:r>
              <a:rPr lang="en-US" dirty="0" smtClean="0"/>
              <a:t>Addresses </a:t>
            </a:r>
            <a:r>
              <a:rPr lang="en-US" b="1" i="1" dirty="0" smtClean="0">
                <a:solidFill>
                  <a:srgbClr val="F47A00"/>
                </a:solidFill>
              </a:rPr>
              <a:t>four</a:t>
            </a:r>
            <a:r>
              <a:rPr lang="en-US" dirty="0" smtClean="0"/>
              <a:t> times as big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Steve </a:t>
            </a:r>
            <a:r>
              <a:rPr lang="en-US" dirty="0" err="1" smtClean="0"/>
              <a:t>Deering</a:t>
            </a:r>
            <a:r>
              <a:rPr lang="en-US" dirty="0" smtClean="0"/>
              <a:t> focused on simplifying IP</a:t>
            </a:r>
          </a:p>
          <a:p>
            <a:pPr lvl="1"/>
            <a:r>
              <a:rPr lang="en-US" dirty="0" smtClean="0"/>
              <a:t>got rid of all fields that were not absolutely necessary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s</a:t>
            </a:r>
            <a:r>
              <a:rPr lang="en-US" dirty="0" smtClean="0"/>
              <a:t>pring cleaning” for IP</a:t>
            </a:r>
          </a:p>
          <a:p>
            <a:pPr lvl="1"/>
            <a:endParaRPr lang="en-US" dirty="0"/>
          </a:p>
          <a:p>
            <a:r>
              <a:rPr lang="en-US" dirty="0" smtClean="0"/>
              <a:t>Result is an elegant, if unambitious, protocol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1333">
            <a:off x="7726372" y="2393801"/>
            <a:ext cx="1596826" cy="17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1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855788"/>
            <a:ext cx="6007100" cy="33115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5157788"/>
            <a:ext cx="6002337" cy="63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600" dirty="0" smtClean="0">
                <a:latin typeface="Calibri"/>
                <a:ea typeface="ＭＳ Ｐゴシック" charset="0"/>
                <a:cs typeface="Calibri"/>
              </a:rPr>
              <a:t>What “clean up” would you do?</a:t>
            </a:r>
            <a:endParaRPr lang="en-US" sz="36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803900"/>
            <a:ext cx="6002337" cy="8255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584450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3286125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933825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881188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916113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916113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48516" y="1965325"/>
            <a:ext cx="81613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Version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42825" y="1887538"/>
            <a:ext cx="721352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Header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Length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57021" y="1887538"/>
            <a:ext cx="144560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8-bit</a:t>
            </a:r>
          </a:p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Type of Service</a:t>
            </a:r>
          </a:p>
          <a:p>
            <a:pPr algn="ctr" eaLnBrk="0" hangingPunct="0"/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2058988"/>
            <a:ext cx="2663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16-bit Total Length (Bytes)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789238"/>
            <a:ext cx="20372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Identification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614613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65269" y="2674938"/>
            <a:ext cx="59922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3-bit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Flags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806700"/>
            <a:ext cx="23169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13-bit Fragment Offset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313113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41354" y="3348038"/>
            <a:ext cx="125595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8-bit Time to 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444875"/>
            <a:ext cx="14669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8-bit Protocol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462338"/>
            <a:ext cx="248689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Header Checksum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581525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4105275"/>
            <a:ext cx="2466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32-bit Source IP Address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730750"/>
            <a:ext cx="29041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32-bit Destination IP Address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411788"/>
            <a:ext cx="1622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Options (if any)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6148388"/>
            <a:ext cx="9235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Payload</a:t>
            </a:r>
            <a:endParaRPr lang="en-US" sz="1600" b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887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309563"/>
            <a:ext cx="8605837" cy="671512"/>
          </a:xfrm>
        </p:spPr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603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23100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094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Philosophy of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Don’t deal with problems: leave to ends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Eliminated </a:t>
            </a:r>
            <a:r>
              <a:rPr lang="en-US" dirty="0">
                <a:latin typeface="Calibri"/>
                <a:cs typeface="Calibri"/>
              </a:rPr>
              <a:t>fragmentation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Eliminated checksum</a:t>
            </a:r>
          </a:p>
          <a:p>
            <a:pPr lvl="1"/>
            <a:r>
              <a:rPr lang="en-US" dirty="0" smtClean="0">
                <a:solidFill>
                  <a:srgbClr val="F47A00"/>
                </a:solidFill>
                <a:latin typeface="Calibri"/>
                <a:cs typeface="Calibri"/>
              </a:rPr>
              <a:t>Why retain TTL?</a:t>
            </a:r>
            <a:endParaRPr lang="en-US" dirty="0">
              <a:solidFill>
                <a:srgbClr val="F47A00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Simplify handling: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New </a:t>
            </a:r>
            <a:r>
              <a:rPr lang="en-US" dirty="0">
                <a:latin typeface="Calibri"/>
                <a:cs typeface="Calibri"/>
              </a:rPr>
              <a:t>options mechanism </a:t>
            </a:r>
            <a:r>
              <a:rPr lang="en-US" dirty="0" smtClean="0">
                <a:latin typeface="Calibri"/>
                <a:cs typeface="Calibri"/>
              </a:rPr>
              <a:t>(uses next header approach)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Eliminated header length</a:t>
            </a:r>
          </a:p>
          <a:p>
            <a:pPr lvl="2"/>
            <a:r>
              <a:rPr lang="en-US" dirty="0" smtClean="0">
                <a:solidFill>
                  <a:srgbClr val="F47A00"/>
                </a:solidFill>
                <a:latin typeface="Calibri"/>
                <a:cs typeface="Calibri"/>
              </a:rPr>
              <a:t>Why couldn’t IPv4 do this?</a:t>
            </a:r>
          </a:p>
          <a:p>
            <a:r>
              <a:rPr lang="en-US" dirty="0" smtClean="0">
                <a:latin typeface="Calibri"/>
                <a:cs typeface="Calibri"/>
              </a:rPr>
              <a:t>Provide general flow label for packet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N</a:t>
            </a:r>
            <a:r>
              <a:rPr lang="en-US" dirty="0" smtClean="0">
                <a:latin typeface="Calibri"/>
                <a:cs typeface="Calibri"/>
              </a:rPr>
              <a:t>ot tied to semantics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Provides great flexibility</a:t>
            </a:r>
          </a:p>
        </p:txBody>
      </p:sp>
    </p:spTree>
    <p:extLst>
      <p:ext uri="{BB962C8B-B14F-4D97-AF65-F5344CB8AC3E}">
        <p14:creationId xmlns:p14="http://schemas.microsoft.com/office/powerpoint/2010/main" val="202106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Pieces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7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r>
              <a:rPr lang="en-US" dirty="0" smtClean="0"/>
              <a:t>We have covered the “fundamentals”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deliver packets (routing)</a:t>
            </a:r>
          </a:p>
          <a:p>
            <a:pPr lvl="1"/>
            <a:r>
              <a:rPr lang="en-US" dirty="0" smtClean="0"/>
              <a:t>How to build reliable delivery on an unreliable network</a:t>
            </a:r>
          </a:p>
          <a:p>
            <a:pPr lvl="1"/>
            <a:endParaRPr lang="en-US" dirty="0"/>
          </a:p>
          <a:p>
            <a:r>
              <a:rPr lang="en-US" dirty="0" smtClean="0"/>
              <a:t>With this, we could build a decent network</a:t>
            </a:r>
          </a:p>
          <a:p>
            <a:pPr lvl="1"/>
            <a:endParaRPr lang="en-US" dirty="0"/>
          </a:p>
          <a:p>
            <a:r>
              <a:rPr lang="en-US" dirty="0" smtClean="0"/>
              <a:t>How can we send/receive on the network</a:t>
            </a:r>
          </a:p>
          <a:p>
            <a:pPr lvl="1"/>
            <a:r>
              <a:rPr lang="en-US" dirty="0" smtClean="0"/>
              <a:t>Too many missing pieces</a:t>
            </a:r>
          </a:p>
          <a:p>
            <a:pPr lvl="1"/>
            <a:endParaRPr lang="en-US" dirty="0"/>
          </a:p>
          <a:p>
            <a:r>
              <a:rPr lang="en-US" dirty="0" smtClean="0"/>
              <a:t>We now want to identify those pieces</a:t>
            </a:r>
          </a:p>
          <a:p>
            <a:pPr lvl="1"/>
            <a:r>
              <a:rPr lang="en-US" dirty="0" smtClean="0"/>
              <a:t>Will guide what we cover rest of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Joan Wants Her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Joan is </a:t>
            </a:r>
            <a:r>
              <a:rPr lang="en-US" dirty="0"/>
              <a:t>sitting in </a:t>
            </a:r>
            <a:r>
              <a:rPr lang="en-US" dirty="0" smtClean="0"/>
              <a:t>her dorm </a:t>
            </a:r>
            <a:r>
              <a:rPr lang="en-US" dirty="0"/>
              <a:t>room, with </a:t>
            </a:r>
            <a:r>
              <a:rPr lang="en-US" dirty="0" smtClean="0"/>
              <a:t>a laptop</a:t>
            </a:r>
          </a:p>
          <a:p>
            <a:pPr lvl="1"/>
            <a:r>
              <a:rPr lang="en-US" dirty="0" smtClean="0"/>
              <a:t>Wants to watch a video on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What needs to happen to make this possible?</a:t>
            </a:r>
          </a:p>
          <a:p>
            <a:pPr lvl="1"/>
            <a:r>
              <a:rPr lang="en-US" dirty="0" smtClean="0"/>
              <a:t>Not in terms of today’s protocols…</a:t>
            </a:r>
          </a:p>
          <a:p>
            <a:pPr lvl="1"/>
            <a:r>
              <a:rPr lang="en-US" dirty="0" smtClean="0"/>
              <a:t>……but in terms of basic tasks</a:t>
            </a:r>
          </a:p>
          <a:p>
            <a:pPr marL="33972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b="1" dirty="0" smtClean="0"/>
              <a:t>Wireless or </a:t>
            </a:r>
            <a:r>
              <a:rPr lang="en-US" b="1" dirty="0" err="1" smtClean="0"/>
              <a:t>ethernet</a:t>
            </a:r>
            <a:endParaRPr lang="en-US" b="1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access network is “switched”, we understand it</a:t>
            </a:r>
          </a:p>
          <a:p>
            <a:pPr lvl="1"/>
            <a:r>
              <a:rPr lang="en-US" dirty="0" smtClean="0"/>
              <a:t>Just like any other packet-switched network</a:t>
            </a:r>
          </a:p>
          <a:p>
            <a:pPr lvl="1"/>
            <a:endParaRPr lang="en-US" dirty="0"/>
          </a:p>
          <a:p>
            <a:r>
              <a:rPr lang="en-US" dirty="0" smtClean="0"/>
              <a:t>If the access network is </a:t>
            </a:r>
            <a:r>
              <a:rPr lang="en-US" b="1" i="1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medium, then we need to figure out how to share the medium</a:t>
            </a:r>
          </a:p>
          <a:p>
            <a:pPr lvl="1"/>
            <a:r>
              <a:rPr lang="en-US" dirty="0" smtClean="0"/>
              <a:t>Wireless</a:t>
            </a:r>
          </a:p>
          <a:p>
            <a:pPr lvl="1"/>
            <a:r>
              <a:rPr lang="en-US" dirty="0" smtClean="0"/>
              <a:t>Classical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Context (History, Goals, Principles, etc.)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Done</a:t>
            </a:r>
            <a:endParaRPr lang="en-US" dirty="0"/>
          </a:p>
          <a:p>
            <a:r>
              <a:rPr lang="en-US" dirty="0" smtClean="0"/>
              <a:t>Fundamental Challenges (Routing, Reliable Trans.)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Done</a:t>
            </a:r>
            <a:endParaRPr lang="en-US" dirty="0"/>
          </a:p>
          <a:p>
            <a:r>
              <a:rPr lang="en-US" dirty="0" smtClean="0"/>
              <a:t>Today’s Internet</a:t>
            </a:r>
          </a:p>
          <a:p>
            <a:pPr lvl="1"/>
            <a:r>
              <a:rPr lang="en-US" dirty="0" smtClean="0"/>
              <a:t>IP: </a:t>
            </a:r>
            <a:r>
              <a:rPr lang="en-US" b="1" i="1" dirty="0">
                <a:solidFill>
                  <a:srgbClr val="FF0000"/>
                </a:solidFill>
              </a:rPr>
              <a:t>Done</a:t>
            </a:r>
          </a:p>
          <a:p>
            <a:pPr lvl="1"/>
            <a:r>
              <a:rPr lang="en-US" dirty="0" smtClean="0"/>
              <a:t>Addressing: </a:t>
            </a:r>
            <a:r>
              <a:rPr lang="en-US" b="1" i="1" dirty="0" smtClean="0">
                <a:solidFill>
                  <a:srgbClr val="FF0000"/>
                </a:solidFill>
              </a:rPr>
              <a:t>Done</a:t>
            </a:r>
          </a:p>
          <a:p>
            <a:pPr lvl="1"/>
            <a:r>
              <a:rPr lang="en-US" dirty="0" smtClean="0"/>
              <a:t>IP Header: </a:t>
            </a:r>
            <a:r>
              <a:rPr lang="en-US" b="1" i="1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IPv6, ICMP, LMP: </a:t>
            </a:r>
            <a:r>
              <a:rPr lang="en-US" b="1" i="1" dirty="0" smtClean="0">
                <a:solidFill>
                  <a:srgbClr val="FF0000"/>
                </a:solidFill>
              </a:rPr>
              <a:t>Today 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Homework Review: Thursday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Midterm: Friday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86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Access Control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Carrier sense: (CSMA)</a:t>
            </a:r>
          </a:p>
          <a:p>
            <a:pPr lvl="1"/>
            <a:r>
              <a:rPr lang="en-US" dirty="0" smtClean="0"/>
              <a:t>Don’t send if someone else is sending</a:t>
            </a:r>
          </a:p>
          <a:p>
            <a:pPr lvl="1"/>
            <a:endParaRPr lang="en-US" dirty="0"/>
          </a:p>
          <a:p>
            <a:r>
              <a:rPr lang="en-US" dirty="0" smtClean="0"/>
              <a:t>Collision detection: (CD)</a:t>
            </a:r>
          </a:p>
          <a:p>
            <a:pPr lvl="1"/>
            <a:r>
              <a:rPr lang="en-US" dirty="0" smtClean="0"/>
              <a:t>Stop if you detect someone else was also sending</a:t>
            </a:r>
          </a:p>
          <a:p>
            <a:pPr lvl="1"/>
            <a:endParaRPr lang="en-US" dirty="0"/>
          </a:p>
          <a:p>
            <a:r>
              <a:rPr lang="en-US" dirty="0" smtClean="0"/>
              <a:t>Collision avoidance: (CA)</a:t>
            </a:r>
          </a:p>
          <a:p>
            <a:pPr lvl="1"/>
            <a:r>
              <a:rPr lang="en-US" dirty="0" smtClean="0"/>
              <a:t>How to arrange transmissions so that they don’t collide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b="1" dirty="0" smtClean="0"/>
              <a:t>Network management (need to make it work)</a:t>
            </a:r>
            <a:endParaRPr lang="en-US" b="1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2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how </a:t>
            </a:r>
            <a:r>
              <a:rPr lang="en-US" dirty="0" smtClean="0"/>
              <a:t>dorm network </a:t>
            </a:r>
            <a:r>
              <a:rPr lang="en-US" dirty="0"/>
              <a:t>interconnects to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 err="1" smtClean="0"/>
              <a:t>Intradomain</a:t>
            </a:r>
            <a:r>
              <a:rPr lang="en-US" dirty="0" smtClean="0"/>
              <a:t> routing </a:t>
            </a:r>
          </a:p>
          <a:p>
            <a:pPr lvl="1"/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unwanted traffic off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Firewalls and access control</a:t>
            </a:r>
            <a:endParaRPr lang="en-US" dirty="0"/>
          </a:p>
          <a:p>
            <a:r>
              <a:rPr lang="en-US" dirty="0"/>
              <a:t>Share limited number of public </a:t>
            </a:r>
            <a:r>
              <a:rPr lang="en-US" dirty="0" smtClean="0"/>
              <a:t>addresses in dorm</a:t>
            </a:r>
          </a:p>
          <a:p>
            <a:pPr lvl="1"/>
            <a:r>
              <a:rPr lang="en-US" dirty="0" smtClean="0"/>
              <a:t>NAT</a:t>
            </a:r>
            <a:endParaRPr lang="en-US" dirty="0"/>
          </a:p>
          <a:p>
            <a:r>
              <a:rPr lang="en-US" dirty="0" smtClean="0"/>
              <a:t>Keep </a:t>
            </a:r>
            <a:r>
              <a:rPr lang="en-US" dirty="0"/>
              <a:t>links from </a:t>
            </a:r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Traffic engineering through rate limiting </a:t>
            </a:r>
          </a:p>
          <a:p>
            <a:r>
              <a:rPr lang="en-US" dirty="0" err="1" smtClean="0"/>
              <a:t>Autoconfiguration</a:t>
            </a:r>
            <a:endParaRPr lang="en-US" dirty="0" smtClean="0"/>
          </a:p>
          <a:p>
            <a:pPr lvl="1"/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b="1" dirty="0" smtClean="0"/>
              <a:t>Mapping “real world name” to “network name”</a:t>
            </a:r>
            <a:endParaRPr lang="en-US" b="1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22238"/>
            <a:ext cx="9448800" cy="868362"/>
          </a:xfrm>
        </p:spPr>
        <p:txBody>
          <a:bodyPr/>
          <a:lstStyle/>
          <a:p>
            <a:r>
              <a:rPr lang="en-US" dirty="0" smtClean="0"/>
              <a:t>“Real World Name” to “Network Name”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Joan knows what </a:t>
            </a:r>
            <a:r>
              <a:rPr lang="en-US" dirty="0" err="1" smtClean="0"/>
              <a:t>youtube</a:t>
            </a:r>
            <a:r>
              <a:rPr lang="en-US" dirty="0" smtClean="0"/>
              <a:t> video she wants</a:t>
            </a:r>
          </a:p>
          <a:p>
            <a:pPr lvl="6"/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oesn’t know how to tell network what she wants</a:t>
            </a:r>
          </a:p>
          <a:p>
            <a:pPr lvl="6"/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eeds to map “real world name” </a:t>
            </a:r>
            <a:r>
              <a:rPr lang="en-US" dirty="0" smtClean="0"/>
              <a:t>(</a:t>
            </a:r>
            <a:r>
              <a:rPr lang="en-US" dirty="0" err="1" smtClean="0"/>
              <a:t>youtube.com</a:t>
            </a:r>
            <a:r>
              <a:rPr lang="en-US" dirty="0" smtClean="0"/>
              <a:t>)</a:t>
            </a:r>
            <a:r>
              <a:rPr lang="en-US" dirty="0" smtClean="0"/>
              <a:t>….</a:t>
            </a:r>
          </a:p>
          <a:p>
            <a:pPr lvl="7"/>
            <a:endParaRPr lang="en-US" dirty="0"/>
          </a:p>
          <a:p>
            <a:r>
              <a:rPr lang="en-US" dirty="0" smtClean="0"/>
              <a:t>…..to a name that the infrastructure understands</a:t>
            </a:r>
          </a:p>
          <a:p>
            <a:pPr lvl="1"/>
            <a:r>
              <a:rPr lang="en-US" dirty="0" smtClean="0"/>
              <a:t>We will call this the “network name” but this isn’t a name at the IP level, but another portion of the infrastructure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Search engine!</a:t>
            </a:r>
          </a:p>
          <a:p>
            <a:pPr lvl="1"/>
            <a:r>
              <a:rPr lang="en-US" dirty="0" smtClean="0"/>
              <a:t>Maps keywords to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4800600" y="3505200"/>
            <a:ext cx="3352800" cy="685800"/>
          </a:xfrm>
          <a:prstGeom prst="wedgeRectCallout">
            <a:avLst>
              <a:gd name="adj1" fmla="val -35283"/>
              <a:gd name="adj2" fmla="val 97041"/>
            </a:avLst>
          </a:prstGeom>
          <a:solidFill>
            <a:srgbClr val="FFCC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lvl="0" algn="ctr"/>
            <a:r>
              <a:rPr lang="en-US" sz="2800" b="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How can we do this?</a:t>
            </a:r>
            <a:endParaRPr lang="en-US" sz="2800" b="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6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“Network Name”?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47A00"/>
              </a:solidFill>
            </a:endParaRPr>
          </a:p>
          <a:p>
            <a:r>
              <a:rPr lang="en-US" dirty="0" smtClean="0">
                <a:solidFill>
                  <a:srgbClr val="F47A00"/>
                </a:solidFill>
              </a:rPr>
              <a:t>HTTP</a:t>
            </a:r>
            <a:r>
              <a:rPr lang="en-US" dirty="0">
                <a:solidFill>
                  <a:srgbClr val="F47A00"/>
                </a:solidFill>
              </a:rPr>
              <a:t>://www.youtube.com/watch?v=hUJagb7hL0E</a:t>
            </a:r>
          </a:p>
          <a:p>
            <a:pPr lvl="3"/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HTTP</a:t>
            </a:r>
            <a:r>
              <a:rPr lang="en-US" dirty="0" smtClean="0"/>
              <a:t> is host-to-host protocol</a:t>
            </a:r>
            <a:endParaRPr lang="en-US" dirty="0" smtClean="0">
              <a:hlinkClick r:id="rId2"/>
            </a:endParaRPr>
          </a:p>
          <a:p>
            <a:pPr lvl="3"/>
            <a:endParaRPr lang="en-US" dirty="0">
              <a:hlinkClick r:id="rId2"/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www.youtube.com</a:t>
            </a:r>
            <a:r>
              <a:rPr lang="en-US" dirty="0" smtClean="0"/>
              <a:t> is a “host name”</a:t>
            </a:r>
          </a:p>
          <a:p>
            <a:pPr lvl="1"/>
            <a:r>
              <a:rPr lang="en-US" dirty="0" smtClean="0"/>
              <a:t>Widely replicated, but still represents a host</a:t>
            </a:r>
          </a:p>
          <a:p>
            <a:pPr lvl="1"/>
            <a:r>
              <a:rPr lang="en-US" dirty="0" smtClean="0"/>
              <a:t>Need to convert </a:t>
            </a:r>
            <a:r>
              <a:rPr lang="en-US" dirty="0" err="1" smtClean="0"/>
              <a:t>youtube</a:t>
            </a:r>
            <a:r>
              <a:rPr lang="en-US" dirty="0" smtClean="0"/>
              <a:t> to IP address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watch?v=</a:t>
            </a:r>
            <a:r>
              <a:rPr lang="en-US" dirty="0" smtClean="0">
                <a:solidFill>
                  <a:srgbClr val="FF6600"/>
                </a:solidFill>
              </a:rPr>
              <a:t>hUJagb7hL0E </a:t>
            </a:r>
            <a:r>
              <a:rPr lang="en-US" dirty="0" smtClean="0"/>
              <a:t>is meaningful to </a:t>
            </a:r>
            <a:r>
              <a:rPr lang="en-US" dirty="0" err="1" smtClean="0"/>
              <a:t>youtube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b="1" dirty="0" smtClean="0"/>
              <a:t>Mapping network name to location</a:t>
            </a:r>
            <a:endParaRPr lang="en-US" b="1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Network Name to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“Name resolution” converts name to location</a:t>
            </a:r>
          </a:p>
          <a:p>
            <a:pPr lvl="1"/>
            <a:r>
              <a:rPr lang="en-US" dirty="0" smtClean="0"/>
              <a:t>Location is IP address of host</a:t>
            </a:r>
          </a:p>
          <a:p>
            <a:pPr lvl="1"/>
            <a:endParaRPr lang="en-US" dirty="0"/>
          </a:p>
          <a:p>
            <a:r>
              <a:rPr lang="en-US" dirty="0" smtClean="0"/>
              <a:t>We would like location to be nearby copy</a:t>
            </a:r>
          </a:p>
          <a:p>
            <a:pPr lvl="1"/>
            <a:r>
              <a:rPr lang="en-US" dirty="0" smtClean="0"/>
              <a:t>Speeds up download </a:t>
            </a:r>
          </a:p>
          <a:p>
            <a:pPr lvl="1"/>
            <a:r>
              <a:rPr lang="en-US" dirty="0" smtClean="0"/>
              <a:t>Reduce load on backbone and access networks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resolution: Domain </a:t>
            </a:r>
            <a:r>
              <a:rPr lang="en-US" dirty="0"/>
              <a:t>Name </a:t>
            </a:r>
            <a:r>
              <a:rPr lang="en-US" dirty="0" smtClean="0"/>
              <a:t>System (DNS)</a:t>
            </a:r>
            <a:endParaRPr lang="en-US" dirty="0"/>
          </a:p>
          <a:p>
            <a:pPr lvl="1"/>
            <a:r>
              <a:rPr lang="en-US" dirty="0"/>
              <a:t>Hand in a </a:t>
            </a:r>
            <a:r>
              <a:rPr lang="en-US" dirty="0" smtClean="0"/>
              <a:t>hostname, </a:t>
            </a:r>
            <a:r>
              <a:rPr lang="en-US" dirty="0"/>
              <a:t>get back an IP address</a:t>
            </a:r>
          </a:p>
          <a:p>
            <a:pPr lvl="1"/>
            <a:endParaRPr lang="en-US" dirty="0"/>
          </a:p>
          <a:p>
            <a:r>
              <a:rPr lang="en-US" dirty="0" smtClean="0"/>
              <a:t>Nearby </a:t>
            </a:r>
            <a:r>
              <a:rPr lang="en-US" dirty="0"/>
              <a:t>copy of the data?</a:t>
            </a:r>
          </a:p>
          <a:p>
            <a:pPr lvl="1"/>
            <a:r>
              <a:rPr lang="en-US" dirty="0"/>
              <a:t>CDNs: content distribution networks (like Akamai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3/22 : Talk from Akamai on CDNs </a:t>
            </a:r>
          </a:p>
          <a:p>
            <a:pPr lvl="1"/>
            <a:endParaRPr lang="en-US" dirty="0"/>
          </a:p>
          <a:p>
            <a:r>
              <a:rPr lang="en-US" dirty="0" smtClean="0"/>
              <a:t>P2P systems can also point you to nearby content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b="1" dirty="0" smtClean="0"/>
              <a:t>Download content from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915400" cy="1173162"/>
          </a:xfrm>
        </p:spPr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Recall: End-Host How to Handle Packet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057400"/>
            <a:ext cx="5486400" cy="2947588"/>
            <a:chOff x="1089660" y="1676400"/>
            <a:chExt cx="7749540" cy="3938588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1140191" y="1676400"/>
              <a:ext cx="1760537" cy="431800"/>
              <a:chOff x="-84" y="0"/>
              <a:chExt cx="1109" cy="272"/>
            </a:xfrm>
            <a:solidFill>
              <a:srgbClr val="0000FF"/>
            </a:solidFill>
          </p:grpSpPr>
          <p:sp>
            <p:nvSpPr>
              <p:cNvPr id="87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" name="Rectangle 8"/>
              <p:cNvSpPr>
                <a:spLocks/>
              </p:cNvSpPr>
              <p:nvPr/>
            </p:nvSpPr>
            <p:spPr bwMode="auto">
              <a:xfrm>
                <a:off x="-84" y="0"/>
                <a:ext cx="1109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1260841" y="2667000"/>
              <a:ext cx="1519237" cy="431800"/>
              <a:chOff x="-8" y="0"/>
              <a:chExt cx="957" cy="272"/>
            </a:xfrm>
            <a:solidFill>
              <a:srgbClr val="0000FF"/>
            </a:solidFill>
          </p:grpSpPr>
          <p:sp>
            <p:nvSpPr>
              <p:cNvPr id="85" name="Rectangle 1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6" name="Rectangle 17"/>
              <p:cNvSpPr>
                <a:spLocks/>
              </p:cNvSpPr>
              <p:nvPr/>
            </p:nvSpPr>
            <p:spPr bwMode="auto">
              <a:xfrm>
                <a:off x="-8" y="0"/>
                <a:ext cx="957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1322388" y="3608388"/>
              <a:ext cx="1497012" cy="431800"/>
              <a:chOff x="0" y="-1"/>
              <a:chExt cx="943" cy="272"/>
            </a:xfrm>
          </p:grpSpPr>
          <p:sp>
            <p:nvSpPr>
              <p:cNvPr id="83" name="Rectangle 19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4" name="Rectangle 20"/>
              <p:cNvSpPr>
                <a:spLocks/>
              </p:cNvSpPr>
              <p:nvPr/>
            </p:nvSpPr>
            <p:spPr bwMode="auto">
              <a:xfrm>
                <a:off x="53" y="-1"/>
                <a:ext cx="836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/>
                <a:r>
                  <a:rPr lang="en-US" sz="16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1349375" y="4368800"/>
              <a:ext cx="1497013" cy="431800"/>
              <a:chOff x="0" y="0"/>
              <a:chExt cx="943" cy="272"/>
            </a:xfrm>
          </p:grpSpPr>
          <p:sp>
            <p:nvSpPr>
              <p:cNvPr id="81" name="Rectangle 22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2" name="Rectangle 23"/>
              <p:cNvSpPr>
                <a:spLocks/>
              </p:cNvSpPr>
              <p:nvPr/>
            </p:nvSpPr>
            <p:spPr bwMode="auto">
              <a:xfrm>
                <a:off x="31" y="0"/>
                <a:ext cx="88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/>
                <a:r>
                  <a:rPr lang="en-US" sz="16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1349375" y="5130801"/>
              <a:ext cx="1497013" cy="431799"/>
              <a:chOff x="0" y="-1"/>
              <a:chExt cx="943" cy="272"/>
            </a:xfrm>
          </p:grpSpPr>
          <p:sp>
            <p:nvSpPr>
              <p:cNvPr id="79" name="Rectangle 25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0" name="Rectangle 26"/>
              <p:cNvSpPr>
                <a:spLocks/>
              </p:cNvSpPr>
              <p:nvPr/>
            </p:nvSpPr>
            <p:spPr bwMode="auto">
              <a:xfrm>
                <a:off x="43" y="-1"/>
                <a:ext cx="856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/>
                <a:r>
                  <a:rPr lang="en-US" sz="16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4114800" y="1676400"/>
              <a:ext cx="9906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77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8" name="Rectangle 8"/>
              <p:cNvSpPr>
                <a:spLocks/>
              </p:cNvSpPr>
              <p:nvPr/>
            </p:nvSpPr>
            <p:spPr bwMode="auto">
              <a:xfrm>
                <a:off x="3" y="0"/>
                <a:ext cx="936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SMTP</a:t>
                </a:r>
              </a:p>
            </p:txBody>
          </p:sp>
        </p:grp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5321394" y="1701800"/>
              <a:ext cx="934763" cy="431800"/>
              <a:chOff x="-13" y="0"/>
              <a:chExt cx="964" cy="272"/>
            </a:xfrm>
            <a:solidFill>
              <a:srgbClr val="008000"/>
            </a:solidFill>
          </p:grpSpPr>
          <p:sp>
            <p:nvSpPr>
              <p:cNvPr id="75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6" name="Rectangle 8"/>
              <p:cNvSpPr>
                <a:spLocks/>
              </p:cNvSpPr>
              <p:nvPr/>
            </p:nvSpPr>
            <p:spPr bwMode="auto">
              <a:xfrm>
                <a:off x="-13" y="0"/>
                <a:ext cx="964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HTTP</a:t>
                </a:r>
              </a:p>
            </p:txBody>
          </p:sp>
        </p:grpSp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6460031" y="1701800"/>
              <a:ext cx="795130" cy="431800"/>
              <a:chOff x="-21" y="0"/>
              <a:chExt cx="984" cy="272"/>
            </a:xfrm>
            <a:solidFill>
              <a:srgbClr val="008000"/>
            </a:solidFill>
          </p:grpSpPr>
          <p:sp>
            <p:nvSpPr>
              <p:cNvPr id="73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4" name="Rectangle 8"/>
              <p:cNvSpPr>
                <a:spLocks/>
              </p:cNvSpPr>
              <p:nvPr/>
            </p:nvSpPr>
            <p:spPr bwMode="auto">
              <a:xfrm>
                <a:off x="-21" y="0"/>
                <a:ext cx="984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DNS</a:t>
                </a:r>
              </a:p>
            </p:txBody>
          </p:sp>
        </p:grp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7391400" y="17018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71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2" name="Rectangle 8"/>
              <p:cNvSpPr>
                <a:spLocks/>
              </p:cNvSpPr>
              <p:nvPr/>
            </p:nvSpPr>
            <p:spPr bwMode="auto">
              <a:xfrm>
                <a:off x="1" y="0"/>
                <a:ext cx="938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NTP</a:t>
                </a:r>
              </a:p>
            </p:txBody>
          </p:sp>
        </p:grpSp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4876800" y="27432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69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0" name="Rectangle 8"/>
              <p:cNvSpPr>
                <a:spLocks/>
              </p:cNvSpPr>
              <p:nvPr/>
            </p:nvSpPr>
            <p:spPr bwMode="auto">
              <a:xfrm>
                <a:off x="1" y="0"/>
                <a:ext cx="938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TCP</a:t>
                </a:r>
              </a:p>
            </p:txBody>
          </p:sp>
        </p:grp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6614047" y="2743200"/>
              <a:ext cx="790282" cy="431800"/>
              <a:chOff x="-19" y="0"/>
              <a:chExt cx="978" cy="272"/>
            </a:xfrm>
            <a:solidFill>
              <a:srgbClr val="008000"/>
            </a:solidFill>
          </p:grpSpPr>
          <p:sp>
            <p:nvSpPr>
              <p:cNvPr id="67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8" name="Rectangle 8"/>
              <p:cNvSpPr>
                <a:spLocks/>
              </p:cNvSpPr>
              <p:nvPr/>
            </p:nvSpPr>
            <p:spPr bwMode="auto">
              <a:xfrm>
                <a:off x="-19" y="0"/>
                <a:ext cx="978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UDP</a:t>
                </a:r>
              </a:p>
            </p:txBody>
          </p:sp>
        </p:grpSp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5867400" y="35814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65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6" name="Rectangle 8"/>
              <p:cNvSpPr>
                <a:spLocks/>
              </p:cNvSpPr>
              <p:nvPr/>
            </p:nvSpPr>
            <p:spPr bwMode="auto">
              <a:xfrm>
                <a:off x="189" y="0"/>
                <a:ext cx="559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IP</a:t>
                </a:r>
              </a:p>
            </p:txBody>
          </p:sp>
        </p:grpSp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4724561" y="4419600"/>
              <a:ext cx="1371276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63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4" name="Rectangle 8"/>
              <p:cNvSpPr>
                <a:spLocks/>
              </p:cNvSpPr>
              <p:nvPr/>
            </p:nvSpPr>
            <p:spPr bwMode="auto">
              <a:xfrm>
                <a:off x="-374" y="0"/>
                <a:ext cx="1684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Ethernet</a:t>
                </a:r>
              </a:p>
            </p:txBody>
          </p:sp>
        </p:grpSp>
        <p:grpSp>
          <p:nvGrpSpPr>
            <p:cNvPr id="32" name="Group 6"/>
            <p:cNvGrpSpPr>
              <a:grpSpLocks/>
            </p:cNvGrpSpPr>
            <p:nvPr/>
          </p:nvGrpSpPr>
          <p:grpSpPr bwMode="auto">
            <a:xfrm>
              <a:off x="6248400" y="4419600"/>
              <a:ext cx="914400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61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2" name="Rectangle 8"/>
              <p:cNvSpPr>
                <a:spLocks/>
              </p:cNvSpPr>
              <p:nvPr/>
            </p:nvSpPr>
            <p:spPr bwMode="auto">
              <a:xfrm>
                <a:off x="-332" y="0"/>
                <a:ext cx="1595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FDDI</a:t>
                </a:r>
              </a:p>
            </p:txBody>
          </p:sp>
        </p:grpSp>
        <p:grpSp>
          <p:nvGrpSpPr>
            <p:cNvPr id="33" name="Group 6"/>
            <p:cNvGrpSpPr>
              <a:grpSpLocks/>
            </p:cNvGrpSpPr>
            <p:nvPr/>
          </p:nvGrpSpPr>
          <p:grpSpPr bwMode="auto">
            <a:xfrm>
              <a:off x="7315200" y="4419600"/>
              <a:ext cx="914400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59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" name="Rectangle 8"/>
              <p:cNvSpPr>
                <a:spLocks/>
              </p:cNvSpPr>
              <p:nvPr/>
            </p:nvSpPr>
            <p:spPr bwMode="auto">
              <a:xfrm>
                <a:off x="-237" y="0"/>
                <a:ext cx="1407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PPP</a:t>
                </a:r>
              </a:p>
            </p:txBody>
          </p:sp>
        </p:grpSp>
        <p:grpSp>
          <p:nvGrpSpPr>
            <p:cNvPr id="34" name="Group 6"/>
            <p:cNvGrpSpPr>
              <a:grpSpLocks/>
            </p:cNvGrpSpPr>
            <p:nvPr/>
          </p:nvGrpSpPr>
          <p:grpSpPr bwMode="auto">
            <a:xfrm>
              <a:off x="4114800" y="5181600"/>
              <a:ext cx="1218876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57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8" name="Rectangle 8"/>
              <p:cNvSpPr>
                <a:spLocks/>
              </p:cNvSpPr>
              <p:nvPr/>
            </p:nvSpPr>
            <p:spPr bwMode="auto">
              <a:xfrm>
                <a:off x="-310" y="0"/>
                <a:ext cx="1556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optical</a:t>
                </a:r>
              </a:p>
            </p:txBody>
          </p:sp>
        </p:grpSp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5397331" y="5181600"/>
              <a:ext cx="1034560" cy="431800"/>
              <a:chOff x="-542" y="0"/>
              <a:chExt cx="1920" cy="272"/>
            </a:xfrm>
            <a:solidFill>
              <a:srgbClr val="008000"/>
            </a:solidFill>
          </p:grpSpPr>
          <p:sp>
            <p:nvSpPr>
              <p:cNvPr id="55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6" name="Rectangle 8"/>
              <p:cNvSpPr>
                <a:spLocks/>
              </p:cNvSpPr>
              <p:nvPr/>
            </p:nvSpPr>
            <p:spPr bwMode="auto">
              <a:xfrm>
                <a:off x="-542" y="14"/>
                <a:ext cx="1920" cy="24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4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copper</a:t>
                </a:r>
              </a:p>
            </p:txBody>
          </p:sp>
        </p:grpSp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6553039" y="5181600"/>
              <a:ext cx="914401" cy="433388"/>
              <a:chOff x="-377" y="0"/>
              <a:chExt cx="1697" cy="273"/>
            </a:xfrm>
            <a:solidFill>
              <a:srgbClr val="008000"/>
            </a:solidFill>
          </p:grpSpPr>
          <p:sp>
            <p:nvSpPr>
              <p:cNvPr id="53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4" name="Rectangle 8"/>
              <p:cNvSpPr>
                <a:spLocks/>
              </p:cNvSpPr>
              <p:nvPr/>
            </p:nvSpPr>
            <p:spPr bwMode="auto">
              <a:xfrm>
                <a:off x="-359" y="1"/>
                <a:ext cx="1655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radio</a:t>
                </a:r>
              </a:p>
            </p:txBody>
          </p:sp>
        </p:grpSp>
        <p:grpSp>
          <p:nvGrpSpPr>
            <p:cNvPr id="37" name="Group 6"/>
            <p:cNvGrpSpPr>
              <a:grpSpLocks/>
            </p:cNvGrpSpPr>
            <p:nvPr/>
          </p:nvGrpSpPr>
          <p:grpSpPr bwMode="auto">
            <a:xfrm>
              <a:off x="7543800" y="5181600"/>
              <a:ext cx="914400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51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52" name="Rectangle 8"/>
              <p:cNvSpPr>
                <a:spLocks/>
              </p:cNvSpPr>
              <p:nvPr/>
            </p:nvSpPr>
            <p:spPr bwMode="auto">
              <a:xfrm>
                <a:off x="-328" y="14"/>
                <a:ext cx="1596" cy="24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4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PSTN</a:t>
                </a:r>
              </a:p>
            </p:txBody>
          </p:sp>
        </p:grpSp>
        <p:cxnSp>
          <p:nvCxnSpPr>
            <p:cNvPr id="38" name="Straight Arrow Connector 2"/>
            <p:cNvCxnSpPr>
              <a:cxnSpLocks noChangeShapeType="1"/>
            </p:cNvCxnSpPr>
            <p:nvPr/>
          </p:nvCxnSpPr>
          <p:spPr bwMode="auto">
            <a:xfrm>
              <a:off x="4610100" y="2108200"/>
              <a:ext cx="6477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84"/>
            <p:cNvCxnSpPr>
              <a:cxnSpLocks noChangeShapeType="1"/>
            </p:cNvCxnSpPr>
            <p:nvPr/>
          </p:nvCxnSpPr>
          <p:spPr bwMode="auto">
            <a:xfrm flipH="1">
              <a:off x="5257800" y="2133600"/>
              <a:ext cx="5334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85"/>
            <p:cNvCxnSpPr>
              <a:cxnSpLocks noChangeShapeType="1"/>
            </p:cNvCxnSpPr>
            <p:nvPr/>
          </p:nvCxnSpPr>
          <p:spPr bwMode="auto">
            <a:xfrm flipH="1">
              <a:off x="7010400" y="2133600"/>
              <a:ext cx="7620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88"/>
            <p:cNvCxnSpPr>
              <a:cxnSpLocks noChangeShapeType="1"/>
            </p:cNvCxnSpPr>
            <p:nvPr/>
          </p:nvCxnSpPr>
          <p:spPr bwMode="auto">
            <a:xfrm>
              <a:off x="6858000" y="2133600"/>
              <a:ext cx="1524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91"/>
            <p:cNvCxnSpPr>
              <a:cxnSpLocks noChangeShapeType="1"/>
            </p:cNvCxnSpPr>
            <p:nvPr/>
          </p:nvCxnSpPr>
          <p:spPr bwMode="auto">
            <a:xfrm>
              <a:off x="5257800" y="3175000"/>
              <a:ext cx="83820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93"/>
            <p:cNvCxnSpPr>
              <a:cxnSpLocks noChangeShapeType="1"/>
            </p:cNvCxnSpPr>
            <p:nvPr/>
          </p:nvCxnSpPr>
          <p:spPr bwMode="auto">
            <a:xfrm flipH="1">
              <a:off x="6245225" y="3200400"/>
              <a:ext cx="765175" cy="4206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99"/>
            <p:cNvCxnSpPr>
              <a:cxnSpLocks noChangeShapeType="1"/>
            </p:cNvCxnSpPr>
            <p:nvPr/>
          </p:nvCxnSpPr>
          <p:spPr bwMode="auto">
            <a:xfrm flipH="1">
              <a:off x="5410200" y="40386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101"/>
            <p:cNvCxnSpPr>
              <a:cxnSpLocks noChangeShapeType="1"/>
            </p:cNvCxnSpPr>
            <p:nvPr/>
          </p:nvCxnSpPr>
          <p:spPr bwMode="auto">
            <a:xfrm>
              <a:off x="6248400" y="4013200"/>
              <a:ext cx="454025" cy="446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104"/>
            <p:cNvCxnSpPr>
              <a:cxnSpLocks noChangeShapeType="1"/>
            </p:cNvCxnSpPr>
            <p:nvPr/>
          </p:nvCxnSpPr>
          <p:spPr bwMode="auto">
            <a:xfrm>
              <a:off x="6248400" y="4013200"/>
              <a:ext cx="1520825" cy="446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122894"/>
            <p:cNvCxnSpPr>
              <a:cxnSpLocks noChangeShapeType="1"/>
            </p:cNvCxnSpPr>
            <p:nvPr/>
          </p:nvCxnSpPr>
          <p:spPr bwMode="auto">
            <a:xfrm>
              <a:off x="1089660" y="2356781"/>
              <a:ext cx="7749540" cy="542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17"/>
            <p:cNvCxnSpPr>
              <a:cxnSpLocks noChangeShapeType="1"/>
            </p:cNvCxnSpPr>
            <p:nvPr/>
          </p:nvCxnSpPr>
          <p:spPr bwMode="auto">
            <a:xfrm>
              <a:off x="1089660" y="3374970"/>
              <a:ext cx="7749540" cy="5403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18"/>
            <p:cNvCxnSpPr>
              <a:cxnSpLocks noChangeShapeType="1"/>
            </p:cNvCxnSpPr>
            <p:nvPr/>
          </p:nvCxnSpPr>
          <p:spPr bwMode="auto">
            <a:xfrm flipV="1">
              <a:off x="1089660" y="4267201"/>
              <a:ext cx="7749540" cy="2414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19"/>
            <p:cNvCxnSpPr>
              <a:cxnSpLocks noChangeShapeType="1"/>
            </p:cNvCxnSpPr>
            <p:nvPr/>
          </p:nvCxnSpPr>
          <p:spPr bwMode="auto">
            <a:xfrm>
              <a:off x="1197292" y="5004074"/>
              <a:ext cx="7641908" cy="2512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" name="Straight Arrow Connector 8"/>
          <p:cNvCxnSpPr/>
          <p:nvPr/>
        </p:nvCxnSpPr>
        <p:spPr bwMode="auto">
          <a:xfrm flipV="1">
            <a:off x="1447800" y="2261788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481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 from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reliable transfer protocol: TCP</a:t>
            </a:r>
          </a:p>
          <a:p>
            <a:pPr lvl="1"/>
            <a:r>
              <a:rPr lang="en-US" dirty="0" smtClean="0"/>
              <a:t>Must share network with others: congestion control</a:t>
            </a:r>
          </a:p>
          <a:p>
            <a:pPr lvl="1"/>
            <a:endParaRPr lang="en-US" dirty="0"/>
          </a:p>
          <a:p>
            <a:r>
              <a:rPr lang="en-US" dirty="0" smtClean="0"/>
              <a:t>But must be able to use URL to retrieve content</a:t>
            </a:r>
          </a:p>
          <a:p>
            <a:pPr lvl="1"/>
            <a:r>
              <a:rPr lang="en-US" dirty="0" smtClean="0"/>
              <a:t>Need higher-level protocol like HTTP to coordinate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0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endParaRPr lang="en-US" dirty="0"/>
          </a:p>
          <a:p>
            <a:r>
              <a:rPr lang="en-US" dirty="0" smtClean="0"/>
              <a:t>Security?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Privacy</a:t>
            </a:r>
            <a:r>
              <a:rPr lang="en-US" dirty="0" smtClean="0"/>
              <a:t>: prevent sniffers from knowing what she downloaded (“it was for CS353, I promise!”)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Integrity</a:t>
            </a:r>
            <a:r>
              <a:rPr lang="en-US" dirty="0" smtClean="0"/>
              <a:t>: ensure data wasn’t tampered with during its trip through network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Provenance</a:t>
            </a:r>
            <a:r>
              <a:rPr lang="en-US" dirty="0" smtClean="0"/>
              <a:t>: ensure that music actually came from the </a:t>
            </a:r>
            <a:r>
              <a:rPr lang="en-US" dirty="0" err="1" smtClean="0"/>
              <a:t>youtube</a:t>
            </a:r>
            <a:r>
              <a:rPr lang="en-US" dirty="0" smtClean="0"/>
              <a:t> company (and not some imposter)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6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Requires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Access Control</a:t>
            </a:r>
          </a:p>
          <a:p>
            <a:r>
              <a:rPr lang="en-US" dirty="0" smtClean="0"/>
              <a:t>Network Routing</a:t>
            </a:r>
          </a:p>
          <a:p>
            <a:r>
              <a:rPr lang="en-US" dirty="0" smtClean="0"/>
              <a:t>Naming and name resolution</a:t>
            </a:r>
          </a:p>
          <a:p>
            <a:r>
              <a:rPr lang="en-US" dirty="0" smtClean="0"/>
              <a:t>Content distribution networks</a:t>
            </a:r>
          </a:p>
          <a:p>
            <a:r>
              <a:rPr lang="en-US" dirty="0" smtClean="0"/>
              <a:t>And perhaps P2P</a:t>
            </a:r>
          </a:p>
          <a:p>
            <a:r>
              <a:rPr lang="en-US" dirty="0" smtClean="0"/>
              <a:t>TCP and Congestion control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Security..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762000"/>
            <a:ext cx="6934200" cy="1752600"/>
          </a:xfrm>
        </p:spPr>
        <p:txBody>
          <a:bodyPr/>
          <a:lstStyle/>
          <a:p>
            <a:pPr defTabSz="457154">
              <a:defRPr/>
            </a:pPr>
            <a:r>
              <a:rPr lang="en-US" b="1" dirty="0">
                <a:ea typeface="+mn-ea"/>
                <a:cs typeface="+mn-cs"/>
              </a:rPr>
              <a:t/>
            </a:r>
            <a:br>
              <a:rPr lang="en-US" b="1" dirty="0">
                <a:ea typeface="+mn-ea"/>
                <a:cs typeface="+mn-cs"/>
              </a:rPr>
            </a:b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How does Joan’s laptop get access to the Internet?  </a:t>
            </a:r>
            <a:endParaRPr lang="en-US" b="1" i="1" dirty="0" smtClean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78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19600" y="5029200"/>
            <a:ext cx="3429000" cy="609600"/>
            <a:chOff x="4419600" y="5029200"/>
            <a:chExt cx="3429000" cy="609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4419600" y="5029200"/>
              <a:ext cx="25908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010400" y="5029200"/>
              <a:ext cx="8382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Calibri"/>
                  <a:cs typeface="Calibri"/>
                </a:rPr>
                <a:t>Link</a:t>
              </a:r>
              <a:br>
                <a:rPr lang="en-US" dirty="0">
                  <a:latin typeface="Calibri"/>
                  <a:cs typeface="Calibri"/>
                </a:rPr>
              </a:br>
              <a:r>
                <a:rPr lang="en-US" dirty="0" err="1">
                  <a:latin typeface="Calibri"/>
                  <a:cs typeface="Calibri"/>
                </a:rPr>
                <a:t>Hdr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495800" y="4098925"/>
            <a:ext cx="2438400" cy="473075"/>
            <a:chOff x="4648200" y="4251325"/>
            <a:chExt cx="2438400" cy="473075"/>
          </a:xfrm>
        </p:grpSpPr>
        <p:sp>
          <p:nvSpPr>
            <p:cNvPr id="17430" name="Text Box 12"/>
            <p:cNvSpPr txBox="1">
              <a:spLocks noChangeArrowheads="1"/>
            </p:cNvSpPr>
            <p:nvPr/>
          </p:nvSpPr>
          <p:spPr bwMode="auto">
            <a:xfrm>
              <a:off x="4648200" y="4251325"/>
              <a:ext cx="1676400" cy="47307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endParaRPr lang="en-US" sz="1600"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31" name="Text Box 13"/>
            <p:cNvSpPr txBox="1">
              <a:spLocks noChangeArrowheads="1"/>
            </p:cNvSpPr>
            <p:nvPr/>
          </p:nvSpPr>
          <p:spPr bwMode="auto">
            <a:xfrm>
              <a:off x="6324600" y="4251326"/>
              <a:ext cx="762000" cy="47307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sz="1600">
                  <a:latin typeface="Calibri" charset="0"/>
                  <a:ea typeface="ＭＳ Ｐゴシック" charset="0"/>
                  <a:cs typeface="ＭＳ Ｐゴシック" charset="0"/>
                </a:rPr>
                <a:t>IP Hdr</a:t>
              </a:r>
            </a:p>
          </p:txBody>
        </p:sp>
        <p:sp>
          <p:nvSpPr>
            <p:cNvPr id="17432" name="TextBox 52"/>
            <p:cNvSpPr txBox="1">
              <a:spLocks noChangeArrowheads="1"/>
            </p:cNvSpPr>
            <p:nvPr/>
          </p:nvSpPr>
          <p:spPr bwMode="auto">
            <a:xfrm>
              <a:off x="5171828" y="4267200"/>
              <a:ext cx="854595" cy="368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Calibri" charset="0"/>
                  <a:ea typeface="ＭＳ Ｐゴシック" charset="0"/>
                  <a:cs typeface="ＭＳ Ｐゴシック" charset="0"/>
                </a:rPr>
                <a:t>IP Data</a:t>
              </a:r>
            </a:p>
          </p:txBody>
        </p:sp>
      </p:grpSp>
      <p:sp>
        <p:nvSpPr>
          <p:cNvPr id="17411" name="Slide Number Placeholder 4"/>
          <p:cNvSpPr txBox="1">
            <a:spLocks/>
          </p:cNvSpPr>
          <p:nvPr/>
        </p:nvSpPr>
        <p:spPr bwMode="auto">
          <a:xfrm>
            <a:off x="7162800" y="6553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A23ECF8A-5972-B647-8ABC-925270FF9920}" type="slidenum">
              <a:rPr lang="en-US" sz="1800"/>
              <a:pPr/>
              <a:t>35</a:t>
            </a:fld>
            <a:endParaRPr lang="en-US" sz="180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971800" y="3886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7413" name="Text Box 12"/>
          <p:cNvSpPr txBox="1">
            <a:spLocks noChangeArrowheads="1"/>
          </p:cNvSpPr>
          <p:nvPr/>
        </p:nvSpPr>
        <p:spPr bwMode="auto">
          <a:xfrm>
            <a:off x="4495800" y="4098925"/>
            <a:ext cx="1676400" cy="4730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1435" tIns="45718" rIns="91435" bIns="45718" anchor="ctr" anchorCtr="1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/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6172200" y="4098925"/>
            <a:ext cx="762000" cy="4730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1435" tIns="45718" rIns="91435" bIns="45718" anchor="ctr" anchorCtr="1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>
                <a:latin typeface="Calibri" charset="0"/>
                <a:ea typeface="ＭＳ Ｐゴシック" charset="0"/>
                <a:cs typeface="ＭＳ Ｐゴシック" charset="0"/>
              </a:rPr>
              <a:t>IP Hdr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010400" y="4038600"/>
            <a:ext cx="1524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5" tIns="45718" rIns="91435" bIns="45718" anchor="ctr"/>
          <a:lstStyle/>
          <a:p>
            <a:pPr>
              <a:defRPr/>
            </a:pPr>
            <a:r>
              <a:rPr lang="en-US" dirty="0">
                <a:latin typeface="Calibri"/>
                <a:cs typeface="Calibri"/>
              </a:rPr>
              <a:t>IP Datagram</a:t>
            </a:r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33400" y="1997075"/>
            <a:ext cx="2438400" cy="3778250"/>
            <a:chOff x="761999" y="2057402"/>
            <a:chExt cx="2438402" cy="3778243"/>
          </a:xfrm>
        </p:grpSpPr>
        <p:sp>
          <p:nvSpPr>
            <p:cNvPr id="17426" name="Rectangle 9"/>
            <p:cNvSpPr>
              <a:spLocks noChangeArrowheads="1"/>
            </p:cNvSpPr>
            <p:nvPr/>
          </p:nvSpPr>
          <p:spPr bwMode="auto">
            <a:xfrm>
              <a:off x="762000" y="3946523"/>
              <a:ext cx="2438401" cy="94456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800">
                  <a:latin typeface="Calibri" charset="0"/>
                  <a:cs typeface="Calibri" charset="0"/>
                </a:rPr>
                <a:t>Network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761999" y="4891085"/>
              <a:ext cx="2438402" cy="9445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Calibri"/>
                  <a:cs typeface="Calibri"/>
                </a:rPr>
                <a:t>Link</a:t>
              </a:r>
            </a:p>
          </p:txBody>
        </p:sp>
        <p:sp>
          <p:nvSpPr>
            <p:cNvPr id="17428" name="Rectangle 11"/>
            <p:cNvSpPr>
              <a:spLocks noChangeArrowheads="1"/>
            </p:cNvSpPr>
            <p:nvPr/>
          </p:nvSpPr>
          <p:spPr bwMode="auto">
            <a:xfrm>
              <a:off x="762000" y="3001962"/>
              <a:ext cx="2438401" cy="94456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800">
                  <a:latin typeface="Calibri" charset="0"/>
                  <a:cs typeface="Calibri" charset="0"/>
                </a:rPr>
                <a:t>Transport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 rot="16200000">
              <a:off x="1508919" y="1310482"/>
              <a:ext cx="944561" cy="24384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eaVert" wrap="none"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Calibri"/>
                  <a:cs typeface="Calibri"/>
                </a:rPr>
                <a:t>Application</a:t>
              </a:r>
            </a:p>
          </p:txBody>
        </p:sp>
      </p:grp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33400" y="4802188"/>
            <a:ext cx="2438400" cy="973137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 sz="2000">
              <a:latin typeface="Calibri" charset="0"/>
              <a:cs typeface="Calibri" charset="0"/>
            </a:endParaRPr>
          </a:p>
        </p:txBody>
      </p:sp>
      <p:sp>
        <p:nvSpPr>
          <p:cNvPr id="17418" name="TextBox 3"/>
          <p:cNvSpPr txBox="1">
            <a:spLocks noChangeArrowheads="1"/>
          </p:cNvSpPr>
          <p:nvPr/>
        </p:nvSpPr>
        <p:spPr bwMode="auto">
          <a:xfrm>
            <a:off x="4924349" y="4114800"/>
            <a:ext cx="949401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 smtClean="0">
                <a:latin typeface="Calibri" charset="0"/>
                <a:ea typeface="ＭＳ Ｐゴシック" charset="0"/>
                <a:cs typeface="ＭＳ Ｐゴシック" charset="0"/>
              </a:rPr>
              <a:t>Payload </a:t>
            </a:r>
            <a:endParaRPr lang="en-US" sz="1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2971800" y="4800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56388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800600" y="5029200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Link Data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924800" y="4992688"/>
            <a:ext cx="781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Link</a:t>
            </a:r>
          </a:p>
          <a:p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Frame</a:t>
            </a:r>
          </a:p>
        </p:txBody>
      </p:sp>
      <p:sp>
        <p:nvSpPr>
          <p:cNvPr id="17423" name="TextBox 35"/>
          <p:cNvSpPr txBox="1">
            <a:spLocks noChangeArrowheads="1"/>
          </p:cNvSpPr>
          <p:nvPr/>
        </p:nvSpPr>
        <p:spPr bwMode="auto">
          <a:xfrm>
            <a:off x="4800600" y="3505200"/>
            <a:ext cx="2524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Host IP: 171.67.76.65</a:t>
            </a:r>
          </a:p>
        </p:txBody>
      </p:sp>
      <p:sp>
        <p:nvSpPr>
          <p:cNvPr id="17424" name="TextBox 36"/>
          <p:cNvSpPr txBox="1">
            <a:spLocks noChangeArrowheads="1"/>
          </p:cNvSpPr>
          <p:nvPr/>
        </p:nvSpPr>
        <p:spPr bwMode="auto">
          <a:xfrm>
            <a:off x="4468813" y="5797550"/>
            <a:ext cx="3395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Interface: 00:13:72:4C:D9:6a</a:t>
            </a:r>
          </a:p>
        </p:txBody>
      </p:sp>
      <p:sp>
        <p:nvSpPr>
          <p:cNvPr id="1742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 anchor="ctr"/>
          <a:lstStyle>
            <a:lvl1pPr defTabSz="455613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  <a:latin typeface="Calibri" charset="0"/>
              </a:rPr>
              <a:t>Layers of Addresses </a:t>
            </a:r>
          </a:p>
        </p:txBody>
      </p:sp>
    </p:spTree>
    <p:extLst>
      <p:ext uri="{BB962C8B-B14F-4D97-AF65-F5344CB8AC3E}">
        <p14:creationId xmlns:p14="http://schemas.microsoft.com/office/powerpoint/2010/main" val="117671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819E-7 1.49109E-6 L 4.40819E-7 0.14888 " pathEditMode="relative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The Addressing Problem</a:t>
            </a:r>
          </a:p>
        </p:txBody>
      </p:sp>
      <p:grpSp>
        <p:nvGrpSpPr>
          <p:cNvPr id="18434" name="Group 11"/>
          <p:cNvGrpSpPr>
            <a:grpSpLocks/>
          </p:cNvGrpSpPr>
          <p:nvPr/>
        </p:nvGrpSpPr>
        <p:grpSpPr bwMode="auto">
          <a:xfrm>
            <a:off x="630238" y="3989388"/>
            <a:ext cx="1203325" cy="1485900"/>
            <a:chOff x="965399" y="2156359"/>
            <a:chExt cx="695524" cy="747448"/>
          </a:xfrm>
        </p:grpSpPr>
        <p:pic>
          <p:nvPicPr>
            <p:cNvPr id="18446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99" y="2156359"/>
              <a:ext cx="695524" cy="747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Box 107"/>
            <p:cNvSpPr txBox="1">
              <a:spLocks noChangeArrowheads="1"/>
            </p:cNvSpPr>
            <p:nvPr/>
          </p:nvSpPr>
          <p:spPr bwMode="auto">
            <a:xfrm>
              <a:off x="1246189" y="2218536"/>
              <a:ext cx="255984" cy="35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A</a:t>
              </a:r>
            </a:p>
          </p:txBody>
        </p:sp>
      </p:grpSp>
      <p:grpSp>
        <p:nvGrpSpPr>
          <p:cNvPr id="18435" name="Group 8"/>
          <p:cNvGrpSpPr>
            <a:grpSpLocks/>
          </p:cNvGrpSpPr>
          <p:nvPr/>
        </p:nvGrpSpPr>
        <p:grpSpPr bwMode="auto">
          <a:xfrm>
            <a:off x="7046913" y="3948113"/>
            <a:ext cx="1295400" cy="1568450"/>
            <a:chOff x="6686352" y="1604698"/>
            <a:chExt cx="695523" cy="746125"/>
          </a:xfrm>
        </p:grpSpPr>
        <p:pic>
          <p:nvPicPr>
            <p:cNvPr id="18444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6352" y="1604698"/>
              <a:ext cx="695523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TextBox 107"/>
            <p:cNvSpPr txBox="1">
              <a:spLocks noChangeArrowheads="1"/>
            </p:cNvSpPr>
            <p:nvPr/>
          </p:nvSpPr>
          <p:spPr bwMode="auto">
            <a:xfrm>
              <a:off x="6967141" y="1665552"/>
              <a:ext cx="255984" cy="35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B</a:t>
              </a:r>
            </a:p>
          </p:txBody>
        </p:sp>
      </p:grpSp>
      <p:pic>
        <p:nvPicPr>
          <p:cNvPr id="18436" name="Picture 2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198688"/>
            <a:ext cx="69532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3364383" y="1676400"/>
            <a:ext cx="1660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 smtClean="0"/>
              <a:t>USC gateway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8446" idx="3"/>
            <a:endCxn id="18436" idx="1"/>
          </p:cNvCxnSpPr>
          <p:nvPr/>
        </p:nvCxnSpPr>
        <p:spPr>
          <a:xfrm flipV="1">
            <a:off x="1833563" y="2571750"/>
            <a:ext cx="2478087" cy="2160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8436" idx="3"/>
            <a:endCxn id="18444" idx="1"/>
          </p:cNvCxnSpPr>
          <p:nvPr/>
        </p:nvCxnSpPr>
        <p:spPr>
          <a:xfrm>
            <a:off x="5006975" y="2571750"/>
            <a:ext cx="2039938" cy="2160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40" name="TextBox 16"/>
          <p:cNvSpPr txBox="1">
            <a:spLocks noChangeArrowheads="1"/>
          </p:cNvSpPr>
          <p:nvPr/>
        </p:nvSpPr>
        <p:spPr bwMode="auto">
          <a:xfrm>
            <a:off x="465138" y="3509963"/>
            <a:ext cx="140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192.168.0.5</a:t>
            </a:r>
          </a:p>
        </p:txBody>
      </p:sp>
      <p:sp>
        <p:nvSpPr>
          <p:cNvPr id="18441" name="TextBox 19"/>
          <p:cNvSpPr txBox="1">
            <a:spLocks noChangeArrowheads="1"/>
          </p:cNvSpPr>
          <p:nvPr/>
        </p:nvSpPr>
        <p:spPr bwMode="auto">
          <a:xfrm>
            <a:off x="7427913" y="3495675"/>
            <a:ext cx="1411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171.43.22.5</a:t>
            </a:r>
          </a:p>
        </p:txBody>
      </p:sp>
      <p:sp>
        <p:nvSpPr>
          <p:cNvPr id="18442" name="TextBox 20"/>
          <p:cNvSpPr txBox="1">
            <a:spLocks noChangeArrowheads="1"/>
          </p:cNvSpPr>
          <p:nvPr/>
        </p:nvSpPr>
        <p:spPr bwMode="auto">
          <a:xfrm>
            <a:off x="609600" y="5562600"/>
            <a:ext cx="2586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/>
              <a:t>Interface: 3:3:3:3:3:3</a:t>
            </a:r>
          </a:p>
        </p:txBody>
      </p:sp>
      <p:sp>
        <p:nvSpPr>
          <p:cNvPr id="18443" name="TextBox 24"/>
          <p:cNvSpPr txBox="1">
            <a:spLocks noChangeArrowheads="1"/>
          </p:cNvSpPr>
          <p:nvPr/>
        </p:nvSpPr>
        <p:spPr bwMode="auto">
          <a:xfrm>
            <a:off x="6135688" y="5475288"/>
            <a:ext cx="2586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Interface: 9:9:9:9:9:9</a:t>
            </a:r>
          </a:p>
        </p:txBody>
      </p:sp>
    </p:spTree>
    <p:extLst>
      <p:ext uri="{BB962C8B-B14F-4D97-AF65-F5344CB8AC3E}">
        <p14:creationId xmlns:p14="http://schemas.microsoft.com/office/powerpoint/2010/main" val="186135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Addressing and Encapsulation</a:t>
            </a:r>
          </a:p>
        </p:txBody>
      </p:sp>
      <p:grpSp>
        <p:nvGrpSpPr>
          <p:cNvPr id="19458" name="Group 11"/>
          <p:cNvGrpSpPr>
            <a:grpSpLocks/>
          </p:cNvGrpSpPr>
          <p:nvPr/>
        </p:nvGrpSpPr>
        <p:grpSpPr bwMode="auto">
          <a:xfrm>
            <a:off x="630238" y="3989388"/>
            <a:ext cx="1203325" cy="1485900"/>
            <a:chOff x="965399" y="2156359"/>
            <a:chExt cx="695524" cy="747448"/>
          </a:xfrm>
        </p:grpSpPr>
        <p:pic>
          <p:nvPicPr>
            <p:cNvPr id="19474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99" y="2156359"/>
              <a:ext cx="695524" cy="747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5" name="TextBox 107"/>
            <p:cNvSpPr txBox="1">
              <a:spLocks noChangeArrowheads="1"/>
            </p:cNvSpPr>
            <p:nvPr/>
          </p:nvSpPr>
          <p:spPr bwMode="auto">
            <a:xfrm>
              <a:off x="1246189" y="2218536"/>
              <a:ext cx="255984" cy="35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A</a:t>
              </a:r>
            </a:p>
          </p:txBody>
        </p:sp>
      </p:grpSp>
      <p:grpSp>
        <p:nvGrpSpPr>
          <p:cNvPr id="19459" name="Group 8"/>
          <p:cNvGrpSpPr>
            <a:grpSpLocks/>
          </p:cNvGrpSpPr>
          <p:nvPr/>
        </p:nvGrpSpPr>
        <p:grpSpPr bwMode="auto">
          <a:xfrm>
            <a:off x="7046913" y="3948113"/>
            <a:ext cx="1295400" cy="1568450"/>
            <a:chOff x="6686352" y="1604698"/>
            <a:chExt cx="695523" cy="746125"/>
          </a:xfrm>
        </p:grpSpPr>
        <p:pic>
          <p:nvPicPr>
            <p:cNvPr id="19472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6352" y="1604698"/>
              <a:ext cx="695523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TextBox 107"/>
            <p:cNvSpPr txBox="1">
              <a:spLocks noChangeArrowheads="1"/>
            </p:cNvSpPr>
            <p:nvPr/>
          </p:nvSpPr>
          <p:spPr bwMode="auto">
            <a:xfrm>
              <a:off x="6967141" y="1665552"/>
              <a:ext cx="255984" cy="35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B</a:t>
              </a:r>
            </a:p>
          </p:txBody>
        </p:sp>
      </p:grpSp>
      <p:pic>
        <p:nvPicPr>
          <p:cNvPr id="19460" name="Picture 2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198688"/>
            <a:ext cx="69532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3967163" y="16764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gateway</a:t>
            </a:r>
          </a:p>
        </p:txBody>
      </p:sp>
      <p:cxnSp>
        <p:nvCxnSpPr>
          <p:cNvPr id="14" name="Straight Connector 13"/>
          <p:cNvCxnSpPr>
            <a:stCxn id="19474" idx="3"/>
            <a:endCxn id="19460" idx="1"/>
          </p:cNvCxnSpPr>
          <p:nvPr/>
        </p:nvCxnSpPr>
        <p:spPr>
          <a:xfrm flipV="1">
            <a:off x="1833563" y="2571750"/>
            <a:ext cx="2478087" cy="2160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460" idx="3"/>
            <a:endCxn id="19472" idx="1"/>
          </p:cNvCxnSpPr>
          <p:nvPr/>
        </p:nvCxnSpPr>
        <p:spPr>
          <a:xfrm>
            <a:off x="5006975" y="2571750"/>
            <a:ext cx="2039938" cy="2160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4" name="TextBox 16"/>
          <p:cNvSpPr txBox="1">
            <a:spLocks noChangeArrowheads="1"/>
          </p:cNvSpPr>
          <p:nvPr/>
        </p:nvSpPr>
        <p:spPr bwMode="auto">
          <a:xfrm>
            <a:off x="465138" y="3509963"/>
            <a:ext cx="140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192.168.0.5</a:t>
            </a:r>
          </a:p>
        </p:txBody>
      </p:sp>
      <p:sp>
        <p:nvSpPr>
          <p:cNvPr id="19465" name="TextBox 17"/>
          <p:cNvSpPr txBox="1">
            <a:spLocks noChangeArrowheads="1"/>
          </p:cNvSpPr>
          <p:nvPr/>
        </p:nvSpPr>
        <p:spPr bwMode="auto">
          <a:xfrm>
            <a:off x="2665413" y="2705100"/>
            <a:ext cx="137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192.168.0.1</a:t>
            </a:r>
          </a:p>
        </p:txBody>
      </p:sp>
      <p:sp>
        <p:nvSpPr>
          <p:cNvPr id="19466" name="TextBox 18"/>
          <p:cNvSpPr txBox="1">
            <a:spLocks noChangeArrowheads="1"/>
          </p:cNvSpPr>
          <p:nvPr/>
        </p:nvSpPr>
        <p:spPr bwMode="auto">
          <a:xfrm>
            <a:off x="5430838" y="2705100"/>
            <a:ext cx="1409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171.43.22.8</a:t>
            </a:r>
          </a:p>
        </p:txBody>
      </p:sp>
      <p:sp>
        <p:nvSpPr>
          <p:cNvPr id="19467" name="TextBox 19"/>
          <p:cNvSpPr txBox="1">
            <a:spLocks noChangeArrowheads="1"/>
          </p:cNvSpPr>
          <p:nvPr/>
        </p:nvSpPr>
        <p:spPr bwMode="auto">
          <a:xfrm>
            <a:off x="7427913" y="3495675"/>
            <a:ext cx="1411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171.43.22.5</a:t>
            </a:r>
          </a:p>
        </p:txBody>
      </p:sp>
      <p:sp>
        <p:nvSpPr>
          <p:cNvPr id="19468" name="TextBox 20"/>
          <p:cNvSpPr txBox="1">
            <a:spLocks noChangeArrowheads="1"/>
          </p:cNvSpPr>
          <p:nvPr/>
        </p:nvSpPr>
        <p:spPr bwMode="auto">
          <a:xfrm>
            <a:off x="1660525" y="4816475"/>
            <a:ext cx="2586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Interface: 3:3:3:3:3:3</a:t>
            </a:r>
          </a:p>
        </p:txBody>
      </p:sp>
      <p:sp>
        <p:nvSpPr>
          <p:cNvPr id="19469" name="TextBox 21"/>
          <p:cNvSpPr txBox="1">
            <a:spLocks noChangeArrowheads="1"/>
          </p:cNvSpPr>
          <p:nvPr/>
        </p:nvSpPr>
        <p:spPr bwMode="auto">
          <a:xfrm>
            <a:off x="630238" y="2203450"/>
            <a:ext cx="343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Interface: 00:13:72:AA:BB:6a</a:t>
            </a:r>
          </a:p>
        </p:txBody>
      </p:sp>
      <p:sp>
        <p:nvSpPr>
          <p:cNvPr id="19470" name="TextBox 24"/>
          <p:cNvSpPr txBox="1">
            <a:spLocks noChangeArrowheads="1"/>
          </p:cNvSpPr>
          <p:nvPr/>
        </p:nvSpPr>
        <p:spPr bwMode="auto">
          <a:xfrm>
            <a:off x="6135688" y="5475288"/>
            <a:ext cx="2586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Interface: 9:9:9:9:9:9</a:t>
            </a:r>
          </a:p>
        </p:txBody>
      </p:sp>
      <p:sp>
        <p:nvSpPr>
          <p:cNvPr id="19471" name="TextBox 25"/>
          <p:cNvSpPr txBox="1">
            <a:spLocks noChangeArrowheads="1"/>
          </p:cNvSpPr>
          <p:nvPr/>
        </p:nvSpPr>
        <p:spPr bwMode="auto">
          <a:xfrm>
            <a:off x="5027613" y="2203450"/>
            <a:ext cx="343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Interface: 00:13:72:AA:BB:7a</a:t>
            </a:r>
          </a:p>
        </p:txBody>
      </p:sp>
    </p:spTree>
    <p:extLst>
      <p:ext uri="{BB962C8B-B14F-4D97-AF65-F5344CB8AC3E}">
        <p14:creationId xmlns:p14="http://schemas.microsoft.com/office/powerpoint/2010/main" val="24457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Example Addressing</a:t>
            </a:r>
          </a:p>
        </p:txBody>
      </p:sp>
      <p:grpSp>
        <p:nvGrpSpPr>
          <p:cNvPr id="20482" name="Group 11"/>
          <p:cNvGrpSpPr>
            <a:grpSpLocks/>
          </p:cNvGrpSpPr>
          <p:nvPr/>
        </p:nvGrpSpPr>
        <p:grpSpPr bwMode="auto">
          <a:xfrm>
            <a:off x="630238" y="3989388"/>
            <a:ext cx="1203325" cy="1485900"/>
            <a:chOff x="965399" y="2156359"/>
            <a:chExt cx="695524" cy="747448"/>
          </a:xfrm>
        </p:grpSpPr>
        <p:pic>
          <p:nvPicPr>
            <p:cNvPr id="20502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99" y="2156359"/>
              <a:ext cx="695524" cy="747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TextBox 107"/>
            <p:cNvSpPr txBox="1">
              <a:spLocks noChangeArrowheads="1"/>
            </p:cNvSpPr>
            <p:nvPr/>
          </p:nvSpPr>
          <p:spPr bwMode="auto">
            <a:xfrm>
              <a:off x="1246189" y="2218536"/>
              <a:ext cx="255984" cy="35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A</a:t>
              </a:r>
            </a:p>
          </p:txBody>
        </p:sp>
      </p:grpSp>
      <p:grpSp>
        <p:nvGrpSpPr>
          <p:cNvPr id="20483" name="Group 8"/>
          <p:cNvGrpSpPr>
            <a:grpSpLocks/>
          </p:cNvGrpSpPr>
          <p:nvPr/>
        </p:nvGrpSpPr>
        <p:grpSpPr bwMode="auto">
          <a:xfrm>
            <a:off x="2438400" y="3989388"/>
            <a:ext cx="1295400" cy="1568450"/>
            <a:chOff x="6686352" y="1604698"/>
            <a:chExt cx="695523" cy="746125"/>
          </a:xfrm>
        </p:grpSpPr>
        <p:pic>
          <p:nvPicPr>
            <p:cNvPr id="20500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6352" y="1604698"/>
              <a:ext cx="695523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1" name="TextBox 107"/>
            <p:cNvSpPr txBox="1">
              <a:spLocks noChangeArrowheads="1"/>
            </p:cNvSpPr>
            <p:nvPr/>
          </p:nvSpPr>
          <p:spPr bwMode="auto">
            <a:xfrm>
              <a:off x="6967141" y="1665552"/>
              <a:ext cx="255984" cy="35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B</a:t>
              </a:r>
            </a:p>
          </p:txBody>
        </p:sp>
      </p:grpSp>
      <p:pic>
        <p:nvPicPr>
          <p:cNvPr id="20484" name="Picture 2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198688"/>
            <a:ext cx="69532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10"/>
          <p:cNvSpPr txBox="1">
            <a:spLocks noChangeArrowheads="1"/>
          </p:cNvSpPr>
          <p:nvPr/>
        </p:nvSpPr>
        <p:spPr bwMode="auto">
          <a:xfrm>
            <a:off x="3967163" y="16764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gateway</a:t>
            </a:r>
          </a:p>
        </p:txBody>
      </p:sp>
      <p:cxnSp>
        <p:nvCxnSpPr>
          <p:cNvPr id="14" name="Straight Connector 13"/>
          <p:cNvCxnSpPr>
            <a:stCxn id="20502" idx="3"/>
            <a:endCxn id="20484" idx="1"/>
          </p:cNvCxnSpPr>
          <p:nvPr/>
        </p:nvCxnSpPr>
        <p:spPr>
          <a:xfrm flipV="1">
            <a:off x="1833563" y="2571750"/>
            <a:ext cx="2478087" cy="2160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0484" idx="2"/>
          </p:cNvCxnSpPr>
          <p:nvPr/>
        </p:nvCxnSpPr>
        <p:spPr>
          <a:xfrm flipH="1">
            <a:off x="3581400" y="2946400"/>
            <a:ext cx="1077913" cy="1785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8" name="TextBox 16"/>
          <p:cNvSpPr txBox="1">
            <a:spLocks noChangeArrowheads="1"/>
          </p:cNvSpPr>
          <p:nvPr/>
        </p:nvSpPr>
        <p:spPr bwMode="auto">
          <a:xfrm>
            <a:off x="519113" y="5475288"/>
            <a:ext cx="140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192.168.0.5</a:t>
            </a:r>
          </a:p>
        </p:txBody>
      </p:sp>
      <p:sp>
        <p:nvSpPr>
          <p:cNvPr id="20489" name="TextBox 17"/>
          <p:cNvSpPr txBox="1">
            <a:spLocks noChangeArrowheads="1"/>
          </p:cNvSpPr>
          <p:nvPr/>
        </p:nvSpPr>
        <p:spPr bwMode="auto">
          <a:xfrm>
            <a:off x="2665413" y="2705100"/>
            <a:ext cx="137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192.168.0.1</a:t>
            </a:r>
          </a:p>
        </p:txBody>
      </p:sp>
      <p:sp>
        <p:nvSpPr>
          <p:cNvPr id="20490" name="TextBox 21"/>
          <p:cNvSpPr txBox="1">
            <a:spLocks noChangeArrowheads="1"/>
          </p:cNvSpPr>
          <p:nvPr/>
        </p:nvSpPr>
        <p:spPr bwMode="auto">
          <a:xfrm>
            <a:off x="630238" y="2203450"/>
            <a:ext cx="343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Interface: 00:13:72:AA:BB:6a</a:t>
            </a:r>
          </a:p>
        </p:txBody>
      </p:sp>
      <p:sp>
        <p:nvSpPr>
          <p:cNvPr id="20491" name="TextBox 22"/>
          <p:cNvSpPr txBox="1">
            <a:spLocks noChangeArrowheads="1"/>
          </p:cNvSpPr>
          <p:nvPr/>
        </p:nvSpPr>
        <p:spPr bwMode="auto">
          <a:xfrm>
            <a:off x="2438400" y="5557838"/>
            <a:ext cx="140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192.168.0.6</a:t>
            </a:r>
          </a:p>
        </p:txBody>
      </p:sp>
      <p:grpSp>
        <p:nvGrpSpPr>
          <p:cNvPr id="20492" name="Group 23"/>
          <p:cNvGrpSpPr>
            <a:grpSpLocks/>
          </p:cNvGrpSpPr>
          <p:nvPr/>
        </p:nvGrpSpPr>
        <p:grpSpPr bwMode="auto">
          <a:xfrm>
            <a:off x="4197350" y="4156075"/>
            <a:ext cx="1295400" cy="1570038"/>
            <a:chOff x="6686352" y="1604698"/>
            <a:chExt cx="695523" cy="746125"/>
          </a:xfrm>
        </p:grpSpPr>
        <p:pic>
          <p:nvPicPr>
            <p:cNvPr id="20498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6352" y="1604698"/>
              <a:ext cx="695523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Box 107"/>
            <p:cNvSpPr txBox="1">
              <a:spLocks noChangeArrowheads="1"/>
            </p:cNvSpPr>
            <p:nvPr/>
          </p:nvSpPr>
          <p:spPr bwMode="auto">
            <a:xfrm>
              <a:off x="6920187" y="1664270"/>
              <a:ext cx="255984" cy="168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C</a:t>
              </a:r>
            </a:p>
          </p:txBody>
        </p:sp>
      </p:grpSp>
      <p:sp>
        <p:nvSpPr>
          <p:cNvPr id="20493" name="TextBox 28"/>
          <p:cNvSpPr txBox="1">
            <a:spLocks noChangeArrowheads="1"/>
          </p:cNvSpPr>
          <p:nvPr/>
        </p:nvSpPr>
        <p:spPr bwMode="auto">
          <a:xfrm>
            <a:off x="4403725" y="5661025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192.168.0.7</a:t>
            </a:r>
          </a:p>
        </p:txBody>
      </p:sp>
      <p:cxnSp>
        <p:nvCxnSpPr>
          <p:cNvPr id="30" name="Straight Connector 29"/>
          <p:cNvCxnSpPr>
            <a:endCxn id="20498" idx="0"/>
          </p:cNvCxnSpPr>
          <p:nvPr/>
        </p:nvCxnSpPr>
        <p:spPr>
          <a:xfrm>
            <a:off x="4811713" y="3098800"/>
            <a:ext cx="33337" cy="1057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64113" y="2046288"/>
            <a:ext cx="1360487" cy="525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6172200" y="1411288"/>
            <a:ext cx="2514600" cy="168751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7" name="TextBox 33"/>
          <p:cNvSpPr txBox="1">
            <a:spLocks noChangeArrowheads="1"/>
          </p:cNvSpPr>
          <p:nvPr/>
        </p:nvSpPr>
        <p:spPr bwMode="auto">
          <a:xfrm>
            <a:off x="6858000" y="186055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5076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MS PGothic" charset="0"/>
              </a:rPr>
              <a:t>Address Translation Protocol (ARP)</a:t>
            </a:r>
            <a:endParaRPr lang="en-AU" sz="3600">
              <a:latin typeface="Arial" charset="0"/>
              <a:ea typeface="MS PGothic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1662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MS PGothic" charset="0"/>
              </a:rPr>
              <a:t>Map IP addresses into physical addresses</a:t>
            </a:r>
          </a:p>
          <a:p>
            <a:pPr lvl="1"/>
            <a:r>
              <a:rPr lang="en-US" sz="2400" dirty="0">
                <a:latin typeface="Arial" charset="0"/>
                <a:ea typeface="MS PGothic" charset="0"/>
              </a:rPr>
              <a:t>destination host</a:t>
            </a:r>
          </a:p>
          <a:p>
            <a:pPr lvl="1"/>
            <a:r>
              <a:rPr lang="en-US" sz="2400" dirty="0">
                <a:latin typeface="Arial" charset="0"/>
                <a:ea typeface="MS PGothic" charset="0"/>
              </a:rPr>
              <a:t>next hop router</a:t>
            </a:r>
          </a:p>
          <a:p>
            <a:r>
              <a:rPr lang="en-US" sz="2800" dirty="0">
                <a:latin typeface="Arial" charset="0"/>
                <a:ea typeface="MS PGothic" charset="0"/>
              </a:rPr>
              <a:t>Techniques</a:t>
            </a:r>
          </a:p>
          <a:p>
            <a:pPr lvl="1"/>
            <a:r>
              <a:rPr lang="en-US" sz="2400" dirty="0">
                <a:latin typeface="Arial" charset="0"/>
                <a:ea typeface="MS PGothic" charset="0"/>
              </a:rPr>
              <a:t>encode physical address in host part of IP address</a:t>
            </a:r>
          </a:p>
          <a:p>
            <a:pPr lvl="1"/>
            <a:r>
              <a:rPr lang="en-US" sz="2400" dirty="0">
                <a:latin typeface="Arial" charset="0"/>
                <a:ea typeface="MS PGothic" charset="0"/>
              </a:rPr>
              <a:t>table-based</a:t>
            </a:r>
          </a:p>
          <a:p>
            <a:r>
              <a:rPr lang="en-US" sz="2800" dirty="0">
                <a:latin typeface="Arial" charset="0"/>
                <a:ea typeface="MS PGothic" charset="0"/>
              </a:rPr>
              <a:t>ARP (Address Resolution Protocol)</a:t>
            </a:r>
          </a:p>
          <a:p>
            <a:pPr lvl="1"/>
            <a:r>
              <a:rPr lang="en-US" sz="2400" dirty="0">
                <a:latin typeface="Arial" charset="0"/>
                <a:ea typeface="MS PGothic" charset="0"/>
              </a:rPr>
              <a:t>table of IP to physical address bindings</a:t>
            </a:r>
          </a:p>
          <a:p>
            <a:pPr lvl="1"/>
            <a:r>
              <a:rPr lang="en-US" sz="2400" dirty="0">
                <a:latin typeface="Arial" charset="0"/>
                <a:ea typeface="MS PGothic" charset="0"/>
              </a:rPr>
              <a:t>broadcast request if IP address not in table</a:t>
            </a:r>
          </a:p>
          <a:p>
            <a:pPr lvl="1"/>
            <a:r>
              <a:rPr lang="en-US" sz="2400" dirty="0">
                <a:latin typeface="Arial" charset="0"/>
                <a:ea typeface="MS PGothic" charset="0"/>
              </a:rPr>
              <a:t>target machine responds with its physical address</a:t>
            </a:r>
          </a:p>
          <a:p>
            <a:pPr lvl="1"/>
            <a:r>
              <a:rPr lang="en-US" sz="2400" dirty="0">
                <a:latin typeface="Arial" charset="0"/>
                <a:ea typeface="MS PGothic" charset="0"/>
              </a:rPr>
              <a:t>table entries are discarded if not refreshed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0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8382000" y="2438400"/>
            <a:ext cx="0" cy="282125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38"/>
            <a:ext cx="8229600" cy="1173162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Recall: Layer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Encapsulation</a:t>
            </a:r>
          </a:p>
        </p:txBody>
      </p:sp>
      <p:sp>
        <p:nvSpPr>
          <p:cNvPr id="55338" name="Line 4"/>
          <p:cNvSpPr>
            <a:spLocks noChangeShapeType="1"/>
          </p:cNvSpPr>
          <p:nvPr/>
        </p:nvSpPr>
        <p:spPr bwMode="auto">
          <a:xfrm>
            <a:off x="998018" y="2438400"/>
            <a:ext cx="0" cy="282125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55340" name="Group 6"/>
          <p:cNvGrpSpPr>
            <a:grpSpLocks/>
          </p:cNvGrpSpPr>
          <p:nvPr/>
        </p:nvGrpSpPr>
        <p:grpSpPr bwMode="auto">
          <a:xfrm>
            <a:off x="1143000" y="5486400"/>
            <a:ext cx="7391400" cy="427463"/>
            <a:chOff x="1008" y="3264"/>
            <a:chExt cx="3648" cy="240"/>
          </a:xfrm>
        </p:grpSpPr>
        <p:sp>
          <p:nvSpPr>
            <p:cNvPr id="55341" name="Line 7"/>
            <p:cNvSpPr>
              <a:spLocks noChangeShapeType="1"/>
            </p:cNvSpPr>
            <p:nvPr/>
          </p:nvSpPr>
          <p:spPr bwMode="auto">
            <a:xfrm flipV="1">
              <a:off x="1008" y="3478"/>
              <a:ext cx="1843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55342" name="Line 8"/>
            <p:cNvSpPr>
              <a:spLocks noChangeShapeType="1"/>
            </p:cNvSpPr>
            <p:nvPr/>
          </p:nvSpPr>
          <p:spPr bwMode="auto">
            <a:xfrm>
              <a:off x="1008" y="3264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55343" name="Line 9"/>
            <p:cNvSpPr>
              <a:spLocks noChangeShapeType="1"/>
            </p:cNvSpPr>
            <p:nvPr/>
          </p:nvSpPr>
          <p:spPr bwMode="auto">
            <a:xfrm>
              <a:off x="4656" y="3264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</p:grpSp>
      <p:sp>
        <p:nvSpPr>
          <p:cNvPr id="55331" name="Rectangle 11"/>
          <p:cNvSpPr>
            <a:spLocks noChangeArrowheads="1"/>
          </p:cNvSpPr>
          <p:nvPr/>
        </p:nvSpPr>
        <p:spPr bwMode="auto">
          <a:xfrm rot="10800000">
            <a:off x="2285999" y="4161971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32" name="Rectangle 12"/>
          <p:cNvSpPr>
            <a:spLocks noChangeArrowheads="1"/>
          </p:cNvSpPr>
          <p:nvPr/>
        </p:nvSpPr>
        <p:spPr bwMode="auto">
          <a:xfrm rot="10800000">
            <a:off x="2109798" y="4161971"/>
            <a:ext cx="176202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33" name="Rectangle 13"/>
          <p:cNvSpPr>
            <a:spLocks noChangeArrowheads="1"/>
          </p:cNvSpPr>
          <p:nvPr/>
        </p:nvSpPr>
        <p:spPr bwMode="auto">
          <a:xfrm>
            <a:off x="625110" y="3653971"/>
            <a:ext cx="1019986" cy="91802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 smtClean="0">
                <a:latin typeface="Calibri"/>
                <a:cs typeface="Calibri"/>
              </a:rPr>
              <a:t>transport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34" name="Rectangle 14"/>
          <p:cNvSpPr>
            <a:spLocks noChangeArrowheads="1"/>
          </p:cNvSpPr>
          <p:nvPr/>
        </p:nvSpPr>
        <p:spPr bwMode="auto">
          <a:xfrm>
            <a:off x="7952159" y="3653971"/>
            <a:ext cx="963241" cy="91802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22" name="Rectangle 19"/>
          <p:cNvSpPr>
            <a:spLocks noChangeArrowheads="1"/>
          </p:cNvSpPr>
          <p:nvPr/>
        </p:nvSpPr>
        <p:spPr bwMode="auto">
          <a:xfrm rot="10800000">
            <a:off x="2274650" y="4786085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23" name="Rectangle 20"/>
          <p:cNvSpPr>
            <a:spLocks noChangeArrowheads="1"/>
          </p:cNvSpPr>
          <p:nvPr/>
        </p:nvSpPr>
        <p:spPr bwMode="auto">
          <a:xfrm rot="10800000">
            <a:off x="2032932" y="4786085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24" name="Rectangle 21"/>
          <p:cNvSpPr>
            <a:spLocks noChangeArrowheads="1"/>
          </p:cNvSpPr>
          <p:nvPr/>
        </p:nvSpPr>
        <p:spPr bwMode="auto">
          <a:xfrm rot="10800000">
            <a:off x="1946118" y="4786085"/>
            <a:ext cx="117468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25" name="Rectangle 22"/>
          <p:cNvSpPr>
            <a:spLocks noChangeArrowheads="1"/>
          </p:cNvSpPr>
          <p:nvPr/>
        </p:nvSpPr>
        <p:spPr bwMode="auto">
          <a:xfrm>
            <a:off x="625110" y="4528457"/>
            <a:ext cx="1019986" cy="5007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 smtClean="0">
                <a:latin typeface="Calibri"/>
                <a:cs typeface="Calibri"/>
              </a:rPr>
              <a:t>network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26" name="Rectangle 23"/>
          <p:cNvSpPr>
            <a:spLocks noChangeArrowheads="1"/>
          </p:cNvSpPr>
          <p:nvPr/>
        </p:nvSpPr>
        <p:spPr bwMode="auto">
          <a:xfrm>
            <a:off x="7952159" y="4528457"/>
            <a:ext cx="963241" cy="5007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0" dirty="0" smtClean="0">
                <a:latin typeface="Calibri"/>
                <a:cs typeface="Calibri"/>
              </a:rPr>
              <a:t>network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11" name="Rectangle 29"/>
          <p:cNvSpPr>
            <a:spLocks noChangeArrowheads="1"/>
          </p:cNvSpPr>
          <p:nvPr/>
        </p:nvSpPr>
        <p:spPr bwMode="auto">
          <a:xfrm rot="10800000">
            <a:off x="2349527" y="5257800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12" name="Rectangle 30"/>
          <p:cNvSpPr>
            <a:spLocks noChangeArrowheads="1"/>
          </p:cNvSpPr>
          <p:nvPr/>
        </p:nvSpPr>
        <p:spPr bwMode="auto">
          <a:xfrm rot="10800000">
            <a:off x="2107810" y="5257800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13" name="Rectangle 31"/>
          <p:cNvSpPr>
            <a:spLocks noChangeArrowheads="1"/>
          </p:cNvSpPr>
          <p:nvPr/>
        </p:nvSpPr>
        <p:spPr bwMode="auto">
          <a:xfrm rot="10800000">
            <a:off x="1903529" y="5257800"/>
            <a:ext cx="234936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14" name="Rectangle 32"/>
          <p:cNvSpPr>
            <a:spLocks noChangeArrowheads="1"/>
          </p:cNvSpPr>
          <p:nvPr/>
        </p:nvSpPr>
        <p:spPr bwMode="auto">
          <a:xfrm rot="10800000">
            <a:off x="1826075" y="5257800"/>
            <a:ext cx="176202" cy="15965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15" name="Rectangle 33"/>
          <p:cNvSpPr>
            <a:spLocks noChangeArrowheads="1"/>
          </p:cNvSpPr>
          <p:nvPr/>
        </p:nvSpPr>
        <p:spPr bwMode="auto">
          <a:xfrm>
            <a:off x="625110" y="4985657"/>
            <a:ext cx="1019986" cy="50074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 smtClean="0">
                <a:latin typeface="Calibri"/>
                <a:cs typeface="Calibri"/>
              </a:rPr>
              <a:t>link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16" name="Rectangle 34"/>
          <p:cNvSpPr>
            <a:spLocks noChangeArrowheads="1"/>
          </p:cNvSpPr>
          <p:nvPr/>
        </p:nvSpPr>
        <p:spPr bwMode="auto">
          <a:xfrm>
            <a:off x="7952159" y="4985657"/>
            <a:ext cx="963241" cy="500743"/>
          </a:xfrm>
          <a:prstGeom prst="rect">
            <a:avLst/>
          </a:prstGeom>
          <a:solidFill>
            <a:srgbClr val="850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04" name="Rectangle 41"/>
          <p:cNvSpPr>
            <a:spLocks noChangeArrowheads="1"/>
          </p:cNvSpPr>
          <p:nvPr/>
        </p:nvSpPr>
        <p:spPr bwMode="auto">
          <a:xfrm>
            <a:off x="2286000" y="3429000"/>
            <a:ext cx="469873" cy="186267"/>
          </a:xfrm>
          <a:prstGeom prst="rect">
            <a:avLst/>
          </a:prstGeom>
          <a:solidFill>
            <a:srgbClr val="00CC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55305" name="Rectangle 42"/>
          <p:cNvSpPr>
            <a:spLocks noChangeArrowheads="1"/>
          </p:cNvSpPr>
          <p:nvPr/>
        </p:nvSpPr>
        <p:spPr bwMode="auto">
          <a:xfrm>
            <a:off x="625110" y="2933700"/>
            <a:ext cx="1019986" cy="8763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 smtClean="0">
                <a:latin typeface="Calibri"/>
                <a:cs typeface="Calibri"/>
              </a:rPr>
              <a:t>app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06" name="Rectangle 43"/>
          <p:cNvSpPr>
            <a:spLocks noChangeArrowheads="1"/>
          </p:cNvSpPr>
          <p:nvPr/>
        </p:nvSpPr>
        <p:spPr bwMode="auto">
          <a:xfrm>
            <a:off x="7952159" y="2933700"/>
            <a:ext cx="963241" cy="8763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55309" name="Text Box 46"/>
          <p:cNvSpPr txBox="1">
            <a:spLocks noChangeArrowheads="1"/>
          </p:cNvSpPr>
          <p:nvPr/>
        </p:nvSpPr>
        <p:spPr bwMode="auto">
          <a:xfrm>
            <a:off x="681855" y="2023662"/>
            <a:ext cx="1019986" cy="40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Alice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55310" name="Text Box 47"/>
          <p:cNvSpPr txBox="1">
            <a:spLocks noChangeArrowheads="1"/>
          </p:cNvSpPr>
          <p:nvPr/>
        </p:nvSpPr>
        <p:spPr bwMode="auto">
          <a:xfrm>
            <a:off x="7925205" y="1981200"/>
            <a:ext cx="922101" cy="40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Bob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55303" name="Picture 48" descr="MCj03040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9243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1828800" y="4724400"/>
            <a:ext cx="32031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 rot="10800000">
            <a:off x="7383981" y="4169229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 rot="10800000">
            <a:off x="7166950" y="4169229"/>
            <a:ext cx="176202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 rot="10800000">
            <a:off x="7372632" y="4724400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 rot="10800000">
            <a:off x="7130914" y="4724400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 rot="10800000">
            <a:off x="7044100" y="4724400"/>
            <a:ext cx="117468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 rot="10800000">
            <a:off x="7381453" y="5250542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 rot="10800000">
            <a:off x="7139736" y="5250542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 rot="10800000">
            <a:off x="6935455" y="5250542"/>
            <a:ext cx="234936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 rot="10800000">
            <a:off x="6858001" y="5250542"/>
            <a:ext cx="176202" cy="159657"/>
          </a:xfrm>
          <a:prstGeom prst="rect">
            <a:avLst/>
          </a:prstGeom>
          <a:solidFill>
            <a:srgbClr val="850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7383982" y="3436258"/>
            <a:ext cx="469873" cy="186267"/>
          </a:xfrm>
          <a:prstGeom prst="rect">
            <a:avLst/>
          </a:prstGeom>
          <a:solidFill>
            <a:srgbClr val="00CC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4724400" y="4419600"/>
            <a:ext cx="990600" cy="5007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0" dirty="0" smtClean="0">
                <a:latin typeface="Calibri"/>
                <a:cs typeface="Calibri"/>
              </a:rPr>
              <a:t>network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4724401" y="4876800"/>
            <a:ext cx="457199" cy="50074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 rot="10800000">
            <a:off x="4144873" y="4684486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 rot="10800000">
            <a:off x="3903155" y="4684486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 rot="10800000">
            <a:off x="3816341" y="4684486"/>
            <a:ext cx="117468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5181600" y="4876800"/>
            <a:ext cx="533400" cy="5007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4876800" y="54102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V="1">
            <a:off x="5409803" y="5867400"/>
            <a:ext cx="312459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5409803" y="5439937"/>
            <a:ext cx="0" cy="427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 rot="10800000">
            <a:off x="6007127" y="5486400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4" name="Rectangle 30"/>
          <p:cNvSpPr>
            <a:spLocks noChangeArrowheads="1"/>
          </p:cNvSpPr>
          <p:nvPr/>
        </p:nvSpPr>
        <p:spPr bwMode="auto">
          <a:xfrm rot="10800000">
            <a:off x="5778083" y="5486400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 bwMode="auto">
          <a:xfrm rot="10800000">
            <a:off x="5573802" y="5486400"/>
            <a:ext cx="234936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6" name="Rectangle 32"/>
          <p:cNvSpPr>
            <a:spLocks noChangeArrowheads="1"/>
          </p:cNvSpPr>
          <p:nvPr/>
        </p:nvSpPr>
        <p:spPr bwMode="auto">
          <a:xfrm rot="10800000">
            <a:off x="5486400" y="5486400"/>
            <a:ext cx="176202" cy="159657"/>
          </a:xfrm>
          <a:prstGeom prst="rect">
            <a:avLst/>
          </a:prstGeom>
          <a:solidFill>
            <a:srgbClr val="850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4495800" y="3928662"/>
            <a:ext cx="1295400" cy="40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Router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4724400" y="3962400"/>
            <a:ext cx="8382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 rot="10800000">
            <a:off x="4104853" y="5257800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 rot="10800000">
            <a:off x="3863136" y="5257800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 rot="10800000">
            <a:off x="3658855" y="5257800"/>
            <a:ext cx="234936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83" name="Rectangle 32"/>
          <p:cNvSpPr>
            <a:spLocks noChangeArrowheads="1"/>
          </p:cNvSpPr>
          <p:nvPr/>
        </p:nvSpPr>
        <p:spPr bwMode="auto">
          <a:xfrm rot="10800000">
            <a:off x="3581401" y="5257800"/>
            <a:ext cx="176202" cy="15965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37385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5338" grpId="0" animBg="1"/>
      <p:bldP spid="55331" grpId="0" animBg="1"/>
      <p:bldP spid="55332" grpId="0" animBg="1"/>
      <p:bldP spid="55333" grpId="0" animBg="1"/>
      <p:bldP spid="55334" grpId="0" animBg="1"/>
      <p:bldP spid="55322" grpId="0" animBg="1"/>
      <p:bldP spid="55323" grpId="0" animBg="1"/>
      <p:bldP spid="55324" grpId="0" animBg="1"/>
      <p:bldP spid="55325" grpId="0" animBg="1"/>
      <p:bldP spid="55326" grpId="0" animBg="1"/>
      <p:bldP spid="55311" grpId="0" animBg="1"/>
      <p:bldP spid="55312" grpId="0" animBg="1"/>
      <p:bldP spid="55313" grpId="0" animBg="1"/>
      <p:bldP spid="55314" grpId="0" animBg="1"/>
      <p:bldP spid="55315" grpId="0" animBg="1"/>
      <p:bldP spid="55316" grpId="0" animBg="1"/>
      <p:bldP spid="55304" grpId="0" animBg="1"/>
      <p:bldP spid="55305" grpId="0" animBg="1"/>
      <p:bldP spid="55306" grpId="0" animBg="1"/>
      <p:bldP spid="55309" grpId="0"/>
      <p:bldP spid="55310" grpId="0"/>
      <p:bldP spid="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MS PGothic" charset="0"/>
              </a:rPr>
              <a:t>ARP Packet Format (RFC 826)</a:t>
            </a:r>
            <a:endParaRPr lang="en-AU" sz="3600">
              <a:latin typeface="Arial" charset="0"/>
              <a:ea typeface="MS PGothic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Arial" charset="0"/>
                <a:ea typeface="MS PGothic" charset="0"/>
              </a:rPr>
              <a:t>HardwareType</a:t>
            </a:r>
            <a:r>
              <a:rPr lang="en-US" sz="1800" dirty="0">
                <a:latin typeface="Arial" charset="0"/>
                <a:ea typeface="MS PGothic" charset="0"/>
              </a:rPr>
              <a:t>: type of physical network (e.g., Ethernet)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Arial" charset="0"/>
                <a:ea typeface="MS PGothic" charset="0"/>
              </a:rPr>
              <a:t>ProtocolType</a:t>
            </a:r>
            <a:r>
              <a:rPr lang="en-US" sz="1800" dirty="0">
                <a:latin typeface="Arial" charset="0"/>
                <a:ea typeface="MS PGothic" charset="0"/>
              </a:rPr>
              <a:t>: type of higher layer protocol (e.g., IP)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MS PGothic" charset="0"/>
              </a:rPr>
              <a:t>HLEN &amp; PLEN: length of physical and protocol addresses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MS PGothic" charset="0"/>
              </a:rPr>
              <a:t>Operation: request or response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MS PGothic" charset="0"/>
              </a:rPr>
              <a:t>Source/Target Physical/Protocol addresses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</p:txBody>
      </p:sp>
      <p:pic>
        <p:nvPicPr>
          <p:cNvPr id="23555" name="Picture 5" descr="f03-23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6840537" cy="3233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ket 1"/>
          <p:cNvSpPr/>
          <p:nvPr/>
        </p:nvSpPr>
        <p:spPr bwMode="auto">
          <a:xfrm>
            <a:off x="8001000" y="2819400"/>
            <a:ext cx="152400" cy="762000"/>
          </a:xfrm>
          <a:prstGeom prst="righ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0550" y="30480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48bits</a:t>
            </a:r>
            <a:endParaRPr lang="en-US" sz="1600" dirty="0"/>
          </a:p>
        </p:txBody>
      </p:sp>
      <p:sp>
        <p:nvSpPr>
          <p:cNvPr id="4" name="Left Bracket 3"/>
          <p:cNvSpPr/>
          <p:nvPr/>
        </p:nvSpPr>
        <p:spPr bwMode="auto">
          <a:xfrm>
            <a:off x="990600" y="1905000"/>
            <a:ext cx="45719" cy="838200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21336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48bits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80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762000"/>
            <a:ext cx="6934200" cy="1752600"/>
          </a:xfrm>
        </p:spPr>
        <p:txBody>
          <a:bodyPr/>
          <a:lstStyle/>
          <a:p>
            <a:pPr defTabSz="457154">
              <a:defRPr/>
            </a:pPr>
            <a:r>
              <a:rPr lang="en-US" b="1" dirty="0">
                <a:ea typeface="+mn-ea"/>
                <a:cs typeface="+mn-cs"/>
              </a:rPr>
              <a:t/>
            </a:r>
            <a:br>
              <a:rPr lang="en-US" b="1" dirty="0">
                <a:ea typeface="+mn-ea"/>
                <a:cs typeface="+mn-cs"/>
              </a:rPr>
            </a:b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How did Joan’s laptop get the IP address in the dorm? </a:t>
            </a:r>
          </a:p>
          <a:p>
            <a:pPr defTabSz="457154">
              <a:defRPr/>
            </a:pPr>
            <a:endParaRPr lang="en-US" b="1" dirty="0">
              <a:ea typeface="+mn-ea"/>
              <a:cs typeface="+mn-cs"/>
            </a:endParaRPr>
          </a:p>
          <a:p>
            <a:pPr defTabSz="457154">
              <a:defRPr/>
            </a:pPr>
            <a:endParaRPr lang="en-US" b="1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56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MS PGothic" charset="0"/>
              </a:rPr>
              <a:t>Configuration</a:t>
            </a:r>
            <a:endParaRPr lang="en-US" dirty="0">
              <a:latin typeface="Calibri" charset="0"/>
              <a:ea typeface="MS PGothic" charset="0"/>
            </a:endParaRPr>
          </a:p>
        </p:txBody>
      </p:sp>
      <p:grpSp>
        <p:nvGrpSpPr>
          <p:cNvPr id="27650" name="Group 11"/>
          <p:cNvGrpSpPr>
            <a:grpSpLocks/>
          </p:cNvGrpSpPr>
          <p:nvPr/>
        </p:nvGrpSpPr>
        <p:grpSpPr bwMode="auto">
          <a:xfrm>
            <a:off x="630238" y="3989388"/>
            <a:ext cx="1203325" cy="1485900"/>
            <a:chOff x="965399" y="2156359"/>
            <a:chExt cx="695524" cy="747448"/>
          </a:xfrm>
        </p:grpSpPr>
        <p:pic>
          <p:nvPicPr>
            <p:cNvPr id="27672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99" y="2156359"/>
              <a:ext cx="695524" cy="747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3" name="TextBox 107"/>
            <p:cNvSpPr txBox="1">
              <a:spLocks noChangeArrowheads="1"/>
            </p:cNvSpPr>
            <p:nvPr/>
          </p:nvSpPr>
          <p:spPr bwMode="auto">
            <a:xfrm>
              <a:off x="1246189" y="2218536"/>
              <a:ext cx="255984" cy="35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A</a:t>
              </a:r>
            </a:p>
          </p:txBody>
        </p:sp>
      </p:grpSp>
      <p:grpSp>
        <p:nvGrpSpPr>
          <p:cNvPr id="27651" name="Group 8"/>
          <p:cNvGrpSpPr>
            <a:grpSpLocks/>
          </p:cNvGrpSpPr>
          <p:nvPr/>
        </p:nvGrpSpPr>
        <p:grpSpPr bwMode="auto">
          <a:xfrm>
            <a:off x="2438400" y="3989388"/>
            <a:ext cx="1295400" cy="1568450"/>
            <a:chOff x="6686352" y="1604698"/>
            <a:chExt cx="695523" cy="746125"/>
          </a:xfrm>
        </p:grpSpPr>
        <p:pic>
          <p:nvPicPr>
            <p:cNvPr id="27670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6352" y="1604698"/>
              <a:ext cx="695523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1" name="TextBox 107"/>
            <p:cNvSpPr txBox="1">
              <a:spLocks noChangeArrowheads="1"/>
            </p:cNvSpPr>
            <p:nvPr/>
          </p:nvSpPr>
          <p:spPr bwMode="auto">
            <a:xfrm>
              <a:off x="6967141" y="1665552"/>
              <a:ext cx="255984" cy="35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B</a:t>
              </a:r>
            </a:p>
          </p:txBody>
        </p:sp>
      </p:grpSp>
      <p:pic>
        <p:nvPicPr>
          <p:cNvPr id="27652" name="Picture 2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198688"/>
            <a:ext cx="69532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10"/>
          <p:cNvSpPr txBox="1">
            <a:spLocks noChangeArrowheads="1"/>
          </p:cNvSpPr>
          <p:nvPr/>
        </p:nvSpPr>
        <p:spPr bwMode="auto">
          <a:xfrm>
            <a:off x="3967163" y="16764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gateway</a:t>
            </a:r>
          </a:p>
        </p:txBody>
      </p:sp>
      <p:cxnSp>
        <p:nvCxnSpPr>
          <p:cNvPr id="14" name="Straight Connector 13"/>
          <p:cNvCxnSpPr>
            <a:stCxn id="27672" idx="3"/>
            <a:endCxn id="27652" idx="1"/>
          </p:cNvCxnSpPr>
          <p:nvPr/>
        </p:nvCxnSpPr>
        <p:spPr>
          <a:xfrm flipV="1">
            <a:off x="1833563" y="2571750"/>
            <a:ext cx="2478087" cy="2160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7652" idx="2"/>
          </p:cNvCxnSpPr>
          <p:nvPr/>
        </p:nvCxnSpPr>
        <p:spPr>
          <a:xfrm flipH="1">
            <a:off x="3581400" y="2946400"/>
            <a:ext cx="1077913" cy="1785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6" name="TextBox 16"/>
          <p:cNvSpPr txBox="1">
            <a:spLocks noChangeArrowheads="1"/>
          </p:cNvSpPr>
          <p:nvPr/>
        </p:nvSpPr>
        <p:spPr bwMode="auto">
          <a:xfrm>
            <a:off x="519113" y="5475288"/>
            <a:ext cx="140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192.168.0.5</a:t>
            </a:r>
          </a:p>
        </p:txBody>
      </p:sp>
      <p:sp>
        <p:nvSpPr>
          <p:cNvPr id="27657" name="TextBox 17"/>
          <p:cNvSpPr txBox="1">
            <a:spLocks noChangeArrowheads="1"/>
          </p:cNvSpPr>
          <p:nvPr/>
        </p:nvSpPr>
        <p:spPr bwMode="auto">
          <a:xfrm>
            <a:off x="2665413" y="2705100"/>
            <a:ext cx="137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192.168.0.1</a:t>
            </a:r>
          </a:p>
        </p:txBody>
      </p:sp>
      <p:sp>
        <p:nvSpPr>
          <p:cNvPr id="27658" name="TextBox 21"/>
          <p:cNvSpPr txBox="1">
            <a:spLocks noChangeArrowheads="1"/>
          </p:cNvSpPr>
          <p:nvPr/>
        </p:nvSpPr>
        <p:spPr bwMode="auto">
          <a:xfrm>
            <a:off x="630238" y="2203450"/>
            <a:ext cx="343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Interface: 00:13:72:AA:BB:6a</a:t>
            </a:r>
          </a:p>
        </p:txBody>
      </p:sp>
      <p:sp>
        <p:nvSpPr>
          <p:cNvPr id="27659" name="TextBox 22"/>
          <p:cNvSpPr txBox="1">
            <a:spLocks noChangeArrowheads="1"/>
          </p:cNvSpPr>
          <p:nvPr/>
        </p:nvSpPr>
        <p:spPr bwMode="auto">
          <a:xfrm>
            <a:off x="2438400" y="5557838"/>
            <a:ext cx="140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192.168.0.6</a:t>
            </a:r>
          </a:p>
        </p:txBody>
      </p:sp>
      <p:grpSp>
        <p:nvGrpSpPr>
          <p:cNvPr id="27660" name="Group 23"/>
          <p:cNvGrpSpPr>
            <a:grpSpLocks/>
          </p:cNvGrpSpPr>
          <p:nvPr/>
        </p:nvGrpSpPr>
        <p:grpSpPr bwMode="auto">
          <a:xfrm>
            <a:off x="4197350" y="4156075"/>
            <a:ext cx="1295400" cy="1570038"/>
            <a:chOff x="6686352" y="1604698"/>
            <a:chExt cx="695523" cy="746125"/>
          </a:xfrm>
        </p:grpSpPr>
        <p:pic>
          <p:nvPicPr>
            <p:cNvPr id="27668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6352" y="1604698"/>
              <a:ext cx="695523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9" name="TextBox 107"/>
            <p:cNvSpPr txBox="1">
              <a:spLocks noChangeArrowheads="1"/>
            </p:cNvSpPr>
            <p:nvPr/>
          </p:nvSpPr>
          <p:spPr bwMode="auto">
            <a:xfrm>
              <a:off x="6920187" y="1664270"/>
              <a:ext cx="255984" cy="168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700">
                  <a:solidFill>
                    <a:schemeClr val="bg1"/>
                  </a:solidFill>
                  <a:latin typeface="Calibri" charset="0"/>
                </a:rPr>
                <a:t>C</a:t>
              </a:r>
            </a:p>
          </p:txBody>
        </p:sp>
      </p:grpSp>
      <p:sp>
        <p:nvSpPr>
          <p:cNvPr id="27661" name="TextBox 28"/>
          <p:cNvSpPr txBox="1">
            <a:spLocks noChangeArrowheads="1"/>
          </p:cNvSpPr>
          <p:nvPr/>
        </p:nvSpPr>
        <p:spPr bwMode="auto">
          <a:xfrm>
            <a:off x="4403725" y="5661025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192.168.0.7</a:t>
            </a:r>
          </a:p>
        </p:txBody>
      </p:sp>
      <p:cxnSp>
        <p:nvCxnSpPr>
          <p:cNvPr id="30" name="Straight Connector 29"/>
          <p:cNvCxnSpPr>
            <a:endCxn id="27668" idx="0"/>
          </p:cNvCxnSpPr>
          <p:nvPr/>
        </p:nvCxnSpPr>
        <p:spPr>
          <a:xfrm>
            <a:off x="4811713" y="3098800"/>
            <a:ext cx="33337" cy="1057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64113" y="2046288"/>
            <a:ext cx="1360487" cy="525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6172200" y="1411288"/>
            <a:ext cx="2514600" cy="168751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65" name="TextBox 33"/>
          <p:cNvSpPr txBox="1">
            <a:spLocks noChangeArrowheads="1"/>
          </p:cNvSpPr>
          <p:nvPr/>
        </p:nvSpPr>
        <p:spPr bwMode="auto">
          <a:xfrm>
            <a:off x="6858000" y="186055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Internet</a:t>
            </a:r>
          </a:p>
        </p:txBody>
      </p:sp>
      <p:sp>
        <p:nvSpPr>
          <p:cNvPr id="3" name="Oval 2"/>
          <p:cNvSpPr/>
          <p:nvPr/>
        </p:nvSpPr>
        <p:spPr>
          <a:xfrm>
            <a:off x="457200" y="3098800"/>
            <a:ext cx="7010400" cy="345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67" name="TextBox 3"/>
          <p:cNvSpPr txBox="1">
            <a:spLocks noChangeArrowheads="1"/>
          </p:cNvSpPr>
          <p:nvPr/>
        </p:nvSpPr>
        <p:spPr bwMode="auto">
          <a:xfrm>
            <a:off x="6850063" y="4538663"/>
            <a:ext cx="1055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/>
              <a:t>Home </a:t>
            </a:r>
          </a:p>
          <a:p>
            <a:r>
              <a:rPr lang="en-US" sz="180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50635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MS PGothic" charset="0"/>
              </a:rPr>
              <a:t>Host Configurations</a:t>
            </a:r>
            <a:endParaRPr lang="en-AU" sz="3600">
              <a:latin typeface="Arial" charset="0"/>
              <a:ea typeface="MS PGothic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411662"/>
          </a:xfrm>
        </p:spPr>
        <p:txBody>
          <a:bodyPr/>
          <a:lstStyle/>
          <a:p>
            <a:pPr lvl="1"/>
            <a:r>
              <a:rPr lang="en-US" sz="2800" dirty="0" smtClean="0">
                <a:latin typeface="Arial" charset="0"/>
                <a:ea typeface="MS PGothic" charset="0"/>
              </a:rPr>
              <a:t>Ethernet addresses configured </a:t>
            </a:r>
            <a:r>
              <a:rPr lang="en-US" sz="2800" dirty="0">
                <a:latin typeface="Arial" charset="0"/>
                <a:ea typeface="MS PGothic" charset="0"/>
              </a:rPr>
              <a:t>into network by manufacturer and they are unique</a:t>
            </a:r>
          </a:p>
          <a:p>
            <a:pPr lvl="1"/>
            <a:r>
              <a:rPr lang="en-US" sz="2800" dirty="0">
                <a:latin typeface="Arial" charset="0"/>
                <a:ea typeface="MS PGothic" charset="0"/>
              </a:rPr>
              <a:t>IP addresses must be unique on a given internetwork but also must reflect the structure of the internetwork</a:t>
            </a:r>
          </a:p>
          <a:p>
            <a:pPr lvl="1"/>
            <a:r>
              <a:rPr lang="en-US" sz="2800" dirty="0">
                <a:latin typeface="Arial" charset="0"/>
                <a:ea typeface="MS PGothic" charset="0"/>
              </a:rPr>
              <a:t>Most host Operating Systems provide a way to manually configure the IP information for the host</a:t>
            </a:r>
          </a:p>
          <a:p>
            <a:pPr lvl="1"/>
            <a:r>
              <a:rPr lang="en-US" sz="2800" dirty="0">
                <a:latin typeface="Arial" charset="0"/>
                <a:ea typeface="MS PGothic" charset="0"/>
              </a:rPr>
              <a:t>Drawbacks of manual configuration</a:t>
            </a:r>
          </a:p>
          <a:p>
            <a:pPr lvl="2"/>
            <a:r>
              <a:rPr lang="en-US" sz="2400" dirty="0">
                <a:latin typeface="Arial" charset="0"/>
                <a:ea typeface="MS PGothic" charset="0"/>
              </a:rPr>
              <a:t>A lot of work to configure all the hosts in a large network</a:t>
            </a:r>
          </a:p>
          <a:p>
            <a:pPr lvl="2"/>
            <a:r>
              <a:rPr lang="en-US" sz="2400" dirty="0">
                <a:latin typeface="Arial" charset="0"/>
                <a:ea typeface="MS PGothic" charset="0"/>
              </a:rPr>
              <a:t>Configuration process is error-prune</a:t>
            </a:r>
          </a:p>
          <a:p>
            <a:pPr lvl="1"/>
            <a:r>
              <a:rPr lang="en-US" sz="2800" dirty="0">
                <a:latin typeface="Arial" charset="0"/>
                <a:ea typeface="MS PGothic" charset="0"/>
              </a:rPr>
              <a:t>Automated Configuration Process is required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6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3688"/>
            <a:ext cx="8281987" cy="523875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Dynamic Host Configuration Protocol (DHCP)</a:t>
            </a:r>
            <a:endParaRPr lang="en-AU" sz="2800">
              <a:latin typeface="Arial" charset="0"/>
              <a:ea typeface="MS PGothic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DHCP server is responsible for providing configuration information to hosts</a:t>
            </a:r>
          </a:p>
          <a:p>
            <a:r>
              <a:rPr lang="en-US" sz="2800">
                <a:latin typeface="Arial" charset="0"/>
                <a:ea typeface="MS PGothic" charset="0"/>
              </a:rPr>
              <a:t>There is at least one DHCP server for an administrative domain</a:t>
            </a:r>
          </a:p>
          <a:p>
            <a:r>
              <a:rPr lang="en-US" sz="2800">
                <a:latin typeface="Arial" charset="0"/>
                <a:ea typeface="MS PGothic" charset="0"/>
              </a:rPr>
              <a:t>DHCP server maintains a pool of available addresses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7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MS PGothic" charset="0"/>
              </a:rPr>
              <a:t>DHCP</a:t>
            </a:r>
            <a:endParaRPr lang="en-AU" sz="3600">
              <a:latin typeface="Arial" charset="0"/>
              <a:ea typeface="MS PGothic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3816350" cy="5111750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MS PGothic" charset="0"/>
              </a:rPr>
              <a:t>Newly booted or attached host sends DHCPDISCOVER message to a special IP address (255.255.255.255)</a:t>
            </a:r>
          </a:p>
          <a:p>
            <a:r>
              <a:rPr lang="en-US" sz="2400" dirty="0">
                <a:latin typeface="Arial" charset="0"/>
                <a:ea typeface="MS PGothic" charset="0"/>
              </a:rPr>
              <a:t>DHCP relay agent unicasts the message to DHCP server and waits for the response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</p:txBody>
      </p:sp>
      <p:pic>
        <p:nvPicPr>
          <p:cNvPr id="32771" name="Picture 5" descr="f03-24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060575"/>
            <a:ext cx="46101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0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762000"/>
            <a:ext cx="6934200" cy="1752600"/>
          </a:xfrm>
        </p:spPr>
        <p:txBody>
          <a:bodyPr/>
          <a:lstStyle/>
          <a:p>
            <a:pPr defTabSz="457154">
              <a:defRPr/>
            </a:pPr>
            <a:r>
              <a:rPr lang="en-US" b="1" dirty="0">
                <a:ea typeface="+mn-ea"/>
                <a:cs typeface="+mn-cs"/>
              </a:rPr>
              <a:t/>
            </a:r>
            <a:br>
              <a:rPr lang="en-US" b="1" dirty="0">
                <a:ea typeface="+mn-ea"/>
                <a:cs typeface="+mn-cs"/>
              </a:rPr>
            </a:b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How can we get to </a:t>
            </a:r>
            <a:r>
              <a:rPr lang="en-US" b="1" dirty="0" err="1" smtClean="0">
                <a:solidFill>
                  <a:schemeClr val="tx1"/>
                </a:solidFill>
                <a:ea typeface="+mn-ea"/>
                <a:cs typeface="+mn-cs"/>
              </a:rPr>
              <a:t>youtube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? </a:t>
            </a:r>
          </a:p>
          <a:p>
            <a:pPr defTabSz="457154">
              <a:defRPr/>
            </a:pPr>
            <a:endParaRPr lang="en-US" b="1" dirty="0">
              <a:ea typeface="+mn-ea"/>
              <a:cs typeface="+mn-cs"/>
            </a:endParaRPr>
          </a:p>
          <a:p>
            <a:pPr defTabSz="457154">
              <a:defRPr/>
            </a:pP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  <a:hlinkClick r:id="rId3"/>
              </a:rPr>
              <a:t>http://youtube.com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  <a:sym typeface="Wingdings"/>
              </a:rPr>
              <a:t> IP address? </a:t>
            </a:r>
            <a:endParaRPr lang="en-US" b="1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defTabSz="457154">
              <a:defRPr/>
            </a:pPr>
            <a:endParaRPr lang="en-US" b="1" dirty="0">
              <a:ea typeface="+mn-ea"/>
              <a:cs typeface="+mn-cs"/>
            </a:endParaRPr>
          </a:p>
          <a:p>
            <a:pPr defTabSz="457154">
              <a:defRPr/>
            </a:pPr>
            <a:endParaRPr lang="en-US" b="1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66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2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7004-53B8-FE4C-B571-89743780D337}" type="slidenum">
              <a:rPr lang="en-US"/>
              <a:pPr/>
              <a:t>48</a:t>
            </a:fld>
            <a:endParaRPr lang="en-US"/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dirty="0" smtClean="0"/>
              <a:t>Machine addresses</a:t>
            </a:r>
            <a:r>
              <a:rPr lang="en-US" dirty="0"/>
              <a:t>: </a:t>
            </a:r>
            <a:r>
              <a:rPr lang="en-US" i="1" dirty="0">
                <a:solidFill>
                  <a:srgbClr val="000090"/>
                </a:solidFill>
              </a:rPr>
              <a:t>e.g., </a:t>
            </a:r>
            <a:r>
              <a:rPr lang="en-US" i="1" dirty="0" smtClean="0">
                <a:solidFill>
                  <a:srgbClr val="000090"/>
                </a:solidFill>
              </a:rPr>
              <a:t>128.125.253.146</a:t>
            </a:r>
            <a:endParaRPr lang="en-US" dirty="0">
              <a:solidFill>
                <a:srgbClr val="00009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router</a:t>
            </a:r>
            <a:r>
              <a:rPr lang="en-US" dirty="0"/>
              <a:t>-usable labels for machines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conforms to </a:t>
            </a:r>
            <a:r>
              <a:rPr lang="en-US" dirty="0" smtClean="0"/>
              <a:t>network structure (</a:t>
            </a:r>
            <a:r>
              <a:rPr lang="en-US" dirty="0" smtClean="0">
                <a:solidFill>
                  <a:srgbClr val="000090"/>
                </a:solidFill>
              </a:rPr>
              <a:t>the “where”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Machine names: </a:t>
            </a:r>
            <a:r>
              <a:rPr lang="en-US" i="1" dirty="0">
                <a:solidFill>
                  <a:srgbClr val="000090"/>
                </a:solidFill>
              </a:rPr>
              <a:t>e.g., </a:t>
            </a:r>
            <a:r>
              <a:rPr lang="en-US" i="1" dirty="0" err="1" smtClean="0">
                <a:solidFill>
                  <a:srgbClr val="000090"/>
                </a:solidFill>
              </a:rPr>
              <a:t>www.usc.edu</a:t>
            </a:r>
            <a:endParaRPr lang="en-US" dirty="0">
              <a:solidFill>
                <a:srgbClr val="00009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human-usable labels for machines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conforms to organizational structure (</a:t>
            </a:r>
            <a:r>
              <a:rPr lang="en-US" dirty="0">
                <a:solidFill>
                  <a:srgbClr val="000090"/>
                </a:solidFill>
              </a:rPr>
              <a:t>the “who”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The Domain Name System (DNS) is how we map from one to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5181600"/>
          </a:xfrm>
        </p:spPr>
        <p:txBody>
          <a:bodyPr/>
          <a:lstStyle/>
          <a:p>
            <a:pPr marL="342900" indent="-342900"/>
            <a:r>
              <a:rPr lang="en-US" sz="2400" dirty="0"/>
              <a:t>Initially all host-</a:t>
            </a:r>
            <a:r>
              <a:rPr lang="en-US" sz="2400" dirty="0" smtClean="0"/>
              <a:t>address </a:t>
            </a:r>
            <a:r>
              <a:rPr lang="en-US" sz="2400" dirty="0"/>
              <a:t>mappings were in a </a:t>
            </a:r>
            <a:r>
              <a:rPr lang="en-US" sz="2400" dirty="0" err="1" smtClean="0"/>
              <a:t>hosts.txt</a:t>
            </a:r>
            <a:r>
              <a:rPr lang="en-US" sz="2400" dirty="0" smtClean="0"/>
              <a:t> file (</a:t>
            </a:r>
            <a:r>
              <a:rPr lang="en-US" sz="2400" dirty="0"/>
              <a:t>in /</a:t>
            </a:r>
            <a:r>
              <a:rPr lang="en-US" sz="2400" dirty="0" err="1"/>
              <a:t>etc</a:t>
            </a:r>
            <a:r>
              <a:rPr lang="en-US" sz="2400" dirty="0"/>
              <a:t>/hosts</a:t>
            </a:r>
            <a:r>
              <a:rPr lang="en-US" sz="2400" dirty="0" smtClean="0"/>
              <a:t>):</a:t>
            </a:r>
            <a:endParaRPr lang="en-US" sz="2400" dirty="0"/>
          </a:p>
          <a:p>
            <a:pPr marL="669925" lvl="1" indent="-325438"/>
            <a:r>
              <a:rPr lang="en-US" sz="2000" dirty="0" smtClean="0"/>
              <a:t>Maintained by the Stanford Research Institute (SRI)</a:t>
            </a:r>
          </a:p>
          <a:p>
            <a:pPr marL="669925" lvl="1" indent="-325438"/>
            <a:r>
              <a:rPr lang="en-US" sz="2000" dirty="0" smtClean="0"/>
              <a:t>Changes </a:t>
            </a:r>
            <a:r>
              <a:rPr lang="en-US" sz="2000" dirty="0"/>
              <a:t>were submitted to SRI by email</a:t>
            </a:r>
          </a:p>
          <a:p>
            <a:pPr marL="669925" lvl="1" indent="-325438"/>
            <a:r>
              <a:rPr lang="en-US" sz="2000" dirty="0"/>
              <a:t>New versions of </a:t>
            </a:r>
            <a:r>
              <a:rPr lang="en-US" sz="2000" dirty="0" err="1"/>
              <a:t>hosts.txt</a:t>
            </a:r>
            <a:r>
              <a:rPr lang="en-US" sz="2000" dirty="0"/>
              <a:t> </a:t>
            </a:r>
            <a:r>
              <a:rPr lang="en-US" sz="2000" dirty="0" smtClean="0"/>
              <a:t>periodically </a:t>
            </a:r>
            <a:r>
              <a:rPr lang="en-US" sz="2000" dirty="0" err="1" smtClean="0"/>
              <a:t>FTP’d</a:t>
            </a:r>
            <a:r>
              <a:rPr lang="en-US" sz="2000" dirty="0" smtClean="0"/>
              <a:t> from </a:t>
            </a:r>
            <a:r>
              <a:rPr lang="en-US" sz="2000" dirty="0"/>
              <a:t>SRI</a:t>
            </a:r>
          </a:p>
          <a:p>
            <a:pPr marL="669925" lvl="1" indent="-325438"/>
            <a:r>
              <a:rPr lang="en-US" sz="2000" dirty="0"/>
              <a:t>An administrator could pick names at their discretion</a:t>
            </a:r>
          </a:p>
          <a:p>
            <a:pPr marL="669925" lvl="1" indent="-325438"/>
            <a:endParaRPr lang="en-US" sz="2000" dirty="0"/>
          </a:p>
          <a:p>
            <a:pPr marL="342900" indent="-342900"/>
            <a:r>
              <a:rPr lang="en-US" sz="2400" dirty="0"/>
              <a:t>As the Internet grew this system broke </a:t>
            </a:r>
            <a:r>
              <a:rPr lang="en-US" sz="2400" dirty="0" smtClean="0"/>
              <a:t>down:</a:t>
            </a:r>
            <a:endParaRPr lang="en-US" sz="2400" dirty="0"/>
          </a:p>
          <a:p>
            <a:pPr marL="669925" lvl="1" indent="-325438"/>
            <a:r>
              <a:rPr lang="en-US" sz="2000" dirty="0"/>
              <a:t>SRI </a:t>
            </a:r>
            <a:r>
              <a:rPr lang="en-US" sz="2000" dirty="0" smtClean="0"/>
              <a:t>couldn’t handle </a:t>
            </a:r>
            <a:r>
              <a:rPr lang="en-US" sz="2000" dirty="0"/>
              <a:t>the </a:t>
            </a:r>
            <a:r>
              <a:rPr lang="en-US" sz="2000" dirty="0" smtClean="0"/>
              <a:t>load; names </a:t>
            </a:r>
            <a:r>
              <a:rPr lang="en-US" sz="2000" dirty="0"/>
              <a:t>were not </a:t>
            </a:r>
            <a:r>
              <a:rPr lang="en-US" sz="2000" dirty="0" smtClean="0"/>
              <a:t>unique; hosts </a:t>
            </a:r>
            <a:r>
              <a:rPr lang="en-US" sz="2000" dirty="0"/>
              <a:t>had inaccurate copies of </a:t>
            </a:r>
            <a:r>
              <a:rPr lang="en-US" sz="2000" dirty="0" err="1"/>
              <a:t>hosts.txt</a:t>
            </a:r>
            <a:endParaRPr lang="en-US" sz="2000" dirty="0"/>
          </a:p>
          <a:p>
            <a:pPr marL="669925" lvl="1" indent="-325438"/>
            <a:endParaRPr lang="en-US" sz="2000" dirty="0"/>
          </a:p>
          <a:p>
            <a:pPr marL="320675" indent="-325438"/>
            <a:r>
              <a:rPr lang="en-US" sz="2400" dirty="0" smtClean="0"/>
              <a:t>The Domain </a:t>
            </a:r>
            <a:r>
              <a:rPr lang="en-US" sz="2400" dirty="0"/>
              <a:t>Name System (DNS) was </a:t>
            </a:r>
            <a:r>
              <a:rPr lang="en-US" sz="2400" dirty="0" smtClean="0"/>
              <a:t>invented to fix this</a:t>
            </a:r>
          </a:p>
        </p:txBody>
      </p:sp>
    </p:spTree>
    <p:extLst>
      <p:ext uri="{BB962C8B-B14F-4D97-AF65-F5344CB8AC3E}">
        <p14:creationId xmlns:p14="http://schemas.microsoft.com/office/powerpoint/2010/main" val="384781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30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5525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en-US" dirty="0" smtClean="0"/>
              <a:t>Notation: dotted quad (set </a:t>
            </a:r>
            <a:r>
              <a:rPr lang="en-US" dirty="0"/>
              <a:t>of four 8-bit </a:t>
            </a:r>
            <a:r>
              <a:rPr lang="en-US" dirty="0" smtClean="0"/>
              <a:t>numbers)</a:t>
            </a:r>
            <a:endParaRPr lang="en-US" dirty="0"/>
          </a:p>
          <a:p>
            <a:pPr lvl="1"/>
            <a:r>
              <a:rPr lang="en-US" dirty="0" smtClean="0"/>
              <a:t>16.45.231.117=00010000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00101101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11100111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01110101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Structure: (prefix, suffix)</a:t>
            </a:r>
          </a:p>
          <a:p>
            <a:pPr lvl="1"/>
            <a:r>
              <a:rPr lang="en-US" dirty="0" smtClean="0"/>
              <a:t>Network component (prefix)</a:t>
            </a:r>
          </a:p>
          <a:p>
            <a:pPr lvl="1"/>
            <a:r>
              <a:rPr lang="en-US" dirty="0" smtClean="0"/>
              <a:t>Host component (suffix)</a:t>
            </a:r>
          </a:p>
          <a:p>
            <a:pPr lvl="1"/>
            <a:r>
              <a:rPr lang="en-US" dirty="0" smtClean="0"/>
              <a:t>Use “slash” notation to denote the network component</a:t>
            </a:r>
          </a:p>
          <a:p>
            <a:pPr lvl="2"/>
            <a:r>
              <a:rPr lang="en-US" dirty="0" smtClean="0"/>
              <a:t>/8 means prefix is first 8 bits</a:t>
            </a:r>
          </a:p>
          <a:p>
            <a:pPr lvl="1"/>
            <a:endParaRPr lang="en-US" dirty="0"/>
          </a:p>
          <a:p>
            <a:r>
              <a:rPr lang="en-US" dirty="0" smtClean="0"/>
              <a:t>Routers only look at network component</a:t>
            </a:r>
          </a:p>
          <a:p>
            <a:pPr lvl="1"/>
            <a:r>
              <a:rPr lang="en-US" dirty="0" smtClean="0"/>
              <a:t>L2 networks mostly look at host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5138737"/>
          </a:xfrm>
        </p:spPr>
        <p:txBody>
          <a:bodyPr/>
          <a:lstStyle/>
          <a:p>
            <a:r>
              <a:rPr lang="en-US" dirty="0" smtClean="0"/>
              <a:t>No naming conflicts (uniqueness)</a:t>
            </a:r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many names </a:t>
            </a:r>
          </a:p>
          <a:p>
            <a:pPr lvl="1"/>
            <a:r>
              <a:rPr lang="en-US" dirty="0" smtClean="0"/>
              <a:t>(secondary) frequent updates</a:t>
            </a:r>
          </a:p>
          <a:p>
            <a:r>
              <a:rPr lang="en-US" dirty="0" smtClean="0"/>
              <a:t>Distributed, autonomous administration</a:t>
            </a:r>
          </a:p>
          <a:p>
            <a:pPr lvl="1"/>
            <a:r>
              <a:rPr lang="en-US" dirty="0" smtClean="0"/>
              <a:t>Ability to update my own (machines’) names </a:t>
            </a:r>
          </a:p>
          <a:p>
            <a:pPr lvl="1"/>
            <a:r>
              <a:rPr lang="en-US" dirty="0" smtClean="0"/>
              <a:t>Don’t have to track everybody’s updates  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Lookups are fast</a:t>
            </a:r>
          </a:p>
          <a:p>
            <a:r>
              <a:rPr lang="en-US" dirty="0" smtClean="0"/>
              <a:t>Non-goal?: perfect consistency</a:t>
            </a:r>
          </a:p>
        </p:txBody>
      </p:sp>
    </p:spTree>
    <p:extLst>
      <p:ext uri="{BB962C8B-B14F-4D97-AF65-F5344CB8AC3E}">
        <p14:creationId xmlns:p14="http://schemas.microsoft.com/office/powerpoint/2010/main" val="353722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intertwined hierarchies </a:t>
            </a:r>
            <a:endParaRPr lang="en-US" dirty="0"/>
          </a:p>
          <a:p>
            <a:pPr lvl="1"/>
            <a:r>
              <a:rPr lang="en-US" dirty="0" smtClean="0"/>
              <a:t>Hierarchical </a:t>
            </a:r>
            <a:r>
              <a:rPr lang="en-US" dirty="0"/>
              <a:t>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opposed to centralized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4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sz="3600" dirty="0" smtClean="0"/>
              <a:t>Hierarchical Namespace</a:t>
            </a:r>
            <a:endParaRPr lang="en-US" sz="3600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8584" y="3429000"/>
            <a:ext cx="5955416" cy="2971800"/>
          </a:xfrm>
        </p:spPr>
        <p:txBody>
          <a:bodyPr/>
          <a:lstStyle/>
          <a:p>
            <a:pPr marL="342900" indent="-342900"/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</a:t>
            </a:r>
            <a:r>
              <a:rPr lang="en-US" sz="2400" dirty="0" smtClean="0"/>
              <a:t>top</a:t>
            </a:r>
          </a:p>
          <a:p>
            <a:r>
              <a:rPr lang="en-US" sz="2400" dirty="0"/>
              <a:t>Domains are </a:t>
            </a:r>
            <a:r>
              <a:rPr lang="en-US" sz="2400" dirty="0" err="1"/>
              <a:t>subtrees</a:t>
            </a:r>
            <a:endParaRPr lang="en-US" sz="2400" dirty="0"/>
          </a:p>
          <a:p>
            <a:pPr marL="669925" lvl="1" indent="-325438"/>
            <a:r>
              <a:rPr lang="en-US" sz="2000" dirty="0" err="1">
                <a:solidFill>
                  <a:srgbClr val="000090"/>
                </a:solidFill>
              </a:rPr>
              <a:t>E.g</a:t>
            </a:r>
            <a:r>
              <a:rPr lang="en-US" sz="2000" dirty="0">
                <a:solidFill>
                  <a:srgbClr val="000090"/>
                </a:solidFill>
              </a:rPr>
              <a:t>: .</a:t>
            </a:r>
            <a:r>
              <a:rPr lang="en-US" sz="2000" dirty="0" err="1">
                <a:solidFill>
                  <a:srgbClr val="000090"/>
                </a:solidFill>
              </a:rPr>
              <a:t>edu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 smtClean="0">
                <a:solidFill>
                  <a:srgbClr val="000090"/>
                </a:solidFill>
              </a:rPr>
              <a:t>usc.edu</a:t>
            </a:r>
            <a:r>
              <a:rPr lang="en-US" sz="2000" dirty="0" smtClean="0">
                <a:solidFill>
                  <a:srgbClr val="000090"/>
                </a:solidFill>
              </a:rPr>
              <a:t>, 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Name is leaf-to-root path</a:t>
            </a:r>
          </a:p>
          <a:p>
            <a:pPr lvl="1" indent="-342900"/>
            <a:r>
              <a:rPr lang="en-US" sz="2000" dirty="0" err="1">
                <a:solidFill>
                  <a:srgbClr val="000090"/>
                </a:solidFill>
              </a:rPr>
              <a:t>n</a:t>
            </a:r>
            <a:r>
              <a:rPr lang="en-US" sz="2000" dirty="0" err="1" smtClean="0">
                <a:solidFill>
                  <a:srgbClr val="000090"/>
                </a:solidFill>
              </a:rPr>
              <a:t>sl.ee.usc.edu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/>
            <a:r>
              <a:rPr lang="en-US" sz="2400" dirty="0"/>
              <a:t>Depth of tree is arbitrary (limit 128</a:t>
            </a:r>
            <a:r>
              <a:rPr lang="en-US" sz="2400" dirty="0" smtClean="0"/>
              <a:t>)</a:t>
            </a:r>
            <a:endParaRPr lang="en-US" sz="2400" dirty="0"/>
          </a:p>
          <a:p>
            <a:pPr marL="342900" indent="-342900"/>
            <a:r>
              <a:rPr lang="en-US" sz="2400" dirty="0" smtClean="0"/>
              <a:t>Name </a:t>
            </a:r>
            <a:r>
              <a:rPr lang="en-US" sz="2400" dirty="0"/>
              <a:t>collisions </a:t>
            </a:r>
            <a:r>
              <a:rPr lang="en-US" sz="2400" dirty="0" smtClean="0"/>
              <a:t>trivially avoided</a:t>
            </a:r>
            <a:endParaRPr lang="en-US" sz="2400" dirty="0"/>
          </a:p>
          <a:p>
            <a:pPr marL="669925" lvl="1" indent="-325438"/>
            <a:r>
              <a:rPr lang="en-US" sz="2000" dirty="0" smtClean="0">
                <a:solidFill>
                  <a:srgbClr val="000090"/>
                </a:solidFill>
              </a:rPr>
              <a:t>each domain is responsible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295400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362200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3796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362200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362200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379663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362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362200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36220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523874" y="3370263"/>
            <a:ext cx="59830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usc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750013" y="3352800"/>
            <a:ext cx="73683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ucla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6576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262935" y="4114800"/>
            <a:ext cx="4597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ee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6576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1012235" y="4132263"/>
            <a:ext cx="4597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52400" y="5029200"/>
            <a:ext cx="59830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nsl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6670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6670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600200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6002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600200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600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600200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6002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600200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600200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286000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600200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286000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15200" y="2362200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1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/>
      <p:bldP spid="2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B6B-5115-D34D-9B20-D4A8B90CDC38}" type="slidenum">
              <a:rPr lang="en-US"/>
              <a:pPr/>
              <a:t>53</a:t>
            </a:fld>
            <a:endParaRPr lang="en-US"/>
          </a:p>
        </p:txBody>
      </p:sp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73162"/>
          </a:xfrm>
        </p:spPr>
        <p:txBody>
          <a:bodyPr/>
          <a:lstStyle/>
          <a:p>
            <a:r>
              <a:rPr lang="en-US" sz="3600" dirty="0" smtClean="0"/>
              <a:t>Hierarchical Administration</a:t>
            </a:r>
            <a:endParaRPr lang="en-US" sz="3600" dirty="0"/>
          </a:p>
        </p:txBody>
      </p:sp>
      <p:sp>
        <p:nvSpPr>
          <p:cNvPr id="1470467" name="Text Box 3"/>
          <p:cNvSpPr txBox="1">
            <a:spLocks noChangeArrowheads="1"/>
          </p:cNvSpPr>
          <p:nvPr/>
        </p:nvSpPr>
        <p:spPr bwMode="auto">
          <a:xfrm>
            <a:off x="4521200" y="1295400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70468" name="Text Box 4"/>
          <p:cNvSpPr txBox="1">
            <a:spLocks noChangeArrowheads="1"/>
          </p:cNvSpPr>
          <p:nvPr/>
        </p:nvSpPr>
        <p:spPr bwMode="auto">
          <a:xfrm>
            <a:off x="1433513" y="2362200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70469" name="Text Box 5"/>
          <p:cNvSpPr txBox="1">
            <a:spLocks noChangeArrowheads="1"/>
          </p:cNvSpPr>
          <p:nvPr/>
        </p:nvSpPr>
        <p:spPr bwMode="auto">
          <a:xfrm>
            <a:off x="2587625" y="23796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70470" name="Text Box 6"/>
          <p:cNvSpPr txBox="1">
            <a:spLocks noChangeArrowheads="1"/>
          </p:cNvSpPr>
          <p:nvPr/>
        </p:nvSpPr>
        <p:spPr bwMode="auto">
          <a:xfrm>
            <a:off x="3813175" y="2362200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70471" name="Text Box 7"/>
          <p:cNvSpPr txBox="1">
            <a:spLocks noChangeArrowheads="1"/>
          </p:cNvSpPr>
          <p:nvPr/>
        </p:nvSpPr>
        <p:spPr bwMode="auto">
          <a:xfrm>
            <a:off x="5019675" y="2362200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70472" name="Text Box 8"/>
          <p:cNvSpPr txBox="1">
            <a:spLocks noChangeArrowheads="1"/>
          </p:cNvSpPr>
          <p:nvPr/>
        </p:nvSpPr>
        <p:spPr bwMode="auto">
          <a:xfrm>
            <a:off x="5883275" y="2379663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org</a:t>
            </a:r>
          </a:p>
        </p:txBody>
      </p:sp>
      <p:sp>
        <p:nvSpPr>
          <p:cNvPr id="1470473" name="Text Box 9"/>
          <p:cNvSpPr txBox="1">
            <a:spLocks noChangeArrowheads="1"/>
          </p:cNvSpPr>
          <p:nvPr/>
        </p:nvSpPr>
        <p:spPr bwMode="auto">
          <a:xfrm>
            <a:off x="6727825" y="2362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70474" name="Text Box 10"/>
          <p:cNvSpPr txBox="1">
            <a:spLocks noChangeArrowheads="1"/>
          </p:cNvSpPr>
          <p:nvPr/>
        </p:nvSpPr>
        <p:spPr bwMode="auto">
          <a:xfrm>
            <a:off x="7591425" y="2362200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70475" name="Text Box 11"/>
          <p:cNvSpPr txBox="1">
            <a:spLocks noChangeArrowheads="1"/>
          </p:cNvSpPr>
          <p:nvPr/>
        </p:nvSpPr>
        <p:spPr bwMode="auto">
          <a:xfrm>
            <a:off x="8289925" y="236220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70477" name="Text Box 13"/>
          <p:cNvSpPr txBox="1">
            <a:spLocks noChangeArrowheads="1"/>
          </p:cNvSpPr>
          <p:nvPr/>
        </p:nvSpPr>
        <p:spPr bwMode="auto">
          <a:xfrm>
            <a:off x="1966797" y="3352800"/>
            <a:ext cx="73683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ucla</a:t>
            </a:r>
            <a:endParaRPr lang="en-US" sz="1800" dirty="0">
              <a:cs typeface="Arial" charset="0"/>
            </a:endParaRPr>
          </a:p>
        </p:txBody>
      </p:sp>
      <p:sp>
        <p:nvSpPr>
          <p:cNvPr id="1470478" name="Line 14"/>
          <p:cNvSpPr>
            <a:spLocks noChangeShapeType="1"/>
          </p:cNvSpPr>
          <p:nvPr/>
        </p:nvSpPr>
        <p:spPr bwMode="auto">
          <a:xfrm flipH="1">
            <a:off x="723900" y="36576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79" name="Text Box 15"/>
          <p:cNvSpPr txBox="1">
            <a:spLocks noChangeArrowheads="1"/>
          </p:cNvSpPr>
          <p:nvPr/>
        </p:nvSpPr>
        <p:spPr bwMode="auto">
          <a:xfrm>
            <a:off x="479719" y="4114800"/>
            <a:ext cx="4597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ee</a:t>
            </a:r>
            <a:endParaRPr lang="en-US" sz="1800" dirty="0">
              <a:cs typeface="Arial" charset="0"/>
            </a:endParaRPr>
          </a:p>
        </p:txBody>
      </p:sp>
      <p:sp>
        <p:nvSpPr>
          <p:cNvPr id="1470480" name="Line 16"/>
          <p:cNvSpPr>
            <a:spLocks noChangeShapeType="1"/>
          </p:cNvSpPr>
          <p:nvPr/>
        </p:nvSpPr>
        <p:spPr bwMode="auto">
          <a:xfrm>
            <a:off x="1181100" y="36576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81" name="Text Box 17"/>
          <p:cNvSpPr txBox="1">
            <a:spLocks noChangeArrowheads="1"/>
          </p:cNvSpPr>
          <p:nvPr/>
        </p:nvSpPr>
        <p:spPr bwMode="auto">
          <a:xfrm>
            <a:off x="1229019" y="4132263"/>
            <a:ext cx="4597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1470482" name="Line 18"/>
          <p:cNvSpPr>
            <a:spLocks noChangeShapeType="1"/>
          </p:cNvSpPr>
          <p:nvPr/>
        </p:nvSpPr>
        <p:spPr bwMode="auto">
          <a:xfrm>
            <a:off x="6604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83" name="Text Box 19"/>
          <p:cNvSpPr txBox="1">
            <a:spLocks noChangeArrowheads="1"/>
          </p:cNvSpPr>
          <p:nvPr/>
        </p:nvSpPr>
        <p:spPr bwMode="auto">
          <a:xfrm>
            <a:off x="369183" y="5029200"/>
            <a:ext cx="59830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nsl</a:t>
            </a:r>
            <a:endParaRPr lang="en-US" sz="1800" dirty="0">
              <a:cs typeface="Arial" charset="0"/>
            </a:endParaRPr>
          </a:p>
        </p:txBody>
      </p:sp>
      <p:sp>
        <p:nvSpPr>
          <p:cNvPr id="1470484" name="Line 20"/>
          <p:cNvSpPr>
            <a:spLocks noChangeShapeType="1"/>
          </p:cNvSpPr>
          <p:nvPr/>
        </p:nvSpPr>
        <p:spPr bwMode="auto">
          <a:xfrm flipH="1">
            <a:off x="1117600" y="26670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85" name="Line 21"/>
          <p:cNvSpPr>
            <a:spLocks noChangeShapeType="1"/>
          </p:cNvSpPr>
          <p:nvPr/>
        </p:nvSpPr>
        <p:spPr bwMode="auto">
          <a:xfrm>
            <a:off x="1727200" y="26670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86" name="Line 22"/>
          <p:cNvSpPr>
            <a:spLocks noChangeShapeType="1"/>
          </p:cNvSpPr>
          <p:nvPr/>
        </p:nvSpPr>
        <p:spPr bwMode="auto">
          <a:xfrm flipV="1">
            <a:off x="1803400" y="1600200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87" name="Line 23"/>
          <p:cNvSpPr>
            <a:spLocks noChangeShapeType="1"/>
          </p:cNvSpPr>
          <p:nvPr/>
        </p:nvSpPr>
        <p:spPr bwMode="auto">
          <a:xfrm flipH="1">
            <a:off x="2870200" y="16002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88" name="Line 24"/>
          <p:cNvSpPr>
            <a:spLocks noChangeShapeType="1"/>
          </p:cNvSpPr>
          <p:nvPr/>
        </p:nvSpPr>
        <p:spPr bwMode="auto">
          <a:xfrm flipH="1">
            <a:off x="4089400" y="1600200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89" name="Line 25"/>
          <p:cNvSpPr>
            <a:spLocks noChangeShapeType="1"/>
          </p:cNvSpPr>
          <p:nvPr/>
        </p:nvSpPr>
        <p:spPr bwMode="auto">
          <a:xfrm>
            <a:off x="4775200" y="1600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90" name="Line 26"/>
          <p:cNvSpPr>
            <a:spLocks noChangeShapeType="1"/>
          </p:cNvSpPr>
          <p:nvPr/>
        </p:nvSpPr>
        <p:spPr bwMode="auto">
          <a:xfrm>
            <a:off x="4775200" y="1600200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91" name="Line 27"/>
          <p:cNvSpPr>
            <a:spLocks noChangeShapeType="1"/>
          </p:cNvSpPr>
          <p:nvPr/>
        </p:nvSpPr>
        <p:spPr bwMode="auto">
          <a:xfrm>
            <a:off x="4775200" y="16002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92" name="Line 28"/>
          <p:cNvSpPr>
            <a:spLocks noChangeShapeType="1"/>
          </p:cNvSpPr>
          <p:nvPr/>
        </p:nvSpPr>
        <p:spPr bwMode="auto">
          <a:xfrm>
            <a:off x="4775200" y="1600200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93" name="Line 29"/>
          <p:cNvSpPr>
            <a:spLocks noChangeShapeType="1"/>
          </p:cNvSpPr>
          <p:nvPr/>
        </p:nvSpPr>
        <p:spPr bwMode="auto">
          <a:xfrm>
            <a:off x="4775200" y="1600200"/>
            <a:ext cx="3657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494" name="Text Box 30"/>
          <p:cNvSpPr txBox="1">
            <a:spLocks noChangeArrowheads="1"/>
          </p:cNvSpPr>
          <p:nvPr/>
        </p:nvSpPr>
        <p:spPr bwMode="auto">
          <a:xfrm>
            <a:off x="4521200" y="1295400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70495" name="Text Box 31"/>
          <p:cNvSpPr txBox="1">
            <a:spLocks noChangeArrowheads="1"/>
          </p:cNvSpPr>
          <p:nvPr/>
        </p:nvSpPr>
        <p:spPr bwMode="auto">
          <a:xfrm>
            <a:off x="1433513" y="2362200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70496" name="Text Box 32"/>
          <p:cNvSpPr txBox="1">
            <a:spLocks noChangeArrowheads="1"/>
          </p:cNvSpPr>
          <p:nvPr/>
        </p:nvSpPr>
        <p:spPr bwMode="auto">
          <a:xfrm>
            <a:off x="2587625" y="23796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70497" name="Text Box 33"/>
          <p:cNvSpPr txBox="1">
            <a:spLocks noChangeArrowheads="1"/>
          </p:cNvSpPr>
          <p:nvPr/>
        </p:nvSpPr>
        <p:spPr bwMode="auto">
          <a:xfrm>
            <a:off x="3813175" y="2362200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70498" name="Text Box 34"/>
          <p:cNvSpPr txBox="1">
            <a:spLocks noChangeArrowheads="1"/>
          </p:cNvSpPr>
          <p:nvPr/>
        </p:nvSpPr>
        <p:spPr bwMode="auto">
          <a:xfrm>
            <a:off x="5019675" y="2362200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70499" name="Text Box 35"/>
          <p:cNvSpPr txBox="1">
            <a:spLocks noChangeArrowheads="1"/>
          </p:cNvSpPr>
          <p:nvPr/>
        </p:nvSpPr>
        <p:spPr bwMode="auto">
          <a:xfrm>
            <a:off x="5883275" y="2379663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org</a:t>
            </a:r>
          </a:p>
        </p:txBody>
      </p:sp>
      <p:sp>
        <p:nvSpPr>
          <p:cNvPr id="1470500" name="Text Box 36"/>
          <p:cNvSpPr txBox="1">
            <a:spLocks noChangeArrowheads="1"/>
          </p:cNvSpPr>
          <p:nvPr/>
        </p:nvSpPr>
        <p:spPr bwMode="auto">
          <a:xfrm>
            <a:off x="6727825" y="2362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70501" name="Text Box 37"/>
          <p:cNvSpPr txBox="1">
            <a:spLocks noChangeArrowheads="1"/>
          </p:cNvSpPr>
          <p:nvPr/>
        </p:nvSpPr>
        <p:spPr bwMode="auto">
          <a:xfrm>
            <a:off x="7591425" y="2362200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70502" name="Text Box 38"/>
          <p:cNvSpPr txBox="1">
            <a:spLocks noChangeArrowheads="1"/>
          </p:cNvSpPr>
          <p:nvPr/>
        </p:nvSpPr>
        <p:spPr bwMode="auto">
          <a:xfrm>
            <a:off x="8289925" y="236220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70503" name="Text Box 39"/>
          <p:cNvSpPr txBox="1">
            <a:spLocks noChangeArrowheads="1"/>
          </p:cNvSpPr>
          <p:nvPr/>
        </p:nvSpPr>
        <p:spPr bwMode="auto">
          <a:xfrm>
            <a:off x="740658" y="3370263"/>
            <a:ext cx="59830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usc</a:t>
            </a:r>
            <a:endParaRPr lang="en-US" sz="1800" dirty="0">
              <a:cs typeface="Arial" charset="0"/>
            </a:endParaRPr>
          </a:p>
        </p:txBody>
      </p:sp>
      <p:sp>
        <p:nvSpPr>
          <p:cNvPr id="1470504" name="Line 40"/>
          <p:cNvSpPr>
            <a:spLocks noChangeShapeType="1"/>
          </p:cNvSpPr>
          <p:nvPr/>
        </p:nvSpPr>
        <p:spPr bwMode="auto">
          <a:xfrm flipH="1">
            <a:off x="723900" y="36576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06" name="Line 42"/>
          <p:cNvSpPr>
            <a:spLocks noChangeShapeType="1"/>
          </p:cNvSpPr>
          <p:nvPr/>
        </p:nvSpPr>
        <p:spPr bwMode="auto">
          <a:xfrm>
            <a:off x="1181100" y="36576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08" name="Line 44"/>
          <p:cNvSpPr>
            <a:spLocks noChangeShapeType="1"/>
          </p:cNvSpPr>
          <p:nvPr/>
        </p:nvSpPr>
        <p:spPr bwMode="auto">
          <a:xfrm>
            <a:off x="6604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09" name="Line 45"/>
          <p:cNvSpPr>
            <a:spLocks noChangeShapeType="1"/>
          </p:cNvSpPr>
          <p:nvPr/>
        </p:nvSpPr>
        <p:spPr bwMode="auto">
          <a:xfrm flipH="1">
            <a:off x="1117600" y="26670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0" name="Line 46"/>
          <p:cNvSpPr>
            <a:spLocks noChangeShapeType="1"/>
          </p:cNvSpPr>
          <p:nvPr/>
        </p:nvSpPr>
        <p:spPr bwMode="auto">
          <a:xfrm>
            <a:off x="1727200" y="26670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1" name="Line 47"/>
          <p:cNvSpPr>
            <a:spLocks noChangeShapeType="1"/>
          </p:cNvSpPr>
          <p:nvPr/>
        </p:nvSpPr>
        <p:spPr bwMode="auto">
          <a:xfrm flipV="1">
            <a:off x="1803400" y="1600200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2" name="Line 48"/>
          <p:cNvSpPr>
            <a:spLocks noChangeShapeType="1"/>
          </p:cNvSpPr>
          <p:nvPr/>
        </p:nvSpPr>
        <p:spPr bwMode="auto">
          <a:xfrm flipH="1">
            <a:off x="2870200" y="16002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3" name="Line 49"/>
          <p:cNvSpPr>
            <a:spLocks noChangeShapeType="1"/>
          </p:cNvSpPr>
          <p:nvPr/>
        </p:nvSpPr>
        <p:spPr bwMode="auto">
          <a:xfrm flipH="1">
            <a:off x="4089400" y="1600200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4" name="Line 50"/>
          <p:cNvSpPr>
            <a:spLocks noChangeShapeType="1"/>
          </p:cNvSpPr>
          <p:nvPr/>
        </p:nvSpPr>
        <p:spPr bwMode="auto">
          <a:xfrm>
            <a:off x="4775200" y="1600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5" name="Line 51"/>
          <p:cNvSpPr>
            <a:spLocks noChangeShapeType="1"/>
          </p:cNvSpPr>
          <p:nvPr/>
        </p:nvSpPr>
        <p:spPr bwMode="auto">
          <a:xfrm>
            <a:off x="4775200" y="1600200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6" name="Line 52"/>
          <p:cNvSpPr>
            <a:spLocks noChangeShapeType="1"/>
          </p:cNvSpPr>
          <p:nvPr/>
        </p:nvSpPr>
        <p:spPr bwMode="auto">
          <a:xfrm>
            <a:off x="4775200" y="16002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7" name="Line 53"/>
          <p:cNvSpPr>
            <a:spLocks noChangeShapeType="1"/>
          </p:cNvSpPr>
          <p:nvPr/>
        </p:nvSpPr>
        <p:spPr bwMode="auto">
          <a:xfrm>
            <a:off x="4775200" y="1600200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8" name="Line 54"/>
          <p:cNvSpPr>
            <a:spLocks noChangeShapeType="1"/>
          </p:cNvSpPr>
          <p:nvPr/>
        </p:nvSpPr>
        <p:spPr bwMode="auto">
          <a:xfrm>
            <a:off x="4775200" y="1600200"/>
            <a:ext cx="3657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19" name="Rectangle 55"/>
          <p:cNvSpPr>
            <a:spLocks noChangeArrowheads="1"/>
          </p:cNvSpPr>
          <p:nvPr/>
        </p:nvSpPr>
        <p:spPr bwMode="auto">
          <a:xfrm>
            <a:off x="1295400" y="1295400"/>
            <a:ext cx="7391400" cy="144780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470520" name="Rectangle 56"/>
          <p:cNvSpPr>
            <a:spLocks noChangeArrowheads="1"/>
          </p:cNvSpPr>
          <p:nvPr/>
        </p:nvSpPr>
        <p:spPr bwMode="auto">
          <a:xfrm>
            <a:off x="304800" y="4191000"/>
            <a:ext cx="762000" cy="121920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470521" name="Freeform 57"/>
          <p:cNvSpPr>
            <a:spLocks/>
          </p:cNvSpPr>
          <p:nvPr/>
        </p:nvSpPr>
        <p:spPr bwMode="auto">
          <a:xfrm>
            <a:off x="533400" y="3200400"/>
            <a:ext cx="1219200" cy="1371600"/>
          </a:xfrm>
          <a:custGeom>
            <a:avLst/>
            <a:gdLst>
              <a:gd name="T0" fmla="*/ 0 w 768"/>
              <a:gd name="T1" fmla="*/ 0 h 864"/>
              <a:gd name="T2" fmla="*/ 0 w 768"/>
              <a:gd name="T3" fmla="*/ 528 h 864"/>
              <a:gd name="T4" fmla="*/ 384 w 768"/>
              <a:gd name="T5" fmla="*/ 528 h 864"/>
              <a:gd name="T6" fmla="*/ 384 w 768"/>
              <a:gd name="T7" fmla="*/ 864 h 864"/>
              <a:gd name="T8" fmla="*/ 768 w 768"/>
              <a:gd name="T9" fmla="*/ 864 h 864"/>
              <a:gd name="T10" fmla="*/ 768 w 768"/>
              <a:gd name="T11" fmla="*/ 0 h 864"/>
              <a:gd name="T12" fmla="*/ 0 w 768"/>
              <a:gd name="T13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" h="864">
                <a:moveTo>
                  <a:pt x="0" y="0"/>
                </a:moveTo>
                <a:lnTo>
                  <a:pt x="0" y="528"/>
                </a:lnTo>
                <a:lnTo>
                  <a:pt x="384" y="528"/>
                </a:lnTo>
                <a:lnTo>
                  <a:pt x="384" y="864"/>
                </a:lnTo>
                <a:lnTo>
                  <a:pt x="768" y="864"/>
                </a:lnTo>
                <a:lnTo>
                  <a:pt x="768" y="0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0522" name="Rectangle 58"/>
          <p:cNvSpPr>
            <a:spLocks noChangeArrowheads="1"/>
          </p:cNvSpPr>
          <p:nvPr/>
        </p:nvSpPr>
        <p:spPr bwMode="auto">
          <a:xfrm>
            <a:off x="1905000" y="3200400"/>
            <a:ext cx="838200" cy="60960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470523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1676400" y="4343400"/>
            <a:ext cx="7620000" cy="213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charset="2"/>
              <a:buChar char="§"/>
            </a:pPr>
            <a:r>
              <a:rPr lang="en-US" sz="2400" dirty="0">
                <a:solidFill>
                  <a:srgbClr val="000090"/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zone</a:t>
            </a:r>
            <a:r>
              <a:rPr lang="en-US" sz="2400" dirty="0">
                <a:solidFill>
                  <a:srgbClr val="000090"/>
                </a:solidFill>
              </a:rPr>
              <a:t> corresponds to an administrative authority that is responsible for that portion of the hierarchy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charset="2"/>
              <a:buChar char="§"/>
            </a:pPr>
            <a:r>
              <a:rPr lang="en-US" sz="2400" dirty="0" smtClean="0">
                <a:solidFill>
                  <a:srgbClr val="000090"/>
                </a:solidFill>
              </a:rPr>
              <a:t>E.g., USC controls </a:t>
            </a:r>
            <a:r>
              <a:rPr lang="en-US" sz="2400" dirty="0">
                <a:solidFill>
                  <a:srgbClr val="000090"/>
                </a:solidFill>
              </a:rPr>
              <a:t>names: </a:t>
            </a:r>
            <a:r>
              <a:rPr lang="en-US" sz="2400" dirty="0" smtClean="0">
                <a:solidFill>
                  <a:srgbClr val="000090"/>
                </a:solidFill>
              </a:rPr>
              <a:t>*.</a:t>
            </a:r>
            <a:r>
              <a:rPr lang="en-US" sz="2400" dirty="0" err="1" smtClean="0">
                <a:solidFill>
                  <a:srgbClr val="000090"/>
                </a:solidFill>
              </a:rPr>
              <a:t>usc.edu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>
                <a:solidFill>
                  <a:srgbClr val="000090"/>
                </a:solidFill>
              </a:rPr>
              <a:t>and </a:t>
            </a:r>
            <a:r>
              <a:rPr lang="en-US" sz="2400" dirty="0" smtClean="0">
                <a:solidFill>
                  <a:srgbClr val="000090"/>
                </a:solidFill>
              </a:rPr>
              <a:t>*.</a:t>
            </a:r>
            <a:r>
              <a:rPr lang="en-US" sz="2400" dirty="0" err="1" smtClean="0">
                <a:solidFill>
                  <a:srgbClr val="000090"/>
                </a:solidFill>
              </a:rPr>
              <a:t>cs.usc.edu</a:t>
            </a:r>
            <a:endParaRPr lang="en-US" sz="2400" dirty="0">
              <a:solidFill>
                <a:srgbClr val="000090"/>
              </a:solidFill>
            </a:endParaRPr>
          </a:p>
          <a:p>
            <a:pPr marL="342900" indent="-342900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000090"/>
                </a:solidFill>
              </a:rPr>
              <a:t>E.g., EE </a:t>
            </a:r>
            <a:r>
              <a:rPr lang="en-US" sz="2400" dirty="0">
                <a:solidFill>
                  <a:srgbClr val="000090"/>
                </a:solidFill>
              </a:rPr>
              <a:t>controls names: </a:t>
            </a:r>
            <a:r>
              <a:rPr lang="en-US" sz="2400" dirty="0" smtClean="0">
                <a:solidFill>
                  <a:srgbClr val="000090"/>
                </a:solidFill>
              </a:rPr>
              <a:t>*.</a:t>
            </a:r>
            <a:r>
              <a:rPr lang="en-US" sz="2400" dirty="0" err="1" smtClean="0">
                <a:solidFill>
                  <a:srgbClr val="000090"/>
                </a:solidFill>
              </a:rPr>
              <a:t>ee.usc.edu</a:t>
            </a:r>
            <a:endParaRPr lang="en-US" sz="2400" dirty="0"/>
          </a:p>
          <a:p>
            <a:pPr marL="1022350" lvl="2" indent="-350838">
              <a:lnSpc>
                <a:spcPct val="8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780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Server Hierarchy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610600" cy="498633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Top of hierarchy: Root servers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Location hardwired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into other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Next Level: Top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-level domain (TLD)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.com, .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etc.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Managed professionally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Bottom Level: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Authoritative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DNS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Actually store the name-to-address mapping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Maintained by the corresponding administrative authority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8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876800"/>
          </a:xfrm>
        </p:spPr>
        <p:txBody>
          <a:bodyPr/>
          <a:lstStyle/>
          <a:p>
            <a:r>
              <a:rPr lang="en-US" sz="2400" dirty="0" smtClean="0"/>
              <a:t>Each server stores a (small!) subset of the total DNS database </a:t>
            </a:r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authoritative  DNS server stores “resource records” for all DNS names in the domain that it has authority for </a:t>
            </a:r>
          </a:p>
          <a:p>
            <a:endParaRPr lang="en-US" sz="2400" dirty="0"/>
          </a:p>
          <a:p>
            <a:r>
              <a:rPr lang="en-US" sz="2400" dirty="0"/>
              <a:t>Each server needs to know other servers that are responsible for the other portions of the hierarchy</a:t>
            </a:r>
          </a:p>
          <a:p>
            <a:pPr lvl="1"/>
            <a:r>
              <a:rPr lang="en-US" sz="2000" dirty="0"/>
              <a:t>Every server knows the root</a:t>
            </a:r>
          </a:p>
          <a:p>
            <a:pPr lvl="1"/>
            <a:r>
              <a:rPr lang="en-US" sz="2000" dirty="0"/>
              <a:t>Root server knows about all top-level domains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09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447800"/>
            <a:ext cx="8478837" cy="46482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Located in Virginia, USA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686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8600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Freeform 6"/>
          <p:cNvSpPr>
            <a:spLocks/>
          </p:cNvSpPr>
          <p:nvPr/>
        </p:nvSpPr>
        <p:spPr bwMode="auto">
          <a:xfrm>
            <a:off x="2895600" y="2895600"/>
            <a:ext cx="514350" cy="1882775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924977 h 1893"/>
              <a:gd name="T4" fmla="*/ 514350 w 963"/>
              <a:gd name="T5" fmla="*/ 1882775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0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447800"/>
            <a:ext cx="8478837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13 </a:t>
            </a:r>
            <a:r>
              <a:rPr lang="en-US" sz="2400" dirty="0">
                <a:latin typeface="Arial" charset="0"/>
                <a:cs typeface="Arial" charset="0"/>
              </a:rPr>
              <a:t>root servers </a:t>
            </a:r>
            <a:r>
              <a:rPr lang="en-US" sz="2400" dirty="0" smtClean="0">
                <a:latin typeface="Arial" charset="0"/>
                <a:cs typeface="Arial" charset="0"/>
              </a:rPr>
              <a:t>(labeled A-M; see </a:t>
            </a:r>
            <a:r>
              <a:rPr lang="en-US" sz="2000" dirty="0">
                <a:latin typeface="Arial" charset="0"/>
                <a:cs typeface="Arial" charset="0"/>
                <a:hlinkClick r:id="rId3"/>
              </a:rPr>
              <a:t>http://www.root-servers.org/</a:t>
            </a:r>
            <a:r>
              <a:rPr lang="en-US" sz="2400" dirty="0" smtClean="0">
                <a:latin typeface="Arial" charset="0"/>
                <a:cs typeface="Arial" charset="0"/>
              </a:rPr>
              <a:t>)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 Root Servers</a:t>
            </a: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4188" y="1447800"/>
            <a:ext cx="84788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0" dirty="0" smtClean="0">
                <a:latin typeface="Arial" charset="0"/>
                <a:cs typeface="Arial" charset="0"/>
              </a:rPr>
              <a:t>13 root servers (labeled A-M; see </a:t>
            </a:r>
            <a:r>
              <a:rPr lang="en-US" sz="2000" b="0" dirty="0" smtClean="0">
                <a:latin typeface="Arial" charset="0"/>
                <a:cs typeface="Arial" charset="0"/>
                <a:hlinkClick r:id="rId4"/>
              </a:rPr>
              <a:t>http://www.root-servers.org/</a:t>
            </a:r>
            <a:r>
              <a:rPr lang="en-US" sz="2400" b="0" dirty="0" smtClean="0"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0" dirty="0" smtClean="0">
                <a:latin typeface="Arial" charset="0"/>
                <a:cs typeface="Arial" charset="0"/>
              </a:rPr>
              <a:t>Replicated via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any-casting</a:t>
            </a:r>
            <a:endParaRPr lang="en-US" sz="2400" b="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5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Anycast</a:t>
            </a:r>
            <a:r>
              <a:rPr lang="en-US" dirty="0" smtClean="0"/>
              <a:t> in a nutshell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finds shortest paths to destination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called “</a:t>
            </a:r>
            <a:r>
              <a:rPr lang="en-US" dirty="0" err="1" smtClean="0"/>
              <a:t>anycast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Very robust </a:t>
            </a:r>
          </a:p>
          <a:p>
            <a:pPr lvl="1"/>
            <a:r>
              <a:rPr lang="en-US" dirty="0" smtClean="0"/>
              <a:t>Requires no modification to routing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3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Addressing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Original: prefix of length 8 (all addresses in /8s)</a:t>
            </a:r>
          </a:p>
          <a:p>
            <a:endParaRPr lang="en-US" dirty="0" smtClean="0"/>
          </a:p>
          <a:p>
            <a:r>
              <a:rPr lang="en-US" dirty="0" err="1" smtClean="0"/>
              <a:t>Classful</a:t>
            </a:r>
            <a:r>
              <a:rPr lang="en-US" dirty="0" smtClean="0"/>
              <a:t>: opening bits determined length of prefix</a:t>
            </a:r>
          </a:p>
          <a:p>
            <a:pPr lvl="1"/>
            <a:r>
              <a:rPr lang="en-US" dirty="0" smtClean="0"/>
              <a:t>0 meant /8</a:t>
            </a:r>
          </a:p>
          <a:p>
            <a:pPr lvl="1"/>
            <a:r>
              <a:rPr lang="en-US" dirty="0" smtClean="0"/>
              <a:t>10 meant /16</a:t>
            </a:r>
          </a:p>
          <a:p>
            <a:pPr lvl="1"/>
            <a:r>
              <a:rPr lang="en-US" dirty="0" smtClean="0"/>
              <a:t>110 meant </a:t>
            </a:r>
            <a:r>
              <a:rPr lang="en-US" dirty="0"/>
              <a:t>/</a:t>
            </a:r>
            <a:r>
              <a:rPr lang="en-US" dirty="0" smtClean="0"/>
              <a:t>24</a:t>
            </a:r>
          </a:p>
          <a:p>
            <a:pPr lvl="1"/>
            <a:r>
              <a:rPr lang="en-US" dirty="0" smtClean="0"/>
              <a:t>1110 meant </a:t>
            </a:r>
            <a:r>
              <a:rPr lang="en-US" dirty="0" err="1" smtClean="0"/>
              <a:t>mcast</a:t>
            </a:r>
            <a:endParaRPr lang="en-US" dirty="0" smtClean="0"/>
          </a:p>
          <a:p>
            <a:pPr lvl="1"/>
            <a:r>
              <a:rPr lang="en-US" dirty="0" smtClean="0"/>
              <a:t>1111 meant experimental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Classless (CIDR): explicit mask defines prefix</a:t>
            </a:r>
          </a:p>
          <a:p>
            <a:pPr marL="0" indent="-9525"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DNS (Client/App View)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60538"/>
            <a:ext cx="8991600" cy="4411662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Two components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Local DNS servers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Resolver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software on hosts</a:t>
            </a:r>
          </a:p>
          <a:p>
            <a:pPr lvl="1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Local DNS server (“default name server”)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Usually near the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endhosts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that use it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Hosts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configured with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local server address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(e.g., 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etc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resolv.conf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learn server via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 host configuration protocol (e.g., DHCP)</a:t>
            </a:r>
          </a:p>
          <a:p>
            <a:pPr lvl="1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Client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application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Obtain DNS name (e.g., from URL)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Do </a:t>
            </a:r>
            <a:r>
              <a:rPr lang="en-US" sz="2000" b="1" dirty="0" err="1">
                <a:latin typeface="Arial" charset="0"/>
                <a:ea typeface="Arial" charset="0"/>
                <a:cs typeface="Arial" charset="0"/>
              </a:rPr>
              <a:t>gethostbyname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to trigger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DNS request to its local DNS server</a:t>
            </a:r>
          </a:p>
        </p:txBody>
      </p:sp>
    </p:spTree>
    <p:extLst>
      <p:ext uri="{BB962C8B-B14F-4D97-AF65-F5344CB8AC3E}">
        <p14:creationId xmlns:p14="http://schemas.microsoft.com/office/powerpoint/2010/main" val="376916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3514725" y="510063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0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10063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2682875" y="5678488"/>
            <a:ext cx="1846263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 dirty="0">
                <a:latin typeface="Comic Sans MS" charset="0"/>
              </a:rPr>
              <a:t>requesting host</a:t>
            </a:r>
            <a:endParaRPr lang="en-US" sz="2400" b="0" dirty="0">
              <a:latin typeface="Times New Roman" charset="0"/>
            </a:endParaRPr>
          </a:p>
          <a:p>
            <a:pPr algn="ctr"/>
            <a:r>
              <a:rPr lang="en-US" sz="1600" dirty="0" err="1"/>
              <a:t>cis.poly.edu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6461125" y="5957888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/>
              <a:t>gaia.cs.umass.edu</a:t>
            </a:r>
            <a:endParaRPr lang="en-US" sz="1600" b="0">
              <a:latin typeface="Times New Roman" charset="0"/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5638800" y="590073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90073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62375" y="3025775"/>
            <a:ext cx="369888" cy="657225"/>
            <a:chOff x="4180" y="783"/>
            <a:chExt cx="150" cy="307"/>
          </a:xfrm>
        </p:grpSpPr>
        <p:sp>
          <p:nvSpPr>
            <p:cNvPr id="83003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4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5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6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7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8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9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0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3119" name="Text Box 15"/>
          <p:cNvSpPr txBox="1">
            <a:spLocks noChangeArrowheads="1"/>
          </p:cNvSpPr>
          <p:nvPr/>
        </p:nvSpPr>
        <p:spPr bwMode="auto">
          <a:xfrm>
            <a:off x="4316413" y="12779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Comic Sans MS" charset="0"/>
              </a:rPr>
              <a:t>root DNS server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943120" name="Line 16"/>
          <p:cNvSpPr>
            <a:spLocks noChangeShapeType="1"/>
          </p:cNvSpPr>
          <p:nvPr/>
        </p:nvSpPr>
        <p:spPr bwMode="auto">
          <a:xfrm flipH="1" flipV="1">
            <a:off x="3811588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3121" name="Line 17"/>
          <p:cNvSpPr>
            <a:spLocks noChangeShapeType="1"/>
          </p:cNvSpPr>
          <p:nvPr/>
        </p:nvSpPr>
        <p:spPr bwMode="auto">
          <a:xfrm flipV="1">
            <a:off x="3925888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3122" name="Line 18"/>
          <p:cNvSpPr>
            <a:spLocks noChangeShapeType="1"/>
          </p:cNvSpPr>
          <p:nvPr/>
        </p:nvSpPr>
        <p:spPr bwMode="auto">
          <a:xfrm flipV="1">
            <a:off x="4211638" y="317976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3123" name="Line 19"/>
          <p:cNvSpPr>
            <a:spLocks noChangeShapeType="1"/>
          </p:cNvSpPr>
          <p:nvPr/>
        </p:nvSpPr>
        <p:spPr bwMode="auto">
          <a:xfrm flipH="1" flipV="1">
            <a:off x="4211638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3124" name="Line 20"/>
          <p:cNvSpPr>
            <a:spLocks noChangeShapeType="1"/>
          </p:cNvSpPr>
          <p:nvPr/>
        </p:nvSpPr>
        <p:spPr bwMode="auto">
          <a:xfrm flipH="1">
            <a:off x="4135438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3125" name="Line 21"/>
          <p:cNvSpPr>
            <a:spLocks noChangeShapeType="1"/>
          </p:cNvSpPr>
          <p:nvPr/>
        </p:nvSpPr>
        <p:spPr bwMode="auto">
          <a:xfrm>
            <a:off x="4002088" y="374173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17663" y="3116263"/>
            <a:ext cx="1998662" cy="611187"/>
            <a:chOff x="2800" y="2132"/>
            <a:chExt cx="1259" cy="385"/>
          </a:xfrm>
        </p:grpSpPr>
        <p:sp>
          <p:nvSpPr>
            <p:cNvPr id="83001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2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Comic Sans MS" charset="0"/>
                </a:rPr>
                <a:t>local DNS server</a:t>
              </a:r>
              <a:endParaRPr lang="en-US" sz="2400" b="0">
                <a:latin typeface="Times New Roman" charset="0"/>
              </a:endParaRPr>
            </a:p>
            <a:p>
              <a:pPr algn="ctr"/>
              <a:r>
                <a:rPr lang="en-US" sz="1600"/>
                <a:t>dns.poly.edu</a:t>
              </a:r>
              <a:endParaRPr lang="en-US" sz="1600" b="0">
                <a:latin typeface="Times New Roman" charset="0"/>
              </a:endParaRPr>
            </a:p>
          </p:txBody>
        </p:sp>
      </p:grpSp>
      <p:sp>
        <p:nvSpPr>
          <p:cNvPr id="943129" name="Text Box 25"/>
          <p:cNvSpPr txBox="1">
            <a:spLocks noChangeArrowheads="1"/>
          </p:cNvSpPr>
          <p:nvPr/>
        </p:nvSpPr>
        <p:spPr bwMode="auto">
          <a:xfrm>
            <a:off x="3522663" y="4568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43130" name="Text Box 26"/>
          <p:cNvSpPr txBox="1">
            <a:spLocks noChangeArrowheads="1"/>
          </p:cNvSpPr>
          <p:nvPr/>
        </p:nvSpPr>
        <p:spPr bwMode="auto">
          <a:xfrm>
            <a:off x="4065588" y="223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43131" name="Text Box 27"/>
          <p:cNvSpPr txBox="1">
            <a:spLocks noChangeArrowheads="1"/>
          </p:cNvSpPr>
          <p:nvPr/>
        </p:nvSpPr>
        <p:spPr bwMode="auto">
          <a:xfrm>
            <a:off x="4503738" y="2473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43132" name="Text Box 28"/>
          <p:cNvSpPr txBox="1">
            <a:spLocks noChangeArrowheads="1"/>
          </p:cNvSpPr>
          <p:nvPr/>
        </p:nvSpPr>
        <p:spPr bwMode="auto">
          <a:xfrm>
            <a:off x="4818063" y="2882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4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43133" name="Text Box 29"/>
          <p:cNvSpPr txBox="1">
            <a:spLocks noChangeArrowheads="1"/>
          </p:cNvSpPr>
          <p:nvPr/>
        </p:nvSpPr>
        <p:spPr bwMode="auto">
          <a:xfrm>
            <a:off x="4848225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5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43134" name="Text Box 30"/>
          <p:cNvSpPr txBox="1">
            <a:spLocks noChangeArrowheads="1"/>
          </p:cNvSpPr>
          <p:nvPr/>
        </p:nvSpPr>
        <p:spPr bwMode="auto">
          <a:xfrm>
            <a:off x="5445125" y="4410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6</a:t>
            </a:r>
            <a:endParaRPr lang="en-US" sz="2400" b="0">
              <a:latin typeface="Times New Roman" charset="0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876800" y="1606550"/>
            <a:ext cx="369888" cy="657225"/>
            <a:chOff x="4180" y="783"/>
            <a:chExt cx="150" cy="307"/>
          </a:xfrm>
        </p:grpSpPr>
        <p:sp>
          <p:nvSpPr>
            <p:cNvPr id="82993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4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5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6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7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8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9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0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705475" y="3035300"/>
            <a:ext cx="369888" cy="657225"/>
            <a:chOff x="4180" y="783"/>
            <a:chExt cx="150" cy="307"/>
          </a:xfrm>
        </p:grpSpPr>
        <p:sp>
          <p:nvSpPr>
            <p:cNvPr id="82985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6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7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8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9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0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1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2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686425" y="4654550"/>
            <a:ext cx="369888" cy="657225"/>
            <a:chOff x="4180" y="783"/>
            <a:chExt cx="150" cy="307"/>
          </a:xfrm>
        </p:grpSpPr>
        <p:sp>
          <p:nvSpPr>
            <p:cNvPr id="82977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8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9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0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1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2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3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4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3162" name="Text Box 58"/>
          <p:cNvSpPr txBox="1">
            <a:spLocks noChangeArrowheads="1"/>
          </p:cNvSpPr>
          <p:nvPr/>
        </p:nvSpPr>
        <p:spPr bwMode="auto">
          <a:xfrm>
            <a:off x="4768850" y="5226050"/>
            <a:ext cx="26177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>
                <a:latin typeface="Comic Sans MS" charset="0"/>
              </a:rPr>
              <a:t>authoritative DNS server</a:t>
            </a:r>
            <a:endParaRPr lang="en-US" sz="2400" b="0">
              <a:latin typeface="Times New Roman" charset="0"/>
            </a:endParaRPr>
          </a:p>
          <a:p>
            <a:pPr algn="ctr"/>
            <a:r>
              <a:rPr lang="en-US" sz="1600"/>
              <a:t>dns.cs.umass.edu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943163" name="Text Box 59"/>
          <p:cNvSpPr txBox="1">
            <a:spLocks noChangeArrowheads="1"/>
          </p:cNvSpPr>
          <p:nvPr/>
        </p:nvSpPr>
        <p:spPr bwMode="auto">
          <a:xfrm>
            <a:off x="4818063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7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43164" name="Text Box 60"/>
          <p:cNvSpPr txBox="1">
            <a:spLocks noChangeArrowheads="1"/>
          </p:cNvSpPr>
          <p:nvPr/>
        </p:nvSpPr>
        <p:spPr bwMode="auto">
          <a:xfrm>
            <a:off x="4075113" y="45878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8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43165" name="Line 61"/>
          <p:cNvSpPr>
            <a:spLocks noChangeShapeType="1"/>
          </p:cNvSpPr>
          <p:nvPr/>
        </p:nvSpPr>
        <p:spPr bwMode="auto">
          <a:xfrm>
            <a:off x="4144963" y="3511550"/>
            <a:ext cx="1493837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166" name="Line 62"/>
          <p:cNvSpPr>
            <a:spLocks noChangeShapeType="1"/>
          </p:cNvSpPr>
          <p:nvPr/>
        </p:nvSpPr>
        <p:spPr bwMode="auto">
          <a:xfrm flipH="1" flipV="1">
            <a:off x="4105275" y="3627438"/>
            <a:ext cx="1493838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167" name="Text Box 63"/>
          <p:cNvSpPr txBox="1">
            <a:spLocks noChangeArrowheads="1"/>
          </p:cNvSpPr>
          <p:nvPr/>
        </p:nvSpPr>
        <p:spPr bwMode="auto">
          <a:xfrm>
            <a:off x="5076825" y="26495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Comic Sans MS" charset="0"/>
              </a:rPr>
              <a:t>TLD DNS server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82975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How Does Resolution Happen?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7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-212725" y="1676400"/>
            <a:ext cx="3565525" cy="1381125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	Host </a:t>
            </a:r>
            <a:r>
              <a:rPr lang="en-US" sz="2000" dirty="0">
                <a:solidFill>
                  <a:srgbClr val="000090"/>
                </a:solidFill>
                <a:latin typeface="Arial" charset="0"/>
                <a:cs typeface="Arial" charset="0"/>
              </a:rPr>
              <a:t>at </a:t>
            </a:r>
            <a:r>
              <a:rPr lang="en-US" sz="2000" dirty="0" err="1" smtClean="0">
                <a:solidFill>
                  <a:srgbClr val="000090"/>
                </a:solidFill>
                <a:latin typeface="Courier New" charset="0"/>
                <a:cs typeface="Arial" charset="0"/>
              </a:rPr>
              <a:t>cis.poly.edu</a:t>
            </a:r>
            <a:r>
              <a:rPr lang="en-US" sz="2000" dirty="0">
                <a:solidFill>
                  <a:srgbClr val="000090"/>
                </a:solidFill>
                <a:latin typeface="Arial" charset="0"/>
                <a:cs typeface="Arial" charset="0"/>
              </a:rPr>
              <a:t/>
            </a:r>
            <a:br>
              <a:rPr lang="en-US" sz="2000" dirty="0">
                <a:solidFill>
                  <a:srgbClr val="000090"/>
                </a:solidFill>
                <a:latin typeface="Arial" charset="0"/>
                <a:cs typeface="Arial" charset="0"/>
              </a:rPr>
            </a:br>
            <a:r>
              <a:rPr lang="en-US" sz="2000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wants </a:t>
            </a:r>
            <a:r>
              <a:rPr lang="en-US" sz="2000" dirty="0">
                <a:solidFill>
                  <a:srgbClr val="000090"/>
                </a:solidFill>
                <a:latin typeface="Arial" charset="0"/>
                <a:cs typeface="Arial" charset="0"/>
              </a:rPr>
              <a:t>IP address for </a:t>
            </a:r>
            <a:r>
              <a:rPr lang="en-US" sz="2000" dirty="0" err="1">
                <a:solidFill>
                  <a:srgbClr val="000090"/>
                </a:solidFill>
                <a:latin typeface="Courier New" charset="0"/>
                <a:cs typeface="Arial" charset="0"/>
              </a:rPr>
              <a:t>gaia.cs.umass.edu</a:t>
            </a:r>
            <a:endParaRPr lang="en-US" sz="2000" dirty="0">
              <a:solidFill>
                <a:srgbClr val="00009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0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19" grpId="0"/>
      <p:bldP spid="943120" grpId="0" animBg="1"/>
      <p:bldP spid="943121" grpId="0" animBg="1"/>
      <p:bldP spid="943122" grpId="0" animBg="1"/>
      <p:bldP spid="943123" grpId="0" animBg="1"/>
      <p:bldP spid="943124" grpId="0" animBg="1"/>
      <p:bldP spid="943125" grpId="0" animBg="1"/>
      <p:bldP spid="943129" grpId="0"/>
      <p:bldP spid="943130" grpId="0"/>
      <p:bldP spid="943131" grpId="0"/>
      <p:bldP spid="943132" grpId="0"/>
      <p:bldP spid="943133" grpId="0"/>
      <p:bldP spid="943134" grpId="0"/>
      <p:bldP spid="943162" grpId="0"/>
      <p:bldP spid="943163" grpId="0"/>
      <p:bldP spid="943164" grpId="0"/>
      <p:bldP spid="943165" grpId="0" animBg="1"/>
      <p:bldP spid="943166" grpId="0" animBg="1"/>
      <p:bldP spid="94316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Recursive vs. Iterative Queries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" y="1524000"/>
            <a:ext cx="3192463" cy="54864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Recursive</a:t>
            </a:r>
            <a:r>
              <a:rPr lang="en-US" dirty="0">
                <a:latin typeface="Arial" charset="0"/>
                <a:cs typeface="Arial" charset="0"/>
              </a:rPr>
              <a:t> query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Ask server to get answer for you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request 1 and response 8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Iterative</a:t>
            </a:r>
            <a:r>
              <a:rPr lang="en-US" dirty="0">
                <a:latin typeface="Arial" charset="0"/>
                <a:cs typeface="Arial" charset="0"/>
              </a:rPr>
              <a:t> query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Ask server who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to ask next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all other request-response pairs</a:t>
            </a: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5202238" y="51022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4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5102225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5"/>
          <p:cNvSpPr txBox="1">
            <a:spLocks noChangeArrowheads="1"/>
          </p:cNvSpPr>
          <p:nvPr/>
        </p:nvSpPr>
        <p:spPr bwMode="auto">
          <a:xfrm>
            <a:off x="4370388" y="5680075"/>
            <a:ext cx="18462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Comic Sans MS" charset="0"/>
              </a:rPr>
              <a:t>requesting host</a:t>
            </a:r>
            <a:endParaRPr lang="en-US" sz="2400" b="0">
              <a:latin typeface="Times New Roman" charset="0"/>
            </a:endParaRPr>
          </a:p>
          <a:p>
            <a:pPr algn="ctr"/>
            <a:r>
              <a:rPr lang="en-US" sz="1600"/>
              <a:t>cis.poly.edu</a:t>
            </a:r>
            <a:endParaRPr lang="en-US" sz="1600" b="0">
              <a:latin typeface="Times New Roman" charset="0"/>
            </a:endParaRP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326313" y="59785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5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5978525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0" name="Group 7"/>
          <p:cNvGrpSpPr>
            <a:grpSpLocks/>
          </p:cNvGrpSpPr>
          <p:nvPr/>
        </p:nvGrpSpPr>
        <p:grpSpPr bwMode="auto">
          <a:xfrm>
            <a:off x="5449888" y="3027363"/>
            <a:ext cx="369887" cy="657225"/>
            <a:chOff x="4180" y="783"/>
            <a:chExt cx="150" cy="307"/>
          </a:xfrm>
        </p:grpSpPr>
        <p:sp>
          <p:nvSpPr>
            <p:cNvPr id="85050" name="AutoShape 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1" name="Rectangle 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2" name="Rectangle 1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3" name="AutoShape 1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4" name="Line 1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5" name="Line 1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6" name="Rectangle 1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7" name="Rectangle 1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1" name="Text Box 16"/>
          <p:cNvSpPr txBox="1">
            <a:spLocks noChangeArrowheads="1"/>
          </p:cNvSpPr>
          <p:nvPr/>
        </p:nvSpPr>
        <p:spPr bwMode="auto">
          <a:xfrm>
            <a:off x="6003925" y="12795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Comic Sans MS" charset="0"/>
              </a:rPr>
              <a:t>root DNS server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85002" name="Line 17"/>
          <p:cNvSpPr>
            <a:spLocks noChangeShapeType="1"/>
          </p:cNvSpPr>
          <p:nvPr/>
        </p:nvSpPr>
        <p:spPr bwMode="auto">
          <a:xfrm flipH="1" flipV="1">
            <a:off x="5499100" y="371475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18"/>
          <p:cNvSpPr>
            <a:spLocks noChangeShapeType="1"/>
          </p:cNvSpPr>
          <p:nvPr/>
        </p:nvSpPr>
        <p:spPr bwMode="auto">
          <a:xfrm flipV="1">
            <a:off x="5613400" y="201930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9"/>
          <p:cNvSpPr>
            <a:spLocks noChangeShapeType="1"/>
          </p:cNvSpPr>
          <p:nvPr/>
        </p:nvSpPr>
        <p:spPr bwMode="auto">
          <a:xfrm flipV="1">
            <a:off x="5899150" y="3181350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20"/>
          <p:cNvSpPr>
            <a:spLocks noChangeShapeType="1"/>
          </p:cNvSpPr>
          <p:nvPr/>
        </p:nvSpPr>
        <p:spPr bwMode="auto">
          <a:xfrm flipH="1" flipV="1">
            <a:off x="5899150" y="3352800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21"/>
          <p:cNvSpPr>
            <a:spLocks noChangeShapeType="1"/>
          </p:cNvSpPr>
          <p:nvPr/>
        </p:nvSpPr>
        <p:spPr bwMode="auto">
          <a:xfrm flipH="1">
            <a:off x="5822950" y="2247900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22"/>
          <p:cNvSpPr>
            <a:spLocks noChangeShapeType="1"/>
          </p:cNvSpPr>
          <p:nvPr/>
        </p:nvSpPr>
        <p:spPr bwMode="auto">
          <a:xfrm>
            <a:off x="5689600" y="374332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008" name="Group 23"/>
          <p:cNvGrpSpPr>
            <a:grpSpLocks/>
          </p:cNvGrpSpPr>
          <p:nvPr/>
        </p:nvGrpSpPr>
        <p:grpSpPr bwMode="auto">
          <a:xfrm>
            <a:off x="3457575" y="3082925"/>
            <a:ext cx="1998663" cy="611188"/>
            <a:chOff x="2800" y="2132"/>
            <a:chExt cx="1259" cy="385"/>
          </a:xfrm>
        </p:grpSpPr>
        <p:sp>
          <p:nvSpPr>
            <p:cNvPr id="85048" name="Rectangle 24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9" name="Text Box 25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Comic Sans MS" charset="0"/>
                </a:rPr>
                <a:t>local DNS server</a:t>
              </a:r>
              <a:endParaRPr lang="en-US" sz="2400" b="0">
                <a:latin typeface="Times New Roman" charset="0"/>
              </a:endParaRPr>
            </a:p>
            <a:p>
              <a:pPr algn="ctr"/>
              <a:r>
                <a:rPr lang="en-US" sz="1600"/>
                <a:t>dns.poly.edu</a:t>
              </a:r>
              <a:endParaRPr lang="en-US" sz="1600" b="0">
                <a:latin typeface="Times New Roman" charset="0"/>
              </a:endParaRPr>
            </a:p>
          </p:txBody>
        </p:sp>
      </p:grpSp>
      <p:sp>
        <p:nvSpPr>
          <p:cNvPr id="85009" name="Text Box 26"/>
          <p:cNvSpPr txBox="1">
            <a:spLocks noChangeArrowheads="1"/>
          </p:cNvSpPr>
          <p:nvPr/>
        </p:nvSpPr>
        <p:spPr bwMode="auto">
          <a:xfrm>
            <a:off x="5210175" y="4570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85010" name="Text Box 27"/>
          <p:cNvSpPr txBox="1">
            <a:spLocks noChangeArrowheads="1"/>
          </p:cNvSpPr>
          <p:nvPr/>
        </p:nvSpPr>
        <p:spPr bwMode="auto">
          <a:xfrm>
            <a:off x="5753100" y="2236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85011" name="Text Box 28"/>
          <p:cNvSpPr txBox="1">
            <a:spLocks noChangeArrowheads="1"/>
          </p:cNvSpPr>
          <p:nvPr/>
        </p:nvSpPr>
        <p:spPr bwMode="auto">
          <a:xfrm>
            <a:off x="6191250" y="2474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85012" name="Text Box 29"/>
          <p:cNvSpPr txBox="1">
            <a:spLocks noChangeArrowheads="1"/>
          </p:cNvSpPr>
          <p:nvPr/>
        </p:nvSpPr>
        <p:spPr bwMode="auto">
          <a:xfrm>
            <a:off x="6505575" y="288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4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85013" name="Text Box 30"/>
          <p:cNvSpPr txBox="1">
            <a:spLocks noChangeArrowheads="1"/>
          </p:cNvSpPr>
          <p:nvPr/>
        </p:nvSpPr>
        <p:spPr bwMode="auto">
          <a:xfrm>
            <a:off x="6535738" y="3371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5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85014" name="Text Box 31"/>
          <p:cNvSpPr txBox="1">
            <a:spLocks noChangeArrowheads="1"/>
          </p:cNvSpPr>
          <p:nvPr/>
        </p:nvSpPr>
        <p:spPr bwMode="auto">
          <a:xfrm>
            <a:off x="7132638" y="4411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6</a:t>
            </a:r>
            <a:endParaRPr lang="en-US" sz="2400" b="0">
              <a:latin typeface="Times New Roman" charset="0"/>
            </a:endParaRPr>
          </a:p>
        </p:txBody>
      </p:sp>
      <p:grpSp>
        <p:nvGrpSpPr>
          <p:cNvPr id="85015" name="Group 32"/>
          <p:cNvGrpSpPr>
            <a:grpSpLocks/>
          </p:cNvGrpSpPr>
          <p:nvPr/>
        </p:nvGrpSpPr>
        <p:grpSpPr bwMode="auto">
          <a:xfrm>
            <a:off x="6564313" y="1608138"/>
            <a:ext cx="369887" cy="657225"/>
            <a:chOff x="4180" y="783"/>
            <a:chExt cx="150" cy="307"/>
          </a:xfrm>
        </p:grpSpPr>
        <p:sp>
          <p:nvSpPr>
            <p:cNvPr id="85040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1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2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3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4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5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6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7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16" name="Group 41"/>
          <p:cNvGrpSpPr>
            <a:grpSpLocks/>
          </p:cNvGrpSpPr>
          <p:nvPr/>
        </p:nvGrpSpPr>
        <p:grpSpPr bwMode="auto">
          <a:xfrm>
            <a:off x="7392988" y="3036888"/>
            <a:ext cx="369887" cy="657225"/>
            <a:chOff x="4180" y="783"/>
            <a:chExt cx="150" cy="307"/>
          </a:xfrm>
        </p:grpSpPr>
        <p:sp>
          <p:nvSpPr>
            <p:cNvPr id="85032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3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4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5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6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7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8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9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17" name="Group 50"/>
          <p:cNvGrpSpPr>
            <a:grpSpLocks/>
          </p:cNvGrpSpPr>
          <p:nvPr/>
        </p:nvGrpSpPr>
        <p:grpSpPr bwMode="auto">
          <a:xfrm>
            <a:off x="7373938" y="4656138"/>
            <a:ext cx="369887" cy="657225"/>
            <a:chOff x="4180" y="783"/>
            <a:chExt cx="150" cy="307"/>
          </a:xfrm>
        </p:grpSpPr>
        <p:sp>
          <p:nvSpPr>
            <p:cNvPr id="85024" name="AutoShape 5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5" name="Rectangle 5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6" name="Rectangle 5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AutoShape 5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Line 5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9" name="Line 5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0" name="Rectangle 5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1" name="Rectangle 5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18" name="Text Box 59"/>
          <p:cNvSpPr txBox="1">
            <a:spLocks noChangeArrowheads="1"/>
          </p:cNvSpPr>
          <p:nvPr/>
        </p:nvSpPr>
        <p:spPr bwMode="auto">
          <a:xfrm>
            <a:off x="6456363" y="5303838"/>
            <a:ext cx="2617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>
                <a:latin typeface="Comic Sans MS" charset="0"/>
              </a:rPr>
              <a:t>authoritative DNS server</a:t>
            </a:r>
            <a:endParaRPr lang="en-US" sz="2400" b="0">
              <a:latin typeface="Times New Roman" charset="0"/>
            </a:endParaRPr>
          </a:p>
          <a:p>
            <a:pPr algn="ctr"/>
            <a:r>
              <a:rPr lang="en-US" sz="1600"/>
              <a:t>dns.cs.umass.edu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85019" name="Text Box 60"/>
          <p:cNvSpPr txBox="1">
            <a:spLocks noChangeArrowheads="1"/>
          </p:cNvSpPr>
          <p:nvPr/>
        </p:nvSpPr>
        <p:spPr bwMode="auto">
          <a:xfrm>
            <a:off x="6505575" y="4441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7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85020" name="Text Box 61"/>
          <p:cNvSpPr txBox="1">
            <a:spLocks noChangeArrowheads="1"/>
          </p:cNvSpPr>
          <p:nvPr/>
        </p:nvSpPr>
        <p:spPr bwMode="auto">
          <a:xfrm>
            <a:off x="5762625" y="45894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Arial" charset="0"/>
              </a:rPr>
              <a:t>8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85021" name="Line 62"/>
          <p:cNvSpPr>
            <a:spLocks noChangeShapeType="1"/>
          </p:cNvSpPr>
          <p:nvPr/>
        </p:nvSpPr>
        <p:spPr bwMode="auto">
          <a:xfrm>
            <a:off x="5832475" y="3513138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2" name="Line 63"/>
          <p:cNvSpPr>
            <a:spLocks noChangeShapeType="1"/>
          </p:cNvSpPr>
          <p:nvPr/>
        </p:nvSpPr>
        <p:spPr bwMode="auto">
          <a:xfrm flipH="1" flipV="1">
            <a:off x="5792788" y="3629025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Text Box 64"/>
          <p:cNvSpPr txBox="1">
            <a:spLocks noChangeArrowheads="1"/>
          </p:cNvSpPr>
          <p:nvPr/>
        </p:nvSpPr>
        <p:spPr bwMode="auto">
          <a:xfrm>
            <a:off x="6764338" y="2651125"/>
            <a:ext cx="2011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Comic Sans MS" charset="0"/>
              </a:rPr>
              <a:t>TLD DNS server</a:t>
            </a:r>
            <a:endParaRPr lang="en-US" sz="16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3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Inserting Resource Records into DNS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686800" cy="498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Example: just created </a:t>
            </a:r>
            <a:r>
              <a:rPr lang="en-US" sz="2400" dirty="0" smtClean="0">
                <a:latin typeface="Arial" charset="0"/>
                <a:cs typeface="Arial" charset="0"/>
              </a:rPr>
              <a:t>company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 err="1">
                <a:latin typeface="Arial" charset="0"/>
                <a:cs typeface="Arial" charset="0"/>
              </a:rPr>
              <a:t>FooBar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Get a block of address space from ISP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Say 212.44.9.128/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25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Register </a:t>
            </a:r>
            <a:r>
              <a:rPr lang="en-US" sz="2400" b="1" dirty="0" err="1">
                <a:latin typeface="Courier New" charset="0"/>
                <a:cs typeface="Arial" charset="0"/>
              </a:rPr>
              <a:t>foobar.com</a:t>
            </a:r>
            <a:r>
              <a:rPr lang="en-US" sz="2400" dirty="0">
                <a:latin typeface="Arial" charset="0"/>
                <a:cs typeface="Arial" charset="0"/>
              </a:rPr>
              <a:t> at </a:t>
            </a:r>
            <a:r>
              <a:rPr lang="en-US" sz="2400" dirty="0" smtClean="0">
                <a:latin typeface="Arial" charset="0"/>
                <a:cs typeface="Arial" charset="0"/>
              </a:rPr>
              <a:t>registrar (e.g., Network Solutions)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Provide registrar with names and IP addresses of your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authoritative name server (primary and secondary)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Registrar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inserts RR pairs into the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000" b="1" dirty="0" smtClean="0">
                <a:latin typeface="Courier New" charset="0"/>
                <a:ea typeface="Arial" charset="0"/>
                <a:cs typeface="Arial" charset="0"/>
              </a:rPr>
              <a:t>com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TLD server: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800" b="1" dirty="0" err="1">
                <a:latin typeface="Courier New" charset="0"/>
                <a:ea typeface="Arial" charset="0"/>
                <a:cs typeface="Arial" charset="0"/>
              </a:rPr>
              <a:t>foobar.com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800" b="1" dirty="0">
                <a:latin typeface="Courier New" charset="0"/>
                <a:ea typeface="Arial" charset="0"/>
                <a:cs typeface="Arial" charset="0"/>
              </a:rPr>
              <a:t>dns1.foobar.com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800" b="1" dirty="0">
                <a:latin typeface="Courier New" charset="0"/>
                <a:ea typeface="Arial" charset="0"/>
                <a:cs typeface="Arial" charset="0"/>
              </a:rPr>
              <a:t>NS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800" b="1" dirty="0">
                <a:latin typeface="Courier New" charset="0"/>
                <a:ea typeface="Arial" charset="0"/>
                <a:cs typeface="Arial" charset="0"/>
              </a:rPr>
              <a:t>dns1.foobar.com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800" b="1" dirty="0">
                <a:latin typeface="Courier New" charset="0"/>
                <a:ea typeface="Arial" charset="0"/>
                <a:cs typeface="Arial" charset="0"/>
              </a:rPr>
              <a:t>212.44.9.129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800" b="1" dirty="0">
                <a:latin typeface="Courier New" charset="0"/>
                <a:ea typeface="Arial" charset="0"/>
                <a:cs typeface="Arial" charset="0"/>
              </a:rPr>
              <a:t>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)</a:t>
            </a:r>
            <a:br>
              <a:rPr lang="en-US" sz="1800" dirty="0" smtClean="0">
                <a:latin typeface="Arial" charset="0"/>
                <a:ea typeface="Arial" charset="0"/>
                <a:cs typeface="Arial" charset="0"/>
              </a:rPr>
            </a:b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You store appropriate records in your server </a:t>
            </a:r>
            <a:r>
              <a:rPr lang="en-US" sz="2400" b="1" dirty="0" smtClean="0">
                <a:latin typeface="Courier New" charset="0"/>
                <a:cs typeface="Arial" charset="0"/>
              </a:rPr>
              <a:t>dns1</a:t>
            </a:r>
            <a:r>
              <a:rPr lang="en-US" sz="2400" b="1" dirty="0">
                <a:latin typeface="Courier New" charset="0"/>
                <a:cs typeface="Arial" charset="0"/>
              </a:rPr>
              <a:t>.</a:t>
            </a:r>
            <a:r>
              <a:rPr lang="en-US" sz="2400" b="1" dirty="0" smtClean="0">
                <a:latin typeface="Courier New" charset="0"/>
                <a:cs typeface="Arial" charset="0"/>
              </a:rPr>
              <a:t>foobar.com:</a:t>
            </a: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e.g., type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 record for </a:t>
            </a:r>
            <a:r>
              <a:rPr lang="en-US" sz="2000" b="1" dirty="0" err="1">
                <a:latin typeface="Courier New" charset="0"/>
                <a:ea typeface="Arial" charset="0"/>
                <a:cs typeface="Arial" charset="0"/>
              </a:rPr>
              <a:t>www.foobar.com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e.g., type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MX record for </a:t>
            </a:r>
            <a:r>
              <a:rPr lang="en-US" sz="2000" b="1" dirty="0" err="1">
                <a:latin typeface="Courier New" charset="0"/>
                <a:ea typeface="Arial" charset="0"/>
                <a:cs typeface="Arial" charset="0"/>
              </a:rPr>
              <a:t>foobar.com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9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762000"/>
            <a:ext cx="6934200" cy="1752600"/>
          </a:xfrm>
        </p:spPr>
        <p:txBody>
          <a:bodyPr/>
          <a:lstStyle/>
          <a:p>
            <a:pPr defTabSz="457154">
              <a:defRPr/>
            </a:pPr>
            <a:r>
              <a:rPr lang="en-US" b="1" dirty="0">
                <a:ea typeface="+mn-ea"/>
                <a:cs typeface="+mn-cs"/>
              </a:rPr>
              <a:t/>
            </a:r>
            <a:br>
              <a:rPr lang="en-US" b="1" dirty="0">
                <a:ea typeface="+mn-ea"/>
                <a:cs typeface="+mn-cs"/>
              </a:rPr>
            </a:b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How can we get the content on to Joan’s laptop? </a:t>
            </a:r>
          </a:p>
          <a:p>
            <a:pPr defTabSz="457154">
              <a:defRPr/>
            </a:pPr>
            <a:endParaRPr lang="en-US" b="1" dirty="0">
              <a:ea typeface="+mn-ea"/>
              <a:cs typeface="+mn-cs"/>
            </a:endParaRPr>
          </a:p>
          <a:p>
            <a:pPr defTabSz="457154">
              <a:defRPr/>
            </a:pP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  <a:hlinkClick r:id="rId3"/>
              </a:rPr>
              <a:t>http://youtube.com?watch=xy</a:t>
            </a:r>
            <a:r>
              <a:rPr lang="en-US" b="1" dirty="0" smtClean="0">
                <a:ea typeface="+mn-ea"/>
                <a:cs typeface="+mn-cs"/>
                <a:hlinkClick r:id="rId3"/>
              </a:rPr>
              <a:t>xtyw13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dirty="0" smtClean="0">
                <a:ea typeface="+mn-ea"/>
                <a:cs typeface="+mn-cs"/>
                <a:sym typeface="Wingdings"/>
              </a:rPr>
              <a:t>render in browsers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  <a:sym typeface="Wingdings"/>
              </a:rPr>
              <a:t>? </a:t>
            </a:r>
            <a:endParaRPr lang="en-US" b="1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defTabSz="457154">
              <a:defRPr/>
            </a:pPr>
            <a:endParaRPr lang="en-US" b="1" dirty="0">
              <a:ea typeface="+mn-ea"/>
              <a:cs typeface="+mn-cs"/>
            </a:endParaRPr>
          </a:p>
          <a:p>
            <a:pPr defTabSz="457154">
              <a:defRPr/>
            </a:pPr>
            <a:endParaRPr lang="en-US" b="1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81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Web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7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Web –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Precursor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00400" y="1524000"/>
            <a:ext cx="5715000" cy="4343400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1967</a:t>
            </a:r>
            <a:r>
              <a:rPr lang="en-US" dirty="0">
                <a:latin typeface="Arial" charset="0"/>
                <a:cs typeface="Arial" charset="0"/>
              </a:rPr>
              <a:t>, Ted Nelson, </a:t>
            </a:r>
            <a:r>
              <a:rPr lang="en-US" dirty="0" err="1">
                <a:latin typeface="Arial" charset="0"/>
                <a:cs typeface="Arial" charset="0"/>
              </a:rPr>
              <a:t>Xanadu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 world-wide publishing network that would allow information to be stored not as separate files but as connected literature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Owners of documents would be automatically paid via electronic means for the virtual copying of their documents </a:t>
            </a:r>
          </a:p>
          <a:p>
            <a:r>
              <a:rPr lang="en-US" dirty="0">
                <a:latin typeface="Arial" charset="0"/>
                <a:cs typeface="Arial" charset="0"/>
              </a:rPr>
              <a:t>Coined the term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Hypertext</a:t>
            </a:r>
            <a:r>
              <a:rPr lang="ja-JP" altLang="en-US" dirty="0" smtClean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6629" name="Picture 4" descr="nelson">
            <a:hlinkClick r:id="rId3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525" y="1524000"/>
            <a:ext cx="2149475" cy="2895600"/>
          </a:xfrm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71513" y="4710113"/>
            <a:ext cx="172187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/>
              <a:t>Ted Nelson</a:t>
            </a:r>
          </a:p>
        </p:txBody>
      </p:sp>
    </p:spTree>
    <p:extLst>
      <p:ext uri="{BB962C8B-B14F-4D97-AF65-F5344CB8AC3E}">
        <p14:creationId xmlns:p14="http://schemas.microsoft.com/office/powerpoint/2010/main" val="87544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70488-E1F9-334A-9820-C672517D42A6}" type="slidenum">
              <a:rPr lang="en-US" sz="1400" b="0">
                <a:latin typeface="Times New Roman" charset="0"/>
              </a:rPr>
              <a:pPr eaLnBrk="1" hangingPunct="1"/>
              <a:t>67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Web –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History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4200" y="1447800"/>
            <a:ext cx="6324600" cy="5715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World </a:t>
            </a:r>
            <a:r>
              <a:rPr lang="en-US" dirty="0">
                <a:latin typeface="Arial" charset="0"/>
                <a:cs typeface="Arial" charset="0"/>
              </a:rPr>
              <a:t>Wide Web (WWW): a distributed database of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pages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linked through 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Arial" charset="0"/>
              </a:rPr>
              <a:t>Hypertext Transport Protocol</a:t>
            </a:r>
            <a:r>
              <a:rPr lang="en-US" dirty="0">
                <a:latin typeface="Arial" charset="0"/>
                <a:cs typeface="Arial" charset="0"/>
              </a:rPr>
              <a:t> (HTTP)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HTTP implementation - 1990 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Tim Berners-Lee at CERN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HTTP/0.9 – 1991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Simple GET command for the Web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HTTP/1.0 –1992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Client/Server information, simple caching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HTTP/1.1 - 1996 </a:t>
            </a:r>
          </a:p>
        </p:txBody>
      </p:sp>
      <p:pic>
        <p:nvPicPr>
          <p:cNvPr id="28677" name="Picture 4" descr="2001-eur-head-quarter">
            <a:hlinkClick r:id="rId3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744" y="1447800"/>
            <a:ext cx="2138294" cy="2286000"/>
          </a:xfrm>
        </p:spPr>
      </p:pic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19113" y="3824233"/>
            <a:ext cx="226057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dirty="0"/>
              <a:t>Tim Berners-Lee</a:t>
            </a:r>
          </a:p>
        </p:txBody>
      </p:sp>
    </p:spTree>
    <p:extLst>
      <p:ext uri="{BB962C8B-B14F-4D97-AF65-F5344CB8AC3E}">
        <p14:creationId xmlns:p14="http://schemas.microsoft.com/office/powerpoint/2010/main" val="383529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Web Components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Infrastructure: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Clients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Servers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URL: naming content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HTML: formatting content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Protocol for exchanging information: HTTP</a:t>
            </a:r>
          </a:p>
        </p:txBody>
      </p:sp>
    </p:spTree>
    <p:extLst>
      <p:ext uri="{BB962C8B-B14F-4D97-AF65-F5344CB8AC3E}">
        <p14:creationId xmlns:p14="http://schemas.microsoft.com/office/powerpoint/2010/main" val="90961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315C-53D7-A84B-8F7A-4441ED83B982}" type="slidenum">
              <a:rPr lang="en-US"/>
              <a:pPr/>
              <a:t>69</a:t>
            </a:fld>
            <a:endParaRPr lang="en-US"/>
          </a:p>
        </p:txBody>
      </p:sp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 Record Locator (URL)</a:t>
            </a:r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4267200"/>
          </a:xfrm>
        </p:spPr>
        <p:txBody>
          <a:bodyPr/>
          <a:lstStyle/>
          <a:p>
            <a:pPr marL="342900" indent="-342900"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protocol</a:t>
            </a:r>
            <a:r>
              <a:rPr lang="en-US" sz="2000" b="1" dirty="0">
                <a:latin typeface="Courier New" charset="0"/>
                <a:cs typeface="Courier New" charset="0"/>
              </a:rPr>
              <a:t>://host-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name[:port]/</a:t>
            </a:r>
            <a:r>
              <a:rPr lang="en-US" sz="2000" b="1" dirty="0">
                <a:latin typeface="Courier New" charset="0"/>
                <a:cs typeface="Courier New" charset="0"/>
              </a:rPr>
              <a:t>directory-path/resource</a:t>
            </a:r>
          </a:p>
          <a:p>
            <a:pPr marL="342900" indent="-342900"/>
            <a:endParaRPr lang="en-US" sz="2000" dirty="0"/>
          </a:p>
          <a:p>
            <a:pPr marL="342900" indent="-342900"/>
            <a:r>
              <a:rPr lang="en-US" sz="2000" dirty="0"/>
              <a:t>Extend the idea of hierarchical </a:t>
            </a:r>
            <a:r>
              <a:rPr lang="en-US" sz="2000" dirty="0" smtClean="0"/>
              <a:t>hostnames to include </a:t>
            </a:r>
            <a:r>
              <a:rPr lang="en-US" sz="2000" dirty="0"/>
              <a:t>anything in a file system</a:t>
            </a:r>
            <a:endParaRPr lang="en-US" sz="2800" dirty="0"/>
          </a:p>
          <a:p>
            <a:pPr marL="669925" lvl="1" indent="-325438"/>
            <a:r>
              <a:rPr lang="en-US" sz="1800" dirty="0" smtClean="0">
                <a:hlinkClick r:id="rId2"/>
              </a:rPr>
              <a:t>http:</a:t>
            </a:r>
            <a:r>
              <a:rPr lang="en-US" sz="1800" dirty="0">
                <a:hlinkClick r:id="rId2"/>
              </a:rPr>
              <a:t>//</a:t>
            </a:r>
            <a:r>
              <a:rPr lang="en-US" sz="1800" dirty="0" smtClean="0">
                <a:hlinkClick r:id="rId2"/>
              </a:rPr>
              <a:t>www.isi.edu/~hussain/</a:t>
            </a:r>
            <a:endParaRPr lang="en-US" sz="1800" dirty="0" smtClean="0"/>
          </a:p>
          <a:p>
            <a:pPr marL="344487" lvl="1" indent="0">
              <a:buNone/>
            </a:pPr>
            <a:endParaRPr lang="en-US" sz="1700" dirty="0"/>
          </a:p>
          <a:p>
            <a:pPr marL="342900" indent="-342900"/>
            <a:r>
              <a:rPr lang="en-US" sz="2000" dirty="0"/>
              <a:t>Extend to program executions as well…</a:t>
            </a:r>
            <a:endParaRPr lang="en-US" sz="1900" dirty="0"/>
          </a:p>
          <a:p>
            <a:pPr marL="669925" lvl="1" indent="-325438"/>
            <a:r>
              <a:rPr lang="en-US" sz="1800" dirty="0">
                <a:hlinkClick r:id="rId3"/>
              </a:rPr>
              <a:t>http://us.f413.mail.yahoo.com/ym/ShowLetter?box=%40B%40Bulk&amp;MsgId=2604_1744106_29699_1123_1261_0_28917_3552_1289957100&amp;Search=&amp;Nhead=f&amp;YY=31454&amp;order=down&amp;sort=date&amp;pos=0&amp;view=a&amp;head=b</a:t>
            </a:r>
            <a:endParaRPr lang="en-US" sz="1800" dirty="0"/>
          </a:p>
          <a:p>
            <a:pPr marL="669925" lvl="1" indent="-325438"/>
            <a:r>
              <a:rPr lang="en-US" sz="1800" dirty="0"/>
              <a:t>Server side processing can be incorporated in the name</a:t>
            </a:r>
          </a:p>
        </p:txBody>
      </p:sp>
    </p:spTree>
    <p:extLst>
      <p:ext uri="{BB962C8B-B14F-4D97-AF65-F5344CB8AC3E}">
        <p14:creationId xmlns:p14="http://schemas.microsoft.com/office/powerpoint/2010/main" val="82488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Addressing</a:t>
            </a:r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785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>
                <a:latin typeface="Arial" charset="0"/>
              </a:rPr>
              <a:t>IP Address : </a:t>
            </a:r>
            <a:r>
              <a:rPr lang="en-US" sz="2800" dirty="0" smtClean="0">
                <a:latin typeface="Arial" charset="0"/>
              </a:rPr>
              <a:t>12.4.2.1       </a:t>
            </a:r>
            <a:r>
              <a:rPr lang="en-US" sz="2800" dirty="0">
                <a:latin typeface="Arial" charset="0"/>
              </a:rPr>
              <a:t>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429000" cy="3130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24000" y="2868613"/>
            <a:ext cx="7466013" cy="538162"/>
            <a:chOff x="960" y="1571"/>
            <a:chExt cx="4703" cy="339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960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57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00000010</a:t>
              </a:r>
              <a:endParaRPr lang="en-US" sz="2800" b="0" dirty="0">
                <a:latin typeface="Monaco"/>
                <a:cs typeface="Monaco"/>
              </a:endParaRP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00000001</a:t>
              </a:r>
              <a:endParaRPr lang="en-US" sz="2800" b="0" dirty="0">
                <a:latin typeface="Monaco"/>
                <a:cs typeface="Monaco"/>
              </a:endParaRP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24001" y="4029075"/>
            <a:ext cx="7461251" cy="538163"/>
            <a:chOff x="960" y="2302"/>
            <a:chExt cx="4700" cy="339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9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50292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50292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6863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295401" y="1203325"/>
            <a:ext cx="7112488" cy="70852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</a:rPr>
              <a:t>Use two 32-bit numbers to represent a </a:t>
            </a:r>
            <a:r>
              <a:rPr lang="en-US" dirty="0" smtClean="0">
                <a:latin typeface="Arial" charset="0"/>
              </a:rPr>
              <a:t>network location</a:t>
            </a:r>
          </a:p>
          <a:p>
            <a:pPr algn="ctr"/>
            <a:r>
              <a:rPr lang="en-US" dirty="0" smtClean="0">
                <a:latin typeface="Arial" charset="0"/>
              </a:rPr>
              <a:t>Address </a:t>
            </a:r>
            <a:r>
              <a:rPr lang="en-US" dirty="0">
                <a:latin typeface="Arial" charset="0"/>
              </a:rPr>
              <a:t>+ Mask  </a:t>
            </a:r>
          </a:p>
        </p:txBody>
      </p:sp>
    </p:spTree>
    <p:extLst>
      <p:ext uri="{BB962C8B-B14F-4D97-AF65-F5344CB8AC3E}">
        <p14:creationId xmlns:p14="http://schemas.microsoft.com/office/powerpoint/2010/main" val="80674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73" grpId="0" animBg="1"/>
      <p:bldP spid="139274" grpId="0" animBg="1"/>
      <p:bldP spid="139275" grpId="0"/>
      <p:bldP spid="139276" grpId="0" animBg="1"/>
      <p:bldP spid="139277" grpId="0" animBg="1"/>
      <p:bldP spid="139278" grpId="0" animBg="1"/>
      <p:bldP spid="139279" grpId="0" animBg="1"/>
      <p:bldP spid="139280" grpId="0"/>
      <p:bldP spid="13928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315C-53D7-A84B-8F7A-4441ED83B982}" type="slidenum">
              <a:rPr lang="en-US"/>
              <a:pPr/>
              <a:t>70</a:t>
            </a:fld>
            <a:endParaRPr lang="en-US"/>
          </a:p>
        </p:txBody>
      </p:sp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 Record Locator (URL)</a:t>
            </a:r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4267200"/>
          </a:xfrm>
        </p:spPr>
        <p:txBody>
          <a:bodyPr/>
          <a:lstStyle/>
          <a:p>
            <a:pPr marL="342900" indent="-342900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protocol://host-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name[:port]/</a:t>
            </a:r>
            <a:r>
              <a:rPr lang="en-US" sz="2000" b="1" dirty="0">
                <a:latin typeface="Courier New" charset="0"/>
                <a:cs typeface="Courier New" charset="0"/>
              </a:rPr>
              <a:t>directory-path/resource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protocol</a:t>
            </a:r>
            <a:r>
              <a:rPr lang="en-US" sz="2000" dirty="0" smtClean="0"/>
              <a:t>: http</a:t>
            </a:r>
            <a:r>
              <a:rPr lang="en-US" sz="2000" dirty="0"/>
              <a:t>, ftp, https, </a:t>
            </a:r>
            <a:r>
              <a:rPr lang="en-US" sz="2000" dirty="0" err="1"/>
              <a:t>smtp</a:t>
            </a:r>
            <a:r>
              <a:rPr lang="en-US" sz="2000" dirty="0"/>
              <a:t>, </a:t>
            </a:r>
            <a:r>
              <a:rPr lang="en-US" sz="2000" dirty="0" err="1"/>
              <a:t>rtsp</a:t>
            </a:r>
            <a:r>
              <a:rPr lang="en-US" sz="2000" dirty="0"/>
              <a:t>, </a:t>
            </a:r>
            <a:r>
              <a:rPr lang="en-US" sz="2000" i="1" dirty="0"/>
              <a:t>etc</a:t>
            </a:r>
            <a:r>
              <a:rPr lang="en-US" sz="2000" dirty="0"/>
              <a:t>.</a:t>
            </a:r>
          </a:p>
          <a:p>
            <a:r>
              <a:rPr lang="en-US" sz="2000" i="1" dirty="0" smtClean="0"/>
              <a:t>hostname</a:t>
            </a:r>
            <a:r>
              <a:rPr lang="en-US" sz="2000" dirty="0" smtClean="0"/>
              <a:t>: DNS </a:t>
            </a:r>
            <a:r>
              <a:rPr lang="en-US" sz="2000" dirty="0"/>
              <a:t>name, IP address</a:t>
            </a:r>
          </a:p>
          <a:p>
            <a:r>
              <a:rPr lang="en-US" sz="2000" i="1" dirty="0" smtClean="0"/>
              <a:t>port:</a:t>
            </a:r>
            <a:r>
              <a:rPr lang="en-US" sz="2000" dirty="0"/>
              <a:t> </a:t>
            </a:r>
            <a:r>
              <a:rPr lang="en-US" sz="2000" dirty="0" smtClean="0"/>
              <a:t>defaults </a:t>
            </a:r>
            <a:r>
              <a:rPr lang="en-US" sz="2000" dirty="0"/>
              <a:t>to protocol</a:t>
            </a:r>
            <a:r>
              <a:rPr lang="en-US" altLang="ja-JP" sz="2000" dirty="0"/>
              <a:t>’</a:t>
            </a:r>
            <a:r>
              <a:rPr lang="en-US" sz="2000" dirty="0"/>
              <a:t>s standard </a:t>
            </a:r>
            <a:r>
              <a:rPr lang="en-US" sz="2000" dirty="0" smtClean="0"/>
              <a:t>port; </a:t>
            </a:r>
            <a:r>
              <a:rPr lang="en-US" sz="2000" i="1" dirty="0" smtClean="0"/>
              <a:t>e.g</a:t>
            </a:r>
            <a:r>
              <a:rPr lang="en-US" sz="2000" i="1" dirty="0"/>
              <a:t>.</a:t>
            </a:r>
            <a:r>
              <a:rPr lang="en-US" sz="2000" dirty="0"/>
              <a:t> http: 80  https: 443</a:t>
            </a:r>
          </a:p>
          <a:p>
            <a:r>
              <a:rPr lang="en-US" sz="2000" i="1" dirty="0"/>
              <a:t>directory </a:t>
            </a:r>
            <a:r>
              <a:rPr lang="en-US" sz="2000" i="1" dirty="0" smtClean="0"/>
              <a:t>path</a:t>
            </a:r>
            <a:r>
              <a:rPr lang="en-US" sz="2000" dirty="0" smtClean="0"/>
              <a:t>: hierarchical</a:t>
            </a:r>
            <a:r>
              <a:rPr lang="en-US" sz="2000" dirty="0"/>
              <a:t>, reflecting file system</a:t>
            </a:r>
          </a:p>
          <a:p>
            <a:r>
              <a:rPr lang="en-US" sz="2000" i="1" dirty="0" smtClean="0"/>
              <a:t>resource</a:t>
            </a:r>
            <a:r>
              <a:rPr lang="en-US" sz="2000" dirty="0" smtClean="0"/>
              <a:t>: Identifies </a:t>
            </a:r>
            <a:r>
              <a:rPr lang="en-US" sz="2000" dirty="0"/>
              <a:t>the desired resource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028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and DNS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 use hostnames</a:t>
            </a:r>
          </a:p>
          <a:p>
            <a:endParaRPr lang="en-US" dirty="0"/>
          </a:p>
          <a:p>
            <a:r>
              <a:rPr lang="en-US" dirty="0"/>
              <a:t>Thus, content names are tied to specific hosts</a:t>
            </a:r>
          </a:p>
          <a:p>
            <a:endParaRPr lang="en-US" dirty="0"/>
          </a:p>
          <a:p>
            <a:r>
              <a:rPr lang="en-US" dirty="0" smtClean="0"/>
              <a:t>Makes persistence of content difficult!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6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8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Hyper Text Transfer Protocol (HTTP)</a:t>
            </a: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Client-server </a:t>
            </a:r>
            <a:r>
              <a:rPr lang="en-US" dirty="0" smtClean="0"/>
              <a:t>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server is “always on” and “well known”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clients initiate contact to server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Synchronous request/reply protocol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Runs over TCP, Port </a:t>
            </a:r>
            <a:r>
              <a:rPr lang="en-US" dirty="0" smtClean="0"/>
              <a:t>80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Stateless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ASCII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2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HTTP Request/Response</a:t>
            </a:r>
            <a:endParaRPr lang="en-US" dirty="0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13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2893111" y="1828800"/>
            <a:ext cx="8273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i="1"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439052" y="1884363"/>
            <a:ext cx="91702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i="1" dirty="0"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178006" y="2170086"/>
            <a:ext cx="11277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>
                <a:latin typeface="+mn-lt"/>
              </a:rPr>
              <a:t>TCP Syn</a:t>
            </a: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654458" y="2568548"/>
            <a:ext cx="168585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439179" y="3330548"/>
            <a:ext cx="24910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684718" y="3881438"/>
            <a:ext cx="301626" cy="887412"/>
            <a:chOff x="963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63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tx2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66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tx2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66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tx2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32890" y="2400300"/>
            <a:ext cx="129926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>
                <a:latin typeface="+mn-lt"/>
              </a:rPr>
              <a:t>Establish</a:t>
            </a:r>
          </a:p>
          <a:p>
            <a:r>
              <a:rPr lang="en-US" sz="1800" b="0"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77590" y="4229100"/>
            <a:ext cx="113233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>
                <a:latin typeface="+mn-lt"/>
              </a:rPr>
              <a:t>Request</a:t>
            </a:r>
          </a:p>
          <a:p>
            <a:r>
              <a:rPr lang="en-US" sz="1800" b="0"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31852" y="3086100"/>
            <a:ext cx="952673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>
                <a:latin typeface="+mn-lt"/>
              </a:rPr>
              <a:t>Client </a:t>
            </a:r>
          </a:p>
          <a:p>
            <a:r>
              <a:rPr lang="en-US" sz="1800" b="0"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Close connection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524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3541713" y="3654425"/>
            <a:ext cx="49085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660066"/>
                </a:solidFill>
              </a:rPr>
              <a:t>GET /</a:t>
            </a:r>
            <a:r>
              <a:rPr lang="en-US" dirty="0" err="1">
                <a:solidFill>
                  <a:srgbClr val="660066"/>
                </a:solidFill>
              </a:rPr>
              <a:t>somedir</a:t>
            </a:r>
            <a:r>
              <a:rPr lang="en-US" dirty="0">
                <a:solidFill>
                  <a:srgbClr val="660066"/>
                </a:solidFill>
              </a:rPr>
              <a:t>/</a:t>
            </a:r>
            <a:r>
              <a:rPr lang="en-US" dirty="0" err="1">
                <a:solidFill>
                  <a:srgbClr val="660066"/>
                </a:solidFill>
              </a:rPr>
              <a:t>page.html</a:t>
            </a:r>
            <a:r>
              <a:rPr lang="en-US" dirty="0">
                <a:solidFill>
                  <a:srgbClr val="660066"/>
                </a:solidFill>
              </a:rPr>
              <a:t> HTTP/1.1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Host: </a:t>
            </a:r>
            <a:r>
              <a:rPr lang="en-US" dirty="0" err="1">
                <a:solidFill>
                  <a:srgbClr val="660066"/>
                </a:solidFill>
              </a:rPr>
              <a:t>www.someschool.edu</a:t>
            </a:r>
            <a:r>
              <a:rPr lang="en-US" dirty="0">
                <a:solidFill>
                  <a:srgbClr val="660066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User-agent: Mozilla/4.0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Connection: close 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Accept-language: </a:t>
            </a:r>
            <a:r>
              <a:rPr lang="en-US" dirty="0" err="1">
                <a:solidFill>
                  <a:srgbClr val="660066"/>
                </a:solidFill>
              </a:rPr>
              <a:t>fr</a:t>
            </a:r>
            <a:r>
              <a:rPr lang="en-US" dirty="0">
                <a:solidFill>
                  <a:srgbClr val="660066"/>
                </a:solidFill>
              </a:rPr>
              <a:t> </a:t>
            </a:r>
          </a:p>
          <a:p>
            <a:pPr algn="l"/>
            <a:r>
              <a:rPr lang="en-US" sz="1400" b="0" dirty="0">
                <a:solidFill>
                  <a:srgbClr val="660066"/>
                </a:solidFill>
                <a:latin typeface="Courier" charset="0"/>
              </a:rPr>
              <a:t>(blank line)</a:t>
            </a:r>
            <a:r>
              <a:rPr lang="en-US" dirty="0">
                <a:solidFill>
                  <a:srgbClr val="660066"/>
                </a:solidFill>
              </a:rPr>
              <a:t> </a:t>
            </a:r>
            <a:endParaRPr lang="en-US" sz="2400" b="0" dirty="0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Client-to-Server Communication</a:t>
            </a:r>
            <a:endParaRPr lang="en-US" sz="24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220200" cy="2362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  <a:cs typeface="Arial" charset="0"/>
              </a:rPr>
              <a:t>HTTP Request Message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Request line:  method, resource, and protocol version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Request headers:  provide information or modify request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Body:  optional data (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e.g.,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POST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data to the server)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228600" y="3641725"/>
            <a:ext cx="297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2"/>
                </a:solidFill>
                <a:latin typeface="Arial" charset="0"/>
              </a:rPr>
              <a:t>request line</a:t>
            </a:r>
            <a:endParaRPr lang="en-US" sz="1800" b="0" i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 flipV="1">
            <a:off x="2514600" y="3886200"/>
            <a:ext cx="1066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184" name="Freeform 7"/>
          <p:cNvSpPr>
            <a:spLocks/>
          </p:cNvSpPr>
          <p:nvPr/>
        </p:nvSpPr>
        <p:spPr bwMode="auto">
          <a:xfrm>
            <a:off x="3581400" y="3978275"/>
            <a:ext cx="228600" cy="1279525"/>
          </a:xfrm>
          <a:custGeom>
            <a:avLst/>
            <a:gdLst>
              <a:gd name="T0" fmla="*/ 185928 w 150"/>
              <a:gd name="T1" fmla="*/ 8309 h 924"/>
              <a:gd name="T2" fmla="*/ 0 w 150"/>
              <a:gd name="T3" fmla="*/ 0 h 924"/>
              <a:gd name="T4" fmla="*/ 0 w 150"/>
              <a:gd name="T5" fmla="*/ 1279525 h 924"/>
              <a:gd name="T6" fmla="*/ 228600 w 150"/>
              <a:gd name="T7" fmla="*/ 127121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2590800" y="4267200"/>
            <a:ext cx="9960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i="1">
                <a:solidFill>
                  <a:schemeClr val="accent2"/>
                </a:solidFill>
                <a:latin typeface="Arial" charset="0"/>
              </a:rPr>
              <a:t>header</a:t>
            </a:r>
          </a:p>
          <a:p>
            <a:pPr algn="l"/>
            <a:r>
              <a:rPr lang="en-US" sz="1800" i="1">
                <a:solidFill>
                  <a:schemeClr val="accent2"/>
                </a:solidFill>
                <a:latin typeface="Arial" charset="0"/>
              </a:rPr>
              <a:t> lines</a:t>
            </a: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2779713" y="5410200"/>
            <a:ext cx="877887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304800" y="5791200"/>
            <a:ext cx="312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2"/>
                </a:solidFill>
                <a:latin typeface="Arial" charset="0"/>
              </a:rPr>
              <a:t>carriage return line feed</a:t>
            </a:r>
          </a:p>
          <a:p>
            <a:pPr algn="ctr"/>
            <a:r>
              <a:rPr lang="en-US" sz="1800" i="1" dirty="0">
                <a:solidFill>
                  <a:schemeClr val="accent2"/>
                </a:solidFill>
                <a:latin typeface="Arial" charset="0"/>
              </a:rPr>
              <a:t>indicates end of message</a:t>
            </a:r>
            <a:endParaRPr lang="en-US" sz="1800" b="0" i="1" dirty="0">
              <a:solidFill>
                <a:schemeClr val="accent2"/>
              </a:solidFill>
              <a:latin typeface="Times New Roman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87675" y="1828800"/>
            <a:ext cx="1355725" cy="2228850"/>
            <a:chOff x="1824" y="1140"/>
            <a:chExt cx="854" cy="1404"/>
          </a:xfrm>
        </p:grpSpPr>
        <p:sp>
          <p:nvSpPr>
            <p:cNvPr id="50204" name="Oval 11"/>
            <p:cNvSpPr>
              <a:spLocks noChangeArrowheads="1"/>
            </p:cNvSpPr>
            <p:nvPr/>
          </p:nvSpPr>
          <p:spPr bwMode="auto">
            <a:xfrm>
              <a:off x="1824" y="1140"/>
              <a:ext cx="816" cy="2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Oval 12"/>
            <p:cNvSpPr>
              <a:spLocks noChangeArrowheads="1"/>
            </p:cNvSpPr>
            <p:nvPr/>
          </p:nvSpPr>
          <p:spPr bwMode="auto">
            <a:xfrm>
              <a:off x="2150" y="2304"/>
              <a:ext cx="528" cy="2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06" name="AutoShape 13"/>
            <p:cNvCxnSpPr>
              <a:cxnSpLocks noChangeShapeType="1"/>
              <a:stCxn id="50204" idx="4"/>
            </p:cNvCxnSpPr>
            <p:nvPr/>
          </p:nvCxnSpPr>
          <p:spPr bwMode="auto">
            <a:xfrm>
              <a:off x="2232" y="1386"/>
              <a:ext cx="158" cy="906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267200" y="1885950"/>
            <a:ext cx="2895600" cy="2228850"/>
            <a:chOff x="2592" y="1140"/>
            <a:chExt cx="1824" cy="1404"/>
          </a:xfrm>
        </p:grpSpPr>
        <p:sp>
          <p:nvSpPr>
            <p:cNvPr id="50201" name="Oval 16"/>
            <p:cNvSpPr>
              <a:spLocks noChangeArrowheads="1"/>
            </p:cNvSpPr>
            <p:nvPr/>
          </p:nvSpPr>
          <p:spPr bwMode="auto">
            <a:xfrm>
              <a:off x="2592" y="1140"/>
              <a:ext cx="912" cy="2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Oval 17"/>
            <p:cNvSpPr>
              <a:spLocks noChangeArrowheads="1"/>
            </p:cNvSpPr>
            <p:nvPr/>
          </p:nvSpPr>
          <p:spPr bwMode="auto">
            <a:xfrm>
              <a:off x="2640" y="2256"/>
              <a:ext cx="1776" cy="288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03" name="AutoShape 18"/>
            <p:cNvCxnSpPr>
              <a:cxnSpLocks noChangeShapeType="1"/>
              <a:stCxn id="50201" idx="4"/>
            </p:cNvCxnSpPr>
            <p:nvPr/>
          </p:nvCxnSpPr>
          <p:spPr bwMode="auto">
            <a:xfrm>
              <a:off x="3048" y="1386"/>
              <a:ext cx="137" cy="906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167436" y="1752600"/>
            <a:ext cx="2447925" cy="2362200"/>
            <a:chOff x="3840" y="1056"/>
            <a:chExt cx="1542" cy="1488"/>
          </a:xfrm>
        </p:grpSpPr>
        <p:sp>
          <p:nvSpPr>
            <p:cNvPr id="50198" name="Oval 20"/>
            <p:cNvSpPr>
              <a:spLocks noChangeArrowheads="1"/>
            </p:cNvSpPr>
            <p:nvPr/>
          </p:nvSpPr>
          <p:spPr bwMode="auto">
            <a:xfrm>
              <a:off x="3840" y="1056"/>
              <a:ext cx="1491" cy="32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Oval 21"/>
            <p:cNvSpPr>
              <a:spLocks noChangeArrowheads="1"/>
            </p:cNvSpPr>
            <p:nvPr/>
          </p:nvSpPr>
          <p:spPr bwMode="auto">
            <a:xfrm>
              <a:off x="4371" y="2256"/>
              <a:ext cx="1011" cy="288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00" name="AutoShape 22"/>
            <p:cNvCxnSpPr>
              <a:cxnSpLocks noChangeShapeType="1"/>
              <a:stCxn id="50198" idx="4"/>
              <a:endCxn id="50199" idx="0"/>
            </p:cNvCxnSpPr>
            <p:nvPr/>
          </p:nvCxnSpPr>
          <p:spPr bwMode="auto">
            <a:xfrm>
              <a:off x="4586" y="1380"/>
              <a:ext cx="291" cy="876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93" name="Group 39"/>
          <p:cNvGrpSpPr>
            <a:grpSpLocks/>
          </p:cNvGrpSpPr>
          <p:nvPr/>
        </p:nvGrpSpPr>
        <p:grpSpPr bwMode="auto">
          <a:xfrm>
            <a:off x="2057400" y="2667000"/>
            <a:ext cx="6324600" cy="3810000"/>
            <a:chOff x="1296" y="1680"/>
            <a:chExt cx="3984" cy="2400"/>
          </a:xfrm>
        </p:grpSpPr>
        <p:sp>
          <p:nvSpPr>
            <p:cNvPr id="50195" name="Oval 26"/>
            <p:cNvSpPr>
              <a:spLocks noChangeArrowheads="1"/>
            </p:cNvSpPr>
            <p:nvPr/>
          </p:nvSpPr>
          <p:spPr bwMode="auto">
            <a:xfrm>
              <a:off x="1296" y="1680"/>
              <a:ext cx="1248" cy="38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Oval 27"/>
            <p:cNvSpPr>
              <a:spLocks noChangeArrowheads="1"/>
            </p:cNvSpPr>
            <p:nvPr/>
          </p:nvSpPr>
          <p:spPr bwMode="auto">
            <a:xfrm>
              <a:off x="2160" y="3504"/>
              <a:ext cx="3120" cy="57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97" name="AutoShape 28"/>
            <p:cNvCxnSpPr>
              <a:cxnSpLocks noChangeShapeType="1"/>
              <a:stCxn id="50195" idx="4"/>
              <a:endCxn id="50196" idx="1"/>
            </p:cNvCxnSpPr>
            <p:nvPr/>
          </p:nvCxnSpPr>
          <p:spPr bwMode="auto">
            <a:xfrm>
              <a:off x="1920" y="2064"/>
              <a:ext cx="697" cy="1524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7453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53DD3D-2743-3547-800B-D42C779A9370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Server-to-Client Communication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1938"/>
            <a:ext cx="8686800" cy="44116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Arial" charset="0"/>
                <a:cs typeface="Arial" charset="0"/>
              </a:rPr>
              <a:t>HTTP Response Message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Status line:  protocol version, status code, status phrase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Response headers:  provide information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Body:  optional data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3090863" y="3622675"/>
            <a:ext cx="567213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660066"/>
                </a:solidFill>
              </a:rPr>
              <a:t>HTTP/1.1 200 OK 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Connection close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Date: Thu, 06 Aug 2006 12:00:15 GMT 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Server: Apache/1.3.0 (Unix) 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Last-Modified: Mon, 22 Jun 2006 ... 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Content-Length: 6821 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Content-Type: text/html</a:t>
            </a:r>
          </a:p>
          <a:p>
            <a:pPr algn="l"/>
            <a:r>
              <a:rPr lang="en-US" sz="1400" b="0" dirty="0">
                <a:solidFill>
                  <a:srgbClr val="F19685"/>
                </a:solidFill>
                <a:latin typeface="Courier" charset="0"/>
              </a:rPr>
              <a:t>(blank line)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rgbClr val="660066"/>
                </a:solidFill>
              </a:rPr>
              <a:t>data data data data data ... </a:t>
            </a: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304800" y="3457575"/>
            <a:ext cx="2209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i="1" dirty="0">
                <a:solidFill>
                  <a:schemeClr val="accent2"/>
                </a:solidFill>
                <a:latin typeface="Arial" charset="0"/>
              </a:rPr>
              <a:t>status line</a:t>
            </a:r>
            <a:endParaRPr lang="en-US" b="0" dirty="0">
              <a:solidFill>
                <a:schemeClr val="accent2"/>
              </a:solidFill>
              <a:latin typeface="Arial" charset="0"/>
            </a:endParaRPr>
          </a:p>
          <a:p>
            <a:pPr algn="l"/>
            <a:r>
              <a:rPr lang="en-US" sz="1600" b="0" dirty="0">
                <a:solidFill>
                  <a:schemeClr val="accent2"/>
                </a:solidFill>
                <a:latin typeface="Arial" charset="0"/>
              </a:rPr>
              <a:t>(protocol, status code, status phrase)</a:t>
            </a:r>
            <a:endParaRPr lang="en-US" sz="2400" b="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 flipV="1">
            <a:off x="1905000" y="3657600"/>
            <a:ext cx="129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Freeform 7"/>
          <p:cNvSpPr>
            <a:spLocks/>
          </p:cNvSpPr>
          <p:nvPr/>
        </p:nvSpPr>
        <p:spPr bwMode="auto">
          <a:xfrm>
            <a:off x="2919413" y="4038600"/>
            <a:ext cx="257175" cy="1858963"/>
          </a:xfrm>
          <a:custGeom>
            <a:avLst/>
            <a:gdLst>
              <a:gd name="T0" fmla="*/ 209550 w 162"/>
              <a:gd name="T1" fmla="*/ 11716 h 1428"/>
              <a:gd name="T2" fmla="*/ 0 w 162"/>
              <a:gd name="T3" fmla="*/ 0 h 1428"/>
              <a:gd name="T4" fmla="*/ 0 w 162"/>
              <a:gd name="T5" fmla="*/ 1858963 h 1428"/>
              <a:gd name="T6" fmla="*/ 257175 w 162"/>
              <a:gd name="T7" fmla="*/ 1855058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1295400" y="4649788"/>
            <a:ext cx="198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i="1" dirty="0" smtClean="0">
                <a:solidFill>
                  <a:schemeClr val="accent2"/>
                </a:solidFill>
                <a:latin typeface="Arial" charset="0"/>
              </a:rPr>
              <a:t>header lines</a:t>
            </a:r>
            <a:endParaRPr lang="en-US" sz="2400" i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 flipV="1">
            <a:off x="1981200" y="6019800"/>
            <a:ext cx="1066800" cy="152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228600" y="598805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i="1" dirty="0">
                <a:solidFill>
                  <a:schemeClr val="accent2"/>
                </a:solidFill>
                <a:latin typeface="Arial" charset="0"/>
              </a:rPr>
              <a:t>data</a:t>
            </a:r>
          </a:p>
          <a:p>
            <a:pPr algn="ctr"/>
            <a:r>
              <a:rPr lang="en-US" sz="1600" b="0" i="1" dirty="0">
                <a:solidFill>
                  <a:schemeClr val="accent2"/>
                </a:solidFill>
                <a:latin typeface="Arial" charset="0"/>
              </a:rPr>
              <a:t>e.g.,</a:t>
            </a:r>
            <a:r>
              <a:rPr lang="en-US" sz="1600" b="0" dirty="0">
                <a:solidFill>
                  <a:schemeClr val="accent2"/>
                </a:solidFill>
                <a:latin typeface="Arial" charset="0"/>
              </a:rPr>
              <a:t> requested HTML file</a:t>
            </a:r>
            <a:endParaRPr lang="en-US" sz="2400" b="0" dirty="0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33600" y="2057400"/>
            <a:ext cx="2362200" cy="1981200"/>
            <a:chOff x="1680" y="1152"/>
            <a:chExt cx="1488" cy="1248"/>
          </a:xfrm>
        </p:grpSpPr>
        <p:sp>
          <p:nvSpPr>
            <p:cNvPr id="54293" name="Oval 12"/>
            <p:cNvSpPr>
              <a:spLocks noChangeArrowheads="1"/>
            </p:cNvSpPr>
            <p:nvPr/>
          </p:nvSpPr>
          <p:spPr bwMode="auto">
            <a:xfrm>
              <a:off x="1680" y="1152"/>
              <a:ext cx="1488" cy="2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Oval 13"/>
            <p:cNvSpPr>
              <a:spLocks noChangeArrowheads="1"/>
            </p:cNvSpPr>
            <p:nvPr/>
          </p:nvSpPr>
          <p:spPr bwMode="auto">
            <a:xfrm>
              <a:off x="2256" y="2160"/>
              <a:ext cx="912" cy="2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295" name="AutoShape 14"/>
            <p:cNvCxnSpPr>
              <a:cxnSpLocks noChangeShapeType="1"/>
              <a:stCxn id="54293" idx="4"/>
              <a:endCxn id="54294" idx="0"/>
            </p:cNvCxnSpPr>
            <p:nvPr/>
          </p:nvCxnSpPr>
          <p:spPr bwMode="auto">
            <a:xfrm>
              <a:off x="2424" y="1392"/>
              <a:ext cx="288" cy="768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267200" y="2057400"/>
            <a:ext cx="1676400" cy="1981200"/>
            <a:chOff x="2688" y="1152"/>
            <a:chExt cx="1056" cy="1248"/>
          </a:xfrm>
        </p:grpSpPr>
        <p:sp>
          <p:nvSpPr>
            <p:cNvPr id="54290" name="Oval 16"/>
            <p:cNvSpPr>
              <a:spLocks noChangeArrowheads="1"/>
            </p:cNvSpPr>
            <p:nvPr/>
          </p:nvSpPr>
          <p:spPr bwMode="auto">
            <a:xfrm>
              <a:off x="2688" y="1152"/>
              <a:ext cx="1056" cy="2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Oval 17"/>
            <p:cNvSpPr>
              <a:spLocks noChangeArrowheads="1"/>
            </p:cNvSpPr>
            <p:nvPr/>
          </p:nvSpPr>
          <p:spPr bwMode="auto">
            <a:xfrm>
              <a:off x="2784" y="2160"/>
              <a:ext cx="384" cy="2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292" name="AutoShape 18"/>
            <p:cNvCxnSpPr>
              <a:cxnSpLocks noChangeShapeType="1"/>
              <a:stCxn id="54290" idx="4"/>
              <a:endCxn id="54291" idx="0"/>
            </p:cNvCxnSpPr>
            <p:nvPr/>
          </p:nvCxnSpPr>
          <p:spPr bwMode="auto">
            <a:xfrm flipH="1">
              <a:off x="2976" y="1392"/>
              <a:ext cx="240" cy="768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029200" y="2057400"/>
            <a:ext cx="2819400" cy="1981200"/>
            <a:chOff x="3120" y="1152"/>
            <a:chExt cx="1776" cy="1248"/>
          </a:xfrm>
        </p:grpSpPr>
        <p:sp>
          <p:nvSpPr>
            <p:cNvPr id="54287" name="Oval 20"/>
            <p:cNvSpPr>
              <a:spLocks noChangeArrowheads="1"/>
            </p:cNvSpPr>
            <p:nvPr/>
          </p:nvSpPr>
          <p:spPr bwMode="auto">
            <a:xfrm>
              <a:off x="3696" y="1152"/>
              <a:ext cx="1200" cy="2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Oval 21"/>
            <p:cNvSpPr>
              <a:spLocks noChangeArrowheads="1"/>
            </p:cNvSpPr>
            <p:nvPr/>
          </p:nvSpPr>
          <p:spPr bwMode="auto">
            <a:xfrm>
              <a:off x="3120" y="2160"/>
              <a:ext cx="384" cy="2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289" name="AutoShape 22"/>
            <p:cNvCxnSpPr>
              <a:cxnSpLocks noChangeShapeType="1"/>
              <a:stCxn id="54287" idx="4"/>
              <a:endCxn id="54288" idx="7"/>
            </p:cNvCxnSpPr>
            <p:nvPr/>
          </p:nvCxnSpPr>
          <p:spPr bwMode="auto">
            <a:xfrm flipH="1">
              <a:off x="3448" y="1392"/>
              <a:ext cx="848" cy="803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458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1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fast downloads (not identical to low-latency </a:t>
            </a:r>
            <a:r>
              <a:rPr lang="en-US" dirty="0" err="1" smtClean="0"/>
              <a:t>commn</a:t>
            </a:r>
            <a:r>
              <a:rPr lang="en-US" dirty="0" smtClean="0"/>
              <a:t>.!)</a:t>
            </a:r>
          </a:p>
          <a:p>
            <a:pPr lvl="1"/>
            <a:r>
              <a:rPr lang="en-US" dirty="0" smtClean="0"/>
              <a:t>high availability </a:t>
            </a:r>
          </a:p>
          <a:p>
            <a:endParaRPr lang="en-US" dirty="0"/>
          </a:p>
          <a:p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happy users (hence, above)</a:t>
            </a:r>
          </a:p>
          <a:p>
            <a:pPr lvl="1"/>
            <a:r>
              <a:rPr lang="en-US" dirty="0" smtClean="0"/>
              <a:t>cost-effective infrastructure  </a:t>
            </a:r>
          </a:p>
          <a:p>
            <a:pPr lvl="1"/>
            <a:endParaRPr lang="en-US" dirty="0"/>
          </a:p>
          <a:p>
            <a:r>
              <a:rPr lang="en-US" dirty="0" smtClean="0"/>
              <a:t>Network (secondary) </a:t>
            </a:r>
          </a:p>
          <a:p>
            <a:pPr lvl="1"/>
            <a:r>
              <a:rPr lang="en-US" dirty="0" smtClean="0"/>
              <a:t>avoid overload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77200" cy="1295400"/>
          </a:xfrm>
        </p:spPr>
        <p:txBody>
          <a:bodyPr/>
          <a:lstStyle/>
          <a:p>
            <a:r>
              <a:rPr lang="en-US" sz="2400" dirty="0" smtClean="0"/>
              <a:t>Baseline: Many </a:t>
            </a:r>
            <a:r>
              <a:rPr lang="en-US" sz="2400" dirty="0"/>
              <a:t>clients transfer same information</a:t>
            </a:r>
            <a:r>
              <a:rPr lang="en-US" sz="2400" dirty="0">
                <a:sym typeface="Wingdings" charset="0"/>
              </a:rPr>
              <a:t> </a:t>
            </a:r>
          </a:p>
          <a:p>
            <a:pPr lvl="1"/>
            <a:r>
              <a:rPr lang="en-US" dirty="0">
                <a:sym typeface="Wingdings" charset="0"/>
              </a:rPr>
              <a:t>Generate unnecessary server and network load</a:t>
            </a:r>
          </a:p>
          <a:p>
            <a:pPr lvl="1"/>
            <a:r>
              <a:rPr lang="en-US" dirty="0">
                <a:sym typeface="Wingdings" charset="0"/>
              </a:rPr>
              <a:t>Clients experience unnecessary latency</a:t>
            </a:r>
            <a:endParaRPr lang="en-US" dirty="0"/>
          </a:p>
        </p:txBody>
      </p:sp>
      <p:grpSp>
        <p:nvGrpSpPr>
          <p:cNvPr id="1669124" name="Group 4"/>
          <p:cNvGrpSpPr>
            <a:grpSpLocks/>
          </p:cNvGrpSpPr>
          <p:nvPr/>
        </p:nvGrpSpPr>
        <p:grpSpPr bwMode="auto">
          <a:xfrm>
            <a:off x="6019800" y="6096000"/>
            <a:ext cx="371475" cy="381000"/>
            <a:chOff x="1014" y="912"/>
            <a:chExt cx="574" cy="596"/>
          </a:xfrm>
        </p:grpSpPr>
        <p:sp>
          <p:nvSpPr>
            <p:cNvPr id="1669125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8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9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0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1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2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3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4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5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6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37" name="Group 17"/>
          <p:cNvGrpSpPr>
            <a:grpSpLocks/>
          </p:cNvGrpSpPr>
          <p:nvPr/>
        </p:nvGrpSpPr>
        <p:grpSpPr bwMode="auto">
          <a:xfrm>
            <a:off x="7477125" y="6096000"/>
            <a:ext cx="371475" cy="381000"/>
            <a:chOff x="1014" y="912"/>
            <a:chExt cx="574" cy="596"/>
          </a:xfrm>
        </p:grpSpPr>
        <p:sp>
          <p:nvSpPr>
            <p:cNvPr id="166913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50" name="Group 30"/>
          <p:cNvGrpSpPr>
            <a:grpSpLocks/>
          </p:cNvGrpSpPr>
          <p:nvPr/>
        </p:nvGrpSpPr>
        <p:grpSpPr bwMode="auto">
          <a:xfrm>
            <a:off x="1219200" y="6096000"/>
            <a:ext cx="371475" cy="381000"/>
            <a:chOff x="1014" y="912"/>
            <a:chExt cx="574" cy="596"/>
          </a:xfrm>
        </p:grpSpPr>
        <p:sp>
          <p:nvSpPr>
            <p:cNvPr id="1669151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2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3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4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5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6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7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8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9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0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1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2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63" name="Group 43"/>
          <p:cNvGrpSpPr>
            <a:grpSpLocks/>
          </p:cNvGrpSpPr>
          <p:nvPr/>
        </p:nvGrpSpPr>
        <p:grpSpPr bwMode="auto">
          <a:xfrm>
            <a:off x="2895600" y="6096000"/>
            <a:ext cx="371475" cy="381000"/>
            <a:chOff x="1014" y="912"/>
            <a:chExt cx="574" cy="596"/>
          </a:xfrm>
        </p:grpSpPr>
        <p:sp>
          <p:nvSpPr>
            <p:cNvPr id="16691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76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1669177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8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9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0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1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2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3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4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5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86" name="Group 66"/>
          <p:cNvGrpSpPr>
            <a:grpSpLocks/>
          </p:cNvGrpSpPr>
          <p:nvPr/>
        </p:nvGrpSpPr>
        <p:grpSpPr bwMode="auto">
          <a:xfrm>
            <a:off x="5440363" y="4572000"/>
            <a:ext cx="2179637" cy="1447800"/>
            <a:chOff x="832" y="1344"/>
            <a:chExt cx="1136" cy="1024"/>
          </a:xfrm>
        </p:grpSpPr>
        <p:sp>
          <p:nvSpPr>
            <p:cNvPr id="1669187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8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9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0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1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2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3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4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5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96" name="Group 76"/>
          <p:cNvGrpSpPr>
            <a:grpSpLocks/>
          </p:cNvGrpSpPr>
          <p:nvPr/>
        </p:nvGrpSpPr>
        <p:grpSpPr bwMode="auto">
          <a:xfrm>
            <a:off x="3276600" y="3962400"/>
            <a:ext cx="2438400" cy="1447800"/>
            <a:chOff x="832" y="1344"/>
            <a:chExt cx="1136" cy="1024"/>
          </a:xfrm>
        </p:grpSpPr>
        <p:sp>
          <p:nvSpPr>
            <p:cNvPr id="166919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>
            <a:off x="3556439" y="3476625"/>
            <a:ext cx="9393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+mn-lt"/>
              </a:rPr>
              <a:t>Server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>
            <a:off x="252488" y="6143625"/>
            <a:ext cx="96671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+mn-lt"/>
              </a:rPr>
              <a:t>Clients</a:t>
            </a:r>
          </a:p>
        </p:txBody>
      </p:sp>
      <p:sp>
        <p:nvSpPr>
          <p:cNvPr id="1669208" name="Freeform 88"/>
          <p:cNvSpPr>
            <a:spLocks/>
          </p:cNvSpPr>
          <p:nvPr/>
        </p:nvSpPr>
        <p:spPr bwMode="auto">
          <a:xfrm>
            <a:off x="1525588" y="3881438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69209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69210" name="Freeform 90"/>
          <p:cNvSpPr>
            <a:spLocks/>
          </p:cNvSpPr>
          <p:nvPr/>
        </p:nvSpPr>
        <p:spPr bwMode="auto">
          <a:xfrm>
            <a:off x="4724400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69211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atin typeface="+mn-lt"/>
            </a:endParaRPr>
          </a:p>
        </p:txBody>
      </p:sp>
      <p:sp>
        <p:nvSpPr>
          <p:cNvPr id="1669212" name="Text Box 92"/>
          <p:cNvSpPr txBox="1">
            <a:spLocks noChangeArrowheads="1"/>
          </p:cNvSpPr>
          <p:nvPr/>
        </p:nvSpPr>
        <p:spPr bwMode="auto">
          <a:xfrm>
            <a:off x="4087196" y="4860255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 dirty="0" smtClean="0">
                <a:latin typeface="+mn-lt"/>
              </a:rPr>
              <a:t>Tier-1 ISP</a:t>
            </a:r>
            <a:endParaRPr lang="en-US" b="0" dirty="0">
              <a:latin typeface="+mn-lt"/>
            </a:endParaRPr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>
            <a:off x="2057400" y="5562600"/>
            <a:ext cx="7600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1669214" name="Text Box 94"/>
          <p:cNvSpPr txBox="1">
            <a:spLocks noChangeArrowheads="1"/>
          </p:cNvSpPr>
          <p:nvPr/>
        </p:nvSpPr>
        <p:spPr bwMode="auto">
          <a:xfrm>
            <a:off x="6324600" y="5562600"/>
            <a:ext cx="7600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66921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915187"/>
              </p:ext>
            </p:extLst>
          </p:nvPr>
        </p:nvGraphicFramePr>
        <p:xfrm>
          <a:off x="4486275" y="34290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Clip" r:id="rId3" imgW="2106360" imgH="3468960" progId="MS_ClipArt_Gallery.5">
                  <p:embed/>
                </p:oleObj>
              </mc:Choice>
              <mc:Fallback>
                <p:oleObj name="Clip" r:id="rId3" imgW="2106360" imgH="34689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4290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69263" cy="838200"/>
          </a:xfrm>
        </p:spPr>
        <p:txBody>
          <a:bodyPr/>
          <a:lstStyle/>
          <a:p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Caching: 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Where?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1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86CFC0-32C9-564D-9308-C927F150393C}" type="slidenum">
              <a:rPr lang="en-US" sz="1400" b="0">
                <a:latin typeface="Times New Roman" charset="0"/>
              </a:rPr>
              <a:pPr eaLnBrk="1" hangingPunct="1"/>
              <a:t>78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69263" cy="838200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Caching with Reverse Proxies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16764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Cache documents close to </a:t>
            </a:r>
            <a:r>
              <a:rPr lang="en-US" sz="2400" b="1" dirty="0">
                <a:latin typeface="Arial" charset="0"/>
                <a:cs typeface="Arial" charset="0"/>
              </a:rPr>
              <a:t>server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br>
              <a:rPr lang="en-US" sz="2400" dirty="0">
                <a:latin typeface="Arial" charset="0"/>
                <a:cs typeface="Arial" charset="0"/>
              </a:rPr>
            </a:b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sz="2400" dirty="0">
                <a:latin typeface="Arial" charset="0"/>
                <a:cs typeface="Arial" charset="0"/>
                <a:sym typeface="Wingdings" charset="0"/>
              </a:rPr>
              <a:t></a:t>
            </a:r>
            <a:r>
              <a:rPr lang="en-US" sz="2200" dirty="0">
                <a:latin typeface="Arial" charset="0"/>
                <a:cs typeface="Arial" charset="0"/>
                <a:sym typeface="Wingdings" charset="0"/>
              </a:rPr>
              <a:t> decrease server </a:t>
            </a:r>
            <a:r>
              <a:rPr lang="en-US" sz="2200" dirty="0" smtClean="0">
                <a:latin typeface="Arial" charset="0"/>
                <a:cs typeface="Arial" charset="0"/>
                <a:sym typeface="Wingdings" charset="0"/>
              </a:rPr>
              <a:t>load</a:t>
            </a:r>
          </a:p>
          <a:p>
            <a:r>
              <a:rPr lang="en-US" sz="2400" dirty="0" smtClean="0">
                <a:latin typeface="Arial" charset="0"/>
                <a:cs typeface="Arial" charset="0"/>
                <a:sym typeface="Wingdings" charset="0"/>
              </a:rPr>
              <a:t>Typically done by content provider</a:t>
            </a:r>
          </a:p>
          <a:p>
            <a:pPr marL="285750" indent="-285750">
              <a:buFontTx/>
              <a:buNone/>
            </a:pPr>
            <a:endParaRPr lang="en-US" sz="2400" dirty="0">
              <a:latin typeface="Arial" charset="0"/>
              <a:cs typeface="Arial" charset="0"/>
              <a:sym typeface="Wingdings" charset="0"/>
            </a:endParaRPr>
          </a:p>
        </p:txBody>
      </p:sp>
      <p:grpSp>
        <p:nvGrpSpPr>
          <p:cNvPr id="100358" name="Group 4"/>
          <p:cNvGrpSpPr>
            <a:grpSpLocks/>
          </p:cNvGrpSpPr>
          <p:nvPr/>
        </p:nvGrpSpPr>
        <p:grpSpPr bwMode="auto">
          <a:xfrm>
            <a:off x="6172200" y="6400800"/>
            <a:ext cx="371475" cy="381000"/>
            <a:chOff x="1014" y="912"/>
            <a:chExt cx="574" cy="596"/>
          </a:xfrm>
        </p:grpSpPr>
        <p:sp>
          <p:nvSpPr>
            <p:cNvPr id="100443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44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5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6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47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8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9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0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1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2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3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4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59" name="Group 17"/>
          <p:cNvGrpSpPr>
            <a:grpSpLocks/>
          </p:cNvGrpSpPr>
          <p:nvPr/>
        </p:nvGrpSpPr>
        <p:grpSpPr bwMode="auto">
          <a:xfrm>
            <a:off x="7629525" y="6400800"/>
            <a:ext cx="371475" cy="381000"/>
            <a:chOff x="1014" y="912"/>
            <a:chExt cx="574" cy="596"/>
          </a:xfrm>
        </p:grpSpPr>
        <p:sp>
          <p:nvSpPr>
            <p:cNvPr id="100431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32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3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4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35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6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7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8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9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40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1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2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0" name="Group 30"/>
          <p:cNvGrpSpPr>
            <a:grpSpLocks/>
          </p:cNvGrpSpPr>
          <p:nvPr/>
        </p:nvGrpSpPr>
        <p:grpSpPr bwMode="auto">
          <a:xfrm>
            <a:off x="1371600" y="6400800"/>
            <a:ext cx="371475" cy="381000"/>
            <a:chOff x="1014" y="912"/>
            <a:chExt cx="574" cy="596"/>
          </a:xfrm>
        </p:grpSpPr>
        <p:sp>
          <p:nvSpPr>
            <p:cNvPr id="100419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20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1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2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23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4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5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6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7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28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9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0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1" name="Group 43"/>
          <p:cNvGrpSpPr>
            <a:grpSpLocks/>
          </p:cNvGrpSpPr>
          <p:nvPr/>
        </p:nvGrpSpPr>
        <p:grpSpPr bwMode="auto">
          <a:xfrm>
            <a:off x="3048000" y="6400800"/>
            <a:ext cx="371475" cy="381000"/>
            <a:chOff x="1014" y="912"/>
            <a:chExt cx="574" cy="596"/>
          </a:xfrm>
        </p:grpSpPr>
        <p:sp>
          <p:nvSpPr>
            <p:cNvPr id="100407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8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9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0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11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2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3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4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5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16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7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8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2" name="Group 56"/>
          <p:cNvGrpSpPr>
            <a:grpSpLocks/>
          </p:cNvGrpSpPr>
          <p:nvPr/>
        </p:nvGrpSpPr>
        <p:grpSpPr bwMode="auto">
          <a:xfrm>
            <a:off x="1524000" y="4876800"/>
            <a:ext cx="2179638" cy="1447800"/>
            <a:chOff x="832" y="1344"/>
            <a:chExt cx="1136" cy="1024"/>
          </a:xfrm>
        </p:grpSpPr>
        <p:sp>
          <p:nvSpPr>
            <p:cNvPr id="100398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9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0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1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2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3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4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5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6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3" name="Group 66"/>
          <p:cNvGrpSpPr>
            <a:grpSpLocks/>
          </p:cNvGrpSpPr>
          <p:nvPr/>
        </p:nvGrpSpPr>
        <p:grpSpPr bwMode="auto">
          <a:xfrm>
            <a:off x="5592763" y="4876800"/>
            <a:ext cx="2179637" cy="1447800"/>
            <a:chOff x="832" y="1344"/>
            <a:chExt cx="1136" cy="1024"/>
          </a:xfrm>
        </p:grpSpPr>
        <p:sp>
          <p:nvSpPr>
            <p:cNvPr id="100389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0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1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2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3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4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5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6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7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4" name="Group 76"/>
          <p:cNvGrpSpPr>
            <a:grpSpLocks/>
          </p:cNvGrpSpPr>
          <p:nvPr/>
        </p:nvGrpSpPr>
        <p:grpSpPr bwMode="auto">
          <a:xfrm>
            <a:off x="3429000" y="4267200"/>
            <a:ext cx="2438400" cy="1447800"/>
            <a:chOff x="832" y="1344"/>
            <a:chExt cx="1136" cy="1024"/>
          </a:xfrm>
        </p:grpSpPr>
        <p:sp>
          <p:nvSpPr>
            <p:cNvPr id="100380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1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2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3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4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5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6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7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8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65" name="Text Box 86"/>
          <p:cNvSpPr txBox="1">
            <a:spLocks noChangeArrowheads="1"/>
          </p:cNvSpPr>
          <p:nvPr/>
        </p:nvSpPr>
        <p:spPr bwMode="auto">
          <a:xfrm>
            <a:off x="571500" y="6448425"/>
            <a:ext cx="801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Clients</a:t>
            </a:r>
          </a:p>
        </p:txBody>
      </p:sp>
      <p:sp>
        <p:nvSpPr>
          <p:cNvPr id="100366" name="Freeform 87"/>
          <p:cNvSpPr>
            <a:spLocks/>
          </p:cNvSpPr>
          <p:nvPr/>
        </p:nvSpPr>
        <p:spPr bwMode="auto">
          <a:xfrm>
            <a:off x="1677988" y="4186238"/>
            <a:ext cx="3043237" cy="2211387"/>
          </a:xfrm>
          <a:custGeom>
            <a:avLst/>
            <a:gdLst>
              <a:gd name="T0" fmla="*/ 3043237 w 1920"/>
              <a:gd name="T1" fmla="*/ 0 h 1392"/>
              <a:gd name="T2" fmla="*/ 2814994 w 1920"/>
              <a:gd name="T3" fmla="*/ 305019 h 1392"/>
              <a:gd name="T4" fmla="*/ 2358509 w 1920"/>
              <a:gd name="T5" fmla="*/ 457528 h 1392"/>
              <a:gd name="T6" fmla="*/ 1369457 w 1920"/>
              <a:gd name="T7" fmla="*/ 1067566 h 1392"/>
              <a:gd name="T8" fmla="*/ 456486 w 1920"/>
              <a:gd name="T9" fmla="*/ 1677604 h 1392"/>
              <a:gd name="T10" fmla="*/ 0 w 1920"/>
              <a:gd name="T11" fmla="*/ 2211387 h 1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0"/>
              <a:gd name="T19" fmla="*/ 0 h 1392"/>
              <a:gd name="T20" fmla="*/ 1920 w 1920"/>
              <a:gd name="T21" fmla="*/ 1392 h 13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0367" name="Freeform 88"/>
          <p:cNvSpPr>
            <a:spLocks/>
          </p:cNvSpPr>
          <p:nvPr/>
        </p:nvSpPr>
        <p:spPr bwMode="auto">
          <a:xfrm>
            <a:off x="3200400" y="4191000"/>
            <a:ext cx="1600200" cy="2209800"/>
          </a:xfrm>
          <a:custGeom>
            <a:avLst/>
            <a:gdLst>
              <a:gd name="T0" fmla="*/ 1600200 w 1008"/>
              <a:gd name="T1" fmla="*/ 0 h 1296"/>
              <a:gd name="T2" fmla="*/ 1371600 w 1008"/>
              <a:gd name="T3" fmla="*/ 572911 h 1296"/>
              <a:gd name="T4" fmla="*/ 0 w 1008"/>
              <a:gd name="T5" fmla="*/ 1473200 h 1296"/>
              <a:gd name="T6" fmla="*/ 0 w 1008"/>
              <a:gd name="T7" fmla="*/ 220980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296"/>
              <a:gd name="T14" fmla="*/ 1008 w 100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0368" name="Freeform 89"/>
          <p:cNvSpPr>
            <a:spLocks/>
          </p:cNvSpPr>
          <p:nvPr/>
        </p:nvSpPr>
        <p:spPr bwMode="auto">
          <a:xfrm>
            <a:off x="4876800" y="41910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609600 w 1824"/>
              <a:gd name="T3" fmla="*/ 457200 h 1392"/>
              <a:gd name="T4" fmla="*/ 1066800 w 1824"/>
              <a:gd name="T5" fmla="*/ 990600 h 1392"/>
              <a:gd name="T6" fmla="*/ 1981200 w 1824"/>
              <a:gd name="T7" fmla="*/ 1066800 h 1392"/>
              <a:gd name="T8" fmla="*/ 2895600 w 182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392"/>
              <a:gd name="T17" fmla="*/ 1824 w 182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0369" name="Freeform 90"/>
          <p:cNvSpPr>
            <a:spLocks/>
          </p:cNvSpPr>
          <p:nvPr/>
        </p:nvSpPr>
        <p:spPr bwMode="auto">
          <a:xfrm>
            <a:off x="4800600" y="41910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609600 w 1008"/>
              <a:gd name="T3" fmla="*/ 685800 h 1392"/>
              <a:gd name="T4" fmla="*/ 1066800 w 1008"/>
              <a:gd name="T5" fmla="*/ 1371600 h 1392"/>
              <a:gd name="T6" fmla="*/ 1447800 w 1008"/>
              <a:gd name="T7" fmla="*/ 1600200 h 1392"/>
              <a:gd name="T8" fmla="*/ 1600200 w 1008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92"/>
              <a:gd name="T17" fmla="*/ 1008 w 1008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0370" name="Text Box 91"/>
          <p:cNvSpPr txBox="1">
            <a:spLocks noChangeArrowheads="1"/>
          </p:cNvSpPr>
          <p:nvPr/>
        </p:nvSpPr>
        <p:spPr bwMode="auto">
          <a:xfrm>
            <a:off x="3962400" y="4648200"/>
            <a:ext cx="1468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Backbone ISP</a:t>
            </a:r>
          </a:p>
        </p:txBody>
      </p:sp>
      <p:sp>
        <p:nvSpPr>
          <p:cNvPr id="100371" name="Text Box 92"/>
          <p:cNvSpPr txBox="1">
            <a:spLocks noChangeArrowheads="1"/>
          </p:cNvSpPr>
          <p:nvPr/>
        </p:nvSpPr>
        <p:spPr bwMode="auto">
          <a:xfrm>
            <a:off x="2195513" y="5319713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ISP-1</a:t>
            </a:r>
          </a:p>
        </p:txBody>
      </p:sp>
      <p:sp>
        <p:nvSpPr>
          <p:cNvPr id="100372" name="Text Box 93"/>
          <p:cNvSpPr txBox="1">
            <a:spLocks noChangeArrowheads="1"/>
          </p:cNvSpPr>
          <p:nvPr/>
        </p:nvSpPr>
        <p:spPr bwMode="auto">
          <a:xfrm>
            <a:off x="6397625" y="533400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ISP-2</a:t>
            </a:r>
          </a:p>
        </p:txBody>
      </p:sp>
      <p:sp>
        <p:nvSpPr>
          <p:cNvPr id="100373" name="Text Box 94"/>
          <p:cNvSpPr txBox="1">
            <a:spLocks noChangeArrowheads="1"/>
          </p:cNvSpPr>
          <p:nvPr/>
        </p:nvSpPr>
        <p:spPr bwMode="auto">
          <a:xfrm>
            <a:off x="4953000" y="2943225"/>
            <a:ext cx="779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Server</a:t>
            </a: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63531"/>
              </p:ext>
            </p:extLst>
          </p:nvPr>
        </p:nvGraphicFramePr>
        <p:xfrm>
          <a:off x="4638675" y="2867025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Clip" r:id="rId4" imgW="2107949" imgH="3470495" progId="MS_ClipArt_Gallery.5">
                  <p:embed/>
                </p:oleObj>
              </mc:Choice>
              <mc:Fallback>
                <p:oleObj name="Clip" r:id="rId4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2867025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4" name="Rectangle 96"/>
          <p:cNvSpPr>
            <a:spLocks noChangeArrowheads="1"/>
          </p:cNvSpPr>
          <p:nvPr/>
        </p:nvSpPr>
        <p:spPr bwMode="auto">
          <a:xfrm>
            <a:off x="4191000" y="3886200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0375" name="Rectangle 97"/>
          <p:cNvSpPr>
            <a:spLocks noChangeArrowheads="1"/>
          </p:cNvSpPr>
          <p:nvPr/>
        </p:nvSpPr>
        <p:spPr bwMode="auto">
          <a:xfrm>
            <a:off x="4724400" y="3886200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0376" name="Rectangle 98"/>
          <p:cNvSpPr>
            <a:spLocks noChangeArrowheads="1"/>
          </p:cNvSpPr>
          <p:nvPr/>
        </p:nvSpPr>
        <p:spPr bwMode="auto">
          <a:xfrm>
            <a:off x="5181600" y="3886200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0377" name="Oval 99"/>
          <p:cNvSpPr>
            <a:spLocks noChangeArrowheads="1"/>
          </p:cNvSpPr>
          <p:nvPr/>
        </p:nvSpPr>
        <p:spPr bwMode="auto">
          <a:xfrm>
            <a:off x="3735388" y="3729038"/>
            <a:ext cx="1979612" cy="457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00378" name="Line 100"/>
          <p:cNvSpPr>
            <a:spLocks noChangeShapeType="1"/>
          </p:cNvSpPr>
          <p:nvPr/>
        </p:nvSpPr>
        <p:spPr bwMode="auto">
          <a:xfrm>
            <a:off x="4799013" y="3352800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0379" name="Text Box 101"/>
          <p:cNvSpPr txBox="1">
            <a:spLocks noChangeArrowheads="1"/>
          </p:cNvSpPr>
          <p:nvPr/>
        </p:nvSpPr>
        <p:spPr bwMode="auto">
          <a:xfrm>
            <a:off x="2057400" y="3781425"/>
            <a:ext cx="16494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</a:rPr>
              <a:t>Reverse proxies</a:t>
            </a:r>
            <a:endParaRPr lang="en-US" sz="16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3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69263" cy="838200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Caching with Forward Proxies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Cache documents close to </a:t>
            </a:r>
            <a:r>
              <a:rPr lang="en-US" sz="2400" b="1" dirty="0">
                <a:latin typeface="Arial" charset="0"/>
                <a:cs typeface="Arial" charset="0"/>
              </a:rPr>
              <a:t>clients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Arial" charset="0"/>
                <a:sym typeface="Wingdings" charset="0"/>
              </a:rPr>
              <a:t>		 </a:t>
            </a:r>
            <a:r>
              <a:rPr lang="en-US" sz="2000" dirty="0">
                <a:latin typeface="Arial" charset="0"/>
                <a:cs typeface="Arial" charset="0"/>
                <a:sym typeface="Wingdings" charset="0"/>
              </a:rPr>
              <a:t>reduce network traffic and decrease latency</a:t>
            </a:r>
            <a:endParaRPr lang="en-US" sz="2400" dirty="0">
              <a:latin typeface="Arial" charset="0"/>
              <a:cs typeface="Arial" charset="0"/>
              <a:sym typeface="Wingdings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  <a:sym typeface="Wingdings" charset="0"/>
              </a:rPr>
              <a:t>Typically done by ISPs or </a:t>
            </a:r>
            <a:r>
              <a:rPr lang="en-US" sz="2400" dirty="0" smtClean="0">
                <a:latin typeface="Arial" charset="0"/>
                <a:cs typeface="Arial" charset="0"/>
                <a:sym typeface="Wingdings" charset="0"/>
              </a:rPr>
              <a:t>enterprises</a:t>
            </a: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102406" name="Group 4"/>
          <p:cNvGrpSpPr>
            <a:grpSpLocks/>
          </p:cNvGrpSpPr>
          <p:nvPr/>
        </p:nvGrpSpPr>
        <p:grpSpPr bwMode="auto">
          <a:xfrm>
            <a:off x="6189663" y="6400800"/>
            <a:ext cx="371475" cy="381000"/>
            <a:chOff x="1014" y="912"/>
            <a:chExt cx="574" cy="596"/>
          </a:xfrm>
        </p:grpSpPr>
        <p:sp>
          <p:nvSpPr>
            <p:cNvPr id="10250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07" name="Group 17"/>
          <p:cNvGrpSpPr>
            <a:grpSpLocks/>
          </p:cNvGrpSpPr>
          <p:nvPr/>
        </p:nvGrpSpPr>
        <p:grpSpPr bwMode="auto">
          <a:xfrm>
            <a:off x="7646988" y="6400800"/>
            <a:ext cx="371475" cy="381000"/>
            <a:chOff x="1014" y="912"/>
            <a:chExt cx="574" cy="596"/>
          </a:xfrm>
        </p:grpSpPr>
        <p:sp>
          <p:nvSpPr>
            <p:cNvPr id="10248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08" name="Group 30"/>
          <p:cNvGrpSpPr>
            <a:grpSpLocks/>
          </p:cNvGrpSpPr>
          <p:nvPr/>
        </p:nvGrpSpPr>
        <p:grpSpPr bwMode="auto">
          <a:xfrm>
            <a:off x="1389063" y="6400800"/>
            <a:ext cx="371475" cy="381000"/>
            <a:chOff x="1014" y="912"/>
            <a:chExt cx="574" cy="596"/>
          </a:xfrm>
        </p:grpSpPr>
        <p:sp>
          <p:nvSpPr>
            <p:cNvPr id="10247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09" name="Group 43"/>
          <p:cNvGrpSpPr>
            <a:grpSpLocks/>
          </p:cNvGrpSpPr>
          <p:nvPr/>
        </p:nvGrpSpPr>
        <p:grpSpPr bwMode="auto">
          <a:xfrm>
            <a:off x="3065463" y="6400800"/>
            <a:ext cx="371475" cy="381000"/>
            <a:chOff x="1014" y="912"/>
            <a:chExt cx="574" cy="596"/>
          </a:xfrm>
        </p:grpSpPr>
        <p:sp>
          <p:nvSpPr>
            <p:cNvPr id="1024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10" name="Group 56"/>
          <p:cNvGrpSpPr>
            <a:grpSpLocks/>
          </p:cNvGrpSpPr>
          <p:nvPr/>
        </p:nvGrpSpPr>
        <p:grpSpPr bwMode="auto">
          <a:xfrm>
            <a:off x="1541463" y="4876800"/>
            <a:ext cx="2179637" cy="1447800"/>
            <a:chOff x="832" y="1344"/>
            <a:chExt cx="1136" cy="1024"/>
          </a:xfrm>
        </p:grpSpPr>
        <p:sp>
          <p:nvSpPr>
            <p:cNvPr id="102455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6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7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8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9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0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1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2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3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11" name="Group 66"/>
          <p:cNvGrpSpPr>
            <a:grpSpLocks/>
          </p:cNvGrpSpPr>
          <p:nvPr/>
        </p:nvGrpSpPr>
        <p:grpSpPr bwMode="auto">
          <a:xfrm>
            <a:off x="5610225" y="4876800"/>
            <a:ext cx="2179638" cy="1447800"/>
            <a:chOff x="832" y="1344"/>
            <a:chExt cx="1136" cy="1024"/>
          </a:xfrm>
        </p:grpSpPr>
        <p:sp>
          <p:nvSpPr>
            <p:cNvPr id="102446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7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8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9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0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1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2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3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4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12" name="Group 76"/>
          <p:cNvGrpSpPr>
            <a:grpSpLocks/>
          </p:cNvGrpSpPr>
          <p:nvPr/>
        </p:nvGrpSpPr>
        <p:grpSpPr bwMode="auto">
          <a:xfrm>
            <a:off x="3446463" y="4267200"/>
            <a:ext cx="2438400" cy="1447800"/>
            <a:chOff x="832" y="1344"/>
            <a:chExt cx="1136" cy="1024"/>
          </a:xfrm>
        </p:grpSpPr>
        <p:sp>
          <p:nvSpPr>
            <p:cNvPr id="10243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13" name="Text Box 86"/>
          <p:cNvSpPr txBox="1">
            <a:spLocks noChangeArrowheads="1"/>
          </p:cNvSpPr>
          <p:nvPr/>
        </p:nvSpPr>
        <p:spPr bwMode="auto">
          <a:xfrm>
            <a:off x="588963" y="6448425"/>
            <a:ext cx="801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Clients</a:t>
            </a:r>
          </a:p>
        </p:txBody>
      </p:sp>
      <p:sp>
        <p:nvSpPr>
          <p:cNvPr id="102414" name="Text Box 87"/>
          <p:cNvSpPr txBox="1">
            <a:spLocks noChangeArrowheads="1"/>
          </p:cNvSpPr>
          <p:nvPr/>
        </p:nvSpPr>
        <p:spPr bwMode="auto">
          <a:xfrm>
            <a:off x="3979863" y="4648200"/>
            <a:ext cx="1468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Backbone ISP</a:t>
            </a:r>
          </a:p>
        </p:txBody>
      </p:sp>
      <p:sp>
        <p:nvSpPr>
          <p:cNvPr id="102415" name="Text Box 88"/>
          <p:cNvSpPr txBox="1">
            <a:spLocks noChangeArrowheads="1"/>
          </p:cNvSpPr>
          <p:nvPr/>
        </p:nvSpPr>
        <p:spPr bwMode="auto">
          <a:xfrm>
            <a:off x="2212975" y="5319713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ISP-1</a:t>
            </a:r>
          </a:p>
        </p:txBody>
      </p:sp>
      <p:sp>
        <p:nvSpPr>
          <p:cNvPr id="102416" name="Text Box 89"/>
          <p:cNvSpPr txBox="1">
            <a:spLocks noChangeArrowheads="1"/>
          </p:cNvSpPr>
          <p:nvPr/>
        </p:nvSpPr>
        <p:spPr bwMode="auto">
          <a:xfrm>
            <a:off x="6415088" y="533400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ISP-2</a:t>
            </a:r>
          </a:p>
        </p:txBody>
      </p:sp>
      <p:sp>
        <p:nvSpPr>
          <p:cNvPr id="102417" name="Text Box 90"/>
          <p:cNvSpPr txBox="1">
            <a:spLocks noChangeArrowheads="1"/>
          </p:cNvSpPr>
          <p:nvPr/>
        </p:nvSpPr>
        <p:spPr bwMode="auto">
          <a:xfrm>
            <a:off x="4876800" y="2971800"/>
            <a:ext cx="779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Server</a:t>
            </a:r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29283"/>
              </p:ext>
            </p:extLst>
          </p:nvPr>
        </p:nvGraphicFramePr>
        <p:xfrm>
          <a:off x="4589463" y="28956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Clip" r:id="rId4" imgW="2107949" imgH="3470495" progId="MS_ClipArt_Gallery.5">
                  <p:embed/>
                </p:oleObj>
              </mc:Choice>
              <mc:Fallback>
                <p:oleObj name="Clip" r:id="rId4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28956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8" name="Rectangle 92"/>
          <p:cNvSpPr>
            <a:spLocks noChangeArrowheads="1"/>
          </p:cNvSpPr>
          <p:nvPr/>
        </p:nvSpPr>
        <p:spPr bwMode="auto">
          <a:xfrm>
            <a:off x="4208463" y="3886200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2419" name="Rectangle 93"/>
          <p:cNvSpPr>
            <a:spLocks noChangeArrowheads="1"/>
          </p:cNvSpPr>
          <p:nvPr/>
        </p:nvSpPr>
        <p:spPr bwMode="auto">
          <a:xfrm>
            <a:off x="4741863" y="3886200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2420" name="Rectangle 94"/>
          <p:cNvSpPr>
            <a:spLocks noChangeArrowheads="1"/>
          </p:cNvSpPr>
          <p:nvPr/>
        </p:nvSpPr>
        <p:spPr bwMode="auto">
          <a:xfrm>
            <a:off x="5199063" y="3886200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2421" name="Oval 95"/>
          <p:cNvSpPr>
            <a:spLocks noChangeArrowheads="1"/>
          </p:cNvSpPr>
          <p:nvPr/>
        </p:nvSpPr>
        <p:spPr bwMode="auto">
          <a:xfrm>
            <a:off x="3752850" y="3729038"/>
            <a:ext cx="1979613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02422" name="Line 96"/>
          <p:cNvSpPr>
            <a:spLocks noChangeShapeType="1"/>
          </p:cNvSpPr>
          <p:nvPr/>
        </p:nvSpPr>
        <p:spPr bwMode="auto">
          <a:xfrm>
            <a:off x="4741863" y="33528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423" name="Text Box 97"/>
          <p:cNvSpPr txBox="1">
            <a:spLocks noChangeArrowheads="1"/>
          </p:cNvSpPr>
          <p:nvPr/>
        </p:nvSpPr>
        <p:spPr bwMode="auto">
          <a:xfrm>
            <a:off x="2074863" y="3781425"/>
            <a:ext cx="16494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Reverse proxies</a:t>
            </a:r>
          </a:p>
        </p:txBody>
      </p:sp>
      <p:sp>
        <p:nvSpPr>
          <p:cNvPr id="102424" name="Rectangle 98"/>
          <p:cNvSpPr>
            <a:spLocks noChangeArrowheads="1"/>
          </p:cNvSpPr>
          <p:nvPr/>
        </p:nvSpPr>
        <p:spPr bwMode="auto">
          <a:xfrm>
            <a:off x="2303463" y="57959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2425" name="Rectangle 99"/>
          <p:cNvSpPr>
            <a:spLocks noChangeArrowheads="1"/>
          </p:cNvSpPr>
          <p:nvPr/>
        </p:nvSpPr>
        <p:spPr bwMode="auto">
          <a:xfrm>
            <a:off x="2760663" y="57959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2426" name="Oval 100"/>
          <p:cNvSpPr>
            <a:spLocks noChangeArrowheads="1"/>
          </p:cNvSpPr>
          <p:nvPr/>
        </p:nvSpPr>
        <p:spPr bwMode="auto">
          <a:xfrm>
            <a:off x="2074863" y="5638800"/>
            <a:ext cx="1066800" cy="457200"/>
          </a:xfrm>
          <a:prstGeom prst="ellipse">
            <a:avLst/>
          </a:prstGeom>
          <a:noFill/>
          <a:ln w="19050" cmpd="sng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02427" name="Rectangle 101"/>
          <p:cNvSpPr>
            <a:spLocks noChangeArrowheads="1"/>
          </p:cNvSpPr>
          <p:nvPr/>
        </p:nvSpPr>
        <p:spPr bwMode="auto">
          <a:xfrm>
            <a:off x="6570663" y="57959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2428" name="Rectangle 102"/>
          <p:cNvSpPr>
            <a:spLocks noChangeArrowheads="1"/>
          </p:cNvSpPr>
          <p:nvPr/>
        </p:nvSpPr>
        <p:spPr bwMode="auto">
          <a:xfrm>
            <a:off x="7027863" y="57959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2429" name="Oval 103"/>
          <p:cNvSpPr>
            <a:spLocks noChangeArrowheads="1"/>
          </p:cNvSpPr>
          <p:nvPr/>
        </p:nvSpPr>
        <p:spPr bwMode="auto">
          <a:xfrm>
            <a:off x="6342063" y="5638800"/>
            <a:ext cx="1066800" cy="457200"/>
          </a:xfrm>
          <a:prstGeom prst="ellipse">
            <a:avLst/>
          </a:prstGeom>
          <a:noFill/>
          <a:ln w="19050" cmpd="sng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02430" name="Freeform 104"/>
          <p:cNvSpPr>
            <a:spLocks/>
          </p:cNvSpPr>
          <p:nvPr/>
        </p:nvSpPr>
        <p:spPr bwMode="auto">
          <a:xfrm>
            <a:off x="2836863" y="4191000"/>
            <a:ext cx="1828800" cy="1447800"/>
          </a:xfrm>
          <a:custGeom>
            <a:avLst/>
            <a:gdLst>
              <a:gd name="T0" fmla="*/ 1828800 w 1152"/>
              <a:gd name="T1" fmla="*/ 0 h 912"/>
              <a:gd name="T2" fmla="*/ 1676400 w 1152"/>
              <a:gd name="T3" fmla="*/ 304800 h 912"/>
              <a:gd name="T4" fmla="*/ 0 w 1152"/>
              <a:gd name="T5" fmla="*/ 144780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1152" y="0"/>
                </a:moveTo>
                <a:lnTo>
                  <a:pt x="1056" y="192"/>
                </a:lnTo>
                <a:lnTo>
                  <a:pt x="0" y="91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431" name="Freeform 105"/>
          <p:cNvSpPr>
            <a:spLocks/>
          </p:cNvSpPr>
          <p:nvPr/>
        </p:nvSpPr>
        <p:spPr bwMode="auto">
          <a:xfrm>
            <a:off x="4894263" y="4191000"/>
            <a:ext cx="1676400" cy="1447800"/>
          </a:xfrm>
          <a:custGeom>
            <a:avLst/>
            <a:gdLst>
              <a:gd name="T0" fmla="*/ 0 w 1056"/>
              <a:gd name="T1" fmla="*/ 0 h 912"/>
              <a:gd name="T2" fmla="*/ 304800 w 1056"/>
              <a:gd name="T3" fmla="*/ 533400 h 912"/>
              <a:gd name="T4" fmla="*/ 1676400 w 1056"/>
              <a:gd name="T5" fmla="*/ 1447800 h 912"/>
              <a:gd name="T6" fmla="*/ 0 60000 65536"/>
              <a:gd name="T7" fmla="*/ 0 60000 65536"/>
              <a:gd name="T8" fmla="*/ 0 60000 65536"/>
              <a:gd name="T9" fmla="*/ 0 w 1056"/>
              <a:gd name="T10" fmla="*/ 0 h 912"/>
              <a:gd name="T11" fmla="*/ 1056 w 105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912">
                <a:moveTo>
                  <a:pt x="0" y="0"/>
                </a:moveTo>
                <a:lnTo>
                  <a:pt x="192" y="336"/>
                </a:lnTo>
                <a:lnTo>
                  <a:pt x="1056" y="91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432" name="Line 106"/>
          <p:cNvSpPr>
            <a:spLocks noChangeShapeType="1"/>
          </p:cNvSpPr>
          <p:nvPr/>
        </p:nvSpPr>
        <p:spPr bwMode="auto">
          <a:xfrm flipH="1">
            <a:off x="1541463" y="6019800"/>
            <a:ext cx="6858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433" name="Line 107"/>
          <p:cNvSpPr>
            <a:spLocks noChangeShapeType="1"/>
          </p:cNvSpPr>
          <p:nvPr/>
        </p:nvSpPr>
        <p:spPr bwMode="auto">
          <a:xfrm>
            <a:off x="2836863" y="6096000"/>
            <a:ext cx="4572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434" name="Line 108"/>
          <p:cNvSpPr>
            <a:spLocks noChangeShapeType="1"/>
          </p:cNvSpPr>
          <p:nvPr/>
        </p:nvSpPr>
        <p:spPr bwMode="auto">
          <a:xfrm flipH="1">
            <a:off x="6418263" y="6096000"/>
            <a:ext cx="4572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435" name="Line 109"/>
          <p:cNvSpPr>
            <a:spLocks noChangeShapeType="1"/>
          </p:cNvSpPr>
          <p:nvPr/>
        </p:nvSpPr>
        <p:spPr bwMode="auto">
          <a:xfrm>
            <a:off x="7104063" y="6096000"/>
            <a:ext cx="7620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436" name="Text Box 110"/>
          <p:cNvSpPr txBox="1">
            <a:spLocks noChangeArrowheads="1"/>
          </p:cNvSpPr>
          <p:nvPr/>
        </p:nvSpPr>
        <p:spPr bwMode="auto">
          <a:xfrm>
            <a:off x="398463" y="5610225"/>
            <a:ext cx="1638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</a:rPr>
              <a:t>Forward proxies</a:t>
            </a:r>
            <a:endParaRPr lang="en-US" sz="16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1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Prefixes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694608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 smtClean="0">
                <a:latin typeface="Arial" charset="0"/>
              </a:rPr>
              <a:t>Prefix: 12.4.0.0       </a:t>
            </a:r>
            <a:r>
              <a:rPr lang="en-US" sz="2800" dirty="0">
                <a:latin typeface="Arial" charset="0"/>
              </a:rPr>
              <a:t>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429000" cy="3130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24000" y="2868613"/>
            <a:ext cx="7466013" cy="538162"/>
            <a:chOff x="960" y="1571"/>
            <a:chExt cx="4703" cy="339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960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57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00000000</a:t>
              </a:r>
              <a:endParaRPr lang="en-US" sz="2800" b="0" dirty="0">
                <a:latin typeface="Monaco"/>
                <a:cs typeface="Monaco"/>
              </a:endParaRP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00000000</a:t>
              </a:r>
              <a:endParaRPr lang="en-US" sz="2800" b="0" dirty="0">
                <a:latin typeface="Monaco"/>
                <a:cs typeface="Monaco"/>
              </a:endParaRP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24001" y="4029075"/>
            <a:ext cx="7461251" cy="538163"/>
            <a:chOff x="960" y="2302"/>
            <a:chExt cx="4700" cy="339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9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50292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50292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6863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295401" y="1203325"/>
            <a:ext cx="7112488" cy="70852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</a:rPr>
              <a:t>Use two 32-bit numbers to represent a </a:t>
            </a:r>
            <a:r>
              <a:rPr lang="en-US" dirty="0" smtClean="0">
                <a:latin typeface="Arial" charset="0"/>
              </a:rPr>
              <a:t>network prefix</a:t>
            </a:r>
          </a:p>
          <a:p>
            <a:pPr algn="ctr"/>
            <a:r>
              <a:rPr lang="en-US" dirty="0" smtClean="0">
                <a:latin typeface="Arial" charset="0"/>
              </a:rPr>
              <a:t>Address </a:t>
            </a:r>
            <a:r>
              <a:rPr lang="en-US" dirty="0">
                <a:latin typeface="Arial" charset="0"/>
              </a:rPr>
              <a:t>+ Mask  </a:t>
            </a:r>
          </a:p>
        </p:txBody>
      </p:sp>
      <p:sp>
        <p:nvSpPr>
          <p:cNvPr id="139283" name="Text Box 37"/>
          <p:cNvSpPr txBox="1">
            <a:spLocks noChangeArrowheads="1"/>
          </p:cNvSpPr>
          <p:nvPr/>
        </p:nvSpPr>
        <p:spPr bwMode="auto">
          <a:xfrm>
            <a:off x="2046288" y="6019800"/>
            <a:ext cx="50514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Written as 12.4.0.0/15   or  12.4/15</a:t>
            </a:r>
          </a:p>
        </p:txBody>
      </p:sp>
    </p:spTree>
    <p:extLst>
      <p:ext uri="{BB962C8B-B14F-4D97-AF65-F5344CB8AC3E}">
        <p14:creationId xmlns:p14="http://schemas.microsoft.com/office/powerpoint/2010/main" val="167783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686800" cy="4681537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Replicate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popular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Web site across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many machines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Spreads load on servers</a:t>
            </a:r>
            <a:endParaRPr lang="en-US" sz="2000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Places content closer to 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clients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Helps </a:t>
            </a:r>
            <a:r>
              <a:rPr lang="en-US" sz="2000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when content isn’t 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cacheable</a:t>
            </a:r>
            <a:b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Problem:  Want to direct client to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particular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replica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Balance load across server replicas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Pair clients with nearby 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  <a:p>
            <a:pPr lvl="1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Common solution: 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DNS returns different addresses based on client’s geo </a:t>
            </a:r>
            <a:b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location, server load, </a:t>
            </a:r>
            <a:r>
              <a:rPr lang="en-US" sz="2000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etc.</a:t>
            </a:r>
            <a:endParaRPr lang="en-US" sz="2000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 Replication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5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Content Distribution Networks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686800" cy="4757737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Caching and replication as a service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Large-scale distributed storage infrastructure (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usually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 administered by one entity</a:t>
            </a:r>
          </a:p>
          <a:p>
            <a:pPr lvl="1"/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e.g.,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Akamai has servers in 20,000+ locations</a:t>
            </a: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cs typeface="Arial" charset="0"/>
              </a:rPr>
              <a:t>Combination of (pull) caching and (push) replication</a:t>
            </a:r>
          </a:p>
          <a:p>
            <a:pPr lvl="1"/>
            <a:r>
              <a:rPr lang="en-US" b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en-US" b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 Direct result of clients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requests </a:t>
            </a:r>
          </a:p>
          <a:p>
            <a:pPr lvl="1"/>
            <a:r>
              <a:rPr lang="en-US" b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Push: 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Expectation of high access rate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Also do some processing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Handle 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dynamic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web pages</a:t>
            </a:r>
          </a:p>
          <a:p>
            <a:pPr lvl="1"/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Transcoding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buFont typeface="Helvetica" charset="0"/>
              <a:buNone/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236561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10600" cy="53340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Akamai creates new domain names for each </a:t>
            </a:r>
            <a:r>
              <a:rPr lang="en-US" sz="2400" dirty="0" smtClean="0">
                <a:latin typeface="Arial" charset="0"/>
                <a:cs typeface="Arial" charset="0"/>
              </a:rPr>
              <a:t>client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a128.</a:t>
            </a:r>
            <a:r>
              <a:rPr lang="en-US" sz="1800" i="1" dirty="0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g.akamai.net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en-US" sz="1800" i="1" dirty="0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i="1" dirty="0" err="1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cnn.com</a:t>
            </a:r>
            <a:r>
              <a:rPr lang="en-US" sz="1800" i="1" dirty="0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800" i="1" dirty="0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solidFill>
                <a:srgbClr val="0E04D6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The </a:t>
            </a:r>
            <a:r>
              <a:rPr lang="en-US" sz="2400" dirty="0" smtClean="0">
                <a:latin typeface="Arial" charset="0"/>
                <a:cs typeface="Arial" charset="0"/>
              </a:rPr>
              <a:t>CDN’s </a:t>
            </a:r>
            <a:r>
              <a:rPr lang="en-US" sz="2400" dirty="0">
                <a:latin typeface="Arial" charset="0"/>
                <a:cs typeface="Arial" charset="0"/>
              </a:rPr>
              <a:t>DNS servers are authoritative for the new </a:t>
            </a:r>
            <a:r>
              <a:rPr lang="en-US" sz="2400" dirty="0" smtClean="0">
                <a:latin typeface="Arial" charset="0"/>
                <a:cs typeface="Arial" charset="0"/>
              </a:rPr>
              <a:t>domains</a:t>
            </a:r>
            <a:br>
              <a:rPr lang="en-US" sz="2400" dirty="0" smtClean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The client content provider modifies its content so that embedded URLs reference the new domains.</a:t>
            </a:r>
          </a:p>
          <a:p>
            <a:pPr lvl="1"/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Akamaize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content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e.g.: 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800" i="1" dirty="0" err="1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www.cnn.com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/image-of-the-</a:t>
            </a:r>
            <a:r>
              <a:rPr lang="en-US" sz="1800" i="1" dirty="0" err="1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day.gif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becomes 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http://a128.g.akamai.net/image-of-the-</a:t>
            </a:r>
            <a:r>
              <a:rPr lang="en-US" sz="1800" i="1" dirty="0" err="1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day.gif</a:t>
            </a:r>
            <a:r>
              <a:rPr lang="en-US" sz="1800" i="1" dirty="0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800" i="1" dirty="0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1800" i="1" dirty="0" smtClean="0">
              <a:solidFill>
                <a:srgbClr val="0E04D6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Requests now sent to CDN’s infrastructure…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7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838200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Cost-Effective Content Delivery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5334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General theme: multiple sites hosted on shared physical infrastructure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efficiency of statistical multiplexing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economies of scale (volume pricing, </a:t>
            </a:r>
            <a:r>
              <a:rPr lang="en-US" i="1" dirty="0" smtClean="0">
                <a:latin typeface="Arial" charset="0"/>
                <a:cs typeface="Arial" charset="0"/>
              </a:rPr>
              <a:t>etc.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amortization of human operator costs 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Examples: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Web hosting companies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CDNs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Cloud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3753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187575"/>
            <a:ext cx="7162800" cy="1470025"/>
          </a:xfrm>
          <a:noFill/>
        </p:spPr>
        <p:txBody>
          <a:bodyPr lIns="90487" tIns="44450" rIns="90487" bIns="44450"/>
          <a:lstStyle/>
          <a:p>
            <a:pPr>
              <a:tabLst>
                <a:tab pos="1314450" algn="l"/>
              </a:tabLst>
            </a:pPr>
            <a:r>
              <a:rPr lang="en-US" sz="4000" dirty="0" smtClean="0">
                <a:latin typeface="Calibri"/>
                <a:ea typeface="ＭＳ Ｐゴシック" charset="0"/>
                <a:cs typeface="Calibri"/>
              </a:rPr>
              <a:t>Let’s take a quick look at the IPv6 header…</a:t>
            </a:r>
            <a:endParaRPr lang="en-US" sz="4000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587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43311</TotalTime>
  <Words>3997</Words>
  <Application>Microsoft Macintosh PowerPoint</Application>
  <PresentationFormat>On-screen Show (4:3)</PresentationFormat>
  <Paragraphs>1017</Paragraphs>
  <Slides>83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Network</vt:lpstr>
      <vt:lpstr>Clip</vt:lpstr>
      <vt:lpstr>Network Layer: Some Missing Pieces</vt:lpstr>
      <vt:lpstr>Where Are We</vt:lpstr>
      <vt:lpstr>Recall: End-Host How to Handle Packet</vt:lpstr>
      <vt:lpstr>Recall: Layer Encapsulation</vt:lpstr>
      <vt:lpstr>Review of Addressing</vt:lpstr>
      <vt:lpstr>History of Addressing Schemes</vt:lpstr>
      <vt:lpstr>CIDR Addressing</vt:lpstr>
      <vt:lpstr>CIDR Prefixes</vt:lpstr>
      <vt:lpstr>Let’s take a quick look at the IPv6 header…</vt:lpstr>
      <vt:lpstr>IPv6</vt:lpstr>
      <vt:lpstr>What “clean up” would you do?</vt:lpstr>
      <vt:lpstr>IPv4 and IPv6 Header Comparison</vt:lpstr>
      <vt:lpstr>Philosophy of Changes</vt:lpstr>
      <vt:lpstr>Missing Pieces</vt:lpstr>
      <vt:lpstr>Where are we?</vt:lpstr>
      <vt:lpstr>Scenario: Joan Wants Her Music</vt:lpstr>
      <vt:lpstr>What Are The Steps Involved?</vt:lpstr>
      <vt:lpstr>What Are The Steps Involved?</vt:lpstr>
      <vt:lpstr>Access Networks</vt:lpstr>
      <vt:lpstr>Media Access Control (MAC)</vt:lpstr>
      <vt:lpstr>What Are The Steps Involved?</vt:lpstr>
      <vt:lpstr>Network Management</vt:lpstr>
      <vt:lpstr>What Are The Steps Involved?</vt:lpstr>
      <vt:lpstr>“Real World Name” to “Network Name”</vt:lpstr>
      <vt:lpstr>What is a “Network Name”?</vt:lpstr>
      <vt:lpstr>What Are The Steps Involved?</vt:lpstr>
      <vt:lpstr>Map Network Name to Location</vt:lpstr>
      <vt:lpstr>How is this done today?</vt:lpstr>
      <vt:lpstr>What Are The Steps Involved?</vt:lpstr>
      <vt:lpstr>Download Data from Location</vt:lpstr>
      <vt:lpstr>What Are The Steps Involved?</vt:lpstr>
      <vt:lpstr>Ensuring Security</vt:lpstr>
      <vt:lpstr>Scenario Requires</vt:lpstr>
      <vt:lpstr>PowerPoint Presentation</vt:lpstr>
      <vt:lpstr>PowerPoint Presentation</vt:lpstr>
      <vt:lpstr>The Addressing Problem</vt:lpstr>
      <vt:lpstr>Addressing and Encapsulation</vt:lpstr>
      <vt:lpstr>Example Addressing</vt:lpstr>
      <vt:lpstr>Address Translation Protocol (ARP)</vt:lpstr>
      <vt:lpstr>ARP Packet Format (RFC 826)</vt:lpstr>
      <vt:lpstr>PowerPoint Presentation</vt:lpstr>
      <vt:lpstr>Configuration</vt:lpstr>
      <vt:lpstr>Host Configurations</vt:lpstr>
      <vt:lpstr>Dynamic Host Configuration Protocol (DHCP)</vt:lpstr>
      <vt:lpstr>DHCP</vt:lpstr>
      <vt:lpstr>PowerPoint Presentation</vt:lpstr>
      <vt:lpstr>DNS</vt:lpstr>
      <vt:lpstr>Internet Names &amp; Addresses</vt:lpstr>
      <vt:lpstr>DNS: History</vt:lpstr>
      <vt:lpstr>Goals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DNS Root Servers</vt:lpstr>
      <vt:lpstr>Anycast in a nutshell</vt:lpstr>
      <vt:lpstr>Using DNS (Client/App View)</vt:lpstr>
      <vt:lpstr>How Does Resolution Happen?</vt:lpstr>
      <vt:lpstr>Recursive vs. Iterative Queries</vt:lpstr>
      <vt:lpstr>Inserting Resource Records into DNS</vt:lpstr>
      <vt:lpstr>PowerPoint Presentation</vt:lpstr>
      <vt:lpstr>The Web</vt:lpstr>
      <vt:lpstr>The Web – Precursor</vt:lpstr>
      <vt:lpstr>The Web – History</vt:lpstr>
      <vt:lpstr>Web Components</vt:lpstr>
      <vt:lpstr>Uniform Record Locator (URL)</vt:lpstr>
      <vt:lpstr>Uniform Record Locator (URL)</vt:lpstr>
      <vt:lpstr>Web and DNS</vt:lpstr>
      <vt:lpstr>Hyper Text Transfer Protocol (HTTP)</vt:lpstr>
      <vt:lpstr>Steps in HTTP Request/Response</vt:lpstr>
      <vt:lpstr>Client-to-Server Communication</vt:lpstr>
      <vt:lpstr>Server-to-Client Communication</vt:lpstr>
      <vt:lpstr>Performance Goals</vt:lpstr>
      <vt:lpstr>Improving HTTP Performance: Caching: Where?</vt:lpstr>
      <vt:lpstr>Improving HTTP Performance: Caching with Reverse Proxies</vt:lpstr>
      <vt:lpstr>Improving HTTP Performance: Caching with Forward Proxies</vt:lpstr>
      <vt:lpstr>Improving HTTP Performance:  Replication</vt:lpstr>
      <vt:lpstr>Improving HTTP Performance:  Content Distribution Networks</vt:lpstr>
      <vt:lpstr>Improving HTTP Performance: CDN Example – Akamai</vt:lpstr>
      <vt:lpstr> Cost-Effective Content Delivery</vt:lpstr>
    </vt:vector>
  </TitlesOfParts>
  <Manager/>
  <Company>ICSI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168: Computer Networks</dc:title>
  <dc:subject/>
  <dc:creator/>
  <cp:keywords/>
  <dc:description/>
  <cp:lastModifiedBy>Alefiya Hussain</cp:lastModifiedBy>
  <cp:revision>2011</cp:revision>
  <cp:lastPrinted>2013-09-23T20:04:51Z</cp:lastPrinted>
  <dcterms:created xsi:type="dcterms:W3CDTF">2010-08-30T13:51:03Z</dcterms:created>
  <dcterms:modified xsi:type="dcterms:W3CDTF">2016-03-08T20:26:43Z</dcterms:modified>
  <cp:category/>
</cp:coreProperties>
</file>