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8"/>
  </p:notesMasterIdLst>
  <p:handoutMasterIdLst>
    <p:handoutMasterId r:id="rId69"/>
  </p:handoutMasterIdLst>
  <p:sldIdLst>
    <p:sldId id="431" r:id="rId2"/>
    <p:sldId id="1352" r:id="rId3"/>
    <p:sldId id="1353" r:id="rId4"/>
    <p:sldId id="1354" r:id="rId5"/>
    <p:sldId id="1355" r:id="rId6"/>
    <p:sldId id="1444" r:id="rId7"/>
    <p:sldId id="1381" r:id="rId8"/>
    <p:sldId id="1382" r:id="rId9"/>
    <p:sldId id="1383" r:id="rId10"/>
    <p:sldId id="1384" r:id="rId11"/>
    <p:sldId id="1385" r:id="rId12"/>
    <p:sldId id="1386" r:id="rId13"/>
    <p:sldId id="1389" r:id="rId14"/>
    <p:sldId id="1416" r:id="rId15"/>
    <p:sldId id="1417" r:id="rId16"/>
    <p:sldId id="1418" r:id="rId17"/>
    <p:sldId id="1419" r:id="rId18"/>
    <p:sldId id="1420" r:id="rId19"/>
    <p:sldId id="1421" r:id="rId20"/>
    <p:sldId id="1422" r:id="rId21"/>
    <p:sldId id="1423" r:id="rId22"/>
    <p:sldId id="1443" r:id="rId23"/>
    <p:sldId id="1425" r:id="rId24"/>
    <p:sldId id="1426" r:id="rId25"/>
    <p:sldId id="1427" r:id="rId26"/>
    <p:sldId id="1424" r:id="rId27"/>
    <p:sldId id="1428" r:id="rId28"/>
    <p:sldId id="1429" r:id="rId29"/>
    <p:sldId id="1430" r:id="rId30"/>
    <p:sldId id="1431" r:id="rId31"/>
    <p:sldId id="1432" r:id="rId32"/>
    <p:sldId id="1433" r:id="rId33"/>
    <p:sldId id="1434" r:id="rId34"/>
    <p:sldId id="1435" r:id="rId35"/>
    <p:sldId id="1436" r:id="rId36"/>
    <p:sldId id="1437" r:id="rId37"/>
    <p:sldId id="1438" r:id="rId38"/>
    <p:sldId id="1439" r:id="rId39"/>
    <p:sldId id="1440" r:id="rId40"/>
    <p:sldId id="1441" r:id="rId41"/>
    <p:sldId id="1442" r:id="rId42"/>
    <p:sldId id="1390" r:id="rId43"/>
    <p:sldId id="1391" r:id="rId44"/>
    <p:sldId id="1392" r:id="rId45"/>
    <p:sldId id="1393" r:id="rId46"/>
    <p:sldId id="1394" r:id="rId47"/>
    <p:sldId id="1395" r:id="rId48"/>
    <p:sldId id="1396" r:id="rId49"/>
    <p:sldId id="1397" r:id="rId50"/>
    <p:sldId id="1398" r:id="rId51"/>
    <p:sldId id="1399" r:id="rId52"/>
    <p:sldId id="1400" r:id="rId53"/>
    <p:sldId id="1401" r:id="rId54"/>
    <p:sldId id="1402" r:id="rId55"/>
    <p:sldId id="1403" r:id="rId56"/>
    <p:sldId id="1404" r:id="rId57"/>
    <p:sldId id="1405" r:id="rId58"/>
    <p:sldId id="1406" r:id="rId59"/>
    <p:sldId id="1407" r:id="rId60"/>
    <p:sldId id="1408" r:id="rId61"/>
    <p:sldId id="1409" r:id="rId62"/>
    <p:sldId id="1410" r:id="rId63"/>
    <p:sldId id="1411" r:id="rId64"/>
    <p:sldId id="1412" r:id="rId65"/>
    <p:sldId id="1413" r:id="rId66"/>
    <p:sldId id="1414" r:id="rId67"/>
  </p:sldIdLst>
  <p:sldSz cx="9144000" cy="6858000" type="screen4x3"/>
  <p:notesSz cx="7315200" cy="9601200"/>
  <p:defaultTextStyle>
    <a:defPPr>
      <a:defRPr lang="en-US"/>
    </a:defPPr>
    <a:lvl1pPr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1pPr>
    <a:lvl2pPr marL="4572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2pPr>
    <a:lvl3pPr marL="9144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3pPr>
    <a:lvl4pPr marL="13716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4pPr>
    <a:lvl5pPr marL="18288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5pPr>
    <a:lvl6pPr marL="2286000" algn="l" defTabSz="457200" rtl="0" eaLnBrk="1" latinLnBrk="0" hangingPunct="1">
      <a:defRPr sz="2000" b="1" kern="1200">
        <a:solidFill>
          <a:schemeClr val="tx1"/>
        </a:solidFill>
        <a:latin typeface="Courier New" charset="0"/>
        <a:ea typeface="ＭＳ Ｐゴシック" charset="0"/>
        <a:cs typeface="ＭＳ Ｐゴシック" charset="0"/>
      </a:defRPr>
    </a:lvl6pPr>
    <a:lvl7pPr marL="2743200" algn="l" defTabSz="457200" rtl="0" eaLnBrk="1" latinLnBrk="0" hangingPunct="1">
      <a:defRPr sz="2000" b="1" kern="1200">
        <a:solidFill>
          <a:schemeClr val="tx1"/>
        </a:solidFill>
        <a:latin typeface="Courier New" charset="0"/>
        <a:ea typeface="ＭＳ Ｐゴシック" charset="0"/>
        <a:cs typeface="ＭＳ Ｐゴシック" charset="0"/>
      </a:defRPr>
    </a:lvl7pPr>
    <a:lvl8pPr marL="3200400" algn="l" defTabSz="457200" rtl="0" eaLnBrk="1" latinLnBrk="0" hangingPunct="1">
      <a:defRPr sz="2000" b="1" kern="1200">
        <a:solidFill>
          <a:schemeClr val="tx1"/>
        </a:solidFill>
        <a:latin typeface="Courier New" charset="0"/>
        <a:ea typeface="ＭＳ Ｐゴシック" charset="0"/>
        <a:cs typeface="ＭＳ Ｐゴシック" charset="0"/>
      </a:defRPr>
    </a:lvl8pPr>
    <a:lvl9pPr marL="3657600" algn="l" defTabSz="457200" rtl="0" eaLnBrk="1" latinLnBrk="0" hangingPunct="1">
      <a:defRPr sz="2000" b="1" kern="1200">
        <a:solidFill>
          <a:schemeClr val="tx1"/>
        </a:solidFill>
        <a:latin typeface="Courier New"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2B0"/>
    <a:srgbClr val="FF9857"/>
    <a:srgbClr val="FFFF99"/>
    <a:srgbClr val="FFCC99"/>
    <a:srgbClr val="FF3300"/>
    <a:srgbClr val="CCFFFF"/>
    <a:srgbClr val="FFCC00"/>
    <a:srgbClr val="FF7C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8" autoAdjust="0"/>
  </p:normalViewPr>
  <p:slideViewPr>
    <p:cSldViewPr>
      <p:cViewPr>
        <p:scale>
          <a:sx n="103" d="100"/>
          <a:sy n="103" d="100"/>
        </p:scale>
        <p:origin x="-1176" y="45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6976"/>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defTabSz="966788">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defTabSz="966788">
              <a:defRPr sz="1300"/>
            </a:lvl1pPr>
          </a:lstStyle>
          <a:p>
            <a:pPr>
              <a:defRPr/>
            </a:pPr>
            <a:fld id="{C816B1D2-BE1A-CF48-BB2F-496E285EDAD0}" type="slidenum">
              <a:rPr lang="en-US"/>
              <a:pPr>
                <a:defRPr/>
              </a:pPr>
              <a:t>‹#›</a:t>
            </a:fld>
            <a:endParaRPr lang="en-US"/>
          </a:p>
        </p:txBody>
      </p:sp>
    </p:spTree>
    <p:extLst>
      <p:ext uri="{BB962C8B-B14F-4D97-AF65-F5344CB8AC3E}">
        <p14:creationId xmlns:p14="http://schemas.microsoft.com/office/powerpoint/2010/main" val="35608228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defTabSz="957263">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defTabSz="957263">
              <a:defRPr sz="1300" b="0">
                <a:latin typeface="Times New Roman" charset="0"/>
              </a:defRPr>
            </a:lvl1pPr>
          </a:lstStyle>
          <a:p>
            <a:pPr>
              <a:defRPr/>
            </a:pPr>
            <a:fld id="{3344D7B7-8497-9440-908B-E77F83F666B6}" type="slidenum">
              <a:rPr lang="en-US"/>
              <a:pPr>
                <a:defRPr/>
              </a:pPr>
              <a:t>‹#›</a:t>
            </a:fld>
            <a:endParaRPr lang="en-US"/>
          </a:p>
        </p:txBody>
      </p:sp>
    </p:spTree>
    <p:extLst>
      <p:ext uri="{BB962C8B-B14F-4D97-AF65-F5344CB8AC3E}">
        <p14:creationId xmlns:p14="http://schemas.microsoft.com/office/powerpoint/2010/main" val="19074661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186BA906-4AFE-2946-AB87-E3B643C08B67}" type="slidenum">
              <a:rPr lang="en-US" sz="1100">
                <a:latin typeface="Times New Roman" charset="0"/>
              </a:rPr>
              <a:pPr/>
              <a:t>2</a:t>
            </a:fld>
            <a:endParaRPr lang="en-US" sz="1100">
              <a:latin typeface="Times New Roman" charset="0"/>
            </a:endParaRPr>
          </a:p>
        </p:txBody>
      </p:sp>
      <p:sp>
        <p:nvSpPr>
          <p:cNvPr id="3789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pPr>
              <a:defRPr/>
            </a:pPr>
            <a:r>
              <a:rPr lang="en-US" dirty="0" smtClean="0">
                <a:cs typeface="+mn-cs"/>
              </a:rPr>
              <a:t>&lt;click&gt;</a:t>
            </a:r>
          </a:p>
          <a:p>
            <a:pPr>
              <a:defRPr/>
            </a:pPr>
            <a:r>
              <a:rPr lang="en-US" dirty="0" smtClean="0">
                <a:cs typeface="+mn-cs"/>
              </a:rPr>
              <a:t>IP datagrams consist of a header and some data. </a:t>
            </a:r>
          </a:p>
          <a:p>
            <a:pPr>
              <a:defRPr/>
            </a:pPr>
            <a:r>
              <a:rPr lang="en-US" dirty="0" smtClean="0">
                <a:cs typeface="+mn-cs"/>
              </a:rPr>
              <a:t>&lt;click&gt; When the transport layer has data to send, it hands a Transport Segment to the Network layer below. </a:t>
            </a:r>
          </a:p>
          <a:p>
            <a:pPr>
              <a:defRPr/>
            </a:pPr>
            <a:r>
              <a:rPr lang="en-US" dirty="0" smtClean="0">
                <a:cs typeface="+mn-cs"/>
              </a:rPr>
              <a:t>&lt;click to drop transport segment into IP datagram&gt; </a:t>
            </a:r>
          </a:p>
          <a:p>
            <a:pPr>
              <a:defRPr/>
            </a:pPr>
            <a:r>
              <a:rPr lang="en-US" dirty="0" smtClean="0">
                <a:cs typeface="+mn-cs"/>
              </a:rPr>
              <a:t>The network layer puts the transport </a:t>
            </a:r>
            <a:r>
              <a:rPr lang="en-US" dirty="0" err="1" smtClean="0">
                <a:cs typeface="+mn-cs"/>
              </a:rPr>
              <a:t>segement</a:t>
            </a:r>
            <a:r>
              <a:rPr lang="en-US" dirty="0" smtClean="0">
                <a:cs typeface="+mn-cs"/>
              </a:rPr>
              <a:t> inside a new IP datagram. IP’s job is to deliver the datagram to the other end.</a:t>
            </a:r>
          </a:p>
          <a:p>
            <a:pPr>
              <a:defRPr/>
            </a:pPr>
            <a:r>
              <a:rPr lang="en-US" dirty="0" smtClean="0">
                <a:cs typeface="+mn-cs"/>
              </a:rPr>
              <a:t>But first, the IP datagram has to make it over the first link to the first router.</a:t>
            </a:r>
          </a:p>
          <a:p>
            <a:pPr>
              <a:defRPr/>
            </a:pPr>
            <a:r>
              <a:rPr lang="en-US" dirty="0" smtClean="0"/>
              <a:t>&lt;click to put IP datagram inside Link frame&gt;</a:t>
            </a:r>
          </a:p>
          <a:p>
            <a:pPr>
              <a:defRPr/>
            </a:pPr>
            <a:r>
              <a:rPr lang="en-US" dirty="0" smtClean="0">
                <a:cs typeface="+mn-cs"/>
              </a:rPr>
              <a:t>IP sends the datagram to the Link Layer that puts it inside a Link frame, such as an Ethernet packet and ships it off to the first router.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44D7B7-8497-9440-908B-E77F83F666B6}" type="slidenum">
              <a:rPr lang="en-US" smtClean="0"/>
              <a:pPr>
                <a:defRPr/>
              </a:pPr>
              <a:t>24</a:t>
            </a:fld>
            <a:endParaRPr lang="en-US"/>
          </a:p>
        </p:txBody>
      </p:sp>
    </p:spTree>
    <p:extLst>
      <p:ext uri="{BB962C8B-B14F-4D97-AF65-F5344CB8AC3E}">
        <p14:creationId xmlns:p14="http://schemas.microsoft.com/office/powerpoint/2010/main" val="165678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MS PGothic" charset="0"/>
            </a:endParaRPr>
          </a:p>
          <a:p>
            <a:r>
              <a:rPr lang="en-US">
                <a:ea typeface="MS PGothic" charset="0"/>
              </a:rPr>
              <a:t>The IP service can be characterized by four properties listed here. It sends Datagrams from end host to end host; it is unreliable, but makes a best-effort to deliver the datagrams. The network maintains no per-flow state associated with the datagrams.</a:t>
            </a:r>
          </a:p>
          <a:p>
            <a:endParaRPr lang="en-US">
              <a:ea typeface="MS PGothic" charset="0"/>
            </a:endParaRPr>
          </a:p>
          <a:p>
            <a:r>
              <a:rPr lang="en-US">
                <a:ea typeface="MS PGothic" charset="0"/>
              </a:rPr>
              <a:t>Let’s take a look at each one in turn as listed in the table……</a:t>
            </a:r>
          </a:p>
          <a:p>
            <a:endParaRPr lang="en-US">
              <a:ea typeface="MS PGothic" charset="0"/>
            </a:endParaRPr>
          </a:p>
          <a:p>
            <a:r>
              <a:rPr lang="en-US">
                <a:ea typeface="MS PGothic" charset="0"/>
              </a:rPr>
              <a:t>&lt;Click to highlight Datagram&gt; First, IP is a datagram service. When we ask IP to send some data for us, it creates a datagram and puts our data inside. The datagram is a packet that is routed individually through the network based on the information in its header. In other words, the datagram is self-contained. </a:t>
            </a:r>
          </a:p>
          <a:p>
            <a:r>
              <a:rPr lang="en-US">
                <a:ea typeface="MS PGothic" charset="0"/>
              </a:rPr>
              <a:t>&lt;CLICK to make packet appear&gt;The header contains the IP address of the destination, which we abbreviate here as “IP DA” for IP destination address. The forwarding decision at each router is based on the IP DA. The datagram header also contains an IP source address, or “IP SA”, saying where the packet came from, so the receiver knows where to send any response.  &lt;Click to make datagram move hop by hop&gt; Datagrams are routed hop-by-hop through the network from one router to the next, all the way from the IP source address to the IP destination address . We’ll learn more about how routers work later. But for now, it’s enough to know that each router contains a forwarding table that tells it where to send packets matching a given destination address. The router doesn’t know the whole path – it simply uses the destination address to index into its forwarding table so that it can forward the packet to the next hop along the path towards its final destination. Hop by hop, step by step the packet makes its way from the source to the destination using only the destination address in the datagram. </a:t>
            </a:r>
          </a:p>
          <a:p>
            <a:endParaRPr lang="en-US">
              <a:ea typeface="MS PGothic" charset="0"/>
            </a:endParaRPr>
          </a:p>
          <a:p>
            <a:r>
              <a:rPr lang="en-US">
                <a:ea typeface="MS PGothic" charset="0"/>
              </a:rPr>
              <a:t>You will often hear the analogy made between how IP datagrams are routed and how letters are routed by the postal service. It’s a good analogy. In the postal service, we put a letter into the mail box with the address of the destination and the letter is routed – invisibly to us – hop by hop from sorting office to sorting office until it reaches its destination. Neither the sender or the receiver know – or need to know – the path taken by letters in the postal service or by datagrams in the Internet. The IP service model provides a service which includes the routing to the destination. </a:t>
            </a:r>
          </a:p>
          <a:p>
            <a:endParaRPr lang="en-US">
              <a:ea typeface="MS PGothic" charset="0"/>
            </a:endParaRPr>
          </a:p>
          <a:p>
            <a:r>
              <a:rPr lang="en-US">
                <a:ea typeface="MS PGothic" charset="0"/>
              </a:rPr>
              <a:t>&lt;click to highlight Unreliable&gt; Second, and perhaps surprisingly, IP is unreliable. IP makes no promise that packets will be delivered to the destination. They could be delivered late, out of sequence, or never delivered at all. It’s possible that a packet will be duplicated along the way, for example by a misbehaving router. The key thing to remember is that IP is unreliable and makes no guarantees. </a:t>
            </a:r>
          </a:p>
          <a:p>
            <a:endParaRPr lang="en-US">
              <a:ea typeface="MS PGothic" charset="0"/>
            </a:endParaRPr>
          </a:p>
          <a:p>
            <a:r>
              <a:rPr lang="en-US">
                <a:ea typeface="MS PGothic" charset="0"/>
              </a:rPr>
              <a:t>&lt;click to highlight Best Effort&gt; But it won’t drop datagrams arbitrarily just because it feels like it. That’s if you believe networks have feelings. IP does make the promise to only drop datagrams if necessary. For example, the packet queue in a router might fill up because of congestion, forcing the router to drop the next arriving packet. IP won’t make any attempt to resend the data – in fact, IP doesn’t tell the source that the packet was dropped. Similarly, a faulty routing table might cause a packet to be sent to the wrong destination. Or cause a packet to be duplicated by mistake. IP doesn’t makes no promises these errors won’t happen, nor does it detect them when they do. But IP does make the promise to only make these errors when necessary.</a:t>
            </a:r>
          </a:p>
          <a:p>
            <a:endParaRPr lang="en-US">
              <a:ea typeface="MS PGothic" charset="0"/>
            </a:endParaRPr>
          </a:p>
          <a:p>
            <a:r>
              <a:rPr lang="en-US">
                <a:ea typeface="MS PGothic" charset="0"/>
              </a:rPr>
              <a:t>In fact, the IP datagram service is very much like the basic postal service. The basic postal service makes no promise that our letters will be delivered on time, or that if we send 2-3 letters on successive days that they will be received in the order they were sent, and it makes no promise they will be delivered at all (unless we pay for a more expensive end-to-end service to guarantee delivery).</a:t>
            </a:r>
          </a:p>
          <a:p>
            <a:endParaRPr lang="en-US">
              <a:ea typeface="MS PGothic" charset="0"/>
            </a:endParaRPr>
          </a:p>
          <a:p>
            <a:r>
              <a:rPr lang="en-US">
                <a:ea typeface="MS PGothic" charset="0"/>
              </a:rPr>
              <a:t>Really, when it comes down to it, IP is an extremely simple, minimal service. It maintains no state at all related to a communication. We say that a communication service is “connectionless” &lt;click to highlight connectionless&gt; because it doesn’t start by establishing some end to state associated with the communication. In other words, when we make a Skype call lasting several minutes and consisting of many IP datagrams, the IP layer maintains no knowledge of the call, and simply routes each datagram individually and independently of all the others.</a:t>
            </a:r>
          </a:p>
          <a:p>
            <a:endParaRPr lang="en-US">
              <a:ea typeface="MS PGothic" charset="0"/>
            </a:endParaRPr>
          </a:p>
          <a:p>
            <a:endParaRPr lang="en-US">
              <a:ea typeface="MS PGothic" charset="0"/>
            </a:endParaRPr>
          </a:p>
          <a:p>
            <a:endParaRPr lang="en-US">
              <a:ea typeface="MS PGothic" charset="0"/>
            </a:endParaRPr>
          </a:p>
        </p:txBody>
      </p:sp>
      <p:sp>
        <p:nvSpPr>
          <p:cNvPr id="399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5B9440D4-9C80-BA4A-9D78-CE886768C379}" type="slidenum">
              <a:rPr lang="en-US" sz="1100">
                <a:latin typeface="Times New Roman" charset="0"/>
              </a:rPr>
              <a:pPr/>
              <a:t>3</a:t>
            </a:fld>
            <a:endParaRPr lang="en-US" sz="110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You might be wondering why the IP service is so simple. After all, it is the foundation of the entire Internet. Every communication over the Internet uses – must use –  the IP service. Given how important the Internet is, wouldn’t it have been better to make IP reliable? After all, we did say that most applications want a reliable, byte-communication service.</a:t>
            </a:r>
          </a:p>
          <a:p>
            <a:endParaRPr lang="en-US">
              <a:ea typeface="MS PGothic" charset="0"/>
            </a:endParaRPr>
          </a:p>
          <a:p>
            <a:r>
              <a:rPr lang="en-US">
                <a:ea typeface="MS PGothic" charset="0"/>
              </a:rPr>
              <a:t>There are several reasons the IP service model was designed to be so simple. </a:t>
            </a:r>
          </a:p>
          <a:p>
            <a:endParaRPr lang="en-US">
              <a:ea typeface="MS PGothic" charset="0"/>
            </a:endParaRPr>
          </a:p>
          <a:p>
            <a:pPr>
              <a:buFontTx/>
              <a:buAutoNum type="arabicPeriod"/>
            </a:pPr>
            <a:r>
              <a:rPr lang="en-US">
                <a:ea typeface="MS PGothic" charset="0"/>
              </a:rPr>
              <a:t>&lt;click&gt;To keep the network simple, dumb and minimal. Faster, more streamlined and lower cost to build and maintain. It was believed that if the network is kept simple with very features and requirements, then packets could be delivered very quickly, and at low cost. The thinking was that a simple network could be made to run very fast using dedicated hardware. And given that the network is implemented by a large number of routers scattered throughout the network, if they could be kept simple then are likely to be more reliable, more affordable to maintain and will need to be upgraded less often. </a:t>
            </a:r>
          </a:p>
          <a:p>
            <a:pPr>
              <a:buFontTx/>
              <a:buAutoNum type="arabicPeriod"/>
            </a:pPr>
            <a:r>
              <a:rPr lang="en-US">
                <a:ea typeface="MS PGothic" charset="0"/>
              </a:rPr>
              <a:t>&lt;click&gt;The end to end principle: Where possible, implement features in the end hosts. In the design of communication systems, there is a well known principle called the end-to-end principle that says that if you *can*correctly  implement features at the end points then you should. We’ll study the end-to-end principle in more depth in later videos, but the basic idea is to place as much intelligence as possible at the end points – in our case, the source and destination computers. This can have several advantages, such as making sure the feature is implemented correctly for the application, and it is easier to evolve and improve a feature if it is implemented in software on end computers rather than baked into the hardware of the Internet. In the case of the Internet, it was decided that features such as reliable communications and controlling congestion should be done at the end points – by the source and destination computers, and not by the network. At the time, it was quite a radical suggestion and a very different design choice from the telephone system, which was originally built on the idea of simple handsets and a complicated feature-rich network of telephone switches. In later videos we will be studying the end-to-end principle as one of the important architectural principles of communication systems. We will see many examples of the end to end principle in action. For example, when we study the transport layer, we will see how the end hosts build a reliable communication service over the unreliable IP network service.</a:t>
            </a:r>
          </a:p>
          <a:p>
            <a:pPr>
              <a:buFontTx/>
              <a:buAutoNum type="arabicPeriod"/>
            </a:pPr>
            <a:r>
              <a:rPr lang="en-US">
                <a:ea typeface="MS PGothic" charset="0"/>
              </a:rPr>
              <a:t>&lt;click&gt;Allows a variety of reliable (or unreliable) services to be built on top. If IP was reliable – in other words if any missing packets were retransmitted automatically – then it would not be ideal for some services. For example, in real time applications like a video chat, there might be no point in retransmitting lost data, because it might arrive too late to be useful. Instead, the application might choose to show a few blank pixels or use the pixels from the frame before. By not providing any reliability guarantees, IP lets the application choose the reliability service its needs. </a:t>
            </a:r>
          </a:p>
          <a:p>
            <a:pPr>
              <a:buFontTx/>
              <a:buAutoNum type="arabicPeriod"/>
            </a:pPr>
            <a:r>
              <a:rPr lang="en-US">
                <a:ea typeface="MS PGothic" charset="0"/>
              </a:rPr>
              <a:t>&lt;click&gt;Works over any link layer: IP makes very few assumptions about the link layer. IP makes very little expectation of the Link layer below – the link could be wired or wireless, and requires no retransmission or control of congestion. Some people have said IP is so simple and makes so few assumptions about the underlying link layer that you could run IP over carrier pigeons. In fact, there is even an Internet standard telling you how to do it! Making IP run over any link layer made sense because the Internet was created specifically to interconnect existing networks (which is why it was called the Internet). </a:t>
            </a:r>
          </a:p>
        </p:txBody>
      </p:sp>
      <p:sp>
        <p:nvSpPr>
          <p:cNvPr id="419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3AC2D280-854A-A44D-B6BB-048C25F349AA}" type="slidenum">
              <a:rPr lang="en-US" sz="1100">
                <a:latin typeface="Times New Roman" charset="0"/>
              </a:rPr>
              <a:pPr/>
              <a:t>4</a:t>
            </a:fld>
            <a:endParaRPr lang="en-US" sz="110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In addition to the basic unreliable, best-effort, connectionless datagram service, IP also provides a few other carefully chosen services. The designers of IP tried very hard to find a balance between providing the bare minimum needed to make communication work, while not providing such a barebone service that it doesn’t really work.   </a:t>
            </a:r>
          </a:p>
          <a:p>
            <a:endParaRPr lang="en-US">
              <a:ea typeface="MS PGothic" charset="0"/>
            </a:endParaRPr>
          </a:p>
          <a:p>
            <a:r>
              <a:rPr lang="en-US">
                <a:ea typeface="MS PGothic" charset="0"/>
              </a:rPr>
              <a:t>I’ll describe five features here and you will learn about each one of these features in later videos, so I won’t go into a lot of the details here. But I will briefly describe each one, so you understand the scope of the complete IP service.</a:t>
            </a:r>
          </a:p>
          <a:p>
            <a:endParaRPr lang="en-US">
              <a:ea typeface="MS PGothic" charset="0"/>
            </a:endParaRPr>
          </a:p>
          <a:p>
            <a:r>
              <a:rPr lang="en-US">
                <a:ea typeface="MS PGothic" charset="0"/>
              </a:rPr>
              <a:t>&lt;Click&gt; First, IP tries to prevent packets from looping forever. Because IP routers forward packets hop-by-hop across the Internet, it is possible for the forwarding table in a router to be wrong, causing a packet to start looping round and around following the same path. This is most likely to happen when the forwarding tables are changing and they temporarily get into an inconsistent state. Rather than try to prevent loops from ever happening – which would take a lot of complexity - IP uses a very simple mechanism to catch and then delete packets that appear to be stuck in a loop. To do this, IP simply adds a hop-count field in the header of every datagram. It is called the time to live, or TTL field. It starts out at a number like 128 and then is decremented by every router it passes through. If it reaches zero, IP concludes that it must be stuck in a loop and the router drops the datagram. It is a simple mechanism, typical of IP – it doesn’t guarantee loops won’t happen, it just tries to limit the damage caused by a flood of endlessly looping packets in the network.</a:t>
            </a:r>
          </a:p>
          <a:p>
            <a:endParaRPr lang="en-US">
              <a:ea typeface="MS PGothic" charset="0"/>
            </a:endParaRPr>
          </a:p>
          <a:p>
            <a:r>
              <a:rPr lang="en-US">
                <a:ea typeface="MS PGothic" charset="0"/>
              </a:rPr>
              <a:t>&lt;click&gt; IP will fragment packets if they are too long. IP is designed to run over any kind of link. Most links have a limit on the size of the packets they can carry. For example, Ethernet can only carry packets shorter than 1500bytes long. If an application has more than 1500bytes to send, it has to be broken into 1500 pieces before sending in an IP datagram. Now, along the path towards the destination, a 1500byte datagram might need to go over a link that can only carry smaller packets, for example 1000 bytes. The router connecting the two links will fragment the datagram into two smaller datagrams. IP provides some header fields that we will see in a minute to help the router fragment the datagram into two self-contained IP datagrams, while providing the information the end host needs to correctly reassemble the data again.</a:t>
            </a:r>
          </a:p>
          <a:p>
            <a:endParaRPr lang="en-US">
              <a:ea typeface="MS PGothic" charset="0"/>
            </a:endParaRPr>
          </a:p>
          <a:p>
            <a:r>
              <a:rPr lang="en-US">
                <a:ea typeface="MS PGothic" charset="0"/>
              </a:rPr>
              <a:t>&lt;click&gt; IP uses a header checksum to reduce chances of delivering a datagram to the wrong destination. IP includes a checksum field in the datagram header to try and make sure datagrams are delivered to the right location. It could be quite a security problem if packets are accidentally and frequently sent to the wrong place because of a mistake by a router along the way.</a:t>
            </a:r>
          </a:p>
          <a:p>
            <a:endParaRPr lang="en-US">
              <a:ea typeface="MS PGothic" charset="0"/>
            </a:endParaRPr>
          </a:p>
          <a:p>
            <a:r>
              <a:rPr lang="en-US">
                <a:ea typeface="MS PGothic" charset="0"/>
              </a:rPr>
              <a:t>&lt;click&gt; There are two versions of IP in use today: IPv4, which is used today by over 90% of end hosts. It uses the 32bit addresses you are probably familiar with. Because we are running out of IPv4 addresses, the Internet is in a gradual transition to IPv6, which uses 128 bit addresses instead. You’ll be learning about the details of IPv4 and IPv6 in later videos.</a:t>
            </a:r>
          </a:p>
          <a:p>
            <a:endParaRPr lang="en-US">
              <a:ea typeface="MS PGothic" charset="0"/>
            </a:endParaRPr>
          </a:p>
          <a:p>
            <a:r>
              <a:rPr lang="en-US">
                <a:ea typeface="MS PGothic" charset="0"/>
              </a:rPr>
              <a:t>&lt;click&gt; Finally, IP allows new fields to be added to the datagram header. This is a mixed blessing. On the one hand, it allows new features to be added to the header that turn out to be important, but weren’t in the original standard. On the other hand, these fields need processing and so require extra features in the routers along the path, breaking the goal of a simple, dumb, minimal forwarding path. In practice, very few options are used or processed by the routers.</a:t>
            </a:r>
          </a:p>
        </p:txBody>
      </p:sp>
      <p:sp>
        <p:nvSpPr>
          <p:cNvPr id="440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0E07B405-63BE-1048-93F0-EEBBE035A4B2}" type="slidenum">
              <a:rPr lang="en-US" sz="1100">
                <a:latin typeface="Times New Roman" charset="0"/>
              </a:rPr>
              <a:pPr/>
              <a:t>5</a:t>
            </a:fld>
            <a:endParaRPr lang="en-US" sz="110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6852FCFF-BE5F-F142-B745-CB98116EBBD1}" type="slidenum">
              <a:rPr lang="en-US" sz="1100">
                <a:solidFill>
                  <a:srgbClr val="000000"/>
                </a:solidFill>
                <a:latin typeface="Times New Roman" charset="0"/>
              </a:rPr>
              <a:pPr/>
              <a:t>7</a:t>
            </a:fld>
            <a:endParaRPr lang="en-US" sz="1100">
              <a:solidFill>
                <a:srgbClr val="000000"/>
              </a:solidFill>
              <a:latin typeface="Times New Roman" charset="0"/>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In this video I'm going to continue the topic of the four layer internet model and I'm going to tell you about the ICMP service model.</a:t>
            </a:r>
          </a:p>
          <a:p>
            <a:r>
              <a:rPr lang="en-US">
                <a:ea typeface="MS PGothic" charset="0"/>
              </a:rPr>
              <a:t>ICMP is the Internet Control Message Protocol and it is used to report errors</a:t>
            </a:r>
          </a:p>
          <a:p>
            <a:endParaRPr lang="en-US">
              <a:ea typeface="MS PGothic" charset="0"/>
            </a:endParaRPr>
          </a:p>
          <a:p>
            <a:endParaRPr lang="en-US">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
        <p:nvSpPr>
          <p:cNvPr id="9933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B5AC756B-3C74-1A46-A1A1-4803F5DDE466}" type="slidenum">
              <a:rPr lang="en-US" sz="1100">
                <a:latin typeface="Times New Roman" charset="0"/>
              </a:rPr>
              <a:pPr/>
              <a:t>8</a:t>
            </a:fld>
            <a:endParaRPr lang="en-US" sz="110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a:ln/>
        </p:spPr>
      </p:sp>
      <p:sp>
        <p:nvSpPr>
          <p:cNvPr id="10137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ICMP is an example of the transport layer.</a:t>
            </a:r>
          </a:p>
          <a:p>
            <a:endParaRPr lang="en-US">
              <a:ea typeface="MS PGothic" charset="0"/>
            </a:endParaRPr>
          </a:p>
          <a:p>
            <a:r>
              <a:rPr lang="en-US">
                <a:ea typeface="MS PGothic" charset="0"/>
              </a:rPr>
              <a:t>When an end host or router wants to report an error using ICMP, it puts the message into an ICMP payload, and hands it to IP to be sent.</a:t>
            </a:r>
          </a:p>
          <a:p>
            <a:endParaRPr lang="en-US">
              <a:ea typeface="MS PGothic" charset="0"/>
            </a:endParaRPr>
          </a:p>
        </p:txBody>
      </p:sp>
      <p:sp>
        <p:nvSpPr>
          <p:cNvPr id="10137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E2A35FD1-295D-0143-A5E7-9E21CAE14E8F}" type="slidenum">
              <a:rPr lang="en-US" sz="1100">
                <a:latin typeface="Times New Roman" charset="0"/>
              </a:rPr>
              <a:pPr/>
              <a:t>9</a:t>
            </a:fld>
            <a:endParaRPr lang="en-US" sz="110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a:ln/>
        </p:spPr>
      </p:sp>
      <p:sp>
        <p:nvSpPr>
          <p:cNvPr id="1034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ICMP is typically used for error reporting – and you have seen it if you have ever seen the message: Destination Network Unreachable</a:t>
            </a:r>
          </a:p>
          <a:p>
            <a:endParaRPr lang="en-US">
              <a:ea typeface="MS PGothic" charset="0"/>
            </a:endParaRPr>
          </a:p>
          <a:p>
            <a:r>
              <a:rPr lang="en-US">
                <a:ea typeface="MS PGothic" charset="0"/>
              </a:rPr>
              <a:t>DRAW: HTTP://B -&gt; datagram to B, which reaches router, but it doesn’t know how to route to the Desination Network. Then it sends back a Destination Network Unreachable message.</a:t>
            </a:r>
          </a:p>
          <a:p>
            <a:endParaRPr lang="en-US">
              <a:ea typeface="MS PGothic" charset="0"/>
            </a:endParaRPr>
          </a:p>
        </p:txBody>
      </p:sp>
      <p:sp>
        <p:nvSpPr>
          <p:cNvPr id="1034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58212EB2-46D4-CD43-B0EE-F63BCCF86BD9}" type="slidenum">
              <a:rPr lang="en-US" sz="1100">
                <a:latin typeface="Times New Roman" charset="0"/>
              </a:rPr>
              <a:pPr/>
              <a:t>10</a:t>
            </a:fld>
            <a:endParaRPr lang="en-US" sz="110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ea typeface="ＭＳ Ｐゴシック" charset="0"/>
                <a:cs typeface="+mn-cs"/>
              </a:rPr>
              <a:t>DRAW: Arriving IP message -&gt; IP </a:t>
            </a:r>
            <a:r>
              <a:rPr lang="en-US" dirty="0" err="1" smtClean="0">
                <a:ea typeface="ＭＳ Ｐゴシック" charset="0"/>
                <a:cs typeface="+mn-cs"/>
              </a:rPr>
              <a:t>Hdr</a:t>
            </a:r>
            <a:r>
              <a:rPr lang="en-US" dirty="0" smtClean="0">
                <a:ea typeface="ＭＳ Ｐゴシック" charset="0"/>
                <a:cs typeface="+mn-cs"/>
              </a:rPr>
              <a:t> and first 8 bytes are put into an ICMP message, which is sent back to the source router.</a:t>
            </a:r>
          </a:p>
          <a:p>
            <a:pPr>
              <a:defRPr/>
            </a:pPr>
            <a:endParaRPr lang="en-US" dirty="0" smtClean="0">
              <a:ea typeface="ＭＳ Ｐゴシック" charset="0"/>
              <a:cs typeface="+mn-cs"/>
            </a:endParaRPr>
          </a:p>
        </p:txBody>
      </p:sp>
      <p:sp>
        <p:nvSpPr>
          <p:cNvPr id="1054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77DBD6D6-2EAB-D341-B172-E6A2CAFF5B27}" type="slidenum">
              <a:rPr lang="en-US" sz="1100">
                <a:latin typeface="Times New Roman" charset="0"/>
              </a:rPr>
              <a:pPr/>
              <a:t>11</a:t>
            </a:fld>
            <a:endParaRPr lang="en-US" sz="110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0F5E10-A0CA-344B-8575-36A6C69B75D5}" type="slidenum">
              <a:rPr lang="en-US"/>
              <a:pPr>
                <a:defRPr/>
              </a:pPr>
              <a:t>‹#›</a:t>
            </a:fld>
            <a:endParaRPr lang="en-US"/>
          </a:p>
        </p:txBody>
      </p:sp>
    </p:spTree>
    <p:extLst>
      <p:ext uri="{BB962C8B-B14F-4D97-AF65-F5344CB8AC3E}">
        <p14:creationId xmlns:p14="http://schemas.microsoft.com/office/powerpoint/2010/main" val="423203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8E7706-4F62-EA48-B7A0-989AE18DF5DD}" type="slidenum">
              <a:rPr lang="en-US"/>
              <a:pPr>
                <a:defRPr/>
              </a:pPr>
              <a:t>‹#›</a:t>
            </a:fld>
            <a:endParaRPr lang="en-US"/>
          </a:p>
        </p:txBody>
      </p:sp>
    </p:spTree>
    <p:extLst>
      <p:ext uri="{BB962C8B-B14F-4D97-AF65-F5344CB8AC3E}">
        <p14:creationId xmlns:p14="http://schemas.microsoft.com/office/powerpoint/2010/main" val="224045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2A41BD-0D0C-7043-AF85-3A59FA5DE81D}" type="slidenum">
              <a:rPr lang="en-US"/>
              <a:pPr>
                <a:defRPr/>
              </a:pPr>
              <a:t>‹#›</a:t>
            </a:fld>
            <a:endParaRPr lang="en-US"/>
          </a:p>
        </p:txBody>
      </p:sp>
    </p:spTree>
    <p:extLst>
      <p:ext uri="{BB962C8B-B14F-4D97-AF65-F5344CB8AC3E}">
        <p14:creationId xmlns:p14="http://schemas.microsoft.com/office/powerpoint/2010/main" val="44905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07158-3B47-5C4A-A629-859413085659}" type="slidenum">
              <a:rPr lang="en-US"/>
              <a:pPr>
                <a:defRPr/>
              </a:pPr>
              <a:t>‹#›</a:t>
            </a:fld>
            <a:endParaRPr lang="en-US"/>
          </a:p>
        </p:txBody>
      </p:sp>
    </p:spTree>
    <p:extLst>
      <p:ext uri="{BB962C8B-B14F-4D97-AF65-F5344CB8AC3E}">
        <p14:creationId xmlns:p14="http://schemas.microsoft.com/office/powerpoint/2010/main" val="939809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2078DD-F5B8-314B-9873-FEA8875CB5E5}" type="slidenum">
              <a:rPr lang="en-US"/>
              <a:pPr>
                <a:defRPr/>
              </a:pPr>
              <a:t>‹#›</a:t>
            </a:fld>
            <a:endParaRPr lang="en-US"/>
          </a:p>
        </p:txBody>
      </p:sp>
    </p:spTree>
    <p:extLst>
      <p:ext uri="{BB962C8B-B14F-4D97-AF65-F5344CB8AC3E}">
        <p14:creationId xmlns:p14="http://schemas.microsoft.com/office/powerpoint/2010/main" val="305114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75B920-46FC-A548-895D-36A9BD933E67}" type="slidenum">
              <a:rPr lang="en-US"/>
              <a:pPr>
                <a:defRPr/>
              </a:pPr>
              <a:t>‹#›</a:t>
            </a:fld>
            <a:endParaRPr lang="en-US"/>
          </a:p>
        </p:txBody>
      </p:sp>
    </p:spTree>
    <p:extLst>
      <p:ext uri="{BB962C8B-B14F-4D97-AF65-F5344CB8AC3E}">
        <p14:creationId xmlns:p14="http://schemas.microsoft.com/office/powerpoint/2010/main" val="6769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40E245D-63E1-8C4C-9A3D-7CB34664D30D}" type="slidenum">
              <a:rPr lang="en-US"/>
              <a:pPr>
                <a:defRPr/>
              </a:pPr>
              <a:t>‹#›</a:t>
            </a:fld>
            <a:endParaRPr lang="en-US"/>
          </a:p>
        </p:txBody>
      </p:sp>
    </p:spTree>
    <p:extLst>
      <p:ext uri="{BB962C8B-B14F-4D97-AF65-F5344CB8AC3E}">
        <p14:creationId xmlns:p14="http://schemas.microsoft.com/office/powerpoint/2010/main" val="283878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FA6654-21FB-CA40-A072-7FA17CC0EB75}" type="slidenum">
              <a:rPr lang="en-US"/>
              <a:pPr>
                <a:defRPr/>
              </a:pPr>
              <a:t>‹#›</a:t>
            </a:fld>
            <a:endParaRPr lang="en-US"/>
          </a:p>
        </p:txBody>
      </p:sp>
    </p:spTree>
    <p:extLst>
      <p:ext uri="{BB962C8B-B14F-4D97-AF65-F5344CB8AC3E}">
        <p14:creationId xmlns:p14="http://schemas.microsoft.com/office/powerpoint/2010/main" val="11921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188F724-9A37-7B41-BBCB-F97B60D8CFAB}" type="slidenum">
              <a:rPr lang="en-US"/>
              <a:pPr>
                <a:defRPr/>
              </a:pPr>
              <a:t>‹#›</a:t>
            </a:fld>
            <a:endParaRPr lang="en-US"/>
          </a:p>
        </p:txBody>
      </p:sp>
    </p:spTree>
    <p:extLst>
      <p:ext uri="{BB962C8B-B14F-4D97-AF65-F5344CB8AC3E}">
        <p14:creationId xmlns:p14="http://schemas.microsoft.com/office/powerpoint/2010/main" val="216918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F66742-18A0-1B48-A0FD-EA85AA809D89}" type="slidenum">
              <a:rPr lang="en-US"/>
              <a:pPr>
                <a:defRPr/>
              </a:pPr>
              <a:t>‹#›</a:t>
            </a:fld>
            <a:endParaRPr lang="en-US"/>
          </a:p>
        </p:txBody>
      </p:sp>
    </p:spTree>
    <p:extLst>
      <p:ext uri="{BB962C8B-B14F-4D97-AF65-F5344CB8AC3E}">
        <p14:creationId xmlns:p14="http://schemas.microsoft.com/office/powerpoint/2010/main" val="231161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76B207-A5D9-C040-8DE6-427C11144177}" type="slidenum">
              <a:rPr lang="en-US"/>
              <a:pPr>
                <a:defRPr/>
              </a:pPr>
              <a:t>‹#›</a:t>
            </a:fld>
            <a:endParaRPr lang="en-US"/>
          </a:p>
        </p:txBody>
      </p:sp>
    </p:spTree>
    <p:extLst>
      <p:ext uri="{BB962C8B-B14F-4D97-AF65-F5344CB8AC3E}">
        <p14:creationId xmlns:p14="http://schemas.microsoft.com/office/powerpoint/2010/main" val="18047256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82296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mn-lt"/>
                <a:ea typeface="+mn-ea"/>
                <a:cs typeface="+mn-cs"/>
              </a:defRPr>
            </a:lvl1pPr>
          </a:lstStyle>
          <a:p>
            <a:pPr>
              <a:defRPr/>
            </a:pPr>
            <a:endParaRPr lang="en-US" dirty="0"/>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atin typeface="Arial" charset="0"/>
              </a:defRPr>
            </a:lvl1pPr>
          </a:lstStyle>
          <a:p>
            <a:pPr>
              <a:defRPr/>
            </a:pPr>
            <a:fld id="{EA01B2A8-52CD-F545-8CC6-5F85D29D8A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par>
    </p:tnLst>
  </p:timing>
  <p:hf sldNum="0" hdr="0" ftr="0" dt="0"/>
  <p:txStyles>
    <p:titleStyle>
      <a:lvl1pPr algn="l"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w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wmf"/><Relationship Id="rId6" Type="http://schemas.openxmlformats.org/officeDocument/2006/relationships/image" Target="../media/image8.wmf"/><Relationship Id="rId7" Type="http://schemas.openxmlformats.org/officeDocument/2006/relationships/image" Target="../media/image9.wmf"/><Relationship Id="rId8" Type="http://schemas.openxmlformats.org/officeDocument/2006/relationships/image" Target="../media/image10.wmf"/><Relationship Id="rId9" Type="http://schemas.openxmlformats.org/officeDocument/2006/relationships/image" Target="../media/image11.wmf"/><Relationship Id="rId10" Type="http://schemas.openxmlformats.org/officeDocument/2006/relationships/image" Target="../media/image12.wmf"/><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5" Type="http://schemas.openxmlformats.org/officeDocument/2006/relationships/image" Target="../media/image11.wmf"/><Relationship Id="rId6" Type="http://schemas.openxmlformats.org/officeDocument/2006/relationships/image" Target="../media/image12.wmf"/><Relationship Id="rId7" Type="http://schemas.openxmlformats.org/officeDocument/2006/relationships/image" Target="../media/image6.wmf"/><Relationship Id="rId8" Type="http://schemas.openxmlformats.org/officeDocument/2006/relationships/image" Target="../media/image7.wmf"/><Relationship Id="rId9" Type="http://schemas.openxmlformats.org/officeDocument/2006/relationships/image" Target="../media/image8.wmf"/><Relationship Id="rId10" Type="http://schemas.openxmlformats.org/officeDocument/2006/relationships/image" Target="../media/image9.wmf"/><Relationship Id="rId1" Type="http://schemas.openxmlformats.org/officeDocument/2006/relationships/slideLayout" Target="../slideLayouts/slideLayout6.xml"/><Relationship Id="rId2" Type="http://schemas.openxmlformats.org/officeDocument/2006/relationships/image" Target="../media/image10.wmf"/></Relationships>
</file>

<file path=ppt/slides/_rels/slide49.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11.wmf"/><Relationship Id="rId7" Type="http://schemas.openxmlformats.org/officeDocument/2006/relationships/image" Target="../media/image12.wmf"/><Relationship Id="rId8" Type="http://schemas.openxmlformats.org/officeDocument/2006/relationships/image" Target="../media/image6.wmf"/><Relationship Id="rId9" Type="http://schemas.openxmlformats.org/officeDocument/2006/relationships/image" Target="../media/image9.wmf"/><Relationship Id="rId10" Type="http://schemas.openxmlformats.org/officeDocument/2006/relationships/image" Target="../media/image7.wmf"/><Relationship Id="rId1" Type="http://schemas.openxmlformats.org/officeDocument/2006/relationships/slideLayout" Target="../slideLayouts/slideLayout6.xml"/><Relationship Id="rId2" Type="http://schemas.openxmlformats.org/officeDocument/2006/relationships/image" Target="../media/image1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11.wmf"/><Relationship Id="rId7" Type="http://schemas.openxmlformats.org/officeDocument/2006/relationships/image" Target="../media/image12.wmf"/><Relationship Id="rId8" Type="http://schemas.openxmlformats.org/officeDocument/2006/relationships/image" Target="../media/image6.wmf"/><Relationship Id="rId9" Type="http://schemas.openxmlformats.org/officeDocument/2006/relationships/image" Target="../media/image9.wmf"/><Relationship Id="rId10" Type="http://schemas.openxmlformats.org/officeDocument/2006/relationships/image" Target="../media/image7.wmf"/><Relationship Id="rId1" Type="http://schemas.openxmlformats.org/officeDocument/2006/relationships/slideLayout" Target="../slideLayouts/slideLayout6.xml"/><Relationship Id="rId2" Type="http://schemas.openxmlformats.org/officeDocument/2006/relationships/image" Target="../media/image10.wmf"/></Relationships>
</file>

<file path=ppt/slides/_rels/slide51.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11.wmf"/><Relationship Id="rId7" Type="http://schemas.openxmlformats.org/officeDocument/2006/relationships/image" Target="../media/image12.wmf"/><Relationship Id="rId8" Type="http://schemas.openxmlformats.org/officeDocument/2006/relationships/image" Target="../media/image6.wmf"/><Relationship Id="rId9" Type="http://schemas.openxmlformats.org/officeDocument/2006/relationships/image" Target="../media/image9.wmf"/><Relationship Id="rId10" Type="http://schemas.openxmlformats.org/officeDocument/2006/relationships/image" Target="../media/image7.wmf"/><Relationship Id="rId1" Type="http://schemas.openxmlformats.org/officeDocument/2006/relationships/slideLayout" Target="../slideLayouts/slideLayout6.xml"/><Relationship Id="rId2" Type="http://schemas.openxmlformats.org/officeDocument/2006/relationships/image" Target="../media/image10.wmf"/></Relationships>
</file>

<file path=ppt/slides/_rels/slide52.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11.wmf"/><Relationship Id="rId7" Type="http://schemas.openxmlformats.org/officeDocument/2006/relationships/image" Target="../media/image12.wmf"/><Relationship Id="rId8" Type="http://schemas.openxmlformats.org/officeDocument/2006/relationships/image" Target="../media/image6.wmf"/><Relationship Id="rId9" Type="http://schemas.openxmlformats.org/officeDocument/2006/relationships/image" Target="../media/image9.wmf"/><Relationship Id="rId10" Type="http://schemas.openxmlformats.org/officeDocument/2006/relationships/image" Target="../media/image7.wmf"/><Relationship Id="rId1" Type="http://schemas.openxmlformats.org/officeDocument/2006/relationships/slideLayout" Target="../slideLayouts/slideLayout6.xml"/><Relationship Id="rId2" Type="http://schemas.openxmlformats.org/officeDocument/2006/relationships/image" Target="../media/image10.wmf"/></Relationships>
</file>

<file path=ppt/slides/_rels/slide53.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11.wmf"/><Relationship Id="rId7" Type="http://schemas.openxmlformats.org/officeDocument/2006/relationships/image" Target="../media/image12.wmf"/><Relationship Id="rId8" Type="http://schemas.openxmlformats.org/officeDocument/2006/relationships/image" Target="../media/image6.wmf"/><Relationship Id="rId9" Type="http://schemas.openxmlformats.org/officeDocument/2006/relationships/image" Target="../media/image9.wmf"/><Relationship Id="rId10" Type="http://schemas.openxmlformats.org/officeDocument/2006/relationships/image" Target="../media/image7.wmf"/><Relationship Id="rId1" Type="http://schemas.openxmlformats.org/officeDocument/2006/relationships/slideLayout" Target="../slideLayouts/slideLayout6.xml"/><Relationship Id="rId2" Type="http://schemas.openxmlformats.org/officeDocument/2006/relationships/image" Target="../media/image10.wmf"/></Relationships>
</file>

<file path=ppt/slides/_rels/slide54.x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11.wmf"/><Relationship Id="rId7" Type="http://schemas.openxmlformats.org/officeDocument/2006/relationships/image" Target="../media/image12.wmf"/><Relationship Id="rId8" Type="http://schemas.openxmlformats.org/officeDocument/2006/relationships/image" Target="../media/image6.wmf"/><Relationship Id="rId9" Type="http://schemas.openxmlformats.org/officeDocument/2006/relationships/image" Target="../media/image9.wmf"/><Relationship Id="rId10" Type="http://schemas.openxmlformats.org/officeDocument/2006/relationships/image" Target="../media/image7.wmf"/><Relationship Id="rId1" Type="http://schemas.openxmlformats.org/officeDocument/2006/relationships/slideLayout" Target="../slideLayouts/slideLayout6.xml"/><Relationship Id="rId2" Type="http://schemas.openxmlformats.org/officeDocument/2006/relationships/image" Target="../media/image1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wmf"/><Relationship Id="rId6" Type="http://schemas.openxmlformats.org/officeDocument/2006/relationships/image" Target="../media/image17.wmf"/><Relationship Id="rId7" Type="http://schemas.openxmlformats.org/officeDocument/2006/relationships/image" Target="../media/image18.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58.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wmf"/><Relationship Id="rId6" Type="http://schemas.openxmlformats.org/officeDocument/2006/relationships/image" Target="../media/image17.wmf"/><Relationship Id="rId7" Type="http://schemas.openxmlformats.org/officeDocument/2006/relationships/image" Target="../media/image18.wmf"/><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59.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wmf"/><Relationship Id="rId6" Type="http://schemas.openxmlformats.org/officeDocument/2006/relationships/image" Target="../media/image17.wmf"/><Relationship Id="rId7" Type="http://schemas.openxmlformats.org/officeDocument/2006/relationships/image" Target="../media/image18.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wmf"/><Relationship Id="rId6" Type="http://schemas.openxmlformats.org/officeDocument/2006/relationships/image" Target="../media/image17.wmf"/><Relationship Id="rId7" Type="http://schemas.openxmlformats.org/officeDocument/2006/relationships/image" Target="../media/image18.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61.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6.wmf"/><Relationship Id="rId5" Type="http://schemas.openxmlformats.org/officeDocument/2006/relationships/image" Target="../media/image18.wmf"/><Relationship Id="rId6" Type="http://schemas.openxmlformats.org/officeDocument/2006/relationships/image" Target="../media/image17.wmf"/><Relationship Id="rId7" Type="http://schemas.openxmlformats.org/officeDocument/2006/relationships/image" Target="../media/image15.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62.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wmf"/><Relationship Id="rId6" Type="http://schemas.openxmlformats.org/officeDocument/2006/relationships/image" Target="../media/image18.wmf"/><Relationship Id="rId7" Type="http://schemas.openxmlformats.org/officeDocument/2006/relationships/image" Target="../media/image17.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63.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wmf"/><Relationship Id="rId6" Type="http://schemas.openxmlformats.org/officeDocument/2006/relationships/image" Target="../media/image18.wmf"/><Relationship Id="rId7" Type="http://schemas.openxmlformats.org/officeDocument/2006/relationships/image" Target="../media/image17.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64.x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8.wmf"/><Relationship Id="rId5" Type="http://schemas.openxmlformats.org/officeDocument/2006/relationships/image" Target="../media/image17.wmf"/><Relationship Id="rId6" Type="http://schemas.openxmlformats.org/officeDocument/2006/relationships/image" Target="../media/image15.wmf"/><Relationship Id="rId7" Type="http://schemas.openxmlformats.org/officeDocument/2006/relationships/image" Target="../media/image16.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65.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wmf"/><Relationship Id="rId6" Type="http://schemas.openxmlformats.org/officeDocument/2006/relationships/image" Target="../media/image14.wmf"/><Relationship Id="rId7" Type="http://schemas.openxmlformats.org/officeDocument/2006/relationships/image" Target="../media/image18.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66.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7.wmf"/><Relationship Id="rId5" Type="http://schemas.openxmlformats.org/officeDocument/2006/relationships/image" Target="../media/image14.wmf"/><Relationship Id="rId6" Type="http://schemas.openxmlformats.org/officeDocument/2006/relationships/image" Target="../media/image16.wmf"/><Relationship Id="rId7" Type="http://schemas.openxmlformats.org/officeDocument/2006/relationships/image" Target="../media/image18.wmf"/><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228600" y="1143000"/>
            <a:ext cx="8839200" cy="1905000"/>
          </a:xfrm>
        </p:spPr>
        <p:txBody>
          <a:bodyPr/>
          <a:lstStyle/>
          <a:p>
            <a:pPr algn="ctr" eaLnBrk="1" hangingPunct="1"/>
            <a:r>
              <a:rPr lang="en-US" dirty="0" smtClean="0">
                <a:latin typeface="Arial" charset="0"/>
                <a:ea typeface="ＭＳ Ｐゴシック" charset="0"/>
                <a:cs typeface="ＭＳ Ｐゴシック" charset="0"/>
              </a:rPr>
              <a:t>ICMP and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rPr>
              <a:t>Multicas</a:t>
            </a:r>
            <a:r>
              <a:rPr lang="en-US" dirty="0">
                <a:latin typeface="Arial" charset="0"/>
                <a:ea typeface="ＭＳ Ｐゴシック" charset="0"/>
                <a:cs typeface="ＭＳ Ｐゴシック" charset="0"/>
              </a:rPr>
              <a:t>t</a:t>
            </a:r>
          </a:p>
        </p:txBody>
      </p:sp>
      <p:sp>
        <p:nvSpPr>
          <p:cNvPr id="15362" name="Subtitle 2"/>
          <p:cNvSpPr>
            <a:spLocks noGrp="1"/>
          </p:cNvSpPr>
          <p:nvPr>
            <p:ph type="subTitle" idx="1"/>
          </p:nvPr>
        </p:nvSpPr>
        <p:spPr>
          <a:xfrm>
            <a:off x="838200" y="3657600"/>
            <a:ext cx="7696200" cy="2971800"/>
          </a:xfrm>
        </p:spPr>
        <p:txBody>
          <a:bodyPr/>
          <a:lstStyle/>
          <a:p>
            <a:pPr eaLnBrk="1" hangingPunct="1"/>
            <a:r>
              <a:rPr lang="en-US" dirty="0" smtClean="0">
                <a:latin typeface="Arial" charset="0"/>
                <a:ea typeface="ＭＳ Ｐゴシック" charset="0"/>
                <a:cs typeface="ＭＳ Ｐゴシック" charset="0"/>
              </a:rPr>
              <a:t>Alefiya Hussain </a:t>
            </a:r>
          </a:p>
          <a:p>
            <a:pPr eaLnBrk="1" hangingPunct="1"/>
            <a:r>
              <a:rPr lang="en-US" dirty="0" smtClean="0">
                <a:latin typeface="Arial" charset="0"/>
                <a:ea typeface="ＭＳ Ｐゴシック" charset="0"/>
                <a:cs typeface="ＭＳ Ｐゴシック" charset="0"/>
              </a:rPr>
              <a:t>Spring 2016</a:t>
            </a:r>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en-US">
                <a:latin typeface="Calibri" charset="0"/>
                <a:ea typeface="MS PGothic" charset="0"/>
              </a:rPr>
              <a:t>An example</a:t>
            </a:r>
          </a:p>
        </p:txBody>
      </p:sp>
      <p:sp>
        <p:nvSpPr>
          <p:cNvPr id="102402" name="TextBox 26"/>
          <p:cNvSpPr txBox="1">
            <a:spLocks noChangeArrowheads="1"/>
          </p:cNvSpPr>
          <p:nvPr/>
        </p:nvSpPr>
        <p:spPr bwMode="auto">
          <a:xfrm>
            <a:off x="8153400" y="2084388"/>
            <a:ext cx="407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3200">
                <a:solidFill>
                  <a:schemeClr val="bg1"/>
                </a:solidFill>
                <a:latin typeface="Calibri" charset="0"/>
              </a:rPr>
              <a:t>B</a:t>
            </a:r>
          </a:p>
        </p:txBody>
      </p:sp>
      <p:sp>
        <p:nvSpPr>
          <p:cNvPr id="102403" name="TextBox 27"/>
          <p:cNvSpPr txBox="1">
            <a:spLocks noChangeArrowheads="1"/>
          </p:cNvSpPr>
          <p:nvPr/>
        </p:nvSpPr>
        <p:spPr bwMode="auto">
          <a:xfrm>
            <a:off x="482600" y="2084388"/>
            <a:ext cx="422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3200">
                <a:solidFill>
                  <a:schemeClr val="bg1"/>
                </a:solidFill>
                <a:latin typeface="Calibri" charset="0"/>
              </a:rPr>
              <a:t>A</a:t>
            </a:r>
          </a:p>
        </p:txBody>
      </p:sp>
      <p:grpSp>
        <p:nvGrpSpPr>
          <p:cNvPr id="102404" name="Group 21"/>
          <p:cNvGrpSpPr>
            <a:grpSpLocks/>
          </p:cNvGrpSpPr>
          <p:nvPr/>
        </p:nvGrpSpPr>
        <p:grpSpPr bwMode="auto">
          <a:xfrm>
            <a:off x="2895600" y="4222750"/>
            <a:ext cx="1555750" cy="1873250"/>
            <a:chOff x="3124200" y="3962401"/>
            <a:chExt cx="1555749" cy="1872720"/>
          </a:xfrm>
        </p:grpSpPr>
        <p:sp>
          <p:nvSpPr>
            <p:cNvPr id="23" name="Rectangle 9"/>
            <p:cNvSpPr>
              <a:spLocks noChangeArrowheads="1"/>
            </p:cNvSpPr>
            <p:nvPr/>
          </p:nvSpPr>
          <p:spPr bwMode="auto">
            <a:xfrm>
              <a:off x="3124200" y="3962401"/>
              <a:ext cx="1555749" cy="928425"/>
            </a:xfrm>
            <a:prstGeom prst="rect">
              <a:avLst/>
            </a:prstGeom>
            <a:solidFill>
              <a:srgbClr val="FFFF00"/>
            </a:solidFill>
            <a:ln w="38100">
              <a:solidFill>
                <a:schemeClr val="tx1"/>
              </a:solidFill>
              <a:miter lim="800000"/>
              <a:headEnd/>
              <a:tailEnd/>
            </a:ln>
            <a:effectLst/>
            <a:extLst/>
          </p:spPr>
          <p:txBody>
            <a:bodyPr wrap="none" anchor="ctr"/>
            <a:lstStyle/>
            <a:p>
              <a:pPr algn="ctr" eaLnBrk="1" hangingPunct="1">
                <a:defRPr/>
              </a:pPr>
              <a:r>
                <a:rPr lang="en-US" sz="2800" dirty="0">
                  <a:latin typeface="+mj-lt"/>
                  <a:ea typeface="ＭＳ Ｐゴシック" charset="0"/>
                  <a:cs typeface="+mn-cs"/>
                </a:rPr>
                <a:t>Network</a:t>
              </a:r>
            </a:p>
          </p:txBody>
        </p:sp>
        <p:sp>
          <p:nvSpPr>
            <p:cNvPr id="24" name="Rectangle 10"/>
            <p:cNvSpPr>
              <a:spLocks noChangeArrowheads="1"/>
            </p:cNvSpPr>
            <p:nvPr/>
          </p:nvSpPr>
          <p:spPr bwMode="auto">
            <a:xfrm>
              <a:off x="3124200" y="4906697"/>
              <a:ext cx="1555749" cy="928424"/>
            </a:xfrm>
            <a:prstGeom prst="rect">
              <a:avLst/>
            </a:prstGeom>
            <a:solidFill>
              <a:schemeClr val="bg1">
                <a:lumMod val="65000"/>
              </a:schemeClr>
            </a:solidFill>
            <a:ln w="38100">
              <a:solidFill>
                <a:schemeClr val="tx1"/>
              </a:solidFill>
              <a:miter lim="800000"/>
              <a:headEnd/>
              <a:tailEnd/>
            </a:ln>
            <a:effectLst/>
            <a:extLst/>
          </p:spPr>
          <p:txBody>
            <a:bodyPr wrap="none" anchor="ctr"/>
            <a:lstStyle/>
            <a:p>
              <a:pPr algn="ctr" eaLnBrk="1" hangingPunct="1">
                <a:defRPr/>
              </a:pPr>
              <a:r>
                <a:rPr lang="en-US" sz="2800" dirty="0">
                  <a:latin typeface="+mj-lt"/>
                  <a:ea typeface="ＭＳ Ｐゴシック" charset="0"/>
                  <a:cs typeface="+mn-cs"/>
                </a:rPr>
                <a:t>Link</a:t>
              </a:r>
            </a:p>
          </p:txBody>
        </p:sp>
      </p:grpSp>
      <p:grpSp>
        <p:nvGrpSpPr>
          <p:cNvPr id="102405" name="Group 39"/>
          <p:cNvGrpSpPr>
            <a:grpSpLocks/>
          </p:cNvGrpSpPr>
          <p:nvPr/>
        </p:nvGrpSpPr>
        <p:grpSpPr bwMode="auto">
          <a:xfrm>
            <a:off x="304800" y="2317750"/>
            <a:ext cx="2438400" cy="3778250"/>
            <a:chOff x="761999" y="2057402"/>
            <a:chExt cx="2438402" cy="3778243"/>
          </a:xfrm>
        </p:grpSpPr>
        <p:sp>
          <p:nvSpPr>
            <p:cNvPr id="28" name="Rectangle 9"/>
            <p:cNvSpPr>
              <a:spLocks noChangeArrowheads="1"/>
            </p:cNvSpPr>
            <p:nvPr/>
          </p:nvSpPr>
          <p:spPr bwMode="auto">
            <a:xfrm>
              <a:off x="761999" y="3946523"/>
              <a:ext cx="2438402" cy="944561"/>
            </a:xfrm>
            <a:prstGeom prst="rect">
              <a:avLst/>
            </a:prstGeom>
            <a:solidFill>
              <a:srgbClr val="FFFF00"/>
            </a:solidFill>
            <a:ln w="38100">
              <a:solidFill>
                <a:schemeClr val="tx1"/>
              </a:solidFill>
              <a:miter lim="800000"/>
              <a:headEnd/>
              <a:tailEnd/>
            </a:ln>
            <a:effectLst/>
            <a:extLst/>
          </p:spPr>
          <p:txBody>
            <a:bodyPr wrap="none" anchor="ctr"/>
            <a:lstStyle/>
            <a:p>
              <a:pPr algn="ctr" eaLnBrk="1" hangingPunct="1">
                <a:defRPr/>
              </a:pPr>
              <a:r>
                <a:rPr lang="en-US" sz="2800">
                  <a:latin typeface="+mj-lt"/>
                  <a:ea typeface="ＭＳ Ｐゴシック" charset="0"/>
                  <a:cs typeface="+mn-cs"/>
                </a:rPr>
                <a:t>Network</a:t>
              </a:r>
            </a:p>
          </p:txBody>
        </p:sp>
        <p:sp>
          <p:nvSpPr>
            <p:cNvPr id="29" name="Rectangle 10"/>
            <p:cNvSpPr>
              <a:spLocks noChangeArrowheads="1"/>
            </p:cNvSpPr>
            <p:nvPr/>
          </p:nvSpPr>
          <p:spPr bwMode="auto">
            <a:xfrm>
              <a:off x="761999" y="4891085"/>
              <a:ext cx="2438402" cy="944560"/>
            </a:xfrm>
            <a:prstGeom prst="rect">
              <a:avLst/>
            </a:prstGeom>
            <a:solidFill>
              <a:schemeClr val="bg1">
                <a:lumMod val="65000"/>
              </a:schemeClr>
            </a:solidFill>
            <a:ln w="38100">
              <a:solidFill>
                <a:schemeClr val="tx1"/>
              </a:solidFill>
              <a:miter lim="800000"/>
              <a:headEnd/>
              <a:tailEnd/>
            </a:ln>
            <a:effectLst/>
            <a:extLst/>
          </p:spPr>
          <p:txBody>
            <a:bodyPr wrap="none" anchor="ctr"/>
            <a:lstStyle/>
            <a:p>
              <a:pPr algn="ctr" eaLnBrk="1" hangingPunct="1">
                <a:defRPr/>
              </a:pPr>
              <a:r>
                <a:rPr lang="en-US" sz="2800" dirty="0">
                  <a:latin typeface="+mj-lt"/>
                  <a:ea typeface="ＭＳ Ｐゴシック" charset="0"/>
                  <a:cs typeface="+mn-cs"/>
                </a:rPr>
                <a:t>Link</a:t>
              </a:r>
            </a:p>
          </p:txBody>
        </p:sp>
        <p:sp>
          <p:nvSpPr>
            <p:cNvPr id="30" name="Rectangle 11"/>
            <p:cNvSpPr>
              <a:spLocks noChangeArrowheads="1"/>
            </p:cNvSpPr>
            <p:nvPr/>
          </p:nvSpPr>
          <p:spPr bwMode="auto">
            <a:xfrm>
              <a:off x="761999" y="3001963"/>
              <a:ext cx="2438402" cy="944560"/>
            </a:xfrm>
            <a:prstGeom prst="rect">
              <a:avLst/>
            </a:prstGeom>
            <a:solidFill>
              <a:schemeClr val="accent1"/>
            </a:solidFill>
            <a:ln w="38100">
              <a:solidFill>
                <a:schemeClr val="tx1"/>
              </a:solidFill>
              <a:miter lim="800000"/>
              <a:headEnd/>
              <a:tailEnd/>
            </a:ln>
            <a:effectLst/>
            <a:extLst/>
          </p:spPr>
          <p:txBody>
            <a:bodyPr wrap="none" anchor="ctr"/>
            <a:lstStyle/>
            <a:p>
              <a:pPr algn="ctr" eaLnBrk="1" hangingPunct="1">
                <a:defRPr/>
              </a:pPr>
              <a:r>
                <a:rPr lang="en-US" sz="2800">
                  <a:latin typeface="+mj-lt"/>
                  <a:ea typeface="ＭＳ Ｐゴシック" charset="0"/>
                  <a:cs typeface="+mn-cs"/>
                </a:rPr>
                <a:t>Transport</a:t>
              </a:r>
            </a:p>
          </p:txBody>
        </p:sp>
        <p:sp>
          <p:nvSpPr>
            <p:cNvPr id="31" name="Rectangle 12"/>
            <p:cNvSpPr>
              <a:spLocks noChangeArrowheads="1"/>
            </p:cNvSpPr>
            <p:nvPr/>
          </p:nvSpPr>
          <p:spPr bwMode="auto">
            <a:xfrm rot="16200000">
              <a:off x="1508919" y="1310482"/>
              <a:ext cx="944561" cy="2438402"/>
            </a:xfrm>
            <a:prstGeom prst="rect">
              <a:avLst/>
            </a:prstGeom>
            <a:solidFill>
              <a:schemeClr val="accent6">
                <a:lumMod val="60000"/>
                <a:lumOff val="40000"/>
              </a:schemeClr>
            </a:solidFill>
            <a:ln w="38100">
              <a:solidFill>
                <a:schemeClr val="tx1"/>
              </a:solidFill>
              <a:miter lim="800000"/>
              <a:headEnd/>
              <a:tailEnd/>
            </a:ln>
            <a:effectLst/>
            <a:extLst/>
          </p:spPr>
          <p:txBody>
            <a:bodyPr vert="eaVert" wrap="none" anchor="ctr"/>
            <a:lstStyle/>
            <a:p>
              <a:pPr algn="ctr" eaLnBrk="1" hangingPunct="1">
                <a:defRPr/>
              </a:pPr>
              <a:endParaRPr lang="en-US" sz="2800">
                <a:latin typeface="+mj-lt"/>
                <a:ea typeface="ＭＳ Ｐゴシック" charset="0"/>
                <a:cs typeface="+mn-cs"/>
              </a:endParaRPr>
            </a:p>
          </p:txBody>
        </p:sp>
        <p:sp>
          <p:nvSpPr>
            <p:cNvPr id="32" name="Text Box 28"/>
            <p:cNvSpPr txBox="1">
              <a:spLocks noChangeArrowheads="1"/>
            </p:cNvSpPr>
            <p:nvPr/>
          </p:nvSpPr>
          <p:spPr bwMode="auto">
            <a:xfrm>
              <a:off x="1066799" y="2239965"/>
              <a:ext cx="1951040" cy="523874"/>
            </a:xfrm>
            <a:prstGeom prst="rect">
              <a:avLst/>
            </a:prstGeom>
            <a:noFill/>
            <a:ln>
              <a:noFill/>
            </a:ln>
            <a:effectLst/>
            <a:extLst/>
          </p:spPr>
          <p:txBody>
            <a:bodyPr>
              <a:spAutoFit/>
            </a:bodyPr>
            <a:lstStyle/>
            <a:p>
              <a:pPr>
                <a:defRPr/>
              </a:pPr>
              <a:r>
                <a:rPr lang="en-US" sz="2800" dirty="0">
                  <a:latin typeface="+mj-lt"/>
                  <a:ea typeface="ＭＳ Ｐゴシック" charset="0"/>
                  <a:cs typeface="+mn-cs"/>
                </a:rPr>
                <a:t>Application</a:t>
              </a:r>
            </a:p>
          </p:txBody>
        </p:sp>
      </p:grpSp>
      <p:sp>
        <p:nvSpPr>
          <p:cNvPr id="102406" name="Freeform 37"/>
          <p:cNvSpPr>
            <a:spLocks/>
          </p:cNvSpPr>
          <p:nvPr/>
        </p:nvSpPr>
        <p:spPr bwMode="auto">
          <a:xfrm>
            <a:off x="1516063" y="6103938"/>
            <a:ext cx="1912937" cy="457200"/>
          </a:xfrm>
          <a:custGeom>
            <a:avLst/>
            <a:gdLst>
              <a:gd name="T0" fmla="*/ 0 w 2082800"/>
              <a:gd name="T1" fmla="*/ 0 h 457200"/>
              <a:gd name="T2" fmla="*/ 7877 w 2082800"/>
              <a:gd name="T3" fmla="*/ 440266 h 457200"/>
              <a:gd name="T4" fmla="*/ 968827 w 2082800"/>
              <a:gd name="T5" fmla="*/ 457200 h 457200"/>
              <a:gd name="T6" fmla="*/ 968827 w 2082800"/>
              <a:gd name="T7" fmla="*/ 16933 h 457200"/>
              <a:gd name="T8" fmla="*/ 0 60000 65536"/>
              <a:gd name="T9" fmla="*/ 0 60000 65536"/>
              <a:gd name="T10" fmla="*/ 0 60000 65536"/>
              <a:gd name="T11" fmla="*/ 0 60000 65536"/>
              <a:gd name="T12" fmla="*/ 0 w 2082800"/>
              <a:gd name="T13" fmla="*/ 0 h 457200"/>
              <a:gd name="T14" fmla="*/ 2082800 w 2082800"/>
              <a:gd name="T15" fmla="*/ 457200 h 457200"/>
            </a:gdLst>
            <a:ahLst/>
            <a:cxnLst>
              <a:cxn ang="T8">
                <a:pos x="T0" y="T1"/>
              </a:cxn>
              <a:cxn ang="T9">
                <a:pos x="T2" y="T3"/>
              </a:cxn>
              <a:cxn ang="T10">
                <a:pos x="T4" y="T5"/>
              </a:cxn>
              <a:cxn ang="T11">
                <a:pos x="T6" y="T7"/>
              </a:cxn>
            </a:cxnLst>
            <a:rect l="T12" t="T13" r="T14" b="T15"/>
            <a:pathLst>
              <a:path w="2082800" h="457200">
                <a:moveTo>
                  <a:pt x="0" y="0"/>
                </a:moveTo>
                <a:lnTo>
                  <a:pt x="16934" y="440266"/>
                </a:lnTo>
                <a:lnTo>
                  <a:pt x="2082800" y="457200"/>
                </a:lnTo>
                <a:lnTo>
                  <a:pt x="2082800" y="16933"/>
                </a:lnTo>
              </a:path>
            </a:pathLst>
          </a:custGeom>
          <a:noFill/>
          <a:ln w="38100" cmpd="sng">
            <a:solidFill>
              <a:schemeClr val="tx2"/>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91431" tIns="45716" rIns="91431" bIns="45716"/>
          <a:lstStyle/>
          <a:p>
            <a:endParaRPr lang="en-US"/>
          </a:p>
        </p:txBody>
      </p:sp>
      <p:sp>
        <p:nvSpPr>
          <p:cNvPr id="43" name="TextBox 42"/>
          <p:cNvSpPr txBox="1"/>
          <p:nvPr/>
        </p:nvSpPr>
        <p:spPr>
          <a:xfrm>
            <a:off x="3124200" y="3429000"/>
            <a:ext cx="1252538" cy="523875"/>
          </a:xfrm>
          <a:prstGeom prst="rect">
            <a:avLst/>
          </a:prstGeom>
          <a:noFill/>
        </p:spPr>
        <p:txBody>
          <a:bodyPr wrap="none" lIns="91431" tIns="45716" rIns="91431" bIns="45716">
            <a:spAutoFit/>
          </a:bodyPr>
          <a:lstStyle/>
          <a:p>
            <a:pPr>
              <a:defRPr/>
            </a:pPr>
            <a:r>
              <a:rPr lang="en-US" sz="2800" i="1" dirty="0">
                <a:latin typeface="+mj-lt"/>
                <a:ea typeface="ＭＳ Ｐゴシック" charset="0"/>
                <a:cs typeface="ＭＳ Ｐゴシック" charset="0"/>
              </a:rPr>
              <a:t>Router</a:t>
            </a:r>
          </a:p>
        </p:txBody>
      </p:sp>
      <p:sp>
        <p:nvSpPr>
          <p:cNvPr id="102408" name="Freeform 47"/>
          <p:cNvSpPr>
            <a:spLocks/>
          </p:cNvSpPr>
          <p:nvPr/>
        </p:nvSpPr>
        <p:spPr bwMode="auto">
          <a:xfrm>
            <a:off x="3802063" y="6096000"/>
            <a:ext cx="1379537" cy="457200"/>
          </a:xfrm>
          <a:custGeom>
            <a:avLst/>
            <a:gdLst>
              <a:gd name="T0" fmla="*/ 0 w 2082800"/>
              <a:gd name="T1" fmla="*/ 0 h 457200"/>
              <a:gd name="T2" fmla="*/ 416 w 2082800"/>
              <a:gd name="T3" fmla="*/ 440266 h 457200"/>
              <a:gd name="T4" fmla="*/ 51119 w 2082800"/>
              <a:gd name="T5" fmla="*/ 457200 h 457200"/>
              <a:gd name="T6" fmla="*/ 51119 w 2082800"/>
              <a:gd name="T7" fmla="*/ 16933 h 457200"/>
              <a:gd name="T8" fmla="*/ 0 60000 65536"/>
              <a:gd name="T9" fmla="*/ 0 60000 65536"/>
              <a:gd name="T10" fmla="*/ 0 60000 65536"/>
              <a:gd name="T11" fmla="*/ 0 60000 65536"/>
              <a:gd name="T12" fmla="*/ 0 w 2082800"/>
              <a:gd name="T13" fmla="*/ 0 h 457200"/>
              <a:gd name="T14" fmla="*/ 2082800 w 2082800"/>
              <a:gd name="T15" fmla="*/ 457200 h 457200"/>
            </a:gdLst>
            <a:ahLst/>
            <a:cxnLst>
              <a:cxn ang="T8">
                <a:pos x="T0" y="T1"/>
              </a:cxn>
              <a:cxn ang="T9">
                <a:pos x="T2" y="T3"/>
              </a:cxn>
              <a:cxn ang="T10">
                <a:pos x="T4" y="T5"/>
              </a:cxn>
              <a:cxn ang="T11">
                <a:pos x="T6" y="T7"/>
              </a:cxn>
            </a:cxnLst>
            <a:rect l="T12" t="T13" r="T14" b="T15"/>
            <a:pathLst>
              <a:path w="2082800" h="457200">
                <a:moveTo>
                  <a:pt x="0" y="0"/>
                </a:moveTo>
                <a:lnTo>
                  <a:pt x="16934" y="440266"/>
                </a:lnTo>
                <a:lnTo>
                  <a:pt x="2082800" y="457200"/>
                </a:lnTo>
                <a:lnTo>
                  <a:pt x="2082800" y="16933"/>
                </a:lnTo>
              </a:path>
            </a:pathLst>
          </a:custGeom>
          <a:noFill/>
          <a:ln w="38100" cmpd="sng">
            <a:solidFill>
              <a:schemeClr val="tx2"/>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91431" tIns="45716" rIns="91431" bIns="45716"/>
          <a:lstStyle/>
          <a:p>
            <a:endParaRPr lang="en-US"/>
          </a:p>
        </p:txBody>
      </p:sp>
      <p:sp>
        <p:nvSpPr>
          <p:cNvPr id="102409" name="Freeform 48"/>
          <p:cNvSpPr>
            <a:spLocks/>
          </p:cNvSpPr>
          <p:nvPr/>
        </p:nvSpPr>
        <p:spPr bwMode="auto">
          <a:xfrm>
            <a:off x="5562600" y="6103938"/>
            <a:ext cx="1379538" cy="457200"/>
          </a:xfrm>
          <a:custGeom>
            <a:avLst/>
            <a:gdLst>
              <a:gd name="T0" fmla="*/ 0 w 2082800"/>
              <a:gd name="T1" fmla="*/ 0 h 457200"/>
              <a:gd name="T2" fmla="*/ 416 w 2082800"/>
              <a:gd name="T3" fmla="*/ 440266 h 457200"/>
              <a:gd name="T4" fmla="*/ 51119 w 2082800"/>
              <a:gd name="T5" fmla="*/ 457200 h 457200"/>
              <a:gd name="T6" fmla="*/ 51119 w 2082800"/>
              <a:gd name="T7" fmla="*/ 16933 h 457200"/>
              <a:gd name="T8" fmla="*/ 0 60000 65536"/>
              <a:gd name="T9" fmla="*/ 0 60000 65536"/>
              <a:gd name="T10" fmla="*/ 0 60000 65536"/>
              <a:gd name="T11" fmla="*/ 0 60000 65536"/>
              <a:gd name="T12" fmla="*/ 0 w 2082800"/>
              <a:gd name="T13" fmla="*/ 0 h 457200"/>
              <a:gd name="T14" fmla="*/ 2082800 w 2082800"/>
              <a:gd name="T15" fmla="*/ 457200 h 457200"/>
            </a:gdLst>
            <a:ahLst/>
            <a:cxnLst>
              <a:cxn ang="T8">
                <a:pos x="T0" y="T1"/>
              </a:cxn>
              <a:cxn ang="T9">
                <a:pos x="T2" y="T3"/>
              </a:cxn>
              <a:cxn ang="T10">
                <a:pos x="T4" y="T5"/>
              </a:cxn>
              <a:cxn ang="T11">
                <a:pos x="T6" y="T7"/>
              </a:cxn>
            </a:cxnLst>
            <a:rect l="T12" t="T13" r="T14" b="T15"/>
            <a:pathLst>
              <a:path w="2082800" h="457200">
                <a:moveTo>
                  <a:pt x="0" y="0"/>
                </a:moveTo>
                <a:lnTo>
                  <a:pt x="16934" y="440266"/>
                </a:lnTo>
                <a:lnTo>
                  <a:pt x="2082800" y="457200"/>
                </a:lnTo>
                <a:lnTo>
                  <a:pt x="2082800" y="16933"/>
                </a:lnTo>
              </a:path>
            </a:pathLst>
          </a:custGeom>
          <a:noFill/>
          <a:ln w="38100" cmpd="sng">
            <a:solidFill>
              <a:schemeClr val="tx2"/>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91431" tIns="45716" rIns="91431" bIns="45716"/>
          <a:lstStyle/>
          <a:p>
            <a:endParaRPr lang="en-US"/>
          </a:p>
        </p:txBody>
      </p:sp>
      <p:sp>
        <p:nvSpPr>
          <p:cNvPr id="50" name="TextBox 73"/>
          <p:cNvSpPr txBox="1">
            <a:spLocks noChangeArrowheads="1"/>
          </p:cNvSpPr>
          <p:nvPr/>
        </p:nvSpPr>
        <p:spPr bwMode="auto">
          <a:xfrm>
            <a:off x="950913" y="1600200"/>
            <a:ext cx="1190625" cy="708025"/>
          </a:xfrm>
          <a:prstGeom prst="rect">
            <a:avLst/>
          </a:prstGeom>
          <a:noFill/>
          <a:ln>
            <a:noFill/>
          </a:ln>
          <a:extLst/>
        </p:spPr>
        <p:txBody>
          <a:bodyPr wrap="none" lIns="91431" tIns="45716" rIns="91431" bIns="45716">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defRPr/>
            </a:pPr>
            <a:r>
              <a:rPr lang="en-US" sz="2000" i="1" dirty="0">
                <a:latin typeface="+mj-lt"/>
              </a:rPr>
              <a:t>Source </a:t>
            </a:r>
          </a:p>
          <a:p>
            <a:pPr>
              <a:defRPr/>
            </a:pPr>
            <a:r>
              <a:rPr lang="en-US" sz="2000" i="1" dirty="0">
                <a:latin typeface="+mj-lt"/>
              </a:rPr>
              <a:t>End-Host </a:t>
            </a:r>
          </a:p>
        </p:txBody>
      </p:sp>
      <p:grpSp>
        <p:nvGrpSpPr>
          <p:cNvPr id="102411" name="Group 50"/>
          <p:cNvGrpSpPr>
            <a:grpSpLocks/>
          </p:cNvGrpSpPr>
          <p:nvPr/>
        </p:nvGrpSpPr>
        <p:grpSpPr bwMode="auto">
          <a:xfrm>
            <a:off x="6392863" y="1600200"/>
            <a:ext cx="2446337" cy="4495800"/>
            <a:chOff x="6621854" y="1371542"/>
            <a:chExt cx="2445947" cy="4495859"/>
          </a:xfrm>
        </p:grpSpPr>
        <p:grpSp>
          <p:nvGrpSpPr>
            <p:cNvPr id="102426" name="Group 45"/>
            <p:cNvGrpSpPr>
              <a:grpSpLocks/>
            </p:cNvGrpSpPr>
            <p:nvPr/>
          </p:nvGrpSpPr>
          <p:grpSpPr bwMode="auto">
            <a:xfrm>
              <a:off x="6629397" y="2089102"/>
              <a:ext cx="2438404" cy="3778299"/>
              <a:chOff x="761997" y="2057346"/>
              <a:chExt cx="2438404" cy="3778299"/>
            </a:xfrm>
          </p:grpSpPr>
          <p:sp>
            <p:nvSpPr>
              <p:cNvPr id="54" name="Rectangle 9"/>
              <p:cNvSpPr>
                <a:spLocks noChangeArrowheads="1"/>
              </p:cNvSpPr>
              <p:nvPr/>
            </p:nvSpPr>
            <p:spPr bwMode="auto">
              <a:xfrm>
                <a:off x="762390" y="3946495"/>
                <a:ext cx="2438011" cy="944576"/>
              </a:xfrm>
              <a:prstGeom prst="rect">
                <a:avLst/>
              </a:prstGeom>
              <a:solidFill>
                <a:srgbClr val="FFFF00"/>
              </a:solidFill>
              <a:ln w="38100">
                <a:solidFill>
                  <a:schemeClr val="tx1"/>
                </a:solidFill>
                <a:miter lim="800000"/>
                <a:headEnd/>
                <a:tailEnd/>
              </a:ln>
              <a:effectLst/>
              <a:extLst/>
            </p:spPr>
            <p:txBody>
              <a:bodyPr wrap="none" anchor="ctr"/>
              <a:lstStyle/>
              <a:p>
                <a:pPr algn="ctr" eaLnBrk="1" hangingPunct="1">
                  <a:defRPr/>
                </a:pPr>
                <a:r>
                  <a:rPr lang="en-US" sz="2800">
                    <a:latin typeface="+mj-lt"/>
                    <a:ea typeface="ＭＳ Ｐゴシック" charset="0"/>
                    <a:cs typeface="+mn-cs"/>
                  </a:rPr>
                  <a:t>Network</a:t>
                </a:r>
              </a:p>
            </p:txBody>
          </p:sp>
          <p:sp>
            <p:nvSpPr>
              <p:cNvPr id="55" name="Rectangle 10"/>
              <p:cNvSpPr>
                <a:spLocks noChangeArrowheads="1"/>
              </p:cNvSpPr>
              <p:nvPr/>
            </p:nvSpPr>
            <p:spPr bwMode="auto">
              <a:xfrm>
                <a:off x="762390" y="4891071"/>
                <a:ext cx="2438011" cy="944574"/>
              </a:xfrm>
              <a:prstGeom prst="rect">
                <a:avLst/>
              </a:prstGeom>
              <a:solidFill>
                <a:schemeClr val="bg1">
                  <a:lumMod val="65000"/>
                </a:schemeClr>
              </a:solidFill>
              <a:ln w="38100">
                <a:solidFill>
                  <a:schemeClr val="tx1"/>
                </a:solidFill>
                <a:miter lim="800000"/>
                <a:headEnd/>
                <a:tailEnd/>
              </a:ln>
              <a:effectLst/>
              <a:extLst/>
            </p:spPr>
            <p:txBody>
              <a:bodyPr wrap="none" anchor="ctr"/>
              <a:lstStyle/>
              <a:p>
                <a:pPr algn="ctr" eaLnBrk="1" hangingPunct="1">
                  <a:defRPr/>
                </a:pPr>
                <a:r>
                  <a:rPr lang="en-US" sz="2800" dirty="0">
                    <a:latin typeface="+mj-lt"/>
                    <a:ea typeface="ＭＳ Ｐゴシック" charset="0"/>
                    <a:cs typeface="+mn-cs"/>
                  </a:rPr>
                  <a:t>Link</a:t>
                </a:r>
              </a:p>
            </p:txBody>
          </p:sp>
          <p:sp>
            <p:nvSpPr>
              <p:cNvPr id="56" name="Rectangle 11"/>
              <p:cNvSpPr>
                <a:spLocks noChangeArrowheads="1"/>
              </p:cNvSpPr>
              <p:nvPr/>
            </p:nvSpPr>
            <p:spPr bwMode="auto">
              <a:xfrm>
                <a:off x="762390" y="3001920"/>
                <a:ext cx="2438011" cy="944574"/>
              </a:xfrm>
              <a:prstGeom prst="rect">
                <a:avLst/>
              </a:prstGeom>
              <a:solidFill>
                <a:schemeClr val="accent1"/>
              </a:solidFill>
              <a:ln w="38100">
                <a:solidFill>
                  <a:schemeClr val="tx1"/>
                </a:solidFill>
                <a:miter lim="800000"/>
                <a:headEnd/>
                <a:tailEnd/>
              </a:ln>
              <a:effectLst/>
              <a:extLst/>
            </p:spPr>
            <p:txBody>
              <a:bodyPr wrap="none" anchor="ctr"/>
              <a:lstStyle/>
              <a:p>
                <a:pPr algn="ctr" eaLnBrk="1" hangingPunct="1">
                  <a:defRPr/>
                </a:pPr>
                <a:r>
                  <a:rPr lang="en-US" sz="2800">
                    <a:latin typeface="+mj-lt"/>
                    <a:ea typeface="ＭＳ Ｐゴシック" charset="0"/>
                    <a:cs typeface="+mn-cs"/>
                  </a:rPr>
                  <a:t>Transport</a:t>
                </a:r>
              </a:p>
            </p:txBody>
          </p:sp>
          <p:sp>
            <p:nvSpPr>
              <p:cNvPr id="57" name="Rectangle 12"/>
              <p:cNvSpPr>
                <a:spLocks noChangeArrowheads="1"/>
              </p:cNvSpPr>
              <p:nvPr/>
            </p:nvSpPr>
            <p:spPr bwMode="auto">
              <a:xfrm rot="16200000">
                <a:off x="1509107" y="1310628"/>
                <a:ext cx="944576" cy="2438011"/>
              </a:xfrm>
              <a:prstGeom prst="rect">
                <a:avLst/>
              </a:prstGeom>
              <a:solidFill>
                <a:schemeClr val="accent6">
                  <a:lumMod val="60000"/>
                  <a:lumOff val="40000"/>
                </a:schemeClr>
              </a:solidFill>
              <a:ln w="38100">
                <a:solidFill>
                  <a:schemeClr val="tx1"/>
                </a:solidFill>
                <a:miter lim="800000"/>
                <a:headEnd/>
                <a:tailEnd/>
              </a:ln>
              <a:effectLst/>
              <a:extLst/>
            </p:spPr>
            <p:txBody>
              <a:bodyPr vert="eaVert" wrap="none" anchor="ctr"/>
              <a:lstStyle/>
              <a:p>
                <a:pPr algn="ctr" eaLnBrk="1" hangingPunct="1">
                  <a:defRPr/>
                </a:pPr>
                <a:endParaRPr lang="en-US" sz="2800">
                  <a:latin typeface="+mj-lt"/>
                  <a:ea typeface="ＭＳ Ｐゴシック" charset="0"/>
                  <a:cs typeface="+mn-cs"/>
                </a:endParaRPr>
              </a:p>
            </p:txBody>
          </p:sp>
          <p:sp>
            <p:nvSpPr>
              <p:cNvPr id="58" name="Text Box 28"/>
              <p:cNvSpPr txBox="1">
                <a:spLocks noChangeArrowheads="1"/>
              </p:cNvSpPr>
              <p:nvPr/>
            </p:nvSpPr>
            <p:spPr bwMode="auto">
              <a:xfrm>
                <a:off x="1067141" y="2239910"/>
                <a:ext cx="1950727" cy="523882"/>
              </a:xfrm>
              <a:prstGeom prst="rect">
                <a:avLst/>
              </a:prstGeom>
              <a:noFill/>
              <a:ln>
                <a:noFill/>
              </a:ln>
              <a:effectLst/>
              <a:extLst/>
            </p:spPr>
            <p:txBody>
              <a:bodyPr>
                <a:spAutoFit/>
              </a:bodyPr>
              <a:lstStyle/>
              <a:p>
                <a:pPr>
                  <a:defRPr/>
                </a:pPr>
                <a:r>
                  <a:rPr lang="en-US" sz="2800" dirty="0">
                    <a:latin typeface="+mj-lt"/>
                    <a:ea typeface="ＭＳ Ｐゴシック" charset="0"/>
                    <a:cs typeface="+mn-cs"/>
                  </a:rPr>
                  <a:t>Application</a:t>
                </a:r>
              </a:p>
            </p:txBody>
          </p:sp>
        </p:grpSp>
        <p:sp>
          <p:nvSpPr>
            <p:cNvPr id="53" name="TextBox 74"/>
            <p:cNvSpPr txBox="1">
              <a:spLocks noChangeArrowheads="1"/>
            </p:cNvSpPr>
            <p:nvPr/>
          </p:nvSpPr>
          <p:spPr bwMode="auto">
            <a:xfrm>
              <a:off x="6621854" y="1371542"/>
              <a:ext cx="1447569" cy="708034"/>
            </a:xfrm>
            <a:prstGeom prst="rect">
              <a:avLst/>
            </a:prstGeom>
            <a:noFill/>
            <a:ln>
              <a:noFill/>
            </a:ln>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r">
                <a:defRPr/>
              </a:pPr>
              <a:r>
                <a:rPr lang="en-US" sz="2000" i="1" dirty="0">
                  <a:latin typeface="+mj-lt"/>
                </a:rPr>
                <a:t>Destination </a:t>
              </a:r>
            </a:p>
            <a:p>
              <a:pPr algn="r">
                <a:defRPr/>
              </a:pPr>
              <a:r>
                <a:rPr lang="en-US" sz="2000" i="1" dirty="0">
                  <a:latin typeface="+mj-lt"/>
                </a:rPr>
                <a:t>End-Host </a:t>
              </a:r>
            </a:p>
          </p:txBody>
        </p:sp>
      </p:grpSp>
      <p:grpSp>
        <p:nvGrpSpPr>
          <p:cNvPr id="102412" name="Group 58"/>
          <p:cNvGrpSpPr>
            <a:grpSpLocks/>
          </p:cNvGrpSpPr>
          <p:nvPr/>
        </p:nvGrpSpPr>
        <p:grpSpPr bwMode="auto">
          <a:xfrm>
            <a:off x="4684713" y="4222750"/>
            <a:ext cx="1555750" cy="1873250"/>
            <a:chOff x="3124200" y="3962401"/>
            <a:chExt cx="1555749" cy="1872720"/>
          </a:xfrm>
        </p:grpSpPr>
        <p:sp>
          <p:nvSpPr>
            <p:cNvPr id="60" name="Rectangle 9"/>
            <p:cNvSpPr>
              <a:spLocks noChangeArrowheads="1"/>
            </p:cNvSpPr>
            <p:nvPr/>
          </p:nvSpPr>
          <p:spPr bwMode="auto">
            <a:xfrm>
              <a:off x="3124200" y="3962401"/>
              <a:ext cx="1555749" cy="928425"/>
            </a:xfrm>
            <a:prstGeom prst="rect">
              <a:avLst/>
            </a:prstGeom>
            <a:solidFill>
              <a:srgbClr val="FFFF00"/>
            </a:solidFill>
            <a:ln w="38100">
              <a:solidFill>
                <a:schemeClr val="tx1"/>
              </a:solidFill>
              <a:miter lim="800000"/>
              <a:headEnd/>
              <a:tailEnd/>
            </a:ln>
            <a:effectLst/>
            <a:extLst/>
          </p:spPr>
          <p:txBody>
            <a:bodyPr wrap="none" anchor="ctr"/>
            <a:lstStyle/>
            <a:p>
              <a:pPr algn="ctr" eaLnBrk="1" hangingPunct="1">
                <a:defRPr/>
              </a:pPr>
              <a:r>
                <a:rPr lang="en-US" sz="2800" dirty="0">
                  <a:latin typeface="+mj-lt"/>
                  <a:ea typeface="ＭＳ Ｐゴシック" charset="0"/>
                  <a:cs typeface="+mn-cs"/>
                </a:rPr>
                <a:t>Network</a:t>
              </a:r>
            </a:p>
          </p:txBody>
        </p:sp>
        <p:sp>
          <p:nvSpPr>
            <p:cNvPr id="61" name="Rectangle 10"/>
            <p:cNvSpPr>
              <a:spLocks noChangeArrowheads="1"/>
            </p:cNvSpPr>
            <p:nvPr/>
          </p:nvSpPr>
          <p:spPr bwMode="auto">
            <a:xfrm>
              <a:off x="3124200" y="4906697"/>
              <a:ext cx="1555749" cy="928424"/>
            </a:xfrm>
            <a:prstGeom prst="rect">
              <a:avLst/>
            </a:prstGeom>
            <a:solidFill>
              <a:schemeClr val="bg1">
                <a:lumMod val="65000"/>
              </a:schemeClr>
            </a:solidFill>
            <a:ln w="38100">
              <a:solidFill>
                <a:schemeClr val="tx1"/>
              </a:solidFill>
              <a:miter lim="800000"/>
              <a:headEnd/>
              <a:tailEnd/>
            </a:ln>
            <a:effectLst/>
            <a:extLst/>
          </p:spPr>
          <p:txBody>
            <a:bodyPr wrap="none" anchor="ctr"/>
            <a:lstStyle/>
            <a:p>
              <a:pPr algn="ctr" eaLnBrk="1" hangingPunct="1">
                <a:defRPr/>
              </a:pPr>
              <a:r>
                <a:rPr lang="en-US" sz="2800" dirty="0">
                  <a:latin typeface="+mj-lt"/>
                  <a:ea typeface="ＭＳ Ｐゴシック" charset="0"/>
                  <a:cs typeface="+mn-cs"/>
                </a:rPr>
                <a:t>Link</a:t>
              </a:r>
            </a:p>
          </p:txBody>
        </p:sp>
      </p:grpSp>
      <p:sp>
        <p:nvSpPr>
          <p:cNvPr id="67" name="TextBox 66"/>
          <p:cNvSpPr txBox="1"/>
          <p:nvPr/>
        </p:nvSpPr>
        <p:spPr>
          <a:xfrm>
            <a:off x="4913313" y="3429000"/>
            <a:ext cx="1252537" cy="523875"/>
          </a:xfrm>
          <a:prstGeom prst="rect">
            <a:avLst/>
          </a:prstGeom>
          <a:noFill/>
        </p:spPr>
        <p:txBody>
          <a:bodyPr wrap="none" lIns="91431" tIns="45716" rIns="91431" bIns="45716">
            <a:spAutoFit/>
          </a:bodyPr>
          <a:lstStyle/>
          <a:p>
            <a:pPr>
              <a:defRPr/>
            </a:pPr>
            <a:r>
              <a:rPr lang="en-US" sz="2800" i="1" dirty="0">
                <a:latin typeface="+mj-lt"/>
                <a:ea typeface="ＭＳ Ｐゴシック" charset="0"/>
                <a:cs typeface="ＭＳ Ｐゴシック" charset="0"/>
              </a:rPr>
              <a:t>Router</a:t>
            </a:r>
          </a:p>
        </p:txBody>
      </p:sp>
      <p:pic>
        <p:nvPicPr>
          <p:cNvPr id="102414"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11430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15"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0" y="1524000"/>
            <a:ext cx="11430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16"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86200"/>
            <a:ext cx="96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7"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400" y="3886200"/>
            <a:ext cx="96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97075" y="1754188"/>
            <a:ext cx="771525" cy="461962"/>
          </a:xfrm>
          <a:prstGeom prst="rect">
            <a:avLst/>
          </a:prstGeom>
          <a:noFill/>
        </p:spPr>
        <p:txBody>
          <a:bodyPr wrap="none" lIns="91431" tIns="45716" rIns="91431" bIns="45716">
            <a:spAutoFit/>
          </a:bodyPr>
          <a:lstStyle/>
          <a:p>
            <a:pPr>
              <a:defRPr/>
            </a:pPr>
            <a:r>
              <a:rPr lang="en-US" sz="2400" i="1" dirty="0">
                <a:solidFill>
                  <a:srgbClr val="FF0000"/>
                </a:solidFill>
                <a:latin typeface="+mj-lt"/>
                <a:ea typeface="ＭＳ Ｐゴシック" charset="0"/>
                <a:cs typeface="ＭＳ Ｐゴシック" charset="0"/>
              </a:rPr>
              <a:t>http</a:t>
            </a:r>
          </a:p>
        </p:txBody>
      </p:sp>
      <p:sp>
        <p:nvSpPr>
          <p:cNvPr id="37" name="TextBox 36"/>
          <p:cNvSpPr txBox="1"/>
          <p:nvPr/>
        </p:nvSpPr>
        <p:spPr>
          <a:xfrm>
            <a:off x="5934075" y="1754188"/>
            <a:ext cx="771525" cy="461962"/>
          </a:xfrm>
          <a:prstGeom prst="rect">
            <a:avLst/>
          </a:prstGeom>
          <a:noFill/>
        </p:spPr>
        <p:txBody>
          <a:bodyPr wrap="none" lIns="91431" tIns="45716" rIns="91431" bIns="45716">
            <a:spAutoFit/>
          </a:bodyPr>
          <a:lstStyle/>
          <a:p>
            <a:pPr>
              <a:defRPr/>
            </a:pPr>
            <a:r>
              <a:rPr lang="en-US" sz="2400" i="1" dirty="0">
                <a:solidFill>
                  <a:srgbClr val="FF0000"/>
                </a:solidFill>
                <a:latin typeface="+mj-lt"/>
                <a:ea typeface="ＭＳ Ｐゴシック" charset="0"/>
                <a:cs typeface="ＭＳ Ｐゴシック" charset="0"/>
              </a:rPr>
              <a:t>http</a:t>
            </a:r>
          </a:p>
        </p:txBody>
      </p:sp>
      <p:sp>
        <p:nvSpPr>
          <p:cNvPr id="3" name="Freeform 2"/>
          <p:cNvSpPr>
            <a:spLocks/>
          </p:cNvSpPr>
          <p:nvPr/>
        </p:nvSpPr>
        <p:spPr bwMode="auto">
          <a:xfrm>
            <a:off x="2151063" y="2243138"/>
            <a:ext cx="1363662" cy="4195762"/>
          </a:xfrm>
          <a:custGeom>
            <a:avLst/>
            <a:gdLst>
              <a:gd name="T0" fmla="*/ 42328 w 1363853"/>
              <a:gd name="T1" fmla="*/ 0 h 4194477"/>
              <a:gd name="T2" fmla="*/ 33862 w 1363853"/>
              <a:gd name="T3" fmla="*/ 279486 h 4194477"/>
              <a:gd name="T4" fmla="*/ 25396 w 1363853"/>
              <a:gd name="T5" fmla="*/ 618255 h 4194477"/>
              <a:gd name="T6" fmla="*/ 8466 w 1363853"/>
              <a:gd name="T7" fmla="*/ 1109473 h 4194477"/>
              <a:gd name="T8" fmla="*/ 0 w 1363853"/>
              <a:gd name="T9" fmla="*/ 1575283 h 4194477"/>
              <a:gd name="T10" fmla="*/ 16932 w 1363853"/>
              <a:gd name="T11" fmla="*/ 3040463 h 4194477"/>
              <a:gd name="T12" fmla="*/ 33862 w 1363853"/>
              <a:gd name="T13" fmla="*/ 3286073 h 4194477"/>
              <a:gd name="T14" fmla="*/ 42328 w 1363853"/>
              <a:gd name="T15" fmla="*/ 3387704 h 4194477"/>
              <a:gd name="T16" fmla="*/ 59259 w 1363853"/>
              <a:gd name="T17" fmla="*/ 3480866 h 4194477"/>
              <a:gd name="T18" fmla="*/ 76189 w 1363853"/>
              <a:gd name="T19" fmla="*/ 3633313 h 4194477"/>
              <a:gd name="T20" fmla="*/ 93121 w 1363853"/>
              <a:gd name="T21" fmla="*/ 3726473 h 4194477"/>
              <a:gd name="T22" fmla="*/ 101586 w 1363853"/>
              <a:gd name="T23" fmla="*/ 3828104 h 4194477"/>
              <a:gd name="T24" fmla="*/ 160844 w 1363853"/>
              <a:gd name="T25" fmla="*/ 3955143 h 4194477"/>
              <a:gd name="T26" fmla="*/ 237034 w 1363853"/>
              <a:gd name="T27" fmla="*/ 4039837 h 4194477"/>
              <a:gd name="T28" fmla="*/ 262430 w 1363853"/>
              <a:gd name="T29" fmla="*/ 4048306 h 4194477"/>
              <a:gd name="T30" fmla="*/ 296293 w 1363853"/>
              <a:gd name="T31" fmla="*/ 4073714 h 4194477"/>
              <a:gd name="T32" fmla="*/ 338620 w 1363853"/>
              <a:gd name="T33" fmla="*/ 4107590 h 4194477"/>
              <a:gd name="T34" fmla="*/ 414809 w 1363853"/>
              <a:gd name="T35" fmla="*/ 4132998 h 4194477"/>
              <a:gd name="T36" fmla="*/ 440205 w 1363853"/>
              <a:gd name="T37" fmla="*/ 4141468 h 4194477"/>
              <a:gd name="T38" fmla="*/ 465602 w 1363853"/>
              <a:gd name="T39" fmla="*/ 4158406 h 4194477"/>
              <a:gd name="T40" fmla="*/ 584118 w 1363853"/>
              <a:gd name="T41" fmla="*/ 4175345 h 4194477"/>
              <a:gd name="T42" fmla="*/ 609515 w 1363853"/>
              <a:gd name="T43" fmla="*/ 4183813 h 4194477"/>
              <a:gd name="T44" fmla="*/ 880411 w 1363853"/>
              <a:gd name="T45" fmla="*/ 4183813 h 4194477"/>
              <a:gd name="T46" fmla="*/ 965065 w 1363853"/>
              <a:gd name="T47" fmla="*/ 4166876 h 4194477"/>
              <a:gd name="T48" fmla="*/ 990461 w 1363853"/>
              <a:gd name="T49" fmla="*/ 4158406 h 4194477"/>
              <a:gd name="T50" fmla="*/ 1041254 w 1363853"/>
              <a:gd name="T51" fmla="*/ 4132998 h 4194477"/>
              <a:gd name="T52" fmla="*/ 1083582 w 1363853"/>
              <a:gd name="T53" fmla="*/ 4090653 h 4194477"/>
              <a:gd name="T54" fmla="*/ 1100513 w 1363853"/>
              <a:gd name="T55" fmla="*/ 4073714 h 4194477"/>
              <a:gd name="T56" fmla="*/ 1159772 w 1363853"/>
              <a:gd name="T57" fmla="*/ 4022898 h 4194477"/>
              <a:gd name="T58" fmla="*/ 1193633 w 1363853"/>
              <a:gd name="T59" fmla="*/ 3955143 h 4194477"/>
              <a:gd name="T60" fmla="*/ 1210564 w 1363853"/>
              <a:gd name="T61" fmla="*/ 3929736 h 4194477"/>
              <a:gd name="T62" fmla="*/ 1244426 w 1363853"/>
              <a:gd name="T63" fmla="*/ 3845044 h 4194477"/>
              <a:gd name="T64" fmla="*/ 1252892 w 1363853"/>
              <a:gd name="T65" fmla="*/ 3794228 h 4194477"/>
              <a:gd name="T66" fmla="*/ 1269822 w 1363853"/>
              <a:gd name="T67" fmla="*/ 3743413 h 4194477"/>
              <a:gd name="T68" fmla="*/ 1303684 w 1363853"/>
              <a:gd name="T69" fmla="*/ 3607905 h 4194477"/>
              <a:gd name="T70" fmla="*/ 1303684 w 1363853"/>
              <a:gd name="T71" fmla="*/ 3607905 h 4194477"/>
              <a:gd name="T72" fmla="*/ 1337547 w 1363853"/>
              <a:gd name="T73" fmla="*/ 3421580 h 4194477"/>
              <a:gd name="T74" fmla="*/ 1346011 w 1363853"/>
              <a:gd name="T75" fmla="*/ 3277604 h 4194477"/>
              <a:gd name="T76" fmla="*/ 1354477 w 1363853"/>
              <a:gd name="T77" fmla="*/ 3192910 h 4194477"/>
              <a:gd name="T78" fmla="*/ 1362943 w 1363853"/>
              <a:gd name="T79" fmla="*/ 2134254 h 41944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3853"/>
              <a:gd name="T121" fmla="*/ 0 h 4194477"/>
              <a:gd name="T122" fmla="*/ 1363853 w 1363853"/>
              <a:gd name="T123" fmla="*/ 4194477 h 419447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3853" h="4194477">
                <a:moveTo>
                  <a:pt x="42334" y="0"/>
                </a:moveTo>
                <a:cubicBezTo>
                  <a:pt x="39512" y="93133"/>
                  <a:pt x="36419" y="186259"/>
                  <a:pt x="33867" y="279400"/>
                </a:cubicBezTo>
                <a:cubicBezTo>
                  <a:pt x="30774" y="392282"/>
                  <a:pt x="28873" y="505195"/>
                  <a:pt x="25400" y="618066"/>
                </a:cubicBezTo>
                <a:cubicBezTo>
                  <a:pt x="12950" y="1022713"/>
                  <a:pt x="19417" y="627358"/>
                  <a:pt x="8467" y="1109133"/>
                </a:cubicBezTo>
                <a:cubicBezTo>
                  <a:pt x="4939" y="1264341"/>
                  <a:pt x="2822" y="1419578"/>
                  <a:pt x="0" y="1574800"/>
                </a:cubicBezTo>
                <a:cubicBezTo>
                  <a:pt x="5645" y="2063044"/>
                  <a:pt x="7267" y="2551352"/>
                  <a:pt x="16934" y="3039533"/>
                </a:cubicBezTo>
                <a:cubicBezTo>
                  <a:pt x="18558" y="3121556"/>
                  <a:pt x="27880" y="3203246"/>
                  <a:pt x="33867" y="3285066"/>
                </a:cubicBezTo>
                <a:cubicBezTo>
                  <a:pt x="36347" y="3318959"/>
                  <a:pt x="37939" y="3352967"/>
                  <a:pt x="42334" y="3386666"/>
                </a:cubicBezTo>
                <a:cubicBezTo>
                  <a:pt x="46415" y="3417955"/>
                  <a:pt x="54956" y="3448542"/>
                  <a:pt x="59267" y="3479800"/>
                </a:cubicBezTo>
                <a:cubicBezTo>
                  <a:pt x="66251" y="3530433"/>
                  <a:pt x="67797" y="3581783"/>
                  <a:pt x="76200" y="3632200"/>
                </a:cubicBezTo>
                <a:cubicBezTo>
                  <a:pt x="87033" y="3697195"/>
                  <a:pt x="81300" y="3666166"/>
                  <a:pt x="93134" y="3725333"/>
                </a:cubicBezTo>
                <a:cubicBezTo>
                  <a:pt x="95956" y="3759200"/>
                  <a:pt x="95241" y="3793549"/>
                  <a:pt x="101600" y="3826933"/>
                </a:cubicBezTo>
                <a:cubicBezTo>
                  <a:pt x="114334" y="3893789"/>
                  <a:pt x="126668" y="3902634"/>
                  <a:pt x="160867" y="3953933"/>
                </a:cubicBezTo>
                <a:cubicBezTo>
                  <a:pt x="179466" y="3981831"/>
                  <a:pt x="208582" y="4029106"/>
                  <a:pt x="237067" y="4038600"/>
                </a:cubicBezTo>
                <a:lnTo>
                  <a:pt x="262467" y="4047066"/>
                </a:lnTo>
                <a:cubicBezTo>
                  <a:pt x="273756" y="4055533"/>
                  <a:pt x="285494" y="4063432"/>
                  <a:pt x="296334" y="4072466"/>
                </a:cubicBezTo>
                <a:cubicBezTo>
                  <a:pt x="315035" y="4088050"/>
                  <a:pt x="313543" y="4095865"/>
                  <a:pt x="338667" y="4106333"/>
                </a:cubicBezTo>
                <a:cubicBezTo>
                  <a:pt x="363381" y="4116631"/>
                  <a:pt x="389467" y="4123266"/>
                  <a:pt x="414867" y="4131733"/>
                </a:cubicBezTo>
                <a:cubicBezTo>
                  <a:pt x="423334" y="4134555"/>
                  <a:pt x="432841" y="4135250"/>
                  <a:pt x="440267" y="4140200"/>
                </a:cubicBezTo>
                <a:cubicBezTo>
                  <a:pt x="448734" y="4145844"/>
                  <a:pt x="455762" y="4154802"/>
                  <a:pt x="465667" y="4157133"/>
                </a:cubicBezTo>
                <a:cubicBezTo>
                  <a:pt x="504518" y="4166274"/>
                  <a:pt x="584200" y="4174066"/>
                  <a:pt x="584200" y="4174066"/>
                </a:cubicBezTo>
                <a:cubicBezTo>
                  <a:pt x="592667" y="4176888"/>
                  <a:pt x="600942" y="4180368"/>
                  <a:pt x="609600" y="4182533"/>
                </a:cubicBezTo>
                <a:cubicBezTo>
                  <a:pt x="706306" y="4206710"/>
                  <a:pt x="745643" y="4187529"/>
                  <a:pt x="880534" y="4182533"/>
                </a:cubicBezTo>
                <a:cubicBezTo>
                  <a:pt x="908756" y="4176889"/>
                  <a:pt x="937896" y="4174702"/>
                  <a:pt x="965200" y="4165600"/>
                </a:cubicBezTo>
                <a:cubicBezTo>
                  <a:pt x="973667" y="4162778"/>
                  <a:pt x="982618" y="4161124"/>
                  <a:pt x="990600" y="4157133"/>
                </a:cubicBezTo>
                <a:cubicBezTo>
                  <a:pt x="1056252" y="4124307"/>
                  <a:pt x="977556" y="4153015"/>
                  <a:pt x="1041400" y="4131733"/>
                </a:cubicBezTo>
                <a:lnTo>
                  <a:pt x="1083734" y="4089400"/>
                </a:lnTo>
                <a:cubicBezTo>
                  <a:pt x="1089379" y="4083755"/>
                  <a:pt x="1094281" y="4077255"/>
                  <a:pt x="1100667" y="4072466"/>
                </a:cubicBezTo>
                <a:cubicBezTo>
                  <a:pt x="1120288" y="4057750"/>
                  <a:pt x="1144772" y="4041883"/>
                  <a:pt x="1159934" y="4021666"/>
                </a:cubicBezTo>
                <a:cubicBezTo>
                  <a:pt x="1212747" y="3951249"/>
                  <a:pt x="1167754" y="4006025"/>
                  <a:pt x="1193800" y="3953933"/>
                </a:cubicBezTo>
                <a:cubicBezTo>
                  <a:pt x="1198351" y="3944831"/>
                  <a:pt x="1205089" y="3937000"/>
                  <a:pt x="1210734" y="3928533"/>
                </a:cubicBezTo>
                <a:cubicBezTo>
                  <a:pt x="1242594" y="3801082"/>
                  <a:pt x="1183405" y="4027450"/>
                  <a:pt x="1244600" y="3843866"/>
                </a:cubicBezTo>
                <a:cubicBezTo>
                  <a:pt x="1250029" y="3827580"/>
                  <a:pt x="1248903" y="3809720"/>
                  <a:pt x="1253067" y="3793066"/>
                </a:cubicBezTo>
                <a:cubicBezTo>
                  <a:pt x="1257396" y="3775750"/>
                  <a:pt x="1265304" y="3759486"/>
                  <a:pt x="1270000" y="3742266"/>
                </a:cubicBezTo>
                <a:cubicBezTo>
                  <a:pt x="1282247" y="3697361"/>
                  <a:pt x="1292578" y="3651955"/>
                  <a:pt x="1303867" y="3606800"/>
                </a:cubicBezTo>
                <a:cubicBezTo>
                  <a:pt x="1332431" y="3454460"/>
                  <a:pt x="1321714" y="3516650"/>
                  <a:pt x="1337734" y="3420533"/>
                </a:cubicBezTo>
                <a:cubicBezTo>
                  <a:pt x="1340556" y="3372555"/>
                  <a:pt x="1342650" y="3324529"/>
                  <a:pt x="1346200" y="3276600"/>
                </a:cubicBezTo>
                <a:cubicBezTo>
                  <a:pt x="1348295" y="3248314"/>
                  <a:pt x="1353706" y="3220280"/>
                  <a:pt x="1354667" y="3191933"/>
                </a:cubicBezTo>
                <a:cubicBezTo>
                  <a:pt x="1367511" y="2813062"/>
                  <a:pt x="1363134" y="2527028"/>
                  <a:pt x="1363134" y="2133600"/>
                </a:cubicBezTo>
              </a:path>
            </a:pathLst>
          </a:custGeom>
          <a:noFill/>
          <a:ln w="38100" cap="flat" cmpd="sng">
            <a:solidFill>
              <a:srgbClr val="FF0000"/>
            </a:solidFill>
            <a:prstDash val="solid"/>
            <a:round/>
            <a:headEnd type="none" w="med"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1" tIns="45716" rIns="91431" bIns="45716" anchor="ctr"/>
          <a:lstStyle/>
          <a:p>
            <a:pPr>
              <a:defRPr/>
            </a:pPr>
            <a:endParaRPr lang="en-US"/>
          </a:p>
        </p:txBody>
      </p:sp>
      <p:sp>
        <p:nvSpPr>
          <p:cNvPr id="4" name="Oval 3"/>
          <p:cNvSpPr>
            <a:spLocks noChangeArrowheads="1"/>
          </p:cNvSpPr>
          <p:nvPr/>
        </p:nvSpPr>
        <p:spPr bwMode="auto">
          <a:xfrm>
            <a:off x="2938463" y="3352800"/>
            <a:ext cx="1404937" cy="1295400"/>
          </a:xfrm>
          <a:prstGeom prst="ellipse">
            <a:avLst/>
          </a:prstGeom>
          <a:noFill/>
          <a:ln w="38100">
            <a:solidFill>
              <a:srgbClr val="FF0000"/>
            </a:solidFill>
            <a:round/>
            <a:headEnd/>
            <a:tailEnd/>
          </a:ln>
          <a:effectLst>
            <a:outerShdw dist="23000" dir="5400000" rotWithShape="0">
              <a:srgbClr val="808080">
                <a:alpha val="34999"/>
              </a:srgbClr>
            </a:outerShdw>
          </a:effectLst>
        </p:spPr>
        <p:txBody>
          <a:bodyPr lIns="91431" tIns="45716" rIns="91431" bIns="45716" anchor="ctr"/>
          <a:lstStyle/>
          <a:p>
            <a:pPr algn="ctr">
              <a:defRPr/>
            </a:pPr>
            <a:endParaRPr lang="en-US">
              <a:solidFill>
                <a:schemeClr val="lt1"/>
              </a:solidFill>
              <a:latin typeface="+mn-lt"/>
              <a:ea typeface="+mn-ea"/>
              <a:cs typeface="+mn-cs"/>
            </a:endParaRPr>
          </a:p>
        </p:txBody>
      </p:sp>
      <p:sp>
        <p:nvSpPr>
          <p:cNvPr id="5" name="TextBox 4"/>
          <p:cNvSpPr txBox="1">
            <a:spLocks noChangeArrowheads="1"/>
          </p:cNvSpPr>
          <p:nvPr/>
        </p:nvSpPr>
        <p:spPr bwMode="auto">
          <a:xfrm>
            <a:off x="3089275" y="2590800"/>
            <a:ext cx="2498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r>
              <a:rPr lang="en-US" sz="2000" i="1">
                <a:solidFill>
                  <a:srgbClr val="FF0000"/>
                </a:solidFill>
                <a:latin typeface="Calibri" charset="0"/>
              </a:rPr>
              <a:t>“Destination Network</a:t>
            </a:r>
          </a:p>
          <a:p>
            <a:pPr algn="ctr"/>
            <a:r>
              <a:rPr lang="en-US" sz="2000" i="1">
                <a:solidFill>
                  <a:srgbClr val="FF0000"/>
                </a:solidFill>
                <a:latin typeface="Calibri" charset="0"/>
              </a:rPr>
              <a:t>Unreachable”</a:t>
            </a:r>
          </a:p>
        </p:txBody>
      </p:sp>
      <p:sp>
        <p:nvSpPr>
          <p:cNvPr id="6" name="Freeform 5"/>
          <p:cNvSpPr>
            <a:spLocks/>
          </p:cNvSpPr>
          <p:nvPr/>
        </p:nvSpPr>
        <p:spPr bwMode="auto">
          <a:xfrm>
            <a:off x="2463800" y="3024188"/>
            <a:ext cx="804863" cy="3224212"/>
          </a:xfrm>
          <a:custGeom>
            <a:avLst/>
            <a:gdLst>
              <a:gd name="T0" fmla="*/ 804863 w 804333"/>
              <a:gd name="T1" fmla="*/ 1628612 h 3031066"/>
              <a:gd name="T2" fmla="*/ 796391 w 804333"/>
              <a:gd name="T3" fmla="*/ 2059715 h 3031066"/>
              <a:gd name="T4" fmla="*/ 770975 w 804333"/>
              <a:gd name="T5" fmla="*/ 2423757 h 3031066"/>
              <a:gd name="T6" fmla="*/ 745558 w 804333"/>
              <a:gd name="T7" fmla="*/ 2682418 h 3031066"/>
              <a:gd name="T8" fmla="*/ 737085 w 804333"/>
              <a:gd name="T9" fmla="*/ 2749479 h 3031066"/>
              <a:gd name="T10" fmla="*/ 728613 w 804333"/>
              <a:gd name="T11" fmla="*/ 2787801 h 3031066"/>
              <a:gd name="T12" fmla="*/ 720141 w 804333"/>
              <a:gd name="T13" fmla="*/ 2854860 h 3031066"/>
              <a:gd name="T14" fmla="*/ 703196 w 804333"/>
              <a:gd name="T15" fmla="*/ 2921921 h 3031066"/>
              <a:gd name="T16" fmla="*/ 694725 w 804333"/>
              <a:gd name="T17" fmla="*/ 2950661 h 3031066"/>
              <a:gd name="T18" fmla="*/ 677779 w 804333"/>
              <a:gd name="T19" fmla="*/ 2988983 h 3031066"/>
              <a:gd name="T20" fmla="*/ 669308 w 804333"/>
              <a:gd name="T21" fmla="*/ 3017722 h 3031066"/>
              <a:gd name="T22" fmla="*/ 660835 w 804333"/>
              <a:gd name="T23" fmla="*/ 3075202 h 3031066"/>
              <a:gd name="T24" fmla="*/ 626946 w 804333"/>
              <a:gd name="T25" fmla="*/ 3132683 h 3031066"/>
              <a:gd name="T26" fmla="*/ 601529 w 804333"/>
              <a:gd name="T27" fmla="*/ 3190162 h 3031066"/>
              <a:gd name="T28" fmla="*/ 593058 w 804333"/>
              <a:gd name="T29" fmla="*/ 3218904 h 3031066"/>
              <a:gd name="T30" fmla="*/ 550696 w 804333"/>
              <a:gd name="T31" fmla="*/ 3266803 h 3031066"/>
              <a:gd name="T32" fmla="*/ 508335 w 804333"/>
              <a:gd name="T33" fmla="*/ 3324283 h 3031066"/>
              <a:gd name="T34" fmla="*/ 482918 w 804333"/>
              <a:gd name="T35" fmla="*/ 3343442 h 3031066"/>
              <a:gd name="T36" fmla="*/ 406668 w 804333"/>
              <a:gd name="T37" fmla="*/ 3410504 h 3031066"/>
              <a:gd name="T38" fmla="*/ 381251 w 804333"/>
              <a:gd name="T39" fmla="*/ 3429663 h 3031066"/>
              <a:gd name="T40" fmla="*/ 228751 w 804333"/>
              <a:gd name="T41" fmla="*/ 3410504 h 3031066"/>
              <a:gd name="T42" fmla="*/ 169445 w 804333"/>
              <a:gd name="T43" fmla="*/ 3391344 h 3031066"/>
              <a:gd name="T44" fmla="*/ 144028 w 804333"/>
              <a:gd name="T45" fmla="*/ 3324283 h 3031066"/>
              <a:gd name="T46" fmla="*/ 135556 w 804333"/>
              <a:gd name="T47" fmla="*/ 3295543 h 3031066"/>
              <a:gd name="T48" fmla="*/ 118611 w 804333"/>
              <a:gd name="T49" fmla="*/ 3247644 h 3031066"/>
              <a:gd name="T50" fmla="*/ 93194 w 804333"/>
              <a:gd name="T51" fmla="*/ 3161423 h 3031066"/>
              <a:gd name="T52" fmla="*/ 84723 w 804333"/>
              <a:gd name="T53" fmla="*/ 3123103 h 3031066"/>
              <a:gd name="T54" fmla="*/ 76250 w 804333"/>
              <a:gd name="T55" fmla="*/ 3075202 h 3031066"/>
              <a:gd name="T56" fmla="*/ 67778 w 804333"/>
              <a:gd name="T57" fmla="*/ 3046462 h 3031066"/>
              <a:gd name="T58" fmla="*/ 59306 w 804333"/>
              <a:gd name="T59" fmla="*/ 3008142 h 3031066"/>
              <a:gd name="T60" fmla="*/ 42361 w 804333"/>
              <a:gd name="T61" fmla="*/ 2874020 h 3031066"/>
              <a:gd name="T62" fmla="*/ 33889 w 804333"/>
              <a:gd name="T63" fmla="*/ 938846 h 3031066"/>
              <a:gd name="T64" fmla="*/ 16944 w 804333"/>
              <a:gd name="T65" fmla="*/ 354462 h 3031066"/>
              <a:gd name="T66" fmla="*/ 8473 w 804333"/>
              <a:gd name="T67" fmla="*/ 153280 h 3031066"/>
              <a:gd name="T68" fmla="*/ 0 w 804333"/>
              <a:gd name="T69" fmla="*/ 0 h 303106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04333"/>
              <a:gd name="T106" fmla="*/ 0 h 3031066"/>
              <a:gd name="T107" fmla="*/ 804333 w 804333"/>
              <a:gd name="T108" fmla="*/ 3031066 h 303106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04333" h="3031066">
                <a:moveTo>
                  <a:pt x="804333" y="1439333"/>
                </a:moveTo>
                <a:cubicBezTo>
                  <a:pt x="801511" y="1566333"/>
                  <a:pt x="800030" y="1693370"/>
                  <a:pt x="795867" y="1820333"/>
                </a:cubicBezTo>
                <a:cubicBezTo>
                  <a:pt x="792005" y="1938114"/>
                  <a:pt x="779791" y="2020855"/>
                  <a:pt x="770467" y="2142066"/>
                </a:cubicBezTo>
                <a:cubicBezTo>
                  <a:pt x="750769" y="2398134"/>
                  <a:pt x="777139" y="2188927"/>
                  <a:pt x="745067" y="2370666"/>
                </a:cubicBezTo>
                <a:cubicBezTo>
                  <a:pt x="741599" y="2390319"/>
                  <a:pt x="740170" y="2410299"/>
                  <a:pt x="736600" y="2429933"/>
                </a:cubicBezTo>
                <a:cubicBezTo>
                  <a:pt x="734518" y="2441382"/>
                  <a:pt x="730215" y="2452351"/>
                  <a:pt x="728133" y="2463800"/>
                </a:cubicBezTo>
                <a:cubicBezTo>
                  <a:pt x="724563" y="2483434"/>
                  <a:pt x="723848" y="2503553"/>
                  <a:pt x="719667" y="2523066"/>
                </a:cubicBezTo>
                <a:cubicBezTo>
                  <a:pt x="715362" y="2543156"/>
                  <a:pt x="708637" y="2562653"/>
                  <a:pt x="702733" y="2582333"/>
                </a:cubicBezTo>
                <a:cubicBezTo>
                  <a:pt x="700169" y="2590881"/>
                  <a:pt x="697783" y="2599530"/>
                  <a:pt x="694267" y="2607733"/>
                </a:cubicBezTo>
                <a:cubicBezTo>
                  <a:pt x="689295" y="2619334"/>
                  <a:pt x="682305" y="2629999"/>
                  <a:pt x="677333" y="2641600"/>
                </a:cubicBezTo>
                <a:cubicBezTo>
                  <a:pt x="673817" y="2649803"/>
                  <a:pt x="670803" y="2658288"/>
                  <a:pt x="668867" y="2667000"/>
                </a:cubicBezTo>
                <a:cubicBezTo>
                  <a:pt x="665143" y="2683758"/>
                  <a:pt x="667003" y="2701954"/>
                  <a:pt x="660400" y="2717800"/>
                </a:cubicBezTo>
                <a:cubicBezTo>
                  <a:pt x="652572" y="2736586"/>
                  <a:pt x="626533" y="2768600"/>
                  <a:pt x="626533" y="2768600"/>
                </a:cubicBezTo>
                <a:cubicBezTo>
                  <a:pt x="605254" y="2832443"/>
                  <a:pt x="633959" y="2753749"/>
                  <a:pt x="601133" y="2819400"/>
                </a:cubicBezTo>
                <a:cubicBezTo>
                  <a:pt x="597142" y="2827382"/>
                  <a:pt x="598022" y="2837660"/>
                  <a:pt x="592667" y="2844800"/>
                </a:cubicBezTo>
                <a:cubicBezTo>
                  <a:pt x="580693" y="2860765"/>
                  <a:pt x="561403" y="2870528"/>
                  <a:pt x="550333" y="2887133"/>
                </a:cubicBezTo>
                <a:cubicBezTo>
                  <a:pt x="533683" y="2912108"/>
                  <a:pt x="532447" y="2917561"/>
                  <a:pt x="508000" y="2937933"/>
                </a:cubicBezTo>
                <a:cubicBezTo>
                  <a:pt x="500183" y="2944447"/>
                  <a:pt x="490417" y="2948352"/>
                  <a:pt x="482600" y="2954866"/>
                </a:cubicBezTo>
                <a:cubicBezTo>
                  <a:pt x="403017" y="3021185"/>
                  <a:pt x="534797" y="2928535"/>
                  <a:pt x="406400" y="3014133"/>
                </a:cubicBezTo>
                <a:lnTo>
                  <a:pt x="381000" y="3031066"/>
                </a:lnTo>
                <a:cubicBezTo>
                  <a:pt x="330200" y="3025422"/>
                  <a:pt x="279244" y="3021039"/>
                  <a:pt x="228600" y="3014133"/>
                </a:cubicBezTo>
                <a:cubicBezTo>
                  <a:pt x="210613" y="3011680"/>
                  <a:pt x="186953" y="3003073"/>
                  <a:pt x="169333" y="2997200"/>
                </a:cubicBezTo>
                <a:cubicBezTo>
                  <a:pt x="149479" y="2937633"/>
                  <a:pt x="175320" y="3011169"/>
                  <a:pt x="143933" y="2937933"/>
                </a:cubicBezTo>
                <a:cubicBezTo>
                  <a:pt x="140417" y="2929730"/>
                  <a:pt x="138601" y="2920889"/>
                  <a:pt x="135467" y="2912533"/>
                </a:cubicBezTo>
                <a:cubicBezTo>
                  <a:pt x="130131" y="2898303"/>
                  <a:pt x="123645" y="2884513"/>
                  <a:pt x="118533" y="2870200"/>
                </a:cubicBezTo>
                <a:cubicBezTo>
                  <a:pt x="109528" y="2844986"/>
                  <a:pt x="99626" y="2819975"/>
                  <a:pt x="93133" y="2794000"/>
                </a:cubicBezTo>
                <a:cubicBezTo>
                  <a:pt x="90311" y="2782711"/>
                  <a:pt x="87191" y="2771492"/>
                  <a:pt x="84667" y="2760133"/>
                </a:cubicBezTo>
                <a:cubicBezTo>
                  <a:pt x="81545" y="2746085"/>
                  <a:pt x="79690" y="2731761"/>
                  <a:pt x="76200" y="2717800"/>
                </a:cubicBezTo>
                <a:cubicBezTo>
                  <a:pt x="74035" y="2709142"/>
                  <a:pt x="70185" y="2700981"/>
                  <a:pt x="67733" y="2692400"/>
                </a:cubicBezTo>
                <a:cubicBezTo>
                  <a:pt x="64536" y="2681211"/>
                  <a:pt x="61180" y="2670011"/>
                  <a:pt x="59267" y="2658533"/>
                </a:cubicBezTo>
                <a:cubicBezTo>
                  <a:pt x="52705" y="2619164"/>
                  <a:pt x="42333" y="2540000"/>
                  <a:pt x="42333" y="2540000"/>
                </a:cubicBezTo>
                <a:cubicBezTo>
                  <a:pt x="39511" y="1969911"/>
                  <a:pt x="38483" y="1399810"/>
                  <a:pt x="33867" y="829733"/>
                </a:cubicBezTo>
                <a:cubicBezTo>
                  <a:pt x="30380" y="399138"/>
                  <a:pt x="31192" y="577071"/>
                  <a:pt x="16933" y="313266"/>
                </a:cubicBezTo>
                <a:cubicBezTo>
                  <a:pt x="13731" y="254019"/>
                  <a:pt x="11670" y="194713"/>
                  <a:pt x="8467" y="135466"/>
                </a:cubicBezTo>
                <a:cubicBezTo>
                  <a:pt x="6025" y="90289"/>
                  <a:pt x="0" y="0"/>
                  <a:pt x="0" y="0"/>
                </a:cubicBezTo>
              </a:path>
            </a:pathLst>
          </a:custGeom>
          <a:noFill/>
          <a:ln w="38100" cap="flat" cmpd="sng">
            <a:solidFill>
              <a:srgbClr val="FF0000"/>
            </a:solidFill>
            <a:prstDash val="solid"/>
            <a:round/>
            <a:headEnd type="none" w="med"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1" tIns="45716" rIns="91431" bIns="45716" anchor="ctr"/>
          <a:lstStyle/>
          <a:p>
            <a:pPr>
              <a:defRPr/>
            </a:pPr>
            <a:endParaRPr lang="en-US"/>
          </a:p>
        </p:txBody>
      </p:sp>
      <p:sp>
        <p:nvSpPr>
          <p:cNvPr id="7" name="Multiply 6"/>
          <p:cNvSpPr/>
          <p:nvPr/>
        </p:nvSpPr>
        <p:spPr bwMode="auto">
          <a:xfrm>
            <a:off x="4267200" y="6324600"/>
            <a:ext cx="533400" cy="3810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Tree>
    <p:extLst>
      <p:ext uri="{BB962C8B-B14F-4D97-AF65-F5344CB8AC3E}">
        <p14:creationId xmlns:p14="http://schemas.microsoft.com/office/powerpoint/2010/main" val="3958442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en-US">
                <a:latin typeface="Calibri" charset="0"/>
                <a:ea typeface="MS PGothic" charset="0"/>
              </a:rPr>
              <a:t>The ICMP Service Model</a:t>
            </a:r>
          </a:p>
        </p:txBody>
      </p:sp>
      <p:graphicFrame>
        <p:nvGraphicFramePr>
          <p:cNvPr id="8" name="Table 7"/>
          <p:cNvGraphicFramePr>
            <a:graphicFrameLocks noGrp="1"/>
          </p:cNvGraphicFramePr>
          <p:nvPr/>
        </p:nvGraphicFramePr>
        <p:xfrm>
          <a:off x="457200" y="1524000"/>
          <a:ext cx="8382000" cy="1619251"/>
        </p:xfrm>
        <a:graphic>
          <a:graphicData uri="http://schemas.openxmlformats.org/drawingml/2006/table">
            <a:tbl>
              <a:tblPr/>
              <a:tblGrid>
                <a:gridCol w="2743200"/>
                <a:gridCol w="5638800"/>
              </a:tblGrid>
              <a:tr h="523403">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alibri" charset="0"/>
                          <a:ea typeface="MS PGothic" charset="0"/>
                          <a:cs typeface="MS PGothic" charset="0"/>
                        </a:rPr>
                        <a:t>Property</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alibri" charset="0"/>
                          <a:ea typeface="MS PGothic" charset="0"/>
                          <a:cs typeface="MS PGothic" charset="0"/>
                        </a:rPr>
                        <a:t>Behavior</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BBB59"/>
                    </a:solidFill>
                  </a:tcPr>
                </a:tc>
              </a:tr>
              <a:tr h="547924">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rgbClr val="3333CC"/>
                          </a:solidFill>
                          <a:effectLst/>
                          <a:latin typeface="Calibri" charset="0"/>
                          <a:ea typeface="MS PGothic" charset="0"/>
                          <a:cs typeface="MS PGothic" charset="0"/>
                        </a:rPr>
                        <a:t>Reporting Message</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alibri" charset="0"/>
                          <a:ea typeface="MS PGothic" charset="0"/>
                          <a:cs typeface="MS PGothic" charset="0"/>
                        </a:rPr>
                        <a:t>Self-contained message reporting error.</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547924">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rgbClr val="3333CC"/>
                          </a:solidFill>
                          <a:effectLst/>
                          <a:latin typeface="Calibri" charset="0"/>
                          <a:ea typeface="MS PGothic" charset="0"/>
                          <a:cs typeface="MS PGothic" charset="0"/>
                        </a:rPr>
                        <a:t>Unreliable</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alibri" charset="0"/>
                          <a:ea typeface="MS PGothic" charset="0"/>
                          <a:cs typeface="MS PGothic" charset="0"/>
                        </a:rPr>
                        <a:t>Simple datagram service – no retries.</a:t>
                      </a: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9953476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r>
              <a:rPr lang="en-US">
                <a:latin typeface="Calibri" charset="0"/>
                <a:ea typeface="MS PGothic" charset="0"/>
              </a:rPr>
              <a:t>(Some) ICMP Message Types</a:t>
            </a:r>
          </a:p>
        </p:txBody>
      </p:sp>
      <p:graphicFrame>
        <p:nvGraphicFramePr>
          <p:cNvPr id="5" name="Content Placeholder 4"/>
          <p:cNvGraphicFramePr>
            <a:graphicFrameLocks noGrp="1"/>
          </p:cNvGraphicFramePr>
          <p:nvPr>
            <p:ph idx="1"/>
          </p:nvPr>
        </p:nvGraphicFramePr>
        <p:xfrm>
          <a:off x="457200" y="1600200"/>
          <a:ext cx="8229600" cy="3200400"/>
        </p:xfrm>
        <a:graphic>
          <a:graphicData uri="http://schemas.openxmlformats.org/drawingml/2006/table">
            <a:tbl>
              <a:tblPr firstRow="1" bandRow="1">
                <a:tableStyleId>{5C22544A-7EE6-4342-B048-85BDC9FD1C3A}</a:tableStyleId>
              </a:tblPr>
              <a:tblGrid>
                <a:gridCol w="1828800"/>
                <a:gridCol w="1524000"/>
                <a:gridCol w="4876800"/>
              </a:tblGrid>
              <a:tr h="457200">
                <a:tc>
                  <a:txBody>
                    <a:bodyPr/>
                    <a:lstStyle/>
                    <a:p>
                      <a:pPr algn="ctr"/>
                      <a:r>
                        <a:rPr lang="en-US" sz="1800" dirty="0" smtClean="0"/>
                        <a:t>ICMP Type</a:t>
                      </a:r>
                      <a:endParaRPr lang="en-US" sz="1800" dirty="0"/>
                    </a:p>
                  </a:txBody>
                  <a:tcPr/>
                </a:tc>
                <a:tc>
                  <a:txBody>
                    <a:bodyPr/>
                    <a:lstStyle/>
                    <a:p>
                      <a:pPr algn="ctr"/>
                      <a:r>
                        <a:rPr lang="en-US" sz="1800" dirty="0" smtClean="0"/>
                        <a:t>ICMP Code</a:t>
                      </a:r>
                      <a:endParaRPr lang="en-US" sz="1800" dirty="0"/>
                    </a:p>
                  </a:txBody>
                  <a:tcPr/>
                </a:tc>
                <a:tc>
                  <a:txBody>
                    <a:bodyPr/>
                    <a:lstStyle/>
                    <a:p>
                      <a:pPr algn="ctr"/>
                      <a:r>
                        <a:rPr lang="en-US" sz="1800" dirty="0" smtClean="0"/>
                        <a:t>Description</a:t>
                      </a:r>
                      <a:endParaRPr lang="en-US" sz="1800" dirty="0"/>
                    </a:p>
                  </a:txBody>
                  <a:tcPr/>
                </a:tc>
              </a:tr>
              <a:tr h="457200">
                <a:tc>
                  <a:txBody>
                    <a:bodyPr/>
                    <a:lstStyle/>
                    <a:p>
                      <a:pPr algn="ctr"/>
                      <a:r>
                        <a:rPr lang="en-US" sz="1800" dirty="0" smtClean="0"/>
                        <a:t>0</a:t>
                      </a:r>
                      <a:endParaRPr lang="en-US" sz="1800" dirty="0"/>
                    </a:p>
                  </a:txBody>
                  <a:tcPr/>
                </a:tc>
                <a:tc>
                  <a:txBody>
                    <a:bodyPr/>
                    <a:lstStyle/>
                    <a:p>
                      <a:pPr algn="ctr"/>
                      <a:r>
                        <a:rPr lang="en-US" sz="1800" dirty="0" smtClean="0"/>
                        <a:t>0</a:t>
                      </a:r>
                      <a:endParaRPr lang="en-US" sz="1800" dirty="0"/>
                    </a:p>
                  </a:txBody>
                  <a:tcPr/>
                </a:tc>
                <a:tc>
                  <a:txBody>
                    <a:bodyPr/>
                    <a:lstStyle/>
                    <a:p>
                      <a:pPr algn="ctr"/>
                      <a:r>
                        <a:rPr lang="en-US" sz="1800" dirty="0" smtClean="0"/>
                        <a:t>Echo Reply (used</a:t>
                      </a:r>
                      <a:r>
                        <a:rPr lang="en-US" sz="1800" baseline="0" dirty="0" smtClean="0"/>
                        <a:t> by ping)</a:t>
                      </a:r>
                      <a:endParaRPr lang="en-US" sz="1800" dirty="0"/>
                    </a:p>
                  </a:txBody>
                  <a:tcPr/>
                </a:tc>
              </a:tr>
              <a:tr h="457200">
                <a:tc>
                  <a:txBody>
                    <a:bodyPr/>
                    <a:lstStyle/>
                    <a:p>
                      <a:pPr algn="ctr"/>
                      <a:r>
                        <a:rPr lang="en-US" sz="1800" dirty="0" smtClean="0"/>
                        <a:t>3</a:t>
                      </a:r>
                      <a:endParaRPr lang="en-US" sz="1800" dirty="0"/>
                    </a:p>
                  </a:txBody>
                  <a:tcPr/>
                </a:tc>
                <a:tc>
                  <a:txBody>
                    <a:bodyPr/>
                    <a:lstStyle/>
                    <a:p>
                      <a:pPr algn="ctr"/>
                      <a:r>
                        <a:rPr lang="en-US" sz="1800" dirty="0" smtClean="0"/>
                        <a:t>0</a:t>
                      </a:r>
                      <a:endParaRPr lang="en-US" sz="1800" dirty="0"/>
                    </a:p>
                  </a:txBody>
                  <a:tcPr/>
                </a:tc>
                <a:tc>
                  <a:txBody>
                    <a:bodyPr/>
                    <a:lstStyle/>
                    <a:p>
                      <a:pPr algn="ctr"/>
                      <a:r>
                        <a:rPr lang="en-US" sz="1800" dirty="0" smtClean="0"/>
                        <a:t>Destination</a:t>
                      </a:r>
                      <a:r>
                        <a:rPr lang="en-US" sz="1800" baseline="0" dirty="0" smtClean="0"/>
                        <a:t> Network Unreachable</a:t>
                      </a:r>
                      <a:endParaRPr lang="en-US" sz="1800" dirty="0"/>
                    </a:p>
                  </a:txBody>
                  <a:tcPr/>
                </a:tc>
              </a:tr>
              <a:tr h="457200">
                <a:tc>
                  <a:txBody>
                    <a:bodyPr/>
                    <a:lstStyle/>
                    <a:p>
                      <a:pPr algn="ctr"/>
                      <a:r>
                        <a:rPr lang="en-US" sz="1800" dirty="0" smtClean="0"/>
                        <a:t>3</a:t>
                      </a:r>
                      <a:endParaRPr lang="en-US" sz="1800" dirty="0"/>
                    </a:p>
                  </a:txBody>
                  <a:tcPr/>
                </a:tc>
                <a:tc>
                  <a:txBody>
                    <a:bodyPr/>
                    <a:lstStyle/>
                    <a:p>
                      <a:pPr algn="ctr"/>
                      <a:r>
                        <a:rPr lang="en-US" sz="1800" dirty="0" smtClean="0"/>
                        <a:t>1</a:t>
                      </a:r>
                      <a:endParaRPr lang="en-US" sz="1800" dirty="0"/>
                    </a:p>
                  </a:txBody>
                  <a:tcPr/>
                </a:tc>
                <a:tc>
                  <a:txBody>
                    <a:bodyPr/>
                    <a:lstStyle/>
                    <a:p>
                      <a:pPr algn="ctr"/>
                      <a:r>
                        <a:rPr lang="en-US" sz="1800" dirty="0" smtClean="0"/>
                        <a:t>Destination</a:t>
                      </a:r>
                      <a:r>
                        <a:rPr lang="en-US" sz="1800" baseline="0" dirty="0" smtClean="0"/>
                        <a:t> Host Unreachable</a:t>
                      </a:r>
                      <a:endParaRPr lang="en-US" sz="1800" dirty="0"/>
                    </a:p>
                  </a:txBody>
                  <a:tcPr/>
                </a:tc>
              </a:tr>
              <a:tr h="457200">
                <a:tc>
                  <a:txBody>
                    <a:bodyPr/>
                    <a:lstStyle/>
                    <a:p>
                      <a:pPr algn="ctr"/>
                      <a:r>
                        <a:rPr lang="en-US" sz="1800" dirty="0" smtClean="0"/>
                        <a:t>3</a:t>
                      </a:r>
                      <a:endParaRPr lang="en-US" sz="1800" dirty="0"/>
                    </a:p>
                  </a:txBody>
                  <a:tcPr/>
                </a:tc>
                <a:tc>
                  <a:txBody>
                    <a:bodyPr/>
                    <a:lstStyle/>
                    <a:p>
                      <a:pPr algn="ctr"/>
                      <a:r>
                        <a:rPr lang="en-US" sz="1800" dirty="0" smtClean="0"/>
                        <a:t>3</a:t>
                      </a:r>
                      <a:endParaRPr lang="en-US" sz="1800" dirty="0"/>
                    </a:p>
                  </a:txBody>
                  <a:tcPr/>
                </a:tc>
                <a:tc>
                  <a:txBody>
                    <a:bodyPr/>
                    <a:lstStyle/>
                    <a:p>
                      <a:pPr algn="ctr"/>
                      <a:r>
                        <a:rPr lang="en-US" sz="1800" dirty="0" smtClean="0"/>
                        <a:t>Destination Port Unreachable</a:t>
                      </a:r>
                      <a:endParaRPr lang="en-US" sz="1800" dirty="0"/>
                    </a:p>
                  </a:txBody>
                  <a:tcPr/>
                </a:tc>
              </a:tr>
              <a:tr h="457200">
                <a:tc>
                  <a:txBody>
                    <a:bodyPr/>
                    <a:lstStyle/>
                    <a:p>
                      <a:pPr algn="ctr"/>
                      <a:r>
                        <a:rPr lang="en-US" sz="1800" dirty="0" smtClean="0"/>
                        <a:t>8</a:t>
                      </a:r>
                      <a:endParaRPr lang="en-US" sz="1800" dirty="0"/>
                    </a:p>
                  </a:txBody>
                  <a:tcPr/>
                </a:tc>
                <a:tc>
                  <a:txBody>
                    <a:bodyPr/>
                    <a:lstStyle/>
                    <a:p>
                      <a:pPr algn="ctr"/>
                      <a:r>
                        <a:rPr lang="en-US" sz="1800" dirty="0" smtClean="0"/>
                        <a:t>0</a:t>
                      </a:r>
                      <a:endParaRPr lang="en-US" sz="1800" dirty="0"/>
                    </a:p>
                  </a:txBody>
                  <a:tcPr/>
                </a:tc>
                <a:tc>
                  <a:txBody>
                    <a:bodyPr/>
                    <a:lstStyle/>
                    <a:p>
                      <a:pPr algn="ctr"/>
                      <a:r>
                        <a:rPr lang="en-US" sz="1800" dirty="0" smtClean="0"/>
                        <a:t>Echo Request (used by ping)</a:t>
                      </a:r>
                      <a:endParaRPr lang="en-US" sz="1800" dirty="0"/>
                    </a:p>
                  </a:txBody>
                  <a:tcPr/>
                </a:tc>
              </a:tr>
              <a:tr h="457200">
                <a:tc>
                  <a:txBody>
                    <a:bodyPr/>
                    <a:lstStyle/>
                    <a:p>
                      <a:pPr algn="ctr"/>
                      <a:r>
                        <a:rPr lang="en-US" sz="1800" dirty="0" smtClean="0"/>
                        <a:t>11</a:t>
                      </a:r>
                      <a:endParaRPr lang="en-US" sz="1800" dirty="0"/>
                    </a:p>
                  </a:txBody>
                  <a:tcPr/>
                </a:tc>
                <a:tc>
                  <a:txBody>
                    <a:bodyPr/>
                    <a:lstStyle/>
                    <a:p>
                      <a:pPr algn="ctr"/>
                      <a:r>
                        <a:rPr lang="en-US" sz="1800" dirty="0" smtClean="0"/>
                        <a:t>0</a:t>
                      </a:r>
                      <a:endParaRPr lang="en-US" sz="1800" dirty="0"/>
                    </a:p>
                  </a:txBody>
                  <a:tcPr/>
                </a:tc>
                <a:tc>
                  <a:txBody>
                    <a:bodyPr/>
                    <a:lstStyle/>
                    <a:p>
                      <a:pPr algn="ctr"/>
                      <a:r>
                        <a:rPr lang="en-US" sz="1800" dirty="0" smtClean="0"/>
                        <a:t>TTL Expired (used by </a:t>
                      </a:r>
                      <a:r>
                        <a:rPr lang="en-US" sz="1800" dirty="0" err="1" smtClean="0"/>
                        <a:t>traceroute</a:t>
                      </a:r>
                      <a:r>
                        <a:rPr lang="en-US" sz="1800" dirty="0" smtClean="0"/>
                        <a:t>)</a:t>
                      </a:r>
                      <a:endParaRPr lang="en-US" sz="1800" dirty="0"/>
                    </a:p>
                  </a:txBody>
                  <a:tcPr/>
                </a:tc>
              </a:tr>
            </a:tbl>
          </a:graphicData>
        </a:graphic>
      </p:graphicFrame>
      <p:sp>
        <p:nvSpPr>
          <p:cNvPr id="6" name="TextBox 5"/>
          <p:cNvSpPr txBox="1"/>
          <p:nvPr/>
        </p:nvSpPr>
        <p:spPr>
          <a:xfrm>
            <a:off x="490538" y="5867400"/>
            <a:ext cx="942975" cy="369888"/>
          </a:xfrm>
          <a:prstGeom prst="rect">
            <a:avLst/>
          </a:prstGeom>
          <a:noFill/>
        </p:spPr>
        <p:txBody>
          <a:bodyPr wrap="none" lIns="91431" tIns="45716" rIns="91431" bIns="45716">
            <a:spAutoFit/>
          </a:bodyPr>
          <a:lstStyle/>
          <a:p>
            <a:pPr>
              <a:defRPr/>
            </a:pPr>
            <a:r>
              <a:rPr lang="en-US" dirty="0">
                <a:latin typeface="+mj-lt"/>
                <a:ea typeface="ＭＳ Ｐゴシック" charset="0"/>
                <a:cs typeface="ＭＳ Ｐゴシック" charset="0"/>
              </a:rPr>
              <a:t>RFC 792</a:t>
            </a:r>
          </a:p>
        </p:txBody>
      </p:sp>
    </p:spTree>
    <p:extLst>
      <p:ext uri="{BB962C8B-B14F-4D97-AF65-F5344CB8AC3E}">
        <p14:creationId xmlns:p14="http://schemas.microsoft.com/office/powerpoint/2010/main" val="36993982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eaLnBrk="1" hangingPunct="1"/>
            <a:r>
              <a:rPr lang="en-US">
                <a:latin typeface="Calibri" charset="0"/>
                <a:ea typeface="MS PGothic" charset="0"/>
              </a:rPr>
              <a:t>Summary</a:t>
            </a:r>
          </a:p>
        </p:txBody>
      </p:sp>
      <p:sp>
        <p:nvSpPr>
          <p:cNvPr id="3" name="Content Placeholder 2"/>
          <p:cNvSpPr>
            <a:spLocks noGrp="1"/>
          </p:cNvSpPr>
          <p:nvPr>
            <p:ph idx="1"/>
          </p:nvPr>
        </p:nvSpPr>
        <p:spPr/>
        <p:txBody>
          <a:bodyPr/>
          <a:lstStyle/>
          <a:p>
            <a:pPr marL="0" indent="0" eaLnBrk="1" hangingPunct="1">
              <a:buFont typeface="Arial" charset="0"/>
              <a:buNone/>
            </a:pPr>
            <a:r>
              <a:rPr lang="en-US">
                <a:latin typeface="Calibri" charset="0"/>
                <a:ea typeface="MS PGothic" charset="0"/>
              </a:rPr>
              <a:t>ICMP provides information about the network layer to end hosts and routers.</a:t>
            </a:r>
          </a:p>
          <a:p>
            <a:pPr marL="0" indent="0" eaLnBrk="1" hangingPunct="1">
              <a:buFont typeface="Arial" charset="0"/>
              <a:buNone/>
            </a:pPr>
            <a:endParaRPr lang="en-US">
              <a:latin typeface="Calibri" charset="0"/>
              <a:ea typeface="MS PGothic" charset="0"/>
            </a:endParaRPr>
          </a:p>
          <a:p>
            <a:pPr marL="0" indent="0" eaLnBrk="1" hangingPunct="1">
              <a:buFont typeface="Arial" charset="0"/>
              <a:buNone/>
            </a:pPr>
            <a:r>
              <a:rPr lang="en-US">
                <a:latin typeface="Calibri" charset="0"/>
                <a:ea typeface="MS PGothic" charset="0"/>
              </a:rPr>
              <a:t>It sits above IP and is therefore strictly a transport layer mechanism.</a:t>
            </a:r>
          </a:p>
          <a:p>
            <a:pPr marL="0" indent="0" eaLnBrk="1" hangingPunct="1">
              <a:buFont typeface="Arial" charset="0"/>
              <a:buNone/>
            </a:pPr>
            <a:endParaRPr lang="en-US">
              <a:latin typeface="Calibri" charset="0"/>
              <a:ea typeface="MS PGothic" charset="0"/>
            </a:endParaRPr>
          </a:p>
          <a:p>
            <a:pPr marL="0" indent="0" eaLnBrk="1" hangingPunct="1">
              <a:buFont typeface="Arial" charset="0"/>
              <a:buNone/>
            </a:pPr>
            <a:r>
              <a:rPr lang="en-US">
                <a:latin typeface="Calibri" charset="0"/>
                <a:ea typeface="MS PGothic" charset="0"/>
              </a:rPr>
              <a:t>The commonly used tools “ping” and “</a:t>
            </a:r>
            <a:r>
              <a:rPr lang="en-US" altLang="ja-JP">
                <a:latin typeface="Calibri" charset="0"/>
                <a:ea typeface="MS PGothic" charset="0"/>
              </a:rPr>
              <a:t>traceroute</a:t>
            </a:r>
            <a:r>
              <a:rPr lang="en-US">
                <a:latin typeface="Calibri" charset="0"/>
                <a:ea typeface="MS PGothic" charset="0"/>
              </a:rPr>
              <a:t>”</a:t>
            </a:r>
            <a:r>
              <a:rPr lang="en-US" altLang="ja-JP">
                <a:latin typeface="Calibri" charset="0"/>
                <a:ea typeface="MS PGothic" charset="0"/>
              </a:rPr>
              <a:t> both rely on ICMP.</a:t>
            </a:r>
            <a:endParaRPr lang="en-US">
              <a:latin typeface="Calibri" charset="0"/>
              <a:ea typeface="MS PGothic" charset="0"/>
            </a:endParaRPr>
          </a:p>
        </p:txBody>
      </p:sp>
    </p:spTree>
    <p:extLst>
      <p:ext uri="{BB962C8B-B14F-4D97-AF65-F5344CB8AC3E}">
        <p14:creationId xmlns:p14="http://schemas.microsoft.com/office/powerpoint/2010/main" val="270339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0B23AE76-19CF-416E-9664-61792147645E}" type="slidenum">
              <a:rPr lang="en-US" smtClean="0"/>
              <a:pPr/>
              <a:t>14</a:t>
            </a:fld>
            <a:endParaRPr lang="en-US" smtClean="0"/>
          </a:p>
        </p:txBody>
      </p:sp>
      <p:sp>
        <p:nvSpPr>
          <p:cNvPr id="15363" name="Rectangle 2"/>
          <p:cNvSpPr>
            <a:spLocks noGrp="1" noChangeArrowheads="1"/>
          </p:cNvSpPr>
          <p:nvPr>
            <p:ph type="ctrTitle"/>
          </p:nvPr>
        </p:nvSpPr>
        <p:spPr>
          <a:xfrm>
            <a:off x="2133600" y="2286000"/>
            <a:ext cx="6324600" cy="1143000"/>
          </a:xfrm>
        </p:spPr>
        <p:txBody>
          <a:bodyPr>
            <a:normAutofit/>
          </a:bodyPr>
          <a:lstStyle/>
          <a:p>
            <a:pPr eaLnBrk="1" hangingPunct="1"/>
            <a:r>
              <a:rPr lang="en-US" sz="4000" dirty="0" smtClean="0"/>
              <a:t>IP Multicast </a:t>
            </a:r>
            <a:br>
              <a:rPr lang="en-US" sz="4000" dirty="0" smtClean="0"/>
            </a:br>
            <a:endParaRPr lang="en-US" sz="900" dirty="0" smtClean="0"/>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0000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F208E61A-CB56-4538-96C1-86093BF22D5B}" type="slidenum">
              <a:rPr lang="en-US" smtClean="0"/>
              <a:pPr/>
              <a:t>15</a:t>
            </a:fld>
            <a:endParaRPr lang="en-US" smtClean="0"/>
          </a:p>
        </p:txBody>
      </p:sp>
      <p:sp>
        <p:nvSpPr>
          <p:cNvPr id="21507" name="Rectangle 2"/>
          <p:cNvSpPr>
            <a:spLocks noGrp="1" noChangeArrowheads="1"/>
          </p:cNvSpPr>
          <p:nvPr>
            <p:ph type="title"/>
          </p:nvPr>
        </p:nvSpPr>
        <p:spPr/>
        <p:txBody>
          <a:bodyPr/>
          <a:lstStyle/>
          <a:p>
            <a:pPr eaLnBrk="1" hangingPunct="1"/>
            <a:r>
              <a:rPr lang="en-US" smtClean="0"/>
              <a:t>What and why multicast?</a:t>
            </a:r>
          </a:p>
        </p:txBody>
      </p:sp>
      <p:sp>
        <p:nvSpPr>
          <p:cNvPr id="21508" name="Rectangle 3"/>
          <p:cNvSpPr>
            <a:spLocks noGrp="1" noChangeArrowheads="1"/>
          </p:cNvSpPr>
          <p:nvPr>
            <p:ph type="body" idx="1"/>
          </p:nvPr>
        </p:nvSpPr>
        <p:spPr/>
        <p:txBody>
          <a:bodyPr>
            <a:normAutofit/>
          </a:bodyPr>
          <a:lstStyle/>
          <a:p>
            <a:pPr eaLnBrk="1" hangingPunct="1">
              <a:lnSpc>
                <a:spcPct val="80000"/>
              </a:lnSpc>
            </a:pPr>
            <a:r>
              <a:rPr lang="en-US" dirty="0" smtClean="0"/>
              <a:t>what?</a:t>
            </a:r>
          </a:p>
          <a:p>
            <a:pPr lvl="1" eaLnBrk="1" hangingPunct="1">
              <a:lnSpc>
                <a:spcPct val="80000"/>
              </a:lnSpc>
            </a:pPr>
            <a:r>
              <a:rPr lang="en-US" dirty="0" smtClean="0"/>
              <a:t>send from one to many</a:t>
            </a:r>
          </a:p>
          <a:p>
            <a:pPr lvl="1" eaLnBrk="1" hangingPunct="1">
              <a:lnSpc>
                <a:spcPct val="80000"/>
              </a:lnSpc>
            </a:pPr>
            <a:r>
              <a:rPr lang="en-US" dirty="0" smtClean="0"/>
              <a:t>cost less than many unicast</a:t>
            </a:r>
          </a:p>
          <a:p>
            <a:pPr lvl="1" eaLnBrk="1" hangingPunct="1">
              <a:lnSpc>
                <a:spcPct val="80000"/>
              </a:lnSpc>
            </a:pPr>
            <a:r>
              <a:rPr lang="en-US" dirty="0" smtClean="0"/>
              <a:t>“similar reliability to unicast”</a:t>
            </a:r>
          </a:p>
          <a:p>
            <a:pPr lvl="1" eaLnBrk="1" hangingPunct="1">
              <a:lnSpc>
                <a:spcPct val="80000"/>
              </a:lnSpc>
            </a:pPr>
            <a:r>
              <a:rPr lang="en-US" dirty="0" smtClean="0"/>
              <a:t>special case of broadcast (that doesn’t go to everyone)</a:t>
            </a:r>
          </a:p>
          <a:p>
            <a:pPr eaLnBrk="1" hangingPunct="1">
              <a:lnSpc>
                <a:spcPct val="80000"/>
              </a:lnSpc>
            </a:pPr>
            <a:r>
              <a:rPr lang="en-US" dirty="0" smtClean="0"/>
              <a:t>why?</a:t>
            </a:r>
          </a:p>
          <a:p>
            <a:pPr lvl="1" eaLnBrk="1" hangingPunct="1">
              <a:lnSpc>
                <a:spcPct val="80000"/>
              </a:lnSpc>
            </a:pPr>
            <a:r>
              <a:rPr lang="en-US" dirty="0" smtClean="0"/>
              <a:t>anonymous address: can send to computers without necessarily knowing who they are</a:t>
            </a:r>
          </a:p>
          <a:p>
            <a:pPr lvl="2" eaLnBrk="1" hangingPunct="1">
              <a:lnSpc>
                <a:spcPct val="80000"/>
              </a:lnSpc>
            </a:pPr>
            <a:r>
              <a:rPr lang="en-US" dirty="0" smtClean="0"/>
              <a:t>like broadcast information</a:t>
            </a:r>
          </a:p>
          <a:p>
            <a:pPr lvl="1" eaLnBrk="1" hangingPunct="1">
              <a:lnSpc>
                <a:spcPct val="80000"/>
              </a:lnSpc>
            </a:pPr>
            <a:r>
              <a:rPr lang="en-US" dirty="0" smtClean="0"/>
              <a:t>more efficient: don’t send duplicates, instead let the network duplicate the packet</a:t>
            </a:r>
          </a:p>
          <a:p>
            <a:pPr lvl="1" eaLnBrk="1" hangingPunct="1">
              <a:lnSpc>
                <a:spcPct val="80000"/>
              </a:lnSpc>
            </a:pPr>
            <a:endParaRPr lang="en-US" dirty="0" smtClean="0">
              <a:solidFill>
                <a:srgbClr val="006600"/>
              </a:solidFill>
            </a:endParaRPr>
          </a:p>
          <a:p>
            <a:pPr eaLnBrk="1" hangingPunct="1">
              <a:lnSpc>
                <a:spcPct val="80000"/>
              </a:lnSpc>
            </a:pPr>
            <a:endParaRPr lang="en-US" dirty="0" smtClean="0">
              <a:solidFill>
                <a:srgbClr val="006600"/>
              </a:solidFill>
            </a:endParaRPr>
          </a:p>
        </p:txBody>
      </p:sp>
    </p:spTree>
    <p:extLst>
      <p:ext uri="{BB962C8B-B14F-4D97-AF65-F5344CB8AC3E}">
        <p14:creationId xmlns:p14="http://schemas.microsoft.com/office/powerpoint/2010/main" val="20165177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p>
            <a:fld id="{00E02722-7B24-4963-B180-C588C79F7BB3}" type="slidenum">
              <a:rPr lang="en-US" smtClean="0"/>
              <a:pPr/>
              <a:t>16</a:t>
            </a:fld>
            <a:endParaRPr lang="en-US" smtClean="0"/>
          </a:p>
        </p:txBody>
      </p:sp>
      <p:sp>
        <p:nvSpPr>
          <p:cNvPr id="37891" name="Rectangle 2"/>
          <p:cNvSpPr>
            <a:spLocks noGrp="1" noChangeArrowheads="1"/>
          </p:cNvSpPr>
          <p:nvPr>
            <p:ph type="title"/>
          </p:nvPr>
        </p:nvSpPr>
        <p:spPr/>
        <p:txBody>
          <a:bodyPr/>
          <a:lstStyle/>
          <a:p>
            <a:pPr eaLnBrk="1" hangingPunct="1"/>
            <a:r>
              <a:rPr lang="en-US" smtClean="0"/>
              <a:t>IP Multicast Goals</a:t>
            </a:r>
          </a:p>
        </p:txBody>
      </p:sp>
      <p:sp>
        <p:nvSpPr>
          <p:cNvPr id="37892" name="Rectangle 3"/>
          <p:cNvSpPr>
            <a:spLocks noGrp="1" noChangeArrowheads="1"/>
          </p:cNvSpPr>
          <p:nvPr>
            <p:ph type="body" idx="1"/>
          </p:nvPr>
        </p:nvSpPr>
        <p:spPr/>
        <p:txBody>
          <a:bodyPr/>
          <a:lstStyle/>
          <a:p>
            <a:pPr eaLnBrk="1" hangingPunct="1">
              <a:lnSpc>
                <a:spcPct val="90000"/>
              </a:lnSpc>
            </a:pPr>
            <a:r>
              <a:rPr lang="en-US" dirty="0" smtClean="0">
                <a:solidFill>
                  <a:srgbClr val="000000"/>
                </a:solidFill>
              </a:rPr>
              <a:t>efficiency</a:t>
            </a:r>
          </a:p>
          <a:p>
            <a:pPr eaLnBrk="1" hangingPunct="1">
              <a:lnSpc>
                <a:spcPct val="90000"/>
              </a:lnSpc>
            </a:pPr>
            <a:r>
              <a:rPr lang="en-US" dirty="0" smtClean="0">
                <a:solidFill>
                  <a:srgbClr val="000000"/>
                </a:solidFill>
              </a:rPr>
              <a:t>anonymous addressing</a:t>
            </a:r>
          </a:p>
        </p:txBody>
      </p:sp>
    </p:spTree>
    <p:extLst>
      <p:ext uri="{BB962C8B-B14F-4D97-AF65-F5344CB8AC3E}">
        <p14:creationId xmlns:p14="http://schemas.microsoft.com/office/powerpoint/2010/main" val="853607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1"/>
          </p:nvPr>
        </p:nvSpPr>
        <p:spPr>
          <a:noFill/>
        </p:spPr>
        <p:txBody>
          <a:bodyPr/>
          <a:lstStyle/>
          <a:p>
            <a:fld id="{4AB46E11-73E2-45D2-A4DC-8768AC9FB92B}" type="slidenum">
              <a:rPr lang="en-US" smtClean="0"/>
              <a:pPr/>
              <a:t>17</a:t>
            </a:fld>
            <a:endParaRPr lang="en-US" smtClean="0"/>
          </a:p>
        </p:txBody>
      </p:sp>
      <p:sp>
        <p:nvSpPr>
          <p:cNvPr id="38915" name="Rectangle 2"/>
          <p:cNvSpPr>
            <a:spLocks noGrp="1" noChangeArrowheads="1"/>
          </p:cNvSpPr>
          <p:nvPr>
            <p:ph type="title"/>
          </p:nvPr>
        </p:nvSpPr>
        <p:spPr/>
        <p:txBody>
          <a:bodyPr/>
          <a:lstStyle/>
          <a:p>
            <a:pPr eaLnBrk="1" hangingPunct="1"/>
            <a:r>
              <a:rPr lang="en-US" smtClean="0"/>
              <a:t>Unicast vs. Multicast</a:t>
            </a:r>
          </a:p>
        </p:txBody>
      </p:sp>
      <p:grpSp>
        <p:nvGrpSpPr>
          <p:cNvPr id="38916" name="Group 3"/>
          <p:cNvGrpSpPr>
            <a:grpSpLocks/>
          </p:cNvGrpSpPr>
          <p:nvPr/>
        </p:nvGrpSpPr>
        <p:grpSpPr bwMode="auto">
          <a:xfrm>
            <a:off x="1447800" y="1676400"/>
            <a:ext cx="1690688" cy="4591050"/>
            <a:chOff x="2325" y="1056"/>
            <a:chExt cx="1065" cy="2892"/>
          </a:xfrm>
        </p:grpSpPr>
        <p:sp>
          <p:nvSpPr>
            <p:cNvPr id="38934" name="Line 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38935" name="Line 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38936" name="Line 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38937" name="Line 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38938" name="Oval 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39" name="Oval 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40" name="Oval 1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41" name="Oval 1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42" name="AutoShape 1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38943" name="Rectangle 1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38944" name="AutoShape 1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38945" name="Line 15"/>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38946" name="AutoShape 16"/>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38947" name="Line 17"/>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38948" name="AutoShape 18"/>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grpSp>
      <p:grpSp>
        <p:nvGrpSpPr>
          <p:cNvPr id="38917" name="Group 19"/>
          <p:cNvGrpSpPr>
            <a:grpSpLocks/>
          </p:cNvGrpSpPr>
          <p:nvPr/>
        </p:nvGrpSpPr>
        <p:grpSpPr bwMode="auto">
          <a:xfrm>
            <a:off x="5943600" y="1676400"/>
            <a:ext cx="1690688" cy="4591050"/>
            <a:chOff x="2325" y="1056"/>
            <a:chExt cx="1065" cy="2892"/>
          </a:xfrm>
        </p:grpSpPr>
        <p:sp>
          <p:nvSpPr>
            <p:cNvPr id="38919" name="Line 20"/>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38920" name="Line 21"/>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38921" name="Line 22"/>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38922" name="Line 23"/>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38923" name="Oval 24"/>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4" name="Oval 25"/>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5" name="Oval 26"/>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6" name="Oval 27"/>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8927" name="AutoShape 28"/>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38928" name="Rectangle 29"/>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38929" name="AutoShape 30"/>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38930" name="Line 31"/>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38931" name="AutoShape 32"/>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38932" name="Line 33"/>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38933" name="AutoShape 34"/>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grpSp>
      <p:sp>
        <p:nvSpPr>
          <p:cNvPr id="38918" name="Text Box 35"/>
          <p:cNvSpPr txBox="1">
            <a:spLocks noChangeArrowheads="1"/>
          </p:cNvSpPr>
          <p:nvPr/>
        </p:nvSpPr>
        <p:spPr bwMode="auto">
          <a:xfrm>
            <a:off x="3230563" y="2057400"/>
            <a:ext cx="2682875" cy="1006475"/>
          </a:xfrm>
          <a:prstGeom prst="rect">
            <a:avLst/>
          </a:prstGeom>
          <a:noFill/>
          <a:ln w="9525">
            <a:noFill/>
            <a:miter lim="800000"/>
            <a:headEnd/>
            <a:tailEnd/>
          </a:ln>
        </p:spPr>
        <p:txBody>
          <a:bodyPr>
            <a:spAutoFit/>
          </a:bodyPr>
          <a:lstStyle/>
          <a:p>
            <a:r>
              <a:rPr lang="en-US"/>
              <a:t>compare amount of bandwidth consumed</a:t>
            </a:r>
          </a:p>
          <a:p>
            <a:r>
              <a:rPr lang="en-US"/>
              <a:t>(count pkt-hops)</a:t>
            </a:r>
          </a:p>
        </p:txBody>
      </p:sp>
    </p:spTree>
    <p:extLst>
      <p:ext uri="{BB962C8B-B14F-4D97-AF65-F5344CB8AC3E}">
        <p14:creationId xmlns:p14="http://schemas.microsoft.com/office/powerpoint/2010/main" val="9834083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1"/>
          </p:nvPr>
        </p:nvSpPr>
        <p:spPr>
          <a:noFill/>
        </p:spPr>
        <p:txBody>
          <a:bodyPr/>
          <a:lstStyle/>
          <a:p>
            <a:fld id="{30D70A3B-2575-48B3-96B2-F765DEA04D06}" type="slidenum">
              <a:rPr lang="en-US" smtClean="0"/>
              <a:pPr/>
              <a:t>18</a:t>
            </a:fld>
            <a:endParaRPr lang="en-US" smtClean="0"/>
          </a:p>
        </p:txBody>
      </p:sp>
      <p:sp>
        <p:nvSpPr>
          <p:cNvPr id="39939" name="Rectangle 2"/>
          <p:cNvSpPr>
            <a:spLocks noGrp="1" noChangeArrowheads="1"/>
          </p:cNvSpPr>
          <p:nvPr>
            <p:ph type="title"/>
          </p:nvPr>
        </p:nvSpPr>
        <p:spPr/>
        <p:txBody>
          <a:bodyPr/>
          <a:lstStyle/>
          <a:p>
            <a:pPr eaLnBrk="1" hangingPunct="1"/>
            <a:r>
              <a:rPr lang="en-US" smtClean="0"/>
              <a:t>Unicast vs. Multicast</a:t>
            </a:r>
          </a:p>
        </p:txBody>
      </p:sp>
      <p:grpSp>
        <p:nvGrpSpPr>
          <p:cNvPr id="39940" name="Group 3"/>
          <p:cNvGrpSpPr>
            <a:grpSpLocks/>
          </p:cNvGrpSpPr>
          <p:nvPr/>
        </p:nvGrpSpPr>
        <p:grpSpPr bwMode="auto">
          <a:xfrm>
            <a:off x="1524000" y="1676400"/>
            <a:ext cx="1690688" cy="4591050"/>
            <a:chOff x="2325" y="1056"/>
            <a:chExt cx="1065" cy="2892"/>
          </a:xfrm>
        </p:grpSpPr>
        <p:sp>
          <p:nvSpPr>
            <p:cNvPr id="39961" name="Line 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39962" name="Line 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39963" name="Line 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39964" name="Line 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39965" name="Oval 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66" name="Oval 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67" name="Oval 1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68" name="Oval 1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69" name="AutoShape 1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39970" name="Rectangle 1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39971" name="AutoShape 1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39972" name="Line 15"/>
            <p:cNvSpPr>
              <a:spLocks noChangeShapeType="1"/>
            </p:cNvSpPr>
            <p:nvPr/>
          </p:nvSpPr>
          <p:spPr bwMode="auto">
            <a:xfrm>
              <a:off x="2976" y="1727"/>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39973" name="Line 16"/>
            <p:cNvSpPr>
              <a:spLocks noChangeShapeType="1"/>
            </p:cNvSpPr>
            <p:nvPr/>
          </p:nvSpPr>
          <p:spPr bwMode="auto">
            <a:xfrm>
              <a:off x="3072" y="1728"/>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39974" name="Line 17"/>
            <p:cNvSpPr>
              <a:spLocks noChangeShapeType="1"/>
            </p:cNvSpPr>
            <p:nvPr/>
          </p:nvSpPr>
          <p:spPr bwMode="auto">
            <a:xfrm>
              <a:off x="2688" y="1728"/>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39975" name="Line 18"/>
            <p:cNvSpPr>
              <a:spLocks noChangeShapeType="1"/>
            </p:cNvSpPr>
            <p:nvPr/>
          </p:nvSpPr>
          <p:spPr bwMode="auto">
            <a:xfrm>
              <a:off x="2784" y="1729"/>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39976" name="Line 19"/>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39977" name="AutoShape 20"/>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39978" name="Line 21"/>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39979" name="AutoShape 22"/>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grpSp>
      <p:grpSp>
        <p:nvGrpSpPr>
          <p:cNvPr id="39941" name="Group 23"/>
          <p:cNvGrpSpPr>
            <a:grpSpLocks/>
          </p:cNvGrpSpPr>
          <p:nvPr/>
        </p:nvGrpSpPr>
        <p:grpSpPr bwMode="auto">
          <a:xfrm>
            <a:off x="5943600" y="1676400"/>
            <a:ext cx="1690688" cy="4591050"/>
            <a:chOff x="2325" y="1056"/>
            <a:chExt cx="1065" cy="2892"/>
          </a:xfrm>
        </p:grpSpPr>
        <p:sp>
          <p:nvSpPr>
            <p:cNvPr id="39945" name="Line 2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39946" name="Line 2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39947" name="Line 2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39948" name="Line 2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39949" name="Oval 2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50" name="Oval 2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51" name="Oval 3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52" name="Oval 3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9953" name="AutoShape 3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39954" name="Rectangle 3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39955" name="AutoShape 3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39956" name="Line 35"/>
            <p:cNvSpPr>
              <a:spLocks noChangeShapeType="1"/>
            </p:cNvSpPr>
            <p:nvPr/>
          </p:nvSpPr>
          <p:spPr bwMode="auto">
            <a:xfrm>
              <a:off x="2976" y="1727"/>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39957" name="Line 36"/>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39958" name="AutoShape 37"/>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39959" name="Line 38"/>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39960" name="AutoShape 39"/>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grpSp>
      <p:grpSp>
        <p:nvGrpSpPr>
          <p:cNvPr id="39942" name="Group 40"/>
          <p:cNvGrpSpPr>
            <a:grpSpLocks/>
          </p:cNvGrpSpPr>
          <p:nvPr/>
        </p:nvGrpSpPr>
        <p:grpSpPr bwMode="auto">
          <a:xfrm>
            <a:off x="669925" y="2517775"/>
            <a:ext cx="7804150" cy="457200"/>
            <a:chOff x="422" y="1586"/>
            <a:chExt cx="4916" cy="288"/>
          </a:xfrm>
        </p:grpSpPr>
        <p:sp>
          <p:nvSpPr>
            <p:cNvPr id="39943" name="Text Box 41"/>
            <p:cNvSpPr txBox="1">
              <a:spLocks noChangeArrowheads="1"/>
            </p:cNvSpPr>
            <p:nvPr/>
          </p:nvSpPr>
          <p:spPr bwMode="auto">
            <a:xfrm>
              <a:off x="422" y="1586"/>
              <a:ext cx="212" cy="288"/>
            </a:xfrm>
            <a:prstGeom prst="rect">
              <a:avLst/>
            </a:prstGeom>
            <a:noFill/>
            <a:ln w="9525">
              <a:noFill/>
              <a:miter lim="800000"/>
              <a:headEnd/>
              <a:tailEnd/>
            </a:ln>
          </p:spPr>
          <p:txBody>
            <a:bodyPr wrap="none">
              <a:spAutoFit/>
            </a:bodyPr>
            <a:lstStyle/>
            <a:p>
              <a:r>
                <a:rPr lang="en-US" sz="2400"/>
                <a:t>4</a:t>
              </a:r>
            </a:p>
          </p:txBody>
        </p:sp>
        <p:sp>
          <p:nvSpPr>
            <p:cNvPr id="39944" name="Text Box 42"/>
            <p:cNvSpPr txBox="1">
              <a:spLocks noChangeArrowheads="1"/>
            </p:cNvSpPr>
            <p:nvPr/>
          </p:nvSpPr>
          <p:spPr bwMode="auto">
            <a:xfrm>
              <a:off x="5126" y="1586"/>
              <a:ext cx="212" cy="288"/>
            </a:xfrm>
            <a:prstGeom prst="rect">
              <a:avLst/>
            </a:prstGeom>
            <a:noFill/>
            <a:ln w="9525">
              <a:noFill/>
              <a:miter lim="800000"/>
              <a:headEnd/>
              <a:tailEnd/>
            </a:ln>
          </p:spPr>
          <p:txBody>
            <a:bodyPr wrap="none">
              <a:spAutoFit/>
            </a:bodyPr>
            <a:lstStyle/>
            <a:p>
              <a:r>
                <a:rPr lang="en-US" sz="2400"/>
                <a:t>1</a:t>
              </a:r>
            </a:p>
          </p:txBody>
        </p:sp>
      </p:grpSp>
    </p:spTree>
    <p:extLst>
      <p:ext uri="{BB962C8B-B14F-4D97-AF65-F5344CB8AC3E}">
        <p14:creationId xmlns:p14="http://schemas.microsoft.com/office/powerpoint/2010/main" val="14348081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a:noFill/>
        </p:spPr>
        <p:txBody>
          <a:bodyPr/>
          <a:lstStyle/>
          <a:p>
            <a:fld id="{A3F1710F-ADC1-4D44-B645-65134EEDA70F}" type="slidenum">
              <a:rPr lang="en-US" smtClean="0"/>
              <a:pPr/>
              <a:t>19</a:t>
            </a:fld>
            <a:endParaRPr lang="en-US" smtClean="0"/>
          </a:p>
        </p:txBody>
      </p:sp>
      <p:sp>
        <p:nvSpPr>
          <p:cNvPr id="40963" name="Rectangle 2"/>
          <p:cNvSpPr>
            <a:spLocks noGrp="1" noChangeArrowheads="1"/>
          </p:cNvSpPr>
          <p:nvPr>
            <p:ph type="title"/>
          </p:nvPr>
        </p:nvSpPr>
        <p:spPr/>
        <p:txBody>
          <a:bodyPr/>
          <a:lstStyle/>
          <a:p>
            <a:pPr eaLnBrk="1" hangingPunct="1"/>
            <a:r>
              <a:rPr lang="en-US" smtClean="0"/>
              <a:t>Unicast vs. Multicast</a:t>
            </a:r>
          </a:p>
        </p:txBody>
      </p:sp>
      <p:grpSp>
        <p:nvGrpSpPr>
          <p:cNvPr id="40964" name="Group 3"/>
          <p:cNvGrpSpPr>
            <a:grpSpLocks/>
          </p:cNvGrpSpPr>
          <p:nvPr/>
        </p:nvGrpSpPr>
        <p:grpSpPr bwMode="auto">
          <a:xfrm>
            <a:off x="1524000" y="1676400"/>
            <a:ext cx="1690688" cy="4591050"/>
            <a:chOff x="2325" y="1056"/>
            <a:chExt cx="1065" cy="2892"/>
          </a:xfrm>
        </p:grpSpPr>
        <p:sp>
          <p:nvSpPr>
            <p:cNvPr id="40985" name="Line 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40986" name="Line 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40987" name="Line 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40988" name="Line 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40989" name="Oval 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990" name="Oval 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991" name="Oval 1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992" name="Oval 1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993" name="AutoShape 1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0994" name="Rectangle 1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40995" name="AutoShape 1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0996" name="Line 15"/>
            <p:cNvSpPr>
              <a:spLocks noChangeShapeType="1"/>
            </p:cNvSpPr>
            <p:nvPr/>
          </p:nvSpPr>
          <p:spPr bwMode="auto">
            <a:xfrm>
              <a:off x="2976" y="2352"/>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0997" name="Line 16"/>
            <p:cNvSpPr>
              <a:spLocks noChangeShapeType="1"/>
            </p:cNvSpPr>
            <p:nvPr/>
          </p:nvSpPr>
          <p:spPr bwMode="auto">
            <a:xfrm>
              <a:off x="3072" y="2353"/>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0998" name="Line 17"/>
            <p:cNvSpPr>
              <a:spLocks noChangeShapeType="1"/>
            </p:cNvSpPr>
            <p:nvPr/>
          </p:nvSpPr>
          <p:spPr bwMode="auto">
            <a:xfrm>
              <a:off x="2688" y="2353"/>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0999" name="Line 18"/>
            <p:cNvSpPr>
              <a:spLocks noChangeShapeType="1"/>
            </p:cNvSpPr>
            <p:nvPr/>
          </p:nvSpPr>
          <p:spPr bwMode="auto">
            <a:xfrm>
              <a:off x="2784" y="2354"/>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1000" name="Line 19"/>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41001" name="AutoShape 20"/>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1002" name="Line 21"/>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41003" name="AutoShape 22"/>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grpSp>
      <p:grpSp>
        <p:nvGrpSpPr>
          <p:cNvPr id="40965" name="Group 23"/>
          <p:cNvGrpSpPr>
            <a:grpSpLocks/>
          </p:cNvGrpSpPr>
          <p:nvPr/>
        </p:nvGrpSpPr>
        <p:grpSpPr bwMode="auto">
          <a:xfrm>
            <a:off x="5943600" y="1676400"/>
            <a:ext cx="1690688" cy="4591050"/>
            <a:chOff x="2325" y="1056"/>
            <a:chExt cx="1065" cy="2892"/>
          </a:xfrm>
        </p:grpSpPr>
        <p:sp>
          <p:nvSpPr>
            <p:cNvPr id="40969" name="Line 2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40970" name="Line 2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40971" name="Line 2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40972" name="Line 2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40973" name="Oval 2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974" name="Oval 2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975" name="Oval 3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976" name="Oval 3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0977" name="AutoShape 3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0978" name="Rectangle 3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40979" name="AutoShape 3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0980" name="Line 35"/>
            <p:cNvSpPr>
              <a:spLocks noChangeShapeType="1"/>
            </p:cNvSpPr>
            <p:nvPr/>
          </p:nvSpPr>
          <p:spPr bwMode="auto">
            <a:xfrm>
              <a:off x="2976" y="2352"/>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0981" name="Line 36"/>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40982" name="AutoShape 37"/>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0983" name="Line 38"/>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40984" name="AutoShape 39"/>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grpSp>
      <p:grpSp>
        <p:nvGrpSpPr>
          <p:cNvPr id="40966" name="Group 40"/>
          <p:cNvGrpSpPr>
            <a:grpSpLocks/>
          </p:cNvGrpSpPr>
          <p:nvPr/>
        </p:nvGrpSpPr>
        <p:grpSpPr bwMode="auto">
          <a:xfrm>
            <a:off x="669925" y="3657600"/>
            <a:ext cx="7804150" cy="457200"/>
            <a:chOff x="422" y="1586"/>
            <a:chExt cx="4916" cy="288"/>
          </a:xfrm>
        </p:grpSpPr>
        <p:sp>
          <p:nvSpPr>
            <p:cNvPr id="40967" name="Text Box 41"/>
            <p:cNvSpPr txBox="1">
              <a:spLocks noChangeArrowheads="1"/>
            </p:cNvSpPr>
            <p:nvPr/>
          </p:nvSpPr>
          <p:spPr bwMode="auto">
            <a:xfrm>
              <a:off x="422" y="1586"/>
              <a:ext cx="212" cy="288"/>
            </a:xfrm>
            <a:prstGeom prst="rect">
              <a:avLst/>
            </a:prstGeom>
            <a:noFill/>
            <a:ln w="9525">
              <a:noFill/>
              <a:miter lim="800000"/>
              <a:headEnd/>
              <a:tailEnd/>
            </a:ln>
          </p:spPr>
          <p:txBody>
            <a:bodyPr wrap="none">
              <a:spAutoFit/>
            </a:bodyPr>
            <a:lstStyle/>
            <a:p>
              <a:r>
                <a:rPr lang="en-US" sz="2400"/>
                <a:t>8</a:t>
              </a:r>
            </a:p>
          </p:txBody>
        </p:sp>
        <p:sp>
          <p:nvSpPr>
            <p:cNvPr id="40968" name="Text Box 42"/>
            <p:cNvSpPr txBox="1">
              <a:spLocks noChangeArrowheads="1"/>
            </p:cNvSpPr>
            <p:nvPr/>
          </p:nvSpPr>
          <p:spPr bwMode="auto">
            <a:xfrm>
              <a:off x="5126" y="1586"/>
              <a:ext cx="212" cy="288"/>
            </a:xfrm>
            <a:prstGeom prst="rect">
              <a:avLst/>
            </a:prstGeom>
            <a:noFill/>
            <a:ln w="9525">
              <a:noFill/>
              <a:miter lim="800000"/>
              <a:headEnd/>
              <a:tailEnd/>
            </a:ln>
          </p:spPr>
          <p:txBody>
            <a:bodyPr wrap="none">
              <a:spAutoFit/>
            </a:bodyPr>
            <a:lstStyle/>
            <a:p>
              <a:r>
                <a:rPr lang="en-US" sz="2400"/>
                <a:t>2</a:t>
              </a:r>
            </a:p>
          </p:txBody>
        </p:sp>
      </p:grpSp>
    </p:spTree>
    <p:extLst>
      <p:ext uri="{BB962C8B-B14F-4D97-AF65-F5344CB8AC3E}">
        <p14:creationId xmlns:p14="http://schemas.microsoft.com/office/powerpoint/2010/main" val="16847645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p:cNvGrpSpPr>
          <p:nvPr/>
        </p:nvGrpSpPr>
        <p:grpSpPr bwMode="auto">
          <a:xfrm>
            <a:off x="4419600" y="5029200"/>
            <a:ext cx="3429000" cy="609600"/>
            <a:chOff x="4419600" y="5029200"/>
            <a:chExt cx="3429000" cy="609600"/>
          </a:xfrm>
        </p:grpSpPr>
        <p:sp>
          <p:nvSpPr>
            <p:cNvPr id="13" name="Rectangle 12"/>
            <p:cNvSpPr/>
            <p:nvPr/>
          </p:nvSpPr>
          <p:spPr bwMode="auto">
            <a:xfrm>
              <a:off x="4419600" y="5029200"/>
              <a:ext cx="2590800" cy="609600"/>
            </a:xfrm>
            <a:prstGeom prst="rect">
              <a:avLst/>
            </a:prstGeom>
            <a:solidFill>
              <a:schemeClr val="bg1">
                <a:lumMod val="65000"/>
              </a:schemeClr>
            </a:solidFill>
            <a:ln w="19050" cap="flat" cmpd="sng" algn="ctr">
              <a:solidFill>
                <a:schemeClr val="tx1"/>
              </a:solidFill>
              <a:prstDash val="solid"/>
              <a:round/>
              <a:headEnd type="none" w="med" len="med"/>
              <a:tailEnd type="none" w="med" len="med"/>
            </a:ln>
            <a:effectLst/>
            <a:extLst/>
          </p:spPr>
          <p:txBody>
            <a:bodyPr/>
            <a:lstStyle/>
            <a:p>
              <a:pPr algn="ctr">
                <a:defRPr/>
              </a:pPr>
              <a:endParaRPr lang="en-US" dirty="0">
                <a:latin typeface="Calibri"/>
                <a:cs typeface="Calibri"/>
              </a:endParaRPr>
            </a:p>
          </p:txBody>
        </p:sp>
        <p:sp>
          <p:nvSpPr>
            <p:cNvPr id="55" name="Rectangle 54"/>
            <p:cNvSpPr/>
            <p:nvPr/>
          </p:nvSpPr>
          <p:spPr bwMode="auto">
            <a:xfrm>
              <a:off x="7010400" y="5029200"/>
              <a:ext cx="838200" cy="609600"/>
            </a:xfrm>
            <a:prstGeom prst="rect">
              <a:avLst/>
            </a:prstGeom>
            <a:solidFill>
              <a:schemeClr val="bg1">
                <a:lumMod val="65000"/>
              </a:schemeClr>
            </a:solidFill>
            <a:ln w="19050" cap="flat" cmpd="sng" algn="ctr">
              <a:solidFill>
                <a:schemeClr val="tx1"/>
              </a:solidFill>
              <a:prstDash val="solid"/>
              <a:round/>
              <a:headEnd type="none" w="med" len="med"/>
              <a:tailEnd type="none" w="med" len="med"/>
            </a:ln>
            <a:effectLst/>
            <a:extLst/>
          </p:spPr>
          <p:txBody>
            <a:bodyPr/>
            <a:lstStyle/>
            <a:p>
              <a:pPr algn="ctr">
                <a:defRPr/>
              </a:pPr>
              <a:r>
                <a:rPr lang="en-US" dirty="0">
                  <a:latin typeface="Calibri"/>
                  <a:cs typeface="Calibri"/>
                </a:rPr>
                <a:t>Link</a:t>
              </a:r>
              <a:br>
                <a:rPr lang="en-US" dirty="0">
                  <a:latin typeface="Calibri"/>
                  <a:cs typeface="Calibri"/>
                </a:rPr>
              </a:br>
              <a:r>
                <a:rPr lang="en-US" dirty="0" err="1">
                  <a:latin typeface="Calibri"/>
                  <a:cs typeface="Calibri"/>
                </a:rPr>
                <a:t>Hdr</a:t>
              </a:r>
              <a:endParaRPr lang="en-US" dirty="0">
                <a:latin typeface="Calibri"/>
                <a:cs typeface="Calibri"/>
              </a:endParaRPr>
            </a:p>
          </p:txBody>
        </p:sp>
      </p:grpSp>
      <p:grpSp>
        <p:nvGrpSpPr>
          <p:cNvPr id="14" name="Group 13"/>
          <p:cNvGrpSpPr>
            <a:grpSpLocks/>
          </p:cNvGrpSpPr>
          <p:nvPr/>
        </p:nvGrpSpPr>
        <p:grpSpPr bwMode="auto">
          <a:xfrm>
            <a:off x="4495800" y="4098925"/>
            <a:ext cx="2438400" cy="473075"/>
            <a:chOff x="4648200" y="4251325"/>
            <a:chExt cx="2438400" cy="473075"/>
          </a:xfrm>
        </p:grpSpPr>
        <p:sp>
          <p:nvSpPr>
            <p:cNvPr id="36888" name="Text Box 12"/>
            <p:cNvSpPr txBox="1">
              <a:spLocks noChangeArrowheads="1"/>
            </p:cNvSpPr>
            <p:nvPr/>
          </p:nvSpPr>
          <p:spPr bwMode="auto">
            <a:xfrm>
              <a:off x="4648200" y="4251325"/>
              <a:ext cx="1676400" cy="473075"/>
            </a:xfrm>
            <a:prstGeom prst="rect">
              <a:avLst/>
            </a:prstGeom>
            <a:solidFill>
              <a:srgbClr val="FFFF00"/>
            </a:solidFill>
            <a:ln w="28575">
              <a:solidFill>
                <a:schemeClr val="tx1"/>
              </a:solidFill>
              <a:miter lim="800000"/>
              <a:headEnd/>
              <a:tailEnd/>
            </a:ln>
          </p:spPr>
          <p:txBody>
            <a:bodyPr anchor="ctr" anchorCtr="1"/>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endParaRPr lang="en-US" sz="1600">
                <a:latin typeface="Calibri" charset="0"/>
                <a:ea typeface="ＭＳ Ｐゴシック" charset="0"/>
                <a:cs typeface="ＭＳ Ｐゴシック" charset="0"/>
              </a:endParaRPr>
            </a:p>
          </p:txBody>
        </p:sp>
        <p:sp>
          <p:nvSpPr>
            <p:cNvPr id="36889" name="Text Box 13"/>
            <p:cNvSpPr txBox="1">
              <a:spLocks noChangeArrowheads="1"/>
            </p:cNvSpPr>
            <p:nvPr/>
          </p:nvSpPr>
          <p:spPr bwMode="auto">
            <a:xfrm>
              <a:off x="6324600" y="4251326"/>
              <a:ext cx="762000" cy="473074"/>
            </a:xfrm>
            <a:prstGeom prst="rect">
              <a:avLst/>
            </a:prstGeom>
            <a:solidFill>
              <a:srgbClr val="FFFF00"/>
            </a:solidFill>
            <a:ln w="28575">
              <a:solidFill>
                <a:schemeClr val="tx1"/>
              </a:solidFill>
              <a:miter lim="800000"/>
              <a:headEnd/>
              <a:tailEnd/>
            </a:ln>
          </p:spPr>
          <p:txBody>
            <a:bodyPr anchor="ctr" anchorCtr="1"/>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r>
                <a:rPr lang="en-US" sz="1600">
                  <a:latin typeface="Calibri" charset="0"/>
                  <a:ea typeface="ＭＳ Ｐゴシック" charset="0"/>
                  <a:cs typeface="ＭＳ Ｐゴシック" charset="0"/>
                </a:rPr>
                <a:t>IP Hdr</a:t>
              </a:r>
            </a:p>
          </p:txBody>
        </p:sp>
        <p:sp>
          <p:nvSpPr>
            <p:cNvPr id="36890" name="TextBox 52"/>
            <p:cNvSpPr txBox="1">
              <a:spLocks noChangeArrowheads="1"/>
            </p:cNvSpPr>
            <p:nvPr/>
          </p:nvSpPr>
          <p:spPr bwMode="auto">
            <a:xfrm>
              <a:off x="5171828" y="4267200"/>
              <a:ext cx="854595" cy="36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latin typeface="Calibri" charset="0"/>
                  <a:ea typeface="ＭＳ Ｐゴシック" charset="0"/>
                  <a:cs typeface="ＭＳ Ｐゴシック" charset="0"/>
                </a:rPr>
                <a:t>IP Data</a:t>
              </a:r>
            </a:p>
          </p:txBody>
        </p:sp>
      </p:grpSp>
      <p:sp>
        <p:nvSpPr>
          <p:cNvPr id="36867" name="Slide Number Placeholder 4"/>
          <p:cNvSpPr>
            <a:spLocks noGrp="1"/>
          </p:cNvSpPr>
          <p:nvPr>
            <p:ph type="sldNum" sz="quarter" idx="4294967295"/>
          </p:nvPr>
        </p:nvSpPr>
        <p:spPr bwMode="auto">
          <a:xfrm>
            <a:off x="7162800" y="65532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fld id="{40138803-B27A-E54A-9378-467D1C1A1CB8}" type="slidenum">
              <a:rPr lang="en-US" sz="1800"/>
              <a:pPr/>
              <a:t>2</a:t>
            </a:fld>
            <a:endParaRPr lang="en-US" sz="1800"/>
          </a:p>
        </p:txBody>
      </p:sp>
      <p:sp>
        <p:nvSpPr>
          <p:cNvPr id="36868" name="Rectangle 2"/>
          <p:cNvSpPr>
            <a:spLocks noGrp="1" noChangeArrowheads="1"/>
          </p:cNvSpPr>
          <p:nvPr>
            <p:ph type="title"/>
          </p:nvPr>
        </p:nvSpPr>
        <p:spPr/>
        <p:txBody>
          <a:bodyPr/>
          <a:lstStyle/>
          <a:p>
            <a:r>
              <a:rPr lang="en-US" dirty="0" err="1" smtClean="0">
                <a:latin typeface="Calibri" charset="0"/>
                <a:ea typeface="MS PGothic" charset="0"/>
              </a:rPr>
              <a:t>Revew</a:t>
            </a:r>
            <a:r>
              <a:rPr lang="en-US" dirty="0" smtClean="0">
                <a:latin typeface="Calibri" charset="0"/>
                <a:ea typeface="MS PGothic" charset="0"/>
              </a:rPr>
              <a:t>: The </a:t>
            </a:r>
            <a:r>
              <a:rPr lang="en-US" dirty="0">
                <a:latin typeface="Calibri" charset="0"/>
                <a:ea typeface="MS PGothic" charset="0"/>
              </a:rPr>
              <a:t>Internet Protocol (IP</a:t>
            </a:r>
            <a:r>
              <a:rPr lang="en-US" dirty="0" smtClean="0">
                <a:latin typeface="Calibri" charset="0"/>
                <a:ea typeface="MS PGothic" charset="0"/>
              </a:rPr>
              <a:t>)</a:t>
            </a:r>
            <a:endParaRPr lang="en-US" dirty="0">
              <a:latin typeface="Calibri" charset="0"/>
              <a:ea typeface="MS PGothic" charset="0"/>
            </a:endParaRPr>
          </a:p>
        </p:txBody>
      </p:sp>
      <p:sp>
        <p:nvSpPr>
          <p:cNvPr id="96265" name="Line 9"/>
          <p:cNvSpPr>
            <a:spLocks noChangeShapeType="1"/>
          </p:cNvSpPr>
          <p:nvPr/>
        </p:nvSpPr>
        <p:spPr bwMode="auto">
          <a:xfrm>
            <a:off x="2971800" y="3886200"/>
            <a:ext cx="53340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defRPr/>
            </a:pPr>
            <a:endParaRPr lang="en-US">
              <a:latin typeface="Calibri"/>
              <a:cs typeface="Calibri"/>
            </a:endParaRPr>
          </a:p>
        </p:txBody>
      </p:sp>
      <p:sp>
        <p:nvSpPr>
          <p:cNvPr id="36870" name="Text Box 12"/>
          <p:cNvSpPr txBox="1">
            <a:spLocks noChangeArrowheads="1"/>
          </p:cNvSpPr>
          <p:nvPr/>
        </p:nvSpPr>
        <p:spPr bwMode="auto">
          <a:xfrm>
            <a:off x="4495800" y="4098925"/>
            <a:ext cx="1676400" cy="473075"/>
          </a:xfrm>
          <a:prstGeom prst="rect">
            <a:avLst/>
          </a:prstGeom>
          <a:solidFill>
            <a:srgbClr val="FFFF00"/>
          </a:solidFill>
          <a:ln w="28575">
            <a:solidFill>
              <a:schemeClr val="tx1"/>
            </a:solidFill>
            <a:miter lim="800000"/>
            <a:headEnd/>
            <a:tailEnd/>
          </a:ln>
        </p:spPr>
        <p:txBody>
          <a:bodyPr lIns="91435" tIns="45718" rIns="91435" bIns="45718" anchor="ctr" anchorCtr="1"/>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endParaRPr lang="en-US" sz="1600">
              <a:latin typeface="Calibri" charset="0"/>
              <a:ea typeface="ＭＳ Ｐゴシック" charset="0"/>
              <a:cs typeface="ＭＳ Ｐゴシック" charset="0"/>
            </a:endParaRPr>
          </a:p>
        </p:txBody>
      </p:sp>
      <p:sp>
        <p:nvSpPr>
          <p:cNvPr id="36871" name="Text Box 13"/>
          <p:cNvSpPr txBox="1">
            <a:spLocks noChangeArrowheads="1"/>
          </p:cNvSpPr>
          <p:nvPr/>
        </p:nvSpPr>
        <p:spPr bwMode="auto">
          <a:xfrm>
            <a:off x="6172200" y="4098925"/>
            <a:ext cx="762000" cy="473075"/>
          </a:xfrm>
          <a:prstGeom prst="rect">
            <a:avLst/>
          </a:prstGeom>
          <a:solidFill>
            <a:srgbClr val="FFFF00"/>
          </a:solidFill>
          <a:ln w="28575">
            <a:solidFill>
              <a:schemeClr val="tx1"/>
            </a:solidFill>
            <a:miter lim="800000"/>
            <a:headEnd/>
            <a:tailEnd/>
          </a:ln>
        </p:spPr>
        <p:txBody>
          <a:bodyPr lIns="91435" tIns="45718" rIns="91435" bIns="45718" anchor="ctr" anchorCtr="1"/>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r>
              <a:rPr lang="en-US" sz="1600">
                <a:latin typeface="Calibri" charset="0"/>
                <a:ea typeface="ＭＳ Ｐゴシック" charset="0"/>
                <a:cs typeface="ＭＳ Ｐゴシック" charset="0"/>
              </a:rPr>
              <a:t>IP Hdr</a:t>
            </a:r>
          </a:p>
        </p:txBody>
      </p:sp>
      <p:sp>
        <p:nvSpPr>
          <p:cNvPr id="96270" name="Line 14"/>
          <p:cNvSpPr>
            <a:spLocks noChangeShapeType="1"/>
          </p:cNvSpPr>
          <p:nvPr/>
        </p:nvSpPr>
        <p:spPr bwMode="auto">
          <a:xfrm>
            <a:off x="5334000" y="3733800"/>
            <a:ext cx="0" cy="365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defRPr/>
            </a:pPr>
            <a:endParaRPr lang="en-US">
              <a:latin typeface="Calibri"/>
              <a:cs typeface="Calibri"/>
            </a:endParaRPr>
          </a:p>
        </p:txBody>
      </p:sp>
      <p:sp>
        <p:nvSpPr>
          <p:cNvPr id="96274" name="Text Box 18"/>
          <p:cNvSpPr txBox="1">
            <a:spLocks noChangeArrowheads="1"/>
          </p:cNvSpPr>
          <p:nvPr/>
        </p:nvSpPr>
        <p:spPr bwMode="auto">
          <a:xfrm>
            <a:off x="7010400" y="4038600"/>
            <a:ext cx="15240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nchor="ctr"/>
          <a:lstStyle/>
          <a:p>
            <a:pPr>
              <a:defRPr/>
            </a:pPr>
            <a:r>
              <a:rPr lang="en-US" dirty="0">
                <a:latin typeface="Calibri"/>
                <a:cs typeface="Calibri"/>
              </a:rPr>
              <a:t>IP Datagram</a:t>
            </a:r>
          </a:p>
        </p:txBody>
      </p:sp>
      <p:grpSp>
        <p:nvGrpSpPr>
          <p:cNvPr id="36874" name="Group 8"/>
          <p:cNvGrpSpPr>
            <a:grpSpLocks/>
          </p:cNvGrpSpPr>
          <p:nvPr/>
        </p:nvGrpSpPr>
        <p:grpSpPr bwMode="auto">
          <a:xfrm>
            <a:off x="533400" y="1997075"/>
            <a:ext cx="2438400" cy="3778250"/>
            <a:chOff x="761999" y="2057402"/>
            <a:chExt cx="2438402" cy="3778243"/>
          </a:xfrm>
        </p:grpSpPr>
        <p:sp>
          <p:nvSpPr>
            <p:cNvPr id="36884" name="Rectangle 9"/>
            <p:cNvSpPr>
              <a:spLocks noChangeArrowheads="1"/>
            </p:cNvSpPr>
            <p:nvPr/>
          </p:nvSpPr>
          <p:spPr bwMode="auto">
            <a:xfrm>
              <a:off x="762000" y="3946523"/>
              <a:ext cx="2438401" cy="944561"/>
            </a:xfrm>
            <a:prstGeom prst="rect">
              <a:avLst/>
            </a:prstGeom>
            <a:solidFill>
              <a:srgbClr val="FFFF00"/>
            </a:solidFill>
            <a:ln w="38100">
              <a:solidFill>
                <a:schemeClr val="tx1"/>
              </a:solidFill>
              <a:miter lim="800000"/>
              <a:headEnd/>
              <a:tailEnd/>
            </a:ln>
          </p:spPr>
          <p:txBody>
            <a:bodyPr wrap="none" anchor="ctr"/>
            <a:lstStyle/>
            <a:p>
              <a:pPr algn="ctr" eaLnBrk="1" hangingPunct="1"/>
              <a:r>
                <a:rPr lang="en-US" sz="2800">
                  <a:latin typeface="Calibri" charset="0"/>
                  <a:cs typeface="Calibri" charset="0"/>
                </a:rPr>
                <a:t>Network</a:t>
              </a:r>
            </a:p>
          </p:txBody>
        </p:sp>
        <p:sp>
          <p:nvSpPr>
            <p:cNvPr id="31" name="Rectangle 10"/>
            <p:cNvSpPr>
              <a:spLocks noChangeArrowheads="1"/>
            </p:cNvSpPr>
            <p:nvPr/>
          </p:nvSpPr>
          <p:spPr bwMode="auto">
            <a:xfrm>
              <a:off x="761999" y="4891085"/>
              <a:ext cx="2438402" cy="944560"/>
            </a:xfrm>
            <a:prstGeom prst="rect">
              <a:avLst/>
            </a:prstGeom>
            <a:solidFill>
              <a:schemeClr val="bg1">
                <a:lumMod val="65000"/>
              </a:schemeClr>
            </a:solidFill>
            <a:ln w="38100">
              <a:solidFill>
                <a:schemeClr val="tx1"/>
              </a:solidFill>
              <a:miter lim="800000"/>
              <a:headEnd/>
              <a:tailEnd/>
            </a:ln>
            <a:effectLst/>
            <a:extLst/>
          </p:spPr>
          <p:txBody>
            <a:bodyPr wrap="none" anchor="ctr"/>
            <a:lstStyle/>
            <a:p>
              <a:pPr algn="ctr" eaLnBrk="1" hangingPunct="1">
                <a:defRPr/>
              </a:pPr>
              <a:r>
                <a:rPr lang="en-US" sz="2800" dirty="0">
                  <a:latin typeface="Calibri"/>
                  <a:cs typeface="Calibri"/>
                </a:rPr>
                <a:t>Link</a:t>
              </a:r>
            </a:p>
          </p:txBody>
        </p:sp>
        <p:sp>
          <p:nvSpPr>
            <p:cNvPr id="36886" name="Rectangle 11"/>
            <p:cNvSpPr>
              <a:spLocks noChangeArrowheads="1"/>
            </p:cNvSpPr>
            <p:nvPr/>
          </p:nvSpPr>
          <p:spPr bwMode="auto">
            <a:xfrm>
              <a:off x="762000" y="3001962"/>
              <a:ext cx="2438401" cy="944561"/>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sz="2800">
                  <a:latin typeface="Calibri" charset="0"/>
                  <a:cs typeface="Calibri" charset="0"/>
                </a:rPr>
                <a:t>Transport</a:t>
              </a:r>
            </a:p>
          </p:txBody>
        </p:sp>
        <p:sp>
          <p:nvSpPr>
            <p:cNvPr id="33" name="Rectangle 12"/>
            <p:cNvSpPr>
              <a:spLocks noChangeArrowheads="1"/>
            </p:cNvSpPr>
            <p:nvPr/>
          </p:nvSpPr>
          <p:spPr bwMode="auto">
            <a:xfrm rot="16200000">
              <a:off x="1508919" y="1310482"/>
              <a:ext cx="944561" cy="2438402"/>
            </a:xfrm>
            <a:prstGeom prst="rect">
              <a:avLst/>
            </a:prstGeom>
            <a:solidFill>
              <a:schemeClr val="accent6">
                <a:lumMod val="60000"/>
                <a:lumOff val="40000"/>
              </a:schemeClr>
            </a:solidFill>
            <a:ln w="38100">
              <a:solidFill>
                <a:schemeClr val="tx1"/>
              </a:solidFill>
              <a:miter lim="800000"/>
              <a:headEnd/>
              <a:tailEnd/>
            </a:ln>
            <a:effectLst/>
            <a:extLst/>
          </p:spPr>
          <p:txBody>
            <a:bodyPr vert="eaVert" wrap="none" anchor="ctr"/>
            <a:lstStyle/>
            <a:p>
              <a:pPr algn="ctr" eaLnBrk="1" hangingPunct="1">
                <a:defRPr/>
              </a:pPr>
              <a:r>
                <a:rPr lang="en-US" sz="2800" dirty="0">
                  <a:latin typeface="Calibri"/>
                  <a:cs typeface="Calibri"/>
                </a:rPr>
                <a:t>Application</a:t>
              </a:r>
            </a:p>
          </p:txBody>
        </p:sp>
      </p:grpSp>
      <p:sp>
        <p:nvSpPr>
          <p:cNvPr id="35" name="Rounded Rectangle 34"/>
          <p:cNvSpPr>
            <a:spLocks noChangeArrowheads="1"/>
          </p:cNvSpPr>
          <p:nvPr/>
        </p:nvSpPr>
        <p:spPr bwMode="auto">
          <a:xfrm>
            <a:off x="533400" y="3902075"/>
            <a:ext cx="2438400" cy="974725"/>
          </a:xfrm>
          <a:prstGeom prst="roundRect">
            <a:avLst>
              <a:gd name="adj" fmla="val 16667"/>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endParaRPr lang="en-US" sz="2000">
              <a:latin typeface="Calibri" charset="0"/>
              <a:cs typeface="Calibri" charset="0"/>
            </a:endParaRPr>
          </a:p>
        </p:txBody>
      </p:sp>
      <p:grpSp>
        <p:nvGrpSpPr>
          <p:cNvPr id="3" name="Group 2"/>
          <p:cNvGrpSpPr/>
          <p:nvPr/>
        </p:nvGrpSpPr>
        <p:grpSpPr>
          <a:xfrm>
            <a:off x="4572000" y="3365500"/>
            <a:ext cx="1524000" cy="368300"/>
            <a:chOff x="4572000" y="3365500"/>
            <a:chExt cx="1524000" cy="368300"/>
          </a:xfrm>
          <a:solidFill>
            <a:schemeClr val="accent1"/>
          </a:solidFill>
        </p:grpSpPr>
        <p:sp>
          <p:nvSpPr>
            <p:cNvPr id="96266" name="Text Box 10"/>
            <p:cNvSpPr txBox="1">
              <a:spLocks noChangeArrowheads="1"/>
            </p:cNvSpPr>
            <p:nvPr/>
          </p:nvSpPr>
          <p:spPr bwMode="auto">
            <a:xfrm>
              <a:off x="4572000" y="3365500"/>
              <a:ext cx="990600" cy="368300"/>
            </a:xfrm>
            <a:prstGeom prst="rect">
              <a:avLst/>
            </a:prstGeom>
            <a:grpFill/>
            <a:ln w="12700" cmpd="sng">
              <a:solidFill>
                <a:schemeClr val="bg1">
                  <a:lumMod val="5000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a:defRPr/>
              </a:pPr>
              <a:r>
                <a:rPr lang="en-US" sz="1400">
                  <a:latin typeface="Calibri"/>
                  <a:cs typeface="Calibri"/>
                </a:rPr>
                <a:t>Data</a:t>
              </a:r>
            </a:p>
          </p:txBody>
        </p:sp>
        <p:sp>
          <p:nvSpPr>
            <p:cNvPr id="96267" name="Text Box 11"/>
            <p:cNvSpPr txBox="1">
              <a:spLocks noChangeArrowheads="1"/>
            </p:cNvSpPr>
            <p:nvPr/>
          </p:nvSpPr>
          <p:spPr bwMode="auto">
            <a:xfrm>
              <a:off x="5562600" y="3365500"/>
              <a:ext cx="533400" cy="368300"/>
            </a:xfrm>
            <a:prstGeom prst="rect">
              <a:avLst/>
            </a:prstGeom>
            <a:grpFill/>
            <a:ln w="12700" cmpd="sng">
              <a:solidFill>
                <a:schemeClr val="bg1">
                  <a:lumMod val="5000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a:defRPr/>
              </a:pPr>
              <a:r>
                <a:rPr lang="en-US" sz="1400">
                  <a:latin typeface="Calibri"/>
                  <a:cs typeface="Calibri"/>
                </a:rPr>
                <a:t>Hdr</a:t>
              </a:r>
            </a:p>
          </p:txBody>
        </p:sp>
      </p:grpSp>
      <p:sp>
        <p:nvSpPr>
          <p:cNvPr id="36877" name="TextBox 3"/>
          <p:cNvSpPr txBox="1">
            <a:spLocks noChangeArrowheads="1"/>
          </p:cNvSpPr>
          <p:nvPr/>
        </p:nvSpPr>
        <p:spPr bwMode="auto">
          <a:xfrm>
            <a:off x="5019675" y="4114800"/>
            <a:ext cx="854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latin typeface="Calibri" charset="0"/>
                <a:ea typeface="ＭＳ Ｐゴシック" charset="0"/>
                <a:cs typeface="ＭＳ Ｐゴシック" charset="0"/>
              </a:rPr>
              <a:t>IP Data</a:t>
            </a:r>
          </a:p>
        </p:txBody>
      </p:sp>
      <p:grpSp>
        <p:nvGrpSpPr>
          <p:cNvPr id="36" name="Group 35"/>
          <p:cNvGrpSpPr/>
          <p:nvPr/>
        </p:nvGrpSpPr>
        <p:grpSpPr>
          <a:xfrm>
            <a:off x="4572000" y="3365500"/>
            <a:ext cx="1524000" cy="368300"/>
            <a:chOff x="4572000" y="3365500"/>
            <a:chExt cx="1524000" cy="368300"/>
          </a:xfrm>
          <a:solidFill>
            <a:schemeClr val="accent1"/>
          </a:solidFill>
        </p:grpSpPr>
        <p:sp>
          <p:nvSpPr>
            <p:cNvPr id="37" name="Text Box 10"/>
            <p:cNvSpPr txBox="1">
              <a:spLocks noChangeArrowheads="1"/>
            </p:cNvSpPr>
            <p:nvPr/>
          </p:nvSpPr>
          <p:spPr bwMode="auto">
            <a:xfrm>
              <a:off x="4572000" y="3365500"/>
              <a:ext cx="990600" cy="368300"/>
            </a:xfrm>
            <a:prstGeom prst="rect">
              <a:avLst/>
            </a:prstGeom>
            <a:grpFill/>
            <a:ln w="12700" cmpd="sng">
              <a:solidFill>
                <a:schemeClr val="bg1">
                  <a:lumMod val="5000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a:defRPr/>
              </a:pPr>
              <a:r>
                <a:rPr lang="en-US" sz="1400">
                  <a:latin typeface="Calibri"/>
                  <a:cs typeface="Calibri"/>
                </a:rPr>
                <a:t>Data</a:t>
              </a:r>
            </a:p>
          </p:txBody>
        </p:sp>
        <p:sp>
          <p:nvSpPr>
            <p:cNvPr id="38" name="Text Box 11"/>
            <p:cNvSpPr txBox="1">
              <a:spLocks noChangeArrowheads="1"/>
            </p:cNvSpPr>
            <p:nvPr/>
          </p:nvSpPr>
          <p:spPr bwMode="auto">
            <a:xfrm>
              <a:off x="5562600" y="3365500"/>
              <a:ext cx="533400" cy="368300"/>
            </a:xfrm>
            <a:prstGeom prst="rect">
              <a:avLst/>
            </a:prstGeom>
            <a:grpFill/>
            <a:ln w="12700" cmpd="sng">
              <a:solidFill>
                <a:schemeClr val="bg1">
                  <a:lumMod val="5000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a:defRPr/>
              </a:pPr>
              <a:r>
                <a:rPr lang="en-US" sz="1400">
                  <a:latin typeface="Calibri"/>
                  <a:cs typeface="Calibri"/>
                </a:rPr>
                <a:t>Hdr</a:t>
              </a:r>
            </a:p>
          </p:txBody>
        </p:sp>
      </p:grpSp>
      <p:sp>
        <p:nvSpPr>
          <p:cNvPr id="39" name="Text Box 18"/>
          <p:cNvSpPr txBox="1">
            <a:spLocks noChangeArrowheads="1"/>
          </p:cNvSpPr>
          <p:nvPr/>
        </p:nvSpPr>
        <p:spPr bwMode="auto">
          <a:xfrm>
            <a:off x="6400800" y="3268663"/>
            <a:ext cx="2133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5" tIns="45718" rIns="91435" bIns="45718" anchor="ctr"/>
          <a:lstStyle/>
          <a:p>
            <a:pPr>
              <a:defRPr/>
            </a:pPr>
            <a:r>
              <a:rPr lang="en-US" dirty="0">
                <a:latin typeface="Calibri"/>
                <a:cs typeface="Calibri"/>
              </a:rPr>
              <a:t>Transport Segment</a:t>
            </a:r>
          </a:p>
        </p:txBody>
      </p:sp>
      <p:sp>
        <p:nvSpPr>
          <p:cNvPr id="57" name="Line 9"/>
          <p:cNvSpPr>
            <a:spLocks noChangeShapeType="1"/>
          </p:cNvSpPr>
          <p:nvPr/>
        </p:nvSpPr>
        <p:spPr bwMode="auto">
          <a:xfrm>
            <a:off x="2971800" y="4800600"/>
            <a:ext cx="53340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defRPr/>
            </a:pPr>
            <a:endParaRPr lang="en-US">
              <a:latin typeface="Calibri"/>
              <a:cs typeface="Calibri"/>
            </a:endParaRPr>
          </a:p>
        </p:txBody>
      </p:sp>
      <p:sp>
        <p:nvSpPr>
          <p:cNvPr id="58" name="Line 14"/>
          <p:cNvSpPr>
            <a:spLocks noChangeShapeType="1"/>
          </p:cNvSpPr>
          <p:nvPr/>
        </p:nvSpPr>
        <p:spPr bwMode="auto">
          <a:xfrm>
            <a:off x="5638800" y="4572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5" tIns="45718" rIns="91435" bIns="45718" anchor="ctr"/>
          <a:lstStyle/>
          <a:p>
            <a:pPr>
              <a:defRPr/>
            </a:pPr>
            <a:endParaRPr lang="en-US">
              <a:latin typeface="Calibri"/>
              <a:cs typeface="Calibri"/>
            </a:endParaRPr>
          </a:p>
        </p:txBody>
      </p:sp>
      <p:sp>
        <p:nvSpPr>
          <p:cNvPr id="16" name="TextBox 15"/>
          <p:cNvSpPr txBox="1">
            <a:spLocks noChangeArrowheads="1"/>
          </p:cNvSpPr>
          <p:nvPr/>
        </p:nvSpPr>
        <p:spPr bwMode="auto">
          <a:xfrm>
            <a:off x="4800600" y="5029200"/>
            <a:ext cx="1343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a:latin typeface="Calibri" charset="0"/>
                <a:ea typeface="ＭＳ Ｐゴシック" charset="0"/>
                <a:cs typeface="ＭＳ Ｐゴシック" charset="0"/>
              </a:rPr>
              <a:t>Link Data</a:t>
            </a:r>
          </a:p>
        </p:txBody>
      </p:sp>
      <p:sp>
        <p:nvSpPr>
          <p:cNvPr id="17" name="TextBox 16"/>
          <p:cNvSpPr txBox="1">
            <a:spLocks noChangeArrowheads="1"/>
          </p:cNvSpPr>
          <p:nvPr/>
        </p:nvSpPr>
        <p:spPr bwMode="auto">
          <a:xfrm>
            <a:off x="7924800" y="4992688"/>
            <a:ext cx="781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latin typeface="Calibri" charset="0"/>
                <a:ea typeface="ＭＳ Ｐゴシック" charset="0"/>
                <a:cs typeface="ＭＳ Ｐゴシック" charset="0"/>
              </a:rPr>
              <a:t>Link</a:t>
            </a:r>
          </a:p>
          <a:p>
            <a:r>
              <a:rPr lang="en-US" sz="1800">
                <a:latin typeface="Calibri" charset="0"/>
                <a:ea typeface="ＭＳ Ｐゴシック" charset="0"/>
                <a:cs typeface="ＭＳ Ｐゴシック" charset="0"/>
              </a:rPr>
              <a:t>Frame</a:t>
            </a:r>
          </a:p>
        </p:txBody>
      </p:sp>
    </p:spTree>
    <p:extLst>
      <p:ext uri="{BB962C8B-B14F-4D97-AF65-F5344CB8AC3E}">
        <p14:creationId xmlns:p14="http://schemas.microsoft.com/office/powerpoint/2010/main" val="2266926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7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nodeType="clickEffect">
                                  <p:stCondLst>
                                    <p:cond delay="0"/>
                                  </p:stCondLst>
                                  <p:childTnLst>
                                    <p:animMotion origin="layout" path="M 4.05002E-6 -1.85142E-8 L 4.05002E-6 0.11109 " pathEditMode="relative" ptsTypes="AA">
                                      <p:cBhvr>
                                        <p:cTn id="20" dur="500" fill="hold"/>
                                        <p:tgtEl>
                                          <p:spTgt spid="3"/>
                                        </p:tgtEl>
                                        <p:attrNameLst>
                                          <p:attrName>ppt_x</p:attrName>
                                          <p:attrName>ppt_y</p:attrName>
                                        </p:attrNameLst>
                                      </p:cBhvr>
                                    </p:animMotion>
                                  </p:childTnLst>
                                </p:cTn>
                              </p:par>
                            </p:childTnLst>
                          </p:cTn>
                        </p:par>
                        <p:par>
                          <p:cTn id="21" fill="hold" nodeType="afterGroup">
                            <p:stCondLst>
                              <p:cond delay="500"/>
                            </p:stCondLst>
                            <p:childTnLst>
                              <p:par>
                                <p:cTn id="22" presetID="9" presetClass="emph" presetSubtype="0" nodeType="afterEffect">
                                  <p:stCondLst>
                                    <p:cond delay="0"/>
                                  </p:stCondLst>
                                  <p:childTnLst>
                                    <p:set>
                                      <p:cBhvr rctx="PPT">
                                        <p:cTn id="23" dur="indefinite"/>
                                        <p:tgtEl>
                                          <p:spTgt spid="3"/>
                                        </p:tgtEl>
                                        <p:attrNameLst>
                                          <p:attrName>style.opacity</p:attrName>
                                        </p:attrNameLst>
                                      </p:cBhvr>
                                      <p:to>
                                        <p:strVal val="0.5"/>
                                      </p:to>
                                    </p:set>
                                    <p:animEffect filter="image" prLst="opacity: 0.5">
                                      <p:cBhvr rctx="IE">
                                        <p:cTn id="24" dur="indefinite"/>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4.40819E-7 1.49109E-6 L 4.40819E-7 0.14888 " pathEditMode="relative" ptsTypes="AA">
                                      <p:cBhvr>
                                        <p:cTn id="40" dur="500" fill="hold"/>
                                        <p:tgtEl>
                                          <p:spTgt spid="14"/>
                                        </p:tgtEl>
                                        <p:attrNameLst>
                                          <p:attrName>ppt_x</p:attrName>
                                          <p:attrName>ppt_y</p:attrName>
                                        </p:attrNameLst>
                                      </p:cBhvr>
                                    </p:animMotion>
                                  </p:childTnLst>
                                </p:cTn>
                              </p:par>
                              <p:par>
                                <p:cTn id="41" presetID="9" presetClass="emph" presetSubtype="0" nodeType="withEffect">
                                  <p:stCondLst>
                                    <p:cond delay="0"/>
                                  </p:stCondLst>
                                  <p:childTnLst>
                                    <p:set>
                                      <p:cBhvr rctx="PPT">
                                        <p:cTn id="42" dur="indefinite"/>
                                        <p:tgtEl>
                                          <p:spTgt spid="14"/>
                                        </p:tgtEl>
                                        <p:attrNameLst>
                                          <p:attrName>style.opacity</p:attrName>
                                        </p:attrNameLst>
                                      </p:cBhvr>
                                      <p:to>
                                        <p:strVal val="0.5"/>
                                      </p:to>
                                    </p:set>
                                    <p:animEffect filter="image" prLst="opacity: 0.5">
                                      <p:cBhvr rctx="IE">
                                        <p:cTn id="43" dur="indefinite"/>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1"/>
          </p:nvPr>
        </p:nvSpPr>
        <p:spPr>
          <a:noFill/>
        </p:spPr>
        <p:txBody>
          <a:bodyPr/>
          <a:lstStyle/>
          <a:p>
            <a:fld id="{E114A84F-34E5-4202-9493-E02C6E39949C}" type="slidenum">
              <a:rPr lang="en-US" smtClean="0"/>
              <a:pPr/>
              <a:t>20</a:t>
            </a:fld>
            <a:endParaRPr lang="en-US" smtClean="0"/>
          </a:p>
        </p:txBody>
      </p:sp>
      <p:sp>
        <p:nvSpPr>
          <p:cNvPr id="41987" name="Rectangle 2"/>
          <p:cNvSpPr>
            <a:spLocks noGrp="1" noChangeArrowheads="1"/>
          </p:cNvSpPr>
          <p:nvPr>
            <p:ph type="title"/>
          </p:nvPr>
        </p:nvSpPr>
        <p:spPr/>
        <p:txBody>
          <a:bodyPr/>
          <a:lstStyle/>
          <a:p>
            <a:pPr eaLnBrk="1" hangingPunct="1"/>
            <a:r>
              <a:rPr lang="en-US" smtClean="0"/>
              <a:t>Unicast vs. Multicast</a:t>
            </a:r>
          </a:p>
        </p:txBody>
      </p:sp>
      <p:grpSp>
        <p:nvGrpSpPr>
          <p:cNvPr id="41988" name="Group 3"/>
          <p:cNvGrpSpPr>
            <a:grpSpLocks/>
          </p:cNvGrpSpPr>
          <p:nvPr/>
        </p:nvGrpSpPr>
        <p:grpSpPr bwMode="auto">
          <a:xfrm>
            <a:off x="1524000" y="1600200"/>
            <a:ext cx="1690688" cy="4591050"/>
            <a:chOff x="2325" y="1056"/>
            <a:chExt cx="1065" cy="2892"/>
          </a:xfrm>
        </p:grpSpPr>
        <p:sp>
          <p:nvSpPr>
            <p:cNvPr id="42009" name="Line 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42010" name="Line 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42011" name="Line 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42012" name="Line 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42013" name="Oval 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014" name="Oval 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015" name="Oval 1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016" name="Oval 1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017" name="AutoShape 1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2018" name="Rectangle 1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42019" name="AutoShape 1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2020" name="Line 15"/>
            <p:cNvSpPr>
              <a:spLocks noChangeShapeType="1"/>
            </p:cNvSpPr>
            <p:nvPr/>
          </p:nvSpPr>
          <p:spPr bwMode="auto">
            <a:xfrm>
              <a:off x="2976" y="2976"/>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2021" name="Line 16"/>
            <p:cNvSpPr>
              <a:spLocks noChangeShapeType="1"/>
            </p:cNvSpPr>
            <p:nvPr/>
          </p:nvSpPr>
          <p:spPr bwMode="auto">
            <a:xfrm>
              <a:off x="3072" y="2977"/>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2022" name="Line 17"/>
            <p:cNvSpPr>
              <a:spLocks noChangeShapeType="1"/>
            </p:cNvSpPr>
            <p:nvPr/>
          </p:nvSpPr>
          <p:spPr bwMode="auto">
            <a:xfrm>
              <a:off x="2688" y="2977"/>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2023" name="Line 18"/>
            <p:cNvSpPr>
              <a:spLocks noChangeShapeType="1"/>
            </p:cNvSpPr>
            <p:nvPr/>
          </p:nvSpPr>
          <p:spPr bwMode="auto">
            <a:xfrm>
              <a:off x="2784" y="2978"/>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2024" name="Line 19"/>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42025" name="AutoShape 20"/>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2026" name="Line 21"/>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42027" name="AutoShape 22"/>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grpSp>
      <p:grpSp>
        <p:nvGrpSpPr>
          <p:cNvPr id="41989" name="Group 23"/>
          <p:cNvGrpSpPr>
            <a:grpSpLocks/>
          </p:cNvGrpSpPr>
          <p:nvPr/>
        </p:nvGrpSpPr>
        <p:grpSpPr bwMode="auto">
          <a:xfrm>
            <a:off x="5943600" y="1676400"/>
            <a:ext cx="1690688" cy="4591050"/>
            <a:chOff x="2325" y="1056"/>
            <a:chExt cx="1065" cy="2892"/>
          </a:xfrm>
        </p:grpSpPr>
        <p:sp>
          <p:nvSpPr>
            <p:cNvPr id="41993" name="Line 2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41994" name="Line 2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41995" name="Line 2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41996" name="Line 2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41997" name="Oval 2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1998" name="Oval 2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1999" name="Oval 3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000" name="Oval 3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001" name="AutoShape 3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2002" name="Rectangle 3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42003" name="AutoShape 3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2004" name="Line 35"/>
            <p:cNvSpPr>
              <a:spLocks noChangeShapeType="1"/>
            </p:cNvSpPr>
            <p:nvPr/>
          </p:nvSpPr>
          <p:spPr bwMode="auto">
            <a:xfrm>
              <a:off x="2976" y="2976"/>
              <a:ext cx="0" cy="144"/>
            </a:xfrm>
            <a:prstGeom prst="line">
              <a:avLst/>
            </a:prstGeom>
            <a:noFill/>
            <a:ln w="44450">
              <a:solidFill>
                <a:schemeClr val="tx1"/>
              </a:solidFill>
              <a:round/>
              <a:headEnd/>
              <a:tailEnd type="triangle" w="sm" len="sm"/>
            </a:ln>
          </p:spPr>
          <p:txBody>
            <a:bodyPr wrap="none" anchor="ctr"/>
            <a:lstStyle/>
            <a:p>
              <a:endParaRPr lang="en-US"/>
            </a:p>
          </p:txBody>
        </p:sp>
        <p:sp>
          <p:nvSpPr>
            <p:cNvPr id="42005" name="Line 36"/>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42006" name="AutoShape 37"/>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2007" name="Line 38"/>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42008" name="AutoShape 39"/>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grpSp>
      <p:grpSp>
        <p:nvGrpSpPr>
          <p:cNvPr id="41990" name="Group 40"/>
          <p:cNvGrpSpPr>
            <a:grpSpLocks/>
          </p:cNvGrpSpPr>
          <p:nvPr/>
        </p:nvGrpSpPr>
        <p:grpSpPr bwMode="auto">
          <a:xfrm>
            <a:off x="669925" y="4572000"/>
            <a:ext cx="7804150" cy="457200"/>
            <a:chOff x="422" y="1586"/>
            <a:chExt cx="4916" cy="288"/>
          </a:xfrm>
        </p:grpSpPr>
        <p:sp>
          <p:nvSpPr>
            <p:cNvPr id="41991" name="Text Box 41"/>
            <p:cNvSpPr txBox="1">
              <a:spLocks noChangeArrowheads="1"/>
            </p:cNvSpPr>
            <p:nvPr/>
          </p:nvSpPr>
          <p:spPr bwMode="auto">
            <a:xfrm>
              <a:off x="422" y="1586"/>
              <a:ext cx="308" cy="288"/>
            </a:xfrm>
            <a:prstGeom prst="rect">
              <a:avLst/>
            </a:prstGeom>
            <a:noFill/>
            <a:ln w="9525">
              <a:noFill/>
              <a:miter lim="800000"/>
              <a:headEnd/>
              <a:tailEnd/>
            </a:ln>
          </p:spPr>
          <p:txBody>
            <a:bodyPr wrap="none">
              <a:spAutoFit/>
            </a:bodyPr>
            <a:lstStyle/>
            <a:p>
              <a:r>
                <a:rPr lang="en-US" sz="2400"/>
                <a:t>12</a:t>
              </a:r>
            </a:p>
          </p:txBody>
        </p:sp>
        <p:sp>
          <p:nvSpPr>
            <p:cNvPr id="41992" name="Text Box 42"/>
            <p:cNvSpPr txBox="1">
              <a:spLocks noChangeArrowheads="1"/>
            </p:cNvSpPr>
            <p:nvPr/>
          </p:nvSpPr>
          <p:spPr bwMode="auto">
            <a:xfrm>
              <a:off x="5126" y="1586"/>
              <a:ext cx="212" cy="288"/>
            </a:xfrm>
            <a:prstGeom prst="rect">
              <a:avLst/>
            </a:prstGeom>
            <a:noFill/>
            <a:ln w="9525">
              <a:noFill/>
              <a:miter lim="800000"/>
              <a:headEnd/>
              <a:tailEnd/>
            </a:ln>
          </p:spPr>
          <p:txBody>
            <a:bodyPr wrap="none">
              <a:spAutoFit/>
            </a:bodyPr>
            <a:lstStyle/>
            <a:p>
              <a:r>
                <a:rPr lang="en-US" sz="2400"/>
                <a:t>3</a:t>
              </a:r>
            </a:p>
          </p:txBody>
        </p:sp>
      </p:grpSp>
    </p:spTree>
    <p:extLst>
      <p:ext uri="{BB962C8B-B14F-4D97-AF65-F5344CB8AC3E}">
        <p14:creationId xmlns:p14="http://schemas.microsoft.com/office/powerpoint/2010/main" val="22349929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1"/>
          </p:nvPr>
        </p:nvSpPr>
        <p:spPr>
          <a:noFill/>
        </p:spPr>
        <p:txBody>
          <a:bodyPr/>
          <a:lstStyle/>
          <a:p>
            <a:fld id="{0461A250-55B4-446B-986D-6683CD8D5E31}" type="slidenum">
              <a:rPr lang="en-US" smtClean="0"/>
              <a:pPr/>
              <a:t>21</a:t>
            </a:fld>
            <a:endParaRPr lang="en-US" smtClean="0"/>
          </a:p>
        </p:txBody>
      </p:sp>
      <p:sp>
        <p:nvSpPr>
          <p:cNvPr id="49155" name="Rectangle 2"/>
          <p:cNvSpPr>
            <a:spLocks noGrp="1" noChangeArrowheads="1"/>
          </p:cNvSpPr>
          <p:nvPr>
            <p:ph type="title"/>
          </p:nvPr>
        </p:nvSpPr>
        <p:spPr/>
        <p:txBody>
          <a:bodyPr/>
          <a:lstStyle/>
          <a:p>
            <a:pPr eaLnBrk="1" hangingPunct="1"/>
            <a:r>
              <a:rPr lang="en-US" smtClean="0"/>
              <a:t>Unicast vs. Multicast</a:t>
            </a:r>
          </a:p>
        </p:txBody>
      </p:sp>
      <p:grpSp>
        <p:nvGrpSpPr>
          <p:cNvPr id="2" name="Group 3"/>
          <p:cNvGrpSpPr>
            <a:grpSpLocks/>
          </p:cNvGrpSpPr>
          <p:nvPr/>
        </p:nvGrpSpPr>
        <p:grpSpPr bwMode="auto">
          <a:xfrm>
            <a:off x="1447800" y="1676400"/>
            <a:ext cx="1690688" cy="4591050"/>
            <a:chOff x="2325" y="1056"/>
            <a:chExt cx="1065" cy="2892"/>
          </a:xfrm>
        </p:grpSpPr>
        <p:sp>
          <p:nvSpPr>
            <p:cNvPr id="49182" name="Line 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49183" name="Line 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49184" name="Line 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49185" name="Line 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49186" name="Oval 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7" name="Oval 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8" name="Oval 1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9" name="Oval 1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90" name="AutoShape 1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9191" name="Rectangle 1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49192" name="AutoShape 1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9193" name="Line 15"/>
            <p:cNvSpPr>
              <a:spLocks noChangeShapeType="1"/>
            </p:cNvSpPr>
            <p:nvPr/>
          </p:nvSpPr>
          <p:spPr bwMode="auto">
            <a:xfrm>
              <a:off x="3120" y="3312"/>
              <a:ext cx="144" cy="96"/>
            </a:xfrm>
            <a:prstGeom prst="line">
              <a:avLst/>
            </a:prstGeom>
            <a:noFill/>
            <a:ln w="44450">
              <a:solidFill>
                <a:schemeClr val="tx1"/>
              </a:solidFill>
              <a:round/>
              <a:headEnd/>
              <a:tailEnd type="triangle" w="sm" len="sm"/>
            </a:ln>
          </p:spPr>
          <p:txBody>
            <a:bodyPr wrap="none" anchor="ctr"/>
            <a:lstStyle/>
            <a:p>
              <a:endParaRPr lang="en-US"/>
            </a:p>
          </p:txBody>
        </p:sp>
        <p:sp>
          <p:nvSpPr>
            <p:cNvPr id="49194" name="Line 16"/>
            <p:cNvSpPr>
              <a:spLocks noChangeShapeType="1"/>
            </p:cNvSpPr>
            <p:nvPr/>
          </p:nvSpPr>
          <p:spPr bwMode="auto">
            <a:xfrm flipH="1">
              <a:off x="2448" y="3360"/>
              <a:ext cx="144" cy="96"/>
            </a:xfrm>
            <a:prstGeom prst="line">
              <a:avLst/>
            </a:prstGeom>
            <a:noFill/>
            <a:ln w="44450">
              <a:solidFill>
                <a:schemeClr val="tx1"/>
              </a:solidFill>
              <a:round/>
              <a:headEnd/>
              <a:tailEnd type="triangle" w="sm" len="sm"/>
            </a:ln>
          </p:spPr>
          <p:txBody>
            <a:bodyPr wrap="none" anchor="ctr"/>
            <a:lstStyle/>
            <a:p>
              <a:endParaRPr lang="en-US"/>
            </a:p>
          </p:txBody>
        </p:sp>
        <p:sp>
          <p:nvSpPr>
            <p:cNvPr id="49195" name="Line 17"/>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49196" name="AutoShape 18"/>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9197" name="Line 19"/>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49198" name="AutoShape 20"/>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9199" name="Line 21"/>
            <p:cNvSpPr>
              <a:spLocks noChangeShapeType="1"/>
            </p:cNvSpPr>
            <p:nvPr/>
          </p:nvSpPr>
          <p:spPr bwMode="auto">
            <a:xfrm>
              <a:off x="2976" y="3504"/>
              <a:ext cx="144" cy="96"/>
            </a:xfrm>
            <a:prstGeom prst="line">
              <a:avLst/>
            </a:prstGeom>
            <a:noFill/>
            <a:ln w="44450">
              <a:solidFill>
                <a:schemeClr val="tx1"/>
              </a:solidFill>
              <a:round/>
              <a:headEnd/>
              <a:tailEnd type="triangle" w="sm" len="sm"/>
            </a:ln>
          </p:spPr>
          <p:txBody>
            <a:bodyPr wrap="none" anchor="ctr"/>
            <a:lstStyle/>
            <a:p>
              <a:endParaRPr lang="en-US"/>
            </a:p>
          </p:txBody>
        </p:sp>
        <p:sp>
          <p:nvSpPr>
            <p:cNvPr id="49200" name="Line 22"/>
            <p:cNvSpPr>
              <a:spLocks noChangeShapeType="1"/>
            </p:cNvSpPr>
            <p:nvPr/>
          </p:nvSpPr>
          <p:spPr bwMode="auto">
            <a:xfrm flipH="1">
              <a:off x="2544" y="3552"/>
              <a:ext cx="144" cy="96"/>
            </a:xfrm>
            <a:prstGeom prst="line">
              <a:avLst/>
            </a:prstGeom>
            <a:noFill/>
            <a:ln w="44450">
              <a:solidFill>
                <a:schemeClr val="tx1"/>
              </a:solidFill>
              <a:round/>
              <a:headEnd/>
              <a:tailEnd type="triangle" w="sm" len="sm"/>
            </a:ln>
          </p:spPr>
          <p:txBody>
            <a:bodyPr wrap="none" anchor="ctr"/>
            <a:lstStyle/>
            <a:p>
              <a:endParaRPr lang="en-US"/>
            </a:p>
          </p:txBody>
        </p:sp>
      </p:grpSp>
      <p:grpSp>
        <p:nvGrpSpPr>
          <p:cNvPr id="3" name="Group 23"/>
          <p:cNvGrpSpPr>
            <a:grpSpLocks/>
          </p:cNvGrpSpPr>
          <p:nvPr/>
        </p:nvGrpSpPr>
        <p:grpSpPr bwMode="auto">
          <a:xfrm>
            <a:off x="5867400" y="1676400"/>
            <a:ext cx="1690688" cy="4591050"/>
            <a:chOff x="2325" y="1056"/>
            <a:chExt cx="1065" cy="2892"/>
          </a:xfrm>
        </p:grpSpPr>
        <p:sp>
          <p:nvSpPr>
            <p:cNvPr id="49163" name="Line 24"/>
            <p:cNvSpPr>
              <a:spLocks noChangeShapeType="1"/>
            </p:cNvSpPr>
            <p:nvPr/>
          </p:nvSpPr>
          <p:spPr bwMode="auto">
            <a:xfrm flipH="1" flipV="1">
              <a:off x="2880" y="3504"/>
              <a:ext cx="336" cy="240"/>
            </a:xfrm>
            <a:prstGeom prst="line">
              <a:avLst/>
            </a:prstGeom>
            <a:noFill/>
            <a:ln w="3175">
              <a:solidFill>
                <a:schemeClr val="tx1"/>
              </a:solidFill>
              <a:round/>
              <a:headEnd/>
              <a:tailEnd/>
            </a:ln>
          </p:spPr>
          <p:txBody>
            <a:bodyPr wrap="none" anchor="ctr"/>
            <a:lstStyle/>
            <a:p>
              <a:endParaRPr lang="en-US"/>
            </a:p>
          </p:txBody>
        </p:sp>
        <p:sp>
          <p:nvSpPr>
            <p:cNvPr id="49164" name="Line 25"/>
            <p:cNvSpPr>
              <a:spLocks noChangeShapeType="1"/>
            </p:cNvSpPr>
            <p:nvPr/>
          </p:nvSpPr>
          <p:spPr bwMode="auto">
            <a:xfrm flipH="1">
              <a:off x="2523" y="3501"/>
              <a:ext cx="336" cy="240"/>
            </a:xfrm>
            <a:prstGeom prst="line">
              <a:avLst/>
            </a:prstGeom>
            <a:noFill/>
            <a:ln w="3175">
              <a:solidFill>
                <a:schemeClr val="tx1"/>
              </a:solidFill>
              <a:round/>
              <a:headEnd/>
              <a:tailEnd/>
            </a:ln>
          </p:spPr>
          <p:txBody>
            <a:bodyPr wrap="none" anchor="ctr"/>
            <a:lstStyle/>
            <a:p>
              <a:endParaRPr lang="en-US"/>
            </a:p>
          </p:txBody>
        </p:sp>
        <p:sp>
          <p:nvSpPr>
            <p:cNvPr id="49165" name="Line 26"/>
            <p:cNvSpPr>
              <a:spLocks noChangeShapeType="1"/>
            </p:cNvSpPr>
            <p:nvPr/>
          </p:nvSpPr>
          <p:spPr bwMode="auto">
            <a:xfrm flipH="1">
              <a:off x="2880" y="2832"/>
              <a:ext cx="0" cy="384"/>
            </a:xfrm>
            <a:prstGeom prst="line">
              <a:avLst/>
            </a:prstGeom>
            <a:noFill/>
            <a:ln w="9525">
              <a:solidFill>
                <a:schemeClr val="tx1"/>
              </a:solidFill>
              <a:round/>
              <a:headEnd/>
              <a:tailEnd/>
            </a:ln>
          </p:spPr>
          <p:txBody>
            <a:bodyPr wrap="none" anchor="ctr"/>
            <a:lstStyle/>
            <a:p>
              <a:endParaRPr lang="en-US"/>
            </a:p>
          </p:txBody>
        </p:sp>
        <p:sp>
          <p:nvSpPr>
            <p:cNvPr id="49166" name="Line 27"/>
            <p:cNvSpPr>
              <a:spLocks noChangeShapeType="1"/>
            </p:cNvSpPr>
            <p:nvPr/>
          </p:nvSpPr>
          <p:spPr bwMode="auto">
            <a:xfrm>
              <a:off x="2880" y="1632"/>
              <a:ext cx="0" cy="1056"/>
            </a:xfrm>
            <a:prstGeom prst="line">
              <a:avLst/>
            </a:prstGeom>
            <a:noFill/>
            <a:ln w="9525">
              <a:solidFill>
                <a:schemeClr val="tx1"/>
              </a:solidFill>
              <a:round/>
              <a:headEnd/>
              <a:tailEnd/>
            </a:ln>
          </p:spPr>
          <p:txBody>
            <a:bodyPr wrap="none" anchor="ctr"/>
            <a:lstStyle/>
            <a:p>
              <a:endParaRPr lang="en-US"/>
            </a:p>
          </p:txBody>
        </p:sp>
        <p:sp>
          <p:nvSpPr>
            <p:cNvPr id="49167" name="Oval 28"/>
            <p:cNvSpPr>
              <a:spLocks noChangeArrowheads="1"/>
            </p:cNvSpPr>
            <p:nvPr/>
          </p:nvSpPr>
          <p:spPr bwMode="auto">
            <a:xfrm>
              <a:off x="2736" y="13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8" name="Oval 29"/>
            <p:cNvSpPr>
              <a:spLocks noChangeArrowheads="1"/>
            </p:cNvSpPr>
            <p:nvPr/>
          </p:nvSpPr>
          <p:spPr bwMode="auto">
            <a:xfrm>
              <a:off x="2736" y="2544"/>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9" name="Oval 30"/>
            <p:cNvSpPr>
              <a:spLocks noChangeArrowheads="1"/>
            </p:cNvSpPr>
            <p:nvPr/>
          </p:nvSpPr>
          <p:spPr bwMode="auto">
            <a:xfrm>
              <a:off x="2736" y="20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0" name="Oval 31"/>
            <p:cNvSpPr>
              <a:spLocks noChangeArrowheads="1"/>
            </p:cNvSpPr>
            <p:nvPr/>
          </p:nvSpPr>
          <p:spPr bwMode="auto">
            <a:xfrm>
              <a:off x="2736" y="3216"/>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1" name="AutoShape 32"/>
            <p:cNvSpPr>
              <a:spLocks noChangeArrowheads="1"/>
            </p:cNvSpPr>
            <p:nvPr/>
          </p:nvSpPr>
          <p:spPr bwMode="auto">
            <a:xfrm>
              <a:off x="2448" y="3744"/>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9172" name="Rectangle 33"/>
            <p:cNvSpPr>
              <a:spLocks noChangeArrowheads="1"/>
            </p:cNvSpPr>
            <p:nvPr/>
          </p:nvSpPr>
          <p:spPr bwMode="auto">
            <a:xfrm>
              <a:off x="2688" y="1056"/>
              <a:ext cx="372" cy="288"/>
            </a:xfrm>
            <a:prstGeom prst="rect">
              <a:avLst/>
            </a:prstGeom>
            <a:noFill/>
            <a:ln w="9525">
              <a:noFill/>
              <a:miter lim="800000"/>
              <a:headEnd/>
              <a:tailEnd/>
            </a:ln>
          </p:spPr>
          <p:txBody>
            <a:bodyPr wrap="none">
              <a:spAutoFit/>
            </a:bodyPr>
            <a:lstStyle/>
            <a:p>
              <a:pPr eaLnBrk="0" hangingPunct="0"/>
              <a:r>
                <a:rPr lang="en-US" sz="2400"/>
                <a:t>Src</a:t>
              </a:r>
            </a:p>
          </p:txBody>
        </p:sp>
        <p:sp>
          <p:nvSpPr>
            <p:cNvPr id="49173" name="AutoShape 34"/>
            <p:cNvSpPr>
              <a:spLocks noChangeArrowheads="1"/>
            </p:cNvSpPr>
            <p:nvPr/>
          </p:nvSpPr>
          <p:spPr bwMode="auto">
            <a:xfrm flipH="1">
              <a:off x="3150" y="375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9174" name="Line 35"/>
            <p:cNvSpPr>
              <a:spLocks noChangeShapeType="1"/>
            </p:cNvSpPr>
            <p:nvPr/>
          </p:nvSpPr>
          <p:spPr bwMode="auto">
            <a:xfrm>
              <a:off x="3120" y="3312"/>
              <a:ext cx="144" cy="96"/>
            </a:xfrm>
            <a:prstGeom prst="line">
              <a:avLst/>
            </a:prstGeom>
            <a:noFill/>
            <a:ln w="44450">
              <a:solidFill>
                <a:schemeClr val="tx1"/>
              </a:solidFill>
              <a:round/>
              <a:headEnd/>
              <a:tailEnd type="triangle" w="sm" len="sm"/>
            </a:ln>
          </p:spPr>
          <p:txBody>
            <a:bodyPr wrap="none" anchor="ctr"/>
            <a:lstStyle/>
            <a:p>
              <a:endParaRPr lang="en-US"/>
            </a:p>
          </p:txBody>
        </p:sp>
        <p:sp>
          <p:nvSpPr>
            <p:cNvPr id="49175" name="Line 36"/>
            <p:cNvSpPr>
              <a:spLocks noChangeShapeType="1"/>
            </p:cNvSpPr>
            <p:nvPr/>
          </p:nvSpPr>
          <p:spPr bwMode="auto">
            <a:xfrm flipH="1">
              <a:off x="2448" y="3360"/>
              <a:ext cx="144" cy="96"/>
            </a:xfrm>
            <a:prstGeom prst="line">
              <a:avLst/>
            </a:prstGeom>
            <a:noFill/>
            <a:ln w="44450">
              <a:solidFill>
                <a:schemeClr val="tx1"/>
              </a:solidFill>
              <a:round/>
              <a:headEnd/>
              <a:tailEnd type="triangle" w="sm" len="sm"/>
            </a:ln>
          </p:spPr>
          <p:txBody>
            <a:bodyPr wrap="none" anchor="ctr"/>
            <a:lstStyle/>
            <a:p>
              <a:endParaRPr lang="en-US"/>
            </a:p>
          </p:txBody>
        </p:sp>
        <p:sp>
          <p:nvSpPr>
            <p:cNvPr id="49176" name="Line 37"/>
            <p:cNvSpPr>
              <a:spLocks noChangeShapeType="1"/>
            </p:cNvSpPr>
            <p:nvPr/>
          </p:nvSpPr>
          <p:spPr bwMode="auto">
            <a:xfrm flipH="1">
              <a:off x="2400" y="3312"/>
              <a:ext cx="336" cy="240"/>
            </a:xfrm>
            <a:prstGeom prst="line">
              <a:avLst/>
            </a:prstGeom>
            <a:noFill/>
            <a:ln w="3175">
              <a:solidFill>
                <a:schemeClr val="tx1"/>
              </a:solidFill>
              <a:round/>
              <a:headEnd/>
              <a:tailEnd/>
            </a:ln>
          </p:spPr>
          <p:txBody>
            <a:bodyPr wrap="none" anchor="ctr"/>
            <a:lstStyle/>
            <a:p>
              <a:endParaRPr lang="en-US"/>
            </a:p>
          </p:txBody>
        </p:sp>
        <p:sp>
          <p:nvSpPr>
            <p:cNvPr id="49177" name="AutoShape 38"/>
            <p:cNvSpPr>
              <a:spLocks noChangeArrowheads="1"/>
            </p:cNvSpPr>
            <p:nvPr/>
          </p:nvSpPr>
          <p:spPr bwMode="auto">
            <a:xfrm>
              <a:off x="2325" y="3555"/>
              <a:ext cx="144" cy="192"/>
            </a:xfrm>
            <a:prstGeom prst="triangle">
              <a:avLst>
                <a:gd name="adj" fmla="val 58333"/>
              </a:avLst>
            </a:prstGeom>
            <a:solidFill>
              <a:schemeClr val="accent2"/>
            </a:solidFill>
            <a:ln w="9525">
              <a:solidFill>
                <a:schemeClr val="tx1"/>
              </a:solidFill>
              <a:miter lim="800000"/>
              <a:headEnd/>
              <a:tailEnd/>
            </a:ln>
          </p:spPr>
          <p:txBody>
            <a:bodyPr wrap="none" anchor="ctr"/>
            <a:lstStyle/>
            <a:p>
              <a:endParaRPr lang="en-US"/>
            </a:p>
          </p:txBody>
        </p:sp>
        <p:sp>
          <p:nvSpPr>
            <p:cNvPr id="49178" name="Line 39"/>
            <p:cNvSpPr>
              <a:spLocks noChangeShapeType="1"/>
            </p:cNvSpPr>
            <p:nvPr/>
          </p:nvSpPr>
          <p:spPr bwMode="auto">
            <a:xfrm flipH="1" flipV="1">
              <a:off x="2976" y="3264"/>
              <a:ext cx="336" cy="240"/>
            </a:xfrm>
            <a:prstGeom prst="line">
              <a:avLst/>
            </a:prstGeom>
            <a:noFill/>
            <a:ln w="3175">
              <a:solidFill>
                <a:schemeClr val="tx1"/>
              </a:solidFill>
              <a:round/>
              <a:headEnd/>
              <a:tailEnd/>
            </a:ln>
          </p:spPr>
          <p:txBody>
            <a:bodyPr wrap="none" anchor="ctr"/>
            <a:lstStyle/>
            <a:p>
              <a:endParaRPr lang="en-US"/>
            </a:p>
          </p:txBody>
        </p:sp>
        <p:sp>
          <p:nvSpPr>
            <p:cNvPr id="49179" name="AutoShape 40"/>
            <p:cNvSpPr>
              <a:spLocks noChangeArrowheads="1"/>
            </p:cNvSpPr>
            <p:nvPr/>
          </p:nvSpPr>
          <p:spPr bwMode="auto">
            <a:xfrm flipH="1">
              <a:off x="3246" y="3516"/>
              <a:ext cx="144" cy="192"/>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9180" name="Line 41"/>
            <p:cNvSpPr>
              <a:spLocks noChangeShapeType="1"/>
            </p:cNvSpPr>
            <p:nvPr/>
          </p:nvSpPr>
          <p:spPr bwMode="auto">
            <a:xfrm>
              <a:off x="2976" y="3504"/>
              <a:ext cx="144" cy="96"/>
            </a:xfrm>
            <a:prstGeom prst="line">
              <a:avLst/>
            </a:prstGeom>
            <a:noFill/>
            <a:ln w="44450">
              <a:solidFill>
                <a:schemeClr val="tx1"/>
              </a:solidFill>
              <a:round/>
              <a:headEnd/>
              <a:tailEnd type="triangle" w="sm" len="sm"/>
            </a:ln>
          </p:spPr>
          <p:txBody>
            <a:bodyPr wrap="none" anchor="ctr"/>
            <a:lstStyle/>
            <a:p>
              <a:endParaRPr lang="en-US"/>
            </a:p>
          </p:txBody>
        </p:sp>
        <p:sp>
          <p:nvSpPr>
            <p:cNvPr id="49181" name="Line 42"/>
            <p:cNvSpPr>
              <a:spLocks noChangeShapeType="1"/>
            </p:cNvSpPr>
            <p:nvPr/>
          </p:nvSpPr>
          <p:spPr bwMode="auto">
            <a:xfrm flipH="1">
              <a:off x="2544" y="3552"/>
              <a:ext cx="144" cy="96"/>
            </a:xfrm>
            <a:prstGeom prst="line">
              <a:avLst/>
            </a:prstGeom>
            <a:noFill/>
            <a:ln w="44450">
              <a:solidFill>
                <a:schemeClr val="tx1"/>
              </a:solidFill>
              <a:round/>
              <a:headEnd/>
              <a:tailEnd type="triangle" w="sm" len="sm"/>
            </a:ln>
          </p:spPr>
          <p:txBody>
            <a:bodyPr wrap="none" anchor="ctr"/>
            <a:lstStyle/>
            <a:p>
              <a:endParaRPr lang="en-US"/>
            </a:p>
          </p:txBody>
        </p:sp>
      </p:grpSp>
      <p:grpSp>
        <p:nvGrpSpPr>
          <p:cNvPr id="4" name="Group 43"/>
          <p:cNvGrpSpPr>
            <a:grpSpLocks/>
          </p:cNvGrpSpPr>
          <p:nvPr/>
        </p:nvGrpSpPr>
        <p:grpSpPr bwMode="auto">
          <a:xfrm>
            <a:off x="669925" y="5334000"/>
            <a:ext cx="7804150" cy="457200"/>
            <a:chOff x="422" y="1586"/>
            <a:chExt cx="4916" cy="288"/>
          </a:xfrm>
        </p:grpSpPr>
        <p:sp>
          <p:nvSpPr>
            <p:cNvPr id="49161" name="Text Box 44"/>
            <p:cNvSpPr txBox="1">
              <a:spLocks noChangeArrowheads="1"/>
            </p:cNvSpPr>
            <p:nvPr/>
          </p:nvSpPr>
          <p:spPr bwMode="auto">
            <a:xfrm>
              <a:off x="422" y="1586"/>
              <a:ext cx="308" cy="288"/>
            </a:xfrm>
            <a:prstGeom prst="rect">
              <a:avLst/>
            </a:prstGeom>
            <a:noFill/>
            <a:ln w="9525">
              <a:noFill/>
              <a:miter lim="800000"/>
              <a:headEnd/>
              <a:tailEnd/>
            </a:ln>
          </p:spPr>
          <p:txBody>
            <a:bodyPr wrap="none">
              <a:spAutoFit/>
            </a:bodyPr>
            <a:lstStyle/>
            <a:p>
              <a:r>
                <a:rPr lang="en-US" sz="2400"/>
                <a:t>16</a:t>
              </a:r>
            </a:p>
          </p:txBody>
        </p:sp>
        <p:sp>
          <p:nvSpPr>
            <p:cNvPr id="49162" name="Text Box 45"/>
            <p:cNvSpPr txBox="1">
              <a:spLocks noChangeArrowheads="1"/>
            </p:cNvSpPr>
            <p:nvPr/>
          </p:nvSpPr>
          <p:spPr bwMode="auto">
            <a:xfrm>
              <a:off x="5126" y="1586"/>
              <a:ext cx="212" cy="288"/>
            </a:xfrm>
            <a:prstGeom prst="rect">
              <a:avLst/>
            </a:prstGeom>
            <a:noFill/>
            <a:ln w="9525">
              <a:noFill/>
              <a:miter lim="800000"/>
              <a:headEnd/>
              <a:tailEnd/>
            </a:ln>
          </p:spPr>
          <p:txBody>
            <a:bodyPr wrap="none">
              <a:spAutoFit/>
            </a:bodyPr>
            <a:lstStyle/>
            <a:p>
              <a:r>
                <a:rPr lang="en-US" sz="2400"/>
                <a:t>7</a:t>
              </a:r>
            </a:p>
          </p:txBody>
        </p:sp>
      </p:grpSp>
      <p:sp>
        <p:nvSpPr>
          <p:cNvPr id="49160" name="Text Box 47"/>
          <p:cNvSpPr txBox="1">
            <a:spLocks noChangeArrowheads="1"/>
          </p:cNvSpPr>
          <p:nvPr/>
        </p:nvSpPr>
        <p:spPr bwMode="auto">
          <a:xfrm>
            <a:off x="2590800" y="1371600"/>
            <a:ext cx="3825875" cy="2246769"/>
          </a:xfrm>
          <a:prstGeom prst="rect">
            <a:avLst/>
          </a:prstGeom>
          <a:noFill/>
          <a:ln w="9525">
            <a:noFill/>
            <a:miter lim="800000"/>
            <a:headEnd/>
            <a:tailEnd/>
          </a:ln>
        </p:spPr>
        <p:txBody>
          <a:bodyPr>
            <a:spAutoFit/>
          </a:bodyPr>
          <a:lstStyle/>
          <a:p>
            <a:r>
              <a:rPr lang="en-US" dirty="0"/>
              <a:t>here we see 2:1 performance gain of multicast</a:t>
            </a:r>
          </a:p>
          <a:p>
            <a:endParaRPr lang="en-US" dirty="0"/>
          </a:p>
          <a:p>
            <a:r>
              <a:rPr lang="en-US" dirty="0"/>
              <a:t>what factors affect this trade-off?</a:t>
            </a:r>
          </a:p>
          <a:p>
            <a:pPr>
              <a:buFontTx/>
              <a:buChar char="•"/>
            </a:pPr>
            <a:r>
              <a:rPr lang="en-US" dirty="0">
                <a:solidFill>
                  <a:srgbClr val="006600"/>
                </a:solidFill>
              </a:rPr>
              <a:t> </a:t>
            </a:r>
            <a:r>
              <a:rPr lang="en-US" dirty="0" err="1" smtClean="0">
                <a:solidFill>
                  <a:srgbClr val="006600"/>
                </a:solidFill>
              </a:rPr>
              <a:t>sparity</a:t>
            </a:r>
            <a:r>
              <a:rPr lang="en-US" dirty="0" smtClean="0">
                <a:solidFill>
                  <a:srgbClr val="006600"/>
                </a:solidFill>
              </a:rPr>
              <a:t> or density of users</a:t>
            </a:r>
          </a:p>
          <a:p>
            <a:pPr>
              <a:buFontTx/>
              <a:buChar char="•"/>
            </a:pPr>
            <a:r>
              <a:rPr lang="en-US" dirty="0">
                <a:solidFill>
                  <a:srgbClr val="006600"/>
                </a:solidFill>
              </a:rPr>
              <a:t> </a:t>
            </a:r>
            <a:r>
              <a:rPr lang="en-US" dirty="0" smtClean="0">
                <a:solidFill>
                  <a:srgbClr val="006600"/>
                </a:solidFill>
              </a:rPr>
              <a:t>number of users</a:t>
            </a:r>
          </a:p>
          <a:p>
            <a:pPr>
              <a:buFontTx/>
              <a:buChar char="•"/>
            </a:pPr>
            <a:r>
              <a:rPr lang="en-US" dirty="0">
                <a:solidFill>
                  <a:srgbClr val="006600"/>
                </a:solidFill>
              </a:rPr>
              <a:t> </a:t>
            </a:r>
            <a:r>
              <a:rPr lang="en-US" dirty="0" smtClean="0">
                <a:solidFill>
                  <a:srgbClr val="006600"/>
                </a:solidFill>
              </a:rPr>
              <a:t>topology: density and distance</a:t>
            </a:r>
            <a:endParaRPr lang="en-US" dirty="0">
              <a:solidFill>
                <a:srgbClr val="006600"/>
              </a:solidFill>
            </a:endParaRPr>
          </a:p>
        </p:txBody>
      </p:sp>
    </p:spTree>
    <p:extLst>
      <p:ext uri="{BB962C8B-B14F-4D97-AF65-F5344CB8AC3E}">
        <p14:creationId xmlns:p14="http://schemas.microsoft.com/office/powerpoint/2010/main" val="7252771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Application Categories</a:t>
            </a:r>
            <a:endParaRPr lang="en-US" dirty="0"/>
          </a:p>
        </p:txBody>
      </p:sp>
      <p:sp>
        <p:nvSpPr>
          <p:cNvPr id="3" name="Content Placeholder 2"/>
          <p:cNvSpPr>
            <a:spLocks noGrp="1"/>
          </p:cNvSpPr>
          <p:nvPr>
            <p:ph idx="1"/>
          </p:nvPr>
        </p:nvSpPr>
        <p:spPr/>
        <p:txBody>
          <a:bodyPr/>
          <a:lstStyle/>
          <a:p>
            <a:r>
              <a:rPr lang="en-US" dirty="0" smtClean="0"/>
              <a:t>Anonymous group addressing </a:t>
            </a:r>
          </a:p>
          <a:p>
            <a:endParaRPr lang="en-US" dirty="0"/>
          </a:p>
          <a:p>
            <a:r>
              <a:rPr lang="en-US" dirty="0" smtClean="0"/>
              <a:t>Bandwidth reduction </a:t>
            </a:r>
          </a:p>
          <a:p>
            <a:endParaRPr lang="en-US" dirty="0"/>
          </a:p>
          <a:p>
            <a:r>
              <a:rPr lang="en-US" dirty="0" smtClean="0"/>
              <a:t>Many to many </a:t>
            </a:r>
            <a:endParaRPr lang="en-US" dirty="0"/>
          </a:p>
        </p:txBody>
      </p:sp>
    </p:spTree>
    <p:extLst>
      <p:ext uri="{BB962C8B-B14F-4D97-AF65-F5344CB8AC3E}">
        <p14:creationId xmlns:p14="http://schemas.microsoft.com/office/powerpoint/2010/main" val="2670970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p>
            <a:fld id="{EFBE4BA6-78A2-4CE6-A2D2-E438BAF3DE12}" type="slidenum">
              <a:rPr lang="en-US" smtClean="0"/>
              <a:pPr/>
              <a:t>23</a:t>
            </a:fld>
            <a:endParaRPr lang="en-US" smtClean="0"/>
          </a:p>
        </p:txBody>
      </p:sp>
      <p:sp>
        <p:nvSpPr>
          <p:cNvPr id="69635" name="Rectangle 2"/>
          <p:cNvSpPr>
            <a:spLocks noGrp="1" noChangeArrowheads="1"/>
          </p:cNvSpPr>
          <p:nvPr>
            <p:ph type="title"/>
          </p:nvPr>
        </p:nvSpPr>
        <p:spPr>
          <a:xfrm>
            <a:off x="228600" y="228600"/>
            <a:ext cx="8763000" cy="1143000"/>
          </a:xfrm>
        </p:spPr>
        <p:txBody>
          <a:bodyPr/>
          <a:lstStyle/>
          <a:p>
            <a:pPr eaLnBrk="1" hangingPunct="1"/>
            <a:r>
              <a:rPr lang="en-US" smtClean="0"/>
              <a:t>Apps: Anonymous Group Addressing</a:t>
            </a:r>
          </a:p>
        </p:txBody>
      </p:sp>
      <p:sp>
        <p:nvSpPr>
          <p:cNvPr id="69636" name="Rectangle 3"/>
          <p:cNvSpPr>
            <a:spLocks noGrp="1" noChangeArrowheads="1"/>
          </p:cNvSpPr>
          <p:nvPr>
            <p:ph type="body" idx="1"/>
          </p:nvPr>
        </p:nvSpPr>
        <p:spPr/>
        <p:txBody>
          <a:bodyPr>
            <a:normAutofit/>
          </a:bodyPr>
          <a:lstStyle/>
          <a:p>
            <a:pPr eaLnBrk="1" hangingPunct="1"/>
            <a:r>
              <a:rPr lang="en-US" dirty="0" smtClean="0"/>
              <a:t>what is anon group addressing?</a:t>
            </a:r>
          </a:p>
          <a:p>
            <a:pPr lvl="1" eaLnBrk="1" hangingPunct="1"/>
            <a:r>
              <a:rPr lang="en-US" dirty="0" smtClean="0">
                <a:solidFill>
                  <a:srgbClr val="006600"/>
                </a:solidFill>
              </a:rPr>
              <a:t>send to whoever’s there</a:t>
            </a:r>
          </a:p>
          <a:p>
            <a:pPr eaLnBrk="1" hangingPunct="1"/>
            <a:r>
              <a:rPr lang="en-US" dirty="0" smtClean="0"/>
              <a:t>Applications:</a:t>
            </a:r>
          </a:p>
          <a:p>
            <a:pPr lvl="1" eaLnBrk="1" hangingPunct="1"/>
            <a:r>
              <a:rPr lang="en-US" dirty="0" smtClean="0">
                <a:solidFill>
                  <a:srgbClr val="006600"/>
                </a:solidFill>
              </a:rPr>
              <a:t>one-way communication</a:t>
            </a:r>
          </a:p>
          <a:p>
            <a:pPr lvl="1" eaLnBrk="1" hangingPunct="1"/>
            <a:r>
              <a:rPr lang="en-US" dirty="0" smtClean="0">
                <a:solidFill>
                  <a:srgbClr val="006600"/>
                </a:solidFill>
              </a:rPr>
              <a:t>cases where you need a response, but you don’t necessarily care who from</a:t>
            </a:r>
          </a:p>
          <a:p>
            <a:pPr eaLnBrk="1" hangingPunct="1"/>
            <a:r>
              <a:rPr lang="en-US" dirty="0" smtClean="0"/>
              <a:t>Special case: </a:t>
            </a:r>
            <a:r>
              <a:rPr lang="en-US" i="1" dirty="0" err="1" smtClean="0"/>
              <a:t>anycast</a:t>
            </a:r>
            <a:endParaRPr lang="en-US" i="1" dirty="0" smtClean="0"/>
          </a:p>
          <a:p>
            <a:pPr lvl="1" eaLnBrk="1" hangingPunct="1"/>
            <a:r>
              <a:rPr lang="en-US" dirty="0" smtClean="0"/>
              <a:t>find me the </a:t>
            </a:r>
            <a:r>
              <a:rPr lang="en-US" i="1" dirty="0" smtClean="0"/>
              <a:t>nearest</a:t>
            </a:r>
            <a:r>
              <a:rPr lang="en-US" dirty="0" smtClean="0"/>
              <a:t> receiver in the multicast group</a:t>
            </a:r>
          </a:p>
        </p:txBody>
      </p:sp>
    </p:spTree>
    <p:extLst>
      <p:ext uri="{BB962C8B-B14F-4D97-AF65-F5344CB8AC3E}">
        <p14:creationId xmlns:p14="http://schemas.microsoft.com/office/powerpoint/2010/main" val="32319322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p>
            <a:fld id="{D7A62B68-32D5-4C99-96D3-2787197AEF88}" type="slidenum">
              <a:rPr lang="en-US" smtClean="0"/>
              <a:pPr/>
              <a:t>24</a:t>
            </a:fld>
            <a:endParaRPr lang="en-US" smtClean="0"/>
          </a:p>
        </p:txBody>
      </p:sp>
      <p:sp>
        <p:nvSpPr>
          <p:cNvPr id="79875" name="Rectangle 2"/>
          <p:cNvSpPr>
            <a:spLocks noGrp="1" noChangeArrowheads="1"/>
          </p:cNvSpPr>
          <p:nvPr>
            <p:ph type="title"/>
          </p:nvPr>
        </p:nvSpPr>
        <p:spPr/>
        <p:txBody>
          <a:bodyPr/>
          <a:lstStyle/>
          <a:p>
            <a:pPr eaLnBrk="1" hangingPunct="1"/>
            <a:r>
              <a:rPr lang="en-US" sz="4000" smtClean="0"/>
              <a:t>Apps: Bandwidth Reduction</a:t>
            </a:r>
          </a:p>
        </p:txBody>
      </p:sp>
      <p:sp>
        <p:nvSpPr>
          <p:cNvPr id="79876" name="Rectangle 3"/>
          <p:cNvSpPr>
            <a:spLocks noGrp="1" noChangeArrowheads="1"/>
          </p:cNvSpPr>
          <p:nvPr>
            <p:ph type="body" idx="1"/>
          </p:nvPr>
        </p:nvSpPr>
        <p:spPr/>
        <p:txBody>
          <a:bodyPr>
            <a:normAutofit/>
          </a:bodyPr>
          <a:lstStyle/>
          <a:p>
            <a:pPr eaLnBrk="1" hangingPunct="1"/>
            <a:r>
              <a:rPr lang="en-US" dirty="0" smtClean="0"/>
              <a:t>applications</a:t>
            </a:r>
          </a:p>
          <a:p>
            <a:pPr lvl="1" eaLnBrk="1" hangingPunct="1"/>
            <a:r>
              <a:rPr lang="en-US" dirty="0" smtClean="0">
                <a:solidFill>
                  <a:srgbClr val="006600"/>
                </a:solidFill>
              </a:rPr>
              <a:t>things that send lots of info like video</a:t>
            </a:r>
          </a:p>
          <a:p>
            <a:pPr eaLnBrk="1" hangingPunct="1"/>
            <a:r>
              <a:rPr lang="en-US" dirty="0" smtClean="0"/>
              <a:t>but some caveats</a:t>
            </a:r>
          </a:p>
          <a:p>
            <a:pPr lvl="1" eaLnBrk="1" hangingPunct="1"/>
            <a:r>
              <a:rPr lang="en-US" dirty="0" smtClean="0"/>
              <a:t>hard to do reliability? </a:t>
            </a:r>
            <a:r>
              <a:rPr lang="en-US" dirty="0" smtClean="0">
                <a:solidFill>
                  <a:srgbClr val="006600"/>
                </a:solidFill>
              </a:rPr>
              <a:t>different people might miss different things</a:t>
            </a:r>
          </a:p>
          <a:p>
            <a:pPr lvl="1" eaLnBrk="1" hangingPunct="1"/>
            <a:r>
              <a:rPr lang="en-US" dirty="0" smtClean="0"/>
              <a:t>different users with different start times? </a:t>
            </a:r>
          </a:p>
          <a:p>
            <a:pPr lvl="2" eaLnBrk="1" hangingPunct="1"/>
            <a:r>
              <a:rPr lang="en-US" dirty="0" smtClean="0">
                <a:solidFill>
                  <a:srgbClr val="006600"/>
                </a:solidFill>
              </a:rPr>
              <a:t>latecomer misses the beginning</a:t>
            </a:r>
          </a:p>
        </p:txBody>
      </p:sp>
    </p:spTree>
    <p:extLst>
      <p:ext uri="{BB962C8B-B14F-4D97-AF65-F5344CB8AC3E}">
        <p14:creationId xmlns:p14="http://schemas.microsoft.com/office/powerpoint/2010/main" val="5499144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p:spPr>
        <p:txBody>
          <a:bodyPr/>
          <a:lstStyle/>
          <a:p>
            <a:fld id="{B7AC1432-3351-4CE9-AC8A-B3F2C41D588F}" type="slidenum">
              <a:rPr lang="en-US" smtClean="0"/>
              <a:pPr/>
              <a:t>25</a:t>
            </a:fld>
            <a:endParaRPr lang="en-US" smtClean="0"/>
          </a:p>
        </p:txBody>
      </p:sp>
      <p:sp>
        <p:nvSpPr>
          <p:cNvPr id="89091" name="Rectangle 2"/>
          <p:cNvSpPr>
            <a:spLocks noGrp="1" noChangeArrowheads="1"/>
          </p:cNvSpPr>
          <p:nvPr>
            <p:ph type="title"/>
          </p:nvPr>
        </p:nvSpPr>
        <p:spPr/>
        <p:txBody>
          <a:bodyPr/>
          <a:lstStyle/>
          <a:p>
            <a:pPr eaLnBrk="1" hangingPunct="1"/>
            <a:r>
              <a:rPr lang="en-US" smtClean="0"/>
              <a:t>Apps: Naturally Many-to-Many</a:t>
            </a:r>
          </a:p>
        </p:txBody>
      </p:sp>
      <p:sp>
        <p:nvSpPr>
          <p:cNvPr id="89092" name="Rectangle 3"/>
          <p:cNvSpPr>
            <a:spLocks noGrp="1" noChangeArrowheads="1"/>
          </p:cNvSpPr>
          <p:nvPr>
            <p:ph type="body" idx="1"/>
          </p:nvPr>
        </p:nvSpPr>
        <p:spPr/>
        <p:txBody>
          <a:bodyPr>
            <a:normAutofit/>
          </a:bodyPr>
          <a:lstStyle/>
          <a:p>
            <a:pPr eaLnBrk="1" hangingPunct="1">
              <a:lnSpc>
                <a:spcPct val="80000"/>
              </a:lnSpc>
            </a:pPr>
            <a:r>
              <a:rPr lang="en-US" dirty="0" smtClean="0"/>
              <a:t>some apps may be inherently many-to-many</a:t>
            </a:r>
          </a:p>
          <a:p>
            <a:pPr lvl="1" eaLnBrk="1" hangingPunct="1">
              <a:lnSpc>
                <a:spcPct val="80000"/>
              </a:lnSpc>
            </a:pPr>
            <a:r>
              <a:rPr lang="en-US" dirty="0" smtClean="0"/>
              <a:t>examples: </a:t>
            </a:r>
            <a:r>
              <a:rPr lang="en-US" dirty="0" err="1" smtClean="0">
                <a:solidFill>
                  <a:srgbClr val="006600"/>
                </a:solidFill>
              </a:rPr>
              <a:t>teleconferncing</a:t>
            </a:r>
            <a:r>
              <a:rPr lang="en-US" dirty="0" smtClean="0">
                <a:solidFill>
                  <a:srgbClr val="006600"/>
                </a:solidFill>
              </a:rPr>
              <a:t>, gaming</a:t>
            </a:r>
          </a:p>
          <a:p>
            <a:pPr eaLnBrk="1" hangingPunct="1">
              <a:lnSpc>
                <a:spcPct val="80000"/>
              </a:lnSpc>
            </a:pPr>
            <a:r>
              <a:rPr lang="en-US" dirty="0" smtClean="0"/>
              <a:t>if so, is it easier to build them as</a:t>
            </a:r>
          </a:p>
          <a:p>
            <a:pPr lvl="1" eaLnBrk="1" hangingPunct="1">
              <a:lnSpc>
                <a:spcPct val="80000"/>
              </a:lnSpc>
            </a:pPr>
            <a:r>
              <a:rPr lang="en-US" dirty="0" smtClean="0"/>
              <a:t>client/server</a:t>
            </a:r>
          </a:p>
          <a:p>
            <a:pPr lvl="2" eaLnBrk="1" hangingPunct="1">
              <a:lnSpc>
                <a:spcPct val="80000"/>
              </a:lnSpc>
            </a:pPr>
            <a:r>
              <a:rPr lang="en-US" dirty="0" smtClean="0">
                <a:solidFill>
                  <a:srgbClr val="006600"/>
                </a:solidFill>
              </a:rPr>
              <a:t>probably easier than multicast, but resource intensive</a:t>
            </a:r>
          </a:p>
          <a:p>
            <a:pPr lvl="2" eaLnBrk="1" hangingPunct="1">
              <a:lnSpc>
                <a:spcPct val="80000"/>
              </a:lnSpc>
            </a:pPr>
            <a:r>
              <a:rPr lang="en-US" dirty="0" smtClean="0">
                <a:solidFill>
                  <a:srgbClr val="006600"/>
                </a:solidFill>
              </a:rPr>
              <a:t>don’t worry about NATs</a:t>
            </a:r>
          </a:p>
          <a:p>
            <a:pPr lvl="2" eaLnBrk="1" hangingPunct="1">
              <a:lnSpc>
                <a:spcPct val="80000"/>
              </a:lnSpc>
            </a:pPr>
            <a:r>
              <a:rPr lang="en-US" dirty="0" smtClean="0">
                <a:solidFill>
                  <a:srgbClr val="006600"/>
                </a:solidFill>
              </a:rPr>
              <a:t>helpful to prevent cheating</a:t>
            </a:r>
          </a:p>
          <a:p>
            <a:pPr lvl="1" eaLnBrk="1" hangingPunct="1">
              <a:lnSpc>
                <a:spcPct val="80000"/>
              </a:lnSpc>
            </a:pPr>
            <a:r>
              <a:rPr lang="en-US" dirty="0" smtClean="0"/>
              <a:t>many-to-many (peer-to-peer?) using </a:t>
            </a:r>
            <a:r>
              <a:rPr lang="en-US" dirty="0" err="1" smtClean="0"/>
              <a:t>unicast</a:t>
            </a:r>
            <a:endParaRPr lang="en-US" dirty="0" smtClean="0"/>
          </a:p>
          <a:p>
            <a:pPr lvl="2" eaLnBrk="1" hangingPunct="1">
              <a:lnSpc>
                <a:spcPct val="80000"/>
              </a:lnSpc>
            </a:pPr>
            <a:r>
              <a:rPr lang="en-US" dirty="0" smtClean="0">
                <a:solidFill>
                  <a:srgbClr val="006600"/>
                </a:solidFill>
              </a:rPr>
              <a:t>hardest, not as resource intensive (for each peer)</a:t>
            </a:r>
          </a:p>
          <a:p>
            <a:pPr lvl="1" eaLnBrk="1" hangingPunct="1">
              <a:lnSpc>
                <a:spcPct val="80000"/>
              </a:lnSpc>
            </a:pPr>
            <a:r>
              <a:rPr lang="en-US" dirty="0" smtClean="0"/>
              <a:t>many-to-many using multi-cast</a:t>
            </a:r>
          </a:p>
          <a:p>
            <a:pPr lvl="2" eaLnBrk="1" hangingPunct="1">
              <a:lnSpc>
                <a:spcPct val="80000"/>
              </a:lnSpc>
            </a:pPr>
            <a:r>
              <a:rPr lang="en-US" dirty="0" smtClean="0">
                <a:solidFill>
                  <a:srgbClr val="006600"/>
                </a:solidFill>
              </a:rPr>
              <a:t>multicast not too hard</a:t>
            </a:r>
          </a:p>
        </p:txBody>
      </p:sp>
    </p:spTree>
    <p:extLst>
      <p:ext uri="{BB962C8B-B14F-4D97-AF65-F5344CB8AC3E}">
        <p14:creationId xmlns:p14="http://schemas.microsoft.com/office/powerpoint/2010/main" val="3962477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p>
            <a:fld id="{9910167C-3DE2-45AB-BEE6-6A09AD65A39C}" type="slidenum">
              <a:rPr lang="en-US" smtClean="0"/>
              <a:pPr/>
              <a:t>26</a:t>
            </a:fld>
            <a:endParaRPr lang="en-US" smtClean="0"/>
          </a:p>
        </p:txBody>
      </p:sp>
      <p:sp>
        <p:nvSpPr>
          <p:cNvPr id="58371" name="Rectangle 2"/>
          <p:cNvSpPr>
            <a:spLocks noGrp="1" noChangeArrowheads="1"/>
          </p:cNvSpPr>
          <p:nvPr>
            <p:ph type="title"/>
          </p:nvPr>
        </p:nvSpPr>
        <p:spPr/>
        <p:txBody>
          <a:bodyPr>
            <a:normAutofit fontScale="90000"/>
          </a:bodyPr>
          <a:lstStyle/>
          <a:p>
            <a:pPr eaLnBrk="1" hangingPunct="1"/>
            <a:r>
              <a:rPr lang="en-US" sz="4000" smtClean="0"/>
              <a:t>Applications of Many-to-Many Communmcations</a:t>
            </a:r>
          </a:p>
        </p:txBody>
      </p:sp>
      <p:sp>
        <p:nvSpPr>
          <p:cNvPr id="58372" name="Rectangle 3"/>
          <p:cNvSpPr>
            <a:spLocks noGrp="1" noChangeArrowheads="1"/>
          </p:cNvSpPr>
          <p:nvPr>
            <p:ph type="body" idx="1"/>
          </p:nvPr>
        </p:nvSpPr>
        <p:spPr/>
        <p:txBody>
          <a:bodyPr/>
          <a:lstStyle/>
          <a:p>
            <a:pPr eaLnBrk="1" hangingPunct="1">
              <a:lnSpc>
                <a:spcPct val="80000"/>
              </a:lnSpc>
            </a:pPr>
            <a:r>
              <a:rPr lang="en-US" dirty="0" err="1" smtClean="0">
                <a:solidFill>
                  <a:srgbClr val="000000"/>
                </a:solidFill>
              </a:rPr>
              <a:t>teleconfering</a:t>
            </a:r>
            <a:endParaRPr lang="en-US" dirty="0" smtClean="0">
              <a:solidFill>
                <a:srgbClr val="000000"/>
              </a:solidFill>
            </a:endParaRPr>
          </a:p>
          <a:p>
            <a:pPr eaLnBrk="1" hangingPunct="1">
              <a:lnSpc>
                <a:spcPct val="80000"/>
              </a:lnSpc>
            </a:pPr>
            <a:r>
              <a:rPr lang="en-US" dirty="0" err="1" smtClean="0">
                <a:solidFill>
                  <a:srgbClr val="000000"/>
                </a:solidFill>
              </a:rPr>
              <a:t>synchroning</a:t>
            </a:r>
            <a:r>
              <a:rPr lang="en-US" dirty="0" smtClean="0">
                <a:solidFill>
                  <a:srgbClr val="000000"/>
                </a:solidFill>
              </a:rPr>
              <a:t> replicated database</a:t>
            </a:r>
          </a:p>
          <a:p>
            <a:pPr lvl="1" eaLnBrk="1" hangingPunct="1">
              <a:lnSpc>
                <a:spcPct val="80000"/>
              </a:lnSpc>
            </a:pPr>
            <a:r>
              <a:rPr lang="en-US" dirty="0" smtClean="0">
                <a:solidFill>
                  <a:srgbClr val="000000"/>
                </a:solidFill>
              </a:rPr>
              <a:t>small data like program guides</a:t>
            </a:r>
          </a:p>
          <a:p>
            <a:pPr lvl="1" eaLnBrk="1" hangingPunct="1">
              <a:lnSpc>
                <a:spcPct val="80000"/>
              </a:lnSpc>
            </a:pPr>
            <a:r>
              <a:rPr lang="en-US" dirty="0" smtClean="0">
                <a:solidFill>
                  <a:srgbClr val="000000"/>
                </a:solidFill>
              </a:rPr>
              <a:t>big data like TV shows</a:t>
            </a:r>
          </a:p>
          <a:p>
            <a:pPr eaLnBrk="1" hangingPunct="1">
              <a:lnSpc>
                <a:spcPct val="80000"/>
              </a:lnSpc>
            </a:pPr>
            <a:r>
              <a:rPr lang="en-US" dirty="0" smtClean="0">
                <a:solidFill>
                  <a:srgbClr val="000000"/>
                </a:solidFill>
              </a:rPr>
              <a:t>collaborative work or play</a:t>
            </a:r>
          </a:p>
          <a:p>
            <a:pPr lvl="1" eaLnBrk="1" hangingPunct="1">
              <a:lnSpc>
                <a:spcPct val="80000"/>
              </a:lnSpc>
            </a:pPr>
            <a:r>
              <a:rPr lang="en-US" dirty="0" smtClean="0">
                <a:solidFill>
                  <a:srgbClr val="000000"/>
                </a:solidFill>
              </a:rPr>
              <a:t>shared, concurrently edited documents</a:t>
            </a:r>
          </a:p>
          <a:p>
            <a:pPr lvl="1" eaLnBrk="1" hangingPunct="1">
              <a:lnSpc>
                <a:spcPct val="80000"/>
              </a:lnSpc>
            </a:pPr>
            <a:r>
              <a:rPr lang="en-US" dirty="0" smtClean="0">
                <a:solidFill>
                  <a:srgbClr val="000000"/>
                </a:solidFill>
              </a:rPr>
              <a:t>multi-player games</a:t>
            </a:r>
          </a:p>
        </p:txBody>
      </p:sp>
    </p:spTree>
    <p:extLst>
      <p:ext uri="{BB962C8B-B14F-4D97-AF65-F5344CB8AC3E}">
        <p14:creationId xmlns:p14="http://schemas.microsoft.com/office/powerpoint/2010/main" val="609828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p>
            <a:fld id="{371CD083-B6E2-41B5-BA05-5542D7CEE991}" type="slidenum">
              <a:rPr lang="en-US" smtClean="0"/>
              <a:pPr/>
              <a:t>27</a:t>
            </a:fld>
            <a:endParaRPr lang="en-US" smtClean="0"/>
          </a:p>
        </p:txBody>
      </p:sp>
      <p:sp>
        <p:nvSpPr>
          <p:cNvPr id="95235" name="Rectangle 2"/>
          <p:cNvSpPr>
            <a:spLocks noGrp="1" noChangeArrowheads="1"/>
          </p:cNvSpPr>
          <p:nvPr>
            <p:ph type="title"/>
          </p:nvPr>
        </p:nvSpPr>
        <p:spPr/>
        <p:txBody>
          <a:bodyPr/>
          <a:lstStyle/>
          <a:p>
            <a:pPr eaLnBrk="1" hangingPunct="1"/>
            <a:r>
              <a:rPr lang="en-US" smtClean="0"/>
              <a:t>Common Problems in Multicast</a:t>
            </a:r>
          </a:p>
        </p:txBody>
      </p:sp>
      <p:sp>
        <p:nvSpPr>
          <p:cNvPr id="95236" name="Rectangle 3"/>
          <p:cNvSpPr>
            <a:spLocks noGrp="1" noChangeArrowheads="1"/>
          </p:cNvSpPr>
          <p:nvPr>
            <p:ph type="body" idx="1"/>
          </p:nvPr>
        </p:nvSpPr>
        <p:spPr/>
        <p:txBody>
          <a:bodyPr>
            <a:normAutofit/>
          </a:bodyPr>
          <a:lstStyle/>
          <a:p>
            <a:pPr eaLnBrk="1" hangingPunct="1">
              <a:lnSpc>
                <a:spcPct val="80000"/>
              </a:lnSpc>
            </a:pPr>
            <a:r>
              <a:rPr lang="en-US" dirty="0" smtClean="0"/>
              <a:t>scalability (in what dimensions?)</a:t>
            </a:r>
          </a:p>
          <a:p>
            <a:pPr lvl="1" eaLnBrk="1" hangingPunct="1">
              <a:lnSpc>
                <a:spcPct val="80000"/>
              </a:lnSpc>
            </a:pPr>
            <a:r>
              <a:rPr lang="en-US" dirty="0" smtClean="0">
                <a:solidFill>
                  <a:srgbClr val="006600"/>
                </a:solidFill>
              </a:rPr>
              <a:t>number of users per group</a:t>
            </a:r>
          </a:p>
          <a:p>
            <a:pPr lvl="1" eaLnBrk="1" hangingPunct="1">
              <a:lnSpc>
                <a:spcPct val="80000"/>
              </a:lnSpc>
            </a:pPr>
            <a:r>
              <a:rPr lang="en-US" dirty="0" smtClean="0">
                <a:solidFill>
                  <a:srgbClr val="006600"/>
                </a:solidFill>
              </a:rPr>
              <a:t>number of hops and kinds of topologies</a:t>
            </a:r>
          </a:p>
          <a:p>
            <a:pPr lvl="1" eaLnBrk="1" hangingPunct="1">
              <a:lnSpc>
                <a:spcPct val="80000"/>
              </a:lnSpc>
            </a:pPr>
            <a:r>
              <a:rPr lang="en-US" dirty="0" smtClean="0">
                <a:solidFill>
                  <a:srgbClr val="006600"/>
                </a:solidFill>
              </a:rPr>
              <a:t>bitrate</a:t>
            </a:r>
          </a:p>
          <a:p>
            <a:pPr lvl="1" eaLnBrk="1" hangingPunct="1">
              <a:lnSpc>
                <a:spcPct val="80000"/>
              </a:lnSpc>
            </a:pPr>
            <a:r>
              <a:rPr lang="en-US" dirty="0" smtClean="0">
                <a:solidFill>
                  <a:srgbClr val="006600"/>
                </a:solidFill>
              </a:rPr>
              <a:t>number of groups</a:t>
            </a:r>
          </a:p>
          <a:p>
            <a:pPr eaLnBrk="1" hangingPunct="1">
              <a:lnSpc>
                <a:spcPct val="80000"/>
              </a:lnSpc>
            </a:pPr>
            <a:r>
              <a:rPr lang="en-US" dirty="0" smtClean="0"/>
              <a:t>message </a:t>
            </a:r>
            <a:r>
              <a:rPr lang="en-US" i="1" dirty="0" smtClean="0"/>
              <a:t>implosion</a:t>
            </a:r>
            <a:r>
              <a:rPr lang="en-US" dirty="0" smtClean="0"/>
              <a:t>: ex: </a:t>
            </a:r>
          </a:p>
          <a:p>
            <a:pPr lvl="1" eaLnBrk="1" hangingPunct="1">
              <a:lnSpc>
                <a:spcPct val="80000"/>
              </a:lnSpc>
            </a:pPr>
            <a:r>
              <a:rPr lang="en-US" dirty="0" smtClean="0">
                <a:solidFill>
                  <a:srgbClr val="006600"/>
                </a:solidFill>
              </a:rPr>
              <a:t>getting many responses at the same time</a:t>
            </a:r>
          </a:p>
          <a:p>
            <a:pPr eaLnBrk="1" hangingPunct="1">
              <a:lnSpc>
                <a:spcPct val="80000"/>
              </a:lnSpc>
            </a:pPr>
            <a:r>
              <a:rPr lang="en-US" dirty="0" smtClean="0"/>
              <a:t>adapting to </a:t>
            </a:r>
            <a:r>
              <a:rPr lang="en-US" i="1" dirty="0" smtClean="0"/>
              <a:t>many</a:t>
            </a:r>
            <a:r>
              <a:rPr lang="en-US" dirty="0" smtClean="0"/>
              <a:t> different </a:t>
            </a:r>
            <a:r>
              <a:rPr lang="en-US" dirty="0" err="1" smtClean="0"/>
              <a:t>recievers</a:t>
            </a:r>
            <a:r>
              <a:rPr lang="en-US" dirty="0" smtClean="0"/>
              <a:t> </a:t>
            </a:r>
          </a:p>
          <a:p>
            <a:pPr lvl="1" eaLnBrk="1" hangingPunct="1">
              <a:lnSpc>
                <a:spcPct val="80000"/>
              </a:lnSpc>
            </a:pPr>
            <a:r>
              <a:rPr lang="en-US" dirty="0" smtClean="0">
                <a:solidFill>
                  <a:srgbClr val="006600"/>
                </a:solidFill>
              </a:rPr>
              <a:t>different users have different bitrates, loss</a:t>
            </a:r>
          </a:p>
          <a:p>
            <a:pPr eaLnBrk="1" hangingPunct="1">
              <a:lnSpc>
                <a:spcPct val="80000"/>
              </a:lnSpc>
            </a:pPr>
            <a:r>
              <a:rPr lang="en-US" dirty="0" smtClean="0"/>
              <a:t>surviving component failure</a:t>
            </a:r>
          </a:p>
          <a:p>
            <a:pPr lvl="1" eaLnBrk="1" hangingPunct="1">
              <a:lnSpc>
                <a:spcPct val="80000"/>
              </a:lnSpc>
            </a:pPr>
            <a:r>
              <a:rPr lang="en-US" dirty="0" smtClean="0">
                <a:solidFill>
                  <a:srgbClr val="006600"/>
                </a:solidFill>
              </a:rPr>
              <a:t>recovery from failure</a:t>
            </a:r>
          </a:p>
        </p:txBody>
      </p:sp>
    </p:spTree>
    <p:extLst>
      <p:ext uri="{BB962C8B-B14F-4D97-AF65-F5344CB8AC3E}">
        <p14:creationId xmlns:p14="http://schemas.microsoft.com/office/powerpoint/2010/main" val="42272979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23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23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23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23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2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smtClean="0"/>
              <a:t>Common Techniques in Mcast</a:t>
            </a:r>
          </a:p>
        </p:txBody>
      </p:sp>
      <p:sp>
        <p:nvSpPr>
          <p:cNvPr id="104450" name="Rectangle 3"/>
          <p:cNvSpPr>
            <a:spLocks noGrp="1" noChangeArrowheads="1"/>
          </p:cNvSpPr>
          <p:nvPr>
            <p:ph idx="1"/>
          </p:nvPr>
        </p:nvSpPr>
        <p:spPr/>
        <p:txBody>
          <a:bodyPr/>
          <a:lstStyle/>
          <a:p>
            <a:pPr eaLnBrk="1" hangingPunct="1">
              <a:lnSpc>
                <a:spcPct val="80000"/>
              </a:lnSpc>
            </a:pPr>
            <a:r>
              <a:rPr lang="en-US" smtClean="0"/>
              <a:t>soft state</a:t>
            </a:r>
          </a:p>
          <a:p>
            <a:pPr eaLnBrk="1" hangingPunct="1">
              <a:lnSpc>
                <a:spcPct val="80000"/>
              </a:lnSpc>
            </a:pPr>
            <a:r>
              <a:rPr lang="en-US" smtClean="0"/>
              <a:t>response after randomized delay</a:t>
            </a:r>
          </a:p>
          <a:p>
            <a:pPr eaLnBrk="1" hangingPunct="1">
              <a:lnSpc>
                <a:spcPct val="80000"/>
              </a:lnSpc>
            </a:pPr>
            <a:r>
              <a:rPr lang="en-US" smtClean="0"/>
              <a:t>suppression of duplicate responses</a:t>
            </a:r>
          </a:p>
          <a:p>
            <a:pPr eaLnBrk="1" hangingPunct="1">
              <a:lnSpc>
                <a:spcPct val="80000"/>
              </a:lnSpc>
              <a:buFontTx/>
              <a:buNone/>
            </a:pPr>
            <a:endParaRPr lang="en-US" smtClean="0"/>
          </a:p>
          <a:p>
            <a:pPr eaLnBrk="1" hangingPunct="1">
              <a:lnSpc>
                <a:spcPct val="80000"/>
              </a:lnSpc>
              <a:buFontTx/>
              <a:buNone/>
            </a:pPr>
            <a:r>
              <a:rPr lang="en-US" i="1" smtClean="0"/>
              <a:t>Watch for these techniques in many places! </a:t>
            </a:r>
          </a:p>
        </p:txBody>
      </p:sp>
      <p:sp>
        <p:nvSpPr>
          <p:cNvPr id="104452" name="Slide Number Placeholder 4"/>
          <p:cNvSpPr>
            <a:spLocks noGrp="1"/>
          </p:cNvSpPr>
          <p:nvPr>
            <p:ph type="sldNum" sz="quarter" idx="11"/>
          </p:nvPr>
        </p:nvSpPr>
        <p:spPr>
          <a:noFill/>
        </p:spPr>
        <p:txBody>
          <a:bodyPr/>
          <a:lstStyle/>
          <a:p>
            <a:fld id="{63B0D016-60FA-4181-B2E7-A1C62F0A31EE}" type="slidenum">
              <a:rPr lang="en-US" smtClean="0"/>
              <a:pPr/>
              <a:t>28</a:t>
            </a:fld>
            <a:endParaRPr lang="en-US" smtClean="0"/>
          </a:p>
        </p:txBody>
      </p:sp>
    </p:spTree>
    <p:extLst>
      <p:ext uri="{BB962C8B-B14F-4D97-AF65-F5344CB8AC3E}">
        <p14:creationId xmlns:p14="http://schemas.microsoft.com/office/powerpoint/2010/main" val="5064076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p>
            <a:fld id="{B14CD594-461D-416D-A949-C0BD8A94C9D8}" type="slidenum">
              <a:rPr lang="en-US" smtClean="0"/>
              <a:pPr/>
              <a:t>29</a:t>
            </a:fld>
            <a:endParaRPr lang="en-US" smtClean="0"/>
          </a:p>
        </p:txBody>
      </p:sp>
      <p:sp>
        <p:nvSpPr>
          <p:cNvPr id="110595" name="Rectangle 2"/>
          <p:cNvSpPr>
            <a:spLocks noGrp="1" noChangeArrowheads="1"/>
          </p:cNvSpPr>
          <p:nvPr>
            <p:ph type="title"/>
          </p:nvPr>
        </p:nvSpPr>
        <p:spPr/>
        <p:txBody>
          <a:bodyPr lIns="90488" tIns="44450" rIns="90488" bIns="44450">
            <a:normAutofit fontScale="90000"/>
          </a:bodyPr>
          <a:lstStyle/>
          <a:p>
            <a:pPr eaLnBrk="1" hangingPunct="1"/>
            <a:r>
              <a:rPr lang="en-US" smtClean="0"/>
              <a:t>Components of the</a:t>
            </a:r>
            <a:br>
              <a:rPr lang="en-US" smtClean="0"/>
            </a:br>
            <a:r>
              <a:rPr lang="en-US" smtClean="0"/>
              <a:t>IP Multicast Architecture</a:t>
            </a:r>
          </a:p>
        </p:txBody>
      </p:sp>
      <p:sp>
        <p:nvSpPr>
          <p:cNvPr id="110596" name="Rectangle 3"/>
          <p:cNvSpPr>
            <a:spLocks noChangeArrowheads="1"/>
          </p:cNvSpPr>
          <p:nvPr/>
        </p:nvSpPr>
        <p:spPr bwMode="auto">
          <a:xfrm>
            <a:off x="5422900" y="2146300"/>
            <a:ext cx="431800" cy="431800"/>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110597" name="Rectangle 4"/>
          <p:cNvSpPr>
            <a:spLocks noChangeArrowheads="1"/>
          </p:cNvSpPr>
          <p:nvPr/>
        </p:nvSpPr>
        <p:spPr bwMode="auto">
          <a:xfrm>
            <a:off x="7556500" y="2146300"/>
            <a:ext cx="431800" cy="431800"/>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110598" name="Line 5"/>
          <p:cNvSpPr>
            <a:spLocks noChangeShapeType="1"/>
          </p:cNvSpPr>
          <p:nvPr/>
        </p:nvSpPr>
        <p:spPr bwMode="auto">
          <a:xfrm>
            <a:off x="5422900" y="2438400"/>
            <a:ext cx="431800" cy="0"/>
          </a:xfrm>
          <a:prstGeom prst="line">
            <a:avLst/>
          </a:prstGeom>
          <a:noFill/>
          <a:ln w="25400">
            <a:solidFill>
              <a:schemeClr val="tx1"/>
            </a:solidFill>
            <a:round/>
            <a:headEnd/>
            <a:tailEnd/>
          </a:ln>
        </p:spPr>
        <p:txBody>
          <a:bodyPr wrap="none" anchor="ctr"/>
          <a:lstStyle/>
          <a:p>
            <a:endParaRPr lang="en-US"/>
          </a:p>
        </p:txBody>
      </p:sp>
      <p:sp>
        <p:nvSpPr>
          <p:cNvPr id="110599" name="Line 6"/>
          <p:cNvSpPr>
            <a:spLocks noChangeShapeType="1"/>
          </p:cNvSpPr>
          <p:nvPr/>
        </p:nvSpPr>
        <p:spPr bwMode="auto">
          <a:xfrm>
            <a:off x="7556500" y="2438400"/>
            <a:ext cx="431800" cy="0"/>
          </a:xfrm>
          <a:prstGeom prst="line">
            <a:avLst/>
          </a:prstGeom>
          <a:noFill/>
          <a:ln w="25400">
            <a:solidFill>
              <a:schemeClr val="tx1"/>
            </a:solidFill>
            <a:round/>
            <a:headEnd/>
            <a:tailEnd/>
          </a:ln>
        </p:spPr>
        <p:txBody>
          <a:bodyPr wrap="none" anchor="ctr"/>
          <a:lstStyle/>
          <a:p>
            <a:endParaRPr lang="en-US"/>
          </a:p>
        </p:txBody>
      </p:sp>
      <p:sp>
        <p:nvSpPr>
          <p:cNvPr id="110600" name="Line 7"/>
          <p:cNvSpPr>
            <a:spLocks noChangeShapeType="1"/>
          </p:cNvSpPr>
          <p:nvPr/>
        </p:nvSpPr>
        <p:spPr bwMode="auto">
          <a:xfrm>
            <a:off x="5638800" y="2603500"/>
            <a:ext cx="0" cy="508000"/>
          </a:xfrm>
          <a:prstGeom prst="line">
            <a:avLst/>
          </a:prstGeom>
          <a:noFill/>
          <a:ln w="25400">
            <a:solidFill>
              <a:schemeClr val="tx1"/>
            </a:solidFill>
            <a:round/>
            <a:headEnd/>
            <a:tailEnd/>
          </a:ln>
        </p:spPr>
        <p:txBody>
          <a:bodyPr wrap="none" anchor="ctr"/>
          <a:lstStyle/>
          <a:p>
            <a:endParaRPr lang="en-US"/>
          </a:p>
        </p:txBody>
      </p:sp>
      <p:sp>
        <p:nvSpPr>
          <p:cNvPr id="110601" name="Line 8"/>
          <p:cNvSpPr>
            <a:spLocks noChangeShapeType="1"/>
          </p:cNvSpPr>
          <p:nvPr/>
        </p:nvSpPr>
        <p:spPr bwMode="auto">
          <a:xfrm>
            <a:off x="7772400" y="2603500"/>
            <a:ext cx="0" cy="508000"/>
          </a:xfrm>
          <a:prstGeom prst="line">
            <a:avLst/>
          </a:prstGeom>
          <a:noFill/>
          <a:ln w="25400">
            <a:solidFill>
              <a:schemeClr val="tx1"/>
            </a:solidFill>
            <a:round/>
            <a:headEnd/>
            <a:tailEnd/>
          </a:ln>
        </p:spPr>
        <p:txBody>
          <a:bodyPr wrap="none" anchor="ctr"/>
          <a:lstStyle/>
          <a:p>
            <a:endParaRPr lang="en-US"/>
          </a:p>
        </p:txBody>
      </p:sp>
      <p:sp>
        <p:nvSpPr>
          <p:cNvPr id="110602" name="Line 9"/>
          <p:cNvSpPr>
            <a:spLocks noChangeShapeType="1"/>
          </p:cNvSpPr>
          <p:nvPr/>
        </p:nvSpPr>
        <p:spPr bwMode="auto">
          <a:xfrm>
            <a:off x="5295900" y="3124200"/>
            <a:ext cx="2819400" cy="0"/>
          </a:xfrm>
          <a:prstGeom prst="line">
            <a:avLst/>
          </a:prstGeom>
          <a:noFill/>
          <a:ln w="76200">
            <a:solidFill>
              <a:schemeClr val="tx1"/>
            </a:solidFill>
            <a:round/>
            <a:headEnd/>
            <a:tailEnd/>
          </a:ln>
        </p:spPr>
        <p:txBody>
          <a:bodyPr wrap="none" anchor="ctr"/>
          <a:lstStyle/>
          <a:p>
            <a:endParaRPr lang="en-US"/>
          </a:p>
        </p:txBody>
      </p:sp>
      <p:sp>
        <p:nvSpPr>
          <p:cNvPr id="110603" name="Line 10"/>
          <p:cNvSpPr>
            <a:spLocks noChangeShapeType="1"/>
          </p:cNvSpPr>
          <p:nvPr/>
        </p:nvSpPr>
        <p:spPr bwMode="auto">
          <a:xfrm>
            <a:off x="5867400" y="3136900"/>
            <a:ext cx="0" cy="355600"/>
          </a:xfrm>
          <a:prstGeom prst="line">
            <a:avLst/>
          </a:prstGeom>
          <a:noFill/>
          <a:ln w="25400">
            <a:solidFill>
              <a:schemeClr val="tx1"/>
            </a:solidFill>
            <a:round/>
            <a:headEnd/>
            <a:tailEnd/>
          </a:ln>
        </p:spPr>
        <p:txBody>
          <a:bodyPr wrap="none" anchor="ctr"/>
          <a:lstStyle/>
          <a:p>
            <a:endParaRPr lang="en-US"/>
          </a:p>
        </p:txBody>
      </p:sp>
      <p:sp>
        <p:nvSpPr>
          <p:cNvPr id="110604" name="Line 11"/>
          <p:cNvSpPr>
            <a:spLocks noChangeShapeType="1"/>
          </p:cNvSpPr>
          <p:nvPr/>
        </p:nvSpPr>
        <p:spPr bwMode="auto">
          <a:xfrm>
            <a:off x="7543800" y="3136900"/>
            <a:ext cx="0" cy="355600"/>
          </a:xfrm>
          <a:prstGeom prst="line">
            <a:avLst/>
          </a:prstGeom>
          <a:noFill/>
          <a:ln w="25400">
            <a:solidFill>
              <a:schemeClr val="tx1"/>
            </a:solidFill>
            <a:round/>
            <a:headEnd/>
            <a:tailEnd/>
          </a:ln>
        </p:spPr>
        <p:txBody>
          <a:bodyPr wrap="none" anchor="ctr"/>
          <a:lstStyle/>
          <a:p>
            <a:endParaRPr lang="en-US"/>
          </a:p>
        </p:txBody>
      </p:sp>
      <p:sp>
        <p:nvSpPr>
          <p:cNvPr id="110605" name="Rectangle 12"/>
          <p:cNvSpPr>
            <a:spLocks noChangeArrowheads="1"/>
          </p:cNvSpPr>
          <p:nvPr/>
        </p:nvSpPr>
        <p:spPr bwMode="auto">
          <a:xfrm>
            <a:off x="6311900" y="2165350"/>
            <a:ext cx="787400" cy="393700"/>
          </a:xfrm>
          <a:prstGeom prst="rect">
            <a:avLst/>
          </a:prstGeom>
          <a:noFill/>
          <a:ln w="12700">
            <a:noFill/>
            <a:miter lim="800000"/>
            <a:headEnd/>
            <a:tailEnd/>
          </a:ln>
        </p:spPr>
        <p:txBody>
          <a:bodyPr wrap="none" lIns="90488" tIns="44450" rIns="90488" bIns="44450">
            <a:spAutoFit/>
          </a:bodyPr>
          <a:lstStyle/>
          <a:p>
            <a:pPr algn="ctr" eaLnBrk="0" hangingPunct="0"/>
            <a:r>
              <a:rPr lang="en-US">
                <a:latin typeface="Arial" charset="0"/>
              </a:rPr>
              <a:t>hosts</a:t>
            </a:r>
          </a:p>
        </p:txBody>
      </p:sp>
      <p:sp>
        <p:nvSpPr>
          <p:cNvPr id="110606" name="Rectangle 13"/>
          <p:cNvSpPr>
            <a:spLocks noChangeArrowheads="1"/>
          </p:cNvSpPr>
          <p:nvPr/>
        </p:nvSpPr>
        <p:spPr bwMode="auto">
          <a:xfrm>
            <a:off x="6221413" y="3613150"/>
            <a:ext cx="969962" cy="393700"/>
          </a:xfrm>
          <a:prstGeom prst="rect">
            <a:avLst/>
          </a:prstGeom>
          <a:noFill/>
          <a:ln w="12700">
            <a:noFill/>
            <a:miter lim="800000"/>
            <a:headEnd/>
            <a:tailEnd/>
          </a:ln>
        </p:spPr>
        <p:txBody>
          <a:bodyPr wrap="none" lIns="90488" tIns="44450" rIns="90488" bIns="44450">
            <a:spAutoFit/>
          </a:bodyPr>
          <a:lstStyle/>
          <a:p>
            <a:pPr algn="ctr" eaLnBrk="0" hangingPunct="0"/>
            <a:r>
              <a:rPr lang="en-US">
                <a:latin typeface="Arial" charset="0"/>
              </a:rPr>
              <a:t>routers</a:t>
            </a:r>
          </a:p>
        </p:txBody>
      </p:sp>
      <p:sp>
        <p:nvSpPr>
          <p:cNvPr id="110607" name="Line 14"/>
          <p:cNvSpPr>
            <a:spLocks noChangeShapeType="1"/>
          </p:cNvSpPr>
          <p:nvPr/>
        </p:nvSpPr>
        <p:spPr bwMode="auto">
          <a:xfrm flipH="1">
            <a:off x="7073900" y="3746500"/>
            <a:ext cx="482600" cy="1498600"/>
          </a:xfrm>
          <a:prstGeom prst="line">
            <a:avLst/>
          </a:prstGeom>
          <a:noFill/>
          <a:ln w="25400">
            <a:solidFill>
              <a:schemeClr val="tx1"/>
            </a:solidFill>
            <a:round/>
            <a:headEnd/>
            <a:tailEnd/>
          </a:ln>
        </p:spPr>
        <p:txBody>
          <a:bodyPr wrap="none" anchor="ctr"/>
          <a:lstStyle/>
          <a:p>
            <a:endParaRPr lang="en-US"/>
          </a:p>
        </p:txBody>
      </p:sp>
      <p:sp>
        <p:nvSpPr>
          <p:cNvPr id="110608" name="Line 15"/>
          <p:cNvSpPr>
            <a:spLocks noChangeShapeType="1"/>
          </p:cNvSpPr>
          <p:nvPr/>
        </p:nvSpPr>
        <p:spPr bwMode="auto">
          <a:xfrm>
            <a:off x="5880100" y="3746500"/>
            <a:ext cx="1193800" cy="1498600"/>
          </a:xfrm>
          <a:prstGeom prst="line">
            <a:avLst/>
          </a:prstGeom>
          <a:noFill/>
          <a:ln w="25400">
            <a:solidFill>
              <a:schemeClr val="tx1"/>
            </a:solidFill>
            <a:round/>
            <a:headEnd/>
            <a:tailEnd/>
          </a:ln>
        </p:spPr>
        <p:txBody>
          <a:bodyPr wrap="none" anchor="ctr"/>
          <a:lstStyle/>
          <a:p>
            <a:endParaRPr lang="en-US"/>
          </a:p>
        </p:txBody>
      </p:sp>
      <p:sp>
        <p:nvSpPr>
          <p:cNvPr id="110609" name="Line 16"/>
          <p:cNvSpPr>
            <a:spLocks noChangeShapeType="1"/>
          </p:cNvSpPr>
          <p:nvPr/>
        </p:nvSpPr>
        <p:spPr bwMode="auto">
          <a:xfrm flipH="1">
            <a:off x="5397500" y="3746500"/>
            <a:ext cx="482600" cy="1422400"/>
          </a:xfrm>
          <a:prstGeom prst="line">
            <a:avLst/>
          </a:prstGeom>
          <a:noFill/>
          <a:ln w="25400">
            <a:solidFill>
              <a:schemeClr val="tx1"/>
            </a:solidFill>
            <a:prstDash val="dash"/>
            <a:round/>
            <a:headEnd/>
            <a:tailEnd/>
          </a:ln>
        </p:spPr>
        <p:txBody>
          <a:bodyPr wrap="none" anchor="ctr"/>
          <a:lstStyle/>
          <a:p>
            <a:endParaRPr lang="en-US"/>
          </a:p>
        </p:txBody>
      </p:sp>
      <p:sp>
        <p:nvSpPr>
          <p:cNvPr id="110610" name="Line 17"/>
          <p:cNvSpPr>
            <a:spLocks noChangeShapeType="1"/>
          </p:cNvSpPr>
          <p:nvPr/>
        </p:nvSpPr>
        <p:spPr bwMode="auto">
          <a:xfrm flipH="1">
            <a:off x="6769100" y="5270500"/>
            <a:ext cx="330200" cy="889000"/>
          </a:xfrm>
          <a:prstGeom prst="line">
            <a:avLst/>
          </a:prstGeom>
          <a:noFill/>
          <a:ln w="25400">
            <a:solidFill>
              <a:schemeClr val="tx1"/>
            </a:solidFill>
            <a:prstDash val="dash"/>
            <a:round/>
            <a:headEnd/>
            <a:tailEnd/>
          </a:ln>
        </p:spPr>
        <p:txBody>
          <a:bodyPr wrap="none" anchor="ctr"/>
          <a:lstStyle/>
          <a:p>
            <a:endParaRPr lang="en-US"/>
          </a:p>
        </p:txBody>
      </p:sp>
      <p:sp>
        <p:nvSpPr>
          <p:cNvPr id="110611" name="Line 18"/>
          <p:cNvSpPr>
            <a:spLocks noChangeShapeType="1"/>
          </p:cNvSpPr>
          <p:nvPr/>
        </p:nvSpPr>
        <p:spPr bwMode="auto">
          <a:xfrm>
            <a:off x="7099300" y="5270500"/>
            <a:ext cx="431800" cy="736600"/>
          </a:xfrm>
          <a:prstGeom prst="line">
            <a:avLst/>
          </a:prstGeom>
          <a:noFill/>
          <a:ln w="25400">
            <a:solidFill>
              <a:schemeClr val="tx1"/>
            </a:solidFill>
            <a:prstDash val="dash"/>
            <a:round/>
            <a:headEnd/>
            <a:tailEnd/>
          </a:ln>
        </p:spPr>
        <p:txBody>
          <a:bodyPr wrap="none" anchor="ctr"/>
          <a:lstStyle/>
          <a:p>
            <a:endParaRPr lang="en-US"/>
          </a:p>
        </p:txBody>
      </p:sp>
      <p:sp>
        <p:nvSpPr>
          <p:cNvPr id="110612" name="Rectangle 19"/>
          <p:cNvSpPr>
            <a:spLocks noChangeArrowheads="1"/>
          </p:cNvSpPr>
          <p:nvPr/>
        </p:nvSpPr>
        <p:spPr bwMode="auto">
          <a:xfrm>
            <a:off x="2017713" y="2195513"/>
            <a:ext cx="2214562" cy="454025"/>
          </a:xfrm>
          <a:prstGeom prst="rect">
            <a:avLst/>
          </a:prstGeom>
          <a:noFill/>
          <a:ln w="12700">
            <a:noFill/>
            <a:miter lim="800000"/>
            <a:headEnd/>
            <a:tailEnd/>
          </a:ln>
        </p:spPr>
        <p:txBody>
          <a:bodyPr wrap="none" lIns="90488" tIns="44450" rIns="90488" bIns="44450">
            <a:spAutoFit/>
          </a:bodyPr>
          <a:lstStyle/>
          <a:p>
            <a:pPr algn="ctr" eaLnBrk="0" hangingPunct="0"/>
            <a:r>
              <a:rPr lang="en-US" sz="2400" b="1" i="1">
                <a:solidFill>
                  <a:srgbClr val="FF0000"/>
                </a:solidFill>
                <a:latin typeface="Arial" charset="0"/>
              </a:rPr>
              <a:t>service model</a:t>
            </a:r>
          </a:p>
        </p:txBody>
      </p:sp>
      <p:sp>
        <p:nvSpPr>
          <p:cNvPr id="110613" name="Line 20"/>
          <p:cNvSpPr>
            <a:spLocks noChangeShapeType="1"/>
          </p:cNvSpPr>
          <p:nvPr/>
        </p:nvSpPr>
        <p:spPr bwMode="auto">
          <a:xfrm>
            <a:off x="4292600" y="2438400"/>
            <a:ext cx="558800" cy="0"/>
          </a:xfrm>
          <a:prstGeom prst="line">
            <a:avLst/>
          </a:prstGeom>
          <a:noFill/>
          <a:ln w="50800">
            <a:solidFill>
              <a:schemeClr val="tx1"/>
            </a:solidFill>
            <a:round/>
            <a:headEnd/>
            <a:tailEnd type="triangle" w="med" len="med"/>
          </a:ln>
        </p:spPr>
        <p:txBody>
          <a:bodyPr wrap="none" anchor="ctr"/>
          <a:lstStyle/>
          <a:p>
            <a:endParaRPr lang="en-US"/>
          </a:p>
        </p:txBody>
      </p:sp>
      <p:sp>
        <p:nvSpPr>
          <p:cNvPr id="110614" name="Arc 21"/>
          <p:cNvSpPr>
            <a:spLocks/>
          </p:cNvSpPr>
          <p:nvPr/>
        </p:nvSpPr>
        <p:spPr bwMode="auto">
          <a:xfrm>
            <a:off x="4725988" y="26177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10615" name="Line 22"/>
          <p:cNvSpPr>
            <a:spLocks noChangeShapeType="1"/>
          </p:cNvSpPr>
          <p:nvPr/>
        </p:nvSpPr>
        <p:spPr bwMode="auto">
          <a:xfrm>
            <a:off x="4724400" y="2844800"/>
            <a:ext cx="0" cy="25400"/>
          </a:xfrm>
          <a:prstGeom prst="line">
            <a:avLst/>
          </a:prstGeom>
          <a:noFill/>
          <a:ln w="50800">
            <a:solidFill>
              <a:schemeClr val="tx1"/>
            </a:solidFill>
            <a:round/>
            <a:headEnd/>
            <a:tailEnd/>
          </a:ln>
        </p:spPr>
        <p:txBody>
          <a:bodyPr wrap="none" anchor="ctr"/>
          <a:lstStyle/>
          <a:p>
            <a:endParaRPr lang="en-US"/>
          </a:p>
        </p:txBody>
      </p:sp>
      <p:sp>
        <p:nvSpPr>
          <p:cNvPr id="110616" name="Arc 23"/>
          <p:cNvSpPr>
            <a:spLocks/>
          </p:cNvSpPr>
          <p:nvPr/>
        </p:nvSpPr>
        <p:spPr bwMode="auto">
          <a:xfrm rot="10800000">
            <a:off x="4610100" y="29225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10617" name="Arc 24"/>
          <p:cNvSpPr>
            <a:spLocks/>
          </p:cNvSpPr>
          <p:nvPr/>
        </p:nvSpPr>
        <p:spPr bwMode="auto">
          <a:xfrm rot="10800000">
            <a:off x="4699000" y="3455988"/>
            <a:ext cx="128588" cy="203200"/>
          </a:xfrm>
          <a:custGeom>
            <a:avLst/>
            <a:gdLst>
              <a:gd name="T0" fmla="*/ 0 w 21870"/>
              <a:gd name="T1" fmla="*/ 1684 h 21600"/>
              <a:gd name="T2" fmla="*/ 4445329 w 21870"/>
              <a:gd name="T3" fmla="*/ 17983057 h 21600"/>
              <a:gd name="T4" fmla="*/ 54898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10618" name="Arc 25"/>
          <p:cNvSpPr>
            <a:spLocks/>
          </p:cNvSpPr>
          <p:nvPr/>
        </p:nvSpPr>
        <p:spPr bwMode="auto">
          <a:xfrm>
            <a:off x="4583113" y="3151188"/>
            <a:ext cx="128587" cy="203200"/>
          </a:xfrm>
          <a:custGeom>
            <a:avLst/>
            <a:gdLst>
              <a:gd name="T0" fmla="*/ 0 w 21870"/>
              <a:gd name="T1" fmla="*/ 1684 h 21600"/>
              <a:gd name="T2" fmla="*/ 4445224 w 21870"/>
              <a:gd name="T3" fmla="*/ 17983057 h 21600"/>
              <a:gd name="T4" fmla="*/ 54863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10619" name="Line 26"/>
          <p:cNvSpPr>
            <a:spLocks noChangeShapeType="1"/>
          </p:cNvSpPr>
          <p:nvPr/>
        </p:nvSpPr>
        <p:spPr bwMode="auto">
          <a:xfrm>
            <a:off x="4724400" y="3378200"/>
            <a:ext cx="0" cy="25400"/>
          </a:xfrm>
          <a:prstGeom prst="line">
            <a:avLst/>
          </a:prstGeom>
          <a:noFill/>
          <a:ln w="50800">
            <a:solidFill>
              <a:schemeClr val="tx1"/>
            </a:solidFill>
            <a:round/>
            <a:headEnd/>
            <a:tailEnd/>
          </a:ln>
        </p:spPr>
        <p:txBody>
          <a:bodyPr wrap="none" anchor="ctr"/>
          <a:lstStyle/>
          <a:p>
            <a:endParaRPr lang="en-US"/>
          </a:p>
        </p:txBody>
      </p:sp>
      <p:sp>
        <p:nvSpPr>
          <p:cNvPr id="110620" name="Arc 27"/>
          <p:cNvSpPr>
            <a:spLocks/>
          </p:cNvSpPr>
          <p:nvPr/>
        </p:nvSpPr>
        <p:spPr bwMode="auto">
          <a:xfrm>
            <a:off x="4725988" y="38369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10621" name="Arc 28"/>
          <p:cNvSpPr>
            <a:spLocks/>
          </p:cNvSpPr>
          <p:nvPr/>
        </p:nvSpPr>
        <p:spPr bwMode="auto">
          <a:xfrm rot="10800000">
            <a:off x="4610100" y="47513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10622" name="Arc 29"/>
          <p:cNvSpPr>
            <a:spLocks/>
          </p:cNvSpPr>
          <p:nvPr/>
        </p:nvSpPr>
        <p:spPr bwMode="auto">
          <a:xfrm rot="10800000">
            <a:off x="4699000" y="5894388"/>
            <a:ext cx="128588" cy="203200"/>
          </a:xfrm>
          <a:custGeom>
            <a:avLst/>
            <a:gdLst>
              <a:gd name="T0" fmla="*/ 0 w 21870"/>
              <a:gd name="T1" fmla="*/ 1684 h 21600"/>
              <a:gd name="T2" fmla="*/ 4445329 w 21870"/>
              <a:gd name="T3" fmla="*/ 17983057 h 21600"/>
              <a:gd name="T4" fmla="*/ 54898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10623" name="Arc 30"/>
          <p:cNvSpPr>
            <a:spLocks/>
          </p:cNvSpPr>
          <p:nvPr/>
        </p:nvSpPr>
        <p:spPr bwMode="auto">
          <a:xfrm>
            <a:off x="4583113" y="4979988"/>
            <a:ext cx="128587" cy="203200"/>
          </a:xfrm>
          <a:custGeom>
            <a:avLst/>
            <a:gdLst>
              <a:gd name="T0" fmla="*/ 0 w 21870"/>
              <a:gd name="T1" fmla="*/ 1684 h 21600"/>
              <a:gd name="T2" fmla="*/ 4445224 w 21870"/>
              <a:gd name="T3" fmla="*/ 17983057 h 21600"/>
              <a:gd name="T4" fmla="*/ 54863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10624" name="Line 31"/>
          <p:cNvSpPr>
            <a:spLocks noChangeShapeType="1"/>
          </p:cNvSpPr>
          <p:nvPr/>
        </p:nvSpPr>
        <p:spPr bwMode="auto">
          <a:xfrm>
            <a:off x="4724400" y="5207000"/>
            <a:ext cx="0" cy="635000"/>
          </a:xfrm>
          <a:prstGeom prst="line">
            <a:avLst/>
          </a:prstGeom>
          <a:noFill/>
          <a:ln w="50800">
            <a:solidFill>
              <a:schemeClr val="tx1"/>
            </a:solidFill>
            <a:round/>
            <a:headEnd/>
            <a:tailEnd/>
          </a:ln>
        </p:spPr>
        <p:txBody>
          <a:bodyPr wrap="none" anchor="ctr"/>
          <a:lstStyle/>
          <a:p>
            <a:endParaRPr lang="en-US"/>
          </a:p>
        </p:txBody>
      </p:sp>
      <p:sp>
        <p:nvSpPr>
          <p:cNvPr id="110625" name="Line 32"/>
          <p:cNvSpPr>
            <a:spLocks noChangeShapeType="1"/>
          </p:cNvSpPr>
          <p:nvPr/>
        </p:nvSpPr>
        <p:spPr bwMode="auto">
          <a:xfrm>
            <a:off x="4724400" y="4064000"/>
            <a:ext cx="0" cy="635000"/>
          </a:xfrm>
          <a:prstGeom prst="line">
            <a:avLst/>
          </a:prstGeom>
          <a:noFill/>
          <a:ln w="50800">
            <a:solidFill>
              <a:schemeClr val="tx1"/>
            </a:solidFill>
            <a:round/>
            <a:headEnd/>
            <a:tailEnd/>
          </a:ln>
        </p:spPr>
        <p:txBody>
          <a:bodyPr wrap="none" anchor="ctr"/>
          <a:lstStyle/>
          <a:p>
            <a:endParaRPr lang="en-US"/>
          </a:p>
        </p:txBody>
      </p:sp>
      <p:sp>
        <p:nvSpPr>
          <p:cNvPr id="110626" name="Rectangle 33"/>
          <p:cNvSpPr>
            <a:spLocks noChangeArrowheads="1"/>
          </p:cNvSpPr>
          <p:nvPr/>
        </p:nvSpPr>
        <p:spPr bwMode="auto">
          <a:xfrm>
            <a:off x="1381125" y="2881313"/>
            <a:ext cx="3181350" cy="819150"/>
          </a:xfrm>
          <a:prstGeom prst="rect">
            <a:avLst/>
          </a:prstGeom>
          <a:noFill/>
          <a:ln w="12700">
            <a:noFill/>
            <a:miter lim="800000"/>
            <a:headEnd/>
            <a:tailEnd/>
          </a:ln>
        </p:spPr>
        <p:txBody>
          <a:bodyPr wrap="none" lIns="90488" tIns="44450" rIns="90488" bIns="44450">
            <a:spAutoFit/>
          </a:bodyPr>
          <a:lstStyle/>
          <a:p>
            <a:pPr algn="ctr" eaLnBrk="0" hangingPunct="0"/>
            <a:r>
              <a:rPr lang="en-US" sz="2400">
                <a:latin typeface="Arial" charset="0"/>
              </a:rPr>
              <a:t>host-to-router protocol</a:t>
            </a:r>
            <a:br>
              <a:rPr lang="en-US" sz="2400">
                <a:latin typeface="Arial" charset="0"/>
              </a:rPr>
            </a:br>
            <a:r>
              <a:rPr lang="en-US" sz="2400">
                <a:latin typeface="Arial" charset="0"/>
              </a:rPr>
              <a:t>(IGMP)</a:t>
            </a:r>
          </a:p>
        </p:txBody>
      </p:sp>
      <p:sp>
        <p:nvSpPr>
          <p:cNvPr id="110627" name="Rectangle 34"/>
          <p:cNvSpPr>
            <a:spLocks noChangeArrowheads="1"/>
          </p:cNvSpPr>
          <p:nvPr/>
        </p:nvSpPr>
        <p:spPr bwMode="auto">
          <a:xfrm>
            <a:off x="806450" y="4710113"/>
            <a:ext cx="3724275" cy="819150"/>
          </a:xfrm>
          <a:prstGeom prst="rect">
            <a:avLst/>
          </a:prstGeom>
          <a:noFill/>
          <a:ln w="12700">
            <a:noFill/>
            <a:miter lim="800000"/>
            <a:headEnd/>
            <a:tailEnd/>
          </a:ln>
        </p:spPr>
        <p:txBody>
          <a:bodyPr wrap="none" lIns="90488" tIns="44450" rIns="90488" bIns="44450">
            <a:spAutoFit/>
          </a:bodyPr>
          <a:lstStyle/>
          <a:p>
            <a:pPr algn="ctr" eaLnBrk="0" hangingPunct="0"/>
            <a:r>
              <a:rPr lang="en-US" sz="2400">
                <a:latin typeface="Arial" charset="0"/>
              </a:rPr>
              <a:t>multicast routing protocols</a:t>
            </a:r>
            <a:br>
              <a:rPr lang="en-US" sz="2400">
                <a:latin typeface="Arial" charset="0"/>
              </a:rPr>
            </a:br>
            <a:r>
              <a:rPr lang="en-US" sz="2400">
                <a:latin typeface="Arial" charset="0"/>
              </a:rPr>
              <a:t>(various)</a:t>
            </a:r>
          </a:p>
        </p:txBody>
      </p:sp>
      <p:sp>
        <p:nvSpPr>
          <p:cNvPr id="110628" name="Oval 35"/>
          <p:cNvSpPr>
            <a:spLocks noChangeArrowheads="1"/>
          </p:cNvSpPr>
          <p:nvPr/>
        </p:nvSpPr>
        <p:spPr bwMode="auto">
          <a:xfrm>
            <a:off x="5651500" y="3517900"/>
            <a:ext cx="431800" cy="431800"/>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110629" name="Oval 36"/>
          <p:cNvSpPr>
            <a:spLocks noChangeArrowheads="1"/>
          </p:cNvSpPr>
          <p:nvPr/>
        </p:nvSpPr>
        <p:spPr bwMode="auto">
          <a:xfrm>
            <a:off x="7327900" y="3517900"/>
            <a:ext cx="431800" cy="431800"/>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110630" name="Oval 37"/>
          <p:cNvSpPr>
            <a:spLocks noChangeArrowheads="1"/>
          </p:cNvSpPr>
          <p:nvPr/>
        </p:nvSpPr>
        <p:spPr bwMode="auto">
          <a:xfrm>
            <a:off x="6870700" y="5041900"/>
            <a:ext cx="431800" cy="431800"/>
          </a:xfrm>
          <a:prstGeom prst="ellipse">
            <a:avLst/>
          </a:prstGeom>
          <a:solidFill>
            <a:schemeClr val="accent1"/>
          </a:solidFill>
          <a:ln w="25400">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41444137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smtClean="0">
                <a:latin typeface="Calibri" charset="0"/>
                <a:ea typeface="MS PGothic" charset="0"/>
              </a:rPr>
              <a:t>Review: The </a:t>
            </a:r>
            <a:r>
              <a:rPr lang="en-US" dirty="0">
                <a:latin typeface="Calibri" charset="0"/>
                <a:ea typeface="MS PGothic" charset="0"/>
              </a:rPr>
              <a:t>IP Service Model</a:t>
            </a:r>
          </a:p>
        </p:txBody>
      </p:sp>
      <p:sp>
        <p:nvSpPr>
          <p:cNvPr id="38914" name="Slide Number Placeholder 2"/>
          <p:cNvSpPr>
            <a:spLocks noGrp="1"/>
          </p:cNvSpPr>
          <p:nvPr>
            <p:ph type="sldNum" sz="quarter" idx="4294967295"/>
          </p:nvPr>
        </p:nvSpPr>
        <p:spPr bwMode="auto">
          <a:xfrm>
            <a:off x="7162800" y="65532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fld id="{1A54594A-CEC8-FF49-B30B-9D0706915363}" type="slidenum">
              <a:rPr lang="en-US" sz="1800"/>
              <a:pPr/>
              <a:t>3</a:t>
            </a:fld>
            <a:endParaRPr lang="en-US" sz="1800"/>
          </a:p>
        </p:txBody>
      </p:sp>
      <p:graphicFrame>
        <p:nvGraphicFramePr>
          <p:cNvPr id="8" name="Table 7"/>
          <p:cNvGraphicFramePr>
            <a:graphicFrameLocks noGrp="1"/>
          </p:cNvGraphicFramePr>
          <p:nvPr/>
        </p:nvGraphicFramePr>
        <p:xfrm>
          <a:off x="200025" y="1685925"/>
          <a:ext cx="5391150" cy="4714876"/>
        </p:xfrm>
        <a:graphic>
          <a:graphicData uri="http://schemas.openxmlformats.org/drawingml/2006/table">
            <a:tbl>
              <a:tblPr/>
              <a:tblGrid>
                <a:gridCol w="2089161"/>
                <a:gridCol w="3301989"/>
              </a:tblGrid>
              <a:tr h="599553">
                <a:tc>
                  <a:txBody>
                    <a:bodyPr/>
                    <a:lstStyle/>
                    <a:p>
                      <a:pPr marL="0" marR="0" lvl="0" indent="0" algn="ctr" defTabSz="652463" rtl="0" eaLnBrk="1" fontAlgn="base" latinLnBrk="0" hangingPunct="1">
                        <a:lnSpc>
                          <a:spcPct val="100000"/>
                        </a:lnSpc>
                        <a:spcBef>
                          <a:spcPct val="0"/>
                        </a:spcBef>
                        <a:spcAft>
                          <a:spcPct val="0"/>
                        </a:spcAft>
                        <a:buClrTx/>
                        <a:buSzTx/>
                        <a:buFontTx/>
                        <a:buNone/>
                        <a:tabLst/>
                      </a:pPr>
                      <a:r>
                        <a:rPr kumimoji="0" lang="en-US" sz="3300" b="1" i="0" u="none" strike="noStrike" cap="none" normalizeH="0" baseline="0" dirty="0" smtClean="0">
                          <a:ln>
                            <a:noFill/>
                          </a:ln>
                          <a:solidFill>
                            <a:schemeClr val="tx1"/>
                          </a:solidFill>
                          <a:effectLst/>
                          <a:latin typeface="Calibri" charset="0"/>
                          <a:ea typeface="ＭＳ Ｐゴシック" charset="0"/>
                          <a:cs typeface="Calibri" charset="0"/>
                        </a:rPr>
                        <a:t>Property</a:t>
                      </a:r>
                      <a:endParaRPr kumimoji="0" lang="en-US" sz="3300" b="1" i="0" u="none" strike="noStrike" cap="none" normalizeH="0" baseline="0" dirty="0">
                        <a:ln>
                          <a:noFill/>
                        </a:ln>
                        <a:solidFill>
                          <a:schemeClr val="tx1"/>
                        </a:solidFill>
                        <a:effectLst/>
                        <a:latin typeface="Calibri" charset="0"/>
                        <a:ea typeface="ＭＳ Ｐゴシック" charset="0"/>
                        <a:cs typeface="Calibri" charset="0"/>
                      </a:endParaRP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6524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alibri" charset="0"/>
                          <a:ea typeface="ＭＳ Ｐゴシック" charset="0"/>
                          <a:cs typeface="Calibri" charset="0"/>
                        </a:rPr>
                        <a:t>Behavior</a:t>
                      </a: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188860">
                <a:tc>
                  <a:txBody>
                    <a:bodyPr/>
                    <a:lstStyle/>
                    <a:p>
                      <a:pPr marL="0" marR="0" lvl="0" indent="0" algn="ctr" defTabSz="652463" rtl="0" eaLnBrk="1" fontAlgn="base" latinLnBrk="0" hangingPunct="1">
                        <a:lnSpc>
                          <a:spcPct val="100000"/>
                        </a:lnSpc>
                        <a:spcBef>
                          <a:spcPct val="0"/>
                        </a:spcBef>
                        <a:spcAft>
                          <a:spcPct val="0"/>
                        </a:spcAft>
                        <a:buClrTx/>
                        <a:buSzTx/>
                        <a:buFontTx/>
                        <a:buNone/>
                        <a:tabLst/>
                      </a:pPr>
                      <a:r>
                        <a:rPr kumimoji="0" lang="en-US" sz="3000" b="1" i="1" u="none" strike="noStrike" cap="none" normalizeH="0" baseline="0" dirty="0">
                          <a:ln>
                            <a:noFill/>
                          </a:ln>
                          <a:solidFill>
                            <a:srgbClr val="3333CC"/>
                          </a:solidFill>
                          <a:effectLst/>
                          <a:latin typeface="Calibri" charset="0"/>
                          <a:ea typeface="ＭＳ Ｐゴシック" charset="0"/>
                          <a:cs typeface="Calibri" charset="0"/>
                        </a:rPr>
                        <a:t>Datagram</a:t>
                      </a: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6524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Individually routed packets.</a:t>
                      </a:r>
                    </a:p>
                    <a:p>
                      <a:pPr marL="0" marR="0" lvl="0" indent="0" algn="l" defTabSz="6524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Hop-by-hop routing.</a:t>
                      </a: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823057">
                <a:tc>
                  <a:txBody>
                    <a:bodyPr/>
                    <a:lstStyle/>
                    <a:p>
                      <a:pPr marL="0" marR="0" lvl="0" indent="0" algn="ctr" defTabSz="652463" rtl="0" eaLnBrk="1" fontAlgn="base" latinLnBrk="0" hangingPunct="1">
                        <a:lnSpc>
                          <a:spcPct val="100000"/>
                        </a:lnSpc>
                        <a:spcBef>
                          <a:spcPct val="0"/>
                        </a:spcBef>
                        <a:spcAft>
                          <a:spcPct val="0"/>
                        </a:spcAft>
                        <a:buClrTx/>
                        <a:buSzTx/>
                        <a:buFontTx/>
                        <a:buNone/>
                        <a:tabLst/>
                      </a:pPr>
                      <a:r>
                        <a:rPr kumimoji="0" lang="en-US" sz="3000" b="1" i="1" u="none" strike="noStrike" cap="none" normalizeH="0" baseline="0" dirty="0">
                          <a:ln>
                            <a:noFill/>
                          </a:ln>
                          <a:solidFill>
                            <a:srgbClr val="3333CC"/>
                          </a:solidFill>
                          <a:effectLst/>
                          <a:latin typeface="Calibri" charset="0"/>
                          <a:ea typeface="ＭＳ Ｐゴシック" charset="0"/>
                          <a:cs typeface="Calibri" charset="0"/>
                        </a:rPr>
                        <a:t>Unreliable</a:t>
                      </a: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524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Packets might be dropped.</a:t>
                      </a: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48743">
                <a:tc>
                  <a:txBody>
                    <a:bodyPr/>
                    <a:lstStyle/>
                    <a:p>
                      <a:pPr marL="0" marR="0" lvl="0" indent="0" algn="ctr" defTabSz="652463" rtl="0" eaLnBrk="1" fontAlgn="base" latinLnBrk="0" hangingPunct="1">
                        <a:lnSpc>
                          <a:spcPct val="100000"/>
                        </a:lnSpc>
                        <a:spcBef>
                          <a:spcPct val="0"/>
                        </a:spcBef>
                        <a:spcAft>
                          <a:spcPct val="0"/>
                        </a:spcAft>
                        <a:buClrTx/>
                        <a:buSzTx/>
                        <a:buFontTx/>
                        <a:buNone/>
                        <a:tabLst/>
                      </a:pPr>
                      <a:r>
                        <a:rPr kumimoji="0" lang="en-US" sz="3000" b="1" i="1" u="none" strike="noStrike" cap="none" normalizeH="0" baseline="0" dirty="0">
                          <a:ln>
                            <a:noFill/>
                          </a:ln>
                          <a:solidFill>
                            <a:srgbClr val="3333CC"/>
                          </a:solidFill>
                          <a:effectLst/>
                          <a:latin typeface="Calibri" charset="0"/>
                          <a:ea typeface="ＭＳ Ｐゴシック" charset="0"/>
                          <a:cs typeface="Calibri" charset="0"/>
                        </a:rPr>
                        <a:t>Best effort</a:t>
                      </a: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6524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alibri" charset="0"/>
                          <a:ea typeface="ＭＳ Ｐゴシック" charset="0"/>
                          <a:cs typeface="Calibri" charset="0"/>
                        </a:rPr>
                        <a:t>…but only if necessary.</a:t>
                      </a: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1554663">
                <a:tc>
                  <a:txBody>
                    <a:bodyPr/>
                    <a:lstStyle/>
                    <a:p>
                      <a:pPr marL="0" marR="0" lvl="0" indent="0" algn="ctr" defTabSz="652463" rtl="0" eaLnBrk="1" fontAlgn="base" latinLnBrk="0" hangingPunct="1">
                        <a:lnSpc>
                          <a:spcPct val="100000"/>
                        </a:lnSpc>
                        <a:spcBef>
                          <a:spcPct val="0"/>
                        </a:spcBef>
                        <a:spcAft>
                          <a:spcPct val="0"/>
                        </a:spcAft>
                        <a:buClrTx/>
                        <a:buSzTx/>
                        <a:buFontTx/>
                        <a:buNone/>
                        <a:tabLst/>
                      </a:pPr>
                      <a:r>
                        <a:rPr kumimoji="0" lang="en-US" sz="3000" b="1" i="1" u="none" strike="noStrike" cap="none" normalizeH="0" baseline="0" dirty="0" smtClean="0">
                          <a:ln>
                            <a:noFill/>
                          </a:ln>
                          <a:solidFill>
                            <a:srgbClr val="3333CC"/>
                          </a:solidFill>
                          <a:effectLst/>
                          <a:latin typeface="Calibri" charset="0"/>
                          <a:ea typeface="ＭＳ Ｐゴシック" charset="0"/>
                          <a:cs typeface="Calibri" charset="0"/>
                        </a:rPr>
                        <a:t>Connectionless</a:t>
                      </a:r>
                      <a:endParaRPr kumimoji="0" lang="en-US" sz="3000" b="1" i="1" u="none" strike="noStrike" cap="none" normalizeH="0" baseline="0" dirty="0">
                        <a:ln>
                          <a:noFill/>
                        </a:ln>
                        <a:solidFill>
                          <a:srgbClr val="3333CC"/>
                        </a:solidFill>
                        <a:effectLst/>
                        <a:latin typeface="Calibri" charset="0"/>
                        <a:ea typeface="ＭＳ Ｐゴシック" charset="0"/>
                        <a:cs typeface="Calibri" charset="0"/>
                      </a:endParaRP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6524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No per-flow state.</a:t>
                      </a:r>
                    </a:p>
                    <a:p>
                      <a:pPr marL="0" marR="0" lvl="0" indent="0" algn="l" defTabSz="6524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Packets might be </a:t>
                      </a:r>
                      <a:r>
                        <a:rPr kumimoji="0" lang="en-US" sz="2400" b="0" i="0" u="none" strike="noStrike" cap="none" normalizeH="0" baseline="0" dirty="0" err="1">
                          <a:ln>
                            <a:noFill/>
                          </a:ln>
                          <a:solidFill>
                            <a:srgbClr val="000000"/>
                          </a:solidFill>
                          <a:effectLst/>
                          <a:latin typeface="Calibri" charset="0"/>
                          <a:ea typeface="ＭＳ Ｐゴシック" charset="0"/>
                          <a:cs typeface="Calibri" charset="0"/>
                        </a:rPr>
                        <a:t>mis</a:t>
                      </a: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-sequenced.</a:t>
                      </a:r>
                    </a:p>
                    <a:p>
                      <a:pPr marL="0" marR="0" lvl="0" indent="0" algn="l" defTabSz="65246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Calibri" charset="0"/>
                        <a:ea typeface="ＭＳ Ｐゴシック" charset="0"/>
                        <a:cs typeface="Calibri" charset="0"/>
                      </a:endParaRPr>
                    </a:p>
                  </a:txBody>
                  <a:tcPr marL="91433" marR="91433"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51" name="Straight Connector 50"/>
          <p:cNvCxnSpPr/>
          <p:nvPr/>
        </p:nvCxnSpPr>
        <p:spPr bwMode="auto">
          <a:xfrm>
            <a:off x="7283450" y="3530600"/>
            <a:ext cx="554038" cy="58578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2" name="Straight Connector 51"/>
          <p:cNvCxnSpPr/>
          <p:nvPr/>
        </p:nvCxnSpPr>
        <p:spPr bwMode="auto">
          <a:xfrm flipV="1">
            <a:off x="6510338" y="3530600"/>
            <a:ext cx="693737" cy="58578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38937"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638" y="3319463"/>
            <a:ext cx="4762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 name="Straight Connector 55"/>
          <p:cNvCxnSpPr/>
          <p:nvPr/>
        </p:nvCxnSpPr>
        <p:spPr bwMode="auto">
          <a:xfrm>
            <a:off x="6054725" y="2840038"/>
            <a:ext cx="317500" cy="122237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8075613" y="2894013"/>
            <a:ext cx="395287" cy="11684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8940" name="TextBox 57"/>
          <p:cNvSpPr txBox="1">
            <a:spLocks noChangeArrowheads="1"/>
          </p:cNvSpPr>
          <p:nvPr/>
        </p:nvSpPr>
        <p:spPr bwMode="auto">
          <a:xfrm>
            <a:off x="7018338" y="3048000"/>
            <a:ext cx="59213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008" tIns="32004" rIns="64008" bIns="32004">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300">
                <a:latin typeface="Calibri" charset="0"/>
                <a:ea typeface="ＭＳ Ｐゴシック" charset="0"/>
                <a:cs typeface="ＭＳ Ｐゴシック" charset="0"/>
              </a:rPr>
              <a:t>Router</a:t>
            </a:r>
          </a:p>
        </p:txBody>
      </p:sp>
      <p:pic>
        <p:nvPicPr>
          <p:cNvPr id="38941"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325" y="3903663"/>
            <a:ext cx="47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2"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475" y="3903663"/>
            <a:ext cx="47466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3" name="TextBox 60"/>
          <p:cNvSpPr txBox="1">
            <a:spLocks noChangeArrowheads="1"/>
          </p:cNvSpPr>
          <p:nvPr/>
        </p:nvSpPr>
        <p:spPr bwMode="auto">
          <a:xfrm>
            <a:off x="6345238" y="4273550"/>
            <a:ext cx="23336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008" tIns="32004" rIns="64008" bIns="32004">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300">
                <a:latin typeface="Calibri" charset="0"/>
                <a:ea typeface="ＭＳ Ｐゴシック" charset="0"/>
                <a:cs typeface="ＭＳ Ｐゴシック" charset="0"/>
              </a:rPr>
              <a:t>A</a:t>
            </a:r>
            <a:endParaRPr lang="en-US" sz="1300" baseline="-25000">
              <a:latin typeface="Calibri" charset="0"/>
              <a:ea typeface="ＭＳ Ｐゴシック" charset="0"/>
              <a:cs typeface="ＭＳ Ｐゴシック" charset="0"/>
            </a:endParaRPr>
          </a:p>
        </p:txBody>
      </p:sp>
      <p:sp>
        <p:nvSpPr>
          <p:cNvPr id="38944" name="TextBox 61"/>
          <p:cNvSpPr txBox="1">
            <a:spLocks noChangeArrowheads="1"/>
          </p:cNvSpPr>
          <p:nvPr/>
        </p:nvSpPr>
        <p:spPr bwMode="auto">
          <a:xfrm>
            <a:off x="7164388" y="3687763"/>
            <a:ext cx="21907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008" tIns="32004" rIns="64008" bIns="32004">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300">
                <a:latin typeface="Calibri" charset="0"/>
                <a:ea typeface="ＭＳ Ｐゴシック" charset="0"/>
                <a:cs typeface="ＭＳ Ｐゴシック" charset="0"/>
              </a:rPr>
              <a:t>B</a:t>
            </a:r>
            <a:endParaRPr lang="en-US" sz="1300" baseline="-25000">
              <a:latin typeface="Calibri" charset="0"/>
              <a:ea typeface="ＭＳ Ｐゴシック" charset="0"/>
              <a:cs typeface="ＭＳ Ｐゴシック" charset="0"/>
            </a:endParaRPr>
          </a:p>
        </p:txBody>
      </p:sp>
      <p:sp>
        <p:nvSpPr>
          <p:cNvPr id="38945" name="TextBox 62"/>
          <p:cNvSpPr txBox="1">
            <a:spLocks noChangeArrowheads="1"/>
          </p:cNvSpPr>
          <p:nvPr/>
        </p:nvSpPr>
        <p:spPr bwMode="auto">
          <a:xfrm>
            <a:off x="7837488" y="4273550"/>
            <a:ext cx="21907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008" tIns="32004" rIns="64008" bIns="32004">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300">
                <a:latin typeface="Calibri" charset="0"/>
                <a:ea typeface="ＭＳ Ｐゴシック" charset="0"/>
                <a:cs typeface="ＭＳ Ｐゴシック" charset="0"/>
              </a:rPr>
              <a:t>C</a:t>
            </a:r>
            <a:endParaRPr lang="en-US" sz="1300" baseline="-25000">
              <a:latin typeface="Calibri" charset="0"/>
              <a:ea typeface="ＭＳ Ｐゴシック" charset="0"/>
              <a:cs typeface="ＭＳ Ｐゴシック" charset="0"/>
            </a:endParaRPr>
          </a:p>
        </p:txBody>
      </p:sp>
      <p:pic>
        <p:nvPicPr>
          <p:cNvPr id="38946" name="Picture 6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57850" y="2203450"/>
            <a:ext cx="7064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7" name="Picture 20"/>
          <p:cNvPicPr>
            <a:picLocks noChangeArrowheads="1"/>
          </p:cNvPicPr>
          <p:nvPr/>
        </p:nvPicPr>
        <p:blipFill>
          <a:blip r:embed="rId5">
            <a:alphaModFix amt="95000"/>
            <a:extLst>
              <a:ext uri="{28A0092B-C50C-407E-A947-70E740481C1C}">
                <a14:useLocalDpi xmlns:a14="http://schemas.microsoft.com/office/drawing/2010/main" val="0"/>
              </a:ext>
            </a:extLst>
          </a:blip>
          <a:srcRect/>
          <a:stretch>
            <a:fillRect/>
          </a:stretch>
        </p:blipFill>
        <p:spPr bwMode="auto">
          <a:xfrm>
            <a:off x="8272463" y="2308225"/>
            <a:ext cx="595312" cy="788988"/>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948" name="TextBox 65"/>
          <p:cNvSpPr txBox="1">
            <a:spLocks noChangeArrowheads="1"/>
          </p:cNvSpPr>
          <p:nvPr/>
        </p:nvSpPr>
        <p:spPr bwMode="auto">
          <a:xfrm>
            <a:off x="5905500" y="3424238"/>
            <a:ext cx="40163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008" tIns="32004" rIns="64008" bIns="32004">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300">
                <a:latin typeface="Calibri" charset="0"/>
                <a:ea typeface="ＭＳ Ｐゴシック" charset="0"/>
                <a:cs typeface="ＭＳ Ｐゴシック" charset="0"/>
              </a:rPr>
              <a:t>Link</a:t>
            </a:r>
          </a:p>
        </p:txBody>
      </p:sp>
      <p:grpSp>
        <p:nvGrpSpPr>
          <p:cNvPr id="67" name="Group 66"/>
          <p:cNvGrpSpPr>
            <a:grpSpLocks/>
          </p:cNvGrpSpPr>
          <p:nvPr/>
        </p:nvGrpSpPr>
        <p:grpSpPr bwMode="auto">
          <a:xfrm>
            <a:off x="5397500" y="2290763"/>
            <a:ext cx="1106488" cy="533400"/>
            <a:chOff x="0" y="3429000"/>
            <a:chExt cx="2489861" cy="381000"/>
          </a:xfrm>
        </p:grpSpPr>
        <p:sp>
          <p:nvSpPr>
            <p:cNvPr id="68" name="Rectangle 67"/>
            <p:cNvSpPr/>
            <p:nvPr/>
          </p:nvSpPr>
          <p:spPr bwMode="auto">
            <a:xfrm>
              <a:off x="0" y="3429000"/>
              <a:ext cx="1150265"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defTabSz="914354">
                <a:defRPr/>
              </a:pPr>
              <a:r>
                <a:rPr lang="en-US" sz="1100" dirty="0">
                  <a:solidFill>
                    <a:schemeClr val="tx1"/>
                  </a:solidFill>
                  <a:latin typeface="Calibri"/>
                  <a:ea typeface="ＭＳ Ｐゴシック" charset="0"/>
                  <a:cs typeface="Calibri"/>
                </a:rPr>
                <a:t>Data</a:t>
              </a:r>
            </a:p>
          </p:txBody>
        </p:sp>
        <p:sp>
          <p:nvSpPr>
            <p:cNvPr id="69" name="Rectangle 68"/>
            <p:cNvSpPr/>
            <p:nvPr/>
          </p:nvSpPr>
          <p:spPr bwMode="auto">
            <a:xfrm>
              <a:off x="1807560" y="3429000"/>
              <a:ext cx="682301"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defTabSz="914354">
                <a:defRPr/>
              </a:pPr>
              <a:r>
                <a:rPr lang="en-US" sz="1100" dirty="0">
                  <a:solidFill>
                    <a:schemeClr val="tx1"/>
                  </a:solidFill>
                  <a:latin typeface="Calibri"/>
                  <a:ea typeface="ＭＳ Ｐゴシック" charset="0"/>
                  <a:cs typeface="Calibri"/>
                </a:rPr>
                <a:t>IP DA</a:t>
              </a:r>
            </a:p>
          </p:txBody>
        </p:sp>
        <p:sp>
          <p:nvSpPr>
            <p:cNvPr id="70" name="Rectangle 69"/>
            <p:cNvSpPr/>
            <p:nvPr/>
          </p:nvSpPr>
          <p:spPr bwMode="auto">
            <a:xfrm>
              <a:off x="1150265" y="3429000"/>
              <a:ext cx="682301"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defTabSz="914354">
                <a:defRPr/>
              </a:pPr>
              <a:r>
                <a:rPr lang="en-US" sz="1100" dirty="0">
                  <a:solidFill>
                    <a:schemeClr val="tx1"/>
                  </a:solidFill>
                  <a:latin typeface="Calibri"/>
                  <a:ea typeface="ＭＳ Ｐゴシック" charset="0"/>
                  <a:cs typeface="Calibri"/>
                </a:rPr>
                <a:t>IP SA</a:t>
              </a:r>
            </a:p>
          </p:txBody>
        </p:sp>
      </p:grpSp>
    </p:spTree>
    <p:extLst>
      <p:ext uri="{BB962C8B-B14F-4D97-AF65-F5344CB8AC3E}">
        <p14:creationId xmlns:p14="http://schemas.microsoft.com/office/powerpoint/2010/main" val="3421576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2.84164E-6 4.73491E-6 L 0.05166 0.21496 " pathEditMode="relative" rAng="0" ptsTypes="AA">
                                      <p:cBhvr>
                                        <p:cTn id="10" dur="1000" fill="hold"/>
                                        <p:tgtEl>
                                          <p:spTgt spid="67"/>
                                        </p:tgtEl>
                                        <p:attrNameLst>
                                          <p:attrName>ppt_x</p:attrName>
                                          <p:attrName>ppt_y</p:attrName>
                                        </p:attrNameLst>
                                      </p:cBhvr>
                                      <p:rCtr x="2583" y="10738"/>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5166 0.21496 L 0.13502 0.13167 " pathEditMode="relative" rAng="0" ptsTypes="AA">
                                      <p:cBhvr>
                                        <p:cTn id="14" dur="1000" fill="hold"/>
                                        <p:tgtEl>
                                          <p:spTgt spid="67"/>
                                        </p:tgtEl>
                                        <p:attrNameLst>
                                          <p:attrName>ppt_x</p:attrName>
                                          <p:attrName>ppt_y</p:attrName>
                                        </p:attrNameLst>
                                      </p:cBhvr>
                                      <p:rCtr x="4168" y="-4164"/>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0.13502 0.13167 L 0.21317 0.21515 " pathEditMode="relative" rAng="0" ptsTypes="AA">
                                      <p:cBhvr>
                                        <p:cTn id="18" dur="1000" fill="hold"/>
                                        <p:tgtEl>
                                          <p:spTgt spid="67"/>
                                        </p:tgtEl>
                                        <p:attrNameLst>
                                          <p:attrName>ppt_x</p:attrName>
                                          <p:attrName>ppt_y</p:attrName>
                                        </p:attrNameLst>
                                      </p:cBhvr>
                                      <p:rCtr x="3908" y="4164"/>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0.21317 0.21515 L 0.27569 4.73491E-6 " pathEditMode="relative" rAng="0" ptsTypes="AA">
                                      <p:cBhvr>
                                        <p:cTn id="22" dur="1000" fill="hold"/>
                                        <p:tgtEl>
                                          <p:spTgt spid="67"/>
                                        </p:tgtEl>
                                        <p:attrNameLst>
                                          <p:attrName>ppt_x</p:attrName>
                                          <p:attrName>ppt_y</p:attrName>
                                        </p:attrNameLst>
                                      </p:cBhvr>
                                      <p:rCtr x="3126" y="-10758"/>
                                    </p:animMotion>
                                  </p:childTnLst>
                                </p:cTn>
                              </p:par>
                            </p:childTnLst>
                          </p:cTn>
                        </p:par>
                        <p:par>
                          <p:cTn id="23" fill="hold" nodeType="afterGroup">
                            <p:stCondLst>
                              <p:cond delay="1000"/>
                            </p:stCondLst>
                            <p:childTnLst>
                              <p:par>
                                <p:cTn id="24" presetID="10" presetClass="exit" presetSubtype="0" fill="hold" nodeType="afterEffect">
                                  <p:stCondLst>
                                    <p:cond delay="0"/>
                                  </p:stCondLst>
                                  <p:childTnLst>
                                    <p:animEffect transition="out" filter="fade">
                                      <p:cBhvr>
                                        <p:cTn id="25" dur="500"/>
                                        <p:tgtEl>
                                          <p:spTgt spid="67"/>
                                        </p:tgtEl>
                                      </p:cBhvr>
                                    </p:animEffect>
                                    <p:set>
                                      <p:cBhvr>
                                        <p:cTn id="26"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4"/>
          <p:cNvSpPr>
            <a:spLocks noGrp="1"/>
          </p:cNvSpPr>
          <p:nvPr>
            <p:ph type="sldNum" sz="quarter" idx="11"/>
          </p:nvPr>
        </p:nvSpPr>
        <p:spPr>
          <a:noFill/>
        </p:spPr>
        <p:txBody>
          <a:bodyPr/>
          <a:lstStyle/>
          <a:p>
            <a:fld id="{D022589C-275D-45CC-A19C-756AB8BB998E}" type="slidenum">
              <a:rPr lang="en-US" smtClean="0"/>
              <a:pPr/>
              <a:t>30</a:t>
            </a:fld>
            <a:endParaRPr lang="en-US" smtClean="0"/>
          </a:p>
        </p:txBody>
      </p:sp>
      <p:sp>
        <p:nvSpPr>
          <p:cNvPr id="116739" name="Rectangle 2"/>
          <p:cNvSpPr>
            <a:spLocks noGrp="1" noChangeArrowheads="1"/>
          </p:cNvSpPr>
          <p:nvPr>
            <p:ph type="title"/>
          </p:nvPr>
        </p:nvSpPr>
        <p:spPr>
          <a:xfrm>
            <a:off x="685800" y="304800"/>
            <a:ext cx="7772400" cy="1143000"/>
          </a:xfrm>
        </p:spPr>
        <p:txBody>
          <a:bodyPr/>
          <a:lstStyle/>
          <a:p>
            <a:pPr eaLnBrk="1" hangingPunct="1"/>
            <a:r>
              <a:rPr lang="en-US" smtClean="0"/>
              <a:t>IP Multicast Service Model</a:t>
            </a:r>
          </a:p>
        </p:txBody>
      </p:sp>
      <p:sp>
        <p:nvSpPr>
          <p:cNvPr id="116740" name="Rectangle 3"/>
          <p:cNvSpPr>
            <a:spLocks noGrp="1" noChangeArrowheads="1"/>
          </p:cNvSpPr>
          <p:nvPr>
            <p:ph type="body" idx="1"/>
          </p:nvPr>
        </p:nvSpPr>
        <p:spPr>
          <a:xfrm>
            <a:off x="304800" y="1447800"/>
            <a:ext cx="8153400" cy="4800600"/>
          </a:xfrm>
        </p:spPr>
        <p:txBody>
          <a:bodyPr/>
          <a:lstStyle/>
          <a:p>
            <a:pPr eaLnBrk="1" hangingPunct="1">
              <a:lnSpc>
                <a:spcPct val="80000"/>
              </a:lnSpc>
            </a:pPr>
            <a:r>
              <a:rPr lang="en-US" sz="2800" smtClean="0"/>
              <a:t>Defined in RFC-1112 [Deering89a]</a:t>
            </a:r>
          </a:p>
          <a:p>
            <a:pPr eaLnBrk="1" hangingPunct="1">
              <a:lnSpc>
                <a:spcPct val="80000"/>
              </a:lnSpc>
            </a:pPr>
            <a:r>
              <a:rPr lang="en-US" sz="2800" smtClean="0"/>
              <a:t>mcast groups identified by </a:t>
            </a:r>
            <a:r>
              <a:rPr lang="en-US" sz="2800" i="1" smtClean="0"/>
              <a:t>IP addr</a:t>
            </a:r>
          </a:p>
          <a:p>
            <a:pPr eaLnBrk="1" hangingPunct="1">
              <a:lnSpc>
                <a:spcPct val="80000"/>
              </a:lnSpc>
            </a:pPr>
            <a:r>
              <a:rPr lang="en-US" sz="2800" smtClean="0"/>
              <a:t>sending: anyone can send to mcast grp</a:t>
            </a:r>
          </a:p>
          <a:p>
            <a:pPr lvl="1" eaLnBrk="1" hangingPunct="1">
              <a:lnSpc>
                <a:spcPct val="80000"/>
              </a:lnSpc>
            </a:pPr>
            <a:r>
              <a:rPr lang="en-US" sz="2400" smtClean="0"/>
              <a:t>don’t need to be a member</a:t>
            </a:r>
          </a:p>
          <a:p>
            <a:pPr eaLnBrk="1" hangingPunct="1">
              <a:lnSpc>
                <a:spcPct val="80000"/>
              </a:lnSpc>
            </a:pPr>
            <a:r>
              <a:rPr lang="en-US" sz="2800" smtClean="0"/>
              <a:t>receiving: hosts </a:t>
            </a:r>
            <a:r>
              <a:rPr lang="en-US" sz="2800" i="1" smtClean="0"/>
              <a:t>join</a:t>
            </a:r>
            <a:r>
              <a:rPr lang="en-US" sz="2800" smtClean="0"/>
              <a:t> and </a:t>
            </a:r>
            <a:r>
              <a:rPr lang="en-US" sz="2800" i="1" smtClean="0"/>
              <a:t>leave</a:t>
            </a:r>
            <a:r>
              <a:rPr lang="en-US" sz="2800" smtClean="0"/>
              <a:t> groups via IGMP</a:t>
            </a:r>
          </a:p>
          <a:p>
            <a:pPr eaLnBrk="1" hangingPunct="1">
              <a:lnSpc>
                <a:spcPct val="80000"/>
              </a:lnSpc>
            </a:pPr>
            <a:r>
              <a:rPr lang="en-US" sz="2800" smtClean="0"/>
              <a:t>network builds multicast </a:t>
            </a:r>
            <a:r>
              <a:rPr lang="en-US" sz="2800" i="1" smtClean="0"/>
              <a:t>distribution tree</a:t>
            </a:r>
            <a:r>
              <a:rPr lang="en-US" sz="2800" smtClean="0"/>
              <a:t> to send data</a:t>
            </a:r>
          </a:p>
          <a:p>
            <a:pPr lvl="1" eaLnBrk="1" hangingPunct="1">
              <a:lnSpc>
                <a:spcPct val="80000"/>
              </a:lnSpc>
            </a:pPr>
            <a:r>
              <a:rPr lang="en-US" sz="2400" smtClean="0"/>
              <a:t>responsibility of </a:t>
            </a:r>
            <a:r>
              <a:rPr lang="en-US" sz="2400" i="1" smtClean="0"/>
              <a:t>designated router</a:t>
            </a:r>
            <a:r>
              <a:rPr lang="en-US" sz="2400" smtClean="0"/>
              <a:t> on same LAN as host (and other rtrs in the network)</a:t>
            </a:r>
          </a:p>
          <a:p>
            <a:pPr eaLnBrk="1" hangingPunct="1">
              <a:lnSpc>
                <a:spcPct val="80000"/>
              </a:lnSpc>
            </a:pPr>
            <a:r>
              <a:rPr lang="en-US" sz="2800" smtClean="0"/>
              <a:t>mcast packets sent best effort</a:t>
            </a:r>
          </a:p>
          <a:p>
            <a:pPr lvl="1" eaLnBrk="1" hangingPunct="1">
              <a:lnSpc>
                <a:spcPct val="80000"/>
              </a:lnSpc>
            </a:pPr>
            <a:r>
              <a:rPr lang="en-US" sz="2400" smtClean="0"/>
              <a:t>mcast packets have about the same characteristics as unicast</a:t>
            </a:r>
          </a:p>
        </p:txBody>
      </p:sp>
    </p:spTree>
    <p:extLst>
      <p:ext uri="{BB962C8B-B14F-4D97-AF65-F5344CB8AC3E}">
        <p14:creationId xmlns:p14="http://schemas.microsoft.com/office/powerpoint/2010/main" val="7350046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4"/>
          <p:cNvSpPr>
            <a:spLocks noGrp="1"/>
          </p:cNvSpPr>
          <p:nvPr>
            <p:ph type="sldNum" sz="quarter" idx="11"/>
          </p:nvPr>
        </p:nvSpPr>
        <p:spPr>
          <a:noFill/>
        </p:spPr>
        <p:txBody>
          <a:bodyPr/>
          <a:lstStyle/>
          <a:p>
            <a:fld id="{36C57FD1-3B43-4319-8FD4-328785594895}" type="slidenum">
              <a:rPr lang="en-US" smtClean="0"/>
              <a:pPr/>
              <a:t>31</a:t>
            </a:fld>
            <a:endParaRPr lang="en-US" smtClean="0"/>
          </a:p>
        </p:txBody>
      </p:sp>
      <p:sp>
        <p:nvSpPr>
          <p:cNvPr id="117763" name="Rectangle 3"/>
          <p:cNvSpPr>
            <a:spLocks noGrp="1" noChangeArrowheads="1"/>
          </p:cNvSpPr>
          <p:nvPr>
            <p:ph type="body" idx="1"/>
          </p:nvPr>
        </p:nvSpPr>
        <p:spPr>
          <a:xfrm>
            <a:off x="685800" y="1371600"/>
            <a:ext cx="7772400" cy="4403725"/>
          </a:xfrm>
        </p:spPr>
        <p:txBody>
          <a:bodyPr lIns="90488" tIns="44450" rIns="90488" bIns="44450">
            <a:normAutofit fontScale="85000" lnSpcReduction="10000"/>
          </a:bodyPr>
          <a:lstStyle/>
          <a:p>
            <a:pPr marL="285750" indent="-285750" eaLnBrk="1" hangingPunct="1">
              <a:lnSpc>
                <a:spcPct val="90000"/>
              </a:lnSpc>
              <a:buFontTx/>
              <a:buNone/>
            </a:pPr>
            <a:r>
              <a:rPr lang="en-US" sz="3200" dirty="0" smtClean="0"/>
              <a:t>Class D IP addresses:</a:t>
            </a:r>
          </a:p>
          <a:p>
            <a:pPr marL="285750" indent="-285750" eaLnBrk="1" hangingPunct="1">
              <a:lnSpc>
                <a:spcPct val="90000"/>
              </a:lnSpc>
              <a:buFontTx/>
              <a:buNone/>
            </a:pPr>
            <a:endParaRPr lang="en-US" sz="3200" dirty="0" smtClean="0"/>
          </a:p>
          <a:p>
            <a:pPr marL="285750" indent="-285750" eaLnBrk="1" hangingPunct="1">
              <a:lnSpc>
                <a:spcPct val="140000"/>
              </a:lnSpc>
              <a:buFontTx/>
              <a:buNone/>
            </a:pPr>
            <a:endParaRPr lang="en-US" sz="2800" dirty="0" smtClean="0"/>
          </a:p>
          <a:p>
            <a:pPr marL="285750" indent="-285750" eaLnBrk="1" hangingPunct="1">
              <a:lnSpc>
                <a:spcPct val="140000"/>
              </a:lnSpc>
              <a:buFontTx/>
              <a:buNone/>
            </a:pPr>
            <a:r>
              <a:rPr lang="en-US" sz="2800" dirty="0" smtClean="0"/>
              <a:t>in “dotted decimal” notation:   224.0.0.0 — 239.255.255.255</a:t>
            </a:r>
            <a:endParaRPr lang="en-US" sz="3200" dirty="0" smtClean="0"/>
          </a:p>
          <a:p>
            <a:pPr marL="285750" indent="-285750" eaLnBrk="1" hangingPunct="1">
              <a:lnSpc>
                <a:spcPct val="10000"/>
              </a:lnSpc>
              <a:spcBef>
                <a:spcPct val="124000"/>
              </a:spcBef>
              <a:buFontTx/>
              <a:buNone/>
            </a:pPr>
            <a:r>
              <a:rPr lang="en-US" sz="3200" dirty="0" smtClean="0"/>
              <a:t>two administrative categories:</a:t>
            </a:r>
          </a:p>
          <a:p>
            <a:pPr marL="685800" lvl="1" indent="-228600" eaLnBrk="1" hangingPunct="1">
              <a:lnSpc>
                <a:spcPct val="90000"/>
              </a:lnSpc>
            </a:pPr>
            <a:r>
              <a:rPr lang="en-US" sz="2800" i="1" dirty="0" smtClean="0"/>
              <a:t>well-known</a:t>
            </a:r>
            <a:r>
              <a:rPr lang="en-US" sz="2800" dirty="0" smtClean="0"/>
              <a:t> multicast addresses (ex: 224.0.0.1 is “all hosts”, .2 is “all </a:t>
            </a:r>
            <a:r>
              <a:rPr lang="en-US" sz="2800" dirty="0" err="1" smtClean="0"/>
              <a:t>rtrs</a:t>
            </a:r>
            <a:r>
              <a:rPr lang="en-US" sz="2800" dirty="0" smtClean="0"/>
              <a:t>”)</a:t>
            </a:r>
          </a:p>
          <a:p>
            <a:pPr marL="685800" lvl="1" indent="-228600" eaLnBrk="1" hangingPunct="1">
              <a:lnSpc>
                <a:spcPct val="90000"/>
              </a:lnSpc>
            </a:pPr>
            <a:r>
              <a:rPr lang="en-US" sz="2800" i="1" dirty="0" smtClean="0"/>
              <a:t>transient</a:t>
            </a:r>
            <a:r>
              <a:rPr lang="en-US" sz="2800" dirty="0" smtClean="0"/>
              <a:t> multicast addresses, assigned and reclaimed dynamically, e.g., by </a:t>
            </a:r>
            <a:r>
              <a:rPr lang="en-US" sz="2800" i="1" dirty="0" err="1" smtClean="0"/>
              <a:t>sdr</a:t>
            </a:r>
            <a:r>
              <a:rPr lang="en-US" sz="2800" i="1" dirty="0" smtClean="0"/>
              <a:t> </a:t>
            </a:r>
            <a:r>
              <a:rPr lang="en-US" sz="2800" dirty="0" smtClean="0"/>
              <a:t>program</a:t>
            </a:r>
          </a:p>
        </p:txBody>
      </p:sp>
      <p:sp>
        <p:nvSpPr>
          <p:cNvPr id="117764" name="Rectangle 2"/>
          <p:cNvSpPr>
            <a:spLocks noGrp="1" noChangeArrowheads="1"/>
          </p:cNvSpPr>
          <p:nvPr>
            <p:ph type="title"/>
          </p:nvPr>
        </p:nvSpPr>
        <p:spPr/>
        <p:txBody>
          <a:bodyPr lIns="90488" tIns="44450" rIns="90488" bIns="44450"/>
          <a:lstStyle/>
          <a:p>
            <a:pPr eaLnBrk="1" hangingPunct="1"/>
            <a:r>
              <a:rPr lang="en-US" smtClean="0"/>
              <a:t>IP Multicast Addresses</a:t>
            </a:r>
          </a:p>
        </p:txBody>
      </p:sp>
      <p:grpSp>
        <p:nvGrpSpPr>
          <p:cNvPr id="117765" name="Group 4"/>
          <p:cNvGrpSpPr>
            <a:grpSpLocks/>
          </p:cNvGrpSpPr>
          <p:nvPr/>
        </p:nvGrpSpPr>
        <p:grpSpPr bwMode="auto">
          <a:xfrm>
            <a:off x="881063" y="2057400"/>
            <a:ext cx="7380287" cy="457200"/>
            <a:chOff x="543" y="1680"/>
            <a:chExt cx="4649" cy="288"/>
          </a:xfrm>
        </p:grpSpPr>
        <p:sp>
          <p:nvSpPr>
            <p:cNvPr id="117766" name="Rectangle 5"/>
            <p:cNvSpPr>
              <a:spLocks noChangeArrowheads="1"/>
            </p:cNvSpPr>
            <p:nvPr/>
          </p:nvSpPr>
          <p:spPr bwMode="auto">
            <a:xfrm>
              <a:off x="543" y="1700"/>
              <a:ext cx="203" cy="248"/>
            </a:xfrm>
            <a:prstGeom prst="rect">
              <a:avLst/>
            </a:prstGeom>
            <a:noFill/>
            <a:ln w="12700">
              <a:noFill/>
              <a:miter lim="800000"/>
              <a:headEnd/>
              <a:tailEnd/>
            </a:ln>
          </p:spPr>
          <p:txBody>
            <a:bodyPr wrap="none" lIns="90488" tIns="44450" rIns="90488" bIns="44450">
              <a:spAutoFit/>
            </a:bodyPr>
            <a:lstStyle/>
            <a:p>
              <a:pPr eaLnBrk="0" hangingPunct="0"/>
              <a:r>
                <a:rPr lang="en-US">
                  <a:latin typeface="Arial" charset="0"/>
                </a:rPr>
                <a:t>1</a:t>
              </a:r>
            </a:p>
          </p:txBody>
        </p:sp>
        <p:sp>
          <p:nvSpPr>
            <p:cNvPr id="117767" name="Rectangle 6"/>
            <p:cNvSpPr>
              <a:spLocks noChangeArrowheads="1"/>
            </p:cNvSpPr>
            <p:nvPr/>
          </p:nvSpPr>
          <p:spPr bwMode="auto">
            <a:xfrm>
              <a:off x="695" y="1700"/>
              <a:ext cx="203" cy="248"/>
            </a:xfrm>
            <a:prstGeom prst="rect">
              <a:avLst/>
            </a:prstGeom>
            <a:noFill/>
            <a:ln w="12700">
              <a:noFill/>
              <a:miter lim="800000"/>
              <a:headEnd/>
              <a:tailEnd/>
            </a:ln>
          </p:spPr>
          <p:txBody>
            <a:bodyPr wrap="none" lIns="90488" tIns="44450" rIns="90488" bIns="44450">
              <a:spAutoFit/>
            </a:bodyPr>
            <a:lstStyle/>
            <a:p>
              <a:pPr eaLnBrk="0" hangingPunct="0"/>
              <a:r>
                <a:rPr lang="en-US">
                  <a:latin typeface="Arial" charset="0"/>
                </a:rPr>
                <a:t>1</a:t>
              </a:r>
            </a:p>
          </p:txBody>
        </p:sp>
        <p:sp>
          <p:nvSpPr>
            <p:cNvPr id="117768" name="Rectangle 7"/>
            <p:cNvSpPr>
              <a:spLocks noChangeArrowheads="1"/>
            </p:cNvSpPr>
            <p:nvPr/>
          </p:nvSpPr>
          <p:spPr bwMode="auto">
            <a:xfrm>
              <a:off x="831" y="1700"/>
              <a:ext cx="203" cy="248"/>
            </a:xfrm>
            <a:prstGeom prst="rect">
              <a:avLst/>
            </a:prstGeom>
            <a:noFill/>
            <a:ln w="12700">
              <a:noFill/>
              <a:miter lim="800000"/>
              <a:headEnd/>
              <a:tailEnd/>
            </a:ln>
          </p:spPr>
          <p:txBody>
            <a:bodyPr wrap="none" lIns="90488" tIns="44450" rIns="90488" bIns="44450">
              <a:spAutoFit/>
            </a:bodyPr>
            <a:lstStyle/>
            <a:p>
              <a:pPr eaLnBrk="0" hangingPunct="0"/>
              <a:r>
                <a:rPr lang="en-US">
                  <a:latin typeface="Arial" charset="0"/>
                </a:rPr>
                <a:t>1</a:t>
              </a:r>
            </a:p>
          </p:txBody>
        </p:sp>
        <p:sp>
          <p:nvSpPr>
            <p:cNvPr id="117769" name="Rectangle 8"/>
            <p:cNvSpPr>
              <a:spLocks noChangeArrowheads="1"/>
            </p:cNvSpPr>
            <p:nvPr/>
          </p:nvSpPr>
          <p:spPr bwMode="auto">
            <a:xfrm>
              <a:off x="975" y="1700"/>
              <a:ext cx="203" cy="248"/>
            </a:xfrm>
            <a:prstGeom prst="rect">
              <a:avLst/>
            </a:prstGeom>
            <a:noFill/>
            <a:ln w="12700">
              <a:noFill/>
              <a:miter lim="800000"/>
              <a:headEnd/>
              <a:tailEnd/>
            </a:ln>
          </p:spPr>
          <p:txBody>
            <a:bodyPr wrap="none" lIns="90488" tIns="44450" rIns="90488" bIns="44450">
              <a:spAutoFit/>
            </a:bodyPr>
            <a:lstStyle/>
            <a:p>
              <a:pPr eaLnBrk="0" hangingPunct="0"/>
              <a:r>
                <a:rPr lang="en-US">
                  <a:latin typeface="Arial" charset="0"/>
                </a:rPr>
                <a:t>0</a:t>
              </a:r>
            </a:p>
          </p:txBody>
        </p:sp>
        <p:sp>
          <p:nvSpPr>
            <p:cNvPr id="117770" name="Line 9"/>
            <p:cNvSpPr>
              <a:spLocks noChangeShapeType="1"/>
            </p:cNvSpPr>
            <p:nvPr/>
          </p:nvSpPr>
          <p:spPr bwMode="auto">
            <a:xfrm>
              <a:off x="720" y="1928"/>
              <a:ext cx="0" cy="32"/>
            </a:xfrm>
            <a:prstGeom prst="line">
              <a:avLst/>
            </a:prstGeom>
            <a:noFill/>
            <a:ln w="25400">
              <a:solidFill>
                <a:schemeClr val="tx1"/>
              </a:solidFill>
              <a:round/>
              <a:headEnd/>
              <a:tailEnd/>
            </a:ln>
          </p:spPr>
          <p:txBody>
            <a:bodyPr wrap="none" anchor="ctr"/>
            <a:lstStyle/>
            <a:p>
              <a:endParaRPr lang="en-US"/>
            </a:p>
          </p:txBody>
        </p:sp>
        <p:sp>
          <p:nvSpPr>
            <p:cNvPr id="117771" name="Line 10"/>
            <p:cNvSpPr>
              <a:spLocks noChangeShapeType="1"/>
            </p:cNvSpPr>
            <p:nvPr/>
          </p:nvSpPr>
          <p:spPr bwMode="auto">
            <a:xfrm>
              <a:off x="864" y="1928"/>
              <a:ext cx="0" cy="32"/>
            </a:xfrm>
            <a:prstGeom prst="line">
              <a:avLst/>
            </a:prstGeom>
            <a:noFill/>
            <a:ln w="25400">
              <a:solidFill>
                <a:schemeClr val="tx1"/>
              </a:solidFill>
              <a:round/>
              <a:headEnd/>
              <a:tailEnd/>
            </a:ln>
          </p:spPr>
          <p:txBody>
            <a:bodyPr wrap="none" anchor="ctr"/>
            <a:lstStyle/>
            <a:p>
              <a:endParaRPr lang="en-US"/>
            </a:p>
          </p:txBody>
        </p:sp>
        <p:sp>
          <p:nvSpPr>
            <p:cNvPr id="117772" name="Line 11"/>
            <p:cNvSpPr>
              <a:spLocks noChangeShapeType="1"/>
            </p:cNvSpPr>
            <p:nvPr/>
          </p:nvSpPr>
          <p:spPr bwMode="auto">
            <a:xfrm>
              <a:off x="1008" y="1928"/>
              <a:ext cx="0" cy="32"/>
            </a:xfrm>
            <a:prstGeom prst="line">
              <a:avLst/>
            </a:prstGeom>
            <a:noFill/>
            <a:ln w="25400">
              <a:solidFill>
                <a:schemeClr val="tx1"/>
              </a:solidFill>
              <a:round/>
              <a:headEnd/>
              <a:tailEnd/>
            </a:ln>
          </p:spPr>
          <p:txBody>
            <a:bodyPr wrap="none" anchor="ctr"/>
            <a:lstStyle/>
            <a:p>
              <a:endParaRPr lang="en-US"/>
            </a:p>
          </p:txBody>
        </p:sp>
        <p:sp>
          <p:nvSpPr>
            <p:cNvPr id="117773" name="Line 12"/>
            <p:cNvSpPr>
              <a:spLocks noChangeShapeType="1"/>
            </p:cNvSpPr>
            <p:nvPr/>
          </p:nvSpPr>
          <p:spPr bwMode="auto">
            <a:xfrm>
              <a:off x="1296" y="1928"/>
              <a:ext cx="0" cy="32"/>
            </a:xfrm>
            <a:prstGeom prst="line">
              <a:avLst/>
            </a:prstGeom>
            <a:noFill/>
            <a:ln w="25400">
              <a:solidFill>
                <a:schemeClr val="tx1"/>
              </a:solidFill>
              <a:round/>
              <a:headEnd/>
              <a:tailEnd/>
            </a:ln>
          </p:spPr>
          <p:txBody>
            <a:bodyPr wrap="none" anchor="ctr"/>
            <a:lstStyle/>
            <a:p>
              <a:endParaRPr lang="en-US"/>
            </a:p>
          </p:txBody>
        </p:sp>
        <p:sp>
          <p:nvSpPr>
            <p:cNvPr id="117774" name="Line 13"/>
            <p:cNvSpPr>
              <a:spLocks noChangeShapeType="1"/>
            </p:cNvSpPr>
            <p:nvPr/>
          </p:nvSpPr>
          <p:spPr bwMode="auto">
            <a:xfrm>
              <a:off x="1440" y="1928"/>
              <a:ext cx="0" cy="32"/>
            </a:xfrm>
            <a:prstGeom prst="line">
              <a:avLst/>
            </a:prstGeom>
            <a:noFill/>
            <a:ln w="25400">
              <a:solidFill>
                <a:schemeClr val="tx1"/>
              </a:solidFill>
              <a:round/>
              <a:headEnd/>
              <a:tailEnd/>
            </a:ln>
          </p:spPr>
          <p:txBody>
            <a:bodyPr wrap="none" anchor="ctr"/>
            <a:lstStyle/>
            <a:p>
              <a:endParaRPr lang="en-US"/>
            </a:p>
          </p:txBody>
        </p:sp>
        <p:sp>
          <p:nvSpPr>
            <p:cNvPr id="117775" name="Line 14"/>
            <p:cNvSpPr>
              <a:spLocks noChangeShapeType="1"/>
            </p:cNvSpPr>
            <p:nvPr/>
          </p:nvSpPr>
          <p:spPr bwMode="auto">
            <a:xfrm>
              <a:off x="1584" y="1928"/>
              <a:ext cx="0" cy="32"/>
            </a:xfrm>
            <a:prstGeom prst="line">
              <a:avLst/>
            </a:prstGeom>
            <a:noFill/>
            <a:ln w="25400">
              <a:solidFill>
                <a:schemeClr val="tx1"/>
              </a:solidFill>
              <a:round/>
              <a:headEnd/>
              <a:tailEnd/>
            </a:ln>
          </p:spPr>
          <p:txBody>
            <a:bodyPr wrap="none" anchor="ctr"/>
            <a:lstStyle/>
            <a:p>
              <a:endParaRPr lang="en-US"/>
            </a:p>
          </p:txBody>
        </p:sp>
        <p:sp>
          <p:nvSpPr>
            <p:cNvPr id="117776" name="Line 15"/>
            <p:cNvSpPr>
              <a:spLocks noChangeShapeType="1"/>
            </p:cNvSpPr>
            <p:nvPr/>
          </p:nvSpPr>
          <p:spPr bwMode="auto">
            <a:xfrm>
              <a:off x="1728" y="1928"/>
              <a:ext cx="0" cy="32"/>
            </a:xfrm>
            <a:prstGeom prst="line">
              <a:avLst/>
            </a:prstGeom>
            <a:noFill/>
            <a:ln w="25400">
              <a:solidFill>
                <a:schemeClr val="tx1"/>
              </a:solidFill>
              <a:round/>
              <a:headEnd/>
              <a:tailEnd/>
            </a:ln>
          </p:spPr>
          <p:txBody>
            <a:bodyPr wrap="none" anchor="ctr"/>
            <a:lstStyle/>
            <a:p>
              <a:endParaRPr lang="en-US"/>
            </a:p>
          </p:txBody>
        </p:sp>
        <p:sp>
          <p:nvSpPr>
            <p:cNvPr id="117777" name="Line 16"/>
            <p:cNvSpPr>
              <a:spLocks noChangeShapeType="1"/>
            </p:cNvSpPr>
            <p:nvPr/>
          </p:nvSpPr>
          <p:spPr bwMode="auto">
            <a:xfrm>
              <a:off x="1872" y="1928"/>
              <a:ext cx="0" cy="32"/>
            </a:xfrm>
            <a:prstGeom prst="line">
              <a:avLst/>
            </a:prstGeom>
            <a:noFill/>
            <a:ln w="25400">
              <a:solidFill>
                <a:schemeClr val="tx1"/>
              </a:solidFill>
              <a:round/>
              <a:headEnd/>
              <a:tailEnd/>
            </a:ln>
          </p:spPr>
          <p:txBody>
            <a:bodyPr wrap="none" anchor="ctr"/>
            <a:lstStyle/>
            <a:p>
              <a:endParaRPr lang="en-US"/>
            </a:p>
          </p:txBody>
        </p:sp>
        <p:sp>
          <p:nvSpPr>
            <p:cNvPr id="117778" name="Line 17"/>
            <p:cNvSpPr>
              <a:spLocks noChangeShapeType="1"/>
            </p:cNvSpPr>
            <p:nvPr/>
          </p:nvSpPr>
          <p:spPr bwMode="auto">
            <a:xfrm>
              <a:off x="2016" y="1928"/>
              <a:ext cx="0" cy="32"/>
            </a:xfrm>
            <a:prstGeom prst="line">
              <a:avLst/>
            </a:prstGeom>
            <a:noFill/>
            <a:ln w="25400">
              <a:solidFill>
                <a:schemeClr val="tx1"/>
              </a:solidFill>
              <a:round/>
              <a:headEnd/>
              <a:tailEnd/>
            </a:ln>
          </p:spPr>
          <p:txBody>
            <a:bodyPr wrap="none" anchor="ctr"/>
            <a:lstStyle/>
            <a:p>
              <a:endParaRPr lang="en-US"/>
            </a:p>
          </p:txBody>
        </p:sp>
        <p:sp>
          <p:nvSpPr>
            <p:cNvPr id="117779" name="Line 18"/>
            <p:cNvSpPr>
              <a:spLocks noChangeShapeType="1"/>
            </p:cNvSpPr>
            <p:nvPr/>
          </p:nvSpPr>
          <p:spPr bwMode="auto">
            <a:xfrm>
              <a:off x="2160" y="1928"/>
              <a:ext cx="0" cy="32"/>
            </a:xfrm>
            <a:prstGeom prst="line">
              <a:avLst/>
            </a:prstGeom>
            <a:noFill/>
            <a:ln w="25400">
              <a:solidFill>
                <a:schemeClr val="tx1"/>
              </a:solidFill>
              <a:round/>
              <a:headEnd/>
              <a:tailEnd/>
            </a:ln>
          </p:spPr>
          <p:txBody>
            <a:bodyPr wrap="none" anchor="ctr"/>
            <a:lstStyle/>
            <a:p>
              <a:endParaRPr lang="en-US"/>
            </a:p>
          </p:txBody>
        </p:sp>
        <p:sp>
          <p:nvSpPr>
            <p:cNvPr id="117780" name="Line 19"/>
            <p:cNvSpPr>
              <a:spLocks noChangeShapeType="1"/>
            </p:cNvSpPr>
            <p:nvPr/>
          </p:nvSpPr>
          <p:spPr bwMode="auto">
            <a:xfrm>
              <a:off x="2304" y="1928"/>
              <a:ext cx="0" cy="32"/>
            </a:xfrm>
            <a:prstGeom prst="line">
              <a:avLst/>
            </a:prstGeom>
            <a:noFill/>
            <a:ln w="25400">
              <a:solidFill>
                <a:schemeClr val="tx1"/>
              </a:solidFill>
              <a:round/>
              <a:headEnd/>
              <a:tailEnd/>
            </a:ln>
          </p:spPr>
          <p:txBody>
            <a:bodyPr wrap="none" anchor="ctr"/>
            <a:lstStyle/>
            <a:p>
              <a:endParaRPr lang="en-US"/>
            </a:p>
          </p:txBody>
        </p:sp>
        <p:sp>
          <p:nvSpPr>
            <p:cNvPr id="117781" name="Line 20"/>
            <p:cNvSpPr>
              <a:spLocks noChangeShapeType="1"/>
            </p:cNvSpPr>
            <p:nvPr/>
          </p:nvSpPr>
          <p:spPr bwMode="auto">
            <a:xfrm>
              <a:off x="2448" y="1928"/>
              <a:ext cx="0" cy="32"/>
            </a:xfrm>
            <a:prstGeom prst="line">
              <a:avLst/>
            </a:prstGeom>
            <a:noFill/>
            <a:ln w="25400">
              <a:solidFill>
                <a:schemeClr val="tx1"/>
              </a:solidFill>
              <a:round/>
              <a:headEnd/>
              <a:tailEnd/>
            </a:ln>
          </p:spPr>
          <p:txBody>
            <a:bodyPr wrap="none" anchor="ctr"/>
            <a:lstStyle/>
            <a:p>
              <a:endParaRPr lang="en-US"/>
            </a:p>
          </p:txBody>
        </p:sp>
        <p:sp>
          <p:nvSpPr>
            <p:cNvPr id="117782" name="Line 21"/>
            <p:cNvSpPr>
              <a:spLocks noChangeShapeType="1"/>
            </p:cNvSpPr>
            <p:nvPr/>
          </p:nvSpPr>
          <p:spPr bwMode="auto">
            <a:xfrm>
              <a:off x="2592" y="1928"/>
              <a:ext cx="0" cy="32"/>
            </a:xfrm>
            <a:prstGeom prst="line">
              <a:avLst/>
            </a:prstGeom>
            <a:noFill/>
            <a:ln w="25400">
              <a:solidFill>
                <a:schemeClr val="tx1"/>
              </a:solidFill>
              <a:round/>
              <a:headEnd/>
              <a:tailEnd/>
            </a:ln>
          </p:spPr>
          <p:txBody>
            <a:bodyPr wrap="none" anchor="ctr"/>
            <a:lstStyle/>
            <a:p>
              <a:endParaRPr lang="en-US"/>
            </a:p>
          </p:txBody>
        </p:sp>
        <p:sp>
          <p:nvSpPr>
            <p:cNvPr id="117783" name="Line 22"/>
            <p:cNvSpPr>
              <a:spLocks noChangeShapeType="1"/>
            </p:cNvSpPr>
            <p:nvPr/>
          </p:nvSpPr>
          <p:spPr bwMode="auto">
            <a:xfrm>
              <a:off x="2736" y="1928"/>
              <a:ext cx="0" cy="32"/>
            </a:xfrm>
            <a:prstGeom prst="line">
              <a:avLst/>
            </a:prstGeom>
            <a:noFill/>
            <a:ln w="25400">
              <a:solidFill>
                <a:schemeClr val="tx1"/>
              </a:solidFill>
              <a:round/>
              <a:headEnd/>
              <a:tailEnd/>
            </a:ln>
          </p:spPr>
          <p:txBody>
            <a:bodyPr wrap="none" anchor="ctr"/>
            <a:lstStyle/>
            <a:p>
              <a:endParaRPr lang="en-US"/>
            </a:p>
          </p:txBody>
        </p:sp>
        <p:sp>
          <p:nvSpPr>
            <p:cNvPr id="117784" name="Line 23"/>
            <p:cNvSpPr>
              <a:spLocks noChangeShapeType="1"/>
            </p:cNvSpPr>
            <p:nvPr/>
          </p:nvSpPr>
          <p:spPr bwMode="auto">
            <a:xfrm>
              <a:off x="2880" y="1928"/>
              <a:ext cx="0" cy="32"/>
            </a:xfrm>
            <a:prstGeom prst="line">
              <a:avLst/>
            </a:prstGeom>
            <a:noFill/>
            <a:ln w="25400">
              <a:solidFill>
                <a:schemeClr val="tx1"/>
              </a:solidFill>
              <a:round/>
              <a:headEnd/>
              <a:tailEnd/>
            </a:ln>
          </p:spPr>
          <p:txBody>
            <a:bodyPr wrap="none" anchor="ctr"/>
            <a:lstStyle/>
            <a:p>
              <a:endParaRPr lang="en-US"/>
            </a:p>
          </p:txBody>
        </p:sp>
        <p:sp>
          <p:nvSpPr>
            <p:cNvPr id="117785" name="Line 24"/>
            <p:cNvSpPr>
              <a:spLocks noChangeShapeType="1"/>
            </p:cNvSpPr>
            <p:nvPr/>
          </p:nvSpPr>
          <p:spPr bwMode="auto">
            <a:xfrm>
              <a:off x="3024" y="1928"/>
              <a:ext cx="0" cy="32"/>
            </a:xfrm>
            <a:prstGeom prst="line">
              <a:avLst/>
            </a:prstGeom>
            <a:noFill/>
            <a:ln w="25400">
              <a:solidFill>
                <a:schemeClr val="tx1"/>
              </a:solidFill>
              <a:round/>
              <a:headEnd/>
              <a:tailEnd/>
            </a:ln>
          </p:spPr>
          <p:txBody>
            <a:bodyPr wrap="none" anchor="ctr"/>
            <a:lstStyle/>
            <a:p>
              <a:endParaRPr lang="en-US"/>
            </a:p>
          </p:txBody>
        </p:sp>
        <p:sp>
          <p:nvSpPr>
            <p:cNvPr id="117786" name="Line 25"/>
            <p:cNvSpPr>
              <a:spLocks noChangeShapeType="1"/>
            </p:cNvSpPr>
            <p:nvPr/>
          </p:nvSpPr>
          <p:spPr bwMode="auto">
            <a:xfrm>
              <a:off x="3168" y="1928"/>
              <a:ext cx="0" cy="32"/>
            </a:xfrm>
            <a:prstGeom prst="line">
              <a:avLst/>
            </a:prstGeom>
            <a:noFill/>
            <a:ln w="25400">
              <a:solidFill>
                <a:schemeClr val="tx1"/>
              </a:solidFill>
              <a:round/>
              <a:headEnd/>
              <a:tailEnd/>
            </a:ln>
          </p:spPr>
          <p:txBody>
            <a:bodyPr wrap="none" anchor="ctr"/>
            <a:lstStyle/>
            <a:p>
              <a:endParaRPr lang="en-US"/>
            </a:p>
          </p:txBody>
        </p:sp>
        <p:sp>
          <p:nvSpPr>
            <p:cNvPr id="117787" name="Line 26"/>
            <p:cNvSpPr>
              <a:spLocks noChangeShapeType="1"/>
            </p:cNvSpPr>
            <p:nvPr/>
          </p:nvSpPr>
          <p:spPr bwMode="auto">
            <a:xfrm>
              <a:off x="3312" y="1928"/>
              <a:ext cx="0" cy="32"/>
            </a:xfrm>
            <a:prstGeom prst="line">
              <a:avLst/>
            </a:prstGeom>
            <a:noFill/>
            <a:ln w="25400">
              <a:solidFill>
                <a:schemeClr val="tx1"/>
              </a:solidFill>
              <a:round/>
              <a:headEnd/>
              <a:tailEnd/>
            </a:ln>
          </p:spPr>
          <p:txBody>
            <a:bodyPr wrap="none" anchor="ctr"/>
            <a:lstStyle/>
            <a:p>
              <a:endParaRPr lang="en-US"/>
            </a:p>
          </p:txBody>
        </p:sp>
        <p:sp>
          <p:nvSpPr>
            <p:cNvPr id="117788" name="Line 27"/>
            <p:cNvSpPr>
              <a:spLocks noChangeShapeType="1"/>
            </p:cNvSpPr>
            <p:nvPr/>
          </p:nvSpPr>
          <p:spPr bwMode="auto">
            <a:xfrm>
              <a:off x="3456" y="1928"/>
              <a:ext cx="0" cy="32"/>
            </a:xfrm>
            <a:prstGeom prst="line">
              <a:avLst/>
            </a:prstGeom>
            <a:noFill/>
            <a:ln w="25400">
              <a:solidFill>
                <a:schemeClr val="tx1"/>
              </a:solidFill>
              <a:round/>
              <a:headEnd/>
              <a:tailEnd/>
            </a:ln>
          </p:spPr>
          <p:txBody>
            <a:bodyPr wrap="none" anchor="ctr"/>
            <a:lstStyle/>
            <a:p>
              <a:endParaRPr lang="en-US"/>
            </a:p>
          </p:txBody>
        </p:sp>
        <p:sp>
          <p:nvSpPr>
            <p:cNvPr id="117789" name="Line 28"/>
            <p:cNvSpPr>
              <a:spLocks noChangeShapeType="1"/>
            </p:cNvSpPr>
            <p:nvPr/>
          </p:nvSpPr>
          <p:spPr bwMode="auto">
            <a:xfrm>
              <a:off x="3600" y="1928"/>
              <a:ext cx="0" cy="32"/>
            </a:xfrm>
            <a:prstGeom prst="line">
              <a:avLst/>
            </a:prstGeom>
            <a:noFill/>
            <a:ln w="25400">
              <a:solidFill>
                <a:schemeClr val="tx1"/>
              </a:solidFill>
              <a:round/>
              <a:headEnd/>
              <a:tailEnd/>
            </a:ln>
          </p:spPr>
          <p:txBody>
            <a:bodyPr wrap="none" anchor="ctr"/>
            <a:lstStyle/>
            <a:p>
              <a:endParaRPr lang="en-US"/>
            </a:p>
          </p:txBody>
        </p:sp>
        <p:sp>
          <p:nvSpPr>
            <p:cNvPr id="117790" name="Line 29"/>
            <p:cNvSpPr>
              <a:spLocks noChangeShapeType="1"/>
            </p:cNvSpPr>
            <p:nvPr/>
          </p:nvSpPr>
          <p:spPr bwMode="auto">
            <a:xfrm>
              <a:off x="3744" y="1928"/>
              <a:ext cx="0" cy="32"/>
            </a:xfrm>
            <a:prstGeom prst="line">
              <a:avLst/>
            </a:prstGeom>
            <a:noFill/>
            <a:ln w="25400">
              <a:solidFill>
                <a:schemeClr val="tx1"/>
              </a:solidFill>
              <a:round/>
              <a:headEnd/>
              <a:tailEnd/>
            </a:ln>
          </p:spPr>
          <p:txBody>
            <a:bodyPr wrap="none" anchor="ctr"/>
            <a:lstStyle/>
            <a:p>
              <a:endParaRPr lang="en-US"/>
            </a:p>
          </p:txBody>
        </p:sp>
        <p:sp>
          <p:nvSpPr>
            <p:cNvPr id="117791" name="Line 30"/>
            <p:cNvSpPr>
              <a:spLocks noChangeShapeType="1"/>
            </p:cNvSpPr>
            <p:nvPr/>
          </p:nvSpPr>
          <p:spPr bwMode="auto">
            <a:xfrm>
              <a:off x="3888" y="1928"/>
              <a:ext cx="0" cy="32"/>
            </a:xfrm>
            <a:prstGeom prst="line">
              <a:avLst/>
            </a:prstGeom>
            <a:noFill/>
            <a:ln w="25400">
              <a:solidFill>
                <a:schemeClr val="tx1"/>
              </a:solidFill>
              <a:round/>
              <a:headEnd/>
              <a:tailEnd/>
            </a:ln>
          </p:spPr>
          <p:txBody>
            <a:bodyPr wrap="none" anchor="ctr"/>
            <a:lstStyle/>
            <a:p>
              <a:endParaRPr lang="en-US"/>
            </a:p>
          </p:txBody>
        </p:sp>
        <p:sp>
          <p:nvSpPr>
            <p:cNvPr id="117792" name="Line 31"/>
            <p:cNvSpPr>
              <a:spLocks noChangeShapeType="1"/>
            </p:cNvSpPr>
            <p:nvPr/>
          </p:nvSpPr>
          <p:spPr bwMode="auto">
            <a:xfrm>
              <a:off x="4032" y="1928"/>
              <a:ext cx="0" cy="32"/>
            </a:xfrm>
            <a:prstGeom prst="line">
              <a:avLst/>
            </a:prstGeom>
            <a:noFill/>
            <a:ln w="25400">
              <a:solidFill>
                <a:schemeClr val="tx1"/>
              </a:solidFill>
              <a:round/>
              <a:headEnd/>
              <a:tailEnd/>
            </a:ln>
          </p:spPr>
          <p:txBody>
            <a:bodyPr wrap="none" anchor="ctr"/>
            <a:lstStyle/>
            <a:p>
              <a:endParaRPr lang="en-US"/>
            </a:p>
          </p:txBody>
        </p:sp>
        <p:sp>
          <p:nvSpPr>
            <p:cNvPr id="117793" name="Line 32"/>
            <p:cNvSpPr>
              <a:spLocks noChangeShapeType="1"/>
            </p:cNvSpPr>
            <p:nvPr/>
          </p:nvSpPr>
          <p:spPr bwMode="auto">
            <a:xfrm>
              <a:off x="4176" y="1928"/>
              <a:ext cx="0" cy="32"/>
            </a:xfrm>
            <a:prstGeom prst="line">
              <a:avLst/>
            </a:prstGeom>
            <a:noFill/>
            <a:ln w="25400">
              <a:solidFill>
                <a:schemeClr val="tx1"/>
              </a:solidFill>
              <a:round/>
              <a:headEnd/>
              <a:tailEnd/>
            </a:ln>
          </p:spPr>
          <p:txBody>
            <a:bodyPr wrap="none" anchor="ctr"/>
            <a:lstStyle/>
            <a:p>
              <a:endParaRPr lang="en-US"/>
            </a:p>
          </p:txBody>
        </p:sp>
        <p:sp>
          <p:nvSpPr>
            <p:cNvPr id="117794" name="Line 33"/>
            <p:cNvSpPr>
              <a:spLocks noChangeShapeType="1"/>
            </p:cNvSpPr>
            <p:nvPr/>
          </p:nvSpPr>
          <p:spPr bwMode="auto">
            <a:xfrm>
              <a:off x="4320" y="1928"/>
              <a:ext cx="0" cy="32"/>
            </a:xfrm>
            <a:prstGeom prst="line">
              <a:avLst/>
            </a:prstGeom>
            <a:noFill/>
            <a:ln w="25400">
              <a:solidFill>
                <a:schemeClr val="tx1"/>
              </a:solidFill>
              <a:round/>
              <a:headEnd/>
              <a:tailEnd/>
            </a:ln>
          </p:spPr>
          <p:txBody>
            <a:bodyPr wrap="none" anchor="ctr"/>
            <a:lstStyle/>
            <a:p>
              <a:endParaRPr lang="en-US"/>
            </a:p>
          </p:txBody>
        </p:sp>
        <p:sp>
          <p:nvSpPr>
            <p:cNvPr id="117795" name="Line 34"/>
            <p:cNvSpPr>
              <a:spLocks noChangeShapeType="1"/>
            </p:cNvSpPr>
            <p:nvPr/>
          </p:nvSpPr>
          <p:spPr bwMode="auto">
            <a:xfrm>
              <a:off x="4464" y="1928"/>
              <a:ext cx="0" cy="32"/>
            </a:xfrm>
            <a:prstGeom prst="line">
              <a:avLst/>
            </a:prstGeom>
            <a:noFill/>
            <a:ln w="25400">
              <a:solidFill>
                <a:schemeClr val="tx1"/>
              </a:solidFill>
              <a:round/>
              <a:headEnd/>
              <a:tailEnd/>
            </a:ln>
          </p:spPr>
          <p:txBody>
            <a:bodyPr wrap="none" anchor="ctr"/>
            <a:lstStyle/>
            <a:p>
              <a:endParaRPr lang="en-US"/>
            </a:p>
          </p:txBody>
        </p:sp>
        <p:sp>
          <p:nvSpPr>
            <p:cNvPr id="117796" name="Line 35"/>
            <p:cNvSpPr>
              <a:spLocks noChangeShapeType="1"/>
            </p:cNvSpPr>
            <p:nvPr/>
          </p:nvSpPr>
          <p:spPr bwMode="auto">
            <a:xfrm>
              <a:off x="4608" y="1928"/>
              <a:ext cx="0" cy="32"/>
            </a:xfrm>
            <a:prstGeom prst="line">
              <a:avLst/>
            </a:prstGeom>
            <a:noFill/>
            <a:ln w="25400">
              <a:solidFill>
                <a:schemeClr val="tx1"/>
              </a:solidFill>
              <a:round/>
              <a:headEnd/>
              <a:tailEnd/>
            </a:ln>
          </p:spPr>
          <p:txBody>
            <a:bodyPr wrap="none" anchor="ctr"/>
            <a:lstStyle/>
            <a:p>
              <a:endParaRPr lang="en-US"/>
            </a:p>
          </p:txBody>
        </p:sp>
        <p:sp>
          <p:nvSpPr>
            <p:cNvPr id="117797" name="Line 36"/>
            <p:cNvSpPr>
              <a:spLocks noChangeShapeType="1"/>
            </p:cNvSpPr>
            <p:nvPr/>
          </p:nvSpPr>
          <p:spPr bwMode="auto">
            <a:xfrm>
              <a:off x="4752" y="1928"/>
              <a:ext cx="0" cy="32"/>
            </a:xfrm>
            <a:prstGeom prst="line">
              <a:avLst/>
            </a:prstGeom>
            <a:noFill/>
            <a:ln w="25400">
              <a:solidFill>
                <a:schemeClr val="tx1"/>
              </a:solidFill>
              <a:round/>
              <a:headEnd/>
              <a:tailEnd/>
            </a:ln>
          </p:spPr>
          <p:txBody>
            <a:bodyPr wrap="none" anchor="ctr"/>
            <a:lstStyle/>
            <a:p>
              <a:endParaRPr lang="en-US"/>
            </a:p>
          </p:txBody>
        </p:sp>
        <p:sp>
          <p:nvSpPr>
            <p:cNvPr id="117798" name="Line 37"/>
            <p:cNvSpPr>
              <a:spLocks noChangeShapeType="1"/>
            </p:cNvSpPr>
            <p:nvPr/>
          </p:nvSpPr>
          <p:spPr bwMode="auto">
            <a:xfrm>
              <a:off x="4896" y="1928"/>
              <a:ext cx="0" cy="32"/>
            </a:xfrm>
            <a:prstGeom prst="line">
              <a:avLst/>
            </a:prstGeom>
            <a:noFill/>
            <a:ln w="25400">
              <a:solidFill>
                <a:schemeClr val="tx1"/>
              </a:solidFill>
              <a:round/>
              <a:headEnd/>
              <a:tailEnd/>
            </a:ln>
          </p:spPr>
          <p:txBody>
            <a:bodyPr wrap="none" anchor="ctr"/>
            <a:lstStyle/>
            <a:p>
              <a:endParaRPr lang="en-US"/>
            </a:p>
          </p:txBody>
        </p:sp>
        <p:sp>
          <p:nvSpPr>
            <p:cNvPr id="117799" name="Line 38"/>
            <p:cNvSpPr>
              <a:spLocks noChangeShapeType="1"/>
            </p:cNvSpPr>
            <p:nvPr/>
          </p:nvSpPr>
          <p:spPr bwMode="auto">
            <a:xfrm>
              <a:off x="5040" y="1928"/>
              <a:ext cx="0" cy="32"/>
            </a:xfrm>
            <a:prstGeom prst="line">
              <a:avLst/>
            </a:prstGeom>
            <a:noFill/>
            <a:ln w="25400">
              <a:solidFill>
                <a:schemeClr val="tx1"/>
              </a:solidFill>
              <a:round/>
              <a:headEnd/>
              <a:tailEnd/>
            </a:ln>
          </p:spPr>
          <p:txBody>
            <a:bodyPr wrap="none" anchor="ctr"/>
            <a:lstStyle/>
            <a:p>
              <a:endParaRPr lang="en-US"/>
            </a:p>
          </p:txBody>
        </p:sp>
        <p:sp>
          <p:nvSpPr>
            <p:cNvPr id="117800" name="Rectangle 39"/>
            <p:cNvSpPr>
              <a:spLocks noChangeArrowheads="1"/>
            </p:cNvSpPr>
            <p:nvPr/>
          </p:nvSpPr>
          <p:spPr bwMode="auto">
            <a:xfrm>
              <a:off x="2824" y="1700"/>
              <a:ext cx="727" cy="248"/>
            </a:xfrm>
            <a:prstGeom prst="rect">
              <a:avLst/>
            </a:prstGeom>
            <a:noFill/>
            <a:ln w="12700">
              <a:noFill/>
              <a:miter lim="800000"/>
              <a:headEnd/>
              <a:tailEnd/>
            </a:ln>
          </p:spPr>
          <p:txBody>
            <a:bodyPr wrap="none" lIns="90488" tIns="44450" rIns="90488" bIns="44450">
              <a:spAutoFit/>
            </a:bodyPr>
            <a:lstStyle/>
            <a:p>
              <a:pPr algn="ctr" eaLnBrk="0" hangingPunct="0"/>
              <a:r>
                <a:rPr lang="en-US">
                  <a:latin typeface="Arial" charset="0"/>
                </a:rPr>
                <a:t>group ID</a:t>
              </a:r>
            </a:p>
          </p:txBody>
        </p:sp>
        <p:sp>
          <p:nvSpPr>
            <p:cNvPr id="117801" name="Line 40"/>
            <p:cNvSpPr>
              <a:spLocks noChangeShapeType="1"/>
            </p:cNvSpPr>
            <p:nvPr/>
          </p:nvSpPr>
          <p:spPr bwMode="auto">
            <a:xfrm flipH="1">
              <a:off x="568" y="1680"/>
              <a:ext cx="592" cy="0"/>
            </a:xfrm>
            <a:prstGeom prst="line">
              <a:avLst/>
            </a:prstGeom>
            <a:noFill/>
            <a:ln w="25400">
              <a:solidFill>
                <a:schemeClr val="tx1"/>
              </a:solidFill>
              <a:round/>
              <a:headEnd/>
              <a:tailEnd/>
            </a:ln>
          </p:spPr>
          <p:txBody>
            <a:bodyPr wrap="none" anchor="ctr"/>
            <a:lstStyle/>
            <a:p>
              <a:endParaRPr lang="en-US"/>
            </a:p>
          </p:txBody>
        </p:sp>
        <p:sp>
          <p:nvSpPr>
            <p:cNvPr id="117802" name="Line 41"/>
            <p:cNvSpPr>
              <a:spLocks noChangeShapeType="1"/>
            </p:cNvSpPr>
            <p:nvPr/>
          </p:nvSpPr>
          <p:spPr bwMode="auto">
            <a:xfrm flipH="1">
              <a:off x="568" y="1968"/>
              <a:ext cx="592" cy="0"/>
            </a:xfrm>
            <a:prstGeom prst="line">
              <a:avLst/>
            </a:prstGeom>
            <a:noFill/>
            <a:ln w="25400">
              <a:solidFill>
                <a:schemeClr val="tx1"/>
              </a:solidFill>
              <a:round/>
              <a:headEnd/>
              <a:tailEnd/>
            </a:ln>
          </p:spPr>
          <p:txBody>
            <a:bodyPr wrap="none" anchor="ctr"/>
            <a:lstStyle/>
            <a:p>
              <a:endParaRPr lang="en-US"/>
            </a:p>
          </p:txBody>
        </p:sp>
        <p:sp>
          <p:nvSpPr>
            <p:cNvPr id="117803" name="Line 42"/>
            <p:cNvSpPr>
              <a:spLocks noChangeShapeType="1"/>
            </p:cNvSpPr>
            <p:nvPr/>
          </p:nvSpPr>
          <p:spPr bwMode="auto">
            <a:xfrm>
              <a:off x="576" y="1688"/>
              <a:ext cx="0" cy="272"/>
            </a:xfrm>
            <a:prstGeom prst="line">
              <a:avLst/>
            </a:prstGeom>
            <a:noFill/>
            <a:ln w="25400">
              <a:solidFill>
                <a:schemeClr val="tx1"/>
              </a:solidFill>
              <a:round/>
              <a:headEnd/>
              <a:tailEnd/>
            </a:ln>
          </p:spPr>
          <p:txBody>
            <a:bodyPr wrap="none" anchor="ctr"/>
            <a:lstStyle/>
            <a:p>
              <a:endParaRPr lang="en-US"/>
            </a:p>
          </p:txBody>
        </p:sp>
        <p:sp>
          <p:nvSpPr>
            <p:cNvPr id="117804" name="Line 43"/>
            <p:cNvSpPr>
              <a:spLocks noChangeShapeType="1"/>
            </p:cNvSpPr>
            <p:nvPr/>
          </p:nvSpPr>
          <p:spPr bwMode="auto">
            <a:xfrm>
              <a:off x="1152" y="1688"/>
              <a:ext cx="0" cy="272"/>
            </a:xfrm>
            <a:prstGeom prst="line">
              <a:avLst/>
            </a:prstGeom>
            <a:noFill/>
            <a:ln w="25400">
              <a:solidFill>
                <a:schemeClr val="tx1"/>
              </a:solidFill>
              <a:round/>
              <a:headEnd/>
              <a:tailEnd/>
            </a:ln>
          </p:spPr>
          <p:txBody>
            <a:bodyPr wrap="none" anchor="ctr"/>
            <a:lstStyle/>
            <a:p>
              <a:endParaRPr lang="en-US"/>
            </a:p>
          </p:txBody>
        </p:sp>
        <p:sp>
          <p:nvSpPr>
            <p:cNvPr id="117805" name="Line 44"/>
            <p:cNvSpPr>
              <a:spLocks noChangeShapeType="1"/>
            </p:cNvSpPr>
            <p:nvPr/>
          </p:nvSpPr>
          <p:spPr bwMode="auto">
            <a:xfrm>
              <a:off x="5184" y="1688"/>
              <a:ext cx="0" cy="272"/>
            </a:xfrm>
            <a:prstGeom prst="line">
              <a:avLst/>
            </a:prstGeom>
            <a:noFill/>
            <a:ln w="25400">
              <a:solidFill>
                <a:schemeClr val="tx1"/>
              </a:solidFill>
              <a:round/>
              <a:headEnd/>
              <a:tailEnd/>
            </a:ln>
          </p:spPr>
          <p:txBody>
            <a:bodyPr wrap="none" anchor="ctr"/>
            <a:lstStyle/>
            <a:p>
              <a:endParaRPr lang="en-US"/>
            </a:p>
          </p:txBody>
        </p:sp>
        <p:sp>
          <p:nvSpPr>
            <p:cNvPr id="117806" name="Line 45"/>
            <p:cNvSpPr>
              <a:spLocks noChangeShapeType="1"/>
            </p:cNvSpPr>
            <p:nvPr/>
          </p:nvSpPr>
          <p:spPr bwMode="auto">
            <a:xfrm flipH="1">
              <a:off x="1144" y="1680"/>
              <a:ext cx="4048" cy="0"/>
            </a:xfrm>
            <a:prstGeom prst="line">
              <a:avLst/>
            </a:prstGeom>
            <a:noFill/>
            <a:ln w="25400">
              <a:solidFill>
                <a:schemeClr val="tx1"/>
              </a:solidFill>
              <a:round/>
              <a:headEnd/>
              <a:tailEnd/>
            </a:ln>
          </p:spPr>
          <p:txBody>
            <a:bodyPr wrap="none" anchor="ctr"/>
            <a:lstStyle/>
            <a:p>
              <a:endParaRPr lang="en-US"/>
            </a:p>
          </p:txBody>
        </p:sp>
        <p:sp>
          <p:nvSpPr>
            <p:cNvPr id="117807" name="Line 46"/>
            <p:cNvSpPr>
              <a:spLocks noChangeShapeType="1"/>
            </p:cNvSpPr>
            <p:nvPr/>
          </p:nvSpPr>
          <p:spPr bwMode="auto">
            <a:xfrm flipH="1">
              <a:off x="1144" y="1968"/>
              <a:ext cx="4048" cy="0"/>
            </a:xfrm>
            <a:prstGeom prst="line">
              <a:avLst/>
            </a:prstGeom>
            <a:noFill/>
            <a:ln w="25400">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41801186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4"/>
          <p:cNvSpPr>
            <a:spLocks noGrp="1"/>
          </p:cNvSpPr>
          <p:nvPr>
            <p:ph type="sldNum" sz="quarter" idx="11"/>
          </p:nvPr>
        </p:nvSpPr>
        <p:spPr>
          <a:noFill/>
        </p:spPr>
        <p:txBody>
          <a:bodyPr/>
          <a:lstStyle/>
          <a:p>
            <a:fld id="{CD2896F4-729E-4E0E-AE9D-2B2B806EA67D}" type="slidenum">
              <a:rPr lang="en-US" smtClean="0"/>
              <a:pPr/>
              <a:t>32</a:t>
            </a:fld>
            <a:endParaRPr lang="en-US" smtClean="0"/>
          </a:p>
        </p:txBody>
      </p:sp>
      <p:sp>
        <p:nvSpPr>
          <p:cNvPr id="118787" name="Rectangle 2"/>
          <p:cNvSpPr>
            <a:spLocks noGrp="1" noChangeArrowheads="1"/>
          </p:cNvSpPr>
          <p:nvPr>
            <p:ph type="title"/>
          </p:nvPr>
        </p:nvSpPr>
        <p:spPr/>
        <p:txBody>
          <a:bodyPr/>
          <a:lstStyle/>
          <a:p>
            <a:pPr eaLnBrk="1" hangingPunct="1"/>
            <a:r>
              <a:rPr lang="en-US" smtClean="0"/>
              <a:t>Address Allocation</a:t>
            </a:r>
          </a:p>
        </p:txBody>
      </p:sp>
      <p:sp>
        <p:nvSpPr>
          <p:cNvPr id="118788" name="Rectangle 3"/>
          <p:cNvSpPr>
            <a:spLocks noGrp="1" noChangeArrowheads="1"/>
          </p:cNvSpPr>
          <p:nvPr>
            <p:ph type="body" idx="1"/>
          </p:nvPr>
        </p:nvSpPr>
        <p:spPr/>
        <p:txBody>
          <a:bodyPr/>
          <a:lstStyle/>
          <a:p>
            <a:pPr eaLnBrk="1" hangingPunct="1">
              <a:lnSpc>
                <a:spcPct val="90000"/>
              </a:lnSpc>
            </a:pPr>
            <a:r>
              <a:rPr lang="en-US" sz="3200" dirty="0" smtClean="0"/>
              <a:t>Outside the scope of this class, but…</a:t>
            </a:r>
          </a:p>
          <a:p>
            <a:pPr eaLnBrk="1" hangingPunct="1">
              <a:lnSpc>
                <a:spcPct val="90000"/>
              </a:lnSpc>
            </a:pPr>
            <a:r>
              <a:rPr lang="en-US" sz="3200" dirty="0" smtClean="0"/>
              <a:t>Initially, random allocation</a:t>
            </a:r>
          </a:p>
          <a:p>
            <a:pPr lvl="1" eaLnBrk="1" hangingPunct="1">
              <a:lnSpc>
                <a:spcPct val="90000"/>
              </a:lnSpc>
            </a:pPr>
            <a:r>
              <a:rPr lang="en-US" sz="2800" dirty="0" smtClean="0"/>
              <a:t>odds of collision are low</a:t>
            </a:r>
          </a:p>
          <a:p>
            <a:pPr lvl="1" eaLnBrk="1" hangingPunct="1">
              <a:lnSpc>
                <a:spcPct val="90000"/>
              </a:lnSpc>
            </a:pPr>
            <a:r>
              <a:rPr lang="en-US" sz="2800" dirty="0" smtClean="0"/>
              <a:t>but are they will happen</a:t>
            </a:r>
          </a:p>
          <a:p>
            <a:pPr lvl="1" eaLnBrk="1" hangingPunct="1">
              <a:lnSpc>
                <a:spcPct val="90000"/>
              </a:lnSpc>
            </a:pPr>
            <a:endParaRPr lang="en-US" sz="2800" dirty="0"/>
          </a:p>
        </p:txBody>
      </p:sp>
    </p:spTree>
    <p:extLst>
      <p:ext uri="{BB962C8B-B14F-4D97-AF65-F5344CB8AC3E}">
        <p14:creationId xmlns:p14="http://schemas.microsoft.com/office/powerpoint/2010/main" val="410599252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4"/>
          <p:cNvSpPr>
            <a:spLocks noGrp="1"/>
          </p:cNvSpPr>
          <p:nvPr>
            <p:ph type="sldNum" sz="quarter" idx="11"/>
          </p:nvPr>
        </p:nvSpPr>
        <p:spPr>
          <a:noFill/>
        </p:spPr>
        <p:txBody>
          <a:bodyPr/>
          <a:lstStyle/>
          <a:p>
            <a:fld id="{353B9166-2F37-4B2F-AD10-222ED67BD2FF}" type="slidenum">
              <a:rPr lang="en-US" smtClean="0"/>
              <a:pPr/>
              <a:t>33</a:t>
            </a:fld>
            <a:endParaRPr lang="en-US" smtClean="0"/>
          </a:p>
        </p:txBody>
      </p:sp>
      <p:sp>
        <p:nvSpPr>
          <p:cNvPr id="119811" name="Rectangle 2"/>
          <p:cNvSpPr>
            <a:spLocks noGrp="1" noChangeArrowheads="1"/>
          </p:cNvSpPr>
          <p:nvPr>
            <p:ph type="title"/>
          </p:nvPr>
        </p:nvSpPr>
        <p:spPr/>
        <p:txBody>
          <a:bodyPr lIns="90488" tIns="44450" rIns="90488" bIns="44450"/>
          <a:lstStyle/>
          <a:p>
            <a:pPr eaLnBrk="1" hangingPunct="1"/>
            <a:r>
              <a:rPr lang="en-US" smtClean="0"/>
              <a:t>IP Multicast Service — Sending</a:t>
            </a:r>
          </a:p>
        </p:txBody>
      </p:sp>
      <p:sp>
        <p:nvSpPr>
          <p:cNvPr id="119812" name="Rectangle 3"/>
          <p:cNvSpPr>
            <a:spLocks noGrp="1" noChangeArrowheads="1"/>
          </p:cNvSpPr>
          <p:nvPr>
            <p:ph type="body" idx="1"/>
          </p:nvPr>
        </p:nvSpPr>
        <p:spPr>
          <a:xfrm>
            <a:off x="990600" y="1447800"/>
            <a:ext cx="7505700" cy="4114800"/>
          </a:xfrm>
        </p:spPr>
        <p:txBody>
          <a:bodyPr lIns="90488" tIns="44450" rIns="90488" bIns="44450">
            <a:normAutofit fontScale="92500"/>
          </a:bodyPr>
          <a:lstStyle/>
          <a:p>
            <a:pPr marL="285750" indent="-285750" eaLnBrk="1" hangingPunct="1">
              <a:lnSpc>
                <a:spcPct val="90000"/>
              </a:lnSpc>
            </a:pPr>
            <a:r>
              <a:rPr lang="en-US" sz="3200" smtClean="0"/>
              <a:t>uses normal IP-Send operation, with an IP multicast address specified as the destination</a:t>
            </a:r>
          </a:p>
          <a:p>
            <a:pPr marL="285750" indent="-285750" eaLnBrk="1" hangingPunct="1">
              <a:lnSpc>
                <a:spcPct val="90000"/>
              </a:lnSpc>
            </a:pPr>
            <a:r>
              <a:rPr lang="en-US" sz="3200" smtClean="0"/>
              <a:t>must provide sending application a way to:</a:t>
            </a:r>
          </a:p>
          <a:p>
            <a:pPr marL="685800" lvl="1" indent="-228600" eaLnBrk="1" hangingPunct="1">
              <a:lnSpc>
                <a:spcPct val="90000"/>
              </a:lnSpc>
            </a:pPr>
            <a:r>
              <a:rPr lang="en-US" sz="2800" smtClean="0"/>
              <a:t>specify outgoing network interface, if &gt;1 available</a:t>
            </a:r>
          </a:p>
          <a:p>
            <a:pPr marL="685800" lvl="1" indent="-228600" eaLnBrk="1" hangingPunct="1">
              <a:lnSpc>
                <a:spcPct val="90000"/>
              </a:lnSpc>
            </a:pPr>
            <a:r>
              <a:rPr lang="en-US" sz="2800" smtClean="0"/>
              <a:t>specify IP time-to-live (TTL) on outgoing packet</a:t>
            </a:r>
          </a:p>
          <a:p>
            <a:pPr marL="685800" lvl="1" indent="-228600" eaLnBrk="1" hangingPunct="1">
              <a:lnSpc>
                <a:spcPct val="90000"/>
              </a:lnSpc>
            </a:pPr>
            <a:r>
              <a:rPr lang="en-US" sz="2800" smtClean="0"/>
              <a:t>enable/disable loopback if the sending host is a member of the destination group on the outgoing interface</a:t>
            </a:r>
          </a:p>
        </p:txBody>
      </p:sp>
    </p:spTree>
    <p:extLst>
      <p:ext uri="{BB962C8B-B14F-4D97-AF65-F5344CB8AC3E}">
        <p14:creationId xmlns:p14="http://schemas.microsoft.com/office/powerpoint/2010/main" val="21738247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4"/>
          <p:cNvSpPr>
            <a:spLocks noGrp="1"/>
          </p:cNvSpPr>
          <p:nvPr>
            <p:ph type="sldNum" sz="quarter" idx="11"/>
          </p:nvPr>
        </p:nvSpPr>
        <p:spPr>
          <a:noFill/>
        </p:spPr>
        <p:txBody>
          <a:bodyPr/>
          <a:lstStyle/>
          <a:p>
            <a:fld id="{DF82D45D-473F-4BCC-9C52-27A4D2DB2C3B}" type="slidenum">
              <a:rPr lang="en-US" smtClean="0"/>
              <a:pPr/>
              <a:t>34</a:t>
            </a:fld>
            <a:endParaRPr lang="en-US" smtClean="0"/>
          </a:p>
        </p:txBody>
      </p:sp>
      <p:sp>
        <p:nvSpPr>
          <p:cNvPr id="120835" name="Rectangle 2"/>
          <p:cNvSpPr>
            <a:spLocks noGrp="1" noChangeArrowheads="1"/>
          </p:cNvSpPr>
          <p:nvPr>
            <p:ph type="title"/>
          </p:nvPr>
        </p:nvSpPr>
        <p:spPr/>
        <p:txBody>
          <a:bodyPr lIns="90488" tIns="44450" rIns="90488" bIns="44450">
            <a:normAutofit/>
          </a:bodyPr>
          <a:lstStyle/>
          <a:p>
            <a:pPr eaLnBrk="1" hangingPunct="1"/>
            <a:r>
              <a:rPr lang="en-US" smtClean="0"/>
              <a:t>IP Multicast Service — Receiving</a:t>
            </a:r>
          </a:p>
        </p:txBody>
      </p:sp>
      <p:sp>
        <p:nvSpPr>
          <p:cNvPr id="120836" name="Rectangle 3"/>
          <p:cNvSpPr>
            <a:spLocks noGrp="1" noChangeArrowheads="1"/>
          </p:cNvSpPr>
          <p:nvPr>
            <p:ph type="body" idx="1"/>
          </p:nvPr>
        </p:nvSpPr>
        <p:spPr/>
        <p:txBody>
          <a:bodyPr lIns="90488" tIns="44450" rIns="90488" bIns="44450">
            <a:normAutofit/>
          </a:bodyPr>
          <a:lstStyle/>
          <a:p>
            <a:pPr marL="285750" indent="-285750" eaLnBrk="1" hangingPunct="1">
              <a:tabLst>
                <a:tab pos="3606800" algn="l"/>
              </a:tabLst>
            </a:pPr>
            <a:r>
              <a:rPr lang="en-US" smtClean="0"/>
              <a:t>two new operations:</a:t>
            </a:r>
          </a:p>
          <a:p>
            <a:pPr marL="914400" lvl="1" indent="-279400" eaLnBrk="1" hangingPunct="1">
              <a:buFontTx/>
              <a:buNone/>
              <a:tabLst>
                <a:tab pos="3606800" algn="l"/>
              </a:tabLst>
            </a:pPr>
            <a:r>
              <a:rPr lang="en-US" smtClean="0"/>
              <a:t>Join-IP-Multicast-Group	( group-address, interface )</a:t>
            </a:r>
          </a:p>
          <a:p>
            <a:pPr marL="914400" lvl="1" indent="-279400" eaLnBrk="1" hangingPunct="1">
              <a:buFontTx/>
              <a:buNone/>
              <a:tabLst>
                <a:tab pos="3606800" algn="l"/>
              </a:tabLst>
            </a:pPr>
            <a:r>
              <a:rPr lang="en-US" smtClean="0"/>
              <a:t>Leave-IP-Multicast-Group	( group-address, interface )</a:t>
            </a:r>
          </a:p>
          <a:p>
            <a:pPr marL="285750" indent="-285750" eaLnBrk="1" hangingPunct="1">
              <a:tabLst>
                <a:tab pos="3606800" algn="l"/>
              </a:tabLst>
            </a:pPr>
            <a:r>
              <a:rPr lang="en-US" smtClean="0"/>
              <a:t>packets arrive like normal IP pkts</a:t>
            </a:r>
          </a:p>
          <a:p>
            <a:pPr marL="285750" indent="-285750" eaLnBrk="1" hangingPunct="1">
              <a:tabLst>
                <a:tab pos="3606800" algn="l"/>
              </a:tabLst>
            </a:pPr>
            <a:r>
              <a:rPr lang="en-US" smtClean="0"/>
              <a:t>note: neither sender nor receiver know group size or membership</a:t>
            </a:r>
          </a:p>
        </p:txBody>
      </p:sp>
    </p:spTree>
    <p:extLst>
      <p:ext uri="{BB962C8B-B14F-4D97-AF65-F5344CB8AC3E}">
        <p14:creationId xmlns:p14="http://schemas.microsoft.com/office/powerpoint/2010/main" val="24226952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4"/>
          <p:cNvSpPr>
            <a:spLocks noGrp="1"/>
          </p:cNvSpPr>
          <p:nvPr>
            <p:ph type="sldNum" sz="quarter" idx="11"/>
          </p:nvPr>
        </p:nvSpPr>
        <p:spPr>
          <a:noFill/>
        </p:spPr>
        <p:txBody>
          <a:bodyPr/>
          <a:lstStyle/>
          <a:p>
            <a:fld id="{3BA9155A-FA64-4337-888F-C14D6662E8A0}" type="slidenum">
              <a:rPr lang="en-US" smtClean="0"/>
              <a:pPr/>
              <a:t>35</a:t>
            </a:fld>
            <a:endParaRPr lang="en-US" smtClean="0"/>
          </a:p>
        </p:txBody>
      </p:sp>
      <p:sp>
        <p:nvSpPr>
          <p:cNvPr id="136195" name="Rectangle 2"/>
          <p:cNvSpPr>
            <a:spLocks noGrp="1" noChangeArrowheads="1"/>
          </p:cNvSpPr>
          <p:nvPr>
            <p:ph type="title"/>
          </p:nvPr>
        </p:nvSpPr>
        <p:spPr/>
        <p:txBody>
          <a:bodyPr lIns="90488" tIns="44450" rIns="90488" bIns="44450">
            <a:normAutofit fontScale="90000"/>
          </a:bodyPr>
          <a:lstStyle/>
          <a:p>
            <a:pPr eaLnBrk="1" hangingPunct="1"/>
            <a:r>
              <a:rPr lang="en-US" smtClean="0"/>
              <a:t>Components of the</a:t>
            </a:r>
            <a:br>
              <a:rPr lang="en-US" smtClean="0"/>
            </a:br>
            <a:r>
              <a:rPr lang="en-US" smtClean="0"/>
              <a:t>IP Multicast Architecture</a:t>
            </a:r>
          </a:p>
        </p:txBody>
      </p:sp>
      <p:sp>
        <p:nvSpPr>
          <p:cNvPr id="136196" name="Rectangle 3"/>
          <p:cNvSpPr>
            <a:spLocks noChangeArrowheads="1"/>
          </p:cNvSpPr>
          <p:nvPr/>
        </p:nvSpPr>
        <p:spPr bwMode="auto">
          <a:xfrm>
            <a:off x="5422900" y="2146300"/>
            <a:ext cx="431800" cy="4318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36197" name="Rectangle 4"/>
          <p:cNvSpPr>
            <a:spLocks noChangeArrowheads="1"/>
          </p:cNvSpPr>
          <p:nvPr/>
        </p:nvSpPr>
        <p:spPr bwMode="auto">
          <a:xfrm>
            <a:off x="7556500" y="2146300"/>
            <a:ext cx="431800" cy="4318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36198" name="Line 5"/>
          <p:cNvSpPr>
            <a:spLocks noChangeShapeType="1"/>
          </p:cNvSpPr>
          <p:nvPr/>
        </p:nvSpPr>
        <p:spPr bwMode="auto">
          <a:xfrm>
            <a:off x="5422900" y="2438400"/>
            <a:ext cx="431800" cy="0"/>
          </a:xfrm>
          <a:prstGeom prst="line">
            <a:avLst/>
          </a:prstGeom>
          <a:noFill/>
          <a:ln w="25400">
            <a:solidFill>
              <a:schemeClr val="tx1"/>
            </a:solidFill>
            <a:round/>
            <a:headEnd/>
            <a:tailEnd/>
          </a:ln>
        </p:spPr>
        <p:txBody>
          <a:bodyPr wrap="none" anchor="ctr"/>
          <a:lstStyle/>
          <a:p>
            <a:endParaRPr lang="en-US"/>
          </a:p>
        </p:txBody>
      </p:sp>
      <p:sp>
        <p:nvSpPr>
          <p:cNvPr id="136199" name="Line 6"/>
          <p:cNvSpPr>
            <a:spLocks noChangeShapeType="1"/>
          </p:cNvSpPr>
          <p:nvPr/>
        </p:nvSpPr>
        <p:spPr bwMode="auto">
          <a:xfrm>
            <a:off x="7556500" y="2438400"/>
            <a:ext cx="431800" cy="0"/>
          </a:xfrm>
          <a:prstGeom prst="line">
            <a:avLst/>
          </a:prstGeom>
          <a:noFill/>
          <a:ln w="25400">
            <a:solidFill>
              <a:schemeClr val="tx1"/>
            </a:solidFill>
            <a:round/>
            <a:headEnd/>
            <a:tailEnd/>
          </a:ln>
        </p:spPr>
        <p:txBody>
          <a:bodyPr wrap="none" anchor="ctr"/>
          <a:lstStyle/>
          <a:p>
            <a:endParaRPr lang="en-US"/>
          </a:p>
        </p:txBody>
      </p:sp>
      <p:sp>
        <p:nvSpPr>
          <p:cNvPr id="136200" name="Line 7"/>
          <p:cNvSpPr>
            <a:spLocks noChangeShapeType="1"/>
          </p:cNvSpPr>
          <p:nvPr/>
        </p:nvSpPr>
        <p:spPr bwMode="auto">
          <a:xfrm>
            <a:off x="5638800" y="2603500"/>
            <a:ext cx="0" cy="508000"/>
          </a:xfrm>
          <a:prstGeom prst="line">
            <a:avLst/>
          </a:prstGeom>
          <a:noFill/>
          <a:ln w="25400">
            <a:solidFill>
              <a:schemeClr val="tx1"/>
            </a:solidFill>
            <a:round/>
            <a:headEnd/>
            <a:tailEnd/>
          </a:ln>
        </p:spPr>
        <p:txBody>
          <a:bodyPr wrap="none" anchor="ctr"/>
          <a:lstStyle/>
          <a:p>
            <a:endParaRPr lang="en-US"/>
          </a:p>
        </p:txBody>
      </p:sp>
      <p:sp>
        <p:nvSpPr>
          <p:cNvPr id="136201" name="Line 8"/>
          <p:cNvSpPr>
            <a:spLocks noChangeShapeType="1"/>
          </p:cNvSpPr>
          <p:nvPr/>
        </p:nvSpPr>
        <p:spPr bwMode="auto">
          <a:xfrm>
            <a:off x="7772400" y="2603500"/>
            <a:ext cx="0" cy="508000"/>
          </a:xfrm>
          <a:prstGeom prst="line">
            <a:avLst/>
          </a:prstGeom>
          <a:noFill/>
          <a:ln w="25400">
            <a:solidFill>
              <a:schemeClr val="tx1"/>
            </a:solidFill>
            <a:round/>
            <a:headEnd/>
            <a:tailEnd/>
          </a:ln>
        </p:spPr>
        <p:txBody>
          <a:bodyPr wrap="none" anchor="ctr"/>
          <a:lstStyle/>
          <a:p>
            <a:endParaRPr lang="en-US"/>
          </a:p>
        </p:txBody>
      </p:sp>
      <p:sp>
        <p:nvSpPr>
          <p:cNvPr id="136202" name="Line 9"/>
          <p:cNvSpPr>
            <a:spLocks noChangeShapeType="1"/>
          </p:cNvSpPr>
          <p:nvPr/>
        </p:nvSpPr>
        <p:spPr bwMode="auto">
          <a:xfrm>
            <a:off x="5295900" y="3124200"/>
            <a:ext cx="2819400" cy="0"/>
          </a:xfrm>
          <a:prstGeom prst="line">
            <a:avLst/>
          </a:prstGeom>
          <a:noFill/>
          <a:ln w="76200">
            <a:solidFill>
              <a:schemeClr val="tx1"/>
            </a:solidFill>
            <a:round/>
            <a:headEnd/>
            <a:tailEnd/>
          </a:ln>
        </p:spPr>
        <p:txBody>
          <a:bodyPr wrap="none" anchor="ctr"/>
          <a:lstStyle/>
          <a:p>
            <a:endParaRPr lang="en-US"/>
          </a:p>
        </p:txBody>
      </p:sp>
      <p:sp>
        <p:nvSpPr>
          <p:cNvPr id="136203" name="Line 10"/>
          <p:cNvSpPr>
            <a:spLocks noChangeShapeType="1"/>
          </p:cNvSpPr>
          <p:nvPr/>
        </p:nvSpPr>
        <p:spPr bwMode="auto">
          <a:xfrm>
            <a:off x="5867400" y="3136900"/>
            <a:ext cx="0" cy="355600"/>
          </a:xfrm>
          <a:prstGeom prst="line">
            <a:avLst/>
          </a:prstGeom>
          <a:noFill/>
          <a:ln w="25400">
            <a:solidFill>
              <a:schemeClr val="tx1"/>
            </a:solidFill>
            <a:round/>
            <a:headEnd/>
            <a:tailEnd/>
          </a:ln>
        </p:spPr>
        <p:txBody>
          <a:bodyPr wrap="none" anchor="ctr"/>
          <a:lstStyle/>
          <a:p>
            <a:endParaRPr lang="en-US"/>
          </a:p>
        </p:txBody>
      </p:sp>
      <p:sp>
        <p:nvSpPr>
          <p:cNvPr id="136204" name="Line 11"/>
          <p:cNvSpPr>
            <a:spLocks noChangeShapeType="1"/>
          </p:cNvSpPr>
          <p:nvPr/>
        </p:nvSpPr>
        <p:spPr bwMode="auto">
          <a:xfrm>
            <a:off x="7543800" y="3136900"/>
            <a:ext cx="0" cy="355600"/>
          </a:xfrm>
          <a:prstGeom prst="line">
            <a:avLst/>
          </a:prstGeom>
          <a:noFill/>
          <a:ln w="25400">
            <a:solidFill>
              <a:schemeClr val="tx1"/>
            </a:solidFill>
            <a:round/>
            <a:headEnd/>
            <a:tailEnd/>
          </a:ln>
        </p:spPr>
        <p:txBody>
          <a:bodyPr wrap="none" anchor="ctr"/>
          <a:lstStyle/>
          <a:p>
            <a:endParaRPr lang="en-US"/>
          </a:p>
        </p:txBody>
      </p:sp>
      <p:sp>
        <p:nvSpPr>
          <p:cNvPr id="136205" name="Rectangle 12"/>
          <p:cNvSpPr>
            <a:spLocks noChangeArrowheads="1"/>
          </p:cNvSpPr>
          <p:nvPr/>
        </p:nvSpPr>
        <p:spPr bwMode="auto">
          <a:xfrm>
            <a:off x="6311900" y="2165350"/>
            <a:ext cx="787400" cy="393700"/>
          </a:xfrm>
          <a:prstGeom prst="rect">
            <a:avLst/>
          </a:prstGeom>
          <a:noFill/>
          <a:ln w="12700">
            <a:noFill/>
            <a:miter lim="800000"/>
            <a:headEnd/>
            <a:tailEnd/>
          </a:ln>
        </p:spPr>
        <p:txBody>
          <a:bodyPr wrap="none" lIns="90488" tIns="44450" rIns="90488" bIns="44450">
            <a:spAutoFit/>
          </a:bodyPr>
          <a:lstStyle/>
          <a:p>
            <a:pPr algn="ctr" eaLnBrk="0" hangingPunct="0"/>
            <a:r>
              <a:rPr lang="en-US">
                <a:latin typeface="Arial" charset="0"/>
              </a:rPr>
              <a:t>hosts</a:t>
            </a:r>
          </a:p>
        </p:txBody>
      </p:sp>
      <p:sp>
        <p:nvSpPr>
          <p:cNvPr id="136206" name="Rectangle 13"/>
          <p:cNvSpPr>
            <a:spLocks noChangeArrowheads="1"/>
          </p:cNvSpPr>
          <p:nvPr/>
        </p:nvSpPr>
        <p:spPr bwMode="auto">
          <a:xfrm>
            <a:off x="6221413" y="3613150"/>
            <a:ext cx="969962" cy="393700"/>
          </a:xfrm>
          <a:prstGeom prst="rect">
            <a:avLst/>
          </a:prstGeom>
          <a:noFill/>
          <a:ln w="12700">
            <a:noFill/>
            <a:miter lim="800000"/>
            <a:headEnd/>
            <a:tailEnd/>
          </a:ln>
        </p:spPr>
        <p:txBody>
          <a:bodyPr wrap="none" lIns="90488" tIns="44450" rIns="90488" bIns="44450">
            <a:spAutoFit/>
          </a:bodyPr>
          <a:lstStyle/>
          <a:p>
            <a:pPr algn="ctr" eaLnBrk="0" hangingPunct="0"/>
            <a:r>
              <a:rPr lang="en-US">
                <a:latin typeface="Arial" charset="0"/>
              </a:rPr>
              <a:t>routers</a:t>
            </a:r>
          </a:p>
        </p:txBody>
      </p:sp>
      <p:sp>
        <p:nvSpPr>
          <p:cNvPr id="136207" name="Line 14"/>
          <p:cNvSpPr>
            <a:spLocks noChangeShapeType="1"/>
          </p:cNvSpPr>
          <p:nvPr/>
        </p:nvSpPr>
        <p:spPr bwMode="auto">
          <a:xfrm flipH="1">
            <a:off x="7073900" y="3746500"/>
            <a:ext cx="482600" cy="1498600"/>
          </a:xfrm>
          <a:prstGeom prst="line">
            <a:avLst/>
          </a:prstGeom>
          <a:noFill/>
          <a:ln w="25400">
            <a:solidFill>
              <a:schemeClr val="tx1"/>
            </a:solidFill>
            <a:round/>
            <a:headEnd/>
            <a:tailEnd/>
          </a:ln>
        </p:spPr>
        <p:txBody>
          <a:bodyPr wrap="none" anchor="ctr"/>
          <a:lstStyle/>
          <a:p>
            <a:endParaRPr lang="en-US"/>
          </a:p>
        </p:txBody>
      </p:sp>
      <p:sp>
        <p:nvSpPr>
          <p:cNvPr id="136208" name="Line 15"/>
          <p:cNvSpPr>
            <a:spLocks noChangeShapeType="1"/>
          </p:cNvSpPr>
          <p:nvPr/>
        </p:nvSpPr>
        <p:spPr bwMode="auto">
          <a:xfrm>
            <a:off x="5880100" y="3746500"/>
            <a:ext cx="1193800" cy="1498600"/>
          </a:xfrm>
          <a:prstGeom prst="line">
            <a:avLst/>
          </a:prstGeom>
          <a:noFill/>
          <a:ln w="25400">
            <a:solidFill>
              <a:schemeClr val="tx1"/>
            </a:solidFill>
            <a:round/>
            <a:headEnd/>
            <a:tailEnd/>
          </a:ln>
        </p:spPr>
        <p:txBody>
          <a:bodyPr wrap="none" anchor="ctr"/>
          <a:lstStyle/>
          <a:p>
            <a:endParaRPr lang="en-US"/>
          </a:p>
        </p:txBody>
      </p:sp>
      <p:sp>
        <p:nvSpPr>
          <p:cNvPr id="136209" name="Line 16"/>
          <p:cNvSpPr>
            <a:spLocks noChangeShapeType="1"/>
          </p:cNvSpPr>
          <p:nvPr/>
        </p:nvSpPr>
        <p:spPr bwMode="auto">
          <a:xfrm flipH="1">
            <a:off x="5397500" y="3746500"/>
            <a:ext cx="482600" cy="1422400"/>
          </a:xfrm>
          <a:prstGeom prst="line">
            <a:avLst/>
          </a:prstGeom>
          <a:noFill/>
          <a:ln w="25400">
            <a:solidFill>
              <a:schemeClr val="tx1"/>
            </a:solidFill>
            <a:prstDash val="dash"/>
            <a:round/>
            <a:headEnd/>
            <a:tailEnd/>
          </a:ln>
        </p:spPr>
        <p:txBody>
          <a:bodyPr wrap="none" anchor="ctr"/>
          <a:lstStyle/>
          <a:p>
            <a:endParaRPr lang="en-US"/>
          </a:p>
        </p:txBody>
      </p:sp>
      <p:sp>
        <p:nvSpPr>
          <p:cNvPr id="136210" name="Line 17"/>
          <p:cNvSpPr>
            <a:spLocks noChangeShapeType="1"/>
          </p:cNvSpPr>
          <p:nvPr/>
        </p:nvSpPr>
        <p:spPr bwMode="auto">
          <a:xfrm flipH="1">
            <a:off x="6769100" y="5270500"/>
            <a:ext cx="330200" cy="889000"/>
          </a:xfrm>
          <a:prstGeom prst="line">
            <a:avLst/>
          </a:prstGeom>
          <a:noFill/>
          <a:ln w="25400">
            <a:solidFill>
              <a:schemeClr val="tx1"/>
            </a:solidFill>
            <a:prstDash val="dash"/>
            <a:round/>
            <a:headEnd/>
            <a:tailEnd/>
          </a:ln>
        </p:spPr>
        <p:txBody>
          <a:bodyPr wrap="none" anchor="ctr"/>
          <a:lstStyle/>
          <a:p>
            <a:endParaRPr lang="en-US"/>
          </a:p>
        </p:txBody>
      </p:sp>
      <p:sp>
        <p:nvSpPr>
          <p:cNvPr id="136211" name="Line 18"/>
          <p:cNvSpPr>
            <a:spLocks noChangeShapeType="1"/>
          </p:cNvSpPr>
          <p:nvPr/>
        </p:nvSpPr>
        <p:spPr bwMode="auto">
          <a:xfrm>
            <a:off x="7099300" y="5346700"/>
            <a:ext cx="431800" cy="660400"/>
          </a:xfrm>
          <a:prstGeom prst="line">
            <a:avLst/>
          </a:prstGeom>
          <a:noFill/>
          <a:ln w="25400">
            <a:solidFill>
              <a:schemeClr val="tx1"/>
            </a:solidFill>
            <a:prstDash val="dash"/>
            <a:round/>
            <a:headEnd/>
            <a:tailEnd/>
          </a:ln>
        </p:spPr>
        <p:txBody>
          <a:bodyPr wrap="none" anchor="ctr"/>
          <a:lstStyle/>
          <a:p>
            <a:endParaRPr lang="en-US"/>
          </a:p>
        </p:txBody>
      </p:sp>
      <p:sp>
        <p:nvSpPr>
          <p:cNvPr id="136212" name="Rectangle 19"/>
          <p:cNvSpPr>
            <a:spLocks noChangeArrowheads="1"/>
          </p:cNvSpPr>
          <p:nvPr/>
        </p:nvSpPr>
        <p:spPr bwMode="auto">
          <a:xfrm>
            <a:off x="2168525" y="2195513"/>
            <a:ext cx="2063750" cy="454025"/>
          </a:xfrm>
          <a:prstGeom prst="rect">
            <a:avLst/>
          </a:prstGeom>
          <a:noFill/>
          <a:ln w="12700">
            <a:noFill/>
            <a:miter lim="800000"/>
            <a:headEnd/>
            <a:tailEnd/>
          </a:ln>
        </p:spPr>
        <p:txBody>
          <a:bodyPr wrap="none" lIns="90488" tIns="44450" rIns="90488" bIns="44450">
            <a:spAutoFit/>
          </a:bodyPr>
          <a:lstStyle/>
          <a:p>
            <a:pPr algn="ctr" eaLnBrk="0" hangingPunct="0"/>
            <a:r>
              <a:rPr lang="en-US" sz="2400">
                <a:latin typeface="Arial" charset="0"/>
              </a:rPr>
              <a:t>service model</a:t>
            </a:r>
          </a:p>
        </p:txBody>
      </p:sp>
      <p:sp>
        <p:nvSpPr>
          <p:cNvPr id="136213" name="Line 20"/>
          <p:cNvSpPr>
            <a:spLocks noChangeShapeType="1"/>
          </p:cNvSpPr>
          <p:nvPr/>
        </p:nvSpPr>
        <p:spPr bwMode="auto">
          <a:xfrm>
            <a:off x="4292600" y="2438400"/>
            <a:ext cx="558800" cy="0"/>
          </a:xfrm>
          <a:prstGeom prst="line">
            <a:avLst/>
          </a:prstGeom>
          <a:noFill/>
          <a:ln w="50800">
            <a:solidFill>
              <a:schemeClr val="tx1"/>
            </a:solidFill>
            <a:round/>
            <a:headEnd/>
            <a:tailEnd type="triangle" w="med" len="med"/>
          </a:ln>
        </p:spPr>
        <p:txBody>
          <a:bodyPr wrap="none" anchor="ctr"/>
          <a:lstStyle/>
          <a:p>
            <a:endParaRPr lang="en-US"/>
          </a:p>
        </p:txBody>
      </p:sp>
      <p:sp>
        <p:nvSpPr>
          <p:cNvPr id="136214" name="Arc 21"/>
          <p:cNvSpPr>
            <a:spLocks/>
          </p:cNvSpPr>
          <p:nvPr/>
        </p:nvSpPr>
        <p:spPr bwMode="auto">
          <a:xfrm>
            <a:off x="4725988" y="26177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36215" name="Line 22"/>
          <p:cNvSpPr>
            <a:spLocks noChangeShapeType="1"/>
          </p:cNvSpPr>
          <p:nvPr/>
        </p:nvSpPr>
        <p:spPr bwMode="auto">
          <a:xfrm>
            <a:off x="4724400" y="2844800"/>
            <a:ext cx="0" cy="25400"/>
          </a:xfrm>
          <a:prstGeom prst="line">
            <a:avLst/>
          </a:prstGeom>
          <a:noFill/>
          <a:ln w="50800">
            <a:solidFill>
              <a:schemeClr val="tx1"/>
            </a:solidFill>
            <a:round/>
            <a:headEnd/>
            <a:tailEnd/>
          </a:ln>
        </p:spPr>
        <p:txBody>
          <a:bodyPr wrap="none" anchor="ctr"/>
          <a:lstStyle/>
          <a:p>
            <a:endParaRPr lang="en-US"/>
          </a:p>
        </p:txBody>
      </p:sp>
      <p:sp>
        <p:nvSpPr>
          <p:cNvPr id="136216" name="Arc 23"/>
          <p:cNvSpPr>
            <a:spLocks/>
          </p:cNvSpPr>
          <p:nvPr/>
        </p:nvSpPr>
        <p:spPr bwMode="auto">
          <a:xfrm rot="10800000">
            <a:off x="4610100" y="29225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36217" name="Arc 24"/>
          <p:cNvSpPr>
            <a:spLocks/>
          </p:cNvSpPr>
          <p:nvPr/>
        </p:nvSpPr>
        <p:spPr bwMode="auto">
          <a:xfrm rot="10800000">
            <a:off x="4699000" y="3455988"/>
            <a:ext cx="128588" cy="203200"/>
          </a:xfrm>
          <a:custGeom>
            <a:avLst/>
            <a:gdLst>
              <a:gd name="T0" fmla="*/ 0 w 21870"/>
              <a:gd name="T1" fmla="*/ 1684 h 21600"/>
              <a:gd name="T2" fmla="*/ 4445329 w 21870"/>
              <a:gd name="T3" fmla="*/ 17983057 h 21600"/>
              <a:gd name="T4" fmla="*/ 54898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36218" name="Arc 25"/>
          <p:cNvSpPr>
            <a:spLocks/>
          </p:cNvSpPr>
          <p:nvPr/>
        </p:nvSpPr>
        <p:spPr bwMode="auto">
          <a:xfrm>
            <a:off x="4583113" y="3151188"/>
            <a:ext cx="128587" cy="203200"/>
          </a:xfrm>
          <a:custGeom>
            <a:avLst/>
            <a:gdLst>
              <a:gd name="T0" fmla="*/ 0 w 21870"/>
              <a:gd name="T1" fmla="*/ 1684 h 21600"/>
              <a:gd name="T2" fmla="*/ 4445224 w 21870"/>
              <a:gd name="T3" fmla="*/ 17983057 h 21600"/>
              <a:gd name="T4" fmla="*/ 54863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36219" name="Line 26"/>
          <p:cNvSpPr>
            <a:spLocks noChangeShapeType="1"/>
          </p:cNvSpPr>
          <p:nvPr/>
        </p:nvSpPr>
        <p:spPr bwMode="auto">
          <a:xfrm>
            <a:off x="4724400" y="3378200"/>
            <a:ext cx="0" cy="25400"/>
          </a:xfrm>
          <a:prstGeom prst="line">
            <a:avLst/>
          </a:prstGeom>
          <a:noFill/>
          <a:ln w="50800">
            <a:solidFill>
              <a:schemeClr val="tx1"/>
            </a:solidFill>
            <a:round/>
            <a:headEnd/>
            <a:tailEnd/>
          </a:ln>
        </p:spPr>
        <p:txBody>
          <a:bodyPr wrap="none" anchor="ctr"/>
          <a:lstStyle/>
          <a:p>
            <a:endParaRPr lang="en-US"/>
          </a:p>
        </p:txBody>
      </p:sp>
      <p:sp>
        <p:nvSpPr>
          <p:cNvPr id="136220" name="Arc 27"/>
          <p:cNvSpPr>
            <a:spLocks/>
          </p:cNvSpPr>
          <p:nvPr/>
        </p:nvSpPr>
        <p:spPr bwMode="auto">
          <a:xfrm>
            <a:off x="4725988" y="38369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36221" name="Arc 28"/>
          <p:cNvSpPr>
            <a:spLocks/>
          </p:cNvSpPr>
          <p:nvPr/>
        </p:nvSpPr>
        <p:spPr bwMode="auto">
          <a:xfrm rot="10800000">
            <a:off x="4610100" y="47513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36222" name="Arc 29"/>
          <p:cNvSpPr>
            <a:spLocks/>
          </p:cNvSpPr>
          <p:nvPr/>
        </p:nvSpPr>
        <p:spPr bwMode="auto">
          <a:xfrm rot="10800000">
            <a:off x="4699000" y="5894388"/>
            <a:ext cx="128588" cy="203200"/>
          </a:xfrm>
          <a:custGeom>
            <a:avLst/>
            <a:gdLst>
              <a:gd name="T0" fmla="*/ 0 w 21870"/>
              <a:gd name="T1" fmla="*/ 1684 h 21600"/>
              <a:gd name="T2" fmla="*/ 4445329 w 21870"/>
              <a:gd name="T3" fmla="*/ 17983057 h 21600"/>
              <a:gd name="T4" fmla="*/ 54898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36223" name="Arc 30"/>
          <p:cNvSpPr>
            <a:spLocks/>
          </p:cNvSpPr>
          <p:nvPr/>
        </p:nvSpPr>
        <p:spPr bwMode="auto">
          <a:xfrm>
            <a:off x="4583113" y="4979988"/>
            <a:ext cx="128587" cy="203200"/>
          </a:xfrm>
          <a:custGeom>
            <a:avLst/>
            <a:gdLst>
              <a:gd name="T0" fmla="*/ 0 w 21870"/>
              <a:gd name="T1" fmla="*/ 1684 h 21600"/>
              <a:gd name="T2" fmla="*/ 4445224 w 21870"/>
              <a:gd name="T3" fmla="*/ 17983057 h 21600"/>
              <a:gd name="T4" fmla="*/ 54863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36224" name="Line 31"/>
          <p:cNvSpPr>
            <a:spLocks noChangeShapeType="1"/>
          </p:cNvSpPr>
          <p:nvPr/>
        </p:nvSpPr>
        <p:spPr bwMode="auto">
          <a:xfrm>
            <a:off x="4724400" y="5207000"/>
            <a:ext cx="0" cy="635000"/>
          </a:xfrm>
          <a:prstGeom prst="line">
            <a:avLst/>
          </a:prstGeom>
          <a:noFill/>
          <a:ln w="50800">
            <a:solidFill>
              <a:schemeClr val="tx1"/>
            </a:solidFill>
            <a:round/>
            <a:headEnd/>
            <a:tailEnd/>
          </a:ln>
        </p:spPr>
        <p:txBody>
          <a:bodyPr wrap="none" anchor="ctr"/>
          <a:lstStyle/>
          <a:p>
            <a:endParaRPr lang="en-US"/>
          </a:p>
        </p:txBody>
      </p:sp>
      <p:sp>
        <p:nvSpPr>
          <p:cNvPr id="136225" name="Line 32"/>
          <p:cNvSpPr>
            <a:spLocks noChangeShapeType="1"/>
          </p:cNvSpPr>
          <p:nvPr/>
        </p:nvSpPr>
        <p:spPr bwMode="auto">
          <a:xfrm>
            <a:off x="4724400" y="4064000"/>
            <a:ext cx="0" cy="635000"/>
          </a:xfrm>
          <a:prstGeom prst="line">
            <a:avLst/>
          </a:prstGeom>
          <a:noFill/>
          <a:ln w="50800">
            <a:solidFill>
              <a:schemeClr val="tx1"/>
            </a:solidFill>
            <a:round/>
            <a:headEnd/>
            <a:tailEnd/>
          </a:ln>
        </p:spPr>
        <p:txBody>
          <a:bodyPr wrap="none" anchor="ctr"/>
          <a:lstStyle/>
          <a:p>
            <a:endParaRPr lang="en-US"/>
          </a:p>
        </p:txBody>
      </p:sp>
      <p:sp>
        <p:nvSpPr>
          <p:cNvPr id="136226" name="Rectangle 33"/>
          <p:cNvSpPr>
            <a:spLocks noChangeArrowheads="1"/>
          </p:cNvSpPr>
          <p:nvPr/>
        </p:nvSpPr>
        <p:spPr bwMode="auto">
          <a:xfrm>
            <a:off x="1073150" y="2881313"/>
            <a:ext cx="3497263" cy="819150"/>
          </a:xfrm>
          <a:prstGeom prst="rect">
            <a:avLst/>
          </a:prstGeom>
          <a:noFill/>
          <a:ln w="12700">
            <a:noFill/>
            <a:miter lim="800000"/>
            <a:headEnd/>
            <a:tailEnd/>
          </a:ln>
        </p:spPr>
        <p:txBody>
          <a:bodyPr wrap="none" lIns="90488" tIns="44450" rIns="90488" bIns="44450">
            <a:spAutoFit/>
          </a:bodyPr>
          <a:lstStyle/>
          <a:p>
            <a:pPr algn="ctr" eaLnBrk="0" hangingPunct="0"/>
            <a:r>
              <a:rPr lang="en-US" sz="2400" b="1" i="1">
                <a:solidFill>
                  <a:srgbClr val="FF0000"/>
                </a:solidFill>
                <a:latin typeface="Arial" charset="0"/>
              </a:rPr>
              <a:t>host-to-router protocol</a:t>
            </a:r>
            <a:br>
              <a:rPr lang="en-US" sz="2400" b="1" i="1">
                <a:solidFill>
                  <a:srgbClr val="FF0000"/>
                </a:solidFill>
                <a:latin typeface="Arial" charset="0"/>
              </a:rPr>
            </a:br>
            <a:r>
              <a:rPr lang="en-US" sz="2400" b="1" i="1">
                <a:solidFill>
                  <a:srgbClr val="FF0000"/>
                </a:solidFill>
                <a:latin typeface="Arial" charset="0"/>
              </a:rPr>
              <a:t>(IGMP)</a:t>
            </a:r>
          </a:p>
        </p:txBody>
      </p:sp>
      <p:sp>
        <p:nvSpPr>
          <p:cNvPr id="136227" name="Rectangle 34"/>
          <p:cNvSpPr>
            <a:spLocks noChangeArrowheads="1"/>
          </p:cNvSpPr>
          <p:nvPr/>
        </p:nvSpPr>
        <p:spPr bwMode="auto">
          <a:xfrm>
            <a:off x="806450" y="4710113"/>
            <a:ext cx="3724275" cy="819150"/>
          </a:xfrm>
          <a:prstGeom prst="rect">
            <a:avLst/>
          </a:prstGeom>
          <a:noFill/>
          <a:ln w="12700">
            <a:noFill/>
            <a:miter lim="800000"/>
            <a:headEnd/>
            <a:tailEnd/>
          </a:ln>
        </p:spPr>
        <p:txBody>
          <a:bodyPr wrap="none" lIns="90488" tIns="44450" rIns="90488" bIns="44450">
            <a:spAutoFit/>
          </a:bodyPr>
          <a:lstStyle/>
          <a:p>
            <a:pPr algn="ctr" eaLnBrk="0" hangingPunct="0"/>
            <a:r>
              <a:rPr lang="en-US" sz="2400">
                <a:latin typeface="Arial" charset="0"/>
              </a:rPr>
              <a:t>multicast routing protocols</a:t>
            </a:r>
            <a:br>
              <a:rPr lang="en-US" sz="2400">
                <a:latin typeface="Arial" charset="0"/>
              </a:rPr>
            </a:br>
            <a:r>
              <a:rPr lang="en-US" sz="2400">
                <a:latin typeface="Arial" charset="0"/>
              </a:rPr>
              <a:t>(various)</a:t>
            </a:r>
          </a:p>
        </p:txBody>
      </p:sp>
      <p:sp>
        <p:nvSpPr>
          <p:cNvPr id="136228" name="Oval 35"/>
          <p:cNvSpPr>
            <a:spLocks noChangeArrowheads="1"/>
          </p:cNvSpPr>
          <p:nvPr/>
        </p:nvSpPr>
        <p:spPr bwMode="auto">
          <a:xfrm>
            <a:off x="5651500" y="3517900"/>
            <a:ext cx="431800" cy="431800"/>
          </a:xfrm>
          <a:prstGeom prst="ellipse">
            <a:avLst/>
          </a:prstGeom>
          <a:solidFill>
            <a:schemeClr val="bg1"/>
          </a:solidFill>
          <a:ln w="25400">
            <a:solidFill>
              <a:schemeClr val="tx1"/>
            </a:solidFill>
            <a:round/>
            <a:headEnd/>
            <a:tailEnd/>
          </a:ln>
        </p:spPr>
        <p:txBody>
          <a:bodyPr wrap="none" anchor="ctr"/>
          <a:lstStyle/>
          <a:p>
            <a:endParaRPr lang="en-US"/>
          </a:p>
        </p:txBody>
      </p:sp>
      <p:sp>
        <p:nvSpPr>
          <p:cNvPr id="136229" name="Oval 36"/>
          <p:cNvSpPr>
            <a:spLocks noChangeArrowheads="1"/>
          </p:cNvSpPr>
          <p:nvPr/>
        </p:nvSpPr>
        <p:spPr bwMode="auto">
          <a:xfrm>
            <a:off x="7327900" y="3517900"/>
            <a:ext cx="431800" cy="431800"/>
          </a:xfrm>
          <a:prstGeom prst="ellipse">
            <a:avLst/>
          </a:prstGeom>
          <a:solidFill>
            <a:schemeClr val="bg1"/>
          </a:solidFill>
          <a:ln w="25400">
            <a:solidFill>
              <a:schemeClr val="tx1"/>
            </a:solidFill>
            <a:round/>
            <a:headEnd/>
            <a:tailEnd/>
          </a:ln>
        </p:spPr>
        <p:txBody>
          <a:bodyPr wrap="none" anchor="ctr"/>
          <a:lstStyle/>
          <a:p>
            <a:endParaRPr lang="en-US"/>
          </a:p>
        </p:txBody>
      </p:sp>
      <p:sp>
        <p:nvSpPr>
          <p:cNvPr id="136230" name="Oval 37"/>
          <p:cNvSpPr>
            <a:spLocks noChangeArrowheads="1"/>
          </p:cNvSpPr>
          <p:nvPr/>
        </p:nvSpPr>
        <p:spPr bwMode="auto">
          <a:xfrm>
            <a:off x="6870700" y="5041900"/>
            <a:ext cx="431800" cy="431800"/>
          </a:xfrm>
          <a:prstGeom prst="ellipse">
            <a:avLst/>
          </a:prstGeom>
          <a:solidFill>
            <a:schemeClr val="bg1"/>
          </a:solidFill>
          <a:ln w="25400">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6215125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4"/>
          <p:cNvSpPr>
            <a:spLocks noGrp="1"/>
          </p:cNvSpPr>
          <p:nvPr>
            <p:ph type="sldNum" sz="quarter" idx="11"/>
          </p:nvPr>
        </p:nvSpPr>
        <p:spPr>
          <a:noFill/>
        </p:spPr>
        <p:txBody>
          <a:bodyPr/>
          <a:lstStyle/>
          <a:p>
            <a:fld id="{D879C555-7766-42A8-97A0-788B4CBA7099}" type="slidenum">
              <a:rPr lang="en-US" smtClean="0"/>
              <a:pPr/>
              <a:t>36</a:t>
            </a:fld>
            <a:endParaRPr lang="en-US" smtClean="0"/>
          </a:p>
        </p:txBody>
      </p:sp>
      <p:sp>
        <p:nvSpPr>
          <p:cNvPr id="137219" name="Rectangle 2"/>
          <p:cNvSpPr>
            <a:spLocks noGrp="1" noChangeArrowheads="1"/>
          </p:cNvSpPr>
          <p:nvPr>
            <p:ph type="title"/>
          </p:nvPr>
        </p:nvSpPr>
        <p:spPr/>
        <p:txBody>
          <a:bodyPr lIns="90488" tIns="44450" rIns="90488" bIns="44450">
            <a:normAutofit fontScale="90000"/>
          </a:bodyPr>
          <a:lstStyle/>
          <a:p>
            <a:pPr eaLnBrk="1" hangingPunct="1"/>
            <a:r>
              <a:rPr lang="en-US" smtClean="0"/>
              <a:t>Internet Group Management Protocol (IGMP)</a:t>
            </a:r>
          </a:p>
        </p:txBody>
      </p:sp>
      <p:sp>
        <p:nvSpPr>
          <p:cNvPr id="137220" name="Rectangle 3"/>
          <p:cNvSpPr>
            <a:spLocks noGrp="1" noChangeArrowheads="1"/>
          </p:cNvSpPr>
          <p:nvPr>
            <p:ph type="body" idx="1"/>
          </p:nvPr>
        </p:nvSpPr>
        <p:spPr/>
        <p:txBody>
          <a:bodyPr lIns="90488" tIns="44450" rIns="90488" bIns="44450"/>
          <a:lstStyle/>
          <a:p>
            <a:pPr marL="285750" indent="-285750" eaLnBrk="1" hangingPunct="1">
              <a:lnSpc>
                <a:spcPct val="90000"/>
              </a:lnSpc>
            </a:pPr>
            <a:r>
              <a:rPr lang="en-US" smtClean="0"/>
              <a:t>host &lt;-&gt; neighbor router, ex:</a:t>
            </a:r>
          </a:p>
          <a:p>
            <a:pPr marL="685800" lvl="1" indent="-228600" eaLnBrk="1" hangingPunct="1">
              <a:lnSpc>
                <a:spcPct val="90000"/>
              </a:lnSpc>
            </a:pPr>
            <a:r>
              <a:rPr lang="en-US" smtClean="0"/>
              <a:t>are you there?  I am here!</a:t>
            </a:r>
          </a:p>
          <a:p>
            <a:pPr marL="685800" lvl="1" indent="-228600" eaLnBrk="1" hangingPunct="1">
              <a:lnSpc>
                <a:spcPct val="90000"/>
              </a:lnSpc>
            </a:pPr>
            <a:r>
              <a:rPr lang="en-US" smtClean="0"/>
              <a:t>I want to join group G1</a:t>
            </a:r>
          </a:p>
          <a:p>
            <a:pPr marL="685800" lvl="1" indent="-228600" eaLnBrk="1" hangingPunct="1">
              <a:lnSpc>
                <a:spcPct val="90000"/>
              </a:lnSpc>
            </a:pPr>
            <a:r>
              <a:rPr lang="en-US" smtClean="0"/>
              <a:t>I’m done with group G2</a:t>
            </a:r>
          </a:p>
          <a:p>
            <a:pPr marL="285750" indent="-285750" eaLnBrk="1" hangingPunct="1">
              <a:lnSpc>
                <a:spcPct val="90000"/>
              </a:lnSpc>
            </a:pPr>
            <a:r>
              <a:rPr lang="en-US" smtClean="0"/>
              <a:t>v1: RFC-1112; v2: RFC-2236</a:t>
            </a:r>
          </a:p>
          <a:p>
            <a:pPr marL="285750" indent="-285750" eaLnBrk="1" hangingPunct="1">
              <a:lnSpc>
                <a:spcPct val="90000"/>
              </a:lnSpc>
            </a:pPr>
            <a:r>
              <a:rPr lang="en-US" smtClean="0"/>
              <a:t>operates over broadcast LANs and point-to-point links</a:t>
            </a:r>
          </a:p>
          <a:p>
            <a:pPr marL="285750" indent="-285750" eaLnBrk="1" hangingPunct="1">
              <a:lnSpc>
                <a:spcPct val="90000"/>
              </a:lnSpc>
            </a:pPr>
            <a:r>
              <a:rPr lang="en-US" smtClean="0"/>
              <a:t>similar to ICMP in unicast IP</a:t>
            </a:r>
          </a:p>
        </p:txBody>
      </p:sp>
    </p:spTree>
    <p:extLst>
      <p:ext uri="{BB962C8B-B14F-4D97-AF65-F5344CB8AC3E}">
        <p14:creationId xmlns:p14="http://schemas.microsoft.com/office/powerpoint/2010/main" val="1815282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4"/>
          <p:cNvSpPr>
            <a:spLocks noGrp="1"/>
          </p:cNvSpPr>
          <p:nvPr>
            <p:ph type="sldNum" sz="quarter" idx="11"/>
          </p:nvPr>
        </p:nvSpPr>
        <p:spPr>
          <a:noFill/>
        </p:spPr>
        <p:txBody>
          <a:bodyPr/>
          <a:lstStyle/>
          <a:p>
            <a:fld id="{199E8AA9-F489-4226-AD0C-1D0A82EA2A46}" type="slidenum">
              <a:rPr lang="en-US" smtClean="0"/>
              <a:pPr/>
              <a:t>37</a:t>
            </a:fld>
            <a:endParaRPr lang="en-US" smtClean="0"/>
          </a:p>
        </p:txBody>
      </p:sp>
      <p:sp>
        <p:nvSpPr>
          <p:cNvPr id="139267" name="Rectangle 2"/>
          <p:cNvSpPr>
            <a:spLocks noGrp="1" noChangeArrowheads="1"/>
          </p:cNvSpPr>
          <p:nvPr>
            <p:ph type="title"/>
          </p:nvPr>
        </p:nvSpPr>
        <p:spPr/>
        <p:txBody>
          <a:bodyPr lIns="90488" tIns="44450" rIns="90488" bIns="44450">
            <a:normAutofit/>
          </a:bodyPr>
          <a:lstStyle/>
          <a:p>
            <a:pPr eaLnBrk="1" hangingPunct="1"/>
            <a:r>
              <a:rPr lang="en-US" smtClean="0"/>
              <a:t>Link-Layer Transmission/Reception</a:t>
            </a:r>
          </a:p>
        </p:txBody>
      </p:sp>
      <p:sp>
        <p:nvSpPr>
          <p:cNvPr id="139268" name="Rectangle 3"/>
          <p:cNvSpPr>
            <a:spLocks noGrp="1" noChangeArrowheads="1"/>
          </p:cNvSpPr>
          <p:nvPr>
            <p:ph type="body" idx="1"/>
          </p:nvPr>
        </p:nvSpPr>
        <p:spPr>
          <a:xfrm>
            <a:off x="838200" y="1752600"/>
            <a:ext cx="7162800" cy="4648200"/>
          </a:xfrm>
        </p:spPr>
        <p:txBody>
          <a:bodyPr lIns="90488" tIns="44450" rIns="90488" bIns="44450"/>
          <a:lstStyle/>
          <a:p>
            <a:pPr marL="285750" indent="-285750" eaLnBrk="1" hangingPunct="1">
              <a:buFontTx/>
              <a:buNone/>
            </a:pPr>
            <a:r>
              <a:rPr lang="en-US" dirty="0" smtClean="0"/>
              <a:t>transmission:</a:t>
            </a:r>
          </a:p>
          <a:p>
            <a:pPr marL="685800" lvl="1" indent="-228600" eaLnBrk="1" hangingPunct="1">
              <a:buFontTx/>
              <a:buChar char="•"/>
            </a:pPr>
            <a:r>
              <a:rPr lang="en-US" dirty="0" smtClean="0"/>
              <a:t>IP multicast uses link-layer multicast, if possible</a:t>
            </a:r>
          </a:p>
          <a:p>
            <a:pPr marL="685800" lvl="1" indent="-228600" eaLnBrk="1" hangingPunct="1">
              <a:buFontTx/>
              <a:buChar char="•"/>
            </a:pPr>
            <a:r>
              <a:rPr lang="en-US" dirty="0" smtClean="0"/>
              <a:t>ex: Ethernet:</a:t>
            </a:r>
          </a:p>
          <a:p>
            <a:pPr marL="285750" indent="-285750" eaLnBrk="1" hangingPunct="1">
              <a:buFontTx/>
              <a:buNone/>
            </a:pPr>
            <a:r>
              <a:rPr lang="en-US" dirty="0" smtClean="0"/>
              <a:t>reception:</a:t>
            </a:r>
          </a:p>
          <a:p>
            <a:pPr marL="685800" lvl="1" indent="-228600" eaLnBrk="1" hangingPunct="1">
              <a:buFontTx/>
              <a:buChar char="•"/>
            </a:pPr>
            <a:r>
              <a:rPr lang="en-US" i="1" dirty="0" smtClean="0"/>
              <a:t>hosts </a:t>
            </a:r>
            <a:r>
              <a:rPr lang="en-US" dirty="0" smtClean="0"/>
              <a:t>link layers often filter multicast </a:t>
            </a:r>
            <a:r>
              <a:rPr lang="en-US" dirty="0" err="1" smtClean="0"/>
              <a:t>addrs</a:t>
            </a:r>
            <a:endParaRPr lang="en-US" dirty="0" smtClean="0"/>
          </a:p>
          <a:p>
            <a:pPr marL="685800" lvl="1" indent="-228600" eaLnBrk="1" hangingPunct="1">
              <a:buFontTx/>
              <a:buChar char="•"/>
            </a:pPr>
            <a:r>
              <a:rPr lang="en-US" i="1" dirty="0" smtClean="0"/>
              <a:t>routers </a:t>
            </a:r>
            <a:r>
              <a:rPr lang="en-US" dirty="0" smtClean="0"/>
              <a:t>listen to all </a:t>
            </a:r>
            <a:r>
              <a:rPr lang="en-US" dirty="0" err="1" smtClean="0"/>
              <a:t>mcast</a:t>
            </a:r>
            <a:endParaRPr lang="en-US" i="1" dirty="0" smtClean="0"/>
          </a:p>
        </p:txBody>
      </p:sp>
      <p:grpSp>
        <p:nvGrpSpPr>
          <p:cNvPr id="139269" name="Group 4"/>
          <p:cNvGrpSpPr>
            <a:grpSpLocks/>
          </p:cNvGrpSpPr>
          <p:nvPr/>
        </p:nvGrpSpPr>
        <p:grpSpPr bwMode="auto">
          <a:xfrm>
            <a:off x="1828800" y="4749800"/>
            <a:ext cx="5451475" cy="1727200"/>
            <a:chOff x="403" y="2030"/>
            <a:chExt cx="4742" cy="1502"/>
          </a:xfrm>
        </p:grpSpPr>
        <p:sp>
          <p:nvSpPr>
            <p:cNvPr id="139270" name="Rectangle 5"/>
            <p:cNvSpPr>
              <a:spLocks noChangeArrowheads="1"/>
            </p:cNvSpPr>
            <p:nvPr/>
          </p:nvSpPr>
          <p:spPr bwMode="auto">
            <a:xfrm>
              <a:off x="1817" y="3216"/>
              <a:ext cx="2146" cy="316"/>
            </a:xfrm>
            <a:prstGeom prst="rect">
              <a:avLst/>
            </a:prstGeom>
            <a:noFill/>
            <a:ln w="12700">
              <a:noFill/>
              <a:miter lim="800000"/>
              <a:headEnd/>
              <a:tailEnd/>
            </a:ln>
          </p:spPr>
          <p:txBody>
            <a:bodyPr wrap="none" lIns="90488" tIns="44450" rIns="90488" bIns="44450">
              <a:spAutoFit/>
            </a:bodyPr>
            <a:lstStyle/>
            <a:p>
              <a:pPr algn="ctr" eaLnBrk="0" hangingPunct="0"/>
              <a:r>
                <a:rPr lang="en-US" sz="1800">
                  <a:latin typeface="Arial" charset="0"/>
                </a:rPr>
                <a:t>LAN multicast address</a:t>
              </a:r>
            </a:p>
          </p:txBody>
        </p:sp>
        <p:grpSp>
          <p:nvGrpSpPr>
            <p:cNvPr id="139271" name="Group 6"/>
            <p:cNvGrpSpPr>
              <a:grpSpLocks/>
            </p:cNvGrpSpPr>
            <p:nvPr/>
          </p:nvGrpSpPr>
          <p:grpSpPr bwMode="auto">
            <a:xfrm>
              <a:off x="403" y="2030"/>
              <a:ext cx="4742" cy="1204"/>
              <a:chOff x="442" y="1618"/>
              <a:chExt cx="4742" cy="1204"/>
            </a:xfrm>
          </p:grpSpPr>
          <p:sp>
            <p:nvSpPr>
              <p:cNvPr id="139272" name="Line 7"/>
              <p:cNvSpPr>
                <a:spLocks noChangeShapeType="1"/>
              </p:cNvSpPr>
              <p:nvPr/>
            </p:nvSpPr>
            <p:spPr bwMode="auto">
              <a:xfrm>
                <a:off x="672" y="2744"/>
                <a:ext cx="0" cy="32"/>
              </a:xfrm>
              <a:prstGeom prst="line">
                <a:avLst/>
              </a:prstGeom>
              <a:noFill/>
              <a:ln w="25400">
                <a:solidFill>
                  <a:schemeClr val="tx1"/>
                </a:solidFill>
                <a:round/>
                <a:headEnd/>
                <a:tailEnd/>
              </a:ln>
            </p:spPr>
            <p:txBody>
              <a:bodyPr wrap="none" anchor="ctr"/>
              <a:lstStyle/>
              <a:p>
                <a:endParaRPr lang="en-US"/>
              </a:p>
            </p:txBody>
          </p:sp>
          <p:sp>
            <p:nvSpPr>
              <p:cNvPr id="139273" name="Line 8"/>
              <p:cNvSpPr>
                <a:spLocks noChangeShapeType="1"/>
              </p:cNvSpPr>
              <p:nvPr/>
            </p:nvSpPr>
            <p:spPr bwMode="auto">
              <a:xfrm>
                <a:off x="768" y="2744"/>
                <a:ext cx="0" cy="32"/>
              </a:xfrm>
              <a:prstGeom prst="line">
                <a:avLst/>
              </a:prstGeom>
              <a:noFill/>
              <a:ln w="25400">
                <a:solidFill>
                  <a:schemeClr val="tx1"/>
                </a:solidFill>
                <a:round/>
                <a:headEnd/>
                <a:tailEnd/>
              </a:ln>
            </p:spPr>
            <p:txBody>
              <a:bodyPr wrap="none" anchor="ctr"/>
              <a:lstStyle/>
              <a:p>
                <a:endParaRPr lang="en-US"/>
              </a:p>
            </p:txBody>
          </p:sp>
          <p:sp>
            <p:nvSpPr>
              <p:cNvPr id="139274" name="Line 9"/>
              <p:cNvSpPr>
                <a:spLocks noChangeShapeType="1"/>
              </p:cNvSpPr>
              <p:nvPr/>
            </p:nvSpPr>
            <p:spPr bwMode="auto">
              <a:xfrm>
                <a:off x="864" y="2744"/>
                <a:ext cx="0" cy="32"/>
              </a:xfrm>
              <a:prstGeom prst="line">
                <a:avLst/>
              </a:prstGeom>
              <a:noFill/>
              <a:ln w="25400">
                <a:solidFill>
                  <a:schemeClr val="tx1"/>
                </a:solidFill>
                <a:round/>
                <a:headEnd/>
                <a:tailEnd/>
              </a:ln>
            </p:spPr>
            <p:txBody>
              <a:bodyPr wrap="none" anchor="ctr"/>
              <a:lstStyle/>
              <a:p>
                <a:endParaRPr lang="en-US"/>
              </a:p>
            </p:txBody>
          </p:sp>
          <p:sp>
            <p:nvSpPr>
              <p:cNvPr id="139275" name="Line 10"/>
              <p:cNvSpPr>
                <a:spLocks noChangeShapeType="1"/>
              </p:cNvSpPr>
              <p:nvPr/>
            </p:nvSpPr>
            <p:spPr bwMode="auto">
              <a:xfrm>
                <a:off x="960" y="2744"/>
                <a:ext cx="0" cy="32"/>
              </a:xfrm>
              <a:prstGeom prst="line">
                <a:avLst/>
              </a:prstGeom>
              <a:noFill/>
              <a:ln w="25400">
                <a:solidFill>
                  <a:schemeClr val="tx1"/>
                </a:solidFill>
                <a:round/>
                <a:headEnd/>
                <a:tailEnd/>
              </a:ln>
            </p:spPr>
            <p:txBody>
              <a:bodyPr wrap="none" anchor="ctr"/>
              <a:lstStyle/>
              <a:p>
                <a:endParaRPr lang="en-US"/>
              </a:p>
            </p:txBody>
          </p:sp>
          <p:sp>
            <p:nvSpPr>
              <p:cNvPr id="139276" name="Line 11"/>
              <p:cNvSpPr>
                <a:spLocks noChangeShapeType="1"/>
              </p:cNvSpPr>
              <p:nvPr/>
            </p:nvSpPr>
            <p:spPr bwMode="auto">
              <a:xfrm>
                <a:off x="1056" y="2744"/>
                <a:ext cx="0" cy="32"/>
              </a:xfrm>
              <a:prstGeom prst="line">
                <a:avLst/>
              </a:prstGeom>
              <a:noFill/>
              <a:ln w="25400">
                <a:solidFill>
                  <a:schemeClr val="tx1"/>
                </a:solidFill>
                <a:round/>
                <a:headEnd/>
                <a:tailEnd/>
              </a:ln>
            </p:spPr>
            <p:txBody>
              <a:bodyPr wrap="none" anchor="ctr"/>
              <a:lstStyle/>
              <a:p>
                <a:endParaRPr lang="en-US"/>
              </a:p>
            </p:txBody>
          </p:sp>
          <p:sp>
            <p:nvSpPr>
              <p:cNvPr id="139277" name="Line 12"/>
              <p:cNvSpPr>
                <a:spLocks noChangeShapeType="1"/>
              </p:cNvSpPr>
              <p:nvPr/>
            </p:nvSpPr>
            <p:spPr bwMode="auto">
              <a:xfrm>
                <a:off x="1152" y="2744"/>
                <a:ext cx="0" cy="32"/>
              </a:xfrm>
              <a:prstGeom prst="line">
                <a:avLst/>
              </a:prstGeom>
              <a:noFill/>
              <a:ln w="25400">
                <a:solidFill>
                  <a:schemeClr val="tx1"/>
                </a:solidFill>
                <a:round/>
                <a:headEnd/>
                <a:tailEnd/>
              </a:ln>
            </p:spPr>
            <p:txBody>
              <a:bodyPr wrap="none" anchor="ctr"/>
              <a:lstStyle/>
              <a:p>
                <a:endParaRPr lang="en-US"/>
              </a:p>
            </p:txBody>
          </p:sp>
          <p:sp>
            <p:nvSpPr>
              <p:cNvPr id="139278" name="Line 13"/>
              <p:cNvSpPr>
                <a:spLocks noChangeShapeType="1"/>
              </p:cNvSpPr>
              <p:nvPr/>
            </p:nvSpPr>
            <p:spPr bwMode="auto">
              <a:xfrm>
                <a:off x="1248" y="2744"/>
                <a:ext cx="0" cy="32"/>
              </a:xfrm>
              <a:prstGeom prst="line">
                <a:avLst/>
              </a:prstGeom>
              <a:noFill/>
              <a:ln w="25400">
                <a:solidFill>
                  <a:schemeClr val="tx1"/>
                </a:solidFill>
                <a:round/>
                <a:headEnd/>
                <a:tailEnd/>
              </a:ln>
            </p:spPr>
            <p:txBody>
              <a:bodyPr wrap="none" anchor="ctr"/>
              <a:lstStyle/>
              <a:p>
                <a:endParaRPr lang="en-US"/>
              </a:p>
            </p:txBody>
          </p:sp>
          <p:sp>
            <p:nvSpPr>
              <p:cNvPr id="139279" name="Line 14"/>
              <p:cNvSpPr>
                <a:spLocks noChangeShapeType="1"/>
              </p:cNvSpPr>
              <p:nvPr/>
            </p:nvSpPr>
            <p:spPr bwMode="auto">
              <a:xfrm>
                <a:off x="1344" y="2744"/>
                <a:ext cx="0" cy="32"/>
              </a:xfrm>
              <a:prstGeom prst="line">
                <a:avLst/>
              </a:prstGeom>
              <a:noFill/>
              <a:ln w="25400">
                <a:solidFill>
                  <a:schemeClr val="tx1"/>
                </a:solidFill>
                <a:round/>
                <a:headEnd/>
                <a:tailEnd/>
              </a:ln>
            </p:spPr>
            <p:txBody>
              <a:bodyPr wrap="none" anchor="ctr"/>
              <a:lstStyle/>
              <a:p>
                <a:endParaRPr lang="en-US"/>
              </a:p>
            </p:txBody>
          </p:sp>
          <p:sp>
            <p:nvSpPr>
              <p:cNvPr id="139280" name="Line 15"/>
              <p:cNvSpPr>
                <a:spLocks noChangeShapeType="1"/>
              </p:cNvSpPr>
              <p:nvPr/>
            </p:nvSpPr>
            <p:spPr bwMode="auto">
              <a:xfrm>
                <a:off x="1440" y="2744"/>
                <a:ext cx="0" cy="32"/>
              </a:xfrm>
              <a:prstGeom prst="line">
                <a:avLst/>
              </a:prstGeom>
              <a:noFill/>
              <a:ln w="25400">
                <a:solidFill>
                  <a:schemeClr val="tx1"/>
                </a:solidFill>
                <a:round/>
                <a:headEnd/>
                <a:tailEnd/>
              </a:ln>
            </p:spPr>
            <p:txBody>
              <a:bodyPr wrap="none" anchor="ctr"/>
              <a:lstStyle/>
              <a:p>
                <a:endParaRPr lang="en-US"/>
              </a:p>
            </p:txBody>
          </p:sp>
          <p:sp>
            <p:nvSpPr>
              <p:cNvPr id="139281" name="Line 16"/>
              <p:cNvSpPr>
                <a:spLocks noChangeShapeType="1"/>
              </p:cNvSpPr>
              <p:nvPr/>
            </p:nvSpPr>
            <p:spPr bwMode="auto">
              <a:xfrm>
                <a:off x="1536" y="2744"/>
                <a:ext cx="0" cy="32"/>
              </a:xfrm>
              <a:prstGeom prst="line">
                <a:avLst/>
              </a:prstGeom>
              <a:noFill/>
              <a:ln w="25400">
                <a:solidFill>
                  <a:schemeClr val="tx1"/>
                </a:solidFill>
                <a:round/>
                <a:headEnd/>
                <a:tailEnd/>
              </a:ln>
            </p:spPr>
            <p:txBody>
              <a:bodyPr wrap="none" anchor="ctr"/>
              <a:lstStyle/>
              <a:p>
                <a:endParaRPr lang="en-US"/>
              </a:p>
            </p:txBody>
          </p:sp>
          <p:sp>
            <p:nvSpPr>
              <p:cNvPr id="139282" name="Line 17"/>
              <p:cNvSpPr>
                <a:spLocks noChangeShapeType="1"/>
              </p:cNvSpPr>
              <p:nvPr/>
            </p:nvSpPr>
            <p:spPr bwMode="auto">
              <a:xfrm>
                <a:off x="1632" y="2744"/>
                <a:ext cx="0" cy="32"/>
              </a:xfrm>
              <a:prstGeom prst="line">
                <a:avLst/>
              </a:prstGeom>
              <a:noFill/>
              <a:ln w="25400">
                <a:solidFill>
                  <a:schemeClr val="tx1"/>
                </a:solidFill>
                <a:round/>
                <a:headEnd/>
                <a:tailEnd/>
              </a:ln>
            </p:spPr>
            <p:txBody>
              <a:bodyPr wrap="none" anchor="ctr"/>
              <a:lstStyle/>
              <a:p>
                <a:endParaRPr lang="en-US"/>
              </a:p>
            </p:txBody>
          </p:sp>
          <p:sp>
            <p:nvSpPr>
              <p:cNvPr id="139283" name="Line 18"/>
              <p:cNvSpPr>
                <a:spLocks noChangeShapeType="1"/>
              </p:cNvSpPr>
              <p:nvPr/>
            </p:nvSpPr>
            <p:spPr bwMode="auto">
              <a:xfrm>
                <a:off x="1728" y="2744"/>
                <a:ext cx="0" cy="32"/>
              </a:xfrm>
              <a:prstGeom prst="line">
                <a:avLst/>
              </a:prstGeom>
              <a:noFill/>
              <a:ln w="25400">
                <a:solidFill>
                  <a:schemeClr val="tx1"/>
                </a:solidFill>
                <a:round/>
                <a:headEnd/>
                <a:tailEnd/>
              </a:ln>
            </p:spPr>
            <p:txBody>
              <a:bodyPr wrap="none" anchor="ctr"/>
              <a:lstStyle/>
              <a:p>
                <a:endParaRPr lang="en-US"/>
              </a:p>
            </p:txBody>
          </p:sp>
          <p:sp>
            <p:nvSpPr>
              <p:cNvPr id="139284" name="Line 19"/>
              <p:cNvSpPr>
                <a:spLocks noChangeShapeType="1"/>
              </p:cNvSpPr>
              <p:nvPr/>
            </p:nvSpPr>
            <p:spPr bwMode="auto">
              <a:xfrm>
                <a:off x="1824" y="2744"/>
                <a:ext cx="0" cy="32"/>
              </a:xfrm>
              <a:prstGeom prst="line">
                <a:avLst/>
              </a:prstGeom>
              <a:noFill/>
              <a:ln w="25400">
                <a:solidFill>
                  <a:schemeClr val="tx1"/>
                </a:solidFill>
                <a:round/>
                <a:headEnd/>
                <a:tailEnd/>
              </a:ln>
            </p:spPr>
            <p:txBody>
              <a:bodyPr wrap="none" anchor="ctr"/>
              <a:lstStyle/>
              <a:p>
                <a:endParaRPr lang="en-US"/>
              </a:p>
            </p:txBody>
          </p:sp>
          <p:sp>
            <p:nvSpPr>
              <p:cNvPr id="139285" name="Line 20"/>
              <p:cNvSpPr>
                <a:spLocks noChangeShapeType="1"/>
              </p:cNvSpPr>
              <p:nvPr/>
            </p:nvSpPr>
            <p:spPr bwMode="auto">
              <a:xfrm>
                <a:off x="1920" y="2744"/>
                <a:ext cx="0" cy="32"/>
              </a:xfrm>
              <a:prstGeom prst="line">
                <a:avLst/>
              </a:prstGeom>
              <a:noFill/>
              <a:ln w="25400">
                <a:solidFill>
                  <a:schemeClr val="tx1"/>
                </a:solidFill>
                <a:round/>
                <a:headEnd/>
                <a:tailEnd/>
              </a:ln>
            </p:spPr>
            <p:txBody>
              <a:bodyPr wrap="none" anchor="ctr"/>
              <a:lstStyle/>
              <a:p>
                <a:endParaRPr lang="en-US"/>
              </a:p>
            </p:txBody>
          </p:sp>
          <p:sp>
            <p:nvSpPr>
              <p:cNvPr id="139286" name="Line 21"/>
              <p:cNvSpPr>
                <a:spLocks noChangeShapeType="1"/>
              </p:cNvSpPr>
              <p:nvPr/>
            </p:nvSpPr>
            <p:spPr bwMode="auto">
              <a:xfrm>
                <a:off x="2016" y="2744"/>
                <a:ext cx="0" cy="32"/>
              </a:xfrm>
              <a:prstGeom prst="line">
                <a:avLst/>
              </a:prstGeom>
              <a:noFill/>
              <a:ln w="25400">
                <a:solidFill>
                  <a:schemeClr val="tx1"/>
                </a:solidFill>
                <a:round/>
                <a:headEnd/>
                <a:tailEnd/>
              </a:ln>
            </p:spPr>
            <p:txBody>
              <a:bodyPr wrap="none" anchor="ctr"/>
              <a:lstStyle/>
              <a:p>
                <a:endParaRPr lang="en-US"/>
              </a:p>
            </p:txBody>
          </p:sp>
          <p:sp>
            <p:nvSpPr>
              <p:cNvPr id="139287" name="Line 22"/>
              <p:cNvSpPr>
                <a:spLocks noChangeShapeType="1"/>
              </p:cNvSpPr>
              <p:nvPr/>
            </p:nvSpPr>
            <p:spPr bwMode="auto">
              <a:xfrm>
                <a:off x="2112" y="2744"/>
                <a:ext cx="0" cy="32"/>
              </a:xfrm>
              <a:prstGeom prst="line">
                <a:avLst/>
              </a:prstGeom>
              <a:noFill/>
              <a:ln w="25400">
                <a:solidFill>
                  <a:schemeClr val="tx1"/>
                </a:solidFill>
                <a:round/>
                <a:headEnd/>
                <a:tailEnd/>
              </a:ln>
            </p:spPr>
            <p:txBody>
              <a:bodyPr wrap="none" anchor="ctr"/>
              <a:lstStyle/>
              <a:p>
                <a:endParaRPr lang="en-US"/>
              </a:p>
            </p:txBody>
          </p:sp>
          <p:sp>
            <p:nvSpPr>
              <p:cNvPr id="139288" name="Line 23"/>
              <p:cNvSpPr>
                <a:spLocks noChangeShapeType="1"/>
              </p:cNvSpPr>
              <p:nvPr/>
            </p:nvSpPr>
            <p:spPr bwMode="auto">
              <a:xfrm>
                <a:off x="2208" y="2744"/>
                <a:ext cx="0" cy="32"/>
              </a:xfrm>
              <a:prstGeom prst="line">
                <a:avLst/>
              </a:prstGeom>
              <a:noFill/>
              <a:ln w="25400">
                <a:solidFill>
                  <a:schemeClr val="tx1"/>
                </a:solidFill>
                <a:round/>
                <a:headEnd/>
                <a:tailEnd/>
              </a:ln>
            </p:spPr>
            <p:txBody>
              <a:bodyPr wrap="none" anchor="ctr"/>
              <a:lstStyle/>
              <a:p>
                <a:endParaRPr lang="en-US"/>
              </a:p>
            </p:txBody>
          </p:sp>
          <p:sp>
            <p:nvSpPr>
              <p:cNvPr id="139289" name="Line 24"/>
              <p:cNvSpPr>
                <a:spLocks noChangeShapeType="1"/>
              </p:cNvSpPr>
              <p:nvPr/>
            </p:nvSpPr>
            <p:spPr bwMode="auto">
              <a:xfrm>
                <a:off x="2304" y="2744"/>
                <a:ext cx="0" cy="32"/>
              </a:xfrm>
              <a:prstGeom prst="line">
                <a:avLst/>
              </a:prstGeom>
              <a:noFill/>
              <a:ln w="25400">
                <a:solidFill>
                  <a:schemeClr val="tx1"/>
                </a:solidFill>
                <a:round/>
                <a:headEnd/>
                <a:tailEnd/>
              </a:ln>
            </p:spPr>
            <p:txBody>
              <a:bodyPr wrap="none" anchor="ctr"/>
              <a:lstStyle/>
              <a:p>
                <a:endParaRPr lang="en-US"/>
              </a:p>
            </p:txBody>
          </p:sp>
          <p:sp>
            <p:nvSpPr>
              <p:cNvPr id="139290" name="Line 25"/>
              <p:cNvSpPr>
                <a:spLocks noChangeShapeType="1"/>
              </p:cNvSpPr>
              <p:nvPr/>
            </p:nvSpPr>
            <p:spPr bwMode="auto">
              <a:xfrm>
                <a:off x="2400" y="2744"/>
                <a:ext cx="0" cy="32"/>
              </a:xfrm>
              <a:prstGeom prst="line">
                <a:avLst/>
              </a:prstGeom>
              <a:noFill/>
              <a:ln w="25400">
                <a:solidFill>
                  <a:schemeClr val="tx1"/>
                </a:solidFill>
                <a:round/>
                <a:headEnd/>
                <a:tailEnd/>
              </a:ln>
            </p:spPr>
            <p:txBody>
              <a:bodyPr wrap="none" anchor="ctr"/>
              <a:lstStyle/>
              <a:p>
                <a:endParaRPr lang="en-US"/>
              </a:p>
            </p:txBody>
          </p:sp>
          <p:sp>
            <p:nvSpPr>
              <p:cNvPr id="139291" name="Line 26"/>
              <p:cNvSpPr>
                <a:spLocks noChangeShapeType="1"/>
              </p:cNvSpPr>
              <p:nvPr/>
            </p:nvSpPr>
            <p:spPr bwMode="auto">
              <a:xfrm>
                <a:off x="2496" y="2744"/>
                <a:ext cx="0" cy="32"/>
              </a:xfrm>
              <a:prstGeom prst="line">
                <a:avLst/>
              </a:prstGeom>
              <a:noFill/>
              <a:ln w="25400">
                <a:solidFill>
                  <a:schemeClr val="tx1"/>
                </a:solidFill>
                <a:round/>
                <a:headEnd/>
                <a:tailEnd/>
              </a:ln>
            </p:spPr>
            <p:txBody>
              <a:bodyPr wrap="none" anchor="ctr"/>
              <a:lstStyle/>
              <a:p>
                <a:endParaRPr lang="en-US"/>
              </a:p>
            </p:txBody>
          </p:sp>
          <p:sp>
            <p:nvSpPr>
              <p:cNvPr id="139292" name="Line 27"/>
              <p:cNvSpPr>
                <a:spLocks noChangeShapeType="1"/>
              </p:cNvSpPr>
              <p:nvPr/>
            </p:nvSpPr>
            <p:spPr bwMode="auto">
              <a:xfrm>
                <a:off x="2592" y="2744"/>
                <a:ext cx="0" cy="32"/>
              </a:xfrm>
              <a:prstGeom prst="line">
                <a:avLst/>
              </a:prstGeom>
              <a:noFill/>
              <a:ln w="25400">
                <a:solidFill>
                  <a:schemeClr val="tx1"/>
                </a:solidFill>
                <a:round/>
                <a:headEnd/>
                <a:tailEnd/>
              </a:ln>
            </p:spPr>
            <p:txBody>
              <a:bodyPr wrap="none" anchor="ctr"/>
              <a:lstStyle/>
              <a:p>
                <a:endParaRPr lang="en-US"/>
              </a:p>
            </p:txBody>
          </p:sp>
          <p:sp>
            <p:nvSpPr>
              <p:cNvPr id="139293" name="Line 28"/>
              <p:cNvSpPr>
                <a:spLocks noChangeShapeType="1"/>
              </p:cNvSpPr>
              <p:nvPr/>
            </p:nvSpPr>
            <p:spPr bwMode="auto">
              <a:xfrm>
                <a:off x="2688" y="2744"/>
                <a:ext cx="0" cy="32"/>
              </a:xfrm>
              <a:prstGeom prst="line">
                <a:avLst/>
              </a:prstGeom>
              <a:noFill/>
              <a:ln w="25400">
                <a:solidFill>
                  <a:schemeClr val="tx1"/>
                </a:solidFill>
                <a:round/>
                <a:headEnd/>
                <a:tailEnd/>
              </a:ln>
            </p:spPr>
            <p:txBody>
              <a:bodyPr wrap="none" anchor="ctr"/>
              <a:lstStyle/>
              <a:p>
                <a:endParaRPr lang="en-US"/>
              </a:p>
            </p:txBody>
          </p:sp>
          <p:sp>
            <p:nvSpPr>
              <p:cNvPr id="139294" name="Line 29"/>
              <p:cNvSpPr>
                <a:spLocks noChangeShapeType="1"/>
              </p:cNvSpPr>
              <p:nvPr/>
            </p:nvSpPr>
            <p:spPr bwMode="auto">
              <a:xfrm>
                <a:off x="2784" y="2744"/>
                <a:ext cx="0" cy="32"/>
              </a:xfrm>
              <a:prstGeom prst="line">
                <a:avLst/>
              </a:prstGeom>
              <a:noFill/>
              <a:ln w="25400">
                <a:solidFill>
                  <a:schemeClr val="tx1"/>
                </a:solidFill>
                <a:round/>
                <a:headEnd/>
                <a:tailEnd/>
              </a:ln>
            </p:spPr>
            <p:txBody>
              <a:bodyPr wrap="none" anchor="ctr"/>
              <a:lstStyle/>
              <a:p>
                <a:endParaRPr lang="en-US"/>
              </a:p>
            </p:txBody>
          </p:sp>
          <p:sp>
            <p:nvSpPr>
              <p:cNvPr id="139295" name="Line 30"/>
              <p:cNvSpPr>
                <a:spLocks noChangeShapeType="1"/>
              </p:cNvSpPr>
              <p:nvPr/>
            </p:nvSpPr>
            <p:spPr bwMode="auto">
              <a:xfrm>
                <a:off x="2880" y="2744"/>
                <a:ext cx="0" cy="32"/>
              </a:xfrm>
              <a:prstGeom prst="line">
                <a:avLst/>
              </a:prstGeom>
              <a:noFill/>
              <a:ln w="25400">
                <a:solidFill>
                  <a:schemeClr val="tx1"/>
                </a:solidFill>
                <a:round/>
                <a:headEnd/>
                <a:tailEnd/>
              </a:ln>
            </p:spPr>
            <p:txBody>
              <a:bodyPr wrap="none" anchor="ctr"/>
              <a:lstStyle/>
              <a:p>
                <a:endParaRPr lang="en-US"/>
              </a:p>
            </p:txBody>
          </p:sp>
          <p:sp>
            <p:nvSpPr>
              <p:cNvPr id="139296" name="Line 31"/>
              <p:cNvSpPr>
                <a:spLocks noChangeShapeType="1"/>
              </p:cNvSpPr>
              <p:nvPr/>
            </p:nvSpPr>
            <p:spPr bwMode="auto">
              <a:xfrm>
                <a:off x="3072" y="2744"/>
                <a:ext cx="0" cy="32"/>
              </a:xfrm>
              <a:prstGeom prst="line">
                <a:avLst/>
              </a:prstGeom>
              <a:noFill/>
              <a:ln w="25400">
                <a:solidFill>
                  <a:schemeClr val="tx1"/>
                </a:solidFill>
                <a:round/>
                <a:headEnd/>
                <a:tailEnd/>
              </a:ln>
            </p:spPr>
            <p:txBody>
              <a:bodyPr wrap="none" anchor="ctr"/>
              <a:lstStyle/>
              <a:p>
                <a:endParaRPr lang="en-US"/>
              </a:p>
            </p:txBody>
          </p:sp>
          <p:sp>
            <p:nvSpPr>
              <p:cNvPr id="139297" name="Line 32"/>
              <p:cNvSpPr>
                <a:spLocks noChangeShapeType="1"/>
              </p:cNvSpPr>
              <p:nvPr/>
            </p:nvSpPr>
            <p:spPr bwMode="auto">
              <a:xfrm>
                <a:off x="3168" y="2744"/>
                <a:ext cx="0" cy="32"/>
              </a:xfrm>
              <a:prstGeom prst="line">
                <a:avLst/>
              </a:prstGeom>
              <a:noFill/>
              <a:ln w="25400">
                <a:solidFill>
                  <a:schemeClr val="tx1"/>
                </a:solidFill>
                <a:round/>
                <a:headEnd/>
                <a:tailEnd/>
              </a:ln>
            </p:spPr>
            <p:txBody>
              <a:bodyPr wrap="none" anchor="ctr"/>
              <a:lstStyle/>
              <a:p>
                <a:endParaRPr lang="en-US"/>
              </a:p>
            </p:txBody>
          </p:sp>
          <p:sp>
            <p:nvSpPr>
              <p:cNvPr id="139298" name="Line 33"/>
              <p:cNvSpPr>
                <a:spLocks noChangeShapeType="1"/>
              </p:cNvSpPr>
              <p:nvPr/>
            </p:nvSpPr>
            <p:spPr bwMode="auto">
              <a:xfrm>
                <a:off x="3264" y="2744"/>
                <a:ext cx="0" cy="32"/>
              </a:xfrm>
              <a:prstGeom prst="line">
                <a:avLst/>
              </a:prstGeom>
              <a:noFill/>
              <a:ln w="25400">
                <a:solidFill>
                  <a:schemeClr val="tx1"/>
                </a:solidFill>
                <a:round/>
                <a:headEnd/>
                <a:tailEnd/>
              </a:ln>
            </p:spPr>
            <p:txBody>
              <a:bodyPr wrap="none" anchor="ctr"/>
              <a:lstStyle/>
              <a:p>
                <a:endParaRPr lang="en-US"/>
              </a:p>
            </p:txBody>
          </p:sp>
          <p:sp>
            <p:nvSpPr>
              <p:cNvPr id="139299" name="Line 34"/>
              <p:cNvSpPr>
                <a:spLocks noChangeShapeType="1"/>
              </p:cNvSpPr>
              <p:nvPr/>
            </p:nvSpPr>
            <p:spPr bwMode="auto">
              <a:xfrm>
                <a:off x="3360" y="2744"/>
                <a:ext cx="0" cy="32"/>
              </a:xfrm>
              <a:prstGeom prst="line">
                <a:avLst/>
              </a:prstGeom>
              <a:noFill/>
              <a:ln w="25400">
                <a:solidFill>
                  <a:schemeClr val="tx1"/>
                </a:solidFill>
                <a:round/>
                <a:headEnd/>
                <a:tailEnd/>
              </a:ln>
            </p:spPr>
            <p:txBody>
              <a:bodyPr wrap="none" anchor="ctr"/>
              <a:lstStyle/>
              <a:p>
                <a:endParaRPr lang="en-US"/>
              </a:p>
            </p:txBody>
          </p:sp>
          <p:sp>
            <p:nvSpPr>
              <p:cNvPr id="139300" name="Line 35"/>
              <p:cNvSpPr>
                <a:spLocks noChangeShapeType="1"/>
              </p:cNvSpPr>
              <p:nvPr/>
            </p:nvSpPr>
            <p:spPr bwMode="auto">
              <a:xfrm>
                <a:off x="3456" y="2744"/>
                <a:ext cx="0" cy="32"/>
              </a:xfrm>
              <a:prstGeom prst="line">
                <a:avLst/>
              </a:prstGeom>
              <a:noFill/>
              <a:ln w="25400">
                <a:solidFill>
                  <a:schemeClr val="tx1"/>
                </a:solidFill>
                <a:round/>
                <a:headEnd/>
                <a:tailEnd/>
              </a:ln>
            </p:spPr>
            <p:txBody>
              <a:bodyPr wrap="none" anchor="ctr"/>
              <a:lstStyle/>
              <a:p>
                <a:endParaRPr lang="en-US"/>
              </a:p>
            </p:txBody>
          </p:sp>
          <p:sp>
            <p:nvSpPr>
              <p:cNvPr id="139301" name="Line 36"/>
              <p:cNvSpPr>
                <a:spLocks noChangeShapeType="1"/>
              </p:cNvSpPr>
              <p:nvPr/>
            </p:nvSpPr>
            <p:spPr bwMode="auto">
              <a:xfrm>
                <a:off x="3552" y="2744"/>
                <a:ext cx="0" cy="32"/>
              </a:xfrm>
              <a:prstGeom prst="line">
                <a:avLst/>
              </a:prstGeom>
              <a:noFill/>
              <a:ln w="25400">
                <a:solidFill>
                  <a:schemeClr val="tx1"/>
                </a:solidFill>
                <a:round/>
                <a:headEnd/>
                <a:tailEnd/>
              </a:ln>
            </p:spPr>
            <p:txBody>
              <a:bodyPr wrap="none" anchor="ctr"/>
              <a:lstStyle/>
              <a:p>
                <a:endParaRPr lang="en-US"/>
              </a:p>
            </p:txBody>
          </p:sp>
          <p:sp>
            <p:nvSpPr>
              <p:cNvPr id="139302" name="Line 37"/>
              <p:cNvSpPr>
                <a:spLocks noChangeShapeType="1"/>
              </p:cNvSpPr>
              <p:nvPr/>
            </p:nvSpPr>
            <p:spPr bwMode="auto">
              <a:xfrm>
                <a:off x="3648" y="2744"/>
                <a:ext cx="0" cy="32"/>
              </a:xfrm>
              <a:prstGeom prst="line">
                <a:avLst/>
              </a:prstGeom>
              <a:noFill/>
              <a:ln w="25400">
                <a:solidFill>
                  <a:schemeClr val="tx1"/>
                </a:solidFill>
                <a:round/>
                <a:headEnd/>
                <a:tailEnd/>
              </a:ln>
            </p:spPr>
            <p:txBody>
              <a:bodyPr wrap="none" anchor="ctr"/>
              <a:lstStyle/>
              <a:p>
                <a:endParaRPr lang="en-US"/>
              </a:p>
            </p:txBody>
          </p:sp>
          <p:sp>
            <p:nvSpPr>
              <p:cNvPr id="139303" name="Line 38"/>
              <p:cNvSpPr>
                <a:spLocks noChangeShapeType="1"/>
              </p:cNvSpPr>
              <p:nvPr/>
            </p:nvSpPr>
            <p:spPr bwMode="auto">
              <a:xfrm>
                <a:off x="3744" y="2744"/>
                <a:ext cx="0" cy="32"/>
              </a:xfrm>
              <a:prstGeom prst="line">
                <a:avLst/>
              </a:prstGeom>
              <a:noFill/>
              <a:ln w="25400">
                <a:solidFill>
                  <a:schemeClr val="tx1"/>
                </a:solidFill>
                <a:round/>
                <a:headEnd/>
                <a:tailEnd/>
              </a:ln>
            </p:spPr>
            <p:txBody>
              <a:bodyPr wrap="none" anchor="ctr"/>
              <a:lstStyle/>
              <a:p>
                <a:endParaRPr lang="en-US"/>
              </a:p>
            </p:txBody>
          </p:sp>
          <p:sp>
            <p:nvSpPr>
              <p:cNvPr id="139304" name="Line 39"/>
              <p:cNvSpPr>
                <a:spLocks noChangeShapeType="1"/>
              </p:cNvSpPr>
              <p:nvPr/>
            </p:nvSpPr>
            <p:spPr bwMode="auto">
              <a:xfrm>
                <a:off x="3840" y="2744"/>
                <a:ext cx="0" cy="32"/>
              </a:xfrm>
              <a:prstGeom prst="line">
                <a:avLst/>
              </a:prstGeom>
              <a:noFill/>
              <a:ln w="25400">
                <a:solidFill>
                  <a:schemeClr val="tx1"/>
                </a:solidFill>
                <a:round/>
                <a:headEnd/>
                <a:tailEnd/>
              </a:ln>
            </p:spPr>
            <p:txBody>
              <a:bodyPr wrap="none" anchor="ctr"/>
              <a:lstStyle/>
              <a:p>
                <a:endParaRPr lang="en-US"/>
              </a:p>
            </p:txBody>
          </p:sp>
          <p:sp>
            <p:nvSpPr>
              <p:cNvPr id="139305" name="Line 40"/>
              <p:cNvSpPr>
                <a:spLocks noChangeShapeType="1"/>
              </p:cNvSpPr>
              <p:nvPr/>
            </p:nvSpPr>
            <p:spPr bwMode="auto">
              <a:xfrm>
                <a:off x="3936" y="2744"/>
                <a:ext cx="0" cy="32"/>
              </a:xfrm>
              <a:prstGeom prst="line">
                <a:avLst/>
              </a:prstGeom>
              <a:noFill/>
              <a:ln w="25400">
                <a:solidFill>
                  <a:schemeClr val="tx1"/>
                </a:solidFill>
                <a:round/>
                <a:headEnd/>
                <a:tailEnd/>
              </a:ln>
            </p:spPr>
            <p:txBody>
              <a:bodyPr wrap="none" anchor="ctr"/>
              <a:lstStyle/>
              <a:p>
                <a:endParaRPr lang="en-US"/>
              </a:p>
            </p:txBody>
          </p:sp>
          <p:sp>
            <p:nvSpPr>
              <p:cNvPr id="139306" name="Line 41"/>
              <p:cNvSpPr>
                <a:spLocks noChangeShapeType="1"/>
              </p:cNvSpPr>
              <p:nvPr/>
            </p:nvSpPr>
            <p:spPr bwMode="auto">
              <a:xfrm>
                <a:off x="4032" y="2744"/>
                <a:ext cx="0" cy="32"/>
              </a:xfrm>
              <a:prstGeom prst="line">
                <a:avLst/>
              </a:prstGeom>
              <a:noFill/>
              <a:ln w="25400">
                <a:solidFill>
                  <a:schemeClr val="tx1"/>
                </a:solidFill>
                <a:round/>
                <a:headEnd/>
                <a:tailEnd/>
              </a:ln>
            </p:spPr>
            <p:txBody>
              <a:bodyPr wrap="none" anchor="ctr"/>
              <a:lstStyle/>
              <a:p>
                <a:endParaRPr lang="en-US"/>
              </a:p>
            </p:txBody>
          </p:sp>
          <p:sp>
            <p:nvSpPr>
              <p:cNvPr id="139307" name="Line 42"/>
              <p:cNvSpPr>
                <a:spLocks noChangeShapeType="1"/>
              </p:cNvSpPr>
              <p:nvPr/>
            </p:nvSpPr>
            <p:spPr bwMode="auto">
              <a:xfrm>
                <a:off x="4128" y="2744"/>
                <a:ext cx="0" cy="32"/>
              </a:xfrm>
              <a:prstGeom prst="line">
                <a:avLst/>
              </a:prstGeom>
              <a:noFill/>
              <a:ln w="25400">
                <a:solidFill>
                  <a:schemeClr val="tx1"/>
                </a:solidFill>
                <a:round/>
                <a:headEnd/>
                <a:tailEnd/>
              </a:ln>
            </p:spPr>
            <p:txBody>
              <a:bodyPr wrap="none" anchor="ctr"/>
              <a:lstStyle/>
              <a:p>
                <a:endParaRPr lang="en-US"/>
              </a:p>
            </p:txBody>
          </p:sp>
          <p:sp>
            <p:nvSpPr>
              <p:cNvPr id="139308" name="Line 43"/>
              <p:cNvSpPr>
                <a:spLocks noChangeShapeType="1"/>
              </p:cNvSpPr>
              <p:nvPr/>
            </p:nvSpPr>
            <p:spPr bwMode="auto">
              <a:xfrm>
                <a:off x="4224" y="2744"/>
                <a:ext cx="0" cy="32"/>
              </a:xfrm>
              <a:prstGeom prst="line">
                <a:avLst/>
              </a:prstGeom>
              <a:noFill/>
              <a:ln w="25400">
                <a:solidFill>
                  <a:schemeClr val="tx1"/>
                </a:solidFill>
                <a:round/>
                <a:headEnd/>
                <a:tailEnd/>
              </a:ln>
            </p:spPr>
            <p:txBody>
              <a:bodyPr wrap="none" anchor="ctr"/>
              <a:lstStyle/>
              <a:p>
                <a:endParaRPr lang="en-US"/>
              </a:p>
            </p:txBody>
          </p:sp>
          <p:sp>
            <p:nvSpPr>
              <p:cNvPr id="139309" name="Line 44"/>
              <p:cNvSpPr>
                <a:spLocks noChangeShapeType="1"/>
              </p:cNvSpPr>
              <p:nvPr/>
            </p:nvSpPr>
            <p:spPr bwMode="auto">
              <a:xfrm>
                <a:off x="4320" y="2744"/>
                <a:ext cx="0" cy="32"/>
              </a:xfrm>
              <a:prstGeom prst="line">
                <a:avLst/>
              </a:prstGeom>
              <a:noFill/>
              <a:ln w="25400">
                <a:solidFill>
                  <a:schemeClr val="tx1"/>
                </a:solidFill>
                <a:round/>
                <a:headEnd/>
                <a:tailEnd/>
              </a:ln>
            </p:spPr>
            <p:txBody>
              <a:bodyPr wrap="none" anchor="ctr"/>
              <a:lstStyle/>
              <a:p>
                <a:endParaRPr lang="en-US"/>
              </a:p>
            </p:txBody>
          </p:sp>
          <p:sp>
            <p:nvSpPr>
              <p:cNvPr id="139310" name="Line 45"/>
              <p:cNvSpPr>
                <a:spLocks noChangeShapeType="1"/>
              </p:cNvSpPr>
              <p:nvPr/>
            </p:nvSpPr>
            <p:spPr bwMode="auto">
              <a:xfrm>
                <a:off x="4416" y="2744"/>
                <a:ext cx="0" cy="32"/>
              </a:xfrm>
              <a:prstGeom prst="line">
                <a:avLst/>
              </a:prstGeom>
              <a:noFill/>
              <a:ln w="25400">
                <a:solidFill>
                  <a:schemeClr val="tx1"/>
                </a:solidFill>
                <a:round/>
                <a:headEnd/>
                <a:tailEnd/>
              </a:ln>
            </p:spPr>
            <p:txBody>
              <a:bodyPr wrap="none" anchor="ctr"/>
              <a:lstStyle/>
              <a:p>
                <a:endParaRPr lang="en-US"/>
              </a:p>
            </p:txBody>
          </p:sp>
          <p:sp>
            <p:nvSpPr>
              <p:cNvPr id="139311" name="Line 46"/>
              <p:cNvSpPr>
                <a:spLocks noChangeShapeType="1"/>
              </p:cNvSpPr>
              <p:nvPr/>
            </p:nvSpPr>
            <p:spPr bwMode="auto">
              <a:xfrm>
                <a:off x="4512" y="2744"/>
                <a:ext cx="0" cy="32"/>
              </a:xfrm>
              <a:prstGeom prst="line">
                <a:avLst/>
              </a:prstGeom>
              <a:noFill/>
              <a:ln w="25400">
                <a:solidFill>
                  <a:schemeClr val="tx1"/>
                </a:solidFill>
                <a:round/>
                <a:headEnd/>
                <a:tailEnd/>
              </a:ln>
            </p:spPr>
            <p:txBody>
              <a:bodyPr wrap="none" anchor="ctr"/>
              <a:lstStyle/>
              <a:p>
                <a:endParaRPr lang="en-US"/>
              </a:p>
            </p:txBody>
          </p:sp>
          <p:sp>
            <p:nvSpPr>
              <p:cNvPr id="139312" name="Line 47"/>
              <p:cNvSpPr>
                <a:spLocks noChangeShapeType="1"/>
              </p:cNvSpPr>
              <p:nvPr/>
            </p:nvSpPr>
            <p:spPr bwMode="auto">
              <a:xfrm>
                <a:off x="4608" y="2744"/>
                <a:ext cx="0" cy="32"/>
              </a:xfrm>
              <a:prstGeom prst="line">
                <a:avLst/>
              </a:prstGeom>
              <a:noFill/>
              <a:ln w="25400">
                <a:solidFill>
                  <a:schemeClr val="tx1"/>
                </a:solidFill>
                <a:round/>
                <a:headEnd/>
                <a:tailEnd/>
              </a:ln>
            </p:spPr>
            <p:txBody>
              <a:bodyPr wrap="none" anchor="ctr"/>
              <a:lstStyle/>
              <a:p>
                <a:endParaRPr lang="en-US"/>
              </a:p>
            </p:txBody>
          </p:sp>
          <p:sp>
            <p:nvSpPr>
              <p:cNvPr id="139313" name="Line 48"/>
              <p:cNvSpPr>
                <a:spLocks noChangeShapeType="1"/>
              </p:cNvSpPr>
              <p:nvPr/>
            </p:nvSpPr>
            <p:spPr bwMode="auto">
              <a:xfrm>
                <a:off x="4704" y="2744"/>
                <a:ext cx="0" cy="32"/>
              </a:xfrm>
              <a:prstGeom prst="line">
                <a:avLst/>
              </a:prstGeom>
              <a:noFill/>
              <a:ln w="25400">
                <a:solidFill>
                  <a:schemeClr val="tx1"/>
                </a:solidFill>
                <a:round/>
                <a:headEnd/>
                <a:tailEnd/>
              </a:ln>
            </p:spPr>
            <p:txBody>
              <a:bodyPr wrap="none" anchor="ctr"/>
              <a:lstStyle/>
              <a:p>
                <a:endParaRPr lang="en-US"/>
              </a:p>
            </p:txBody>
          </p:sp>
          <p:sp>
            <p:nvSpPr>
              <p:cNvPr id="139314" name="Line 49"/>
              <p:cNvSpPr>
                <a:spLocks noChangeShapeType="1"/>
              </p:cNvSpPr>
              <p:nvPr/>
            </p:nvSpPr>
            <p:spPr bwMode="auto">
              <a:xfrm>
                <a:off x="4800" y="2744"/>
                <a:ext cx="0" cy="32"/>
              </a:xfrm>
              <a:prstGeom prst="line">
                <a:avLst/>
              </a:prstGeom>
              <a:noFill/>
              <a:ln w="25400">
                <a:solidFill>
                  <a:schemeClr val="tx1"/>
                </a:solidFill>
                <a:round/>
                <a:headEnd/>
                <a:tailEnd/>
              </a:ln>
            </p:spPr>
            <p:txBody>
              <a:bodyPr wrap="none" anchor="ctr"/>
              <a:lstStyle/>
              <a:p>
                <a:endParaRPr lang="en-US"/>
              </a:p>
            </p:txBody>
          </p:sp>
          <p:sp>
            <p:nvSpPr>
              <p:cNvPr id="139315" name="Line 50"/>
              <p:cNvSpPr>
                <a:spLocks noChangeShapeType="1"/>
              </p:cNvSpPr>
              <p:nvPr/>
            </p:nvSpPr>
            <p:spPr bwMode="auto">
              <a:xfrm>
                <a:off x="4896" y="2744"/>
                <a:ext cx="0" cy="32"/>
              </a:xfrm>
              <a:prstGeom prst="line">
                <a:avLst/>
              </a:prstGeom>
              <a:noFill/>
              <a:ln w="25400">
                <a:solidFill>
                  <a:schemeClr val="tx1"/>
                </a:solidFill>
                <a:round/>
                <a:headEnd/>
                <a:tailEnd/>
              </a:ln>
            </p:spPr>
            <p:txBody>
              <a:bodyPr wrap="none" anchor="ctr"/>
              <a:lstStyle/>
              <a:p>
                <a:endParaRPr lang="en-US"/>
              </a:p>
            </p:txBody>
          </p:sp>
          <p:sp>
            <p:nvSpPr>
              <p:cNvPr id="139316" name="Line 51"/>
              <p:cNvSpPr>
                <a:spLocks noChangeShapeType="1"/>
              </p:cNvSpPr>
              <p:nvPr/>
            </p:nvSpPr>
            <p:spPr bwMode="auto">
              <a:xfrm>
                <a:off x="4992" y="2744"/>
                <a:ext cx="0" cy="32"/>
              </a:xfrm>
              <a:prstGeom prst="line">
                <a:avLst/>
              </a:prstGeom>
              <a:noFill/>
              <a:ln w="25400">
                <a:solidFill>
                  <a:schemeClr val="tx1"/>
                </a:solidFill>
                <a:round/>
                <a:headEnd/>
                <a:tailEnd/>
              </a:ln>
            </p:spPr>
            <p:txBody>
              <a:bodyPr wrap="none" anchor="ctr"/>
              <a:lstStyle/>
              <a:p>
                <a:endParaRPr lang="en-US"/>
              </a:p>
            </p:txBody>
          </p:sp>
          <p:sp>
            <p:nvSpPr>
              <p:cNvPr id="139317" name="Line 52"/>
              <p:cNvSpPr>
                <a:spLocks noChangeShapeType="1"/>
              </p:cNvSpPr>
              <p:nvPr/>
            </p:nvSpPr>
            <p:spPr bwMode="auto">
              <a:xfrm>
                <a:off x="5088" y="2744"/>
                <a:ext cx="0" cy="32"/>
              </a:xfrm>
              <a:prstGeom prst="line">
                <a:avLst/>
              </a:prstGeom>
              <a:noFill/>
              <a:ln w="25400">
                <a:solidFill>
                  <a:schemeClr val="tx1"/>
                </a:solidFill>
                <a:round/>
                <a:headEnd/>
                <a:tailEnd/>
              </a:ln>
            </p:spPr>
            <p:txBody>
              <a:bodyPr wrap="none" anchor="ctr"/>
              <a:lstStyle/>
              <a:p>
                <a:endParaRPr lang="en-US"/>
              </a:p>
            </p:txBody>
          </p:sp>
          <p:sp>
            <p:nvSpPr>
              <p:cNvPr id="139318" name="Rectangle 53"/>
              <p:cNvSpPr>
                <a:spLocks noChangeArrowheads="1"/>
              </p:cNvSpPr>
              <p:nvPr/>
            </p:nvSpPr>
            <p:spPr bwMode="auto">
              <a:xfrm>
                <a:off x="499"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19" name="Rectangle 54"/>
              <p:cNvSpPr>
                <a:spLocks noChangeArrowheads="1"/>
              </p:cNvSpPr>
              <p:nvPr/>
            </p:nvSpPr>
            <p:spPr bwMode="auto">
              <a:xfrm>
                <a:off x="595"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0" name="Rectangle 55"/>
              <p:cNvSpPr>
                <a:spLocks noChangeArrowheads="1"/>
              </p:cNvSpPr>
              <p:nvPr/>
            </p:nvSpPr>
            <p:spPr bwMode="auto">
              <a:xfrm>
                <a:off x="691"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1" name="Rectangle 56"/>
              <p:cNvSpPr>
                <a:spLocks noChangeArrowheads="1"/>
              </p:cNvSpPr>
              <p:nvPr/>
            </p:nvSpPr>
            <p:spPr bwMode="auto">
              <a:xfrm>
                <a:off x="787"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2" name="Rectangle 57"/>
              <p:cNvSpPr>
                <a:spLocks noChangeArrowheads="1"/>
              </p:cNvSpPr>
              <p:nvPr/>
            </p:nvSpPr>
            <p:spPr bwMode="auto">
              <a:xfrm>
                <a:off x="883"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3" name="Rectangle 58"/>
              <p:cNvSpPr>
                <a:spLocks noChangeArrowheads="1"/>
              </p:cNvSpPr>
              <p:nvPr/>
            </p:nvSpPr>
            <p:spPr bwMode="auto">
              <a:xfrm>
                <a:off x="979"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4" name="Rectangle 59"/>
              <p:cNvSpPr>
                <a:spLocks noChangeArrowheads="1"/>
              </p:cNvSpPr>
              <p:nvPr/>
            </p:nvSpPr>
            <p:spPr bwMode="auto">
              <a:xfrm>
                <a:off x="1074"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5" name="Rectangle 60"/>
              <p:cNvSpPr>
                <a:spLocks noChangeArrowheads="1"/>
              </p:cNvSpPr>
              <p:nvPr/>
            </p:nvSpPr>
            <p:spPr bwMode="auto">
              <a:xfrm>
                <a:off x="1171"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26" name="Rectangle 61"/>
              <p:cNvSpPr>
                <a:spLocks noChangeArrowheads="1"/>
              </p:cNvSpPr>
              <p:nvPr/>
            </p:nvSpPr>
            <p:spPr bwMode="auto">
              <a:xfrm>
                <a:off x="1266"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7" name="Rectangle 62"/>
              <p:cNvSpPr>
                <a:spLocks noChangeArrowheads="1"/>
              </p:cNvSpPr>
              <p:nvPr/>
            </p:nvSpPr>
            <p:spPr bwMode="auto">
              <a:xfrm>
                <a:off x="1363"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8" name="Rectangle 63"/>
              <p:cNvSpPr>
                <a:spLocks noChangeArrowheads="1"/>
              </p:cNvSpPr>
              <p:nvPr/>
            </p:nvSpPr>
            <p:spPr bwMode="auto">
              <a:xfrm>
                <a:off x="1458"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29" name="Rectangle 64"/>
              <p:cNvSpPr>
                <a:spLocks noChangeArrowheads="1"/>
              </p:cNvSpPr>
              <p:nvPr/>
            </p:nvSpPr>
            <p:spPr bwMode="auto">
              <a:xfrm>
                <a:off x="1555"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30" name="Rectangle 65"/>
              <p:cNvSpPr>
                <a:spLocks noChangeArrowheads="1"/>
              </p:cNvSpPr>
              <p:nvPr/>
            </p:nvSpPr>
            <p:spPr bwMode="auto">
              <a:xfrm>
                <a:off x="1650"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31" name="Rectangle 66"/>
              <p:cNvSpPr>
                <a:spLocks noChangeArrowheads="1"/>
              </p:cNvSpPr>
              <p:nvPr/>
            </p:nvSpPr>
            <p:spPr bwMode="auto">
              <a:xfrm>
                <a:off x="1747"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32" name="Rectangle 67"/>
              <p:cNvSpPr>
                <a:spLocks noChangeArrowheads="1"/>
              </p:cNvSpPr>
              <p:nvPr/>
            </p:nvSpPr>
            <p:spPr bwMode="auto">
              <a:xfrm>
                <a:off x="1842"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33" name="Rectangle 68"/>
              <p:cNvSpPr>
                <a:spLocks noChangeArrowheads="1"/>
              </p:cNvSpPr>
              <p:nvPr/>
            </p:nvSpPr>
            <p:spPr bwMode="auto">
              <a:xfrm>
                <a:off x="1939"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34" name="Rectangle 69"/>
              <p:cNvSpPr>
                <a:spLocks noChangeArrowheads="1"/>
              </p:cNvSpPr>
              <p:nvPr/>
            </p:nvSpPr>
            <p:spPr bwMode="auto">
              <a:xfrm>
                <a:off x="2034"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35" name="Rectangle 70"/>
              <p:cNvSpPr>
                <a:spLocks noChangeArrowheads="1"/>
              </p:cNvSpPr>
              <p:nvPr/>
            </p:nvSpPr>
            <p:spPr bwMode="auto">
              <a:xfrm>
                <a:off x="2131"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36" name="Rectangle 71"/>
              <p:cNvSpPr>
                <a:spLocks noChangeArrowheads="1"/>
              </p:cNvSpPr>
              <p:nvPr/>
            </p:nvSpPr>
            <p:spPr bwMode="auto">
              <a:xfrm>
                <a:off x="2227" y="2559"/>
                <a:ext cx="244"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37" name="Rectangle 72"/>
              <p:cNvSpPr>
                <a:spLocks noChangeArrowheads="1"/>
              </p:cNvSpPr>
              <p:nvPr/>
            </p:nvSpPr>
            <p:spPr bwMode="auto">
              <a:xfrm>
                <a:off x="2323"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38" name="Rectangle 73"/>
              <p:cNvSpPr>
                <a:spLocks noChangeArrowheads="1"/>
              </p:cNvSpPr>
              <p:nvPr/>
            </p:nvSpPr>
            <p:spPr bwMode="auto">
              <a:xfrm>
                <a:off x="2419"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39" name="Rectangle 74"/>
              <p:cNvSpPr>
                <a:spLocks noChangeArrowheads="1"/>
              </p:cNvSpPr>
              <p:nvPr/>
            </p:nvSpPr>
            <p:spPr bwMode="auto">
              <a:xfrm>
                <a:off x="2515"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40" name="Rectangle 75"/>
              <p:cNvSpPr>
                <a:spLocks noChangeArrowheads="1"/>
              </p:cNvSpPr>
              <p:nvPr/>
            </p:nvSpPr>
            <p:spPr bwMode="auto">
              <a:xfrm>
                <a:off x="2611"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41" name="Rectangle 76"/>
              <p:cNvSpPr>
                <a:spLocks noChangeArrowheads="1"/>
              </p:cNvSpPr>
              <p:nvPr/>
            </p:nvSpPr>
            <p:spPr bwMode="auto">
              <a:xfrm>
                <a:off x="2707"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42" name="Rectangle 77"/>
              <p:cNvSpPr>
                <a:spLocks noChangeArrowheads="1"/>
              </p:cNvSpPr>
              <p:nvPr/>
            </p:nvSpPr>
            <p:spPr bwMode="auto">
              <a:xfrm>
                <a:off x="2803" y="2559"/>
                <a:ext cx="243"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0</a:t>
                </a:r>
              </a:p>
            </p:txBody>
          </p:sp>
          <p:sp>
            <p:nvSpPr>
              <p:cNvPr id="139343" name="Line 78"/>
              <p:cNvSpPr>
                <a:spLocks noChangeShapeType="1"/>
              </p:cNvSpPr>
              <p:nvPr/>
            </p:nvSpPr>
            <p:spPr bwMode="auto">
              <a:xfrm>
                <a:off x="2208" y="2072"/>
                <a:ext cx="0" cy="32"/>
              </a:xfrm>
              <a:prstGeom prst="line">
                <a:avLst/>
              </a:prstGeom>
              <a:noFill/>
              <a:ln w="25400">
                <a:solidFill>
                  <a:schemeClr val="tx1"/>
                </a:solidFill>
                <a:round/>
                <a:headEnd/>
                <a:tailEnd/>
              </a:ln>
            </p:spPr>
            <p:txBody>
              <a:bodyPr wrap="none" anchor="ctr"/>
              <a:lstStyle/>
              <a:p>
                <a:endParaRPr lang="en-US"/>
              </a:p>
            </p:txBody>
          </p:sp>
          <p:sp>
            <p:nvSpPr>
              <p:cNvPr id="139344" name="Line 79"/>
              <p:cNvSpPr>
                <a:spLocks noChangeShapeType="1"/>
              </p:cNvSpPr>
              <p:nvPr/>
            </p:nvSpPr>
            <p:spPr bwMode="auto">
              <a:xfrm>
                <a:off x="2304" y="2072"/>
                <a:ext cx="0" cy="32"/>
              </a:xfrm>
              <a:prstGeom prst="line">
                <a:avLst/>
              </a:prstGeom>
              <a:noFill/>
              <a:ln w="25400">
                <a:solidFill>
                  <a:schemeClr val="tx1"/>
                </a:solidFill>
                <a:round/>
                <a:headEnd/>
                <a:tailEnd/>
              </a:ln>
            </p:spPr>
            <p:txBody>
              <a:bodyPr wrap="none" anchor="ctr"/>
              <a:lstStyle/>
              <a:p>
                <a:endParaRPr lang="en-US"/>
              </a:p>
            </p:txBody>
          </p:sp>
          <p:sp>
            <p:nvSpPr>
              <p:cNvPr id="139345" name="Line 80"/>
              <p:cNvSpPr>
                <a:spLocks noChangeShapeType="1"/>
              </p:cNvSpPr>
              <p:nvPr/>
            </p:nvSpPr>
            <p:spPr bwMode="auto">
              <a:xfrm>
                <a:off x="2400" y="2072"/>
                <a:ext cx="0" cy="32"/>
              </a:xfrm>
              <a:prstGeom prst="line">
                <a:avLst/>
              </a:prstGeom>
              <a:noFill/>
              <a:ln w="25400">
                <a:solidFill>
                  <a:schemeClr val="tx1"/>
                </a:solidFill>
                <a:round/>
                <a:headEnd/>
                <a:tailEnd/>
              </a:ln>
            </p:spPr>
            <p:txBody>
              <a:bodyPr wrap="none" anchor="ctr"/>
              <a:lstStyle/>
              <a:p>
                <a:endParaRPr lang="en-US"/>
              </a:p>
            </p:txBody>
          </p:sp>
          <p:sp>
            <p:nvSpPr>
              <p:cNvPr id="139346" name="Line 81"/>
              <p:cNvSpPr>
                <a:spLocks noChangeShapeType="1"/>
              </p:cNvSpPr>
              <p:nvPr/>
            </p:nvSpPr>
            <p:spPr bwMode="auto">
              <a:xfrm>
                <a:off x="2592" y="2072"/>
                <a:ext cx="0" cy="32"/>
              </a:xfrm>
              <a:prstGeom prst="line">
                <a:avLst/>
              </a:prstGeom>
              <a:noFill/>
              <a:ln w="25400">
                <a:solidFill>
                  <a:schemeClr val="tx1"/>
                </a:solidFill>
                <a:round/>
                <a:headEnd/>
                <a:tailEnd/>
              </a:ln>
            </p:spPr>
            <p:txBody>
              <a:bodyPr wrap="none" anchor="ctr"/>
              <a:lstStyle/>
              <a:p>
                <a:endParaRPr lang="en-US"/>
              </a:p>
            </p:txBody>
          </p:sp>
          <p:sp>
            <p:nvSpPr>
              <p:cNvPr id="139347" name="Line 82"/>
              <p:cNvSpPr>
                <a:spLocks noChangeShapeType="1"/>
              </p:cNvSpPr>
              <p:nvPr/>
            </p:nvSpPr>
            <p:spPr bwMode="auto">
              <a:xfrm>
                <a:off x="2688" y="2072"/>
                <a:ext cx="0" cy="32"/>
              </a:xfrm>
              <a:prstGeom prst="line">
                <a:avLst/>
              </a:prstGeom>
              <a:noFill/>
              <a:ln w="25400">
                <a:solidFill>
                  <a:schemeClr val="tx1"/>
                </a:solidFill>
                <a:round/>
                <a:headEnd/>
                <a:tailEnd/>
              </a:ln>
            </p:spPr>
            <p:txBody>
              <a:bodyPr wrap="none" anchor="ctr"/>
              <a:lstStyle/>
              <a:p>
                <a:endParaRPr lang="en-US"/>
              </a:p>
            </p:txBody>
          </p:sp>
          <p:sp>
            <p:nvSpPr>
              <p:cNvPr id="139348" name="Line 83"/>
              <p:cNvSpPr>
                <a:spLocks noChangeShapeType="1"/>
              </p:cNvSpPr>
              <p:nvPr/>
            </p:nvSpPr>
            <p:spPr bwMode="auto">
              <a:xfrm>
                <a:off x="2784" y="2072"/>
                <a:ext cx="0" cy="32"/>
              </a:xfrm>
              <a:prstGeom prst="line">
                <a:avLst/>
              </a:prstGeom>
              <a:noFill/>
              <a:ln w="25400">
                <a:solidFill>
                  <a:schemeClr val="tx1"/>
                </a:solidFill>
                <a:round/>
                <a:headEnd/>
                <a:tailEnd/>
              </a:ln>
            </p:spPr>
            <p:txBody>
              <a:bodyPr wrap="none" anchor="ctr"/>
              <a:lstStyle/>
              <a:p>
                <a:endParaRPr lang="en-US"/>
              </a:p>
            </p:txBody>
          </p:sp>
          <p:sp>
            <p:nvSpPr>
              <p:cNvPr id="139349" name="Line 84"/>
              <p:cNvSpPr>
                <a:spLocks noChangeShapeType="1"/>
              </p:cNvSpPr>
              <p:nvPr/>
            </p:nvSpPr>
            <p:spPr bwMode="auto">
              <a:xfrm>
                <a:off x="2880" y="2072"/>
                <a:ext cx="0" cy="32"/>
              </a:xfrm>
              <a:prstGeom prst="line">
                <a:avLst/>
              </a:prstGeom>
              <a:noFill/>
              <a:ln w="25400">
                <a:solidFill>
                  <a:schemeClr val="tx1"/>
                </a:solidFill>
                <a:round/>
                <a:headEnd/>
                <a:tailEnd/>
              </a:ln>
            </p:spPr>
            <p:txBody>
              <a:bodyPr wrap="none" anchor="ctr"/>
              <a:lstStyle/>
              <a:p>
                <a:endParaRPr lang="en-US"/>
              </a:p>
            </p:txBody>
          </p:sp>
          <p:sp>
            <p:nvSpPr>
              <p:cNvPr id="139350" name="Line 85"/>
              <p:cNvSpPr>
                <a:spLocks noChangeShapeType="1"/>
              </p:cNvSpPr>
              <p:nvPr/>
            </p:nvSpPr>
            <p:spPr bwMode="auto">
              <a:xfrm>
                <a:off x="2976" y="2072"/>
                <a:ext cx="0" cy="32"/>
              </a:xfrm>
              <a:prstGeom prst="line">
                <a:avLst/>
              </a:prstGeom>
              <a:noFill/>
              <a:ln w="25400">
                <a:solidFill>
                  <a:schemeClr val="tx1"/>
                </a:solidFill>
                <a:round/>
                <a:headEnd/>
                <a:tailEnd/>
              </a:ln>
            </p:spPr>
            <p:txBody>
              <a:bodyPr wrap="none" anchor="ctr"/>
              <a:lstStyle/>
              <a:p>
                <a:endParaRPr lang="en-US"/>
              </a:p>
            </p:txBody>
          </p:sp>
          <p:sp>
            <p:nvSpPr>
              <p:cNvPr id="139351" name="Line 86"/>
              <p:cNvSpPr>
                <a:spLocks noChangeShapeType="1"/>
              </p:cNvSpPr>
              <p:nvPr/>
            </p:nvSpPr>
            <p:spPr bwMode="auto">
              <a:xfrm>
                <a:off x="3072" y="2072"/>
                <a:ext cx="0" cy="32"/>
              </a:xfrm>
              <a:prstGeom prst="line">
                <a:avLst/>
              </a:prstGeom>
              <a:noFill/>
              <a:ln w="25400">
                <a:solidFill>
                  <a:schemeClr val="tx1"/>
                </a:solidFill>
                <a:round/>
                <a:headEnd/>
                <a:tailEnd/>
              </a:ln>
            </p:spPr>
            <p:txBody>
              <a:bodyPr wrap="none" anchor="ctr"/>
              <a:lstStyle/>
              <a:p>
                <a:endParaRPr lang="en-US"/>
              </a:p>
            </p:txBody>
          </p:sp>
          <p:sp>
            <p:nvSpPr>
              <p:cNvPr id="139352" name="Line 87"/>
              <p:cNvSpPr>
                <a:spLocks noChangeShapeType="1"/>
              </p:cNvSpPr>
              <p:nvPr/>
            </p:nvSpPr>
            <p:spPr bwMode="auto">
              <a:xfrm>
                <a:off x="3168" y="2072"/>
                <a:ext cx="0" cy="32"/>
              </a:xfrm>
              <a:prstGeom prst="line">
                <a:avLst/>
              </a:prstGeom>
              <a:noFill/>
              <a:ln w="25400">
                <a:solidFill>
                  <a:schemeClr val="tx1"/>
                </a:solidFill>
                <a:round/>
                <a:headEnd/>
                <a:tailEnd/>
              </a:ln>
            </p:spPr>
            <p:txBody>
              <a:bodyPr wrap="none" anchor="ctr"/>
              <a:lstStyle/>
              <a:p>
                <a:endParaRPr lang="en-US"/>
              </a:p>
            </p:txBody>
          </p:sp>
          <p:sp>
            <p:nvSpPr>
              <p:cNvPr id="139353" name="Line 88"/>
              <p:cNvSpPr>
                <a:spLocks noChangeShapeType="1"/>
              </p:cNvSpPr>
              <p:nvPr/>
            </p:nvSpPr>
            <p:spPr bwMode="auto">
              <a:xfrm>
                <a:off x="3264" y="2072"/>
                <a:ext cx="0" cy="32"/>
              </a:xfrm>
              <a:prstGeom prst="line">
                <a:avLst/>
              </a:prstGeom>
              <a:noFill/>
              <a:ln w="25400">
                <a:solidFill>
                  <a:schemeClr val="tx1"/>
                </a:solidFill>
                <a:round/>
                <a:headEnd/>
                <a:tailEnd/>
              </a:ln>
            </p:spPr>
            <p:txBody>
              <a:bodyPr wrap="none" anchor="ctr"/>
              <a:lstStyle/>
              <a:p>
                <a:endParaRPr lang="en-US"/>
              </a:p>
            </p:txBody>
          </p:sp>
          <p:sp>
            <p:nvSpPr>
              <p:cNvPr id="139354" name="Line 89"/>
              <p:cNvSpPr>
                <a:spLocks noChangeShapeType="1"/>
              </p:cNvSpPr>
              <p:nvPr/>
            </p:nvSpPr>
            <p:spPr bwMode="auto">
              <a:xfrm>
                <a:off x="3360" y="2072"/>
                <a:ext cx="0" cy="32"/>
              </a:xfrm>
              <a:prstGeom prst="line">
                <a:avLst/>
              </a:prstGeom>
              <a:noFill/>
              <a:ln w="25400">
                <a:solidFill>
                  <a:schemeClr val="tx1"/>
                </a:solidFill>
                <a:round/>
                <a:headEnd/>
                <a:tailEnd/>
              </a:ln>
            </p:spPr>
            <p:txBody>
              <a:bodyPr wrap="none" anchor="ctr"/>
              <a:lstStyle/>
              <a:p>
                <a:endParaRPr lang="en-US"/>
              </a:p>
            </p:txBody>
          </p:sp>
          <p:sp>
            <p:nvSpPr>
              <p:cNvPr id="139355" name="Line 90"/>
              <p:cNvSpPr>
                <a:spLocks noChangeShapeType="1"/>
              </p:cNvSpPr>
              <p:nvPr/>
            </p:nvSpPr>
            <p:spPr bwMode="auto">
              <a:xfrm>
                <a:off x="3456" y="2072"/>
                <a:ext cx="0" cy="32"/>
              </a:xfrm>
              <a:prstGeom prst="line">
                <a:avLst/>
              </a:prstGeom>
              <a:noFill/>
              <a:ln w="25400">
                <a:solidFill>
                  <a:schemeClr val="tx1"/>
                </a:solidFill>
                <a:round/>
                <a:headEnd/>
                <a:tailEnd/>
              </a:ln>
            </p:spPr>
            <p:txBody>
              <a:bodyPr wrap="none" anchor="ctr"/>
              <a:lstStyle/>
              <a:p>
                <a:endParaRPr lang="en-US"/>
              </a:p>
            </p:txBody>
          </p:sp>
          <p:sp>
            <p:nvSpPr>
              <p:cNvPr id="139356" name="Line 91"/>
              <p:cNvSpPr>
                <a:spLocks noChangeShapeType="1"/>
              </p:cNvSpPr>
              <p:nvPr/>
            </p:nvSpPr>
            <p:spPr bwMode="auto">
              <a:xfrm>
                <a:off x="3552" y="2072"/>
                <a:ext cx="0" cy="32"/>
              </a:xfrm>
              <a:prstGeom prst="line">
                <a:avLst/>
              </a:prstGeom>
              <a:noFill/>
              <a:ln w="25400">
                <a:solidFill>
                  <a:schemeClr val="tx1"/>
                </a:solidFill>
                <a:round/>
                <a:headEnd/>
                <a:tailEnd/>
              </a:ln>
            </p:spPr>
            <p:txBody>
              <a:bodyPr wrap="none" anchor="ctr"/>
              <a:lstStyle/>
              <a:p>
                <a:endParaRPr lang="en-US"/>
              </a:p>
            </p:txBody>
          </p:sp>
          <p:sp>
            <p:nvSpPr>
              <p:cNvPr id="139357" name="Line 92"/>
              <p:cNvSpPr>
                <a:spLocks noChangeShapeType="1"/>
              </p:cNvSpPr>
              <p:nvPr/>
            </p:nvSpPr>
            <p:spPr bwMode="auto">
              <a:xfrm>
                <a:off x="3648" y="2072"/>
                <a:ext cx="0" cy="32"/>
              </a:xfrm>
              <a:prstGeom prst="line">
                <a:avLst/>
              </a:prstGeom>
              <a:noFill/>
              <a:ln w="25400">
                <a:solidFill>
                  <a:schemeClr val="tx1"/>
                </a:solidFill>
                <a:round/>
                <a:headEnd/>
                <a:tailEnd/>
              </a:ln>
            </p:spPr>
            <p:txBody>
              <a:bodyPr wrap="none" anchor="ctr"/>
              <a:lstStyle/>
              <a:p>
                <a:endParaRPr lang="en-US"/>
              </a:p>
            </p:txBody>
          </p:sp>
          <p:sp>
            <p:nvSpPr>
              <p:cNvPr id="139358" name="Line 93"/>
              <p:cNvSpPr>
                <a:spLocks noChangeShapeType="1"/>
              </p:cNvSpPr>
              <p:nvPr/>
            </p:nvSpPr>
            <p:spPr bwMode="auto">
              <a:xfrm>
                <a:off x="3744" y="2072"/>
                <a:ext cx="0" cy="32"/>
              </a:xfrm>
              <a:prstGeom prst="line">
                <a:avLst/>
              </a:prstGeom>
              <a:noFill/>
              <a:ln w="25400">
                <a:solidFill>
                  <a:schemeClr val="tx1"/>
                </a:solidFill>
                <a:round/>
                <a:headEnd/>
                <a:tailEnd/>
              </a:ln>
            </p:spPr>
            <p:txBody>
              <a:bodyPr wrap="none" anchor="ctr"/>
              <a:lstStyle/>
              <a:p>
                <a:endParaRPr lang="en-US"/>
              </a:p>
            </p:txBody>
          </p:sp>
          <p:sp>
            <p:nvSpPr>
              <p:cNvPr id="139359" name="Line 94"/>
              <p:cNvSpPr>
                <a:spLocks noChangeShapeType="1"/>
              </p:cNvSpPr>
              <p:nvPr/>
            </p:nvSpPr>
            <p:spPr bwMode="auto">
              <a:xfrm>
                <a:off x="3840" y="2072"/>
                <a:ext cx="0" cy="32"/>
              </a:xfrm>
              <a:prstGeom prst="line">
                <a:avLst/>
              </a:prstGeom>
              <a:noFill/>
              <a:ln w="25400">
                <a:solidFill>
                  <a:schemeClr val="tx1"/>
                </a:solidFill>
                <a:round/>
                <a:headEnd/>
                <a:tailEnd/>
              </a:ln>
            </p:spPr>
            <p:txBody>
              <a:bodyPr wrap="none" anchor="ctr"/>
              <a:lstStyle/>
              <a:p>
                <a:endParaRPr lang="en-US"/>
              </a:p>
            </p:txBody>
          </p:sp>
          <p:sp>
            <p:nvSpPr>
              <p:cNvPr id="139360" name="Line 95"/>
              <p:cNvSpPr>
                <a:spLocks noChangeShapeType="1"/>
              </p:cNvSpPr>
              <p:nvPr/>
            </p:nvSpPr>
            <p:spPr bwMode="auto">
              <a:xfrm>
                <a:off x="3936" y="2072"/>
                <a:ext cx="0" cy="32"/>
              </a:xfrm>
              <a:prstGeom prst="line">
                <a:avLst/>
              </a:prstGeom>
              <a:noFill/>
              <a:ln w="25400">
                <a:solidFill>
                  <a:schemeClr val="tx1"/>
                </a:solidFill>
                <a:round/>
                <a:headEnd/>
                <a:tailEnd/>
              </a:ln>
            </p:spPr>
            <p:txBody>
              <a:bodyPr wrap="none" anchor="ctr"/>
              <a:lstStyle/>
              <a:p>
                <a:endParaRPr lang="en-US"/>
              </a:p>
            </p:txBody>
          </p:sp>
          <p:sp>
            <p:nvSpPr>
              <p:cNvPr id="139361" name="Line 96"/>
              <p:cNvSpPr>
                <a:spLocks noChangeShapeType="1"/>
              </p:cNvSpPr>
              <p:nvPr/>
            </p:nvSpPr>
            <p:spPr bwMode="auto">
              <a:xfrm>
                <a:off x="4032" y="2072"/>
                <a:ext cx="0" cy="32"/>
              </a:xfrm>
              <a:prstGeom prst="line">
                <a:avLst/>
              </a:prstGeom>
              <a:noFill/>
              <a:ln w="25400">
                <a:solidFill>
                  <a:schemeClr val="tx1"/>
                </a:solidFill>
                <a:round/>
                <a:headEnd/>
                <a:tailEnd/>
              </a:ln>
            </p:spPr>
            <p:txBody>
              <a:bodyPr wrap="none" anchor="ctr"/>
              <a:lstStyle/>
              <a:p>
                <a:endParaRPr lang="en-US"/>
              </a:p>
            </p:txBody>
          </p:sp>
          <p:sp>
            <p:nvSpPr>
              <p:cNvPr id="139362" name="Line 97"/>
              <p:cNvSpPr>
                <a:spLocks noChangeShapeType="1"/>
              </p:cNvSpPr>
              <p:nvPr/>
            </p:nvSpPr>
            <p:spPr bwMode="auto">
              <a:xfrm>
                <a:off x="4128" y="2072"/>
                <a:ext cx="0" cy="32"/>
              </a:xfrm>
              <a:prstGeom prst="line">
                <a:avLst/>
              </a:prstGeom>
              <a:noFill/>
              <a:ln w="25400">
                <a:solidFill>
                  <a:schemeClr val="tx1"/>
                </a:solidFill>
                <a:round/>
                <a:headEnd/>
                <a:tailEnd/>
              </a:ln>
            </p:spPr>
            <p:txBody>
              <a:bodyPr wrap="none" anchor="ctr"/>
              <a:lstStyle/>
              <a:p>
                <a:endParaRPr lang="en-US"/>
              </a:p>
            </p:txBody>
          </p:sp>
          <p:sp>
            <p:nvSpPr>
              <p:cNvPr id="139363" name="Line 98"/>
              <p:cNvSpPr>
                <a:spLocks noChangeShapeType="1"/>
              </p:cNvSpPr>
              <p:nvPr/>
            </p:nvSpPr>
            <p:spPr bwMode="auto">
              <a:xfrm>
                <a:off x="4224" y="2072"/>
                <a:ext cx="0" cy="32"/>
              </a:xfrm>
              <a:prstGeom prst="line">
                <a:avLst/>
              </a:prstGeom>
              <a:noFill/>
              <a:ln w="25400">
                <a:solidFill>
                  <a:schemeClr val="tx1"/>
                </a:solidFill>
                <a:round/>
                <a:headEnd/>
                <a:tailEnd/>
              </a:ln>
            </p:spPr>
            <p:txBody>
              <a:bodyPr wrap="none" anchor="ctr"/>
              <a:lstStyle/>
              <a:p>
                <a:endParaRPr lang="en-US"/>
              </a:p>
            </p:txBody>
          </p:sp>
          <p:sp>
            <p:nvSpPr>
              <p:cNvPr id="139364" name="Line 99"/>
              <p:cNvSpPr>
                <a:spLocks noChangeShapeType="1"/>
              </p:cNvSpPr>
              <p:nvPr/>
            </p:nvSpPr>
            <p:spPr bwMode="auto">
              <a:xfrm>
                <a:off x="4320" y="2072"/>
                <a:ext cx="0" cy="32"/>
              </a:xfrm>
              <a:prstGeom prst="line">
                <a:avLst/>
              </a:prstGeom>
              <a:noFill/>
              <a:ln w="25400">
                <a:solidFill>
                  <a:schemeClr val="tx1"/>
                </a:solidFill>
                <a:round/>
                <a:headEnd/>
                <a:tailEnd/>
              </a:ln>
            </p:spPr>
            <p:txBody>
              <a:bodyPr wrap="none" anchor="ctr"/>
              <a:lstStyle/>
              <a:p>
                <a:endParaRPr lang="en-US"/>
              </a:p>
            </p:txBody>
          </p:sp>
          <p:sp>
            <p:nvSpPr>
              <p:cNvPr id="139365" name="Line 100"/>
              <p:cNvSpPr>
                <a:spLocks noChangeShapeType="1"/>
              </p:cNvSpPr>
              <p:nvPr/>
            </p:nvSpPr>
            <p:spPr bwMode="auto">
              <a:xfrm>
                <a:off x="4416" y="2072"/>
                <a:ext cx="0" cy="32"/>
              </a:xfrm>
              <a:prstGeom prst="line">
                <a:avLst/>
              </a:prstGeom>
              <a:noFill/>
              <a:ln w="25400">
                <a:solidFill>
                  <a:schemeClr val="tx1"/>
                </a:solidFill>
                <a:round/>
                <a:headEnd/>
                <a:tailEnd/>
              </a:ln>
            </p:spPr>
            <p:txBody>
              <a:bodyPr wrap="none" anchor="ctr"/>
              <a:lstStyle/>
              <a:p>
                <a:endParaRPr lang="en-US"/>
              </a:p>
            </p:txBody>
          </p:sp>
          <p:sp>
            <p:nvSpPr>
              <p:cNvPr id="139366" name="Line 101"/>
              <p:cNvSpPr>
                <a:spLocks noChangeShapeType="1"/>
              </p:cNvSpPr>
              <p:nvPr/>
            </p:nvSpPr>
            <p:spPr bwMode="auto">
              <a:xfrm>
                <a:off x="4512" y="2072"/>
                <a:ext cx="0" cy="32"/>
              </a:xfrm>
              <a:prstGeom prst="line">
                <a:avLst/>
              </a:prstGeom>
              <a:noFill/>
              <a:ln w="25400">
                <a:solidFill>
                  <a:schemeClr val="tx1"/>
                </a:solidFill>
                <a:round/>
                <a:headEnd/>
                <a:tailEnd/>
              </a:ln>
            </p:spPr>
            <p:txBody>
              <a:bodyPr wrap="none" anchor="ctr"/>
              <a:lstStyle/>
              <a:p>
                <a:endParaRPr lang="en-US"/>
              </a:p>
            </p:txBody>
          </p:sp>
          <p:sp>
            <p:nvSpPr>
              <p:cNvPr id="139367" name="Line 102"/>
              <p:cNvSpPr>
                <a:spLocks noChangeShapeType="1"/>
              </p:cNvSpPr>
              <p:nvPr/>
            </p:nvSpPr>
            <p:spPr bwMode="auto">
              <a:xfrm>
                <a:off x="4608" y="2072"/>
                <a:ext cx="0" cy="32"/>
              </a:xfrm>
              <a:prstGeom prst="line">
                <a:avLst/>
              </a:prstGeom>
              <a:noFill/>
              <a:ln w="25400">
                <a:solidFill>
                  <a:schemeClr val="tx1"/>
                </a:solidFill>
                <a:round/>
                <a:headEnd/>
                <a:tailEnd/>
              </a:ln>
            </p:spPr>
            <p:txBody>
              <a:bodyPr wrap="none" anchor="ctr"/>
              <a:lstStyle/>
              <a:p>
                <a:endParaRPr lang="en-US"/>
              </a:p>
            </p:txBody>
          </p:sp>
          <p:sp>
            <p:nvSpPr>
              <p:cNvPr id="139368" name="Line 103"/>
              <p:cNvSpPr>
                <a:spLocks noChangeShapeType="1"/>
              </p:cNvSpPr>
              <p:nvPr/>
            </p:nvSpPr>
            <p:spPr bwMode="auto">
              <a:xfrm>
                <a:off x="4704" y="2072"/>
                <a:ext cx="0" cy="32"/>
              </a:xfrm>
              <a:prstGeom prst="line">
                <a:avLst/>
              </a:prstGeom>
              <a:noFill/>
              <a:ln w="25400">
                <a:solidFill>
                  <a:schemeClr val="tx1"/>
                </a:solidFill>
                <a:round/>
                <a:headEnd/>
                <a:tailEnd/>
              </a:ln>
            </p:spPr>
            <p:txBody>
              <a:bodyPr wrap="none" anchor="ctr"/>
              <a:lstStyle/>
              <a:p>
                <a:endParaRPr lang="en-US"/>
              </a:p>
            </p:txBody>
          </p:sp>
          <p:sp>
            <p:nvSpPr>
              <p:cNvPr id="139369" name="Line 104"/>
              <p:cNvSpPr>
                <a:spLocks noChangeShapeType="1"/>
              </p:cNvSpPr>
              <p:nvPr/>
            </p:nvSpPr>
            <p:spPr bwMode="auto">
              <a:xfrm>
                <a:off x="4800" y="2072"/>
                <a:ext cx="0" cy="32"/>
              </a:xfrm>
              <a:prstGeom prst="line">
                <a:avLst/>
              </a:prstGeom>
              <a:noFill/>
              <a:ln w="25400">
                <a:solidFill>
                  <a:schemeClr val="tx1"/>
                </a:solidFill>
                <a:round/>
                <a:headEnd/>
                <a:tailEnd/>
              </a:ln>
            </p:spPr>
            <p:txBody>
              <a:bodyPr wrap="none" anchor="ctr"/>
              <a:lstStyle/>
              <a:p>
                <a:endParaRPr lang="en-US"/>
              </a:p>
            </p:txBody>
          </p:sp>
          <p:sp>
            <p:nvSpPr>
              <p:cNvPr id="139370" name="Line 105"/>
              <p:cNvSpPr>
                <a:spLocks noChangeShapeType="1"/>
              </p:cNvSpPr>
              <p:nvPr/>
            </p:nvSpPr>
            <p:spPr bwMode="auto">
              <a:xfrm>
                <a:off x="4896" y="2072"/>
                <a:ext cx="0" cy="32"/>
              </a:xfrm>
              <a:prstGeom prst="line">
                <a:avLst/>
              </a:prstGeom>
              <a:noFill/>
              <a:ln w="25400">
                <a:solidFill>
                  <a:schemeClr val="tx1"/>
                </a:solidFill>
                <a:round/>
                <a:headEnd/>
                <a:tailEnd/>
              </a:ln>
            </p:spPr>
            <p:txBody>
              <a:bodyPr wrap="none" anchor="ctr"/>
              <a:lstStyle/>
              <a:p>
                <a:endParaRPr lang="en-US"/>
              </a:p>
            </p:txBody>
          </p:sp>
          <p:sp>
            <p:nvSpPr>
              <p:cNvPr id="139371" name="Line 106"/>
              <p:cNvSpPr>
                <a:spLocks noChangeShapeType="1"/>
              </p:cNvSpPr>
              <p:nvPr/>
            </p:nvSpPr>
            <p:spPr bwMode="auto">
              <a:xfrm>
                <a:off x="4992" y="2072"/>
                <a:ext cx="0" cy="32"/>
              </a:xfrm>
              <a:prstGeom prst="line">
                <a:avLst/>
              </a:prstGeom>
              <a:noFill/>
              <a:ln w="25400">
                <a:solidFill>
                  <a:schemeClr val="tx1"/>
                </a:solidFill>
                <a:round/>
                <a:headEnd/>
                <a:tailEnd/>
              </a:ln>
            </p:spPr>
            <p:txBody>
              <a:bodyPr wrap="none" anchor="ctr"/>
              <a:lstStyle/>
              <a:p>
                <a:endParaRPr lang="en-US"/>
              </a:p>
            </p:txBody>
          </p:sp>
          <p:sp>
            <p:nvSpPr>
              <p:cNvPr id="139372" name="Line 107"/>
              <p:cNvSpPr>
                <a:spLocks noChangeShapeType="1"/>
              </p:cNvSpPr>
              <p:nvPr/>
            </p:nvSpPr>
            <p:spPr bwMode="auto">
              <a:xfrm>
                <a:off x="5088" y="2072"/>
                <a:ext cx="0" cy="32"/>
              </a:xfrm>
              <a:prstGeom prst="line">
                <a:avLst/>
              </a:prstGeom>
              <a:noFill/>
              <a:ln w="25400">
                <a:solidFill>
                  <a:schemeClr val="tx1"/>
                </a:solidFill>
                <a:round/>
                <a:headEnd/>
                <a:tailEnd/>
              </a:ln>
            </p:spPr>
            <p:txBody>
              <a:bodyPr wrap="none" anchor="ctr"/>
              <a:lstStyle/>
              <a:p>
                <a:endParaRPr lang="en-US"/>
              </a:p>
            </p:txBody>
          </p:sp>
          <p:sp>
            <p:nvSpPr>
              <p:cNvPr id="139373" name="Rectangle 108"/>
              <p:cNvSpPr>
                <a:spLocks noChangeArrowheads="1"/>
              </p:cNvSpPr>
              <p:nvPr/>
            </p:nvSpPr>
            <p:spPr bwMode="auto">
              <a:xfrm>
                <a:off x="2034" y="1887"/>
                <a:ext cx="243" cy="262"/>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74" name="Rectangle 109"/>
              <p:cNvSpPr>
                <a:spLocks noChangeArrowheads="1"/>
              </p:cNvSpPr>
              <p:nvPr/>
            </p:nvSpPr>
            <p:spPr bwMode="auto">
              <a:xfrm>
                <a:off x="2131" y="1887"/>
                <a:ext cx="243" cy="262"/>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75" name="Rectangle 110"/>
              <p:cNvSpPr>
                <a:spLocks noChangeArrowheads="1"/>
              </p:cNvSpPr>
              <p:nvPr/>
            </p:nvSpPr>
            <p:spPr bwMode="auto">
              <a:xfrm>
                <a:off x="2227" y="1887"/>
                <a:ext cx="244" cy="262"/>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1</a:t>
                </a:r>
              </a:p>
            </p:txBody>
          </p:sp>
          <p:sp>
            <p:nvSpPr>
              <p:cNvPr id="139376" name="Rectangle 111"/>
              <p:cNvSpPr>
                <a:spLocks noChangeArrowheads="1"/>
              </p:cNvSpPr>
              <p:nvPr/>
            </p:nvSpPr>
            <p:spPr bwMode="auto">
              <a:xfrm>
                <a:off x="2323" y="1887"/>
                <a:ext cx="243" cy="262"/>
              </a:xfrm>
              <a:prstGeom prst="rect">
                <a:avLst/>
              </a:prstGeom>
              <a:noFill/>
              <a:ln w="12700">
                <a:noFill/>
                <a:miter lim="800000"/>
                <a:headEnd/>
                <a:tailEnd/>
              </a:ln>
            </p:spPr>
            <p:txBody>
              <a:bodyPr wrap="none" lIns="90488" tIns="44450" rIns="90488" bIns="44450">
                <a:spAutoFit/>
              </a:bodyPr>
              <a:lstStyle/>
              <a:p>
                <a:pPr algn="ctr" eaLnBrk="0" hangingPunct="0"/>
                <a:r>
                  <a:rPr lang="en-US" sz="1400" dirty="0">
                    <a:latin typeface="Arial" charset="0"/>
                  </a:rPr>
                  <a:t>0</a:t>
                </a:r>
              </a:p>
            </p:txBody>
          </p:sp>
          <p:sp>
            <p:nvSpPr>
              <p:cNvPr id="139377" name="Rectangle 112"/>
              <p:cNvSpPr>
                <a:spLocks noChangeArrowheads="1"/>
              </p:cNvSpPr>
              <p:nvPr/>
            </p:nvSpPr>
            <p:spPr bwMode="auto">
              <a:xfrm>
                <a:off x="3531" y="1887"/>
                <a:ext cx="612" cy="262"/>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28 bits</a:t>
                </a:r>
              </a:p>
            </p:txBody>
          </p:sp>
          <p:sp>
            <p:nvSpPr>
              <p:cNvPr id="139378" name="Rectangle 113"/>
              <p:cNvSpPr>
                <a:spLocks noChangeArrowheads="1"/>
              </p:cNvSpPr>
              <p:nvPr/>
            </p:nvSpPr>
            <p:spPr bwMode="auto">
              <a:xfrm>
                <a:off x="3771" y="2559"/>
                <a:ext cx="612" cy="263"/>
              </a:xfrm>
              <a:prstGeom prst="rect">
                <a:avLst/>
              </a:prstGeom>
              <a:noFill/>
              <a:ln w="12700">
                <a:noFill/>
                <a:miter lim="800000"/>
                <a:headEnd/>
                <a:tailEnd/>
              </a:ln>
            </p:spPr>
            <p:txBody>
              <a:bodyPr wrap="none" lIns="90488" tIns="44450" rIns="90488" bIns="44450">
                <a:spAutoFit/>
              </a:bodyPr>
              <a:lstStyle/>
              <a:p>
                <a:pPr algn="ctr" eaLnBrk="0" hangingPunct="0"/>
                <a:r>
                  <a:rPr lang="en-US" sz="1400">
                    <a:latin typeface="Arial" charset="0"/>
                  </a:rPr>
                  <a:t>23 bits</a:t>
                </a:r>
              </a:p>
            </p:txBody>
          </p:sp>
          <p:sp>
            <p:nvSpPr>
              <p:cNvPr id="139379" name="Line 114"/>
              <p:cNvSpPr>
                <a:spLocks noChangeShapeType="1"/>
              </p:cNvSpPr>
              <p:nvPr/>
            </p:nvSpPr>
            <p:spPr bwMode="auto">
              <a:xfrm>
                <a:off x="5184" y="2120"/>
                <a:ext cx="0" cy="416"/>
              </a:xfrm>
              <a:prstGeom prst="line">
                <a:avLst/>
              </a:prstGeom>
              <a:noFill/>
              <a:ln w="25400">
                <a:solidFill>
                  <a:schemeClr val="tx1"/>
                </a:solidFill>
                <a:prstDash val="dash"/>
                <a:round/>
                <a:headEnd/>
                <a:tailEnd type="triangle" w="med" len="med"/>
              </a:ln>
            </p:spPr>
            <p:txBody>
              <a:bodyPr wrap="none" anchor="ctr"/>
              <a:lstStyle/>
              <a:p>
                <a:endParaRPr lang="en-US"/>
              </a:p>
            </p:txBody>
          </p:sp>
          <p:sp>
            <p:nvSpPr>
              <p:cNvPr id="139380" name="Line 115"/>
              <p:cNvSpPr>
                <a:spLocks noChangeShapeType="1"/>
              </p:cNvSpPr>
              <p:nvPr/>
            </p:nvSpPr>
            <p:spPr bwMode="auto">
              <a:xfrm>
                <a:off x="2976" y="2120"/>
                <a:ext cx="0" cy="416"/>
              </a:xfrm>
              <a:prstGeom prst="line">
                <a:avLst/>
              </a:prstGeom>
              <a:noFill/>
              <a:ln w="25400">
                <a:solidFill>
                  <a:schemeClr val="tx1"/>
                </a:solidFill>
                <a:prstDash val="dash"/>
                <a:round/>
                <a:headEnd/>
                <a:tailEnd type="triangle" w="med" len="med"/>
              </a:ln>
            </p:spPr>
            <p:txBody>
              <a:bodyPr wrap="none" anchor="ctr"/>
              <a:lstStyle/>
              <a:p>
                <a:endParaRPr lang="en-US"/>
              </a:p>
            </p:txBody>
          </p:sp>
          <p:sp>
            <p:nvSpPr>
              <p:cNvPr id="139381" name="Rectangle 116"/>
              <p:cNvSpPr>
                <a:spLocks noChangeArrowheads="1"/>
              </p:cNvSpPr>
              <p:nvPr/>
            </p:nvSpPr>
            <p:spPr bwMode="auto">
              <a:xfrm>
                <a:off x="2671" y="1618"/>
                <a:ext cx="1947" cy="316"/>
              </a:xfrm>
              <a:prstGeom prst="rect">
                <a:avLst/>
              </a:prstGeom>
              <a:noFill/>
              <a:ln w="12700">
                <a:noFill/>
                <a:miter lim="800000"/>
                <a:headEnd/>
                <a:tailEnd/>
              </a:ln>
            </p:spPr>
            <p:txBody>
              <a:bodyPr wrap="none" lIns="90488" tIns="44450" rIns="90488" bIns="44450">
                <a:spAutoFit/>
              </a:bodyPr>
              <a:lstStyle/>
              <a:p>
                <a:pPr algn="ctr" eaLnBrk="0" hangingPunct="0"/>
                <a:r>
                  <a:rPr lang="en-US" sz="1800">
                    <a:latin typeface="Arial" charset="0"/>
                  </a:rPr>
                  <a:t>IP multicast address</a:t>
                </a:r>
              </a:p>
            </p:txBody>
          </p:sp>
          <p:sp>
            <p:nvSpPr>
              <p:cNvPr id="139382" name="Rectangle 117"/>
              <p:cNvSpPr>
                <a:spLocks noChangeArrowheads="1"/>
              </p:cNvSpPr>
              <p:nvPr/>
            </p:nvSpPr>
            <p:spPr bwMode="auto">
              <a:xfrm>
                <a:off x="442" y="2242"/>
                <a:ext cx="931" cy="316"/>
              </a:xfrm>
              <a:prstGeom prst="rect">
                <a:avLst/>
              </a:prstGeom>
              <a:noFill/>
              <a:ln w="12700">
                <a:noFill/>
                <a:miter lim="800000"/>
                <a:headEnd/>
                <a:tailEnd/>
              </a:ln>
            </p:spPr>
            <p:txBody>
              <a:bodyPr wrap="none" lIns="90488" tIns="44450" rIns="90488" bIns="44450">
                <a:spAutoFit/>
              </a:bodyPr>
              <a:lstStyle/>
              <a:p>
                <a:pPr algn="ctr" eaLnBrk="0" hangingPunct="0"/>
                <a:r>
                  <a:rPr lang="en-US" sz="1800">
                    <a:latin typeface="Arial" charset="0"/>
                  </a:rPr>
                  <a:t>group bit</a:t>
                </a:r>
              </a:p>
            </p:txBody>
          </p:sp>
          <p:sp>
            <p:nvSpPr>
              <p:cNvPr id="139383" name="Line 118"/>
              <p:cNvSpPr>
                <a:spLocks noChangeShapeType="1"/>
              </p:cNvSpPr>
              <p:nvPr/>
            </p:nvSpPr>
            <p:spPr bwMode="auto">
              <a:xfrm>
                <a:off x="2504" y="1872"/>
                <a:ext cx="2672" cy="0"/>
              </a:xfrm>
              <a:prstGeom prst="line">
                <a:avLst/>
              </a:prstGeom>
              <a:noFill/>
              <a:ln w="25400">
                <a:solidFill>
                  <a:schemeClr val="tx1"/>
                </a:solidFill>
                <a:round/>
                <a:headEnd/>
                <a:tailEnd/>
              </a:ln>
            </p:spPr>
            <p:txBody>
              <a:bodyPr wrap="none" anchor="ctr"/>
              <a:lstStyle/>
              <a:p>
                <a:endParaRPr lang="en-US"/>
              </a:p>
            </p:txBody>
          </p:sp>
          <p:sp>
            <p:nvSpPr>
              <p:cNvPr id="139384" name="Line 119"/>
              <p:cNvSpPr>
                <a:spLocks noChangeShapeType="1"/>
              </p:cNvSpPr>
              <p:nvPr/>
            </p:nvSpPr>
            <p:spPr bwMode="auto">
              <a:xfrm>
                <a:off x="2504" y="2112"/>
                <a:ext cx="2672" cy="0"/>
              </a:xfrm>
              <a:prstGeom prst="line">
                <a:avLst/>
              </a:prstGeom>
              <a:noFill/>
              <a:ln w="25400">
                <a:solidFill>
                  <a:schemeClr val="tx1"/>
                </a:solidFill>
                <a:round/>
                <a:headEnd/>
                <a:tailEnd/>
              </a:ln>
            </p:spPr>
            <p:txBody>
              <a:bodyPr wrap="none" anchor="ctr"/>
              <a:lstStyle/>
              <a:p>
                <a:endParaRPr lang="en-US"/>
              </a:p>
            </p:txBody>
          </p:sp>
          <p:sp>
            <p:nvSpPr>
              <p:cNvPr id="139385" name="Line 120"/>
              <p:cNvSpPr>
                <a:spLocks noChangeShapeType="1"/>
              </p:cNvSpPr>
              <p:nvPr/>
            </p:nvSpPr>
            <p:spPr bwMode="auto">
              <a:xfrm>
                <a:off x="2496" y="1880"/>
                <a:ext cx="0" cy="224"/>
              </a:xfrm>
              <a:prstGeom prst="line">
                <a:avLst/>
              </a:prstGeom>
              <a:noFill/>
              <a:ln w="25400">
                <a:solidFill>
                  <a:schemeClr val="tx1"/>
                </a:solidFill>
                <a:round/>
                <a:headEnd/>
                <a:tailEnd/>
              </a:ln>
            </p:spPr>
            <p:txBody>
              <a:bodyPr wrap="none" anchor="ctr"/>
              <a:lstStyle/>
              <a:p>
                <a:endParaRPr lang="en-US"/>
              </a:p>
            </p:txBody>
          </p:sp>
          <p:sp>
            <p:nvSpPr>
              <p:cNvPr id="139386" name="Line 121"/>
              <p:cNvSpPr>
                <a:spLocks noChangeShapeType="1"/>
              </p:cNvSpPr>
              <p:nvPr/>
            </p:nvSpPr>
            <p:spPr bwMode="auto">
              <a:xfrm>
                <a:off x="5184" y="1880"/>
                <a:ext cx="0" cy="224"/>
              </a:xfrm>
              <a:prstGeom prst="line">
                <a:avLst/>
              </a:prstGeom>
              <a:noFill/>
              <a:ln w="25400">
                <a:solidFill>
                  <a:schemeClr val="tx1"/>
                </a:solidFill>
                <a:round/>
                <a:headEnd/>
                <a:tailEnd/>
              </a:ln>
            </p:spPr>
            <p:txBody>
              <a:bodyPr wrap="none" anchor="ctr"/>
              <a:lstStyle/>
              <a:p>
                <a:endParaRPr lang="en-US"/>
              </a:p>
            </p:txBody>
          </p:sp>
          <p:sp>
            <p:nvSpPr>
              <p:cNvPr id="139387" name="Line 122"/>
              <p:cNvSpPr>
                <a:spLocks noChangeShapeType="1"/>
              </p:cNvSpPr>
              <p:nvPr/>
            </p:nvSpPr>
            <p:spPr bwMode="auto">
              <a:xfrm>
                <a:off x="2120" y="1872"/>
                <a:ext cx="368" cy="0"/>
              </a:xfrm>
              <a:prstGeom prst="line">
                <a:avLst/>
              </a:prstGeom>
              <a:noFill/>
              <a:ln w="25400">
                <a:solidFill>
                  <a:schemeClr val="tx1"/>
                </a:solidFill>
                <a:round/>
                <a:headEnd/>
                <a:tailEnd/>
              </a:ln>
            </p:spPr>
            <p:txBody>
              <a:bodyPr wrap="none" anchor="ctr"/>
              <a:lstStyle/>
              <a:p>
                <a:endParaRPr lang="en-US"/>
              </a:p>
            </p:txBody>
          </p:sp>
          <p:sp>
            <p:nvSpPr>
              <p:cNvPr id="139388" name="Line 123"/>
              <p:cNvSpPr>
                <a:spLocks noChangeShapeType="1"/>
              </p:cNvSpPr>
              <p:nvPr/>
            </p:nvSpPr>
            <p:spPr bwMode="auto">
              <a:xfrm>
                <a:off x="2120" y="2112"/>
                <a:ext cx="368" cy="0"/>
              </a:xfrm>
              <a:prstGeom prst="line">
                <a:avLst/>
              </a:prstGeom>
              <a:noFill/>
              <a:ln w="25400">
                <a:solidFill>
                  <a:schemeClr val="tx1"/>
                </a:solidFill>
                <a:round/>
                <a:headEnd/>
                <a:tailEnd/>
              </a:ln>
            </p:spPr>
            <p:txBody>
              <a:bodyPr wrap="none" anchor="ctr"/>
              <a:lstStyle/>
              <a:p>
                <a:endParaRPr lang="en-US"/>
              </a:p>
            </p:txBody>
          </p:sp>
          <p:sp>
            <p:nvSpPr>
              <p:cNvPr id="139389" name="Line 124"/>
              <p:cNvSpPr>
                <a:spLocks noChangeShapeType="1"/>
              </p:cNvSpPr>
              <p:nvPr/>
            </p:nvSpPr>
            <p:spPr bwMode="auto">
              <a:xfrm>
                <a:off x="2112" y="1880"/>
                <a:ext cx="0" cy="224"/>
              </a:xfrm>
              <a:prstGeom prst="line">
                <a:avLst/>
              </a:prstGeom>
              <a:noFill/>
              <a:ln w="25400">
                <a:solidFill>
                  <a:schemeClr val="tx1"/>
                </a:solidFill>
                <a:round/>
                <a:headEnd/>
                <a:tailEnd/>
              </a:ln>
            </p:spPr>
            <p:txBody>
              <a:bodyPr wrap="none" anchor="ctr"/>
              <a:lstStyle/>
              <a:p>
                <a:endParaRPr lang="en-US"/>
              </a:p>
            </p:txBody>
          </p:sp>
          <p:sp>
            <p:nvSpPr>
              <p:cNvPr id="139390" name="Line 125"/>
              <p:cNvSpPr>
                <a:spLocks noChangeShapeType="1"/>
              </p:cNvSpPr>
              <p:nvPr/>
            </p:nvSpPr>
            <p:spPr bwMode="auto">
              <a:xfrm>
                <a:off x="584" y="2544"/>
                <a:ext cx="2384" cy="0"/>
              </a:xfrm>
              <a:prstGeom prst="line">
                <a:avLst/>
              </a:prstGeom>
              <a:noFill/>
              <a:ln w="25400">
                <a:solidFill>
                  <a:schemeClr val="tx1"/>
                </a:solidFill>
                <a:round/>
                <a:headEnd/>
                <a:tailEnd/>
              </a:ln>
            </p:spPr>
            <p:txBody>
              <a:bodyPr wrap="none" anchor="ctr"/>
              <a:lstStyle/>
              <a:p>
                <a:endParaRPr lang="en-US"/>
              </a:p>
            </p:txBody>
          </p:sp>
          <p:sp>
            <p:nvSpPr>
              <p:cNvPr id="139391" name="Line 126"/>
              <p:cNvSpPr>
                <a:spLocks noChangeShapeType="1"/>
              </p:cNvSpPr>
              <p:nvPr/>
            </p:nvSpPr>
            <p:spPr bwMode="auto">
              <a:xfrm>
                <a:off x="584" y="2784"/>
                <a:ext cx="2384" cy="0"/>
              </a:xfrm>
              <a:prstGeom prst="line">
                <a:avLst/>
              </a:prstGeom>
              <a:noFill/>
              <a:ln w="25400">
                <a:solidFill>
                  <a:schemeClr val="tx1"/>
                </a:solidFill>
                <a:round/>
                <a:headEnd/>
                <a:tailEnd/>
              </a:ln>
            </p:spPr>
            <p:txBody>
              <a:bodyPr wrap="none" anchor="ctr"/>
              <a:lstStyle/>
              <a:p>
                <a:endParaRPr lang="en-US"/>
              </a:p>
            </p:txBody>
          </p:sp>
          <p:sp>
            <p:nvSpPr>
              <p:cNvPr id="139392" name="Line 127"/>
              <p:cNvSpPr>
                <a:spLocks noChangeShapeType="1"/>
              </p:cNvSpPr>
              <p:nvPr/>
            </p:nvSpPr>
            <p:spPr bwMode="auto">
              <a:xfrm>
                <a:off x="576" y="2552"/>
                <a:ext cx="0" cy="224"/>
              </a:xfrm>
              <a:prstGeom prst="line">
                <a:avLst/>
              </a:prstGeom>
              <a:noFill/>
              <a:ln w="25400">
                <a:solidFill>
                  <a:schemeClr val="tx1"/>
                </a:solidFill>
                <a:round/>
                <a:headEnd/>
                <a:tailEnd/>
              </a:ln>
            </p:spPr>
            <p:txBody>
              <a:bodyPr wrap="none" anchor="ctr"/>
              <a:lstStyle/>
              <a:p>
                <a:endParaRPr lang="en-US"/>
              </a:p>
            </p:txBody>
          </p:sp>
          <p:sp>
            <p:nvSpPr>
              <p:cNvPr id="139393" name="Line 128"/>
              <p:cNvSpPr>
                <a:spLocks noChangeShapeType="1"/>
              </p:cNvSpPr>
              <p:nvPr/>
            </p:nvSpPr>
            <p:spPr bwMode="auto">
              <a:xfrm>
                <a:off x="2976" y="2552"/>
                <a:ext cx="0" cy="224"/>
              </a:xfrm>
              <a:prstGeom prst="line">
                <a:avLst/>
              </a:prstGeom>
              <a:noFill/>
              <a:ln w="25400">
                <a:solidFill>
                  <a:schemeClr val="tx1"/>
                </a:solidFill>
                <a:round/>
                <a:headEnd/>
                <a:tailEnd/>
              </a:ln>
            </p:spPr>
            <p:txBody>
              <a:bodyPr wrap="none" anchor="ctr"/>
              <a:lstStyle/>
              <a:p>
                <a:endParaRPr lang="en-US"/>
              </a:p>
            </p:txBody>
          </p:sp>
          <p:sp>
            <p:nvSpPr>
              <p:cNvPr id="139394" name="Line 129"/>
              <p:cNvSpPr>
                <a:spLocks noChangeShapeType="1"/>
              </p:cNvSpPr>
              <p:nvPr/>
            </p:nvSpPr>
            <p:spPr bwMode="auto">
              <a:xfrm>
                <a:off x="2984" y="2544"/>
                <a:ext cx="2192" cy="0"/>
              </a:xfrm>
              <a:prstGeom prst="line">
                <a:avLst/>
              </a:prstGeom>
              <a:noFill/>
              <a:ln w="25400">
                <a:solidFill>
                  <a:schemeClr val="tx1"/>
                </a:solidFill>
                <a:round/>
                <a:headEnd/>
                <a:tailEnd/>
              </a:ln>
            </p:spPr>
            <p:txBody>
              <a:bodyPr wrap="none" anchor="ctr"/>
              <a:lstStyle/>
              <a:p>
                <a:endParaRPr lang="en-US"/>
              </a:p>
            </p:txBody>
          </p:sp>
          <p:sp>
            <p:nvSpPr>
              <p:cNvPr id="139395" name="Line 130"/>
              <p:cNvSpPr>
                <a:spLocks noChangeShapeType="1"/>
              </p:cNvSpPr>
              <p:nvPr/>
            </p:nvSpPr>
            <p:spPr bwMode="auto">
              <a:xfrm>
                <a:off x="2984" y="2784"/>
                <a:ext cx="2192" cy="0"/>
              </a:xfrm>
              <a:prstGeom prst="line">
                <a:avLst/>
              </a:prstGeom>
              <a:noFill/>
              <a:ln w="25400">
                <a:solidFill>
                  <a:schemeClr val="tx1"/>
                </a:solidFill>
                <a:round/>
                <a:headEnd/>
                <a:tailEnd/>
              </a:ln>
            </p:spPr>
            <p:txBody>
              <a:bodyPr wrap="none" anchor="ctr"/>
              <a:lstStyle/>
              <a:p>
                <a:endParaRPr lang="en-US"/>
              </a:p>
            </p:txBody>
          </p:sp>
          <p:sp>
            <p:nvSpPr>
              <p:cNvPr id="139396" name="Line 131"/>
              <p:cNvSpPr>
                <a:spLocks noChangeShapeType="1"/>
              </p:cNvSpPr>
              <p:nvPr/>
            </p:nvSpPr>
            <p:spPr bwMode="auto">
              <a:xfrm>
                <a:off x="5184" y="2552"/>
                <a:ext cx="0" cy="224"/>
              </a:xfrm>
              <a:prstGeom prst="line">
                <a:avLst/>
              </a:prstGeom>
              <a:noFill/>
              <a:ln w="25400">
                <a:solidFill>
                  <a:schemeClr val="tx1"/>
                </a:solidFill>
                <a:round/>
                <a:headEnd/>
                <a:tailEnd/>
              </a:ln>
            </p:spPr>
            <p:txBody>
              <a:bodyPr wrap="none" anchor="ctr"/>
              <a:lstStyle/>
              <a:p>
                <a:endParaRPr lang="en-US"/>
              </a:p>
            </p:txBody>
          </p:sp>
          <p:sp>
            <p:nvSpPr>
              <p:cNvPr id="139397" name="Line 132"/>
              <p:cNvSpPr>
                <a:spLocks noChangeShapeType="1"/>
              </p:cNvSpPr>
              <p:nvPr/>
            </p:nvSpPr>
            <p:spPr bwMode="auto">
              <a:xfrm flipV="1">
                <a:off x="1296" y="2348"/>
                <a:ext cx="0" cy="200"/>
              </a:xfrm>
              <a:prstGeom prst="line">
                <a:avLst/>
              </a:prstGeom>
              <a:noFill/>
              <a:ln w="12700">
                <a:solidFill>
                  <a:schemeClr val="tx1"/>
                </a:solidFill>
                <a:round/>
                <a:headEnd type="triangle" w="med" len="med"/>
                <a:tailEnd/>
              </a:ln>
            </p:spPr>
            <p:txBody>
              <a:bodyPr wrap="none" anchor="ctr"/>
              <a:lstStyle/>
              <a:p>
                <a:endParaRPr lang="en-US"/>
              </a:p>
            </p:txBody>
          </p:sp>
          <p:sp>
            <p:nvSpPr>
              <p:cNvPr id="139398" name="Line 133"/>
              <p:cNvSpPr>
                <a:spLocks noChangeShapeType="1"/>
              </p:cNvSpPr>
              <p:nvPr/>
            </p:nvSpPr>
            <p:spPr bwMode="auto">
              <a:xfrm flipH="1">
                <a:off x="1196" y="2352"/>
                <a:ext cx="104" cy="0"/>
              </a:xfrm>
              <a:prstGeom prst="line">
                <a:avLst/>
              </a:prstGeom>
              <a:noFill/>
              <a:ln w="12700">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27745002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Number Placeholder 4"/>
          <p:cNvSpPr>
            <a:spLocks noGrp="1"/>
          </p:cNvSpPr>
          <p:nvPr>
            <p:ph type="sldNum" sz="quarter" idx="11"/>
          </p:nvPr>
        </p:nvSpPr>
        <p:spPr>
          <a:noFill/>
        </p:spPr>
        <p:txBody>
          <a:bodyPr/>
          <a:lstStyle/>
          <a:p>
            <a:fld id="{05C9E28D-3C42-4C8D-9641-A535CA7A4326}" type="slidenum">
              <a:rPr lang="en-US" smtClean="0"/>
              <a:pPr/>
              <a:t>38</a:t>
            </a:fld>
            <a:endParaRPr lang="en-US" smtClean="0"/>
          </a:p>
        </p:txBody>
      </p:sp>
      <p:sp>
        <p:nvSpPr>
          <p:cNvPr id="140291" name="Rectangle 2"/>
          <p:cNvSpPr>
            <a:spLocks noGrp="1" noChangeArrowheads="1"/>
          </p:cNvSpPr>
          <p:nvPr>
            <p:ph type="title"/>
          </p:nvPr>
        </p:nvSpPr>
        <p:spPr/>
        <p:txBody>
          <a:bodyPr/>
          <a:lstStyle/>
          <a:p>
            <a:pPr eaLnBrk="1" hangingPunct="1"/>
            <a:r>
              <a:rPr lang="en-US" smtClean="0"/>
              <a:t>IGMP Goal</a:t>
            </a:r>
          </a:p>
        </p:txBody>
      </p:sp>
      <p:sp>
        <p:nvSpPr>
          <p:cNvPr id="140292" name="Rectangle 3"/>
          <p:cNvSpPr>
            <a:spLocks noGrp="1" noChangeArrowheads="1"/>
          </p:cNvSpPr>
          <p:nvPr>
            <p:ph type="body" idx="1"/>
          </p:nvPr>
        </p:nvSpPr>
        <p:spPr/>
        <p:txBody>
          <a:bodyPr/>
          <a:lstStyle/>
          <a:p>
            <a:pPr eaLnBrk="1" hangingPunct="1">
              <a:lnSpc>
                <a:spcPct val="90000"/>
              </a:lnSpc>
            </a:pPr>
            <a:r>
              <a:rPr lang="en-US" sz="3200" dirty="0" smtClean="0"/>
              <a:t>determine what IP </a:t>
            </a:r>
            <a:r>
              <a:rPr lang="en-US" sz="3200" dirty="0" err="1" smtClean="0"/>
              <a:t>mcast</a:t>
            </a:r>
            <a:r>
              <a:rPr lang="en-US" sz="3200" dirty="0" smtClean="0"/>
              <a:t> groups have receivers present on the LAN</a:t>
            </a:r>
          </a:p>
          <a:p>
            <a:pPr lvl="1" eaLnBrk="1" hangingPunct="1">
              <a:lnSpc>
                <a:spcPct val="90000"/>
              </a:lnSpc>
            </a:pPr>
            <a:r>
              <a:rPr lang="en-US" sz="2800" dirty="0" smtClean="0"/>
              <a:t>just care about some vs. no receivers, not how many</a:t>
            </a:r>
          </a:p>
          <a:p>
            <a:pPr eaLnBrk="1" hangingPunct="1">
              <a:lnSpc>
                <a:spcPct val="90000"/>
              </a:lnSpc>
            </a:pPr>
            <a:r>
              <a:rPr lang="en-US" sz="3200" dirty="0" smtClean="0"/>
              <a:t>approach:</a:t>
            </a:r>
          </a:p>
          <a:p>
            <a:pPr lvl="1" eaLnBrk="1" hangingPunct="1">
              <a:lnSpc>
                <a:spcPct val="90000"/>
              </a:lnSpc>
            </a:pPr>
            <a:r>
              <a:rPr lang="en-US" sz="2800" dirty="0" smtClean="0"/>
              <a:t>designate one router as IGMP “</a:t>
            </a:r>
            <a:r>
              <a:rPr lang="en-US" sz="2800" dirty="0" err="1" smtClean="0"/>
              <a:t>querier</a:t>
            </a:r>
            <a:r>
              <a:rPr lang="en-US" sz="2800" dirty="0" smtClean="0"/>
              <a:t>”</a:t>
            </a:r>
          </a:p>
          <a:p>
            <a:pPr lvl="1" eaLnBrk="1" hangingPunct="1">
              <a:lnSpc>
                <a:spcPct val="90000"/>
              </a:lnSpc>
            </a:pPr>
            <a:r>
              <a:rPr lang="en-US" sz="2800" dirty="0" smtClean="0"/>
              <a:t>it asks all hosts</a:t>
            </a:r>
          </a:p>
          <a:p>
            <a:pPr lvl="1" eaLnBrk="1" hangingPunct="1">
              <a:lnSpc>
                <a:spcPct val="90000"/>
              </a:lnSpc>
            </a:pPr>
            <a:r>
              <a:rPr lang="en-US" sz="2800" dirty="0" smtClean="0"/>
              <a:t>get at least one response per active group</a:t>
            </a:r>
          </a:p>
          <a:p>
            <a:pPr lvl="1" eaLnBrk="1" hangingPunct="1">
              <a:lnSpc>
                <a:spcPct val="90000"/>
              </a:lnSpc>
            </a:pPr>
            <a:r>
              <a:rPr lang="en-US" sz="2800" dirty="0" smtClean="0"/>
              <a:t>example of </a:t>
            </a:r>
            <a:r>
              <a:rPr lang="en-US" sz="2800" i="1" dirty="0" smtClean="0"/>
              <a:t>soft state</a:t>
            </a:r>
            <a:r>
              <a:rPr lang="en-US" sz="2800" dirty="0" smtClean="0"/>
              <a:t> (periodically query), so occasional losses are OK</a:t>
            </a:r>
          </a:p>
        </p:txBody>
      </p:sp>
    </p:spTree>
    <p:extLst>
      <p:ext uri="{BB962C8B-B14F-4D97-AF65-F5344CB8AC3E}">
        <p14:creationId xmlns:p14="http://schemas.microsoft.com/office/powerpoint/2010/main" val="229496756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4"/>
          <p:cNvSpPr>
            <a:spLocks noGrp="1"/>
          </p:cNvSpPr>
          <p:nvPr>
            <p:ph type="sldNum" sz="quarter" idx="11"/>
          </p:nvPr>
        </p:nvSpPr>
        <p:spPr>
          <a:noFill/>
        </p:spPr>
        <p:txBody>
          <a:bodyPr/>
          <a:lstStyle/>
          <a:p>
            <a:fld id="{8FD17DF3-83C7-4BEC-987E-A56DB887C984}" type="slidenum">
              <a:rPr lang="en-US" smtClean="0"/>
              <a:pPr/>
              <a:t>39</a:t>
            </a:fld>
            <a:endParaRPr lang="en-US" smtClean="0"/>
          </a:p>
        </p:txBody>
      </p:sp>
      <p:sp>
        <p:nvSpPr>
          <p:cNvPr id="141315" name="Line 2"/>
          <p:cNvSpPr>
            <a:spLocks noChangeShapeType="1"/>
          </p:cNvSpPr>
          <p:nvPr/>
        </p:nvSpPr>
        <p:spPr bwMode="auto">
          <a:xfrm flipV="1">
            <a:off x="5791200" y="1193800"/>
            <a:ext cx="431800" cy="635000"/>
          </a:xfrm>
          <a:prstGeom prst="line">
            <a:avLst/>
          </a:prstGeom>
          <a:noFill/>
          <a:ln w="25400">
            <a:solidFill>
              <a:schemeClr val="tx1"/>
            </a:solidFill>
            <a:prstDash val="dash"/>
            <a:round/>
            <a:headEnd/>
            <a:tailEnd/>
          </a:ln>
        </p:spPr>
        <p:txBody>
          <a:bodyPr wrap="none" anchor="ctr"/>
          <a:lstStyle/>
          <a:p>
            <a:endParaRPr lang="en-US"/>
          </a:p>
        </p:txBody>
      </p:sp>
      <p:sp>
        <p:nvSpPr>
          <p:cNvPr id="141316" name="Line 3"/>
          <p:cNvSpPr>
            <a:spLocks noChangeShapeType="1"/>
          </p:cNvSpPr>
          <p:nvPr/>
        </p:nvSpPr>
        <p:spPr bwMode="auto">
          <a:xfrm flipH="1" flipV="1">
            <a:off x="5308600" y="1193800"/>
            <a:ext cx="482600" cy="635000"/>
          </a:xfrm>
          <a:prstGeom prst="line">
            <a:avLst/>
          </a:prstGeom>
          <a:noFill/>
          <a:ln w="25400">
            <a:solidFill>
              <a:schemeClr val="tx1"/>
            </a:solidFill>
            <a:prstDash val="dash"/>
            <a:round/>
            <a:headEnd/>
            <a:tailEnd/>
          </a:ln>
        </p:spPr>
        <p:txBody>
          <a:bodyPr wrap="none" anchor="ctr"/>
          <a:lstStyle/>
          <a:p>
            <a:endParaRPr lang="en-US"/>
          </a:p>
        </p:txBody>
      </p:sp>
      <p:sp>
        <p:nvSpPr>
          <p:cNvPr id="141317" name="Line 4"/>
          <p:cNvSpPr>
            <a:spLocks noChangeShapeType="1"/>
          </p:cNvSpPr>
          <p:nvPr/>
        </p:nvSpPr>
        <p:spPr bwMode="auto">
          <a:xfrm flipV="1">
            <a:off x="3200400" y="1193800"/>
            <a:ext cx="508000" cy="635000"/>
          </a:xfrm>
          <a:prstGeom prst="line">
            <a:avLst/>
          </a:prstGeom>
          <a:noFill/>
          <a:ln w="25400">
            <a:solidFill>
              <a:schemeClr val="tx1"/>
            </a:solidFill>
            <a:prstDash val="dash"/>
            <a:round/>
            <a:headEnd/>
            <a:tailEnd/>
          </a:ln>
        </p:spPr>
        <p:txBody>
          <a:bodyPr wrap="none" anchor="ctr"/>
          <a:lstStyle/>
          <a:p>
            <a:endParaRPr lang="en-US"/>
          </a:p>
        </p:txBody>
      </p:sp>
      <p:sp>
        <p:nvSpPr>
          <p:cNvPr id="141318" name="Line 5"/>
          <p:cNvSpPr>
            <a:spLocks noChangeShapeType="1"/>
          </p:cNvSpPr>
          <p:nvPr/>
        </p:nvSpPr>
        <p:spPr bwMode="auto">
          <a:xfrm flipH="1" flipV="1">
            <a:off x="2717800" y="1193800"/>
            <a:ext cx="482600" cy="635000"/>
          </a:xfrm>
          <a:prstGeom prst="line">
            <a:avLst/>
          </a:prstGeom>
          <a:noFill/>
          <a:ln w="25400">
            <a:solidFill>
              <a:schemeClr val="tx1"/>
            </a:solidFill>
            <a:prstDash val="dash"/>
            <a:round/>
            <a:headEnd/>
            <a:tailEnd/>
          </a:ln>
        </p:spPr>
        <p:txBody>
          <a:bodyPr wrap="none" anchor="ctr"/>
          <a:lstStyle/>
          <a:p>
            <a:endParaRPr lang="en-US"/>
          </a:p>
        </p:txBody>
      </p:sp>
      <p:sp>
        <p:nvSpPr>
          <p:cNvPr id="141319" name="Rectangle 6"/>
          <p:cNvSpPr>
            <a:spLocks noGrp="1" noChangeArrowheads="1"/>
          </p:cNvSpPr>
          <p:nvPr>
            <p:ph type="title"/>
          </p:nvPr>
        </p:nvSpPr>
        <p:spPr>
          <a:xfrm>
            <a:off x="914400" y="228600"/>
            <a:ext cx="7162800" cy="838200"/>
          </a:xfrm>
        </p:spPr>
        <p:txBody>
          <a:bodyPr lIns="90488" tIns="44450" rIns="90488" bIns="44450"/>
          <a:lstStyle/>
          <a:p>
            <a:pPr eaLnBrk="1" hangingPunct="1"/>
            <a:r>
              <a:rPr lang="en-US" smtClean="0"/>
              <a:t>How IGMP Works</a:t>
            </a:r>
          </a:p>
        </p:txBody>
      </p:sp>
      <p:sp>
        <p:nvSpPr>
          <p:cNvPr id="141320" name="Rectangle 7"/>
          <p:cNvSpPr>
            <a:spLocks noGrp="1" noChangeArrowheads="1"/>
          </p:cNvSpPr>
          <p:nvPr>
            <p:ph type="body" idx="1"/>
          </p:nvPr>
        </p:nvSpPr>
        <p:spPr>
          <a:xfrm>
            <a:off x="914400" y="3608388"/>
            <a:ext cx="7543800" cy="2411412"/>
          </a:xfrm>
        </p:spPr>
        <p:txBody>
          <a:bodyPr lIns="90488" tIns="44450" rIns="90488" bIns="44450"/>
          <a:lstStyle/>
          <a:p>
            <a:pPr marL="285750" indent="-285750" eaLnBrk="1" hangingPunct="1"/>
            <a:r>
              <a:rPr lang="en-US" sz="2800" smtClean="0">
                <a:solidFill>
                  <a:schemeClr val="accent2"/>
                </a:solidFill>
              </a:rPr>
              <a:t>querier sends a </a:t>
            </a:r>
            <a:r>
              <a:rPr lang="en-US" sz="2800" i="1" smtClean="0">
                <a:solidFill>
                  <a:schemeClr val="accent2"/>
                </a:solidFill>
              </a:rPr>
              <a:t>Membership Query</a:t>
            </a:r>
            <a:r>
              <a:rPr lang="en-US" sz="2800" smtClean="0">
                <a:solidFill>
                  <a:schemeClr val="accent2"/>
                </a:solidFill>
              </a:rPr>
              <a:t> message to all-hosts (224.0.0.1), TTL=1</a:t>
            </a:r>
          </a:p>
          <a:p>
            <a:pPr marL="285750" indent="-285750" eaLnBrk="1" hangingPunct="1"/>
            <a:r>
              <a:rPr lang="en-US" sz="2800" smtClean="0">
                <a:solidFill>
                  <a:srgbClr val="006600"/>
                </a:solidFill>
              </a:rPr>
              <a:t>hosts reply after random delay (0-10s) for each G</a:t>
            </a:r>
          </a:p>
          <a:p>
            <a:pPr marL="285750" indent="-285750" eaLnBrk="1" hangingPunct="1"/>
            <a:r>
              <a:rPr lang="en-US" sz="2800" smtClean="0">
                <a:solidFill>
                  <a:srgbClr val="FF0000"/>
                </a:solidFill>
              </a:rPr>
              <a:t>reply goes to whole group G (and routers), </a:t>
            </a:r>
            <a:r>
              <a:rPr lang="en-US" sz="2800" i="1" smtClean="0">
                <a:solidFill>
                  <a:srgbClr val="FF0000"/>
                </a:solidFill>
              </a:rPr>
              <a:t>suppressing </a:t>
            </a:r>
            <a:r>
              <a:rPr lang="en-US" sz="2800" smtClean="0">
                <a:solidFill>
                  <a:srgbClr val="FF0000"/>
                </a:solidFill>
              </a:rPr>
              <a:t>other replies</a:t>
            </a:r>
          </a:p>
        </p:txBody>
      </p:sp>
      <p:sp>
        <p:nvSpPr>
          <p:cNvPr id="141321" name="Line 8"/>
          <p:cNvSpPr>
            <a:spLocks noChangeShapeType="1"/>
          </p:cNvSpPr>
          <p:nvPr/>
        </p:nvSpPr>
        <p:spPr bwMode="auto">
          <a:xfrm>
            <a:off x="1778000" y="2578100"/>
            <a:ext cx="5410200" cy="0"/>
          </a:xfrm>
          <a:prstGeom prst="line">
            <a:avLst/>
          </a:prstGeom>
          <a:noFill/>
          <a:ln w="76200">
            <a:solidFill>
              <a:schemeClr val="tx1"/>
            </a:solidFill>
            <a:round/>
            <a:headEnd/>
            <a:tailEnd/>
          </a:ln>
        </p:spPr>
        <p:txBody>
          <a:bodyPr wrap="none" anchor="ctr"/>
          <a:lstStyle/>
          <a:p>
            <a:endParaRPr lang="en-US"/>
          </a:p>
        </p:txBody>
      </p:sp>
      <p:sp>
        <p:nvSpPr>
          <p:cNvPr id="141322" name="Line 9"/>
          <p:cNvSpPr>
            <a:spLocks noChangeShapeType="1"/>
          </p:cNvSpPr>
          <p:nvPr/>
        </p:nvSpPr>
        <p:spPr bwMode="auto">
          <a:xfrm>
            <a:off x="3187700" y="2070100"/>
            <a:ext cx="0" cy="482600"/>
          </a:xfrm>
          <a:prstGeom prst="line">
            <a:avLst/>
          </a:prstGeom>
          <a:noFill/>
          <a:ln w="50800">
            <a:solidFill>
              <a:schemeClr val="tx1"/>
            </a:solidFill>
            <a:round/>
            <a:headEnd/>
            <a:tailEnd/>
          </a:ln>
        </p:spPr>
        <p:txBody>
          <a:bodyPr wrap="none" anchor="ctr"/>
          <a:lstStyle/>
          <a:p>
            <a:endParaRPr lang="en-US"/>
          </a:p>
        </p:txBody>
      </p:sp>
      <p:sp>
        <p:nvSpPr>
          <p:cNvPr id="141323" name="Line 10"/>
          <p:cNvSpPr>
            <a:spLocks noChangeShapeType="1"/>
          </p:cNvSpPr>
          <p:nvPr/>
        </p:nvSpPr>
        <p:spPr bwMode="auto">
          <a:xfrm>
            <a:off x="5778500" y="2070100"/>
            <a:ext cx="0" cy="482600"/>
          </a:xfrm>
          <a:prstGeom prst="line">
            <a:avLst/>
          </a:prstGeom>
          <a:noFill/>
          <a:ln w="50800">
            <a:solidFill>
              <a:schemeClr val="tx1"/>
            </a:solidFill>
            <a:round/>
            <a:headEnd/>
            <a:tailEnd/>
          </a:ln>
        </p:spPr>
        <p:txBody>
          <a:bodyPr wrap="none" anchor="ctr"/>
          <a:lstStyle/>
          <a:p>
            <a:endParaRPr lang="en-US"/>
          </a:p>
        </p:txBody>
      </p:sp>
      <p:sp>
        <p:nvSpPr>
          <p:cNvPr id="141324" name="Line 11"/>
          <p:cNvSpPr>
            <a:spLocks noChangeShapeType="1"/>
          </p:cNvSpPr>
          <p:nvPr/>
        </p:nvSpPr>
        <p:spPr bwMode="auto">
          <a:xfrm>
            <a:off x="1968500" y="2603500"/>
            <a:ext cx="0" cy="482600"/>
          </a:xfrm>
          <a:prstGeom prst="line">
            <a:avLst/>
          </a:prstGeom>
          <a:noFill/>
          <a:ln w="50800">
            <a:solidFill>
              <a:schemeClr val="tx1"/>
            </a:solidFill>
            <a:round/>
            <a:headEnd/>
            <a:tailEnd/>
          </a:ln>
        </p:spPr>
        <p:txBody>
          <a:bodyPr wrap="none" anchor="ctr"/>
          <a:lstStyle/>
          <a:p>
            <a:endParaRPr lang="en-US"/>
          </a:p>
        </p:txBody>
      </p:sp>
      <p:sp>
        <p:nvSpPr>
          <p:cNvPr id="141325" name="Line 12"/>
          <p:cNvSpPr>
            <a:spLocks noChangeShapeType="1"/>
          </p:cNvSpPr>
          <p:nvPr/>
        </p:nvSpPr>
        <p:spPr bwMode="auto">
          <a:xfrm>
            <a:off x="2806700" y="2603500"/>
            <a:ext cx="0" cy="482600"/>
          </a:xfrm>
          <a:prstGeom prst="line">
            <a:avLst/>
          </a:prstGeom>
          <a:noFill/>
          <a:ln w="50800">
            <a:solidFill>
              <a:schemeClr val="tx1"/>
            </a:solidFill>
            <a:round/>
            <a:headEnd/>
            <a:tailEnd/>
          </a:ln>
        </p:spPr>
        <p:txBody>
          <a:bodyPr wrap="none" anchor="ctr"/>
          <a:lstStyle/>
          <a:p>
            <a:endParaRPr lang="en-US"/>
          </a:p>
        </p:txBody>
      </p:sp>
      <p:sp>
        <p:nvSpPr>
          <p:cNvPr id="141326" name="Line 13"/>
          <p:cNvSpPr>
            <a:spLocks noChangeShapeType="1"/>
          </p:cNvSpPr>
          <p:nvPr/>
        </p:nvSpPr>
        <p:spPr bwMode="auto">
          <a:xfrm>
            <a:off x="3644900" y="2603500"/>
            <a:ext cx="0" cy="482600"/>
          </a:xfrm>
          <a:prstGeom prst="line">
            <a:avLst/>
          </a:prstGeom>
          <a:noFill/>
          <a:ln w="50800">
            <a:solidFill>
              <a:schemeClr val="tx1"/>
            </a:solidFill>
            <a:round/>
            <a:headEnd/>
            <a:tailEnd/>
          </a:ln>
        </p:spPr>
        <p:txBody>
          <a:bodyPr wrap="none" anchor="ctr"/>
          <a:lstStyle/>
          <a:p>
            <a:endParaRPr lang="en-US"/>
          </a:p>
        </p:txBody>
      </p:sp>
      <p:sp>
        <p:nvSpPr>
          <p:cNvPr id="141327" name="Line 14"/>
          <p:cNvSpPr>
            <a:spLocks noChangeShapeType="1"/>
          </p:cNvSpPr>
          <p:nvPr/>
        </p:nvSpPr>
        <p:spPr bwMode="auto">
          <a:xfrm>
            <a:off x="4483100" y="2603500"/>
            <a:ext cx="0" cy="482600"/>
          </a:xfrm>
          <a:prstGeom prst="line">
            <a:avLst/>
          </a:prstGeom>
          <a:noFill/>
          <a:ln w="50800">
            <a:solidFill>
              <a:schemeClr val="tx1"/>
            </a:solidFill>
            <a:round/>
            <a:headEnd/>
            <a:tailEnd/>
          </a:ln>
        </p:spPr>
        <p:txBody>
          <a:bodyPr wrap="none" anchor="ctr"/>
          <a:lstStyle/>
          <a:p>
            <a:endParaRPr lang="en-US"/>
          </a:p>
        </p:txBody>
      </p:sp>
      <p:sp>
        <p:nvSpPr>
          <p:cNvPr id="141328" name="Line 15"/>
          <p:cNvSpPr>
            <a:spLocks noChangeShapeType="1"/>
          </p:cNvSpPr>
          <p:nvPr/>
        </p:nvSpPr>
        <p:spPr bwMode="auto">
          <a:xfrm>
            <a:off x="5321300" y="2603500"/>
            <a:ext cx="0" cy="482600"/>
          </a:xfrm>
          <a:prstGeom prst="line">
            <a:avLst/>
          </a:prstGeom>
          <a:noFill/>
          <a:ln w="50800">
            <a:solidFill>
              <a:schemeClr val="tx1"/>
            </a:solidFill>
            <a:round/>
            <a:headEnd/>
            <a:tailEnd/>
          </a:ln>
        </p:spPr>
        <p:txBody>
          <a:bodyPr wrap="none" anchor="ctr"/>
          <a:lstStyle/>
          <a:p>
            <a:endParaRPr lang="en-US"/>
          </a:p>
        </p:txBody>
      </p:sp>
      <p:sp>
        <p:nvSpPr>
          <p:cNvPr id="141329" name="Line 16"/>
          <p:cNvSpPr>
            <a:spLocks noChangeShapeType="1"/>
          </p:cNvSpPr>
          <p:nvPr/>
        </p:nvSpPr>
        <p:spPr bwMode="auto">
          <a:xfrm>
            <a:off x="6159500" y="2603500"/>
            <a:ext cx="0" cy="482600"/>
          </a:xfrm>
          <a:prstGeom prst="line">
            <a:avLst/>
          </a:prstGeom>
          <a:noFill/>
          <a:ln w="50800">
            <a:solidFill>
              <a:schemeClr val="tx1"/>
            </a:solidFill>
            <a:round/>
            <a:headEnd/>
            <a:tailEnd/>
          </a:ln>
        </p:spPr>
        <p:txBody>
          <a:bodyPr wrap="none" anchor="ctr"/>
          <a:lstStyle/>
          <a:p>
            <a:endParaRPr lang="en-US"/>
          </a:p>
        </p:txBody>
      </p:sp>
      <p:sp>
        <p:nvSpPr>
          <p:cNvPr id="141330" name="Line 17"/>
          <p:cNvSpPr>
            <a:spLocks noChangeShapeType="1"/>
          </p:cNvSpPr>
          <p:nvPr/>
        </p:nvSpPr>
        <p:spPr bwMode="auto">
          <a:xfrm>
            <a:off x="6997700" y="2603500"/>
            <a:ext cx="0" cy="482600"/>
          </a:xfrm>
          <a:prstGeom prst="line">
            <a:avLst/>
          </a:prstGeom>
          <a:noFill/>
          <a:ln w="50800">
            <a:solidFill>
              <a:schemeClr val="tx1"/>
            </a:solidFill>
            <a:round/>
            <a:headEnd/>
            <a:tailEnd/>
          </a:ln>
        </p:spPr>
        <p:txBody>
          <a:bodyPr wrap="none" anchor="ctr"/>
          <a:lstStyle/>
          <a:p>
            <a:endParaRPr lang="en-US"/>
          </a:p>
        </p:txBody>
      </p:sp>
      <p:sp>
        <p:nvSpPr>
          <p:cNvPr id="141331" name="Line 18"/>
          <p:cNvSpPr>
            <a:spLocks noChangeShapeType="1"/>
          </p:cNvSpPr>
          <p:nvPr/>
        </p:nvSpPr>
        <p:spPr bwMode="auto">
          <a:xfrm>
            <a:off x="3263900" y="2057400"/>
            <a:ext cx="0" cy="508000"/>
          </a:xfrm>
          <a:prstGeom prst="line">
            <a:avLst/>
          </a:prstGeom>
          <a:noFill/>
          <a:ln w="25400">
            <a:solidFill>
              <a:schemeClr val="accent2"/>
            </a:solidFill>
            <a:round/>
            <a:headEnd/>
            <a:tailEnd/>
          </a:ln>
        </p:spPr>
        <p:txBody>
          <a:bodyPr wrap="none" anchor="ctr"/>
          <a:lstStyle/>
          <a:p>
            <a:endParaRPr lang="en-US"/>
          </a:p>
        </p:txBody>
      </p:sp>
      <p:sp>
        <p:nvSpPr>
          <p:cNvPr id="141332" name="Arc 19"/>
          <p:cNvSpPr>
            <a:spLocks/>
          </p:cNvSpPr>
          <p:nvPr/>
        </p:nvSpPr>
        <p:spPr bwMode="auto">
          <a:xfrm rot="10800000">
            <a:off x="3201988" y="2592388"/>
            <a:ext cx="63500" cy="63500"/>
          </a:xfrm>
          <a:custGeom>
            <a:avLst/>
            <a:gdLst>
              <a:gd name="T0" fmla="*/ 0 w 21600"/>
              <a:gd name="T1" fmla="*/ 549156 h 21593"/>
              <a:gd name="T2" fmla="*/ 535085 w 21600"/>
              <a:gd name="T3" fmla="*/ 0 h 21593"/>
              <a:gd name="T4" fmla="*/ 548799 w 21600"/>
              <a:gd name="T5" fmla="*/ 549156 h 21593"/>
              <a:gd name="T6" fmla="*/ 0 60000 65536"/>
              <a:gd name="T7" fmla="*/ 0 60000 65536"/>
              <a:gd name="T8" fmla="*/ 0 60000 65536"/>
              <a:gd name="T9" fmla="*/ 0 w 21600"/>
              <a:gd name="T10" fmla="*/ 0 h 21593"/>
              <a:gd name="T11" fmla="*/ 21600 w 21600"/>
              <a:gd name="T12" fmla="*/ 21593 h 21593"/>
            </a:gdLst>
            <a:ahLst/>
            <a:cxnLst>
              <a:cxn ang="T6">
                <a:pos x="T0" y="T1"/>
              </a:cxn>
              <a:cxn ang="T7">
                <a:pos x="T2" y="T3"/>
              </a:cxn>
              <a:cxn ang="T8">
                <a:pos x="T4" y="T5"/>
              </a:cxn>
            </a:cxnLst>
            <a:rect l="T9" t="T10" r="T11" b="T12"/>
            <a:pathLst>
              <a:path w="21600" h="21593" fill="none" extrusionOk="0">
                <a:moveTo>
                  <a:pt x="0" y="21593"/>
                </a:moveTo>
                <a:cubicBezTo>
                  <a:pt x="0" y="9874"/>
                  <a:pt x="9344" y="292"/>
                  <a:pt x="21059" y="-1"/>
                </a:cubicBezTo>
              </a:path>
              <a:path w="21600" h="21593" stroke="0" extrusionOk="0">
                <a:moveTo>
                  <a:pt x="0" y="21593"/>
                </a:moveTo>
                <a:cubicBezTo>
                  <a:pt x="0" y="9874"/>
                  <a:pt x="9344" y="292"/>
                  <a:pt x="21059" y="-1"/>
                </a:cubicBezTo>
                <a:lnTo>
                  <a:pt x="21600" y="21593"/>
                </a:lnTo>
                <a:close/>
              </a:path>
            </a:pathLst>
          </a:custGeom>
          <a:noFill/>
          <a:ln w="25400" cap="rnd">
            <a:solidFill>
              <a:schemeClr val="accent2"/>
            </a:solidFill>
            <a:round/>
            <a:headEnd/>
            <a:tailEnd/>
          </a:ln>
        </p:spPr>
        <p:txBody>
          <a:bodyPr wrap="none" anchor="ctr"/>
          <a:lstStyle/>
          <a:p>
            <a:endParaRPr lang="en-US"/>
          </a:p>
        </p:txBody>
      </p:sp>
      <p:sp>
        <p:nvSpPr>
          <p:cNvPr id="141333" name="Arc 20"/>
          <p:cNvSpPr>
            <a:spLocks/>
          </p:cNvSpPr>
          <p:nvPr/>
        </p:nvSpPr>
        <p:spPr bwMode="auto">
          <a:xfrm rot="10800000">
            <a:off x="3263900" y="2592388"/>
            <a:ext cx="65088" cy="63500"/>
          </a:xfrm>
          <a:custGeom>
            <a:avLst/>
            <a:gdLst>
              <a:gd name="T0" fmla="*/ 0 w 22140"/>
              <a:gd name="T1" fmla="*/ 182 h 21600"/>
              <a:gd name="T2" fmla="*/ 562532 w 22140"/>
              <a:gd name="T3" fmla="*/ 548799 h 21600"/>
              <a:gd name="T4" fmla="*/ 13723 w 22140"/>
              <a:gd name="T5" fmla="*/ 548799 h 21600"/>
              <a:gd name="T6" fmla="*/ 0 60000 65536"/>
              <a:gd name="T7" fmla="*/ 0 60000 65536"/>
              <a:gd name="T8" fmla="*/ 0 60000 65536"/>
              <a:gd name="T9" fmla="*/ 0 w 22140"/>
              <a:gd name="T10" fmla="*/ 0 h 21600"/>
              <a:gd name="T11" fmla="*/ 22140 w 22140"/>
              <a:gd name="T12" fmla="*/ 21600 h 21600"/>
            </a:gdLst>
            <a:ahLst/>
            <a:cxnLst>
              <a:cxn ang="T6">
                <a:pos x="T0" y="T1"/>
              </a:cxn>
              <a:cxn ang="T7">
                <a:pos x="T2" y="T3"/>
              </a:cxn>
              <a:cxn ang="T8">
                <a:pos x="T4" y="T5"/>
              </a:cxn>
            </a:cxnLst>
            <a:rect l="T9" t="T10" r="T11" b="T12"/>
            <a:pathLst>
              <a:path w="22140" h="21600" fill="none" extrusionOk="0">
                <a:moveTo>
                  <a:pt x="-1" y="6"/>
                </a:moveTo>
                <a:cubicBezTo>
                  <a:pt x="179" y="2"/>
                  <a:pt x="359" y="-1"/>
                  <a:pt x="540" y="0"/>
                </a:cubicBezTo>
                <a:cubicBezTo>
                  <a:pt x="12469" y="0"/>
                  <a:pt x="22140" y="9670"/>
                  <a:pt x="22140" y="21600"/>
                </a:cubicBezTo>
              </a:path>
              <a:path w="22140" h="21600" stroke="0" extrusionOk="0">
                <a:moveTo>
                  <a:pt x="-1" y="6"/>
                </a:moveTo>
                <a:cubicBezTo>
                  <a:pt x="179" y="2"/>
                  <a:pt x="359" y="-1"/>
                  <a:pt x="540" y="0"/>
                </a:cubicBezTo>
                <a:cubicBezTo>
                  <a:pt x="12469" y="0"/>
                  <a:pt x="22140" y="9670"/>
                  <a:pt x="22140" y="21600"/>
                </a:cubicBezTo>
                <a:lnTo>
                  <a:pt x="540" y="21600"/>
                </a:lnTo>
                <a:close/>
              </a:path>
            </a:pathLst>
          </a:custGeom>
          <a:noFill/>
          <a:ln w="25400" cap="rnd">
            <a:solidFill>
              <a:schemeClr val="accent2"/>
            </a:solidFill>
            <a:round/>
            <a:headEnd/>
            <a:tailEnd/>
          </a:ln>
        </p:spPr>
        <p:txBody>
          <a:bodyPr wrap="none" anchor="ctr"/>
          <a:lstStyle/>
          <a:p>
            <a:endParaRPr lang="en-US"/>
          </a:p>
        </p:txBody>
      </p:sp>
      <p:sp>
        <p:nvSpPr>
          <p:cNvPr id="141334" name="Line 21"/>
          <p:cNvSpPr>
            <a:spLocks noChangeShapeType="1"/>
          </p:cNvSpPr>
          <p:nvPr/>
        </p:nvSpPr>
        <p:spPr bwMode="auto">
          <a:xfrm flipH="1">
            <a:off x="1727200" y="2654300"/>
            <a:ext cx="1473200" cy="0"/>
          </a:xfrm>
          <a:prstGeom prst="line">
            <a:avLst/>
          </a:prstGeom>
          <a:noFill/>
          <a:ln w="25400">
            <a:solidFill>
              <a:schemeClr val="accent2"/>
            </a:solidFill>
            <a:round/>
            <a:headEnd/>
            <a:tailEnd/>
          </a:ln>
        </p:spPr>
        <p:txBody>
          <a:bodyPr wrap="none" anchor="ctr"/>
          <a:lstStyle/>
          <a:p>
            <a:endParaRPr lang="en-US"/>
          </a:p>
        </p:txBody>
      </p:sp>
      <p:sp>
        <p:nvSpPr>
          <p:cNvPr id="141335" name="Arc 22"/>
          <p:cNvSpPr>
            <a:spLocks/>
          </p:cNvSpPr>
          <p:nvPr/>
        </p:nvSpPr>
        <p:spPr bwMode="auto">
          <a:xfrm rot="5400000">
            <a:off x="3506788" y="2668588"/>
            <a:ext cx="63500" cy="63500"/>
          </a:xfrm>
          <a:custGeom>
            <a:avLst/>
            <a:gdLst>
              <a:gd name="T0" fmla="*/ 0 w 21600"/>
              <a:gd name="T1" fmla="*/ 549156 h 21593"/>
              <a:gd name="T2" fmla="*/ 535085 w 21600"/>
              <a:gd name="T3" fmla="*/ 0 h 21593"/>
              <a:gd name="T4" fmla="*/ 548799 w 21600"/>
              <a:gd name="T5" fmla="*/ 549156 h 21593"/>
              <a:gd name="T6" fmla="*/ 0 60000 65536"/>
              <a:gd name="T7" fmla="*/ 0 60000 65536"/>
              <a:gd name="T8" fmla="*/ 0 60000 65536"/>
              <a:gd name="T9" fmla="*/ 0 w 21600"/>
              <a:gd name="T10" fmla="*/ 0 h 21593"/>
              <a:gd name="T11" fmla="*/ 21600 w 21600"/>
              <a:gd name="T12" fmla="*/ 21593 h 21593"/>
            </a:gdLst>
            <a:ahLst/>
            <a:cxnLst>
              <a:cxn ang="T6">
                <a:pos x="T0" y="T1"/>
              </a:cxn>
              <a:cxn ang="T7">
                <a:pos x="T2" y="T3"/>
              </a:cxn>
              <a:cxn ang="T8">
                <a:pos x="T4" y="T5"/>
              </a:cxn>
            </a:cxnLst>
            <a:rect l="T9" t="T10" r="T11" b="T12"/>
            <a:pathLst>
              <a:path w="21600" h="21593" fill="none" extrusionOk="0">
                <a:moveTo>
                  <a:pt x="0" y="21593"/>
                </a:moveTo>
                <a:cubicBezTo>
                  <a:pt x="0" y="9874"/>
                  <a:pt x="9344" y="292"/>
                  <a:pt x="21059" y="-1"/>
                </a:cubicBezTo>
              </a:path>
              <a:path w="21600" h="21593" stroke="0" extrusionOk="0">
                <a:moveTo>
                  <a:pt x="0" y="21593"/>
                </a:moveTo>
                <a:cubicBezTo>
                  <a:pt x="0" y="9874"/>
                  <a:pt x="9344" y="292"/>
                  <a:pt x="21059" y="-1"/>
                </a:cubicBezTo>
                <a:lnTo>
                  <a:pt x="21600" y="21593"/>
                </a:lnTo>
                <a:close/>
              </a:path>
            </a:pathLst>
          </a:custGeom>
          <a:noFill/>
          <a:ln w="25400" cap="rnd">
            <a:solidFill>
              <a:schemeClr val="accent2"/>
            </a:solidFill>
            <a:round/>
            <a:headEnd/>
            <a:tailEnd/>
          </a:ln>
        </p:spPr>
        <p:txBody>
          <a:bodyPr wrap="none" anchor="ctr"/>
          <a:lstStyle/>
          <a:p>
            <a:endParaRPr lang="en-US"/>
          </a:p>
        </p:txBody>
      </p:sp>
      <p:sp>
        <p:nvSpPr>
          <p:cNvPr id="141336" name="Arc 23"/>
          <p:cNvSpPr>
            <a:spLocks/>
          </p:cNvSpPr>
          <p:nvPr/>
        </p:nvSpPr>
        <p:spPr bwMode="auto">
          <a:xfrm rot="-5400000">
            <a:off x="2883694" y="2667794"/>
            <a:ext cx="65088" cy="63500"/>
          </a:xfrm>
          <a:custGeom>
            <a:avLst/>
            <a:gdLst>
              <a:gd name="T0" fmla="*/ 0 w 22140"/>
              <a:gd name="T1" fmla="*/ 182 h 21600"/>
              <a:gd name="T2" fmla="*/ 562532 w 22140"/>
              <a:gd name="T3" fmla="*/ 548799 h 21600"/>
              <a:gd name="T4" fmla="*/ 13723 w 22140"/>
              <a:gd name="T5" fmla="*/ 548799 h 21600"/>
              <a:gd name="T6" fmla="*/ 0 60000 65536"/>
              <a:gd name="T7" fmla="*/ 0 60000 65536"/>
              <a:gd name="T8" fmla="*/ 0 60000 65536"/>
              <a:gd name="T9" fmla="*/ 0 w 22140"/>
              <a:gd name="T10" fmla="*/ 0 h 21600"/>
              <a:gd name="T11" fmla="*/ 22140 w 22140"/>
              <a:gd name="T12" fmla="*/ 21600 h 21600"/>
            </a:gdLst>
            <a:ahLst/>
            <a:cxnLst>
              <a:cxn ang="T6">
                <a:pos x="T0" y="T1"/>
              </a:cxn>
              <a:cxn ang="T7">
                <a:pos x="T2" y="T3"/>
              </a:cxn>
              <a:cxn ang="T8">
                <a:pos x="T4" y="T5"/>
              </a:cxn>
            </a:cxnLst>
            <a:rect l="T9" t="T10" r="T11" b="T12"/>
            <a:pathLst>
              <a:path w="22140" h="21600" fill="none" extrusionOk="0">
                <a:moveTo>
                  <a:pt x="-1" y="6"/>
                </a:moveTo>
                <a:cubicBezTo>
                  <a:pt x="179" y="2"/>
                  <a:pt x="359" y="-1"/>
                  <a:pt x="540" y="0"/>
                </a:cubicBezTo>
                <a:cubicBezTo>
                  <a:pt x="12469" y="0"/>
                  <a:pt x="22140" y="9670"/>
                  <a:pt x="22140" y="21600"/>
                </a:cubicBezTo>
              </a:path>
              <a:path w="22140" h="21600" stroke="0" extrusionOk="0">
                <a:moveTo>
                  <a:pt x="-1" y="6"/>
                </a:moveTo>
                <a:cubicBezTo>
                  <a:pt x="179" y="2"/>
                  <a:pt x="359" y="-1"/>
                  <a:pt x="540" y="0"/>
                </a:cubicBezTo>
                <a:cubicBezTo>
                  <a:pt x="12469" y="0"/>
                  <a:pt x="22140" y="9670"/>
                  <a:pt x="22140" y="21600"/>
                </a:cubicBezTo>
                <a:lnTo>
                  <a:pt x="540" y="21600"/>
                </a:lnTo>
                <a:close/>
              </a:path>
            </a:pathLst>
          </a:custGeom>
          <a:noFill/>
          <a:ln w="25400" cap="rnd">
            <a:solidFill>
              <a:schemeClr val="accent2"/>
            </a:solidFill>
            <a:round/>
            <a:headEnd/>
            <a:tailEnd/>
          </a:ln>
        </p:spPr>
        <p:txBody>
          <a:bodyPr wrap="none" anchor="ctr"/>
          <a:lstStyle/>
          <a:p>
            <a:endParaRPr lang="en-US"/>
          </a:p>
        </p:txBody>
      </p:sp>
      <p:sp>
        <p:nvSpPr>
          <p:cNvPr id="141337" name="Line 24"/>
          <p:cNvSpPr>
            <a:spLocks noChangeShapeType="1"/>
          </p:cNvSpPr>
          <p:nvPr/>
        </p:nvSpPr>
        <p:spPr bwMode="auto">
          <a:xfrm>
            <a:off x="2882900" y="2743200"/>
            <a:ext cx="0" cy="355600"/>
          </a:xfrm>
          <a:prstGeom prst="line">
            <a:avLst/>
          </a:prstGeom>
          <a:noFill/>
          <a:ln w="25400">
            <a:solidFill>
              <a:schemeClr val="accent2"/>
            </a:solidFill>
            <a:round/>
            <a:headEnd/>
            <a:tailEnd type="triangle" w="med" len="med"/>
          </a:ln>
        </p:spPr>
        <p:txBody>
          <a:bodyPr wrap="none" anchor="ctr"/>
          <a:lstStyle/>
          <a:p>
            <a:endParaRPr lang="en-US"/>
          </a:p>
        </p:txBody>
      </p:sp>
      <p:sp>
        <p:nvSpPr>
          <p:cNvPr id="141338" name="Arc 25"/>
          <p:cNvSpPr>
            <a:spLocks/>
          </p:cNvSpPr>
          <p:nvPr/>
        </p:nvSpPr>
        <p:spPr bwMode="auto">
          <a:xfrm rot="-5400000">
            <a:off x="2045494" y="2667794"/>
            <a:ext cx="65088" cy="63500"/>
          </a:xfrm>
          <a:custGeom>
            <a:avLst/>
            <a:gdLst>
              <a:gd name="T0" fmla="*/ 0 w 22140"/>
              <a:gd name="T1" fmla="*/ 182 h 21600"/>
              <a:gd name="T2" fmla="*/ 562532 w 22140"/>
              <a:gd name="T3" fmla="*/ 548799 h 21600"/>
              <a:gd name="T4" fmla="*/ 13723 w 22140"/>
              <a:gd name="T5" fmla="*/ 548799 h 21600"/>
              <a:gd name="T6" fmla="*/ 0 60000 65536"/>
              <a:gd name="T7" fmla="*/ 0 60000 65536"/>
              <a:gd name="T8" fmla="*/ 0 60000 65536"/>
              <a:gd name="T9" fmla="*/ 0 w 22140"/>
              <a:gd name="T10" fmla="*/ 0 h 21600"/>
              <a:gd name="T11" fmla="*/ 22140 w 22140"/>
              <a:gd name="T12" fmla="*/ 21600 h 21600"/>
            </a:gdLst>
            <a:ahLst/>
            <a:cxnLst>
              <a:cxn ang="T6">
                <a:pos x="T0" y="T1"/>
              </a:cxn>
              <a:cxn ang="T7">
                <a:pos x="T2" y="T3"/>
              </a:cxn>
              <a:cxn ang="T8">
                <a:pos x="T4" y="T5"/>
              </a:cxn>
            </a:cxnLst>
            <a:rect l="T9" t="T10" r="T11" b="T12"/>
            <a:pathLst>
              <a:path w="22140" h="21600" fill="none" extrusionOk="0">
                <a:moveTo>
                  <a:pt x="-1" y="6"/>
                </a:moveTo>
                <a:cubicBezTo>
                  <a:pt x="179" y="2"/>
                  <a:pt x="359" y="-1"/>
                  <a:pt x="540" y="0"/>
                </a:cubicBezTo>
                <a:cubicBezTo>
                  <a:pt x="12469" y="0"/>
                  <a:pt x="22140" y="9670"/>
                  <a:pt x="22140" y="21600"/>
                </a:cubicBezTo>
              </a:path>
              <a:path w="22140" h="21600" stroke="0" extrusionOk="0">
                <a:moveTo>
                  <a:pt x="-1" y="6"/>
                </a:moveTo>
                <a:cubicBezTo>
                  <a:pt x="179" y="2"/>
                  <a:pt x="359" y="-1"/>
                  <a:pt x="540" y="0"/>
                </a:cubicBezTo>
                <a:cubicBezTo>
                  <a:pt x="12469" y="0"/>
                  <a:pt x="22140" y="9670"/>
                  <a:pt x="22140" y="21600"/>
                </a:cubicBezTo>
                <a:lnTo>
                  <a:pt x="540" y="21600"/>
                </a:lnTo>
                <a:close/>
              </a:path>
            </a:pathLst>
          </a:custGeom>
          <a:noFill/>
          <a:ln w="25400" cap="rnd">
            <a:solidFill>
              <a:schemeClr val="accent2"/>
            </a:solidFill>
            <a:round/>
            <a:headEnd/>
            <a:tailEnd/>
          </a:ln>
        </p:spPr>
        <p:txBody>
          <a:bodyPr wrap="none" anchor="ctr"/>
          <a:lstStyle/>
          <a:p>
            <a:endParaRPr lang="en-US"/>
          </a:p>
        </p:txBody>
      </p:sp>
      <p:sp>
        <p:nvSpPr>
          <p:cNvPr id="141339" name="Line 26"/>
          <p:cNvSpPr>
            <a:spLocks noChangeShapeType="1"/>
          </p:cNvSpPr>
          <p:nvPr/>
        </p:nvSpPr>
        <p:spPr bwMode="auto">
          <a:xfrm>
            <a:off x="2044700" y="2743200"/>
            <a:ext cx="0" cy="355600"/>
          </a:xfrm>
          <a:prstGeom prst="line">
            <a:avLst/>
          </a:prstGeom>
          <a:noFill/>
          <a:ln w="25400">
            <a:solidFill>
              <a:schemeClr val="accent2"/>
            </a:solidFill>
            <a:round/>
            <a:headEnd/>
            <a:tailEnd type="triangle" w="med" len="med"/>
          </a:ln>
        </p:spPr>
        <p:txBody>
          <a:bodyPr wrap="none" anchor="ctr"/>
          <a:lstStyle/>
          <a:p>
            <a:endParaRPr lang="en-US"/>
          </a:p>
        </p:txBody>
      </p:sp>
      <p:sp>
        <p:nvSpPr>
          <p:cNvPr id="141340" name="Line 27"/>
          <p:cNvSpPr>
            <a:spLocks noChangeShapeType="1"/>
          </p:cNvSpPr>
          <p:nvPr/>
        </p:nvSpPr>
        <p:spPr bwMode="auto">
          <a:xfrm flipH="1">
            <a:off x="3327400" y="2654300"/>
            <a:ext cx="3911600" cy="0"/>
          </a:xfrm>
          <a:prstGeom prst="line">
            <a:avLst/>
          </a:prstGeom>
          <a:noFill/>
          <a:ln w="25400">
            <a:solidFill>
              <a:schemeClr val="accent2"/>
            </a:solidFill>
            <a:round/>
            <a:headEnd/>
            <a:tailEnd/>
          </a:ln>
        </p:spPr>
        <p:txBody>
          <a:bodyPr wrap="none" anchor="ctr"/>
          <a:lstStyle/>
          <a:p>
            <a:endParaRPr lang="en-US"/>
          </a:p>
        </p:txBody>
      </p:sp>
      <p:sp>
        <p:nvSpPr>
          <p:cNvPr id="141341" name="Line 28"/>
          <p:cNvSpPr>
            <a:spLocks noChangeShapeType="1"/>
          </p:cNvSpPr>
          <p:nvPr/>
        </p:nvSpPr>
        <p:spPr bwMode="auto">
          <a:xfrm>
            <a:off x="3568700" y="2743200"/>
            <a:ext cx="0" cy="355600"/>
          </a:xfrm>
          <a:prstGeom prst="line">
            <a:avLst/>
          </a:prstGeom>
          <a:noFill/>
          <a:ln w="25400">
            <a:solidFill>
              <a:schemeClr val="accent2"/>
            </a:solidFill>
            <a:round/>
            <a:headEnd/>
            <a:tailEnd type="triangle" w="med" len="med"/>
          </a:ln>
        </p:spPr>
        <p:txBody>
          <a:bodyPr wrap="none" anchor="ctr"/>
          <a:lstStyle/>
          <a:p>
            <a:endParaRPr lang="en-US"/>
          </a:p>
        </p:txBody>
      </p:sp>
      <p:sp>
        <p:nvSpPr>
          <p:cNvPr id="141342" name="Arc 29"/>
          <p:cNvSpPr>
            <a:spLocks/>
          </p:cNvSpPr>
          <p:nvPr/>
        </p:nvSpPr>
        <p:spPr bwMode="auto">
          <a:xfrm rot="5400000">
            <a:off x="4344988" y="2668588"/>
            <a:ext cx="63500" cy="63500"/>
          </a:xfrm>
          <a:custGeom>
            <a:avLst/>
            <a:gdLst>
              <a:gd name="T0" fmla="*/ 0 w 21600"/>
              <a:gd name="T1" fmla="*/ 549156 h 21593"/>
              <a:gd name="T2" fmla="*/ 535085 w 21600"/>
              <a:gd name="T3" fmla="*/ 0 h 21593"/>
              <a:gd name="T4" fmla="*/ 548799 w 21600"/>
              <a:gd name="T5" fmla="*/ 549156 h 21593"/>
              <a:gd name="T6" fmla="*/ 0 60000 65536"/>
              <a:gd name="T7" fmla="*/ 0 60000 65536"/>
              <a:gd name="T8" fmla="*/ 0 60000 65536"/>
              <a:gd name="T9" fmla="*/ 0 w 21600"/>
              <a:gd name="T10" fmla="*/ 0 h 21593"/>
              <a:gd name="T11" fmla="*/ 21600 w 21600"/>
              <a:gd name="T12" fmla="*/ 21593 h 21593"/>
            </a:gdLst>
            <a:ahLst/>
            <a:cxnLst>
              <a:cxn ang="T6">
                <a:pos x="T0" y="T1"/>
              </a:cxn>
              <a:cxn ang="T7">
                <a:pos x="T2" y="T3"/>
              </a:cxn>
              <a:cxn ang="T8">
                <a:pos x="T4" y="T5"/>
              </a:cxn>
            </a:cxnLst>
            <a:rect l="T9" t="T10" r="T11" b="T12"/>
            <a:pathLst>
              <a:path w="21600" h="21593" fill="none" extrusionOk="0">
                <a:moveTo>
                  <a:pt x="0" y="21593"/>
                </a:moveTo>
                <a:cubicBezTo>
                  <a:pt x="0" y="9874"/>
                  <a:pt x="9344" y="292"/>
                  <a:pt x="21059" y="-1"/>
                </a:cubicBezTo>
              </a:path>
              <a:path w="21600" h="21593" stroke="0" extrusionOk="0">
                <a:moveTo>
                  <a:pt x="0" y="21593"/>
                </a:moveTo>
                <a:cubicBezTo>
                  <a:pt x="0" y="9874"/>
                  <a:pt x="9344" y="292"/>
                  <a:pt x="21059" y="-1"/>
                </a:cubicBezTo>
                <a:lnTo>
                  <a:pt x="21600" y="21593"/>
                </a:lnTo>
                <a:close/>
              </a:path>
            </a:pathLst>
          </a:custGeom>
          <a:noFill/>
          <a:ln w="25400" cap="rnd">
            <a:solidFill>
              <a:schemeClr val="accent2"/>
            </a:solidFill>
            <a:round/>
            <a:headEnd/>
            <a:tailEnd/>
          </a:ln>
        </p:spPr>
        <p:txBody>
          <a:bodyPr wrap="none" anchor="ctr"/>
          <a:lstStyle/>
          <a:p>
            <a:endParaRPr lang="en-US"/>
          </a:p>
        </p:txBody>
      </p:sp>
      <p:sp>
        <p:nvSpPr>
          <p:cNvPr id="141343" name="Line 30"/>
          <p:cNvSpPr>
            <a:spLocks noChangeShapeType="1"/>
          </p:cNvSpPr>
          <p:nvPr/>
        </p:nvSpPr>
        <p:spPr bwMode="auto">
          <a:xfrm>
            <a:off x="4406900" y="2743200"/>
            <a:ext cx="0" cy="355600"/>
          </a:xfrm>
          <a:prstGeom prst="line">
            <a:avLst/>
          </a:prstGeom>
          <a:noFill/>
          <a:ln w="25400">
            <a:solidFill>
              <a:schemeClr val="accent2"/>
            </a:solidFill>
            <a:round/>
            <a:headEnd/>
            <a:tailEnd type="triangle" w="med" len="med"/>
          </a:ln>
        </p:spPr>
        <p:txBody>
          <a:bodyPr wrap="none" anchor="ctr"/>
          <a:lstStyle/>
          <a:p>
            <a:endParaRPr lang="en-US"/>
          </a:p>
        </p:txBody>
      </p:sp>
      <p:sp>
        <p:nvSpPr>
          <p:cNvPr id="141344" name="Arc 31"/>
          <p:cNvSpPr>
            <a:spLocks/>
          </p:cNvSpPr>
          <p:nvPr/>
        </p:nvSpPr>
        <p:spPr bwMode="auto">
          <a:xfrm rot="5400000">
            <a:off x="5183188" y="2668588"/>
            <a:ext cx="63500" cy="63500"/>
          </a:xfrm>
          <a:custGeom>
            <a:avLst/>
            <a:gdLst>
              <a:gd name="T0" fmla="*/ 0 w 21600"/>
              <a:gd name="T1" fmla="*/ 549156 h 21593"/>
              <a:gd name="T2" fmla="*/ 535085 w 21600"/>
              <a:gd name="T3" fmla="*/ 0 h 21593"/>
              <a:gd name="T4" fmla="*/ 548799 w 21600"/>
              <a:gd name="T5" fmla="*/ 549156 h 21593"/>
              <a:gd name="T6" fmla="*/ 0 60000 65536"/>
              <a:gd name="T7" fmla="*/ 0 60000 65536"/>
              <a:gd name="T8" fmla="*/ 0 60000 65536"/>
              <a:gd name="T9" fmla="*/ 0 w 21600"/>
              <a:gd name="T10" fmla="*/ 0 h 21593"/>
              <a:gd name="T11" fmla="*/ 21600 w 21600"/>
              <a:gd name="T12" fmla="*/ 21593 h 21593"/>
            </a:gdLst>
            <a:ahLst/>
            <a:cxnLst>
              <a:cxn ang="T6">
                <a:pos x="T0" y="T1"/>
              </a:cxn>
              <a:cxn ang="T7">
                <a:pos x="T2" y="T3"/>
              </a:cxn>
              <a:cxn ang="T8">
                <a:pos x="T4" y="T5"/>
              </a:cxn>
            </a:cxnLst>
            <a:rect l="T9" t="T10" r="T11" b="T12"/>
            <a:pathLst>
              <a:path w="21600" h="21593" fill="none" extrusionOk="0">
                <a:moveTo>
                  <a:pt x="0" y="21593"/>
                </a:moveTo>
                <a:cubicBezTo>
                  <a:pt x="0" y="9874"/>
                  <a:pt x="9344" y="292"/>
                  <a:pt x="21059" y="-1"/>
                </a:cubicBezTo>
              </a:path>
              <a:path w="21600" h="21593" stroke="0" extrusionOk="0">
                <a:moveTo>
                  <a:pt x="0" y="21593"/>
                </a:moveTo>
                <a:cubicBezTo>
                  <a:pt x="0" y="9874"/>
                  <a:pt x="9344" y="292"/>
                  <a:pt x="21059" y="-1"/>
                </a:cubicBezTo>
                <a:lnTo>
                  <a:pt x="21600" y="21593"/>
                </a:lnTo>
                <a:close/>
              </a:path>
            </a:pathLst>
          </a:custGeom>
          <a:noFill/>
          <a:ln w="25400" cap="rnd">
            <a:solidFill>
              <a:schemeClr val="accent2"/>
            </a:solidFill>
            <a:round/>
            <a:headEnd/>
            <a:tailEnd/>
          </a:ln>
        </p:spPr>
        <p:txBody>
          <a:bodyPr wrap="none" anchor="ctr"/>
          <a:lstStyle/>
          <a:p>
            <a:endParaRPr lang="en-US"/>
          </a:p>
        </p:txBody>
      </p:sp>
      <p:sp>
        <p:nvSpPr>
          <p:cNvPr id="141345" name="Line 32"/>
          <p:cNvSpPr>
            <a:spLocks noChangeShapeType="1"/>
          </p:cNvSpPr>
          <p:nvPr/>
        </p:nvSpPr>
        <p:spPr bwMode="auto">
          <a:xfrm>
            <a:off x="5245100" y="2743200"/>
            <a:ext cx="0" cy="355600"/>
          </a:xfrm>
          <a:prstGeom prst="line">
            <a:avLst/>
          </a:prstGeom>
          <a:noFill/>
          <a:ln w="25400">
            <a:solidFill>
              <a:schemeClr val="accent2"/>
            </a:solidFill>
            <a:round/>
            <a:headEnd/>
            <a:tailEnd type="triangle" w="med" len="med"/>
          </a:ln>
        </p:spPr>
        <p:txBody>
          <a:bodyPr wrap="none" anchor="ctr"/>
          <a:lstStyle/>
          <a:p>
            <a:endParaRPr lang="en-US"/>
          </a:p>
        </p:txBody>
      </p:sp>
      <p:sp>
        <p:nvSpPr>
          <p:cNvPr id="141346" name="Arc 33"/>
          <p:cNvSpPr>
            <a:spLocks/>
          </p:cNvSpPr>
          <p:nvPr/>
        </p:nvSpPr>
        <p:spPr bwMode="auto">
          <a:xfrm rot="5400000">
            <a:off x="6021388" y="2668588"/>
            <a:ext cx="63500" cy="63500"/>
          </a:xfrm>
          <a:custGeom>
            <a:avLst/>
            <a:gdLst>
              <a:gd name="T0" fmla="*/ 0 w 21600"/>
              <a:gd name="T1" fmla="*/ 549156 h 21593"/>
              <a:gd name="T2" fmla="*/ 535085 w 21600"/>
              <a:gd name="T3" fmla="*/ 0 h 21593"/>
              <a:gd name="T4" fmla="*/ 548799 w 21600"/>
              <a:gd name="T5" fmla="*/ 549156 h 21593"/>
              <a:gd name="T6" fmla="*/ 0 60000 65536"/>
              <a:gd name="T7" fmla="*/ 0 60000 65536"/>
              <a:gd name="T8" fmla="*/ 0 60000 65536"/>
              <a:gd name="T9" fmla="*/ 0 w 21600"/>
              <a:gd name="T10" fmla="*/ 0 h 21593"/>
              <a:gd name="T11" fmla="*/ 21600 w 21600"/>
              <a:gd name="T12" fmla="*/ 21593 h 21593"/>
            </a:gdLst>
            <a:ahLst/>
            <a:cxnLst>
              <a:cxn ang="T6">
                <a:pos x="T0" y="T1"/>
              </a:cxn>
              <a:cxn ang="T7">
                <a:pos x="T2" y="T3"/>
              </a:cxn>
              <a:cxn ang="T8">
                <a:pos x="T4" y="T5"/>
              </a:cxn>
            </a:cxnLst>
            <a:rect l="T9" t="T10" r="T11" b="T12"/>
            <a:pathLst>
              <a:path w="21600" h="21593" fill="none" extrusionOk="0">
                <a:moveTo>
                  <a:pt x="0" y="21593"/>
                </a:moveTo>
                <a:cubicBezTo>
                  <a:pt x="0" y="9874"/>
                  <a:pt x="9344" y="292"/>
                  <a:pt x="21059" y="-1"/>
                </a:cubicBezTo>
              </a:path>
              <a:path w="21600" h="21593" stroke="0" extrusionOk="0">
                <a:moveTo>
                  <a:pt x="0" y="21593"/>
                </a:moveTo>
                <a:cubicBezTo>
                  <a:pt x="0" y="9874"/>
                  <a:pt x="9344" y="292"/>
                  <a:pt x="21059" y="-1"/>
                </a:cubicBezTo>
                <a:lnTo>
                  <a:pt x="21600" y="21593"/>
                </a:lnTo>
                <a:close/>
              </a:path>
            </a:pathLst>
          </a:custGeom>
          <a:noFill/>
          <a:ln w="25400" cap="rnd">
            <a:solidFill>
              <a:schemeClr val="accent2"/>
            </a:solidFill>
            <a:round/>
            <a:headEnd/>
            <a:tailEnd/>
          </a:ln>
        </p:spPr>
        <p:txBody>
          <a:bodyPr wrap="none" anchor="ctr"/>
          <a:lstStyle/>
          <a:p>
            <a:endParaRPr lang="en-US"/>
          </a:p>
        </p:txBody>
      </p:sp>
      <p:sp>
        <p:nvSpPr>
          <p:cNvPr id="141347" name="Line 34"/>
          <p:cNvSpPr>
            <a:spLocks noChangeShapeType="1"/>
          </p:cNvSpPr>
          <p:nvPr/>
        </p:nvSpPr>
        <p:spPr bwMode="auto">
          <a:xfrm>
            <a:off x="6083300" y="2743200"/>
            <a:ext cx="0" cy="355600"/>
          </a:xfrm>
          <a:prstGeom prst="line">
            <a:avLst/>
          </a:prstGeom>
          <a:noFill/>
          <a:ln w="25400">
            <a:solidFill>
              <a:schemeClr val="accent2"/>
            </a:solidFill>
            <a:round/>
            <a:headEnd/>
            <a:tailEnd type="triangle" w="med" len="med"/>
          </a:ln>
        </p:spPr>
        <p:txBody>
          <a:bodyPr wrap="none" anchor="ctr"/>
          <a:lstStyle/>
          <a:p>
            <a:endParaRPr lang="en-US"/>
          </a:p>
        </p:txBody>
      </p:sp>
      <p:sp>
        <p:nvSpPr>
          <p:cNvPr id="141348" name="Arc 35"/>
          <p:cNvSpPr>
            <a:spLocks/>
          </p:cNvSpPr>
          <p:nvPr/>
        </p:nvSpPr>
        <p:spPr bwMode="auto">
          <a:xfrm rot="5400000">
            <a:off x="6859588" y="2668588"/>
            <a:ext cx="63500" cy="63500"/>
          </a:xfrm>
          <a:custGeom>
            <a:avLst/>
            <a:gdLst>
              <a:gd name="T0" fmla="*/ 0 w 21600"/>
              <a:gd name="T1" fmla="*/ 549156 h 21593"/>
              <a:gd name="T2" fmla="*/ 535085 w 21600"/>
              <a:gd name="T3" fmla="*/ 0 h 21593"/>
              <a:gd name="T4" fmla="*/ 548799 w 21600"/>
              <a:gd name="T5" fmla="*/ 549156 h 21593"/>
              <a:gd name="T6" fmla="*/ 0 60000 65536"/>
              <a:gd name="T7" fmla="*/ 0 60000 65536"/>
              <a:gd name="T8" fmla="*/ 0 60000 65536"/>
              <a:gd name="T9" fmla="*/ 0 w 21600"/>
              <a:gd name="T10" fmla="*/ 0 h 21593"/>
              <a:gd name="T11" fmla="*/ 21600 w 21600"/>
              <a:gd name="T12" fmla="*/ 21593 h 21593"/>
            </a:gdLst>
            <a:ahLst/>
            <a:cxnLst>
              <a:cxn ang="T6">
                <a:pos x="T0" y="T1"/>
              </a:cxn>
              <a:cxn ang="T7">
                <a:pos x="T2" y="T3"/>
              </a:cxn>
              <a:cxn ang="T8">
                <a:pos x="T4" y="T5"/>
              </a:cxn>
            </a:cxnLst>
            <a:rect l="T9" t="T10" r="T11" b="T12"/>
            <a:pathLst>
              <a:path w="21600" h="21593" fill="none" extrusionOk="0">
                <a:moveTo>
                  <a:pt x="0" y="21593"/>
                </a:moveTo>
                <a:cubicBezTo>
                  <a:pt x="0" y="9874"/>
                  <a:pt x="9344" y="292"/>
                  <a:pt x="21059" y="-1"/>
                </a:cubicBezTo>
              </a:path>
              <a:path w="21600" h="21593" stroke="0" extrusionOk="0">
                <a:moveTo>
                  <a:pt x="0" y="21593"/>
                </a:moveTo>
                <a:cubicBezTo>
                  <a:pt x="0" y="9874"/>
                  <a:pt x="9344" y="292"/>
                  <a:pt x="21059" y="-1"/>
                </a:cubicBezTo>
                <a:lnTo>
                  <a:pt x="21600" y="21593"/>
                </a:lnTo>
                <a:close/>
              </a:path>
            </a:pathLst>
          </a:custGeom>
          <a:noFill/>
          <a:ln w="25400" cap="rnd">
            <a:solidFill>
              <a:schemeClr val="accent2"/>
            </a:solidFill>
            <a:round/>
            <a:headEnd/>
            <a:tailEnd/>
          </a:ln>
        </p:spPr>
        <p:txBody>
          <a:bodyPr wrap="none" anchor="ctr"/>
          <a:lstStyle/>
          <a:p>
            <a:endParaRPr lang="en-US"/>
          </a:p>
        </p:txBody>
      </p:sp>
      <p:sp>
        <p:nvSpPr>
          <p:cNvPr id="141349" name="Line 36"/>
          <p:cNvSpPr>
            <a:spLocks noChangeShapeType="1"/>
          </p:cNvSpPr>
          <p:nvPr/>
        </p:nvSpPr>
        <p:spPr bwMode="auto">
          <a:xfrm>
            <a:off x="6921500" y="2743200"/>
            <a:ext cx="0" cy="355600"/>
          </a:xfrm>
          <a:prstGeom prst="line">
            <a:avLst/>
          </a:prstGeom>
          <a:noFill/>
          <a:ln w="25400">
            <a:solidFill>
              <a:schemeClr val="accent2"/>
            </a:solidFill>
            <a:round/>
            <a:headEnd/>
            <a:tailEnd type="triangle" w="med" len="med"/>
          </a:ln>
        </p:spPr>
        <p:txBody>
          <a:bodyPr wrap="none" anchor="ctr"/>
          <a:lstStyle/>
          <a:p>
            <a:endParaRPr lang="en-US"/>
          </a:p>
        </p:txBody>
      </p:sp>
      <p:sp>
        <p:nvSpPr>
          <p:cNvPr id="141350" name="Arc 37"/>
          <p:cNvSpPr>
            <a:spLocks/>
          </p:cNvSpPr>
          <p:nvPr/>
        </p:nvSpPr>
        <p:spPr bwMode="auto">
          <a:xfrm rot="5400000">
            <a:off x="5626894" y="2591594"/>
            <a:ext cx="65088" cy="63500"/>
          </a:xfrm>
          <a:custGeom>
            <a:avLst/>
            <a:gdLst>
              <a:gd name="T0" fmla="*/ 0 w 22140"/>
              <a:gd name="T1" fmla="*/ 182 h 21600"/>
              <a:gd name="T2" fmla="*/ 562532 w 22140"/>
              <a:gd name="T3" fmla="*/ 548799 h 21600"/>
              <a:gd name="T4" fmla="*/ 13723 w 22140"/>
              <a:gd name="T5" fmla="*/ 548799 h 21600"/>
              <a:gd name="T6" fmla="*/ 0 60000 65536"/>
              <a:gd name="T7" fmla="*/ 0 60000 65536"/>
              <a:gd name="T8" fmla="*/ 0 60000 65536"/>
              <a:gd name="T9" fmla="*/ 0 w 22140"/>
              <a:gd name="T10" fmla="*/ 0 h 21600"/>
              <a:gd name="T11" fmla="*/ 22140 w 22140"/>
              <a:gd name="T12" fmla="*/ 21600 h 21600"/>
            </a:gdLst>
            <a:ahLst/>
            <a:cxnLst>
              <a:cxn ang="T6">
                <a:pos x="T0" y="T1"/>
              </a:cxn>
              <a:cxn ang="T7">
                <a:pos x="T2" y="T3"/>
              </a:cxn>
              <a:cxn ang="T8">
                <a:pos x="T4" y="T5"/>
              </a:cxn>
            </a:cxnLst>
            <a:rect l="T9" t="T10" r="T11" b="T12"/>
            <a:pathLst>
              <a:path w="22140" h="21600" fill="none" extrusionOk="0">
                <a:moveTo>
                  <a:pt x="-1" y="6"/>
                </a:moveTo>
                <a:cubicBezTo>
                  <a:pt x="179" y="2"/>
                  <a:pt x="359" y="-1"/>
                  <a:pt x="540" y="0"/>
                </a:cubicBezTo>
                <a:cubicBezTo>
                  <a:pt x="12469" y="0"/>
                  <a:pt x="22140" y="9670"/>
                  <a:pt x="22140" y="21600"/>
                </a:cubicBezTo>
              </a:path>
              <a:path w="22140" h="21600" stroke="0" extrusionOk="0">
                <a:moveTo>
                  <a:pt x="-1" y="6"/>
                </a:moveTo>
                <a:cubicBezTo>
                  <a:pt x="179" y="2"/>
                  <a:pt x="359" y="-1"/>
                  <a:pt x="540" y="0"/>
                </a:cubicBezTo>
                <a:cubicBezTo>
                  <a:pt x="12469" y="0"/>
                  <a:pt x="22140" y="9670"/>
                  <a:pt x="22140" y="21600"/>
                </a:cubicBezTo>
                <a:lnTo>
                  <a:pt x="540" y="21600"/>
                </a:lnTo>
                <a:close/>
              </a:path>
            </a:pathLst>
          </a:custGeom>
          <a:noFill/>
          <a:ln w="25400" cap="rnd">
            <a:solidFill>
              <a:schemeClr val="accent2"/>
            </a:solidFill>
            <a:round/>
            <a:headEnd/>
            <a:tailEnd/>
          </a:ln>
        </p:spPr>
        <p:txBody>
          <a:bodyPr wrap="none" anchor="ctr"/>
          <a:lstStyle/>
          <a:p>
            <a:endParaRPr lang="en-US"/>
          </a:p>
        </p:txBody>
      </p:sp>
      <p:sp>
        <p:nvSpPr>
          <p:cNvPr id="141351" name="Line 38"/>
          <p:cNvSpPr>
            <a:spLocks noChangeShapeType="1"/>
          </p:cNvSpPr>
          <p:nvPr/>
        </p:nvSpPr>
        <p:spPr bwMode="auto">
          <a:xfrm flipV="1">
            <a:off x="5702300" y="2032000"/>
            <a:ext cx="0" cy="558800"/>
          </a:xfrm>
          <a:prstGeom prst="line">
            <a:avLst/>
          </a:prstGeom>
          <a:noFill/>
          <a:ln w="25400">
            <a:solidFill>
              <a:schemeClr val="accent2"/>
            </a:solidFill>
            <a:round/>
            <a:headEnd/>
            <a:tailEnd type="triangle" w="med" len="med"/>
          </a:ln>
        </p:spPr>
        <p:txBody>
          <a:bodyPr wrap="none" anchor="ctr"/>
          <a:lstStyle/>
          <a:p>
            <a:endParaRPr lang="en-US"/>
          </a:p>
        </p:txBody>
      </p:sp>
      <p:sp>
        <p:nvSpPr>
          <p:cNvPr id="141352" name="Oval 39"/>
          <p:cNvSpPr>
            <a:spLocks noChangeArrowheads="1"/>
          </p:cNvSpPr>
          <p:nvPr/>
        </p:nvSpPr>
        <p:spPr bwMode="auto">
          <a:xfrm>
            <a:off x="2971800" y="1600200"/>
            <a:ext cx="431800" cy="431800"/>
          </a:xfrm>
          <a:prstGeom prst="ellipse">
            <a:avLst/>
          </a:prstGeom>
          <a:solidFill>
            <a:schemeClr val="bg1"/>
          </a:solidFill>
          <a:ln w="25400">
            <a:solidFill>
              <a:schemeClr val="tx1"/>
            </a:solidFill>
            <a:round/>
            <a:headEnd/>
            <a:tailEnd/>
          </a:ln>
        </p:spPr>
        <p:txBody>
          <a:bodyPr wrap="none" anchor="ctr"/>
          <a:lstStyle/>
          <a:p>
            <a:endParaRPr lang="en-US"/>
          </a:p>
        </p:txBody>
      </p:sp>
      <p:sp>
        <p:nvSpPr>
          <p:cNvPr id="141353" name="Rectangle 40"/>
          <p:cNvSpPr>
            <a:spLocks noChangeArrowheads="1"/>
          </p:cNvSpPr>
          <p:nvPr/>
        </p:nvSpPr>
        <p:spPr bwMode="auto">
          <a:xfrm>
            <a:off x="2998788" y="1635125"/>
            <a:ext cx="377825" cy="393700"/>
          </a:xfrm>
          <a:prstGeom prst="rect">
            <a:avLst/>
          </a:prstGeom>
          <a:noFill/>
          <a:ln w="12700">
            <a:noFill/>
            <a:miter lim="800000"/>
            <a:headEnd/>
            <a:tailEnd/>
          </a:ln>
        </p:spPr>
        <p:txBody>
          <a:bodyPr wrap="none" lIns="90488" tIns="44450" rIns="90488" bIns="44450">
            <a:spAutoFit/>
          </a:bodyPr>
          <a:lstStyle/>
          <a:p>
            <a:pPr algn="ctr" eaLnBrk="0" hangingPunct="0"/>
            <a:r>
              <a:rPr lang="en-US" b="1">
                <a:latin typeface="Arial" charset="0"/>
              </a:rPr>
              <a:t>Q</a:t>
            </a:r>
          </a:p>
        </p:txBody>
      </p:sp>
      <p:sp>
        <p:nvSpPr>
          <p:cNvPr id="141354" name="Oval 41"/>
          <p:cNvSpPr>
            <a:spLocks noChangeArrowheads="1"/>
          </p:cNvSpPr>
          <p:nvPr/>
        </p:nvSpPr>
        <p:spPr bwMode="auto">
          <a:xfrm>
            <a:off x="5562600" y="1600200"/>
            <a:ext cx="431800" cy="431800"/>
          </a:xfrm>
          <a:prstGeom prst="ellipse">
            <a:avLst/>
          </a:prstGeom>
          <a:solidFill>
            <a:schemeClr val="bg1"/>
          </a:solidFill>
          <a:ln w="25400">
            <a:solidFill>
              <a:schemeClr val="tx1"/>
            </a:solidFill>
            <a:round/>
            <a:headEnd/>
            <a:tailEnd/>
          </a:ln>
        </p:spPr>
        <p:txBody>
          <a:bodyPr wrap="none" anchor="ctr"/>
          <a:lstStyle/>
          <a:p>
            <a:endParaRPr lang="en-US"/>
          </a:p>
        </p:txBody>
      </p:sp>
      <p:sp>
        <p:nvSpPr>
          <p:cNvPr id="141355" name="Rectangle 42"/>
          <p:cNvSpPr>
            <a:spLocks noChangeArrowheads="1"/>
          </p:cNvSpPr>
          <p:nvPr/>
        </p:nvSpPr>
        <p:spPr bwMode="auto">
          <a:xfrm>
            <a:off x="1752600" y="3124200"/>
            <a:ext cx="431800" cy="4318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1356" name="Rectangle 43"/>
          <p:cNvSpPr>
            <a:spLocks noChangeArrowheads="1"/>
          </p:cNvSpPr>
          <p:nvPr/>
        </p:nvSpPr>
        <p:spPr bwMode="auto">
          <a:xfrm>
            <a:off x="2590800" y="3124200"/>
            <a:ext cx="431800" cy="431800"/>
          </a:xfrm>
          <a:prstGeom prst="rect">
            <a:avLst/>
          </a:prstGeom>
          <a:solidFill>
            <a:schemeClr val="bg1"/>
          </a:solidFill>
          <a:ln w="25400">
            <a:solidFill>
              <a:schemeClr val="tx1"/>
            </a:solidFill>
            <a:miter lim="800000"/>
            <a:headEnd/>
            <a:tailEnd/>
          </a:ln>
        </p:spPr>
        <p:txBody>
          <a:bodyPr wrap="none" anchor="ctr"/>
          <a:lstStyle/>
          <a:p>
            <a:pPr algn="ctr"/>
            <a:r>
              <a:rPr lang="en-US"/>
              <a:t>G</a:t>
            </a:r>
          </a:p>
        </p:txBody>
      </p:sp>
      <p:sp>
        <p:nvSpPr>
          <p:cNvPr id="141357" name="Rectangle 44"/>
          <p:cNvSpPr>
            <a:spLocks noChangeArrowheads="1"/>
          </p:cNvSpPr>
          <p:nvPr/>
        </p:nvSpPr>
        <p:spPr bwMode="auto">
          <a:xfrm>
            <a:off x="3429000" y="3124200"/>
            <a:ext cx="431800" cy="4318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1358" name="Rectangle 45"/>
          <p:cNvSpPr>
            <a:spLocks noChangeArrowheads="1"/>
          </p:cNvSpPr>
          <p:nvPr/>
        </p:nvSpPr>
        <p:spPr bwMode="auto">
          <a:xfrm>
            <a:off x="4267200" y="3124200"/>
            <a:ext cx="431800" cy="431800"/>
          </a:xfrm>
          <a:prstGeom prst="rect">
            <a:avLst/>
          </a:prstGeom>
          <a:solidFill>
            <a:schemeClr val="bg1"/>
          </a:solidFill>
          <a:ln w="25400">
            <a:solidFill>
              <a:schemeClr val="tx1"/>
            </a:solidFill>
            <a:miter lim="800000"/>
            <a:headEnd/>
            <a:tailEnd/>
          </a:ln>
        </p:spPr>
        <p:txBody>
          <a:bodyPr wrap="none" anchor="ctr"/>
          <a:lstStyle/>
          <a:p>
            <a:pPr algn="ctr"/>
            <a:r>
              <a:rPr lang="en-US"/>
              <a:t>G</a:t>
            </a:r>
          </a:p>
        </p:txBody>
      </p:sp>
      <p:sp>
        <p:nvSpPr>
          <p:cNvPr id="141359" name="Rectangle 46"/>
          <p:cNvSpPr>
            <a:spLocks noChangeArrowheads="1"/>
          </p:cNvSpPr>
          <p:nvPr/>
        </p:nvSpPr>
        <p:spPr bwMode="auto">
          <a:xfrm>
            <a:off x="5105400" y="3124200"/>
            <a:ext cx="431800" cy="431800"/>
          </a:xfrm>
          <a:prstGeom prst="rect">
            <a:avLst/>
          </a:prstGeom>
          <a:solidFill>
            <a:schemeClr val="bg1"/>
          </a:solidFill>
          <a:ln w="25400">
            <a:solidFill>
              <a:schemeClr val="tx1"/>
            </a:solidFill>
            <a:miter lim="800000"/>
            <a:headEnd/>
            <a:tailEnd/>
          </a:ln>
        </p:spPr>
        <p:txBody>
          <a:bodyPr wrap="none" anchor="ctr"/>
          <a:lstStyle/>
          <a:p>
            <a:pPr algn="ctr"/>
            <a:r>
              <a:rPr lang="en-US"/>
              <a:t>G</a:t>
            </a:r>
          </a:p>
        </p:txBody>
      </p:sp>
      <p:sp>
        <p:nvSpPr>
          <p:cNvPr id="141360" name="Rectangle 47"/>
          <p:cNvSpPr>
            <a:spLocks noChangeArrowheads="1"/>
          </p:cNvSpPr>
          <p:nvPr/>
        </p:nvSpPr>
        <p:spPr bwMode="auto">
          <a:xfrm>
            <a:off x="5943600" y="3124200"/>
            <a:ext cx="431800" cy="4318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1361" name="Rectangle 48"/>
          <p:cNvSpPr>
            <a:spLocks noChangeArrowheads="1"/>
          </p:cNvSpPr>
          <p:nvPr/>
        </p:nvSpPr>
        <p:spPr bwMode="auto">
          <a:xfrm>
            <a:off x="6781800" y="3124200"/>
            <a:ext cx="431800" cy="4318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1362" name="Rectangle 49"/>
          <p:cNvSpPr>
            <a:spLocks noChangeArrowheads="1"/>
          </p:cNvSpPr>
          <p:nvPr/>
        </p:nvSpPr>
        <p:spPr bwMode="auto">
          <a:xfrm>
            <a:off x="750888" y="1635125"/>
            <a:ext cx="1039812" cy="393700"/>
          </a:xfrm>
          <a:prstGeom prst="rect">
            <a:avLst/>
          </a:prstGeom>
          <a:noFill/>
          <a:ln w="12700">
            <a:noFill/>
            <a:miter lim="800000"/>
            <a:headEnd/>
            <a:tailEnd/>
          </a:ln>
        </p:spPr>
        <p:txBody>
          <a:bodyPr wrap="none" lIns="90488" tIns="44450" rIns="90488" bIns="44450">
            <a:spAutoFit/>
          </a:bodyPr>
          <a:lstStyle/>
          <a:p>
            <a:pPr eaLnBrk="0" hangingPunct="0"/>
            <a:r>
              <a:rPr lang="en-US">
                <a:latin typeface="Arial" charset="0"/>
              </a:rPr>
              <a:t>routers:</a:t>
            </a:r>
          </a:p>
        </p:txBody>
      </p:sp>
      <p:sp>
        <p:nvSpPr>
          <p:cNvPr id="141363" name="Rectangle 50"/>
          <p:cNvSpPr>
            <a:spLocks noChangeArrowheads="1"/>
          </p:cNvSpPr>
          <p:nvPr/>
        </p:nvSpPr>
        <p:spPr bwMode="auto">
          <a:xfrm>
            <a:off x="750888" y="3159125"/>
            <a:ext cx="857250" cy="393700"/>
          </a:xfrm>
          <a:prstGeom prst="rect">
            <a:avLst/>
          </a:prstGeom>
          <a:noFill/>
          <a:ln w="12700">
            <a:noFill/>
            <a:miter lim="800000"/>
            <a:headEnd/>
            <a:tailEnd/>
          </a:ln>
        </p:spPr>
        <p:txBody>
          <a:bodyPr wrap="none" lIns="90488" tIns="44450" rIns="90488" bIns="44450">
            <a:spAutoFit/>
          </a:bodyPr>
          <a:lstStyle/>
          <a:p>
            <a:pPr eaLnBrk="0" hangingPunct="0"/>
            <a:r>
              <a:rPr lang="en-US">
                <a:latin typeface="Arial" charset="0"/>
              </a:rPr>
              <a:t>hosts:</a:t>
            </a:r>
          </a:p>
        </p:txBody>
      </p:sp>
      <p:grpSp>
        <p:nvGrpSpPr>
          <p:cNvPr id="141364" name="Group 58"/>
          <p:cNvGrpSpPr>
            <a:grpSpLocks/>
          </p:cNvGrpSpPr>
          <p:nvPr/>
        </p:nvGrpSpPr>
        <p:grpSpPr bwMode="auto">
          <a:xfrm>
            <a:off x="3048000" y="1981200"/>
            <a:ext cx="2057400" cy="1143000"/>
            <a:chOff x="1920" y="1248"/>
            <a:chExt cx="1296" cy="720"/>
          </a:xfrm>
        </p:grpSpPr>
        <p:sp>
          <p:nvSpPr>
            <p:cNvPr id="141368" name="Line 52"/>
            <p:cNvSpPr>
              <a:spLocks noChangeShapeType="1"/>
            </p:cNvSpPr>
            <p:nvPr/>
          </p:nvSpPr>
          <p:spPr bwMode="auto">
            <a:xfrm>
              <a:off x="1920" y="1728"/>
              <a:ext cx="1296" cy="0"/>
            </a:xfrm>
            <a:prstGeom prst="line">
              <a:avLst/>
            </a:prstGeom>
            <a:noFill/>
            <a:ln w="28575">
              <a:solidFill>
                <a:srgbClr val="FF0000"/>
              </a:solidFill>
              <a:round/>
              <a:headEnd/>
              <a:tailEnd/>
            </a:ln>
          </p:spPr>
          <p:txBody>
            <a:bodyPr/>
            <a:lstStyle/>
            <a:p>
              <a:endParaRPr lang="en-US"/>
            </a:p>
          </p:txBody>
        </p:sp>
        <p:sp>
          <p:nvSpPr>
            <p:cNvPr id="141369" name="Line 53"/>
            <p:cNvSpPr>
              <a:spLocks noChangeShapeType="1"/>
            </p:cNvSpPr>
            <p:nvPr/>
          </p:nvSpPr>
          <p:spPr bwMode="auto">
            <a:xfrm>
              <a:off x="1920" y="1728"/>
              <a:ext cx="0" cy="240"/>
            </a:xfrm>
            <a:prstGeom prst="line">
              <a:avLst/>
            </a:prstGeom>
            <a:noFill/>
            <a:ln w="28575">
              <a:solidFill>
                <a:srgbClr val="FF0000"/>
              </a:solidFill>
              <a:round/>
              <a:headEnd/>
              <a:tailEnd type="triangle" w="med" len="med"/>
            </a:ln>
          </p:spPr>
          <p:txBody>
            <a:bodyPr/>
            <a:lstStyle/>
            <a:p>
              <a:endParaRPr lang="en-US"/>
            </a:p>
          </p:txBody>
        </p:sp>
        <p:sp>
          <p:nvSpPr>
            <p:cNvPr id="141370" name="Line 54"/>
            <p:cNvSpPr>
              <a:spLocks noChangeShapeType="1"/>
            </p:cNvSpPr>
            <p:nvPr/>
          </p:nvSpPr>
          <p:spPr bwMode="auto">
            <a:xfrm>
              <a:off x="3216" y="1728"/>
              <a:ext cx="0" cy="192"/>
            </a:xfrm>
            <a:prstGeom prst="line">
              <a:avLst/>
            </a:prstGeom>
            <a:noFill/>
            <a:ln w="28575">
              <a:solidFill>
                <a:srgbClr val="FF0000"/>
              </a:solidFill>
              <a:round/>
              <a:headEnd/>
              <a:tailEnd type="triangle" w="med" len="med"/>
            </a:ln>
          </p:spPr>
          <p:txBody>
            <a:bodyPr/>
            <a:lstStyle/>
            <a:p>
              <a:endParaRPr lang="en-US"/>
            </a:p>
          </p:txBody>
        </p:sp>
        <p:sp>
          <p:nvSpPr>
            <p:cNvPr id="141371" name="Line 55"/>
            <p:cNvSpPr>
              <a:spLocks noChangeShapeType="1"/>
            </p:cNvSpPr>
            <p:nvPr/>
          </p:nvSpPr>
          <p:spPr bwMode="auto">
            <a:xfrm flipV="1">
              <a:off x="2880" y="1728"/>
              <a:ext cx="0" cy="240"/>
            </a:xfrm>
            <a:prstGeom prst="line">
              <a:avLst/>
            </a:prstGeom>
            <a:noFill/>
            <a:ln w="28575">
              <a:solidFill>
                <a:srgbClr val="FF0000"/>
              </a:solidFill>
              <a:round/>
              <a:headEnd/>
              <a:tailEnd/>
            </a:ln>
          </p:spPr>
          <p:txBody>
            <a:bodyPr/>
            <a:lstStyle/>
            <a:p>
              <a:endParaRPr lang="en-US"/>
            </a:p>
          </p:txBody>
        </p:sp>
        <p:sp>
          <p:nvSpPr>
            <p:cNvPr id="141372" name="Line 57"/>
            <p:cNvSpPr>
              <a:spLocks noChangeShapeType="1"/>
            </p:cNvSpPr>
            <p:nvPr/>
          </p:nvSpPr>
          <p:spPr bwMode="auto">
            <a:xfrm flipV="1">
              <a:off x="2112" y="1248"/>
              <a:ext cx="0" cy="480"/>
            </a:xfrm>
            <a:prstGeom prst="line">
              <a:avLst/>
            </a:prstGeom>
            <a:noFill/>
            <a:ln w="28575">
              <a:solidFill>
                <a:srgbClr val="FF0000"/>
              </a:solidFill>
              <a:round/>
              <a:headEnd/>
              <a:tailEnd type="triangle" w="med" len="med"/>
            </a:ln>
          </p:spPr>
          <p:txBody>
            <a:bodyPr/>
            <a:lstStyle/>
            <a:p>
              <a:endParaRPr lang="en-US"/>
            </a:p>
          </p:txBody>
        </p:sp>
      </p:grpSp>
      <p:sp>
        <p:nvSpPr>
          <p:cNvPr id="141365" name="Text Box 59"/>
          <p:cNvSpPr txBox="1">
            <a:spLocks noChangeArrowheads="1"/>
          </p:cNvSpPr>
          <p:nvPr/>
        </p:nvSpPr>
        <p:spPr bwMode="auto">
          <a:xfrm>
            <a:off x="4724400" y="3429000"/>
            <a:ext cx="311150" cy="396875"/>
          </a:xfrm>
          <a:prstGeom prst="rect">
            <a:avLst/>
          </a:prstGeom>
          <a:noFill/>
          <a:ln w="9525">
            <a:noFill/>
            <a:miter lim="800000"/>
            <a:headEnd/>
            <a:tailEnd/>
          </a:ln>
        </p:spPr>
        <p:txBody>
          <a:bodyPr wrap="none">
            <a:spAutoFit/>
          </a:bodyPr>
          <a:lstStyle/>
          <a:p>
            <a:r>
              <a:rPr lang="en-US" i="1">
                <a:solidFill>
                  <a:srgbClr val="006600"/>
                </a:solidFill>
              </a:rPr>
              <a:t>1</a:t>
            </a:r>
          </a:p>
        </p:txBody>
      </p:sp>
      <p:sp>
        <p:nvSpPr>
          <p:cNvPr id="141366" name="Text Box 60"/>
          <p:cNvSpPr txBox="1">
            <a:spLocks noChangeArrowheads="1"/>
          </p:cNvSpPr>
          <p:nvPr/>
        </p:nvSpPr>
        <p:spPr bwMode="auto">
          <a:xfrm>
            <a:off x="5410200" y="3429000"/>
            <a:ext cx="311150" cy="396875"/>
          </a:xfrm>
          <a:prstGeom prst="rect">
            <a:avLst/>
          </a:prstGeom>
          <a:noFill/>
          <a:ln w="9525">
            <a:noFill/>
            <a:miter lim="800000"/>
            <a:headEnd/>
            <a:tailEnd/>
          </a:ln>
        </p:spPr>
        <p:txBody>
          <a:bodyPr wrap="none">
            <a:spAutoFit/>
          </a:bodyPr>
          <a:lstStyle/>
          <a:p>
            <a:r>
              <a:rPr lang="en-US" i="1">
                <a:solidFill>
                  <a:srgbClr val="006600"/>
                </a:solidFill>
              </a:rPr>
              <a:t>6</a:t>
            </a:r>
          </a:p>
        </p:txBody>
      </p:sp>
      <p:sp>
        <p:nvSpPr>
          <p:cNvPr id="141367" name="Text Box 61"/>
          <p:cNvSpPr txBox="1">
            <a:spLocks noChangeArrowheads="1"/>
          </p:cNvSpPr>
          <p:nvPr/>
        </p:nvSpPr>
        <p:spPr bwMode="auto">
          <a:xfrm>
            <a:off x="2971800" y="3429000"/>
            <a:ext cx="311150" cy="396875"/>
          </a:xfrm>
          <a:prstGeom prst="rect">
            <a:avLst/>
          </a:prstGeom>
          <a:noFill/>
          <a:ln w="9525">
            <a:noFill/>
            <a:miter lim="800000"/>
            <a:headEnd/>
            <a:tailEnd/>
          </a:ln>
        </p:spPr>
        <p:txBody>
          <a:bodyPr wrap="none">
            <a:spAutoFit/>
          </a:bodyPr>
          <a:lstStyle/>
          <a:p>
            <a:r>
              <a:rPr lang="en-US" i="1">
                <a:solidFill>
                  <a:srgbClr val="006600"/>
                </a:solidFill>
              </a:rPr>
              <a:t>4</a:t>
            </a:r>
          </a:p>
        </p:txBody>
      </p:sp>
    </p:spTree>
    <p:extLst>
      <p:ext uri="{BB962C8B-B14F-4D97-AF65-F5344CB8AC3E}">
        <p14:creationId xmlns:p14="http://schemas.microsoft.com/office/powerpoint/2010/main" val="34072981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dirty="0" smtClean="0">
                <a:latin typeface="Calibri" charset="0"/>
                <a:ea typeface="MS PGothic" charset="0"/>
              </a:rPr>
              <a:t>Review: IP </a:t>
            </a:r>
            <a:r>
              <a:rPr lang="en-US" dirty="0">
                <a:latin typeface="Calibri" charset="0"/>
                <a:ea typeface="MS PGothic" charset="0"/>
              </a:rPr>
              <a:t>service </a:t>
            </a:r>
            <a:r>
              <a:rPr lang="en-US" dirty="0" smtClean="0">
                <a:latin typeface="Calibri" charset="0"/>
                <a:ea typeface="MS PGothic" charset="0"/>
              </a:rPr>
              <a:t>is simple</a:t>
            </a:r>
            <a:endParaRPr lang="en-US" dirty="0">
              <a:latin typeface="Calibri" charset="0"/>
              <a:ea typeface="MS PGothic" charset="0"/>
            </a:endParaRPr>
          </a:p>
        </p:txBody>
      </p:sp>
      <p:sp>
        <p:nvSpPr>
          <p:cNvPr id="3" name="Content Placeholder 2"/>
          <p:cNvSpPr>
            <a:spLocks noGrp="1"/>
          </p:cNvSpPr>
          <p:nvPr>
            <p:ph idx="1"/>
          </p:nvPr>
        </p:nvSpPr>
        <p:spPr/>
        <p:txBody>
          <a:bodyPr/>
          <a:lstStyle/>
          <a:p>
            <a:r>
              <a:rPr lang="en-US">
                <a:latin typeface="Calibri" charset="0"/>
                <a:ea typeface="MS PGothic" charset="0"/>
              </a:rPr>
              <a:t>Simple, dumb, minimal: Faster, more streamlined and lower cost to build and maintain.</a:t>
            </a:r>
          </a:p>
          <a:p>
            <a:r>
              <a:rPr lang="en-US">
                <a:latin typeface="Calibri" charset="0"/>
                <a:ea typeface="MS PGothic" charset="0"/>
              </a:rPr>
              <a:t>The end-to-end principle: Where possible, implement features in the end hosts. </a:t>
            </a:r>
          </a:p>
          <a:p>
            <a:r>
              <a:rPr lang="en-US">
                <a:latin typeface="Calibri" charset="0"/>
                <a:ea typeface="MS PGothic" charset="0"/>
              </a:rPr>
              <a:t>Allows a variety of reliable (or unreliable) services to be built on top.</a:t>
            </a:r>
          </a:p>
          <a:p>
            <a:r>
              <a:rPr lang="en-US">
                <a:latin typeface="Calibri" charset="0"/>
                <a:ea typeface="MS PGothic" charset="0"/>
              </a:rPr>
              <a:t>Works over any link layer: IP makes very few assumptions about the link layer below.</a:t>
            </a:r>
          </a:p>
          <a:p>
            <a:endParaRPr lang="en-US">
              <a:latin typeface="Calibri" charset="0"/>
              <a:ea typeface="MS PGothic" charset="0"/>
            </a:endParaRPr>
          </a:p>
        </p:txBody>
      </p:sp>
      <p:sp>
        <p:nvSpPr>
          <p:cNvPr id="40963" name="Slide Number Placeholder 4"/>
          <p:cNvSpPr>
            <a:spLocks noGrp="1"/>
          </p:cNvSpPr>
          <p:nvPr>
            <p:ph type="sldNum" sz="quarter" idx="4294967295"/>
          </p:nvPr>
        </p:nvSpPr>
        <p:spPr bwMode="auto">
          <a:xfrm>
            <a:off x="7162800" y="65532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fld id="{EBE066AA-6324-1A49-A822-E3E6DF953668}" type="slidenum">
              <a:rPr lang="en-US" sz="1800"/>
              <a:pPr/>
              <a:t>4</a:t>
            </a:fld>
            <a:endParaRPr lang="en-US" sz="1800"/>
          </a:p>
        </p:txBody>
      </p:sp>
    </p:spTree>
    <p:extLst>
      <p:ext uri="{BB962C8B-B14F-4D97-AF65-F5344CB8AC3E}">
        <p14:creationId xmlns:p14="http://schemas.microsoft.com/office/powerpoint/2010/main" val="34513814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4"/>
          <p:cNvSpPr>
            <a:spLocks noGrp="1"/>
          </p:cNvSpPr>
          <p:nvPr>
            <p:ph type="sldNum" sz="quarter" idx="11"/>
          </p:nvPr>
        </p:nvSpPr>
        <p:spPr>
          <a:noFill/>
        </p:spPr>
        <p:txBody>
          <a:bodyPr/>
          <a:lstStyle/>
          <a:p>
            <a:fld id="{D5D97FCB-94CF-4863-9997-C7F4BC1CC6D1}" type="slidenum">
              <a:rPr lang="en-US" smtClean="0"/>
              <a:pPr/>
              <a:t>40</a:t>
            </a:fld>
            <a:endParaRPr lang="en-US" smtClean="0"/>
          </a:p>
        </p:txBody>
      </p:sp>
      <p:sp>
        <p:nvSpPr>
          <p:cNvPr id="142339" name="Rectangle 2"/>
          <p:cNvSpPr>
            <a:spLocks noGrp="1" noChangeArrowheads="1"/>
          </p:cNvSpPr>
          <p:nvPr>
            <p:ph type="title"/>
          </p:nvPr>
        </p:nvSpPr>
        <p:spPr/>
        <p:txBody>
          <a:bodyPr lIns="90488" tIns="44450" rIns="90488" bIns="44450"/>
          <a:lstStyle/>
          <a:p>
            <a:pPr eaLnBrk="1" hangingPunct="1"/>
            <a:r>
              <a:rPr lang="en-US" smtClean="0"/>
              <a:t>IGMP Implications</a:t>
            </a:r>
          </a:p>
        </p:txBody>
      </p:sp>
      <p:sp>
        <p:nvSpPr>
          <p:cNvPr id="142340" name="Rectangle 3"/>
          <p:cNvSpPr>
            <a:spLocks noGrp="1" noChangeArrowheads="1"/>
          </p:cNvSpPr>
          <p:nvPr>
            <p:ph type="body" idx="1"/>
          </p:nvPr>
        </p:nvSpPr>
        <p:spPr>
          <a:xfrm>
            <a:off x="685800" y="1371600"/>
            <a:ext cx="7505700" cy="4648200"/>
          </a:xfrm>
        </p:spPr>
        <p:txBody>
          <a:bodyPr lIns="90488" tIns="44450" rIns="90488" bIns="44450"/>
          <a:lstStyle/>
          <a:p>
            <a:pPr marL="285750" indent="-285750" eaLnBrk="1" hangingPunct="1">
              <a:lnSpc>
                <a:spcPct val="90000"/>
              </a:lnSpc>
            </a:pPr>
            <a:r>
              <a:rPr lang="en-US" smtClean="0"/>
              <a:t>typically only one response (per G) is required</a:t>
            </a:r>
          </a:p>
          <a:p>
            <a:pPr marL="285750" indent="-285750" eaLnBrk="1" hangingPunct="1">
              <a:lnSpc>
                <a:spcPct val="90000"/>
              </a:lnSpc>
            </a:pPr>
            <a:r>
              <a:rPr lang="en-US" smtClean="0"/>
              <a:t>routers query every 60-90 seconds</a:t>
            </a:r>
          </a:p>
          <a:p>
            <a:pPr marL="977900" lvl="1" indent="0" eaLnBrk="1" hangingPunct="1">
              <a:lnSpc>
                <a:spcPct val="90000"/>
              </a:lnSpc>
            </a:pPr>
            <a:r>
              <a:rPr lang="en-US" smtClean="0"/>
              <a:t> implication: </a:t>
            </a:r>
            <a:r>
              <a:rPr lang="en-US" i="1" smtClean="0"/>
              <a:t>leave latency</a:t>
            </a:r>
            <a:r>
              <a:rPr lang="en-US" smtClean="0"/>
              <a:t> is 30-45s</a:t>
            </a:r>
          </a:p>
          <a:p>
            <a:pPr marL="977900" lvl="1" indent="0" eaLnBrk="1" hangingPunct="1">
              <a:lnSpc>
                <a:spcPct val="90000"/>
              </a:lnSpc>
            </a:pPr>
            <a:r>
              <a:rPr lang="en-US" smtClean="0"/>
              <a:t> IGMPv2 adds explicit leave msgs</a:t>
            </a:r>
          </a:p>
          <a:p>
            <a:pPr marL="285750" indent="-285750" eaLnBrk="1" hangingPunct="1">
              <a:lnSpc>
                <a:spcPct val="90000"/>
              </a:lnSpc>
            </a:pPr>
            <a:r>
              <a:rPr lang="en-US" smtClean="0"/>
              <a:t> to reduce </a:t>
            </a:r>
            <a:r>
              <a:rPr lang="en-US" i="1" smtClean="0"/>
              <a:t>join latency</a:t>
            </a:r>
            <a:r>
              <a:rPr lang="en-US" smtClean="0"/>
              <a:t>, a host sends one or two unsolicited responses immediately after joining a new G</a:t>
            </a:r>
          </a:p>
        </p:txBody>
      </p:sp>
    </p:spTree>
    <p:extLst>
      <p:ext uri="{BB962C8B-B14F-4D97-AF65-F5344CB8AC3E}">
        <p14:creationId xmlns:p14="http://schemas.microsoft.com/office/powerpoint/2010/main" val="38288911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4"/>
          <p:cNvSpPr>
            <a:spLocks noGrp="1"/>
          </p:cNvSpPr>
          <p:nvPr>
            <p:ph type="sldNum" sz="quarter" idx="11"/>
          </p:nvPr>
        </p:nvSpPr>
        <p:spPr>
          <a:noFill/>
        </p:spPr>
        <p:txBody>
          <a:bodyPr/>
          <a:lstStyle/>
          <a:p>
            <a:fld id="{1FACC046-8551-44A6-9F15-2212282D528B}" type="slidenum">
              <a:rPr lang="en-US" smtClean="0"/>
              <a:pPr/>
              <a:t>41</a:t>
            </a:fld>
            <a:endParaRPr lang="en-US" smtClean="0"/>
          </a:p>
        </p:txBody>
      </p:sp>
      <p:sp>
        <p:nvSpPr>
          <p:cNvPr id="143363" name="Rectangle 2"/>
          <p:cNvSpPr>
            <a:spLocks noGrp="1" noChangeArrowheads="1"/>
          </p:cNvSpPr>
          <p:nvPr>
            <p:ph type="title"/>
          </p:nvPr>
        </p:nvSpPr>
        <p:spPr/>
        <p:txBody>
          <a:bodyPr lIns="90488" tIns="44450" rIns="90488" bIns="44450">
            <a:normAutofit fontScale="90000"/>
          </a:bodyPr>
          <a:lstStyle/>
          <a:p>
            <a:pPr eaLnBrk="1" hangingPunct="1"/>
            <a:r>
              <a:rPr lang="en-US" smtClean="0"/>
              <a:t>Components of the</a:t>
            </a:r>
            <a:br>
              <a:rPr lang="en-US" smtClean="0"/>
            </a:br>
            <a:r>
              <a:rPr lang="en-US" smtClean="0"/>
              <a:t>IP Multicast Architecture</a:t>
            </a:r>
          </a:p>
        </p:txBody>
      </p:sp>
      <p:sp>
        <p:nvSpPr>
          <p:cNvPr id="143364" name="Rectangle 3"/>
          <p:cNvSpPr>
            <a:spLocks noChangeArrowheads="1"/>
          </p:cNvSpPr>
          <p:nvPr/>
        </p:nvSpPr>
        <p:spPr bwMode="auto">
          <a:xfrm>
            <a:off x="5422900" y="2146300"/>
            <a:ext cx="431800" cy="4318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3365" name="Rectangle 4"/>
          <p:cNvSpPr>
            <a:spLocks noChangeArrowheads="1"/>
          </p:cNvSpPr>
          <p:nvPr/>
        </p:nvSpPr>
        <p:spPr bwMode="auto">
          <a:xfrm>
            <a:off x="7556500" y="2146300"/>
            <a:ext cx="431800" cy="4318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3366" name="Line 5"/>
          <p:cNvSpPr>
            <a:spLocks noChangeShapeType="1"/>
          </p:cNvSpPr>
          <p:nvPr/>
        </p:nvSpPr>
        <p:spPr bwMode="auto">
          <a:xfrm>
            <a:off x="5422900" y="2438400"/>
            <a:ext cx="431800" cy="0"/>
          </a:xfrm>
          <a:prstGeom prst="line">
            <a:avLst/>
          </a:prstGeom>
          <a:noFill/>
          <a:ln w="25400">
            <a:solidFill>
              <a:schemeClr val="tx1"/>
            </a:solidFill>
            <a:round/>
            <a:headEnd/>
            <a:tailEnd/>
          </a:ln>
        </p:spPr>
        <p:txBody>
          <a:bodyPr wrap="none" anchor="ctr"/>
          <a:lstStyle/>
          <a:p>
            <a:endParaRPr lang="en-US"/>
          </a:p>
        </p:txBody>
      </p:sp>
      <p:sp>
        <p:nvSpPr>
          <p:cNvPr id="143367" name="Line 6"/>
          <p:cNvSpPr>
            <a:spLocks noChangeShapeType="1"/>
          </p:cNvSpPr>
          <p:nvPr/>
        </p:nvSpPr>
        <p:spPr bwMode="auto">
          <a:xfrm>
            <a:off x="7556500" y="2438400"/>
            <a:ext cx="431800" cy="0"/>
          </a:xfrm>
          <a:prstGeom prst="line">
            <a:avLst/>
          </a:prstGeom>
          <a:noFill/>
          <a:ln w="25400">
            <a:solidFill>
              <a:schemeClr val="tx1"/>
            </a:solidFill>
            <a:round/>
            <a:headEnd/>
            <a:tailEnd/>
          </a:ln>
        </p:spPr>
        <p:txBody>
          <a:bodyPr wrap="none" anchor="ctr"/>
          <a:lstStyle/>
          <a:p>
            <a:endParaRPr lang="en-US"/>
          </a:p>
        </p:txBody>
      </p:sp>
      <p:sp>
        <p:nvSpPr>
          <p:cNvPr id="143368" name="Line 7"/>
          <p:cNvSpPr>
            <a:spLocks noChangeShapeType="1"/>
          </p:cNvSpPr>
          <p:nvPr/>
        </p:nvSpPr>
        <p:spPr bwMode="auto">
          <a:xfrm>
            <a:off x="5638800" y="2603500"/>
            <a:ext cx="0" cy="508000"/>
          </a:xfrm>
          <a:prstGeom prst="line">
            <a:avLst/>
          </a:prstGeom>
          <a:noFill/>
          <a:ln w="25400">
            <a:solidFill>
              <a:schemeClr val="tx1"/>
            </a:solidFill>
            <a:round/>
            <a:headEnd/>
            <a:tailEnd/>
          </a:ln>
        </p:spPr>
        <p:txBody>
          <a:bodyPr wrap="none" anchor="ctr"/>
          <a:lstStyle/>
          <a:p>
            <a:endParaRPr lang="en-US"/>
          </a:p>
        </p:txBody>
      </p:sp>
      <p:sp>
        <p:nvSpPr>
          <p:cNvPr id="143369" name="Line 8"/>
          <p:cNvSpPr>
            <a:spLocks noChangeShapeType="1"/>
          </p:cNvSpPr>
          <p:nvPr/>
        </p:nvSpPr>
        <p:spPr bwMode="auto">
          <a:xfrm>
            <a:off x="7772400" y="2603500"/>
            <a:ext cx="0" cy="508000"/>
          </a:xfrm>
          <a:prstGeom prst="line">
            <a:avLst/>
          </a:prstGeom>
          <a:noFill/>
          <a:ln w="25400">
            <a:solidFill>
              <a:schemeClr val="tx1"/>
            </a:solidFill>
            <a:round/>
            <a:headEnd/>
            <a:tailEnd/>
          </a:ln>
        </p:spPr>
        <p:txBody>
          <a:bodyPr wrap="none" anchor="ctr"/>
          <a:lstStyle/>
          <a:p>
            <a:endParaRPr lang="en-US"/>
          </a:p>
        </p:txBody>
      </p:sp>
      <p:sp>
        <p:nvSpPr>
          <p:cNvPr id="143370" name="Line 9"/>
          <p:cNvSpPr>
            <a:spLocks noChangeShapeType="1"/>
          </p:cNvSpPr>
          <p:nvPr/>
        </p:nvSpPr>
        <p:spPr bwMode="auto">
          <a:xfrm>
            <a:off x="5295900" y="3124200"/>
            <a:ext cx="2819400" cy="0"/>
          </a:xfrm>
          <a:prstGeom prst="line">
            <a:avLst/>
          </a:prstGeom>
          <a:noFill/>
          <a:ln w="76200">
            <a:solidFill>
              <a:schemeClr val="tx1"/>
            </a:solidFill>
            <a:round/>
            <a:headEnd/>
            <a:tailEnd/>
          </a:ln>
        </p:spPr>
        <p:txBody>
          <a:bodyPr wrap="none" anchor="ctr"/>
          <a:lstStyle/>
          <a:p>
            <a:endParaRPr lang="en-US"/>
          </a:p>
        </p:txBody>
      </p:sp>
      <p:sp>
        <p:nvSpPr>
          <p:cNvPr id="143371" name="Line 10"/>
          <p:cNvSpPr>
            <a:spLocks noChangeShapeType="1"/>
          </p:cNvSpPr>
          <p:nvPr/>
        </p:nvSpPr>
        <p:spPr bwMode="auto">
          <a:xfrm>
            <a:off x="5867400" y="3136900"/>
            <a:ext cx="0" cy="355600"/>
          </a:xfrm>
          <a:prstGeom prst="line">
            <a:avLst/>
          </a:prstGeom>
          <a:noFill/>
          <a:ln w="25400">
            <a:solidFill>
              <a:schemeClr val="tx1"/>
            </a:solidFill>
            <a:round/>
            <a:headEnd/>
            <a:tailEnd/>
          </a:ln>
        </p:spPr>
        <p:txBody>
          <a:bodyPr wrap="none" anchor="ctr"/>
          <a:lstStyle/>
          <a:p>
            <a:endParaRPr lang="en-US"/>
          </a:p>
        </p:txBody>
      </p:sp>
      <p:sp>
        <p:nvSpPr>
          <p:cNvPr id="143372" name="Line 11"/>
          <p:cNvSpPr>
            <a:spLocks noChangeShapeType="1"/>
          </p:cNvSpPr>
          <p:nvPr/>
        </p:nvSpPr>
        <p:spPr bwMode="auto">
          <a:xfrm>
            <a:off x="7543800" y="3136900"/>
            <a:ext cx="0" cy="355600"/>
          </a:xfrm>
          <a:prstGeom prst="line">
            <a:avLst/>
          </a:prstGeom>
          <a:noFill/>
          <a:ln w="25400">
            <a:solidFill>
              <a:schemeClr val="tx1"/>
            </a:solidFill>
            <a:round/>
            <a:headEnd/>
            <a:tailEnd/>
          </a:ln>
        </p:spPr>
        <p:txBody>
          <a:bodyPr wrap="none" anchor="ctr"/>
          <a:lstStyle/>
          <a:p>
            <a:endParaRPr lang="en-US"/>
          </a:p>
        </p:txBody>
      </p:sp>
      <p:sp>
        <p:nvSpPr>
          <p:cNvPr id="143373" name="Rectangle 12"/>
          <p:cNvSpPr>
            <a:spLocks noChangeArrowheads="1"/>
          </p:cNvSpPr>
          <p:nvPr/>
        </p:nvSpPr>
        <p:spPr bwMode="auto">
          <a:xfrm>
            <a:off x="6311900" y="2165350"/>
            <a:ext cx="787400" cy="393700"/>
          </a:xfrm>
          <a:prstGeom prst="rect">
            <a:avLst/>
          </a:prstGeom>
          <a:noFill/>
          <a:ln w="12700">
            <a:noFill/>
            <a:miter lim="800000"/>
            <a:headEnd/>
            <a:tailEnd/>
          </a:ln>
        </p:spPr>
        <p:txBody>
          <a:bodyPr wrap="none" lIns="90488" tIns="44450" rIns="90488" bIns="44450">
            <a:spAutoFit/>
          </a:bodyPr>
          <a:lstStyle/>
          <a:p>
            <a:pPr algn="ctr" eaLnBrk="0" hangingPunct="0"/>
            <a:r>
              <a:rPr lang="en-US">
                <a:latin typeface="Arial" charset="0"/>
              </a:rPr>
              <a:t>hosts</a:t>
            </a:r>
          </a:p>
        </p:txBody>
      </p:sp>
      <p:sp>
        <p:nvSpPr>
          <p:cNvPr id="143374" name="Rectangle 13"/>
          <p:cNvSpPr>
            <a:spLocks noChangeArrowheads="1"/>
          </p:cNvSpPr>
          <p:nvPr/>
        </p:nvSpPr>
        <p:spPr bwMode="auto">
          <a:xfrm>
            <a:off x="6221413" y="3613150"/>
            <a:ext cx="969962" cy="393700"/>
          </a:xfrm>
          <a:prstGeom prst="rect">
            <a:avLst/>
          </a:prstGeom>
          <a:noFill/>
          <a:ln w="12700">
            <a:noFill/>
            <a:miter lim="800000"/>
            <a:headEnd/>
            <a:tailEnd/>
          </a:ln>
        </p:spPr>
        <p:txBody>
          <a:bodyPr wrap="none" lIns="90488" tIns="44450" rIns="90488" bIns="44450">
            <a:spAutoFit/>
          </a:bodyPr>
          <a:lstStyle/>
          <a:p>
            <a:pPr algn="ctr" eaLnBrk="0" hangingPunct="0"/>
            <a:r>
              <a:rPr lang="en-US">
                <a:latin typeface="Arial" charset="0"/>
              </a:rPr>
              <a:t>routers</a:t>
            </a:r>
          </a:p>
        </p:txBody>
      </p:sp>
      <p:sp>
        <p:nvSpPr>
          <p:cNvPr id="143375" name="Line 14"/>
          <p:cNvSpPr>
            <a:spLocks noChangeShapeType="1"/>
          </p:cNvSpPr>
          <p:nvPr/>
        </p:nvSpPr>
        <p:spPr bwMode="auto">
          <a:xfrm flipH="1">
            <a:off x="7073900" y="3746500"/>
            <a:ext cx="482600" cy="1498600"/>
          </a:xfrm>
          <a:prstGeom prst="line">
            <a:avLst/>
          </a:prstGeom>
          <a:noFill/>
          <a:ln w="25400">
            <a:solidFill>
              <a:schemeClr val="tx1"/>
            </a:solidFill>
            <a:round/>
            <a:headEnd/>
            <a:tailEnd/>
          </a:ln>
        </p:spPr>
        <p:txBody>
          <a:bodyPr wrap="none" anchor="ctr"/>
          <a:lstStyle/>
          <a:p>
            <a:endParaRPr lang="en-US"/>
          </a:p>
        </p:txBody>
      </p:sp>
      <p:sp>
        <p:nvSpPr>
          <p:cNvPr id="143376" name="Line 15"/>
          <p:cNvSpPr>
            <a:spLocks noChangeShapeType="1"/>
          </p:cNvSpPr>
          <p:nvPr/>
        </p:nvSpPr>
        <p:spPr bwMode="auto">
          <a:xfrm>
            <a:off x="5880100" y="3746500"/>
            <a:ext cx="1193800" cy="1498600"/>
          </a:xfrm>
          <a:prstGeom prst="line">
            <a:avLst/>
          </a:prstGeom>
          <a:noFill/>
          <a:ln w="25400">
            <a:solidFill>
              <a:schemeClr val="tx1"/>
            </a:solidFill>
            <a:round/>
            <a:headEnd/>
            <a:tailEnd/>
          </a:ln>
        </p:spPr>
        <p:txBody>
          <a:bodyPr wrap="none" anchor="ctr"/>
          <a:lstStyle/>
          <a:p>
            <a:endParaRPr lang="en-US"/>
          </a:p>
        </p:txBody>
      </p:sp>
      <p:sp>
        <p:nvSpPr>
          <p:cNvPr id="143377" name="Line 16"/>
          <p:cNvSpPr>
            <a:spLocks noChangeShapeType="1"/>
          </p:cNvSpPr>
          <p:nvPr/>
        </p:nvSpPr>
        <p:spPr bwMode="auto">
          <a:xfrm flipH="1">
            <a:off x="5397500" y="3746500"/>
            <a:ext cx="482600" cy="1422400"/>
          </a:xfrm>
          <a:prstGeom prst="line">
            <a:avLst/>
          </a:prstGeom>
          <a:noFill/>
          <a:ln w="25400">
            <a:solidFill>
              <a:schemeClr val="tx1"/>
            </a:solidFill>
            <a:prstDash val="dash"/>
            <a:round/>
            <a:headEnd/>
            <a:tailEnd/>
          </a:ln>
        </p:spPr>
        <p:txBody>
          <a:bodyPr wrap="none" anchor="ctr"/>
          <a:lstStyle/>
          <a:p>
            <a:endParaRPr lang="en-US"/>
          </a:p>
        </p:txBody>
      </p:sp>
      <p:sp>
        <p:nvSpPr>
          <p:cNvPr id="143378" name="Line 17"/>
          <p:cNvSpPr>
            <a:spLocks noChangeShapeType="1"/>
          </p:cNvSpPr>
          <p:nvPr/>
        </p:nvSpPr>
        <p:spPr bwMode="auto">
          <a:xfrm flipH="1">
            <a:off x="6769100" y="5270500"/>
            <a:ext cx="330200" cy="889000"/>
          </a:xfrm>
          <a:prstGeom prst="line">
            <a:avLst/>
          </a:prstGeom>
          <a:noFill/>
          <a:ln w="25400">
            <a:solidFill>
              <a:schemeClr val="tx1"/>
            </a:solidFill>
            <a:prstDash val="dash"/>
            <a:round/>
            <a:headEnd/>
            <a:tailEnd/>
          </a:ln>
        </p:spPr>
        <p:txBody>
          <a:bodyPr wrap="none" anchor="ctr"/>
          <a:lstStyle/>
          <a:p>
            <a:endParaRPr lang="en-US"/>
          </a:p>
        </p:txBody>
      </p:sp>
      <p:sp>
        <p:nvSpPr>
          <p:cNvPr id="143379" name="Line 18"/>
          <p:cNvSpPr>
            <a:spLocks noChangeShapeType="1"/>
          </p:cNvSpPr>
          <p:nvPr/>
        </p:nvSpPr>
        <p:spPr bwMode="auto">
          <a:xfrm>
            <a:off x="7099300" y="5346700"/>
            <a:ext cx="431800" cy="660400"/>
          </a:xfrm>
          <a:prstGeom prst="line">
            <a:avLst/>
          </a:prstGeom>
          <a:noFill/>
          <a:ln w="25400">
            <a:solidFill>
              <a:schemeClr val="tx1"/>
            </a:solidFill>
            <a:prstDash val="dash"/>
            <a:round/>
            <a:headEnd/>
            <a:tailEnd/>
          </a:ln>
        </p:spPr>
        <p:txBody>
          <a:bodyPr wrap="none" anchor="ctr"/>
          <a:lstStyle/>
          <a:p>
            <a:endParaRPr lang="en-US"/>
          </a:p>
        </p:txBody>
      </p:sp>
      <p:sp>
        <p:nvSpPr>
          <p:cNvPr id="143380" name="Rectangle 19"/>
          <p:cNvSpPr>
            <a:spLocks noChangeArrowheads="1"/>
          </p:cNvSpPr>
          <p:nvPr/>
        </p:nvSpPr>
        <p:spPr bwMode="auto">
          <a:xfrm>
            <a:off x="2168525" y="2195513"/>
            <a:ext cx="2063750" cy="454025"/>
          </a:xfrm>
          <a:prstGeom prst="rect">
            <a:avLst/>
          </a:prstGeom>
          <a:noFill/>
          <a:ln w="12700">
            <a:noFill/>
            <a:miter lim="800000"/>
            <a:headEnd/>
            <a:tailEnd/>
          </a:ln>
        </p:spPr>
        <p:txBody>
          <a:bodyPr wrap="none" lIns="90488" tIns="44450" rIns="90488" bIns="44450">
            <a:spAutoFit/>
          </a:bodyPr>
          <a:lstStyle/>
          <a:p>
            <a:pPr algn="ctr" eaLnBrk="0" hangingPunct="0"/>
            <a:r>
              <a:rPr lang="en-US" sz="2400">
                <a:latin typeface="Arial" charset="0"/>
              </a:rPr>
              <a:t>service model</a:t>
            </a:r>
          </a:p>
        </p:txBody>
      </p:sp>
      <p:sp>
        <p:nvSpPr>
          <p:cNvPr id="143381" name="Line 20"/>
          <p:cNvSpPr>
            <a:spLocks noChangeShapeType="1"/>
          </p:cNvSpPr>
          <p:nvPr/>
        </p:nvSpPr>
        <p:spPr bwMode="auto">
          <a:xfrm>
            <a:off x="4292600" y="2438400"/>
            <a:ext cx="558800" cy="0"/>
          </a:xfrm>
          <a:prstGeom prst="line">
            <a:avLst/>
          </a:prstGeom>
          <a:noFill/>
          <a:ln w="50800">
            <a:solidFill>
              <a:schemeClr val="tx1"/>
            </a:solidFill>
            <a:round/>
            <a:headEnd/>
            <a:tailEnd type="triangle" w="med" len="med"/>
          </a:ln>
        </p:spPr>
        <p:txBody>
          <a:bodyPr wrap="none" anchor="ctr"/>
          <a:lstStyle/>
          <a:p>
            <a:endParaRPr lang="en-US"/>
          </a:p>
        </p:txBody>
      </p:sp>
      <p:sp>
        <p:nvSpPr>
          <p:cNvPr id="143382" name="Arc 21"/>
          <p:cNvSpPr>
            <a:spLocks/>
          </p:cNvSpPr>
          <p:nvPr/>
        </p:nvSpPr>
        <p:spPr bwMode="auto">
          <a:xfrm>
            <a:off x="4725988" y="26177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43383" name="Line 22"/>
          <p:cNvSpPr>
            <a:spLocks noChangeShapeType="1"/>
          </p:cNvSpPr>
          <p:nvPr/>
        </p:nvSpPr>
        <p:spPr bwMode="auto">
          <a:xfrm>
            <a:off x="4724400" y="2844800"/>
            <a:ext cx="0" cy="25400"/>
          </a:xfrm>
          <a:prstGeom prst="line">
            <a:avLst/>
          </a:prstGeom>
          <a:noFill/>
          <a:ln w="50800">
            <a:solidFill>
              <a:schemeClr val="tx1"/>
            </a:solidFill>
            <a:round/>
            <a:headEnd/>
            <a:tailEnd/>
          </a:ln>
        </p:spPr>
        <p:txBody>
          <a:bodyPr wrap="none" anchor="ctr"/>
          <a:lstStyle/>
          <a:p>
            <a:endParaRPr lang="en-US"/>
          </a:p>
        </p:txBody>
      </p:sp>
      <p:sp>
        <p:nvSpPr>
          <p:cNvPr id="143384" name="Arc 23"/>
          <p:cNvSpPr>
            <a:spLocks/>
          </p:cNvSpPr>
          <p:nvPr/>
        </p:nvSpPr>
        <p:spPr bwMode="auto">
          <a:xfrm rot="10800000">
            <a:off x="4610100" y="29225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43385" name="Arc 24"/>
          <p:cNvSpPr>
            <a:spLocks/>
          </p:cNvSpPr>
          <p:nvPr/>
        </p:nvSpPr>
        <p:spPr bwMode="auto">
          <a:xfrm rot="10800000">
            <a:off x="4699000" y="3455988"/>
            <a:ext cx="128588" cy="203200"/>
          </a:xfrm>
          <a:custGeom>
            <a:avLst/>
            <a:gdLst>
              <a:gd name="T0" fmla="*/ 0 w 21870"/>
              <a:gd name="T1" fmla="*/ 1684 h 21600"/>
              <a:gd name="T2" fmla="*/ 4445329 w 21870"/>
              <a:gd name="T3" fmla="*/ 17983057 h 21600"/>
              <a:gd name="T4" fmla="*/ 54898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43386" name="Arc 25"/>
          <p:cNvSpPr>
            <a:spLocks/>
          </p:cNvSpPr>
          <p:nvPr/>
        </p:nvSpPr>
        <p:spPr bwMode="auto">
          <a:xfrm>
            <a:off x="4583113" y="3151188"/>
            <a:ext cx="128587" cy="203200"/>
          </a:xfrm>
          <a:custGeom>
            <a:avLst/>
            <a:gdLst>
              <a:gd name="T0" fmla="*/ 0 w 21870"/>
              <a:gd name="T1" fmla="*/ 1684 h 21600"/>
              <a:gd name="T2" fmla="*/ 4445224 w 21870"/>
              <a:gd name="T3" fmla="*/ 17983057 h 21600"/>
              <a:gd name="T4" fmla="*/ 54863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43387" name="Line 26"/>
          <p:cNvSpPr>
            <a:spLocks noChangeShapeType="1"/>
          </p:cNvSpPr>
          <p:nvPr/>
        </p:nvSpPr>
        <p:spPr bwMode="auto">
          <a:xfrm>
            <a:off x="4724400" y="3378200"/>
            <a:ext cx="0" cy="25400"/>
          </a:xfrm>
          <a:prstGeom prst="line">
            <a:avLst/>
          </a:prstGeom>
          <a:noFill/>
          <a:ln w="50800">
            <a:solidFill>
              <a:schemeClr val="tx1"/>
            </a:solidFill>
            <a:round/>
            <a:headEnd/>
            <a:tailEnd/>
          </a:ln>
        </p:spPr>
        <p:txBody>
          <a:bodyPr wrap="none" anchor="ctr"/>
          <a:lstStyle/>
          <a:p>
            <a:endParaRPr lang="en-US"/>
          </a:p>
        </p:txBody>
      </p:sp>
      <p:sp>
        <p:nvSpPr>
          <p:cNvPr id="143388" name="Arc 27"/>
          <p:cNvSpPr>
            <a:spLocks/>
          </p:cNvSpPr>
          <p:nvPr/>
        </p:nvSpPr>
        <p:spPr bwMode="auto">
          <a:xfrm>
            <a:off x="4725988" y="38369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43389" name="Arc 28"/>
          <p:cNvSpPr>
            <a:spLocks/>
          </p:cNvSpPr>
          <p:nvPr/>
        </p:nvSpPr>
        <p:spPr bwMode="auto">
          <a:xfrm rot="10800000">
            <a:off x="4610100" y="4751388"/>
            <a:ext cx="127000" cy="203200"/>
          </a:xfrm>
          <a:custGeom>
            <a:avLst/>
            <a:gdLst>
              <a:gd name="T0" fmla="*/ 0 w 21600"/>
              <a:gd name="T1" fmla="*/ 17986388 h 21598"/>
              <a:gd name="T2" fmla="*/ 4335533 w 21600"/>
              <a:gd name="T3" fmla="*/ 0 h 21598"/>
              <a:gd name="T4" fmla="*/ 4390396 w 21600"/>
              <a:gd name="T5" fmla="*/ 17986388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0" y="21598"/>
                </a:moveTo>
                <a:cubicBezTo>
                  <a:pt x="0" y="9773"/>
                  <a:pt x="9506" y="147"/>
                  <a:pt x="21329" y="-1"/>
                </a:cubicBezTo>
              </a:path>
              <a:path w="21600" h="21598" stroke="0" extrusionOk="0">
                <a:moveTo>
                  <a:pt x="0" y="21598"/>
                </a:moveTo>
                <a:cubicBezTo>
                  <a:pt x="0" y="9773"/>
                  <a:pt x="9506" y="147"/>
                  <a:pt x="21329" y="-1"/>
                </a:cubicBezTo>
                <a:lnTo>
                  <a:pt x="21600" y="21598"/>
                </a:lnTo>
                <a:close/>
              </a:path>
            </a:pathLst>
          </a:custGeom>
          <a:noFill/>
          <a:ln w="50800" cap="rnd">
            <a:solidFill>
              <a:schemeClr val="tx1"/>
            </a:solidFill>
            <a:round/>
            <a:headEnd/>
            <a:tailEnd/>
          </a:ln>
        </p:spPr>
        <p:txBody>
          <a:bodyPr wrap="none" anchor="ctr"/>
          <a:lstStyle/>
          <a:p>
            <a:endParaRPr lang="en-US"/>
          </a:p>
        </p:txBody>
      </p:sp>
      <p:sp>
        <p:nvSpPr>
          <p:cNvPr id="143390" name="Arc 29"/>
          <p:cNvSpPr>
            <a:spLocks/>
          </p:cNvSpPr>
          <p:nvPr/>
        </p:nvSpPr>
        <p:spPr bwMode="auto">
          <a:xfrm rot="10800000">
            <a:off x="4699000" y="5894388"/>
            <a:ext cx="128588" cy="203200"/>
          </a:xfrm>
          <a:custGeom>
            <a:avLst/>
            <a:gdLst>
              <a:gd name="T0" fmla="*/ 0 w 21870"/>
              <a:gd name="T1" fmla="*/ 1684 h 21600"/>
              <a:gd name="T2" fmla="*/ 4445329 w 21870"/>
              <a:gd name="T3" fmla="*/ 17983057 h 21600"/>
              <a:gd name="T4" fmla="*/ 54898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43391" name="Arc 30"/>
          <p:cNvSpPr>
            <a:spLocks/>
          </p:cNvSpPr>
          <p:nvPr/>
        </p:nvSpPr>
        <p:spPr bwMode="auto">
          <a:xfrm>
            <a:off x="4583113" y="4979988"/>
            <a:ext cx="128587" cy="203200"/>
          </a:xfrm>
          <a:custGeom>
            <a:avLst/>
            <a:gdLst>
              <a:gd name="T0" fmla="*/ 0 w 21870"/>
              <a:gd name="T1" fmla="*/ 1684 h 21600"/>
              <a:gd name="T2" fmla="*/ 4445224 w 21870"/>
              <a:gd name="T3" fmla="*/ 17983057 h 21600"/>
              <a:gd name="T4" fmla="*/ 54863 w 21870"/>
              <a:gd name="T5" fmla="*/ 17983057 h 21600"/>
              <a:gd name="T6" fmla="*/ 0 60000 65536"/>
              <a:gd name="T7" fmla="*/ 0 60000 65536"/>
              <a:gd name="T8" fmla="*/ 0 60000 65536"/>
              <a:gd name="T9" fmla="*/ 0 w 21870"/>
              <a:gd name="T10" fmla="*/ 0 h 21600"/>
              <a:gd name="T11" fmla="*/ 21870 w 21870"/>
              <a:gd name="T12" fmla="*/ 21600 h 21600"/>
            </a:gdLst>
            <a:ahLst/>
            <a:cxnLst>
              <a:cxn ang="T6">
                <a:pos x="T0" y="T1"/>
              </a:cxn>
              <a:cxn ang="T7">
                <a:pos x="T2" y="T3"/>
              </a:cxn>
              <a:cxn ang="T8">
                <a:pos x="T4" y="T5"/>
              </a:cxn>
            </a:cxnLst>
            <a:rect l="T9" t="T10" r="T11" b="T12"/>
            <a:pathLst>
              <a:path w="21870" h="21600" fill="none" extrusionOk="0">
                <a:moveTo>
                  <a:pt x="-1" y="1"/>
                </a:moveTo>
                <a:cubicBezTo>
                  <a:pt x="89" y="0"/>
                  <a:pt x="179" y="-1"/>
                  <a:pt x="270" y="0"/>
                </a:cubicBezTo>
                <a:cubicBezTo>
                  <a:pt x="12199" y="0"/>
                  <a:pt x="21870" y="9670"/>
                  <a:pt x="21870" y="21600"/>
                </a:cubicBezTo>
              </a:path>
              <a:path w="21870" h="21600" stroke="0" extrusionOk="0">
                <a:moveTo>
                  <a:pt x="-1" y="1"/>
                </a:moveTo>
                <a:cubicBezTo>
                  <a:pt x="89" y="0"/>
                  <a:pt x="179" y="-1"/>
                  <a:pt x="270" y="0"/>
                </a:cubicBezTo>
                <a:cubicBezTo>
                  <a:pt x="12199" y="0"/>
                  <a:pt x="21870" y="9670"/>
                  <a:pt x="21870" y="21600"/>
                </a:cubicBezTo>
                <a:lnTo>
                  <a:pt x="270" y="21600"/>
                </a:lnTo>
                <a:close/>
              </a:path>
            </a:pathLst>
          </a:custGeom>
          <a:noFill/>
          <a:ln w="50800" cap="rnd">
            <a:solidFill>
              <a:schemeClr val="tx1"/>
            </a:solidFill>
            <a:round/>
            <a:headEnd/>
            <a:tailEnd/>
          </a:ln>
        </p:spPr>
        <p:txBody>
          <a:bodyPr wrap="none" anchor="ctr"/>
          <a:lstStyle/>
          <a:p>
            <a:endParaRPr lang="en-US"/>
          </a:p>
        </p:txBody>
      </p:sp>
      <p:sp>
        <p:nvSpPr>
          <p:cNvPr id="143392" name="Line 31"/>
          <p:cNvSpPr>
            <a:spLocks noChangeShapeType="1"/>
          </p:cNvSpPr>
          <p:nvPr/>
        </p:nvSpPr>
        <p:spPr bwMode="auto">
          <a:xfrm>
            <a:off x="4724400" y="5207000"/>
            <a:ext cx="0" cy="635000"/>
          </a:xfrm>
          <a:prstGeom prst="line">
            <a:avLst/>
          </a:prstGeom>
          <a:noFill/>
          <a:ln w="50800">
            <a:solidFill>
              <a:schemeClr val="tx1"/>
            </a:solidFill>
            <a:round/>
            <a:headEnd/>
            <a:tailEnd/>
          </a:ln>
        </p:spPr>
        <p:txBody>
          <a:bodyPr wrap="none" anchor="ctr"/>
          <a:lstStyle/>
          <a:p>
            <a:endParaRPr lang="en-US"/>
          </a:p>
        </p:txBody>
      </p:sp>
      <p:sp>
        <p:nvSpPr>
          <p:cNvPr id="143393" name="Line 32"/>
          <p:cNvSpPr>
            <a:spLocks noChangeShapeType="1"/>
          </p:cNvSpPr>
          <p:nvPr/>
        </p:nvSpPr>
        <p:spPr bwMode="auto">
          <a:xfrm>
            <a:off x="4724400" y="4064000"/>
            <a:ext cx="0" cy="635000"/>
          </a:xfrm>
          <a:prstGeom prst="line">
            <a:avLst/>
          </a:prstGeom>
          <a:noFill/>
          <a:ln w="50800">
            <a:solidFill>
              <a:schemeClr val="tx1"/>
            </a:solidFill>
            <a:round/>
            <a:headEnd/>
            <a:tailEnd/>
          </a:ln>
        </p:spPr>
        <p:txBody>
          <a:bodyPr wrap="none" anchor="ctr"/>
          <a:lstStyle/>
          <a:p>
            <a:endParaRPr lang="en-US"/>
          </a:p>
        </p:txBody>
      </p:sp>
      <p:sp>
        <p:nvSpPr>
          <p:cNvPr id="143394" name="Rectangle 33"/>
          <p:cNvSpPr>
            <a:spLocks noChangeArrowheads="1"/>
          </p:cNvSpPr>
          <p:nvPr/>
        </p:nvSpPr>
        <p:spPr bwMode="auto">
          <a:xfrm>
            <a:off x="1230313" y="2881313"/>
            <a:ext cx="3181350" cy="819150"/>
          </a:xfrm>
          <a:prstGeom prst="rect">
            <a:avLst/>
          </a:prstGeom>
          <a:noFill/>
          <a:ln w="12700">
            <a:noFill/>
            <a:miter lim="800000"/>
            <a:headEnd/>
            <a:tailEnd/>
          </a:ln>
        </p:spPr>
        <p:txBody>
          <a:bodyPr wrap="none" lIns="90488" tIns="44450" rIns="90488" bIns="44450">
            <a:spAutoFit/>
          </a:bodyPr>
          <a:lstStyle/>
          <a:p>
            <a:pPr algn="ctr" eaLnBrk="0" hangingPunct="0"/>
            <a:r>
              <a:rPr lang="en-US" sz="2400">
                <a:latin typeface="Arial" charset="0"/>
              </a:rPr>
              <a:t>host-to-router protocol</a:t>
            </a:r>
            <a:br>
              <a:rPr lang="en-US" sz="2400">
                <a:latin typeface="Arial" charset="0"/>
              </a:rPr>
            </a:br>
            <a:r>
              <a:rPr lang="en-US" sz="2400">
                <a:latin typeface="Arial" charset="0"/>
              </a:rPr>
              <a:t>(IGMP)</a:t>
            </a:r>
          </a:p>
        </p:txBody>
      </p:sp>
      <p:sp>
        <p:nvSpPr>
          <p:cNvPr id="143395" name="Rectangle 34"/>
          <p:cNvSpPr>
            <a:spLocks noChangeArrowheads="1"/>
          </p:cNvSpPr>
          <p:nvPr/>
        </p:nvSpPr>
        <p:spPr bwMode="auto">
          <a:xfrm>
            <a:off x="608013" y="4710113"/>
            <a:ext cx="4122737" cy="819150"/>
          </a:xfrm>
          <a:prstGeom prst="rect">
            <a:avLst/>
          </a:prstGeom>
          <a:noFill/>
          <a:ln w="12700">
            <a:noFill/>
            <a:miter lim="800000"/>
            <a:headEnd/>
            <a:tailEnd/>
          </a:ln>
        </p:spPr>
        <p:txBody>
          <a:bodyPr wrap="none" lIns="90488" tIns="44450" rIns="90488" bIns="44450">
            <a:spAutoFit/>
          </a:bodyPr>
          <a:lstStyle/>
          <a:p>
            <a:pPr algn="ctr" eaLnBrk="0" hangingPunct="0"/>
            <a:r>
              <a:rPr lang="en-US" sz="2400" b="1" i="1">
                <a:solidFill>
                  <a:srgbClr val="FF0000"/>
                </a:solidFill>
                <a:latin typeface="Arial" charset="0"/>
              </a:rPr>
              <a:t>multicast routing protocols</a:t>
            </a:r>
            <a:br>
              <a:rPr lang="en-US" sz="2400" b="1" i="1">
                <a:solidFill>
                  <a:srgbClr val="FF0000"/>
                </a:solidFill>
                <a:latin typeface="Arial" charset="0"/>
              </a:rPr>
            </a:br>
            <a:r>
              <a:rPr lang="en-US" sz="2400" b="1" i="1">
                <a:solidFill>
                  <a:srgbClr val="FF0000"/>
                </a:solidFill>
                <a:latin typeface="Arial" charset="0"/>
              </a:rPr>
              <a:t>(various)</a:t>
            </a:r>
          </a:p>
        </p:txBody>
      </p:sp>
      <p:sp>
        <p:nvSpPr>
          <p:cNvPr id="143396" name="Oval 35"/>
          <p:cNvSpPr>
            <a:spLocks noChangeArrowheads="1"/>
          </p:cNvSpPr>
          <p:nvPr/>
        </p:nvSpPr>
        <p:spPr bwMode="auto">
          <a:xfrm>
            <a:off x="5651500" y="3517900"/>
            <a:ext cx="431800" cy="431800"/>
          </a:xfrm>
          <a:prstGeom prst="ellipse">
            <a:avLst/>
          </a:prstGeom>
          <a:solidFill>
            <a:schemeClr val="bg1"/>
          </a:solidFill>
          <a:ln w="25400">
            <a:solidFill>
              <a:schemeClr val="tx1"/>
            </a:solidFill>
            <a:round/>
            <a:headEnd/>
            <a:tailEnd/>
          </a:ln>
        </p:spPr>
        <p:txBody>
          <a:bodyPr wrap="none" anchor="ctr"/>
          <a:lstStyle/>
          <a:p>
            <a:endParaRPr lang="en-US"/>
          </a:p>
        </p:txBody>
      </p:sp>
      <p:sp>
        <p:nvSpPr>
          <p:cNvPr id="143397" name="Oval 36"/>
          <p:cNvSpPr>
            <a:spLocks noChangeArrowheads="1"/>
          </p:cNvSpPr>
          <p:nvPr/>
        </p:nvSpPr>
        <p:spPr bwMode="auto">
          <a:xfrm>
            <a:off x="7327900" y="3517900"/>
            <a:ext cx="431800" cy="431800"/>
          </a:xfrm>
          <a:prstGeom prst="ellipse">
            <a:avLst/>
          </a:prstGeom>
          <a:solidFill>
            <a:schemeClr val="bg1"/>
          </a:solidFill>
          <a:ln w="25400">
            <a:solidFill>
              <a:schemeClr val="tx1"/>
            </a:solidFill>
            <a:round/>
            <a:headEnd/>
            <a:tailEnd/>
          </a:ln>
        </p:spPr>
        <p:txBody>
          <a:bodyPr wrap="none" anchor="ctr"/>
          <a:lstStyle/>
          <a:p>
            <a:endParaRPr lang="en-US"/>
          </a:p>
        </p:txBody>
      </p:sp>
      <p:sp>
        <p:nvSpPr>
          <p:cNvPr id="143398" name="Oval 37"/>
          <p:cNvSpPr>
            <a:spLocks noChangeArrowheads="1"/>
          </p:cNvSpPr>
          <p:nvPr/>
        </p:nvSpPr>
        <p:spPr bwMode="auto">
          <a:xfrm>
            <a:off x="6870700" y="5041900"/>
            <a:ext cx="431800" cy="431800"/>
          </a:xfrm>
          <a:prstGeom prst="ellipse">
            <a:avLst/>
          </a:prstGeom>
          <a:solidFill>
            <a:schemeClr val="bg1"/>
          </a:solidFill>
          <a:ln w="25400">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42021192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Protocol Independent Multicast</a:t>
            </a:r>
            <a:endParaRPr lang="en-US" dirty="0"/>
          </a:p>
        </p:txBody>
      </p:sp>
      <p:sp>
        <p:nvSpPr>
          <p:cNvPr id="3" name="Subtitle 2"/>
          <p:cNvSpPr>
            <a:spLocks noGrp="1"/>
          </p:cNvSpPr>
          <p:nvPr>
            <p:ph type="subTitle" idx="1"/>
          </p:nvPr>
        </p:nvSpPr>
        <p:spPr/>
        <p:txBody>
          <a:bodyPr>
            <a:normAutofit/>
          </a:bodyPr>
          <a:lstStyle/>
          <a:p>
            <a:endParaRPr lang="en-US" sz="1900" dirty="0"/>
          </a:p>
        </p:txBody>
      </p:sp>
    </p:spTree>
    <p:extLst>
      <p:ext uri="{BB962C8B-B14F-4D97-AF65-F5344CB8AC3E}">
        <p14:creationId xmlns:p14="http://schemas.microsoft.com/office/powerpoint/2010/main" val="84850857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B03EA3D6-5395-6E4D-9ECA-D90EB22D8363}" type="slidenum">
              <a:rPr lang="en-US" sz="1400">
                <a:latin typeface="Times New Roman" charset="0"/>
              </a:rPr>
              <a:pPr/>
              <a:t>43</a:t>
            </a:fld>
            <a:endParaRPr lang="en-US" sz="1400">
              <a:latin typeface="Times New Roman" charset="0"/>
            </a:endParaRPr>
          </a:p>
        </p:txBody>
      </p:sp>
      <p:sp>
        <p:nvSpPr>
          <p:cNvPr id="117764" name="Rectangle 2"/>
          <p:cNvSpPr>
            <a:spLocks noGrp="1" noChangeArrowheads="1"/>
          </p:cNvSpPr>
          <p:nvPr>
            <p:ph type="title" idx="4294967295"/>
          </p:nvPr>
        </p:nvSpPr>
        <p:spPr/>
        <p:txBody>
          <a:bodyPr>
            <a:normAutofit fontScale="90000"/>
          </a:bodyPr>
          <a:lstStyle/>
          <a:p>
            <a:pPr>
              <a:spcBef>
                <a:spcPts val="500"/>
              </a:spcBef>
              <a:spcAft>
                <a:spcPts val="500"/>
              </a:spcAft>
            </a:pPr>
            <a:r>
              <a:rPr lang="en-US">
                <a:solidFill>
                  <a:schemeClr val="accent2"/>
                </a:solidFill>
                <a:latin typeface="Comic Sans MS" charset="0"/>
              </a:rPr>
              <a:t>Protocol-Independent Multicast (PIM)</a:t>
            </a:r>
            <a:endParaRPr lang="en-US" b="1">
              <a:latin typeface="Times New Roman" charset="0"/>
            </a:endParaRPr>
          </a:p>
        </p:txBody>
      </p:sp>
      <p:sp>
        <p:nvSpPr>
          <p:cNvPr id="117765" name="Rectangle 3"/>
          <p:cNvSpPr>
            <a:spLocks noGrp="1" noChangeArrowheads="1"/>
          </p:cNvSpPr>
          <p:nvPr>
            <p:ph type="body" idx="4294967295"/>
          </p:nvPr>
        </p:nvSpPr>
        <p:spPr/>
        <p:txBody>
          <a:bodyPr/>
          <a:lstStyle/>
          <a:p>
            <a:pPr>
              <a:spcBef>
                <a:spcPts val="500"/>
              </a:spcBef>
              <a:spcAft>
                <a:spcPts val="500"/>
              </a:spcAft>
            </a:pPr>
            <a:r>
              <a:rPr lang="en-US" dirty="0" smtClean="0">
                <a:latin typeface="Times New Roman" charset="0"/>
              </a:rPr>
              <a:t>Balance Dense and Sparse distribution </a:t>
            </a:r>
            <a:endParaRPr lang="en-US" b="1" dirty="0">
              <a:latin typeface="Times New Roman" charset="0"/>
            </a:endParaRPr>
          </a:p>
          <a:p>
            <a:pPr lvl="1">
              <a:spcBef>
                <a:spcPts val="500"/>
              </a:spcBef>
              <a:spcAft>
                <a:spcPts val="500"/>
              </a:spcAft>
            </a:pPr>
            <a:r>
              <a:rPr lang="en-US" dirty="0" smtClean="0">
                <a:latin typeface="Times New Roman" charset="0"/>
                <a:ea typeface="ＭＳ Ｐゴシック" charset="0"/>
              </a:rPr>
              <a:t>Broadcast </a:t>
            </a:r>
            <a:r>
              <a:rPr lang="en-US" dirty="0">
                <a:latin typeface="Times New Roman" charset="0"/>
                <a:ea typeface="ＭＳ Ｐゴシック" charset="0"/>
              </a:rPr>
              <a:t>and prune keeps state off-tree and is suitable when members are </a:t>
            </a:r>
            <a:r>
              <a:rPr lang="en-US" b="1" dirty="0">
                <a:latin typeface="Times New Roman" charset="0"/>
                <a:ea typeface="ＭＳ Ｐゴシック" charset="0"/>
              </a:rPr>
              <a:t>densely distributed</a:t>
            </a:r>
          </a:p>
          <a:p>
            <a:pPr lvl="1">
              <a:spcBef>
                <a:spcPts val="500"/>
              </a:spcBef>
              <a:spcAft>
                <a:spcPts val="500"/>
              </a:spcAft>
            </a:pPr>
            <a:r>
              <a:rPr lang="en-US" dirty="0">
                <a:latin typeface="Times New Roman" charset="0"/>
                <a:ea typeface="ＭＳ Ｐゴシック" charset="0"/>
              </a:rPr>
              <a:t>Explicit join/center-based approach keeps state on-tree and is suitable when members are </a:t>
            </a:r>
            <a:r>
              <a:rPr lang="en-US" b="1" dirty="0">
                <a:latin typeface="Times New Roman" charset="0"/>
                <a:ea typeface="ＭＳ Ｐゴシック" charset="0"/>
              </a:rPr>
              <a:t>sparsely</a:t>
            </a:r>
            <a:r>
              <a:rPr lang="en-US" dirty="0">
                <a:latin typeface="Times New Roman" charset="0"/>
                <a:ea typeface="ＭＳ Ｐゴシック" charset="0"/>
              </a:rPr>
              <a:t> distributed</a:t>
            </a:r>
          </a:p>
          <a:p>
            <a:pPr lvl="1">
              <a:spcBef>
                <a:spcPts val="500"/>
              </a:spcBef>
              <a:spcAft>
                <a:spcPts val="500"/>
              </a:spcAft>
            </a:pPr>
            <a:r>
              <a:rPr lang="en-US" dirty="0">
                <a:latin typeface="Times New Roman" charset="0"/>
                <a:ea typeface="ＭＳ Ｐゴシック" charset="0"/>
              </a:rPr>
              <a:t>PIM attempts to combine the best of both worlds</a:t>
            </a:r>
          </a:p>
        </p:txBody>
      </p:sp>
    </p:spTree>
    <p:extLst>
      <p:ext uri="{BB962C8B-B14F-4D97-AF65-F5344CB8AC3E}">
        <p14:creationId xmlns:p14="http://schemas.microsoft.com/office/powerpoint/2010/main" val="250088478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0D1218EE-F70C-2B46-BA32-11DEC2D346D5}" type="slidenum">
              <a:rPr lang="en-US" sz="1400">
                <a:latin typeface="Times New Roman" charset="0"/>
              </a:rPr>
              <a:pPr/>
              <a:t>44</a:t>
            </a:fld>
            <a:endParaRPr lang="en-US" sz="1400">
              <a:latin typeface="Times New Roman" charset="0"/>
            </a:endParaRPr>
          </a:p>
        </p:txBody>
      </p:sp>
      <p:sp>
        <p:nvSpPr>
          <p:cNvPr id="118788" name="Rectangle 2"/>
          <p:cNvSpPr>
            <a:spLocks noGrp="1" noChangeArrowheads="1"/>
          </p:cNvSpPr>
          <p:nvPr>
            <p:ph type="title" idx="4294967295"/>
          </p:nvPr>
        </p:nvSpPr>
        <p:spPr/>
        <p:txBody>
          <a:bodyPr/>
          <a:lstStyle/>
          <a:p>
            <a:pPr>
              <a:spcBef>
                <a:spcPts val="500"/>
              </a:spcBef>
              <a:spcAft>
                <a:spcPts val="500"/>
              </a:spcAft>
            </a:pPr>
            <a:r>
              <a:rPr lang="en-US">
                <a:solidFill>
                  <a:schemeClr val="accent2"/>
                </a:solidFill>
                <a:latin typeface="Comic Sans MS" charset="0"/>
              </a:rPr>
              <a:t>Design Choices</a:t>
            </a:r>
            <a:endParaRPr lang="en-US" b="1">
              <a:latin typeface="Times New Roman" charset="0"/>
            </a:endParaRPr>
          </a:p>
        </p:txBody>
      </p:sp>
      <p:sp>
        <p:nvSpPr>
          <p:cNvPr id="118789" name="Rectangle 3"/>
          <p:cNvSpPr>
            <a:spLocks noGrp="1" noChangeArrowheads="1"/>
          </p:cNvSpPr>
          <p:nvPr>
            <p:ph type="body" idx="4294967295"/>
          </p:nvPr>
        </p:nvSpPr>
        <p:spPr/>
        <p:txBody>
          <a:bodyPr/>
          <a:lstStyle/>
          <a:p>
            <a:pPr>
              <a:spcBef>
                <a:spcPts val="500"/>
              </a:spcBef>
              <a:spcAft>
                <a:spcPts val="500"/>
              </a:spcAft>
            </a:pPr>
            <a:r>
              <a:rPr lang="en-US">
                <a:latin typeface="Times New Roman" charset="0"/>
              </a:rPr>
              <a:t>Shared trees or shortest path trees?</a:t>
            </a:r>
          </a:p>
          <a:p>
            <a:pPr lvl="1">
              <a:spcBef>
                <a:spcPts val="500"/>
              </a:spcBef>
              <a:spcAft>
                <a:spcPts val="500"/>
              </a:spcAft>
            </a:pPr>
            <a:r>
              <a:rPr lang="en-US">
                <a:latin typeface="Times New Roman" charset="0"/>
                <a:ea typeface="ＭＳ Ｐゴシック" charset="0"/>
              </a:rPr>
              <a:t>Both: use shared trees to </a:t>
            </a:r>
            <a:r>
              <a:rPr lang="ja-JP" altLang="en-US">
                <a:latin typeface="Times New Roman" charset="0"/>
                <a:ea typeface="ＭＳ Ｐゴシック" charset="0"/>
              </a:rPr>
              <a:t>‘</a:t>
            </a:r>
            <a:r>
              <a:rPr lang="en-US">
                <a:latin typeface="Times New Roman" charset="0"/>
                <a:ea typeface="ＭＳ Ｐゴシック" charset="0"/>
              </a:rPr>
              <a:t>Rendezvous</a:t>
            </a:r>
            <a:r>
              <a:rPr lang="ja-JP" altLang="en-US">
                <a:latin typeface="Times New Roman" charset="0"/>
                <a:ea typeface="ＭＳ Ｐゴシック" charset="0"/>
              </a:rPr>
              <a:t>’</a:t>
            </a:r>
            <a:r>
              <a:rPr lang="en-US">
                <a:latin typeface="Times New Roman" charset="0"/>
                <a:ea typeface="ＭＳ Ｐゴシック" charset="0"/>
              </a:rPr>
              <a:t> then switch to shortest path to deliver</a:t>
            </a:r>
          </a:p>
          <a:p>
            <a:pPr>
              <a:spcBef>
                <a:spcPts val="500"/>
              </a:spcBef>
              <a:spcAft>
                <a:spcPts val="500"/>
              </a:spcAft>
            </a:pPr>
            <a:r>
              <a:rPr lang="en-US">
                <a:latin typeface="Times New Roman" charset="0"/>
              </a:rPr>
              <a:t>DV or LS for routing?</a:t>
            </a:r>
          </a:p>
          <a:p>
            <a:pPr lvl="1">
              <a:spcBef>
                <a:spcPts val="500"/>
              </a:spcBef>
              <a:spcAft>
                <a:spcPts val="500"/>
              </a:spcAft>
            </a:pPr>
            <a:r>
              <a:rPr lang="en-US">
                <a:latin typeface="Times New Roman" charset="0"/>
                <a:ea typeface="ＭＳ Ｐゴシック" charset="0"/>
              </a:rPr>
              <a:t>Use routing tables regardless of which protocol created them (hence the name </a:t>
            </a:r>
            <a:r>
              <a:rPr lang="ja-JP" altLang="en-US">
                <a:latin typeface="Times New Roman" charset="0"/>
                <a:ea typeface="ＭＳ Ｐゴシック" charset="0"/>
              </a:rPr>
              <a:t>‘</a:t>
            </a:r>
            <a:r>
              <a:rPr lang="en-US">
                <a:latin typeface="Times New Roman" charset="0"/>
                <a:ea typeface="ＭＳ Ｐゴシック" charset="0"/>
              </a:rPr>
              <a:t>Protocol Independent</a:t>
            </a:r>
            <a:r>
              <a:rPr lang="ja-JP" altLang="en-US">
                <a:latin typeface="Times New Roman" charset="0"/>
                <a:ea typeface="ＭＳ Ｐゴシック" charset="0"/>
              </a:rPr>
              <a:t>’</a:t>
            </a:r>
            <a:r>
              <a:rPr lang="en-US">
                <a:latin typeface="Times New Roman" charset="0"/>
                <a:ea typeface="ＭＳ Ｐゴシック" charset="0"/>
              </a:rPr>
              <a:t>)</a:t>
            </a:r>
          </a:p>
        </p:txBody>
      </p:sp>
    </p:spTree>
    <p:extLst>
      <p:ext uri="{BB962C8B-B14F-4D97-AF65-F5344CB8AC3E}">
        <p14:creationId xmlns:p14="http://schemas.microsoft.com/office/powerpoint/2010/main" val="400556877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BE9E5E8D-7415-BD4C-83DB-502EDEA08EB4}" type="slidenum">
              <a:rPr lang="en-US" sz="1400">
                <a:latin typeface="Times New Roman" charset="0"/>
              </a:rPr>
              <a:pPr/>
              <a:t>45</a:t>
            </a:fld>
            <a:endParaRPr lang="en-US" sz="1400">
              <a:latin typeface="Times New Roman" charset="0"/>
            </a:endParaRPr>
          </a:p>
        </p:txBody>
      </p:sp>
      <p:sp>
        <p:nvSpPr>
          <p:cNvPr id="119812" name="Rectangle 2"/>
          <p:cNvSpPr>
            <a:spLocks noGrp="1" noChangeArrowheads="1"/>
          </p:cNvSpPr>
          <p:nvPr>
            <p:ph type="title" idx="4294967295"/>
          </p:nvPr>
        </p:nvSpPr>
        <p:spPr/>
        <p:txBody>
          <a:bodyPr/>
          <a:lstStyle/>
          <a:p>
            <a:pPr>
              <a:spcBef>
                <a:spcPts val="500"/>
              </a:spcBef>
              <a:spcAft>
                <a:spcPts val="500"/>
              </a:spcAft>
            </a:pPr>
            <a:r>
              <a:rPr lang="en-US">
                <a:solidFill>
                  <a:schemeClr val="accent2"/>
                </a:solidFill>
                <a:latin typeface="Comic Sans MS" charset="0"/>
              </a:rPr>
              <a:t>PIM Operation Modes</a:t>
            </a:r>
            <a:endParaRPr lang="en-US" b="1">
              <a:latin typeface="Times New Roman" charset="0"/>
            </a:endParaRPr>
          </a:p>
        </p:txBody>
      </p:sp>
      <p:sp>
        <p:nvSpPr>
          <p:cNvPr id="119813" name="Rectangle 3"/>
          <p:cNvSpPr>
            <a:spLocks noGrp="1" noChangeArrowheads="1"/>
          </p:cNvSpPr>
          <p:nvPr>
            <p:ph type="body" idx="4294967295"/>
          </p:nvPr>
        </p:nvSpPr>
        <p:spPr/>
        <p:txBody>
          <a:bodyPr/>
          <a:lstStyle/>
          <a:p>
            <a:pPr>
              <a:spcBef>
                <a:spcPts val="500"/>
              </a:spcBef>
              <a:spcAft>
                <a:spcPts val="500"/>
              </a:spcAft>
            </a:pPr>
            <a:r>
              <a:rPr lang="en-US" dirty="0">
                <a:latin typeface="Times New Roman" charset="0"/>
              </a:rPr>
              <a:t>PIM provides both dense-mode (DM) and sparse-mode (SM) protocols </a:t>
            </a:r>
          </a:p>
          <a:p>
            <a:pPr>
              <a:spcBef>
                <a:spcPts val="500"/>
              </a:spcBef>
              <a:spcAft>
                <a:spcPts val="500"/>
              </a:spcAft>
            </a:pPr>
            <a:r>
              <a:rPr lang="en-US" dirty="0">
                <a:latin typeface="Times New Roman" charset="0"/>
              </a:rPr>
              <a:t>PIM-DM: </a:t>
            </a:r>
            <a:r>
              <a:rPr lang="en-US" dirty="0" smtClean="0">
                <a:latin typeface="Times New Roman" charset="0"/>
              </a:rPr>
              <a:t>flood but use routing tables for optimizations </a:t>
            </a:r>
            <a:endParaRPr lang="en-US" dirty="0">
              <a:latin typeface="Times New Roman" charset="0"/>
            </a:endParaRPr>
          </a:p>
          <a:p>
            <a:pPr>
              <a:spcBef>
                <a:spcPts val="500"/>
              </a:spcBef>
              <a:spcAft>
                <a:spcPts val="500"/>
              </a:spcAft>
            </a:pPr>
            <a:r>
              <a:rPr lang="en-US" dirty="0">
                <a:latin typeface="Times New Roman" charset="0"/>
              </a:rPr>
              <a:t>PIM-SM: </a:t>
            </a:r>
            <a:r>
              <a:rPr lang="en-US" dirty="0" smtClean="0">
                <a:latin typeface="Times New Roman" charset="0"/>
              </a:rPr>
              <a:t>selectively forward packets based on membership spanning tree. </a:t>
            </a:r>
            <a:endParaRPr lang="en-US" dirty="0">
              <a:latin typeface="Times New Roman" charset="0"/>
            </a:endParaRPr>
          </a:p>
        </p:txBody>
      </p:sp>
    </p:spTree>
    <p:extLst>
      <p:ext uri="{BB962C8B-B14F-4D97-AF65-F5344CB8AC3E}">
        <p14:creationId xmlns:p14="http://schemas.microsoft.com/office/powerpoint/2010/main" val="419795474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E5460CE6-9AFF-CB4F-AFD8-BEFE70279448}" type="slidenum">
              <a:rPr lang="en-US" sz="1400">
                <a:latin typeface="Times New Roman" charset="0"/>
              </a:rPr>
              <a:pPr/>
              <a:t>46</a:t>
            </a:fld>
            <a:endParaRPr lang="en-US" sz="1400">
              <a:latin typeface="Times New Roman" charset="0"/>
            </a:endParaRPr>
          </a:p>
        </p:txBody>
      </p:sp>
      <p:sp>
        <p:nvSpPr>
          <p:cNvPr id="120836"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sp>
        <p:nvSpPr>
          <p:cNvPr id="120837" name="Rectangle 3"/>
          <p:cNvSpPr>
            <a:spLocks noGrp="1" noChangeArrowheads="1"/>
          </p:cNvSpPr>
          <p:nvPr>
            <p:ph type="body" idx="1"/>
          </p:nvPr>
        </p:nvSpPr>
        <p:spPr>
          <a:xfrm>
            <a:off x="458788" y="1590675"/>
            <a:ext cx="8685212" cy="4191000"/>
          </a:xfrm>
        </p:spPr>
        <p:txBody>
          <a:bodyPr lIns="102833" tIns="51417" rIns="102833" bIns="51417"/>
          <a:lstStyle/>
          <a:p>
            <a:r>
              <a:rPr lang="en-US">
                <a:latin typeface="Times New Roman" charset="0"/>
              </a:rPr>
              <a:t>Packets initially flow on broadcast tree</a:t>
            </a:r>
          </a:p>
          <a:p>
            <a:r>
              <a:rPr lang="en-US">
                <a:latin typeface="Times New Roman" charset="0"/>
              </a:rPr>
              <a:t>Forwarded away from source using the RPF algorithm</a:t>
            </a:r>
          </a:p>
          <a:p>
            <a:pPr lvl="1"/>
            <a:r>
              <a:rPr lang="en-US">
                <a:latin typeface="Times New Roman" charset="0"/>
                <a:ea typeface="ＭＳ Ｐゴシック" charset="0"/>
              </a:rPr>
              <a:t>A router forwards a multicast datagram if received on the interface used to send unicast datagrams to the source</a:t>
            </a:r>
          </a:p>
          <a:p>
            <a:r>
              <a:rPr lang="en-US">
                <a:latin typeface="Times New Roman" charset="0"/>
              </a:rPr>
              <a:t>Then, Prunes are sent up the tree to remove branches with no members</a:t>
            </a:r>
          </a:p>
        </p:txBody>
      </p:sp>
    </p:spTree>
    <p:extLst>
      <p:ext uri="{BB962C8B-B14F-4D97-AF65-F5344CB8AC3E}">
        <p14:creationId xmlns:p14="http://schemas.microsoft.com/office/powerpoint/2010/main" val="177065079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E3A75B00-000A-3B45-87C6-6F4988FAC485}" type="slidenum">
              <a:rPr lang="en-US" sz="1400">
                <a:latin typeface="Times New Roman" charset="0"/>
              </a:rPr>
              <a:pPr/>
              <a:t>47</a:t>
            </a:fld>
            <a:endParaRPr lang="en-US" sz="1400">
              <a:latin typeface="Times New Roman" charset="0"/>
            </a:endParaRPr>
          </a:p>
        </p:txBody>
      </p:sp>
      <p:sp>
        <p:nvSpPr>
          <p:cNvPr id="121860"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sp>
        <p:nvSpPr>
          <p:cNvPr id="121861" name="Line 3"/>
          <p:cNvSpPr>
            <a:spLocks noChangeShapeType="1"/>
          </p:cNvSpPr>
          <p:nvPr/>
        </p:nvSpPr>
        <p:spPr bwMode="auto">
          <a:xfrm flipV="1">
            <a:off x="2163763" y="2784475"/>
            <a:ext cx="1154112" cy="1152525"/>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62" name="Line 4"/>
          <p:cNvSpPr>
            <a:spLocks noChangeShapeType="1"/>
          </p:cNvSpPr>
          <p:nvPr/>
        </p:nvSpPr>
        <p:spPr bwMode="auto">
          <a:xfrm>
            <a:off x="1835150" y="2271713"/>
            <a:ext cx="0" cy="239553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63" name="Line 5"/>
          <p:cNvSpPr>
            <a:spLocks noChangeShapeType="1"/>
          </p:cNvSpPr>
          <p:nvPr/>
        </p:nvSpPr>
        <p:spPr bwMode="auto">
          <a:xfrm>
            <a:off x="3635375" y="2271713"/>
            <a:ext cx="0" cy="239553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64" name="Line 6"/>
          <p:cNvSpPr>
            <a:spLocks noChangeShapeType="1"/>
          </p:cNvSpPr>
          <p:nvPr/>
        </p:nvSpPr>
        <p:spPr bwMode="auto">
          <a:xfrm>
            <a:off x="3751263" y="3983038"/>
            <a:ext cx="1282700"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65" name="Line 7"/>
          <p:cNvSpPr>
            <a:spLocks noChangeShapeType="1"/>
          </p:cNvSpPr>
          <p:nvPr/>
        </p:nvSpPr>
        <p:spPr bwMode="auto">
          <a:xfrm>
            <a:off x="5722938" y="3983038"/>
            <a:ext cx="596900"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66" name="Line 8"/>
          <p:cNvSpPr>
            <a:spLocks noChangeShapeType="1"/>
          </p:cNvSpPr>
          <p:nvPr/>
        </p:nvSpPr>
        <p:spPr bwMode="auto">
          <a:xfrm>
            <a:off x="7437438" y="3360738"/>
            <a:ext cx="5953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67" name="Line 9"/>
          <p:cNvSpPr>
            <a:spLocks noChangeShapeType="1"/>
          </p:cNvSpPr>
          <p:nvPr/>
        </p:nvSpPr>
        <p:spPr bwMode="auto">
          <a:xfrm>
            <a:off x="7235825" y="4843463"/>
            <a:ext cx="0" cy="42386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68" name="Line 10"/>
          <p:cNvSpPr>
            <a:spLocks noChangeShapeType="1"/>
          </p:cNvSpPr>
          <p:nvPr/>
        </p:nvSpPr>
        <p:spPr bwMode="auto">
          <a:xfrm>
            <a:off x="4578350" y="5356225"/>
            <a:ext cx="0" cy="3397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69" name="Line 11"/>
          <p:cNvSpPr>
            <a:spLocks noChangeShapeType="1"/>
          </p:cNvSpPr>
          <p:nvPr/>
        </p:nvSpPr>
        <p:spPr bwMode="auto">
          <a:xfrm>
            <a:off x="3151188" y="5153025"/>
            <a:ext cx="1147762"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0" name="Line 12"/>
          <p:cNvSpPr>
            <a:spLocks noChangeShapeType="1"/>
          </p:cNvSpPr>
          <p:nvPr/>
        </p:nvSpPr>
        <p:spPr bwMode="auto">
          <a:xfrm>
            <a:off x="2547938" y="4672013"/>
            <a:ext cx="0" cy="338137"/>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1" name="Line 13"/>
          <p:cNvSpPr>
            <a:spLocks noChangeShapeType="1"/>
          </p:cNvSpPr>
          <p:nvPr/>
        </p:nvSpPr>
        <p:spPr bwMode="auto">
          <a:xfrm>
            <a:off x="1433513" y="4672013"/>
            <a:ext cx="0" cy="4810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21872"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3684588"/>
            <a:ext cx="9556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3"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188" y="3684588"/>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74"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3213" y="496887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5" name="Line 17"/>
          <p:cNvSpPr>
            <a:spLocks noChangeShapeType="1"/>
          </p:cNvSpPr>
          <p:nvPr/>
        </p:nvSpPr>
        <p:spPr bwMode="auto">
          <a:xfrm>
            <a:off x="1436688" y="2268538"/>
            <a:ext cx="26543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6" name="Line 18"/>
          <p:cNvSpPr>
            <a:spLocks noChangeShapeType="1"/>
          </p:cNvSpPr>
          <p:nvPr/>
        </p:nvSpPr>
        <p:spPr bwMode="auto">
          <a:xfrm>
            <a:off x="2784475" y="1844675"/>
            <a:ext cx="0" cy="423863"/>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7" name="Line 19"/>
          <p:cNvSpPr>
            <a:spLocks noChangeShapeType="1"/>
          </p:cNvSpPr>
          <p:nvPr/>
        </p:nvSpPr>
        <p:spPr bwMode="auto">
          <a:xfrm>
            <a:off x="1265238" y="4667250"/>
            <a:ext cx="291147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8" name="Line 20"/>
          <p:cNvSpPr>
            <a:spLocks noChangeShapeType="1"/>
          </p:cNvSpPr>
          <p:nvPr/>
        </p:nvSpPr>
        <p:spPr bwMode="auto">
          <a:xfrm>
            <a:off x="6319838" y="2871788"/>
            <a:ext cx="0" cy="19669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9" name="Line 21"/>
          <p:cNvSpPr>
            <a:spLocks noChangeShapeType="1"/>
          </p:cNvSpPr>
          <p:nvPr/>
        </p:nvSpPr>
        <p:spPr bwMode="auto">
          <a:xfrm>
            <a:off x="8032750" y="3108325"/>
            <a:ext cx="0" cy="5095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80" name="Line 22"/>
          <p:cNvSpPr>
            <a:spLocks noChangeShapeType="1"/>
          </p:cNvSpPr>
          <p:nvPr/>
        </p:nvSpPr>
        <p:spPr bwMode="auto">
          <a:xfrm>
            <a:off x="6323013" y="3275013"/>
            <a:ext cx="511175"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81" name="Line 23"/>
          <p:cNvSpPr>
            <a:spLocks noChangeShapeType="1"/>
          </p:cNvSpPr>
          <p:nvPr/>
        </p:nvSpPr>
        <p:spPr bwMode="auto">
          <a:xfrm>
            <a:off x="6323013" y="4552950"/>
            <a:ext cx="611187"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82" name="Line 24"/>
          <p:cNvSpPr>
            <a:spLocks noChangeShapeType="1"/>
          </p:cNvSpPr>
          <p:nvPr/>
        </p:nvSpPr>
        <p:spPr bwMode="auto">
          <a:xfrm>
            <a:off x="5637213" y="5267325"/>
            <a:ext cx="23955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83" name="Line 25"/>
          <p:cNvSpPr>
            <a:spLocks noChangeShapeType="1"/>
          </p:cNvSpPr>
          <p:nvPr/>
        </p:nvSpPr>
        <p:spPr bwMode="auto">
          <a:xfrm>
            <a:off x="6427788" y="5268913"/>
            <a:ext cx="0" cy="339725"/>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84" name="Line 26"/>
          <p:cNvSpPr>
            <a:spLocks noChangeShapeType="1"/>
          </p:cNvSpPr>
          <p:nvPr/>
        </p:nvSpPr>
        <p:spPr bwMode="auto">
          <a:xfrm>
            <a:off x="3751263" y="5695950"/>
            <a:ext cx="1625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85" name="Rectangle 27"/>
          <p:cNvSpPr>
            <a:spLocks noChangeArrowheads="1"/>
          </p:cNvSpPr>
          <p:nvPr/>
        </p:nvSpPr>
        <p:spPr bwMode="auto">
          <a:xfrm>
            <a:off x="2263775" y="1323975"/>
            <a:ext cx="9810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21886" name="Rectangle 28"/>
          <p:cNvSpPr>
            <a:spLocks noChangeArrowheads="1"/>
          </p:cNvSpPr>
          <p:nvPr/>
        </p:nvSpPr>
        <p:spPr bwMode="auto">
          <a:xfrm>
            <a:off x="6121400" y="56086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21887" name="Rectangle 29"/>
          <p:cNvSpPr>
            <a:spLocks noChangeArrowheads="1"/>
          </p:cNvSpPr>
          <p:nvPr/>
        </p:nvSpPr>
        <p:spPr bwMode="auto">
          <a:xfrm>
            <a:off x="485775" y="5159375"/>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pic>
        <p:nvPicPr>
          <p:cNvPr id="121888"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2570163"/>
            <a:ext cx="9556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89"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684588"/>
            <a:ext cx="9572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90" name="Picture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570163"/>
            <a:ext cx="957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91" name="Picture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8850" y="4968875"/>
            <a:ext cx="957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92" name="Picture 3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0688" y="3090863"/>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93" name="Picture 3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0688" y="4370388"/>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894" name="Group 36"/>
          <p:cNvGrpSpPr>
            <a:grpSpLocks/>
          </p:cNvGrpSpPr>
          <p:nvPr/>
        </p:nvGrpSpPr>
        <p:grpSpPr bwMode="auto">
          <a:xfrm>
            <a:off x="1649413" y="2828925"/>
            <a:ext cx="5778500" cy="2778125"/>
            <a:chOff x="856" y="1467"/>
            <a:chExt cx="3236" cy="1556"/>
          </a:xfrm>
        </p:grpSpPr>
        <p:sp>
          <p:nvSpPr>
            <p:cNvPr id="293925" name="Rectangle 37"/>
            <p:cNvSpPr>
              <a:spLocks noChangeArrowheads="1"/>
            </p:cNvSpPr>
            <p:nvPr/>
          </p:nvSpPr>
          <p:spPr bwMode="auto">
            <a:xfrm>
              <a:off x="1864" y="2091"/>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D</a:t>
              </a:r>
            </a:p>
          </p:txBody>
        </p:sp>
        <p:sp>
          <p:nvSpPr>
            <p:cNvPr id="293926" name="Rectangle 38"/>
            <p:cNvSpPr>
              <a:spLocks noChangeArrowheads="1"/>
            </p:cNvSpPr>
            <p:nvPr/>
          </p:nvSpPr>
          <p:spPr bwMode="auto">
            <a:xfrm>
              <a:off x="2927" y="2091"/>
              <a:ext cx="194"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F</a:t>
              </a:r>
            </a:p>
          </p:txBody>
        </p:sp>
        <p:sp>
          <p:nvSpPr>
            <p:cNvPr id="293927" name="Rectangle 39"/>
            <p:cNvSpPr>
              <a:spLocks noChangeArrowheads="1"/>
            </p:cNvSpPr>
            <p:nvPr/>
          </p:nvSpPr>
          <p:spPr bwMode="auto">
            <a:xfrm>
              <a:off x="2420" y="2811"/>
              <a:ext cx="15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I</a:t>
              </a:r>
            </a:p>
          </p:txBody>
        </p:sp>
        <p:sp>
          <p:nvSpPr>
            <p:cNvPr id="293928" name="Rectangle 40"/>
            <p:cNvSpPr>
              <a:spLocks noChangeArrowheads="1"/>
            </p:cNvSpPr>
            <p:nvPr/>
          </p:nvSpPr>
          <p:spPr bwMode="auto">
            <a:xfrm>
              <a:off x="1864"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B</a:t>
              </a:r>
            </a:p>
          </p:txBody>
        </p:sp>
        <p:sp>
          <p:nvSpPr>
            <p:cNvPr id="293929" name="Rectangle 41"/>
            <p:cNvSpPr>
              <a:spLocks noChangeArrowheads="1"/>
            </p:cNvSpPr>
            <p:nvPr/>
          </p:nvSpPr>
          <p:spPr bwMode="auto">
            <a:xfrm>
              <a:off x="856" y="2091"/>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C</a:t>
              </a:r>
            </a:p>
          </p:txBody>
        </p:sp>
        <p:sp>
          <p:nvSpPr>
            <p:cNvPr id="293930" name="Rectangle 42"/>
            <p:cNvSpPr>
              <a:spLocks noChangeArrowheads="1"/>
            </p:cNvSpPr>
            <p:nvPr/>
          </p:nvSpPr>
          <p:spPr bwMode="auto">
            <a:xfrm>
              <a:off x="856"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A</a:t>
              </a:r>
            </a:p>
          </p:txBody>
        </p:sp>
        <p:sp>
          <p:nvSpPr>
            <p:cNvPr id="293931" name="Rectangle 43"/>
            <p:cNvSpPr>
              <a:spLocks noChangeArrowheads="1"/>
            </p:cNvSpPr>
            <p:nvPr/>
          </p:nvSpPr>
          <p:spPr bwMode="auto">
            <a:xfrm>
              <a:off x="1340" y="2811"/>
              <a:ext cx="20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E</a:t>
              </a:r>
            </a:p>
          </p:txBody>
        </p:sp>
        <p:sp>
          <p:nvSpPr>
            <p:cNvPr id="293932" name="Rectangle 44"/>
            <p:cNvSpPr>
              <a:spLocks noChangeArrowheads="1"/>
            </p:cNvSpPr>
            <p:nvPr/>
          </p:nvSpPr>
          <p:spPr bwMode="auto">
            <a:xfrm>
              <a:off x="3876" y="1755"/>
              <a:ext cx="216"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G</a:t>
              </a:r>
            </a:p>
          </p:txBody>
        </p:sp>
        <p:sp>
          <p:nvSpPr>
            <p:cNvPr id="293933" name="Rectangle 45"/>
            <p:cNvSpPr>
              <a:spLocks noChangeArrowheads="1"/>
            </p:cNvSpPr>
            <p:nvPr/>
          </p:nvSpPr>
          <p:spPr bwMode="auto">
            <a:xfrm>
              <a:off x="3880" y="2475"/>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H</a:t>
              </a:r>
            </a:p>
          </p:txBody>
        </p:sp>
      </p:grpSp>
    </p:spTree>
    <p:extLst>
      <p:ext uri="{BB962C8B-B14F-4D97-AF65-F5344CB8AC3E}">
        <p14:creationId xmlns:p14="http://schemas.microsoft.com/office/powerpoint/2010/main" val="352824148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EFD46AF7-A9BF-2C41-AC44-A7DE2ADD6DF0}" type="slidenum">
              <a:rPr lang="en-US" sz="1400">
                <a:latin typeface="Times New Roman" charset="0"/>
              </a:rPr>
              <a:pPr/>
              <a:t>48</a:t>
            </a:fld>
            <a:endParaRPr lang="en-US" sz="1400">
              <a:latin typeface="Times New Roman" charset="0"/>
            </a:endParaRPr>
          </a:p>
        </p:txBody>
      </p:sp>
      <p:sp>
        <p:nvSpPr>
          <p:cNvPr id="122884"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pic>
        <p:nvPicPr>
          <p:cNvPr id="12288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16" name="Line 4"/>
          <p:cNvSpPr>
            <a:spLocks noChangeShapeType="1"/>
          </p:cNvSpPr>
          <p:nvPr/>
        </p:nvSpPr>
        <p:spPr bwMode="auto">
          <a:xfrm flipV="1">
            <a:off x="2171700" y="2573338"/>
            <a:ext cx="1023938" cy="1025525"/>
          </a:xfrm>
          <a:prstGeom prst="line">
            <a:avLst/>
          </a:prstGeom>
          <a:noFill/>
          <a:ln w="25400">
            <a:solidFill>
              <a:schemeClr val="accent2"/>
            </a:solidFill>
            <a:round/>
            <a:headEnd type="stealth" w="med" len="lg"/>
            <a:tailEnd type="none" w="sm" len="sm"/>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4917" name="Line 5"/>
          <p:cNvSpPr>
            <a:spLocks noChangeShapeType="1"/>
          </p:cNvSpPr>
          <p:nvPr/>
        </p:nvSpPr>
        <p:spPr bwMode="auto">
          <a:xfrm>
            <a:off x="1714500"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4918" name="Line 6"/>
          <p:cNvSpPr>
            <a:spLocks noChangeShapeType="1"/>
          </p:cNvSpPr>
          <p:nvPr/>
        </p:nvSpPr>
        <p:spPr bwMode="auto">
          <a:xfrm>
            <a:off x="3514725"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4919" name="Line 7"/>
          <p:cNvSpPr>
            <a:spLocks noChangeShapeType="1"/>
          </p:cNvSpPr>
          <p:nvPr/>
        </p:nvSpPr>
        <p:spPr bwMode="auto">
          <a:xfrm>
            <a:off x="3630613" y="3771900"/>
            <a:ext cx="12811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4920" name="Line 8"/>
          <p:cNvSpPr>
            <a:spLocks noChangeShapeType="1"/>
          </p:cNvSpPr>
          <p:nvPr/>
        </p:nvSpPr>
        <p:spPr bwMode="auto">
          <a:xfrm>
            <a:off x="5600700" y="3771900"/>
            <a:ext cx="59690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2891" name="Line 9"/>
          <p:cNvSpPr>
            <a:spLocks noChangeShapeType="1"/>
          </p:cNvSpPr>
          <p:nvPr/>
        </p:nvSpPr>
        <p:spPr bwMode="auto">
          <a:xfrm>
            <a:off x="7315200" y="3151188"/>
            <a:ext cx="5969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4922" name="Line 10"/>
          <p:cNvSpPr>
            <a:spLocks noChangeShapeType="1"/>
          </p:cNvSpPr>
          <p:nvPr/>
        </p:nvSpPr>
        <p:spPr bwMode="auto">
          <a:xfrm>
            <a:off x="7113588" y="4632325"/>
            <a:ext cx="0" cy="42386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2893" name="Line 11"/>
          <p:cNvSpPr>
            <a:spLocks noChangeShapeType="1"/>
          </p:cNvSpPr>
          <p:nvPr/>
        </p:nvSpPr>
        <p:spPr bwMode="auto">
          <a:xfrm>
            <a:off x="4456113" y="5146675"/>
            <a:ext cx="0" cy="3381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4924" name="Line 12"/>
          <p:cNvSpPr>
            <a:spLocks noChangeShapeType="1"/>
          </p:cNvSpPr>
          <p:nvPr/>
        </p:nvSpPr>
        <p:spPr bwMode="auto">
          <a:xfrm>
            <a:off x="3030538" y="4943475"/>
            <a:ext cx="9382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4925" name="Line 13"/>
          <p:cNvSpPr>
            <a:spLocks noChangeShapeType="1"/>
          </p:cNvSpPr>
          <p:nvPr/>
        </p:nvSpPr>
        <p:spPr bwMode="auto">
          <a:xfrm>
            <a:off x="2427288" y="4460875"/>
            <a:ext cx="0" cy="339725"/>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4926" name="Line 14"/>
          <p:cNvSpPr>
            <a:spLocks noChangeShapeType="1"/>
          </p:cNvSpPr>
          <p:nvPr/>
        </p:nvSpPr>
        <p:spPr bwMode="auto">
          <a:xfrm>
            <a:off x="1312863" y="4460875"/>
            <a:ext cx="0" cy="93821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2897"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58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8"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553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9"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0038" y="2881313"/>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0" name="Picture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038" y="4159250"/>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1" name="Picture 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256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2" name="Line 20"/>
          <p:cNvSpPr>
            <a:spLocks noChangeShapeType="1"/>
          </p:cNvSpPr>
          <p:nvPr/>
        </p:nvSpPr>
        <p:spPr bwMode="auto">
          <a:xfrm>
            <a:off x="1316038" y="2057400"/>
            <a:ext cx="26527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4933" name="Line 21"/>
          <p:cNvSpPr>
            <a:spLocks noChangeShapeType="1"/>
          </p:cNvSpPr>
          <p:nvPr/>
        </p:nvSpPr>
        <p:spPr bwMode="auto">
          <a:xfrm>
            <a:off x="2662238" y="1633538"/>
            <a:ext cx="0" cy="423862"/>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2904" name="Line 22"/>
          <p:cNvSpPr>
            <a:spLocks noChangeShapeType="1"/>
          </p:cNvSpPr>
          <p:nvPr/>
        </p:nvSpPr>
        <p:spPr bwMode="auto">
          <a:xfrm>
            <a:off x="1144588" y="4457700"/>
            <a:ext cx="29098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05" name="Line 23"/>
          <p:cNvSpPr>
            <a:spLocks noChangeShapeType="1"/>
          </p:cNvSpPr>
          <p:nvPr/>
        </p:nvSpPr>
        <p:spPr bwMode="auto">
          <a:xfrm>
            <a:off x="6197600" y="2662238"/>
            <a:ext cx="0" cy="19669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06" name="Line 24"/>
          <p:cNvSpPr>
            <a:spLocks noChangeShapeType="1"/>
          </p:cNvSpPr>
          <p:nvPr/>
        </p:nvSpPr>
        <p:spPr bwMode="auto">
          <a:xfrm>
            <a:off x="7912100" y="2897188"/>
            <a:ext cx="0" cy="5111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4937" name="Line 25"/>
          <p:cNvSpPr>
            <a:spLocks noChangeShapeType="1"/>
          </p:cNvSpPr>
          <p:nvPr/>
        </p:nvSpPr>
        <p:spPr bwMode="auto">
          <a:xfrm>
            <a:off x="6200775" y="3065463"/>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4938" name="Line 26"/>
          <p:cNvSpPr>
            <a:spLocks noChangeShapeType="1"/>
          </p:cNvSpPr>
          <p:nvPr/>
        </p:nvSpPr>
        <p:spPr bwMode="auto">
          <a:xfrm>
            <a:off x="6200775" y="4343400"/>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2909" name="Line 27"/>
          <p:cNvSpPr>
            <a:spLocks noChangeShapeType="1"/>
          </p:cNvSpPr>
          <p:nvPr/>
        </p:nvSpPr>
        <p:spPr bwMode="auto">
          <a:xfrm>
            <a:off x="5514975" y="5056188"/>
            <a:ext cx="23971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4940" name="Line 28"/>
          <p:cNvSpPr>
            <a:spLocks noChangeShapeType="1"/>
          </p:cNvSpPr>
          <p:nvPr/>
        </p:nvSpPr>
        <p:spPr bwMode="auto">
          <a:xfrm>
            <a:off x="6176963" y="506095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2911" name="Line 29"/>
          <p:cNvSpPr>
            <a:spLocks noChangeShapeType="1"/>
          </p:cNvSpPr>
          <p:nvPr/>
        </p:nvSpPr>
        <p:spPr bwMode="auto">
          <a:xfrm>
            <a:off x="3630613" y="5484813"/>
            <a:ext cx="16240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12" name="Rectangle 30"/>
          <p:cNvSpPr>
            <a:spLocks noChangeArrowheads="1"/>
          </p:cNvSpPr>
          <p:nvPr/>
        </p:nvSpPr>
        <p:spPr bwMode="auto">
          <a:xfrm>
            <a:off x="2171700" y="1214438"/>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22913" name="Rectangle 31"/>
          <p:cNvSpPr>
            <a:spLocks noChangeArrowheads="1"/>
          </p:cNvSpPr>
          <p:nvPr/>
        </p:nvSpPr>
        <p:spPr bwMode="auto">
          <a:xfrm>
            <a:off x="2176463" y="3732213"/>
            <a:ext cx="8540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Prune</a:t>
            </a:r>
          </a:p>
        </p:txBody>
      </p:sp>
      <p:sp>
        <p:nvSpPr>
          <p:cNvPr id="122914" name="Rectangle 32"/>
          <p:cNvSpPr>
            <a:spLocks noChangeArrowheads="1"/>
          </p:cNvSpPr>
          <p:nvPr/>
        </p:nvSpPr>
        <p:spPr bwMode="auto">
          <a:xfrm>
            <a:off x="5892800" y="5399088"/>
            <a:ext cx="1349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22915" name="Rectangle 33"/>
          <p:cNvSpPr>
            <a:spLocks noChangeArrowheads="1"/>
          </p:cNvSpPr>
          <p:nvPr/>
        </p:nvSpPr>
        <p:spPr bwMode="auto">
          <a:xfrm>
            <a:off x="547688" y="5399088"/>
            <a:ext cx="13509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294946" name="Line 34"/>
          <p:cNvSpPr>
            <a:spLocks noChangeShapeType="1"/>
          </p:cNvSpPr>
          <p:nvPr/>
        </p:nvSpPr>
        <p:spPr bwMode="auto">
          <a:xfrm>
            <a:off x="3514725"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2917" name="Picture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9588"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48" name="Line 36"/>
          <p:cNvSpPr>
            <a:spLocks noChangeShapeType="1"/>
          </p:cNvSpPr>
          <p:nvPr/>
        </p:nvSpPr>
        <p:spPr bwMode="auto">
          <a:xfrm>
            <a:off x="3514725"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4949" name="Line 37"/>
          <p:cNvSpPr>
            <a:spLocks noChangeShapeType="1"/>
          </p:cNvSpPr>
          <p:nvPr/>
        </p:nvSpPr>
        <p:spPr bwMode="auto">
          <a:xfrm flipV="1">
            <a:off x="2171700" y="2801938"/>
            <a:ext cx="1023938" cy="1025525"/>
          </a:xfrm>
          <a:prstGeom prst="line">
            <a:avLst/>
          </a:prstGeom>
          <a:noFill/>
          <a:ln w="25400">
            <a:solidFill>
              <a:schemeClr val="accent1"/>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2920"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51" name="Line 39"/>
          <p:cNvSpPr>
            <a:spLocks noChangeShapeType="1"/>
          </p:cNvSpPr>
          <p:nvPr/>
        </p:nvSpPr>
        <p:spPr bwMode="auto">
          <a:xfrm>
            <a:off x="1714500"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2922" name="Picture 4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9363"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53" name="Line 41"/>
          <p:cNvSpPr>
            <a:spLocks noChangeShapeType="1"/>
          </p:cNvSpPr>
          <p:nvPr/>
        </p:nvSpPr>
        <p:spPr bwMode="auto">
          <a:xfrm>
            <a:off x="1714500"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grpSp>
        <p:nvGrpSpPr>
          <p:cNvPr id="122924" name="Group 42"/>
          <p:cNvGrpSpPr>
            <a:grpSpLocks/>
          </p:cNvGrpSpPr>
          <p:nvPr/>
        </p:nvGrpSpPr>
        <p:grpSpPr bwMode="auto">
          <a:xfrm>
            <a:off x="1528763" y="2619375"/>
            <a:ext cx="5778500" cy="2776538"/>
            <a:chOff x="856" y="1467"/>
            <a:chExt cx="3236" cy="1556"/>
          </a:xfrm>
        </p:grpSpPr>
        <p:sp>
          <p:nvSpPr>
            <p:cNvPr id="294955" name="Rectangle 43"/>
            <p:cNvSpPr>
              <a:spLocks noChangeArrowheads="1"/>
            </p:cNvSpPr>
            <p:nvPr/>
          </p:nvSpPr>
          <p:spPr bwMode="auto">
            <a:xfrm>
              <a:off x="1864"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D</a:t>
              </a:r>
            </a:p>
          </p:txBody>
        </p:sp>
        <p:sp>
          <p:nvSpPr>
            <p:cNvPr id="294956" name="Rectangle 44"/>
            <p:cNvSpPr>
              <a:spLocks noChangeArrowheads="1"/>
            </p:cNvSpPr>
            <p:nvPr/>
          </p:nvSpPr>
          <p:spPr bwMode="auto">
            <a:xfrm>
              <a:off x="2927" y="2091"/>
              <a:ext cx="194"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F</a:t>
              </a:r>
            </a:p>
          </p:txBody>
        </p:sp>
        <p:sp>
          <p:nvSpPr>
            <p:cNvPr id="294957" name="Rectangle 45"/>
            <p:cNvSpPr>
              <a:spLocks noChangeArrowheads="1"/>
            </p:cNvSpPr>
            <p:nvPr/>
          </p:nvSpPr>
          <p:spPr bwMode="auto">
            <a:xfrm>
              <a:off x="2420" y="2811"/>
              <a:ext cx="15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I</a:t>
              </a:r>
            </a:p>
          </p:txBody>
        </p:sp>
        <p:sp>
          <p:nvSpPr>
            <p:cNvPr id="294958" name="Rectangle 46"/>
            <p:cNvSpPr>
              <a:spLocks noChangeArrowheads="1"/>
            </p:cNvSpPr>
            <p:nvPr/>
          </p:nvSpPr>
          <p:spPr bwMode="auto">
            <a:xfrm>
              <a:off x="1864"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B</a:t>
              </a:r>
            </a:p>
          </p:txBody>
        </p:sp>
        <p:sp>
          <p:nvSpPr>
            <p:cNvPr id="294959" name="Rectangle 47"/>
            <p:cNvSpPr>
              <a:spLocks noChangeArrowheads="1"/>
            </p:cNvSpPr>
            <p:nvPr/>
          </p:nvSpPr>
          <p:spPr bwMode="auto">
            <a:xfrm>
              <a:off x="856"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C</a:t>
              </a:r>
            </a:p>
          </p:txBody>
        </p:sp>
        <p:sp>
          <p:nvSpPr>
            <p:cNvPr id="294960" name="Rectangle 48"/>
            <p:cNvSpPr>
              <a:spLocks noChangeArrowheads="1"/>
            </p:cNvSpPr>
            <p:nvPr/>
          </p:nvSpPr>
          <p:spPr bwMode="auto">
            <a:xfrm>
              <a:off x="856"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A</a:t>
              </a:r>
            </a:p>
          </p:txBody>
        </p:sp>
        <p:sp>
          <p:nvSpPr>
            <p:cNvPr id="294961" name="Rectangle 49"/>
            <p:cNvSpPr>
              <a:spLocks noChangeArrowheads="1"/>
            </p:cNvSpPr>
            <p:nvPr/>
          </p:nvSpPr>
          <p:spPr bwMode="auto">
            <a:xfrm>
              <a:off x="1340" y="2811"/>
              <a:ext cx="20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E</a:t>
              </a:r>
            </a:p>
          </p:txBody>
        </p:sp>
        <p:sp>
          <p:nvSpPr>
            <p:cNvPr id="294962" name="Rectangle 50"/>
            <p:cNvSpPr>
              <a:spLocks noChangeArrowheads="1"/>
            </p:cNvSpPr>
            <p:nvPr/>
          </p:nvSpPr>
          <p:spPr bwMode="auto">
            <a:xfrm>
              <a:off x="3876" y="1755"/>
              <a:ext cx="216"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G</a:t>
              </a:r>
            </a:p>
          </p:txBody>
        </p:sp>
        <p:sp>
          <p:nvSpPr>
            <p:cNvPr id="294963" name="Rectangle 51"/>
            <p:cNvSpPr>
              <a:spLocks noChangeArrowheads="1"/>
            </p:cNvSpPr>
            <p:nvPr/>
          </p:nvSpPr>
          <p:spPr bwMode="auto">
            <a:xfrm>
              <a:off x="3880" y="2475"/>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H</a:t>
              </a:r>
            </a:p>
          </p:txBody>
        </p:sp>
      </p:grpSp>
    </p:spTree>
    <p:extLst>
      <p:ext uri="{BB962C8B-B14F-4D97-AF65-F5344CB8AC3E}">
        <p14:creationId xmlns:p14="http://schemas.microsoft.com/office/powerpoint/2010/main" val="18910279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9636A528-F173-ED49-9546-9B85FB5EF52C}" type="slidenum">
              <a:rPr lang="en-US" sz="1400">
                <a:latin typeface="Times New Roman" charset="0"/>
              </a:rPr>
              <a:pPr/>
              <a:t>49</a:t>
            </a:fld>
            <a:endParaRPr lang="en-US" sz="1400">
              <a:latin typeface="Times New Roman" charset="0"/>
            </a:endParaRPr>
          </a:p>
        </p:txBody>
      </p:sp>
      <p:sp>
        <p:nvSpPr>
          <p:cNvPr id="123908"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sp>
        <p:nvSpPr>
          <p:cNvPr id="295939" name="Line 3"/>
          <p:cNvSpPr>
            <a:spLocks noChangeShapeType="1"/>
          </p:cNvSpPr>
          <p:nvPr/>
        </p:nvSpPr>
        <p:spPr bwMode="auto">
          <a:xfrm>
            <a:off x="1971675" y="3860800"/>
            <a:ext cx="0" cy="596900"/>
          </a:xfrm>
          <a:prstGeom prst="line">
            <a:avLst/>
          </a:prstGeom>
          <a:noFill/>
          <a:ln w="25400">
            <a:solidFill>
              <a:schemeClr val="accent1"/>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5940" name="Line 4"/>
          <p:cNvSpPr>
            <a:spLocks noChangeShapeType="1"/>
          </p:cNvSpPr>
          <p:nvPr/>
        </p:nvSpPr>
        <p:spPr bwMode="auto">
          <a:xfrm>
            <a:off x="3328988" y="3860800"/>
            <a:ext cx="0" cy="596900"/>
          </a:xfrm>
          <a:prstGeom prst="line">
            <a:avLst/>
          </a:prstGeom>
          <a:noFill/>
          <a:ln w="25400">
            <a:solidFill>
              <a:schemeClr val="accent1"/>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391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2" name="Line 6"/>
          <p:cNvSpPr>
            <a:spLocks noChangeShapeType="1"/>
          </p:cNvSpPr>
          <p:nvPr/>
        </p:nvSpPr>
        <p:spPr bwMode="auto">
          <a:xfrm flipV="1">
            <a:off x="2000250" y="2573338"/>
            <a:ext cx="1195388" cy="11969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5943" name="Line 7"/>
          <p:cNvSpPr>
            <a:spLocks noChangeShapeType="1"/>
          </p:cNvSpPr>
          <p:nvPr/>
        </p:nvSpPr>
        <p:spPr bwMode="auto">
          <a:xfrm>
            <a:off x="1714500"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5944" name="Line 8"/>
          <p:cNvSpPr>
            <a:spLocks noChangeShapeType="1"/>
          </p:cNvSpPr>
          <p:nvPr/>
        </p:nvSpPr>
        <p:spPr bwMode="auto">
          <a:xfrm>
            <a:off x="3514725"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5945" name="Line 9"/>
          <p:cNvSpPr>
            <a:spLocks noChangeShapeType="1"/>
          </p:cNvSpPr>
          <p:nvPr/>
        </p:nvSpPr>
        <p:spPr bwMode="auto">
          <a:xfrm>
            <a:off x="3630613" y="3771900"/>
            <a:ext cx="12811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5946" name="Line 10"/>
          <p:cNvSpPr>
            <a:spLocks noChangeShapeType="1"/>
          </p:cNvSpPr>
          <p:nvPr/>
        </p:nvSpPr>
        <p:spPr bwMode="auto">
          <a:xfrm>
            <a:off x="5600700" y="3771900"/>
            <a:ext cx="59690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3917" name="Line 11"/>
          <p:cNvSpPr>
            <a:spLocks noChangeShapeType="1"/>
          </p:cNvSpPr>
          <p:nvPr/>
        </p:nvSpPr>
        <p:spPr bwMode="auto">
          <a:xfrm>
            <a:off x="7315200" y="3151188"/>
            <a:ext cx="5969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5948" name="Line 12"/>
          <p:cNvSpPr>
            <a:spLocks noChangeShapeType="1"/>
          </p:cNvSpPr>
          <p:nvPr/>
        </p:nvSpPr>
        <p:spPr bwMode="auto">
          <a:xfrm>
            <a:off x="7113588" y="4632325"/>
            <a:ext cx="0" cy="42386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3919" name="Line 13"/>
          <p:cNvSpPr>
            <a:spLocks noChangeShapeType="1"/>
          </p:cNvSpPr>
          <p:nvPr/>
        </p:nvSpPr>
        <p:spPr bwMode="auto">
          <a:xfrm>
            <a:off x="4456113" y="5146675"/>
            <a:ext cx="0" cy="3381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5950" name="Line 14"/>
          <p:cNvSpPr>
            <a:spLocks noChangeShapeType="1"/>
          </p:cNvSpPr>
          <p:nvPr/>
        </p:nvSpPr>
        <p:spPr bwMode="auto">
          <a:xfrm>
            <a:off x="3030538" y="4943475"/>
            <a:ext cx="9382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5951" name="Line 15"/>
          <p:cNvSpPr>
            <a:spLocks noChangeShapeType="1"/>
          </p:cNvSpPr>
          <p:nvPr/>
        </p:nvSpPr>
        <p:spPr bwMode="auto">
          <a:xfrm>
            <a:off x="2427288" y="4460875"/>
            <a:ext cx="0" cy="339725"/>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5952" name="Line 16"/>
          <p:cNvSpPr>
            <a:spLocks noChangeShapeType="1"/>
          </p:cNvSpPr>
          <p:nvPr/>
        </p:nvSpPr>
        <p:spPr bwMode="auto">
          <a:xfrm>
            <a:off x="1312863" y="4460875"/>
            <a:ext cx="0" cy="93821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3923"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24"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58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25"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53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26" name="Picture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038" y="2881313"/>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27" name="Picture 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0038" y="4159250"/>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28" name="Picture 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29" name="Line 23"/>
          <p:cNvSpPr>
            <a:spLocks noChangeShapeType="1"/>
          </p:cNvSpPr>
          <p:nvPr/>
        </p:nvSpPr>
        <p:spPr bwMode="auto">
          <a:xfrm>
            <a:off x="1316038" y="2057400"/>
            <a:ext cx="26527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5960" name="Line 24"/>
          <p:cNvSpPr>
            <a:spLocks noChangeShapeType="1"/>
          </p:cNvSpPr>
          <p:nvPr/>
        </p:nvSpPr>
        <p:spPr bwMode="auto">
          <a:xfrm>
            <a:off x="2662238" y="1633538"/>
            <a:ext cx="0" cy="423862"/>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3931" name="Line 25"/>
          <p:cNvSpPr>
            <a:spLocks noChangeShapeType="1"/>
          </p:cNvSpPr>
          <p:nvPr/>
        </p:nvSpPr>
        <p:spPr bwMode="auto">
          <a:xfrm>
            <a:off x="1144588" y="4457700"/>
            <a:ext cx="29098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932" name="Line 26"/>
          <p:cNvSpPr>
            <a:spLocks noChangeShapeType="1"/>
          </p:cNvSpPr>
          <p:nvPr/>
        </p:nvSpPr>
        <p:spPr bwMode="auto">
          <a:xfrm>
            <a:off x="6197600" y="2662238"/>
            <a:ext cx="0" cy="19669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933" name="Line 27"/>
          <p:cNvSpPr>
            <a:spLocks noChangeShapeType="1"/>
          </p:cNvSpPr>
          <p:nvPr/>
        </p:nvSpPr>
        <p:spPr bwMode="auto">
          <a:xfrm>
            <a:off x="7912100" y="2897188"/>
            <a:ext cx="0" cy="5111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5964" name="Line 28"/>
          <p:cNvSpPr>
            <a:spLocks noChangeShapeType="1"/>
          </p:cNvSpPr>
          <p:nvPr/>
        </p:nvSpPr>
        <p:spPr bwMode="auto">
          <a:xfrm>
            <a:off x="6200775" y="3065463"/>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5965" name="Line 29"/>
          <p:cNvSpPr>
            <a:spLocks noChangeShapeType="1"/>
          </p:cNvSpPr>
          <p:nvPr/>
        </p:nvSpPr>
        <p:spPr bwMode="auto">
          <a:xfrm>
            <a:off x="6200775" y="4343400"/>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3936" name="Line 30"/>
          <p:cNvSpPr>
            <a:spLocks noChangeShapeType="1"/>
          </p:cNvSpPr>
          <p:nvPr/>
        </p:nvSpPr>
        <p:spPr bwMode="auto">
          <a:xfrm>
            <a:off x="5514975" y="5056188"/>
            <a:ext cx="23971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5967" name="Line 31"/>
          <p:cNvSpPr>
            <a:spLocks noChangeShapeType="1"/>
          </p:cNvSpPr>
          <p:nvPr/>
        </p:nvSpPr>
        <p:spPr bwMode="auto">
          <a:xfrm>
            <a:off x="6176963" y="506095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3938" name="Line 32"/>
          <p:cNvSpPr>
            <a:spLocks noChangeShapeType="1"/>
          </p:cNvSpPr>
          <p:nvPr/>
        </p:nvSpPr>
        <p:spPr bwMode="auto">
          <a:xfrm>
            <a:off x="3630613" y="5484813"/>
            <a:ext cx="16240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939" name="Rectangle 33"/>
          <p:cNvSpPr>
            <a:spLocks noChangeArrowheads="1"/>
          </p:cNvSpPr>
          <p:nvPr/>
        </p:nvSpPr>
        <p:spPr bwMode="auto">
          <a:xfrm>
            <a:off x="2216150" y="1214438"/>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23940" name="Rectangle 34"/>
          <p:cNvSpPr>
            <a:spLocks noChangeArrowheads="1"/>
          </p:cNvSpPr>
          <p:nvPr/>
        </p:nvSpPr>
        <p:spPr bwMode="auto">
          <a:xfrm>
            <a:off x="2151063" y="4027488"/>
            <a:ext cx="10461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Asserts</a:t>
            </a:r>
          </a:p>
        </p:txBody>
      </p:sp>
      <p:sp>
        <p:nvSpPr>
          <p:cNvPr id="123941" name="Rectangle 35"/>
          <p:cNvSpPr>
            <a:spLocks noChangeArrowheads="1"/>
          </p:cNvSpPr>
          <p:nvPr/>
        </p:nvSpPr>
        <p:spPr bwMode="auto">
          <a:xfrm>
            <a:off x="5762625" y="5399088"/>
            <a:ext cx="1349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23942" name="Rectangle 36"/>
          <p:cNvSpPr>
            <a:spLocks noChangeArrowheads="1"/>
          </p:cNvSpPr>
          <p:nvPr/>
        </p:nvSpPr>
        <p:spPr bwMode="auto">
          <a:xfrm>
            <a:off x="755650" y="5484813"/>
            <a:ext cx="1349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295973" name="Line 37"/>
          <p:cNvSpPr>
            <a:spLocks noChangeShapeType="1"/>
          </p:cNvSpPr>
          <p:nvPr/>
        </p:nvSpPr>
        <p:spPr bwMode="auto">
          <a:xfrm>
            <a:off x="1714500"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3944"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975" name="Line 39"/>
          <p:cNvSpPr>
            <a:spLocks noChangeShapeType="1"/>
          </p:cNvSpPr>
          <p:nvPr/>
        </p:nvSpPr>
        <p:spPr bwMode="auto">
          <a:xfrm>
            <a:off x="1714500"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5976" name="Line 40"/>
          <p:cNvSpPr>
            <a:spLocks noChangeShapeType="1"/>
          </p:cNvSpPr>
          <p:nvPr/>
        </p:nvSpPr>
        <p:spPr bwMode="auto">
          <a:xfrm>
            <a:off x="3514725"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3947" name="Picture 4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9588"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5978" name="Line 42"/>
          <p:cNvSpPr>
            <a:spLocks noChangeShapeType="1"/>
          </p:cNvSpPr>
          <p:nvPr/>
        </p:nvSpPr>
        <p:spPr bwMode="auto">
          <a:xfrm>
            <a:off x="3514725"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grpSp>
        <p:nvGrpSpPr>
          <p:cNvPr id="123949" name="Group 43"/>
          <p:cNvGrpSpPr>
            <a:grpSpLocks/>
          </p:cNvGrpSpPr>
          <p:nvPr/>
        </p:nvGrpSpPr>
        <p:grpSpPr bwMode="auto">
          <a:xfrm>
            <a:off x="1528763" y="2619375"/>
            <a:ext cx="5778500" cy="2776538"/>
            <a:chOff x="856" y="1467"/>
            <a:chExt cx="3236" cy="1556"/>
          </a:xfrm>
        </p:grpSpPr>
        <p:sp>
          <p:nvSpPr>
            <p:cNvPr id="295980" name="Rectangle 44"/>
            <p:cNvSpPr>
              <a:spLocks noChangeArrowheads="1"/>
            </p:cNvSpPr>
            <p:nvPr/>
          </p:nvSpPr>
          <p:spPr bwMode="auto">
            <a:xfrm>
              <a:off x="1864"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D</a:t>
              </a:r>
            </a:p>
          </p:txBody>
        </p:sp>
        <p:sp>
          <p:nvSpPr>
            <p:cNvPr id="295981" name="Rectangle 45"/>
            <p:cNvSpPr>
              <a:spLocks noChangeArrowheads="1"/>
            </p:cNvSpPr>
            <p:nvPr/>
          </p:nvSpPr>
          <p:spPr bwMode="auto">
            <a:xfrm>
              <a:off x="2927" y="2091"/>
              <a:ext cx="194"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F</a:t>
              </a:r>
            </a:p>
          </p:txBody>
        </p:sp>
        <p:sp>
          <p:nvSpPr>
            <p:cNvPr id="295982" name="Rectangle 46"/>
            <p:cNvSpPr>
              <a:spLocks noChangeArrowheads="1"/>
            </p:cNvSpPr>
            <p:nvPr/>
          </p:nvSpPr>
          <p:spPr bwMode="auto">
            <a:xfrm>
              <a:off x="2420" y="2811"/>
              <a:ext cx="15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I</a:t>
              </a:r>
            </a:p>
          </p:txBody>
        </p:sp>
        <p:sp>
          <p:nvSpPr>
            <p:cNvPr id="295983" name="Rectangle 47"/>
            <p:cNvSpPr>
              <a:spLocks noChangeArrowheads="1"/>
            </p:cNvSpPr>
            <p:nvPr/>
          </p:nvSpPr>
          <p:spPr bwMode="auto">
            <a:xfrm>
              <a:off x="1864"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B</a:t>
              </a:r>
            </a:p>
          </p:txBody>
        </p:sp>
        <p:sp>
          <p:nvSpPr>
            <p:cNvPr id="295984" name="Rectangle 48"/>
            <p:cNvSpPr>
              <a:spLocks noChangeArrowheads="1"/>
            </p:cNvSpPr>
            <p:nvPr/>
          </p:nvSpPr>
          <p:spPr bwMode="auto">
            <a:xfrm>
              <a:off x="856"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C</a:t>
              </a:r>
            </a:p>
          </p:txBody>
        </p:sp>
        <p:sp>
          <p:nvSpPr>
            <p:cNvPr id="295985" name="Rectangle 49"/>
            <p:cNvSpPr>
              <a:spLocks noChangeArrowheads="1"/>
            </p:cNvSpPr>
            <p:nvPr/>
          </p:nvSpPr>
          <p:spPr bwMode="auto">
            <a:xfrm>
              <a:off x="856"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A</a:t>
              </a:r>
            </a:p>
          </p:txBody>
        </p:sp>
        <p:sp>
          <p:nvSpPr>
            <p:cNvPr id="295986" name="Rectangle 50"/>
            <p:cNvSpPr>
              <a:spLocks noChangeArrowheads="1"/>
            </p:cNvSpPr>
            <p:nvPr/>
          </p:nvSpPr>
          <p:spPr bwMode="auto">
            <a:xfrm>
              <a:off x="1340" y="2811"/>
              <a:ext cx="20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E</a:t>
              </a:r>
            </a:p>
          </p:txBody>
        </p:sp>
        <p:sp>
          <p:nvSpPr>
            <p:cNvPr id="295987" name="Rectangle 51"/>
            <p:cNvSpPr>
              <a:spLocks noChangeArrowheads="1"/>
            </p:cNvSpPr>
            <p:nvPr/>
          </p:nvSpPr>
          <p:spPr bwMode="auto">
            <a:xfrm>
              <a:off x="3876" y="1755"/>
              <a:ext cx="216"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G</a:t>
              </a:r>
            </a:p>
          </p:txBody>
        </p:sp>
        <p:sp>
          <p:nvSpPr>
            <p:cNvPr id="295988" name="Rectangle 52"/>
            <p:cNvSpPr>
              <a:spLocks noChangeArrowheads="1"/>
            </p:cNvSpPr>
            <p:nvPr/>
          </p:nvSpPr>
          <p:spPr bwMode="auto">
            <a:xfrm>
              <a:off x="3880" y="2475"/>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H</a:t>
              </a:r>
            </a:p>
          </p:txBody>
        </p:sp>
      </p:grpSp>
    </p:spTree>
    <p:extLst>
      <p:ext uri="{BB962C8B-B14F-4D97-AF65-F5344CB8AC3E}">
        <p14:creationId xmlns:p14="http://schemas.microsoft.com/office/powerpoint/2010/main" val="42441696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dirty="0" smtClean="0">
                <a:latin typeface="Calibri" charset="0"/>
                <a:ea typeface="MS PGothic" charset="0"/>
              </a:rPr>
              <a:t>Review: The </a:t>
            </a:r>
            <a:r>
              <a:rPr lang="en-US" dirty="0">
                <a:latin typeface="Calibri" charset="0"/>
                <a:ea typeface="MS PGothic" charset="0"/>
              </a:rPr>
              <a:t>IP Service Model (Details)</a:t>
            </a:r>
          </a:p>
        </p:txBody>
      </p:sp>
      <p:sp>
        <p:nvSpPr>
          <p:cNvPr id="3" name="Content Placeholder 2"/>
          <p:cNvSpPr>
            <a:spLocks noGrp="1"/>
          </p:cNvSpPr>
          <p:nvPr>
            <p:ph idx="1"/>
          </p:nvPr>
        </p:nvSpPr>
        <p:spPr/>
        <p:txBody>
          <a:bodyPr/>
          <a:lstStyle/>
          <a:p>
            <a:pPr marL="519113" indent="-519113">
              <a:buFont typeface="Calibri" charset="0"/>
              <a:buAutoNum type="arabicPeriod"/>
            </a:pPr>
            <a:r>
              <a:rPr lang="en-US">
                <a:latin typeface="Calibri" charset="0"/>
                <a:ea typeface="MS PGothic" charset="0"/>
              </a:rPr>
              <a:t>Tries to prevent packets looping forever.</a:t>
            </a:r>
          </a:p>
          <a:p>
            <a:pPr marL="519113" indent="-519113">
              <a:buFont typeface="Calibri" charset="0"/>
              <a:buAutoNum type="arabicPeriod"/>
            </a:pPr>
            <a:r>
              <a:rPr lang="en-US">
                <a:latin typeface="Calibri" charset="0"/>
                <a:ea typeface="MS PGothic" charset="0"/>
              </a:rPr>
              <a:t>Will fragment packets if they are too long.</a:t>
            </a:r>
          </a:p>
          <a:p>
            <a:pPr marL="519113" indent="-519113">
              <a:buFont typeface="Calibri" charset="0"/>
              <a:buAutoNum type="arabicPeriod"/>
            </a:pPr>
            <a:r>
              <a:rPr lang="en-US">
                <a:latin typeface="Calibri" charset="0"/>
                <a:ea typeface="MS PGothic" charset="0"/>
              </a:rPr>
              <a:t>Uses a header checksum to reduce chances of delivering datagram to wrong destination.</a:t>
            </a:r>
          </a:p>
          <a:p>
            <a:pPr marL="519113" indent="-519113">
              <a:buFont typeface="Calibri" charset="0"/>
              <a:buAutoNum type="arabicPeriod"/>
            </a:pPr>
            <a:r>
              <a:rPr lang="en-US">
                <a:latin typeface="Calibri" charset="0"/>
                <a:ea typeface="MS PGothic" charset="0"/>
              </a:rPr>
              <a:t>Allows for new versions of IP</a:t>
            </a:r>
          </a:p>
          <a:p>
            <a:pPr lvl="1"/>
            <a:r>
              <a:rPr lang="en-US">
                <a:latin typeface="Calibri" charset="0"/>
                <a:ea typeface="MS PGothic" charset="0"/>
              </a:rPr>
              <a:t>Currently IPv4 with 32 bit addresses</a:t>
            </a:r>
          </a:p>
          <a:p>
            <a:pPr lvl="1"/>
            <a:r>
              <a:rPr lang="en-US">
                <a:latin typeface="Calibri" charset="0"/>
                <a:ea typeface="MS PGothic" charset="0"/>
              </a:rPr>
              <a:t>And IPv6 with 128 bit addresses</a:t>
            </a:r>
          </a:p>
          <a:p>
            <a:pPr marL="519113" indent="-519113">
              <a:buFont typeface="Calibri" charset="0"/>
              <a:buAutoNum type="arabicPeriod"/>
            </a:pPr>
            <a:r>
              <a:rPr lang="en-US">
                <a:latin typeface="Calibri" charset="0"/>
                <a:ea typeface="MS PGothic" charset="0"/>
              </a:rPr>
              <a:t>Allows for new options to be added to header.</a:t>
            </a:r>
          </a:p>
        </p:txBody>
      </p:sp>
      <p:sp>
        <p:nvSpPr>
          <p:cNvPr id="43011" name="Slide Number Placeholder 3"/>
          <p:cNvSpPr>
            <a:spLocks noGrp="1"/>
          </p:cNvSpPr>
          <p:nvPr>
            <p:ph type="sldNum" sz="quarter" idx="4294967295"/>
          </p:nvPr>
        </p:nvSpPr>
        <p:spPr bwMode="auto">
          <a:xfrm>
            <a:off x="7162800" y="65532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fld id="{11CF47ED-184D-FA4B-8A31-8F45B4E37697}" type="slidenum">
              <a:rPr lang="en-US" sz="1800"/>
              <a:pPr/>
              <a:t>5</a:t>
            </a:fld>
            <a:endParaRPr lang="en-US" sz="1800"/>
          </a:p>
        </p:txBody>
      </p:sp>
    </p:spTree>
    <p:extLst>
      <p:ext uri="{BB962C8B-B14F-4D97-AF65-F5344CB8AC3E}">
        <p14:creationId xmlns:p14="http://schemas.microsoft.com/office/powerpoint/2010/main" val="3159747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067010C7-BF0C-8843-B55D-2D74FBC1F204}" type="slidenum">
              <a:rPr lang="en-US" sz="1400">
                <a:latin typeface="Times New Roman" charset="0"/>
              </a:rPr>
              <a:pPr/>
              <a:t>50</a:t>
            </a:fld>
            <a:endParaRPr lang="en-US" sz="1400">
              <a:latin typeface="Times New Roman" charset="0"/>
            </a:endParaRPr>
          </a:p>
        </p:txBody>
      </p:sp>
      <p:sp>
        <p:nvSpPr>
          <p:cNvPr id="124932" name="Line 2"/>
          <p:cNvSpPr>
            <a:spLocks noChangeShapeType="1"/>
          </p:cNvSpPr>
          <p:nvPr/>
        </p:nvSpPr>
        <p:spPr bwMode="auto">
          <a:xfrm>
            <a:off x="3514725" y="3830638"/>
            <a:ext cx="0" cy="62706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4933" name="Rectangle 3"/>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pic>
        <p:nvPicPr>
          <p:cNvPr id="12493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5" name="Line 5"/>
          <p:cNvSpPr>
            <a:spLocks noChangeShapeType="1"/>
          </p:cNvSpPr>
          <p:nvPr/>
        </p:nvSpPr>
        <p:spPr bwMode="auto">
          <a:xfrm flipV="1">
            <a:off x="2000250" y="2573338"/>
            <a:ext cx="1195388" cy="11969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6966" name="Line 6"/>
          <p:cNvSpPr>
            <a:spLocks noChangeShapeType="1"/>
          </p:cNvSpPr>
          <p:nvPr/>
        </p:nvSpPr>
        <p:spPr bwMode="auto">
          <a:xfrm>
            <a:off x="1714500"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6967" name="Line 7"/>
          <p:cNvSpPr>
            <a:spLocks noChangeShapeType="1"/>
          </p:cNvSpPr>
          <p:nvPr/>
        </p:nvSpPr>
        <p:spPr bwMode="auto">
          <a:xfrm>
            <a:off x="3630613" y="3771900"/>
            <a:ext cx="12811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6968" name="Line 8"/>
          <p:cNvSpPr>
            <a:spLocks noChangeShapeType="1"/>
          </p:cNvSpPr>
          <p:nvPr/>
        </p:nvSpPr>
        <p:spPr bwMode="auto">
          <a:xfrm>
            <a:off x="5600700" y="3771900"/>
            <a:ext cx="59690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4939" name="Line 9"/>
          <p:cNvSpPr>
            <a:spLocks noChangeShapeType="1"/>
          </p:cNvSpPr>
          <p:nvPr/>
        </p:nvSpPr>
        <p:spPr bwMode="auto">
          <a:xfrm>
            <a:off x="7315200" y="3151188"/>
            <a:ext cx="5969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6970" name="Line 10"/>
          <p:cNvSpPr>
            <a:spLocks noChangeShapeType="1"/>
          </p:cNvSpPr>
          <p:nvPr/>
        </p:nvSpPr>
        <p:spPr bwMode="auto">
          <a:xfrm>
            <a:off x="7113588" y="4632325"/>
            <a:ext cx="0" cy="42386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4941" name="Line 11"/>
          <p:cNvSpPr>
            <a:spLocks noChangeShapeType="1"/>
          </p:cNvSpPr>
          <p:nvPr/>
        </p:nvSpPr>
        <p:spPr bwMode="auto">
          <a:xfrm>
            <a:off x="4456113" y="5146675"/>
            <a:ext cx="0" cy="3381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6972" name="Line 12"/>
          <p:cNvSpPr>
            <a:spLocks noChangeShapeType="1"/>
          </p:cNvSpPr>
          <p:nvPr/>
        </p:nvSpPr>
        <p:spPr bwMode="auto">
          <a:xfrm>
            <a:off x="3030538" y="4943475"/>
            <a:ext cx="9382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6973" name="Line 13"/>
          <p:cNvSpPr>
            <a:spLocks noChangeShapeType="1"/>
          </p:cNvSpPr>
          <p:nvPr/>
        </p:nvSpPr>
        <p:spPr bwMode="auto">
          <a:xfrm>
            <a:off x="2427288" y="4460875"/>
            <a:ext cx="0" cy="339725"/>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6974" name="Line 14"/>
          <p:cNvSpPr>
            <a:spLocks noChangeShapeType="1"/>
          </p:cNvSpPr>
          <p:nvPr/>
        </p:nvSpPr>
        <p:spPr bwMode="auto">
          <a:xfrm>
            <a:off x="1312863" y="4460875"/>
            <a:ext cx="0" cy="93821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4945"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6"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58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7"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53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8" name="Picture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038" y="2881313"/>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49" name="Picture 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0038" y="4159250"/>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50" name="Picture 2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51" name="Line 21"/>
          <p:cNvSpPr>
            <a:spLocks noChangeShapeType="1"/>
          </p:cNvSpPr>
          <p:nvPr/>
        </p:nvSpPr>
        <p:spPr bwMode="auto">
          <a:xfrm>
            <a:off x="1316038" y="2057400"/>
            <a:ext cx="26527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6982" name="Line 22"/>
          <p:cNvSpPr>
            <a:spLocks noChangeShapeType="1"/>
          </p:cNvSpPr>
          <p:nvPr/>
        </p:nvSpPr>
        <p:spPr bwMode="auto">
          <a:xfrm>
            <a:off x="2662238" y="1633538"/>
            <a:ext cx="0" cy="423862"/>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4953" name="Line 23"/>
          <p:cNvSpPr>
            <a:spLocks noChangeShapeType="1"/>
          </p:cNvSpPr>
          <p:nvPr/>
        </p:nvSpPr>
        <p:spPr bwMode="auto">
          <a:xfrm>
            <a:off x="1144588" y="4457700"/>
            <a:ext cx="29098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4954" name="Line 24"/>
          <p:cNvSpPr>
            <a:spLocks noChangeShapeType="1"/>
          </p:cNvSpPr>
          <p:nvPr/>
        </p:nvSpPr>
        <p:spPr bwMode="auto">
          <a:xfrm>
            <a:off x="6197600" y="2662238"/>
            <a:ext cx="0" cy="19669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4955" name="Line 25"/>
          <p:cNvSpPr>
            <a:spLocks noChangeShapeType="1"/>
          </p:cNvSpPr>
          <p:nvPr/>
        </p:nvSpPr>
        <p:spPr bwMode="auto">
          <a:xfrm>
            <a:off x="7912100" y="2897188"/>
            <a:ext cx="0" cy="5111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6986" name="Line 26"/>
          <p:cNvSpPr>
            <a:spLocks noChangeShapeType="1"/>
          </p:cNvSpPr>
          <p:nvPr/>
        </p:nvSpPr>
        <p:spPr bwMode="auto">
          <a:xfrm>
            <a:off x="6200775" y="3065463"/>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6987" name="Line 27"/>
          <p:cNvSpPr>
            <a:spLocks noChangeShapeType="1"/>
          </p:cNvSpPr>
          <p:nvPr/>
        </p:nvSpPr>
        <p:spPr bwMode="auto">
          <a:xfrm>
            <a:off x="6200775" y="4343400"/>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4958" name="Line 28"/>
          <p:cNvSpPr>
            <a:spLocks noChangeShapeType="1"/>
          </p:cNvSpPr>
          <p:nvPr/>
        </p:nvSpPr>
        <p:spPr bwMode="auto">
          <a:xfrm>
            <a:off x="5514975" y="5056188"/>
            <a:ext cx="23971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6989" name="Line 29"/>
          <p:cNvSpPr>
            <a:spLocks noChangeShapeType="1"/>
          </p:cNvSpPr>
          <p:nvPr/>
        </p:nvSpPr>
        <p:spPr bwMode="auto">
          <a:xfrm>
            <a:off x="6176963" y="506095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4960" name="Line 30"/>
          <p:cNvSpPr>
            <a:spLocks noChangeShapeType="1"/>
          </p:cNvSpPr>
          <p:nvPr/>
        </p:nvSpPr>
        <p:spPr bwMode="auto">
          <a:xfrm>
            <a:off x="3630613" y="5484813"/>
            <a:ext cx="16240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4961" name="Rectangle 31"/>
          <p:cNvSpPr>
            <a:spLocks noChangeArrowheads="1"/>
          </p:cNvSpPr>
          <p:nvPr/>
        </p:nvSpPr>
        <p:spPr bwMode="auto">
          <a:xfrm>
            <a:off x="2216150" y="1214438"/>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24962" name="Rectangle 32"/>
          <p:cNvSpPr>
            <a:spLocks noChangeArrowheads="1"/>
          </p:cNvSpPr>
          <p:nvPr/>
        </p:nvSpPr>
        <p:spPr bwMode="auto">
          <a:xfrm>
            <a:off x="5762625" y="5399088"/>
            <a:ext cx="1349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24963" name="Rectangle 33"/>
          <p:cNvSpPr>
            <a:spLocks noChangeArrowheads="1"/>
          </p:cNvSpPr>
          <p:nvPr/>
        </p:nvSpPr>
        <p:spPr bwMode="auto">
          <a:xfrm>
            <a:off x="755650" y="5484813"/>
            <a:ext cx="1349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296994" name="Line 34"/>
          <p:cNvSpPr>
            <a:spLocks noChangeShapeType="1"/>
          </p:cNvSpPr>
          <p:nvPr/>
        </p:nvSpPr>
        <p:spPr bwMode="auto">
          <a:xfrm>
            <a:off x="1714500"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4965" name="Picture 3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6" name="Line 36"/>
          <p:cNvSpPr>
            <a:spLocks noChangeShapeType="1"/>
          </p:cNvSpPr>
          <p:nvPr/>
        </p:nvSpPr>
        <p:spPr bwMode="auto">
          <a:xfrm>
            <a:off x="1714500"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6997" name="Line 37"/>
          <p:cNvSpPr>
            <a:spLocks noChangeShapeType="1"/>
          </p:cNvSpPr>
          <p:nvPr/>
        </p:nvSpPr>
        <p:spPr bwMode="auto">
          <a:xfrm>
            <a:off x="3514725"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4968" name="Picture 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9588"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9" name="Line 39"/>
          <p:cNvSpPr>
            <a:spLocks noChangeShapeType="1"/>
          </p:cNvSpPr>
          <p:nvPr/>
        </p:nvSpPr>
        <p:spPr bwMode="auto">
          <a:xfrm>
            <a:off x="3514725"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grpSp>
        <p:nvGrpSpPr>
          <p:cNvPr id="124970" name="Group 40"/>
          <p:cNvGrpSpPr>
            <a:grpSpLocks/>
          </p:cNvGrpSpPr>
          <p:nvPr/>
        </p:nvGrpSpPr>
        <p:grpSpPr bwMode="auto">
          <a:xfrm>
            <a:off x="1528763" y="2619375"/>
            <a:ext cx="5778500" cy="2776538"/>
            <a:chOff x="856" y="1467"/>
            <a:chExt cx="3236" cy="1556"/>
          </a:xfrm>
        </p:grpSpPr>
        <p:sp>
          <p:nvSpPr>
            <p:cNvPr id="297001" name="Rectangle 41"/>
            <p:cNvSpPr>
              <a:spLocks noChangeArrowheads="1"/>
            </p:cNvSpPr>
            <p:nvPr/>
          </p:nvSpPr>
          <p:spPr bwMode="auto">
            <a:xfrm>
              <a:off x="1864"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D</a:t>
              </a:r>
            </a:p>
          </p:txBody>
        </p:sp>
        <p:sp>
          <p:nvSpPr>
            <p:cNvPr id="297002" name="Rectangle 42"/>
            <p:cNvSpPr>
              <a:spLocks noChangeArrowheads="1"/>
            </p:cNvSpPr>
            <p:nvPr/>
          </p:nvSpPr>
          <p:spPr bwMode="auto">
            <a:xfrm>
              <a:off x="2927" y="2091"/>
              <a:ext cx="194"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F</a:t>
              </a:r>
            </a:p>
          </p:txBody>
        </p:sp>
        <p:sp>
          <p:nvSpPr>
            <p:cNvPr id="297003" name="Rectangle 43"/>
            <p:cNvSpPr>
              <a:spLocks noChangeArrowheads="1"/>
            </p:cNvSpPr>
            <p:nvPr/>
          </p:nvSpPr>
          <p:spPr bwMode="auto">
            <a:xfrm>
              <a:off x="2420" y="2811"/>
              <a:ext cx="15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I</a:t>
              </a:r>
            </a:p>
          </p:txBody>
        </p:sp>
        <p:sp>
          <p:nvSpPr>
            <p:cNvPr id="297004" name="Rectangle 44"/>
            <p:cNvSpPr>
              <a:spLocks noChangeArrowheads="1"/>
            </p:cNvSpPr>
            <p:nvPr/>
          </p:nvSpPr>
          <p:spPr bwMode="auto">
            <a:xfrm>
              <a:off x="1864"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B</a:t>
              </a:r>
            </a:p>
          </p:txBody>
        </p:sp>
        <p:sp>
          <p:nvSpPr>
            <p:cNvPr id="297005" name="Rectangle 45"/>
            <p:cNvSpPr>
              <a:spLocks noChangeArrowheads="1"/>
            </p:cNvSpPr>
            <p:nvPr/>
          </p:nvSpPr>
          <p:spPr bwMode="auto">
            <a:xfrm>
              <a:off x="856"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C</a:t>
              </a:r>
            </a:p>
          </p:txBody>
        </p:sp>
        <p:sp>
          <p:nvSpPr>
            <p:cNvPr id="297006" name="Rectangle 46"/>
            <p:cNvSpPr>
              <a:spLocks noChangeArrowheads="1"/>
            </p:cNvSpPr>
            <p:nvPr/>
          </p:nvSpPr>
          <p:spPr bwMode="auto">
            <a:xfrm>
              <a:off x="856"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A</a:t>
              </a:r>
            </a:p>
          </p:txBody>
        </p:sp>
        <p:sp>
          <p:nvSpPr>
            <p:cNvPr id="297007" name="Rectangle 47"/>
            <p:cNvSpPr>
              <a:spLocks noChangeArrowheads="1"/>
            </p:cNvSpPr>
            <p:nvPr/>
          </p:nvSpPr>
          <p:spPr bwMode="auto">
            <a:xfrm>
              <a:off x="1340" y="2811"/>
              <a:ext cx="20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E</a:t>
              </a:r>
            </a:p>
          </p:txBody>
        </p:sp>
        <p:sp>
          <p:nvSpPr>
            <p:cNvPr id="297008" name="Rectangle 48"/>
            <p:cNvSpPr>
              <a:spLocks noChangeArrowheads="1"/>
            </p:cNvSpPr>
            <p:nvPr/>
          </p:nvSpPr>
          <p:spPr bwMode="auto">
            <a:xfrm>
              <a:off x="3876" y="1755"/>
              <a:ext cx="216"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G</a:t>
              </a:r>
            </a:p>
          </p:txBody>
        </p:sp>
        <p:sp>
          <p:nvSpPr>
            <p:cNvPr id="297009" name="Rectangle 49"/>
            <p:cNvSpPr>
              <a:spLocks noChangeArrowheads="1"/>
            </p:cNvSpPr>
            <p:nvPr/>
          </p:nvSpPr>
          <p:spPr bwMode="auto">
            <a:xfrm>
              <a:off x="3880" y="2475"/>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H</a:t>
              </a:r>
            </a:p>
          </p:txBody>
        </p:sp>
      </p:grpSp>
    </p:spTree>
    <p:extLst>
      <p:ext uri="{BB962C8B-B14F-4D97-AF65-F5344CB8AC3E}">
        <p14:creationId xmlns:p14="http://schemas.microsoft.com/office/powerpoint/2010/main" val="227739118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A2B33167-F5F4-114A-8B0C-C95AE55F5862}" type="slidenum">
              <a:rPr lang="en-US" sz="1400">
                <a:latin typeface="Times New Roman" charset="0"/>
              </a:rPr>
              <a:pPr/>
              <a:t>51</a:t>
            </a:fld>
            <a:endParaRPr lang="en-US" sz="1400">
              <a:latin typeface="Times New Roman" charset="0"/>
            </a:endParaRPr>
          </a:p>
        </p:txBody>
      </p:sp>
      <p:sp>
        <p:nvSpPr>
          <p:cNvPr id="125956" name="Line 2"/>
          <p:cNvSpPr>
            <a:spLocks noChangeShapeType="1"/>
          </p:cNvSpPr>
          <p:nvPr/>
        </p:nvSpPr>
        <p:spPr bwMode="auto">
          <a:xfrm>
            <a:off x="3514725" y="3649663"/>
            <a:ext cx="0" cy="8112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5957" name="Rectangle 3"/>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sp>
        <p:nvSpPr>
          <p:cNvPr id="297988" name="Line 4"/>
          <p:cNvSpPr>
            <a:spLocks noChangeShapeType="1"/>
          </p:cNvSpPr>
          <p:nvPr/>
        </p:nvSpPr>
        <p:spPr bwMode="auto">
          <a:xfrm>
            <a:off x="2770188" y="4460875"/>
            <a:ext cx="0" cy="339725"/>
          </a:xfrm>
          <a:prstGeom prst="line">
            <a:avLst/>
          </a:prstGeom>
          <a:noFill/>
          <a:ln w="25400">
            <a:solidFill>
              <a:srgbClr val="FF0000"/>
            </a:solidFill>
            <a:round/>
            <a:headEnd type="stealth" w="med" len="lg"/>
            <a:tailEnd type="none" w="sm" len="sm"/>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5959"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990" name="Line 6"/>
          <p:cNvSpPr>
            <a:spLocks noChangeShapeType="1"/>
          </p:cNvSpPr>
          <p:nvPr/>
        </p:nvSpPr>
        <p:spPr bwMode="auto">
          <a:xfrm>
            <a:off x="6286500" y="2722563"/>
            <a:ext cx="425450" cy="0"/>
          </a:xfrm>
          <a:prstGeom prst="line">
            <a:avLst/>
          </a:prstGeom>
          <a:noFill/>
          <a:ln w="25400">
            <a:solidFill>
              <a:srgbClr val="FF0000"/>
            </a:solidFill>
            <a:round/>
            <a:headEnd type="stealth" w="med" len="lg"/>
            <a:tailEnd type="none" w="sm" len="sm"/>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5961" name="Line 7"/>
          <p:cNvSpPr>
            <a:spLocks noChangeShapeType="1"/>
          </p:cNvSpPr>
          <p:nvPr/>
        </p:nvSpPr>
        <p:spPr bwMode="auto">
          <a:xfrm flipV="1">
            <a:off x="2000250" y="2573338"/>
            <a:ext cx="1195388" cy="11969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992" name="Line 8"/>
          <p:cNvSpPr>
            <a:spLocks noChangeShapeType="1"/>
          </p:cNvSpPr>
          <p:nvPr/>
        </p:nvSpPr>
        <p:spPr bwMode="auto">
          <a:xfrm>
            <a:off x="1714500"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7993" name="Line 9"/>
          <p:cNvSpPr>
            <a:spLocks noChangeShapeType="1"/>
          </p:cNvSpPr>
          <p:nvPr/>
        </p:nvSpPr>
        <p:spPr bwMode="auto">
          <a:xfrm>
            <a:off x="3630613" y="3771900"/>
            <a:ext cx="12811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7994" name="Line 10"/>
          <p:cNvSpPr>
            <a:spLocks noChangeShapeType="1"/>
          </p:cNvSpPr>
          <p:nvPr/>
        </p:nvSpPr>
        <p:spPr bwMode="auto">
          <a:xfrm>
            <a:off x="5600700" y="3771900"/>
            <a:ext cx="59690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5965" name="Line 11"/>
          <p:cNvSpPr>
            <a:spLocks noChangeShapeType="1"/>
          </p:cNvSpPr>
          <p:nvPr/>
        </p:nvSpPr>
        <p:spPr bwMode="auto">
          <a:xfrm>
            <a:off x="7315200" y="3151188"/>
            <a:ext cx="5969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996" name="Line 12"/>
          <p:cNvSpPr>
            <a:spLocks noChangeShapeType="1"/>
          </p:cNvSpPr>
          <p:nvPr/>
        </p:nvSpPr>
        <p:spPr bwMode="auto">
          <a:xfrm>
            <a:off x="7113588" y="4632325"/>
            <a:ext cx="0" cy="42386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5967" name="Line 13"/>
          <p:cNvSpPr>
            <a:spLocks noChangeShapeType="1"/>
          </p:cNvSpPr>
          <p:nvPr/>
        </p:nvSpPr>
        <p:spPr bwMode="auto">
          <a:xfrm>
            <a:off x="4456113" y="5146675"/>
            <a:ext cx="0" cy="3381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998" name="Line 14"/>
          <p:cNvSpPr>
            <a:spLocks noChangeShapeType="1"/>
          </p:cNvSpPr>
          <p:nvPr/>
        </p:nvSpPr>
        <p:spPr bwMode="auto">
          <a:xfrm>
            <a:off x="3030538" y="4772025"/>
            <a:ext cx="938212" cy="0"/>
          </a:xfrm>
          <a:prstGeom prst="line">
            <a:avLst/>
          </a:prstGeom>
          <a:noFill/>
          <a:ln w="25400">
            <a:solidFill>
              <a:srgbClr val="FF0000"/>
            </a:solidFill>
            <a:round/>
            <a:headEnd type="stealth" w="med" len="lg"/>
            <a:tailEnd type="none" w="sm" len="sm"/>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7999" name="Line 15"/>
          <p:cNvSpPr>
            <a:spLocks noChangeShapeType="1"/>
          </p:cNvSpPr>
          <p:nvPr/>
        </p:nvSpPr>
        <p:spPr bwMode="auto">
          <a:xfrm>
            <a:off x="3030538" y="4943475"/>
            <a:ext cx="9382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8000" name="Line 16"/>
          <p:cNvSpPr>
            <a:spLocks noChangeShapeType="1"/>
          </p:cNvSpPr>
          <p:nvPr/>
        </p:nvSpPr>
        <p:spPr bwMode="auto">
          <a:xfrm>
            <a:off x="2427288" y="4460875"/>
            <a:ext cx="0" cy="339725"/>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8001" name="Line 17"/>
          <p:cNvSpPr>
            <a:spLocks noChangeShapeType="1"/>
          </p:cNvSpPr>
          <p:nvPr/>
        </p:nvSpPr>
        <p:spPr bwMode="auto">
          <a:xfrm>
            <a:off x="1312863" y="4460875"/>
            <a:ext cx="0" cy="93821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5972" name="Picture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73"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58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74" name="Picture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53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75" name="Picture 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038" y="2881313"/>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76" name="Picture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0038" y="4159250"/>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77" name="Picture 2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78" name="Line 24"/>
          <p:cNvSpPr>
            <a:spLocks noChangeShapeType="1"/>
          </p:cNvSpPr>
          <p:nvPr/>
        </p:nvSpPr>
        <p:spPr bwMode="auto">
          <a:xfrm>
            <a:off x="1316038" y="2057400"/>
            <a:ext cx="26527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8009" name="Line 25"/>
          <p:cNvSpPr>
            <a:spLocks noChangeShapeType="1"/>
          </p:cNvSpPr>
          <p:nvPr/>
        </p:nvSpPr>
        <p:spPr bwMode="auto">
          <a:xfrm>
            <a:off x="2662238" y="1633538"/>
            <a:ext cx="0" cy="423862"/>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5980" name="Line 26"/>
          <p:cNvSpPr>
            <a:spLocks noChangeShapeType="1"/>
          </p:cNvSpPr>
          <p:nvPr/>
        </p:nvSpPr>
        <p:spPr bwMode="auto">
          <a:xfrm>
            <a:off x="1144588" y="4457700"/>
            <a:ext cx="29098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5981" name="Line 27"/>
          <p:cNvSpPr>
            <a:spLocks noChangeShapeType="1"/>
          </p:cNvSpPr>
          <p:nvPr/>
        </p:nvSpPr>
        <p:spPr bwMode="auto">
          <a:xfrm>
            <a:off x="6197600" y="2662238"/>
            <a:ext cx="0" cy="19669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28"/>
          <p:cNvSpPr>
            <a:spLocks noChangeShapeType="1"/>
          </p:cNvSpPr>
          <p:nvPr/>
        </p:nvSpPr>
        <p:spPr bwMode="auto">
          <a:xfrm>
            <a:off x="7912100" y="2897188"/>
            <a:ext cx="0" cy="5111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8013" name="Line 29"/>
          <p:cNvSpPr>
            <a:spLocks noChangeShapeType="1"/>
          </p:cNvSpPr>
          <p:nvPr/>
        </p:nvSpPr>
        <p:spPr bwMode="auto">
          <a:xfrm>
            <a:off x="6200775" y="3065463"/>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8014" name="Line 30"/>
          <p:cNvSpPr>
            <a:spLocks noChangeShapeType="1"/>
          </p:cNvSpPr>
          <p:nvPr/>
        </p:nvSpPr>
        <p:spPr bwMode="auto">
          <a:xfrm>
            <a:off x="6200775" y="4343400"/>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5985" name="Line 31"/>
          <p:cNvSpPr>
            <a:spLocks noChangeShapeType="1"/>
          </p:cNvSpPr>
          <p:nvPr/>
        </p:nvSpPr>
        <p:spPr bwMode="auto">
          <a:xfrm>
            <a:off x="5514975" y="5056188"/>
            <a:ext cx="23971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8016" name="Line 32"/>
          <p:cNvSpPr>
            <a:spLocks noChangeShapeType="1"/>
          </p:cNvSpPr>
          <p:nvPr/>
        </p:nvSpPr>
        <p:spPr bwMode="auto">
          <a:xfrm>
            <a:off x="6176963" y="506095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5987" name="Line 33"/>
          <p:cNvSpPr>
            <a:spLocks noChangeShapeType="1"/>
          </p:cNvSpPr>
          <p:nvPr/>
        </p:nvSpPr>
        <p:spPr bwMode="auto">
          <a:xfrm>
            <a:off x="3630613" y="5484813"/>
            <a:ext cx="16240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5988" name="Rectangle 34"/>
          <p:cNvSpPr>
            <a:spLocks noChangeArrowheads="1"/>
          </p:cNvSpPr>
          <p:nvPr/>
        </p:nvSpPr>
        <p:spPr bwMode="auto">
          <a:xfrm>
            <a:off x="2112963" y="1254125"/>
            <a:ext cx="979487"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25989" name="Rectangle 35"/>
          <p:cNvSpPr>
            <a:spLocks noChangeArrowheads="1"/>
          </p:cNvSpPr>
          <p:nvPr/>
        </p:nvSpPr>
        <p:spPr bwMode="auto">
          <a:xfrm>
            <a:off x="3094038" y="4456113"/>
            <a:ext cx="96361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defTabSz="1028700"/>
            <a:r>
              <a:rPr lang="en-US" sz="1800" b="1">
                <a:latin typeface="Arial" charset="0"/>
              </a:rPr>
              <a:t>Prune</a:t>
            </a:r>
          </a:p>
        </p:txBody>
      </p:sp>
      <p:sp>
        <p:nvSpPr>
          <p:cNvPr id="125990" name="Rectangle 36"/>
          <p:cNvSpPr>
            <a:spLocks noChangeArrowheads="1"/>
          </p:cNvSpPr>
          <p:nvPr/>
        </p:nvSpPr>
        <p:spPr bwMode="auto">
          <a:xfrm>
            <a:off x="5762625" y="5484813"/>
            <a:ext cx="1349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25991" name="Rectangle 37"/>
          <p:cNvSpPr>
            <a:spLocks noChangeArrowheads="1"/>
          </p:cNvSpPr>
          <p:nvPr/>
        </p:nvSpPr>
        <p:spPr bwMode="auto">
          <a:xfrm>
            <a:off x="647700" y="5484813"/>
            <a:ext cx="13509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25992" name="Rectangle 38"/>
          <p:cNvSpPr>
            <a:spLocks noChangeArrowheads="1"/>
          </p:cNvSpPr>
          <p:nvPr/>
        </p:nvSpPr>
        <p:spPr bwMode="auto">
          <a:xfrm>
            <a:off x="6713538" y="3857625"/>
            <a:ext cx="1746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8" tIns="51774" rIns="103548" bIns="51774">
            <a:spAutoFit/>
          </a:bodyPr>
          <a:lstStyle/>
          <a:p>
            <a:pPr defTabSz="1028700"/>
            <a:r>
              <a:rPr lang="en-US" sz="1800" b="1">
                <a:latin typeface="Arial" charset="0"/>
              </a:rPr>
              <a:t>Join Override</a:t>
            </a:r>
          </a:p>
        </p:txBody>
      </p:sp>
      <p:sp>
        <p:nvSpPr>
          <p:cNvPr id="125993" name="Rectangle 39"/>
          <p:cNvSpPr>
            <a:spLocks noChangeArrowheads="1"/>
          </p:cNvSpPr>
          <p:nvPr/>
        </p:nvSpPr>
        <p:spPr bwMode="auto">
          <a:xfrm>
            <a:off x="6780213" y="2570163"/>
            <a:ext cx="8556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Prune</a:t>
            </a:r>
          </a:p>
        </p:txBody>
      </p:sp>
      <p:sp>
        <p:nvSpPr>
          <p:cNvPr id="298024" name="Line 40"/>
          <p:cNvSpPr>
            <a:spLocks noChangeShapeType="1"/>
          </p:cNvSpPr>
          <p:nvPr/>
        </p:nvSpPr>
        <p:spPr bwMode="auto">
          <a:xfrm>
            <a:off x="1714500"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5995" name="Picture 4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8026" name="Line 42"/>
          <p:cNvSpPr>
            <a:spLocks noChangeShapeType="1"/>
          </p:cNvSpPr>
          <p:nvPr/>
        </p:nvSpPr>
        <p:spPr bwMode="auto">
          <a:xfrm>
            <a:off x="1714500"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8027" name="Line 43"/>
          <p:cNvSpPr>
            <a:spLocks noChangeShapeType="1"/>
          </p:cNvSpPr>
          <p:nvPr/>
        </p:nvSpPr>
        <p:spPr bwMode="auto">
          <a:xfrm>
            <a:off x="3514725"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5998" name="Picture 4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9588"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8029" name="Line 45"/>
          <p:cNvSpPr>
            <a:spLocks noChangeShapeType="1"/>
          </p:cNvSpPr>
          <p:nvPr/>
        </p:nvSpPr>
        <p:spPr bwMode="auto">
          <a:xfrm>
            <a:off x="3514725"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grpSp>
        <p:nvGrpSpPr>
          <p:cNvPr id="126000" name="Group 46"/>
          <p:cNvGrpSpPr>
            <a:grpSpLocks/>
          </p:cNvGrpSpPr>
          <p:nvPr/>
        </p:nvGrpSpPr>
        <p:grpSpPr bwMode="auto">
          <a:xfrm>
            <a:off x="1528763" y="2619375"/>
            <a:ext cx="5778500" cy="2776538"/>
            <a:chOff x="856" y="1467"/>
            <a:chExt cx="3236" cy="1556"/>
          </a:xfrm>
        </p:grpSpPr>
        <p:sp>
          <p:nvSpPr>
            <p:cNvPr id="298031" name="Rectangle 47"/>
            <p:cNvSpPr>
              <a:spLocks noChangeArrowheads="1"/>
            </p:cNvSpPr>
            <p:nvPr/>
          </p:nvSpPr>
          <p:spPr bwMode="auto">
            <a:xfrm>
              <a:off x="1864"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D</a:t>
              </a:r>
            </a:p>
          </p:txBody>
        </p:sp>
        <p:sp>
          <p:nvSpPr>
            <p:cNvPr id="298032" name="Rectangle 48"/>
            <p:cNvSpPr>
              <a:spLocks noChangeArrowheads="1"/>
            </p:cNvSpPr>
            <p:nvPr/>
          </p:nvSpPr>
          <p:spPr bwMode="auto">
            <a:xfrm>
              <a:off x="2927" y="2091"/>
              <a:ext cx="194"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F</a:t>
              </a:r>
            </a:p>
          </p:txBody>
        </p:sp>
        <p:sp>
          <p:nvSpPr>
            <p:cNvPr id="298033" name="Rectangle 49"/>
            <p:cNvSpPr>
              <a:spLocks noChangeArrowheads="1"/>
            </p:cNvSpPr>
            <p:nvPr/>
          </p:nvSpPr>
          <p:spPr bwMode="auto">
            <a:xfrm>
              <a:off x="2420" y="2811"/>
              <a:ext cx="15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I</a:t>
              </a:r>
            </a:p>
          </p:txBody>
        </p:sp>
        <p:sp>
          <p:nvSpPr>
            <p:cNvPr id="298034" name="Rectangle 50"/>
            <p:cNvSpPr>
              <a:spLocks noChangeArrowheads="1"/>
            </p:cNvSpPr>
            <p:nvPr/>
          </p:nvSpPr>
          <p:spPr bwMode="auto">
            <a:xfrm>
              <a:off x="1864"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B</a:t>
              </a:r>
            </a:p>
          </p:txBody>
        </p:sp>
        <p:sp>
          <p:nvSpPr>
            <p:cNvPr id="298035" name="Rectangle 51"/>
            <p:cNvSpPr>
              <a:spLocks noChangeArrowheads="1"/>
            </p:cNvSpPr>
            <p:nvPr/>
          </p:nvSpPr>
          <p:spPr bwMode="auto">
            <a:xfrm>
              <a:off x="856"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C</a:t>
              </a:r>
            </a:p>
          </p:txBody>
        </p:sp>
        <p:sp>
          <p:nvSpPr>
            <p:cNvPr id="298036" name="Rectangle 52"/>
            <p:cNvSpPr>
              <a:spLocks noChangeArrowheads="1"/>
            </p:cNvSpPr>
            <p:nvPr/>
          </p:nvSpPr>
          <p:spPr bwMode="auto">
            <a:xfrm>
              <a:off x="856"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A</a:t>
              </a:r>
            </a:p>
          </p:txBody>
        </p:sp>
        <p:sp>
          <p:nvSpPr>
            <p:cNvPr id="298037" name="Rectangle 53"/>
            <p:cNvSpPr>
              <a:spLocks noChangeArrowheads="1"/>
            </p:cNvSpPr>
            <p:nvPr/>
          </p:nvSpPr>
          <p:spPr bwMode="auto">
            <a:xfrm>
              <a:off x="1340" y="2811"/>
              <a:ext cx="20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E</a:t>
              </a:r>
            </a:p>
          </p:txBody>
        </p:sp>
        <p:sp>
          <p:nvSpPr>
            <p:cNvPr id="298038" name="Rectangle 54"/>
            <p:cNvSpPr>
              <a:spLocks noChangeArrowheads="1"/>
            </p:cNvSpPr>
            <p:nvPr/>
          </p:nvSpPr>
          <p:spPr bwMode="auto">
            <a:xfrm>
              <a:off x="3876" y="1755"/>
              <a:ext cx="216"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G</a:t>
              </a:r>
            </a:p>
          </p:txBody>
        </p:sp>
        <p:sp>
          <p:nvSpPr>
            <p:cNvPr id="298039" name="Rectangle 55"/>
            <p:cNvSpPr>
              <a:spLocks noChangeArrowheads="1"/>
            </p:cNvSpPr>
            <p:nvPr/>
          </p:nvSpPr>
          <p:spPr bwMode="auto">
            <a:xfrm>
              <a:off x="3880" y="2475"/>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H</a:t>
              </a:r>
            </a:p>
          </p:txBody>
        </p:sp>
      </p:grpSp>
      <p:sp>
        <p:nvSpPr>
          <p:cNvPr id="298040" name="Line 56"/>
          <p:cNvSpPr>
            <a:spLocks noChangeShapeType="1"/>
          </p:cNvSpPr>
          <p:nvPr/>
        </p:nvSpPr>
        <p:spPr bwMode="auto">
          <a:xfrm>
            <a:off x="6288088" y="4041775"/>
            <a:ext cx="425450" cy="0"/>
          </a:xfrm>
          <a:prstGeom prst="line">
            <a:avLst/>
          </a:prstGeom>
          <a:noFill/>
          <a:ln w="25400">
            <a:solidFill>
              <a:schemeClr val="accent1"/>
            </a:solidFill>
            <a:round/>
            <a:headEnd type="stealth" w="med" len="lg"/>
            <a:tailEnd type="none" w="sm" len="sm"/>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Tree>
    <p:extLst>
      <p:ext uri="{BB962C8B-B14F-4D97-AF65-F5344CB8AC3E}">
        <p14:creationId xmlns:p14="http://schemas.microsoft.com/office/powerpoint/2010/main" val="405750719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25D46B2A-283F-4244-9775-8B04EA72A32C}" type="slidenum">
              <a:rPr lang="en-US" sz="1400">
                <a:latin typeface="Times New Roman" charset="0"/>
              </a:rPr>
              <a:pPr/>
              <a:t>52</a:t>
            </a:fld>
            <a:endParaRPr lang="en-US" sz="1400">
              <a:latin typeface="Times New Roman" charset="0"/>
            </a:endParaRPr>
          </a:p>
        </p:txBody>
      </p:sp>
      <p:sp>
        <p:nvSpPr>
          <p:cNvPr id="126980" name="Line 2"/>
          <p:cNvSpPr>
            <a:spLocks noChangeShapeType="1"/>
          </p:cNvSpPr>
          <p:nvPr/>
        </p:nvSpPr>
        <p:spPr bwMode="auto">
          <a:xfrm>
            <a:off x="3514725" y="3810000"/>
            <a:ext cx="0" cy="6477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6981" name="Rectangle 3"/>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pic>
        <p:nvPicPr>
          <p:cNvPr id="12698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3" name="Line 5"/>
          <p:cNvSpPr>
            <a:spLocks noChangeShapeType="1"/>
          </p:cNvSpPr>
          <p:nvPr/>
        </p:nvSpPr>
        <p:spPr bwMode="auto">
          <a:xfrm flipV="1">
            <a:off x="2000250" y="2573338"/>
            <a:ext cx="1195388" cy="11969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9014" name="Line 6"/>
          <p:cNvSpPr>
            <a:spLocks noChangeShapeType="1"/>
          </p:cNvSpPr>
          <p:nvPr/>
        </p:nvSpPr>
        <p:spPr bwMode="auto">
          <a:xfrm>
            <a:off x="1714500"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9015" name="Line 7"/>
          <p:cNvSpPr>
            <a:spLocks noChangeShapeType="1"/>
          </p:cNvSpPr>
          <p:nvPr/>
        </p:nvSpPr>
        <p:spPr bwMode="auto">
          <a:xfrm>
            <a:off x="3630613" y="3771900"/>
            <a:ext cx="12811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9016" name="Line 8"/>
          <p:cNvSpPr>
            <a:spLocks noChangeShapeType="1"/>
          </p:cNvSpPr>
          <p:nvPr/>
        </p:nvSpPr>
        <p:spPr bwMode="auto">
          <a:xfrm>
            <a:off x="5600700" y="3771900"/>
            <a:ext cx="59690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6987" name="Line 9"/>
          <p:cNvSpPr>
            <a:spLocks noChangeShapeType="1"/>
          </p:cNvSpPr>
          <p:nvPr/>
        </p:nvSpPr>
        <p:spPr bwMode="auto">
          <a:xfrm>
            <a:off x="7315200" y="3151188"/>
            <a:ext cx="5969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9018" name="Line 10"/>
          <p:cNvSpPr>
            <a:spLocks noChangeShapeType="1"/>
          </p:cNvSpPr>
          <p:nvPr/>
        </p:nvSpPr>
        <p:spPr bwMode="auto">
          <a:xfrm>
            <a:off x="7113588" y="4632325"/>
            <a:ext cx="0" cy="42386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6989" name="Line 11"/>
          <p:cNvSpPr>
            <a:spLocks noChangeShapeType="1"/>
          </p:cNvSpPr>
          <p:nvPr/>
        </p:nvSpPr>
        <p:spPr bwMode="auto">
          <a:xfrm>
            <a:off x="4456113" y="5146675"/>
            <a:ext cx="0" cy="3381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6990" name="Line 12"/>
          <p:cNvSpPr>
            <a:spLocks noChangeShapeType="1"/>
          </p:cNvSpPr>
          <p:nvPr/>
        </p:nvSpPr>
        <p:spPr bwMode="auto">
          <a:xfrm>
            <a:off x="3030538" y="4943475"/>
            <a:ext cx="1109662"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9021" name="Line 13"/>
          <p:cNvSpPr>
            <a:spLocks noChangeShapeType="1"/>
          </p:cNvSpPr>
          <p:nvPr/>
        </p:nvSpPr>
        <p:spPr bwMode="auto">
          <a:xfrm>
            <a:off x="2427288" y="4460875"/>
            <a:ext cx="0" cy="339725"/>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9022" name="Line 14"/>
          <p:cNvSpPr>
            <a:spLocks noChangeShapeType="1"/>
          </p:cNvSpPr>
          <p:nvPr/>
        </p:nvSpPr>
        <p:spPr bwMode="auto">
          <a:xfrm>
            <a:off x="1312863" y="4460875"/>
            <a:ext cx="0" cy="93821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6993"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94"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58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95"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53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96" name="Picture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038" y="2881313"/>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97" name="Picture 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0038" y="4159250"/>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98" name="Picture 2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99" name="Line 21"/>
          <p:cNvSpPr>
            <a:spLocks noChangeShapeType="1"/>
          </p:cNvSpPr>
          <p:nvPr/>
        </p:nvSpPr>
        <p:spPr bwMode="auto">
          <a:xfrm>
            <a:off x="1316038" y="2057400"/>
            <a:ext cx="26527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9030" name="Line 22"/>
          <p:cNvSpPr>
            <a:spLocks noChangeShapeType="1"/>
          </p:cNvSpPr>
          <p:nvPr/>
        </p:nvSpPr>
        <p:spPr bwMode="auto">
          <a:xfrm>
            <a:off x="2662238" y="1633538"/>
            <a:ext cx="0" cy="423862"/>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7001" name="Line 23"/>
          <p:cNvSpPr>
            <a:spLocks noChangeShapeType="1"/>
          </p:cNvSpPr>
          <p:nvPr/>
        </p:nvSpPr>
        <p:spPr bwMode="auto">
          <a:xfrm>
            <a:off x="1144588" y="4457700"/>
            <a:ext cx="29098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7002" name="Line 24"/>
          <p:cNvSpPr>
            <a:spLocks noChangeShapeType="1"/>
          </p:cNvSpPr>
          <p:nvPr/>
        </p:nvSpPr>
        <p:spPr bwMode="auto">
          <a:xfrm>
            <a:off x="6197600" y="2662238"/>
            <a:ext cx="0" cy="19669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7003" name="Line 25"/>
          <p:cNvSpPr>
            <a:spLocks noChangeShapeType="1"/>
          </p:cNvSpPr>
          <p:nvPr/>
        </p:nvSpPr>
        <p:spPr bwMode="auto">
          <a:xfrm>
            <a:off x="7912100" y="2897188"/>
            <a:ext cx="0" cy="5111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9034" name="Line 26"/>
          <p:cNvSpPr>
            <a:spLocks noChangeShapeType="1"/>
          </p:cNvSpPr>
          <p:nvPr/>
        </p:nvSpPr>
        <p:spPr bwMode="auto">
          <a:xfrm>
            <a:off x="6200775" y="3065463"/>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9035" name="Line 27"/>
          <p:cNvSpPr>
            <a:spLocks noChangeShapeType="1"/>
          </p:cNvSpPr>
          <p:nvPr/>
        </p:nvSpPr>
        <p:spPr bwMode="auto">
          <a:xfrm>
            <a:off x="6200775" y="4343400"/>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7006" name="Line 28"/>
          <p:cNvSpPr>
            <a:spLocks noChangeShapeType="1"/>
          </p:cNvSpPr>
          <p:nvPr/>
        </p:nvSpPr>
        <p:spPr bwMode="auto">
          <a:xfrm>
            <a:off x="5514975" y="5056188"/>
            <a:ext cx="23971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9037" name="Line 29"/>
          <p:cNvSpPr>
            <a:spLocks noChangeShapeType="1"/>
          </p:cNvSpPr>
          <p:nvPr/>
        </p:nvSpPr>
        <p:spPr bwMode="auto">
          <a:xfrm>
            <a:off x="6176963" y="506095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7008" name="Line 30"/>
          <p:cNvSpPr>
            <a:spLocks noChangeShapeType="1"/>
          </p:cNvSpPr>
          <p:nvPr/>
        </p:nvSpPr>
        <p:spPr bwMode="auto">
          <a:xfrm>
            <a:off x="3630613" y="5484813"/>
            <a:ext cx="16240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7009" name="Rectangle 31"/>
          <p:cNvSpPr>
            <a:spLocks noChangeArrowheads="1"/>
          </p:cNvSpPr>
          <p:nvPr/>
        </p:nvSpPr>
        <p:spPr bwMode="auto">
          <a:xfrm>
            <a:off x="2112963" y="1254125"/>
            <a:ext cx="979487"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27010" name="Rectangle 32"/>
          <p:cNvSpPr>
            <a:spLocks noChangeArrowheads="1"/>
          </p:cNvSpPr>
          <p:nvPr/>
        </p:nvSpPr>
        <p:spPr bwMode="auto">
          <a:xfrm>
            <a:off x="5762625" y="544988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27011" name="Rectangle 33"/>
          <p:cNvSpPr>
            <a:spLocks noChangeArrowheads="1"/>
          </p:cNvSpPr>
          <p:nvPr/>
        </p:nvSpPr>
        <p:spPr bwMode="auto">
          <a:xfrm>
            <a:off x="647700" y="5399088"/>
            <a:ext cx="13509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299042" name="Line 34"/>
          <p:cNvSpPr>
            <a:spLocks noChangeShapeType="1"/>
          </p:cNvSpPr>
          <p:nvPr/>
        </p:nvSpPr>
        <p:spPr bwMode="auto">
          <a:xfrm>
            <a:off x="1714500"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7013" name="Picture 3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44" name="Line 36"/>
          <p:cNvSpPr>
            <a:spLocks noChangeShapeType="1"/>
          </p:cNvSpPr>
          <p:nvPr/>
        </p:nvSpPr>
        <p:spPr bwMode="auto">
          <a:xfrm>
            <a:off x="1714500"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299045" name="Line 37"/>
          <p:cNvSpPr>
            <a:spLocks noChangeShapeType="1"/>
          </p:cNvSpPr>
          <p:nvPr/>
        </p:nvSpPr>
        <p:spPr bwMode="auto">
          <a:xfrm>
            <a:off x="3514725"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7016" name="Picture 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9588"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47" name="Line 39"/>
          <p:cNvSpPr>
            <a:spLocks noChangeShapeType="1"/>
          </p:cNvSpPr>
          <p:nvPr/>
        </p:nvSpPr>
        <p:spPr bwMode="auto">
          <a:xfrm>
            <a:off x="3514725"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grpSp>
        <p:nvGrpSpPr>
          <p:cNvPr id="127018" name="Group 40"/>
          <p:cNvGrpSpPr>
            <a:grpSpLocks/>
          </p:cNvGrpSpPr>
          <p:nvPr/>
        </p:nvGrpSpPr>
        <p:grpSpPr bwMode="auto">
          <a:xfrm>
            <a:off x="1528763" y="2619375"/>
            <a:ext cx="5778500" cy="2776538"/>
            <a:chOff x="856" y="1467"/>
            <a:chExt cx="3236" cy="1556"/>
          </a:xfrm>
        </p:grpSpPr>
        <p:sp>
          <p:nvSpPr>
            <p:cNvPr id="299049" name="Rectangle 41"/>
            <p:cNvSpPr>
              <a:spLocks noChangeArrowheads="1"/>
            </p:cNvSpPr>
            <p:nvPr/>
          </p:nvSpPr>
          <p:spPr bwMode="auto">
            <a:xfrm>
              <a:off x="1864"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D</a:t>
              </a:r>
            </a:p>
          </p:txBody>
        </p:sp>
        <p:sp>
          <p:nvSpPr>
            <p:cNvPr id="299050" name="Rectangle 42"/>
            <p:cNvSpPr>
              <a:spLocks noChangeArrowheads="1"/>
            </p:cNvSpPr>
            <p:nvPr/>
          </p:nvSpPr>
          <p:spPr bwMode="auto">
            <a:xfrm>
              <a:off x="2927" y="2091"/>
              <a:ext cx="194"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F</a:t>
              </a:r>
            </a:p>
          </p:txBody>
        </p:sp>
        <p:sp>
          <p:nvSpPr>
            <p:cNvPr id="299051" name="Rectangle 43"/>
            <p:cNvSpPr>
              <a:spLocks noChangeArrowheads="1"/>
            </p:cNvSpPr>
            <p:nvPr/>
          </p:nvSpPr>
          <p:spPr bwMode="auto">
            <a:xfrm>
              <a:off x="2420" y="2811"/>
              <a:ext cx="15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I</a:t>
              </a:r>
            </a:p>
          </p:txBody>
        </p:sp>
        <p:sp>
          <p:nvSpPr>
            <p:cNvPr id="299052" name="Rectangle 44"/>
            <p:cNvSpPr>
              <a:spLocks noChangeArrowheads="1"/>
            </p:cNvSpPr>
            <p:nvPr/>
          </p:nvSpPr>
          <p:spPr bwMode="auto">
            <a:xfrm>
              <a:off x="1864"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B</a:t>
              </a:r>
            </a:p>
          </p:txBody>
        </p:sp>
        <p:sp>
          <p:nvSpPr>
            <p:cNvPr id="299053" name="Rectangle 45"/>
            <p:cNvSpPr>
              <a:spLocks noChangeArrowheads="1"/>
            </p:cNvSpPr>
            <p:nvPr/>
          </p:nvSpPr>
          <p:spPr bwMode="auto">
            <a:xfrm>
              <a:off x="856"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C</a:t>
              </a:r>
            </a:p>
          </p:txBody>
        </p:sp>
        <p:sp>
          <p:nvSpPr>
            <p:cNvPr id="299054" name="Rectangle 46"/>
            <p:cNvSpPr>
              <a:spLocks noChangeArrowheads="1"/>
            </p:cNvSpPr>
            <p:nvPr/>
          </p:nvSpPr>
          <p:spPr bwMode="auto">
            <a:xfrm>
              <a:off x="856"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A</a:t>
              </a:r>
            </a:p>
          </p:txBody>
        </p:sp>
        <p:sp>
          <p:nvSpPr>
            <p:cNvPr id="299055" name="Rectangle 47"/>
            <p:cNvSpPr>
              <a:spLocks noChangeArrowheads="1"/>
            </p:cNvSpPr>
            <p:nvPr/>
          </p:nvSpPr>
          <p:spPr bwMode="auto">
            <a:xfrm>
              <a:off x="1340" y="2811"/>
              <a:ext cx="20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E</a:t>
              </a:r>
            </a:p>
          </p:txBody>
        </p:sp>
        <p:sp>
          <p:nvSpPr>
            <p:cNvPr id="299056" name="Rectangle 48"/>
            <p:cNvSpPr>
              <a:spLocks noChangeArrowheads="1"/>
            </p:cNvSpPr>
            <p:nvPr/>
          </p:nvSpPr>
          <p:spPr bwMode="auto">
            <a:xfrm>
              <a:off x="3876" y="1755"/>
              <a:ext cx="216"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G</a:t>
              </a:r>
            </a:p>
          </p:txBody>
        </p:sp>
        <p:sp>
          <p:nvSpPr>
            <p:cNvPr id="299057" name="Rectangle 49"/>
            <p:cNvSpPr>
              <a:spLocks noChangeArrowheads="1"/>
            </p:cNvSpPr>
            <p:nvPr/>
          </p:nvSpPr>
          <p:spPr bwMode="auto">
            <a:xfrm>
              <a:off x="3880" y="2475"/>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H</a:t>
              </a:r>
            </a:p>
          </p:txBody>
        </p:sp>
      </p:grpSp>
    </p:spTree>
    <p:extLst>
      <p:ext uri="{BB962C8B-B14F-4D97-AF65-F5344CB8AC3E}">
        <p14:creationId xmlns:p14="http://schemas.microsoft.com/office/powerpoint/2010/main" val="128898270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35B9C606-B743-8A43-8577-B97983855BE6}" type="slidenum">
              <a:rPr lang="en-US" sz="1400">
                <a:latin typeface="Times New Roman" charset="0"/>
              </a:rPr>
              <a:pPr/>
              <a:t>53</a:t>
            </a:fld>
            <a:endParaRPr lang="en-US" sz="1400">
              <a:latin typeface="Times New Roman" charset="0"/>
            </a:endParaRPr>
          </a:p>
        </p:txBody>
      </p:sp>
      <p:sp>
        <p:nvSpPr>
          <p:cNvPr id="128004"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pic>
        <p:nvPicPr>
          <p:cNvPr id="12800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Line 4"/>
          <p:cNvSpPr>
            <a:spLocks noChangeShapeType="1"/>
          </p:cNvSpPr>
          <p:nvPr/>
        </p:nvSpPr>
        <p:spPr bwMode="auto">
          <a:xfrm flipV="1">
            <a:off x="2000250" y="2573338"/>
            <a:ext cx="1195388" cy="11969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0037" name="Line 5"/>
          <p:cNvSpPr>
            <a:spLocks noChangeShapeType="1"/>
          </p:cNvSpPr>
          <p:nvPr/>
        </p:nvSpPr>
        <p:spPr bwMode="auto">
          <a:xfrm>
            <a:off x="1714500"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0038" name="Line 6"/>
          <p:cNvSpPr>
            <a:spLocks noChangeShapeType="1"/>
          </p:cNvSpPr>
          <p:nvPr/>
        </p:nvSpPr>
        <p:spPr bwMode="auto">
          <a:xfrm>
            <a:off x="3514725"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0039" name="Line 7"/>
          <p:cNvSpPr>
            <a:spLocks noChangeShapeType="1"/>
          </p:cNvSpPr>
          <p:nvPr/>
        </p:nvSpPr>
        <p:spPr bwMode="auto">
          <a:xfrm>
            <a:off x="3630613" y="3771900"/>
            <a:ext cx="12811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0040" name="Line 8"/>
          <p:cNvSpPr>
            <a:spLocks noChangeShapeType="1"/>
          </p:cNvSpPr>
          <p:nvPr/>
        </p:nvSpPr>
        <p:spPr bwMode="auto">
          <a:xfrm>
            <a:off x="5600700" y="3771900"/>
            <a:ext cx="59690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8011" name="Line 9"/>
          <p:cNvSpPr>
            <a:spLocks noChangeShapeType="1"/>
          </p:cNvSpPr>
          <p:nvPr/>
        </p:nvSpPr>
        <p:spPr bwMode="auto">
          <a:xfrm>
            <a:off x="7315200" y="3151188"/>
            <a:ext cx="5969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0042" name="Line 10"/>
          <p:cNvSpPr>
            <a:spLocks noChangeShapeType="1"/>
          </p:cNvSpPr>
          <p:nvPr/>
        </p:nvSpPr>
        <p:spPr bwMode="auto">
          <a:xfrm>
            <a:off x="7113588" y="4632325"/>
            <a:ext cx="0" cy="42386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8013" name="Line 11"/>
          <p:cNvSpPr>
            <a:spLocks noChangeShapeType="1"/>
          </p:cNvSpPr>
          <p:nvPr/>
        </p:nvSpPr>
        <p:spPr bwMode="auto">
          <a:xfrm>
            <a:off x="4456113" y="5146675"/>
            <a:ext cx="0" cy="3381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4" name="Line 12"/>
          <p:cNvSpPr>
            <a:spLocks noChangeShapeType="1"/>
          </p:cNvSpPr>
          <p:nvPr/>
        </p:nvSpPr>
        <p:spPr bwMode="auto">
          <a:xfrm>
            <a:off x="3857625" y="5489575"/>
            <a:ext cx="0" cy="3381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0045" name="Line 13"/>
          <p:cNvSpPr>
            <a:spLocks noChangeShapeType="1"/>
          </p:cNvSpPr>
          <p:nvPr/>
        </p:nvSpPr>
        <p:spPr bwMode="auto">
          <a:xfrm>
            <a:off x="3030538" y="4772025"/>
            <a:ext cx="938212" cy="0"/>
          </a:xfrm>
          <a:prstGeom prst="line">
            <a:avLst/>
          </a:prstGeom>
          <a:noFill/>
          <a:ln w="25400">
            <a:solidFill>
              <a:schemeClr val="accent1"/>
            </a:solidFill>
            <a:round/>
            <a:headEnd type="stealth" w="med" len="lg"/>
            <a:tailEnd type="none" w="sm" len="sm"/>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8016" name="Line 14"/>
          <p:cNvSpPr>
            <a:spLocks noChangeShapeType="1"/>
          </p:cNvSpPr>
          <p:nvPr/>
        </p:nvSpPr>
        <p:spPr bwMode="auto">
          <a:xfrm>
            <a:off x="3030538" y="4943475"/>
            <a:ext cx="1109662"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0047" name="Line 15"/>
          <p:cNvSpPr>
            <a:spLocks noChangeShapeType="1"/>
          </p:cNvSpPr>
          <p:nvPr/>
        </p:nvSpPr>
        <p:spPr bwMode="auto">
          <a:xfrm>
            <a:off x="2427288" y="4460875"/>
            <a:ext cx="0" cy="339725"/>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0048" name="Line 16"/>
          <p:cNvSpPr>
            <a:spLocks noChangeShapeType="1"/>
          </p:cNvSpPr>
          <p:nvPr/>
        </p:nvSpPr>
        <p:spPr bwMode="auto">
          <a:xfrm>
            <a:off x="1312863" y="4460875"/>
            <a:ext cx="0" cy="93821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8019"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20"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58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21"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53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22" name="Picture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038" y="2881313"/>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23" name="Picture 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0038" y="4159250"/>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24" name="Picture 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25" name="Line 23"/>
          <p:cNvSpPr>
            <a:spLocks noChangeShapeType="1"/>
          </p:cNvSpPr>
          <p:nvPr/>
        </p:nvSpPr>
        <p:spPr bwMode="auto">
          <a:xfrm>
            <a:off x="1316038" y="2057400"/>
            <a:ext cx="26527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0056" name="Line 24"/>
          <p:cNvSpPr>
            <a:spLocks noChangeShapeType="1"/>
          </p:cNvSpPr>
          <p:nvPr/>
        </p:nvSpPr>
        <p:spPr bwMode="auto">
          <a:xfrm>
            <a:off x="2662238" y="1633538"/>
            <a:ext cx="0" cy="423862"/>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8027" name="Line 25"/>
          <p:cNvSpPr>
            <a:spLocks noChangeShapeType="1"/>
          </p:cNvSpPr>
          <p:nvPr/>
        </p:nvSpPr>
        <p:spPr bwMode="auto">
          <a:xfrm>
            <a:off x="1144588" y="4457700"/>
            <a:ext cx="29098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28" name="Line 26"/>
          <p:cNvSpPr>
            <a:spLocks noChangeShapeType="1"/>
          </p:cNvSpPr>
          <p:nvPr/>
        </p:nvSpPr>
        <p:spPr bwMode="auto">
          <a:xfrm>
            <a:off x="6197600" y="2662238"/>
            <a:ext cx="0" cy="19669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29" name="Line 27"/>
          <p:cNvSpPr>
            <a:spLocks noChangeShapeType="1"/>
          </p:cNvSpPr>
          <p:nvPr/>
        </p:nvSpPr>
        <p:spPr bwMode="auto">
          <a:xfrm>
            <a:off x="7912100" y="2897188"/>
            <a:ext cx="0" cy="5111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0060" name="Line 28"/>
          <p:cNvSpPr>
            <a:spLocks noChangeShapeType="1"/>
          </p:cNvSpPr>
          <p:nvPr/>
        </p:nvSpPr>
        <p:spPr bwMode="auto">
          <a:xfrm>
            <a:off x="6200775" y="3065463"/>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0061" name="Line 29"/>
          <p:cNvSpPr>
            <a:spLocks noChangeShapeType="1"/>
          </p:cNvSpPr>
          <p:nvPr/>
        </p:nvSpPr>
        <p:spPr bwMode="auto">
          <a:xfrm>
            <a:off x="6200775" y="4343400"/>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8032" name="Line 30"/>
          <p:cNvSpPr>
            <a:spLocks noChangeShapeType="1"/>
          </p:cNvSpPr>
          <p:nvPr/>
        </p:nvSpPr>
        <p:spPr bwMode="auto">
          <a:xfrm>
            <a:off x="5514975" y="5056188"/>
            <a:ext cx="23971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0063" name="Line 31"/>
          <p:cNvSpPr>
            <a:spLocks noChangeShapeType="1"/>
          </p:cNvSpPr>
          <p:nvPr/>
        </p:nvSpPr>
        <p:spPr bwMode="auto">
          <a:xfrm>
            <a:off x="6176963" y="506095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8034" name="Line 32"/>
          <p:cNvSpPr>
            <a:spLocks noChangeShapeType="1"/>
          </p:cNvSpPr>
          <p:nvPr/>
        </p:nvSpPr>
        <p:spPr bwMode="auto">
          <a:xfrm>
            <a:off x="3630613" y="5484813"/>
            <a:ext cx="16240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35" name="Rectangle 33"/>
          <p:cNvSpPr>
            <a:spLocks noChangeArrowheads="1"/>
          </p:cNvSpPr>
          <p:nvPr/>
        </p:nvSpPr>
        <p:spPr bwMode="auto">
          <a:xfrm>
            <a:off x="2216150" y="1214438"/>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28036" name="Rectangle 34"/>
          <p:cNvSpPr>
            <a:spLocks noChangeArrowheads="1"/>
          </p:cNvSpPr>
          <p:nvPr/>
        </p:nvSpPr>
        <p:spPr bwMode="auto">
          <a:xfrm>
            <a:off x="3094038" y="4456113"/>
            <a:ext cx="754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Graft</a:t>
            </a:r>
          </a:p>
        </p:txBody>
      </p:sp>
      <p:sp>
        <p:nvSpPr>
          <p:cNvPr id="128037" name="Rectangle 35"/>
          <p:cNvSpPr>
            <a:spLocks noChangeArrowheads="1"/>
          </p:cNvSpPr>
          <p:nvPr/>
        </p:nvSpPr>
        <p:spPr bwMode="auto">
          <a:xfrm>
            <a:off x="5600700" y="5399088"/>
            <a:ext cx="13509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28038" name="Rectangle 36"/>
          <p:cNvSpPr>
            <a:spLocks noChangeArrowheads="1"/>
          </p:cNvSpPr>
          <p:nvPr/>
        </p:nvSpPr>
        <p:spPr bwMode="auto">
          <a:xfrm>
            <a:off x="3240088" y="5826125"/>
            <a:ext cx="13509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3</a:t>
            </a:r>
          </a:p>
        </p:txBody>
      </p:sp>
      <p:sp>
        <p:nvSpPr>
          <p:cNvPr id="128039" name="Rectangle 37"/>
          <p:cNvSpPr>
            <a:spLocks noChangeArrowheads="1"/>
          </p:cNvSpPr>
          <p:nvPr/>
        </p:nvSpPr>
        <p:spPr bwMode="auto">
          <a:xfrm>
            <a:off x="647700" y="5484813"/>
            <a:ext cx="13509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300070" name="Line 38"/>
          <p:cNvSpPr>
            <a:spLocks noChangeShapeType="1"/>
          </p:cNvSpPr>
          <p:nvPr/>
        </p:nvSpPr>
        <p:spPr bwMode="auto">
          <a:xfrm>
            <a:off x="1714500"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8041" name="Picture 3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072" name="Line 40"/>
          <p:cNvSpPr>
            <a:spLocks noChangeShapeType="1"/>
          </p:cNvSpPr>
          <p:nvPr/>
        </p:nvSpPr>
        <p:spPr bwMode="auto">
          <a:xfrm>
            <a:off x="1714500"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0073" name="Line 41"/>
          <p:cNvSpPr>
            <a:spLocks noChangeShapeType="1"/>
          </p:cNvSpPr>
          <p:nvPr/>
        </p:nvSpPr>
        <p:spPr bwMode="auto">
          <a:xfrm>
            <a:off x="3514725"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8044" name="Picture 4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9588"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0075" name="Line 43"/>
          <p:cNvSpPr>
            <a:spLocks noChangeShapeType="1"/>
          </p:cNvSpPr>
          <p:nvPr/>
        </p:nvSpPr>
        <p:spPr bwMode="auto">
          <a:xfrm>
            <a:off x="3514725"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0076" name="Line 44"/>
          <p:cNvSpPr>
            <a:spLocks noChangeShapeType="1"/>
          </p:cNvSpPr>
          <p:nvPr/>
        </p:nvSpPr>
        <p:spPr bwMode="auto">
          <a:xfrm>
            <a:off x="4456113" y="5149850"/>
            <a:ext cx="0" cy="339725"/>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grpSp>
        <p:nvGrpSpPr>
          <p:cNvPr id="128047" name="Group 45"/>
          <p:cNvGrpSpPr>
            <a:grpSpLocks/>
          </p:cNvGrpSpPr>
          <p:nvPr/>
        </p:nvGrpSpPr>
        <p:grpSpPr bwMode="auto">
          <a:xfrm>
            <a:off x="1528763" y="2619375"/>
            <a:ext cx="5778500" cy="2776538"/>
            <a:chOff x="856" y="1467"/>
            <a:chExt cx="3236" cy="1556"/>
          </a:xfrm>
        </p:grpSpPr>
        <p:sp>
          <p:nvSpPr>
            <p:cNvPr id="300078" name="Rectangle 46"/>
            <p:cNvSpPr>
              <a:spLocks noChangeArrowheads="1"/>
            </p:cNvSpPr>
            <p:nvPr/>
          </p:nvSpPr>
          <p:spPr bwMode="auto">
            <a:xfrm>
              <a:off x="1864"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D</a:t>
              </a:r>
            </a:p>
          </p:txBody>
        </p:sp>
        <p:sp>
          <p:nvSpPr>
            <p:cNvPr id="300079" name="Rectangle 47"/>
            <p:cNvSpPr>
              <a:spLocks noChangeArrowheads="1"/>
            </p:cNvSpPr>
            <p:nvPr/>
          </p:nvSpPr>
          <p:spPr bwMode="auto">
            <a:xfrm>
              <a:off x="2927" y="2091"/>
              <a:ext cx="194"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F</a:t>
              </a:r>
            </a:p>
          </p:txBody>
        </p:sp>
        <p:sp>
          <p:nvSpPr>
            <p:cNvPr id="300080" name="Rectangle 48"/>
            <p:cNvSpPr>
              <a:spLocks noChangeArrowheads="1"/>
            </p:cNvSpPr>
            <p:nvPr/>
          </p:nvSpPr>
          <p:spPr bwMode="auto">
            <a:xfrm>
              <a:off x="2420" y="2811"/>
              <a:ext cx="15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I</a:t>
              </a:r>
            </a:p>
          </p:txBody>
        </p:sp>
        <p:sp>
          <p:nvSpPr>
            <p:cNvPr id="300081" name="Rectangle 49"/>
            <p:cNvSpPr>
              <a:spLocks noChangeArrowheads="1"/>
            </p:cNvSpPr>
            <p:nvPr/>
          </p:nvSpPr>
          <p:spPr bwMode="auto">
            <a:xfrm>
              <a:off x="1864"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B</a:t>
              </a:r>
            </a:p>
          </p:txBody>
        </p:sp>
        <p:sp>
          <p:nvSpPr>
            <p:cNvPr id="300082" name="Rectangle 50"/>
            <p:cNvSpPr>
              <a:spLocks noChangeArrowheads="1"/>
            </p:cNvSpPr>
            <p:nvPr/>
          </p:nvSpPr>
          <p:spPr bwMode="auto">
            <a:xfrm>
              <a:off x="856"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C</a:t>
              </a:r>
            </a:p>
          </p:txBody>
        </p:sp>
        <p:sp>
          <p:nvSpPr>
            <p:cNvPr id="300083" name="Rectangle 51"/>
            <p:cNvSpPr>
              <a:spLocks noChangeArrowheads="1"/>
            </p:cNvSpPr>
            <p:nvPr/>
          </p:nvSpPr>
          <p:spPr bwMode="auto">
            <a:xfrm>
              <a:off x="856"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A</a:t>
              </a:r>
            </a:p>
          </p:txBody>
        </p:sp>
        <p:sp>
          <p:nvSpPr>
            <p:cNvPr id="300084" name="Rectangle 52"/>
            <p:cNvSpPr>
              <a:spLocks noChangeArrowheads="1"/>
            </p:cNvSpPr>
            <p:nvPr/>
          </p:nvSpPr>
          <p:spPr bwMode="auto">
            <a:xfrm>
              <a:off x="1340" y="2811"/>
              <a:ext cx="20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E</a:t>
              </a:r>
            </a:p>
          </p:txBody>
        </p:sp>
        <p:sp>
          <p:nvSpPr>
            <p:cNvPr id="300085" name="Rectangle 53"/>
            <p:cNvSpPr>
              <a:spLocks noChangeArrowheads="1"/>
            </p:cNvSpPr>
            <p:nvPr/>
          </p:nvSpPr>
          <p:spPr bwMode="auto">
            <a:xfrm>
              <a:off x="3876" y="1755"/>
              <a:ext cx="216"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G</a:t>
              </a:r>
            </a:p>
          </p:txBody>
        </p:sp>
        <p:sp>
          <p:nvSpPr>
            <p:cNvPr id="300086" name="Rectangle 54"/>
            <p:cNvSpPr>
              <a:spLocks noChangeArrowheads="1"/>
            </p:cNvSpPr>
            <p:nvPr/>
          </p:nvSpPr>
          <p:spPr bwMode="auto">
            <a:xfrm>
              <a:off x="3880" y="2475"/>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H</a:t>
              </a:r>
            </a:p>
          </p:txBody>
        </p:sp>
      </p:grpSp>
    </p:spTree>
    <p:extLst>
      <p:ext uri="{BB962C8B-B14F-4D97-AF65-F5344CB8AC3E}">
        <p14:creationId xmlns:p14="http://schemas.microsoft.com/office/powerpoint/2010/main" val="314928390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8ECB5E97-A7D4-1542-B72D-BBACFBD23A9B}" type="slidenum">
              <a:rPr lang="en-US" sz="1400">
                <a:latin typeface="Times New Roman" charset="0"/>
              </a:rPr>
              <a:pPr/>
              <a:t>54</a:t>
            </a:fld>
            <a:endParaRPr lang="en-US" sz="1400">
              <a:latin typeface="Times New Roman" charset="0"/>
            </a:endParaRPr>
          </a:p>
        </p:txBody>
      </p:sp>
      <p:sp>
        <p:nvSpPr>
          <p:cNvPr id="129028" name="Line 2"/>
          <p:cNvSpPr>
            <a:spLocks noChangeShapeType="1"/>
          </p:cNvSpPr>
          <p:nvPr/>
        </p:nvSpPr>
        <p:spPr bwMode="auto">
          <a:xfrm>
            <a:off x="3514725" y="3702050"/>
            <a:ext cx="0" cy="7588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29" name="Rectangle 3"/>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PIM-DM works</a:t>
            </a:r>
            <a:endParaRPr lang="en-US">
              <a:latin typeface="Times New Roman" charset="0"/>
            </a:endParaRPr>
          </a:p>
        </p:txBody>
      </p:sp>
      <p:pic>
        <p:nvPicPr>
          <p:cNvPr id="12903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61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Line 5"/>
          <p:cNvSpPr>
            <a:spLocks noChangeShapeType="1"/>
          </p:cNvSpPr>
          <p:nvPr/>
        </p:nvSpPr>
        <p:spPr bwMode="auto">
          <a:xfrm flipV="1">
            <a:off x="2000250" y="2573338"/>
            <a:ext cx="1195388" cy="11969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1062" name="Line 6"/>
          <p:cNvSpPr>
            <a:spLocks noChangeShapeType="1"/>
          </p:cNvSpPr>
          <p:nvPr/>
        </p:nvSpPr>
        <p:spPr bwMode="auto">
          <a:xfrm>
            <a:off x="1714500" y="2062163"/>
            <a:ext cx="0" cy="23955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63" name="Line 7"/>
          <p:cNvSpPr>
            <a:spLocks noChangeShapeType="1"/>
          </p:cNvSpPr>
          <p:nvPr/>
        </p:nvSpPr>
        <p:spPr bwMode="auto">
          <a:xfrm>
            <a:off x="3630613" y="3771900"/>
            <a:ext cx="1281112"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64" name="Line 8"/>
          <p:cNvSpPr>
            <a:spLocks noChangeShapeType="1"/>
          </p:cNvSpPr>
          <p:nvPr/>
        </p:nvSpPr>
        <p:spPr bwMode="auto">
          <a:xfrm>
            <a:off x="5600700" y="3771900"/>
            <a:ext cx="59690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9035" name="Line 9"/>
          <p:cNvSpPr>
            <a:spLocks noChangeShapeType="1"/>
          </p:cNvSpPr>
          <p:nvPr/>
        </p:nvSpPr>
        <p:spPr bwMode="auto">
          <a:xfrm>
            <a:off x="7315200" y="3151188"/>
            <a:ext cx="5969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1066" name="Line 10"/>
          <p:cNvSpPr>
            <a:spLocks noChangeShapeType="1"/>
          </p:cNvSpPr>
          <p:nvPr/>
        </p:nvSpPr>
        <p:spPr bwMode="auto">
          <a:xfrm>
            <a:off x="7113588" y="4632325"/>
            <a:ext cx="0" cy="42386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67" name="Line 11"/>
          <p:cNvSpPr>
            <a:spLocks noChangeShapeType="1"/>
          </p:cNvSpPr>
          <p:nvPr/>
        </p:nvSpPr>
        <p:spPr bwMode="auto">
          <a:xfrm>
            <a:off x="4456113" y="523240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68" name="Line 12"/>
          <p:cNvSpPr>
            <a:spLocks noChangeShapeType="1"/>
          </p:cNvSpPr>
          <p:nvPr/>
        </p:nvSpPr>
        <p:spPr bwMode="auto">
          <a:xfrm>
            <a:off x="3857625" y="557530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69" name="Line 13"/>
          <p:cNvSpPr>
            <a:spLocks noChangeShapeType="1"/>
          </p:cNvSpPr>
          <p:nvPr/>
        </p:nvSpPr>
        <p:spPr bwMode="auto">
          <a:xfrm>
            <a:off x="3035300" y="4943475"/>
            <a:ext cx="941388"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70" name="Line 14"/>
          <p:cNvSpPr>
            <a:spLocks noChangeShapeType="1"/>
          </p:cNvSpPr>
          <p:nvPr/>
        </p:nvSpPr>
        <p:spPr bwMode="auto">
          <a:xfrm>
            <a:off x="2427288" y="4460875"/>
            <a:ext cx="0" cy="339725"/>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71" name="Line 15"/>
          <p:cNvSpPr>
            <a:spLocks noChangeShapeType="1"/>
          </p:cNvSpPr>
          <p:nvPr/>
        </p:nvSpPr>
        <p:spPr bwMode="auto">
          <a:xfrm>
            <a:off x="1312863" y="4460875"/>
            <a:ext cx="0" cy="938213"/>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9042"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3"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58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4" name="Picture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538" y="3473450"/>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5" name="Picture 1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038" y="2881313"/>
            <a:ext cx="95726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6" name="Picture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0038" y="4159250"/>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7" name="Picture 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3" y="4759325"/>
            <a:ext cx="95726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8" name="Line 22"/>
          <p:cNvSpPr>
            <a:spLocks noChangeShapeType="1"/>
          </p:cNvSpPr>
          <p:nvPr/>
        </p:nvSpPr>
        <p:spPr bwMode="auto">
          <a:xfrm>
            <a:off x="1316038" y="2057400"/>
            <a:ext cx="26527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1079" name="Line 23"/>
          <p:cNvSpPr>
            <a:spLocks noChangeShapeType="1"/>
          </p:cNvSpPr>
          <p:nvPr/>
        </p:nvSpPr>
        <p:spPr bwMode="auto">
          <a:xfrm>
            <a:off x="2662238" y="1633538"/>
            <a:ext cx="0" cy="423862"/>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9050" name="Line 24"/>
          <p:cNvSpPr>
            <a:spLocks noChangeShapeType="1"/>
          </p:cNvSpPr>
          <p:nvPr/>
        </p:nvSpPr>
        <p:spPr bwMode="auto">
          <a:xfrm>
            <a:off x="1144588" y="4457700"/>
            <a:ext cx="29098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51" name="Line 25"/>
          <p:cNvSpPr>
            <a:spLocks noChangeShapeType="1"/>
          </p:cNvSpPr>
          <p:nvPr/>
        </p:nvSpPr>
        <p:spPr bwMode="auto">
          <a:xfrm>
            <a:off x="6197600" y="2662238"/>
            <a:ext cx="0" cy="19669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52" name="Line 26"/>
          <p:cNvSpPr>
            <a:spLocks noChangeShapeType="1"/>
          </p:cNvSpPr>
          <p:nvPr/>
        </p:nvSpPr>
        <p:spPr bwMode="auto">
          <a:xfrm>
            <a:off x="7912100" y="2897188"/>
            <a:ext cx="0" cy="5111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1083" name="Line 27"/>
          <p:cNvSpPr>
            <a:spLocks noChangeShapeType="1"/>
          </p:cNvSpPr>
          <p:nvPr/>
        </p:nvSpPr>
        <p:spPr bwMode="auto">
          <a:xfrm>
            <a:off x="6200775" y="3065463"/>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84" name="Line 28"/>
          <p:cNvSpPr>
            <a:spLocks noChangeShapeType="1"/>
          </p:cNvSpPr>
          <p:nvPr/>
        </p:nvSpPr>
        <p:spPr bwMode="auto">
          <a:xfrm>
            <a:off x="6200775" y="4343400"/>
            <a:ext cx="425450" cy="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9055" name="Line 29"/>
          <p:cNvSpPr>
            <a:spLocks noChangeShapeType="1"/>
          </p:cNvSpPr>
          <p:nvPr/>
        </p:nvSpPr>
        <p:spPr bwMode="auto">
          <a:xfrm>
            <a:off x="5514975" y="5056188"/>
            <a:ext cx="23971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1086" name="Line 30"/>
          <p:cNvSpPr>
            <a:spLocks noChangeShapeType="1"/>
          </p:cNvSpPr>
          <p:nvPr/>
        </p:nvSpPr>
        <p:spPr bwMode="auto">
          <a:xfrm>
            <a:off x="6176963" y="5060950"/>
            <a:ext cx="0" cy="338138"/>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29057" name="Line 31"/>
          <p:cNvSpPr>
            <a:spLocks noChangeShapeType="1"/>
          </p:cNvSpPr>
          <p:nvPr/>
        </p:nvSpPr>
        <p:spPr bwMode="auto">
          <a:xfrm>
            <a:off x="3630613" y="5570538"/>
            <a:ext cx="162401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58" name="Rectangle 32"/>
          <p:cNvSpPr>
            <a:spLocks noChangeArrowheads="1"/>
          </p:cNvSpPr>
          <p:nvPr/>
        </p:nvSpPr>
        <p:spPr bwMode="auto">
          <a:xfrm>
            <a:off x="2112963" y="1254125"/>
            <a:ext cx="979487"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29059" name="Rectangle 33"/>
          <p:cNvSpPr>
            <a:spLocks noChangeArrowheads="1"/>
          </p:cNvSpPr>
          <p:nvPr/>
        </p:nvSpPr>
        <p:spPr bwMode="auto">
          <a:xfrm>
            <a:off x="5576888" y="5535613"/>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29060" name="Rectangle 34"/>
          <p:cNvSpPr>
            <a:spLocks noChangeArrowheads="1"/>
          </p:cNvSpPr>
          <p:nvPr/>
        </p:nvSpPr>
        <p:spPr bwMode="auto">
          <a:xfrm>
            <a:off x="3195638" y="5913438"/>
            <a:ext cx="13509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3</a:t>
            </a:r>
          </a:p>
        </p:txBody>
      </p:sp>
      <p:sp>
        <p:nvSpPr>
          <p:cNvPr id="129061" name="Rectangle 35"/>
          <p:cNvSpPr>
            <a:spLocks noChangeArrowheads="1"/>
          </p:cNvSpPr>
          <p:nvPr/>
        </p:nvSpPr>
        <p:spPr bwMode="auto">
          <a:xfrm>
            <a:off x="547688" y="5395913"/>
            <a:ext cx="13509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301092" name="Line 36"/>
          <p:cNvSpPr>
            <a:spLocks noChangeShapeType="1"/>
          </p:cNvSpPr>
          <p:nvPr/>
        </p:nvSpPr>
        <p:spPr bwMode="auto">
          <a:xfrm>
            <a:off x="1714500"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9063" name="Picture 3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94" name="Line 38"/>
          <p:cNvSpPr>
            <a:spLocks noChangeShapeType="1"/>
          </p:cNvSpPr>
          <p:nvPr/>
        </p:nvSpPr>
        <p:spPr bwMode="auto">
          <a:xfrm>
            <a:off x="1714500"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301095" name="Line 39"/>
          <p:cNvSpPr>
            <a:spLocks noChangeShapeType="1"/>
          </p:cNvSpPr>
          <p:nvPr/>
        </p:nvSpPr>
        <p:spPr bwMode="auto">
          <a:xfrm>
            <a:off x="3514725" y="2746375"/>
            <a:ext cx="0" cy="768350"/>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29066" name="Picture 4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9588" y="2359025"/>
            <a:ext cx="9572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97" name="Line 41"/>
          <p:cNvSpPr>
            <a:spLocks noChangeShapeType="1"/>
          </p:cNvSpPr>
          <p:nvPr/>
        </p:nvSpPr>
        <p:spPr bwMode="auto">
          <a:xfrm>
            <a:off x="3514725" y="2062163"/>
            <a:ext cx="0" cy="338137"/>
          </a:xfrm>
          <a:prstGeom prst="line">
            <a:avLst/>
          </a:prstGeom>
          <a:noFill/>
          <a:ln w="25400">
            <a:solidFill>
              <a:schemeClr val="accent2"/>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grpSp>
        <p:nvGrpSpPr>
          <p:cNvPr id="129068" name="Group 42"/>
          <p:cNvGrpSpPr>
            <a:grpSpLocks/>
          </p:cNvGrpSpPr>
          <p:nvPr/>
        </p:nvGrpSpPr>
        <p:grpSpPr bwMode="auto">
          <a:xfrm>
            <a:off x="1528763" y="2619375"/>
            <a:ext cx="5778500" cy="2776538"/>
            <a:chOff x="856" y="1467"/>
            <a:chExt cx="3236" cy="1556"/>
          </a:xfrm>
        </p:grpSpPr>
        <p:sp>
          <p:nvSpPr>
            <p:cNvPr id="301099" name="Rectangle 43"/>
            <p:cNvSpPr>
              <a:spLocks noChangeArrowheads="1"/>
            </p:cNvSpPr>
            <p:nvPr/>
          </p:nvSpPr>
          <p:spPr bwMode="auto">
            <a:xfrm>
              <a:off x="1864"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D</a:t>
              </a:r>
            </a:p>
          </p:txBody>
        </p:sp>
        <p:sp>
          <p:nvSpPr>
            <p:cNvPr id="301100" name="Rectangle 44"/>
            <p:cNvSpPr>
              <a:spLocks noChangeArrowheads="1"/>
            </p:cNvSpPr>
            <p:nvPr/>
          </p:nvSpPr>
          <p:spPr bwMode="auto">
            <a:xfrm>
              <a:off x="2927" y="2091"/>
              <a:ext cx="194"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F</a:t>
              </a:r>
            </a:p>
          </p:txBody>
        </p:sp>
        <p:sp>
          <p:nvSpPr>
            <p:cNvPr id="301101" name="Rectangle 45"/>
            <p:cNvSpPr>
              <a:spLocks noChangeArrowheads="1"/>
            </p:cNvSpPr>
            <p:nvPr/>
          </p:nvSpPr>
          <p:spPr bwMode="auto">
            <a:xfrm>
              <a:off x="2420" y="2811"/>
              <a:ext cx="15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I</a:t>
              </a:r>
            </a:p>
          </p:txBody>
        </p:sp>
        <p:sp>
          <p:nvSpPr>
            <p:cNvPr id="301102" name="Rectangle 46"/>
            <p:cNvSpPr>
              <a:spLocks noChangeArrowheads="1"/>
            </p:cNvSpPr>
            <p:nvPr/>
          </p:nvSpPr>
          <p:spPr bwMode="auto">
            <a:xfrm>
              <a:off x="1864"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B</a:t>
              </a:r>
            </a:p>
          </p:txBody>
        </p:sp>
        <p:sp>
          <p:nvSpPr>
            <p:cNvPr id="301103" name="Rectangle 47"/>
            <p:cNvSpPr>
              <a:spLocks noChangeArrowheads="1"/>
            </p:cNvSpPr>
            <p:nvPr/>
          </p:nvSpPr>
          <p:spPr bwMode="auto">
            <a:xfrm>
              <a:off x="856" y="2091"/>
              <a:ext cx="208" cy="213"/>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C</a:t>
              </a:r>
            </a:p>
          </p:txBody>
        </p:sp>
        <p:sp>
          <p:nvSpPr>
            <p:cNvPr id="301104" name="Rectangle 48"/>
            <p:cNvSpPr>
              <a:spLocks noChangeArrowheads="1"/>
            </p:cNvSpPr>
            <p:nvPr/>
          </p:nvSpPr>
          <p:spPr bwMode="auto">
            <a:xfrm>
              <a:off x="856" y="1467"/>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A</a:t>
              </a:r>
            </a:p>
          </p:txBody>
        </p:sp>
        <p:sp>
          <p:nvSpPr>
            <p:cNvPr id="301105" name="Rectangle 49"/>
            <p:cNvSpPr>
              <a:spLocks noChangeArrowheads="1"/>
            </p:cNvSpPr>
            <p:nvPr/>
          </p:nvSpPr>
          <p:spPr bwMode="auto">
            <a:xfrm>
              <a:off x="1340" y="2811"/>
              <a:ext cx="202"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E</a:t>
              </a:r>
            </a:p>
          </p:txBody>
        </p:sp>
        <p:sp>
          <p:nvSpPr>
            <p:cNvPr id="301106" name="Rectangle 50"/>
            <p:cNvSpPr>
              <a:spLocks noChangeArrowheads="1"/>
            </p:cNvSpPr>
            <p:nvPr/>
          </p:nvSpPr>
          <p:spPr bwMode="auto">
            <a:xfrm>
              <a:off x="3876" y="1755"/>
              <a:ext cx="216"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G</a:t>
              </a:r>
            </a:p>
          </p:txBody>
        </p:sp>
        <p:sp>
          <p:nvSpPr>
            <p:cNvPr id="301107" name="Rectangle 51"/>
            <p:cNvSpPr>
              <a:spLocks noChangeArrowheads="1"/>
            </p:cNvSpPr>
            <p:nvPr/>
          </p:nvSpPr>
          <p:spPr bwMode="auto">
            <a:xfrm>
              <a:off x="3880" y="2475"/>
              <a:ext cx="208" cy="212"/>
            </a:xfrm>
            <a:prstGeom prst="rect">
              <a:avLst/>
            </a:prstGeom>
            <a:noFill/>
            <a:ln w="9525">
              <a:noFill/>
              <a:miter lim="800000"/>
              <a:headEnd/>
              <a:tailEnd/>
            </a:ln>
            <a:effectLst/>
          </p:spPr>
          <p:txBody>
            <a:bodyPr wrap="none" lIns="264929" tIns="132463" rIns="264929" bIns="132463">
              <a:spAutoFit/>
            </a:bodyPr>
            <a:lstStyle/>
            <a:p>
              <a:pPr algn="ctr" defTabSz="1028700"/>
              <a:r>
                <a:rPr lang="en-US" sz="1800" b="1">
                  <a:solidFill>
                    <a:schemeClr val="hlink"/>
                  </a:solidFill>
                  <a:effectLst>
                    <a:outerShdw blurRad="38100" dist="38100" dir="2700000" algn="tl">
                      <a:srgbClr val="DDDDDD"/>
                    </a:outerShdw>
                  </a:effectLst>
                  <a:latin typeface="Arial" charset="0"/>
                </a:rPr>
                <a:t>H</a:t>
              </a:r>
            </a:p>
          </p:txBody>
        </p:sp>
      </p:grpSp>
    </p:spTree>
    <p:extLst>
      <p:ext uri="{BB962C8B-B14F-4D97-AF65-F5344CB8AC3E}">
        <p14:creationId xmlns:p14="http://schemas.microsoft.com/office/powerpoint/2010/main" val="348225047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35C98386-8938-0C47-88FA-F509EA2AC253}" type="slidenum">
              <a:rPr lang="en-US" sz="1400">
                <a:latin typeface="Times New Roman" charset="0"/>
              </a:rPr>
              <a:pPr/>
              <a:t>55</a:t>
            </a:fld>
            <a:endParaRPr lang="en-US" sz="1400">
              <a:latin typeface="Times New Roman" charset="0"/>
            </a:endParaRPr>
          </a:p>
        </p:txBody>
      </p:sp>
      <p:sp>
        <p:nvSpPr>
          <p:cNvPr id="130052" name="Rectangle 2"/>
          <p:cNvSpPr>
            <a:spLocks noGrp="1" noChangeArrowheads="1"/>
          </p:cNvSpPr>
          <p:nvPr>
            <p:ph type="title"/>
          </p:nvPr>
        </p:nvSpPr>
        <p:spPr>
          <a:xfrm>
            <a:off x="727075" y="0"/>
            <a:ext cx="7624763" cy="1143000"/>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0053" name="Rectangle 3"/>
          <p:cNvSpPr>
            <a:spLocks noGrp="1" noChangeArrowheads="1"/>
          </p:cNvSpPr>
          <p:nvPr>
            <p:ph type="body" idx="1"/>
          </p:nvPr>
        </p:nvSpPr>
        <p:spPr>
          <a:xfrm>
            <a:off x="458788" y="1363663"/>
            <a:ext cx="8685212" cy="4191000"/>
          </a:xfrm>
        </p:spPr>
        <p:txBody>
          <a:bodyPr lIns="102833" tIns="51417" rIns="102833" bIns="51417">
            <a:normAutofit/>
          </a:bodyPr>
          <a:lstStyle/>
          <a:p>
            <a:r>
              <a:rPr lang="en-US">
                <a:latin typeface="Times New Roman" charset="0"/>
              </a:rPr>
              <a:t>A Rendezvous Point (RP) is chosen as tree center per group to enable members and senders to </a:t>
            </a:r>
            <a:r>
              <a:rPr lang="ja-JP" altLang="en-US">
                <a:latin typeface="Times New Roman" charset="0"/>
              </a:rPr>
              <a:t>“</a:t>
            </a:r>
            <a:r>
              <a:rPr lang="en-US">
                <a:latin typeface="Times New Roman" charset="0"/>
              </a:rPr>
              <a:t>meet</a:t>
            </a:r>
            <a:r>
              <a:rPr lang="ja-JP" altLang="en-US">
                <a:latin typeface="Times New Roman" charset="0"/>
              </a:rPr>
              <a:t>”</a:t>
            </a:r>
            <a:endParaRPr lang="en-US">
              <a:latin typeface="Times New Roman" charset="0"/>
            </a:endParaRPr>
          </a:p>
          <a:p>
            <a:r>
              <a:rPr lang="en-US">
                <a:latin typeface="Times New Roman" charset="0"/>
              </a:rPr>
              <a:t>Members send their explicit joins toward the RP</a:t>
            </a:r>
          </a:p>
          <a:p>
            <a:r>
              <a:rPr lang="en-US">
                <a:latin typeface="Times New Roman" charset="0"/>
              </a:rPr>
              <a:t>Senders send their packets to the RP</a:t>
            </a:r>
          </a:p>
          <a:p>
            <a:r>
              <a:rPr lang="en-US">
                <a:latin typeface="Times New Roman" charset="0"/>
              </a:rPr>
              <a:t>Packets flow only where there is join state</a:t>
            </a:r>
          </a:p>
          <a:p>
            <a:r>
              <a:rPr lang="en-US">
                <a:latin typeface="Times New Roman" charset="0"/>
              </a:rPr>
              <a:t>(*,G) [any-source,group] state is kept in routers between receivers and the RP</a:t>
            </a:r>
          </a:p>
        </p:txBody>
      </p:sp>
    </p:spTree>
    <p:extLst>
      <p:ext uri="{BB962C8B-B14F-4D97-AF65-F5344CB8AC3E}">
        <p14:creationId xmlns:p14="http://schemas.microsoft.com/office/powerpoint/2010/main" val="396669900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F0BE9B37-C9D9-734B-A0F0-CB5689B357D2}" type="slidenum">
              <a:rPr lang="en-US" sz="1400">
                <a:latin typeface="Times New Roman" charset="0"/>
              </a:rPr>
              <a:pPr/>
              <a:t>56</a:t>
            </a:fld>
            <a:endParaRPr lang="en-US" sz="1400">
              <a:latin typeface="Times New Roman" charset="0"/>
            </a:endParaRPr>
          </a:p>
        </p:txBody>
      </p:sp>
      <p:sp>
        <p:nvSpPr>
          <p:cNvPr id="131076"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1077" name="Rectangle 3"/>
          <p:cNvSpPr>
            <a:spLocks noGrp="1" noChangeArrowheads="1"/>
          </p:cNvSpPr>
          <p:nvPr>
            <p:ph type="body" idx="1"/>
          </p:nvPr>
        </p:nvSpPr>
        <p:spPr>
          <a:xfrm>
            <a:off x="428625" y="1590675"/>
            <a:ext cx="8685213" cy="4191000"/>
          </a:xfrm>
        </p:spPr>
        <p:txBody>
          <a:bodyPr lIns="102833" tIns="51417" rIns="102833" bIns="51417"/>
          <a:lstStyle/>
          <a:p>
            <a:r>
              <a:rPr lang="en-US">
                <a:latin typeface="Times New Roman" charset="0"/>
              </a:rPr>
              <a:t>When should we use shared-trees versus source-trees?</a:t>
            </a:r>
          </a:p>
          <a:p>
            <a:pPr lvl="1"/>
            <a:r>
              <a:rPr lang="en-US">
                <a:latin typeface="Times New Roman" charset="0"/>
                <a:ea typeface="ＭＳ Ｐゴシック" charset="0"/>
              </a:rPr>
              <a:t>Source-trees tradeoff low-delay from source with more router state</a:t>
            </a:r>
          </a:p>
          <a:p>
            <a:pPr lvl="1"/>
            <a:r>
              <a:rPr lang="en-US">
                <a:latin typeface="Times New Roman" charset="0"/>
                <a:ea typeface="ＭＳ Ｐゴシック" charset="0"/>
              </a:rPr>
              <a:t>Shared-trees tradeoff higher-delay from source with less router state</a:t>
            </a:r>
          </a:p>
          <a:p>
            <a:r>
              <a:rPr lang="en-US">
                <a:latin typeface="Times New Roman" charset="0"/>
              </a:rPr>
              <a:t>Switch to the source-tree if the data rate is above a certain threshold</a:t>
            </a:r>
          </a:p>
        </p:txBody>
      </p:sp>
    </p:spTree>
    <p:extLst>
      <p:ext uri="{BB962C8B-B14F-4D97-AF65-F5344CB8AC3E}">
        <p14:creationId xmlns:p14="http://schemas.microsoft.com/office/powerpoint/2010/main" val="235783823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13D51D82-6106-0D41-943B-B64FE39E4080}" type="slidenum">
              <a:rPr lang="en-US" sz="1400">
                <a:latin typeface="Times New Roman" charset="0"/>
              </a:rPr>
              <a:pPr/>
              <a:t>57</a:t>
            </a:fld>
            <a:endParaRPr lang="en-US" sz="1400">
              <a:latin typeface="Times New Roman" charset="0"/>
            </a:endParaRPr>
          </a:p>
        </p:txBody>
      </p:sp>
      <p:sp>
        <p:nvSpPr>
          <p:cNvPr id="132100"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2101" name="Rectangle 3"/>
          <p:cNvSpPr>
            <a:spLocks noChangeArrowheads="1"/>
          </p:cNvSpPr>
          <p:nvPr/>
        </p:nvSpPr>
        <p:spPr bwMode="auto">
          <a:xfrm>
            <a:off x="1752600" y="1447800"/>
            <a:ext cx="9810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grpSp>
        <p:nvGrpSpPr>
          <p:cNvPr id="132102" name="Group 4"/>
          <p:cNvGrpSpPr>
            <a:grpSpLocks/>
          </p:cNvGrpSpPr>
          <p:nvPr/>
        </p:nvGrpSpPr>
        <p:grpSpPr bwMode="auto">
          <a:xfrm>
            <a:off x="1752600" y="2362200"/>
            <a:ext cx="5303838" cy="3230563"/>
            <a:chOff x="1084" y="1416"/>
            <a:chExt cx="3341" cy="2035"/>
          </a:xfrm>
        </p:grpSpPr>
        <p:sp>
          <p:nvSpPr>
            <p:cNvPr id="132111" name="Line 5"/>
            <p:cNvSpPr>
              <a:spLocks noChangeShapeType="1"/>
            </p:cNvSpPr>
            <p:nvPr/>
          </p:nvSpPr>
          <p:spPr bwMode="auto">
            <a:xfrm>
              <a:off x="1632" y="1872"/>
              <a:ext cx="279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12" name="Line 6"/>
            <p:cNvSpPr>
              <a:spLocks noChangeShapeType="1"/>
            </p:cNvSpPr>
            <p:nvPr/>
          </p:nvSpPr>
          <p:spPr bwMode="auto">
            <a:xfrm>
              <a:off x="1467" y="1950"/>
              <a:ext cx="528" cy="52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13" name="Line 7"/>
            <p:cNvSpPr>
              <a:spLocks noChangeShapeType="1"/>
            </p:cNvSpPr>
            <p:nvPr/>
          </p:nvSpPr>
          <p:spPr bwMode="auto">
            <a:xfrm flipV="1">
              <a:off x="4424" y="1710"/>
              <a:ext cx="0" cy="324"/>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14" name="Rectangle 8"/>
            <p:cNvSpPr>
              <a:spLocks noChangeArrowheads="1"/>
            </p:cNvSpPr>
            <p:nvPr/>
          </p:nvSpPr>
          <p:spPr bwMode="auto">
            <a:xfrm>
              <a:off x="2272" y="2047"/>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32115" name="Rectangle 9"/>
            <p:cNvSpPr>
              <a:spLocks noChangeArrowheads="1"/>
            </p:cNvSpPr>
            <p:nvPr/>
          </p:nvSpPr>
          <p:spPr bwMode="auto">
            <a:xfrm>
              <a:off x="3433" y="2486"/>
              <a:ext cx="19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32116" name="Line 10"/>
            <p:cNvSpPr>
              <a:spLocks noChangeShapeType="1"/>
            </p:cNvSpPr>
            <p:nvPr/>
          </p:nvSpPr>
          <p:spPr bwMode="auto">
            <a:xfrm>
              <a:off x="1626" y="3104"/>
              <a:ext cx="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17" name="Rectangle 11"/>
            <p:cNvSpPr>
              <a:spLocks noChangeArrowheads="1"/>
            </p:cNvSpPr>
            <p:nvPr/>
          </p:nvSpPr>
          <p:spPr bwMode="auto">
            <a:xfrm>
              <a:off x="1462" y="2047"/>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32118" name="Rectangle 12"/>
            <p:cNvSpPr>
              <a:spLocks noChangeArrowheads="1"/>
            </p:cNvSpPr>
            <p:nvPr/>
          </p:nvSpPr>
          <p:spPr bwMode="auto">
            <a:xfrm>
              <a:off x="3892" y="2047"/>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32119" name="Line 13"/>
            <p:cNvSpPr>
              <a:spLocks noChangeShapeType="1"/>
            </p:cNvSpPr>
            <p:nvPr/>
          </p:nvSpPr>
          <p:spPr bwMode="auto">
            <a:xfrm flipV="1">
              <a:off x="2081" y="1868"/>
              <a:ext cx="1101" cy="67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2120"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 y="1737"/>
              <a:ext cx="4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21" name="Line 15"/>
            <p:cNvSpPr>
              <a:spLocks noChangeShapeType="1"/>
            </p:cNvSpPr>
            <p:nvPr/>
          </p:nvSpPr>
          <p:spPr bwMode="auto">
            <a:xfrm>
              <a:off x="1931" y="2714"/>
              <a:ext cx="0" cy="376"/>
            </a:xfrm>
            <a:prstGeom prst="line">
              <a:avLst/>
            </a:prstGeom>
            <a:noFill/>
            <a:ln w="25400">
              <a:solidFill>
                <a:schemeClr val="bg2"/>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2122" name="Line 16"/>
            <p:cNvSpPr>
              <a:spLocks noChangeShapeType="1"/>
            </p:cNvSpPr>
            <p:nvPr/>
          </p:nvSpPr>
          <p:spPr bwMode="auto">
            <a:xfrm>
              <a:off x="1931" y="2540"/>
              <a:ext cx="1168"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23" name="Line 17"/>
            <p:cNvSpPr>
              <a:spLocks noChangeShapeType="1"/>
            </p:cNvSpPr>
            <p:nvPr/>
          </p:nvSpPr>
          <p:spPr bwMode="auto">
            <a:xfrm>
              <a:off x="1564" y="1419"/>
              <a:ext cx="0" cy="42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24" name="Line 18"/>
            <p:cNvSpPr>
              <a:spLocks noChangeShapeType="1"/>
            </p:cNvSpPr>
            <p:nvPr/>
          </p:nvSpPr>
          <p:spPr bwMode="auto">
            <a:xfrm>
              <a:off x="1084" y="1416"/>
              <a:ext cx="80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25" name="Line 19"/>
            <p:cNvSpPr>
              <a:spLocks noChangeShapeType="1"/>
            </p:cNvSpPr>
            <p:nvPr/>
          </p:nvSpPr>
          <p:spPr bwMode="auto">
            <a:xfrm>
              <a:off x="2877" y="3104"/>
              <a:ext cx="612"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26" name="Line 20"/>
            <p:cNvSpPr>
              <a:spLocks noChangeShapeType="1"/>
            </p:cNvSpPr>
            <p:nvPr/>
          </p:nvSpPr>
          <p:spPr bwMode="auto">
            <a:xfrm>
              <a:off x="3182" y="2714"/>
              <a:ext cx="0" cy="376"/>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2127" name="Rectangle 21"/>
            <p:cNvSpPr>
              <a:spLocks noChangeArrowheads="1"/>
            </p:cNvSpPr>
            <p:nvPr/>
          </p:nvSpPr>
          <p:spPr bwMode="auto">
            <a:xfrm>
              <a:off x="1467" y="2486"/>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pic>
          <p:nvPicPr>
            <p:cNvPr id="132128" name="Pictur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 y="2451"/>
              <a:ext cx="4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29"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 y="1737"/>
              <a:ext cx="4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30" name="Picture 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 y="2451"/>
              <a:ext cx="4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31" name="Picture 2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1" y="1737"/>
              <a:ext cx="4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32" name="Picture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2" y="1737"/>
              <a:ext cx="4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33" name="Rectangle 27"/>
            <p:cNvSpPr>
              <a:spLocks noChangeArrowheads="1"/>
            </p:cNvSpPr>
            <p:nvPr/>
          </p:nvSpPr>
          <p:spPr bwMode="auto">
            <a:xfrm>
              <a:off x="3039" y="2058"/>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32134" name="Rectangle 28"/>
            <p:cNvSpPr>
              <a:spLocks noChangeArrowheads="1"/>
            </p:cNvSpPr>
            <p:nvPr/>
          </p:nvSpPr>
          <p:spPr bwMode="auto">
            <a:xfrm>
              <a:off x="2811" y="3212"/>
              <a:ext cx="85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32135" name="Rectangle 29"/>
            <p:cNvSpPr>
              <a:spLocks noChangeArrowheads="1"/>
            </p:cNvSpPr>
            <p:nvPr/>
          </p:nvSpPr>
          <p:spPr bwMode="auto">
            <a:xfrm>
              <a:off x="1413" y="3212"/>
              <a:ext cx="85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grpSp>
      <p:grpSp>
        <p:nvGrpSpPr>
          <p:cNvPr id="132103" name="Group 30"/>
          <p:cNvGrpSpPr>
            <a:grpSpLocks/>
          </p:cNvGrpSpPr>
          <p:nvPr/>
        </p:nvGrpSpPr>
        <p:grpSpPr bwMode="auto">
          <a:xfrm>
            <a:off x="6705600" y="3962400"/>
            <a:ext cx="1974850" cy="1598613"/>
            <a:chOff x="3776" y="1283"/>
            <a:chExt cx="1106" cy="896"/>
          </a:xfrm>
        </p:grpSpPr>
        <p:sp>
          <p:nvSpPr>
            <p:cNvPr id="304159" name="Rectangle 31"/>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32106" name="Line 32"/>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2107" name="Line 33"/>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2108" name="Line 34"/>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2109" name="Rectangle 35"/>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32110" name="Line 36"/>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
        <p:nvSpPr>
          <p:cNvPr id="132104" name="Line 37"/>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22969249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C1942D35-1C15-C64C-9992-58CBB2329C1A}" type="slidenum">
              <a:rPr lang="en-US" sz="1400">
                <a:latin typeface="Times New Roman" charset="0"/>
              </a:rPr>
              <a:pPr/>
              <a:t>58</a:t>
            </a:fld>
            <a:endParaRPr lang="en-US" sz="1400">
              <a:latin typeface="Times New Roman" charset="0"/>
            </a:endParaRPr>
          </a:p>
        </p:txBody>
      </p:sp>
      <p:sp>
        <p:nvSpPr>
          <p:cNvPr id="133124"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3125" name="Line 3"/>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26" name="Line 4"/>
          <p:cNvSpPr>
            <a:spLocks noChangeShapeType="1"/>
          </p:cNvSpPr>
          <p:nvPr/>
        </p:nvSpPr>
        <p:spPr bwMode="auto">
          <a:xfrm>
            <a:off x="2416175" y="3260725"/>
            <a:ext cx="838200"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27" name="Line 5"/>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28" name="Rectangle 6"/>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33129" name="Line 7"/>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0" name="Rectangle 8"/>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33131" name="Rectangle 9"/>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33132" name="Line 10"/>
          <p:cNvSpPr>
            <a:spLocks noChangeShapeType="1"/>
          </p:cNvSpPr>
          <p:nvPr/>
        </p:nvSpPr>
        <p:spPr bwMode="auto">
          <a:xfrm flipV="1">
            <a:off x="3390900" y="3130550"/>
            <a:ext cx="1747838" cy="10683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3133"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34" name="Line 12"/>
          <p:cNvSpPr>
            <a:spLocks noChangeShapeType="1"/>
          </p:cNvSpPr>
          <p:nvPr/>
        </p:nvSpPr>
        <p:spPr bwMode="auto">
          <a:xfrm>
            <a:off x="3152775" y="4475163"/>
            <a:ext cx="0" cy="595312"/>
          </a:xfrm>
          <a:prstGeom prst="line">
            <a:avLst/>
          </a:prstGeom>
          <a:noFill/>
          <a:ln w="25400">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135" name="Line 13"/>
          <p:cNvSpPr>
            <a:spLocks noChangeShapeType="1"/>
          </p:cNvSpPr>
          <p:nvPr/>
        </p:nvSpPr>
        <p:spPr bwMode="auto">
          <a:xfrm>
            <a:off x="3152775" y="4241800"/>
            <a:ext cx="1854200"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6" name="Line 14"/>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7" name="Line 15"/>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8" name="Line 16"/>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39" name="Line 17"/>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140" name="Line 18"/>
          <p:cNvSpPr>
            <a:spLocks noChangeShapeType="1"/>
          </p:cNvSpPr>
          <p:nvPr/>
        </p:nvSpPr>
        <p:spPr bwMode="auto">
          <a:xfrm>
            <a:off x="5138738" y="4475163"/>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3141"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2"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3"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4" name="Picture 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5" name="Picture 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6" name="Rectangle 24"/>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33147" name="Rectangle 25"/>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33148" name="Rectangle 26"/>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33149" name="Rectangle 27"/>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305180" name="Line 28"/>
          <p:cNvSpPr>
            <a:spLocks noChangeShapeType="1"/>
          </p:cNvSpPr>
          <p:nvPr/>
        </p:nvSpPr>
        <p:spPr bwMode="auto">
          <a:xfrm flipV="1">
            <a:off x="3694113" y="3381375"/>
            <a:ext cx="1343025" cy="817563"/>
          </a:xfrm>
          <a:prstGeom prst="line">
            <a:avLst/>
          </a:prstGeom>
          <a:noFill/>
          <a:ln w="25400">
            <a:solidFill>
              <a:schemeClr val="accent1"/>
            </a:solidFill>
            <a:round/>
            <a:headEnd type="none" w="sm" len="sm"/>
            <a:tailEnd type="stealth" w="med" len="lg"/>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33151" name="Rectangle 29"/>
          <p:cNvSpPr>
            <a:spLocks noChangeArrowheads="1"/>
          </p:cNvSpPr>
          <p:nvPr/>
        </p:nvSpPr>
        <p:spPr bwMode="auto">
          <a:xfrm>
            <a:off x="3487738" y="4241800"/>
            <a:ext cx="682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2833" tIns="51417" rIns="102833" bIns="51417">
            <a:spAutoFit/>
          </a:bodyPr>
          <a:lstStyle/>
          <a:p>
            <a:pPr algn="ctr" defTabSz="1028700"/>
            <a:r>
              <a:rPr lang="en-US" sz="1600" b="1">
                <a:solidFill>
                  <a:schemeClr val="accent1"/>
                </a:solidFill>
                <a:latin typeface="Arial" charset="0"/>
              </a:rPr>
              <a:t>(*, G)</a:t>
            </a:r>
          </a:p>
          <a:p>
            <a:pPr algn="ctr" defTabSz="1028700"/>
            <a:r>
              <a:rPr lang="en-US" sz="1600" b="1">
                <a:solidFill>
                  <a:schemeClr val="accent1"/>
                </a:solidFill>
                <a:latin typeface="Arial" charset="0"/>
              </a:rPr>
              <a:t>Join</a:t>
            </a:r>
          </a:p>
        </p:txBody>
      </p:sp>
      <p:sp>
        <p:nvSpPr>
          <p:cNvPr id="133152" name="Rectangle 30"/>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33153" name="Rectangle 31"/>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grpSp>
        <p:nvGrpSpPr>
          <p:cNvPr id="133154" name="Group 32"/>
          <p:cNvGrpSpPr>
            <a:grpSpLocks/>
          </p:cNvGrpSpPr>
          <p:nvPr/>
        </p:nvGrpSpPr>
        <p:grpSpPr bwMode="auto">
          <a:xfrm>
            <a:off x="6705600" y="3962400"/>
            <a:ext cx="1974850" cy="1598613"/>
            <a:chOff x="3776" y="1283"/>
            <a:chExt cx="1106" cy="896"/>
          </a:xfrm>
        </p:grpSpPr>
        <p:sp>
          <p:nvSpPr>
            <p:cNvPr id="305185" name="Rectangle 33"/>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33156" name="Line 34"/>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3157" name="Line 35"/>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3158" name="Line 36"/>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3159" name="Rectangle 37"/>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33160" name="Line 38"/>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416864788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2359DECC-09BE-6146-A5E2-FB991ACF2567}" type="slidenum">
              <a:rPr lang="en-US" sz="1400">
                <a:latin typeface="Times New Roman" charset="0"/>
              </a:rPr>
              <a:pPr/>
              <a:t>59</a:t>
            </a:fld>
            <a:endParaRPr lang="en-US" sz="1400">
              <a:latin typeface="Times New Roman" charset="0"/>
            </a:endParaRPr>
          </a:p>
        </p:txBody>
      </p:sp>
      <p:sp>
        <p:nvSpPr>
          <p:cNvPr id="134148"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4149" name="Line 3"/>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50" name="Line 4"/>
          <p:cNvSpPr>
            <a:spLocks noChangeShapeType="1"/>
          </p:cNvSpPr>
          <p:nvPr/>
        </p:nvSpPr>
        <p:spPr bwMode="auto">
          <a:xfrm>
            <a:off x="2416175" y="3260725"/>
            <a:ext cx="838200"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51" name="Line 5"/>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52" name="Rectangle 6"/>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34153" name="Line 7"/>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54" name="Rectangle 8"/>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34155" name="Rectangle 9"/>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34156" name="Line 10"/>
          <p:cNvSpPr>
            <a:spLocks noChangeShapeType="1"/>
          </p:cNvSpPr>
          <p:nvPr/>
        </p:nvSpPr>
        <p:spPr bwMode="auto">
          <a:xfrm flipV="1">
            <a:off x="3487738" y="3130550"/>
            <a:ext cx="1651000" cy="969963"/>
          </a:xfrm>
          <a:prstGeom prst="line">
            <a:avLst/>
          </a:prstGeom>
          <a:noFill/>
          <a:ln w="28575">
            <a:solidFill>
              <a:schemeClr val="accent2"/>
            </a:solidFill>
            <a:prstDash val="sysDot"/>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pic>
        <p:nvPicPr>
          <p:cNvPr id="134157"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8" name="Line 12"/>
          <p:cNvSpPr>
            <a:spLocks noChangeShapeType="1"/>
          </p:cNvSpPr>
          <p:nvPr/>
        </p:nvSpPr>
        <p:spPr bwMode="auto">
          <a:xfrm>
            <a:off x="3152775" y="4475163"/>
            <a:ext cx="0" cy="595312"/>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4159" name="Line 13"/>
          <p:cNvSpPr>
            <a:spLocks noChangeShapeType="1"/>
          </p:cNvSpPr>
          <p:nvPr/>
        </p:nvSpPr>
        <p:spPr bwMode="auto">
          <a:xfrm>
            <a:off x="3143250" y="4241800"/>
            <a:ext cx="1852613"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60" name="Line 14"/>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61" name="Line 15"/>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62" name="Line 16"/>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63" name="Line 17"/>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4164" name="Line 18"/>
          <p:cNvSpPr>
            <a:spLocks noChangeShapeType="1"/>
          </p:cNvSpPr>
          <p:nvPr/>
        </p:nvSpPr>
        <p:spPr bwMode="auto">
          <a:xfrm>
            <a:off x="5138738" y="4475163"/>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4165"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66"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67"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68" name="Picture 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69" name="Picture 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70" name="Rectangle 24"/>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34171" name="Rectangle 25"/>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34172" name="Rectangle 26"/>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34173" name="Rectangle 27"/>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34174" name="Rectangle 28"/>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34175" name="Rectangle 29"/>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grpSp>
        <p:nvGrpSpPr>
          <p:cNvPr id="134176" name="Group 30"/>
          <p:cNvGrpSpPr>
            <a:grpSpLocks/>
          </p:cNvGrpSpPr>
          <p:nvPr/>
        </p:nvGrpSpPr>
        <p:grpSpPr bwMode="auto">
          <a:xfrm>
            <a:off x="6705600" y="3962400"/>
            <a:ext cx="1974850" cy="1598613"/>
            <a:chOff x="3776" y="1283"/>
            <a:chExt cx="1106" cy="896"/>
          </a:xfrm>
        </p:grpSpPr>
        <p:sp>
          <p:nvSpPr>
            <p:cNvPr id="306207" name="Rectangle 31"/>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34178" name="Line 32"/>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4179" name="Line 33"/>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4180" name="Line 34"/>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4181" name="Rectangle 35"/>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34182" name="Line 36"/>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14966439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 Next Few weeks </a:t>
            </a:r>
            <a:endParaRPr lang="en-US" dirty="0"/>
          </a:p>
        </p:txBody>
      </p:sp>
      <p:sp>
        <p:nvSpPr>
          <p:cNvPr id="3" name="Content Placeholder 2"/>
          <p:cNvSpPr>
            <a:spLocks noGrp="1"/>
          </p:cNvSpPr>
          <p:nvPr>
            <p:ph idx="1"/>
          </p:nvPr>
        </p:nvSpPr>
        <p:spPr>
          <a:xfrm>
            <a:off x="527176" y="2514600"/>
            <a:ext cx="4044823" cy="3616324"/>
          </a:xfrm>
        </p:spPr>
        <p:txBody>
          <a:bodyPr/>
          <a:lstStyle/>
          <a:p>
            <a:pPr marL="0" indent="0">
              <a:buNone/>
            </a:pPr>
            <a:endParaRPr lang="en-US" sz="2400" dirty="0" smtClean="0"/>
          </a:p>
          <a:p>
            <a:r>
              <a:rPr lang="en-US" sz="2400" dirty="0" smtClean="0"/>
              <a:t>Ben Bloom @ Akamai : 3/24 </a:t>
            </a:r>
            <a:endParaRPr lang="en-US" sz="2400" dirty="0"/>
          </a:p>
          <a:p>
            <a:r>
              <a:rPr lang="en-US" sz="2400" dirty="0" smtClean="0"/>
              <a:t>Dr. </a:t>
            </a:r>
            <a:r>
              <a:rPr lang="en-US" sz="2400" dirty="0" err="1" smtClean="0"/>
              <a:t>Dutta</a:t>
            </a:r>
            <a:r>
              <a:rPr lang="en-US" sz="2400" dirty="0" smtClean="0"/>
              <a:t> @ Cisco : 3/29 </a:t>
            </a:r>
          </a:p>
          <a:p>
            <a:endParaRPr lang="en-US" sz="2400" dirty="0" smtClean="0"/>
          </a:p>
          <a:p>
            <a:r>
              <a:rPr lang="en-US" sz="2400" dirty="0" smtClean="0"/>
              <a:t>Discussion : 3</a:t>
            </a:r>
            <a:r>
              <a:rPr lang="en-US" sz="2400" dirty="0"/>
              <a:t>/</a:t>
            </a:r>
            <a:r>
              <a:rPr lang="en-US" sz="2400" dirty="0" smtClean="0"/>
              <a:t>31</a:t>
            </a:r>
            <a:endParaRPr lang="en-US" sz="2400" dirty="0"/>
          </a:p>
          <a:p>
            <a:r>
              <a:rPr lang="en-US" sz="2400" dirty="0" smtClean="0"/>
              <a:t>Lecture: 4/1</a:t>
            </a:r>
          </a:p>
        </p:txBody>
      </p:sp>
      <p:sp>
        <p:nvSpPr>
          <p:cNvPr id="4" name="TextBox 3"/>
          <p:cNvSpPr txBox="1"/>
          <p:nvPr/>
        </p:nvSpPr>
        <p:spPr>
          <a:xfrm>
            <a:off x="4572000" y="2971800"/>
            <a:ext cx="4404514" cy="2308324"/>
          </a:xfrm>
          <a:prstGeom prst="rect">
            <a:avLst/>
          </a:prstGeom>
          <a:noFill/>
        </p:spPr>
        <p:txBody>
          <a:bodyPr wrap="square" rtlCol="0">
            <a:spAutoFit/>
          </a:bodyPr>
          <a:lstStyle/>
          <a:p>
            <a:pPr marL="342900" indent="-342900" algn="l">
              <a:buFont typeface="Arial"/>
              <a:buChar char="•"/>
            </a:pPr>
            <a:r>
              <a:rPr lang="en-US" sz="2400" b="0" dirty="0" smtClean="0">
                <a:latin typeface="+mn-lt"/>
              </a:rPr>
              <a:t>Assignment </a:t>
            </a:r>
            <a:r>
              <a:rPr lang="en-US" sz="2400" b="0" dirty="0">
                <a:latin typeface="+mn-lt"/>
              </a:rPr>
              <a:t>3: 3/23 </a:t>
            </a:r>
          </a:p>
          <a:p>
            <a:pPr marL="342900" indent="-342900" algn="l">
              <a:buFont typeface="Arial"/>
              <a:buChar char="•"/>
            </a:pPr>
            <a:r>
              <a:rPr lang="en-US" sz="2400" b="0" dirty="0">
                <a:latin typeface="+mn-lt"/>
              </a:rPr>
              <a:t>Assignment clinic: Thursday 4/7 </a:t>
            </a:r>
          </a:p>
          <a:p>
            <a:pPr marL="342900" indent="-342900" algn="l">
              <a:buFont typeface="Arial"/>
              <a:buChar char="•"/>
            </a:pPr>
            <a:endParaRPr lang="en-US" sz="2400" b="0" dirty="0">
              <a:latin typeface="+mn-lt"/>
            </a:endParaRPr>
          </a:p>
          <a:p>
            <a:pPr marL="342900" indent="-342900" algn="l">
              <a:buFont typeface="Arial"/>
              <a:buChar char="•"/>
            </a:pPr>
            <a:r>
              <a:rPr lang="en-US" sz="2400" b="0" dirty="0">
                <a:latin typeface="+mn-lt"/>
              </a:rPr>
              <a:t>Quiz </a:t>
            </a:r>
            <a:r>
              <a:rPr lang="en-US" sz="2400" b="0" dirty="0" smtClean="0">
                <a:latin typeface="+mn-lt"/>
              </a:rPr>
              <a:t>3: </a:t>
            </a:r>
            <a:r>
              <a:rPr lang="en-US" sz="2400" b="0" dirty="0">
                <a:latin typeface="+mn-lt"/>
              </a:rPr>
              <a:t>Friday 4/15 </a:t>
            </a:r>
          </a:p>
          <a:p>
            <a:pPr algn="l"/>
            <a:endParaRPr lang="en-US" sz="2400" b="0" dirty="0">
              <a:latin typeface="+mn-lt"/>
            </a:endParaRPr>
          </a:p>
        </p:txBody>
      </p:sp>
      <p:sp>
        <p:nvSpPr>
          <p:cNvPr id="7" name="TextBox 6"/>
          <p:cNvSpPr txBox="1"/>
          <p:nvPr/>
        </p:nvSpPr>
        <p:spPr>
          <a:xfrm>
            <a:off x="609600" y="1676400"/>
            <a:ext cx="6378669" cy="954107"/>
          </a:xfrm>
          <a:prstGeom prst="rect">
            <a:avLst/>
          </a:prstGeom>
          <a:noFill/>
        </p:spPr>
        <p:txBody>
          <a:bodyPr wrap="none" rtlCol="0">
            <a:spAutoFit/>
          </a:bodyPr>
          <a:lstStyle/>
          <a:p>
            <a:pPr marL="342900" indent="-342900" algn="l">
              <a:buFont typeface="Arial"/>
              <a:buChar char="•"/>
            </a:pPr>
            <a:r>
              <a:rPr lang="en-US" sz="2800" b="0" dirty="0" smtClean="0">
                <a:latin typeface="+mn-lt"/>
              </a:rPr>
              <a:t>Midterm and Homework 2 grades on BB</a:t>
            </a:r>
          </a:p>
          <a:p>
            <a:pPr marL="342900" indent="-342900" algn="l">
              <a:buFont typeface="Arial"/>
              <a:buChar char="•"/>
            </a:pPr>
            <a:r>
              <a:rPr lang="en-US" sz="2800" b="0" dirty="0" smtClean="0">
                <a:latin typeface="+mn-lt"/>
              </a:rPr>
              <a:t>Office Hours by Appointment  </a:t>
            </a:r>
            <a:endParaRPr lang="en-US" sz="2800" b="0" dirty="0">
              <a:latin typeface="+mn-lt"/>
            </a:endParaRPr>
          </a:p>
        </p:txBody>
      </p:sp>
      <p:cxnSp>
        <p:nvCxnSpPr>
          <p:cNvPr id="9" name="Straight Connector 8"/>
          <p:cNvCxnSpPr/>
          <p:nvPr/>
        </p:nvCxnSpPr>
        <p:spPr bwMode="auto">
          <a:xfrm>
            <a:off x="228600" y="2743200"/>
            <a:ext cx="8458200"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V="1">
            <a:off x="4495800" y="2743200"/>
            <a:ext cx="0" cy="281940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228600" y="5562600"/>
            <a:ext cx="8458200" cy="0"/>
          </a:xfrm>
          <a:prstGeom prst="line">
            <a:avLst/>
          </a:prstGeom>
          <a:noFill/>
          <a:ln w="38100" cap="flat" cmpd="sng" algn="ctr">
            <a:solidFill>
              <a:schemeClr val="tx1"/>
            </a:solidFill>
            <a:prstDash val="solid"/>
            <a:round/>
            <a:headEnd type="none" w="med" len="med"/>
            <a:tailEnd type="none" w="med" len="med"/>
          </a:ln>
          <a:effectLst/>
        </p:spPr>
      </p:cxnSp>
      <p:sp>
        <p:nvSpPr>
          <p:cNvPr id="13" name="TextBox 12"/>
          <p:cNvSpPr txBox="1"/>
          <p:nvPr/>
        </p:nvSpPr>
        <p:spPr>
          <a:xfrm>
            <a:off x="533400" y="5638800"/>
            <a:ext cx="5365571" cy="954107"/>
          </a:xfrm>
          <a:prstGeom prst="rect">
            <a:avLst/>
          </a:prstGeom>
          <a:noFill/>
        </p:spPr>
        <p:txBody>
          <a:bodyPr wrap="none" rtlCol="0">
            <a:spAutoFit/>
          </a:bodyPr>
          <a:lstStyle/>
          <a:p>
            <a:pPr marL="342900" indent="-342900" algn="l">
              <a:buFont typeface="Arial"/>
              <a:buChar char="•"/>
            </a:pPr>
            <a:r>
              <a:rPr lang="en-US" sz="2800" b="0" dirty="0" smtClean="0">
                <a:latin typeface="+mn-lt"/>
              </a:rPr>
              <a:t>Want to to a research project?</a:t>
            </a:r>
          </a:p>
          <a:p>
            <a:pPr marL="342900" indent="-342900" algn="l">
              <a:buFont typeface="Arial"/>
              <a:buChar char="•"/>
            </a:pPr>
            <a:r>
              <a:rPr lang="en-US" sz="2800" b="0" dirty="0" smtClean="0">
                <a:latin typeface="+mn-lt"/>
              </a:rPr>
              <a:t>Summer internships? Contact me  </a:t>
            </a:r>
            <a:endParaRPr lang="en-US" sz="2800" b="0" dirty="0">
              <a:latin typeface="+mn-lt"/>
            </a:endParaRPr>
          </a:p>
        </p:txBody>
      </p:sp>
    </p:spTree>
    <p:extLst>
      <p:ext uri="{BB962C8B-B14F-4D97-AF65-F5344CB8AC3E}">
        <p14:creationId xmlns:p14="http://schemas.microsoft.com/office/powerpoint/2010/main" val="1910178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AA1F48DC-67EB-E248-96B0-A827D8B74489}" type="slidenum">
              <a:rPr lang="en-US" sz="1400">
                <a:latin typeface="Times New Roman" charset="0"/>
              </a:rPr>
              <a:pPr/>
              <a:t>60</a:t>
            </a:fld>
            <a:endParaRPr lang="en-US" sz="1400">
              <a:latin typeface="Times New Roman" charset="0"/>
            </a:endParaRPr>
          </a:p>
        </p:txBody>
      </p:sp>
      <p:sp>
        <p:nvSpPr>
          <p:cNvPr id="135172" name="Freeform 2"/>
          <p:cNvSpPr>
            <a:spLocks/>
          </p:cNvSpPr>
          <p:nvPr/>
        </p:nvSpPr>
        <p:spPr bwMode="auto">
          <a:xfrm>
            <a:off x="2598738" y="2571750"/>
            <a:ext cx="2486025" cy="515938"/>
          </a:xfrm>
          <a:custGeom>
            <a:avLst/>
            <a:gdLst>
              <a:gd name="T0" fmla="*/ 1392 w 1393"/>
              <a:gd name="T1" fmla="*/ 192 h 289"/>
              <a:gd name="T2" fmla="*/ 1200 w 1393"/>
              <a:gd name="T3" fmla="*/ 0 h 289"/>
              <a:gd name="T4" fmla="*/ 288 w 1393"/>
              <a:gd name="T5" fmla="*/ 0 h 289"/>
              <a:gd name="T6" fmla="*/ 0 w 1393"/>
              <a:gd name="T7" fmla="*/ 288 h 289"/>
              <a:gd name="T8" fmla="*/ 0 60000 65536"/>
              <a:gd name="T9" fmla="*/ 0 60000 65536"/>
              <a:gd name="T10" fmla="*/ 0 60000 65536"/>
              <a:gd name="T11" fmla="*/ 0 60000 65536"/>
              <a:gd name="T12" fmla="*/ 0 w 1393"/>
              <a:gd name="T13" fmla="*/ 0 h 289"/>
              <a:gd name="T14" fmla="*/ 1393 w 1393"/>
              <a:gd name="T15" fmla="*/ 289 h 289"/>
            </a:gdLst>
            <a:ahLst/>
            <a:cxnLst>
              <a:cxn ang="T8">
                <a:pos x="T0" y="T1"/>
              </a:cxn>
              <a:cxn ang="T9">
                <a:pos x="T2" y="T3"/>
              </a:cxn>
              <a:cxn ang="T10">
                <a:pos x="T4" y="T5"/>
              </a:cxn>
              <a:cxn ang="T11">
                <a:pos x="T6" y="T7"/>
              </a:cxn>
            </a:cxnLst>
            <a:rect l="T12" t="T13" r="T14" b="T15"/>
            <a:pathLst>
              <a:path w="1393" h="289">
                <a:moveTo>
                  <a:pt x="1392" y="192"/>
                </a:moveTo>
                <a:lnTo>
                  <a:pt x="1200" y="0"/>
                </a:lnTo>
                <a:lnTo>
                  <a:pt x="288" y="0"/>
                </a:lnTo>
                <a:lnTo>
                  <a:pt x="0" y="288"/>
                </a:lnTo>
              </a:path>
            </a:pathLst>
          </a:custGeom>
          <a:noFill/>
          <a:ln w="28575" cap="rnd">
            <a:solidFill>
              <a:schemeClr val="accent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73" name="Rectangle 3"/>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5174" name="Line 4"/>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75" name="Line 5"/>
          <p:cNvSpPr>
            <a:spLocks noChangeShapeType="1"/>
          </p:cNvSpPr>
          <p:nvPr/>
        </p:nvSpPr>
        <p:spPr bwMode="auto">
          <a:xfrm>
            <a:off x="2416175" y="3260725"/>
            <a:ext cx="838200"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76" name="Line 6"/>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77" name="Rectangle 7"/>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35178" name="Line 8"/>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79" name="Rectangle 9"/>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35180" name="Rectangle 10"/>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35181" name="Line 11"/>
          <p:cNvSpPr>
            <a:spLocks noChangeShapeType="1"/>
          </p:cNvSpPr>
          <p:nvPr/>
        </p:nvSpPr>
        <p:spPr bwMode="auto">
          <a:xfrm flipV="1">
            <a:off x="3487738" y="3130550"/>
            <a:ext cx="1651000" cy="969963"/>
          </a:xfrm>
          <a:prstGeom prst="line">
            <a:avLst/>
          </a:prstGeom>
          <a:noFill/>
          <a:ln w="28575">
            <a:solidFill>
              <a:schemeClr val="accent2"/>
            </a:solidFill>
            <a:prstDash val="sysDot"/>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pic>
        <p:nvPicPr>
          <p:cNvPr id="135182"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83" name="Line 13"/>
          <p:cNvSpPr>
            <a:spLocks noChangeShapeType="1"/>
          </p:cNvSpPr>
          <p:nvPr/>
        </p:nvSpPr>
        <p:spPr bwMode="auto">
          <a:xfrm>
            <a:off x="3152775" y="4475163"/>
            <a:ext cx="0" cy="595312"/>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5184" name="Line 14"/>
          <p:cNvSpPr>
            <a:spLocks noChangeShapeType="1"/>
          </p:cNvSpPr>
          <p:nvPr/>
        </p:nvSpPr>
        <p:spPr bwMode="auto">
          <a:xfrm>
            <a:off x="3143250" y="4241800"/>
            <a:ext cx="1852613"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85" name="Line 15"/>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86" name="Line 16"/>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87" name="Line 17"/>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88" name="Line 18"/>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5189" name="Line 19"/>
          <p:cNvSpPr>
            <a:spLocks noChangeShapeType="1"/>
          </p:cNvSpPr>
          <p:nvPr/>
        </p:nvSpPr>
        <p:spPr bwMode="auto">
          <a:xfrm>
            <a:off x="5138738" y="4475163"/>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5190"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91"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92"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93" name="Picture 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94" name="Picture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95" name="Rectangle 25"/>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35196" name="Rectangle 26"/>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35197" name="Rectangle 27"/>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35198" name="Rectangle 28"/>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35199" name="Line 29"/>
          <p:cNvSpPr>
            <a:spLocks noChangeShapeType="1"/>
          </p:cNvSpPr>
          <p:nvPr/>
        </p:nvSpPr>
        <p:spPr bwMode="auto">
          <a:xfrm>
            <a:off x="2233613" y="1804988"/>
            <a:ext cx="0" cy="595312"/>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5200" name="Line 30"/>
          <p:cNvSpPr>
            <a:spLocks noChangeShapeType="1"/>
          </p:cNvSpPr>
          <p:nvPr/>
        </p:nvSpPr>
        <p:spPr bwMode="auto">
          <a:xfrm>
            <a:off x="2571750" y="2419350"/>
            <a:ext cx="0" cy="4953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5201" name="Rectangle 31"/>
          <p:cNvSpPr>
            <a:spLocks noChangeArrowheads="1"/>
          </p:cNvSpPr>
          <p:nvPr/>
        </p:nvSpPr>
        <p:spPr bwMode="auto">
          <a:xfrm>
            <a:off x="3429000" y="2205038"/>
            <a:ext cx="979488"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solidFill>
                  <a:schemeClr val="accent1"/>
                </a:solidFill>
                <a:latin typeface="Arial" charset="0"/>
              </a:rPr>
              <a:t>Register</a:t>
            </a:r>
          </a:p>
        </p:txBody>
      </p:sp>
      <p:sp>
        <p:nvSpPr>
          <p:cNvPr id="135202" name="Rectangle 32"/>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35203" name="Rectangle 33"/>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grpSp>
        <p:nvGrpSpPr>
          <p:cNvPr id="135204" name="Group 34"/>
          <p:cNvGrpSpPr>
            <a:grpSpLocks/>
          </p:cNvGrpSpPr>
          <p:nvPr/>
        </p:nvGrpSpPr>
        <p:grpSpPr bwMode="auto">
          <a:xfrm>
            <a:off x="6705600" y="3962400"/>
            <a:ext cx="1974850" cy="1598613"/>
            <a:chOff x="3776" y="1283"/>
            <a:chExt cx="1106" cy="896"/>
          </a:xfrm>
        </p:grpSpPr>
        <p:sp>
          <p:nvSpPr>
            <p:cNvPr id="307235" name="Rectangle 35"/>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35206" name="Line 36"/>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5207" name="Line 37"/>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5208" name="Line 38"/>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5209" name="Rectangle 39"/>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35210" name="Line 40"/>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278902231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10DA995C-838A-E542-882D-8BE880829B3A}" type="slidenum">
              <a:rPr lang="en-US" sz="1400">
                <a:latin typeface="Times New Roman" charset="0"/>
              </a:rPr>
              <a:pPr/>
              <a:t>61</a:t>
            </a:fld>
            <a:endParaRPr lang="en-US" sz="1400">
              <a:latin typeface="Times New Roman" charset="0"/>
            </a:endParaRPr>
          </a:p>
        </p:txBody>
      </p:sp>
      <p:sp>
        <p:nvSpPr>
          <p:cNvPr id="136196"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6197" name="Line 3"/>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198" name="Line 4"/>
          <p:cNvSpPr>
            <a:spLocks noChangeShapeType="1"/>
          </p:cNvSpPr>
          <p:nvPr/>
        </p:nvSpPr>
        <p:spPr bwMode="auto">
          <a:xfrm>
            <a:off x="2416175" y="3260725"/>
            <a:ext cx="838200"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199" name="Line 5"/>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200" name="Rectangle 6"/>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36201" name="Line 7"/>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202" name="Rectangle 8"/>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36203" name="Rectangle 9"/>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36204" name="Line 10"/>
          <p:cNvSpPr>
            <a:spLocks noChangeShapeType="1"/>
          </p:cNvSpPr>
          <p:nvPr/>
        </p:nvSpPr>
        <p:spPr bwMode="auto">
          <a:xfrm flipV="1">
            <a:off x="3487738" y="3130550"/>
            <a:ext cx="1651000" cy="969963"/>
          </a:xfrm>
          <a:prstGeom prst="line">
            <a:avLst/>
          </a:prstGeom>
          <a:noFill/>
          <a:ln w="28575">
            <a:solidFill>
              <a:schemeClr val="accent2"/>
            </a:solidFill>
            <a:prstDash val="sysDot"/>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pic>
        <p:nvPicPr>
          <p:cNvPr id="136205"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06" name="Line 12"/>
          <p:cNvSpPr>
            <a:spLocks noChangeShapeType="1"/>
          </p:cNvSpPr>
          <p:nvPr/>
        </p:nvSpPr>
        <p:spPr bwMode="auto">
          <a:xfrm>
            <a:off x="3152775" y="4475163"/>
            <a:ext cx="0" cy="595312"/>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6207" name="Line 13"/>
          <p:cNvSpPr>
            <a:spLocks noChangeShapeType="1"/>
          </p:cNvSpPr>
          <p:nvPr/>
        </p:nvSpPr>
        <p:spPr bwMode="auto">
          <a:xfrm>
            <a:off x="3143250" y="4241800"/>
            <a:ext cx="1852613"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208" name="Line 14"/>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209" name="Line 15"/>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210" name="Line 16"/>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211" name="Line 17"/>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212" name="Line 18"/>
          <p:cNvSpPr>
            <a:spLocks noChangeShapeType="1"/>
          </p:cNvSpPr>
          <p:nvPr/>
        </p:nvSpPr>
        <p:spPr bwMode="auto">
          <a:xfrm>
            <a:off x="5138738" y="4475163"/>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6213"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14"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15"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6" name="Rectangle 22"/>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36217" name="Rectangle 23"/>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36218" name="Rectangle 24"/>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36219" name="Rectangle 25"/>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36220" name="Line 26"/>
          <p:cNvSpPr>
            <a:spLocks noChangeShapeType="1"/>
          </p:cNvSpPr>
          <p:nvPr/>
        </p:nvSpPr>
        <p:spPr bwMode="auto">
          <a:xfrm>
            <a:off x="2233613" y="1804988"/>
            <a:ext cx="0" cy="595312"/>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6221" name="Line 27"/>
          <p:cNvSpPr>
            <a:spLocks noChangeShapeType="1"/>
          </p:cNvSpPr>
          <p:nvPr/>
        </p:nvSpPr>
        <p:spPr bwMode="auto">
          <a:xfrm>
            <a:off x="2571750" y="2419350"/>
            <a:ext cx="0" cy="4953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6222" name="Line 28"/>
          <p:cNvSpPr>
            <a:spLocks noChangeShapeType="1"/>
          </p:cNvSpPr>
          <p:nvPr/>
        </p:nvSpPr>
        <p:spPr bwMode="auto">
          <a:xfrm>
            <a:off x="2906713" y="3009900"/>
            <a:ext cx="776287" cy="0"/>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223" name="Line 29"/>
          <p:cNvSpPr>
            <a:spLocks noChangeShapeType="1"/>
          </p:cNvSpPr>
          <p:nvPr/>
        </p:nvSpPr>
        <p:spPr bwMode="auto">
          <a:xfrm>
            <a:off x="4192588" y="3009900"/>
            <a:ext cx="776287" cy="0"/>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6224" name="Picture 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25" name="Rectangle 31"/>
          <p:cNvSpPr>
            <a:spLocks noChangeArrowheads="1"/>
          </p:cNvSpPr>
          <p:nvPr/>
        </p:nvSpPr>
        <p:spPr bwMode="auto">
          <a:xfrm>
            <a:off x="4230688" y="2298700"/>
            <a:ext cx="738187"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2833" tIns="51417" rIns="102833" bIns="51417">
            <a:spAutoFit/>
          </a:bodyPr>
          <a:lstStyle/>
          <a:p>
            <a:pPr algn="ctr" defTabSz="1028700"/>
            <a:r>
              <a:rPr lang="en-US" sz="1600" b="1">
                <a:solidFill>
                  <a:schemeClr val="accent1"/>
                </a:solidFill>
                <a:latin typeface="Arial" charset="0"/>
              </a:rPr>
              <a:t>(S, G)</a:t>
            </a:r>
          </a:p>
          <a:p>
            <a:pPr algn="ctr" defTabSz="1028700"/>
            <a:r>
              <a:rPr lang="en-US" sz="1600" b="1">
                <a:solidFill>
                  <a:schemeClr val="accent1"/>
                </a:solidFill>
                <a:latin typeface="Arial" charset="0"/>
              </a:rPr>
              <a:t>Join</a:t>
            </a:r>
          </a:p>
        </p:txBody>
      </p:sp>
      <p:sp>
        <p:nvSpPr>
          <p:cNvPr id="136226" name="Rectangle 32"/>
          <p:cNvSpPr>
            <a:spLocks noChangeArrowheads="1"/>
          </p:cNvSpPr>
          <p:nvPr/>
        </p:nvSpPr>
        <p:spPr bwMode="auto">
          <a:xfrm>
            <a:off x="3081338" y="2298700"/>
            <a:ext cx="7397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2833" tIns="51417" rIns="102833" bIns="51417">
            <a:spAutoFit/>
          </a:bodyPr>
          <a:lstStyle/>
          <a:p>
            <a:pPr algn="ctr" defTabSz="1028700"/>
            <a:r>
              <a:rPr lang="en-US" sz="1600" b="1">
                <a:solidFill>
                  <a:schemeClr val="accent1"/>
                </a:solidFill>
                <a:latin typeface="Arial" charset="0"/>
              </a:rPr>
              <a:t>(S, G)</a:t>
            </a:r>
          </a:p>
          <a:p>
            <a:pPr algn="ctr" defTabSz="1028700"/>
            <a:r>
              <a:rPr lang="en-US" sz="1600" b="1">
                <a:solidFill>
                  <a:schemeClr val="accent1"/>
                </a:solidFill>
                <a:latin typeface="Arial" charset="0"/>
              </a:rPr>
              <a:t>Join</a:t>
            </a:r>
          </a:p>
        </p:txBody>
      </p:sp>
      <p:sp>
        <p:nvSpPr>
          <p:cNvPr id="136227" name="Rectangle 33"/>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36228" name="Rectangle 34"/>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pic>
        <p:nvPicPr>
          <p:cNvPr id="136229" name="Picture 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6230" name="Group 36"/>
          <p:cNvGrpSpPr>
            <a:grpSpLocks/>
          </p:cNvGrpSpPr>
          <p:nvPr/>
        </p:nvGrpSpPr>
        <p:grpSpPr bwMode="auto">
          <a:xfrm>
            <a:off x="6705600" y="3962400"/>
            <a:ext cx="1974850" cy="1598613"/>
            <a:chOff x="3776" y="1283"/>
            <a:chExt cx="1106" cy="896"/>
          </a:xfrm>
        </p:grpSpPr>
        <p:sp>
          <p:nvSpPr>
            <p:cNvPr id="308261" name="Rectangle 37"/>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36232" name="Line 38"/>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6233" name="Line 39"/>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6234" name="Line 40"/>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6235" name="Rectangle 41"/>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36236" name="Line 42"/>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332827455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C528B3F3-015C-9242-92D6-99549B80133D}" type="slidenum">
              <a:rPr lang="en-US" sz="1400">
                <a:latin typeface="Times New Roman" charset="0"/>
              </a:rPr>
              <a:pPr/>
              <a:t>62</a:t>
            </a:fld>
            <a:endParaRPr lang="en-US" sz="1400">
              <a:latin typeface="Times New Roman" charset="0"/>
            </a:endParaRPr>
          </a:p>
        </p:txBody>
      </p:sp>
      <p:sp>
        <p:nvSpPr>
          <p:cNvPr id="137220" name="Freeform 2"/>
          <p:cNvSpPr>
            <a:spLocks/>
          </p:cNvSpPr>
          <p:nvPr/>
        </p:nvSpPr>
        <p:spPr bwMode="auto">
          <a:xfrm>
            <a:off x="2770188" y="2571750"/>
            <a:ext cx="2486025" cy="515938"/>
          </a:xfrm>
          <a:custGeom>
            <a:avLst/>
            <a:gdLst>
              <a:gd name="T0" fmla="*/ 1392 w 1393"/>
              <a:gd name="T1" fmla="*/ 288 h 289"/>
              <a:gd name="T2" fmla="*/ 1104 w 1393"/>
              <a:gd name="T3" fmla="*/ 0 h 289"/>
              <a:gd name="T4" fmla="*/ 192 w 1393"/>
              <a:gd name="T5" fmla="*/ 0 h 289"/>
              <a:gd name="T6" fmla="*/ 0 w 1393"/>
              <a:gd name="T7" fmla="*/ 192 h 289"/>
              <a:gd name="T8" fmla="*/ 0 60000 65536"/>
              <a:gd name="T9" fmla="*/ 0 60000 65536"/>
              <a:gd name="T10" fmla="*/ 0 60000 65536"/>
              <a:gd name="T11" fmla="*/ 0 60000 65536"/>
              <a:gd name="T12" fmla="*/ 0 w 1393"/>
              <a:gd name="T13" fmla="*/ 0 h 289"/>
              <a:gd name="T14" fmla="*/ 1393 w 1393"/>
              <a:gd name="T15" fmla="*/ 289 h 289"/>
            </a:gdLst>
            <a:ahLst/>
            <a:cxnLst>
              <a:cxn ang="T8">
                <a:pos x="T0" y="T1"/>
              </a:cxn>
              <a:cxn ang="T9">
                <a:pos x="T2" y="T3"/>
              </a:cxn>
              <a:cxn ang="T10">
                <a:pos x="T4" y="T5"/>
              </a:cxn>
              <a:cxn ang="T11">
                <a:pos x="T6" y="T7"/>
              </a:cxn>
            </a:cxnLst>
            <a:rect l="T12" t="T13" r="T14" b="T15"/>
            <a:pathLst>
              <a:path w="1393" h="289">
                <a:moveTo>
                  <a:pt x="1392" y="288"/>
                </a:moveTo>
                <a:lnTo>
                  <a:pt x="1104" y="0"/>
                </a:lnTo>
                <a:lnTo>
                  <a:pt x="192" y="0"/>
                </a:lnTo>
                <a:lnTo>
                  <a:pt x="0" y="192"/>
                </a:lnTo>
              </a:path>
            </a:pathLst>
          </a:custGeom>
          <a:noFill/>
          <a:ln w="28575" cap="rnd">
            <a:solidFill>
              <a:srgbClr val="FF00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21" name="Rectangle 3"/>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7222" name="Line 4"/>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23" name="Line 5"/>
          <p:cNvSpPr>
            <a:spLocks noChangeShapeType="1"/>
          </p:cNvSpPr>
          <p:nvPr/>
        </p:nvSpPr>
        <p:spPr bwMode="auto">
          <a:xfrm>
            <a:off x="2416175" y="3260725"/>
            <a:ext cx="838200"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24" name="Line 6"/>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25" name="Rectangle 7"/>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37226" name="Line 8"/>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27" name="Rectangle 9"/>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37228" name="Rectangle 10"/>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37229" name="Line 11"/>
          <p:cNvSpPr>
            <a:spLocks noChangeShapeType="1"/>
          </p:cNvSpPr>
          <p:nvPr/>
        </p:nvSpPr>
        <p:spPr bwMode="auto">
          <a:xfrm flipV="1">
            <a:off x="3487738" y="3130550"/>
            <a:ext cx="1651000" cy="969963"/>
          </a:xfrm>
          <a:prstGeom prst="line">
            <a:avLst/>
          </a:prstGeom>
          <a:noFill/>
          <a:ln w="28575">
            <a:solidFill>
              <a:schemeClr val="accent2"/>
            </a:solidFill>
            <a:prstDash val="sysDot"/>
            <a:round/>
            <a:headEnd type="stealth" w="lg"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pic>
        <p:nvPicPr>
          <p:cNvPr id="137230"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1" name="Line 13"/>
          <p:cNvSpPr>
            <a:spLocks noChangeShapeType="1"/>
          </p:cNvSpPr>
          <p:nvPr/>
        </p:nvSpPr>
        <p:spPr bwMode="auto">
          <a:xfrm>
            <a:off x="3152775" y="4475163"/>
            <a:ext cx="0" cy="595312"/>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7232" name="Line 14"/>
          <p:cNvSpPr>
            <a:spLocks noChangeShapeType="1"/>
          </p:cNvSpPr>
          <p:nvPr/>
        </p:nvSpPr>
        <p:spPr bwMode="auto">
          <a:xfrm>
            <a:off x="3143250" y="4241800"/>
            <a:ext cx="1852613"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33" name="Line 15"/>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34" name="Line 16"/>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35" name="Line 17"/>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36" name="Line 18"/>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237" name="Line 19"/>
          <p:cNvSpPr>
            <a:spLocks noChangeShapeType="1"/>
          </p:cNvSpPr>
          <p:nvPr/>
        </p:nvSpPr>
        <p:spPr bwMode="auto">
          <a:xfrm>
            <a:off x="5138738" y="4475163"/>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7238"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39"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40"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41" name="Picture 2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42" name="Rectangle 24"/>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37243" name="Rectangle 25"/>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37244" name="Rectangle 26"/>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37245" name="Rectangle 27"/>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37246" name="Line 28"/>
          <p:cNvSpPr>
            <a:spLocks noChangeShapeType="1"/>
          </p:cNvSpPr>
          <p:nvPr/>
        </p:nvSpPr>
        <p:spPr bwMode="auto">
          <a:xfrm>
            <a:off x="2233613" y="1804988"/>
            <a:ext cx="0" cy="595312"/>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7247" name="Line 29"/>
          <p:cNvSpPr>
            <a:spLocks noChangeShapeType="1"/>
          </p:cNvSpPr>
          <p:nvPr/>
        </p:nvSpPr>
        <p:spPr bwMode="auto">
          <a:xfrm>
            <a:off x="2571750" y="2419350"/>
            <a:ext cx="0" cy="4953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137248" name="Picture 3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49" name="Rectangle 31"/>
          <p:cNvSpPr>
            <a:spLocks noChangeArrowheads="1"/>
          </p:cNvSpPr>
          <p:nvPr/>
        </p:nvSpPr>
        <p:spPr bwMode="auto">
          <a:xfrm>
            <a:off x="3163888" y="2205038"/>
            <a:ext cx="15128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solidFill>
                  <a:srgbClr val="FF0000"/>
                </a:solidFill>
                <a:latin typeface="Arial" charset="0"/>
              </a:rPr>
              <a:t>Register-Stop</a:t>
            </a:r>
            <a:endParaRPr lang="en-US" sz="1600" b="1">
              <a:solidFill>
                <a:schemeClr val="accent1"/>
              </a:solidFill>
              <a:latin typeface="Arial" charset="0"/>
            </a:endParaRPr>
          </a:p>
        </p:txBody>
      </p:sp>
      <p:sp>
        <p:nvSpPr>
          <p:cNvPr id="137250" name="Line 32"/>
          <p:cNvSpPr>
            <a:spLocks noChangeShapeType="1"/>
          </p:cNvSpPr>
          <p:nvPr/>
        </p:nvSpPr>
        <p:spPr bwMode="auto">
          <a:xfrm>
            <a:off x="2970213" y="3138488"/>
            <a:ext cx="509587"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7251" name="Line 33"/>
          <p:cNvSpPr>
            <a:spLocks noChangeShapeType="1"/>
          </p:cNvSpPr>
          <p:nvPr/>
        </p:nvSpPr>
        <p:spPr bwMode="auto">
          <a:xfrm>
            <a:off x="4254500" y="3138488"/>
            <a:ext cx="511175"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7252" name="Rectangle 34"/>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37253" name="Rectangle 35"/>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grpSp>
        <p:nvGrpSpPr>
          <p:cNvPr id="137254" name="Group 36"/>
          <p:cNvGrpSpPr>
            <a:grpSpLocks/>
          </p:cNvGrpSpPr>
          <p:nvPr/>
        </p:nvGrpSpPr>
        <p:grpSpPr bwMode="auto">
          <a:xfrm>
            <a:off x="6705600" y="3962400"/>
            <a:ext cx="1974850" cy="1598613"/>
            <a:chOff x="3776" y="1283"/>
            <a:chExt cx="1106" cy="896"/>
          </a:xfrm>
        </p:grpSpPr>
        <p:sp>
          <p:nvSpPr>
            <p:cNvPr id="309285" name="Rectangle 37"/>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37256" name="Line 38"/>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7257" name="Line 39"/>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7258" name="Line 40"/>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7259" name="Rectangle 41"/>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37260" name="Line 42"/>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129623490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D8C36151-E124-6746-8D84-DD397D4DC41F}" type="slidenum">
              <a:rPr lang="en-US" sz="1400">
                <a:latin typeface="Times New Roman" charset="0"/>
              </a:rPr>
              <a:pPr/>
              <a:t>63</a:t>
            </a:fld>
            <a:endParaRPr lang="en-US" sz="1400">
              <a:latin typeface="Times New Roman" charset="0"/>
            </a:endParaRPr>
          </a:p>
        </p:txBody>
      </p:sp>
      <p:sp>
        <p:nvSpPr>
          <p:cNvPr id="138244"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8245" name="Line 3"/>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46" name="Line 4"/>
          <p:cNvSpPr>
            <a:spLocks noChangeShapeType="1"/>
          </p:cNvSpPr>
          <p:nvPr/>
        </p:nvSpPr>
        <p:spPr bwMode="auto">
          <a:xfrm>
            <a:off x="2416175" y="3260725"/>
            <a:ext cx="838200"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47" name="Line 5"/>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48" name="Rectangle 6"/>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38249" name="Line 7"/>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50" name="Rectangle 8"/>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38251" name="Rectangle 9"/>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38252" name="Line 10"/>
          <p:cNvSpPr>
            <a:spLocks noChangeShapeType="1"/>
          </p:cNvSpPr>
          <p:nvPr/>
        </p:nvSpPr>
        <p:spPr bwMode="auto">
          <a:xfrm flipV="1">
            <a:off x="3487738" y="3130550"/>
            <a:ext cx="1651000" cy="969963"/>
          </a:xfrm>
          <a:prstGeom prst="line">
            <a:avLst/>
          </a:prstGeom>
          <a:noFill/>
          <a:ln w="28575">
            <a:solidFill>
              <a:schemeClr val="accent2"/>
            </a:solidFill>
            <a:prstDash val="sysDot"/>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pic>
        <p:nvPicPr>
          <p:cNvPr id="138253"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4" name="Line 12"/>
          <p:cNvSpPr>
            <a:spLocks noChangeShapeType="1"/>
          </p:cNvSpPr>
          <p:nvPr/>
        </p:nvSpPr>
        <p:spPr bwMode="auto">
          <a:xfrm>
            <a:off x="3254375" y="4475163"/>
            <a:ext cx="0" cy="595312"/>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8255" name="Line 13"/>
          <p:cNvSpPr>
            <a:spLocks noChangeShapeType="1"/>
          </p:cNvSpPr>
          <p:nvPr/>
        </p:nvSpPr>
        <p:spPr bwMode="auto">
          <a:xfrm>
            <a:off x="3143250" y="4241800"/>
            <a:ext cx="1852613"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56" name="Line 14"/>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57" name="Line 15"/>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58" name="Line 16"/>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59" name="Line 17"/>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60" name="Line 18"/>
          <p:cNvSpPr>
            <a:spLocks noChangeShapeType="1"/>
          </p:cNvSpPr>
          <p:nvPr/>
        </p:nvSpPr>
        <p:spPr bwMode="auto">
          <a:xfrm>
            <a:off x="5138738" y="4475163"/>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8261"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62"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63"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64" name="Picture 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65" name="Rectangle 23"/>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38266" name="Rectangle 24"/>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38267" name="Rectangle 25"/>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38268" name="Rectangle 26"/>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38269" name="Line 27"/>
          <p:cNvSpPr>
            <a:spLocks noChangeShapeType="1"/>
          </p:cNvSpPr>
          <p:nvPr/>
        </p:nvSpPr>
        <p:spPr bwMode="auto">
          <a:xfrm>
            <a:off x="2233613" y="1804988"/>
            <a:ext cx="0" cy="595312"/>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8270" name="Line 28"/>
          <p:cNvSpPr>
            <a:spLocks noChangeShapeType="1"/>
          </p:cNvSpPr>
          <p:nvPr/>
        </p:nvSpPr>
        <p:spPr bwMode="auto">
          <a:xfrm>
            <a:off x="2571750" y="2419350"/>
            <a:ext cx="0" cy="4953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138271" name="Picture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72" name="Line 30"/>
          <p:cNvSpPr>
            <a:spLocks noChangeShapeType="1"/>
          </p:cNvSpPr>
          <p:nvPr/>
        </p:nvSpPr>
        <p:spPr bwMode="auto">
          <a:xfrm>
            <a:off x="2970213" y="3138488"/>
            <a:ext cx="509587"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8273" name="Line 31"/>
          <p:cNvSpPr>
            <a:spLocks noChangeShapeType="1"/>
          </p:cNvSpPr>
          <p:nvPr/>
        </p:nvSpPr>
        <p:spPr bwMode="auto">
          <a:xfrm>
            <a:off x="4254500" y="3138488"/>
            <a:ext cx="511175"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8274" name="Line 32"/>
          <p:cNvSpPr>
            <a:spLocks noChangeShapeType="1"/>
          </p:cNvSpPr>
          <p:nvPr/>
        </p:nvSpPr>
        <p:spPr bwMode="auto">
          <a:xfrm>
            <a:off x="2159000" y="3346450"/>
            <a:ext cx="625475" cy="711200"/>
          </a:xfrm>
          <a:prstGeom prst="line">
            <a:avLst/>
          </a:prstGeom>
          <a:noFill/>
          <a:ln w="28575">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8275" name="Rectangle 33"/>
          <p:cNvSpPr>
            <a:spLocks noChangeArrowheads="1"/>
          </p:cNvSpPr>
          <p:nvPr/>
        </p:nvSpPr>
        <p:spPr bwMode="auto">
          <a:xfrm>
            <a:off x="1531938" y="3917950"/>
            <a:ext cx="11779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1050" tIns="44633" rIns="91050" bIns="44633">
            <a:spAutoFit/>
          </a:bodyPr>
          <a:lstStyle/>
          <a:p>
            <a:pPr algn="ctr" defTabSz="788988"/>
            <a:r>
              <a:rPr lang="en-US" sz="1600" b="1">
                <a:solidFill>
                  <a:schemeClr val="accent1"/>
                </a:solidFill>
                <a:latin typeface="Arial" charset="0"/>
              </a:rPr>
              <a:t>(S, G) Join</a:t>
            </a:r>
            <a:endParaRPr lang="en-US" sz="1600">
              <a:solidFill>
                <a:schemeClr val="accent1"/>
              </a:solidFill>
              <a:latin typeface="Arial" charset="0"/>
            </a:endParaRPr>
          </a:p>
        </p:txBody>
      </p:sp>
      <p:sp>
        <p:nvSpPr>
          <p:cNvPr id="138276" name="Rectangle 34"/>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38277" name="Rectangle 35"/>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sp>
        <p:nvSpPr>
          <p:cNvPr id="138278" name="Line 36"/>
          <p:cNvSpPr>
            <a:spLocks noChangeShapeType="1"/>
          </p:cNvSpPr>
          <p:nvPr/>
        </p:nvSpPr>
        <p:spPr bwMode="auto">
          <a:xfrm>
            <a:off x="3081338" y="4475163"/>
            <a:ext cx="0" cy="595312"/>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38279" name="Group 37"/>
          <p:cNvGrpSpPr>
            <a:grpSpLocks/>
          </p:cNvGrpSpPr>
          <p:nvPr/>
        </p:nvGrpSpPr>
        <p:grpSpPr bwMode="auto">
          <a:xfrm>
            <a:off x="6705600" y="3962400"/>
            <a:ext cx="1974850" cy="1598613"/>
            <a:chOff x="3776" y="1283"/>
            <a:chExt cx="1106" cy="896"/>
          </a:xfrm>
        </p:grpSpPr>
        <p:sp>
          <p:nvSpPr>
            <p:cNvPr id="310310" name="Rectangle 38"/>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38281" name="Line 39"/>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8282" name="Line 40"/>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8283" name="Line 41"/>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8284" name="Rectangle 42"/>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38285" name="Line 43"/>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97454953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B1718F8C-5B7D-414D-8180-1679AE8BBDCD}" type="slidenum">
              <a:rPr lang="en-US" sz="1400">
                <a:latin typeface="Times New Roman" charset="0"/>
              </a:rPr>
              <a:pPr/>
              <a:t>64</a:t>
            </a:fld>
            <a:endParaRPr lang="en-US" sz="1400">
              <a:latin typeface="Times New Roman" charset="0"/>
            </a:endParaRPr>
          </a:p>
        </p:txBody>
      </p:sp>
      <p:sp>
        <p:nvSpPr>
          <p:cNvPr id="139268"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39269" name="Line 3"/>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70" name="Line 4"/>
          <p:cNvSpPr>
            <a:spLocks noChangeShapeType="1"/>
          </p:cNvSpPr>
          <p:nvPr/>
        </p:nvSpPr>
        <p:spPr bwMode="auto">
          <a:xfrm>
            <a:off x="2571750" y="3260725"/>
            <a:ext cx="509588"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71" name="Line 5"/>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72" name="Rectangle 6"/>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39273" name="Line 7"/>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74" name="Rectangle 8"/>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39275" name="Rectangle 9"/>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39276" name="Line 10"/>
          <p:cNvSpPr>
            <a:spLocks noChangeShapeType="1"/>
          </p:cNvSpPr>
          <p:nvPr/>
        </p:nvSpPr>
        <p:spPr bwMode="auto">
          <a:xfrm flipV="1">
            <a:off x="3487738" y="3130550"/>
            <a:ext cx="1651000" cy="969963"/>
          </a:xfrm>
          <a:prstGeom prst="line">
            <a:avLst/>
          </a:prstGeom>
          <a:noFill/>
          <a:ln w="28575">
            <a:solidFill>
              <a:schemeClr val="accent2"/>
            </a:solidFill>
            <a:prstDash val="sysDot"/>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pic>
        <p:nvPicPr>
          <p:cNvPr id="139277"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8" name="Line 12"/>
          <p:cNvSpPr>
            <a:spLocks noChangeShapeType="1"/>
          </p:cNvSpPr>
          <p:nvPr/>
        </p:nvSpPr>
        <p:spPr bwMode="auto">
          <a:xfrm>
            <a:off x="3143250" y="4241800"/>
            <a:ext cx="1852613"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79" name="Line 13"/>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80" name="Line 14"/>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81" name="Line 15"/>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82" name="Line 16"/>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83" name="Line 17"/>
          <p:cNvSpPr>
            <a:spLocks noChangeShapeType="1"/>
          </p:cNvSpPr>
          <p:nvPr/>
        </p:nvSpPr>
        <p:spPr bwMode="auto">
          <a:xfrm>
            <a:off x="5138738" y="4475163"/>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39284" name="Picture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85" name="Rectangle 19"/>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39286" name="Rectangle 20"/>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39287" name="Rectangle 21"/>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39288" name="Rectangle 22"/>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39289" name="Line 23"/>
          <p:cNvSpPr>
            <a:spLocks noChangeShapeType="1"/>
          </p:cNvSpPr>
          <p:nvPr/>
        </p:nvSpPr>
        <p:spPr bwMode="auto">
          <a:xfrm>
            <a:off x="2233613" y="1804988"/>
            <a:ext cx="0" cy="595312"/>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9290" name="Line 24"/>
          <p:cNvSpPr>
            <a:spLocks noChangeShapeType="1"/>
          </p:cNvSpPr>
          <p:nvPr/>
        </p:nvSpPr>
        <p:spPr bwMode="auto">
          <a:xfrm>
            <a:off x="2571750" y="2419350"/>
            <a:ext cx="0" cy="4953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9291" name="Line 25"/>
          <p:cNvSpPr>
            <a:spLocks noChangeShapeType="1"/>
          </p:cNvSpPr>
          <p:nvPr/>
        </p:nvSpPr>
        <p:spPr bwMode="auto">
          <a:xfrm>
            <a:off x="2970213" y="3138488"/>
            <a:ext cx="509587"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9292" name="Line 26"/>
          <p:cNvSpPr>
            <a:spLocks noChangeShapeType="1"/>
          </p:cNvSpPr>
          <p:nvPr/>
        </p:nvSpPr>
        <p:spPr bwMode="auto">
          <a:xfrm>
            <a:off x="4254500" y="3138488"/>
            <a:ext cx="511175"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9293" name="Line 27"/>
          <p:cNvSpPr>
            <a:spLocks noChangeShapeType="1"/>
          </p:cNvSpPr>
          <p:nvPr/>
        </p:nvSpPr>
        <p:spPr bwMode="auto">
          <a:xfrm flipV="1">
            <a:off x="3479800" y="3389313"/>
            <a:ext cx="1516063" cy="852487"/>
          </a:xfrm>
          <a:prstGeom prst="line">
            <a:avLst/>
          </a:prstGeom>
          <a:noFill/>
          <a:ln w="285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9294" name="Rectangle 28"/>
          <p:cNvSpPr>
            <a:spLocks noChangeArrowheads="1"/>
          </p:cNvSpPr>
          <p:nvPr/>
        </p:nvSpPr>
        <p:spPr bwMode="auto">
          <a:xfrm>
            <a:off x="3328988" y="4402138"/>
            <a:ext cx="14493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1050" tIns="44633" rIns="91050" bIns="44633">
            <a:spAutoFit/>
          </a:bodyPr>
          <a:lstStyle/>
          <a:p>
            <a:pPr algn="ctr" defTabSz="788988"/>
            <a:r>
              <a:rPr lang="en-US" sz="1600" b="1">
                <a:solidFill>
                  <a:srgbClr val="FF3300"/>
                </a:solidFill>
                <a:latin typeface="Arial" charset="0"/>
              </a:rPr>
              <a:t>(S, G) RP Bit </a:t>
            </a:r>
          </a:p>
          <a:p>
            <a:pPr algn="ctr" defTabSz="788988"/>
            <a:r>
              <a:rPr lang="en-US" sz="1600" b="1">
                <a:solidFill>
                  <a:srgbClr val="FF3300"/>
                </a:solidFill>
                <a:latin typeface="Arial" charset="0"/>
              </a:rPr>
              <a:t>Prune</a:t>
            </a:r>
            <a:endParaRPr lang="en-US" sz="1600" b="1">
              <a:solidFill>
                <a:schemeClr val="accent1"/>
              </a:solidFill>
              <a:latin typeface="Arial" charset="0"/>
            </a:endParaRPr>
          </a:p>
        </p:txBody>
      </p:sp>
      <p:sp>
        <p:nvSpPr>
          <p:cNvPr id="139295" name="Rectangle 29"/>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39296" name="Rectangle 30"/>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sp>
        <p:nvSpPr>
          <p:cNvPr id="139297" name="Line 31"/>
          <p:cNvSpPr>
            <a:spLocks noChangeShapeType="1"/>
          </p:cNvSpPr>
          <p:nvPr/>
        </p:nvSpPr>
        <p:spPr bwMode="auto">
          <a:xfrm>
            <a:off x="4192588" y="3009900"/>
            <a:ext cx="776287" cy="0"/>
          </a:xfrm>
          <a:prstGeom prst="line">
            <a:avLst/>
          </a:prstGeom>
          <a:noFill/>
          <a:ln w="28575">
            <a:solidFill>
              <a:srgbClr val="FF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298" name="Line 32"/>
          <p:cNvSpPr>
            <a:spLocks noChangeShapeType="1"/>
          </p:cNvSpPr>
          <p:nvPr/>
        </p:nvSpPr>
        <p:spPr bwMode="auto">
          <a:xfrm>
            <a:off x="2763838" y="3138488"/>
            <a:ext cx="776287"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9299" name="Rectangle 33"/>
          <p:cNvSpPr>
            <a:spLocks noChangeArrowheads="1"/>
          </p:cNvSpPr>
          <p:nvPr/>
        </p:nvSpPr>
        <p:spPr bwMode="auto">
          <a:xfrm>
            <a:off x="3195638" y="2570163"/>
            <a:ext cx="13573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1050" tIns="44633" rIns="91050" bIns="44633">
            <a:spAutoFit/>
          </a:bodyPr>
          <a:lstStyle/>
          <a:p>
            <a:pPr algn="ctr" defTabSz="788988"/>
            <a:r>
              <a:rPr lang="en-US" sz="1600" b="1">
                <a:solidFill>
                  <a:srgbClr val="FF3300"/>
                </a:solidFill>
                <a:latin typeface="Arial" charset="0"/>
              </a:rPr>
              <a:t>(S, G) Prune</a:t>
            </a:r>
            <a:endParaRPr lang="en-US" sz="1600" b="1">
              <a:solidFill>
                <a:schemeClr val="accent1"/>
              </a:solidFill>
              <a:latin typeface="Arial" charset="0"/>
            </a:endParaRPr>
          </a:p>
        </p:txBody>
      </p:sp>
      <p:sp>
        <p:nvSpPr>
          <p:cNvPr id="311330" name="Line 34"/>
          <p:cNvSpPr>
            <a:spLocks noChangeShapeType="1"/>
          </p:cNvSpPr>
          <p:nvPr/>
        </p:nvSpPr>
        <p:spPr bwMode="auto">
          <a:xfrm>
            <a:off x="2906713" y="3009900"/>
            <a:ext cx="776287" cy="0"/>
          </a:xfrm>
          <a:prstGeom prst="line">
            <a:avLst/>
          </a:prstGeom>
          <a:noFill/>
          <a:ln w="25400">
            <a:solidFill>
              <a:srgbClr val="FF0000"/>
            </a:solidFill>
            <a:round/>
            <a:headEnd type="stealth" w="med" len="lg"/>
            <a:tailEnd type="none" w="sm" len="sm"/>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pic>
        <p:nvPicPr>
          <p:cNvPr id="139301" name="Picture 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302" name="Picture 3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303" name="Picture 3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304" name="Line 38"/>
          <p:cNvSpPr>
            <a:spLocks noChangeShapeType="1"/>
          </p:cNvSpPr>
          <p:nvPr/>
        </p:nvSpPr>
        <p:spPr bwMode="auto">
          <a:xfrm>
            <a:off x="3254375" y="4514850"/>
            <a:ext cx="0" cy="595313"/>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9305" name="Line 39"/>
          <p:cNvSpPr>
            <a:spLocks noChangeShapeType="1"/>
          </p:cNvSpPr>
          <p:nvPr/>
        </p:nvSpPr>
        <p:spPr bwMode="auto">
          <a:xfrm>
            <a:off x="3081338" y="4514850"/>
            <a:ext cx="0" cy="59531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139306" name="Picture 4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307" name="Line 41"/>
          <p:cNvSpPr>
            <a:spLocks noChangeShapeType="1"/>
          </p:cNvSpPr>
          <p:nvPr/>
        </p:nvSpPr>
        <p:spPr bwMode="auto">
          <a:xfrm>
            <a:off x="2571750" y="3260725"/>
            <a:ext cx="509588" cy="839788"/>
          </a:xfrm>
          <a:prstGeom prst="line">
            <a:avLst/>
          </a:prstGeom>
          <a:noFill/>
          <a:ln w="28575">
            <a:solidFill>
              <a:schemeClr val="accent2"/>
            </a:solidFill>
            <a:round/>
            <a:headEnd type="none" w="lg"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39308" name="Group 42"/>
          <p:cNvGrpSpPr>
            <a:grpSpLocks/>
          </p:cNvGrpSpPr>
          <p:nvPr/>
        </p:nvGrpSpPr>
        <p:grpSpPr bwMode="auto">
          <a:xfrm>
            <a:off x="6705600" y="3962400"/>
            <a:ext cx="1974850" cy="1598613"/>
            <a:chOff x="3776" y="1283"/>
            <a:chExt cx="1106" cy="896"/>
          </a:xfrm>
        </p:grpSpPr>
        <p:sp>
          <p:nvSpPr>
            <p:cNvPr id="311339" name="Rectangle 43"/>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39310" name="Line 44"/>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9311" name="Line 45"/>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9312" name="Line 46"/>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39313" name="Rectangle 47"/>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39314" name="Line 48"/>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42515559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F25A3A88-E51F-0D4D-98F8-B8A5D72DBED4}" type="slidenum">
              <a:rPr lang="en-US" sz="1400">
                <a:latin typeface="Times New Roman" charset="0"/>
              </a:rPr>
              <a:pPr/>
              <a:t>65</a:t>
            </a:fld>
            <a:endParaRPr lang="en-US" sz="1400">
              <a:latin typeface="Times New Roman" charset="0"/>
            </a:endParaRPr>
          </a:p>
        </p:txBody>
      </p:sp>
      <p:sp>
        <p:nvSpPr>
          <p:cNvPr id="140292" name="Line 2"/>
          <p:cNvSpPr>
            <a:spLocks noChangeShapeType="1"/>
          </p:cNvSpPr>
          <p:nvPr/>
        </p:nvSpPr>
        <p:spPr bwMode="auto">
          <a:xfrm flipV="1">
            <a:off x="3419475" y="3143250"/>
            <a:ext cx="1651000" cy="969963"/>
          </a:xfrm>
          <a:prstGeom prst="line">
            <a:avLst/>
          </a:prstGeom>
          <a:noFill/>
          <a:ln w="28575">
            <a:solidFill>
              <a:schemeClr val="accent2"/>
            </a:solidFill>
            <a:prstDash val="sysDot"/>
            <a:round/>
            <a:headEnd type="stealth"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40293" name="Rectangle 3"/>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40294" name="Line 4"/>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0295" name="Line 5"/>
          <p:cNvSpPr>
            <a:spLocks noChangeShapeType="1"/>
          </p:cNvSpPr>
          <p:nvPr/>
        </p:nvSpPr>
        <p:spPr bwMode="auto">
          <a:xfrm>
            <a:off x="2571750" y="3260725"/>
            <a:ext cx="509588"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0296" name="Line 6"/>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0297" name="Rectangle 7"/>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40298" name="Line 8"/>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0299" name="Rectangle 9"/>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40300" name="Rectangle 10"/>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pic>
        <p:nvPicPr>
          <p:cNvPr id="140301"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02" name="Line 12"/>
          <p:cNvSpPr>
            <a:spLocks noChangeShapeType="1"/>
          </p:cNvSpPr>
          <p:nvPr/>
        </p:nvSpPr>
        <p:spPr bwMode="auto">
          <a:xfrm>
            <a:off x="3143250" y="4241800"/>
            <a:ext cx="1852613" cy="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0303" name="Line 13"/>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0304" name="Line 14"/>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0305" name="Line 15"/>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0306" name="Line 16"/>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40307"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08"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09" name="Rectangle 19"/>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40310" name="Rectangle 20"/>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40311" name="Rectangle 21"/>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40312" name="Rectangle 22"/>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40313" name="Line 23"/>
          <p:cNvSpPr>
            <a:spLocks noChangeShapeType="1"/>
          </p:cNvSpPr>
          <p:nvPr/>
        </p:nvSpPr>
        <p:spPr bwMode="auto">
          <a:xfrm>
            <a:off x="2233613" y="1804988"/>
            <a:ext cx="0" cy="595312"/>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0314" name="Line 24"/>
          <p:cNvSpPr>
            <a:spLocks noChangeShapeType="1"/>
          </p:cNvSpPr>
          <p:nvPr/>
        </p:nvSpPr>
        <p:spPr bwMode="auto">
          <a:xfrm>
            <a:off x="2571750" y="2419350"/>
            <a:ext cx="0" cy="4953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0315" name="Line 25"/>
          <p:cNvSpPr>
            <a:spLocks noChangeShapeType="1"/>
          </p:cNvSpPr>
          <p:nvPr/>
        </p:nvSpPr>
        <p:spPr bwMode="auto">
          <a:xfrm>
            <a:off x="2571750" y="3260725"/>
            <a:ext cx="509588" cy="839788"/>
          </a:xfrm>
          <a:prstGeom prst="line">
            <a:avLst/>
          </a:prstGeom>
          <a:noFill/>
          <a:ln w="28575">
            <a:solidFill>
              <a:schemeClr val="accent2"/>
            </a:solidFill>
            <a:round/>
            <a:headEnd type="none" w="lg"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40316" name="Rectangle 26"/>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40317" name="Rectangle 27"/>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pic>
        <p:nvPicPr>
          <p:cNvPr id="140318" name="Picture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19" name="Line 29"/>
          <p:cNvSpPr>
            <a:spLocks noChangeShapeType="1"/>
          </p:cNvSpPr>
          <p:nvPr/>
        </p:nvSpPr>
        <p:spPr bwMode="auto">
          <a:xfrm>
            <a:off x="5141913" y="4498975"/>
            <a:ext cx="0" cy="595313"/>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12350" name="Line 30"/>
          <p:cNvSpPr>
            <a:spLocks noChangeShapeType="1"/>
          </p:cNvSpPr>
          <p:nvPr/>
        </p:nvSpPr>
        <p:spPr bwMode="auto">
          <a:xfrm>
            <a:off x="3617913" y="4159250"/>
            <a:ext cx="1452562" cy="0"/>
          </a:xfrm>
          <a:prstGeom prst="line">
            <a:avLst/>
          </a:prstGeom>
          <a:noFill/>
          <a:ln w="28575">
            <a:solidFill>
              <a:schemeClr val="accent1"/>
            </a:solidFill>
            <a:round/>
            <a:headEnd type="stealth" w="med" len="lg"/>
            <a:tailEnd type="none" w="sm" len="sm"/>
          </a:ln>
          <a:effectLst>
            <a:outerShdw blurRad="63500" dist="17961" dir="2700000" algn="ctr" rotWithShape="0">
              <a:schemeClr val="tx1">
                <a:alpha val="74998"/>
              </a:schemeClr>
            </a:outerShdw>
          </a:effectLst>
        </p:spPr>
        <p:txBody>
          <a:bodyPr wrap="none" anchor="ctr"/>
          <a:lstStyle/>
          <a:p>
            <a:pPr>
              <a:defRPr/>
            </a:pPr>
            <a:endParaRPr lang="en-US">
              <a:latin typeface="Comic Sans MS" pitchFamily="-108" charset="0"/>
              <a:ea typeface="+mn-ea"/>
              <a:cs typeface="+mn-cs"/>
            </a:endParaRPr>
          </a:p>
        </p:txBody>
      </p:sp>
      <p:sp>
        <p:nvSpPr>
          <p:cNvPr id="140321" name="Rectangle 31"/>
          <p:cNvSpPr>
            <a:spLocks noChangeArrowheads="1"/>
          </p:cNvSpPr>
          <p:nvPr/>
        </p:nvSpPr>
        <p:spPr bwMode="auto">
          <a:xfrm>
            <a:off x="4059238" y="4241800"/>
            <a:ext cx="7143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solidFill>
                  <a:schemeClr val="accent1"/>
                </a:solidFill>
                <a:latin typeface="Arial" charset="0"/>
              </a:rPr>
              <a:t>(*, G) </a:t>
            </a:r>
          </a:p>
          <a:p>
            <a:pPr algn="ctr" defTabSz="788988"/>
            <a:r>
              <a:rPr lang="en-US" sz="1600" b="1">
                <a:solidFill>
                  <a:schemeClr val="accent1"/>
                </a:solidFill>
                <a:latin typeface="Arial" charset="0"/>
              </a:rPr>
              <a:t>Join</a:t>
            </a:r>
            <a:endParaRPr lang="en-US" sz="1600" b="1">
              <a:latin typeface="Arial" charset="0"/>
            </a:endParaRPr>
          </a:p>
        </p:txBody>
      </p:sp>
      <p:pic>
        <p:nvPicPr>
          <p:cNvPr id="140322" name="Picture 3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23" name="Picture 3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24" name="Line 34"/>
          <p:cNvSpPr>
            <a:spLocks noChangeShapeType="1"/>
          </p:cNvSpPr>
          <p:nvPr/>
        </p:nvSpPr>
        <p:spPr bwMode="auto">
          <a:xfrm>
            <a:off x="3254375" y="4514850"/>
            <a:ext cx="0" cy="595313"/>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0325" name="Line 35"/>
          <p:cNvSpPr>
            <a:spLocks noChangeShapeType="1"/>
          </p:cNvSpPr>
          <p:nvPr/>
        </p:nvSpPr>
        <p:spPr bwMode="auto">
          <a:xfrm>
            <a:off x="3081338" y="4514850"/>
            <a:ext cx="0" cy="59531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40326" name="Group 36"/>
          <p:cNvGrpSpPr>
            <a:grpSpLocks/>
          </p:cNvGrpSpPr>
          <p:nvPr/>
        </p:nvGrpSpPr>
        <p:grpSpPr bwMode="auto">
          <a:xfrm>
            <a:off x="6705600" y="3962400"/>
            <a:ext cx="1974850" cy="1598613"/>
            <a:chOff x="3776" y="1283"/>
            <a:chExt cx="1106" cy="896"/>
          </a:xfrm>
        </p:grpSpPr>
        <p:sp>
          <p:nvSpPr>
            <p:cNvPr id="312357" name="Rectangle 37"/>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40328" name="Line 38"/>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40329" name="Line 39"/>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40330" name="Line 40"/>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40331" name="Rectangle 41"/>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40332" name="Line 42"/>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186848681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2"/>
          </p:nvPr>
        </p:nvSpPr>
        <p:spPr/>
        <p:txBody>
          <a:bodyPr/>
          <a:lstStyle>
            <a:lvl1pPr>
              <a:defRPr sz="2400">
                <a:solidFill>
                  <a:schemeClr val="tx1"/>
                </a:solidFill>
                <a:latin typeface="Comic Sans MS" charset="0"/>
                <a:ea typeface="ＭＳ Ｐゴシック" charset="0"/>
                <a:cs typeface="ＭＳ Ｐゴシック" charset="0"/>
              </a:defRPr>
            </a:lvl1pPr>
            <a:lvl2pPr marL="37931725" indent="-37474525">
              <a:defRPr sz="2400">
                <a:solidFill>
                  <a:schemeClr val="tx1"/>
                </a:solidFill>
                <a:latin typeface="Comic Sans MS" charset="0"/>
                <a:ea typeface="ＭＳ Ｐゴシック" charset="0"/>
              </a:defRPr>
            </a:lvl2pPr>
            <a:lvl3pPr>
              <a:defRPr sz="2400">
                <a:solidFill>
                  <a:schemeClr val="tx1"/>
                </a:solidFill>
                <a:latin typeface="Comic Sans MS" charset="0"/>
                <a:ea typeface="ＭＳ Ｐゴシック" charset="0"/>
              </a:defRPr>
            </a:lvl3pPr>
            <a:lvl4pPr>
              <a:defRPr sz="2400">
                <a:solidFill>
                  <a:schemeClr val="tx1"/>
                </a:solidFill>
                <a:latin typeface="Comic Sans MS" charset="0"/>
                <a:ea typeface="ＭＳ Ｐゴシック" charset="0"/>
              </a:defRPr>
            </a:lvl4pPr>
            <a:lvl5pPr>
              <a:defRPr sz="2400">
                <a:solidFill>
                  <a:schemeClr val="tx1"/>
                </a:solidFill>
                <a:latin typeface="Comic Sans MS" charset="0"/>
                <a:ea typeface="ＭＳ Ｐゴシック" charset="0"/>
              </a:defRPr>
            </a:lvl5pPr>
            <a:lvl6pPr marL="457200" eaLnBrk="0" fontAlgn="base" hangingPunct="0">
              <a:spcBef>
                <a:spcPct val="0"/>
              </a:spcBef>
              <a:spcAft>
                <a:spcPct val="0"/>
              </a:spcAft>
              <a:defRPr sz="2400">
                <a:solidFill>
                  <a:schemeClr val="tx1"/>
                </a:solidFill>
                <a:latin typeface="Comic Sans MS" charset="0"/>
                <a:ea typeface="ＭＳ Ｐゴシック" charset="0"/>
              </a:defRPr>
            </a:lvl6pPr>
            <a:lvl7pPr marL="914400" eaLnBrk="0" fontAlgn="base" hangingPunct="0">
              <a:spcBef>
                <a:spcPct val="0"/>
              </a:spcBef>
              <a:spcAft>
                <a:spcPct val="0"/>
              </a:spcAft>
              <a:defRPr sz="2400">
                <a:solidFill>
                  <a:schemeClr val="tx1"/>
                </a:solidFill>
                <a:latin typeface="Comic Sans MS" charset="0"/>
                <a:ea typeface="ＭＳ Ｐゴシック" charset="0"/>
              </a:defRPr>
            </a:lvl7pPr>
            <a:lvl8pPr marL="1371600" eaLnBrk="0" fontAlgn="base" hangingPunct="0">
              <a:spcBef>
                <a:spcPct val="0"/>
              </a:spcBef>
              <a:spcAft>
                <a:spcPct val="0"/>
              </a:spcAft>
              <a:defRPr sz="2400">
                <a:solidFill>
                  <a:schemeClr val="tx1"/>
                </a:solidFill>
                <a:latin typeface="Comic Sans MS" charset="0"/>
                <a:ea typeface="ＭＳ Ｐゴシック" charset="0"/>
              </a:defRPr>
            </a:lvl8pPr>
            <a:lvl9pPr marL="1828800" eaLnBrk="0" fontAlgn="base" hangingPunct="0">
              <a:spcBef>
                <a:spcPct val="0"/>
              </a:spcBef>
              <a:spcAft>
                <a:spcPct val="0"/>
              </a:spcAft>
              <a:defRPr sz="2400">
                <a:solidFill>
                  <a:schemeClr val="tx1"/>
                </a:solidFill>
                <a:latin typeface="Comic Sans MS" charset="0"/>
                <a:ea typeface="ＭＳ Ｐゴシック" charset="0"/>
              </a:defRPr>
            </a:lvl9pPr>
          </a:lstStyle>
          <a:p>
            <a:fld id="{156DBD9E-BCE7-6443-8C00-711CA0279D9D}" type="slidenum">
              <a:rPr lang="en-US" sz="1400">
                <a:latin typeface="Times New Roman" charset="0"/>
              </a:rPr>
              <a:pPr/>
              <a:t>66</a:t>
            </a:fld>
            <a:endParaRPr lang="en-US" sz="1400">
              <a:latin typeface="Times New Roman" charset="0"/>
            </a:endParaRPr>
          </a:p>
        </p:txBody>
      </p:sp>
      <p:sp>
        <p:nvSpPr>
          <p:cNvPr id="141316" name="Rectangle 2"/>
          <p:cNvSpPr>
            <a:spLocks noGrp="1" noChangeArrowheads="1"/>
          </p:cNvSpPr>
          <p:nvPr>
            <p:ph type="title"/>
          </p:nvPr>
        </p:nvSpPr>
        <p:spPr>
          <a:xfrm>
            <a:off x="685800" y="611188"/>
            <a:ext cx="7772400" cy="1141412"/>
          </a:xfrm>
        </p:spPr>
        <p:txBody>
          <a:bodyPr lIns="102833" tIns="51417" rIns="102833" bIns="51417" anchor="t"/>
          <a:lstStyle/>
          <a:p>
            <a:r>
              <a:rPr lang="en-US">
                <a:solidFill>
                  <a:schemeClr val="accent2"/>
                </a:solidFill>
                <a:latin typeface="Comic Sans MS" charset="0"/>
              </a:rPr>
              <a:t>How PIM-SM works</a:t>
            </a:r>
            <a:endParaRPr lang="en-US">
              <a:latin typeface="Times New Roman" charset="0"/>
            </a:endParaRPr>
          </a:p>
        </p:txBody>
      </p:sp>
      <p:sp>
        <p:nvSpPr>
          <p:cNvPr id="141317" name="Line 3"/>
          <p:cNvSpPr>
            <a:spLocks noChangeShapeType="1"/>
          </p:cNvSpPr>
          <p:nvPr/>
        </p:nvSpPr>
        <p:spPr bwMode="auto">
          <a:xfrm>
            <a:off x="2678113" y="3138488"/>
            <a:ext cx="4433887"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1318" name="Line 4"/>
          <p:cNvSpPr>
            <a:spLocks noChangeShapeType="1"/>
          </p:cNvSpPr>
          <p:nvPr/>
        </p:nvSpPr>
        <p:spPr bwMode="auto">
          <a:xfrm>
            <a:off x="2571750" y="3260725"/>
            <a:ext cx="509588" cy="839788"/>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1319" name="Line 5"/>
          <p:cNvSpPr>
            <a:spLocks noChangeShapeType="1"/>
          </p:cNvSpPr>
          <p:nvPr/>
        </p:nvSpPr>
        <p:spPr bwMode="auto">
          <a:xfrm flipV="1">
            <a:off x="7110413" y="2881313"/>
            <a:ext cx="0" cy="51435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1320" name="Rectangle 6"/>
          <p:cNvSpPr>
            <a:spLocks noChangeArrowheads="1"/>
          </p:cNvSpPr>
          <p:nvPr/>
        </p:nvSpPr>
        <p:spPr bwMode="auto">
          <a:xfrm>
            <a:off x="369411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B</a:t>
            </a:r>
          </a:p>
        </p:txBody>
      </p:sp>
      <p:sp>
        <p:nvSpPr>
          <p:cNvPr id="141321" name="Line 7"/>
          <p:cNvSpPr>
            <a:spLocks noChangeShapeType="1"/>
          </p:cNvSpPr>
          <p:nvPr/>
        </p:nvSpPr>
        <p:spPr bwMode="auto">
          <a:xfrm>
            <a:off x="2670175" y="5094288"/>
            <a:ext cx="969963"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1322" name="Rectangle 8"/>
          <p:cNvSpPr>
            <a:spLocks noChangeArrowheads="1"/>
          </p:cNvSpPr>
          <p:nvPr/>
        </p:nvSpPr>
        <p:spPr bwMode="auto">
          <a:xfrm>
            <a:off x="2408238"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A</a:t>
            </a:r>
          </a:p>
        </p:txBody>
      </p:sp>
      <p:sp>
        <p:nvSpPr>
          <p:cNvPr id="141323" name="Rectangle 9"/>
          <p:cNvSpPr>
            <a:spLocks noChangeArrowheads="1"/>
          </p:cNvSpPr>
          <p:nvPr/>
        </p:nvSpPr>
        <p:spPr bwMode="auto">
          <a:xfrm>
            <a:off x="6265863" y="3416300"/>
            <a:ext cx="3270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D</a:t>
            </a:r>
          </a:p>
        </p:txBody>
      </p:sp>
      <p:sp>
        <p:nvSpPr>
          <p:cNvPr id="141324" name="Line 10"/>
          <p:cNvSpPr>
            <a:spLocks noChangeShapeType="1"/>
          </p:cNvSpPr>
          <p:nvPr/>
        </p:nvSpPr>
        <p:spPr bwMode="auto">
          <a:xfrm flipV="1">
            <a:off x="3487738" y="3130550"/>
            <a:ext cx="1651000" cy="969963"/>
          </a:xfrm>
          <a:prstGeom prst="line">
            <a:avLst/>
          </a:prstGeom>
          <a:noFill/>
          <a:ln w="28575">
            <a:solidFill>
              <a:schemeClr val="accent2"/>
            </a:solidFill>
            <a:prstDash val="sysDot"/>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pic>
        <p:nvPicPr>
          <p:cNvPr id="141325"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26" name="Line 12"/>
          <p:cNvSpPr>
            <a:spLocks noChangeShapeType="1"/>
          </p:cNvSpPr>
          <p:nvPr/>
        </p:nvSpPr>
        <p:spPr bwMode="auto">
          <a:xfrm>
            <a:off x="2233613" y="1804988"/>
            <a:ext cx="0" cy="595312"/>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1327" name="Line 13"/>
          <p:cNvSpPr>
            <a:spLocks noChangeShapeType="1"/>
          </p:cNvSpPr>
          <p:nvPr/>
        </p:nvSpPr>
        <p:spPr bwMode="auto">
          <a:xfrm>
            <a:off x="2571750" y="2419350"/>
            <a:ext cx="0" cy="666750"/>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1328" name="Line 14"/>
          <p:cNvSpPr>
            <a:spLocks noChangeShapeType="1"/>
          </p:cNvSpPr>
          <p:nvPr/>
        </p:nvSpPr>
        <p:spPr bwMode="auto">
          <a:xfrm>
            <a:off x="1808163" y="2413000"/>
            <a:ext cx="1273175"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1329" name="Line 15"/>
          <p:cNvSpPr>
            <a:spLocks noChangeShapeType="1"/>
          </p:cNvSpPr>
          <p:nvPr/>
        </p:nvSpPr>
        <p:spPr bwMode="auto">
          <a:xfrm>
            <a:off x="4654550" y="5094288"/>
            <a:ext cx="971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141330"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738"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31" name="Rectangle 17"/>
          <p:cNvSpPr>
            <a:spLocks noChangeArrowheads="1"/>
          </p:cNvSpPr>
          <p:nvPr/>
        </p:nvSpPr>
        <p:spPr bwMode="auto">
          <a:xfrm>
            <a:off x="4911725" y="3432175"/>
            <a:ext cx="4603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RP</a:t>
            </a:r>
          </a:p>
        </p:txBody>
      </p:sp>
      <p:sp>
        <p:nvSpPr>
          <p:cNvPr id="141332" name="Rectangle 18"/>
          <p:cNvSpPr>
            <a:spLocks noChangeArrowheads="1"/>
          </p:cNvSpPr>
          <p:nvPr/>
        </p:nvSpPr>
        <p:spPr bwMode="auto">
          <a:xfrm>
            <a:off x="4549775"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2</a:t>
            </a:r>
          </a:p>
        </p:txBody>
      </p:sp>
      <p:sp>
        <p:nvSpPr>
          <p:cNvPr id="141333" name="Rectangle 19"/>
          <p:cNvSpPr>
            <a:spLocks noChangeArrowheads="1"/>
          </p:cNvSpPr>
          <p:nvPr/>
        </p:nvSpPr>
        <p:spPr bwMode="auto">
          <a:xfrm>
            <a:off x="2330450" y="5265738"/>
            <a:ext cx="13493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Receiver 1</a:t>
            </a:r>
          </a:p>
        </p:txBody>
      </p:sp>
      <p:sp>
        <p:nvSpPr>
          <p:cNvPr id="141334" name="Rectangle 20"/>
          <p:cNvSpPr>
            <a:spLocks noChangeArrowheads="1"/>
          </p:cNvSpPr>
          <p:nvPr/>
        </p:nvSpPr>
        <p:spPr bwMode="auto">
          <a:xfrm>
            <a:off x="1755775" y="1363663"/>
            <a:ext cx="9794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r>
              <a:rPr lang="en-US" sz="1800" b="1">
                <a:latin typeface="Arial" charset="0"/>
              </a:rPr>
              <a:t>Source</a:t>
            </a:r>
          </a:p>
        </p:txBody>
      </p:sp>
      <p:sp>
        <p:nvSpPr>
          <p:cNvPr id="141335" name="Line 21"/>
          <p:cNvSpPr>
            <a:spLocks noChangeShapeType="1"/>
          </p:cNvSpPr>
          <p:nvPr/>
        </p:nvSpPr>
        <p:spPr bwMode="auto">
          <a:xfrm>
            <a:off x="2233613" y="1804988"/>
            <a:ext cx="0" cy="595312"/>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1336" name="Line 22"/>
          <p:cNvSpPr>
            <a:spLocks noChangeShapeType="1"/>
          </p:cNvSpPr>
          <p:nvPr/>
        </p:nvSpPr>
        <p:spPr bwMode="auto">
          <a:xfrm>
            <a:off x="2571750" y="2419350"/>
            <a:ext cx="0" cy="49530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1337" name="Rectangle 23"/>
          <p:cNvSpPr>
            <a:spLocks noChangeArrowheads="1"/>
          </p:cNvSpPr>
          <p:nvPr/>
        </p:nvSpPr>
        <p:spPr bwMode="auto">
          <a:xfrm>
            <a:off x="5537200" y="4113213"/>
            <a:ext cx="31591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E</a:t>
            </a:r>
          </a:p>
        </p:txBody>
      </p:sp>
      <p:sp>
        <p:nvSpPr>
          <p:cNvPr id="141338" name="Rectangle 24"/>
          <p:cNvSpPr>
            <a:spLocks noChangeArrowheads="1"/>
          </p:cNvSpPr>
          <p:nvPr/>
        </p:nvSpPr>
        <p:spPr bwMode="auto">
          <a:xfrm>
            <a:off x="2416175" y="4113213"/>
            <a:ext cx="3270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p>
            <a:pPr algn="ctr" defTabSz="788988"/>
            <a:r>
              <a:rPr lang="en-US" sz="1600" b="1">
                <a:latin typeface="Arial" charset="0"/>
              </a:rPr>
              <a:t>C</a:t>
            </a:r>
          </a:p>
        </p:txBody>
      </p:sp>
      <p:pic>
        <p:nvPicPr>
          <p:cNvPr id="141339"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613" y="2924175"/>
            <a:ext cx="766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40" name="Line 26"/>
          <p:cNvSpPr>
            <a:spLocks noChangeShapeType="1"/>
          </p:cNvSpPr>
          <p:nvPr/>
        </p:nvSpPr>
        <p:spPr bwMode="auto">
          <a:xfrm>
            <a:off x="5138738" y="4498975"/>
            <a:ext cx="0" cy="595313"/>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141341" name="Picture 2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850" y="4057650"/>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42" name="Line 28"/>
          <p:cNvSpPr>
            <a:spLocks noChangeShapeType="1"/>
          </p:cNvSpPr>
          <p:nvPr/>
        </p:nvSpPr>
        <p:spPr bwMode="auto">
          <a:xfrm>
            <a:off x="3254375" y="4284663"/>
            <a:ext cx="1539875" cy="0"/>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141343" name="Picture 2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475" y="4057650"/>
            <a:ext cx="76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44" name="Line 30"/>
          <p:cNvSpPr>
            <a:spLocks noChangeShapeType="1"/>
          </p:cNvSpPr>
          <p:nvPr/>
        </p:nvSpPr>
        <p:spPr bwMode="auto">
          <a:xfrm>
            <a:off x="2571750" y="3260725"/>
            <a:ext cx="509588" cy="839788"/>
          </a:xfrm>
          <a:prstGeom prst="line">
            <a:avLst/>
          </a:prstGeom>
          <a:noFill/>
          <a:ln w="28575">
            <a:solidFill>
              <a:schemeClr val="accent2"/>
            </a:solidFill>
            <a:round/>
            <a:headEnd type="none" w="lg" len="lg"/>
            <a:tailEnd type="stealth" w="lg" len="lg"/>
          </a:ln>
          <a:extLst>
            <a:ext uri="{909E8E84-426E-40dd-AFC4-6F175D3DCCD1}">
              <a14:hiddenFill xmlns:a14="http://schemas.microsoft.com/office/drawing/2010/main">
                <a:noFill/>
              </a14:hiddenFill>
            </a:ext>
          </a:extLst>
        </p:spPr>
        <p:txBody>
          <a:bodyPr wrap="none" anchor="ctr"/>
          <a:lstStyle/>
          <a:p>
            <a:endParaRPr lang="en-US"/>
          </a:p>
        </p:txBody>
      </p:sp>
      <p:pic>
        <p:nvPicPr>
          <p:cNvPr id="141345" name="Picture 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863" y="29241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46" name="Line 32"/>
          <p:cNvSpPr>
            <a:spLocks noChangeShapeType="1"/>
          </p:cNvSpPr>
          <p:nvPr/>
        </p:nvSpPr>
        <p:spPr bwMode="auto">
          <a:xfrm>
            <a:off x="3254375" y="4514850"/>
            <a:ext cx="0" cy="595313"/>
          </a:xfrm>
          <a:prstGeom prst="line">
            <a:avLst/>
          </a:prstGeom>
          <a:noFill/>
          <a:ln w="28575">
            <a:solidFill>
              <a:schemeClr val="accent2"/>
            </a:solidFill>
            <a:prstDash val="sysDot"/>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1347" name="Line 33"/>
          <p:cNvSpPr>
            <a:spLocks noChangeShapeType="1"/>
          </p:cNvSpPr>
          <p:nvPr/>
        </p:nvSpPr>
        <p:spPr bwMode="auto">
          <a:xfrm>
            <a:off x="3081338" y="4514850"/>
            <a:ext cx="0" cy="595313"/>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141348" name="Group 34"/>
          <p:cNvGrpSpPr>
            <a:grpSpLocks/>
          </p:cNvGrpSpPr>
          <p:nvPr/>
        </p:nvGrpSpPr>
        <p:grpSpPr bwMode="auto">
          <a:xfrm>
            <a:off x="6705600" y="3962400"/>
            <a:ext cx="1974850" cy="1598613"/>
            <a:chOff x="3776" y="1283"/>
            <a:chExt cx="1106" cy="896"/>
          </a:xfrm>
        </p:grpSpPr>
        <p:sp>
          <p:nvSpPr>
            <p:cNvPr id="313379" name="Rectangle 35"/>
            <p:cNvSpPr>
              <a:spLocks noChangeArrowheads="1"/>
            </p:cNvSpPr>
            <p:nvPr/>
          </p:nvSpPr>
          <p:spPr bwMode="auto">
            <a:xfrm>
              <a:off x="3776" y="1283"/>
              <a:ext cx="1106" cy="896"/>
            </a:xfrm>
            <a:prstGeom prst="rect">
              <a:avLst/>
            </a:prstGeom>
            <a:solidFill>
              <a:schemeClr val="hlink"/>
            </a:solidFill>
            <a:ln w="12700">
              <a:solidFill>
                <a:srgbClr val="000000"/>
              </a:solidFill>
              <a:miter lim="800000"/>
              <a:headEnd/>
              <a:tailEnd/>
            </a:ln>
            <a:effectLst>
              <a:outerShdw blurRad="63500" dist="38099" dir="2700000" algn="ctr" rotWithShape="0">
                <a:schemeClr val="tx1">
                  <a:alpha val="74998"/>
                </a:schemeClr>
              </a:outerShdw>
            </a:effectLst>
          </p:spPr>
          <p:txBody>
            <a:bodyPr wrap="none" lIns="103548" tIns="51774" rIns="103548" bIns="51774">
              <a:spAutoFit/>
            </a:bodyPr>
            <a:lstStyle/>
            <a:p>
              <a:pPr>
                <a:defRPr/>
              </a:pPr>
              <a:endParaRPr lang="en-US">
                <a:latin typeface="Comic Sans MS" pitchFamily="-108" charset="0"/>
                <a:ea typeface="+mn-ea"/>
                <a:cs typeface="+mn-cs"/>
              </a:endParaRPr>
            </a:p>
          </p:txBody>
        </p:sp>
        <p:sp>
          <p:nvSpPr>
            <p:cNvPr id="141350" name="Line 36"/>
            <p:cNvSpPr>
              <a:spLocks noChangeShapeType="1"/>
            </p:cNvSpPr>
            <p:nvPr/>
          </p:nvSpPr>
          <p:spPr bwMode="auto">
            <a:xfrm>
              <a:off x="3860" y="1440"/>
              <a:ext cx="28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41351" name="Line 37"/>
            <p:cNvSpPr>
              <a:spLocks noChangeShapeType="1"/>
            </p:cNvSpPr>
            <p:nvPr/>
          </p:nvSpPr>
          <p:spPr bwMode="auto">
            <a:xfrm>
              <a:off x="3860" y="1659"/>
              <a:ext cx="286" cy="0"/>
            </a:xfrm>
            <a:prstGeom prst="line">
              <a:avLst/>
            </a:prstGeom>
            <a:noFill/>
            <a:ln w="28575">
              <a:solidFill>
                <a:schemeClr val="accent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41352" name="Line 38"/>
            <p:cNvSpPr>
              <a:spLocks noChangeShapeType="1"/>
            </p:cNvSpPr>
            <p:nvPr/>
          </p:nvSpPr>
          <p:spPr bwMode="auto">
            <a:xfrm>
              <a:off x="3860" y="2032"/>
              <a:ext cx="286"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sp>
          <p:nvSpPr>
            <p:cNvPr id="141353" name="Rectangle 39"/>
            <p:cNvSpPr>
              <a:spLocks noChangeArrowheads="1"/>
            </p:cNvSpPr>
            <p:nvPr/>
          </p:nvSpPr>
          <p:spPr bwMode="auto">
            <a:xfrm>
              <a:off x="4146" y="1318"/>
              <a:ext cx="73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8" tIns="51774" rIns="103548" bIns="51774">
              <a:spAutoFit/>
            </a:bodyPr>
            <a:lstStyle/>
            <a:p>
              <a:pPr defTabSz="1028700">
                <a:lnSpc>
                  <a:spcPct val="110000"/>
                </a:lnSpc>
                <a:spcBef>
                  <a:spcPct val="20000"/>
                </a:spcBef>
              </a:pPr>
              <a:r>
                <a:rPr lang="en-US" sz="1800" b="1">
                  <a:latin typeface="Arial" charset="0"/>
                </a:rPr>
                <a:t>Link</a:t>
              </a:r>
            </a:p>
            <a:p>
              <a:pPr defTabSz="1028700">
                <a:lnSpc>
                  <a:spcPct val="110000"/>
                </a:lnSpc>
                <a:spcBef>
                  <a:spcPct val="20000"/>
                </a:spcBef>
              </a:pPr>
              <a:r>
                <a:rPr lang="en-US" sz="1800" b="1">
                  <a:latin typeface="Arial" charset="0"/>
                </a:rPr>
                <a:t>(*,G) Data</a:t>
              </a:r>
            </a:p>
            <a:p>
              <a:pPr defTabSz="1028700">
                <a:lnSpc>
                  <a:spcPct val="110000"/>
                </a:lnSpc>
                <a:spcBef>
                  <a:spcPct val="20000"/>
                </a:spcBef>
              </a:pPr>
              <a:r>
                <a:rPr lang="en-US" sz="1800" b="1">
                  <a:latin typeface="Arial" charset="0"/>
                </a:rPr>
                <a:t>(S,G) Data</a:t>
              </a:r>
            </a:p>
            <a:p>
              <a:pPr defTabSz="1028700">
                <a:lnSpc>
                  <a:spcPct val="110000"/>
                </a:lnSpc>
                <a:spcBef>
                  <a:spcPct val="20000"/>
                </a:spcBef>
              </a:pPr>
              <a:r>
                <a:rPr lang="en-US" sz="1800" b="1">
                  <a:latin typeface="Arial" charset="0"/>
                </a:rPr>
                <a:t>Control</a:t>
              </a:r>
            </a:p>
          </p:txBody>
        </p:sp>
        <p:sp>
          <p:nvSpPr>
            <p:cNvPr id="141354" name="Line 40"/>
            <p:cNvSpPr>
              <a:spLocks noChangeShapeType="1"/>
            </p:cNvSpPr>
            <p:nvPr/>
          </p:nvSpPr>
          <p:spPr bwMode="auto">
            <a:xfrm>
              <a:off x="3860" y="1851"/>
              <a:ext cx="286"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103548" tIns="51774" rIns="103548" bIns="51774">
              <a:spAutoFit/>
            </a:bodyPr>
            <a:lstStyle/>
            <a:p>
              <a:endParaRPr lang="en-US"/>
            </a:p>
          </p:txBody>
        </p:sp>
      </p:grpSp>
    </p:spTree>
    <p:extLst>
      <p:ext uri="{BB962C8B-B14F-4D97-AF65-F5344CB8AC3E}">
        <p14:creationId xmlns:p14="http://schemas.microsoft.com/office/powerpoint/2010/main" val="35142142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838200" y="833438"/>
            <a:ext cx="6934200" cy="4652962"/>
          </a:xfrm>
        </p:spPr>
        <p:txBody>
          <a:bodyPr rtlCol="0">
            <a:normAutofit/>
          </a:bodyPr>
          <a:lstStyle/>
          <a:p>
            <a:pPr defTabSz="457154" eaLnBrk="1" fontAlgn="auto" hangingPunct="1">
              <a:spcAft>
                <a:spcPts val="0"/>
              </a:spcAft>
              <a:defRPr/>
            </a:pPr>
            <a:r>
              <a:rPr lang="en-US" b="1" dirty="0">
                <a:ea typeface="+mn-ea"/>
                <a:cs typeface="+mn-cs"/>
              </a:rPr>
              <a:t/>
            </a:r>
            <a:br>
              <a:rPr lang="en-US" b="1" dirty="0">
                <a:ea typeface="+mn-ea"/>
                <a:cs typeface="+mn-cs"/>
              </a:rPr>
            </a:br>
            <a:r>
              <a:rPr lang="en-US" b="1" dirty="0" smtClean="0">
                <a:ea typeface="+mn-ea"/>
                <a:cs typeface="+mn-cs"/>
              </a:rPr>
              <a:t>What happens with packet loops forever </a:t>
            </a:r>
          </a:p>
          <a:p>
            <a:pPr defTabSz="457154" eaLnBrk="1" fontAlgn="auto" hangingPunct="1">
              <a:spcAft>
                <a:spcPts val="0"/>
              </a:spcAft>
              <a:defRPr/>
            </a:pPr>
            <a:endParaRPr lang="en-US" b="1" dirty="0">
              <a:solidFill>
                <a:schemeClr val="tx1"/>
              </a:solidFill>
              <a:ea typeface="+mn-ea"/>
              <a:cs typeface="+mn-cs"/>
            </a:endParaRPr>
          </a:p>
          <a:p>
            <a:pPr defTabSz="457154" eaLnBrk="1" fontAlgn="auto" hangingPunct="1">
              <a:spcAft>
                <a:spcPts val="0"/>
              </a:spcAft>
              <a:defRPr/>
            </a:pPr>
            <a:r>
              <a:rPr lang="en-US" b="1" dirty="0" smtClean="0">
                <a:solidFill>
                  <a:schemeClr val="tx1"/>
                </a:solidFill>
                <a:ea typeface="+mn-ea"/>
                <a:cs typeface="+mn-cs"/>
              </a:rPr>
              <a:t>Failures</a:t>
            </a:r>
          </a:p>
          <a:p>
            <a:pPr defTabSz="457154" eaLnBrk="1" fontAlgn="auto" hangingPunct="1">
              <a:spcAft>
                <a:spcPts val="0"/>
              </a:spcAft>
              <a:defRPr/>
            </a:pPr>
            <a:r>
              <a:rPr lang="en-US" i="1" dirty="0" smtClean="0">
                <a:solidFill>
                  <a:schemeClr val="tx1"/>
                </a:solidFill>
                <a:ea typeface="+mn-ea"/>
                <a:cs typeface="+mn-cs"/>
              </a:rPr>
              <a:t>The Internet Control Message Protocol</a:t>
            </a:r>
          </a:p>
          <a:p>
            <a:pPr defTabSz="457154" eaLnBrk="1" fontAlgn="auto" hangingPunct="1">
              <a:spcAft>
                <a:spcPts val="0"/>
              </a:spcAft>
              <a:defRPr/>
            </a:pPr>
            <a:r>
              <a:rPr lang="en-US" i="1" dirty="0" smtClean="0">
                <a:solidFill>
                  <a:schemeClr val="tx1"/>
                </a:solidFill>
                <a:ea typeface="+mn-ea"/>
                <a:cs typeface="+mn-cs"/>
              </a:rPr>
              <a:t>(ICMP) Service Model</a:t>
            </a:r>
          </a:p>
        </p:txBody>
      </p:sp>
    </p:spTree>
    <p:extLst>
      <p:ext uri="{BB962C8B-B14F-4D97-AF65-F5344CB8AC3E}">
        <p14:creationId xmlns:p14="http://schemas.microsoft.com/office/powerpoint/2010/main" val="15175946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4"/>
          <p:cNvSpPr>
            <a:spLocks noGrp="1"/>
          </p:cNvSpPr>
          <p:nvPr>
            <p:ph type="title"/>
          </p:nvPr>
        </p:nvSpPr>
        <p:spPr/>
        <p:txBody>
          <a:bodyPr/>
          <a:lstStyle/>
          <a:p>
            <a:pPr eaLnBrk="1" hangingPunct="1"/>
            <a:r>
              <a:rPr lang="en-US">
                <a:latin typeface="Calibri" charset="0"/>
                <a:ea typeface="MS PGothic" charset="0"/>
              </a:rPr>
              <a:t>Making the Network Layer Work</a:t>
            </a:r>
          </a:p>
        </p:txBody>
      </p:sp>
      <p:sp>
        <p:nvSpPr>
          <p:cNvPr id="17413" name="Content Placeholder 6"/>
          <p:cNvSpPr>
            <a:spLocks noGrp="1"/>
          </p:cNvSpPr>
          <p:nvPr>
            <p:ph idx="1"/>
          </p:nvPr>
        </p:nvSpPr>
        <p:spPr>
          <a:xfrm>
            <a:off x="457200" y="1371600"/>
            <a:ext cx="8229600" cy="4525963"/>
          </a:xfrm>
        </p:spPr>
        <p:txBody>
          <a:bodyPr/>
          <a:lstStyle/>
          <a:p>
            <a:pPr marL="512763" indent="-512763" eaLnBrk="1" hangingPunct="1">
              <a:buFont typeface="Calibri" charset="0"/>
              <a:buAutoNum type="arabicPeriod"/>
            </a:pPr>
            <a:r>
              <a:rPr lang="en-US" dirty="0">
                <a:latin typeface="Calibri" charset="0"/>
                <a:ea typeface="MS PGothic" charset="0"/>
              </a:rPr>
              <a:t>The Internet Protocol (IP) </a:t>
            </a:r>
          </a:p>
          <a:p>
            <a:pPr marL="912813" lvl="1" indent="-512763" eaLnBrk="1" hangingPunct="1"/>
            <a:r>
              <a:rPr lang="en-US" dirty="0">
                <a:latin typeface="Calibri" charset="0"/>
                <a:ea typeface="MS PGothic" charset="0"/>
              </a:rPr>
              <a:t>The creation of IP datagrams.</a:t>
            </a:r>
          </a:p>
          <a:p>
            <a:pPr marL="912813" lvl="1" indent="-512763" eaLnBrk="1" hangingPunct="1"/>
            <a:r>
              <a:rPr lang="en-US" dirty="0">
                <a:latin typeface="Calibri" charset="0"/>
                <a:ea typeface="MS PGothic" charset="0"/>
              </a:rPr>
              <a:t>Hop-by-hop delivery from end to end.</a:t>
            </a:r>
          </a:p>
          <a:p>
            <a:pPr marL="512763" indent="-512763" eaLnBrk="1" hangingPunct="1">
              <a:buFont typeface="Calibri" charset="0"/>
              <a:buAutoNum type="arabicPeriod"/>
            </a:pPr>
            <a:r>
              <a:rPr lang="en-US" dirty="0">
                <a:latin typeface="Calibri" charset="0"/>
                <a:ea typeface="MS PGothic" charset="0"/>
              </a:rPr>
              <a:t>Routing </a:t>
            </a:r>
            <a:r>
              <a:rPr lang="en-US" dirty="0" smtClean="0">
                <a:latin typeface="Calibri" charset="0"/>
                <a:ea typeface="MS PGothic" charset="0"/>
              </a:rPr>
              <a:t>Protocols </a:t>
            </a:r>
            <a:endParaRPr lang="en-US" dirty="0">
              <a:latin typeface="Calibri" charset="0"/>
              <a:ea typeface="MS PGothic" charset="0"/>
            </a:endParaRPr>
          </a:p>
          <a:p>
            <a:pPr marL="912813" lvl="1" indent="-512763" eaLnBrk="1" hangingPunct="1"/>
            <a:r>
              <a:rPr lang="en-US" dirty="0">
                <a:latin typeface="Calibri" charset="0"/>
                <a:ea typeface="MS PGothic" charset="0"/>
              </a:rPr>
              <a:t>Algorithms to populate </a:t>
            </a:r>
            <a:r>
              <a:rPr lang="en-US" dirty="0" smtClean="0">
                <a:latin typeface="Calibri" charset="0"/>
                <a:ea typeface="MS PGothic" charset="0"/>
              </a:rPr>
              <a:t>forwarding </a:t>
            </a:r>
            <a:r>
              <a:rPr lang="en-US" dirty="0">
                <a:latin typeface="Calibri" charset="0"/>
                <a:ea typeface="MS PGothic" charset="0"/>
              </a:rPr>
              <a:t>tables </a:t>
            </a:r>
          </a:p>
          <a:p>
            <a:pPr marL="512763" indent="-512763" eaLnBrk="1" hangingPunct="1">
              <a:buFont typeface="Calibri" charset="0"/>
              <a:buAutoNum type="arabicPeriod"/>
            </a:pPr>
            <a:r>
              <a:rPr lang="en-US" dirty="0">
                <a:latin typeface="Calibri" charset="0"/>
                <a:ea typeface="MS PGothic" charset="0"/>
              </a:rPr>
              <a:t>Internet Control Message Protocol (ICMP)</a:t>
            </a:r>
          </a:p>
          <a:p>
            <a:pPr marL="912813" lvl="1" indent="-512763" eaLnBrk="1" hangingPunct="1"/>
            <a:r>
              <a:rPr lang="en-US" dirty="0">
                <a:latin typeface="Calibri" charset="0"/>
                <a:ea typeface="MS PGothic" charset="0"/>
              </a:rPr>
              <a:t>Communicates network layer information between end hosts and routers</a:t>
            </a:r>
          </a:p>
          <a:p>
            <a:pPr marL="912813" lvl="1" indent="-512763" eaLnBrk="1" hangingPunct="1"/>
            <a:r>
              <a:rPr lang="en-US" dirty="0">
                <a:latin typeface="Calibri" charset="0"/>
                <a:ea typeface="MS PGothic" charset="0"/>
              </a:rPr>
              <a:t>Reports error conditions</a:t>
            </a:r>
          </a:p>
          <a:p>
            <a:pPr marL="912813" lvl="1" indent="-512763" eaLnBrk="1" hangingPunct="1"/>
            <a:r>
              <a:rPr lang="en-US" dirty="0">
                <a:latin typeface="Calibri" charset="0"/>
                <a:ea typeface="MS PGothic" charset="0"/>
              </a:rPr>
              <a:t>Helps us diagnose problems</a:t>
            </a:r>
          </a:p>
        </p:txBody>
      </p:sp>
    </p:spTree>
    <p:extLst>
      <p:ext uri="{BB962C8B-B14F-4D97-AF65-F5344CB8AC3E}">
        <p14:creationId xmlns:p14="http://schemas.microsoft.com/office/powerpoint/2010/main" val="124603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419600" y="5029200"/>
            <a:ext cx="3429000" cy="609600"/>
            <a:chOff x="4419600" y="5029200"/>
            <a:chExt cx="3429000" cy="609600"/>
          </a:xfrm>
        </p:grpSpPr>
        <p:sp>
          <p:nvSpPr>
            <p:cNvPr id="6" name="Rectangle 5"/>
            <p:cNvSpPr/>
            <p:nvPr/>
          </p:nvSpPr>
          <p:spPr bwMode="auto">
            <a:xfrm>
              <a:off x="4419600" y="5029200"/>
              <a:ext cx="2590800" cy="609600"/>
            </a:xfrm>
            <a:prstGeom prst="rect">
              <a:avLst/>
            </a:prstGeom>
            <a:solidFill>
              <a:schemeClr val="bg1">
                <a:lumMod val="65000"/>
              </a:schemeClr>
            </a:solidFill>
            <a:ln w="19050" cap="flat" cmpd="sng" algn="ctr">
              <a:solidFill>
                <a:schemeClr val="tx1"/>
              </a:solidFill>
              <a:prstDash val="solid"/>
              <a:round/>
              <a:headEnd type="none" w="med" len="med"/>
              <a:tailEnd type="none" w="med" len="med"/>
            </a:ln>
            <a:effectLst/>
            <a:extLst/>
          </p:spPr>
          <p:txBody>
            <a:bodyPr/>
            <a:lstStyle/>
            <a:p>
              <a:pPr algn="ctr">
                <a:defRPr/>
              </a:pPr>
              <a:endParaRPr lang="en-US" dirty="0">
                <a:latin typeface="Calibri"/>
                <a:ea typeface="ＭＳ Ｐゴシック" charset="0"/>
                <a:cs typeface="Calibri"/>
              </a:endParaRPr>
            </a:p>
          </p:txBody>
        </p:sp>
        <p:sp>
          <p:nvSpPr>
            <p:cNvPr id="7" name="Rectangle 6"/>
            <p:cNvSpPr/>
            <p:nvPr/>
          </p:nvSpPr>
          <p:spPr bwMode="auto">
            <a:xfrm>
              <a:off x="7010400" y="5029200"/>
              <a:ext cx="838200" cy="609600"/>
            </a:xfrm>
            <a:prstGeom prst="rect">
              <a:avLst/>
            </a:prstGeom>
            <a:solidFill>
              <a:schemeClr val="bg1">
                <a:lumMod val="65000"/>
              </a:schemeClr>
            </a:solidFill>
            <a:ln w="19050" cap="flat" cmpd="sng" algn="ctr">
              <a:solidFill>
                <a:schemeClr val="tx1"/>
              </a:solidFill>
              <a:prstDash val="solid"/>
              <a:round/>
              <a:headEnd type="none" w="med" len="med"/>
              <a:tailEnd type="none" w="med" len="med"/>
            </a:ln>
            <a:effectLst/>
            <a:extLst/>
          </p:spPr>
          <p:txBody>
            <a:bodyPr/>
            <a:lstStyle/>
            <a:p>
              <a:pPr algn="ctr">
                <a:defRPr/>
              </a:pPr>
              <a:r>
                <a:rPr lang="en-US" dirty="0">
                  <a:latin typeface="Calibri"/>
                  <a:ea typeface="ＭＳ Ｐゴシック" charset="0"/>
                  <a:cs typeface="Calibri"/>
                </a:rPr>
                <a:t>Link</a:t>
              </a:r>
              <a:br>
                <a:rPr lang="en-US" dirty="0">
                  <a:latin typeface="Calibri"/>
                  <a:ea typeface="ＭＳ Ｐゴシック" charset="0"/>
                  <a:cs typeface="Calibri"/>
                </a:rPr>
              </a:br>
              <a:r>
                <a:rPr lang="en-US" dirty="0" err="1">
                  <a:latin typeface="Calibri"/>
                  <a:ea typeface="ＭＳ Ｐゴシック" charset="0"/>
                  <a:cs typeface="Calibri"/>
                </a:rPr>
                <a:t>Hdr</a:t>
              </a:r>
              <a:endParaRPr lang="en-US" dirty="0">
                <a:latin typeface="Calibri"/>
                <a:ea typeface="ＭＳ Ｐゴシック" charset="0"/>
                <a:cs typeface="Calibri"/>
              </a:endParaRPr>
            </a:p>
          </p:txBody>
        </p:sp>
      </p:grpSp>
      <p:sp>
        <p:nvSpPr>
          <p:cNvPr id="35" name="TextBox 34"/>
          <p:cNvSpPr txBox="1">
            <a:spLocks noChangeArrowheads="1"/>
          </p:cNvSpPr>
          <p:nvPr/>
        </p:nvSpPr>
        <p:spPr bwMode="auto">
          <a:xfrm>
            <a:off x="7924800" y="4992688"/>
            <a:ext cx="781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latin typeface="Calibri" charset="0"/>
              </a:rPr>
              <a:t>Link</a:t>
            </a:r>
          </a:p>
          <a:p>
            <a:r>
              <a:rPr lang="en-US" sz="1800">
                <a:latin typeface="Calibri" charset="0"/>
              </a:rPr>
              <a:t>Frame</a:t>
            </a:r>
          </a:p>
        </p:txBody>
      </p:sp>
      <p:grpSp>
        <p:nvGrpSpPr>
          <p:cNvPr id="3" name="Group 7"/>
          <p:cNvGrpSpPr>
            <a:grpSpLocks/>
          </p:cNvGrpSpPr>
          <p:nvPr/>
        </p:nvGrpSpPr>
        <p:grpSpPr bwMode="auto">
          <a:xfrm>
            <a:off x="4495800" y="4098925"/>
            <a:ext cx="2438400" cy="473075"/>
            <a:chOff x="4648200" y="4251325"/>
            <a:chExt cx="2438400" cy="473075"/>
          </a:xfrm>
        </p:grpSpPr>
        <p:sp>
          <p:nvSpPr>
            <p:cNvPr id="100380" name="Text Box 12"/>
            <p:cNvSpPr txBox="1">
              <a:spLocks noChangeArrowheads="1"/>
            </p:cNvSpPr>
            <p:nvPr/>
          </p:nvSpPr>
          <p:spPr bwMode="auto">
            <a:xfrm>
              <a:off x="4648200" y="4251325"/>
              <a:ext cx="1676400" cy="473075"/>
            </a:xfrm>
            <a:prstGeom prst="rect">
              <a:avLst/>
            </a:prstGeom>
            <a:solidFill>
              <a:srgbClr val="FFFF00"/>
            </a:solidFill>
            <a:ln w="28575">
              <a:solidFill>
                <a:schemeClr val="tx1"/>
              </a:solidFill>
              <a:miter lim="800000"/>
              <a:headEnd/>
              <a:tailEnd/>
            </a:ln>
          </p:spPr>
          <p:txBody>
            <a:bodyPr anchor="ctr" anchorCtr="1"/>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endParaRPr lang="en-US" sz="1600">
                <a:latin typeface="Calibri" charset="0"/>
              </a:endParaRPr>
            </a:p>
          </p:txBody>
        </p:sp>
        <p:sp>
          <p:nvSpPr>
            <p:cNvPr id="100381" name="Text Box 13"/>
            <p:cNvSpPr txBox="1">
              <a:spLocks noChangeArrowheads="1"/>
            </p:cNvSpPr>
            <p:nvPr/>
          </p:nvSpPr>
          <p:spPr bwMode="auto">
            <a:xfrm>
              <a:off x="6324600" y="4251326"/>
              <a:ext cx="762000" cy="473074"/>
            </a:xfrm>
            <a:prstGeom prst="rect">
              <a:avLst/>
            </a:prstGeom>
            <a:solidFill>
              <a:srgbClr val="FFFF00"/>
            </a:solidFill>
            <a:ln w="28575">
              <a:solidFill>
                <a:schemeClr val="tx1"/>
              </a:solidFill>
              <a:miter lim="800000"/>
              <a:headEnd/>
              <a:tailEnd/>
            </a:ln>
          </p:spPr>
          <p:txBody>
            <a:bodyPr anchor="ctr" anchorCtr="1"/>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r>
                <a:rPr lang="en-US" sz="1600">
                  <a:latin typeface="Calibri" charset="0"/>
                </a:rPr>
                <a:t>IP Hdr</a:t>
              </a:r>
            </a:p>
          </p:txBody>
        </p:sp>
        <p:sp>
          <p:nvSpPr>
            <p:cNvPr id="100382" name="TextBox 10"/>
            <p:cNvSpPr txBox="1">
              <a:spLocks noChangeArrowheads="1"/>
            </p:cNvSpPr>
            <p:nvPr/>
          </p:nvSpPr>
          <p:spPr bwMode="auto">
            <a:xfrm>
              <a:off x="5171828" y="4267200"/>
              <a:ext cx="854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latin typeface="Calibri" charset="0"/>
                </a:rPr>
                <a:t>IP Data</a:t>
              </a:r>
            </a:p>
          </p:txBody>
        </p:sp>
      </p:grpSp>
      <p:grpSp>
        <p:nvGrpSpPr>
          <p:cNvPr id="5" name="Group 38"/>
          <p:cNvGrpSpPr>
            <a:grpSpLocks/>
          </p:cNvGrpSpPr>
          <p:nvPr/>
        </p:nvGrpSpPr>
        <p:grpSpPr bwMode="auto">
          <a:xfrm>
            <a:off x="4495800" y="4038600"/>
            <a:ext cx="4038600" cy="533400"/>
            <a:chOff x="4495800" y="4038600"/>
            <a:chExt cx="4038600" cy="533400"/>
          </a:xfrm>
        </p:grpSpPr>
        <p:sp>
          <p:nvSpPr>
            <p:cNvPr id="100376" name="Text Box 12"/>
            <p:cNvSpPr txBox="1">
              <a:spLocks noChangeArrowheads="1"/>
            </p:cNvSpPr>
            <p:nvPr/>
          </p:nvSpPr>
          <p:spPr bwMode="auto">
            <a:xfrm>
              <a:off x="4495800" y="4098925"/>
              <a:ext cx="1676400" cy="473075"/>
            </a:xfrm>
            <a:prstGeom prst="rect">
              <a:avLst/>
            </a:prstGeom>
            <a:solidFill>
              <a:srgbClr val="FFFF00"/>
            </a:solidFill>
            <a:ln w="28575">
              <a:solidFill>
                <a:schemeClr val="tx1"/>
              </a:solidFill>
              <a:miter lim="800000"/>
              <a:headEnd/>
              <a:tailEnd/>
            </a:ln>
          </p:spPr>
          <p:txBody>
            <a:bodyPr anchor="ctr" anchorCtr="1"/>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endParaRPr lang="en-US" sz="1600">
                <a:latin typeface="Calibri" charset="0"/>
              </a:endParaRPr>
            </a:p>
          </p:txBody>
        </p:sp>
        <p:sp>
          <p:nvSpPr>
            <p:cNvPr id="100377" name="Text Box 13"/>
            <p:cNvSpPr txBox="1">
              <a:spLocks noChangeArrowheads="1"/>
            </p:cNvSpPr>
            <p:nvPr/>
          </p:nvSpPr>
          <p:spPr bwMode="auto">
            <a:xfrm>
              <a:off x="6172200" y="4098926"/>
              <a:ext cx="762000" cy="473074"/>
            </a:xfrm>
            <a:prstGeom prst="rect">
              <a:avLst/>
            </a:prstGeom>
            <a:solidFill>
              <a:srgbClr val="FFFF00"/>
            </a:solidFill>
            <a:ln w="28575">
              <a:solidFill>
                <a:schemeClr val="tx1"/>
              </a:solidFill>
              <a:miter lim="800000"/>
              <a:headEnd/>
              <a:tailEnd/>
            </a:ln>
          </p:spPr>
          <p:txBody>
            <a:bodyPr anchor="ctr" anchorCtr="1"/>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r>
                <a:rPr lang="en-US" sz="1600">
                  <a:latin typeface="Calibri" charset="0"/>
                </a:rPr>
                <a:t>IP Hdr</a:t>
              </a:r>
            </a:p>
          </p:txBody>
        </p:sp>
        <p:sp>
          <p:nvSpPr>
            <p:cNvPr id="100378" name="Text Box 18"/>
            <p:cNvSpPr txBox="1">
              <a:spLocks noChangeArrowheads="1"/>
            </p:cNvSpPr>
            <p:nvPr/>
          </p:nvSpPr>
          <p:spPr bwMode="auto">
            <a:xfrm>
              <a:off x="7010400" y="4038600"/>
              <a:ext cx="1524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latin typeface="Calibri" charset="0"/>
                  <a:cs typeface="Calibri" charset="0"/>
                </a:rPr>
                <a:t>IP Datagram</a:t>
              </a:r>
            </a:p>
          </p:txBody>
        </p:sp>
        <p:sp>
          <p:nvSpPr>
            <p:cNvPr id="100379" name="TextBox 26"/>
            <p:cNvSpPr txBox="1">
              <a:spLocks noChangeArrowheads="1"/>
            </p:cNvSpPr>
            <p:nvPr/>
          </p:nvSpPr>
          <p:spPr bwMode="auto">
            <a:xfrm>
              <a:off x="5019428" y="4114800"/>
              <a:ext cx="854734"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latin typeface="Calibri" charset="0"/>
                </a:rPr>
                <a:t>IP Data</a:t>
              </a:r>
            </a:p>
          </p:txBody>
        </p:sp>
      </p:grpSp>
      <p:sp>
        <p:nvSpPr>
          <p:cNvPr id="100357" name="Title 1"/>
          <p:cNvSpPr>
            <a:spLocks noGrp="1"/>
          </p:cNvSpPr>
          <p:nvPr>
            <p:ph type="title"/>
          </p:nvPr>
        </p:nvSpPr>
        <p:spPr>
          <a:xfrm>
            <a:off x="304800" y="274638"/>
            <a:ext cx="8458200" cy="1143000"/>
          </a:xfrm>
        </p:spPr>
        <p:txBody>
          <a:bodyPr/>
          <a:lstStyle/>
          <a:p>
            <a:r>
              <a:rPr lang="en-US">
                <a:latin typeface="Calibri" charset="0"/>
                <a:ea typeface="MS PGothic" charset="0"/>
              </a:rPr>
              <a:t>ICMP runs above the Network Layer</a:t>
            </a:r>
          </a:p>
        </p:txBody>
      </p:sp>
      <p:sp>
        <p:nvSpPr>
          <p:cNvPr id="100358" name="Line 9"/>
          <p:cNvSpPr>
            <a:spLocks noChangeShapeType="1"/>
          </p:cNvSpPr>
          <p:nvPr/>
        </p:nvSpPr>
        <p:spPr bwMode="auto">
          <a:xfrm>
            <a:off x="2971800" y="3886200"/>
            <a:ext cx="53340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1" tIns="45716" rIns="91431" bIns="45716" anchor="ctr"/>
          <a:lstStyle/>
          <a:p>
            <a:endParaRPr lang="en-US"/>
          </a:p>
        </p:txBody>
      </p:sp>
      <p:sp>
        <p:nvSpPr>
          <p:cNvPr id="15" name="Line 14"/>
          <p:cNvSpPr>
            <a:spLocks noChangeShapeType="1"/>
          </p:cNvSpPr>
          <p:nvPr/>
        </p:nvSpPr>
        <p:spPr bwMode="auto">
          <a:xfrm>
            <a:off x="5334000" y="3733800"/>
            <a:ext cx="0" cy="365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1" tIns="45716" rIns="91431" bIns="45716" anchor="ctr"/>
          <a:lstStyle/>
          <a:p>
            <a:endParaRPr lang="en-US"/>
          </a:p>
        </p:txBody>
      </p:sp>
      <p:grpSp>
        <p:nvGrpSpPr>
          <p:cNvPr id="100360" name="Group 8"/>
          <p:cNvGrpSpPr>
            <a:grpSpLocks/>
          </p:cNvGrpSpPr>
          <p:nvPr/>
        </p:nvGrpSpPr>
        <p:grpSpPr bwMode="auto">
          <a:xfrm>
            <a:off x="533400" y="1997075"/>
            <a:ext cx="2438400" cy="3778250"/>
            <a:chOff x="761999" y="2057402"/>
            <a:chExt cx="2438402" cy="3778243"/>
          </a:xfrm>
        </p:grpSpPr>
        <p:sp>
          <p:nvSpPr>
            <p:cNvPr id="100371" name="Rectangle 9"/>
            <p:cNvSpPr>
              <a:spLocks noChangeArrowheads="1"/>
            </p:cNvSpPr>
            <p:nvPr/>
          </p:nvSpPr>
          <p:spPr bwMode="auto">
            <a:xfrm>
              <a:off x="762000" y="3946523"/>
              <a:ext cx="2438401" cy="944561"/>
            </a:xfrm>
            <a:prstGeom prst="rect">
              <a:avLst/>
            </a:prstGeom>
            <a:solidFill>
              <a:srgbClr val="FFFF00"/>
            </a:solidFill>
            <a:ln w="38100">
              <a:solidFill>
                <a:schemeClr val="tx1"/>
              </a:solidFill>
              <a:miter lim="800000"/>
              <a:headEnd/>
              <a:tailEnd/>
            </a:ln>
          </p:spPr>
          <p:txBody>
            <a:bodyPr wrap="none" anchor="ctr"/>
            <a:lstStyle/>
            <a:p>
              <a:pPr algn="ctr" eaLnBrk="1" hangingPunct="1"/>
              <a:r>
                <a:rPr lang="en-US" sz="2800">
                  <a:latin typeface="Calibri" charset="0"/>
                </a:rPr>
                <a:t>Network</a:t>
              </a:r>
            </a:p>
          </p:txBody>
        </p:sp>
        <p:sp>
          <p:nvSpPr>
            <p:cNvPr id="19" name="Rectangle 10"/>
            <p:cNvSpPr>
              <a:spLocks noChangeArrowheads="1"/>
            </p:cNvSpPr>
            <p:nvPr/>
          </p:nvSpPr>
          <p:spPr bwMode="auto">
            <a:xfrm>
              <a:off x="761999" y="4891085"/>
              <a:ext cx="2438402" cy="944560"/>
            </a:xfrm>
            <a:prstGeom prst="rect">
              <a:avLst/>
            </a:prstGeom>
            <a:solidFill>
              <a:schemeClr val="bg1">
                <a:lumMod val="65000"/>
              </a:schemeClr>
            </a:solidFill>
            <a:ln w="38100">
              <a:solidFill>
                <a:schemeClr val="tx1"/>
              </a:solidFill>
              <a:miter lim="800000"/>
              <a:headEnd/>
              <a:tailEnd/>
            </a:ln>
            <a:effectLst/>
            <a:extLst/>
          </p:spPr>
          <p:txBody>
            <a:bodyPr wrap="none" anchor="ctr"/>
            <a:lstStyle/>
            <a:p>
              <a:pPr algn="ctr" eaLnBrk="1" hangingPunct="1">
                <a:defRPr/>
              </a:pPr>
              <a:r>
                <a:rPr lang="en-US" sz="2800" dirty="0">
                  <a:latin typeface="Calibri"/>
                  <a:ea typeface="ＭＳ Ｐゴシック" charset="0"/>
                  <a:cs typeface="Calibri"/>
                </a:rPr>
                <a:t>Link</a:t>
              </a:r>
            </a:p>
          </p:txBody>
        </p:sp>
        <p:sp>
          <p:nvSpPr>
            <p:cNvPr id="100373" name="Rectangle 11"/>
            <p:cNvSpPr>
              <a:spLocks noChangeArrowheads="1"/>
            </p:cNvSpPr>
            <p:nvPr/>
          </p:nvSpPr>
          <p:spPr bwMode="auto">
            <a:xfrm>
              <a:off x="762000" y="3001962"/>
              <a:ext cx="2438401" cy="944561"/>
            </a:xfrm>
            <a:prstGeom prst="rect">
              <a:avLst/>
            </a:prstGeom>
            <a:solidFill>
              <a:schemeClr val="accent1"/>
            </a:solidFill>
            <a:ln w="38100">
              <a:solidFill>
                <a:schemeClr val="tx1"/>
              </a:solidFill>
              <a:miter lim="800000"/>
              <a:headEnd/>
              <a:tailEnd/>
            </a:ln>
          </p:spPr>
          <p:txBody>
            <a:bodyPr wrap="none" anchor="ctr"/>
            <a:lstStyle/>
            <a:p>
              <a:pPr algn="ctr" eaLnBrk="1" hangingPunct="1"/>
              <a:r>
                <a:rPr lang="en-US" sz="2800" dirty="0">
                  <a:latin typeface="Calibri" charset="0"/>
                </a:rPr>
                <a:t>Transport</a:t>
              </a:r>
            </a:p>
          </p:txBody>
        </p:sp>
        <p:sp>
          <p:nvSpPr>
            <p:cNvPr id="21" name="Rectangle 12"/>
            <p:cNvSpPr>
              <a:spLocks noChangeArrowheads="1"/>
            </p:cNvSpPr>
            <p:nvPr/>
          </p:nvSpPr>
          <p:spPr bwMode="auto">
            <a:xfrm rot="16200000">
              <a:off x="1508919" y="1310482"/>
              <a:ext cx="944561" cy="2438402"/>
            </a:xfrm>
            <a:prstGeom prst="rect">
              <a:avLst/>
            </a:prstGeom>
            <a:solidFill>
              <a:schemeClr val="accent6">
                <a:lumMod val="60000"/>
                <a:lumOff val="40000"/>
              </a:schemeClr>
            </a:solidFill>
            <a:ln w="38100">
              <a:solidFill>
                <a:schemeClr val="tx1"/>
              </a:solidFill>
              <a:miter lim="800000"/>
              <a:headEnd/>
              <a:tailEnd/>
            </a:ln>
            <a:effectLst/>
            <a:extLst/>
          </p:spPr>
          <p:txBody>
            <a:bodyPr vert="eaVert" wrap="none" anchor="ctr"/>
            <a:lstStyle/>
            <a:p>
              <a:pPr algn="ctr" eaLnBrk="1" hangingPunct="1">
                <a:defRPr/>
              </a:pPr>
              <a:endParaRPr lang="en-US" sz="2800">
                <a:latin typeface="Calibri"/>
                <a:ea typeface="ＭＳ Ｐゴシック" charset="0"/>
                <a:cs typeface="Calibri"/>
              </a:endParaRPr>
            </a:p>
          </p:txBody>
        </p:sp>
        <p:sp>
          <p:nvSpPr>
            <p:cNvPr id="100375" name="Text Box 28"/>
            <p:cNvSpPr txBox="1">
              <a:spLocks noChangeArrowheads="1"/>
            </p:cNvSpPr>
            <p:nvPr/>
          </p:nvSpPr>
          <p:spPr bwMode="auto">
            <a:xfrm>
              <a:off x="1066800" y="2239964"/>
              <a:ext cx="1951039"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2800">
                  <a:latin typeface="Calibri" charset="0"/>
                  <a:cs typeface="Calibri" charset="0"/>
                </a:rPr>
                <a:t>Application</a:t>
              </a:r>
            </a:p>
          </p:txBody>
        </p:sp>
      </p:grpSp>
      <p:grpSp>
        <p:nvGrpSpPr>
          <p:cNvPr id="9" name="Group 23"/>
          <p:cNvGrpSpPr/>
          <p:nvPr/>
        </p:nvGrpSpPr>
        <p:grpSpPr>
          <a:xfrm>
            <a:off x="4572000" y="3365500"/>
            <a:ext cx="1524000" cy="368300"/>
            <a:chOff x="4572000" y="3365500"/>
            <a:chExt cx="1524000" cy="368300"/>
          </a:xfrm>
          <a:solidFill>
            <a:schemeClr val="accent1"/>
          </a:solidFill>
        </p:grpSpPr>
        <p:sp>
          <p:nvSpPr>
            <p:cNvPr id="25" name="Text Box 10"/>
            <p:cNvSpPr txBox="1">
              <a:spLocks noChangeArrowheads="1"/>
            </p:cNvSpPr>
            <p:nvPr/>
          </p:nvSpPr>
          <p:spPr bwMode="auto">
            <a:xfrm>
              <a:off x="4572000" y="3365500"/>
              <a:ext cx="990600" cy="368300"/>
            </a:xfrm>
            <a:prstGeom prst="rect">
              <a:avLst/>
            </a:prstGeom>
            <a:grpFill/>
            <a:ln w="12700" cmpd="sng">
              <a:solidFill>
                <a:schemeClr val="bg1">
                  <a:lumMod val="50000"/>
                </a:schemeClr>
              </a:solidFill>
              <a:miter lim="800000"/>
              <a:headEnd/>
              <a:tailEnd/>
            </a:ln>
            <a:effectLst/>
            <a:extLst/>
          </p:spPr>
          <p:txBody>
            <a:bodyPr anchor="ctr" anchorCtr="1"/>
            <a:lstStyle/>
            <a:p>
              <a:pPr algn="ctr">
                <a:defRPr/>
              </a:pPr>
              <a:r>
                <a:rPr lang="en-US" sz="1400">
                  <a:latin typeface="Calibri"/>
                  <a:ea typeface="ＭＳ Ｐゴシック" charset="0"/>
                  <a:cs typeface="Calibri"/>
                </a:rPr>
                <a:t>Data</a:t>
              </a:r>
            </a:p>
          </p:txBody>
        </p:sp>
        <p:sp>
          <p:nvSpPr>
            <p:cNvPr id="26" name="Text Box 11"/>
            <p:cNvSpPr txBox="1">
              <a:spLocks noChangeArrowheads="1"/>
            </p:cNvSpPr>
            <p:nvPr/>
          </p:nvSpPr>
          <p:spPr bwMode="auto">
            <a:xfrm>
              <a:off x="5562600" y="3365500"/>
              <a:ext cx="533400" cy="368300"/>
            </a:xfrm>
            <a:prstGeom prst="rect">
              <a:avLst/>
            </a:prstGeom>
            <a:grpFill/>
            <a:ln w="12700" cmpd="sng">
              <a:solidFill>
                <a:schemeClr val="bg1">
                  <a:lumMod val="50000"/>
                </a:schemeClr>
              </a:solidFill>
              <a:miter lim="800000"/>
              <a:headEnd/>
              <a:tailEnd/>
            </a:ln>
            <a:effectLst/>
            <a:extLst/>
          </p:spPr>
          <p:txBody>
            <a:bodyPr anchor="ctr" anchorCtr="1"/>
            <a:lstStyle/>
            <a:p>
              <a:pPr algn="ctr">
                <a:defRPr/>
              </a:pPr>
              <a:r>
                <a:rPr lang="en-US" sz="1400">
                  <a:latin typeface="Calibri"/>
                  <a:ea typeface="ＭＳ Ｐゴシック" charset="0"/>
                  <a:cs typeface="Calibri"/>
                </a:rPr>
                <a:t>Hdr</a:t>
              </a:r>
            </a:p>
          </p:txBody>
        </p:sp>
      </p:grpSp>
      <p:grpSp>
        <p:nvGrpSpPr>
          <p:cNvPr id="10" name="Group 27"/>
          <p:cNvGrpSpPr/>
          <p:nvPr/>
        </p:nvGrpSpPr>
        <p:grpSpPr>
          <a:xfrm>
            <a:off x="4572000" y="3365500"/>
            <a:ext cx="1524000" cy="368300"/>
            <a:chOff x="4572000" y="3365500"/>
            <a:chExt cx="1524000" cy="368300"/>
          </a:xfrm>
          <a:solidFill>
            <a:schemeClr val="accent1"/>
          </a:solidFill>
        </p:grpSpPr>
        <p:sp>
          <p:nvSpPr>
            <p:cNvPr id="29" name="Text Box 10"/>
            <p:cNvSpPr txBox="1">
              <a:spLocks noChangeArrowheads="1"/>
            </p:cNvSpPr>
            <p:nvPr/>
          </p:nvSpPr>
          <p:spPr bwMode="auto">
            <a:xfrm>
              <a:off x="4572000" y="3365500"/>
              <a:ext cx="990600" cy="368300"/>
            </a:xfrm>
            <a:prstGeom prst="rect">
              <a:avLst/>
            </a:prstGeom>
            <a:grpFill/>
            <a:ln w="12700" cmpd="sng">
              <a:solidFill>
                <a:schemeClr val="bg1">
                  <a:lumMod val="50000"/>
                </a:schemeClr>
              </a:solidFill>
              <a:miter lim="800000"/>
              <a:headEnd/>
              <a:tailEnd/>
            </a:ln>
            <a:effectLst/>
            <a:extLst/>
          </p:spPr>
          <p:txBody>
            <a:bodyPr anchor="ctr" anchorCtr="1"/>
            <a:lstStyle/>
            <a:p>
              <a:pPr algn="ctr">
                <a:defRPr/>
              </a:pPr>
              <a:r>
                <a:rPr lang="en-US" sz="1400">
                  <a:latin typeface="Calibri"/>
                  <a:ea typeface="ＭＳ Ｐゴシック" charset="0"/>
                  <a:cs typeface="Calibri"/>
                </a:rPr>
                <a:t>Data</a:t>
              </a:r>
            </a:p>
          </p:txBody>
        </p:sp>
        <p:sp>
          <p:nvSpPr>
            <p:cNvPr id="30" name="Text Box 11"/>
            <p:cNvSpPr txBox="1">
              <a:spLocks noChangeArrowheads="1"/>
            </p:cNvSpPr>
            <p:nvPr/>
          </p:nvSpPr>
          <p:spPr bwMode="auto">
            <a:xfrm>
              <a:off x="5562600" y="3365500"/>
              <a:ext cx="533400" cy="368300"/>
            </a:xfrm>
            <a:prstGeom prst="rect">
              <a:avLst/>
            </a:prstGeom>
            <a:grpFill/>
            <a:ln w="12700" cmpd="sng">
              <a:solidFill>
                <a:schemeClr val="bg1">
                  <a:lumMod val="50000"/>
                </a:schemeClr>
              </a:solidFill>
              <a:miter lim="800000"/>
              <a:headEnd/>
              <a:tailEnd/>
            </a:ln>
            <a:effectLst/>
            <a:extLst/>
          </p:spPr>
          <p:txBody>
            <a:bodyPr anchor="ctr" anchorCtr="1"/>
            <a:lstStyle/>
            <a:p>
              <a:pPr algn="ctr">
                <a:defRPr/>
              </a:pPr>
              <a:r>
                <a:rPr lang="en-US" sz="1400">
                  <a:latin typeface="Calibri"/>
                  <a:ea typeface="ＭＳ Ｐゴシック" charset="0"/>
                  <a:cs typeface="Calibri"/>
                </a:rPr>
                <a:t>Hdr</a:t>
              </a:r>
            </a:p>
          </p:txBody>
        </p:sp>
      </p:grpSp>
      <p:sp>
        <p:nvSpPr>
          <p:cNvPr id="100364" name="Text Box 18"/>
          <p:cNvSpPr txBox="1">
            <a:spLocks noChangeArrowheads="1"/>
          </p:cNvSpPr>
          <p:nvPr/>
        </p:nvSpPr>
        <p:spPr bwMode="auto">
          <a:xfrm>
            <a:off x="6400800" y="3268663"/>
            <a:ext cx="2133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ct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latin typeface="Calibri" charset="0"/>
                <a:cs typeface="Calibri" charset="0"/>
              </a:rPr>
              <a:t>ICMP Message</a:t>
            </a:r>
          </a:p>
        </p:txBody>
      </p:sp>
      <p:sp>
        <p:nvSpPr>
          <p:cNvPr id="100365" name="Line 9"/>
          <p:cNvSpPr>
            <a:spLocks noChangeShapeType="1"/>
          </p:cNvSpPr>
          <p:nvPr/>
        </p:nvSpPr>
        <p:spPr bwMode="auto">
          <a:xfrm>
            <a:off x="2971800" y="4800600"/>
            <a:ext cx="53340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1" tIns="45716" rIns="91431" bIns="45716" anchor="ctr"/>
          <a:lstStyle/>
          <a:p>
            <a:endParaRPr lang="en-US"/>
          </a:p>
        </p:txBody>
      </p:sp>
      <p:sp>
        <p:nvSpPr>
          <p:cNvPr id="33" name="Line 14"/>
          <p:cNvSpPr>
            <a:spLocks noChangeShapeType="1"/>
          </p:cNvSpPr>
          <p:nvPr/>
        </p:nvSpPr>
        <p:spPr bwMode="auto">
          <a:xfrm>
            <a:off x="5638800" y="4572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1" tIns="45716" rIns="91431" bIns="45716" anchor="ctr"/>
          <a:lstStyle/>
          <a:p>
            <a:endParaRPr lang="en-US"/>
          </a:p>
        </p:txBody>
      </p:sp>
      <p:sp>
        <p:nvSpPr>
          <p:cNvPr id="100367" name="Line 14"/>
          <p:cNvSpPr>
            <a:spLocks noChangeShapeType="1"/>
          </p:cNvSpPr>
          <p:nvPr/>
        </p:nvSpPr>
        <p:spPr bwMode="auto">
          <a:xfrm>
            <a:off x="5105400" y="2667000"/>
            <a:ext cx="0" cy="698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1" tIns="45716" rIns="91431" bIns="45716" anchor="ctr"/>
          <a:lstStyle/>
          <a:p>
            <a:endParaRPr lang="en-US"/>
          </a:p>
        </p:txBody>
      </p:sp>
      <p:sp>
        <p:nvSpPr>
          <p:cNvPr id="100368" name="Text Box 7"/>
          <p:cNvSpPr txBox="1">
            <a:spLocks noChangeArrowheads="1"/>
          </p:cNvSpPr>
          <p:nvPr/>
        </p:nvSpPr>
        <p:spPr bwMode="auto">
          <a:xfrm>
            <a:off x="4038600" y="2146300"/>
            <a:ext cx="2209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ct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pPr algn="ctr"/>
            <a:r>
              <a:rPr lang="en-US" sz="1600">
                <a:latin typeface="Calibri" charset="0"/>
                <a:cs typeface="Calibri" charset="0"/>
              </a:rPr>
              <a:t>Information about the network layer</a:t>
            </a:r>
          </a:p>
        </p:txBody>
      </p:sp>
      <p:sp>
        <p:nvSpPr>
          <p:cNvPr id="100369" name="Line 9"/>
          <p:cNvSpPr>
            <a:spLocks noChangeShapeType="1"/>
          </p:cNvSpPr>
          <p:nvPr/>
        </p:nvSpPr>
        <p:spPr bwMode="auto">
          <a:xfrm>
            <a:off x="2971800" y="2941638"/>
            <a:ext cx="53340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1" tIns="45716" rIns="91431" bIns="45716" anchor="ctr"/>
          <a:lstStyle/>
          <a:p>
            <a:endParaRPr lang="en-US"/>
          </a:p>
        </p:txBody>
      </p:sp>
      <p:sp>
        <p:nvSpPr>
          <p:cNvPr id="34" name="TextBox 33"/>
          <p:cNvSpPr txBox="1">
            <a:spLocks noChangeArrowheads="1"/>
          </p:cNvSpPr>
          <p:nvPr/>
        </p:nvSpPr>
        <p:spPr bwMode="auto">
          <a:xfrm>
            <a:off x="4800600" y="5100638"/>
            <a:ext cx="1343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a:latin typeface="Calibri" charset="0"/>
              </a:rPr>
              <a:t>Link Data</a:t>
            </a:r>
          </a:p>
        </p:txBody>
      </p:sp>
    </p:spTree>
    <p:extLst>
      <p:ext uri="{BB962C8B-B14F-4D97-AF65-F5344CB8AC3E}">
        <p14:creationId xmlns:p14="http://schemas.microsoft.com/office/powerpoint/2010/main" val="25012837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4.05002E-6 -1.85142E-8 L 4.05002E-6 0.11109 " pathEditMode="relative" ptsTypes="AA">
                                      <p:cBhvr>
                                        <p:cTn id="15" dur="500" fill="hold"/>
                                        <p:tgtEl>
                                          <p:spTgt spid="9"/>
                                        </p:tgtEl>
                                        <p:attrNameLst>
                                          <p:attrName>ppt_x</p:attrName>
                                          <p:attrName>ppt_y</p:attrName>
                                        </p:attrNameLst>
                                      </p:cBhvr>
                                    </p:animMotion>
                                  </p:childTnLst>
                                </p:cTn>
                              </p:par>
                            </p:childTnLst>
                          </p:cTn>
                        </p:par>
                        <p:par>
                          <p:cTn id="16" fill="hold" nodeType="afterGroup">
                            <p:stCondLst>
                              <p:cond delay="500"/>
                            </p:stCondLst>
                            <p:childTnLst>
                              <p:par>
                                <p:cTn id="17" presetID="9" presetClass="emph" presetSubtype="0" nodeType="afterEffect">
                                  <p:stCondLst>
                                    <p:cond delay="0"/>
                                  </p:stCondLst>
                                  <p:childTnLst>
                                    <p:set>
                                      <p:cBhvr rctx="PPT">
                                        <p:cTn id="18" dur="indefinite"/>
                                        <p:tgtEl>
                                          <p:spTgt spid="9"/>
                                        </p:tgtEl>
                                        <p:attrNameLst>
                                          <p:attrName>style.opacity</p:attrName>
                                        </p:attrNameLst>
                                      </p:cBhvr>
                                      <p:to>
                                        <p:strVal val="0.5"/>
                                      </p:to>
                                    </p:set>
                                    <p:animEffect filter="image" prLst="opacity: 0.5">
                                      <p:cBhvr rctx="IE">
                                        <p:cTn id="19" dur="indefinite"/>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0" presetClass="path" presetSubtype="0" accel="50000" decel="50000" fill="hold" nodeType="clickEffect">
                                  <p:stCondLst>
                                    <p:cond delay="0"/>
                                  </p:stCondLst>
                                  <p:childTnLst>
                                    <p:animMotion origin="layout" path="M 4.40819E-7 1.49109E-6 L 4.40819E-7 0.14888 " pathEditMode="relative" ptsTypes="AA">
                                      <p:cBhvr>
                                        <p:cTn id="35" dur="500" fill="hold"/>
                                        <p:tgtEl>
                                          <p:spTgt spid="3"/>
                                        </p:tgtEl>
                                        <p:attrNameLst>
                                          <p:attrName>ppt_x</p:attrName>
                                          <p:attrName>ppt_y</p:attrName>
                                        </p:attrNameLst>
                                      </p:cBhvr>
                                    </p:animMotion>
                                  </p:childTnLst>
                                </p:cTn>
                              </p:par>
                              <p:par>
                                <p:cTn id="36" presetID="9" presetClass="emph" presetSubtype="0" nodeType="withEffect">
                                  <p:stCondLst>
                                    <p:cond delay="0"/>
                                  </p:stCondLst>
                                  <p:childTnLst>
                                    <p:set>
                                      <p:cBhvr rctx="PPT">
                                        <p:cTn id="37" dur="indefinite"/>
                                        <p:tgtEl>
                                          <p:spTgt spid="3"/>
                                        </p:tgtEl>
                                        <p:attrNameLst>
                                          <p:attrName>style.opacity</p:attrName>
                                        </p:attrNameLst>
                                      </p:cBhvr>
                                      <p:to>
                                        <p:strVal val="0.5"/>
                                      </p:to>
                                    </p:set>
                                    <p:animEffect filter="image" prLst="opacity: 0.5">
                                      <p:cBhvr rctx="IE">
                                        <p:cTn id="38"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5" grpId="0" animBg="1"/>
      <p:bldP spid="33" grpId="0" animBg="1"/>
      <p:bldP spid="33" grpId="1" animBg="1"/>
      <p:bldP spid="34" grpId="0"/>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44400</TotalTime>
  <Words>5232</Words>
  <Application>Microsoft Macintosh PowerPoint</Application>
  <PresentationFormat>On-screen Show (4:3)</PresentationFormat>
  <Paragraphs>823</Paragraphs>
  <Slides>66</Slides>
  <Notes>10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Network</vt:lpstr>
      <vt:lpstr>ICMP and  Multicast</vt:lpstr>
      <vt:lpstr>Revew: The Internet Protocol (IP)</vt:lpstr>
      <vt:lpstr>Review: The IP Service Model</vt:lpstr>
      <vt:lpstr>Review: IP service is simple</vt:lpstr>
      <vt:lpstr>Review: The IP Service Model (Details)</vt:lpstr>
      <vt:lpstr>Announcements: Next Few weeks </vt:lpstr>
      <vt:lpstr>PowerPoint Presentation</vt:lpstr>
      <vt:lpstr>Making the Network Layer Work</vt:lpstr>
      <vt:lpstr>ICMP runs above the Network Layer</vt:lpstr>
      <vt:lpstr>An example</vt:lpstr>
      <vt:lpstr>The ICMP Service Model</vt:lpstr>
      <vt:lpstr>(Some) ICMP Message Types</vt:lpstr>
      <vt:lpstr>Summary</vt:lpstr>
      <vt:lpstr>IP Multicast  </vt:lpstr>
      <vt:lpstr>What and why multicast?</vt:lpstr>
      <vt:lpstr>IP Multicast Goals</vt:lpstr>
      <vt:lpstr>Unicast vs. Multicast</vt:lpstr>
      <vt:lpstr>Unicast vs. Multicast</vt:lpstr>
      <vt:lpstr>Unicast vs. Multicast</vt:lpstr>
      <vt:lpstr>Unicast vs. Multicast</vt:lpstr>
      <vt:lpstr>Unicast vs. Multicast</vt:lpstr>
      <vt:lpstr>Multicast Application Categories</vt:lpstr>
      <vt:lpstr>Apps: Anonymous Group Addressing</vt:lpstr>
      <vt:lpstr>Apps: Bandwidth Reduction</vt:lpstr>
      <vt:lpstr>Apps: Naturally Many-to-Many</vt:lpstr>
      <vt:lpstr>Applications of Many-to-Many Communmcations</vt:lpstr>
      <vt:lpstr>Common Problems in Multicast</vt:lpstr>
      <vt:lpstr>Common Techniques in Mcast</vt:lpstr>
      <vt:lpstr>Components of the IP Multicast Architecture</vt:lpstr>
      <vt:lpstr>IP Multicast Service Model</vt:lpstr>
      <vt:lpstr>IP Multicast Addresses</vt:lpstr>
      <vt:lpstr>Address Allocation</vt:lpstr>
      <vt:lpstr>IP Multicast Service — Sending</vt:lpstr>
      <vt:lpstr>IP Multicast Service — Receiving</vt:lpstr>
      <vt:lpstr>Components of the IP Multicast Architecture</vt:lpstr>
      <vt:lpstr>Internet Group Management Protocol (IGMP)</vt:lpstr>
      <vt:lpstr>Link-Layer Transmission/Reception</vt:lpstr>
      <vt:lpstr>IGMP Goal</vt:lpstr>
      <vt:lpstr>How IGMP Works</vt:lpstr>
      <vt:lpstr>IGMP Implications</vt:lpstr>
      <vt:lpstr>Components of the IP Multicast Architecture</vt:lpstr>
      <vt:lpstr>Protocol Independent Multicast</vt:lpstr>
      <vt:lpstr>Protocol-Independent Multicast (PIM)</vt:lpstr>
      <vt:lpstr>Design Choices</vt:lpstr>
      <vt:lpstr>PIM Operation Modes</vt:lpstr>
      <vt:lpstr>How PIM-DM works</vt:lpstr>
      <vt:lpstr>How PIM-DM works</vt:lpstr>
      <vt:lpstr>How PIM-DM works</vt:lpstr>
      <vt:lpstr>How PIM-DM works</vt:lpstr>
      <vt:lpstr>How PIM-DM works</vt:lpstr>
      <vt:lpstr>How PIM-DM works</vt:lpstr>
      <vt:lpstr>How PIM-DM works</vt:lpstr>
      <vt:lpstr>How PIM-DM works</vt:lpstr>
      <vt:lpstr>How PIM-DM works</vt:lpstr>
      <vt:lpstr>How PIM-SM works</vt:lpstr>
      <vt:lpstr>How PIM-SM works</vt:lpstr>
      <vt:lpstr>How PIM-SM works</vt:lpstr>
      <vt:lpstr>How PIM-SM works</vt:lpstr>
      <vt:lpstr>How PIM-SM works</vt:lpstr>
      <vt:lpstr>How PIM-SM works</vt:lpstr>
      <vt:lpstr>How PIM-SM works</vt:lpstr>
      <vt:lpstr>How PIM-SM works</vt:lpstr>
      <vt:lpstr>How PIM-SM works</vt:lpstr>
      <vt:lpstr>How PIM-SM works</vt:lpstr>
      <vt:lpstr>How PIM-SM works</vt:lpstr>
      <vt:lpstr>How PIM-SM works</vt:lpstr>
    </vt:vector>
  </TitlesOfParts>
  <Manager/>
  <Company>ICSI</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Computer Networks</dc:title>
  <dc:subject/>
  <dc:creator/>
  <cp:keywords/>
  <dc:description/>
  <cp:lastModifiedBy>Alefiya Hussain</cp:lastModifiedBy>
  <cp:revision>2025</cp:revision>
  <cp:lastPrinted>2013-09-23T20:04:51Z</cp:lastPrinted>
  <dcterms:created xsi:type="dcterms:W3CDTF">2010-08-30T13:51:03Z</dcterms:created>
  <dcterms:modified xsi:type="dcterms:W3CDTF">2016-03-22T22:43:58Z</dcterms:modified>
  <cp:category/>
</cp:coreProperties>
</file>