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1" r:id="rId1"/>
  </p:sldMasterIdLst>
  <p:notesMasterIdLst>
    <p:notesMasterId r:id="rId21"/>
  </p:notesMasterIdLst>
  <p:handoutMasterIdLst>
    <p:handoutMasterId r:id="rId22"/>
  </p:handoutMasterIdLst>
  <p:sldIdLst>
    <p:sldId id="431" r:id="rId2"/>
    <p:sldId id="1406" r:id="rId3"/>
    <p:sldId id="1407" r:id="rId4"/>
    <p:sldId id="1390" r:id="rId5"/>
    <p:sldId id="1391" r:id="rId6"/>
    <p:sldId id="1392" r:id="rId7"/>
    <p:sldId id="1393" r:id="rId8"/>
    <p:sldId id="1394" r:id="rId9"/>
    <p:sldId id="1395" r:id="rId10"/>
    <p:sldId id="1396" r:id="rId11"/>
    <p:sldId id="1397" r:id="rId12"/>
    <p:sldId id="1398" r:id="rId13"/>
    <p:sldId id="1399" r:id="rId14"/>
    <p:sldId id="1400" r:id="rId15"/>
    <p:sldId id="1401" r:id="rId16"/>
    <p:sldId id="1402" r:id="rId17"/>
    <p:sldId id="1403" r:id="rId18"/>
    <p:sldId id="1404" r:id="rId19"/>
    <p:sldId id="1405" r:id="rId20"/>
  </p:sldIdLst>
  <p:sldSz cx="9144000" cy="6858000" type="screen4x3"/>
  <p:notesSz cx="7315200" cy="9601200"/>
  <p:defaultTextStyle>
    <a:defPPr>
      <a:defRPr lang="en-US"/>
    </a:defPPr>
    <a:lvl1pPr algn="r" rtl="0" fontAlgn="base">
      <a:spcBef>
        <a:spcPct val="0"/>
      </a:spcBef>
      <a:spcAft>
        <a:spcPct val="0"/>
      </a:spcAft>
      <a:defRPr sz="2000" b="1" kern="1200">
        <a:solidFill>
          <a:schemeClr val="tx1"/>
        </a:solidFill>
        <a:latin typeface="Courier New" charset="0"/>
        <a:ea typeface="ＭＳ Ｐゴシック" charset="0"/>
        <a:cs typeface="ＭＳ Ｐゴシック" charset="0"/>
      </a:defRPr>
    </a:lvl1pPr>
    <a:lvl2pPr marL="457200" algn="r" rtl="0" fontAlgn="base">
      <a:spcBef>
        <a:spcPct val="0"/>
      </a:spcBef>
      <a:spcAft>
        <a:spcPct val="0"/>
      </a:spcAft>
      <a:defRPr sz="2000" b="1" kern="1200">
        <a:solidFill>
          <a:schemeClr val="tx1"/>
        </a:solidFill>
        <a:latin typeface="Courier New" charset="0"/>
        <a:ea typeface="ＭＳ Ｐゴシック" charset="0"/>
        <a:cs typeface="ＭＳ Ｐゴシック" charset="0"/>
      </a:defRPr>
    </a:lvl2pPr>
    <a:lvl3pPr marL="914400" algn="r" rtl="0" fontAlgn="base">
      <a:spcBef>
        <a:spcPct val="0"/>
      </a:spcBef>
      <a:spcAft>
        <a:spcPct val="0"/>
      </a:spcAft>
      <a:defRPr sz="2000" b="1" kern="1200">
        <a:solidFill>
          <a:schemeClr val="tx1"/>
        </a:solidFill>
        <a:latin typeface="Courier New" charset="0"/>
        <a:ea typeface="ＭＳ Ｐゴシック" charset="0"/>
        <a:cs typeface="ＭＳ Ｐゴシック" charset="0"/>
      </a:defRPr>
    </a:lvl3pPr>
    <a:lvl4pPr marL="1371600" algn="r" rtl="0" fontAlgn="base">
      <a:spcBef>
        <a:spcPct val="0"/>
      </a:spcBef>
      <a:spcAft>
        <a:spcPct val="0"/>
      </a:spcAft>
      <a:defRPr sz="2000" b="1" kern="1200">
        <a:solidFill>
          <a:schemeClr val="tx1"/>
        </a:solidFill>
        <a:latin typeface="Courier New" charset="0"/>
        <a:ea typeface="ＭＳ Ｐゴシック" charset="0"/>
        <a:cs typeface="ＭＳ Ｐゴシック" charset="0"/>
      </a:defRPr>
    </a:lvl4pPr>
    <a:lvl5pPr marL="1828800" algn="r" rtl="0" fontAlgn="base">
      <a:spcBef>
        <a:spcPct val="0"/>
      </a:spcBef>
      <a:spcAft>
        <a:spcPct val="0"/>
      </a:spcAft>
      <a:defRPr sz="2000" b="1" kern="1200">
        <a:solidFill>
          <a:schemeClr val="tx1"/>
        </a:solidFill>
        <a:latin typeface="Courier New" charset="0"/>
        <a:ea typeface="ＭＳ Ｐゴシック" charset="0"/>
        <a:cs typeface="ＭＳ Ｐゴシック" charset="0"/>
      </a:defRPr>
    </a:lvl5pPr>
    <a:lvl6pPr marL="2286000" algn="l" defTabSz="457200" rtl="0" eaLnBrk="1" latinLnBrk="0" hangingPunct="1">
      <a:defRPr sz="2000" b="1" kern="1200">
        <a:solidFill>
          <a:schemeClr val="tx1"/>
        </a:solidFill>
        <a:latin typeface="Courier New" charset="0"/>
        <a:ea typeface="ＭＳ Ｐゴシック" charset="0"/>
        <a:cs typeface="ＭＳ Ｐゴシック" charset="0"/>
      </a:defRPr>
    </a:lvl6pPr>
    <a:lvl7pPr marL="2743200" algn="l" defTabSz="457200" rtl="0" eaLnBrk="1" latinLnBrk="0" hangingPunct="1">
      <a:defRPr sz="2000" b="1" kern="1200">
        <a:solidFill>
          <a:schemeClr val="tx1"/>
        </a:solidFill>
        <a:latin typeface="Courier New" charset="0"/>
        <a:ea typeface="ＭＳ Ｐゴシック" charset="0"/>
        <a:cs typeface="ＭＳ Ｐゴシック" charset="0"/>
      </a:defRPr>
    </a:lvl7pPr>
    <a:lvl8pPr marL="3200400" algn="l" defTabSz="457200" rtl="0" eaLnBrk="1" latinLnBrk="0" hangingPunct="1">
      <a:defRPr sz="2000" b="1" kern="1200">
        <a:solidFill>
          <a:schemeClr val="tx1"/>
        </a:solidFill>
        <a:latin typeface="Courier New" charset="0"/>
        <a:ea typeface="ＭＳ Ｐゴシック" charset="0"/>
        <a:cs typeface="ＭＳ Ｐゴシック" charset="0"/>
      </a:defRPr>
    </a:lvl8pPr>
    <a:lvl9pPr marL="3657600" algn="l" defTabSz="457200" rtl="0" eaLnBrk="1" latinLnBrk="0" hangingPunct="1">
      <a:defRPr sz="2000" b="1" kern="1200">
        <a:solidFill>
          <a:schemeClr val="tx1"/>
        </a:solidFill>
        <a:latin typeface="Courier New" charset="0"/>
        <a:ea typeface="ＭＳ Ｐゴシック" charset="0"/>
        <a:cs typeface="ＭＳ Ｐゴシック"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4B2B0"/>
    <a:srgbClr val="FF9857"/>
    <a:srgbClr val="FFFF99"/>
    <a:srgbClr val="FFCC99"/>
    <a:srgbClr val="FF3300"/>
    <a:srgbClr val="CCFFFF"/>
    <a:srgbClr val="FFCC00"/>
    <a:srgbClr val="FF7C8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620"/>
    <p:restoredTop sz="98857" autoAdjust="0"/>
  </p:normalViewPr>
  <p:slideViewPr>
    <p:cSldViewPr>
      <p:cViewPr varScale="1">
        <p:scale>
          <a:sx n="79" d="100"/>
          <a:sy n="79" d="100"/>
        </p:scale>
        <p:origin x="-1088" y="-104"/>
      </p:cViewPr>
      <p:guideLst>
        <p:guide orient="horz" pos="2160"/>
        <p:guide pos="2880"/>
      </p:guideLst>
    </p:cSldViewPr>
  </p:slideViewPr>
  <p:outlineViewPr>
    <p:cViewPr>
      <p:scale>
        <a:sx n="33" d="100"/>
        <a:sy n="33" d="100"/>
      </p:scale>
      <p:origin x="0" y="0"/>
    </p:cViewPr>
  </p:outlineViewPr>
  <p:notesTextViewPr>
    <p:cViewPr>
      <p:scale>
        <a:sx n="66" d="100"/>
        <a:sy n="66" d="100"/>
      </p:scale>
      <p:origin x="0" y="0"/>
    </p:cViewPr>
  </p:notesTextViewPr>
  <p:sorterViewPr>
    <p:cViewPr>
      <p:scale>
        <a:sx n="100" d="100"/>
        <a:sy n="100" d="100"/>
      </p:scale>
      <p:origin x="0" y="1952"/>
    </p:cViewPr>
  </p:sorterViewPr>
  <p:notesViewPr>
    <p:cSldViewPr>
      <p:cViewPr varScale="1">
        <p:scale>
          <a:sx n="80" d="100"/>
          <a:sy n="80" d="100"/>
        </p:scale>
        <p:origin x="-1296" y="-12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notesMaster" Target="notesMasters/notesMaster1.xml"/><Relationship Id="rId22" Type="http://schemas.openxmlformats.org/officeDocument/2006/relationships/handoutMaster" Target="handoutMasters/handoutMaster1.xml"/><Relationship Id="rId23" Type="http://schemas.openxmlformats.org/officeDocument/2006/relationships/printerSettings" Target="printerSettings/printerSettings1.bin"/><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6498"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45" tIns="48322" rIns="96645" bIns="48322" numCol="1" anchor="t" anchorCtr="0" compatLnSpc="1">
            <a:prstTxWarp prst="textNoShape">
              <a:avLst/>
            </a:prstTxWarp>
          </a:bodyPr>
          <a:lstStyle>
            <a:lvl1pPr algn="l" defTabSz="966788">
              <a:defRPr sz="1300">
                <a:ea typeface="+mn-ea"/>
                <a:cs typeface="+mn-cs"/>
              </a:defRPr>
            </a:lvl1pPr>
          </a:lstStyle>
          <a:p>
            <a:pPr>
              <a:defRPr/>
            </a:pPr>
            <a:endParaRPr lang="en-US"/>
          </a:p>
        </p:txBody>
      </p:sp>
      <p:sp>
        <p:nvSpPr>
          <p:cNvPr id="106499" name="Rectangle 3"/>
          <p:cNvSpPr>
            <a:spLocks noGrp="1" noChangeArrowheads="1"/>
          </p:cNvSpPr>
          <p:nvPr>
            <p:ph type="dt" sz="quarter" idx="1"/>
          </p:nvPr>
        </p:nvSpPr>
        <p:spPr bwMode="auto">
          <a:xfrm>
            <a:off x="4144963" y="0"/>
            <a:ext cx="3170237" cy="479425"/>
          </a:xfrm>
          <a:prstGeom prst="rect">
            <a:avLst/>
          </a:prstGeom>
          <a:noFill/>
          <a:ln w="9525">
            <a:noFill/>
            <a:miter lim="800000"/>
            <a:headEnd/>
            <a:tailEnd/>
          </a:ln>
          <a:effectLst/>
        </p:spPr>
        <p:txBody>
          <a:bodyPr vert="horz" wrap="square" lIns="96645" tIns="48322" rIns="96645" bIns="48322" numCol="1" anchor="t" anchorCtr="0" compatLnSpc="1">
            <a:prstTxWarp prst="textNoShape">
              <a:avLst/>
            </a:prstTxWarp>
          </a:bodyPr>
          <a:lstStyle>
            <a:lvl1pPr defTabSz="966788">
              <a:defRPr sz="1300">
                <a:ea typeface="+mn-ea"/>
                <a:cs typeface="+mn-cs"/>
              </a:defRPr>
            </a:lvl1pPr>
          </a:lstStyle>
          <a:p>
            <a:pPr>
              <a:defRPr/>
            </a:pPr>
            <a:endParaRPr lang="en-US"/>
          </a:p>
        </p:txBody>
      </p:sp>
      <p:sp>
        <p:nvSpPr>
          <p:cNvPr id="106500" name="Rectangle 4"/>
          <p:cNvSpPr>
            <a:spLocks noGrp="1" noChangeArrowheads="1"/>
          </p:cNvSpPr>
          <p:nvPr>
            <p:ph type="ftr" sz="quarter" idx="2"/>
          </p:nvPr>
        </p:nvSpPr>
        <p:spPr bwMode="auto">
          <a:xfrm>
            <a:off x="0" y="9121775"/>
            <a:ext cx="3170238" cy="479425"/>
          </a:xfrm>
          <a:prstGeom prst="rect">
            <a:avLst/>
          </a:prstGeom>
          <a:noFill/>
          <a:ln w="9525">
            <a:noFill/>
            <a:miter lim="800000"/>
            <a:headEnd/>
            <a:tailEnd/>
          </a:ln>
          <a:effectLst/>
        </p:spPr>
        <p:txBody>
          <a:bodyPr vert="horz" wrap="square" lIns="96645" tIns="48322" rIns="96645" bIns="48322" numCol="1" anchor="b" anchorCtr="0" compatLnSpc="1">
            <a:prstTxWarp prst="textNoShape">
              <a:avLst/>
            </a:prstTxWarp>
          </a:bodyPr>
          <a:lstStyle>
            <a:lvl1pPr algn="l" defTabSz="966788">
              <a:defRPr sz="1300">
                <a:ea typeface="+mn-ea"/>
                <a:cs typeface="+mn-cs"/>
              </a:defRPr>
            </a:lvl1pPr>
          </a:lstStyle>
          <a:p>
            <a:pPr>
              <a:defRPr/>
            </a:pPr>
            <a:endParaRPr lang="en-US"/>
          </a:p>
        </p:txBody>
      </p:sp>
      <p:sp>
        <p:nvSpPr>
          <p:cNvPr id="106501" name="Rectangle 5"/>
          <p:cNvSpPr>
            <a:spLocks noGrp="1" noChangeArrowheads="1"/>
          </p:cNvSpPr>
          <p:nvPr>
            <p:ph type="sldNum" sz="quarter" idx="3"/>
          </p:nvPr>
        </p:nvSpPr>
        <p:spPr bwMode="auto">
          <a:xfrm>
            <a:off x="4144963" y="9121775"/>
            <a:ext cx="3170237" cy="479425"/>
          </a:xfrm>
          <a:prstGeom prst="rect">
            <a:avLst/>
          </a:prstGeom>
          <a:noFill/>
          <a:ln w="9525">
            <a:noFill/>
            <a:miter lim="800000"/>
            <a:headEnd/>
            <a:tailEnd/>
          </a:ln>
          <a:effectLst/>
        </p:spPr>
        <p:txBody>
          <a:bodyPr vert="horz" wrap="square" lIns="96645" tIns="48322" rIns="96645" bIns="48322" numCol="1" anchor="b" anchorCtr="0" compatLnSpc="1">
            <a:prstTxWarp prst="textNoShape">
              <a:avLst/>
            </a:prstTxWarp>
          </a:bodyPr>
          <a:lstStyle>
            <a:lvl1pPr defTabSz="966788">
              <a:defRPr sz="1300"/>
            </a:lvl1pPr>
          </a:lstStyle>
          <a:p>
            <a:pPr>
              <a:defRPr/>
            </a:pPr>
            <a:fld id="{C816B1D2-BE1A-CF48-BB2F-496E285EDAD0}" type="slidenum">
              <a:rPr lang="en-US"/>
              <a:pPr>
                <a:defRPr/>
              </a:pPr>
              <a:t>‹#›</a:t>
            </a:fld>
            <a:endParaRPr lang="en-US"/>
          </a:p>
        </p:txBody>
      </p:sp>
    </p:spTree>
    <p:extLst>
      <p:ext uri="{BB962C8B-B14F-4D97-AF65-F5344CB8AC3E}">
        <p14:creationId xmlns:p14="http://schemas.microsoft.com/office/powerpoint/2010/main" val="356082288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6130"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5738" tIns="47869" rIns="95738" bIns="47869" numCol="1" anchor="t" anchorCtr="0" compatLnSpc="1">
            <a:prstTxWarp prst="textNoShape">
              <a:avLst/>
            </a:prstTxWarp>
          </a:bodyPr>
          <a:lstStyle>
            <a:lvl1pPr algn="l" defTabSz="957263">
              <a:defRPr sz="1300" b="0">
                <a:latin typeface="Times New Roman" charset="0"/>
                <a:ea typeface="+mn-ea"/>
                <a:cs typeface="+mn-cs"/>
              </a:defRPr>
            </a:lvl1pPr>
          </a:lstStyle>
          <a:p>
            <a:pPr>
              <a:defRPr/>
            </a:pPr>
            <a:endParaRPr lang="en-US"/>
          </a:p>
        </p:txBody>
      </p:sp>
      <p:sp>
        <p:nvSpPr>
          <p:cNvPr id="176131"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5738" tIns="47869" rIns="95738" bIns="47869" numCol="1" anchor="t" anchorCtr="0" compatLnSpc="1">
            <a:prstTxWarp prst="textNoShape">
              <a:avLst/>
            </a:prstTxWarp>
          </a:bodyPr>
          <a:lstStyle>
            <a:lvl1pPr defTabSz="957263">
              <a:defRPr sz="1300" b="0">
                <a:latin typeface="Times New Roman" charset="0"/>
                <a:ea typeface="+mn-ea"/>
                <a:cs typeface="+mn-cs"/>
              </a:defRPr>
            </a:lvl1pPr>
          </a:lstStyle>
          <a:p>
            <a:pPr>
              <a:defRPr/>
            </a:pPr>
            <a:endParaRPr lang="en-US"/>
          </a:p>
        </p:txBody>
      </p:sp>
      <p:sp>
        <p:nvSpPr>
          <p:cNvPr id="14340"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76133"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5738" tIns="47869" rIns="95738" bIns="4786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6134"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5738" tIns="47869" rIns="95738" bIns="47869" numCol="1" anchor="b" anchorCtr="0" compatLnSpc="1">
            <a:prstTxWarp prst="textNoShape">
              <a:avLst/>
            </a:prstTxWarp>
          </a:bodyPr>
          <a:lstStyle>
            <a:lvl1pPr algn="l" defTabSz="957263">
              <a:defRPr sz="1300" b="0">
                <a:latin typeface="Times New Roman" charset="0"/>
                <a:ea typeface="+mn-ea"/>
                <a:cs typeface="+mn-cs"/>
              </a:defRPr>
            </a:lvl1pPr>
          </a:lstStyle>
          <a:p>
            <a:pPr>
              <a:defRPr/>
            </a:pPr>
            <a:endParaRPr lang="en-US"/>
          </a:p>
        </p:txBody>
      </p:sp>
      <p:sp>
        <p:nvSpPr>
          <p:cNvPr id="176135"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5738" tIns="47869" rIns="95738" bIns="47869" numCol="1" anchor="b" anchorCtr="0" compatLnSpc="1">
            <a:prstTxWarp prst="textNoShape">
              <a:avLst/>
            </a:prstTxWarp>
          </a:bodyPr>
          <a:lstStyle>
            <a:lvl1pPr defTabSz="957263">
              <a:defRPr sz="1300" b="0">
                <a:latin typeface="Times New Roman" charset="0"/>
              </a:defRPr>
            </a:lvl1pPr>
          </a:lstStyle>
          <a:p>
            <a:pPr>
              <a:defRPr/>
            </a:pPr>
            <a:fld id="{3344D7B7-8497-9440-908B-E77F83F666B6}" type="slidenum">
              <a:rPr lang="en-US"/>
              <a:pPr>
                <a:defRPr/>
              </a:pPr>
              <a:t>‹#›</a:t>
            </a:fld>
            <a:endParaRPr lang="en-US"/>
          </a:p>
        </p:txBody>
      </p:sp>
    </p:spTree>
    <p:extLst>
      <p:ext uri="{BB962C8B-B14F-4D97-AF65-F5344CB8AC3E}">
        <p14:creationId xmlns:p14="http://schemas.microsoft.com/office/powerpoint/2010/main" val="1907466171"/>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7263" eaLnBrk="0" hangingPunct="0">
              <a:defRPr sz="2000" b="1">
                <a:solidFill>
                  <a:schemeClr val="tx1"/>
                </a:solidFill>
                <a:latin typeface="Courier New" charset="0"/>
                <a:ea typeface="ＭＳ Ｐゴシック" charset="0"/>
                <a:cs typeface="ＭＳ Ｐゴシック" charset="0"/>
              </a:defRPr>
            </a:lvl1pPr>
            <a:lvl2pPr marL="742950" indent="-285750" defTabSz="957263" eaLnBrk="0" hangingPunct="0">
              <a:defRPr sz="2000" b="1">
                <a:solidFill>
                  <a:schemeClr val="tx1"/>
                </a:solidFill>
                <a:latin typeface="Courier New" charset="0"/>
                <a:ea typeface="ＭＳ Ｐゴシック" charset="0"/>
              </a:defRPr>
            </a:lvl2pPr>
            <a:lvl3pPr marL="1143000" indent="-228600" defTabSz="957263" eaLnBrk="0" hangingPunct="0">
              <a:defRPr sz="2000" b="1">
                <a:solidFill>
                  <a:schemeClr val="tx1"/>
                </a:solidFill>
                <a:latin typeface="Courier New" charset="0"/>
                <a:ea typeface="ＭＳ Ｐゴシック" charset="0"/>
              </a:defRPr>
            </a:lvl3pPr>
            <a:lvl4pPr marL="1600200" indent="-228600" defTabSz="957263" eaLnBrk="0" hangingPunct="0">
              <a:defRPr sz="2000" b="1">
                <a:solidFill>
                  <a:schemeClr val="tx1"/>
                </a:solidFill>
                <a:latin typeface="Courier New" charset="0"/>
                <a:ea typeface="ＭＳ Ｐゴシック" charset="0"/>
              </a:defRPr>
            </a:lvl4pPr>
            <a:lvl5pPr marL="2057400" indent="-228600" defTabSz="957263" eaLnBrk="0" hangingPunct="0">
              <a:defRPr sz="2000" b="1">
                <a:solidFill>
                  <a:schemeClr val="tx1"/>
                </a:solidFill>
                <a:latin typeface="Courier New" charset="0"/>
                <a:ea typeface="ＭＳ Ｐゴシック" charset="0"/>
              </a:defRPr>
            </a:lvl5pPr>
            <a:lvl6pPr marL="2514600" indent="-228600" algn="r" defTabSz="957263"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defTabSz="957263"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defTabSz="957263"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defTabSz="957263" eaLnBrk="0" fontAlgn="base" hangingPunct="0">
              <a:spcBef>
                <a:spcPct val="0"/>
              </a:spcBef>
              <a:spcAft>
                <a:spcPct val="0"/>
              </a:spcAft>
              <a:defRPr sz="2000" b="1">
                <a:solidFill>
                  <a:schemeClr val="tx1"/>
                </a:solidFill>
                <a:latin typeface="Courier New" charset="0"/>
                <a:ea typeface="ＭＳ Ｐゴシック" charset="0"/>
              </a:defRPr>
            </a:lvl9pPr>
          </a:lstStyle>
          <a:p>
            <a:pPr eaLnBrk="1" hangingPunct="1"/>
            <a:fld id="{C50E72D9-2E4F-6B44-8F11-CE6AA1C43E1B}" type="slidenum">
              <a:rPr lang="en-US" sz="1300" b="0">
                <a:latin typeface="Times New Roman" charset="0"/>
              </a:rPr>
              <a:pPr eaLnBrk="1" hangingPunct="1"/>
              <a:t>7</a:t>
            </a:fld>
            <a:endParaRPr lang="en-US" sz="1300" b="0">
              <a:latin typeface="Times New Roman" charset="0"/>
            </a:endParaRPr>
          </a:p>
        </p:txBody>
      </p:sp>
      <p:sp>
        <p:nvSpPr>
          <p:cNvPr id="54274" name="Rectangle 2"/>
          <p:cNvSpPr>
            <a:spLocks noGrp="1" noRot="1" noChangeAspect="1" noChangeArrowheads="1"/>
          </p:cNvSpPr>
          <p:nvPr>
            <p:ph type="sldImg"/>
          </p:nvPr>
        </p:nvSpPr>
        <p:spPr>
          <a:solidFill>
            <a:srgbClr val="FFFFFF"/>
          </a:solidFill>
          <a:ln/>
        </p:spPr>
      </p:sp>
      <p:sp>
        <p:nvSpPr>
          <p:cNvPr id="54275"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val="1"/>
            </a:ext>
          </a:extLst>
        </p:spPr>
        <p:txBody>
          <a:bodyPr/>
          <a:lstStyle/>
          <a:p>
            <a:endParaRPr lang="en-US">
              <a:ea typeface="ＭＳ Ｐゴシック" charset="0"/>
              <a:cs typeface="ＭＳ Ｐゴシック"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7263" eaLnBrk="0" hangingPunct="0">
              <a:defRPr sz="2000" b="1">
                <a:solidFill>
                  <a:schemeClr val="tx1"/>
                </a:solidFill>
                <a:latin typeface="Courier New" charset="0"/>
                <a:ea typeface="ＭＳ Ｐゴシック" charset="0"/>
                <a:cs typeface="ＭＳ Ｐゴシック" charset="0"/>
              </a:defRPr>
            </a:lvl1pPr>
            <a:lvl2pPr marL="742950" indent="-285750" defTabSz="957263" eaLnBrk="0" hangingPunct="0">
              <a:defRPr sz="2000" b="1">
                <a:solidFill>
                  <a:schemeClr val="tx1"/>
                </a:solidFill>
                <a:latin typeface="Courier New" charset="0"/>
                <a:ea typeface="ＭＳ Ｐゴシック" charset="0"/>
              </a:defRPr>
            </a:lvl2pPr>
            <a:lvl3pPr marL="1143000" indent="-228600" defTabSz="957263" eaLnBrk="0" hangingPunct="0">
              <a:defRPr sz="2000" b="1">
                <a:solidFill>
                  <a:schemeClr val="tx1"/>
                </a:solidFill>
                <a:latin typeface="Courier New" charset="0"/>
                <a:ea typeface="ＭＳ Ｐゴシック" charset="0"/>
              </a:defRPr>
            </a:lvl3pPr>
            <a:lvl4pPr marL="1600200" indent="-228600" defTabSz="957263" eaLnBrk="0" hangingPunct="0">
              <a:defRPr sz="2000" b="1">
                <a:solidFill>
                  <a:schemeClr val="tx1"/>
                </a:solidFill>
                <a:latin typeface="Courier New" charset="0"/>
                <a:ea typeface="ＭＳ Ｐゴシック" charset="0"/>
              </a:defRPr>
            </a:lvl4pPr>
            <a:lvl5pPr marL="2057400" indent="-228600" defTabSz="957263" eaLnBrk="0" hangingPunct="0">
              <a:defRPr sz="2000" b="1">
                <a:solidFill>
                  <a:schemeClr val="tx1"/>
                </a:solidFill>
                <a:latin typeface="Courier New" charset="0"/>
                <a:ea typeface="ＭＳ Ｐゴシック" charset="0"/>
              </a:defRPr>
            </a:lvl5pPr>
            <a:lvl6pPr marL="2514600" indent="-228600" algn="r" defTabSz="957263"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defTabSz="957263"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defTabSz="957263"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defTabSz="957263" eaLnBrk="0" fontAlgn="base" hangingPunct="0">
              <a:spcBef>
                <a:spcPct val="0"/>
              </a:spcBef>
              <a:spcAft>
                <a:spcPct val="0"/>
              </a:spcAft>
              <a:defRPr sz="2000" b="1">
                <a:solidFill>
                  <a:schemeClr val="tx1"/>
                </a:solidFill>
                <a:latin typeface="Courier New" charset="0"/>
                <a:ea typeface="ＭＳ Ｐゴシック" charset="0"/>
              </a:defRPr>
            </a:lvl9pPr>
          </a:lstStyle>
          <a:p>
            <a:pPr eaLnBrk="1" hangingPunct="1"/>
            <a:fld id="{C50E72D9-2E4F-6B44-8F11-CE6AA1C43E1B}" type="slidenum">
              <a:rPr lang="en-US" sz="1300" b="0">
                <a:latin typeface="Times New Roman" charset="0"/>
              </a:rPr>
              <a:pPr eaLnBrk="1" hangingPunct="1"/>
              <a:t>8</a:t>
            </a:fld>
            <a:endParaRPr lang="en-US" sz="1300" b="0">
              <a:latin typeface="Times New Roman" charset="0"/>
            </a:endParaRPr>
          </a:p>
        </p:txBody>
      </p:sp>
      <p:sp>
        <p:nvSpPr>
          <p:cNvPr id="54274" name="Rectangle 2"/>
          <p:cNvSpPr>
            <a:spLocks noGrp="1" noRot="1" noChangeAspect="1" noChangeArrowheads="1"/>
          </p:cNvSpPr>
          <p:nvPr>
            <p:ph type="sldImg"/>
          </p:nvPr>
        </p:nvSpPr>
        <p:spPr>
          <a:solidFill>
            <a:srgbClr val="FFFFFF"/>
          </a:solidFill>
          <a:ln/>
        </p:spPr>
      </p:sp>
      <p:sp>
        <p:nvSpPr>
          <p:cNvPr id="54275"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val="1"/>
            </a:ext>
          </a:extLst>
        </p:spPr>
        <p:txBody>
          <a:bodyPr/>
          <a:lstStyle/>
          <a:p>
            <a:endParaRPr lang="en-US">
              <a:ea typeface="ＭＳ Ｐゴシック" charset="0"/>
              <a:cs typeface="ＭＳ Ｐゴシック"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774">
              <a:defRPr sz="2500">
                <a:solidFill>
                  <a:schemeClr val="tx1"/>
                </a:solidFill>
                <a:latin typeface="Comic Sans MS" charset="0"/>
                <a:ea typeface="MS PGothic" charset="0"/>
                <a:cs typeface="MS PGothic" charset="0"/>
              </a:defRPr>
            </a:lvl1pPr>
            <a:lvl2pPr marL="773782" indent="-297609" defTabSz="940774">
              <a:defRPr sz="2500">
                <a:solidFill>
                  <a:schemeClr val="tx1"/>
                </a:solidFill>
                <a:latin typeface="Comic Sans MS" charset="0"/>
                <a:ea typeface="MS PGothic" charset="0"/>
                <a:cs typeface="MS PGothic" charset="0"/>
              </a:defRPr>
            </a:lvl2pPr>
            <a:lvl3pPr marL="1190435" indent="-238087" defTabSz="940774">
              <a:defRPr sz="2500">
                <a:solidFill>
                  <a:schemeClr val="tx1"/>
                </a:solidFill>
                <a:latin typeface="Comic Sans MS" charset="0"/>
                <a:ea typeface="MS PGothic" charset="0"/>
                <a:cs typeface="MS PGothic" charset="0"/>
              </a:defRPr>
            </a:lvl3pPr>
            <a:lvl4pPr marL="1666608" indent="-238087" defTabSz="940774">
              <a:defRPr sz="2500">
                <a:solidFill>
                  <a:schemeClr val="tx1"/>
                </a:solidFill>
                <a:latin typeface="Comic Sans MS" charset="0"/>
                <a:ea typeface="MS PGothic" charset="0"/>
                <a:cs typeface="MS PGothic" charset="0"/>
              </a:defRPr>
            </a:lvl4pPr>
            <a:lvl5pPr marL="2142782" indent="-238087" defTabSz="940774">
              <a:defRPr sz="2500">
                <a:solidFill>
                  <a:schemeClr val="tx1"/>
                </a:solidFill>
                <a:latin typeface="Comic Sans MS" charset="0"/>
                <a:ea typeface="MS PGothic" charset="0"/>
                <a:cs typeface="MS PGothic" charset="0"/>
              </a:defRPr>
            </a:lvl5pPr>
            <a:lvl6pPr marL="2618956" indent="-238087" defTabSz="940774" eaLnBrk="0" fontAlgn="base" hangingPunct="0">
              <a:spcBef>
                <a:spcPct val="0"/>
              </a:spcBef>
              <a:spcAft>
                <a:spcPct val="0"/>
              </a:spcAft>
              <a:defRPr sz="2500">
                <a:solidFill>
                  <a:schemeClr val="tx1"/>
                </a:solidFill>
                <a:latin typeface="Comic Sans MS" charset="0"/>
                <a:ea typeface="MS PGothic" charset="0"/>
                <a:cs typeface="MS PGothic" charset="0"/>
              </a:defRPr>
            </a:lvl6pPr>
            <a:lvl7pPr marL="3095130" indent="-238087" defTabSz="940774" eaLnBrk="0" fontAlgn="base" hangingPunct="0">
              <a:spcBef>
                <a:spcPct val="0"/>
              </a:spcBef>
              <a:spcAft>
                <a:spcPct val="0"/>
              </a:spcAft>
              <a:defRPr sz="2500">
                <a:solidFill>
                  <a:schemeClr val="tx1"/>
                </a:solidFill>
                <a:latin typeface="Comic Sans MS" charset="0"/>
                <a:ea typeface="MS PGothic" charset="0"/>
                <a:cs typeface="MS PGothic" charset="0"/>
              </a:defRPr>
            </a:lvl7pPr>
            <a:lvl8pPr marL="3571304" indent="-238087" defTabSz="940774" eaLnBrk="0" fontAlgn="base" hangingPunct="0">
              <a:spcBef>
                <a:spcPct val="0"/>
              </a:spcBef>
              <a:spcAft>
                <a:spcPct val="0"/>
              </a:spcAft>
              <a:defRPr sz="2500">
                <a:solidFill>
                  <a:schemeClr val="tx1"/>
                </a:solidFill>
                <a:latin typeface="Comic Sans MS" charset="0"/>
                <a:ea typeface="MS PGothic" charset="0"/>
                <a:cs typeface="MS PGothic" charset="0"/>
              </a:defRPr>
            </a:lvl8pPr>
            <a:lvl9pPr marL="4047477" indent="-238087" defTabSz="940774" eaLnBrk="0" fontAlgn="base" hangingPunct="0">
              <a:spcBef>
                <a:spcPct val="0"/>
              </a:spcBef>
              <a:spcAft>
                <a:spcPct val="0"/>
              </a:spcAft>
              <a:defRPr sz="2500">
                <a:solidFill>
                  <a:schemeClr val="tx1"/>
                </a:solidFill>
                <a:latin typeface="Comic Sans MS" charset="0"/>
                <a:ea typeface="MS PGothic" charset="0"/>
                <a:cs typeface="MS PGothic" charset="0"/>
              </a:defRPr>
            </a:lvl9pPr>
          </a:lstStyle>
          <a:p>
            <a:fld id="{0FCDEF55-32D0-484A-9833-14D1DE67E24A}" type="slidenum">
              <a:rPr lang="en-US" sz="1100">
                <a:solidFill>
                  <a:srgbClr val="000000"/>
                </a:solidFill>
                <a:latin typeface="Times New Roman" charset="0"/>
              </a:rPr>
              <a:pPr/>
              <a:t>15</a:t>
            </a:fld>
            <a:endParaRPr lang="en-US" sz="1100">
              <a:solidFill>
                <a:srgbClr val="000000"/>
              </a:solidFill>
              <a:latin typeface="Times New Roman" charset="0"/>
            </a:endParaRPr>
          </a:p>
        </p:txBody>
      </p:sp>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ja-JP">
                <a:ea typeface="MS PGothic" charset="0"/>
              </a:rPr>
              <a:t>In this video you are going to learn about the second transport layer UDP, the User Datagram Protocol. UDP is used by applications that don’t need the guaranteed delivery service of TCP, either because the application handles retransmissions in its own private way, or because the application just doesn’t need reliable delivery. UDP is much much simpler than TCP, which is why this video is much shorter. All UDP does is take application data and create a UDP datagram, then hands it to the network layer. The UDP datagram identifies the application that the data should be sent to at the other end. That’s about it.  </a:t>
            </a:r>
            <a:endParaRPr lang="en-US">
              <a:ea typeface="MS PGothic"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774">
              <a:defRPr sz="2500">
                <a:solidFill>
                  <a:schemeClr val="tx1"/>
                </a:solidFill>
                <a:latin typeface="Comic Sans MS" charset="0"/>
                <a:ea typeface="MS PGothic" charset="0"/>
                <a:cs typeface="MS PGothic" charset="0"/>
              </a:defRPr>
            </a:lvl1pPr>
            <a:lvl2pPr marL="773782" indent="-297609" defTabSz="940774">
              <a:defRPr sz="2500">
                <a:solidFill>
                  <a:schemeClr val="tx1"/>
                </a:solidFill>
                <a:latin typeface="Comic Sans MS" charset="0"/>
                <a:ea typeface="MS PGothic" charset="0"/>
                <a:cs typeface="MS PGothic" charset="0"/>
              </a:defRPr>
            </a:lvl2pPr>
            <a:lvl3pPr marL="1190435" indent="-238087" defTabSz="940774">
              <a:defRPr sz="2500">
                <a:solidFill>
                  <a:schemeClr val="tx1"/>
                </a:solidFill>
                <a:latin typeface="Comic Sans MS" charset="0"/>
                <a:ea typeface="MS PGothic" charset="0"/>
                <a:cs typeface="MS PGothic" charset="0"/>
              </a:defRPr>
            </a:lvl3pPr>
            <a:lvl4pPr marL="1666608" indent="-238087" defTabSz="940774">
              <a:defRPr sz="2500">
                <a:solidFill>
                  <a:schemeClr val="tx1"/>
                </a:solidFill>
                <a:latin typeface="Comic Sans MS" charset="0"/>
                <a:ea typeface="MS PGothic" charset="0"/>
                <a:cs typeface="MS PGothic" charset="0"/>
              </a:defRPr>
            </a:lvl4pPr>
            <a:lvl5pPr marL="2142782" indent="-238087" defTabSz="940774">
              <a:defRPr sz="2500">
                <a:solidFill>
                  <a:schemeClr val="tx1"/>
                </a:solidFill>
                <a:latin typeface="Comic Sans MS" charset="0"/>
                <a:ea typeface="MS PGothic" charset="0"/>
                <a:cs typeface="MS PGothic" charset="0"/>
              </a:defRPr>
            </a:lvl5pPr>
            <a:lvl6pPr marL="2618956" indent="-238087" defTabSz="940774" eaLnBrk="0" fontAlgn="base" hangingPunct="0">
              <a:spcBef>
                <a:spcPct val="0"/>
              </a:spcBef>
              <a:spcAft>
                <a:spcPct val="0"/>
              </a:spcAft>
              <a:defRPr sz="2500">
                <a:solidFill>
                  <a:schemeClr val="tx1"/>
                </a:solidFill>
                <a:latin typeface="Comic Sans MS" charset="0"/>
                <a:ea typeface="MS PGothic" charset="0"/>
                <a:cs typeface="MS PGothic" charset="0"/>
              </a:defRPr>
            </a:lvl6pPr>
            <a:lvl7pPr marL="3095130" indent="-238087" defTabSz="940774" eaLnBrk="0" fontAlgn="base" hangingPunct="0">
              <a:spcBef>
                <a:spcPct val="0"/>
              </a:spcBef>
              <a:spcAft>
                <a:spcPct val="0"/>
              </a:spcAft>
              <a:defRPr sz="2500">
                <a:solidFill>
                  <a:schemeClr val="tx1"/>
                </a:solidFill>
                <a:latin typeface="Comic Sans MS" charset="0"/>
                <a:ea typeface="MS PGothic" charset="0"/>
                <a:cs typeface="MS PGothic" charset="0"/>
              </a:defRPr>
            </a:lvl7pPr>
            <a:lvl8pPr marL="3571304" indent="-238087" defTabSz="940774" eaLnBrk="0" fontAlgn="base" hangingPunct="0">
              <a:spcBef>
                <a:spcPct val="0"/>
              </a:spcBef>
              <a:spcAft>
                <a:spcPct val="0"/>
              </a:spcAft>
              <a:defRPr sz="2500">
                <a:solidFill>
                  <a:schemeClr val="tx1"/>
                </a:solidFill>
                <a:latin typeface="Comic Sans MS" charset="0"/>
                <a:ea typeface="MS PGothic" charset="0"/>
                <a:cs typeface="MS PGothic" charset="0"/>
              </a:defRPr>
            </a:lvl8pPr>
            <a:lvl9pPr marL="4047477" indent="-238087" defTabSz="940774" eaLnBrk="0" fontAlgn="base" hangingPunct="0">
              <a:spcBef>
                <a:spcPct val="0"/>
              </a:spcBef>
              <a:spcAft>
                <a:spcPct val="0"/>
              </a:spcAft>
              <a:defRPr sz="2500">
                <a:solidFill>
                  <a:schemeClr val="tx1"/>
                </a:solidFill>
                <a:latin typeface="Comic Sans MS" charset="0"/>
                <a:ea typeface="MS PGothic" charset="0"/>
                <a:cs typeface="MS PGothic" charset="0"/>
              </a:defRPr>
            </a:lvl9pPr>
          </a:lstStyle>
          <a:p>
            <a:fld id="{F65C9C86-4043-0341-B1C8-BA10E92389A3}" type="slidenum">
              <a:rPr lang="en-US" sz="1100">
                <a:latin typeface="Times New Roman" charset="0"/>
              </a:rPr>
              <a:pPr/>
              <a:t>16</a:t>
            </a:fld>
            <a:endParaRPr lang="en-US" sz="1100">
              <a:latin typeface="Times New Roman" charset="0"/>
            </a:endParaRPr>
          </a:p>
        </p:txBody>
      </p:sp>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ea typeface="MS PGothic" charset="0"/>
              </a:rPr>
              <a:t>As we have come to expect, the UDP datagram is encapsulated inside the data field of the IP datagram.</a:t>
            </a:r>
          </a:p>
          <a:p>
            <a:r>
              <a:rPr lang="en-US" dirty="0">
                <a:ea typeface="MS PGothic" charset="0"/>
              </a:rPr>
              <a:t> &lt;click&gt; UDP provides a very simple service, as should be clear from the small number of fields in the UDP header.  </a:t>
            </a:r>
          </a:p>
          <a:p>
            <a:r>
              <a:rPr lang="en-US" dirty="0">
                <a:ea typeface="MS PGothic" charset="0"/>
              </a:rPr>
              <a:t>Unlike TCP that has over ten header fields, UDP has just four. </a:t>
            </a:r>
          </a:p>
          <a:p>
            <a:r>
              <a:rPr lang="en-US" dirty="0">
                <a:ea typeface="MS PGothic" charset="0"/>
              </a:rPr>
              <a:t>&lt;click&gt; 1. The source port indicates which application the data comes from. If the far end replies, it will send a datagram with this port number as the destination so it can find its way back to the correct application.</a:t>
            </a:r>
          </a:p>
          <a:p>
            <a:r>
              <a:rPr lang="en-US" dirty="0">
                <a:ea typeface="MS PGothic" charset="0"/>
              </a:rPr>
              <a:t>&lt;click&gt; 2. The destination port indicates which application the data should be delivered to at the other end host. The port numbers in UDP serve the same purpose as in TCP - they direct incoming packets to the correct application process.</a:t>
            </a:r>
          </a:p>
          <a:p>
            <a:r>
              <a:rPr lang="en-US" dirty="0">
                <a:ea typeface="MS PGothic" charset="0"/>
              </a:rPr>
              <a:t>&lt;click&gt; 3. The 16-bit Length field specifies the length of the whole UDP datagram – header plus data – in bytes. The value must be at least 8 bytes, because that is the length of the UDP header. </a:t>
            </a:r>
          </a:p>
          <a:p>
            <a:r>
              <a:rPr lang="en-US" dirty="0">
                <a:ea typeface="MS PGothic" charset="0"/>
              </a:rPr>
              <a:t>&lt;click&gt; 4. The UDP checksum is optional when using IPv4. If the sender doesn’t include a checksum, the field is filled with all zeroes. If a UDP checksum is used, then it is calculated over the UDP header and data.</a:t>
            </a:r>
          </a:p>
          <a:p>
            <a:endParaRPr lang="en-US" dirty="0">
              <a:ea typeface="MS PGothic" charset="0"/>
            </a:endParaRPr>
          </a:p>
          <a:p>
            <a:r>
              <a:rPr lang="en-US" dirty="0">
                <a:ea typeface="MS PGothic" charset="0"/>
              </a:rPr>
              <a:t>In fact, the UDP checksum calculation also includes a portion of the IPv4 header as well, as shown here &lt;click&gt;. The calculation includes the IP source and destination addresses and the protocol ID which has the value of 17 and tells us that the IP datagram carries UDP data. You might be wondering why the UDP checksum includes part of the IP header – doesn’t that violate the clean separation of layers? Yes, it does. The rationale for violating the layering principle and using information from the layer below is that it allows the UDP layer to detect datagrams that were delivered to the wrong destination. </a:t>
            </a:r>
          </a:p>
          <a:p>
            <a:endParaRPr lang="en-US" dirty="0">
              <a:ea typeface="MS PGothic" charset="0"/>
            </a:endParaRPr>
          </a:p>
          <a:p>
            <a:r>
              <a:rPr lang="en-US" dirty="0">
                <a:ea typeface="MS PGothic" charset="0"/>
              </a:rPr>
              <a:t>In summary, the UDP header is small, because the service it offers the application is very simple. It provides a simple message protocol for sending data from an application on one host that may or may not be delivered to an application  on a remote host.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774">
              <a:defRPr sz="2500">
                <a:solidFill>
                  <a:schemeClr val="tx1"/>
                </a:solidFill>
                <a:latin typeface="Comic Sans MS" charset="0"/>
                <a:ea typeface="MS PGothic" charset="0"/>
                <a:cs typeface="MS PGothic" charset="0"/>
              </a:defRPr>
            </a:lvl1pPr>
            <a:lvl2pPr marL="773782" indent="-297609" defTabSz="940774">
              <a:defRPr sz="2500">
                <a:solidFill>
                  <a:schemeClr val="tx1"/>
                </a:solidFill>
                <a:latin typeface="Comic Sans MS" charset="0"/>
                <a:ea typeface="MS PGothic" charset="0"/>
                <a:cs typeface="MS PGothic" charset="0"/>
              </a:defRPr>
            </a:lvl2pPr>
            <a:lvl3pPr marL="1190435" indent="-238087" defTabSz="940774">
              <a:defRPr sz="2500">
                <a:solidFill>
                  <a:schemeClr val="tx1"/>
                </a:solidFill>
                <a:latin typeface="Comic Sans MS" charset="0"/>
                <a:ea typeface="MS PGothic" charset="0"/>
                <a:cs typeface="MS PGothic" charset="0"/>
              </a:defRPr>
            </a:lvl3pPr>
            <a:lvl4pPr marL="1666608" indent="-238087" defTabSz="940774">
              <a:defRPr sz="2500">
                <a:solidFill>
                  <a:schemeClr val="tx1"/>
                </a:solidFill>
                <a:latin typeface="Comic Sans MS" charset="0"/>
                <a:ea typeface="MS PGothic" charset="0"/>
                <a:cs typeface="MS PGothic" charset="0"/>
              </a:defRPr>
            </a:lvl4pPr>
            <a:lvl5pPr marL="2142782" indent="-238087" defTabSz="940774">
              <a:defRPr sz="2500">
                <a:solidFill>
                  <a:schemeClr val="tx1"/>
                </a:solidFill>
                <a:latin typeface="Comic Sans MS" charset="0"/>
                <a:ea typeface="MS PGothic" charset="0"/>
                <a:cs typeface="MS PGothic" charset="0"/>
              </a:defRPr>
            </a:lvl5pPr>
            <a:lvl6pPr marL="2618956" indent="-238087" defTabSz="940774" eaLnBrk="0" fontAlgn="base" hangingPunct="0">
              <a:spcBef>
                <a:spcPct val="0"/>
              </a:spcBef>
              <a:spcAft>
                <a:spcPct val="0"/>
              </a:spcAft>
              <a:defRPr sz="2500">
                <a:solidFill>
                  <a:schemeClr val="tx1"/>
                </a:solidFill>
                <a:latin typeface="Comic Sans MS" charset="0"/>
                <a:ea typeface="MS PGothic" charset="0"/>
                <a:cs typeface="MS PGothic" charset="0"/>
              </a:defRPr>
            </a:lvl6pPr>
            <a:lvl7pPr marL="3095130" indent="-238087" defTabSz="940774" eaLnBrk="0" fontAlgn="base" hangingPunct="0">
              <a:spcBef>
                <a:spcPct val="0"/>
              </a:spcBef>
              <a:spcAft>
                <a:spcPct val="0"/>
              </a:spcAft>
              <a:defRPr sz="2500">
                <a:solidFill>
                  <a:schemeClr val="tx1"/>
                </a:solidFill>
                <a:latin typeface="Comic Sans MS" charset="0"/>
                <a:ea typeface="MS PGothic" charset="0"/>
                <a:cs typeface="MS PGothic" charset="0"/>
              </a:defRPr>
            </a:lvl7pPr>
            <a:lvl8pPr marL="3571304" indent="-238087" defTabSz="940774" eaLnBrk="0" fontAlgn="base" hangingPunct="0">
              <a:spcBef>
                <a:spcPct val="0"/>
              </a:spcBef>
              <a:spcAft>
                <a:spcPct val="0"/>
              </a:spcAft>
              <a:defRPr sz="2500">
                <a:solidFill>
                  <a:schemeClr val="tx1"/>
                </a:solidFill>
                <a:latin typeface="Comic Sans MS" charset="0"/>
                <a:ea typeface="MS PGothic" charset="0"/>
                <a:cs typeface="MS PGothic" charset="0"/>
              </a:defRPr>
            </a:lvl8pPr>
            <a:lvl9pPr marL="4047477" indent="-238087" defTabSz="940774" eaLnBrk="0" fontAlgn="base" hangingPunct="0">
              <a:spcBef>
                <a:spcPct val="0"/>
              </a:spcBef>
              <a:spcAft>
                <a:spcPct val="0"/>
              </a:spcAft>
              <a:defRPr sz="2500">
                <a:solidFill>
                  <a:schemeClr val="tx1"/>
                </a:solidFill>
                <a:latin typeface="Comic Sans MS" charset="0"/>
                <a:ea typeface="MS PGothic" charset="0"/>
                <a:cs typeface="MS PGothic" charset="0"/>
              </a:defRPr>
            </a:lvl9pPr>
          </a:lstStyle>
          <a:p>
            <a:fld id="{E33EDCB3-AE34-2945-B3C9-543BD127F6C3}" type="slidenum">
              <a:rPr lang="en-US" sz="1100">
                <a:latin typeface="Times New Roman" charset="0"/>
              </a:rPr>
              <a:pPr/>
              <a:t>17</a:t>
            </a:fld>
            <a:endParaRPr lang="en-US" sz="1100">
              <a:latin typeface="Times New Roman" charset="0"/>
            </a:endParaRPr>
          </a:p>
        </p:txBody>
      </p:sp>
      <p:sp>
        <p:nvSpPr>
          <p:cNvPr id="91138" name="Rectangle 2"/>
          <p:cNvSpPr>
            <a:spLocks noGrp="1" noRot="1" noChangeAspect="1" noChangeArrowheads="1" noTextEdit="1"/>
          </p:cNvSpPr>
          <p:nvPr>
            <p:ph type="sldImg"/>
          </p:nvPr>
        </p:nvSpPr>
        <p:spPr>
          <a:ln/>
        </p:spPr>
      </p:sp>
      <p:sp>
        <p:nvSpPr>
          <p:cNvPr id="91139"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ea typeface="MS PGothic" charset="0"/>
              </a:rPr>
              <a:t>Port numbers in UDP work the same way as in TCP.</a:t>
            </a:r>
          </a:p>
          <a:p>
            <a:endParaRPr lang="en-US">
              <a:ea typeface="MS PGothic" charset="0"/>
            </a:endParaRPr>
          </a:p>
          <a:p>
            <a:r>
              <a:rPr lang="en-US">
                <a:ea typeface="MS PGothic" charset="0"/>
              </a:rPr>
              <a:t>&lt;click&gt; If process 1 on Host A has data to send to process 1 on Host B that uses port 177, the data is placed into a new UDP datagram with destination port 177. Host A adds its own source port number so any replies can be sent to Process 1 on Host A. </a:t>
            </a:r>
          </a:p>
          <a:p>
            <a:r>
              <a:rPr lang="en-US">
                <a:ea typeface="MS PGothic" charset="0"/>
              </a:rPr>
              <a:t>&lt;click&gt; The datagram is encapsulated in an IP datagram and sent to Host B. </a:t>
            </a:r>
          </a:p>
          <a:p>
            <a:r>
              <a:rPr lang="en-US">
                <a:ea typeface="MS PGothic" charset="0"/>
              </a:rPr>
              <a:t>&lt;click&gt; Host B removes the UDP datagram and directs the data to Process 1 &lt;click&gt;</a:t>
            </a:r>
          </a:p>
          <a:p>
            <a:endParaRPr lang="en-US">
              <a:ea typeface="MS PGothic" charset="0"/>
            </a:endParaRPr>
          </a:p>
          <a:p>
            <a:r>
              <a:rPr lang="en-US">
                <a:ea typeface="MS PGothic" charset="0"/>
              </a:rPr>
              <a:t>It is useful to think of UDP as merely a Demultiplexing mechanism to divide up the stream of UDP datagrams and send them to the correct process. In fact, some people call it the User Demultiplexing Protcol for this reason --- it is essentially all UDP does.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Slide Image Placeholder 1"/>
          <p:cNvSpPr>
            <a:spLocks noGrp="1" noRot="1" noChangeAspect="1" noTextEdit="1"/>
          </p:cNvSpPr>
          <p:nvPr>
            <p:ph type="sldImg"/>
          </p:nvPr>
        </p:nvSpPr>
        <p:spPr>
          <a:ln/>
        </p:spPr>
      </p:sp>
      <p:sp>
        <p:nvSpPr>
          <p:cNvPr id="93186"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90000"/>
              </a:lnSpc>
              <a:spcBef>
                <a:spcPct val="20000"/>
              </a:spcBef>
              <a:buSzPct val="75000"/>
              <a:buFont typeface="Wingdings" charset="0"/>
              <a:buNone/>
            </a:pPr>
            <a:r>
              <a:rPr lang="en-US" sz="1000">
                <a:ea typeface="MS PGothic" charset="0"/>
              </a:rPr>
              <a:t>To sum up UDP’s Service Model, we say that it has the following three properties shown in the table.</a:t>
            </a:r>
          </a:p>
          <a:p>
            <a:pPr>
              <a:lnSpc>
                <a:spcPct val="90000"/>
              </a:lnSpc>
              <a:spcBef>
                <a:spcPct val="20000"/>
              </a:spcBef>
              <a:buSzPct val="75000"/>
              <a:buFont typeface="Wingdings" charset="0"/>
              <a:buNone/>
            </a:pPr>
            <a:r>
              <a:rPr lang="en-US" sz="1000">
                <a:ea typeface="MS PGothic" charset="0"/>
              </a:rPr>
              <a:t>&lt;click&gt; First, it provides a connectionless datagram service. No connection is established, because none is needed – all of the information is self-contained in the datagram &lt;click&gt;. It means packets may show up in an any order, so if the application cares about in order delivery, it will need to resequence the data itself.</a:t>
            </a:r>
          </a:p>
          <a:p>
            <a:pPr>
              <a:lnSpc>
                <a:spcPct val="90000"/>
              </a:lnSpc>
              <a:spcBef>
                <a:spcPct val="20000"/>
              </a:spcBef>
              <a:buSzPct val="75000"/>
              <a:buFont typeface="Wingdings" charset="0"/>
              <a:buNone/>
            </a:pPr>
            <a:endParaRPr lang="en-US" sz="1000">
              <a:ea typeface="MS PGothic" charset="0"/>
            </a:endParaRPr>
          </a:p>
          <a:p>
            <a:pPr>
              <a:lnSpc>
                <a:spcPct val="90000"/>
              </a:lnSpc>
              <a:spcBef>
                <a:spcPct val="20000"/>
              </a:spcBef>
              <a:buSzPct val="75000"/>
              <a:buFont typeface="Wingdings" charset="0"/>
              <a:buNone/>
            </a:pPr>
            <a:r>
              <a:rPr lang="en-US" sz="1000">
                <a:ea typeface="MS PGothic" charset="0"/>
              </a:rPr>
              <a:t>&lt;click&gt; UDP is an unreliable delivery service. It doesn’t send any acknowledgments to let us know data reached the other end. It has no mechanism to detect missing datagrams. If an entire datagram is dropped along the way, UDP will not inform the application, and it will not ask the source to resend the datagram. However, the application might choose to ask for the data again by itself, essentially building a retransmission mechanism on top of UDP. Early versions of NFS, the network file system did exactly this. They decided they didn’t want to use the sliding window used by TCP, so they created their own inside the application.</a:t>
            </a:r>
          </a:p>
          <a:p>
            <a:pPr>
              <a:lnSpc>
                <a:spcPct val="90000"/>
              </a:lnSpc>
              <a:spcBef>
                <a:spcPct val="20000"/>
              </a:spcBef>
              <a:buSzPct val="75000"/>
              <a:buFont typeface="Wingdings" charset="0"/>
              <a:buNone/>
            </a:pPr>
            <a:endParaRPr lang="en-US" sz="1000">
              <a:ea typeface="MS PGothic" charset="0"/>
            </a:endParaRPr>
          </a:p>
          <a:p>
            <a:pPr>
              <a:lnSpc>
                <a:spcPct val="90000"/>
              </a:lnSpc>
              <a:spcBef>
                <a:spcPct val="20000"/>
              </a:spcBef>
              <a:buSzPct val="75000"/>
              <a:buFont typeface="Wingdings" charset="0"/>
              <a:buNone/>
            </a:pPr>
            <a:r>
              <a:rPr lang="en-US" sz="1000">
                <a:ea typeface="MS PGothic" charset="0"/>
              </a:rPr>
              <a:t>UDP should sound very much like the service provided by the IP layer. That’s because UDP is offering little more than a simple  wrapper on top of the IP layer, with the means to direct the arriving data to the correct application at the other end.</a:t>
            </a:r>
          </a:p>
          <a:p>
            <a:pPr>
              <a:lnSpc>
                <a:spcPct val="90000"/>
              </a:lnSpc>
              <a:spcBef>
                <a:spcPct val="20000"/>
              </a:spcBef>
              <a:buSzPct val="75000"/>
              <a:buFont typeface="Wingdings" charset="0"/>
              <a:buNone/>
            </a:pPr>
            <a:endParaRPr lang="en-US" sz="1000">
              <a:ea typeface="MS PGothic" charset="0"/>
            </a:endParaRPr>
          </a:p>
          <a:p>
            <a:pPr>
              <a:lnSpc>
                <a:spcPct val="90000"/>
              </a:lnSpc>
              <a:spcBef>
                <a:spcPct val="20000"/>
              </a:spcBef>
              <a:buSzPct val="75000"/>
              <a:buFont typeface="Wingdings" charset="0"/>
              <a:buNone/>
            </a:pPr>
            <a:r>
              <a:rPr lang="en-US" sz="1000">
                <a:ea typeface="MS PGothic" charset="0"/>
              </a:rPr>
              <a:t>So why do we have UDP?  It is used by applications that don</a:t>
            </a:r>
            <a:r>
              <a:rPr lang="ja-JP" altLang="en-US" sz="1000">
                <a:latin typeface="Arial" charset="0"/>
                <a:ea typeface="MS PGothic" charset="0"/>
              </a:rPr>
              <a:t>’</a:t>
            </a:r>
            <a:r>
              <a:rPr lang="en-US" altLang="ja-JP" sz="1000">
                <a:ea typeface="MS PGothic" charset="0"/>
              </a:rPr>
              <a:t>t need reliable delivery, such as simple request-response applications. DNS – the domain name system used by the Internet to turn a hostname into an IP address uses UDP because the request is fully contained in one UDP datagram. You’ll learn how DNS works later, but for now you just need to know that if we send a DNS request containing a hostname, the DNS server will respond with an IP address we can use to send IP datagrams to the host.  If the request is successful, then using UDP is lightweight and fast – there is no need to setup a connection before making the query. If the request is unsuccessful, it simply times out and is resent. This makes DNS simple and fast most of the time. The DHCP or Dynamic Host Configuration Protocol also uses UDP. DHCP helps a new host find out its IP address when it joins a network. Your laptop probably uses DHCP when it connects to WiFi. We’ll learn more about DHCP later, but it’s enough to know here that DHCP is also a request-response application making a single, self-contained request in one UDP datagram. The Network Time Protocol or NTP also uses UDP for the same reason.</a:t>
            </a:r>
          </a:p>
          <a:p>
            <a:pPr>
              <a:lnSpc>
                <a:spcPct val="90000"/>
              </a:lnSpc>
              <a:spcBef>
                <a:spcPct val="20000"/>
              </a:spcBef>
              <a:buSzPct val="75000"/>
              <a:buFont typeface="Wingdings" charset="0"/>
              <a:buNone/>
            </a:pPr>
            <a:endParaRPr lang="en-US" sz="1000">
              <a:ea typeface="MS PGothic" charset="0"/>
            </a:endParaRPr>
          </a:p>
          <a:p>
            <a:pPr>
              <a:lnSpc>
                <a:spcPct val="90000"/>
              </a:lnSpc>
              <a:spcBef>
                <a:spcPct val="20000"/>
              </a:spcBef>
              <a:buSzPct val="75000"/>
              <a:buFont typeface="Wingdings" charset="0"/>
              <a:buNone/>
            </a:pPr>
            <a:r>
              <a:rPr lang="en-US" sz="1000">
                <a:ea typeface="MS PGothic" charset="0"/>
              </a:rPr>
              <a:t>Some applications use UDP because they have their own special needs for retransmission, congestion control, in-sequence delivery. A few real-time streaming audio and video services use UDP. This is much less common that it used to be, because most video and audio streams of http today, which uses TCP instead of UDP.  </a:t>
            </a:r>
          </a:p>
        </p:txBody>
      </p:sp>
      <p:sp>
        <p:nvSpPr>
          <p:cNvPr id="93187"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774">
              <a:defRPr sz="2500">
                <a:solidFill>
                  <a:schemeClr val="tx1"/>
                </a:solidFill>
                <a:latin typeface="Comic Sans MS" charset="0"/>
                <a:ea typeface="MS PGothic" charset="0"/>
                <a:cs typeface="MS PGothic" charset="0"/>
              </a:defRPr>
            </a:lvl1pPr>
            <a:lvl2pPr marL="773782" indent="-297609" defTabSz="940774">
              <a:defRPr sz="2500">
                <a:solidFill>
                  <a:schemeClr val="tx1"/>
                </a:solidFill>
                <a:latin typeface="Comic Sans MS" charset="0"/>
                <a:ea typeface="MS PGothic" charset="0"/>
                <a:cs typeface="MS PGothic" charset="0"/>
              </a:defRPr>
            </a:lvl2pPr>
            <a:lvl3pPr marL="1190435" indent="-238087" defTabSz="940774">
              <a:defRPr sz="2500">
                <a:solidFill>
                  <a:schemeClr val="tx1"/>
                </a:solidFill>
                <a:latin typeface="Comic Sans MS" charset="0"/>
                <a:ea typeface="MS PGothic" charset="0"/>
                <a:cs typeface="MS PGothic" charset="0"/>
              </a:defRPr>
            </a:lvl3pPr>
            <a:lvl4pPr marL="1666608" indent="-238087" defTabSz="940774">
              <a:defRPr sz="2500">
                <a:solidFill>
                  <a:schemeClr val="tx1"/>
                </a:solidFill>
                <a:latin typeface="Comic Sans MS" charset="0"/>
                <a:ea typeface="MS PGothic" charset="0"/>
                <a:cs typeface="MS PGothic" charset="0"/>
              </a:defRPr>
            </a:lvl4pPr>
            <a:lvl5pPr marL="2142782" indent="-238087" defTabSz="940774">
              <a:defRPr sz="2500">
                <a:solidFill>
                  <a:schemeClr val="tx1"/>
                </a:solidFill>
                <a:latin typeface="Comic Sans MS" charset="0"/>
                <a:ea typeface="MS PGothic" charset="0"/>
                <a:cs typeface="MS PGothic" charset="0"/>
              </a:defRPr>
            </a:lvl5pPr>
            <a:lvl6pPr marL="2618956" indent="-238087" defTabSz="940774" eaLnBrk="0" fontAlgn="base" hangingPunct="0">
              <a:spcBef>
                <a:spcPct val="0"/>
              </a:spcBef>
              <a:spcAft>
                <a:spcPct val="0"/>
              </a:spcAft>
              <a:defRPr sz="2500">
                <a:solidFill>
                  <a:schemeClr val="tx1"/>
                </a:solidFill>
                <a:latin typeface="Comic Sans MS" charset="0"/>
                <a:ea typeface="MS PGothic" charset="0"/>
                <a:cs typeface="MS PGothic" charset="0"/>
              </a:defRPr>
            </a:lvl6pPr>
            <a:lvl7pPr marL="3095130" indent="-238087" defTabSz="940774" eaLnBrk="0" fontAlgn="base" hangingPunct="0">
              <a:spcBef>
                <a:spcPct val="0"/>
              </a:spcBef>
              <a:spcAft>
                <a:spcPct val="0"/>
              </a:spcAft>
              <a:defRPr sz="2500">
                <a:solidFill>
                  <a:schemeClr val="tx1"/>
                </a:solidFill>
                <a:latin typeface="Comic Sans MS" charset="0"/>
                <a:ea typeface="MS PGothic" charset="0"/>
                <a:cs typeface="MS PGothic" charset="0"/>
              </a:defRPr>
            </a:lvl7pPr>
            <a:lvl8pPr marL="3571304" indent="-238087" defTabSz="940774" eaLnBrk="0" fontAlgn="base" hangingPunct="0">
              <a:spcBef>
                <a:spcPct val="0"/>
              </a:spcBef>
              <a:spcAft>
                <a:spcPct val="0"/>
              </a:spcAft>
              <a:defRPr sz="2500">
                <a:solidFill>
                  <a:schemeClr val="tx1"/>
                </a:solidFill>
                <a:latin typeface="Comic Sans MS" charset="0"/>
                <a:ea typeface="MS PGothic" charset="0"/>
                <a:cs typeface="MS PGothic" charset="0"/>
              </a:defRPr>
            </a:lvl8pPr>
            <a:lvl9pPr marL="4047477" indent="-238087" defTabSz="940774" eaLnBrk="0" fontAlgn="base" hangingPunct="0">
              <a:spcBef>
                <a:spcPct val="0"/>
              </a:spcBef>
              <a:spcAft>
                <a:spcPct val="0"/>
              </a:spcAft>
              <a:defRPr sz="2500">
                <a:solidFill>
                  <a:schemeClr val="tx1"/>
                </a:solidFill>
                <a:latin typeface="Comic Sans MS" charset="0"/>
                <a:ea typeface="MS PGothic" charset="0"/>
                <a:cs typeface="MS PGothic" charset="0"/>
              </a:defRPr>
            </a:lvl9pPr>
          </a:lstStyle>
          <a:p>
            <a:fld id="{6903942F-D2DB-4A47-92AD-F473B5C59687}" type="slidenum">
              <a:rPr lang="en-US" sz="1100">
                <a:latin typeface="Times New Roman" charset="0"/>
              </a:rPr>
              <a:pPr/>
              <a:t>18</a:t>
            </a:fld>
            <a:endParaRPr lang="en-US" sz="1100">
              <a:latin typeface="Times New Roman"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Slide Image Placeholder 1"/>
          <p:cNvSpPr>
            <a:spLocks noGrp="1" noRot="1" noChangeAspect="1" noTextEdit="1"/>
          </p:cNvSpPr>
          <p:nvPr>
            <p:ph type="sldImg"/>
          </p:nvPr>
        </p:nvSpPr>
        <p:spPr>
          <a:ln/>
        </p:spPr>
      </p:sp>
      <p:sp>
        <p:nvSpPr>
          <p:cNvPr id="95234"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ea typeface="MS PGothic" charset="0"/>
              </a:rPr>
              <a:t>In summary,  UDP provides a simpler, datagram delivery service between application processes.</a:t>
            </a:r>
          </a:p>
          <a:p>
            <a:endParaRPr lang="en-US">
              <a:ea typeface="MS PGothic" charset="0"/>
            </a:endParaRPr>
          </a:p>
        </p:txBody>
      </p:sp>
      <p:sp>
        <p:nvSpPr>
          <p:cNvPr id="95235"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774">
              <a:defRPr sz="2500">
                <a:solidFill>
                  <a:schemeClr val="tx1"/>
                </a:solidFill>
                <a:latin typeface="Comic Sans MS" charset="0"/>
                <a:ea typeface="MS PGothic" charset="0"/>
                <a:cs typeface="MS PGothic" charset="0"/>
              </a:defRPr>
            </a:lvl1pPr>
            <a:lvl2pPr marL="773782" indent="-297609" defTabSz="940774">
              <a:defRPr sz="2500">
                <a:solidFill>
                  <a:schemeClr val="tx1"/>
                </a:solidFill>
                <a:latin typeface="Comic Sans MS" charset="0"/>
                <a:ea typeface="MS PGothic" charset="0"/>
                <a:cs typeface="MS PGothic" charset="0"/>
              </a:defRPr>
            </a:lvl2pPr>
            <a:lvl3pPr marL="1190435" indent="-238087" defTabSz="940774">
              <a:defRPr sz="2500">
                <a:solidFill>
                  <a:schemeClr val="tx1"/>
                </a:solidFill>
                <a:latin typeface="Comic Sans MS" charset="0"/>
                <a:ea typeface="MS PGothic" charset="0"/>
                <a:cs typeface="MS PGothic" charset="0"/>
              </a:defRPr>
            </a:lvl3pPr>
            <a:lvl4pPr marL="1666608" indent="-238087" defTabSz="940774">
              <a:defRPr sz="2500">
                <a:solidFill>
                  <a:schemeClr val="tx1"/>
                </a:solidFill>
                <a:latin typeface="Comic Sans MS" charset="0"/>
                <a:ea typeface="MS PGothic" charset="0"/>
                <a:cs typeface="MS PGothic" charset="0"/>
              </a:defRPr>
            </a:lvl4pPr>
            <a:lvl5pPr marL="2142782" indent="-238087" defTabSz="940774">
              <a:defRPr sz="2500">
                <a:solidFill>
                  <a:schemeClr val="tx1"/>
                </a:solidFill>
                <a:latin typeface="Comic Sans MS" charset="0"/>
                <a:ea typeface="MS PGothic" charset="0"/>
                <a:cs typeface="MS PGothic" charset="0"/>
              </a:defRPr>
            </a:lvl5pPr>
            <a:lvl6pPr marL="2618956" indent="-238087" defTabSz="940774" eaLnBrk="0" fontAlgn="base" hangingPunct="0">
              <a:spcBef>
                <a:spcPct val="0"/>
              </a:spcBef>
              <a:spcAft>
                <a:spcPct val="0"/>
              </a:spcAft>
              <a:defRPr sz="2500">
                <a:solidFill>
                  <a:schemeClr val="tx1"/>
                </a:solidFill>
                <a:latin typeface="Comic Sans MS" charset="0"/>
                <a:ea typeface="MS PGothic" charset="0"/>
                <a:cs typeface="MS PGothic" charset="0"/>
              </a:defRPr>
            </a:lvl6pPr>
            <a:lvl7pPr marL="3095130" indent="-238087" defTabSz="940774" eaLnBrk="0" fontAlgn="base" hangingPunct="0">
              <a:spcBef>
                <a:spcPct val="0"/>
              </a:spcBef>
              <a:spcAft>
                <a:spcPct val="0"/>
              </a:spcAft>
              <a:defRPr sz="2500">
                <a:solidFill>
                  <a:schemeClr val="tx1"/>
                </a:solidFill>
                <a:latin typeface="Comic Sans MS" charset="0"/>
                <a:ea typeface="MS PGothic" charset="0"/>
                <a:cs typeface="MS PGothic" charset="0"/>
              </a:defRPr>
            </a:lvl7pPr>
            <a:lvl8pPr marL="3571304" indent="-238087" defTabSz="940774" eaLnBrk="0" fontAlgn="base" hangingPunct="0">
              <a:spcBef>
                <a:spcPct val="0"/>
              </a:spcBef>
              <a:spcAft>
                <a:spcPct val="0"/>
              </a:spcAft>
              <a:defRPr sz="2500">
                <a:solidFill>
                  <a:schemeClr val="tx1"/>
                </a:solidFill>
                <a:latin typeface="Comic Sans MS" charset="0"/>
                <a:ea typeface="MS PGothic" charset="0"/>
                <a:cs typeface="MS PGothic" charset="0"/>
              </a:defRPr>
            </a:lvl8pPr>
            <a:lvl9pPr marL="4047477" indent="-238087" defTabSz="940774" eaLnBrk="0" fontAlgn="base" hangingPunct="0">
              <a:spcBef>
                <a:spcPct val="0"/>
              </a:spcBef>
              <a:spcAft>
                <a:spcPct val="0"/>
              </a:spcAft>
              <a:defRPr sz="2500">
                <a:solidFill>
                  <a:schemeClr val="tx1"/>
                </a:solidFill>
                <a:latin typeface="Comic Sans MS" charset="0"/>
                <a:ea typeface="MS PGothic" charset="0"/>
                <a:cs typeface="MS PGothic" charset="0"/>
              </a:defRPr>
            </a:lvl9pPr>
          </a:lstStyle>
          <a:p>
            <a:fld id="{C0002164-6D22-D747-A2FD-BC837DCB6865}" type="slidenum">
              <a:rPr lang="en-US" sz="1100">
                <a:latin typeface="Times New Roman" charset="0"/>
              </a:rPr>
              <a:pPr/>
              <a:t>19</a:t>
            </a:fld>
            <a:endParaRPr lang="en-US" sz="1100">
              <a:latin typeface="Times New Roman"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A0F5E10-A0CA-344B-8575-36A6C69B75D5}" type="slidenum">
              <a:rPr lang="en-US"/>
              <a:pPr>
                <a:defRPr/>
              </a:pPr>
              <a:t>‹#›</a:t>
            </a:fld>
            <a:endParaRPr lang="en-US"/>
          </a:p>
        </p:txBody>
      </p:sp>
    </p:spTree>
    <p:extLst>
      <p:ext uri="{BB962C8B-B14F-4D97-AF65-F5344CB8AC3E}">
        <p14:creationId xmlns:p14="http://schemas.microsoft.com/office/powerpoint/2010/main" val="42320392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58E7706-4F62-EA48-B7A0-989AE18DF5DD}" type="slidenum">
              <a:rPr lang="en-US"/>
              <a:pPr>
                <a:defRPr/>
              </a:pPr>
              <a:t>‹#›</a:t>
            </a:fld>
            <a:endParaRPr lang="en-US"/>
          </a:p>
        </p:txBody>
      </p:sp>
    </p:spTree>
    <p:extLst>
      <p:ext uri="{BB962C8B-B14F-4D97-AF65-F5344CB8AC3E}">
        <p14:creationId xmlns:p14="http://schemas.microsoft.com/office/powerpoint/2010/main" val="22404534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22238"/>
            <a:ext cx="2057400" cy="600868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22238"/>
            <a:ext cx="6019800" cy="600868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12A41BD-0D0C-7043-AF85-3A59FA5DE81D}" type="slidenum">
              <a:rPr lang="en-US"/>
              <a:pPr>
                <a:defRPr/>
              </a:pPr>
              <a:t>‹#›</a:t>
            </a:fld>
            <a:endParaRPr lang="en-US"/>
          </a:p>
        </p:txBody>
      </p:sp>
    </p:spTree>
    <p:extLst>
      <p:ext uri="{BB962C8B-B14F-4D97-AF65-F5344CB8AC3E}">
        <p14:creationId xmlns:p14="http://schemas.microsoft.com/office/powerpoint/2010/main" val="4490533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C107158-3B47-5C4A-A629-859413085659}" type="slidenum">
              <a:rPr lang="en-US"/>
              <a:pPr>
                <a:defRPr/>
              </a:pPr>
              <a:t>‹#›</a:t>
            </a:fld>
            <a:endParaRPr lang="en-US"/>
          </a:p>
        </p:txBody>
      </p:sp>
    </p:spTree>
    <p:extLst>
      <p:ext uri="{BB962C8B-B14F-4D97-AF65-F5344CB8AC3E}">
        <p14:creationId xmlns:p14="http://schemas.microsoft.com/office/powerpoint/2010/main" val="93980972"/>
      </p:ext>
    </p:extLst>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72078DD-F5B8-314B-9873-FEA8875CB5E5}" type="slidenum">
              <a:rPr lang="en-US"/>
              <a:pPr>
                <a:defRPr/>
              </a:pPr>
              <a:t>‹#›</a:t>
            </a:fld>
            <a:endParaRPr lang="en-US"/>
          </a:p>
        </p:txBody>
      </p:sp>
    </p:spTree>
    <p:extLst>
      <p:ext uri="{BB962C8B-B14F-4D97-AF65-F5344CB8AC3E}">
        <p14:creationId xmlns:p14="http://schemas.microsoft.com/office/powerpoint/2010/main" val="30511436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3575B920-46FC-A548-895D-36A9BD933E67}" type="slidenum">
              <a:rPr lang="en-US"/>
              <a:pPr>
                <a:defRPr/>
              </a:pPr>
              <a:t>‹#›</a:t>
            </a:fld>
            <a:endParaRPr lang="en-US"/>
          </a:p>
        </p:txBody>
      </p:sp>
    </p:spTree>
    <p:extLst>
      <p:ext uri="{BB962C8B-B14F-4D97-AF65-F5344CB8AC3E}">
        <p14:creationId xmlns:p14="http://schemas.microsoft.com/office/powerpoint/2010/main" val="676927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540E245D-63E1-8C4C-9A3D-7CB34664D30D}" type="slidenum">
              <a:rPr lang="en-US"/>
              <a:pPr>
                <a:defRPr/>
              </a:pPr>
              <a:t>‹#›</a:t>
            </a:fld>
            <a:endParaRPr lang="en-US"/>
          </a:p>
        </p:txBody>
      </p:sp>
    </p:spTree>
    <p:extLst>
      <p:ext uri="{BB962C8B-B14F-4D97-AF65-F5344CB8AC3E}">
        <p14:creationId xmlns:p14="http://schemas.microsoft.com/office/powerpoint/2010/main" val="28387821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61FA6654-21FB-CA40-A072-7FA17CC0EB75}" type="slidenum">
              <a:rPr lang="en-US"/>
              <a:pPr>
                <a:defRPr/>
              </a:pPr>
              <a:t>‹#›</a:t>
            </a:fld>
            <a:endParaRPr lang="en-US"/>
          </a:p>
        </p:txBody>
      </p:sp>
    </p:spTree>
    <p:extLst>
      <p:ext uri="{BB962C8B-B14F-4D97-AF65-F5344CB8AC3E}">
        <p14:creationId xmlns:p14="http://schemas.microsoft.com/office/powerpoint/2010/main" val="1192194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5188F724-9A37-7B41-BBCB-F97B60D8CFAB}" type="slidenum">
              <a:rPr lang="en-US"/>
              <a:pPr>
                <a:defRPr/>
              </a:pPr>
              <a:t>‹#›</a:t>
            </a:fld>
            <a:endParaRPr lang="en-US"/>
          </a:p>
        </p:txBody>
      </p:sp>
    </p:spTree>
    <p:extLst>
      <p:ext uri="{BB962C8B-B14F-4D97-AF65-F5344CB8AC3E}">
        <p14:creationId xmlns:p14="http://schemas.microsoft.com/office/powerpoint/2010/main" val="21691893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62F66742-18A0-1B48-A0FD-EA85AA809D89}" type="slidenum">
              <a:rPr lang="en-US"/>
              <a:pPr>
                <a:defRPr/>
              </a:pPr>
              <a:t>‹#›</a:t>
            </a:fld>
            <a:endParaRPr lang="en-US"/>
          </a:p>
        </p:txBody>
      </p:sp>
    </p:spTree>
    <p:extLst>
      <p:ext uri="{BB962C8B-B14F-4D97-AF65-F5344CB8AC3E}">
        <p14:creationId xmlns:p14="http://schemas.microsoft.com/office/powerpoint/2010/main" val="23116126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8A76B207-A5D9-C040-8DE6-427C11144177}" type="slidenum">
              <a:rPr lang="en-US"/>
              <a:pPr>
                <a:defRPr/>
              </a:pPr>
              <a:t>‹#›</a:t>
            </a:fld>
            <a:endParaRPr lang="en-US"/>
          </a:p>
        </p:txBody>
      </p:sp>
    </p:spTree>
    <p:extLst>
      <p:ext uri="{BB962C8B-B14F-4D97-AF65-F5344CB8AC3E}">
        <p14:creationId xmlns:p14="http://schemas.microsoft.com/office/powerpoint/2010/main" val="180472568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122238"/>
            <a:ext cx="8229600" cy="1173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457200" y="1719263"/>
            <a:ext cx="8229600" cy="4411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01124" name="Rectangle 4"/>
          <p:cNvSpPr>
            <a:spLocks noGrp="1" noChangeArrowheads="1"/>
          </p:cNvSpPr>
          <p:nvPr>
            <p:ph type="dt" sz="half" idx="2"/>
          </p:nvPr>
        </p:nvSpPr>
        <p:spPr bwMode="auto">
          <a:xfrm>
            <a:off x="457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000" b="0">
                <a:latin typeface="+mn-lt"/>
                <a:ea typeface="+mn-ea"/>
                <a:cs typeface="+mn-cs"/>
              </a:defRPr>
            </a:lvl1pPr>
          </a:lstStyle>
          <a:p>
            <a:pPr>
              <a:defRPr/>
            </a:pPr>
            <a:endParaRPr lang="en-US"/>
          </a:p>
        </p:txBody>
      </p:sp>
      <p:sp>
        <p:nvSpPr>
          <p:cNvPr id="901125"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b="0">
                <a:latin typeface="+mn-lt"/>
                <a:ea typeface="+mn-ea"/>
                <a:cs typeface="+mn-cs"/>
              </a:defRPr>
            </a:lvl1pPr>
          </a:lstStyle>
          <a:p>
            <a:pPr>
              <a:defRPr/>
            </a:pPr>
            <a:endParaRPr lang="en-US"/>
          </a:p>
        </p:txBody>
      </p:sp>
      <p:sp>
        <p:nvSpPr>
          <p:cNvPr id="901126" name="Rectangle 6"/>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b="0">
                <a:latin typeface="Arial" charset="0"/>
              </a:defRPr>
            </a:lvl1pPr>
          </a:lstStyle>
          <a:p>
            <a:pPr>
              <a:defRPr/>
            </a:pPr>
            <a:fld id="{EA01B2A8-52CD-F545-8CC6-5F85D29D8AF9}"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Lst>
  <p:timing>
    <p:tnLst>
      <p:par>
        <p:cTn xmlns:p14="http://schemas.microsoft.com/office/powerpoint/2010/main" id="1" dur="indefinite" restart="never" nodeType="tmRoot"/>
      </p:par>
    </p:tnLst>
  </p:timing>
  <p:hf sldNum="0" hdr="0" ftr="0" dt="0"/>
  <p:txStyles>
    <p:titleStyle>
      <a:lvl1pPr algn="l" rtl="0" eaLnBrk="0" fontAlgn="base" hangingPunct="0">
        <a:spcBef>
          <a:spcPct val="0"/>
        </a:spcBef>
        <a:spcAft>
          <a:spcPct val="0"/>
        </a:spcAft>
        <a:defRPr sz="3900" b="1">
          <a:solidFill>
            <a:schemeClr val="tx2"/>
          </a:solidFill>
          <a:latin typeface="+mj-lt"/>
          <a:ea typeface="ＭＳ Ｐゴシック" charset="-128"/>
          <a:cs typeface="ＭＳ Ｐゴシック" charset="-128"/>
        </a:defRPr>
      </a:lvl1pPr>
      <a:lvl2pPr algn="l" rtl="0" eaLnBrk="0" fontAlgn="base" hangingPunct="0">
        <a:spcBef>
          <a:spcPct val="0"/>
        </a:spcBef>
        <a:spcAft>
          <a:spcPct val="0"/>
        </a:spcAft>
        <a:defRPr sz="3900" b="1">
          <a:solidFill>
            <a:schemeClr val="tx2"/>
          </a:solidFill>
          <a:latin typeface="Arial" charset="0"/>
          <a:ea typeface="ＭＳ Ｐゴシック" charset="-128"/>
          <a:cs typeface="ＭＳ Ｐゴシック" charset="-128"/>
        </a:defRPr>
      </a:lvl2pPr>
      <a:lvl3pPr algn="l" rtl="0" eaLnBrk="0" fontAlgn="base" hangingPunct="0">
        <a:spcBef>
          <a:spcPct val="0"/>
        </a:spcBef>
        <a:spcAft>
          <a:spcPct val="0"/>
        </a:spcAft>
        <a:defRPr sz="3900" b="1">
          <a:solidFill>
            <a:schemeClr val="tx2"/>
          </a:solidFill>
          <a:latin typeface="Arial" charset="0"/>
          <a:ea typeface="ＭＳ Ｐゴシック" charset="-128"/>
          <a:cs typeface="ＭＳ Ｐゴシック" charset="-128"/>
        </a:defRPr>
      </a:lvl3pPr>
      <a:lvl4pPr algn="l" rtl="0" eaLnBrk="0" fontAlgn="base" hangingPunct="0">
        <a:spcBef>
          <a:spcPct val="0"/>
        </a:spcBef>
        <a:spcAft>
          <a:spcPct val="0"/>
        </a:spcAft>
        <a:defRPr sz="3900" b="1">
          <a:solidFill>
            <a:schemeClr val="tx2"/>
          </a:solidFill>
          <a:latin typeface="Arial" charset="0"/>
          <a:ea typeface="ＭＳ Ｐゴシック" charset="-128"/>
          <a:cs typeface="ＭＳ Ｐゴシック" charset="-128"/>
        </a:defRPr>
      </a:lvl4pPr>
      <a:lvl5pPr algn="l" rtl="0" eaLnBrk="0" fontAlgn="base" hangingPunct="0">
        <a:spcBef>
          <a:spcPct val="0"/>
        </a:spcBef>
        <a:spcAft>
          <a:spcPct val="0"/>
        </a:spcAft>
        <a:defRPr sz="3900" b="1">
          <a:solidFill>
            <a:schemeClr val="tx2"/>
          </a:solidFill>
          <a:latin typeface="Arial" charset="0"/>
          <a:ea typeface="ＭＳ Ｐゴシック" charset="-128"/>
          <a:cs typeface="ＭＳ Ｐゴシック" charset="-128"/>
        </a:defRPr>
      </a:lvl5pPr>
      <a:lvl6pPr marL="457200" algn="l" rtl="0" fontAlgn="base">
        <a:spcBef>
          <a:spcPct val="0"/>
        </a:spcBef>
        <a:spcAft>
          <a:spcPct val="0"/>
        </a:spcAft>
        <a:defRPr sz="3900" b="1">
          <a:solidFill>
            <a:schemeClr val="tx2"/>
          </a:solidFill>
          <a:latin typeface="Arial" charset="0"/>
        </a:defRPr>
      </a:lvl6pPr>
      <a:lvl7pPr marL="914400" algn="l" rtl="0" fontAlgn="base">
        <a:spcBef>
          <a:spcPct val="0"/>
        </a:spcBef>
        <a:spcAft>
          <a:spcPct val="0"/>
        </a:spcAft>
        <a:defRPr sz="3900" b="1">
          <a:solidFill>
            <a:schemeClr val="tx2"/>
          </a:solidFill>
          <a:latin typeface="Arial" charset="0"/>
        </a:defRPr>
      </a:lvl7pPr>
      <a:lvl8pPr marL="1371600" algn="l" rtl="0" fontAlgn="base">
        <a:spcBef>
          <a:spcPct val="0"/>
        </a:spcBef>
        <a:spcAft>
          <a:spcPct val="0"/>
        </a:spcAft>
        <a:defRPr sz="3900" b="1">
          <a:solidFill>
            <a:schemeClr val="tx2"/>
          </a:solidFill>
          <a:latin typeface="Arial" charset="0"/>
        </a:defRPr>
      </a:lvl8pPr>
      <a:lvl9pPr marL="1828800" algn="l" rtl="0" fontAlgn="base">
        <a:spcBef>
          <a:spcPct val="0"/>
        </a:spcBef>
        <a:spcAft>
          <a:spcPct val="0"/>
        </a:spcAft>
        <a:defRPr sz="3900" b="1">
          <a:solidFill>
            <a:schemeClr val="tx2"/>
          </a:solidFill>
          <a:latin typeface="Arial" charset="0"/>
        </a:defRPr>
      </a:lvl9pPr>
    </p:titleStyle>
    <p:bodyStyle>
      <a:lvl1pPr marL="342900" indent="-342900" algn="l" rtl="0" eaLnBrk="0" fontAlgn="base" hangingPunct="0">
        <a:spcBef>
          <a:spcPct val="20000"/>
        </a:spcBef>
        <a:spcAft>
          <a:spcPct val="0"/>
        </a:spcAft>
        <a:buClr>
          <a:schemeClr val="tx2"/>
        </a:buClr>
        <a:buSzPct val="70000"/>
        <a:buFont typeface="Wingdings" charset="0"/>
        <a:buChar char="l"/>
        <a:defRPr sz="2800">
          <a:solidFill>
            <a:schemeClr val="tx1"/>
          </a:solidFill>
          <a:latin typeface="+mn-lt"/>
          <a:ea typeface="ＭＳ Ｐゴシック" charset="-128"/>
          <a:cs typeface="ＭＳ Ｐゴシック" charset="-128"/>
        </a:defRPr>
      </a:lvl1pPr>
      <a:lvl2pPr marL="692150" indent="-347663" algn="l" rtl="0" eaLnBrk="0" fontAlgn="base" hangingPunct="0">
        <a:spcBef>
          <a:spcPct val="20000"/>
        </a:spcBef>
        <a:spcAft>
          <a:spcPct val="0"/>
        </a:spcAft>
        <a:buClr>
          <a:schemeClr val="accent2"/>
        </a:buClr>
        <a:buSzPct val="70000"/>
        <a:buFont typeface="Wingdings" charset="0"/>
        <a:buChar char="l"/>
        <a:defRPr sz="2400">
          <a:solidFill>
            <a:schemeClr val="tx1"/>
          </a:solidFill>
          <a:latin typeface="+mn-lt"/>
          <a:ea typeface="ＭＳ Ｐゴシック" charset="-128"/>
        </a:defRPr>
      </a:lvl2pPr>
      <a:lvl3pPr marL="987425" indent="-293688" algn="l" rtl="0" eaLnBrk="0" fontAlgn="base" hangingPunct="0">
        <a:spcBef>
          <a:spcPct val="20000"/>
        </a:spcBef>
        <a:spcAft>
          <a:spcPct val="0"/>
        </a:spcAft>
        <a:buClr>
          <a:schemeClr val="accent1"/>
        </a:buClr>
        <a:buSzPct val="70000"/>
        <a:buFont typeface="Wingdings" charset="0"/>
        <a:buChar char="l"/>
        <a:defRPr sz="2000">
          <a:solidFill>
            <a:schemeClr val="tx1"/>
          </a:solidFill>
          <a:latin typeface="+mn-lt"/>
          <a:ea typeface="ＭＳ Ｐゴシック" charset="-128"/>
        </a:defRPr>
      </a:lvl3pPr>
      <a:lvl4pPr marL="1281113" indent="-292100" algn="l" rtl="0" eaLnBrk="0" fontAlgn="base" hangingPunct="0">
        <a:spcBef>
          <a:spcPct val="20000"/>
        </a:spcBef>
        <a:spcAft>
          <a:spcPct val="0"/>
        </a:spcAft>
        <a:buClr>
          <a:schemeClr val="tx2"/>
        </a:buClr>
        <a:buSzPct val="75000"/>
        <a:buFont typeface="Wingdings" charset="0"/>
        <a:buChar char="§"/>
        <a:defRPr>
          <a:solidFill>
            <a:schemeClr val="tx1"/>
          </a:solidFill>
          <a:latin typeface="+mn-lt"/>
          <a:ea typeface="ＭＳ Ｐゴシック" charset="-128"/>
        </a:defRPr>
      </a:lvl4pPr>
      <a:lvl5pPr marL="1598613" indent="-315913" algn="l" rtl="0" eaLnBrk="0" fontAlgn="base" hangingPunct="0">
        <a:spcBef>
          <a:spcPct val="20000"/>
        </a:spcBef>
        <a:spcAft>
          <a:spcPct val="0"/>
        </a:spcAft>
        <a:buClr>
          <a:schemeClr val="folHlink"/>
        </a:buClr>
        <a:buSzPct val="80000"/>
        <a:buFont typeface="Wingdings" charset="0"/>
        <a:buChar char="§"/>
        <a:defRPr>
          <a:solidFill>
            <a:schemeClr val="tx1"/>
          </a:solidFill>
          <a:latin typeface="+mn-lt"/>
          <a:ea typeface="ＭＳ Ｐゴシック" charset="-128"/>
        </a:defRPr>
      </a:lvl5pPr>
      <a:lvl6pPr marL="2055813" indent="-315913" algn="l" rtl="0" fontAlgn="base">
        <a:spcBef>
          <a:spcPct val="20000"/>
        </a:spcBef>
        <a:spcAft>
          <a:spcPct val="0"/>
        </a:spcAft>
        <a:buClr>
          <a:schemeClr val="folHlink"/>
        </a:buClr>
        <a:buSzPct val="80000"/>
        <a:buFont typeface="Wingdings" charset="2"/>
        <a:buChar char="§"/>
        <a:defRPr>
          <a:solidFill>
            <a:schemeClr val="tx1"/>
          </a:solidFill>
          <a:latin typeface="+mn-lt"/>
          <a:ea typeface="ＭＳ Ｐゴシック" charset="-128"/>
        </a:defRPr>
      </a:lvl6pPr>
      <a:lvl7pPr marL="2513013" indent="-315913" algn="l" rtl="0" fontAlgn="base">
        <a:spcBef>
          <a:spcPct val="20000"/>
        </a:spcBef>
        <a:spcAft>
          <a:spcPct val="0"/>
        </a:spcAft>
        <a:buClr>
          <a:schemeClr val="folHlink"/>
        </a:buClr>
        <a:buSzPct val="80000"/>
        <a:buFont typeface="Wingdings" charset="2"/>
        <a:buChar char="§"/>
        <a:defRPr>
          <a:solidFill>
            <a:schemeClr val="tx1"/>
          </a:solidFill>
          <a:latin typeface="+mn-lt"/>
          <a:ea typeface="ＭＳ Ｐゴシック" charset="-128"/>
        </a:defRPr>
      </a:lvl7pPr>
      <a:lvl8pPr marL="2970213" indent="-315913" algn="l" rtl="0" fontAlgn="base">
        <a:spcBef>
          <a:spcPct val="20000"/>
        </a:spcBef>
        <a:spcAft>
          <a:spcPct val="0"/>
        </a:spcAft>
        <a:buClr>
          <a:schemeClr val="folHlink"/>
        </a:buClr>
        <a:buSzPct val="80000"/>
        <a:buFont typeface="Wingdings" charset="2"/>
        <a:buChar char="§"/>
        <a:defRPr>
          <a:solidFill>
            <a:schemeClr val="tx1"/>
          </a:solidFill>
          <a:latin typeface="+mn-lt"/>
          <a:ea typeface="ＭＳ Ｐゴシック" charset="-128"/>
        </a:defRPr>
      </a:lvl8pPr>
      <a:lvl9pPr marL="3427413" indent="-315913" algn="l" rtl="0" fontAlgn="base">
        <a:spcBef>
          <a:spcPct val="20000"/>
        </a:spcBef>
        <a:spcAft>
          <a:spcPct val="0"/>
        </a:spcAft>
        <a:buClr>
          <a:schemeClr val="folHlink"/>
        </a:buClr>
        <a:buSzPct val="80000"/>
        <a:buFont typeface="Wingdings" charset="2"/>
        <a:buChar char="§"/>
        <a:defRPr>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ciscozeus.io"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ctrTitle"/>
          </p:nvPr>
        </p:nvSpPr>
        <p:spPr>
          <a:xfrm>
            <a:off x="228600" y="1143000"/>
            <a:ext cx="8839200" cy="1905000"/>
          </a:xfrm>
        </p:spPr>
        <p:txBody>
          <a:bodyPr/>
          <a:lstStyle/>
          <a:p>
            <a:pPr algn="ctr" eaLnBrk="1" hangingPunct="1"/>
            <a:r>
              <a:rPr lang="en-US" dirty="0" smtClean="0">
                <a:latin typeface="Arial" charset="0"/>
                <a:ea typeface="ＭＳ Ｐゴシック" charset="0"/>
                <a:cs typeface="ＭＳ Ｐゴシック" charset="0"/>
              </a:rPr>
              <a:t>The </a:t>
            </a:r>
            <a:r>
              <a:rPr lang="en-US" dirty="0">
                <a:latin typeface="Arial" charset="0"/>
                <a:ea typeface="ＭＳ Ｐゴシック" charset="0"/>
                <a:cs typeface="ＭＳ Ｐゴシック" charset="0"/>
              </a:rPr>
              <a:t>T</a:t>
            </a:r>
            <a:r>
              <a:rPr lang="en-US" dirty="0" smtClean="0">
                <a:latin typeface="Arial" charset="0"/>
                <a:ea typeface="ＭＳ Ｐゴシック" charset="0"/>
                <a:cs typeface="ＭＳ Ｐゴシック" charset="0"/>
              </a:rPr>
              <a:t>ransport Layer </a:t>
            </a:r>
            <a:endParaRPr lang="en-US" dirty="0">
              <a:latin typeface="Arial" charset="0"/>
              <a:ea typeface="ＭＳ Ｐゴシック" charset="0"/>
              <a:cs typeface="ＭＳ Ｐゴシック" charset="0"/>
            </a:endParaRPr>
          </a:p>
        </p:txBody>
      </p:sp>
      <p:sp>
        <p:nvSpPr>
          <p:cNvPr id="15362" name="Subtitle 2"/>
          <p:cNvSpPr>
            <a:spLocks noGrp="1"/>
          </p:cNvSpPr>
          <p:nvPr>
            <p:ph type="subTitle" idx="1"/>
          </p:nvPr>
        </p:nvSpPr>
        <p:spPr>
          <a:xfrm>
            <a:off x="838200" y="3657600"/>
            <a:ext cx="7696200" cy="2971800"/>
          </a:xfrm>
        </p:spPr>
        <p:txBody>
          <a:bodyPr/>
          <a:lstStyle/>
          <a:p>
            <a:pPr eaLnBrk="1" hangingPunct="1"/>
            <a:r>
              <a:rPr lang="en-US" dirty="0" smtClean="0">
                <a:latin typeface="Arial" charset="0"/>
                <a:ea typeface="ＭＳ Ｐゴシック" charset="0"/>
                <a:cs typeface="ＭＳ Ｐゴシック" charset="0"/>
              </a:rPr>
              <a:t>Alefiya Hussain </a:t>
            </a:r>
          </a:p>
          <a:p>
            <a:pPr eaLnBrk="1" hangingPunct="1"/>
            <a:r>
              <a:rPr lang="en-US" dirty="0" smtClean="0">
                <a:latin typeface="Arial" charset="0"/>
                <a:ea typeface="ＭＳ Ｐゴシック" charset="0"/>
                <a:cs typeface="ＭＳ Ｐゴシック" charset="0"/>
              </a:rPr>
              <a:t>Spring 2016</a:t>
            </a:r>
            <a:endParaRPr lang="en-US" dirty="0">
              <a:latin typeface="Arial" charset="0"/>
              <a:ea typeface="ＭＳ Ｐゴシック" charset="0"/>
              <a:cs typeface="ＭＳ Ｐゴシック" charset="0"/>
            </a:endParaRPr>
          </a:p>
          <a:p>
            <a:pPr eaLnBrk="1" hangingPunct="1"/>
            <a:endParaRPr lang="en-US" dirty="0">
              <a:latin typeface="Arial" charset="0"/>
              <a:ea typeface="ＭＳ Ｐゴシック" charset="0"/>
              <a:cs typeface="ＭＳ Ｐゴシック" charset="0"/>
            </a:endParaRP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3874" name="Rectangle 2"/>
          <p:cNvSpPr>
            <a:spLocks noGrp="1" noChangeArrowheads="1"/>
          </p:cNvSpPr>
          <p:nvPr>
            <p:ph type="title"/>
          </p:nvPr>
        </p:nvSpPr>
        <p:spPr/>
        <p:txBody>
          <a:bodyPr/>
          <a:lstStyle/>
          <a:p>
            <a:r>
              <a:rPr lang="en-US" dirty="0" smtClean="0">
                <a:latin typeface="+mn-lt"/>
              </a:rPr>
              <a:t>Role of the Transport Layer</a:t>
            </a:r>
            <a:endParaRPr lang="en-US" dirty="0">
              <a:latin typeface="+mn-lt"/>
            </a:endParaRPr>
          </a:p>
        </p:txBody>
      </p:sp>
      <p:sp>
        <p:nvSpPr>
          <p:cNvPr id="1103875" name="Rectangle 3"/>
          <p:cNvSpPr>
            <a:spLocks noGrp="1" noChangeArrowheads="1"/>
          </p:cNvSpPr>
          <p:nvPr>
            <p:ph type="body" idx="1"/>
          </p:nvPr>
        </p:nvSpPr>
        <p:spPr>
          <a:xfrm>
            <a:off x="457200" y="2065338"/>
            <a:ext cx="8534400" cy="4411662"/>
          </a:xfrm>
        </p:spPr>
        <p:txBody>
          <a:bodyPr/>
          <a:lstStyle/>
          <a:p>
            <a:r>
              <a:rPr lang="en-US" dirty="0" smtClean="0"/>
              <a:t>Communication between application processes</a:t>
            </a:r>
          </a:p>
          <a:p>
            <a:pPr lvl="1"/>
            <a:r>
              <a:rPr lang="en-US" dirty="0" smtClean="0"/>
              <a:t>Mux and </a:t>
            </a:r>
            <a:r>
              <a:rPr lang="en-US" dirty="0" err="1" smtClean="0"/>
              <a:t>demux</a:t>
            </a:r>
            <a:r>
              <a:rPr lang="en-US" dirty="0" smtClean="0"/>
              <a:t> from/to application processes</a:t>
            </a:r>
          </a:p>
          <a:p>
            <a:pPr lvl="1"/>
            <a:r>
              <a:rPr lang="en-US" dirty="0" smtClean="0"/>
              <a:t>Implemented using </a:t>
            </a:r>
            <a:r>
              <a:rPr lang="en-US" i="1" dirty="0" smtClean="0">
                <a:solidFill>
                  <a:srgbClr val="FF0000"/>
                </a:solidFill>
              </a:rPr>
              <a:t>ports</a:t>
            </a:r>
          </a:p>
          <a:p>
            <a:pPr marL="0" indent="0">
              <a:buNone/>
            </a:pPr>
            <a:endParaRPr lang="en-US" dirty="0" smtClean="0"/>
          </a:p>
          <a:p>
            <a:pPr lvl="1"/>
            <a:endParaRPr lang="en-US" dirty="0"/>
          </a:p>
        </p:txBody>
      </p:sp>
    </p:spTree>
    <p:extLst>
      <p:ext uri="{BB962C8B-B14F-4D97-AF65-F5344CB8AC3E}">
        <p14:creationId xmlns:p14="http://schemas.microsoft.com/office/powerpoint/2010/main" val="313450558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0387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0387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0387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3875"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3874" name="Rectangle 2"/>
          <p:cNvSpPr>
            <a:spLocks noGrp="1" noChangeArrowheads="1"/>
          </p:cNvSpPr>
          <p:nvPr>
            <p:ph type="title"/>
          </p:nvPr>
        </p:nvSpPr>
        <p:spPr/>
        <p:txBody>
          <a:bodyPr/>
          <a:lstStyle/>
          <a:p>
            <a:r>
              <a:rPr lang="en-US" dirty="0" smtClean="0"/>
              <a:t>Role of the Transport Layer</a:t>
            </a:r>
            <a:endParaRPr lang="en-US" dirty="0"/>
          </a:p>
        </p:txBody>
      </p:sp>
      <p:sp>
        <p:nvSpPr>
          <p:cNvPr id="1103875" name="Rectangle 3"/>
          <p:cNvSpPr>
            <a:spLocks noGrp="1" noChangeArrowheads="1"/>
          </p:cNvSpPr>
          <p:nvPr>
            <p:ph type="body" idx="1"/>
          </p:nvPr>
        </p:nvSpPr>
        <p:spPr>
          <a:xfrm>
            <a:off x="457200" y="2065338"/>
            <a:ext cx="8534400" cy="4411662"/>
          </a:xfrm>
        </p:spPr>
        <p:txBody>
          <a:bodyPr/>
          <a:lstStyle/>
          <a:p>
            <a:r>
              <a:rPr lang="en-US" dirty="0" smtClean="0">
                <a:solidFill>
                  <a:schemeClr val="tx1">
                    <a:lumMod val="50000"/>
                    <a:lumOff val="50000"/>
                  </a:schemeClr>
                </a:solidFill>
                <a:latin typeface="+mj-lt"/>
              </a:rPr>
              <a:t>Communication between application processes</a:t>
            </a:r>
          </a:p>
          <a:p>
            <a:r>
              <a:rPr lang="en-US" dirty="0" smtClean="0">
                <a:latin typeface="+mj-lt"/>
              </a:rPr>
              <a:t>Provide common end-to-end services for app layer </a:t>
            </a:r>
            <a:r>
              <a:rPr lang="en-US" dirty="0" smtClean="0">
                <a:solidFill>
                  <a:srgbClr val="000090"/>
                </a:solidFill>
                <a:latin typeface="+mj-lt"/>
              </a:rPr>
              <a:t>[optional]</a:t>
            </a:r>
          </a:p>
          <a:p>
            <a:pPr lvl="1"/>
            <a:r>
              <a:rPr lang="en-US" dirty="0" smtClean="0">
                <a:latin typeface="+mj-lt"/>
              </a:rPr>
              <a:t>Reliable, in-order data delivery</a:t>
            </a:r>
          </a:p>
          <a:p>
            <a:pPr lvl="1"/>
            <a:r>
              <a:rPr lang="en-US" dirty="0" smtClean="0">
                <a:latin typeface="+mj-lt"/>
              </a:rPr>
              <a:t>Well-paced data delivery</a:t>
            </a:r>
          </a:p>
          <a:p>
            <a:pPr lvl="2"/>
            <a:r>
              <a:rPr lang="en-US" dirty="0" smtClean="0">
                <a:latin typeface="+mj-lt"/>
              </a:rPr>
              <a:t>too fast may overwhelm the network</a:t>
            </a:r>
          </a:p>
          <a:p>
            <a:pPr lvl="2"/>
            <a:r>
              <a:rPr lang="en-US" dirty="0" smtClean="0">
                <a:latin typeface="+mj-lt"/>
              </a:rPr>
              <a:t>too slow is not efficient</a:t>
            </a:r>
          </a:p>
          <a:p>
            <a:pPr lvl="1"/>
            <a:endParaRPr lang="en-US" dirty="0">
              <a:latin typeface="+mj-lt"/>
            </a:endParaRPr>
          </a:p>
        </p:txBody>
      </p:sp>
    </p:spTree>
    <p:extLst>
      <p:ext uri="{BB962C8B-B14F-4D97-AF65-F5344CB8AC3E}">
        <p14:creationId xmlns:p14="http://schemas.microsoft.com/office/powerpoint/2010/main" val="2597374132"/>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3874" name="Rectangle 2"/>
          <p:cNvSpPr>
            <a:spLocks noGrp="1" noChangeArrowheads="1"/>
          </p:cNvSpPr>
          <p:nvPr>
            <p:ph type="title"/>
          </p:nvPr>
        </p:nvSpPr>
        <p:spPr/>
        <p:txBody>
          <a:bodyPr/>
          <a:lstStyle/>
          <a:p>
            <a:r>
              <a:rPr lang="en-US" dirty="0" smtClean="0"/>
              <a:t>Role of the Transport Layer</a:t>
            </a:r>
            <a:endParaRPr lang="en-US" dirty="0"/>
          </a:p>
        </p:txBody>
      </p:sp>
      <p:sp>
        <p:nvSpPr>
          <p:cNvPr id="1103875" name="Rectangle 3"/>
          <p:cNvSpPr>
            <a:spLocks noGrp="1" noChangeArrowheads="1"/>
          </p:cNvSpPr>
          <p:nvPr>
            <p:ph type="body" idx="1"/>
          </p:nvPr>
        </p:nvSpPr>
        <p:spPr>
          <a:xfrm>
            <a:off x="457200" y="2065338"/>
            <a:ext cx="8686800" cy="4411662"/>
          </a:xfrm>
        </p:spPr>
        <p:txBody>
          <a:bodyPr/>
          <a:lstStyle/>
          <a:p>
            <a:r>
              <a:rPr lang="en-US" dirty="0" smtClean="0">
                <a:solidFill>
                  <a:srgbClr val="7F7F7F"/>
                </a:solidFill>
                <a:latin typeface="+mj-lt"/>
              </a:rPr>
              <a:t>Communication between processes</a:t>
            </a:r>
          </a:p>
          <a:p>
            <a:r>
              <a:rPr lang="en-US" dirty="0" smtClean="0">
                <a:solidFill>
                  <a:srgbClr val="7F7F7F"/>
                </a:solidFill>
                <a:latin typeface="+mj-lt"/>
              </a:rPr>
              <a:t>Provide common end-to-end services for app layer [optional]</a:t>
            </a:r>
          </a:p>
          <a:p>
            <a:r>
              <a:rPr lang="en-US" dirty="0" smtClean="0">
                <a:latin typeface="+mj-lt"/>
              </a:rPr>
              <a:t>TCP and UDP are the common transport protocols</a:t>
            </a:r>
          </a:p>
          <a:p>
            <a:pPr lvl="1"/>
            <a:r>
              <a:rPr lang="en-US" dirty="0" smtClean="0">
                <a:latin typeface="+mj-lt"/>
              </a:rPr>
              <a:t>also SCTP, MTCP, SST, RDP, DCCP, … </a:t>
            </a:r>
          </a:p>
          <a:p>
            <a:pPr lvl="1"/>
            <a:endParaRPr lang="en-US" dirty="0" smtClean="0">
              <a:latin typeface="+mj-lt"/>
            </a:endParaRPr>
          </a:p>
          <a:p>
            <a:endParaRPr lang="en-US" dirty="0">
              <a:latin typeface="+mj-lt"/>
            </a:endParaRPr>
          </a:p>
        </p:txBody>
      </p:sp>
    </p:spTree>
    <p:extLst>
      <p:ext uri="{BB962C8B-B14F-4D97-AF65-F5344CB8AC3E}">
        <p14:creationId xmlns:p14="http://schemas.microsoft.com/office/powerpoint/2010/main" val="3156626733"/>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3874" name="Rectangle 2"/>
          <p:cNvSpPr>
            <a:spLocks noGrp="1" noChangeArrowheads="1"/>
          </p:cNvSpPr>
          <p:nvPr>
            <p:ph type="title"/>
          </p:nvPr>
        </p:nvSpPr>
        <p:spPr/>
        <p:txBody>
          <a:bodyPr/>
          <a:lstStyle/>
          <a:p>
            <a:r>
              <a:rPr lang="en-US" dirty="0" smtClean="0"/>
              <a:t>Role of the Transport Layer</a:t>
            </a:r>
            <a:endParaRPr lang="en-US" dirty="0"/>
          </a:p>
        </p:txBody>
      </p:sp>
      <p:sp>
        <p:nvSpPr>
          <p:cNvPr id="1103875" name="Rectangle 3"/>
          <p:cNvSpPr>
            <a:spLocks noGrp="1" noChangeArrowheads="1"/>
          </p:cNvSpPr>
          <p:nvPr>
            <p:ph type="body" idx="1"/>
          </p:nvPr>
        </p:nvSpPr>
        <p:spPr>
          <a:xfrm>
            <a:off x="457200" y="2065338"/>
            <a:ext cx="8686800" cy="4411662"/>
          </a:xfrm>
        </p:spPr>
        <p:txBody>
          <a:bodyPr/>
          <a:lstStyle/>
          <a:p>
            <a:r>
              <a:rPr lang="en-US" dirty="0" smtClean="0">
                <a:solidFill>
                  <a:srgbClr val="7F7F7F"/>
                </a:solidFill>
                <a:latin typeface="+mj-lt"/>
              </a:rPr>
              <a:t>Communication between processes</a:t>
            </a:r>
          </a:p>
          <a:p>
            <a:r>
              <a:rPr lang="en-US" dirty="0" smtClean="0">
                <a:solidFill>
                  <a:srgbClr val="7F7F7F"/>
                </a:solidFill>
                <a:latin typeface="+mj-lt"/>
              </a:rPr>
              <a:t>Provide common end-to-end services for app layer [optional]</a:t>
            </a:r>
          </a:p>
          <a:p>
            <a:r>
              <a:rPr lang="en-US" dirty="0" smtClean="0">
                <a:solidFill>
                  <a:srgbClr val="7F7F7F"/>
                </a:solidFill>
                <a:latin typeface="+mj-lt"/>
              </a:rPr>
              <a:t>TCP and UDP are the common transport protocols</a:t>
            </a:r>
          </a:p>
          <a:p>
            <a:r>
              <a:rPr lang="en-US" dirty="0" smtClean="0">
                <a:latin typeface="+mj-lt"/>
              </a:rPr>
              <a:t>UDP is a minimalist, no-frills transport protocol</a:t>
            </a:r>
          </a:p>
          <a:p>
            <a:pPr lvl="1"/>
            <a:r>
              <a:rPr lang="en-US" dirty="0" smtClean="0">
                <a:latin typeface="+mj-lt"/>
              </a:rPr>
              <a:t>only provides mux/</a:t>
            </a:r>
            <a:r>
              <a:rPr lang="en-US" dirty="0" err="1" smtClean="0">
                <a:latin typeface="+mj-lt"/>
              </a:rPr>
              <a:t>demux</a:t>
            </a:r>
            <a:r>
              <a:rPr lang="en-US" dirty="0" smtClean="0">
                <a:latin typeface="+mj-lt"/>
              </a:rPr>
              <a:t> capabilities</a:t>
            </a:r>
          </a:p>
          <a:p>
            <a:pPr lvl="1"/>
            <a:endParaRPr lang="en-US" dirty="0" smtClean="0">
              <a:latin typeface="+mj-lt"/>
            </a:endParaRPr>
          </a:p>
          <a:p>
            <a:endParaRPr lang="en-US" dirty="0">
              <a:latin typeface="+mj-lt"/>
            </a:endParaRPr>
          </a:p>
        </p:txBody>
      </p:sp>
    </p:spTree>
    <p:extLst>
      <p:ext uri="{BB962C8B-B14F-4D97-AF65-F5344CB8AC3E}">
        <p14:creationId xmlns:p14="http://schemas.microsoft.com/office/powerpoint/2010/main" val="664056317"/>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3874" name="Rectangle 2"/>
          <p:cNvSpPr>
            <a:spLocks noGrp="1" noChangeArrowheads="1"/>
          </p:cNvSpPr>
          <p:nvPr>
            <p:ph type="title"/>
          </p:nvPr>
        </p:nvSpPr>
        <p:spPr/>
        <p:txBody>
          <a:bodyPr/>
          <a:lstStyle/>
          <a:p>
            <a:r>
              <a:rPr lang="en-US" dirty="0" smtClean="0">
                <a:latin typeface="+mn-lt"/>
              </a:rPr>
              <a:t>Role of the Transport Layer</a:t>
            </a:r>
            <a:endParaRPr lang="en-US" dirty="0">
              <a:latin typeface="+mn-lt"/>
            </a:endParaRPr>
          </a:p>
        </p:txBody>
      </p:sp>
      <p:sp>
        <p:nvSpPr>
          <p:cNvPr id="1103875" name="Rectangle 3"/>
          <p:cNvSpPr>
            <a:spLocks noGrp="1" noChangeArrowheads="1"/>
          </p:cNvSpPr>
          <p:nvPr>
            <p:ph type="body" idx="1"/>
          </p:nvPr>
        </p:nvSpPr>
        <p:spPr>
          <a:xfrm>
            <a:off x="457200" y="2065338"/>
            <a:ext cx="8686800" cy="4411662"/>
          </a:xfrm>
        </p:spPr>
        <p:txBody>
          <a:bodyPr/>
          <a:lstStyle/>
          <a:p>
            <a:r>
              <a:rPr lang="en-US" dirty="0" smtClean="0">
                <a:solidFill>
                  <a:srgbClr val="7F7F7F"/>
                </a:solidFill>
              </a:rPr>
              <a:t>Communication between processes</a:t>
            </a:r>
          </a:p>
          <a:p>
            <a:r>
              <a:rPr lang="en-US" dirty="0" smtClean="0">
                <a:solidFill>
                  <a:srgbClr val="7F7F7F"/>
                </a:solidFill>
              </a:rPr>
              <a:t>Provide common end-to-end services for app layer [optional]</a:t>
            </a:r>
          </a:p>
          <a:p>
            <a:r>
              <a:rPr lang="en-US" dirty="0" smtClean="0">
                <a:solidFill>
                  <a:srgbClr val="7F7F7F"/>
                </a:solidFill>
              </a:rPr>
              <a:t>TCP and UDP are the common transport protocols</a:t>
            </a:r>
          </a:p>
          <a:p>
            <a:r>
              <a:rPr lang="en-US" dirty="0" smtClean="0">
                <a:solidFill>
                  <a:srgbClr val="7F7F7F"/>
                </a:solidFill>
              </a:rPr>
              <a:t>UDP is a minimalist, no-frills transport protocol</a:t>
            </a:r>
          </a:p>
          <a:p>
            <a:r>
              <a:rPr lang="en-US" dirty="0" smtClean="0"/>
              <a:t>TCP is the whole-hog protocol</a:t>
            </a:r>
          </a:p>
          <a:p>
            <a:pPr lvl="1"/>
            <a:r>
              <a:rPr lang="en-US" dirty="0" smtClean="0"/>
              <a:t>offers apps a reliable, in-order, </a:t>
            </a:r>
            <a:r>
              <a:rPr lang="en-US" dirty="0" err="1" smtClean="0"/>
              <a:t>bytestream</a:t>
            </a:r>
            <a:r>
              <a:rPr lang="en-US" dirty="0" smtClean="0"/>
              <a:t> abstraction</a:t>
            </a:r>
          </a:p>
          <a:p>
            <a:pPr lvl="1"/>
            <a:r>
              <a:rPr lang="en-US" dirty="0" smtClean="0"/>
              <a:t>with congestion control </a:t>
            </a:r>
          </a:p>
          <a:p>
            <a:pPr lvl="1"/>
            <a:r>
              <a:rPr lang="en-US" dirty="0" smtClean="0"/>
              <a:t>but no performance guarantees (delay, </a:t>
            </a:r>
            <a:r>
              <a:rPr lang="en-US" dirty="0" err="1" smtClean="0"/>
              <a:t>bw</a:t>
            </a:r>
            <a:r>
              <a:rPr lang="en-US" dirty="0" smtClean="0"/>
              <a:t>, etc.)</a:t>
            </a:r>
          </a:p>
          <a:p>
            <a:pPr lvl="1"/>
            <a:endParaRPr lang="en-US" dirty="0" smtClean="0"/>
          </a:p>
          <a:p>
            <a:pPr lvl="1"/>
            <a:endParaRPr lang="en-US" dirty="0" smtClean="0"/>
          </a:p>
          <a:p>
            <a:endParaRPr lang="en-US" dirty="0"/>
          </a:p>
        </p:txBody>
      </p:sp>
    </p:spTree>
    <p:extLst>
      <p:ext uri="{BB962C8B-B14F-4D97-AF65-F5344CB8AC3E}">
        <p14:creationId xmlns:p14="http://schemas.microsoft.com/office/powerpoint/2010/main" val="60872193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03875">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03875">
                                            <p:txEl>
                                              <p:pRg st="6" end="6"/>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0387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3"/>
          <p:cNvSpPr>
            <a:spLocks noGrp="1" noChangeArrowheads="1"/>
          </p:cNvSpPr>
          <p:nvPr>
            <p:ph type="subTitle" idx="1"/>
          </p:nvPr>
        </p:nvSpPr>
        <p:spPr>
          <a:xfrm>
            <a:off x="1295400" y="762000"/>
            <a:ext cx="6934200" cy="1752600"/>
          </a:xfrm>
        </p:spPr>
        <p:txBody>
          <a:bodyPr rtlCol="0">
            <a:normAutofit/>
          </a:bodyPr>
          <a:lstStyle/>
          <a:p>
            <a:pPr defTabSz="457177" eaLnBrk="1" fontAlgn="auto" hangingPunct="1">
              <a:spcAft>
                <a:spcPts val="0"/>
              </a:spcAft>
              <a:defRPr/>
            </a:pPr>
            <a:r>
              <a:rPr lang="en-US" b="1" dirty="0">
                <a:ea typeface="+mn-ea"/>
                <a:cs typeface="+mn-cs"/>
              </a:rPr>
              <a:t/>
            </a:r>
            <a:br>
              <a:rPr lang="en-US" b="1" dirty="0">
                <a:ea typeface="+mn-ea"/>
                <a:cs typeface="+mn-cs"/>
              </a:rPr>
            </a:br>
            <a:r>
              <a:rPr lang="en-US" i="1" dirty="0" smtClean="0">
                <a:solidFill>
                  <a:schemeClr val="tx1"/>
                </a:solidFill>
                <a:ea typeface="+mn-ea"/>
                <a:cs typeface="+mn-cs"/>
              </a:rPr>
              <a:t>The UDP Service Model</a:t>
            </a:r>
          </a:p>
        </p:txBody>
      </p:sp>
    </p:spTree>
    <p:extLst>
      <p:ext uri="{BB962C8B-B14F-4D97-AF65-F5344CB8AC3E}">
        <p14:creationId xmlns:p14="http://schemas.microsoft.com/office/powerpoint/2010/main" val="2148341699"/>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a:grpSpLocks/>
          </p:cNvGrpSpPr>
          <p:nvPr/>
        </p:nvGrpSpPr>
        <p:grpSpPr bwMode="auto">
          <a:xfrm>
            <a:off x="1371600" y="2819400"/>
            <a:ext cx="6146800" cy="2590800"/>
            <a:chOff x="1371600" y="2819400"/>
            <a:chExt cx="6146408" cy="2590800"/>
          </a:xfrm>
        </p:grpSpPr>
        <p:sp>
          <p:nvSpPr>
            <p:cNvPr id="5" name="Rectangle 4"/>
            <p:cNvSpPr>
              <a:spLocks noChangeArrowheads="1"/>
            </p:cNvSpPr>
            <p:nvPr/>
          </p:nvSpPr>
          <p:spPr bwMode="auto">
            <a:xfrm>
              <a:off x="1676381" y="3354388"/>
              <a:ext cx="5486050" cy="893762"/>
            </a:xfrm>
            <a:prstGeom prst="rect">
              <a:avLst/>
            </a:prstGeom>
            <a:solidFill>
              <a:srgbClr val="D9D9D9"/>
            </a:solidFill>
            <a:ln w="9525">
              <a:solidFill>
                <a:srgbClr val="4A7EBB"/>
              </a:solidFill>
              <a:miter lim="800000"/>
              <a:headEnd/>
              <a:tailEnd/>
            </a:ln>
            <a:effectLst>
              <a:outerShdw dist="23000" dir="5400000" rotWithShape="0">
                <a:srgbClr val="808080">
                  <a:alpha val="34999"/>
                </a:srgbClr>
              </a:outerShdw>
            </a:effectLst>
          </p:spPr>
          <p:txBody>
            <a:bodyPr anchor="ctr"/>
            <a:lstStyle/>
            <a:p>
              <a:pPr algn="ctr">
                <a:defRPr/>
              </a:pPr>
              <a:endParaRPr lang="en-US">
                <a:solidFill>
                  <a:schemeClr val="lt1"/>
                </a:solidFill>
                <a:latin typeface="+mn-lt"/>
                <a:ea typeface="+mn-ea"/>
                <a:cs typeface="+mn-cs"/>
              </a:endParaRPr>
            </a:p>
          </p:txBody>
        </p:sp>
        <p:sp>
          <p:nvSpPr>
            <p:cNvPr id="71697" name="Freeform 17"/>
            <p:cNvSpPr>
              <a:spLocks/>
            </p:cNvSpPr>
            <p:nvPr/>
          </p:nvSpPr>
          <p:spPr bwMode="auto">
            <a:xfrm>
              <a:off x="1676381" y="3352800"/>
              <a:ext cx="5486050" cy="2057400"/>
            </a:xfrm>
            <a:custGeom>
              <a:avLst/>
              <a:gdLst>
                <a:gd name="T0" fmla="*/ 0 w 2112"/>
                <a:gd name="T1" fmla="*/ 1920 h 1920"/>
                <a:gd name="T2" fmla="*/ 0 w 2112"/>
                <a:gd name="T3" fmla="*/ 0 h 1920"/>
                <a:gd name="T4" fmla="*/ 2112 w 2112"/>
                <a:gd name="T5" fmla="*/ 0 h 1920"/>
                <a:gd name="T6" fmla="*/ 2112 w 2112"/>
                <a:gd name="T7" fmla="*/ 1920 h 1920"/>
              </a:gdLst>
              <a:ahLst/>
              <a:cxnLst>
                <a:cxn ang="0">
                  <a:pos x="T0" y="T1"/>
                </a:cxn>
                <a:cxn ang="0">
                  <a:pos x="T2" y="T3"/>
                </a:cxn>
                <a:cxn ang="0">
                  <a:pos x="T4" y="T5"/>
                </a:cxn>
                <a:cxn ang="0">
                  <a:pos x="T6" y="T7"/>
                </a:cxn>
              </a:cxnLst>
              <a:rect l="0" t="0" r="r" b="b"/>
              <a:pathLst>
                <a:path w="2112" h="1920">
                  <a:moveTo>
                    <a:pt x="0" y="1920"/>
                  </a:moveTo>
                  <a:lnTo>
                    <a:pt x="0" y="0"/>
                  </a:lnTo>
                  <a:lnTo>
                    <a:pt x="2112" y="0"/>
                  </a:lnTo>
                  <a:lnTo>
                    <a:pt x="2112" y="1920"/>
                  </a:lnTo>
                </a:path>
              </a:pathLst>
            </a:custGeom>
            <a:noFill/>
            <a:ln w="38100" cmpd="sng">
              <a:solidFill>
                <a:schemeClr val="tx1"/>
              </a:solidFill>
              <a:round/>
              <a:headEnd/>
              <a:tailEnd/>
            </a:ln>
            <a:effectLst/>
            <a:extLst/>
          </p:spPr>
          <p:txBody>
            <a:bodyPr/>
            <a:lstStyle/>
            <a:p>
              <a:pPr>
                <a:defRPr/>
              </a:pPr>
              <a:endParaRPr lang="en-US">
                <a:latin typeface="+mj-lt"/>
                <a:ea typeface="ＭＳ Ｐゴシック" charset="0"/>
                <a:cs typeface="ＭＳ Ｐゴシック" charset="0"/>
              </a:endParaRPr>
            </a:p>
          </p:txBody>
        </p:sp>
        <p:sp>
          <p:nvSpPr>
            <p:cNvPr id="71699" name="Line 19"/>
            <p:cNvSpPr>
              <a:spLocks noChangeShapeType="1"/>
            </p:cNvSpPr>
            <p:nvPr/>
          </p:nvSpPr>
          <p:spPr bwMode="auto">
            <a:xfrm>
              <a:off x="4419406" y="3352800"/>
              <a:ext cx="0" cy="914400"/>
            </a:xfrm>
            <a:prstGeom prst="line">
              <a:avLst/>
            </a:prstGeom>
            <a:noFill/>
            <a:ln w="9525">
              <a:solidFill>
                <a:schemeClr val="tx1"/>
              </a:solidFill>
              <a:round/>
              <a:headEnd/>
              <a:tailEnd/>
            </a:ln>
            <a:effectLst/>
            <a:extLst/>
          </p:spPr>
          <p:txBody>
            <a:bodyPr/>
            <a:lstStyle/>
            <a:p>
              <a:pPr>
                <a:defRPr/>
              </a:pPr>
              <a:endParaRPr lang="en-US">
                <a:latin typeface="+mj-lt"/>
                <a:ea typeface="ＭＳ Ｐゴシック" charset="0"/>
                <a:cs typeface="ＭＳ Ｐゴシック" charset="0"/>
              </a:endParaRPr>
            </a:p>
          </p:txBody>
        </p:sp>
        <p:sp>
          <p:nvSpPr>
            <p:cNvPr id="71702" name="Line 22"/>
            <p:cNvSpPr>
              <a:spLocks noChangeShapeType="1"/>
            </p:cNvSpPr>
            <p:nvPr/>
          </p:nvSpPr>
          <p:spPr bwMode="auto">
            <a:xfrm>
              <a:off x="1666856" y="3810000"/>
              <a:ext cx="5495575" cy="0"/>
            </a:xfrm>
            <a:prstGeom prst="line">
              <a:avLst/>
            </a:prstGeom>
            <a:noFill/>
            <a:ln w="9525">
              <a:solidFill>
                <a:schemeClr val="tx1"/>
              </a:solidFill>
              <a:round/>
              <a:headEnd/>
              <a:tailEnd/>
            </a:ln>
            <a:effectLst/>
            <a:extLst/>
          </p:spPr>
          <p:txBody>
            <a:bodyPr/>
            <a:lstStyle/>
            <a:p>
              <a:pPr>
                <a:defRPr/>
              </a:pPr>
              <a:endParaRPr lang="en-US">
                <a:latin typeface="+mj-lt"/>
                <a:ea typeface="ＭＳ Ｐゴシック" charset="0"/>
                <a:cs typeface="ＭＳ Ｐゴシック" charset="0"/>
              </a:endParaRPr>
            </a:p>
          </p:txBody>
        </p:sp>
        <p:sp>
          <p:nvSpPr>
            <p:cNvPr id="71745" name="Text Box 65"/>
            <p:cNvSpPr txBox="1">
              <a:spLocks noChangeArrowheads="1"/>
            </p:cNvSpPr>
            <p:nvPr/>
          </p:nvSpPr>
          <p:spPr bwMode="auto">
            <a:xfrm>
              <a:off x="3581259" y="4419600"/>
              <a:ext cx="1587399" cy="523875"/>
            </a:xfrm>
            <a:prstGeom prst="rect">
              <a:avLst/>
            </a:prstGeom>
            <a:noFill/>
            <a:ln>
              <a:noFill/>
            </a:ln>
            <a:effectLst/>
            <a:extLst/>
          </p:spPr>
          <p:txBody>
            <a:bodyPr wrap="none">
              <a:spAutoFit/>
            </a:bodyPr>
            <a:lstStyle/>
            <a:p>
              <a:pPr>
                <a:defRPr/>
              </a:pPr>
              <a:r>
                <a:rPr lang="en-US" sz="2800" dirty="0">
                  <a:latin typeface="+mj-lt"/>
                  <a:ea typeface="ＭＳ Ｐゴシック" charset="0"/>
                  <a:cs typeface="ＭＳ Ｐゴシック" charset="0"/>
                </a:rPr>
                <a:t>UDP Data</a:t>
              </a:r>
            </a:p>
          </p:txBody>
        </p:sp>
        <p:sp>
          <p:nvSpPr>
            <p:cNvPr id="71747" name="Line 67"/>
            <p:cNvSpPr>
              <a:spLocks noChangeShapeType="1"/>
            </p:cNvSpPr>
            <p:nvPr/>
          </p:nvSpPr>
          <p:spPr bwMode="auto">
            <a:xfrm>
              <a:off x="2438332" y="4578350"/>
              <a:ext cx="0" cy="381000"/>
            </a:xfrm>
            <a:prstGeom prst="line">
              <a:avLst/>
            </a:prstGeom>
            <a:noFill/>
            <a:ln w="38100" cap="rnd">
              <a:solidFill>
                <a:schemeClr val="tx1"/>
              </a:solidFill>
              <a:prstDash val="sysDot"/>
              <a:round/>
              <a:headEnd/>
              <a:tailEnd/>
            </a:ln>
            <a:effectLst/>
            <a:extLst/>
          </p:spPr>
          <p:txBody>
            <a:bodyPr/>
            <a:lstStyle/>
            <a:p>
              <a:pPr>
                <a:defRPr/>
              </a:pPr>
              <a:endParaRPr lang="en-US">
                <a:latin typeface="+mj-lt"/>
                <a:ea typeface="ＭＳ Ｐゴシック" charset="0"/>
                <a:cs typeface="ＭＳ Ｐゴシック" charset="0"/>
              </a:endParaRPr>
            </a:p>
          </p:txBody>
        </p:sp>
        <p:sp>
          <p:nvSpPr>
            <p:cNvPr id="71748" name="Line 68"/>
            <p:cNvSpPr>
              <a:spLocks noChangeShapeType="1"/>
            </p:cNvSpPr>
            <p:nvPr/>
          </p:nvSpPr>
          <p:spPr bwMode="auto">
            <a:xfrm>
              <a:off x="5790918" y="4502150"/>
              <a:ext cx="0" cy="381000"/>
            </a:xfrm>
            <a:prstGeom prst="line">
              <a:avLst/>
            </a:prstGeom>
            <a:noFill/>
            <a:ln w="38100" cap="rnd">
              <a:solidFill>
                <a:schemeClr val="tx1"/>
              </a:solidFill>
              <a:prstDash val="sysDot"/>
              <a:round/>
              <a:headEnd/>
              <a:tailEnd/>
            </a:ln>
            <a:effectLst/>
            <a:extLst/>
          </p:spPr>
          <p:txBody>
            <a:bodyPr/>
            <a:lstStyle/>
            <a:p>
              <a:pPr>
                <a:defRPr/>
              </a:pPr>
              <a:endParaRPr lang="en-US">
                <a:latin typeface="+mj-lt"/>
                <a:ea typeface="ＭＳ Ｐゴシック" charset="0"/>
                <a:cs typeface="ＭＳ Ｐゴシック" charset="0"/>
              </a:endParaRPr>
            </a:p>
          </p:txBody>
        </p:sp>
        <p:sp>
          <p:nvSpPr>
            <p:cNvPr id="88093" name="TextBox 29"/>
            <p:cNvSpPr txBox="1">
              <a:spLocks noChangeArrowheads="1"/>
            </p:cNvSpPr>
            <p:nvPr/>
          </p:nvSpPr>
          <p:spPr bwMode="auto">
            <a:xfrm>
              <a:off x="1371600" y="2819400"/>
              <a:ext cx="609691" cy="369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MS PGothic" charset="0"/>
                  <a:cs typeface="MS PGothic" charset="0"/>
                </a:defRPr>
              </a:lvl1pPr>
              <a:lvl2pPr marL="742950" indent="-285750">
                <a:defRPr sz="2400">
                  <a:solidFill>
                    <a:schemeClr val="tx1"/>
                  </a:solidFill>
                  <a:latin typeface="Comic Sans MS" charset="0"/>
                  <a:ea typeface="MS PGothic" charset="0"/>
                  <a:cs typeface="MS PGothic" charset="0"/>
                </a:defRPr>
              </a:lvl2pPr>
              <a:lvl3pPr marL="1143000" indent="-228600">
                <a:defRPr sz="2400">
                  <a:solidFill>
                    <a:schemeClr val="tx1"/>
                  </a:solidFill>
                  <a:latin typeface="Comic Sans MS" charset="0"/>
                  <a:ea typeface="MS PGothic" charset="0"/>
                  <a:cs typeface="MS PGothic" charset="0"/>
                </a:defRPr>
              </a:lvl3pPr>
              <a:lvl4pPr marL="1600200" indent="-228600">
                <a:defRPr sz="2400">
                  <a:solidFill>
                    <a:schemeClr val="tx1"/>
                  </a:solidFill>
                  <a:latin typeface="Comic Sans MS" charset="0"/>
                  <a:ea typeface="MS PGothic" charset="0"/>
                  <a:cs typeface="MS PGothic" charset="0"/>
                </a:defRPr>
              </a:lvl4pPr>
              <a:lvl5pPr marL="2057400" indent="-228600">
                <a:defRPr sz="2400">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Comic Sans MS" charset="0"/>
                  <a:ea typeface="MS PGothic" charset="0"/>
                  <a:cs typeface="MS PGothic" charset="0"/>
                </a:defRPr>
              </a:lvl9pPr>
            </a:lstStyle>
            <a:p>
              <a:r>
                <a:rPr lang="en-US" sz="1800">
                  <a:solidFill>
                    <a:schemeClr val="accent2"/>
                  </a:solidFill>
                  <a:latin typeface="Calibri" charset="0"/>
                </a:rPr>
                <a:t>Bit 0</a:t>
              </a:r>
            </a:p>
          </p:txBody>
        </p:sp>
        <p:cxnSp>
          <p:nvCxnSpPr>
            <p:cNvPr id="88094" name="Straight Connector 62"/>
            <p:cNvCxnSpPr>
              <a:cxnSpLocks noChangeShapeType="1"/>
            </p:cNvCxnSpPr>
            <p:nvPr/>
          </p:nvCxnSpPr>
          <p:spPr bwMode="auto">
            <a:xfrm flipV="1">
              <a:off x="1666875" y="3140075"/>
              <a:ext cx="0" cy="1476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88095" name="TextBox 35"/>
            <p:cNvSpPr txBox="1">
              <a:spLocks noChangeArrowheads="1"/>
            </p:cNvSpPr>
            <p:nvPr/>
          </p:nvSpPr>
          <p:spPr bwMode="auto">
            <a:xfrm>
              <a:off x="6791325" y="2819400"/>
              <a:ext cx="726683" cy="369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MS PGothic" charset="0"/>
                  <a:cs typeface="MS PGothic" charset="0"/>
                </a:defRPr>
              </a:lvl1pPr>
              <a:lvl2pPr marL="742950" indent="-285750">
                <a:defRPr sz="2400">
                  <a:solidFill>
                    <a:schemeClr val="tx1"/>
                  </a:solidFill>
                  <a:latin typeface="Comic Sans MS" charset="0"/>
                  <a:ea typeface="MS PGothic" charset="0"/>
                  <a:cs typeface="MS PGothic" charset="0"/>
                </a:defRPr>
              </a:lvl2pPr>
              <a:lvl3pPr marL="1143000" indent="-228600">
                <a:defRPr sz="2400">
                  <a:solidFill>
                    <a:schemeClr val="tx1"/>
                  </a:solidFill>
                  <a:latin typeface="Comic Sans MS" charset="0"/>
                  <a:ea typeface="MS PGothic" charset="0"/>
                  <a:cs typeface="MS PGothic" charset="0"/>
                </a:defRPr>
              </a:lvl3pPr>
              <a:lvl4pPr marL="1600200" indent="-228600">
                <a:defRPr sz="2400">
                  <a:solidFill>
                    <a:schemeClr val="tx1"/>
                  </a:solidFill>
                  <a:latin typeface="Comic Sans MS" charset="0"/>
                  <a:ea typeface="MS PGothic" charset="0"/>
                  <a:cs typeface="MS PGothic" charset="0"/>
                </a:defRPr>
              </a:lvl4pPr>
              <a:lvl5pPr marL="2057400" indent="-228600">
                <a:defRPr sz="2400">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Comic Sans MS" charset="0"/>
                  <a:ea typeface="MS PGothic" charset="0"/>
                  <a:cs typeface="MS PGothic" charset="0"/>
                </a:defRPr>
              </a:lvl9pPr>
            </a:lstStyle>
            <a:p>
              <a:r>
                <a:rPr lang="en-US" sz="1800">
                  <a:solidFill>
                    <a:schemeClr val="accent2"/>
                  </a:solidFill>
                  <a:latin typeface="Calibri" charset="0"/>
                </a:rPr>
                <a:t>Bit 31</a:t>
              </a:r>
            </a:p>
          </p:txBody>
        </p:sp>
        <p:cxnSp>
          <p:nvCxnSpPr>
            <p:cNvPr id="88096" name="Straight Connector 64"/>
            <p:cNvCxnSpPr>
              <a:cxnSpLocks noChangeShapeType="1"/>
            </p:cNvCxnSpPr>
            <p:nvPr/>
          </p:nvCxnSpPr>
          <p:spPr bwMode="auto">
            <a:xfrm flipV="1">
              <a:off x="7162800" y="3138488"/>
              <a:ext cx="0" cy="1492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grpSp>
      <p:sp>
        <p:nvSpPr>
          <p:cNvPr id="88066" name="Rectangle 2"/>
          <p:cNvSpPr>
            <a:spLocks noGrp="1" noChangeArrowheads="1"/>
          </p:cNvSpPr>
          <p:nvPr>
            <p:ph type="title"/>
          </p:nvPr>
        </p:nvSpPr>
        <p:spPr>
          <a:xfrm>
            <a:off x="685800" y="0"/>
            <a:ext cx="7772400" cy="1143000"/>
          </a:xfrm>
        </p:spPr>
        <p:txBody>
          <a:bodyPr/>
          <a:lstStyle/>
          <a:p>
            <a:pPr eaLnBrk="1" hangingPunct="1"/>
            <a:r>
              <a:rPr lang="en-US">
                <a:latin typeface="Calibri" charset="0"/>
                <a:ea typeface="MS PGothic" charset="0"/>
              </a:rPr>
              <a:t>The UDP Datagram Format</a:t>
            </a:r>
            <a:endParaRPr lang="en-US" sz="2400" i="1">
              <a:latin typeface="Calibri" charset="0"/>
              <a:ea typeface="MS PGothic" charset="0"/>
            </a:endParaRPr>
          </a:p>
        </p:txBody>
      </p:sp>
      <p:sp>
        <p:nvSpPr>
          <p:cNvPr id="71685" name="Line 5"/>
          <p:cNvSpPr>
            <a:spLocks noChangeShapeType="1"/>
          </p:cNvSpPr>
          <p:nvPr/>
        </p:nvSpPr>
        <p:spPr bwMode="auto">
          <a:xfrm>
            <a:off x="6019800" y="1371600"/>
            <a:ext cx="0" cy="685800"/>
          </a:xfrm>
          <a:prstGeom prst="line">
            <a:avLst/>
          </a:prstGeom>
          <a:noFill/>
          <a:ln w="38100">
            <a:solidFill>
              <a:srgbClr val="1F497D"/>
            </a:solidFill>
            <a:round/>
            <a:headEnd/>
            <a:tailEnd/>
          </a:ln>
          <a:effectLst/>
          <a:extLst/>
        </p:spPr>
        <p:txBody>
          <a:bodyPr lIns="91435" tIns="45718" rIns="91435" bIns="45718"/>
          <a:lstStyle/>
          <a:p>
            <a:pPr>
              <a:defRPr/>
            </a:pPr>
            <a:endParaRPr lang="en-US">
              <a:latin typeface="+mj-lt"/>
              <a:ea typeface="ＭＳ Ｐゴシック" charset="0"/>
              <a:cs typeface="ＭＳ Ｐゴシック" charset="0"/>
            </a:endParaRPr>
          </a:p>
        </p:txBody>
      </p:sp>
      <p:sp>
        <p:nvSpPr>
          <p:cNvPr id="71689" name="Text Box 9"/>
          <p:cNvSpPr txBox="1">
            <a:spLocks noChangeArrowheads="1"/>
          </p:cNvSpPr>
          <p:nvPr/>
        </p:nvSpPr>
        <p:spPr bwMode="auto">
          <a:xfrm>
            <a:off x="6096000" y="1600200"/>
            <a:ext cx="695325" cy="339725"/>
          </a:xfrm>
          <a:prstGeom prst="rect">
            <a:avLst/>
          </a:prstGeom>
          <a:noFill/>
          <a:ln>
            <a:noFill/>
          </a:ln>
          <a:effectLst/>
          <a:extLst/>
        </p:spPr>
        <p:txBody>
          <a:bodyPr wrap="none" lIns="91435" tIns="45718" rIns="91435" bIns="45718">
            <a:spAutoFit/>
          </a:bodyPr>
          <a:lstStyle/>
          <a:p>
            <a:pPr>
              <a:defRPr/>
            </a:pPr>
            <a:r>
              <a:rPr lang="en-US" sz="1600" dirty="0">
                <a:solidFill>
                  <a:srgbClr val="1F497D"/>
                </a:solidFill>
                <a:latin typeface="+mj-lt"/>
                <a:ea typeface="ＭＳ Ｐゴシック" charset="0"/>
                <a:cs typeface="ＭＳ Ｐゴシック" charset="0"/>
              </a:rPr>
              <a:t>IP </a:t>
            </a:r>
            <a:r>
              <a:rPr lang="en-US" sz="1600" dirty="0" err="1">
                <a:solidFill>
                  <a:srgbClr val="1F497D"/>
                </a:solidFill>
                <a:latin typeface="+mj-lt"/>
                <a:ea typeface="ＭＳ Ｐゴシック" charset="0"/>
                <a:cs typeface="ＭＳ Ｐゴシック" charset="0"/>
              </a:rPr>
              <a:t>Hdr</a:t>
            </a:r>
            <a:endParaRPr lang="en-US" sz="1600" dirty="0">
              <a:solidFill>
                <a:srgbClr val="1F497D"/>
              </a:solidFill>
              <a:latin typeface="+mj-lt"/>
              <a:ea typeface="ＭＳ Ｐゴシック" charset="0"/>
              <a:cs typeface="ＭＳ Ｐゴシック" charset="0"/>
            </a:endParaRPr>
          </a:p>
        </p:txBody>
      </p:sp>
      <p:sp>
        <p:nvSpPr>
          <p:cNvPr id="71692" name="Line 12"/>
          <p:cNvSpPr>
            <a:spLocks noChangeShapeType="1"/>
          </p:cNvSpPr>
          <p:nvPr/>
        </p:nvSpPr>
        <p:spPr bwMode="auto">
          <a:xfrm>
            <a:off x="1905000" y="1263650"/>
            <a:ext cx="4114800" cy="0"/>
          </a:xfrm>
          <a:prstGeom prst="line">
            <a:avLst/>
          </a:prstGeom>
          <a:noFill/>
          <a:ln w="9525">
            <a:solidFill>
              <a:schemeClr val="tx2"/>
            </a:solidFill>
            <a:round/>
            <a:headEnd type="triangle" w="med" len="med"/>
            <a:tailEnd type="triangle" w="med" len="med"/>
          </a:ln>
          <a:effectLst/>
          <a:extLst/>
        </p:spPr>
        <p:txBody>
          <a:bodyPr lIns="91435" tIns="45718" rIns="91435" bIns="45718"/>
          <a:lstStyle/>
          <a:p>
            <a:pPr>
              <a:defRPr/>
            </a:pPr>
            <a:endParaRPr lang="en-US">
              <a:solidFill>
                <a:srgbClr val="1F497D"/>
              </a:solidFill>
              <a:latin typeface="+mj-lt"/>
              <a:ea typeface="ＭＳ Ｐゴシック" charset="0"/>
              <a:cs typeface="ＭＳ Ｐゴシック" charset="0"/>
            </a:endParaRPr>
          </a:p>
        </p:txBody>
      </p:sp>
      <p:sp>
        <p:nvSpPr>
          <p:cNvPr id="71693" name="Rectangle 13"/>
          <p:cNvSpPr>
            <a:spLocks noChangeArrowheads="1"/>
          </p:cNvSpPr>
          <p:nvPr/>
        </p:nvSpPr>
        <p:spPr bwMode="auto">
          <a:xfrm>
            <a:off x="3581400" y="1187450"/>
            <a:ext cx="762000" cy="152400"/>
          </a:xfrm>
          <a:prstGeom prst="rect">
            <a:avLst/>
          </a:prstGeom>
          <a:solidFill>
            <a:schemeClr val="bg1"/>
          </a:solidFill>
          <a:ln w="9525">
            <a:solidFill>
              <a:srgbClr val="FFFFFF"/>
            </a:solidFill>
            <a:miter lim="800000"/>
            <a:headEnd/>
            <a:tailEnd/>
          </a:ln>
          <a:effectLst/>
          <a:extLst/>
        </p:spPr>
        <p:txBody>
          <a:bodyPr wrap="none" lIns="91435" tIns="45718" rIns="91435" bIns="45718" anchor="ctr"/>
          <a:lstStyle/>
          <a:p>
            <a:pPr>
              <a:defRPr/>
            </a:pPr>
            <a:endParaRPr lang="en-US">
              <a:solidFill>
                <a:srgbClr val="1F497D"/>
              </a:solidFill>
              <a:latin typeface="+mj-lt"/>
              <a:ea typeface="ＭＳ Ｐゴシック" charset="0"/>
              <a:cs typeface="ＭＳ Ｐゴシック" charset="0"/>
            </a:endParaRPr>
          </a:p>
        </p:txBody>
      </p:sp>
      <p:sp>
        <p:nvSpPr>
          <p:cNvPr id="71691" name="Text Box 11"/>
          <p:cNvSpPr txBox="1">
            <a:spLocks noChangeArrowheads="1"/>
          </p:cNvSpPr>
          <p:nvPr/>
        </p:nvSpPr>
        <p:spPr bwMode="auto">
          <a:xfrm>
            <a:off x="3562350" y="1035050"/>
            <a:ext cx="779463" cy="338138"/>
          </a:xfrm>
          <a:prstGeom prst="rect">
            <a:avLst/>
          </a:prstGeom>
          <a:noFill/>
          <a:ln w="9525">
            <a:noFill/>
            <a:miter lim="800000"/>
            <a:headEnd/>
            <a:tailEnd/>
          </a:ln>
          <a:effectLst/>
        </p:spPr>
        <p:txBody>
          <a:bodyPr wrap="none" lIns="91435" tIns="45718" rIns="91435" bIns="45718">
            <a:spAutoFit/>
          </a:bodyPr>
          <a:lstStyle/>
          <a:p>
            <a:pPr>
              <a:defRPr/>
            </a:pPr>
            <a:r>
              <a:rPr lang="en-US" sz="1600" dirty="0">
                <a:solidFill>
                  <a:srgbClr val="1F497D"/>
                </a:solidFill>
                <a:latin typeface="+mj-lt"/>
                <a:ea typeface="ＭＳ Ｐゴシック" charset="0"/>
                <a:cs typeface="ＭＳ Ｐゴシック" charset="0"/>
              </a:rPr>
              <a:t>IP Data</a:t>
            </a:r>
          </a:p>
        </p:txBody>
      </p:sp>
      <p:grpSp>
        <p:nvGrpSpPr>
          <p:cNvPr id="88072" name="Group 8"/>
          <p:cNvGrpSpPr>
            <a:grpSpLocks/>
          </p:cNvGrpSpPr>
          <p:nvPr/>
        </p:nvGrpSpPr>
        <p:grpSpPr bwMode="auto">
          <a:xfrm>
            <a:off x="1981200" y="1600200"/>
            <a:ext cx="3962400" cy="381000"/>
            <a:chOff x="1200" y="1296"/>
            <a:chExt cx="3168" cy="336"/>
          </a:xfrm>
        </p:grpSpPr>
        <p:sp>
          <p:nvSpPr>
            <p:cNvPr id="71686" name="Rectangle 6"/>
            <p:cNvSpPr>
              <a:spLocks noChangeArrowheads="1"/>
            </p:cNvSpPr>
            <p:nvPr/>
          </p:nvSpPr>
          <p:spPr bwMode="auto">
            <a:xfrm>
              <a:off x="1200" y="1296"/>
              <a:ext cx="3168" cy="336"/>
            </a:xfrm>
            <a:prstGeom prst="rect">
              <a:avLst/>
            </a:prstGeom>
            <a:solidFill>
              <a:schemeClr val="bg1"/>
            </a:solidFill>
            <a:ln w="9525">
              <a:solidFill>
                <a:schemeClr val="tx1"/>
              </a:solidFill>
              <a:miter lim="800000"/>
              <a:headEnd/>
              <a:tailEnd/>
            </a:ln>
            <a:effectLst/>
            <a:extLst/>
          </p:spPr>
          <p:txBody>
            <a:bodyPr wrap="none" anchor="ctr"/>
            <a:lstStyle/>
            <a:p>
              <a:pPr>
                <a:defRPr/>
              </a:pPr>
              <a:endParaRPr lang="en-US">
                <a:latin typeface="+mj-lt"/>
                <a:ea typeface="ＭＳ Ｐゴシック" charset="0"/>
                <a:cs typeface="ＭＳ Ｐゴシック" charset="0"/>
              </a:endParaRPr>
            </a:p>
          </p:txBody>
        </p:sp>
        <p:sp>
          <p:nvSpPr>
            <p:cNvPr id="71687" name="Line 7"/>
            <p:cNvSpPr>
              <a:spLocks noChangeShapeType="1"/>
            </p:cNvSpPr>
            <p:nvPr/>
          </p:nvSpPr>
          <p:spPr bwMode="auto">
            <a:xfrm>
              <a:off x="3792" y="1296"/>
              <a:ext cx="0" cy="336"/>
            </a:xfrm>
            <a:prstGeom prst="line">
              <a:avLst/>
            </a:prstGeom>
            <a:noFill/>
            <a:ln w="9525">
              <a:solidFill>
                <a:schemeClr val="tx1"/>
              </a:solidFill>
              <a:round/>
              <a:headEnd/>
              <a:tailEnd/>
            </a:ln>
            <a:effectLst/>
            <a:extLst/>
          </p:spPr>
          <p:txBody>
            <a:bodyPr/>
            <a:lstStyle/>
            <a:p>
              <a:pPr>
                <a:defRPr/>
              </a:pPr>
              <a:endParaRPr lang="en-US">
                <a:latin typeface="+mj-lt"/>
                <a:ea typeface="ＭＳ Ｐゴシック" charset="0"/>
                <a:cs typeface="ＭＳ Ｐゴシック" charset="0"/>
              </a:endParaRPr>
            </a:p>
          </p:txBody>
        </p:sp>
      </p:grpSp>
      <p:sp>
        <p:nvSpPr>
          <p:cNvPr id="71694" name="Text Box 14"/>
          <p:cNvSpPr txBox="1">
            <a:spLocks noChangeArrowheads="1"/>
          </p:cNvSpPr>
          <p:nvPr/>
        </p:nvSpPr>
        <p:spPr bwMode="auto">
          <a:xfrm>
            <a:off x="5181600" y="1649413"/>
            <a:ext cx="722313" cy="277812"/>
          </a:xfrm>
          <a:prstGeom prst="rect">
            <a:avLst/>
          </a:prstGeom>
          <a:noFill/>
          <a:ln>
            <a:noFill/>
          </a:ln>
          <a:effectLst/>
          <a:extLst/>
        </p:spPr>
        <p:txBody>
          <a:bodyPr wrap="none" lIns="91435" tIns="45718" rIns="91435" bIns="45718">
            <a:spAutoFit/>
          </a:bodyPr>
          <a:lstStyle/>
          <a:p>
            <a:pPr>
              <a:defRPr/>
            </a:pPr>
            <a:r>
              <a:rPr lang="en-US" sz="1200" dirty="0">
                <a:latin typeface="+mj-lt"/>
                <a:ea typeface="ＭＳ Ｐゴシック" charset="0"/>
                <a:cs typeface="ＭＳ Ｐゴシック" charset="0"/>
              </a:rPr>
              <a:t>UDP </a:t>
            </a:r>
            <a:r>
              <a:rPr lang="en-US" sz="1200" dirty="0" err="1">
                <a:latin typeface="+mj-lt"/>
                <a:ea typeface="ＭＳ Ｐゴシック" charset="0"/>
                <a:cs typeface="ＭＳ Ｐゴシック" charset="0"/>
              </a:rPr>
              <a:t>Hdr</a:t>
            </a:r>
            <a:endParaRPr lang="en-US" sz="1200" dirty="0">
              <a:latin typeface="+mj-lt"/>
              <a:ea typeface="ＭＳ Ｐゴシック" charset="0"/>
              <a:cs typeface="ＭＳ Ｐゴシック" charset="0"/>
            </a:endParaRPr>
          </a:p>
        </p:txBody>
      </p:sp>
      <p:sp>
        <p:nvSpPr>
          <p:cNvPr id="71695" name="Text Box 15"/>
          <p:cNvSpPr txBox="1">
            <a:spLocks noChangeArrowheads="1"/>
          </p:cNvSpPr>
          <p:nvPr/>
        </p:nvSpPr>
        <p:spPr bwMode="auto">
          <a:xfrm>
            <a:off x="3508375" y="1649413"/>
            <a:ext cx="787400" cy="277812"/>
          </a:xfrm>
          <a:prstGeom prst="rect">
            <a:avLst/>
          </a:prstGeom>
          <a:noFill/>
          <a:ln>
            <a:noFill/>
          </a:ln>
          <a:effectLst/>
          <a:extLst/>
        </p:spPr>
        <p:txBody>
          <a:bodyPr wrap="none" lIns="91435" tIns="45718" rIns="91435" bIns="45718">
            <a:spAutoFit/>
          </a:bodyPr>
          <a:lstStyle/>
          <a:p>
            <a:pPr>
              <a:defRPr/>
            </a:pPr>
            <a:r>
              <a:rPr lang="en-US" sz="1200" dirty="0">
                <a:latin typeface="+mj-lt"/>
                <a:ea typeface="ＭＳ Ｐゴシック" charset="0"/>
                <a:cs typeface="ＭＳ Ｐゴシック" charset="0"/>
              </a:rPr>
              <a:t>UDP Data</a:t>
            </a:r>
          </a:p>
        </p:txBody>
      </p:sp>
      <p:sp>
        <p:nvSpPr>
          <p:cNvPr id="71746" name="AutoShape 66"/>
          <p:cNvSpPr>
            <a:spLocks noChangeArrowheads="1"/>
          </p:cNvSpPr>
          <p:nvPr/>
        </p:nvSpPr>
        <p:spPr bwMode="auto">
          <a:xfrm>
            <a:off x="990600" y="2622550"/>
            <a:ext cx="6934200" cy="3168650"/>
          </a:xfrm>
          <a:prstGeom prst="wedgeRectCallout">
            <a:avLst>
              <a:gd name="adj1" fmla="val 16157"/>
              <a:gd name="adj2" fmla="val -72409"/>
            </a:avLst>
          </a:prstGeom>
          <a:noFill/>
          <a:ln w="9525">
            <a:solidFill>
              <a:schemeClr val="bg1">
                <a:lumMod val="65000"/>
              </a:schemeClr>
            </a:solidFill>
            <a:miter lim="800000"/>
            <a:headEnd/>
            <a:tailEnd/>
          </a:ln>
          <a:effectLst/>
        </p:spPr>
        <p:txBody>
          <a:bodyPr lIns="91435" tIns="45718" rIns="91435" bIns="45718"/>
          <a:lstStyle/>
          <a:p>
            <a:pPr algn="ctr">
              <a:defRPr/>
            </a:pPr>
            <a:endParaRPr lang="en-US">
              <a:latin typeface="+mj-lt"/>
              <a:ea typeface="ＭＳ Ｐゴシック" charset="0"/>
              <a:cs typeface="ＭＳ Ｐゴシック" charset="0"/>
            </a:endParaRPr>
          </a:p>
        </p:txBody>
      </p:sp>
      <p:sp>
        <p:nvSpPr>
          <p:cNvPr id="71709" name="Text Box 29"/>
          <p:cNvSpPr txBox="1">
            <a:spLocks noChangeArrowheads="1"/>
          </p:cNvSpPr>
          <p:nvPr/>
        </p:nvSpPr>
        <p:spPr bwMode="auto">
          <a:xfrm>
            <a:off x="2286000" y="3348038"/>
            <a:ext cx="1644650" cy="461962"/>
          </a:xfrm>
          <a:prstGeom prst="rect">
            <a:avLst/>
          </a:prstGeom>
          <a:noFill/>
          <a:ln>
            <a:noFill/>
          </a:ln>
          <a:effectLst/>
          <a:extLst/>
        </p:spPr>
        <p:txBody>
          <a:bodyPr wrap="none" lIns="91435" tIns="45718" rIns="91435" bIns="45718">
            <a:spAutoFit/>
          </a:bodyPr>
          <a:lstStyle/>
          <a:p>
            <a:pPr>
              <a:defRPr/>
            </a:pPr>
            <a:r>
              <a:rPr lang="en-US" sz="2400" dirty="0">
                <a:latin typeface="+mj-lt"/>
                <a:ea typeface="ＭＳ Ｐゴシック" charset="0"/>
                <a:cs typeface="ＭＳ Ｐゴシック" charset="0"/>
              </a:rPr>
              <a:t>Source port</a:t>
            </a:r>
          </a:p>
        </p:txBody>
      </p:sp>
      <p:sp>
        <p:nvSpPr>
          <p:cNvPr id="71739" name="Text Box 59"/>
          <p:cNvSpPr txBox="1">
            <a:spLocks noChangeArrowheads="1"/>
          </p:cNvSpPr>
          <p:nvPr/>
        </p:nvSpPr>
        <p:spPr bwMode="auto">
          <a:xfrm>
            <a:off x="2362200" y="3805238"/>
            <a:ext cx="1462088" cy="460375"/>
          </a:xfrm>
          <a:prstGeom prst="rect">
            <a:avLst/>
          </a:prstGeom>
          <a:noFill/>
          <a:ln>
            <a:noFill/>
          </a:ln>
          <a:effectLst/>
          <a:extLst/>
        </p:spPr>
        <p:txBody>
          <a:bodyPr wrap="none" lIns="91435" tIns="45718" rIns="91435" bIns="45718">
            <a:spAutoFit/>
          </a:bodyPr>
          <a:lstStyle/>
          <a:p>
            <a:pPr>
              <a:defRPr/>
            </a:pPr>
            <a:r>
              <a:rPr lang="en-US" sz="2400" dirty="0">
                <a:latin typeface="+mj-lt"/>
                <a:ea typeface="ＭＳ Ｐゴシック" charset="0"/>
                <a:cs typeface="ＭＳ Ｐゴシック" charset="0"/>
              </a:rPr>
              <a:t>Checksum</a:t>
            </a:r>
          </a:p>
        </p:txBody>
      </p:sp>
      <p:sp>
        <p:nvSpPr>
          <p:cNvPr id="71740" name="Text Box 60"/>
          <p:cNvSpPr txBox="1">
            <a:spLocks noChangeArrowheads="1"/>
          </p:cNvSpPr>
          <p:nvPr/>
        </p:nvSpPr>
        <p:spPr bwMode="auto">
          <a:xfrm>
            <a:off x="5057775" y="3805238"/>
            <a:ext cx="1038225" cy="460375"/>
          </a:xfrm>
          <a:prstGeom prst="rect">
            <a:avLst/>
          </a:prstGeom>
          <a:noFill/>
          <a:ln>
            <a:noFill/>
          </a:ln>
          <a:effectLst/>
          <a:extLst/>
        </p:spPr>
        <p:txBody>
          <a:bodyPr wrap="none" lIns="91435" tIns="45718" rIns="91435" bIns="45718">
            <a:spAutoFit/>
          </a:bodyPr>
          <a:lstStyle/>
          <a:p>
            <a:pPr>
              <a:defRPr/>
            </a:pPr>
            <a:r>
              <a:rPr lang="en-US" sz="2400" dirty="0">
                <a:latin typeface="+mj-lt"/>
                <a:ea typeface="ＭＳ Ｐゴシック" charset="0"/>
                <a:cs typeface="ＭＳ Ｐゴシック" charset="0"/>
              </a:rPr>
              <a:t>Length</a:t>
            </a:r>
          </a:p>
        </p:txBody>
      </p:sp>
      <p:sp>
        <p:nvSpPr>
          <p:cNvPr id="71684" name="Rectangle 4"/>
          <p:cNvSpPr>
            <a:spLocks noChangeArrowheads="1"/>
          </p:cNvSpPr>
          <p:nvPr/>
        </p:nvSpPr>
        <p:spPr bwMode="auto">
          <a:xfrm>
            <a:off x="1905000" y="1371600"/>
            <a:ext cx="5029200" cy="685800"/>
          </a:xfrm>
          <a:prstGeom prst="rect">
            <a:avLst/>
          </a:prstGeom>
          <a:noFill/>
          <a:ln w="38100">
            <a:solidFill>
              <a:srgbClr val="1F497D"/>
            </a:solidFill>
            <a:miter lim="800000"/>
            <a:headEnd/>
            <a:tailEnd/>
          </a:ln>
          <a:effectLst/>
        </p:spPr>
        <p:txBody>
          <a:bodyPr wrap="none" lIns="91435" tIns="45718" rIns="91435" bIns="45718" anchor="ctr"/>
          <a:lstStyle/>
          <a:p>
            <a:pPr>
              <a:defRPr/>
            </a:pPr>
            <a:endParaRPr lang="en-US">
              <a:latin typeface="+mj-lt"/>
              <a:ea typeface="ＭＳ Ｐゴシック" charset="0"/>
              <a:cs typeface="ＭＳ Ｐゴシック" charset="0"/>
            </a:endParaRPr>
          </a:p>
        </p:txBody>
      </p:sp>
      <p:sp>
        <p:nvSpPr>
          <p:cNvPr id="66" name="Text Box 29"/>
          <p:cNvSpPr txBox="1">
            <a:spLocks noChangeArrowheads="1"/>
          </p:cNvSpPr>
          <p:nvPr/>
        </p:nvSpPr>
        <p:spPr bwMode="auto">
          <a:xfrm>
            <a:off x="4648200" y="3354388"/>
            <a:ext cx="2227263" cy="461962"/>
          </a:xfrm>
          <a:prstGeom prst="rect">
            <a:avLst/>
          </a:prstGeom>
          <a:noFill/>
          <a:ln>
            <a:noFill/>
          </a:ln>
          <a:effectLst/>
          <a:extLst/>
        </p:spPr>
        <p:txBody>
          <a:bodyPr wrap="none" lIns="91435" tIns="45718" rIns="91435" bIns="45718">
            <a:spAutoFit/>
          </a:bodyPr>
          <a:lstStyle/>
          <a:p>
            <a:pPr>
              <a:defRPr/>
            </a:pPr>
            <a:r>
              <a:rPr lang="en-US" sz="2400" dirty="0">
                <a:latin typeface="+mj-lt"/>
                <a:ea typeface="ＭＳ Ｐゴシック" charset="0"/>
                <a:cs typeface="ＭＳ Ｐゴシック" charset="0"/>
              </a:rPr>
              <a:t>Destination port</a:t>
            </a:r>
          </a:p>
        </p:txBody>
      </p:sp>
    </p:spTree>
    <p:extLst>
      <p:ext uri="{BB962C8B-B14F-4D97-AF65-F5344CB8AC3E}">
        <p14:creationId xmlns:p14="http://schemas.microsoft.com/office/powerpoint/2010/main" val="314543266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1746"/>
                                        </p:tgtEl>
                                        <p:attrNameLst>
                                          <p:attrName>style.visibility</p:attrName>
                                        </p:attrNameLst>
                                      </p:cBhvr>
                                      <p:to>
                                        <p:strVal val="visible"/>
                                      </p:to>
                                    </p:set>
                                    <p:animEffect transition="in" filter="wipe(up)">
                                      <p:cBhvr>
                                        <p:cTn id="7" dur="500"/>
                                        <p:tgtEl>
                                          <p:spTgt spid="71746"/>
                                        </p:tgtEl>
                                      </p:cBhvr>
                                    </p:animEffect>
                                  </p:childTnLst>
                                </p:cTn>
                              </p:par>
                            </p:childTnLst>
                          </p:cTn>
                        </p:par>
                        <p:par>
                          <p:cTn id="8" fill="hold" nodeType="afterGroup">
                            <p:stCondLst>
                              <p:cond delay="500"/>
                            </p:stCondLst>
                            <p:childTnLst>
                              <p:par>
                                <p:cTn id="9" presetID="1" presetClass="entr" presetSubtype="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170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6"/>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1740"/>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17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46" grpId="0" animBg="1"/>
      <p:bldP spid="71709" grpId="0"/>
      <p:bldP spid="71739" grpId="0"/>
      <p:bldP spid="71740" grpId="0"/>
      <p:bldP spid="6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Rectangle 2"/>
          <p:cNvSpPr>
            <a:spLocks noGrp="1" noChangeArrowheads="1"/>
          </p:cNvSpPr>
          <p:nvPr>
            <p:ph type="title"/>
          </p:nvPr>
        </p:nvSpPr>
        <p:spPr/>
        <p:txBody>
          <a:bodyPr/>
          <a:lstStyle/>
          <a:p>
            <a:pPr eaLnBrk="1" hangingPunct="1"/>
            <a:r>
              <a:rPr lang="en-US">
                <a:latin typeface="Calibri" charset="0"/>
                <a:ea typeface="MS PGothic" charset="0"/>
              </a:rPr>
              <a:t>UDP: Port Demultiplexing</a:t>
            </a:r>
          </a:p>
        </p:txBody>
      </p:sp>
      <p:sp>
        <p:nvSpPr>
          <p:cNvPr id="90114" name="Line 3"/>
          <p:cNvSpPr>
            <a:spLocks noChangeShapeType="1"/>
          </p:cNvSpPr>
          <p:nvPr/>
        </p:nvSpPr>
        <p:spPr bwMode="auto">
          <a:xfrm>
            <a:off x="3857625" y="1752600"/>
            <a:ext cx="0" cy="41148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lIns="91435" tIns="45718" rIns="91435" bIns="45718" anchor="ctr"/>
          <a:lstStyle/>
          <a:p>
            <a:endParaRPr lang="en-US"/>
          </a:p>
        </p:txBody>
      </p:sp>
      <p:sp>
        <p:nvSpPr>
          <p:cNvPr id="89093" name="Text Box 5"/>
          <p:cNvSpPr txBox="1">
            <a:spLocks noChangeArrowheads="1"/>
          </p:cNvSpPr>
          <p:nvPr/>
        </p:nvSpPr>
        <p:spPr bwMode="auto">
          <a:xfrm>
            <a:off x="1146175" y="2371725"/>
            <a:ext cx="911225" cy="520700"/>
          </a:xfrm>
          <a:prstGeom prst="rect">
            <a:avLst/>
          </a:prstGeom>
          <a:noFill/>
          <a:ln w="9525">
            <a:solidFill>
              <a:schemeClr val="tx1"/>
            </a:solidFill>
            <a:miter lim="800000"/>
            <a:headEnd/>
            <a:tailEnd/>
          </a:ln>
          <a:effectLst/>
          <a:extLst/>
        </p:spPr>
        <p:txBody>
          <a:bodyPr lIns="91435" tIns="45718" rIns="91435" bIns="45718" anchor="ctr" anchorCtr="1"/>
          <a:lstStyle/>
          <a:p>
            <a:pPr algn="ctr">
              <a:defRPr/>
            </a:pPr>
            <a:r>
              <a:rPr lang="en-US" sz="1600" dirty="0">
                <a:latin typeface="+mj-lt"/>
                <a:ea typeface="ＭＳ Ｐゴシック" charset="0"/>
                <a:cs typeface="ＭＳ Ｐゴシック" charset="0"/>
              </a:rPr>
              <a:t>Process 1</a:t>
            </a:r>
          </a:p>
        </p:txBody>
      </p:sp>
      <p:sp>
        <p:nvSpPr>
          <p:cNvPr id="90116" name="Line 7"/>
          <p:cNvSpPr>
            <a:spLocks noChangeShapeType="1"/>
          </p:cNvSpPr>
          <p:nvPr/>
        </p:nvSpPr>
        <p:spPr bwMode="auto">
          <a:xfrm>
            <a:off x="1608138" y="2882900"/>
            <a:ext cx="0" cy="5461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1435" tIns="45718" rIns="91435" bIns="45718" anchor="ctr"/>
          <a:lstStyle/>
          <a:p>
            <a:endParaRPr lang="en-US"/>
          </a:p>
        </p:txBody>
      </p:sp>
      <p:sp>
        <p:nvSpPr>
          <p:cNvPr id="90117" name="Line 8"/>
          <p:cNvSpPr>
            <a:spLocks noChangeShapeType="1"/>
          </p:cNvSpPr>
          <p:nvPr/>
        </p:nvSpPr>
        <p:spPr bwMode="auto">
          <a:xfrm>
            <a:off x="685800" y="3543300"/>
            <a:ext cx="6019800" cy="0"/>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wrap="none" lIns="91435" tIns="45718" rIns="91435" bIns="45718" anchor="ctr"/>
          <a:lstStyle/>
          <a:p>
            <a:endParaRPr lang="en-US"/>
          </a:p>
        </p:txBody>
      </p:sp>
      <p:sp>
        <p:nvSpPr>
          <p:cNvPr id="90118" name="Line 14"/>
          <p:cNvSpPr>
            <a:spLocks noChangeShapeType="1"/>
          </p:cNvSpPr>
          <p:nvPr/>
        </p:nvSpPr>
        <p:spPr bwMode="auto">
          <a:xfrm>
            <a:off x="1608138" y="3638550"/>
            <a:ext cx="0" cy="2381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1435" tIns="45718" rIns="91435" bIns="45718" anchor="ctr"/>
          <a:lstStyle/>
          <a:p>
            <a:endParaRPr lang="en-US"/>
          </a:p>
        </p:txBody>
      </p:sp>
      <p:sp>
        <p:nvSpPr>
          <p:cNvPr id="90119" name="Line 22"/>
          <p:cNvSpPr>
            <a:spLocks noChangeShapeType="1"/>
          </p:cNvSpPr>
          <p:nvPr/>
        </p:nvSpPr>
        <p:spPr bwMode="auto">
          <a:xfrm>
            <a:off x="685800" y="4953000"/>
            <a:ext cx="6019800" cy="0"/>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wrap="none" lIns="91435" tIns="45718" rIns="91435" bIns="45718" anchor="ctr"/>
          <a:lstStyle/>
          <a:p>
            <a:endParaRPr lang="en-US"/>
          </a:p>
        </p:txBody>
      </p:sp>
      <p:sp>
        <p:nvSpPr>
          <p:cNvPr id="90120" name="Line 26"/>
          <p:cNvSpPr>
            <a:spLocks noChangeShapeType="1"/>
          </p:cNvSpPr>
          <p:nvPr/>
        </p:nvSpPr>
        <p:spPr bwMode="auto">
          <a:xfrm>
            <a:off x="4564063" y="2882900"/>
            <a:ext cx="0" cy="5461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435" tIns="45718" rIns="91435" bIns="45718" anchor="ctr"/>
          <a:lstStyle/>
          <a:p>
            <a:endParaRPr lang="en-US"/>
          </a:p>
        </p:txBody>
      </p:sp>
      <p:sp>
        <p:nvSpPr>
          <p:cNvPr id="90121" name="Line 29"/>
          <p:cNvSpPr>
            <a:spLocks noChangeShapeType="1"/>
          </p:cNvSpPr>
          <p:nvPr/>
        </p:nvSpPr>
        <p:spPr bwMode="auto">
          <a:xfrm>
            <a:off x="6351588" y="2882900"/>
            <a:ext cx="0" cy="5461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435" tIns="45718" rIns="91435" bIns="45718" anchor="ctr"/>
          <a:lstStyle/>
          <a:p>
            <a:endParaRPr lang="en-US"/>
          </a:p>
        </p:txBody>
      </p:sp>
      <p:sp>
        <p:nvSpPr>
          <p:cNvPr id="90122" name="Line 32"/>
          <p:cNvSpPr>
            <a:spLocks noChangeShapeType="1"/>
          </p:cNvSpPr>
          <p:nvPr/>
        </p:nvSpPr>
        <p:spPr bwMode="auto">
          <a:xfrm flipV="1">
            <a:off x="4564063" y="3638550"/>
            <a:ext cx="0" cy="2381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1435" tIns="45718" rIns="91435" bIns="45718" anchor="ctr"/>
          <a:lstStyle/>
          <a:p>
            <a:endParaRPr lang="en-US"/>
          </a:p>
        </p:txBody>
      </p:sp>
      <p:sp>
        <p:nvSpPr>
          <p:cNvPr id="90123" name="Line 33"/>
          <p:cNvSpPr>
            <a:spLocks noChangeShapeType="1"/>
          </p:cNvSpPr>
          <p:nvPr/>
        </p:nvSpPr>
        <p:spPr bwMode="auto">
          <a:xfrm flipV="1">
            <a:off x="6351588" y="3638550"/>
            <a:ext cx="0" cy="2571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1435" tIns="45718" rIns="91435" bIns="45718" anchor="ctr"/>
          <a:lstStyle/>
          <a:p>
            <a:endParaRPr lang="en-US"/>
          </a:p>
        </p:txBody>
      </p:sp>
      <p:sp>
        <p:nvSpPr>
          <p:cNvPr id="89151" name="Text Box 63"/>
          <p:cNvSpPr txBox="1">
            <a:spLocks noChangeArrowheads="1"/>
          </p:cNvSpPr>
          <p:nvPr/>
        </p:nvSpPr>
        <p:spPr bwMode="auto">
          <a:xfrm>
            <a:off x="457200" y="2546350"/>
            <a:ext cx="581025" cy="338138"/>
          </a:xfrm>
          <a:prstGeom prst="rect">
            <a:avLst/>
          </a:prstGeom>
          <a:noFill/>
          <a:ln>
            <a:noFill/>
          </a:ln>
          <a:effectLst/>
          <a:extLst/>
        </p:spPr>
        <p:txBody>
          <a:bodyPr lIns="91435" tIns="45718" rIns="91435" bIns="45718">
            <a:spAutoFit/>
          </a:bodyPr>
          <a:lstStyle/>
          <a:p>
            <a:pPr>
              <a:defRPr/>
            </a:pPr>
            <a:endParaRPr lang="en-US" sz="1600">
              <a:latin typeface="+mj-lt"/>
              <a:ea typeface="ＭＳ Ｐゴシック" charset="0"/>
              <a:cs typeface="ＭＳ Ｐゴシック" charset="0"/>
            </a:endParaRPr>
          </a:p>
        </p:txBody>
      </p:sp>
      <p:pic>
        <p:nvPicPr>
          <p:cNvPr id="90125" name="Picture 20"/>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625" y="1524000"/>
            <a:ext cx="695325" cy="747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0126" name="TextBox 107"/>
          <p:cNvSpPr txBox="1">
            <a:spLocks noChangeArrowheads="1"/>
          </p:cNvSpPr>
          <p:nvPr/>
        </p:nvSpPr>
        <p:spPr bwMode="auto">
          <a:xfrm>
            <a:off x="709613" y="1585913"/>
            <a:ext cx="255587"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5" tIns="45718" rIns="91435" bIns="45718">
            <a:spAutoFit/>
          </a:bodyPr>
          <a:lstStyle>
            <a:lvl1pPr>
              <a:defRPr sz="2400">
                <a:solidFill>
                  <a:schemeClr val="tx1"/>
                </a:solidFill>
                <a:latin typeface="Comic Sans MS" charset="0"/>
                <a:ea typeface="MS PGothic" charset="0"/>
                <a:cs typeface="MS PGothic" charset="0"/>
              </a:defRPr>
            </a:lvl1pPr>
            <a:lvl2pPr marL="742950" indent="-285750">
              <a:defRPr sz="2400">
                <a:solidFill>
                  <a:schemeClr val="tx1"/>
                </a:solidFill>
                <a:latin typeface="Comic Sans MS" charset="0"/>
                <a:ea typeface="MS PGothic" charset="0"/>
                <a:cs typeface="MS PGothic" charset="0"/>
              </a:defRPr>
            </a:lvl2pPr>
            <a:lvl3pPr marL="1143000" indent="-228600">
              <a:defRPr sz="2400">
                <a:solidFill>
                  <a:schemeClr val="tx1"/>
                </a:solidFill>
                <a:latin typeface="Comic Sans MS" charset="0"/>
                <a:ea typeface="MS PGothic" charset="0"/>
                <a:cs typeface="MS PGothic" charset="0"/>
              </a:defRPr>
            </a:lvl3pPr>
            <a:lvl4pPr marL="1600200" indent="-228600">
              <a:defRPr sz="2400">
                <a:solidFill>
                  <a:schemeClr val="tx1"/>
                </a:solidFill>
                <a:latin typeface="Comic Sans MS" charset="0"/>
                <a:ea typeface="MS PGothic" charset="0"/>
                <a:cs typeface="MS PGothic" charset="0"/>
              </a:defRPr>
            </a:lvl4pPr>
            <a:lvl5pPr marL="2057400" indent="-228600">
              <a:defRPr sz="2400">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Comic Sans MS" charset="0"/>
                <a:ea typeface="MS PGothic" charset="0"/>
                <a:cs typeface="MS PGothic" charset="0"/>
              </a:defRPr>
            </a:lvl9pPr>
          </a:lstStyle>
          <a:p>
            <a:r>
              <a:rPr lang="en-US" sz="1700">
                <a:solidFill>
                  <a:schemeClr val="bg1"/>
                </a:solidFill>
                <a:latin typeface="Calibri" charset="0"/>
              </a:rPr>
              <a:t>A</a:t>
            </a:r>
          </a:p>
        </p:txBody>
      </p:sp>
      <p:pic>
        <p:nvPicPr>
          <p:cNvPr id="90127" name="Picture 20"/>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86550" y="1604963"/>
            <a:ext cx="695325" cy="74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0128" name="TextBox 107"/>
          <p:cNvSpPr txBox="1">
            <a:spLocks noChangeArrowheads="1"/>
          </p:cNvSpPr>
          <p:nvPr/>
        </p:nvSpPr>
        <p:spPr bwMode="auto">
          <a:xfrm>
            <a:off x="6967538" y="1665288"/>
            <a:ext cx="255587"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5" tIns="45718" rIns="91435" bIns="45718">
            <a:spAutoFit/>
          </a:bodyPr>
          <a:lstStyle>
            <a:lvl1pPr>
              <a:defRPr sz="2400">
                <a:solidFill>
                  <a:schemeClr val="tx1"/>
                </a:solidFill>
                <a:latin typeface="Comic Sans MS" charset="0"/>
                <a:ea typeface="MS PGothic" charset="0"/>
                <a:cs typeface="MS PGothic" charset="0"/>
              </a:defRPr>
            </a:lvl1pPr>
            <a:lvl2pPr marL="742950" indent="-285750">
              <a:defRPr sz="2400">
                <a:solidFill>
                  <a:schemeClr val="tx1"/>
                </a:solidFill>
                <a:latin typeface="Comic Sans MS" charset="0"/>
                <a:ea typeface="MS PGothic" charset="0"/>
                <a:cs typeface="MS PGothic" charset="0"/>
              </a:defRPr>
            </a:lvl2pPr>
            <a:lvl3pPr marL="1143000" indent="-228600">
              <a:defRPr sz="2400">
                <a:solidFill>
                  <a:schemeClr val="tx1"/>
                </a:solidFill>
                <a:latin typeface="Comic Sans MS" charset="0"/>
                <a:ea typeface="MS PGothic" charset="0"/>
                <a:cs typeface="MS PGothic" charset="0"/>
              </a:defRPr>
            </a:lvl3pPr>
            <a:lvl4pPr marL="1600200" indent="-228600">
              <a:defRPr sz="2400">
                <a:solidFill>
                  <a:schemeClr val="tx1"/>
                </a:solidFill>
                <a:latin typeface="Comic Sans MS" charset="0"/>
                <a:ea typeface="MS PGothic" charset="0"/>
                <a:cs typeface="MS PGothic" charset="0"/>
              </a:defRPr>
            </a:lvl4pPr>
            <a:lvl5pPr marL="2057400" indent="-228600">
              <a:defRPr sz="2400">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Comic Sans MS" charset="0"/>
                <a:ea typeface="MS PGothic" charset="0"/>
                <a:cs typeface="MS PGothic" charset="0"/>
              </a:defRPr>
            </a:lvl9pPr>
          </a:lstStyle>
          <a:p>
            <a:r>
              <a:rPr lang="en-US" sz="1700">
                <a:solidFill>
                  <a:schemeClr val="bg1"/>
                </a:solidFill>
                <a:latin typeface="Calibri" charset="0"/>
              </a:rPr>
              <a:t>B</a:t>
            </a:r>
          </a:p>
        </p:txBody>
      </p:sp>
      <p:sp>
        <p:nvSpPr>
          <p:cNvPr id="90129" name="Line 22"/>
          <p:cNvSpPr>
            <a:spLocks noChangeShapeType="1"/>
          </p:cNvSpPr>
          <p:nvPr/>
        </p:nvSpPr>
        <p:spPr bwMode="auto">
          <a:xfrm>
            <a:off x="685800" y="5867400"/>
            <a:ext cx="6019800" cy="0"/>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wrap="none" lIns="91435" tIns="45718" rIns="91435" bIns="45718" anchor="ctr"/>
          <a:lstStyle/>
          <a:p>
            <a:endParaRPr lang="en-US"/>
          </a:p>
        </p:txBody>
      </p:sp>
      <p:sp>
        <p:nvSpPr>
          <p:cNvPr id="3" name="TextBox 2"/>
          <p:cNvSpPr txBox="1"/>
          <p:nvPr/>
        </p:nvSpPr>
        <p:spPr>
          <a:xfrm>
            <a:off x="85725" y="3778250"/>
            <a:ext cx="595313" cy="369888"/>
          </a:xfrm>
          <a:prstGeom prst="rect">
            <a:avLst/>
          </a:prstGeom>
          <a:noFill/>
        </p:spPr>
        <p:txBody>
          <a:bodyPr wrap="none" lIns="91435" tIns="45718" rIns="91435" bIns="45718">
            <a:spAutoFit/>
          </a:bodyPr>
          <a:lstStyle/>
          <a:p>
            <a:pPr>
              <a:defRPr/>
            </a:pPr>
            <a:r>
              <a:rPr lang="en-US" dirty="0">
                <a:latin typeface="+mj-lt"/>
                <a:ea typeface="ＭＳ Ｐゴシック" charset="0"/>
                <a:cs typeface="ＭＳ Ｐゴシック" charset="0"/>
              </a:rPr>
              <a:t>UDP</a:t>
            </a:r>
          </a:p>
        </p:txBody>
      </p:sp>
      <p:sp>
        <p:nvSpPr>
          <p:cNvPr id="69" name="TextBox 68"/>
          <p:cNvSpPr txBox="1"/>
          <p:nvPr/>
        </p:nvSpPr>
        <p:spPr>
          <a:xfrm>
            <a:off x="179388" y="5257800"/>
            <a:ext cx="365125" cy="368300"/>
          </a:xfrm>
          <a:prstGeom prst="rect">
            <a:avLst/>
          </a:prstGeom>
          <a:noFill/>
        </p:spPr>
        <p:txBody>
          <a:bodyPr wrap="none" lIns="91435" tIns="45718" rIns="91435" bIns="45718">
            <a:spAutoFit/>
          </a:bodyPr>
          <a:lstStyle/>
          <a:p>
            <a:pPr>
              <a:defRPr/>
            </a:pPr>
            <a:r>
              <a:rPr lang="en-US" dirty="0">
                <a:latin typeface="+mj-lt"/>
                <a:ea typeface="ＭＳ Ｐゴシック" charset="0"/>
                <a:cs typeface="ＭＳ Ｐゴシック" charset="0"/>
              </a:rPr>
              <a:t>IP</a:t>
            </a:r>
          </a:p>
        </p:txBody>
      </p:sp>
      <p:sp>
        <p:nvSpPr>
          <p:cNvPr id="90132" name="Oval 6"/>
          <p:cNvSpPr>
            <a:spLocks noChangeArrowheads="1"/>
          </p:cNvSpPr>
          <p:nvPr/>
        </p:nvSpPr>
        <p:spPr bwMode="auto">
          <a:xfrm>
            <a:off x="1484313" y="3429000"/>
            <a:ext cx="257175" cy="209550"/>
          </a:xfrm>
          <a:prstGeom prst="ellipse">
            <a:avLst/>
          </a:prstGeom>
          <a:solidFill>
            <a:schemeClr val="bg1"/>
          </a:solidFill>
          <a:ln w="9525">
            <a:solidFill>
              <a:schemeClr val="tx1"/>
            </a:solidFill>
            <a:round/>
            <a:headEnd/>
            <a:tailEnd/>
          </a:ln>
        </p:spPr>
        <p:txBody>
          <a:bodyPr wrap="none" lIns="91435" tIns="45718" rIns="91435" bIns="45718" anchor="ctr"/>
          <a:lstStyle/>
          <a:p>
            <a:endParaRPr lang="en-US"/>
          </a:p>
        </p:txBody>
      </p:sp>
      <p:sp>
        <p:nvSpPr>
          <p:cNvPr id="90133" name="Oval 25"/>
          <p:cNvSpPr>
            <a:spLocks noChangeArrowheads="1"/>
          </p:cNvSpPr>
          <p:nvPr/>
        </p:nvSpPr>
        <p:spPr bwMode="auto">
          <a:xfrm>
            <a:off x="4440238" y="3429000"/>
            <a:ext cx="257175" cy="209550"/>
          </a:xfrm>
          <a:prstGeom prst="ellipse">
            <a:avLst/>
          </a:prstGeom>
          <a:solidFill>
            <a:schemeClr val="bg1"/>
          </a:solidFill>
          <a:ln w="9525">
            <a:solidFill>
              <a:schemeClr val="tx1"/>
            </a:solidFill>
            <a:round/>
            <a:headEnd/>
            <a:tailEnd/>
          </a:ln>
        </p:spPr>
        <p:txBody>
          <a:bodyPr wrap="none" lIns="91435" tIns="45718" rIns="91435" bIns="45718" anchor="ctr"/>
          <a:lstStyle/>
          <a:p>
            <a:endParaRPr lang="en-US"/>
          </a:p>
        </p:txBody>
      </p:sp>
      <p:sp>
        <p:nvSpPr>
          <p:cNvPr id="90134" name="Oval 28"/>
          <p:cNvSpPr>
            <a:spLocks noChangeArrowheads="1"/>
          </p:cNvSpPr>
          <p:nvPr/>
        </p:nvSpPr>
        <p:spPr bwMode="auto">
          <a:xfrm>
            <a:off x="6227763" y="3429000"/>
            <a:ext cx="257175" cy="209550"/>
          </a:xfrm>
          <a:prstGeom prst="ellipse">
            <a:avLst/>
          </a:prstGeom>
          <a:solidFill>
            <a:schemeClr val="bg1"/>
          </a:solidFill>
          <a:ln w="9525">
            <a:solidFill>
              <a:schemeClr val="tx1"/>
            </a:solidFill>
            <a:round/>
            <a:headEnd/>
            <a:tailEnd/>
          </a:ln>
        </p:spPr>
        <p:txBody>
          <a:bodyPr wrap="none" lIns="91435" tIns="45718" rIns="91435" bIns="45718" anchor="ctr"/>
          <a:lstStyle/>
          <a:p>
            <a:endParaRPr lang="en-US"/>
          </a:p>
        </p:txBody>
      </p:sp>
      <p:sp>
        <p:nvSpPr>
          <p:cNvPr id="90135" name="Line 7"/>
          <p:cNvSpPr>
            <a:spLocks noChangeShapeType="1"/>
          </p:cNvSpPr>
          <p:nvPr/>
        </p:nvSpPr>
        <p:spPr bwMode="auto">
          <a:xfrm>
            <a:off x="3170238" y="2873375"/>
            <a:ext cx="0" cy="5461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1435" tIns="45718" rIns="91435" bIns="45718" anchor="ctr"/>
          <a:lstStyle/>
          <a:p>
            <a:endParaRPr lang="en-US"/>
          </a:p>
        </p:txBody>
      </p:sp>
      <p:sp>
        <p:nvSpPr>
          <p:cNvPr id="90136" name="Line 14"/>
          <p:cNvSpPr>
            <a:spLocks noChangeShapeType="1"/>
          </p:cNvSpPr>
          <p:nvPr/>
        </p:nvSpPr>
        <p:spPr bwMode="auto">
          <a:xfrm>
            <a:off x="3170238" y="3629025"/>
            <a:ext cx="0" cy="2381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1435" tIns="45718" rIns="91435" bIns="45718" anchor="ctr"/>
          <a:lstStyle/>
          <a:p>
            <a:endParaRPr lang="en-US"/>
          </a:p>
        </p:txBody>
      </p:sp>
      <p:sp>
        <p:nvSpPr>
          <p:cNvPr id="90137" name="Oval 6"/>
          <p:cNvSpPr>
            <a:spLocks noChangeArrowheads="1"/>
          </p:cNvSpPr>
          <p:nvPr/>
        </p:nvSpPr>
        <p:spPr bwMode="auto">
          <a:xfrm>
            <a:off x="3046413" y="3419475"/>
            <a:ext cx="257175" cy="209550"/>
          </a:xfrm>
          <a:prstGeom prst="ellipse">
            <a:avLst/>
          </a:prstGeom>
          <a:solidFill>
            <a:schemeClr val="bg1"/>
          </a:solidFill>
          <a:ln w="9525">
            <a:solidFill>
              <a:schemeClr val="tx1"/>
            </a:solidFill>
            <a:round/>
            <a:headEnd/>
            <a:tailEnd/>
          </a:ln>
        </p:spPr>
        <p:txBody>
          <a:bodyPr wrap="none" lIns="91435" tIns="45718" rIns="91435" bIns="45718" anchor="ctr"/>
          <a:lstStyle/>
          <a:p>
            <a:endParaRPr lang="en-US"/>
          </a:p>
        </p:txBody>
      </p:sp>
      <p:sp>
        <p:nvSpPr>
          <p:cNvPr id="30" name="Text Box 5"/>
          <p:cNvSpPr txBox="1">
            <a:spLocks noChangeArrowheads="1"/>
          </p:cNvSpPr>
          <p:nvPr/>
        </p:nvSpPr>
        <p:spPr bwMode="auto">
          <a:xfrm>
            <a:off x="2708275" y="2362200"/>
            <a:ext cx="911225" cy="520700"/>
          </a:xfrm>
          <a:prstGeom prst="rect">
            <a:avLst/>
          </a:prstGeom>
          <a:noFill/>
          <a:ln w="9525">
            <a:solidFill>
              <a:schemeClr val="tx1"/>
            </a:solidFill>
            <a:miter lim="800000"/>
            <a:headEnd/>
            <a:tailEnd/>
          </a:ln>
          <a:effectLst/>
          <a:extLst/>
        </p:spPr>
        <p:txBody>
          <a:bodyPr lIns="91435" tIns="45718" rIns="91435" bIns="45718" anchor="ctr" anchorCtr="1"/>
          <a:lstStyle/>
          <a:p>
            <a:pPr algn="ctr">
              <a:defRPr/>
            </a:pPr>
            <a:r>
              <a:rPr lang="en-US" sz="1600" dirty="0">
                <a:latin typeface="+mj-lt"/>
                <a:ea typeface="ＭＳ Ｐゴシック" charset="0"/>
                <a:cs typeface="ＭＳ Ｐゴシック" charset="0"/>
              </a:rPr>
              <a:t>Process 2</a:t>
            </a:r>
          </a:p>
        </p:txBody>
      </p:sp>
      <p:sp>
        <p:nvSpPr>
          <p:cNvPr id="31" name="Text Box 5"/>
          <p:cNvSpPr txBox="1">
            <a:spLocks noChangeArrowheads="1"/>
          </p:cNvSpPr>
          <p:nvPr/>
        </p:nvSpPr>
        <p:spPr bwMode="auto">
          <a:xfrm>
            <a:off x="4114800" y="2362200"/>
            <a:ext cx="911225" cy="520700"/>
          </a:xfrm>
          <a:prstGeom prst="rect">
            <a:avLst/>
          </a:prstGeom>
          <a:noFill/>
          <a:ln w="9525">
            <a:solidFill>
              <a:schemeClr val="tx1"/>
            </a:solidFill>
            <a:miter lim="800000"/>
            <a:headEnd/>
            <a:tailEnd/>
          </a:ln>
          <a:effectLst/>
          <a:extLst/>
        </p:spPr>
        <p:txBody>
          <a:bodyPr lIns="91435" tIns="45718" rIns="91435" bIns="45718" anchor="ctr" anchorCtr="1"/>
          <a:lstStyle/>
          <a:p>
            <a:pPr algn="ctr">
              <a:defRPr/>
            </a:pPr>
            <a:r>
              <a:rPr lang="en-US" sz="1600" dirty="0">
                <a:latin typeface="+mj-lt"/>
                <a:ea typeface="ＭＳ Ｐゴシック" charset="0"/>
                <a:cs typeface="ＭＳ Ｐゴシック" charset="0"/>
              </a:rPr>
              <a:t>Process 1</a:t>
            </a:r>
          </a:p>
        </p:txBody>
      </p:sp>
      <p:sp>
        <p:nvSpPr>
          <p:cNvPr id="32" name="Text Box 5"/>
          <p:cNvSpPr txBox="1">
            <a:spLocks noChangeArrowheads="1"/>
          </p:cNvSpPr>
          <p:nvPr/>
        </p:nvSpPr>
        <p:spPr bwMode="auto">
          <a:xfrm>
            <a:off x="5937250" y="2362200"/>
            <a:ext cx="911225" cy="520700"/>
          </a:xfrm>
          <a:prstGeom prst="rect">
            <a:avLst/>
          </a:prstGeom>
          <a:noFill/>
          <a:ln w="9525">
            <a:solidFill>
              <a:schemeClr val="tx1"/>
            </a:solidFill>
            <a:miter lim="800000"/>
            <a:headEnd/>
            <a:tailEnd/>
          </a:ln>
          <a:effectLst/>
          <a:extLst/>
        </p:spPr>
        <p:txBody>
          <a:bodyPr lIns="91435" tIns="45718" rIns="91435" bIns="45718" anchor="ctr" anchorCtr="1"/>
          <a:lstStyle/>
          <a:p>
            <a:pPr algn="ctr">
              <a:defRPr/>
            </a:pPr>
            <a:r>
              <a:rPr lang="en-US" sz="1600" dirty="0">
                <a:latin typeface="+mj-lt"/>
                <a:ea typeface="ＭＳ Ｐゴシック" charset="0"/>
                <a:cs typeface="ＭＳ Ｐゴシック" charset="0"/>
              </a:rPr>
              <a:t>Process 2</a:t>
            </a:r>
          </a:p>
        </p:txBody>
      </p:sp>
      <p:grpSp>
        <p:nvGrpSpPr>
          <p:cNvPr id="2" name="Group 32"/>
          <p:cNvGrpSpPr>
            <a:grpSpLocks/>
          </p:cNvGrpSpPr>
          <p:nvPr/>
        </p:nvGrpSpPr>
        <p:grpSpPr bwMode="auto">
          <a:xfrm>
            <a:off x="904875" y="3886200"/>
            <a:ext cx="2447925" cy="990600"/>
            <a:chOff x="1395714" y="3200400"/>
            <a:chExt cx="2093914" cy="304800"/>
          </a:xfrm>
        </p:grpSpPr>
        <p:sp>
          <p:nvSpPr>
            <p:cNvPr id="34" name="Rectangle 33"/>
            <p:cNvSpPr>
              <a:spLocks noChangeArrowheads="1"/>
            </p:cNvSpPr>
            <p:nvPr/>
          </p:nvSpPr>
          <p:spPr bwMode="auto">
            <a:xfrm>
              <a:off x="1395714" y="3200400"/>
              <a:ext cx="836613" cy="304800"/>
            </a:xfrm>
            <a:prstGeom prst="rect">
              <a:avLst/>
            </a:prstGeom>
            <a:solidFill>
              <a:srgbClr val="FDEADA"/>
            </a:solidFill>
            <a:ln w="9525">
              <a:solidFill>
                <a:srgbClr val="4A7EBB"/>
              </a:solidFill>
              <a:miter lim="800000"/>
              <a:headEnd/>
              <a:tailEnd/>
            </a:ln>
            <a:effectLst>
              <a:outerShdw dist="23000" dir="5400000" rotWithShape="0">
                <a:srgbClr val="808080">
                  <a:alpha val="34999"/>
                </a:srgbClr>
              </a:outerShdw>
            </a:effectLst>
          </p:spPr>
          <p:txBody>
            <a:bodyPr anchor="ctr"/>
            <a:lstStyle/>
            <a:p>
              <a:pPr algn="ctr">
                <a:defRPr/>
              </a:pPr>
              <a:r>
                <a:rPr lang="en-US" dirty="0">
                  <a:latin typeface="+mn-lt"/>
                  <a:ea typeface="+mn-ea"/>
                  <a:cs typeface="+mn-cs"/>
                </a:rPr>
                <a:t>Data</a:t>
              </a:r>
            </a:p>
          </p:txBody>
        </p:sp>
        <p:sp>
          <p:nvSpPr>
            <p:cNvPr id="35" name="Rectangle 34"/>
            <p:cNvSpPr>
              <a:spLocks noChangeArrowheads="1"/>
            </p:cNvSpPr>
            <p:nvPr/>
          </p:nvSpPr>
          <p:spPr bwMode="auto">
            <a:xfrm>
              <a:off x="2232327" y="3200400"/>
              <a:ext cx="1257301" cy="304800"/>
            </a:xfrm>
            <a:prstGeom prst="rect">
              <a:avLst/>
            </a:prstGeom>
            <a:gradFill rotWithShape="1">
              <a:gsLst>
                <a:gs pos="0">
                  <a:srgbClr val="9BC1FF"/>
                </a:gs>
                <a:gs pos="100000">
                  <a:srgbClr val="3F80CD"/>
                </a:gs>
              </a:gsLst>
              <a:lin ang="5400000"/>
            </a:gradFill>
            <a:ln w="9525">
              <a:solidFill>
                <a:srgbClr val="4A7EBB"/>
              </a:solidFill>
              <a:miter lim="800000"/>
              <a:headEnd/>
              <a:tailEnd/>
            </a:ln>
            <a:effectLst>
              <a:outerShdw dist="23000" dir="5400000" rotWithShape="0">
                <a:srgbClr val="808080">
                  <a:alpha val="34999"/>
                </a:srgbClr>
              </a:outerShdw>
            </a:effectLst>
          </p:spPr>
          <p:txBody>
            <a:bodyPr anchor="ctr"/>
            <a:lstStyle/>
            <a:p>
              <a:pPr algn="ctr">
                <a:defRPr/>
              </a:pPr>
              <a:r>
                <a:rPr lang="en-US" dirty="0" err="1">
                  <a:solidFill>
                    <a:schemeClr val="lt1"/>
                  </a:solidFill>
                  <a:latin typeface="+mn-lt"/>
                  <a:ea typeface="+mn-ea"/>
                  <a:cs typeface="+mn-cs"/>
                </a:rPr>
                <a:t>Dest</a:t>
              </a:r>
              <a:r>
                <a:rPr lang="en-US" dirty="0">
                  <a:solidFill>
                    <a:schemeClr val="lt1"/>
                  </a:solidFill>
                  <a:latin typeface="+mn-lt"/>
                  <a:ea typeface="+mn-ea"/>
                  <a:cs typeface="+mn-cs"/>
                </a:rPr>
                <a:t> port = 177</a:t>
              </a:r>
            </a:p>
            <a:p>
              <a:pPr algn="ctr">
                <a:defRPr/>
              </a:pPr>
              <a:r>
                <a:rPr lang="en-US" dirty="0" err="1">
                  <a:solidFill>
                    <a:schemeClr val="lt1"/>
                  </a:solidFill>
                  <a:latin typeface="+mn-lt"/>
                  <a:ea typeface="+mn-ea"/>
                  <a:cs typeface="+mn-cs"/>
                </a:rPr>
                <a:t>Src</a:t>
              </a:r>
              <a:r>
                <a:rPr lang="en-US" dirty="0">
                  <a:solidFill>
                    <a:schemeClr val="lt1"/>
                  </a:solidFill>
                  <a:latin typeface="+mn-lt"/>
                  <a:ea typeface="+mn-ea"/>
                  <a:cs typeface="+mn-cs"/>
                </a:rPr>
                <a:t> port = 123456</a:t>
              </a:r>
            </a:p>
          </p:txBody>
        </p:sp>
      </p:grpSp>
      <p:sp>
        <p:nvSpPr>
          <p:cNvPr id="36" name="Rectangle 35"/>
          <p:cNvSpPr>
            <a:spLocks noChangeArrowheads="1"/>
          </p:cNvSpPr>
          <p:nvPr/>
        </p:nvSpPr>
        <p:spPr bwMode="auto">
          <a:xfrm>
            <a:off x="857250" y="5310188"/>
            <a:ext cx="2647950" cy="1243012"/>
          </a:xfrm>
          <a:prstGeom prst="rect">
            <a:avLst/>
          </a:prstGeom>
          <a:noFill/>
          <a:ln w="38100">
            <a:solidFill>
              <a:srgbClr val="FF0000"/>
            </a:solidFill>
            <a:miter lim="800000"/>
            <a:headEnd/>
            <a:tailEnd/>
          </a:ln>
          <a:effectLst>
            <a:outerShdw dist="23000" dir="5400000" rotWithShape="0">
              <a:srgbClr val="808080">
                <a:alpha val="34999"/>
              </a:srgbClr>
            </a:outerShdw>
          </a:effectLst>
        </p:spPr>
        <p:txBody>
          <a:bodyPr lIns="64008" tIns="32004" rIns="64008" bIns="32004" anchor="ctr"/>
          <a:lstStyle/>
          <a:p>
            <a:pPr algn="ctr">
              <a:defRPr/>
            </a:pPr>
            <a:endParaRPr lang="en-US">
              <a:solidFill>
                <a:schemeClr val="lt1"/>
              </a:solidFill>
              <a:latin typeface="+mn-lt"/>
              <a:ea typeface="+mn-ea"/>
              <a:cs typeface="+mn-cs"/>
            </a:endParaRPr>
          </a:p>
        </p:txBody>
      </p:sp>
      <p:grpSp>
        <p:nvGrpSpPr>
          <p:cNvPr id="4" name="Group 36"/>
          <p:cNvGrpSpPr>
            <a:grpSpLocks/>
          </p:cNvGrpSpPr>
          <p:nvPr/>
        </p:nvGrpSpPr>
        <p:grpSpPr bwMode="auto">
          <a:xfrm>
            <a:off x="4032250" y="5418138"/>
            <a:ext cx="2520949" cy="982661"/>
            <a:chOff x="1395714" y="3200400"/>
            <a:chExt cx="2520950" cy="534479"/>
          </a:xfrm>
        </p:grpSpPr>
        <p:sp>
          <p:nvSpPr>
            <p:cNvPr id="38" name="Rectangle 37"/>
            <p:cNvSpPr>
              <a:spLocks noChangeArrowheads="1"/>
            </p:cNvSpPr>
            <p:nvPr/>
          </p:nvSpPr>
          <p:spPr bwMode="auto">
            <a:xfrm>
              <a:off x="1395714" y="3200400"/>
              <a:ext cx="844550" cy="534479"/>
            </a:xfrm>
            <a:prstGeom prst="rect">
              <a:avLst/>
            </a:prstGeom>
            <a:solidFill>
              <a:srgbClr val="FDEADA"/>
            </a:solidFill>
            <a:ln w="9525">
              <a:solidFill>
                <a:srgbClr val="4A7EBB"/>
              </a:solidFill>
              <a:miter lim="800000"/>
              <a:headEnd/>
              <a:tailEnd/>
            </a:ln>
            <a:effectLst>
              <a:outerShdw dist="23000" dir="5400000" rotWithShape="0">
                <a:srgbClr val="808080">
                  <a:alpha val="34999"/>
                </a:srgbClr>
              </a:outerShdw>
            </a:effectLst>
          </p:spPr>
          <p:txBody>
            <a:bodyPr anchor="ctr"/>
            <a:lstStyle/>
            <a:p>
              <a:pPr algn="ctr">
                <a:defRPr/>
              </a:pPr>
              <a:r>
                <a:rPr lang="en-US" dirty="0">
                  <a:latin typeface="+mn-lt"/>
                  <a:ea typeface="+mn-ea"/>
                  <a:cs typeface="+mn-cs"/>
                </a:rPr>
                <a:t>Data</a:t>
              </a:r>
            </a:p>
          </p:txBody>
        </p:sp>
        <p:sp>
          <p:nvSpPr>
            <p:cNvPr id="39" name="Rectangle 38"/>
            <p:cNvSpPr>
              <a:spLocks noChangeArrowheads="1"/>
            </p:cNvSpPr>
            <p:nvPr/>
          </p:nvSpPr>
          <p:spPr bwMode="auto">
            <a:xfrm>
              <a:off x="2232326" y="3200400"/>
              <a:ext cx="1684338" cy="534479"/>
            </a:xfrm>
            <a:prstGeom prst="rect">
              <a:avLst/>
            </a:prstGeom>
            <a:gradFill rotWithShape="1">
              <a:gsLst>
                <a:gs pos="0">
                  <a:srgbClr val="9BC1FF"/>
                </a:gs>
                <a:gs pos="100000">
                  <a:srgbClr val="3F80CD"/>
                </a:gs>
              </a:gsLst>
              <a:lin ang="5400000"/>
            </a:gradFill>
            <a:ln w="9525">
              <a:solidFill>
                <a:srgbClr val="4A7EBB"/>
              </a:solidFill>
              <a:miter lim="800000"/>
              <a:headEnd/>
              <a:tailEnd/>
            </a:ln>
            <a:effectLst>
              <a:outerShdw dist="23000" dir="5400000" rotWithShape="0">
                <a:srgbClr val="808080">
                  <a:alpha val="34999"/>
                </a:srgbClr>
              </a:outerShdw>
            </a:effectLst>
          </p:spPr>
          <p:txBody>
            <a:bodyPr anchor="ctr"/>
            <a:lstStyle/>
            <a:p>
              <a:pPr algn="ctr">
                <a:defRPr/>
              </a:pPr>
              <a:r>
                <a:rPr lang="en-US" dirty="0" err="1">
                  <a:solidFill>
                    <a:schemeClr val="lt1"/>
                  </a:solidFill>
                  <a:latin typeface="+mn-lt"/>
                  <a:ea typeface="+mn-ea"/>
                  <a:cs typeface="+mn-cs"/>
                </a:rPr>
                <a:t>Dest</a:t>
              </a:r>
              <a:r>
                <a:rPr lang="en-US" dirty="0">
                  <a:solidFill>
                    <a:schemeClr val="lt1"/>
                  </a:solidFill>
                  <a:latin typeface="+mn-lt"/>
                  <a:ea typeface="+mn-ea"/>
                  <a:cs typeface="+mn-cs"/>
                </a:rPr>
                <a:t> port = 177</a:t>
              </a:r>
            </a:p>
            <a:p>
              <a:pPr algn="ctr">
                <a:defRPr/>
              </a:pPr>
              <a:r>
                <a:rPr lang="en-US" dirty="0" err="1">
                  <a:solidFill>
                    <a:schemeClr val="lt1"/>
                  </a:solidFill>
                  <a:latin typeface="+mn-lt"/>
                  <a:ea typeface="+mn-ea"/>
                  <a:cs typeface="+mn-cs"/>
                </a:rPr>
                <a:t>Src</a:t>
              </a:r>
              <a:r>
                <a:rPr lang="en-US" dirty="0">
                  <a:solidFill>
                    <a:schemeClr val="lt1"/>
                  </a:solidFill>
                  <a:latin typeface="+mn-lt"/>
                  <a:ea typeface="+mn-ea"/>
                  <a:cs typeface="+mn-cs"/>
                </a:rPr>
                <a:t> port = 123456</a:t>
              </a:r>
            </a:p>
          </p:txBody>
        </p:sp>
      </p:grpSp>
      <p:sp>
        <p:nvSpPr>
          <p:cNvPr id="40" name="Rectangle 39"/>
          <p:cNvSpPr>
            <a:spLocks noChangeArrowheads="1"/>
          </p:cNvSpPr>
          <p:nvPr/>
        </p:nvSpPr>
        <p:spPr bwMode="auto">
          <a:xfrm>
            <a:off x="3971924" y="5319713"/>
            <a:ext cx="2657475" cy="1233487"/>
          </a:xfrm>
          <a:prstGeom prst="rect">
            <a:avLst/>
          </a:prstGeom>
          <a:noFill/>
          <a:ln w="38100">
            <a:solidFill>
              <a:srgbClr val="FF0000"/>
            </a:solidFill>
            <a:miter lim="800000"/>
            <a:headEnd/>
            <a:tailEnd/>
          </a:ln>
          <a:effectLst>
            <a:outerShdw dist="23000" dir="5400000" rotWithShape="0">
              <a:srgbClr val="808080">
                <a:alpha val="34999"/>
              </a:srgbClr>
            </a:outerShdw>
          </a:effectLst>
        </p:spPr>
        <p:txBody>
          <a:bodyPr lIns="64008" tIns="32004" rIns="64008" bIns="32004" anchor="ctr"/>
          <a:lstStyle/>
          <a:p>
            <a:pPr algn="ctr">
              <a:defRPr/>
            </a:pPr>
            <a:endParaRPr lang="en-US">
              <a:solidFill>
                <a:schemeClr val="lt1"/>
              </a:solidFill>
              <a:latin typeface="+mn-lt"/>
              <a:ea typeface="+mn-ea"/>
              <a:cs typeface="+mn-cs"/>
            </a:endParaRPr>
          </a:p>
        </p:txBody>
      </p:sp>
      <p:cxnSp>
        <p:nvCxnSpPr>
          <p:cNvPr id="41" name="Straight Arrow Connector 40"/>
          <p:cNvCxnSpPr>
            <a:cxnSpLocks noChangeShapeType="1"/>
          </p:cNvCxnSpPr>
          <p:nvPr/>
        </p:nvCxnSpPr>
        <p:spPr bwMode="auto">
          <a:xfrm>
            <a:off x="1381125" y="2546350"/>
            <a:ext cx="0" cy="1573213"/>
          </a:xfrm>
          <a:prstGeom prst="straightConnector1">
            <a:avLst/>
          </a:prstGeom>
          <a:noFill/>
          <a:ln w="76200">
            <a:solidFill>
              <a:srgbClr val="FF0000"/>
            </a:solidFill>
            <a:round/>
            <a:headEnd/>
            <a:tailEnd type="arrow" w="med" len="me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42" name="Straight Arrow Connector 41"/>
          <p:cNvCxnSpPr>
            <a:cxnSpLocks noChangeShapeType="1"/>
          </p:cNvCxnSpPr>
          <p:nvPr/>
        </p:nvCxnSpPr>
        <p:spPr bwMode="auto">
          <a:xfrm>
            <a:off x="4238625" y="2476500"/>
            <a:ext cx="0" cy="1573213"/>
          </a:xfrm>
          <a:prstGeom prst="straightConnector1">
            <a:avLst/>
          </a:prstGeom>
          <a:noFill/>
          <a:ln w="76200">
            <a:solidFill>
              <a:srgbClr val="FF0000"/>
            </a:solidFill>
            <a:round/>
            <a:headEnd type="arrow" w="med" len="med"/>
            <a:tailEn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43" name="TextBox 42"/>
          <p:cNvSpPr txBox="1"/>
          <p:nvPr/>
        </p:nvSpPr>
        <p:spPr>
          <a:xfrm>
            <a:off x="3798888" y="1968500"/>
            <a:ext cx="1501775" cy="233363"/>
          </a:xfrm>
          <a:prstGeom prst="rect">
            <a:avLst/>
          </a:prstGeom>
          <a:noFill/>
        </p:spPr>
        <p:txBody>
          <a:bodyPr wrap="none" lIns="64008" tIns="32004" rIns="64008" bIns="32004">
            <a:spAutoFit/>
          </a:bodyPr>
          <a:lstStyle/>
          <a:p>
            <a:pPr algn="ctr">
              <a:defRPr/>
            </a:pPr>
            <a:r>
              <a:rPr lang="en-US" sz="1100" dirty="0">
                <a:latin typeface="+mj-lt"/>
                <a:ea typeface="ＭＳ Ｐゴシック" charset="0"/>
                <a:cs typeface="ＭＳ Ｐゴシック" charset="0"/>
              </a:rPr>
              <a:t>UDP port number = 177</a:t>
            </a:r>
          </a:p>
        </p:txBody>
      </p:sp>
    </p:spTree>
    <p:extLst>
      <p:ext uri="{BB962C8B-B14F-4D97-AF65-F5344CB8AC3E}">
        <p14:creationId xmlns:p14="http://schemas.microsoft.com/office/powerpoint/2010/main" val="158165310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wipe(up)">
                                      <p:cBhvr>
                                        <p:cTn id="7" dur="500"/>
                                        <p:tgtEl>
                                          <p:spTgt spid="41"/>
                                        </p:tgtEl>
                                      </p:cBhvr>
                                    </p:animEffect>
                                  </p:childTnLst>
                                </p:cTn>
                              </p:par>
                            </p:childTnLst>
                          </p:cTn>
                        </p:par>
                        <p:par>
                          <p:cTn id="8" fill="hold" nodeType="afterGroup">
                            <p:stCondLst>
                              <p:cond delay="500"/>
                            </p:stCondLst>
                            <p:childTnLst>
                              <p:par>
                                <p:cTn id="9" presetID="1" presetClass="entr" presetSubtype="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0" presetClass="path" presetSubtype="0" accel="50000" decel="50000" fill="hold" nodeType="clickEffect">
                                  <p:stCondLst>
                                    <p:cond delay="0"/>
                                  </p:stCondLst>
                                  <p:childTnLst>
                                    <p:animMotion origin="layout" path="M -2.65929E-6 -1.87006E-6 L 0.00011 0.22595 " pathEditMode="relative" rAng="0" ptsTypes="AA">
                                      <p:cBhvr>
                                        <p:cTn id="18" dur="1000" fill="hold"/>
                                        <p:tgtEl>
                                          <p:spTgt spid="2"/>
                                        </p:tgtEl>
                                        <p:attrNameLst>
                                          <p:attrName>ppt_x</p:attrName>
                                          <p:attrName>ppt_y</p:attrName>
                                        </p:attrNameLst>
                                      </p:cBhvr>
                                      <p:rCtr x="0" y="11297"/>
                                    </p:animMotion>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0"/>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0" presetClass="path" presetSubtype="0" accel="50000" decel="50000" fill="hold" nodeType="clickEffect">
                                  <p:stCondLst>
                                    <p:cond delay="0"/>
                                  </p:stCondLst>
                                  <p:childTnLst>
                                    <p:animMotion origin="layout" path="M -5.07218E-6 -9.05533E-6 L -5.07218E-6 -0.22615 " pathEditMode="relative" ptsTypes="AA">
                                      <p:cBhvr>
                                        <p:cTn id="28" dur="1000" fill="hold"/>
                                        <p:tgtEl>
                                          <p:spTgt spid="4"/>
                                        </p:tgtEl>
                                        <p:attrNameLst>
                                          <p:attrName>ppt_x</p:attrName>
                                          <p:attrName>ppt_y</p:attrName>
                                        </p:attrNameLst>
                                      </p:cBhvr>
                                    </p:animMotion>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4" fill="hold" nodeType="clickEffect">
                                  <p:stCondLst>
                                    <p:cond delay="0"/>
                                  </p:stCondLst>
                                  <p:childTnLst>
                                    <p:set>
                                      <p:cBhvr>
                                        <p:cTn id="32" dur="1" fill="hold">
                                          <p:stCondLst>
                                            <p:cond delay="0"/>
                                          </p:stCondLst>
                                        </p:cTn>
                                        <p:tgtEl>
                                          <p:spTgt spid="42"/>
                                        </p:tgtEl>
                                        <p:attrNameLst>
                                          <p:attrName>style.visibility</p:attrName>
                                        </p:attrNameLst>
                                      </p:cBhvr>
                                      <p:to>
                                        <p:strVal val="visible"/>
                                      </p:to>
                                    </p:set>
                                    <p:animEffect transition="in" filter="wipe(down)">
                                      <p:cBhvr>
                                        <p:cTn id="33"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4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Title 1"/>
          <p:cNvSpPr>
            <a:spLocks noGrp="1"/>
          </p:cNvSpPr>
          <p:nvPr>
            <p:ph type="title"/>
          </p:nvPr>
        </p:nvSpPr>
        <p:spPr/>
        <p:txBody>
          <a:bodyPr/>
          <a:lstStyle/>
          <a:p>
            <a:pPr eaLnBrk="1" hangingPunct="1"/>
            <a:r>
              <a:rPr lang="en-US">
                <a:latin typeface="Calibri" charset="0"/>
                <a:ea typeface="MS PGothic" charset="0"/>
              </a:rPr>
              <a:t>User Datagram Protocol (UDP)</a:t>
            </a:r>
          </a:p>
        </p:txBody>
      </p:sp>
      <p:graphicFrame>
        <p:nvGraphicFramePr>
          <p:cNvPr id="8" name="Table 7"/>
          <p:cNvGraphicFramePr>
            <a:graphicFrameLocks noGrp="1"/>
          </p:cNvGraphicFramePr>
          <p:nvPr/>
        </p:nvGraphicFramePr>
        <p:xfrm>
          <a:off x="457200" y="1858963"/>
          <a:ext cx="8382000" cy="4094178"/>
        </p:xfrm>
        <a:graphic>
          <a:graphicData uri="http://schemas.openxmlformats.org/drawingml/2006/table">
            <a:tbl>
              <a:tblPr/>
              <a:tblGrid>
                <a:gridCol w="2743200"/>
                <a:gridCol w="5638800"/>
              </a:tblGrid>
              <a:tr h="523145">
                <a:tc>
                  <a:txBody>
                    <a:bodyPr/>
                    <a:lstStyle/>
                    <a:p>
                      <a:pPr marL="0" marR="0" lvl="0" indent="0" algn="r" defTabSz="4572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a:ln>
                            <a:noFill/>
                          </a:ln>
                          <a:solidFill>
                            <a:schemeClr val="tx1"/>
                          </a:solidFill>
                          <a:effectLst/>
                          <a:latin typeface="Calibri" charset="0"/>
                          <a:ea typeface="ＭＳ Ｐゴシック" charset="0"/>
                          <a:cs typeface="Calibri" charset="0"/>
                        </a:rPr>
                        <a:t>Property</a:t>
                      </a:r>
                    </a:p>
                  </a:txBody>
                  <a:tcPr marT="45703" marB="457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BBB59"/>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a:ln>
                            <a:noFill/>
                          </a:ln>
                          <a:solidFill>
                            <a:schemeClr val="tx1"/>
                          </a:solidFill>
                          <a:effectLst/>
                          <a:latin typeface="Calibri" charset="0"/>
                          <a:ea typeface="ＭＳ Ｐゴシック" charset="0"/>
                          <a:cs typeface="Calibri" charset="0"/>
                        </a:rPr>
                        <a:t>Behavior</a:t>
                      </a:r>
                    </a:p>
                  </a:txBody>
                  <a:tcPr marT="45703" marB="457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BBB59"/>
                    </a:solidFill>
                  </a:tcPr>
                </a:tc>
              </a:tr>
              <a:tr h="827900">
                <a:tc>
                  <a:txBody>
                    <a:bodyPr/>
                    <a:lstStyle/>
                    <a:p>
                      <a:pPr marL="0" marR="0" lvl="0" indent="0" algn="r" defTabSz="457200" rtl="0" eaLnBrk="1" fontAlgn="base" latinLnBrk="0" hangingPunct="1">
                        <a:lnSpc>
                          <a:spcPct val="100000"/>
                        </a:lnSpc>
                        <a:spcBef>
                          <a:spcPct val="0"/>
                        </a:spcBef>
                        <a:spcAft>
                          <a:spcPct val="0"/>
                        </a:spcAft>
                        <a:buClrTx/>
                        <a:buSzTx/>
                        <a:buFontTx/>
                        <a:buNone/>
                        <a:tabLst/>
                      </a:pPr>
                      <a:r>
                        <a:rPr kumimoji="0" lang="en-US" sz="2400" b="1" i="1" u="none" strike="noStrike" cap="none" normalizeH="0" baseline="0">
                          <a:ln>
                            <a:noFill/>
                          </a:ln>
                          <a:solidFill>
                            <a:srgbClr val="3333CC"/>
                          </a:solidFill>
                          <a:effectLst/>
                          <a:latin typeface="Calibri" charset="0"/>
                          <a:ea typeface="ＭＳ Ｐゴシック" charset="0"/>
                          <a:cs typeface="Calibri" charset="0"/>
                        </a:rPr>
                        <a:t>Connectionless</a:t>
                      </a:r>
                    </a:p>
                    <a:p>
                      <a:pPr marL="0" marR="0" lvl="0" indent="0" algn="r" defTabSz="457200" rtl="0" eaLnBrk="1" fontAlgn="base" latinLnBrk="0" hangingPunct="1">
                        <a:lnSpc>
                          <a:spcPct val="100000"/>
                        </a:lnSpc>
                        <a:spcBef>
                          <a:spcPct val="0"/>
                        </a:spcBef>
                        <a:spcAft>
                          <a:spcPct val="0"/>
                        </a:spcAft>
                        <a:buClrTx/>
                        <a:buSzTx/>
                        <a:buFontTx/>
                        <a:buNone/>
                        <a:tabLst/>
                      </a:pPr>
                      <a:r>
                        <a:rPr kumimoji="0" lang="en-US" sz="2400" b="1" i="1" u="none" strike="noStrike" cap="none" normalizeH="0" baseline="0">
                          <a:ln>
                            <a:noFill/>
                          </a:ln>
                          <a:solidFill>
                            <a:srgbClr val="3333CC"/>
                          </a:solidFill>
                          <a:effectLst/>
                          <a:latin typeface="Calibri" charset="0"/>
                          <a:ea typeface="ＭＳ Ｐゴシック" charset="0"/>
                          <a:cs typeface="Calibri" charset="0"/>
                        </a:rPr>
                        <a:t>Datagram Service</a:t>
                      </a:r>
                    </a:p>
                  </a:txBody>
                  <a:tcPr marT="45703" marB="457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rgbClr val="000000"/>
                          </a:solidFill>
                          <a:effectLst/>
                          <a:latin typeface="Calibri" charset="0"/>
                          <a:ea typeface="ＭＳ Ｐゴシック" charset="0"/>
                          <a:cs typeface="Calibri" charset="0"/>
                        </a:rPr>
                        <a:t>No connection established.</a:t>
                      </a:r>
                    </a:p>
                    <a:p>
                      <a:pPr marL="0" marR="0" lvl="0" indent="0" algn="l" defTabSz="4572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rgbClr val="000000"/>
                          </a:solidFill>
                          <a:effectLst/>
                          <a:latin typeface="Calibri" charset="0"/>
                          <a:ea typeface="ＭＳ Ｐゴシック" charset="0"/>
                          <a:cs typeface="Calibri" charset="0"/>
                        </a:rPr>
                        <a:t>Packets may show up in any order.</a:t>
                      </a:r>
                    </a:p>
                  </a:txBody>
                  <a:tcPr marT="45703" marB="457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7E7E7"/>
                    </a:solidFill>
                  </a:tcPr>
                </a:tc>
              </a:tr>
              <a:tr h="822910">
                <a:tc>
                  <a:txBody>
                    <a:bodyPr/>
                    <a:lstStyle/>
                    <a:p>
                      <a:pPr marL="0" marR="0" lvl="0" indent="0" algn="r" defTabSz="457200" rtl="0" eaLnBrk="1" fontAlgn="base" latinLnBrk="0" hangingPunct="1">
                        <a:lnSpc>
                          <a:spcPct val="100000"/>
                        </a:lnSpc>
                        <a:spcBef>
                          <a:spcPct val="0"/>
                        </a:spcBef>
                        <a:spcAft>
                          <a:spcPct val="0"/>
                        </a:spcAft>
                        <a:buClrTx/>
                        <a:buSzTx/>
                        <a:buFontTx/>
                        <a:buNone/>
                        <a:tabLst/>
                      </a:pPr>
                      <a:r>
                        <a:rPr kumimoji="0" lang="en-US" sz="2400" b="1" i="1" u="none" strike="noStrike" cap="none" normalizeH="0" baseline="0">
                          <a:ln>
                            <a:noFill/>
                          </a:ln>
                          <a:solidFill>
                            <a:srgbClr val="3333CC"/>
                          </a:solidFill>
                          <a:effectLst/>
                          <a:latin typeface="Calibri" charset="0"/>
                          <a:ea typeface="ＭＳ Ｐゴシック" charset="0"/>
                          <a:cs typeface="Calibri" charset="0"/>
                        </a:rPr>
                        <a:t>Self contained datagrams</a:t>
                      </a:r>
                    </a:p>
                  </a:txBody>
                  <a:tcPr marT="45703" marB="457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rgbClr val="000000"/>
                        </a:solidFill>
                        <a:effectLst/>
                        <a:latin typeface="Calibri" charset="0"/>
                        <a:ea typeface="ＭＳ Ｐゴシック" charset="0"/>
                        <a:cs typeface="Calibri" charset="0"/>
                      </a:endParaRPr>
                    </a:p>
                  </a:txBody>
                  <a:tcPr marT="45703" marB="457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1920207">
                <a:tc>
                  <a:txBody>
                    <a:bodyPr/>
                    <a:lstStyle/>
                    <a:p>
                      <a:pPr marL="0" marR="0" lvl="0" indent="0" algn="r" defTabSz="457200" rtl="0" eaLnBrk="1" fontAlgn="base" latinLnBrk="0" hangingPunct="1">
                        <a:lnSpc>
                          <a:spcPct val="100000"/>
                        </a:lnSpc>
                        <a:spcBef>
                          <a:spcPct val="0"/>
                        </a:spcBef>
                        <a:spcAft>
                          <a:spcPct val="0"/>
                        </a:spcAft>
                        <a:buClrTx/>
                        <a:buSzTx/>
                        <a:buFontTx/>
                        <a:buNone/>
                        <a:tabLst/>
                      </a:pPr>
                      <a:r>
                        <a:rPr kumimoji="0" lang="en-US" sz="2400" b="1" i="1" u="none" strike="noStrike" cap="none" normalizeH="0" baseline="0">
                          <a:ln>
                            <a:noFill/>
                          </a:ln>
                          <a:solidFill>
                            <a:srgbClr val="3333CC"/>
                          </a:solidFill>
                          <a:effectLst/>
                          <a:latin typeface="Calibri" charset="0"/>
                          <a:ea typeface="ＭＳ Ｐゴシック" charset="0"/>
                          <a:cs typeface="Calibri" charset="0"/>
                        </a:rPr>
                        <a:t>Unreliable delivery</a:t>
                      </a:r>
                    </a:p>
                  </a:txBody>
                  <a:tcPr marT="45703" marB="457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7E7E7"/>
                    </a:solidFill>
                  </a:tcPr>
                </a:tc>
                <a:tc>
                  <a:txBody>
                    <a:bodyPr/>
                    <a:lstStyle/>
                    <a:p>
                      <a:pPr marL="457200" marR="0" lvl="0" indent="-457200" algn="l" defTabSz="457200" rtl="0" eaLnBrk="1" fontAlgn="base" latinLnBrk="0" hangingPunct="1">
                        <a:lnSpc>
                          <a:spcPct val="100000"/>
                        </a:lnSpc>
                        <a:spcBef>
                          <a:spcPct val="0"/>
                        </a:spcBef>
                        <a:spcAft>
                          <a:spcPct val="0"/>
                        </a:spcAft>
                        <a:buClrTx/>
                        <a:buSzTx/>
                        <a:buFont typeface="Calibri" charset="0"/>
                        <a:buAutoNum type="arabicPeriod"/>
                        <a:tabLst/>
                      </a:pPr>
                      <a:r>
                        <a:rPr kumimoji="0" lang="en-US" sz="2400" b="0" i="0" u="none" strike="noStrike" cap="none" normalizeH="0" baseline="0" dirty="0">
                          <a:ln>
                            <a:noFill/>
                          </a:ln>
                          <a:solidFill>
                            <a:srgbClr val="000000"/>
                          </a:solidFill>
                          <a:effectLst/>
                          <a:latin typeface="Calibri" charset="0"/>
                          <a:ea typeface="ＭＳ Ｐゴシック" charset="0"/>
                          <a:cs typeface="Calibri" charset="0"/>
                        </a:rPr>
                        <a:t>No acknowledgments.</a:t>
                      </a:r>
                    </a:p>
                    <a:p>
                      <a:pPr marL="457200" marR="0" lvl="0" indent="-457200" algn="l" defTabSz="457200" rtl="0" eaLnBrk="1" fontAlgn="base" latinLnBrk="0" hangingPunct="1">
                        <a:lnSpc>
                          <a:spcPct val="100000"/>
                        </a:lnSpc>
                        <a:spcBef>
                          <a:spcPct val="0"/>
                        </a:spcBef>
                        <a:spcAft>
                          <a:spcPct val="0"/>
                        </a:spcAft>
                        <a:buClrTx/>
                        <a:buSzTx/>
                        <a:buFont typeface="Calibri" charset="0"/>
                        <a:buAutoNum type="arabicPeriod"/>
                        <a:tabLst/>
                      </a:pPr>
                      <a:r>
                        <a:rPr kumimoji="0" lang="en-US" sz="2400" b="0" i="0" u="none" strike="noStrike" cap="none" normalizeH="0" baseline="0" dirty="0" smtClean="0">
                          <a:ln>
                            <a:noFill/>
                          </a:ln>
                          <a:solidFill>
                            <a:srgbClr val="000000"/>
                          </a:solidFill>
                          <a:effectLst/>
                          <a:latin typeface="Calibri" charset="0"/>
                          <a:ea typeface="ＭＳ Ｐゴシック" charset="0"/>
                          <a:cs typeface="Calibri" charset="0"/>
                        </a:rPr>
                        <a:t>No </a:t>
                      </a:r>
                      <a:r>
                        <a:rPr kumimoji="0" lang="en-US" sz="2400" b="0" i="0" u="none" strike="noStrike" cap="none" normalizeH="0" baseline="0" dirty="0">
                          <a:ln>
                            <a:noFill/>
                          </a:ln>
                          <a:solidFill>
                            <a:srgbClr val="000000"/>
                          </a:solidFill>
                          <a:effectLst/>
                          <a:latin typeface="Calibri" charset="0"/>
                          <a:ea typeface="ＭＳ Ｐゴシック" charset="0"/>
                          <a:cs typeface="Calibri" charset="0"/>
                        </a:rPr>
                        <a:t>mechanism to detect missing </a:t>
                      </a:r>
                      <a:r>
                        <a:rPr kumimoji="0" lang="en-US" sz="2400" b="0" i="0" u="none" strike="noStrike" cap="none" normalizeH="0" baseline="0" dirty="0" smtClean="0">
                          <a:ln>
                            <a:noFill/>
                          </a:ln>
                          <a:solidFill>
                            <a:srgbClr val="000000"/>
                          </a:solidFill>
                          <a:effectLst/>
                          <a:latin typeface="Calibri" charset="0"/>
                          <a:ea typeface="ＭＳ Ｐゴシック" charset="0"/>
                          <a:cs typeface="Calibri" charset="0"/>
                        </a:rPr>
                        <a:t>or </a:t>
                      </a:r>
                      <a:r>
                        <a:rPr kumimoji="0" lang="en-US" sz="2400" b="0" i="0" u="none" strike="noStrike" cap="none" normalizeH="0" baseline="0" dirty="0" err="1">
                          <a:ln>
                            <a:noFill/>
                          </a:ln>
                          <a:solidFill>
                            <a:srgbClr val="000000"/>
                          </a:solidFill>
                          <a:effectLst/>
                          <a:latin typeface="Calibri" charset="0"/>
                          <a:ea typeface="ＭＳ Ｐゴシック" charset="0"/>
                          <a:cs typeface="Calibri" charset="0"/>
                        </a:rPr>
                        <a:t>mis</a:t>
                      </a:r>
                      <a:r>
                        <a:rPr kumimoji="0" lang="en-US" sz="2400" b="0" i="0" u="none" strike="noStrike" cap="none" normalizeH="0" baseline="0" dirty="0">
                          <a:ln>
                            <a:noFill/>
                          </a:ln>
                          <a:solidFill>
                            <a:srgbClr val="000000"/>
                          </a:solidFill>
                          <a:effectLst/>
                          <a:latin typeface="Calibri" charset="0"/>
                          <a:ea typeface="ＭＳ Ｐゴシック" charset="0"/>
                          <a:cs typeface="Calibri" charset="0"/>
                        </a:rPr>
                        <a:t>-sequenced </a:t>
                      </a:r>
                      <a:r>
                        <a:rPr kumimoji="0" lang="en-US" sz="2400" b="0" i="0" u="none" strike="noStrike" cap="none" normalizeH="0" baseline="0" dirty="0" smtClean="0">
                          <a:ln>
                            <a:noFill/>
                          </a:ln>
                          <a:solidFill>
                            <a:srgbClr val="000000"/>
                          </a:solidFill>
                          <a:effectLst/>
                          <a:latin typeface="Calibri" charset="0"/>
                          <a:ea typeface="ＭＳ Ｐゴシック" charset="0"/>
                          <a:cs typeface="Calibri" charset="0"/>
                        </a:rPr>
                        <a:t>datagrams. </a:t>
                      </a:r>
                      <a:endParaRPr kumimoji="0" lang="en-US" sz="2400" b="0" i="0" u="none" strike="noStrike" cap="none" normalizeH="0" baseline="0" dirty="0">
                        <a:ln>
                          <a:noFill/>
                        </a:ln>
                        <a:solidFill>
                          <a:srgbClr val="000000"/>
                        </a:solidFill>
                        <a:effectLst/>
                        <a:latin typeface="Calibri" charset="0"/>
                        <a:ea typeface="ＭＳ Ｐゴシック" charset="0"/>
                        <a:cs typeface="Calibri" charset="0"/>
                      </a:endParaRPr>
                    </a:p>
                    <a:p>
                      <a:pPr marL="457200" marR="0" lvl="0" indent="-457200" algn="l" defTabSz="457200" rtl="0" eaLnBrk="1" fontAlgn="base" latinLnBrk="0" hangingPunct="1">
                        <a:lnSpc>
                          <a:spcPct val="100000"/>
                        </a:lnSpc>
                        <a:spcBef>
                          <a:spcPct val="0"/>
                        </a:spcBef>
                        <a:spcAft>
                          <a:spcPct val="0"/>
                        </a:spcAft>
                        <a:buClrTx/>
                        <a:buSzTx/>
                        <a:buFont typeface="Calibri" charset="0"/>
                        <a:buAutoNum type="arabicPeriod"/>
                        <a:tabLst/>
                      </a:pPr>
                      <a:r>
                        <a:rPr kumimoji="0" lang="en-US" sz="2400" b="0" i="0" u="none" strike="noStrike" cap="none" normalizeH="0" baseline="0" dirty="0">
                          <a:ln>
                            <a:noFill/>
                          </a:ln>
                          <a:solidFill>
                            <a:srgbClr val="000000"/>
                          </a:solidFill>
                          <a:effectLst/>
                          <a:latin typeface="Calibri" charset="0"/>
                          <a:ea typeface="ＭＳ Ｐゴシック" charset="0"/>
                          <a:cs typeface="Calibri" charset="0"/>
                        </a:rPr>
                        <a:t>No flow control.</a:t>
                      </a:r>
                    </a:p>
                  </a:txBody>
                  <a:tcPr marT="45703" marB="457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7E7E7"/>
                    </a:solidFill>
                  </a:tcPr>
                </a:tc>
              </a:tr>
            </a:tbl>
          </a:graphicData>
        </a:graphic>
      </p:graphicFrame>
      <p:sp>
        <p:nvSpPr>
          <p:cNvPr id="4" name="Rounded Rectangle 3"/>
          <p:cNvSpPr>
            <a:spLocks noChangeArrowheads="1"/>
          </p:cNvSpPr>
          <p:nvPr/>
        </p:nvSpPr>
        <p:spPr bwMode="auto">
          <a:xfrm>
            <a:off x="457200" y="2387600"/>
            <a:ext cx="8534400" cy="850900"/>
          </a:xfrm>
          <a:prstGeom prst="roundRect">
            <a:avLst>
              <a:gd name="adj" fmla="val 16667"/>
            </a:avLst>
          </a:prstGeom>
          <a:noFill/>
          <a:ln w="38100">
            <a:solidFill>
              <a:srgbClr val="FF0000"/>
            </a:solidFill>
            <a:round/>
            <a:headEnd/>
            <a:tailEnd/>
          </a:ln>
          <a:effectLst>
            <a:outerShdw dist="23000" dir="5400000" rotWithShape="0">
              <a:srgbClr val="808080">
                <a:alpha val="34999"/>
              </a:srgbClr>
            </a:outerShdw>
          </a:effectLst>
        </p:spPr>
        <p:txBody>
          <a:bodyPr lIns="91435" tIns="45718" rIns="91435" bIns="45718" anchor="ctr"/>
          <a:lstStyle/>
          <a:p>
            <a:pPr algn="ctr">
              <a:defRPr/>
            </a:pPr>
            <a:endParaRPr lang="en-US">
              <a:solidFill>
                <a:schemeClr val="lt1"/>
              </a:solidFill>
              <a:latin typeface="+mn-lt"/>
              <a:ea typeface="+mn-ea"/>
              <a:cs typeface="+mn-cs"/>
            </a:endParaRPr>
          </a:p>
        </p:txBody>
      </p:sp>
      <p:sp>
        <p:nvSpPr>
          <p:cNvPr id="5" name="Rounded Rectangle 4"/>
          <p:cNvSpPr>
            <a:spLocks noChangeArrowheads="1"/>
          </p:cNvSpPr>
          <p:nvPr/>
        </p:nvSpPr>
        <p:spPr bwMode="auto">
          <a:xfrm>
            <a:off x="466725" y="3213100"/>
            <a:ext cx="8534400" cy="850900"/>
          </a:xfrm>
          <a:prstGeom prst="roundRect">
            <a:avLst>
              <a:gd name="adj" fmla="val 16667"/>
            </a:avLst>
          </a:prstGeom>
          <a:noFill/>
          <a:ln w="38100">
            <a:solidFill>
              <a:srgbClr val="FF0000"/>
            </a:solidFill>
            <a:round/>
            <a:headEnd/>
            <a:tailEnd/>
          </a:ln>
          <a:effectLst>
            <a:outerShdw dist="23000" dir="5400000" rotWithShape="0">
              <a:srgbClr val="808080">
                <a:alpha val="34999"/>
              </a:srgbClr>
            </a:outerShdw>
          </a:effectLst>
        </p:spPr>
        <p:txBody>
          <a:bodyPr lIns="91435" tIns="45718" rIns="91435" bIns="45718" anchor="ctr"/>
          <a:lstStyle/>
          <a:p>
            <a:pPr algn="ctr">
              <a:defRPr/>
            </a:pPr>
            <a:endParaRPr lang="en-US">
              <a:solidFill>
                <a:schemeClr val="lt1"/>
              </a:solidFill>
              <a:latin typeface="+mn-lt"/>
              <a:ea typeface="+mn-ea"/>
              <a:cs typeface="+mn-cs"/>
            </a:endParaRPr>
          </a:p>
        </p:txBody>
      </p:sp>
      <p:sp>
        <p:nvSpPr>
          <p:cNvPr id="6" name="Rounded Rectangle 5"/>
          <p:cNvSpPr>
            <a:spLocks noChangeArrowheads="1"/>
          </p:cNvSpPr>
          <p:nvPr/>
        </p:nvSpPr>
        <p:spPr bwMode="auto">
          <a:xfrm>
            <a:off x="477838" y="4038600"/>
            <a:ext cx="8532812" cy="1916113"/>
          </a:xfrm>
          <a:prstGeom prst="roundRect">
            <a:avLst>
              <a:gd name="adj" fmla="val 16667"/>
            </a:avLst>
          </a:prstGeom>
          <a:noFill/>
          <a:ln w="38100">
            <a:solidFill>
              <a:srgbClr val="FF0000"/>
            </a:solidFill>
            <a:round/>
            <a:headEnd/>
            <a:tailEnd/>
          </a:ln>
          <a:effectLst>
            <a:outerShdw dist="23000" dir="5400000" rotWithShape="0">
              <a:srgbClr val="808080">
                <a:alpha val="34999"/>
              </a:srgbClr>
            </a:outerShdw>
          </a:effectLst>
        </p:spPr>
        <p:txBody>
          <a:bodyPr lIns="91435" tIns="45718" rIns="91435" bIns="45718" anchor="ctr"/>
          <a:lstStyle/>
          <a:p>
            <a:pPr algn="ctr">
              <a:defRPr/>
            </a:pPr>
            <a:endParaRPr lang="en-US">
              <a:solidFill>
                <a:schemeClr val="lt1"/>
              </a:solidFill>
              <a:latin typeface="+mn-lt"/>
              <a:ea typeface="+mn-ea"/>
              <a:cs typeface="+mn-cs"/>
            </a:endParaRPr>
          </a:p>
        </p:txBody>
      </p:sp>
    </p:spTree>
    <p:extLst>
      <p:ext uri="{BB962C8B-B14F-4D97-AF65-F5344CB8AC3E}">
        <p14:creationId xmlns:p14="http://schemas.microsoft.com/office/powerpoint/2010/main" val="203793732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Title 1"/>
          <p:cNvSpPr>
            <a:spLocks noGrp="1"/>
          </p:cNvSpPr>
          <p:nvPr>
            <p:ph type="title"/>
          </p:nvPr>
        </p:nvSpPr>
        <p:spPr/>
        <p:txBody>
          <a:bodyPr/>
          <a:lstStyle/>
          <a:p>
            <a:pPr eaLnBrk="1" hangingPunct="1"/>
            <a:r>
              <a:rPr lang="en-US">
                <a:latin typeface="Calibri" charset="0"/>
                <a:ea typeface="MS PGothic" charset="0"/>
              </a:rPr>
              <a:t>Summary</a:t>
            </a:r>
          </a:p>
        </p:txBody>
      </p:sp>
      <p:sp>
        <p:nvSpPr>
          <p:cNvPr id="3" name="Content Placeholder 2"/>
          <p:cNvSpPr>
            <a:spLocks noGrp="1"/>
          </p:cNvSpPr>
          <p:nvPr>
            <p:ph idx="1"/>
          </p:nvPr>
        </p:nvSpPr>
        <p:spPr/>
        <p:txBody>
          <a:bodyPr rtlCol="0">
            <a:normAutofit/>
          </a:bodyPr>
          <a:lstStyle/>
          <a:p>
            <a:pPr marL="0" indent="0" defTabSz="457177" eaLnBrk="1" fontAlgn="auto" hangingPunct="1">
              <a:spcAft>
                <a:spcPts val="0"/>
              </a:spcAft>
              <a:buFont typeface="Arial" charset="0"/>
              <a:buNone/>
              <a:defRPr/>
            </a:pPr>
            <a:endParaRPr lang="en-US" dirty="0">
              <a:ea typeface="+mn-ea"/>
              <a:cs typeface="+mn-cs"/>
            </a:endParaRPr>
          </a:p>
          <a:p>
            <a:pPr marL="0" indent="0" defTabSz="457177" eaLnBrk="1" fontAlgn="auto" hangingPunct="1">
              <a:spcAft>
                <a:spcPts val="0"/>
              </a:spcAft>
              <a:buFont typeface="Arial" charset="0"/>
              <a:buNone/>
              <a:defRPr/>
            </a:pPr>
            <a:r>
              <a:rPr lang="en-US" dirty="0" smtClean="0">
                <a:ea typeface="+mn-ea"/>
                <a:cs typeface="+mn-cs"/>
              </a:rPr>
              <a:t>UDP provides a simpler, datagram delivery service between application processes.</a:t>
            </a:r>
          </a:p>
        </p:txBody>
      </p:sp>
      <p:grpSp>
        <p:nvGrpSpPr>
          <p:cNvPr id="16" name="Group 15"/>
          <p:cNvGrpSpPr>
            <a:grpSpLocks/>
          </p:cNvGrpSpPr>
          <p:nvPr/>
        </p:nvGrpSpPr>
        <p:grpSpPr bwMode="auto">
          <a:xfrm>
            <a:off x="1524000" y="3505200"/>
            <a:ext cx="6146800" cy="2590800"/>
            <a:chOff x="1371600" y="2819400"/>
            <a:chExt cx="6146408" cy="2590800"/>
          </a:xfrm>
        </p:grpSpPr>
        <p:sp>
          <p:nvSpPr>
            <p:cNvPr id="17" name="Rectangle 16"/>
            <p:cNvSpPr>
              <a:spLocks noChangeArrowheads="1"/>
            </p:cNvSpPr>
            <p:nvPr/>
          </p:nvSpPr>
          <p:spPr bwMode="auto">
            <a:xfrm>
              <a:off x="1676381" y="3354388"/>
              <a:ext cx="5486050" cy="893762"/>
            </a:xfrm>
            <a:prstGeom prst="rect">
              <a:avLst/>
            </a:prstGeom>
            <a:solidFill>
              <a:srgbClr val="D9D9D9"/>
            </a:solidFill>
            <a:ln w="9525">
              <a:solidFill>
                <a:srgbClr val="4A7EBB"/>
              </a:solidFill>
              <a:miter lim="800000"/>
              <a:headEnd/>
              <a:tailEnd/>
            </a:ln>
            <a:effectLst>
              <a:outerShdw dist="23000" dir="5400000" rotWithShape="0">
                <a:srgbClr val="808080">
                  <a:alpha val="34999"/>
                </a:srgbClr>
              </a:outerShdw>
            </a:effectLst>
          </p:spPr>
          <p:txBody>
            <a:bodyPr anchor="ctr"/>
            <a:lstStyle/>
            <a:p>
              <a:pPr algn="ctr">
                <a:defRPr/>
              </a:pPr>
              <a:endParaRPr lang="en-US">
                <a:solidFill>
                  <a:schemeClr val="lt1"/>
                </a:solidFill>
                <a:latin typeface="+mn-lt"/>
                <a:ea typeface="+mn-ea"/>
                <a:cs typeface="+mn-cs"/>
              </a:endParaRPr>
            </a:p>
          </p:txBody>
        </p:sp>
        <p:sp>
          <p:nvSpPr>
            <p:cNvPr id="18" name="Freeform 17"/>
            <p:cNvSpPr>
              <a:spLocks/>
            </p:cNvSpPr>
            <p:nvPr/>
          </p:nvSpPr>
          <p:spPr bwMode="auto">
            <a:xfrm>
              <a:off x="1676381" y="3352800"/>
              <a:ext cx="5486050" cy="2057400"/>
            </a:xfrm>
            <a:custGeom>
              <a:avLst/>
              <a:gdLst>
                <a:gd name="T0" fmla="*/ 0 w 2112"/>
                <a:gd name="T1" fmla="*/ 1920 h 1920"/>
                <a:gd name="T2" fmla="*/ 0 w 2112"/>
                <a:gd name="T3" fmla="*/ 0 h 1920"/>
                <a:gd name="T4" fmla="*/ 2112 w 2112"/>
                <a:gd name="T5" fmla="*/ 0 h 1920"/>
                <a:gd name="T6" fmla="*/ 2112 w 2112"/>
                <a:gd name="T7" fmla="*/ 1920 h 1920"/>
              </a:gdLst>
              <a:ahLst/>
              <a:cxnLst>
                <a:cxn ang="0">
                  <a:pos x="T0" y="T1"/>
                </a:cxn>
                <a:cxn ang="0">
                  <a:pos x="T2" y="T3"/>
                </a:cxn>
                <a:cxn ang="0">
                  <a:pos x="T4" y="T5"/>
                </a:cxn>
                <a:cxn ang="0">
                  <a:pos x="T6" y="T7"/>
                </a:cxn>
              </a:cxnLst>
              <a:rect l="0" t="0" r="r" b="b"/>
              <a:pathLst>
                <a:path w="2112" h="1920">
                  <a:moveTo>
                    <a:pt x="0" y="1920"/>
                  </a:moveTo>
                  <a:lnTo>
                    <a:pt x="0" y="0"/>
                  </a:lnTo>
                  <a:lnTo>
                    <a:pt x="2112" y="0"/>
                  </a:lnTo>
                  <a:lnTo>
                    <a:pt x="2112" y="1920"/>
                  </a:lnTo>
                </a:path>
              </a:pathLst>
            </a:custGeom>
            <a:noFill/>
            <a:ln w="38100" cmpd="sng">
              <a:solidFill>
                <a:schemeClr val="tx1"/>
              </a:solidFill>
              <a:round/>
              <a:headEnd/>
              <a:tailEnd/>
            </a:ln>
            <a:effectLst/>
            <a:extLst/>
          </p:spPr>
          <p:txBody>
            <a:bodyPr/>
            <a:lstStyle/>
            <a:p>
              <a:pPr>
                <a:defRPr/>
              </a:pPr>
              <a:endParaRPr lang="en-US">
                <a:latin typeface="+mj-lt"/>
                <a:ea typeface="ＭＳ Ｐゴシック" charset="0"/>
                <a:cs typeface="ＭＳ Ｐゴシック" charset="0"/>
              </a:endParaRPr>
            </a:p>
          </p:txBody>
        </p:sp>
        <p:sp>
          <p:nvSpPr>
            <p:cNvPr id="19" name="Line 19"/>
            <p:cNvSpPr>
              <a:spLocks noChangeShapeType="1"/>
            </p:cNvSpPr>
            <p:nvPr/>
          </p:nvSpPr>
          <p:spPr bwMode="auto">
            <a:xfrm>
              <a:off x="4419406" y="3352800"/>
              <a:ext cx="0" cy="914400"/>
            </a:xfrm>
            <a:prstGeom prst="line">
              <a:avLst/>
            </a:prstGeom>
            <a:noFill/>
            <a:ln w="9525">
              <a:solidFill>
                <a:schemeClr val="tx1"/>
              </a:solidFill>
              <a:round/>
              <a:headEnd/>
              <a:tailEnd/>
            </a:ln>
            <a:effectLst/>
            <a:extLst/>
          </p:spPr>
          <p:txBody>
            <a:bodyPr/>
            <a:lstStyle/>
            <a:p>
              <a:pPr>
                <a:defRPr/>
              </a:pPr>
              <a:endParaRPr lang="en-US">
                <a:latin typeface="+mj-lt"/>
                <a:ea typeface="ＭＳ Ｐゴシック" charset="0"/>
                <a:cs typeface="ＭＳ Ｐゴシック" charset="0"/>
              </a:endParaRPr>
            </a:p>
          </p:txBody>
        </p:sp>
        <p:sp>
          <p:nvSpPr>
            <p:cNvPr id="20" name="Line 22"/>
            <p:cNvSpPr>
              <a:spLocks noChangeShapeType="1"/>
            </p:cNvSpPr>
            <p:nvPr/>
          </p:nvSpPr>
          <p:spPr bwMode="auto">
            <a:xfrm>
              <a:off x="1666856" y="3810000"/>
              <a:ext cx="5495575" cy="0"/>
            </a:xfrm>
            <a:prstGeom prst="line">
              <a:avLst/>
            </a:prstGeom>
            <a:noFill/>
            <a:ln w="9525">
              <a:solidFill>
                <a:schemeClr val="tx1"/>
              </a:solidFill>
              <a:round/>
              <a:headEnd/>
              <a:tailEnd/>
            </a:ln>
            <a:effectLst/>
            <a:extLst/>
          </p:spPr>
          <p:txBody>
            <a:bodyPr/>
            <a:lstStyle/>
            <a:p>
              <a:pPr>
                <a:defRPr/>
              </a:pPr>
              <a:endParaRPr lang="en-US">
                <a:latin typeface="+mj-lt"/>
                <a:ea typeface="ＭＳ Ｐゴシック" charset="0"/>
                <a:cs typeface="ＭＳ Ｐゴシック" charset="0"/>
              </a:endParaRPr>
            </a:p>
          </p:txBody>
        </p:sp>
        <p:sp>
          <p:nvSpPr>
            <p:cNvPr id="21" name="Text Box 65"/>
            <p:cNvSpPr txBox="1">
              <a:spLocks noChangeArrowheads="1"/>
            </p:cNvSpPr>
            <p:nvPr/>
          </p:nvSpPr>
          <p:spPr bwMode="auto">
            <a:xfrm>
              <a:off x="3581259" y="4419600"/>
              <a:ext cx="1587399" cy="523875"/>
            </a:xfrm>
            <a:prstGeom prst="rect">
              <a:avLst/>
            </a:prstGeom>
            <a:noFill/>
            <a:ln>
              <a:noFill/>
            </a:ln>
            <a:effectLst/>
            <a:extLst/>
          </p:spPr>
          <p:txBody>
            <a:bodyPr wrap="none">
              <a:spAutoFit/>
            </a:bodyPr>
            <a:lstStyle/>
            <a:p>
              <a:pPr>
                <a:defRPr/>
              </a:pPr>
              <a:r>
                <a:rPr lang="en-US" sz="2800" dirty="0">
                  <a:latin typeface="+mj-lt"/>
                  <a:ea typeface="ＭＳ Ｐゴシック" charset="0"/>
                  <a:cs typeface="ＭＳ Ｐゴシック" charset="0"/>
                </a:rPr>
                <a:t>UDP Data</a:t>
              </a:r>
            </a:p>
          </p:txBody>
        </p:sp>
        <p:sp>
          <p:nvSpPr>
            <p:cNvPr id="22" name="Line 67"/>
            <p:cNvSpPr>
              <a:spLocks noChangeShapeType="1"/>
            </p:cNvSpPr>
            <p:nvPr/>
          </p:nvSpPr>
          <p:spPr bwMode="auto">
            <a:xfrm>
              <a:off x="2438332" y="4578350"/>
              <a:ext cx="0" cy="381000"/>
            </a:xfrm>
            <a:prstGeom prst="line">
              <a:avLst/>
            </a:prstGeom>
            <a:noFill/>
            <a:ln w="38100" cap="rnd">
              <a:solidFill>
                <a:schemeClr val="tx1"/>
              </a:solidFill>
              <a:prstDash val="sysDot"/>
              <a:round/>
              <a:headEnd/>
              <a:tailEnd/>
            </a:ln>
            <a:effectLst/>
            <a:extLst/>
          </p:spPr>
          <p:txBody>
            <a:bodyPr/>
            <a:lstStyle/>
            <a:p>
              <a:pPr>
                <a:defRPr/>
              </a:pPr>
              <a:endParaRPr lang="en-US">
                <a:latin typeface="+mj-lt"/>
                <a:ea typeface="ＭＳ Ｐゴシック" charset="0"/>
                <a:cs typeface="ＭＳ Ｐゴシック" charset="0"/>
              </a:endParaRPr>
            </a:p>
          </p:txBody>
        </p:sp>
        <p:sp>
          <p:nvSpPr>
            <p:cNvPr id="23" name="Line 68"/>
            <p:cNvSpPr>
              <a:spLocks noChangeShapeType="1"/>
            </p:cNvSpPr>
            <p:nvPr/>
          </p:nvSpPr>
          <p:spPr bwMode="auto">
            <a:xfrm>
              <a:off x="5790918" y="4502150"/>
              <a:ext cx="0" cy="381000"/>
            </a:xfrm>
            <a:prstGeom prst="line">
              <a:avLst/>
            </a:prstGeom>
            <a:noFill/>
            <a:ln w="38100" cap="rnd">
              <a:solidFill>
                <a:schemeClr val="tx1"/>
              </a:solidFill>
              <a:prstDash val="sysDot"/>
              <a:round/>
              <a:headEnd/>
              <a:tailEnd/>
            </a:ln>
            <a:effectLst/>
            <a:extLst/>
          </p:spPr>
          <p:txBody>
            <a:bodyPr/>
            <a:lstStyle/>
            <a:p>
              <a:pPr>
                <a:defRPr/>
              </a:pPr>
              <a:endParaRPr lang="en-US">
                <a:latin typeface="+mj-lt"/>
                <a:ea typeface="ＭＳ Ｐゴシック" charset="0"/>
                <a:cs typeface="ＭＳ Ｐゴシック" charset="0"/>
              </a:endParaRPr>
            </a:p>
          </p:txBody>
        </p:sp>
        <p:sp>
          <p:nvSpPr>
            <p:cNvPr id="24" name="TextBox 29"/>
            <p:cNvSpPr txBox="1">
              <a:spLocks noChangeArrowheads="1"/>
            </p:cNvSpPr>
            <p:nvPr/>
          </p:nvSpPr>
          <p:spPr bwMode="auto">
            <a:xfrm>
              <a:off x="1371600" y="2819400"/>
              <a:ext cx="609691" cy="369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MS PGothic" charset="0"/>
                  <a:cs typeface="MS PGothic" charset="0"/>
                </a:defRPr>
              </a:lvl1pPr>
              <a:lvl2pPr marL="742950" indent="-285750">
                <a:defRPr sz="2400">
                  <a:solidFill>
                    <a:schemeClr val="tx1"/>
                  </a:solidFill>
                  <a:latin typeface="Comic Sans MS" charset="0"/>
                  <a:ea typeface="MS PGothic" charset="0"/>
                  <a:cs typeface="MS PGothic" charset="0"/>
                </a:defRPr>
              </a:lvl2pPr>
              <a:lvl3pPr marL="1143000" indent="-228600">
                <a:defRPr sz="2400">
                  <a:solidFill>
                    <a:schemeClr val="tx1"/>
                  </a:solidFill>
                  <a:latin typeface="Comic Sans MS" charset="0"/>
                  <a:ea typeface="MS PGothic" charset="0"/>
                  <a:cs typeface="MS PGothic" charset="0"/>
                </a:defRPr>
              </a:lvl3pPr>
              <a:lvl4pPr marL="1600200" indent="-228600">
                <a:defRPr sz="2400">
                  <a:solidFill>
                    <a:schemeClr val="tx1"/>
                  </a:solidFill>
                  <a:latin typeface="Comic Sans MS" charset="0"/>
                  <a:ea typeface="MS PGothic" charset="0"/>
                  <a:cs typeface="MS PGothic" charset="0"/>
                </a:defRPr>
              </a:lvl4pPr>
              <a:lvl5pPr marL="2057400" indent="-228600">
                <a:defRPr sz="2400">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Comic Sans MS" charset="0"/>
                  <a:ea typeface="MS PGothic" charset="0"/>
                  <a:cs typeface="MS PGothic" charset="0"/>
                </a:defRPr>
              </a:lvl9pPr>
            </a:lstStyle>
            <a:p>
              <a:r>
                <a:rPr lang="en-US" sz="1800">
                  <a:solidFill>
                    <a:schemeClr val="accent2"/>
                  </a:solidFill>
                  <a:latin typeface="Calibri" charset="0"/>
                </a:rPr>
                <a:t>Bit 0</a:t>
              </a:r>
            </a:p>
          </p:txBody>
        </p:sp>
        <p:cxnSp>
          <p:nvCxnSpPr>
            <p:cNvPr id="25" name="Straight Connector 62"/>
            <p:cNvCxnSpPr>
              <a:cxnSpLocks noChangeShapeType="1"/>
            </p:cNvCxnSpPr>
            <p:nvPr/>
          </p:nvCxnSpPr>
          <p:spPr bwMode="auto">
            <a:xfrm flipV="1">
              <a:off x="1666875" y="3140075"/>
              <a:ext cx="0" cy="1476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26" name="TextBox 35"/>
            <p:cNvSpPr txBox="1">
              <a:spLocks noChangeArrowheads="1"/>
            </p:cNvSpPr>
            <p:nvPr/>
          </p:nvSpPr>
          <p:spPr bwMode="auto">
            <a:xfrm>
              <a:off x="6791325" y="2819400"/>
              <a:ext cx="726683" cy="369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MS PGothic" charset="0"/>
                  <a:cs typeface="MS PGothic" charset="0"/>
                </a:defRPr>
              </a:lvl1pPr>
              <a:lvl2pPr marL="742950" indent="-285750">
                <a:defRPr sz="2400">
                  <a:solidFill>
                    <a:schemeClr val="tx1"/>
                  </a:solidFill>
                  <a:latin typeface="Comic Sans MS" charset="0"/>
                  <a:ea typeface="MS PGothic" charset="0"/>
                  <a:cs typeface="MS PGothic" charset="0"/>
                </a:defRPr>
              </a:lvl2pPr>
              <a:lvl3pPr marL="1143000" indent="-228600">
                <a:defRPr sz="2400">
                  <a:solidFill>
                    <a:schemeClr val="tx1"/>
                  </a:solidFill>
                  <a:latin typeface="Comic Sans MS" charset="0"/>
                  <a:ea typeface="MS PGothic" charset="0"/>
                  <a:cs typeface="MS PGothic" charset="0"/>
                </a:defRPr>
              </a:lvl3pPr>
              <a:lvl4pPr marL="1600200" indent="-228600">
                <a:defRPr sz="2400">
                  <a:solidFill>
                    <a:schemeClr val="tx1"/>
                  </a:solidFill>
                  <a:latin typeface="Comic Sans MS" charset="0"/>
                  <a:ea typeface="MS PGothic" charset="0"/>
                  <a:cs typeface="MS PGothic" charset="0"/>
                </a:defRPr>
              </a:lvl4pPr>
              <a:lvl5pPr marL="2057400" indent="-228600">
                <a:defRPr sz="2400">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Comic Sans MS" charset="0"/>
                  <a:ea typeface="MS PGothic" charset="0"/>
                  <a:cs typeface="MS PGothic" charset="0"/>
                </a:defRPr>
              </a:lvl9pPr>
            </a:lstStyle>
            <a:p>
              <a:r>
                <a:rPr lang="en-US" sz="1800">
                  <a:solidFill>
                    <a:schemeClr val="accent2"/>
                  </a:solidFill>
                  <a:latin typeface="Calibri" charset="0"/>
                </a:rPr>
                <a:t>Bit 31</a:t>
              </a:r>
            </a:p>
          </p:txBody>
        </p:sp>
        <p:cxnSp>
          <p:nvCxnSpPr>
            <p:cNvPr id="27" name="Straight Connector 64"/>
            <p:cNvCxnSpPr>
              <a:cxnSpLocks noChangeShapeType="1"/>
            </p:cNvCxnSpPr>
            <p:nvPr/>
          </p:nvCxnSpPr>
          <p:spPr bwMode="auto">
            <a:xfrm flipV="1">
              <a:off x="7162800" y="3138488"/>
              <a:ext cx="0" cy="1492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grpSp>
      <p:sp>
        <p:nvSpPr>
          <p:cNvPr id="28" name="Text Box 29"/>
          <p:cNvSpPr txBox="1">
            <a:spLocks noChangeArrowheads="1"/>
          </p:cNvSpPr>
          <p:nvPr/>
        </p:nvSpPr>
        <p:spPr bwMode="auto">
          <a:xfrm>
            <a:off x="2438400" y="4033838"/>
            <a:ext cx="1644650" cy="461962"/>
          </a:xfrm>
          <a:prstGeom prst="rect">
            <a:avLst/>
          </a:prstGeom>
          <a:noFill/>
          <a:ln>
            <a:noFill/>
          </a:ln>
          <a:effectLst/>
          <a:extLst/>
        </p:spPr>
        <p:txBody>
          <a:bodyPr wrap="none" lIns="91435" tIns="45718" rIns="91435" bIns="45718">
            <a:spAutoFit/>
          </a:bodyPr>
          <a:lstStyle/>
          <a:p>
            <a:pPr>
              <a:defRPr/>
            </a:pPr>
            <a:r>
              <a:rPr lang="en-US" sz="2400" dirty="0">
                <a:latin typeface="+mj-lt"/>
                <a:ea typeface="ＭＳ Ｐゴシック" charset="0"/>
                <a:cs typeface="ＭＳ Ｐゴシック" charset="0"/>
              </a:rPr>
              <a:t>Source port</a:t>
            </a:r>
          </a:p>
        </p:txBody>
      </p:sp>
      <p:sp>
        <p:nvSpPr>
          <p:cNvPr id="29" name="Text Box 59"/>
          <p:cNvSpPr txBox="1">
            <a:spLocks noChangeArrowheads="1"/>
          </p:cNvSpPr>
          <p:nvPr/>
        </p:nvSpPr>
        <p:spPr bwMode="auto">
          <a:xfrm>
            <a:off x="2514600" y="4491038"/>
            <a:ext cx="1462088" cy="460375"/>
          </a:xfrm>
          <a:prstGeom prst="rect">
            <a:avLst/>
          </a:prstGeom>
          <a:noFill/>
          <a:ln>
            <a:noFill/>
          </a:ln>
          <a:effectLst/>
          <a:extLst/>
        </p:spPr>
        <p:txBody>
          <a:bodyPr wrap="none" lIns="91435" tIns="45718" rIns="91435" bIns="45718">
            <a:spAutoFit/>
          </a:bodyPr>
          <a:lstStyle/>
          <a:p>
            <a:pPr>
              <a:defRPr/>
            </a:pPr>
            <a:r>
              <a:rPr lang="en-US" sz="2400" dirty="0">
                <a:latin typeface="+mj-lt"/>
                <a:ea typeface="ＭＳ Ｐゴシック" charset="0"/>
                <a:cs typeface="ＭＳ Ｐゴシック" charset="0"/>
              </a:rPr>
              <a:t>Checksum</a:t>
            </a:r>
          </a:p>
        </p:txBody>
      </p:sp>
      <p:sp>
        <p:nvSpPr>
          <p:cNvPr id="30" name="Text Box 60"/>
          <p:cNvSpPr txBox="1">
            <a:spLocks noChangeArrowheads="1"/>
          </p:cNvSpPr>
          <p:nvPr/>
        </p:nvSpPr>
        <p:spPr bwMode="auto">
          <a:xfrm>
            <a:off x="5210175" y="4491038"/>
            <a:ext cx="1038225" cy="460375"/>
          </a:xfrm>
          <a:prstGeom prst="rect">
            <a:avLst/>
          </a:prstGeom>
          <a:noFill/>
          <a:ln>
            <a:noFill/>
          </a:ln>
          <a:effectLst/>
          <a:extLst/>
        </p:spPr>
        <p:txBody>
          <a:bodyPr wrap="none" lIns="91435" tIns="45718" rIns="91435" bIns="45718">
            <a:spAutoFit/>
          </a:bodyPr>
          <a:lstStyle/>
          <a:p>
            <a:pPr>
              <a:defRPr/>
            </a:pPr>
            <a:r>
              <a:rPr lang="en-US" sz="2400" dirty="0">
                <a:latin typeface="+mj-lt"/>
                <a:ea typeface="ＭＳ Ｐゴシック" charset="0"/>
                <a:cs typeface="ＭＳ Ｐゴシック" charset="0"/>
              </a:rPr>
              <a:t>Length</a:t>
            </a:r>
          </a:p>
        </p:txBody>
      </p:sp>
      <p:sp>
        <p:nvSpPr>
          <p:cNvPr id="31" name="Text Box 29"/>
          <p:cNvSpPr txBox="1">
            <a:spLocks noChangeArrowheads="1"/>
          </p:cNvSpPr>
          <p:nvPr/>
        </p:nvSpPr>
        <p:spPr bwMode="auto">
          <a:xfrm>
            <a:off x="4800600" y="4040188"/>
            <a:ext cx="2227263" cy="461962"/>
          </a:xfrm>
          <a:prstGeom prst="rect">
            <a:avLst/>
          </a:prstGeom>
          <a:noFill/>
          <a:ln>
            <a:noFill/>
          </a:ln>
          <a:effectLst/>
          <a:extLst/>
        </p:spPr>
        <p:txBody>
          <a:bodyPr wrap="none" lIns="91435" tIns="45718" rIns="91435" bIns="45718">
            <a:spAutoFit/>
          </a:bodyPr>
          <a:lstStyle/>
          <a:p>
            <a:pPr>
              <a:defRPr/>
            </a:pPr>
            <a:r>
              <a:rPr lang="en-US" sz="2400" dirty="0">
                <a:latin typeface="+mj-lt"/>
                <a:ea typeface="ＭＳ Ｐゴシック" charset="0"/>
                <a:cs typeface="ＭＳ Ｐゴシック" charset="0"/>
              </a:rPr>
              <a:t>Destination port</a:t>
            </a:r>
          </a:p>
        </p:txBody>
      </p:sp>
    </p:spTree>
    <p:extLst>
      <p:ext uri="{BB962C8B-B14F-4D97-AF65-F5344CB8AC3E}">
        <p14:creationId xmlns:p14="http://schemas.microsoft.com/office/powerpoint/2010/main" val="420169470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9" grpId="0"/>
      <p:bldP spid="30" grpId="0"/>
      <p:bldP spid="3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Announcements: Next Few weeks </a:t>
            </a:r>
            <a:endParaRPr lang="en-US" dirty="0"/>
          </a:p>
        </p:txBody>
      </p:sp>
      <p:sp>
        <p:nvSpPr>
          <p:cNvPr id="3" name="Content Placeholder 2"/>
          <p:cNvSpPr>
            <a:spLocks noGrp="1"/>
          </p:cNvSpPr>
          <p:nvPr>
            <p:ph idx="1"/>
          </p:nvPr>
        </p:nvSpPr>
        <p:spPr>
          <a:xfrm>
            <a:off x="527176" y="2514600"/>
            <a:ext cx="4044823" cy="3616324"/>
          </a:xfrm>
        </p:spPr>
        <p:txBody>
          <a:bodyPr/>
          <a:lstStyle/>
          <a:p>
            <a:pPr marL="0" indent="0">
              <a:buNone/>
            </a:pPr>
            <a:endParaRPr lang="en-US" sz="2400" dirty="0" smtClean="0"/>
          </a:p>
          <a:p>
            <a:r>
              <a:rPr lang="en-US" sz="2400" dirty="0" smtClean="0">
                <a:solidFill>
                  <a:schemeClr val="bg1">
                    <a:lumMod val="75000"/>
                  </a:schemeClr>
                </a:solidFill>
              </a:rPr>
              <a:t>Ben Bloom @ Akamai : 3/24 </a:t>
            </a:r>
            <a:endParaRPr lang="en-US" sz="2400" dirty="0">
              <a:solidFill>
                <a:schemeClr val="bg1">
                  <a:lumMod val="75000"/>
                </a:schemeClr>
              </a:solidFill>
            </a:endParaRPr>
          </a:p>
          <a:p>
            <a:r>
              <a:rPr lang="en-US" sz="2400" dirty="0" smtClean="0"/>
              <a:t>Dr. </a:t>
            </a:r>
            <a:r>
              <a:rPr lang="en-US" sz="2400" dirty="0" err="1" smtClean="0"/>
              <a:t>Dutta</a:t>
            </a:r>
            <a:r>
              <a:rPr lang="en-US" sz="2400" dirty="0" smtClean="0"/>
              <a:t> @ Cisco : 3/29 </a:t>
            </a:r>
          </a:p>
          <a:p>
            <a:endParaRPr lang="en-US" sz="2400" dirty="0" smtClean="0"/>
          </a:p>
          <a:p>
            <a:r>
              <a:rPr lang="en-US" sz="2400" dirty="0" smtClean="0"/>
              <a:t>Discussion : 3</a:t>
            </a:r>
            <a:r>
              <a:rPr lang="en-US" sz="2400" dirty="0"/>
              <a:t>/</a:t>
            </a:r>
            <a:r>
              <a:rPr lang="en-US" sz="2400" dirty="0" smtClean="0"/>
              <a:t>31</a:t>
            </a:r>
            <a:endParaRPr lang="en-US" sz="2400" dirty="0"/>
          </a:p>
          <a:p>
            <a:r>
              <a:rPr lang="en-US" sz="2400" dirty="0" smtClean="0"/>
              <a:t>Lecture: 4/1</a:t>
            </a:r>
          </a:p>
        </p:txBody>
      </p:sp>
      <p:sp>
        <p:nvSpPr>
          <p:cNvPr id="4" name="TextBox 3"/>
          <p:cNvSpPr txBox="1"/>
          <p:nvPr/>
        </p:nvSpPr>
        <p:spPr>
          <a:xfrm>
            <a:off x="4572000" y="2971800"/>
            <a:ext cx="4404514" cy="1938992"/>
          </a:xfrm>
          <a:prstGeom prst="rect">
            <a:avLst/>
          </a:prstGeom>
          <a:noFill/>
        </p:spPr>
        <p:txBody>
          <a:bodyPr wrap="square" rtlCol="0">
            <a:spAutoFit/>
          </a:bodyPr>
          <a:lstStyle/>
          <a:p>
            <a:pPr marL="342900" indent="-342900" algn="l">
              <a:buFont typeface="Arial"/>
              <a:buChar char="•"/>
            </a:pPr>
            <a:r>
              <a:rPr lang="en-US" sz="2400" b="0" dirty="0" smtClean="0">
                <a:latin typeface="+mn-lt"/>
              </a:rPr>
              <a:t>Assignment 3 Due: </a:t>
            </a:r>
            <a:r>
              <a:rPr lang="en-US" sz="2400" b="0" dirty="0">
                <a:latin typeface="+mn-lt"/>
              </a:rPr>
              <a:t>4</a:t>
            </a:r>
            <a:r>
              <a:rPr lang="en-US" sz="2400" b="0" dirty="0" smtClean="0">
                <a:latin typeface="+mn-lt"/>
              </a:rPr>
              <a:t>/22 </a:t>
            </a:r>
            <a:endParaRPr lang="en-US" sz="2400" b="0" dirty="0">
              <a:latin typeface="+mn-lt"/>
            </a:endParaRPr>
          </a:p>
          <a:p>
            <a:pPr marL="342900" indent="-342900" algn="l">
              <a:buFont typeface="Arial"/>
              <a:buChar char="•"/>
            </a:pPr>
            <a:r>
              <a:rPr lang="en-US" sz="2400" b="0" dirty="0">
                <a:latin typeface="+mn-lt"/>
              </a:rPr>
              <a:t>Assignment clinic: </a:t>
            </a:r>
            <a:r>
              <a:rPr lang="en-US" sz="2400" b="0" dirty="0" smtClean="0">
                <a:latin typeface="+mn-lt"/>
              </a:rPr>
              <a:t>4</a:t>
            </a:r>
            <a:r>
              <a:rPr lang="en-US" sz="2400" b="0" dirty="0">
                <a:latin typeface="+mn-lt"/>
              </a:rPr>
              <a:t>/7 </a:t>
            </a:r>
          </a:p>
          <a:p>
            <a:pPr marL="342900" indent="-342900" algn="l">
              <a:buFont typeface="Arial"/>
              <a:buChar char="•"/>
            </a:pPr>
            <a:endParaRPr lang="en-US" sz="2400" b="0" dirty="0">
              <a:latin typeface="+mn-lt"/>
            </a:endParaRPr>
          </a:p>
          <a:p>
            <a:pPr marL="342900" indent="-342900" algn="l">
              <a:buFont typeface="Arial"/>
              <a:buChar char="•"/>
            </a:pPr>
            <a:r>
              <a:rPr lang="en-US" sz="2400" b="0" dirty="0">
                <a:latin typeface="+mn-lt"/>
              </a:rPr>
              <a:t>Quiz </a:t>
            </a:r>
            <a:r>
              <a:rPr lang="en-US" sz="2400" b="0" dirty="0" smtClean="0">
                <a:latin typeface="+mn-lt"/>
              </a:rPr>
              <a:t>3: </a:t>
            </a:r>
            <a:r>
              <a:rPr lang="en-US" sz="2400" b="0" dirty="0">
                <a:latin typeface="+mn-lt"/>
              </a:rPr>
              <a:t>Friday 4/15 </a:t>
            </a:r>
          </a:p>
          <a:p>
            <a:pPr algn="l"/>
            <a:endParaRPr lang="en-US" sz="2400" b="0" dirty="0">
              <a:latin typeface="+mn-lt"/>
            </a:endParaRPr>
          </a:p>
        </p:txBody>
      </p:sp>
      <p:sp>
        <p:nvSpPr>
          <p:cNvPr id="7" name="TextBox 6"/>
          <p:cNvSpPr txBox="1"/>
          <p:nvPr/>
        </p:nvSpPr>
        <p:spPr>
          <a:xfrm>
            <a:off x="609600" y="1676400"/>
            <a:ext cx="6378669" cy="954107"/>
          </a:xfrm>
          <a:prstGeom prst="rect">
            <a:avLst/>
          </a:prstGeom>
          <a:noFill/>
        </p:spPr>
        <p:txBody>
          <a:bodyPr wrap="none" rtlCol="0">
            <a:spAutoFit/>
          </a:bodyPr>
          <a:lstStyle/>
          <a:p>
            <a:pPr marL="342900" indent="-342900" algn="l">
              <a:buFont typeface="Arial"/>
              <a:buChar char="•"/>
            </a:pPr>
            <a:r>
              <a:rPr lang="en-US" sz="2800" b="0" dirty="0" smtClean="0">
                <a:latin typeface="+mn-lt"/>
              </a:rPr>
              <a:t>Midterm and Homework 2 grades on BB</a:t>
            </a:r>
          </a:p>
          <a:p>
            <a:pPr marL="342900" indent="-342900" algn="l">
              <a:buFont typeface="Arial"/>
              <a:buChar char="•"/>
            </a:pPr>
            <a:r>
              <a:rPr lang="en-US" sz="2800" b="0" dirty="0" smtClean="0">
                <a:latin typeface="+mn-lt"/>
              </a:rPr>
              <a:t>Office Hours by Appointment  </a:t>
            </a:r>
            <a:endParaRPr lang="en-US" sz="2800" b="0" dirty="0">
              <a:latin typeface="+mn-lt"/>
            </a:endParaRPr>
          </a:p>
        </p:txBody>
      </p:sp>
      <p:cxnSp>
        <p:nvCxnSpPr>
          <p:cNvPr id="9" name="Straight Connector 8"/>
          <p:cNvCxnSpPr/>
          <p:nvPr/>
        </p:nvCxnSpPr>
        <p:spPr bwMode="auto">
          <a:xfrm>
            <a:off x="228600" y="2743200"/>
            <a:ext cx="8458200" cy="0"/>
          </a:xfrm>
          <a:prstGeom prst="line">
            <a:avLst/>
          </a:prstGeom>
          <a:noFill/>
          <a:ln w="38100" cap="flat" cmpd="sng" algn="ctr">
            <a:solidFill>
              <a:schemeClr val="tx1"/>
            </a:solidFill>
            <a:prstDash val="solid"/>
            <a:round/>
            <a:headEnd type="none" w="med" len="med"/>
            <a:tailEnd type="none" w="med" len="med"/>
          </a:ln>
          <a:effectLst/>
        </p:spPr>
      </p:cxnSp>
      <p:cxnSp>
        <p:nvCxnSpPr>
          <p:cNvPr id="10" name="Straight Connector 9"/>
          <p:cNvCxnSpPr/>
          <p:nvPr/>
        </p:nvCxnSpPr>
        <p:spPr bwMode="auto">
          <a:xfrm flipV="1">
            <a:off x="4495800" y="2743200"/>
            <a:ext cx="0" cy="2819400"/>
          </a:xfrm>
          <a:prstGeom prst="line">
            <a:avLst/>
          </a:prstGeom>
          <a:noFill/>
          <a:ln w="38100" cap="flat" cmpd="sng" algn="ctr">
            <a:solidFill>
              <a:schemeClr val="tx1"/>
            </a:solidFill>
            <a:prstDash val="solid"/>
            <a:round/>
            <a:headEnd type="none" w="med" len="med"/>
            <a:tailEnd type="none" w="med" len="med"/>
          </a:ln>
          <a:effectLst/>
        </p:spPr>
      </p:cxnSp>
      <p:cxnSp>
        <p:nvCxnSpPr>
          <p:cNvPr id="12" name="Straight Connector 11"/>
          <p:cNvCxnSpPr/>
          <p:nvPr/>
        </p:nvCxnSpPr>
        <p:spPr bwMode="auto">
          <a:xfrm>
            <a:off x="228600" y="5562600"/>
            <a:ext cx="8458200" cy="0"/>
          </a:xfrm>
          <a:prstGeom prst="line">
            <a:avLst/>
          </a:prstGeom>
          <a:noFill/>
          <a:ln w="38100" cap="flat" cmpd="sng" algn="ctr">
            <a:solidFill>
              <a:schemeClr val="tx1"/>
            </a:solidFill>
            <a:prstDash val="solid"/>
            <a:round/>
            <a:headEnd type="none" w="med" len="med"/>
            <a:tailEnd type="none" w="med" len="med"/>
          </a:ln>
          <a:effectLst/>
        </p:spPr>
      </p:cxnSp>
      <p:sp>
        <p:nvSpPr>
          <p:cNvPr id="13" name="TextBox 12"/>
          <p:cNvSpPr txBox="1"/>
          <p:nvPr/>
        </p:nvSpPr>
        <p:spPr>
          <a:xfrm>
            <a:off x="2133600" y="5943600"/>
            <a:ext cx="5049504" cy="523220"/>
          </a:xfrm>
          <a:prstGeom prst="rect">
            <a:avLst/>
          </a:prstGeom>
          <a:noFill/>
        </p:spPr>
        <p:txBody>
          <a:bodyPr wrap="none" rtlCol="0">
            <a:spAutoFit/>
          </a:bodyPr>
          <a:lstStyle/>
          <a:p>
            <a:pPr algn="l"/>
            <a:r>
              <a:rPr lang="en-US" sz="2800" b="0" dirty="0" smtClean="0">
                <a:latin typeface="+mn-lt"/>
              </a:rPr>
              <a:t>Summer internships? Contact me  </a:t>
            </a:r>
            <a:endParaRPr lang="en-US" sz="2800" b="0" dirty="0">
              <a:latin typeface="+mn-lt"/>
            </a:endParaRPr>
          </a:p>
        </p:txBody>
      </p:sp>
    </p:spTree>
    <p:extLst>
      <p:ext uri="{BB962C8B-B14F-4D97-AF65-F5344CB8AC3E}">
        <p14:creationId xmlns:p14="http://schemas.microsoft.com/office/powerpoint/2010/main" val="3954138951"/>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173162"/>
          </a:xfrm>
        </p:spPr>
        <p:txBody>
          <a:bodyPr/>
          <a:lstStyle/>
          <a:p>
            <a:r>
              <a:rPr lang="en-US" dirty="0" smtClean="0"/>
              <a:t>Cisco: Stream Processing in Practice </a:t>
            </a:r>
            <a:endParaRPr lang="en-US" dirty="0"/>
          </a:p>
        </p:txBody>
      </p:sp>
      <p:sp>
        <p:nvSpPr>
          <p:cNvPr id="4" name="TextBox 3"/>
          <p:cNvSpPr txBox="1"/>
          <p:nvPr/>
        </p:nvSpPr>
        <p:spPr>
          <a:xfrm>
            <a:off x="0" y="4513032"/>
            <a:ext cx="9144000" cy="2308324"/>
          </a:xfrm>
          <a:prstGeom prst="rect">
            <a:avLst/>
          </a:prstGeom>
          <a:noFill/>
        </p:spPr>
        <p:txBody>
          <a:bodyPr wrap="square" rtlCol="0">
            <a:spAutoFit/>
          </a:bodyPr>
          <a:lstStyle/>
          <a:p>
            <a:pPr algn="l"/>
            <a:r>
              <a:rPr lang="en-US" sz="1800" dirty="0" smtClean="0"/>
              <a:t>Biography: </a:t>
            </a:r>
            <a:r>
              <a:rPr lang="en-US" sz="1800" b="0" dirty="0" smtClean="0"/>
              <a:t>Dr. </a:t>
            </a:r>
            <a:r>
              <a:rPr lang="en-US" sz="1800" b="0" dirty="0" err="1" smtClean="0"/>
              <a:t>Dutta</a:t>
            </a:r>
            <a:r>
              <a:rPr lang="en-US" sz="1800" b="0" dirty="0" smtClean="0"/>
              <a:t> is actively developing streaming analytics solutions for operational insight and actions including optimizing infrastructure for I/O(/data) intensive applications on </a:t>
            </a:r>
            <a:r>
              <a:rPr lang="en-US" sz="1800" b="0" dirty="0" err="1" smtClean="0"/>
              <a:t>Openstack</a:t>
            </a:r>
            <a:r>
              <a:rPr lang="en-US" sz="1800" b="0" dirty="0" smtClean="0"/>
              <a:t>, and other scalable platforms for cloud computing and software defined networks. His work has spanned social collaboration techniques, software defined networks, applied algorithms for data mining, </a:t>
            </a:r>
            <a:r>
              <a:rPr lang="en-US" sz="1800" b="0" dirty="0" err="1" smtClean="0"/>
              <a:t>IoT</a:t>
            </a:r>
            <a:r>
              <a:rPr lang="en-US" sz="1800" b="0" dirty="0" smtClean="0"/>
              <a:t> platforms, and Cloud Ops. Dr. </a:t>
            </a:r>
            <a:r>
              <a:rPr lang="en-US" sz="1800" b="0" dirty="0" err="1" smtClean="0"/>
              <a:t>Dutta</a:t>
            </a:r>
            <a:r>
              <a:rPr lang="en-US" sz="1800" b="0" dirty="0" smtClean="0"/>
              <a:t> is a USC alum and graduated with his PhD from USC in 2004.</a:t>
            </a:r>
            <a:endParaRPr lang="en-US" sz="1800" b="0" dirty="0"/>
          </a:p>
        </p:txBody>
      </p:sp>
      <p:sp>
        <p:nvSpPr>
          <p:cNvPr id="5" name="TextBox 4"/>
          <p:cNvSpPr txBox="1"/>
          <p:nvPr/>
        </p:nvSpPr>
        <p:spPr>
          <a:xfrm>
            <a:off x="0" y="914400"/>
            <a:ext cx="9144000" cy="3170099"/>
          </a:xfrm>
          <a:prstGeom prst="rect">
            <a:avLst/>
          </a:prstGeom>
          <a:noFill/>
        </p:spPr>
        <p:txBody>
          <a:bodyPr wrap="square" rtlCol="0">
            <a:spAutoFit/>
          </a:bodyPr>
          <a:lstStyle/>
          <a:p>
            <a:pPr algn="l"/>
            <a:r>
              <a:rPr lang="en-US" dirty="0" smtClean="0"/>
              <a:t>Abstract</a:t>
            </a:r>
            <a:r>
              <a:rPr lang="en-US" dirty="0"/>
              <a:t>: </a:t>
            </a:r>
            <a:r>
              <a:rPr lang="en-US" b="0" dirty="0">
                <a:solidFill>
                  <a:srgbClr val="000000"/>
                </a:solidFill>
              </a:rPr>
              <a:t>Networking is an example of a streaming paradigm in systems. We revisit the basics of networking and networked processing in particular and show how the same basic principles can be used to design real-world scalable streaming systems. We will touch upon streaming computations, frameworks, and event processing, via real world examples. We will cover what it takes to build streaming engines (e.g. a network switch or a data platform </a:t>
            </a:r>
            <a:r>
              <a:rPr lang="en-US" b="0" dirty="0" smtClean="0">
                <a:solidFill>
                  <a:srgbClr val="000000"/>
                </a:solidFill>
              </a:rPr>
              <a:t>like </a:t>
            </a:r>
            <a:r>
              <a:rPr lang="en-US" b="0" u="sng" dirty="0" smtClean="0">
                <a:solidFill>
                  <a:srgbClr val="000000"/>
                </a:solidFill>
                <a:hlinkClick r:id="rId2"/>
              </a:rPr>
              <a:t>http</a:t>
            </a:r>
            <a:r>
              <a:rPr lang="en-US" b="0" u="sng" dirty="0">
                <a:solidFill>
                  <a:srgbClr val="000000"/>
                </a:solidFill>
                <a:hlinkClick r:id="rId2"/>
              </a:rPr>
              <a:t>://</a:t>
            </a:r>
            <a:r>
              <a:rPr lang="en-US" b="0" u="sng" dirty="0" smtClean="0">
                <a:solidFill>
                  <a:srgbClr val="000000"/>
                </a:solidFill>
                <a:hlinkClick r:id="rId2"/>
              </a:rPr>
              <a:t>ciscozeus.io</a:t>
            </a:r>
            <a:r>
              <a:rPr lang="en-US" b="0" u="sng" dirty="0" smtClean="0">
                <a:solidFill>
                  <a:srgbClr val="000000"/>
                </a:solidFill>
              </a:rPr>
              <a:t>. </a:t>
            </a:r>
            <a:r>
              <a:rPr lang="en-US" b="0" dirty="0" smtClean="0">
                <a:solidFill>
                  <a:srgbClr val="000000"/>
                </a:solidFill>
              </a:rPr>
              <a:t>We will also cover streaming algorithms. </a:t>
            </a:r>
            <a:endParaRPr lang="en-US" b="0" dirty="0">
              <a:solidFill>
                <a:srgbClr val="000000"/>
              </a:solidFill>
            </a:endParaRPr>
          </a:p>
        </p:txBody>
      </p:sp>
    </p:spTree>
    <p:extLst>
      <p:ext uri="{BB962C8B-B14F-4D97-AF65-F5344CB8AC3E}">
        <p14:creationId xmlns:p14="http://schemas.microsoft.com/office/powerpoint/2010/main" val="1150037966"/>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19400"/>
            <a:ext cx="8229600" cy="1173162"/>
          </a:xfrm>
        </p:spPr>
        <p:txBody>
          <a:bodyPr/>
          <a:lstStyle/>
          <a:p>
            <a:pPr algn="ctr"/>
            <a:r>
              <a:rPr lang="en-US" sz="5400" dirty="0" smtClean="0"/>
              <a:t>Why do we need a transport layer?</a:t>
            </a:r>
            <a:endParaRPr lang="en-US" sz="5400" dirty="0"/>
          </a:p>
        </p:txBody>
      </p:sp>
    </p:spTree>
    <p:extLst>
      <p:ext uri="{BB962C8B-B14F-4D97-AF65-F5344CB8AC3E}">
        <p14:creationId xmlns:p14="http://schemas.microsoft.com/office/powerpoint/2010/main" val="537660556"/>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3874" name="Rectangle 2"/>
          <p:cNvSpPr>
            <a:spLocks noGrp="1" noChangeArrowheads="1"/>
          </p:cNvSpPr>
          <p:nvPr>
            <p:ph type="title"/>
          </p:nvPr>
        </p:nvSpPr>
        <p:spPr/>
        <p:txBody>
          <a:bodyPr/>
          <a:lstStyle/>
          <a:p>
            <a:r>
              <a:rPr lang="en-US" dirty="0" smtClean="0"/>
              <a:t>Why a transport layer? </a:t>
            </a:r>
            <a:endParaRPr lang="en-US" dirty="0"/>
          </a:p>
        </p:txBody>
      </p:sp>
      <p:sp>
        <p:nvSpPr>
          <p:cNvPr id="1103875" name="Rectangle 3"/>
          <p:cNvSpPr>
            <a:spLocks noGrp="1" noChangeArrowheads="1"/>
          </p:cNvSpPr>
          <p:nvPr>
            <p:ph type="body" idx="1"/>
          </p:nvPr>
        </p:nvSpPr>
        <p:spPr>
          <a:xfrm>
            <a:off x="457200" y="2065338"/>
            <a:ext cx="8229600" cy="4411662"/>
          </a:xfrm>
        </p:spPr>
        <p:txBody>
          <a:bodyPr/>
          <a:lstStyle/>
          <a:p>
            <a:pPr marL="514350" indent="-514350">
              <a:buFont typeface="+mj-lt"/>
              <a:buAutoNum type="arabicPeriod"/>
            </a:pPr>
            <a:r>
              <a:rPr lang="en-US" dirty="0" err="1" smtClean="0">
                <a:solidFill>
                  <a:srgbClr val="000000"/>
                </a:solidFill>
              </a:rPr>
              <a:t>Demultiplex</a:t>
            </a:r>
            <a:r>
              <a:rPr lang="en-US" dirty="0" smtClean="0">
                <a:solidFill>
                  <a:srgbClr val="000000"/>
                </a:solidFill>
              </a:rPr>
              <a:t> packets between many applications</a:t>
            </a:r>
          </a:p>
          <a:p>
            <a:endParaRPr lang="en-US" dirty="0" smtClean="0"/>
          </a:p>
          <a:p>
            <a:pPr marL="514350" indent="-514350">
              <a:buFont typeface="+mj-lt"/>
              <a:buAutoNum type="arabicPeriod"/>
            </a:pPr>
            <a:r>
              <a:rPr lang="en-US" dirty="0" smtClean="0"/>
              <a:t>Additional services on top of IP</a:t>
            </a:r>
          </a:p>
          <a:p>
            <a:pPr lvl="1"/>
            <a:endParaRPr lang="en-US" dirty="0"/>
          </a:p>
        </p:txBody>
      </p:sp>
    </p:spTree>
    <p:extLst>
      <p:ext uri="{BB962C8B-B14F-4D97-AF65-F5344CB8AC3E}">
        <p14:creationId xmlns:p14="http://schemas.microsoft.com/office/powerpoint/2010/main" val="358529972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0387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3874" name="Rectangle 2"/>
          <p:cNvSpPr>
            <a:spLocks noGrp="1" noChangeArrowheads="1"/>
          </p:cNvSpPr>
          <p:nvPr>
            <p:ph type="title"/>
          </p:nvPr>
        </p:nvSpPr>
        <p:spPr/>
        <p:txBody>
          <a:bodyPr/>
          <a:lstStyle/>
          <a:p>
            <a:r>
              <a:rPr lang="en-US" dirty="0" smtClean="0"/>
              <a:t>Why a transport layer: </a:t>
            </a:r>
            <a:r>
              <a:rPr lang="en-US" dirty="0" err="1" smtClean="0"/>
              <a:t>Demultiplexing</a:t>
            </a:r>
            <a:r>
              <a:rPr lang="en-US" dirty="0" smtClean="0"/>
              <a:t> </a:t>
            </a:r>
            <a:endParaRPr lang="en-US" dirty="0"/>
          </a:p>
        </p:txBody>
      </p:sp>
      <p:sp>
        <p:nvSpPr>
          <p:cNvPr id="1103875" name="Rectangle 3"/>
          <p:cNvSpPr>
            <a:spLocks noGrp="1" noChangeArrowheads="1"/>
          </p:cNvSpPr>
          <p:nvPr>
            <p:ph type="body" idx="1"/>
          </p:nvPr>
        </p:nvSpPr>
        <p:spPr>
          <a:xfrm>
            <a:off x="457200" y="2065338"/>
            <a:ext cx="8229600" cy="4411662"/>
          </a:xfrm>
        </p:spPr>
        <p:txBody>
          <a:bodyPr/>
          <a:lstStyle/>
          <a:p>
            <a:r>
              <a:rPr lang="en-US" dirty="0" smtClean="0"/>
              <a:t>IP </a:t>
            </a:r>
            <a:r>
              <a:rPr lang="en-US" dirty="0"/>
              <a:t>packets are addressed to a </a:t>
            </a:r>
            <a:r>
              <a:rPr lang="en-US" dirty="0" smtClean="0"/>
              <a:t>host but end-to-end communication is between application processes at hosts</a:t>
            </a:r>
          </a:p>
          <a:p>
            <a:pPr lvl="1"/>
            <a:r>
              <a:rPr lang="en-US" dirty="0"/>
              <a:t>Need a way to decide which packets go to which </a:t>
            </a:r>
            <a:r>
              <a:rPr lang="en-US" dirty="0" smtClean="0"/>
              <a:t>applications </a:t>
            </a:r>
            <a:r>
              <a:rPr lang="en-US" dirty="0"/>
              <a:t>(</a:t>
            </a:r>
            <a:r>
              <a:rPr lang="en-US" i="1" dirty="0"/>
              <a:t>multiplexing/</a:t>
            </a:r>
            <a:r>
              <a:rPr lang="en-US" i="1" dirty="0" err="1"/>
              <a:t>demultiplexing</a:t>
            </a:r>
            <a:r>
              <a:rPr lang="en-US" dirty="0"/>
              <a:t>)</a:t>
            </a:r>
          </a:p>
          <a:p>
            <a:pPr lvl="1"/>
            <a:endParaRPr lang="en-US" dirty="0" smtClean="0"/>
          </a:p>
          <a:p>
            <a:endParaRPr lang="en-US" dirty="0" smtClean="0"/>
          </a:p>
        </p:txBody>
      </p:sp>
    </p:spTree>
    <p:extLst>
      <p:ext uri="{BB962C8B-B14F-4D97-AF65-F5344CB8AC3E}">
        <p14:creationId xmlns:p14="http://schemas.microsoft.com/office/powerpoint/2010/main" val="601096756"/>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2"/>
          <p:cNvSpPr>
            <a:spLocks noGrp="1" noChangeArrowheads="1"/>
          </p:cNvSpPr>
          <p:nvPr>
            <p:ph type="title"/>
          </p:nvPr>
        </p:nvSpPr>
        <p:spPr>
          <a:xfrm>
            <a:off x="457200" y="122238"/>
            <a:ext cx="8534400" cy="1173162"/>
          </a:xfrm>
        </p:spPr>
        <p:txBody>
          <a:bodyPr/>
          <a:lstStyle/>
          <a:p>
            <a:r>
              <a:rPr lang="en-US" dirty="0"/>
              <a:t>Why a transport layer: </a:t>
            </a:r>
            <a:r>
              <a:rPr lang="en-US" dirty="0" err="1"/>
              <a:t>Demultiplexing</a:t>
            </a:r>
            <a:r>
              <a:rPr lang="en-US" dirty="0"/>
              <a:t> </a:t>
            </a:r>
            <a:endParaRPr lang="en-US" dirty="0">
              <a:latin typeface="Helvetica" charset="0"/>
              <a:ea typeface="ＭＳ Ｐゴシック" charset="0"/>
              <a:cs typeface="ＭＳ Ｐゴシック" charset="0"/>
            </a:endParaRPr>
          </a:p>
        </p:txBody>
      </p:sp>
      <p:sp>
        <p:nvSpPr>
          <p:cNvPr id="53259" name="Rectangle 12"/>
          <p:cNvSpPr>
            <a:spLocks noChangeArrowheads="1"/>
          </p:cNvSpPr>
          <p:nvPr/>
        </p:nvSpPr>
        <p:spPr bwMode="auto">
          <a:xfrm>
            <a:off x="6477000" y="3822700"/>
            <a:ext cx="1703388" cy="381000"/>
          </a:xfrm>
          <a:prstGeom prst="rect">
            <a:avLst/>
          </a:prstGeom>
          <a:solidFill>
            <a:srgbClr val="FF7C80"/>
          </a:solidFill>
          <a:ln w="25400">
            <a:solidFill>
              <a:schemeClr val="tx1"/>
            </a:solidFill>
            <a:miter lim="800000"/>
            <a:headEnd/>
            <a:tailEnd/>
          </a:ln>
        </p:spPr>
        <p:txBody>
          <a:bodyPr wrap="none" anchor="ctr"/>
          <a:lstStyle/>
          <a:p>
            <a:endParaRPr lang="en-US"/>
          </a:p>
        </p:txBody>
      </p:sp>
      <p:sp>
        <p:nvSpPr>
          <p:cNvPr id="53260" name="Text Box 13"/>
          <p:cNvSpPr txBox="1">
            <a:spLocks noChangeArrowheads="1"/>
          </p:cNvSpPr>
          <p:nvPr/>
        </p:nvSpPr>
        <p:spPr bwMode="auto">
          <a:xfrm>
            <a:off x="6643688" y="3806825"/>
            <a:ext cx="13700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1430" tIns="45716" rIns="91430" bIns="45716">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a:latin typeface="Arial" charset="0"/>
              </a:rPr>
              <a:t>Transport</a:t>
            </a:r>
          </a:p>
        </p:txBody>
      </p:sp>
      <p:sp>
        <p:nvSpPr>
          <p:cNvPr id="53261" name="Rectangle 14"/>
          <p:cNvSpPr>
            <a:spLocks noChangeArrowheads="1"/>
          </p:cNvSpPr>
          <p:nvPr/>
        </p:nvSpPr>
        <p:spPr bwMode="auto">
          <a:xfrm>
            <a:off x="6477000" y="4203700"/>
            <a:ext cx="1703388" cy="381000"/>
          </a:xfrm>
          <a:prstGeom prst="rect">
            <a:avLst/>
          </a:prstGeom>
          <a:solidFill>
            <a:srgbClr val="FFCC99"/>
          </a:solidFill>
          <a:ln w="25400">
            <a:solidFill>
              <a:schemeClr val="tx1"/>
            </a:solidFill>
            <a:miter lim="800000"/>
            <a:headEnd/>
            <a:tailEnd/>
          </a:ln>
        </p:spPr>
        <p:txBody>
          <a:bodyPr wrap="none" anchor="ctr"/>
          <a:lstStyle/>
          <a:p>
            <a:endParaRPr lang="en-US"/>
          </a:p>
        </p:txBody>
      </p:sp>
      <p:sp>
        <p:nvSpPr>
          <p:cNvPr id="53262" name="Text Box 15"/>
          <p:cNvSpPr txBox="1">
            <a:spLocks noChangeArrowheads="1"/>
          </p:cNvSpPr>
          <p:nvPr/>
        </p:nvSpPr>
        <p:spPr bwMode="auto">
          <a:xfrm>
            <a:off x="6735763" y="4187825"/>
            <a:ext cx="11858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1430" tIns="45716" rIns="91430" bIns="45716">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a:latin typeface="Arial" charset="0"/>
              </a:rPr>
              <a:t>Network</a:t>
            </a:r>
          </a:p>
        </p:txBody>
      </p:sp>
      <p:sp>
        <p:nvSpPr>
          <p:cNvPr id="53263" name="Rectangle 16"/>
          <p:cNvSpPr>
            <a:spLocks noChangeArrowheads="1"/>
          </p:cNvSpPr>
          <p:nvPr/>
        </p:nvSpPr>
        <p:spPr bwMode="auto">
          <a:xfrm>
            <a:off x="6477000" y="4584700"/>
            <a:ext cx="1703388" cy="381000"/>
          </a:xfrm>
          <a:prstGeom prst="rect">
            <a:avLst/>
          </a:prstGeom>
          <a:solidFill>
            <a:srgbClr val="FFCC99"/>
          </a:solidFill>
          <a:ln w="25400">
            <a:solidFill>
              <a:schemeClr val="tx1"/>
            </a:solidFill>
            <a:miter lim="800000"/>
            <a:headEnd/>
            <a:tailEnd/>
          </a:ln>
        </p:spPr>
        <p:txBody>
          <a:bodyPr wrap="none" anchor="ctr"/>
          <a:lstStyle/>
          <a:p>
            <a:endParaRPr lang="en-US"/>
          </a:p>
        </p:txBody>
      </p:sp>
      <p:sp>
        <p:nvSpPr>
          <p:cNvPr id="53264" name="Text Box 17"/>
          <p:cNvSpPr txBox="1">
            <a:spLocks noChangeArrowheads="1"/>
          </p:cNvSpPr>
          <p:nvPr/>
        </p:nvSpPr>
        <p:spPr bwMode="auto">
          <a:xfrm>
            <a:off x="6742113" y="4568825"/>
            <a:ext cx="1171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1430" tIns="45716" rIns="91430" bIns="45716">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a:latin typeface="Arial" charset="0"/>
              </a:rPr>
              <a:t>Datalink</a:t>
            </a:r>
          </a:p>
        </p:txBody>
      </p:sp>
      <p:sp>
        <p:nvSpPr>
          <p:cNvPr id="53265" name="Rectangle 18"/>
          <p:cNvSpPr>
            <a:spLocks noChangeArrowheads="1"/>
          </p:cNvSpPr>
          <p:nvPr/>
        </p:nvSpPr>
        <p:spPr bwMode="auto">
          <a:xfrm>
            <a:off x="6477000" y="4965700"/>
            <a:ext cx="1703388" cy="381000"/>
          </a:xfrm>
          <a:prstGeom prst="rect">
            <a:avLst/>
          </a:prstGeom>
          <a:solidFill>
            <a:srgbClr val="FFCC99"/>
          </a:solidFill>
          <a:ln w="25400">
            <a:solidFill>
              <a:schemeClr val="tx1"/>
            </a:solidFill>
            <a:miter lim="800000"/>
            <a:headEnd/>
            <a:tailEnd/>
          </a:ln>
        </p:spPr>
        <p:txBody>
          <a:bodyPr wrap="none" anchor="ctr"/>
          <a:lstStyle/>
          <a:p>
            <a:endParaRPr lang="en-US"/>
          </a:p>
        </p:txBody>
      </p:sp>
      <p:sp>
        <p:nvSpPr>
          <p:cNvPr id="53266" name="Text Box 19"/>
          <p:cNvSpPr txBox="1">
            <a:spLocks noChangeArrowheads="1"/>
          </p:cNvSpPr>
          <p:nvPr/>
        </p:nvSpPr>
        <p:spPr bwMode="auto">
          <a:xfrm>
            <a:off x="6721475" y="4949825"/>
            <a:ext cx="1214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1430" tIns="45716" rIns="91430" bIns="45716">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a:latin typeface="Arial" charset="0"/>
              </a:rPr>
              <a:t>Physical</a:t>
            </a:r>
          </a:p>
        </p:txBody>
      </p:sp>
      <p:grpSp>
        <p:nvGrpSpPr>
          <p:cNvPr id="53280" name="Group 33"/>
          <p:cNvGrpSpPr>
            <a:grpSpLocks/>
          </p:cNvGrpSpPr>
          <p:nvPr/>
        </p:nvGrpSpPr>
        <p:grpSpPr bwMode="auto">
          <a:xfrm>
            <a:off x="6477002" y="3441700"/>
            <a:ext cx="1703388" cy="396875"/>
            <a:chOff x="4055" y="2280"/>
            <a:chExt cx="1073" cy="250"/>
          </a:xfrm>
          <a:solidFill>
            <a:srgbClr val="CCFFFF"/>
          </a:solidFill>
        </p:grpSpPr>
        <p:sp>
          <p:nvSpPr>
            <p:cNvPr id="53287" name="Rectangle 36"/>
            <p:cNvSpPr>
              <a:spLocks noChangeArrowheads="1"/>
            </p:cNvSpPr>
            <p:nvPr/>
          </p:nvSpPr>
          <p:spPr bwMode="auto">
            <a:xfrm>
              <a:off x="4055" y="2280"/>
              <a:ext cx="1073" cy="240"/>
            </a:xfrm>
            <a:prstGeom prst="rect">
              <a:avLst/>
            </a:prstGeom>
            <a:grpFill/>
            <a:ln w="25400">
              <a:solidFill>
                <a:schemeClr val="tx1"/>
              </a:solidFill>
              <a:miter lim="800000"/>
              <a:headEnd/>
              <a:tailEnd/>
            </a:ln>
          </p:spPr>
          <p:txBody>
            <a:bodyPr wrap="none" anchor="ctr"/>
            <a:lstStyle/>
            <a:p>
              <a:endParaRPr lang="en-US"/>
            </a:p>
          </p:txBody>
        </p:sp>
        <p:sp>
          <p:nvSpPr>
            <p:cNvPr id="53288" name="Text Box 37"/>
            <p:cNvSpPr txBox="1">
              <a:spLocks noChangeArrowheads="1"/>
            </p:cNvSpPr>
            <p:nvPr/>
          </p:nvSpPr>
          <p:spPr bwMode="auto">
            <a:xfrm>
              <a:off x="4076" y="2280"/>
              <a:ext cx="987" cy="250"/>
            </a:xfrm>
            <a:prstGeom prst="rect">
              <a:avLst/>
            </a:prstGeom>
            <a:noFill/>
            <a:ln>
              <a:noFill/>
            </a:ln>
            <a:extLst>
              <a:ext uri="{91240B29-F687-4f45-9708-019B960494DF}">
                <a14:hiddenLine xmlns:a14="http://schemas.microsoft.com/office/drawing/2010/main" w="25400">
                  <a:solidFill>
                    <a:srgbClr val="000000"/>
                  </a:solidFill>
                  <a:miter lim="800000"/>
                  <a:headEnd/>
                  <a:tailEnd/>
                </a14:hiddenLine>
              </a:ext>
            </a:extLst>
          </p:spPr>
          <p:txBody>
            <a:bodyPr wrap="none" lIns="91430" tIns="45716" rIns="91430" bIns="45716">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dirty="0">
                  <a:latin typeface="Arial" charset="0"/>
                </a:rPr>
                <a:t>Application</a:t>
              </a:r>
            </a:p>
          </p:txBody>
        </p:sp>
      </p:grpSp>
      <p:sp>
        <p:nvSpPr>
          <p:cNvPr id="46" name="Text Box 39"/>
          <p:cNvSpPr txBox="1">
            <a:spLocks noChangeArrowheads="1"/>
          </p:cNvSpPr>
          <p:nvPr/>
        </p:nvSpPr>
        <p:spPr bwMode="auto">
          <a:xfrm>
            <a:off x="1281324" y="6172200"/>
            <a:ext cx="1157076" cy="458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343" tIns="44379" rIns="90343" bIns="44379">
            <a:spAutoFit/>
          </a:bodyPr>
          <a:lstStyle>
            <a:lvl1pPr defTabSz="912813" eaLnBrk="0" hangingPunct="0">
              <a:defRPr sz="2000" b="1">
                <a:solidFill>
                  <a:schemeClr val="tx1"/>
                </a:solidFill>
                <a:latin typeface="Courier New" charset="0"/>
                <a:ea typeface="ＭＳ Ｐゴシック" charset="0"/>
                <a:cs typeface="ＭＳ Ｐゴシック" charset="0"/>
              </a:defRPr>
            </a:lvl1pPr>
            <a:lvl2pPr marL="742950" indent="-285750" defTabSz="912813" eaLnBrk="0" hangingPunct="0">
              <a:defRPr sz="2000" b="1">
                <a:solidFill>
                  <a:schemeClr val="tx1"/>
                </a:solidFill>
                <a:latin typeface="Courier New" charset="0"/>
                <a:ea typeface="ＭＳ Ｐゴシック" charset="0"/>
              </a:defRPr>
            </a:lvl2pPr>
            <a:lvl3pPr marL="1143000" indent="-228600" defTabSz="912813" eaLnBrk="0" hangingPunct="0">
              <a:defRPr sz="2000" b="1">
                <a:solidFill>
                  <a:schemeClr val="tx1"/>
                </a:solidFill>
                <a:latin typeface="Courier New" charset="0"/>
                <a:ea typeface="ＭＳ Ｐゴシック" charset="0"/>
              </a:defRPr>
            </a:lvl3pPr>
            <a:lvl4pPr marL="1600200" indent="-228600" defTabSz="912813" eaLnBrk="0" hangingPunct="0">
              <a:defRPr sz="2000" b="1">
                <a:solidFill>
                  <a:schemeClr val="tx1"/>
                </a:solidFill>
                <a:latin typeface="Courier New" charset="0"/>
                <a:ea typeface="ＭＳ Ｐゴシック" charset="0"/>
              </a:defRPr>
            </a:lvl4pPr>
            <a:lvl5pPr marL="2057400" indent="-228600" defTabSz="912813" eaLnBrk="0" hangingPunct="0">
              <a:defRPr sz="2000" b="1">
                <a:solidFill>
                  <a:schemeClr val="tx1"/>
                </a:solidFill>
                <a:latin typeface="Courier New" charset="0"/>
                <a:ea typeface="ＭＳ Ｐゴシック" charset="0"/>
              </a:defRPr>
            </a:lvl5pPr>
            <a:lvl6pPr marL="25146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9pPr>
          </a:lstStyle>
          <a:p>
            <a:pPr algn="ctr"/>
            <a:r>
              <a:rPr lang="en-US" sz="2400" dirty="0">
                <a:solidFill>
                  <a:srgbClr val="660066"/>
                </a:solidFill>
                <a:latin typeface="Arial" charset="0"/>
              </a:rPr>
              <a:t>Host A</a:t>
            </a:r>
          </a:p>
        </p:txBody>
      </p:sp>
      <p:sp>
        <p:nvSpPr>
          <p:cNvPr id="48" name="Text Box 40"/>
          <p:cNvSpPr txBox="1">
            <a:spLocks noChangeArrowheads="1"/>
          </p:cNvSpPr>
          <p:nvPr/>
        </p:nvSpPr>
        <p:spPr bwMode="auto">
          <a:xfrm>
            <a:off x="6826842" y="6170443"/>
            <a:ext cx="1174158" cy="458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343" tIns="44379" rIns="90343" bIns="44379">
            <a:spAutoFit/>
          </a:bodyPr>
          <a:lstStyle>
            <a:lvl1pPr defTabSz="912813" eaLnBrk="0" hangingPunct="0">
              <a:defRPr sz="2000" b="1">
                <a:solidFill>
                  <a:schemeClr val="tx1"/>
                </a:solidFill>
                <a:latin typeface="Courier New" charset="0"/>
                <a:ea typeface="ＭＳ Ｐゴシック" charset="0"/>
                <a:cs typeface="ＭＳ Ｐゴシック" charset="0"/>
              </a:defRPr>
            </a:lvl1pPr>
            <a:lvl2pPr marL="742950" indent="-285750" defTabSz="912813" eaLnBrk="0" hangingPunct="0">
              <a:defRPr sz="2000" b="1">
                <a:solidFill>
                  <a:schemeClr val="tx1"/>
                </a:solidFill>
                <a:latin typeface="Courier New" charset="0"/>
                <a:ea typeface="ＭＳ Ｐゴシック" charset="0"/>
              </a:defRPr>
            </a:lvl2pPr>
            <a:lvl3pPr marL="1143000" indent="-228600" defTabSz="912813" eaLnBrk="0" hangingPunct="0">
              <a:defRPr sz="2000" b="1">
                <a:solidFill>
                  <a:schemeClr val="tx1"/>
                </a:solidFill>
                <a:latin typeface="Courier New" charset="0"/>
                <a:ea typeface="ＭＳ Ｐゴシック" charset="0"/>
              </a:defRPr>
            </a:lvl3pPr>
            <a:lvl4pPr marL="1600200" indent="-228600" defTabSz="912813" eaLnBrk="0" hangingPunct="0">
              <a:defRPr sz="2000" b="1">
                <a:solidFill>
                  <a:schemeClr val="tx1"/>
                </a:solidFill>
                <a:latin typeface="Courier New" charset="0"/>
                <a:ea typeface="ＭＳ Ｐゴシック" charset="0"/>
              </a:defRPr>
            </a:lvl4pPr>
            <a:lvl5pPr marL="2057400" indent="-228600" defTabSz="912813" eaLnBrk="0" hangingPunct="0">
              <a:defRPr sz="2000" b="1">
                <a:solidFill>
                  <a:schemeClr val="tx1"/>
                </a:solidFill>
                <a:latin typeface="Courier New" charset="0"/>
                <a:ea typeface="ＭＳ Ｐゴシック" charset="0"/>
              </a:defRPr>
            </a:lvl5pPr>
            <a:lvl6pPr marL="25146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9pPr>
          </a:lstStyle>
          <a:p>
            <a:pPr algn="ctr"/>
            <a:r>
              <a:rPr lang="en-US" sz="2400" dirty="0">
                <a:solidFill>
                  <a:srgbClr val="660066"/>
                </a:solidFill>
                <a:latin typeface="Arial" charset="0"/>
              </a:rPr>
              <a:t>Host B</a:t>
            </a:r>
          </a:p>
        </p:txBody>
      </p:sp>
      <p:pic>
        <p:nvPicPr>
          <p:cNvPr id="49"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934200" y="5410200"/>
            <a:ext cx="850174"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ounded Rectangle 1"/>
          <p:cNvSpPr/>
          <p:nvPr/>
        </p:nvSpPr>
        <p:spPr bwMode="auto">
          <a:xfrm>
            <a:off x="762000" y="2819400"/>
            <a:ext cx="2286000" cy="2743200"/>
          </a:xfrm>
          <a:prstGeom prst="roundRect">
            <a:avLst/>
          </a:prstGeom>
          <a:solidFill>
            <a:srgbClr val="FFFF99"/>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dirty="0">
              <a:ln>
                <a:noFill/>
              </a:ln>
              <a:solidFill>
                <a:schemeClr val="tx1"/>
              </a:solidFill>
              <a:effectLst/>
              <a:latin typeface="Courier New" charset="0"/>
            </a:endParaRPr>
          </a:p>
        </p:txBody>
      </p:sp>
      <p:sp>
        <p:nvSpPr>
          <p:cNvPr id="32" name="Rectangle 10"/>
          <p:cNvSpPr>
            <a:spLocks noChangeArrowheads="1"/>
          </p:cNvSpPr>
          <p:nvPr/>
        </p:nvSpPr>
        <p:spPr bwMode="auto">
          <a:xfrm>
            <a:off x="1371600" y="5181600"/>
            <a:ext cx="1066800" cy="685800"/>
          </a:xfrm>
          <a:prstGeom prst="rect">
            <a:avLst/>
          </a:prstGeom>
          <a:solidFill>
            <a:srgbClr val="FFCC99"/>
          </a:solidFill>
          <a:ln w="25400">
            <a:solidFill>
              <a:schemeClr val="bg2"/>
            </a:solidFill>
            <a:miter lim="800000"/>
            <a:headEnd/>
            <a:tailEnd/>
          </a:ln>
        </p:spPr>
        <p:txBody>
          <a:bodyPr wrap="none" anchor="ctr"/>
          <a:lstStyle/>
          <a:p>
            <a:pPr algn="ctr">
              <a:lnSpc>
                <a:spcPct val="110000"/>
              </a:lnSpc>
            </a:pPr>
            <a:r>
              <a:rPr lang="en-US" sz="1800" b="0" dirty="0" err="1" smtClean="0">
                <a:latin typeface="+mn-lt"/>
              </a:rPr>
              <a:t>Datalink</a:t>
            </a:r>
            <a:endParaRPr lang="en-US" sz="1800" b="0" dirty="0">
              <a:latin typeface="+mn-lt"/>
            </a:endParaRPr>
          </a:p>
          <a:p>
            <a:pPr algn="ctr">
              <a:lnSpc>
                <a:spcPct val="110000"/>
              </a:lnSpc>
            </a:pPr>
            <a:r>
              <a:rPr lang="en-US" sz="1800" b="0" dirty="0" smtClean="0">
                <a:latin typeface="+mn-lt"/>
              </a:rPr>
              <a:t>Physical</a:t>
            </a:r>
            <a:endParaRPr lang="en-US" sz="1800" b="0" dirty="0">
              <a:latin typeface="+mn-lt"/>
            </a:endParaRPr>
          </a:p>
        </p:txBody>
      </p:sp>
      <p:cxnSp>
        <p:nvCxnSpPr>
          <p:cNvPr id="5" name="Straight Connector 4"/>
          <p:cNvCxnSpPr/>
          <p:nvPr/>
        </p:nvCxnSpPr>
        <p:spPr bwMode="auto">
          <a:xfrm>
            <a:off x="762000" y="3810000"/>
            <a:ext cx="2286000" cy="0"/>
          </a:xfrm>
          <a:prstGeom prst="line">
            <a:avLst/>
          </a:prstGeom>
          <a:noFill/>
          <a:ln w="19050" cap="flat" cmpd="sng" algn="ctr">
            <a:solidFill>
              <a:schemeClr val="bg2">
                <a:lumMod val="50000"/>
              </a:schemeClr>
            </a:solidFill>
            <a:prstDash val="sysDash"/>
            <a:round/>
            <a:headEnd type="none" w="med" len="med"/>
            <a:tailEnd type="none" w="med" len="med"/>
          </a:ln>
          <a:effectLst/>
        </p:spPr>
      </p:cxnSp>
      <p:sp>
        <p:nvSpPr>
          <p:cNvPr id="7" name="Rectangle 6"/>
          <p:cNvSpPr/>
          <p:nvPr/>
        </p:nvSpPr>
        <p:spPr bwMode="auto">
          <a:xfrm>
            <a:off x="914400" y="2895600"/>
            <a:ext cx="304800" cy="838200"/>
          </a:xfrm>
          <a:prstGeom prst="rect">
            <a:avLst/>
          </a:prstGeom>
          <a:solidFill>
            <a:srgbClr val="FFCC99"/>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a:ln>
                <a:noFill/>
              </a:ln>
              <a:solidFill>
                <a:schemeClr val="tx1"/>
              </a:solidFill>
              <a:effectLst/>
              <a:latin typeface="Courier New" charset="0"/>
            </a:endParaRPr>
          </a:p>
        </p:txBody>
      </p:sp>
      <p:sp>
        <p:nvSpPr>
          <p:cNvPr id="8" name="TextBox 7"/>
          <p:cNvSpPr txBox="1"/>
          <p:nvPr/>
        </p:nvSpPr>
        <p:spPr>
          <a:xfrm rot="5400000">
            <a:off x="592247" y="3141554"/>
            <a:ext cx="982861" cy="338554"/>
          </a:xfrm>
          <a:prstGeom prst="rect">
            <a:avLst/>
          </a:prstGeom>
          <a:noFill/>
        </p:spPr>
        <p:txBody>
          <a:bodyPr wrap="none" rtlCol="0">
            <a:spAutoFit/>
          </a:bodyPr>
          <a:lstStyle/>
          <a:p>
            <a:pPr algn="ctr"/>
            <a:r>
              <a:rPr lang="en-US" sz="1600" dirty="0" smtClean="0">
                <a:latin typeface="+mn-lt"/>
              </a:rPr>
              <a:t>browser</a:t>
            </a:r>
          </a:p>
        </p:txBody>
      </p:sp>
      <p:sp>
        <p:nvSpPr>
          <p:cNvPr id="38" name="Rectangle 37"/>
          <p:cNvSpPr/>
          <p:nvPr/>
        </p:nvSpPr>
        <p:spPr bwMode="auto">
          <a:xfrm>
            <a:off x="1752600" y="2895600"/>
            <a:ext cx="228600" cy="838200"/>
          </a:xfrm>
          <a:prstGeom prst="rect">
            <a:avLst/>
          </a:prstGeom>
          <a:solidFill>
            <a:srgbClr val="FFCC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a:ln>
                <a:noFill/>
              </a:ln>
              <a:solidFill>
                <a:schemeClr val="tx1"/>
              </a:solidFill>
              <a:effectLst/>
              <a:latin typeface="Courier New" charset="0"/>
            </a:endParaRPr>
          </a:p>
        </p:txBody>
      </p:sp>
      <p:sp>
        <p:nvSpPr>
          <p:cNvPr id="39" name="Rectangle 38"/>
          <p:cNvSpPr/>
          <p:nvPr/>
        </p:nvSpPr>
        <p:spPr bwMode="auto">
          <a:xfrm>
            <a:off x="2514600" y="2895600"/>
            <a:ext cx="228600" cy="838200"/>
          </a:xfrm>
          <a:prstGeom prst="rect">
            <a:avLst/>
          </a:prstGeom>
          <a:solidFill>
            <a:schemeClr val="bg2">
              <a:lumMod val="60000"/>
              <a:lumOff val="4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a:ln>
                <a:noFill/>
              </a:ln>
              <a:solidFill>
                <a:schemeClr val="tx1"/>
              </a:solidFill>
              <a:effectLst/>
              <a:latin typeface="Courier New" charset="0"/>
            </a:endParaRPr>
          </a:p>
        </p:txBody>
      </p:sp>
      <p:sp>
        <p:nvSpPr>
          <p:cNvPr id="40" name="Rectangle 39"/>
          <p:cNvSpPr/>
          <p:nvPr/>
        </p:nvSpPr>
        <p:spPr bwMode="auto">
          <a:xfrm>
            <a:off x="2209800" y="2895600"/>
            <a:ext cx="228600" cy="838200"/>
          </a:xfrm>
          <a:prstGeom prst="rect">
            <a:avLst/>
          </a:prstGeom>
          <a:solidFill>
            <a:schemeClr val="tx2">
              <a:lumMod val="20000"/>
              <a:lumOff val="8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a:ln>
                <a:noFill/>
              </a:ln>
              <a:solidFill>
                <a:schemeClr val="tx1"/>
              </a:solidFill>
              <a:effectLst/>
              <a:latin typeface="Courier New" charset="0"/>
            </a:endParaRPr>
          </a:p>
        </p:txBody>
      </p:sp>
      <p:sp>
        <p:nvSpPr>
          <p:cNvPr id="41" name="TextBox 40"/>
          <p:cNvSpPr txBox="1"/>
          <p:nvPr/>
        </p:nvSpPr>
        <p:spPr>
          <a:xfrm rot="5400000">
            <a:off x="1522177" y="3122377"/>
            <a:ext cx="731891" cy="338554"/>
          </a:xfrm>
          <a:prstGeom prst="rect">
            <a:avLst/>
          </a:prstGeom>
          <a:noFill/>
        </p:spPr>
        <p:txBody>
          <a:bodyPr wrap="none" rtlCol="0">
            <a:spAutoFit/>
          </a:bodyPr>
          <a:lstStyle/>
          <a:p>
            <a:pPr algn="ctr"/>
            <a:r>
              <a:rPr lang="en-US" sz="1600" dirty="0" smtClean="0">
                <a:latin typeface="+mn-lt"/>
              </a:rPr>
              <a:t>telnet</a:t>
            </a:r>
            <a:endParaRPr lang="en-US" sz="1600" dirty="0">
              <a:latin typeface="+mn-lt"/>
            </a:endParaRPr>
          </a:p>
        </p:txBody>
      </p:sp>
      <p:sp>
        <p:nvSpPr>
          <p:cNvPr id="42" name="TextBox 41"/>
          <p:cNvSpPr txBox="1"/>
          <p:nvPr/>
        </p:nvSpPr>
        <p:spPr>
          <a:xfrm rot="5400000">
            <a:off x="2166657" y="3157257"/>
            <a:ext cx="966931" cy="338554"/>
          </a:xfrm>
          <a:prstGeom prst="rect">
            <a:avLst/>
          </a:prstGeom>
          <a:noFill/>
        </p:spPr>
        <p:txBody>
          <a:bodyPr wrap="none" rtlCol="0">
            <a:spAutoFit/>
          </a:bodyPr>
          <a:lstStyle/>
          <a:p>
            <a:pPr algn="ctr"/>
            <a:r>
              <a:rPr lang="en-US" sz="1600" dirty="0" err="1" smtClean="0">
                <a:latin typeface="+mn-lt"/>
              </a:rPr>
              <a:t>mmedia</a:t>
            </a:r>
            <a:endParaRPr lang="en-US" sz="1600" dirty="0">
              <a:latin typeface="+mn-lt"/>
            </a:endParaRPr>
          </a:p>
        </p:txBody>
      </p:sp>
      <p:sp>
        <p:nvSpPr>
          <p:cNvPr id="43" name="TextBox 42"/>
          <p:cNvSpPr txBox="1"/>
          <p:nvPr/>
        </p:nvSpPr>
        <p:spPr>
          <a:xfrm rot="5400000">
            <a:off x="2121994" y="3025852"/>
            <a:ext cx="446657" cy="338554"/>
          </a:xfrm>
          <a:prstGeom prst="rect">
            <a:avLst/>
          </a:prstGeom>
          <a:noFill/>
        </p:spPr>
        <p:txBody>
          <a:bodyPr wrap="none" rtlCol="0">
            <a:spAutoFit/>
          </a:bodyPr>
          <a:lstStyle/>
          <a:p>
            <a:pPr algn="ctr"/>
            <a:r>
              <a:rPr lang="en-US" sz="1600" dirty="0" smtClean="0">
                <a:latin typeface="+mn-lt"/>
              </a:rPr>
              <a:t>ftp</a:t>
            </a:r>
            <a:endParaRPr lang="en-US" sz="1600" dirty="0">
              <a:latin typeface="+mn-lt"/>
            </a:endParaRPr>
          </a:p>
        </p:txBody>
      </p:sp>
      <p:sp>
        <p:nvSpPr>
          <p:cNvPr id="44" name="Rectangle 43"/>
          <p:cNvSpPr/>
          <p:nvPr/>
        </p:nvSpPr>
        <p:spPr bwMode="auto">
          <a:xfrm>
            <a:off x="1290935" y="2895600"/>
            <a:ext cx="304800" cy="838200"/>
          </a:xfrm>
          <a:prstGeom prst="rect">
            <a:avLst/>
          </a:prstGeom>
          <a:solidFill>
            <a:srgbClr val="CCFFCC"/>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a:ln>
                <a:noFill/>
              </a:ln>
              <a:solidFill>
                <a:schemeClr val="tx1"/>
              </a:solidFill>
              <a:effectLst/>
              <a:latin typeface="Courier New" charset="0"/>
            </a:endParaRPr>
          </a:p>
        </p:txBody>
      </p:sp>
      <p:sp>
        <p:nvSpPr>
          <p:cNvPr id="45" name="TextBox 44"/>
          <p:cNvSpPr txBox="1"/>
          <p:nvPr/>
        </p:nvSpPr>
        <p:spPr>
          <a:xfrm rot="5400000">
            <a:off x="973247" y="3149292"/>
            <a:ext cx="982861" cy="338554"/>
          </a:xfrm>
          <a:prstGeom prst="rect">
            <a:avLst/>
          </a:prstGeom>
          <a:noFill/>
        </p:spPr>
        <p:txBody>
          <a:bodyPr wrap="none" rtlCol="0">
            <a:spAutoFit/>
          </a:bodyPr>
          <a:lstStyle/>
          <a:p>
            <a:pPr algn="ctr"/>
            <a:r>
              <a:rPr lang="en-US" sz="1600" dirty="0" smtClean="0">
                <a:latin typeface="+mn-lt"/>
              </a:rPr>
              <a:t>browser</a:t>
            </a:r>
          </a:p>
        </p:txBody>
      </p:sp>
      <p:sp>
        <p:nvSpPr>
          <p:cNvPr id="52" name="Rectangle 10"/>
          <p:cNvSpPr>
            <a:spLocks noChangeArrowheads="1"/>
          </p:cNvSpPr>
          <p:nvPr/>
        </p:nvSpPr>
        <p:spPr bwMode="auto">
          <a:xfrm>
            <a:off x="1524000" y="4648200"/>
            <a:ext cx="762000" cy="381000"/>
          </a:xfrm>
          <a:prstGeom prst="rect">
            <a:avLst/>
          </a:prstGeom>
          <a:solidFill>
            <a:srgbClr val="FFCC99"/>
          </a:solidFill>
          <a:ln w="25400">
            <a:solidFill>
              <a:schemeClr val="bg2"/>
            </a:solidFill>
            <a:miter lim="800000"/>
            <a:headEnd/>
            <a:tailEnd/>
          </a:ln>
        </p:spPr>
        <p:txBody>
          <a:bodyPr wrap="none" anchor="ctr"/>
          <a:lstStyle/>
          <a:p>
            <a:pPr algn="ctr">
              <a:lnSpc>
                <a:spcPct val="110000"/>
              </a:lnSpc>
            </a:pPr>
            <a:r>
              <a:rPr lang="en-US" sz="1800" b="0" dirty="0" smtClean="0">
                <a:latin typeface="+mn-lt"/>
              </a:rPr>
              <a:t>IP</a:t>
            </a:r>
            <a:endParaRPr lang="en-US" sz="1800" b="0" dirty="0">
              <a:latin typeface="+mn-lt"/>
            </a:endParaRPr>
          </a:p>
        </p:txBody>
      </p:sp>
      <p:sp>
        <p:nvSpPr>
          <p:cNvPr id="9" name="Oval Callout 8"/>
          <p:cNvSpPr/>
          <p:nvPr/>
        </p:nvSpPr>
        <p:spPr bwMode="auto">
          <a:xfrm>
            <a:off x="914400" y="1524000"/>
            <a:ext cx="2514600" cy="990600"/>
          </a:xfrm>
          <a:prstGeom prst="wedgeEllipseCallout">
            <a:avLst>
              <a:gd name="adj1" fmla="val -4175"/>
              <a:gd name="adj2" fmla="val 88413"/>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a:ln>
                <a:noFill/>
              </a:ln>
              <a:solidFill>
                <a:schemeClr val="tx1"/>
              </a:solidFill>
              <a:effectLst/>
              <a:latin typeface="Courier New" charset="0"/>
            </a:endParaRPr>
          </a:p>
        </p:txBody>
      </p:sp>
      <p:sp>
        <p:nvSpPr>
          <p:cNvPr id="10" name="TextBox 9"/>
          <p:cNvSpPr txBox="1"/>
          <p:nvPr/>
        </p:nvSpPr>
        <p:spPr>
          <a:xfrm>
            <a:off x="990600" y="1676400"/>
            <a:ext cx="2279716" cy="707886"/>
          </a:xfrm>
          <a:prstGeom prst="rect">
            <a:avLst/>
          </a:prstGeom>
          <a:noFill/>
        </p:spPr>
        <p:txBody>
          <a:bodyPr wrap="none" rtlCol="0">
            <a:spAutoFit/>
          </a:bodyPr>
          <a:lstStyle/>
          <a:p>
            <a:pPr algn="ctr"/>
            <a:r>
              <a:rPr lang="en-US" dirty="0" smtClean="0">
                <a:latin typeface="+mn-lt"/>
              </a:rPr>
              <a:t>many application</a:t>
            </a:r>
            <a:br>
              <a:rPr lang="en-US" dirty="0" smtClean="0">
                <a:latin typeface="+mn-lt"/>
              </a:rPr>
            </a:br>
            <a:r>
              <a:rPr lang="en-US" dirty="0" smtClean="0">
                <a:latin typeface="+mn-lt"/>
              </a:rPr>
              <a:t> processes</a:t>
            </a:r>
            <a:endParaRPr lang="en-US" dirty="0">
              <a:latin typeface="+mn-lt"/>
            </a:endParaRPr>
          </a:p>
        </p:txBody>
      </p:sp>
      <p:sp>
        <p:nvSpPr>
          <p:cNvPr id="11" name="TextBox 10"/>
          <p:cNvSpPr txBox="1"/>
          <p:nvPr/>
        </p:nvSpPr>
        <p:spPr>
          <a:xfrm>
            <a:off x="533400" y="5267980"/>
            <a:ext cx="990600" cy="523220"/>
          </a:xfrm>
          <a:prstGeom prst="rect">
            <a:avLst/>
          </a:prstGeom>
          <a:noFill/>
        </p:spPr>
        <p:txBody>
          <a:bodyPr wrap="square" rtlCol="0">
            <a:spAutoFit/>
          </a:bodyPr>
          <a:lstStyle/>
          <a:p>
            <a:pPr algn="ctr"/>
            <a:r>
              <a:rPr lang="en-US" sz="1400" b="0" i="1" dirty="0" smtClean="0">
                <a:solidFill>
                  <a:srgbClr val="000090"/>
                </a:solidFill>
                <a:latin typeface="+mn-lt"/>
              </a:rPr>
              <a:t>Drivers</a:t>
            </a:r>
            <a:br>
              <a:rPr lang="en-US" sz="1400" b="0" i="1" dirty="0" smtClean="0">
                <a:solidFill>
                  <a:srgbClr val="000090"/>
                </a:solidFill>
                <a:latin typeface="+mn-lt"/>
              </a:rPr>
            </a:br>
            <a:r>
              <a:rPr lang="en-US" sz="1400" b="0" i="1" dirty="0" smtClean="0">
                <a:solidFill>
                  <a:srgbClr val="000090"/>
                </a:solidFill>
                <a:latin typeface="+mn-lt"/>
              </a:rPr>
              <a:t>+NIC</a:t>
            </a:r>
            <a:endParaRPr lang="en-US" sz="1400" b="0" i="1" dirty="0">
              <a:solidFill>
                <a:srgbClr val="000090"/>
              </a:solidFill>
              <a:latin typeface="+mn-lt"/>
            </a:endParaRPr>
          </a:p>
        </p:txBody>
      </p:sp>
      <p:sp>
        <p:nvSpPr>
          <p:cNvPr id="53" name="TextBox 52"/>
          <p:cNvSpPr txBox="1"/>
          <p:nvPr/>
        </p:nvSpPr>
        <p:spPr>
          <a:xfrm>
            <a:off x="685800" y="3810000"/>
            <a:ext cx="1295400" cy="523220"/>
          </a:xfrm>
          <a:prstGeom prst="rect">
            <a:avLst/>
          </a:prstGeom>
          <a:noFill/>
        </p:spPr>
        <p:txBody>
          <a:bodyPr wrap="square" rtlCol="0">
            <a:spAutoFit/>
          </a:bodyPr>
          <a:lstStyle/>
          <a:p>
            <a:pPr algn="l"/>
            <a:r>
              <a:rPr lang="en-US" sz="1400" b="0" i="1" dirty="0" smtClean="0">
                <a:solidFill>
                  <a:srgbClr val="000090"/>
                </a:solidFill>
                <a:latin typeface="+mn-lt"/>
              </a:rPr>
              <a:t>Operating </a:t>
            </a:r>
            <a:br>
              <a:rPr lang="en-US" sz="1400" b="0" i="1" dirty="0" smtClean="0">
                <a:solidFill>
                  <a:srgbClr val="000090"/>
                </a:solidFill>
                <a:latin typeface="+mn-lt"/>
              </a:rPr>
            </a:br>
            <a:r>
              <a:rPr lang="en-US" sz="1400" b="0" i="1" dirty="0" smtClean="0">
                <a:solidFill>
                  <a:srgbClr val="000090"/>
                </a:solidFill>
                <a:latin typeface="+mn-lt"/>
              </a:rPr>
              <a:t>System</a:t>
            </a:r>
            <a:endParaRPr lang="en-US" sz="1400" b="0" i="1" dirty="0">
              <a:solidFill>
                <a:srgbClr val="000090"/>
              </a:solidFill>
              <a:latin typeface="+mn-lt"/>
            </a:endParaRPr>
          </a:p>
        </p:txBody>
      </p:sp>
    </p:spTree>
    <p:extLst>
      <p:ext uri="{BB962C8B-B14F-4D97-AF65-F5344CB8AC3E}">
        <p14:creationId xmlns:p14="http://schemas.microsoft.com/office/powerpoint/2010/main" val="643794043"/>
      </p:ext>
    </p:extLst>
  </p:cSld>
  <p:clrMapOvr>
    <a:masterClrMapping/>
  </p:clrMapOvr>
  <p:transition xmlns:p14="http://schemas.microsoft.com/office/powerpoint/2010/main" spd="slow"/>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2"/>
          <p:cNvSpPr>
            <a:spLocks noGrp="1" noChangeArrowheads="1"/>
          </p:cNvSpPr>
          <p:nvPr>
            <p:ph type="title"/>
          </p:nvPr>
        </p:nvSpPr>
        <p:spPr>
          <a:xfrm>
            <a:off x="457200" y="122238"/>
            <a:ext cx="8534400" cy="1173162"/>
          </a:xfrm>
        </p:spPr>
        <p:txBody>
          <a:bodyPr/>
          <a:lstStyle/>
          <a:p>
            <a:r>
              <a:rPr lang="en-US" dirty="0"/>
              <a:t>Why a transport layer: </a:t>
            </a:r>
            <a:r>
              <a:rPr lang="en-US" dirty="0" err="1"/>
              <a:t>Demultiplexing</a:t>
            </a:r>
            <a:r>
              <a:rPr lang="en-US" dirty="0"/>
              <a:t> </a:t>
            </a:r>
            <a:endParaRPr lang="en-US" dirty="0">
              <a:latin typeface="Helvetica" charset="0"/>
              <a:ea typeface="ＭＳ Ｐゴシック" charset="0"/>
              <a:cs typeface="ＭＳ Ｐゴシック" charset="0"/>
            </a:endParaRPr>
          </a:p>
        </p:txBody>
      </p:sp>
      <p:sp>
        <p:nvSpPr>
          <p:cNvPr id="46" name="Text Box 39"/>
          <p:cNvSpPr txBox="1">
            <a:spLocks noChangeArrowheads="1"/>
          </p:cNvSpPr>
          <p:nvPr/>
        </p:nvSpPr>
        <p:spPr bwMode="auto">
          <a:xfrm>
            <a:off x="1281324" y="6172200"/>
            <a:ext cx="1157076" cy="458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343" tIns="44379" rIns="90343" bIns="44379">
            <a:spAutoFit/>
          </a:bodyPr>
          <a:lstStyle>
            <a:lvl1pPr defTabSz="912813" eaLnBrk="0" hangingPunct="0">
              <a:defRPr sz="2000" b="1">
                <a:solidFill>
                  <a:schemeClr val="tx1"/>
                </a:solidFill>
                <a:latin typeface="Courier New" charset="0"/>
                <a:ea typeface="ＭＳ Ｐゴシック" charset="0"/>
                <a:cs typeface="ＭＳ Ｐゴシック" charset="0"/>
              </a:defRPr>
            </a:lvl1pPr>
            <a:lvl2pPr marL="742950" indent="-285750" defTabSz="912813" eaLnBrk="0" hangingPunct="0">
              <a:defRPr sz="2000" b="1">
                <a:solidFill>
                  <a:schemeClr val="tx1"/>
                </a:solidFill>
                <a:latin typeface="Courier New" charset="0"/>
                <a:ea typeface="ＭＳ Ｐゴシック" charset="0"/>
              </a:defRPr>
            </a:lvl2pPr>
            <a:lvl3pPr marL="1143000" indent="-228600" defTabSz="912813" eaLnBrk="0" hangingPunct="0">
              <a:defRPr sz="2000" b="1">
                <a:solidFill>
                  <a:schemeClr val="tx1"/>
                </a:solidFill>
                <a:latin typeface="Courier New" charset="0"/>
                <a:ea typeface="ＭＳ Ｐゴシック" charset="0"/>
              </a:defRPr>
            </a:lvl3pPr>
            <a:lvl4pPr marL="1600200" indent="-228600" defTabSz="912813" eaLnBrk="0" hangingPunct="0">
              <a:defRPr sz="2000" b="1">
                <a:solidFill>
                  <a:schemeClr val="tx1"/>
                </a:solidFill>
                <a:latin typeface="Courier New" charset="0"/>
                <a:ea typeface="ＭＳ Ｐゴシック" charset="0"/>
              </a:defRPr>
            </a:lvl4pPr>
            <a:lvl5pPr marL="2057400" indent="-228600" defTabSz="912813" eaLnBrk="0" hangingPunct="0">
              <a:defRPr sz="2000" b="1">
                <a:solidFill>
                  <a:schemeClr val="tx1"/>
                </a:solidFill>
                <a:latin typeface="Courier New" charset="0"/>
                <a:ea typeface="ＭＳ Ｐゴシック" charset="0"/>
              </a:defRPr>
            </a:lvl5pPr>
            <a:lvl6pPr marL="25146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9pPr>
          </a:lstStyle>
          <a:p>
            <a:pPr algn="ctr"/>
            <a:r>
              <a:rPr lang="en-US" sz="2400" dirty="0">
                <a:solidFill>
                  <a:srgbClr val="660066"/>
                </a:solidFill>
                <a:latin typeface="Arial" charset="0"/>
              </a:rPr>
              <a:t>Host A</a:t>
            </a:r>
          </a:p>
        </p:txBody>
      </p:sp>
      <p:sp>
        <p:nvSpPr>
          <p:cNvPr id="48" name="Text Box 40"/>
          <p:cNvSpPr txBox="1">
            <a:spLocks noChangeArrowheads="1"/>
          </p:cNvSpPr>
          <p:nvPr/>
        </p:nvSpPr>
        <p:spPr bwMode="auto">
          <a:xfrm>
            <a:off x="6826842" y="6170443"/>
            <a:ext cx="1174158" cy="458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343" tIns="44379" rIns="90343" bIns="44379">
            <a:spAutoFit/>
          </a:bodyPr>
          <a:lstStyle>
            <a:lvl1pPr defTabSz="912813" eaLnBrk="0" hangingPunct="0">
              <a:defRPr sz="2000" b="1">
                <a:solidFill>
                  <a:schemeClr val="tx1"/>
                </a:solidFill>
                <a:latin typeface="Courier New" charset="0"/>
                <a:ea typeface="ＭＳ Ｐゴシック" charset="0"/>
                <a:cs typeface="ＭＳ Ｐゴシック" charset="0"/>
              </a:defRPr>
            </a:lvl1pPr>
            <a:lvl2pPr marL="742950" indent="-285750" defTabSz="912813" eaLnBrk="0" hangingPunct="0">
              <a:defRPr sz="2000" b="1">
                <a:solidFill>
                  <a:schemeClr val="tx1"/>
                </a:solidFill>
                <a:latin typeface="Courier New" charset="0"/>
                <a:ea typeface="ＭＳ Ｐゴシック" charset="0"/>
              </a:defRPr>
            </a:lvl2pPr>
            <a:lvl3pPr marL="1143000" indent="-228600" defTabSz="912813" eaLnBrk="0" hangingPunct="0">
              <a:defRPr sz="2000" b="1">
                <a:solidFill>
                  <a:schemeClr val="tx1"/>
                </a:solidFill>
                <a:latin typeface="Courier New" charset="0"/>
                <a:ea typeface="ＭＳ Ｐゴシック" charset="0"/>
              </a:defRPr>
            </a:lvl3pPr>
            <a:lvl4pPr marL="1600200" indent="-228600" defTabSz="912813" eaLnBrk="0" hangingPunct="0">
              <a:defRPr sz="2000" b="1">
                <a:solidFill>
                  <a:schemeClr val="tx1"/>
                </a:solidFill>
                <a:latin typeface="Courier New" charset="0"/>
                <a:ea typeface="ＭＳ Ｐゴシック" charset="0"/>
              </a:defRPr>
            </a:lvl4pPr>
            <a:lvl5pPr marL="2057400" indent="-228600" defTabSz="912813" eaLnBrk="0" hangingPunct="0">
              <a:defRPr sz="2000" b="1">
                <a:solidFill>
                  <a:schemeClr val="tx1"/>
                </a:solidFill>
                <a:latin typeface="Courier New" charset="0"/>
                <a:ea typeface="ＭＳ Ｐゴシック" charset="0"/>
              </a:defRPr>
            </a:lvl5pPr>
            <a:lvl6pPr marL="25146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9pPr>
          </a:lstStyle>
          <a:p>
            <a:pPr algn="ctr"/>
            <a:r>
              <a:rPr lang="en-US" sz="2400" dirty="0">
                <a:solidFill>
                  <a:srgbClr val="660066"/>
                </a:solidFill>
                <a:latin typeface="Arial" charset="0"/>
              </a:rPr>
              <a:t>Host B</a:t>
            </a:r>
          </a:p>
        </p:txBody>
      </p:sp>
      <p:sp>
        <p:nvSpPr>
          <p:cNvPr id="2" name="Rounded Rectangle 1"/>
          <p:cNvSpPr/>
          <p:nvPr/>
        </p:nvSpPr>
        <p:spPr bwMode="auto">
          <a:xfrm>
            <a:off x="762000" y="2819400"/>
            <a:ext cx="2286000" cy="2743200"/>
          </a:xfrm>
          <a:prstGeom prst="roundRect">
            <a:avLst/>
          </a:prstGeom>
          <a:solidFill>
            <a:srgbClr val="FFFF99"/>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dirty="0">
              <a:ln>
                <a:noFill/>
              </a:ln>
              <a:solidFill>
                <a:schemeClr val="tx1"/>
              </a:solidFill>
              <a:effectLst/>
              <a:latin typeface="Courier New" charset="0"/>
            </a:endParaRPr>
          </a:p>
        </p:txBody>
      </p:sp>
      <p:sp>
        <p:nvSpPr>
          <p:cNvPr id="32" name="Rectangle 10"/>
          <p:cNvSpPr>
            <a:spLocks noChangeArrowheads="1"/>
          </p:cNvSpPr>
          <p:nvPr/>
        </p:nvSpPr>
        <p:spPr bwMode="auto">
          <a:xfrm>
            <a:off x="1371600" y="5181600"/>
            <a:ext cx="1066800" cy="685800"/>
          </a:xfrm>
          <a:prstGeom prst="rect">
            <a:avLst/>
          </a:prstGeom>
          <a:solidFill>
            <a:srgbClr val="FFCC99"/>
          </a:solidFill>
          <a:ln w="25400">
            <a:solidFill>
              <a:schemeClr val="bg2"/>
            </a:solidFill>
            <a:miter lim="800000"/>
            <a:headEnd/>
            <a:tailEnd/>
          </a:ln>
        </p:spPr>
        <p:txBody>
          <a:bodyPr wrap="none" anchor="ctr"/>
          <a:lstStyle/>
          <a:p>
            <a:pPr algn="ctr">
              <a:lnSpc>
                <a:spcPct val="110000"/>
              </a:lnSpc>
            </a:pPr>
            <a:r>
              <a:rPr lang="en-US" sz="1800" b="0" dirty="0" err="1" smtClean="0">
                <a:latin typeface="+mn-lt"/>
              </a:rPr>
              <a:t>Datalink</a:t>
            </a:r>
            <a:endParaRPr lang="en-US" sz="1800" b="0" dirty="0">
              <a:latin typeface="+mn-lt"/>
            </a:endParaRPr>
          </a:p>
          <a:p>
            <a:pPr algn="ctr">
              <a:lnSpc>
                <a:spcPct val="110000"/>
              </a:lnSpc>
            </a:pPr>
            <a:r>
              <a:rPr lang="en-US" sz="1800" b="0" dirty="0" smtClean="0">
                <a:latin typeface="+mn-lt"/>
              </a:rPr>
              <a:t>Physical</a:t>
            </a:r>
            <a:endParaRPr lang="en-US" sz="1800" b="0" dirty="0">
              <a:latin typeface="+mn-lt"/>
            </a:endParaRPr>
          </a:p>
        </p:txBody>
      </p:sp>
      <p:cxnSp>
        <p:nvCxnSpPr>
          <p:cNvPr id="5" name="Straight Connector 4"/>
          <p:cNvCxnSpPr/>
          <p:nvPr/>
        </p:nvCxnSpPr>
        <p:spPr bwMode="auto">
          <a:xfrm>
            <a:off x="762000" y="3810000"/>
            <a:ext cx="2286000" cy="0"/>
          </a:xfrm>
          <a:prstGeom prst="line">
            <a:avLst/>
          </a:prstGeom>
          <a:noFill/>
          <a:ln w="19050" cap="flat" cmpd="sng" algn="ctr">
            <a:solidFill>
              <a:schemeClr val="bg2">
                <a:lumMod val="50000"/>
              </a:schemeClr>
            </a:solidFill>
            <a:prstDash val="sysDash"/>
            <a:round/>
            <a:headEnd type="none" w="med" len="med"/>
            <a:tailEnd type="none" w="med" len="med"/>
          </a:ln>
          <a:effectLst/>
        </p:spPr>
      </p:cxnSp>
      <p:sp>
        <p:nvSpPr>
          <p:cNvPr id="7" name="Rectangle 6"/>
          <p:cNvSpPr/>
          <p:nvPr/>
        </p:nvSpPr>
        <p:spPr bwMode="auto">
          <a:xfrm>
            <a:off x="914400" y="2895600"/>
            <a:ext cx="304800" cy="838200"/>
          </a:xfrm>
          <a:prstGeom prst="rect">
            <a:avLst/>
          </a:prstGeom>
          <a:solidFill>
            <a:srgbClr val="FFCC99"/>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a:ln>
                <a:noFill/>
              </a:ln>
              <a:solidFill>
                <a:schemeClr val="tx1"/>
              </a:solidFill>
              <a:effectLst/>
              <a:latin typeface="Courier New" charset="0"/>
            </a:endParaRPr>
          </a:p>
        </p:txBody>
      </p:sp>
      <p:sp>
        <p:nvSpPr>
          <p:cNvPr id="8" name="TextBox 7"/>
          <p:cNvSpPr txBox="1"/>
          <p:nvPr/>
        </p:nvSpPr>
        <p:spPr>
          <a:xfrm rot="5400000">
            <a:off x="592247" y="3141554"/>
            <a:ext cx="982861" cy="338554"/>
          </a:xfrm>
          <a:prstGeom prst="rect">
            <a:avLst/>
          </a:prstGeom>
          <a:noFill/>
        </p:spPr>
        <p:txBody>
          <a:bodyPr wrap="none" rtlCol="0">
            <a:spAutoFit/>
          </a:bodyPr>
          <a:lstStyle/>
          <a:p>
            <a:pPr algn="ctr"/>
            <a:r>
              <a:rPr lang="en-US" sz="1600" dirty="0" smtClean="0">
                <a:latin typeface="+mn-lt"/>
              </a:rPr>
              <a:t>browser</a:t>
            </a:r>
          </a:p>
        </p:txBody>
      </p:sp>
      <p:sp>
        <p:nvSpPr>
          <p:cNvPr id="38" name="Rectangle 37"/>
          <p:cNvSpPr/>
          <p:nvPr/>
        </p:nvSpPr>
        <p:spPr bwMode="auto">
          <a:xfrm>
            <a:off x="1752600" y="2895600"/>
            <a:ext cx="228600" cy="838200"/>
          </a:xfrm>
          <a:prstGeom prst="rect">
            <a:avLst/>
          </a:prstGeom>
          <a:solidFill>
            <a:srgbClr val="FFCC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a:ln>
                <a:noFill/>
              </a:ln>
              <a:solidFill>
                <a:schemeClr val="tx1"/>
              </a:solidFill>
              <a:effectLst/>
              <a:latin typeface="Courier New" charset="0"/>
            </a:endParaRPr>
          </a:p>
        </p:txBody>
      </p:sp>
      <p:sp>
        <p:nvSpPr>
          <p:cNvPr id="39" name="Rectangle 38"/>
          <p:cNvSpPr/>
          <p:nvPr/>
        </p:nvSpPr>
        <p:spPr bwMode="auto">
          <a:xfrm>
            <a:off x="2514600" y="2895600"/>
            <a:ext cx="228600" cy="838200"/>
          </a:xfrm>
          <a:prstGeom prst="rect">
            <a:avLst/>
          </a:prstGeom>
          <a:solidFill>
            <a:schemeClr val="bg2">
              <a:lumMod val="60000"/>
              <a:lumOff val="4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a:ln>
                <a:noFill/>
              </a:ln>
              <a:solidFill>
                <a:schemeClr val="tx1"/>
              </a:solidFill>
              <a:effectLst/>
              <a:latin typeface="Courier New" charset="0"/>
            </a:endParaRPr>
          </a:p>
        </p:txBody>
      </p:sp>
      <p:sp>
        <p:nvSpPr>
          <p:cNvPr id="40" name="Rectangle 39"/>
          <p:cNvSpPr/>
          <p:nvPr/>
        </p:nvSpPr>
        <p:spPr bwMode="auto">
          <a:xfrm>
            <a:off x="2209800" y="2895600"/>
            <a:ext cx="228600" cy="838200"/>
          </a:xfrm>
          <a:prstGeom prst="rect">
            <a:avLst/>
          </a:prstGeom>
          <a:solidFill>
            <a:schemeClr val="tx2">
              <a:lumMod val="20000"/>
              <a:lumOff val="8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a:ln>
                <a:noFill/>
              </a:ln>
              <a:solidFill>
                <a:schemeClr val="tx1"/>
              </a:solidFill>
              <a:effectLst/>
              <a:latin typeface="Courier New" charset="0"/>
            </a:endParaRPr>
          </a:p>
        </p:txBody>
      </p:sp>
      <p:sp>
        <p:nvSpPr>
          <p:cNvPr id="41" name="TextBox 40"/>
          <p:cNvSpPr txBox="1"/>
          <p:nvPr/>
        </p:nvSpPr>
        <p:spPr>
          <a:xfrm rot="5400000">
            <a:off x="1522177" y="3122377"/>
            <a:ext cx="731891" cy="338554"/>
          </a:xfrm>
          <a:prstGeom prst="rect">
            <a:avLst/>
          </a:prstGeom>
          <a:noFill/>
        </p:spPr>
        <p:txBody>
          <a:bodyPr wrap="none" rtlCol="0">
            <a:spAutoFit/>
          </a:bodyPr>
          <a:lstStyle/>
          <a:p>
            <a:pPr algn="ctr"/>
            <a:r>
              <a:rPr lang="en-US" sz="1600" dirty="0" smtClean="0">
                <a:latin typeface="+mn-lt"/>
              </a:rPr>
              <a:t>telnet</a:t>
            </a:r>
            <a:endParaRPr lang="en-US" sz="1600" dirty="0">
              <a:latin typeface="+mn-lt"/>
            </a:endParaRPr>
          </a:p>
        </p:txBody>
      </p:sp>
      <p:sp>
        <p:nvSpPr>
          <p:cNvPr id="42" name="TextBox 41"/>
          <p:cNvSpPr txBox="1"/>
          <p:nvPr/>
        </p:nvSpPr>
        <p:spPr>
          <a:xfrm rot="5400000">
            <a:off x="2166657" y="3157257"/>
            <a:ext cx="966931" cy="338554"/>
          </a:xfrm>
          <a:prstGeom prst="rect">
            <a:avLst/>
          </a:prstGeom>
          <a:noFill/>
        </p:spPr>
        <p:txBody>
          <a:bodyPr wrap="none" rtlCol="0">
            <a:spAutoFit/>
          </a:bodyPr>
          <a:lstStyle/>
          <a:p>
            <a:pPr algn="ctr"/>
            <a:r>
              <a:rPr lang="en-US" sz="1600" dirty="0" err="1" smtClean="0">
                <a:latin typeface="+mn-lt"/>
              </a:rPr>
              <a:t>mmedia</a:t>
            </a:r>
            <a:endParaRPr lang="en-US" sz="1600" dirty="0">
              <a:latin typeface="+mn-lt"/>
            </a:endParaRPr>
          </a:p>
        </p:txBody>
      </p:sp>
      <p:sp>
        <p:nvSpPr>
          <p:cNvPr id="43" name="TextBox 42"/>
          <p:cNvSpPr txBox="1"/>
          <p:nvPr/>
        </p:nvSpPr>
        <p:spPr>
          <a:xfrm rot="5400000">
            <a:off x="2121994" y="3025852"/>
            <a:ext cx="446657" cy="338554"/>
          </a:xfrm>
          <a:prstGeom prst="rect">
            <a:avLst/>
          </a:prstGeom>
          <a:noFill/>
        </p:spPr>
        <p:txBody>
          <a:bodyPr wrap="none" rtlCol="0">
            <a:spAutoFit/>
          </a:bodyPr>
          <a:lstStyle/>
          <a:p>
            <a:pPr algn="ctr"/>
            <a:r>
              <a:rPr lang="en-US" sz="1600" dirty="0" smtClean="0">
                <a:latin typeface="+mn-lt"/>
              </a:rPr>
              <a:t>ftp</a:t>
            </a:r>
            <a:endParaRPr lang="en-US" sz="1600" dirty="0">
              <a:latin typeface="+mn-lt"/>
            </a:endParaRPr>
          </a:p>
        </p:txBody>
      </p:sp>
      <p:sp>
        <p:nvSpPr>
          <p:cNvPr id="44" name="Rectangle 43"/>
          <p:cNvSpPr/>
          <p:nvPr/>
        </p:nvSpPr>
        <p:spPr bwMode="auto">
          <a:xfrm>
            <a:off x="1290935" y="2895600"/>
            <a:ext cx="304800" cy="838200"/>
          </a:xfrm>
          <a:prstGeom prst="rect">
            <a:avLst/>
          </a:prstGeom>
          <a:solidFill>
            <a:srgbClr val="CCFFCC"/>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a:ln>
                <a:noFill/>
              </a:ln>
              <a:solidFill>
                <a:schemeClr val="tx1"/>
              </a:solidFill>
              <a:effectLst/>
              <a:latin typeface="Courier New" charset="0"/>
            </a:endParaRPr>
          </a:p>
        </p:txBody>
      </p:sp>
      <p:sp>
        <p:nvSpPr>
          <p:cNvPr id="45" name="TextBox 44"/>
          <p:cNvSpPr txBox="1"/>
          <p:nvPr/>
        </p:nvSpPr>
        <p:spPr>
          <a:xfrm rot="5400000">
            <a:off x="973247" y="3149292"/>
            <a:ext cx="982861" cy="338554"/>
          </a:xfrm>
          <a:prstGeom prst="rect">
            <a:avLst/>
          </a:prstGeom>
          <a:noFill/>
        </p:spPr>
        <p:txBody>
          <a:bodyPr wrap="none" rtlCol="0">
            <a:spAutoFit/>
          </a:bodyPr>
          <a:lstStyle/>
          <a:p>
            <a:pPr algn="ctr"/>
            <a:r>
              <a:rPr lang="en-US" sz="1600" dirty="0" smtClean="0">
                <a:latin typeface="+mn-lt"/>
              </a:rPr>
              <a:t>browser</a:t>
            </a:r>
          </a:p>
        </p:txBody>
      </p:sp>
      <p:sp>
        <p:nvSpPr>
          <p:cNvPr id="52" name="Rectangle 10"/>
          <p:cNvSpPr>
            <a:spLocks noChangeArrowheads="1"/>
          </p:cNvSpPr>
          <p:nvPr/>
        </p:nvSpPr>
        <p:spPr bwMode="auto">
          <a:xfrm>
            <a:off x="1524000" y="4648200"/>
            <a:ext cx="762000" cy="381000"/>
          </a:xfrm>
          <a:prstGeom prst="rect">
            <a:avLst/>
          </a:prstGeom>
          <a:solidFill>
            <a:srgbClr val="FFCC99"/>
          </a:solidFill>
          <a:ln w="25400">
            <a:solidFill>
              <a:schemeClr val="bg2"/>
            </a:solidFill>
            <a:miter lim="800000"/>
            <a:headEnd/>
            <a:tailEnd/>
          </a:ln>
        </p:spPr>
        <p:txBody>
          <a:bodyPr wrap="none" anchor="ctr"/>
          <a:lstStyle/>
          <a:p>
            <a:pPr algn="ctr">
              <a:lnSpc>
                <a:spcPct val="110000"/>
              </a:lnSpc>
            </a:pPr>
            <a:r>
              <a:rPr lang="en-US" sz="1800" b="0" dirty="0" smtClean="0">
                <a:latin typeface="+mn-lt"/>
              </a:rPr>
              <a:t>IP</a:t>
            </a:r>
            <a:endParaRPr lang="en-US" sz="1800" b="0" dirty="0">
              <a:latin typeface="+mn-lt"/>
            </a:endParaRPr>
          </a:p>
        </p:txBody>
      </p:sp>
      <p:sp>
        <p:nvSpPr>
          <p:cNvPr id="9" name="Oval Callout 8"/>
          <p:cNvSpPr/>
          <p:nvPr/>
        </p:nvSpPr>
        <p:spPr bwMode="auto">
          <a:xfrm>
            <a:off x="914400" y="1524000"/>
            <a:ext cx="2514600" cy="990600"/>
          </a:xfrm>
          <a:prstGeom prst="wedgeEllipseCallout">
            <a:avLst>
              <a:gd name="adj1" fmla="val -4175"/>
              <a:gd name="adj2" fmla="val 88413"/>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a:ln>
                <a:noFill/>
              </a:ln>
              <a:solidFill>
                <a:schemeClr val="tx1"/>
              </a:solidFill>
              <a:effectLst/>
              <a:latin typeface="Courier New" charset="0"/>
            </a:endParaRPr>
          </a:p>
        </p:txBody>
      </p:sp>
      <p:sp>
        <p:nvSpPr>
          <p:cNvPr id="10" name="TextBox 9"/>
          <p:cNvSpPr txBox="1"/>
          <p:nvPr/>
        </p:nvSpPr>
        <p:spPr>
          <a:xfrm>
            <a:off x="990600" y="1676400"/>
            <a:ext cx="2279716" cy="707886"/>
          </a:xfrm>
          <a:prstGeom prst="rect">
            <a:avLst/>
          </a:prstGeom>
          <a:noFill/>
        </p:spPr>
        <p:txBody>
          <a:bodyPr wrap="none" rtlCol="0">
            <a:spAutoFit/>
          </a:bodyPr>
          <a:lstStyle/>
          <a:p>
            <a:pPr algn="ctr"/>
            <a:r>
              <a:rPr lang="en-US" dirty="0" smtClean="0">
                <a:latin typeface="+mn-lt"/>
              </a:rPr>
              <a:t>many application</a:t>
            </a:r>
            <a:br>
              <a:rPr lang="en-US" dirty="0" smtClean="0">
                <a:latin typeface="+mn-lt"/>
              </a:rPr>
            </a:br>
            <a:r>
              <a:rPr lang="en-US" dirty="0" smtClean="0">
                <a:latin typeface="+mn-lt"/>
              </a:rPr>
              <a:t> processes</a:t>
            </a:r>
            <a:endParaRPr lang="en-US" dirty="0">
              <a:latin typeface="+mn-lt"/>
            </a:endParaRPr>
          </a:p>
        </p:txBody>
      </p:sp>
      <p:sp>
        <p:nvSpPr>
          <p:cNvPr id="33" name="Rounded Rectangle 32"/>
          <p:cNvSpPr/>
          <p:nvPr/>
        </p:nvSpPr>
        <p:spPr bwMode="auto">
          <a:xfrm>
            <a:off x="6248400" y="2819400"/>
            <a:ext cx="2286000" cy="2743200"/>
          </a:xfrm>
          <a:prstGeom prst="roundRect">
            <a:avLst/>
          </a:prstGeom>
          <a:solidFill>
            <a:srgbClr val="FFFF99"/>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dirty="0">
              <a:ln>
                <a:noFill/>
              </a:ln>
              <a:solidFill>
                <a:schemeClr val="tx1"/>
              </a:solidFill>
              <a:effectLst/>
              <a:latin typeface="Courier New" charset="0"/>
            </a:endParaRPr>
          </a:p>
        </p:txBody>
      </p:sp>
      <p:sp>
        <p:nvSpPr>
          <p:cNvPr id="34" name="Rectangle 10"/>
          <p:cNvSpPr>
            <a:spLocks noChangeArrowheads="1"/>
          </p:cNvSpPr>
          <p:nvPr/>
        </p:nvSpPr>
        <p:spPr bwMode="auto">
          <a:xfrm>
            <a:off x="6858000" y="5181600"/>
            <a:ext cx="1066800" cy="685800"/>
          </a:xfrm>
          <a:prstGeom prst="rect">
            <a:avLst/>
          </a:prstGeom>
          <a:solidFill>
            <a:srgbClr val="FFCC99"/>
          </a:solidFill>
          <a:ln w="25400">
            <a:solidFill>
              <a:schemeClr val="bg2"/>
            </a:solidFill>
            <a:miter lim="800000"/>
            <a:headEnd/>
            <a:tailEnd/>
          </a:ln>
        </p:spPr>
        <p:txBody>
          <a:bodyPr wrap="none" anchor="ctr"/>
          <a:lstStyle/>
          <a:p>
            <a:pPr algn="ctr">
              <a:lnSpc>
                <a:spcPct val="110000"/>
              </a:lnSpc>
            </a:pPr>
            <a:r>
              <a:rPr lang="en-US" sz="1800" b="0" dirty="0" err="1" smtClean="0">
                <a:latin typeface="+mn-lt"/>
              </a:rPr>
              <a:t>Datalink</a:t>
            </a:r>
            <a:endParaRPr lang="en-US" sz="1800" b="0" dirty="0">
              <a:latin typeface="+mn-lt"/>
            </a:endParaRPr>
          </a:p>
          <a:p>
            <a:pPr algn="ctr">
              <a:lnSpc>
                <a:spcPct val="110000"/>
              </a:lnSpc>
            </a:pPr>
            <a:r>
              <a:rPr lang="en-US" sz="1800" b="0" dirty="0" smtClean="0">
                <a:latin typeface="+mn-lt"/>
              </a:rPr>
              <a:t>Physical</a:t>
            </a:r>
            <a:endParaRPr lang="en-US" sz="1800" b="0" dirty="0">
              <a:latin typeface="+mn-lt"/>
            </a:endParaRPr>
          </a:p>
        </p:txBody>
      </p:sp>
      <p:cxnSp>
        <p:nvCxnSpPr>
          <p:cNvPr id="35" name="Straight Connector 34"/>
          <p:cNvCxnSpPr/>
          <p:nvPr/>
        </p:nvCxnSpPr>
        <p:spPr bwMode="auto">
          <a:xfrm>
            <a:off x="6248400" y="3810000"/>
            <a:ext cx="2286000" cy="0"/>
          </a:xfrm>
          <a:prstGeom prst="line">
            <a:avLst/>
          </a:prstGeom>
          <a:noFill/>
          <a:ln w="19050" cap="flat" cmpd="sng" algn="ctr">
            <a:solidFill>
              <a:schemeClr val="bg2">
                <a:lumMod val="50000"/>
              </a:schemeClr>
            </a:solidFill>
            <a:prstDash val="sysDash"/>
            <a:round/>
            <a:headEnd type="none" w="med" len="med"/>
            <a:tailEnd type="none" w="med" len="med"/>
          </a:ln>
          <a:effectLst/>
        </p:spPr>
      </p:cxnSp>
      <p:sp>
        <p:nvSpPr>
          <p:cNvPr id="47" name="Rectangle 46"/>
          <p:cNvSpPr/>
          <p:nvPr/>
        </p:nvSpPr>
        <p:spPr bwMode="auto">
          <a:xfrm>
            <a:off x="7772400" y="2895600"/>
            <a:ext cx="228600" cy="838200"/>
          </a:xfrm>
          <a:prstGeom prst="rect">
            <a:avLst/>
          </a:prstGeom>
          <a:solidFill>
            <a:srgbClr val="FFCC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a:ln>
                <a:noFill/>
              </a:ln>
              <a:solidFill>
                <a:schemeClr val="tx1"/>
              </a:solidFill>
              <a:effectLst/>
              <a:latin typeface="Courier New" charset="0"/>
            </a:endParaRPr>
          </a:p>
        </p:txBody>
      </p:sp>
      <p:sp>
        <p:nvSpPr>
          <p:cNvPr id="51" name="Rectangle 50"/>
          <p:cNvSpPr/>
          <p:nvPr/>
        </p:nvSpPr>
        <p:spPr bwMode="auto">
          <a:xfrm>
            <a:off x="8110955" y="2895600"/>
            <a:ext cx="228600" cy="838200"/>
          </a:xfrm>
          <a:prstGeom prst="rect">
            <a:avLst/>
          </a:prstGeom>
          <a:solidFill>
            <a:schemeClr val="tx2">
              <a:lumMod val="20000"/>
              <a:lumOff val="8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a:ln>
                <a:noFill/>
              </a:ln>
              <a:solidFill>
                <a:schemeClr val="tx1"/>
              </a:solidFill>
              <a:effectLst/>
              <a:latin typeface="Courier New" charset="0"/>
            </a:endParaRPr>
          </a:p>
        </p:txBody>
      </p:sp>
      <p:sp>
        <p:nvSpPr>
          <p:cNvPr id="53" name="TextBox 52"/>
          <p:cNvSpPr txBox="1"/>
          <p:nvPr/>
        </p:nvSpPr>
        <p:spPr>
          <a:xfrm rot="5400000">
            <a:off x="7575732" y="3122377"/>
            <a:ext cx="731891" cy="338554"/>
          </a:xfrm>
          <a:prstGeom prst="rect">
            <a:avLst/>
          </a:prstGeom>
          <a:noFill/>
        </p:spPr>
        <p:txBody>
          <a:bodyPr wrap="none" rtlCol="0">
            <a:spAutoFit/>
          </a:bodyPr>
          <a:lstStyle/>
          <a:p>
            <a:pPr algn="ctr"/>
            <a:r>
              <a:rPr lang="en-US" sz="1600" dirty="0" smtClean="0">
                <a:latin typeface="+mn-lt"/>
              </a:rPr>
              <a:t>telnet</a:t>
            </a:r>
            <a:endParaRPr lang="en-US" sz="1600" dirty="0">
              <a:latin typeface="+mn-lt"/>
            </a:endParaRPr>
          </a:p>
        </p:txBody>
      </p:sp>
      <p:sp>
        <p:nvSpPr>
          <p:cNvPr id="55" name="TextBox 54"/>
          <p:cNvSpPr txBox="1"/>
          <p:nvPr/>
        </p:nvSpPr>
        <p:spPr>
          <a:xfrm rot="5400000">
            <a:off x="8023149" y="3025852"/>
            <a:ext cx="446657" cy="338554"/>
          </a:xfrm>
          <a:prstGeom prst="rect">
            <a:avLst/>
          </a:prstGeom>
          <a:noFill/>
        </p:spPr>
        <p:txBody>
          <a:bodyPr wrap="none" rtlCol="0">
            <a:spAutoFit/>
          </a:bodyPr>
          <a:lstStyle/>
          <a:p>
            <a:pPr algn="ctr"/>
            <a:r>
              <a:rPr lang="en-US" sz="1600" dirty="0" smtClean="0">
                <a:latin typeface="+mn-lt"/>
              </a:rPr>
              <a:t>ftp</a:t>
            </a:r>
            <a:endParaRPr lang="en-US" sz="1600" dirty="0">
              <a:latin typeface="+mn-lt"/>
            </a:endParaRPr>
          </a:p>
        </p:txBody>
      </p:sp>
      <p:sp>
        <p:nvSpPr>
          <p:cNvPr id="56" name="Rectangle 55"/>
          <p:cNvSpPr/>
          <p:nvPr/>
        </p:nvSpPr>
        <p:spPr bwMode="auto">
          <a:xfrm>
            <a:off x="6477000" y="2895600"/>
            <a:ext cx="1066800" cy="838200"/>
          </a:xfrm>
          <a:prstGeom prst="rect">
            <a:avLst/>
          </a:prstGeom>
          <a:solidFill>
            <a:srgbClr val="CCFFCC"/>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a:ln>
                <a:noFill/>
              </a:ln>
              <a:solidFill>
                <a:schemeClr val="tx1"/>
              </a:solidFill>
              <a:effectLst/>
              <a:latin typeface="Courier New" charset="0"/>
            </a:endParaRPr>
          </a:p>
        </p:txBody>
      </p:sp>
      <p:sp>
        <p:nvSpPr>
          <p:cNvPr id="58" name="Rectangle 10"/>
          <p:cNvSpPr>
            <a:spLocks noChangeArrowheads="1"/>
          </p:cNvSpPr>
          <p:nvPr/>
        </p:nvSpPr>
        <p:spPr bwMode="auto">
          <a:xfrm>
            <a:off x="7010400" y="4648200"/>
            <a:ext cx="762000" cy="381000"/>
          </a:xfrm>
          <a:prstGeom prst="rect">
            <a:avLst/>
          </a:prstGeom>
          <a:solidFill>
            <a:srgbClr val="FFCC99"/>
          </a:solidFill>
          <a:ln w="25400">
            <a:solidFill>
              <a:schemeClr val="bg2"/>
            </a:solidFill>
            <a:miter lim="800000"/>
            <a:headEnd/>
            <a:tailEnd/>
          </a:ln>
        </p:spPr>
        <p:txBody>
          <a:bodyPr wrap="none" anchor="ctr"/>
          <a:lstStyle/>
          <a:p>
            <a:pPr algn="ctr">
              <a:lnSpc>
                <a:spcPct val="110000"/>
              </a:lnSpc>
            </a:pPr>
            <a:r>
              <a:rPr lang="en-US" sz="1800" b="0" dirty="0" smtClean="0">
                <a:latin typeface="+mn-lt"/>
              </a:rPr>
              <a:t>IP</a:t>
            </a:r>
            <a:endParaRPr lang="en-US" sz="1800" b="0" dirty="0">
              <a:latin typeface="+mn-lt"/>
            </a:endParaRPr>
          </a:p>
        </p:txBody>
      </p:sp>
      <p:sp>
        <p:nvSpPr>
          <p:cNvPr id="37" name="TextBox 36"/>
          <p:cNvSpPr txBox="1"/>
          <p:nvPr/>
        </p:nvSpPr>
        <p:spPr>
          <a:xfrm rot="5400000">
            <a:off x="6597578" y="3003622"/>
            <a:ext cx="800820" cy="584776"/>
          </a:xfrm>
          <a:prstGeom prst="rect">
            <a:avLst/>
          </a:prstGeom>
          <a:noFill/>
        </p:spPr>
        <p:txBody>
          <a:bodyPr wrap="none" rtlCol="0">
            <a:spAutoFit/>
          </a:bodyPr>
          <a:lstStyle/>
          <a:p>
            <a:pPr algn="ctr"/>
            <a:r>
              <a:rPr lang="en-US" sz="1600" dirty="0" smtClean="0">
                <a:latin typeface="+mn-lt"/>
              </a:rPr>
              <a:t>HTTP </a:t>
            </a:r>
            <a:br>
              <a:rPr lang="en-US" sz="1600" dirty="0" smtClean="0">
                <a:latin typeface="+mn-lt"/>
              </a:rPr>
            </a:br>
            <a:r>
              <a:rPr lang="en-US" sz="1600" dirty="0" smtClean="0">
                <a:latin typeface="+mn-lt"/>
              </a:rPr>
              <a:t>server</a:t>
            </a:r>
          </a:p>
        </p:txBody>
      </p:sp>
      <p:cxnSp>
        <p:nvCxnSpPr>
          <p:cNvPr id="4" name="Straight Connector 3"/>
          <p:cNvCxnSpPr/>
          <p:nvPr/>
        </p:nvCxnSpPr>
        <p:spPr bwMode="auto">
          <a:xfrm>
            <a:off x="6629400" y="2895600"/>
            <a:ext cx="0" cy="838200"/>
          </a:xfrm>
          <a:prstGeom prst="line">
            <a:avLst/>
          </a:prstGeom>
          <a:noFill/>
          <a:ln w="9525" cap="flat" cmpd="sng" algn="ctr">
            <a:solidFill>
              <a:schemeClr val="bg2">
                <a:lumMod val="75000"/>
              </a:schemeClr>
            </a:solidFill>
            <a:prstDash val="sysDash"/>
            <a:round/>
            <a:headEnd type="none" w="med" len="med"/>
            <a:tailEnd type="none" w="med" len="med"/>
          </a:ln>
          <a:effectLst/>
        </p:spPr>
      </p:cxnSp>
      <p:cxnSp>
        <p:nvCxnSpPr>
          <p:cNvPr id="59" name="Straight Connector 58"/>
          <p:cNvCxnSpPr/>
          <p:nvPr/>
        </p:nvCxnSpPr>
        <p:spPr bwMode="auto">
          <a:xfrm>
            <a:off x="6705600" y="2895600"/>
            <a:ext cx="0" cy="838200"/>
          </a:xfrm>
          <a:prstGeom prst="line">
            <a:avLst/>
          </a:prstGeom>
          <a:noFill/>
          <a:ln w="9525" cap="flat" cmpd="sng" algn="ctr">
            <a:solidFill>
              <a:schemeClr val="bg2">
                <a:lumMod val="75000"/>
              </a:schemeClr>
            </a:solidFill>
            <a:prstDash val="sysDash"/>
            <a:round/>
            <a:headEnd type="none" w="med" len="med"/>
            <a:tailEnd type="none" w="med" len="med"/>
          </a:ln>
          <a:effectLst/>
        </p:spPr>
      </p:cxnSp>
      <p:cxnSp>
        <p:nvCxnSpPr>
          <p:cNvPr id="60" name="Straight Connector 59"/>
          <p:cNvCxnSpPr/>
          <p:nvPr/>
        </p:nvCxnSpPr>
        <p:spPr bwMode="auto">
          <a:xfrm>
            <a:off x="7010400" y="2895600"/>
            <a:ext cx="0" cy="838200"/>
          </a:xfrm>
          <a:prstGeom prst="line">
            <a:avLst/>
          </a:prstGeom>
          <a:noFill/>
          <a:ln w="9525" cap="flat" cmpd="sng" algn="ctr">
            <a:solidFill>
              <a:schemeClr val="bg2">
                <a:lumMod val="75000"/>
              </a:schemeClr>
            </a:solidFill>
            <a:prstDash val="sysDash"/>
            <a:round/>
            <a:headEnd type="none" w="med" len="med"/>
            <a:tailEnd type="none" w="med" len="med"/>
          </a:ln>
          <a:effectLst/>
        </p:spPr>
      </p:cxnSp>
      <p:cxnSp>
        <p:nvCxnSpPr>
          <p:cNvPr id="61" name="Straight Connector 60"/>
          <p:cNvCxnSpPr/>
          <p:nvPr/>
        </p:nvCxnSpPr>
        <p:spPr bwMode="auto">
          <a:xfrm>
            <a:off x="7239000" y="2895600"/>
            <a:ext cx="0" cy="838200"/>
          </a:xfrm>
          <a:prstGeom prst="line">
            <a:avLst/>
          </a:prstGeom>
          <a:noFill/>
          <a:ln w="9525" cap="flat" cmpd="sng" algn="ctr">
            <a:solidFill>
              <a:schemeClr val="bg2">
                <a:lumMod val="75000"/>
              </a:schemeClr>
            </a:solidFill>
            <a:prstDash val="sysDash"/>
            <a:round/>
            <a:headEnd type="none" w="med" len="med"/>
            <a:tailEnd type="none" w="med" len="med"/>
          </a:ln>
          <a:effectLst/>
        </p:spPr>
      </p:cxnSp>
      <p:cxnSp>
        <p:nvCxnSpPr>
          <p:cNvPr id="62" name="Straight Connector 61"/>
          <p:cNvCxnSpPr/>
          <p:nvPr/>
        </p:nvCxnSpPr>
        <p:spPr bwMode="auto">
          <a:xfrm>
            <a:off x="7467600" y="2895600"/>
            <a:ext cx="0" cy="838200"/>
          </a:xfrm>
          <a:prstGeom prst="line">
            <a:avLst/>
          </a:prstGeom>
          <a:noFill/>
          <a:ln w="9525" cap="flat" cmpd="sng" algn="ctr">
            <a:solidFill>
              <a:schemeClr val="bg2">
                <a:lumMod val="75000"/>
              </a:schemeClr>
            </a:solidFill>
            <a:prstDash val="sysDash"/>
            <a:round/>
            <a:headEnd type="none" w="med" len="med"/>
            <a:tailEnd type="none" w="med" len="med"/>
          </a:ln>
          <a:effectLst/>
        </p:spPr>
      </p:cxnSp>
      <p:cxnSp>
        <p:nvCxnSpPr>
          <p:cNvPr id="63" name="Straight Connector 62"/>
          <p:cNvCxnSpPr/>
          <p:nvPr/>
        </p:nvCxnSpPr>
        <p:spPr bwMode="auto">
          <a:xfrm>
            <a:off x="7391400" y="2895600"/>
            <a:ext cx="0" cy="838200"/>
          </a:xfrm>
          <a:prstGeom prst="line">
            <a:avLst/>
          </a:prstGeom>
          <a:noFill/>
          <a:ln w="9525" cap="flat" cmpd="sng" algn="ctr">
            <a:solidFill>
              <a:schemeClr val="bg2">
                <a:lumMod val="75000"/>
              </a:schemeClr>
            </a:solidFill>
            <a:prstDash val="sysDash"/>
            <a:round/>
            <a:headEnd type="none" w="med" len="med"/>
            <a:tailEnd type="none" w="med" len="med"/>
          </a:ln>
          <a:effectLst/>
        </p:spPr>
      </p:cxnSp>
      <p:cxnSp>
        <p:nvCxnSpPr>
          <p:cNvPr id="64" name="Straight Connector 63"/>
          <p:cNvCxnSpPr/>
          <p:nvPr/>
        </p:nvCxnSpPr>
        <p:spPr bwMode="auto">
          <a:xfrm>
            <a:off x="7315200" y="2895600"/>
            <a:ext cx="0" cy="838200"/>
          </a:xfrm>
          <a:prstGeom prst="line">
            <a:avLst/>
          </a:prstGeom>
          <a:noFill/>
          <a:ln w="9525" cap="flat" cmpd="sng" algn="ctr">
            <a:solidFill>
              <a:schemeClr val="bg2">
                <a:lumMod val="75000"/>
              </a:schemeClr>
            </a:solidFill>
            <a:prstDash val="sysDash"/>
            <a:round/>
            <a:headEnd type="none" w="med" len="med"/>
            <a:tailEnd type="none" w="med" len="med"/>
          </a:ln>
          <a:effectLst/>
        </p:spPr>
      </p:cxnSp>
      <p:cxnSp>
        <p:nvCxnSpPr>
          <p:cNvPr id="65" name="Straight Connector 64"/>
          <p:cNvCxnSpPr/>
          <p:nvPr/>
        </p:nvCxnSpPr>
        <p:spPr bwMode="auto">
          <a:xfrm>
            <a:off x="7086600" y="2895600"/>
            <a:ext cx="0" cy="838200"/>
          </a:xfrm>
          <a:prstGeom prst="line">
            <a:avLst/>
          </a:prstGeom>
          <a:noFill/>
          <a:ln w="9525" cap="flat" cmpd="sng" algn="ctr">
            <a:solidFill>
              <a:schemeClr val="bg2">
                <a:lumMod val="75000"/>
              </a:schemeClr>
            </a:solidFill>
            <a:prstDash val="sysDash"/>
            <a:round/>
            <a:headEnd type="none" w="med" len="med"/>
            <a:tailEnd type="none" w="med" len="med"/>
          </a:ln>
          <a:effectLst/>
        </p:spPr>
      </p:cxnSp>
      <p:cxnSp>
        <p:nvCxnSpPr>
          <p:cNvPr id="66" name="Straight Connector 65"/>
          <p:cNvCxnSpPr/>
          <p:nvPr/>
        </p:nvCxnSpPr>
        <p:spPr bwMode="auto">
          <a:xfrm>
            <a:off x="6858000" y="2895600"/>
            <a:ext cx="0" cy="838200"/>
          </a:xfrm>
          <a:prstGeom prst="line">
            <a:avLst/>
          </a:prstGeom>
          <a:noFill/>
          <a:ln w="9525" cap="flat" cmpd="sng" algn="ctr">
            <a:solidFill>
              <a:schemeClr val="bg2">
                <a:lumMod val="75000"/>
              </a:schemeClr>
            </a:solidFill>
            <a:prstDash val="sysDash"/>
            <a:round/>
            <a:headEnd type="none" w="med" len="med"/>
            <a:tailEnd type="none" w="med" len="med"/>
          </a:ln>
          <a:effectLst/>
        </p:spPr>
      </p:cxnSp>
      <p:cxnSp>
        <p:nvCxnSpPr>
          <p:cNvPr id="11" name="Straight Arrow Connector 10"/>
          <p:cNvCxnSpPr>
            <a:stCxn id="52" idx="3"/>
            <a:endCxn id="58" idx="1"/>
          </p:cNvCxnSpPr>
          <p:nvPr/>
        </p:nvCxnSpPr>
        <p:spPr bwMode="auto">
          <a:xfrm>
            <a:off x="2286000" y="4838700"/>
            <a:ext cx="4724400" cy="0"/>
          </a:xfrm>
          <a:prstGeom prst="straightConnector1">
            <a:avLst/>
          </a:prstGeom>
          <a:noFill/>
          <a:ln w="9525" cap="flat" cmpd="sng" algn="ctr">
            <a:solidFill>
              <a:schemeClr val="tx1"/>
            </a:solidFill>
            <a:prstDash val="dash"/>
            <a:round/>
            <a:headEnd type="arrow"/>
            <a:tailEnd type="arrow"/>
          </a:ln>
          <a:effectLst/>
        </p:spPr>
      </p:cxnSp>
      <p:sp>
        <p:nvSpPr>
          <p:cNvPr id="67" name="Rectangle 10"/>
          <p:cNvSpPr>
            <a:spLocks noChangeArrowheads="1"/>
          </p:cNvSpPr>
          <p:nvPr/>
        </p:nvSpPr>
        <p:spPr bwMode="auto">
          <a:xfrm>
            <a:off x="1143000" y="4038600"/>
            <a:ext cx="1371600" cy="381000"/>
          </a:xfrm>
          <a:prstGeom prst="rect">
            <a:avLst/>
          </a:prstGeom>
          <a:solidFill>
            <a:schemeClr val="tx2">
              <a:lumMod val="60000"/>
              <a:lumOff val="40000"/>
            </a:schemeClr>
          </a:solidFill>
          <a:ln w="25400">
            <a:solidFill>
              <a:schemeClr val="tx1"/>
            </a:solidFill>
            <a:miter lim="800000"/>
            <a:headEnd/>
            <a:tailEnd/>
          </a:ln>
        </p:spPr>
        <p:txBody>
          <a:bodyPr wrap="none" anchor="ctr"/>
          <a:lstStyle/>
          <a:p>
            <a:pPr algn="ctr">
              <a:lnSpc>
                <a:spcPct val="110000"/>
              </a:lnSpc>
            </a:pPr>
            <a:r>
              <a:rPr lang="en-US" sz="1800" b="0" dirty="0" smtClean="0">
                <a:latin typeface="+mn-lt"/>
              </a:rPr>
              <a:t>Transport</a:t>
            </a:r>
            <a:endParaRPr lang="en-US" sz="1800" b="0" dirty="0">
              <a:latin typeface="+mn-lt"/>
            </a:endParaRPr>
          </a:p>
        </p:txBody>
      </p:sp>
      <p:cxnSp>
        <p:nvCxnSpPr>
          <p:cNvPr id="69" name="Straight Arrow Connector 68"/>
          <p:cNvCxnSpPr>
            <a:stCxn id="67" idx="3"/>
            <a:endCxn id="70" idx="1"/>
          </p:cNvCxnSpPr>
          <p:nvPr/>
        </p:nvCxnSpPr>
        <p:spPr bwMode="auto">
          <a:xfrm>
            <a:off x="2514600" y="4229100"/>
            <a:ext cx="4191000" cy="0"/>
          </a:xfrm>
          <a:prstGeom prst="straightConnector1">
            <a:avLst/>
          </a:prstGeom>
          <a:noFill/>
          <a:ln w="28575" cap="flat" cmpd="sng" algn="ctr">
            <a:solidFill>
              <a:schemeClr val="tx2">
                <a:lumMod val="40000"/>
                <a:lumOff val="60000"/>
              </a:schemeClr>
            </a:solidFill>
            <a:prstDash val="dash"/>
            <a:round/>
            <a:headEnd type="arrow"/>
            <a:tailEnd type="arrow"/>
          </a:ln>
          <a:effectLst/>
        </p:spPr>
      </p:cxnSp>
      <p:sp>
        <p:nvSpPr>
          <p:cNvPr id="70" name="Rectangle 10"/>
          <p:cNvSpPr>
            <a:spLocks noChangeArrowheads="1"/>
          </p:cNvSpPr>
          <p:nvPr/>
        </p:nvSpPr>
        <p:spPr bwMode="auto">
          <a:xfrm>
            <a:off x="6705600" y="4038600"/>
            <a:ext cx="1371600" cy="381000"/>
          </a:xfrm>
          <a:prstGeom prst="rect">
            <a:avLst/>
          </a:prstGeom>
          <a:solidFill>
            <a:srgbClr val="850AFF"/>
          </a:solidFill>
          <a:ln w="25400">
            <a:solidFill>
              <a:schemeClr val="tx1"/>
            </a:solidFill>
            <a:miter lim="800000"/>
            <a:headEnd/>
            <a:tailEnd/>
          </a:ln>
        </p:spPr>
        <p:txBody>
          <a:bodyPr wrap="none" anchor="ctr"/>
          <a:lstStyle/>
          <a:p>
            <a:pPr algn="ctr">
              <a:lnSpc>
                <a:spcPct val="110000"/>
              </a:lnSpc>
            </a:pPr>
            <a:r>
              <a:rPr lang="en-US" sz="1800" b="0" dirty="0" smtClean="0">
                <a:latin typeface="+mn-lt"/>
              </a:rPr>
              <a:t>Transport</a:t>
            </a:r>
            <a:endParaRPr lang="en-US" sz="1800" b="0" dirty="0">
              <a:latin typeface="+mn-lt"/>
            </a:endParaRPr>
          </a:p>
        </p:txBody>
      </p:sp>
      <p:grpSp>
        <p:nvGrpSpPr>
          <p:cNvPr id="14" name="Group 13"/>
          <p:cNvGrpSpPr/>
          <p:nvPr/>
        </p:nvGrpSpPr>
        <p:grpSpPr>
          <a:xfrm>
            <a:off x="3048000" y="5334000"/>
            <a:ext cx="3200400" cy="1447800"/>
            <a:chOff x="3048000" y="5334000"/>
            <a:chExt cx="3200400" cy="1447800"/>
          </a:xfrm>
        </p:grpSpPr>
        <p:sp>
          <p:nvSpPr>
            <p:cNvPr id="71" name="Oval Callout 70"/>
            <p:cNvSpPr/>
            <p:nvPr/>
          </p:nvSpPr>
          <p:spPr bwMode="auto">
            <a:xfrm>
              <a:off x="3048000" y="5334000"/>
              <a:ext cx="3200400" cy="1447800"/>
            </a:xfrm>
            <a:prstGeom prst="wedgeEllipseCallout">
              <a:avLst>
                <a:gd name="adj1" fmla="val -3177"/>
                <a:gd name="adj2" fmla="val -84936"/>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a:ln>
                  <a:noFill/>
                </a:ln>
                <a:solidFill>
                  <a:schemeClr val="tx1"/>
                </a:solidFill>
                <a:effectLst/>
                <a:latin typeface="Courier New" charset="0"/>
              </a:endParaRPr>
            </a:p>
          </p:txBody>
        </p:sp>
        <p:sp>
          <p:nvSpPr>
            <p:cNvPr id="72" name="TextBox 71"/>
            <p:cNvSpPr txBox="1"/>
            <p:nvPr/>
          </p:nvSpPr>
          <p:spPr>
            <a:xfrm>
              <a:off x="3277351" y="5486400"/>
              <a:ext cx="2775419" cy="892552"/>
            </a:xfrm>
            <a:prstGeom prst="rect">
              <a:avLst/>
            </a:prstGeom>
            <a:noFill/>
          </p:spPr>
          <p:txBody>
            <a:bodyPr wrap="none" rtlCol="0">
              <a:spAutoFit/>
            </a:bodyPr>
            <a:lstStyle/>
            <a:p>
              <a:pPr algn="ctr"/>
              <a:r>
                <a:rPr lang="en-US" sz="1800" b="0" dirty="0" smtClean="0">
                  <a:latin typeface="+mn-lt"/>
                </a:rPr>
                <a:t>Communication </a:t>
              </a:r>
              <a:br>
                <a:rPr lang="en-US" sz="1800" b="0" dirty="0" smtClean="0">
                  <a:latin typeface="+mn-lt"/>
                </a:rPr>
              </a:br>
              <a:r>
                <a:rPr lang="en-US" sz="1800" b="0" dirty="0" smtClean="0">
                  <a:latin typeface="+mn-lt"/>
                </a:rPr>
                <a:t>between hosts</a:t>
              </a:r>
            </a:p>
            <a:p>
              <a:pPr algn="ctr"/>
              <a:r>
                <a:rPr lang="en-US" sz="1600" b="0" dirty="0" smtClean="0">
                  <a:latin typeface="+mn-lt"/>
                </a:rPr>
                <a:t>(128.4.5.6 </a:t>
              </a:r>
              <a:r>
                <a:rPr lang="en-US" sz="1600" b="0" dirty="0" smtClean="0">
                  <a:latin typeface="+mn-lt"/>
                  <a:sym typeface="Wingdings"/>
                </a:rPr>
                <a:t>162.99.7.56)</a:t>
              </a:r>
              <a:endParaRPr lang="en-US" sz="1600" b="0" dirty="0">
                <a:latin typeface="+mn-lt"/>
              </a:endParaRPr>
            </a:p>
          </p:txBody>
        </p:sp>
      </p:grpSp>
      <p:grpSp>
        <p:nvGrpSpPr>
          <p:cNvPr id="74" name="Group 73"/>
          <p:cNvGrpSpPr/>
          <p:nvPr/>
        </p:nvGrpSpPr>
        <p:grpSpPr>
          <a:xfrm>
            <a:off x="3200400" y="2286000"/>
            <a:ext cx="2971800" cy="1447800"/>
            <a:chOff x="3124200" y="5257800"/>
            <a:chExt cx="3200400" cy="1447800"/>
          </a:xfrm>
        </p:grpSpPr>
        <p:sp>
          <p:nvSpPr>
            <p:cNvPr id="75" name="Oval Callout 74"/>
            <p:cNvSpPr/>
            <p:nvPr/>
          </p:nvSpPr>
          <p:spPr bwMode="auto">
            <a:xfrm>
              <a:off x="3124200" y="5257800"/>
              <a:ext cx="3200400" cy="1447800"/>
            </a:xfrm>
            <a:prstGeom prst="wedgeEllipseCallout">
              <a:avLst>
                <a:gd name="adj1" fmla="val 623"/>
                <a:gd name="adj2" fmla="val 83029"/>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a:ln>
                  <a:noFill/>
                </a:ln>
                <a:solidFill>
                  <a:schemeClr val="tx1"/>
                </a:solidFill>
                <a:effectLst/>
                <a:latin typeface="Courier New" charset="0"/>
              </a:endParaRPr>
            </a:p>
          </p:txBody>
        </p:sp>
        <p:sp>
          <p:nvSpPr>
            <p:cNvPr id="76" name="TextBox 75"/>
            <p:cNvSpPr txBox="1"/>
            <p:nvPr/>
          </p:nvSpPr>
          <p:spPr>
            <a:xfrm>
              <a:off x="3408347" y="5562600"/>
              <a:ext cx="2655492" cy="1015663"/>
            </a:xfrm>
            <a:prstGeom prst="rect">
              <a:avLst/>
            </a:prstGeom>
            <a:noFill/>
          </p:spPr>
          <p:txBody>
            <a:bodyPr wrap="none" rtlCol="0">
              <a:spAutoFit/>
            </a:bodyPr>
            <a:lstStyle/>
            <a:p>
              <a:pPr algn="ctr"/>
              <a:r>
                <a:rPr lang="en-US" b="0" dirty="0" smtClean="0">
                  <a:solidFill>
                    <a:srgbClr val="FF0000"/>
                  </a:solidFill>
                  <a:latin typeface="+mn-lt"/>
                </a:rPr>
                <a:t>Communication</a:t>
              </a:r>
              <a:br>
                <a:rPr lang="en-US" b="0" dirty="0" smtClean="0">
                  <a:solidFill>
                    <a:srgbClr val="FF0000"/>
                  </a:solidFill>
                  <a:latin typeface="+mn-lt"/>
                </a:rPr>
              </a:br>
              <a:r>
                <a:rPr lang="en-US" b="0" dirty="0" smtClean="0">
                  <a:solidFill>
                    <a:srgbClr val="FF0000"/>
                  </a:solidFill>
                  <a:latin typeface="+mn-lt"/>
                </a:rPr>
                <a:t> between processes</a:t>
              </a:r>
            </a:p>
            <a:p>
              <a:pPr algn="ctr"/>
              <a:r>
                <a:rPr lang="en-US" b="0" dirty="0" smtClean="0">
                  <a:solidFill>
                    <a:srgbClr val="FF0000"/>
                  </a:solidFill>
                  <a:latin typeface="+mn-lt"/>
                </a:rPr>
                <a:t>at hosts</a:t>
              </a:r>
            </a:p>
          </p:txBody>
        </p:sp>
      </p:grpSp>
      <p:sp>
        <p:nvSpPr>
          <p:cNvPr id="16" name="Freeform 15"/>
          <p:cNvSpPr/>
          <p:nvPr/>
        </p:nvSpPr>
        <p:spPr>
          <a:xfrm>
            <a:off x="1268347" y="3526103"/>
            <a:ext cx="6447578" cy="778069"/>
          </a:xfrm>
          <a:custGeom>
            <a:avLst/>
            <a:gdLst>
              <a:gd name="connsiteX0" fmla="*/ 163886 w 6447578"/>
              <a:gd name="connsiteY0" fmla="*/ 0 h 778069"/>
              <a:gd name="connsiteX1" fmla="*/ 744887 w 6447578"/>
              <a:gd name="connsiteY1" fmla="*/ 661989 h 778069"/>
              <a:gd name="connsiteX2" fmla="*/ 6041448 w 6447578"/>
              <a:gd name="connsiteY2" fmla="*/ 716028 h 778069"/>
              <a:gd name="connsiteX3" fmla="*/ 6081983 w 6447578"/>
              <a:gd name="connsiteY3" fmla="*/ 13510 h 778069"/>
            </a:gdLst>
            <a:ahLst/>
            <a:cxnLst>
              <a:cxn ang="0">
                <a:pos x="connsiteX0" y="connsiteY0"/>
              </a:cxn>
              <a:cxn ang="0">
                <a:pos x="connsiteX1" y="connsiteY1"/>
              </a:cxn>
              <a:cxn ang="0">
                <a:pos x="connsiteX2" y="connsiteY2"/>
              </a:cxn>
              <a:cxn ang="0">
                <a:pos x="connsiteX3" y="connsiteY3"/>
              </a:cxn>
            </a:cxnLst>
            <a:rect l="l" t="t" r="r" b="b"/>
            <a:pathLst>
              <a:path w="6447578" h="778069">
                <a:moveTo>
                  <a:pt x="163886" y="0"/>
                </a:moveTo>
                <a:cubicBezTo>
                  <a:pt x="-35411" y="271325"/>
                  <a:pt x="-234707" y="542651"/>
                  <a:pt x="744887" y="661989"/>
                </a:cubicBezTo>
                <a:cubicBezTo>
                  <a:pt x="1724481" y="781327"/>
                  <a:pt x="5151932" y="824108"/>
                  <a:pt x="6041448" y="716028"/>
                </a:cubicBezTo>
                <a:cubicBezTo>
                  <a:pt x="6930964" y="607948"/>
                  <a:pt x="6081983" y="13510"/>
                  <a:pt x="6081983" y="13510"/>
                </a:cubicBezTo>
              </a:path>
            </a:pathLst>
          </a:custGeom>
          <a:ln w="38100" cmpd="sng">
            <a:solidFill>
              <a:srgbClr val="FF0000"/>
            </a:solidFill>
            <a:headEnd type="arrow"/>
            <a:tailEnd type="arrow"/>
          </a:ln>
        </p:spPr>
        <p:txBody>
          <a:bodyPr vert="horz" wrap="none" lIns="91440" tIns="45720" rIns="91440" bIns="45720" numCol="1" rtlCol="0" anchor="ctr"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a:ln>
                <a:noFill/>
              </a:ln>
              <a:solidFill>
                <a:schemeClr val="tx1"/>
              </a:solidFill>
              <a:effectLst/>
              <a:latin typeface="Courier New" charset="0"/>
            </a:endParaRPr>
          </a:p>
        </p:txBody>
      </p:sp>
    </p:spTree>
    <p:extLst>
      <p:ext uri="{BB962C8B-B14F-4D97-AF65-F5344CB8AC3E}">
        <p14:creationId xmlns:p14="http://schemas.microsoft.com/office/powerpoint/2010/main" val="1235255165"/>
      </p:ext>
    </p:extLst>
  </p:cSld>
  <p:clrMapOvr>
    <a:masterClrMapping/>
  </p:clrMapOvr>
  <p:transition xmlns:p14="http://schemas.microsoft.com/office/powerpoint/2010/main" spd="slow"/>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animBg="1"/>
      <p:bldP spid="70" grpId="0" animBg="1"/>
      <p:bldP spid="1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3874" name="Rectangle 2"/>
          <p:cNvSpPr>
            <a:spLocks noGrp="1" noChangeArrowheads="1"/>
          </p:cNvSpPr>
          <p:nvPr>
            <p:ph type="title"/>
          </p:nvPr>
        </p:nvSpPr>
        <p:spPr>
          <a:xfrm>
            <a:off x="457200" y="503238"/>
            <a:ext cx="8229600" cy="1173162"/>
          </a:xfrm>
        </p:spPr>
        <p:txBody>
          <a:bodyPr/>
          <a:lstStyle/>
          <a:p>
            <a:r>
              <a:rPr lang="en-US" dirty="0"/>
              <a:t>Why a transport </a:t>
            </a:r>
            <a:r>
              <a:rPr lang="en-US" dirty="0" smtClean="0"/>
              <a:t>layer:</a:t>
            </a:r>
            <a:br>
              <a:rPr lang="en-US" dirty="0" smtClean="0"/>
            </a:br>
            <a:r>
              <a:rPr lang="en-US" dirty="0" smtClean="0"/>
              <a:t>Improved service model </a:t>
            </a:r>
            <a:endParaRPr lang="en-US" b="0" dirty="0"/>
          </a:p>
        </p:txBody>
      </p:sp>
      <p:sp>
        <p:nvSpPr>
          <p:cNvPr id="1103875" name="Rectangle 3"/>
          <p:cNvSpPr>
            <a:spLocks noGrp="1" noChangeArrowheads="1"/>
          </p:cNvSpPr>
          <p:nvPr>
            <p:ph type="body" idx="1"/>
          </p:nvPr>
        </p:nvSpPr>
        <p:spPr>
          <a:xfrm>
            <a:off x="457200" y="2065338"/>
            <a:ext cx="8229600" cy="4411662"/>
          </a:xfrm>
        </p:spPr>
        <p:txBody>
          <a:bodyPr/>
          <a:lstStyle/>
          <a:p>
            <a:r>
              <a:rPr lang="en-US" dirty="0" smtClean="0"/>
              <a:t>IP </a:t>
            </a:r>
            <a:r>
              <a:rPr lang="en-US" dirty="0"/>
              <a:t>provides a </a:t>
            </a:r>
            <a:r>
              <a:rPr lang="en-US" dirty="0" smtClean="0"/>
              <a:t>weak </a:t>
            </a:r>
            <a:r>
              <a:rPr lang="en-US" dirty="0"/>
              <a:t>service model (</a:t>
            </a:r>
            <a:r>
              <a:rPr lang="en-US" i="1" dirty="0"/>
              <a:t>best-effort</a:t>
            </a:r>
            <a:r>
              <a:rPr lang="en-US" dirty="0"/>
              <a:t>)</a:t>
            </a:r>
          </a:p>
          <a:p>
            <a:pPr lvl="1"/>
            <a:r>
              <a:rPr lang="en-US" dirty="0"/>
              <a:t>Packets can be </a:t>
            </a:r>
            <a:r>
              <a:rPr lang="en-US" dirty="0" smtClean="0"/>
              <a:t>corrupted, delayed</a:t>
            </a:r>
            <a:r>
              <a:rPr lang="en-US" dirty="0"/>
              <a:t>, dropped, reordered, </a:t>
            </a:r>
            <a:r>
              <a:rPr lang="en-US" dirty="0" smtClean="0"/>
              <a:t>duplicated </a:t>
            </a:r>
            <a:endParaRPr lang="en-US" dirty="0"/>
          </a:p>
          <a:p>
            <a:pPr lvl="1"/>
            <a:r>
              <a:rPr lang="en-US" dirty="0" smtClean="0"/>
              <a:t>No guidance on how much traffic to send and when</a:t>
            </a:r>
            <a:endParaRPr lang="en-US" i="1" dirty="0" smtClean="0"/>
          </a:p>
          <a:p>
            <a:pPr lvl="1"/>
            <a:r>
              <a:rPr lang="en-US" dirty="0" smtClean="0"/>
              <a:t>Dealing with this is tedious for application developers</a:t>
            </a:r>
          </a:p>
          <a:p>
            <a:pPr lvl="1"/>
            <a:endParaRPr lang="en-US" dirty="0"/>
          </a:p>
        </p:txBody>
      </p:sp>
    </p:spTree>
    <p:extLst>
      <p:ext uri="{BB962C8B-B14F-4D97-AF65-F5344CB8AC3E}">
        <p14:creationId xmlns:p14="http://schemas.microsoft.com/office/powerpoint/2010/main" val="263566130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0387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0387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0387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Network">
  <a:themeElements>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2000" b="1" i="0" u="none" strike="noStrike" cap="none" normalizeH="0" baseline="0">
            <a:ln>
              <a:noFill/>
            </a:ln>
            <a:solidFill>
              <a:schemeClr val="tx1"/>
            </a:solidFill>
            <a:effectLst/>
            <a:latin typeface="Courier New"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2000" b="1" i="0" u="none" strike="noStrike" cap="none" normalizeH="0" baseline="0">
            <a:ln>
              <a:noFill/>
            </a:ln>
            <a:solidFill>
              <a:schemeClr val="tx1"/>
            </a:solidFill>
            <a:effectLst/>
            <a:latin typeface="Courier New" charset="0"/>
          </a:defRPr>
        </a:defPPr>
      </a:lstStyle>
    </a:lnDef>
  </a:objectDefaults>
  <a:extraClrSchemeLst>
    <a:extraClrScheme>
      <a:clrScheme name="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44379</TotalTime>
  <Words>2069</Words>
  <Application>Microsoft Macintosh PowerPoint</Application>
  <PresentationFormat>On-screen Show (4:3)</PresentationFormat>
  <Paragraphs>196</Paragraphs>
  <Slides>19</Slides>
  <Notes>7</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Network</vt:lpstr>
      <vt:lpstr>The Transport Layer </vt:lpstr>
      <vt:lpstr>Announcements: Next Few weeks </vt:lpstr>
      <vt:lpstr>Cisco: Stream Processing in Practice </vt:lpstr>
      <vt:lpstr>Why do we need a transport layer?</vt:lpstr>
      <vt:lpstr>Why a transport layer? </vt:lpstr>
      <vt:lpstr>Why a transport layer: Demultiplexing </vt:lpstr>
      <vt:lpstr>Why a transport layer: Demultiplexing </vt:lpstr>
      <vt:lpstr>Why a transport layer: Demultiplexing </vt:lpstr>
      <vt:lpstr>Why a transport layer: Improved service model </vt:lpstr>
      <vt:lpstr>Role of the Transport Layer</vt:lpstr>
      <vt:lpstr>Role of the Transport Layer</vt:lpstr>
      <vt:lpstr>Role of the Transport Layer</vt:lpstr>
      <vt:lpstr>Role of the Transport Layer</vt:lpstr>
      <vt:lpstr>Role of the Transport Layer</vt:lpstr>
      <vt:lpstr>PowerPoint Presentation</vt:lpstr>
      <vt:lpstr>The UDP Datagram Format</vt:lpstr>
      <vt:lpstr>UDP: Port Demultiplexing</vt:lpstr>
      <vt:lpstr>User Datagram Protocol (UDP)</vt:lpstr>
      <vt:lpstr>Summary</vt:lpstr>
    </vt:vector>
  </TitlesOfParts>
  <Manager/>
  <Company>ICSI</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168: Computer Networks</dc:title>
  <dc:subject/>
  <dc:creator/>
  <cp:keywords/>
  <dc:description/>
  <cp:lastModifiedBy>Alefiya Hussain</cp:lastModifiedBy>
  <cp:revision>2022</cp:revision>
  <cp:lastPrinted>2013-09-23T20:04:51Z</cp:lastPrinted>
  <dcterms:created xsi:type="dcterms:W3CDTF">2010-08-30T13:51:03Z</dcterms:created>
  <dcterms:modified xsi:type="dcterms:W3CDTF">2016-04-01T16:54:14Z</dcterms:modified>
  <cp:category/>
</cp:coreProperties>
</file>