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5A2CE-08FD-EB4F-A864-C10894859DB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1775-C6C7-514A-84ED-66751532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39772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hape 68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Shape 689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4193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hape 69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Shape 69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87437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78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Shape 78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200753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hape 78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Shape 790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485132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hape 79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Shape 796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42301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8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Shape 89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21199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185137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08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69253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53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21123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1814" tIns="40907" rIns="81814" bIns="40907"/>
          <a:lstStyle/>
          <a:p>
            <a:endParaRPr lang="en-US" alt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75ADC18-C906-0248-82CB-48ECE99B5C8E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471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536104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27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Shape 127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606818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7EAF196-CF37-0F4C-99A7-F1117FB022F0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105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9376C5C-416F-9543-BA15-05CF955C437B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87374EA-5B0F-584D-8210-6B4342CC1D7E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459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7436546-2716-C84D-BE4F-ED27343AF47B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2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4285A58-8971-F04F-AAC0-786CC8C8FB99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69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5F6F99-5B84-AD4A-98D8-D81E1498C18A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60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384046A-8DDE-704E-8AAC-4BCF34C955E5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6882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41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Shape 416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207747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FCBFB1-2F2D-0042-B9F1-666BEDF06C9C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60465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45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Shape 45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076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49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Shape 49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92277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500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Shape 50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201950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52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Shape 52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83280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53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Shape 53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80179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64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Shape 6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7433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19B4-5D0E-E448-A618-E32947741472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B4F0-6A01-9841-A1B1-724B1797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7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otetake@usc.edu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3.png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3.png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11.xls"/><Relationship Id="rId12" Type="http://schemas.openxmlformats.org/officeDocument/2006/relationships/image" Target="../media/image6.png"/><Relationship Id="rId13" Type="http://schemas.openxmlformats.org/officeDocument/2006/relationships/oleObject" Target="../embeddings/Microsoft_Excel_97_-_2004_Worksheet12.xls"/><Relationship Id="rId14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3.png"/><Relationship Id="rId7" Type="http://schemas.openxmlformats.org/officeDocument/2006/relationships/oleObject" Target="../embeddings/Microsoft_Excel_97_-_2004_Worksheet9.xls"/><Relationship Id="rId8" Type="http://schemas.openxmlformats.org/officeDocument/2006/relationships/image" Target="../media/image4.png"/><Relationship Id="rId9" Type="http://schemas.openxmlformats.org/officeDocument/2006/relationships/oleObject" Target="../embeddings/Microsoft_Excel_97_-_2004_Worksheet10.xls"/><Relationship Id="rId10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3.xls"/><Relationship Id="rId4" Type="http://schemas.openxmlformats.org/officeDocument/2006/relationships/image" Target="../media/image4.png"/><Relationship Id="rId5" Type="http://schemas.openxmlformats.org/officeDocument/2006/relationships/oleObject" Target="../embeddings/Microsoft_Excel_97_-_2004_Worksheet14.xls"/><Relationship Id="rId6" Type="http://schemas.openxmlformats.org/officeDocument/2006/relationships/image" Target="../media/image2.png"/><Relationship Id="rId7" Type="http://schemas.openxmlformats.org/officeDocument/2006/relationships/oleObject" Target="../embeddings/Microsoft_Excel_97_-_2004_Worksheet15.xls"/><Relationship Id="rId8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Designing a Network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4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10088" y="5010150"/>
            <a:ext cx="3436937" cy="2490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993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4" name="Shape 504"/>
          <p:cNvSpPr/>
          <p:nvPr/>
        </p:nvSpPr>
        <p:spPr>
          <a:xfrm flipV="1">
            <a:off x="2736850" y="3983038"/>
            <a:ext cx="0" cy="10334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224463" y="2241550"/>
            <a:ext cx="3052762" cy="270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2884488" y="3768725"/>
            <a:ext cx="3154362" cy="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930900" y="3767138"/>
            <a:ext cx="167798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Mile (in reality)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90" name="Shape 50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7AEDF9-71BC-2E4E-A2D0-8252C81CEC3D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10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09" name="Shape 509"/>
          <p:cNvSpPr/>
          <p:nvPr/>
        </p:nvSpPr>
        <p:spPr>
          <a:xfrm flipV="1">
            <a:off x="1443038" y="376713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838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795463" y="2751138"/>
            <a:ext cx="2162175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3363" y="2751138"/>
            <a:ext cx="1377950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5638800" y="1902111"/>
            <a:ext cx="248602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3200" i="1" dirty="0">
                <a:solidFill>
                  <a:srgbClr val="000000"/>
                </a:solidFill>
              </a:rPr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1563" y="3330575"/>
            <a:ext cx="1814512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225" y="49387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724025" y="53482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5025" y="4027488"/>
            <a:ext cx="0" cy="10080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5697538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378245" y="5395119"/>
            <a:ext cx="2089150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263" y="3775075"/>
            <a:ext cx="68738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8440738" y="3402013"/>
            <a:ext cx="390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93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9" grpId="0" animBg="1" advAuto="0"/>
      <p:bldP spid="521" grpId="0" animBg="1" advAuto="0"/>
      <p:bldP spid="522" grpId="0" animBg="1" advAuto="0"/>
      <p:bldP spid="52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hape 5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>
                <a:solidFill>
                  <a:srgbClr val="424242"/>
                </a:solidFill>
              </a:rPr>
              <a:t>Digital Subscriber Line (DSL)</a:t>
            </a:r>
          </a:p>
        </p:txBody>
      </p:sp>
      <p:sp>
        <p:nvSpPr>
          <p:cNvPr id="530" name="Shape 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Twisted pair </a:t>
            </a:r>
            <a:r>
              <a:rPr sz="2953" dirty="0" smtClean="0">
                <a:solidFill>
                  <a:srgbClr val="424242"/>
                </a:solidFill>
              </a:rPr>
              <a:t>copper</a:t>
            </a:r>
            <a:endParaRPr lang="en-US" sz="2953" dirty="0" smtClean="0">
              <a:solidFill>
                <a:srgbClr val="424242"/>
              </a:solidFill>
            </a:endParaRPr>
          </a:p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  <a:p>
            <a:pPr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sz="2953" dirty="0" smtClean="0">
                <a:solidFill>
                  <a:srgbClr val="424242"/>
                </a:solidFill>
              </a:rPr>
              <a:t>3 separate channels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lang="en-US" sz="2553" dirty="0">
                <a:solidFill>
                  <a:srgbClr val="424242"/>
                </a:solidFill>
              </a:rPr>
              <a:t>D</a:t>
            </a:r>
            <a:r>
              <a:rPr lang="en-US" sz="2553" dirty="0" smtClean="0">
                <a:solidFill>
                  <a:srgbClr val="424242"/>
                </a:solidFill>
              </a:rPr>
              <a:t>ownstream </a:t>
            </a:r>
            <a:r>
              <a:rPr lang="en-US" sz="2553" dirty="0">
                <a:solidFill>
                  <a:srgbClr val="424242"/>
                </a:solidFill>
              </a:rPr>
              <a:t>data channel</a:t>
            </a:r>
          </a:p>
          <a:p>
            <a:pPr lvl="1"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lang="en-US" sz="2553" dirty="0" smtClean="0">
                <a:solidFill>
                  <a:srgbClr val="424242"/>
                </a:solidFill>
              </a:rPr>
              <a:t>Upstream </a:t>
            </a:r>
            <a:r>
              <a:rPr lang="en-US" sz="2553" dirty="0">
                <a:solidFill>
                  <a:srgbClr val="424242"/>
                </a:solidFill>
              </a:rPr>
              <a:t>data channel</a:t>
            </a:r>
          </a:p>
          <a:p>
            <a:pPr lvl="1"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lang="en-US" sz="2553" dirty="0">
                <a:solidFill>
                  <a:srgbClr val="424242"/>
                </a:solidFill>
              </a:rPr>
              <a:t>2-way phone channel</a:t>
            </a:r>
          </a:p>
          <a:p>
            <a:pPr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</p:txBody>
      </p:sp>
      <p:sp>
        <p:nvSpPr>
          <p:cNvPr id="46083" name="Shape 53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2F4DEAC-F881-DC42-97DB-3D4EDBC59EEA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11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925" y="2125663"/>
            <a:ext cx="3436938" cy="270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884488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8" name="Shape 628"/>
          <p:cNvSpPr/>
          <p:nvPr/>
        </p:nvSpPr>
        <p:spPr>
          <a:xfrm flipV="1">
            <a:off x="6348413" y="376078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Access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4" name="Shape 6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727757A-9F98-744B-9967-9D907B5AA97C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12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630" name="Shape 630"/>
          <p:cNvSpPr/>
          <p:nvPr/>
        </p:nvSpPr>
        <p:spPr>
          <a:xfrm flipV="1">
            <a:off x="1443038" y="376713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838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758950" y="2317750"/>
            <a:ext cx="2019300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10238" y="2751138"/>
            <a:ext cx="1146175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5632522" y="1831963"/>
            <a:ext cx="2930453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3200" i="1" dirty="0">
                <a:solidFill>
                  <a:srgbClr val="000000"/>
                </a:solidFill>
              </a:rPr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025" y="3303588"/>
            <a:ext cx="12287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463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5973763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4948238" y="3303588"/>
            <a:ext cx="808037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19600" y="35988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3" name="Shape 643"/>
          <p:cNvSpPr/>
          <p:nvPr/>
        </p:nvSpPr>
        <p:spPr>
          <a:xfrm flipV="1">
            <a:off x="7688263" y="3775075"/>
            <a:ext cx="68738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8440738" y="3402013"/>
            <a:ext cx="390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9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40" grpId="0" animBg="1" advAuto="0"/>
      <p:bldP spid="641" grpId="0" animBg="1" advAuto="0"/>
      <p:bldP spid="644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2633663" y="5343525"/>
            <a:ext cx="119380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0" name="Shape 650"/>
          <p:cNvSpPr/>
          <p:nvPr/>
        </p:nvSpPr>
        <p:spPr>
          <a:xfrm flipV="1">
            <a:off x="3487738" y="3859213"/>
            <a:ext cx="1084262" cy="22431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3455988" y="1477963"/>
            <a:ext cx="1146175" cy="22494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2" name="Shape 652"/>
          <p:cNvSpPr/>
          <p:nvPr/>
        </p:nvSpPr>
        <p:spPr>
          <a:xfrm flipV="1">
            <a:off x="1871663" y="3743325"/>
            <a:ext cx="957262" cy="679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3" name="Shape 653"/>
          <p:cNvSpPr/>
          <p:nvPr/>
        </p:nvSpPr>
        <p:spPr>
          <a:xfrm flipV="1">
            <a:off x="2774950" y="2193925"/>
            <a:ext cx="973138" cy="95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1935163" y="3189288"/>
            <a:ext cx="928687" cy="59531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5241925" y="2125663"/>
            <a:ext cx="3436938" cy="270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884488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7" name="Shape 657"/>
          <p:cNvSpPr/>
          <p:nvPr/>
        </p:nvSpPr>
        <p:spPr>
          <a:xfrm flipV="1">
            <a:off x="6348413" y="376078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households share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378" name="Shape 65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64D6C73-513A-E14F-967F-D69B7693C39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13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79475" y="3200400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87388" y="30178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663" name="Shape 663"/>
          <p:cNvSpPr/>
          <p:nvPr/>
        </p:nvSpPr>
        <p:spPr>
          <a:xfrm>
            <a:off x="1608138" y="2857500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5710238" y="2751138"/>
            <a:ext cx="1146175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666" name="Shape 666"/>
          <p:cNvSpPr/>
          <p:nvPr/>
        </p:nvSpPr>
        <p:spPr>
          <a:xfrm>
            <a:off x="4589463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973763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4948238" y="3303588"/>
            <a:ext cx="808037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fiber</a:t>
            </a:r>
          </a:p>
        </p:txBody>
      </p:sp>
      <p:sp>
        <p:nvSpPr>
          <p:cNvPr id="669" name="Shape 669"/>
          <p:cNvSpPr/>
          <p:nvPr/>
        </p:nvSpPr>
        <p:spPr>
          <a:xfrm>
            <a:off x="4419600" y="35988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616200" y="35988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768475" y="2212975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571625" y="203517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2482850" y="1857375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84238" y="4365625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687388" y="4187825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1598613" y="4010025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7" name="Shape 677"/>
          <p:cNvSpPr/>
          <p:nvPr/>
        </p:nvSpPr>
        <p:spPr>
          <a:xfrm flipV="1">
            <a:off x="2509838" y="1614488"/>
            <a:ext cx="91916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2241550" y="14192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3152775" y="1241425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2438400" y="5991225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241550" y="58134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152775" y="5634038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652838" y="2035175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3652838" y="5178425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1724025" y="5329238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527175" y="51530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2438400" y="4973638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637"/>
          <p:cNvSpPr/>
          <p:nvPr/>
        </p:nvSpPr>
        <p:spPr>
          <a:xfrm>
            <a:off x="5632522" y="1831963"/>
            <a:ext cx="2930453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3200" i="1" dirty="0">
                <a:solidFill>
                  <a:srgbClr val="000000"/>
                </a:solidFill>
              </a:rPr>
              <a:t>cable head end</a:t>
            </a:r>
          </a:p>
        </p:txBody>
      </p:sp>
    </p:spTree>
    <p:extLst>
      <p:ext uri="{BB962C8B-B14F-4D97-AF65-F5344CB8AC3E}">
        <p14:creationId xmlns:p14="http://schemas.microsoft.com/office/powerpoint/2010/main" val="933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hape 6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>
                <a:solidFill>
                  <a:srgbClr val="424242"/>
                </a:solidFill>
              </a:rPr>
              <a:t>Cable</a:t>
            </a:r>
          </a:p>
        </p:txBody>
      </p:sp>
      <p:sp>
        <p:nvSpPr>
          <p:cNvPr id="692" name="Shape 6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Coaxial copper &amp; </a:t>
            </a:r>
            <a:r>
              <a:rPr sz="2953" dirty="0" smtClean="0">
                <a:solidFill>
                  <a:srgbClr val="424242"/>
                </a:solidFill>
              </a:rPr>
              <a:t>fiber</a:t>
            </a:r>
            <a:endParaRPr lang="en-US" sz="2953" dirty="0" smtClean="0">
              <a:solidFill>
                <a:srgbClr val="424242"/>
              </a:solidFill>
            </a:endParaRPr>
          </a:p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424242"/>
                </a:solidFill>
              </a:rPr>
              <a:t>S</a:t>
            </a:r>
            <a:r>
              <a:rPr sz="2953" dirty="0" smtClean="0">
                <a:solidFill>
                  <a:srgbClr val="424242"/>
                </a:solidFill>
              </a:rPr>
              <a:t>hared </a:t>
            </a:r>
            <a:r>
              <a:rPr sz="2953" dirty="0">
                <a:solidFill>
                  <a:srgbClr val="424242"/>
                </a:solidFill>
              </a:rPr>
              <a:t>broadcast </a:t>
            </a:r>
            <a:r>
              <a:rPr sz="2953" dirty="0" smtClean="0">
                <a:solidFill>
                  <a:srgbClr val="424242"/>
                </a:solidFill>
              </a:rPr>
              <a:t>medium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53" dirty="0" smtClean="0">
                <a:solidFill>
                  <a:srgbClr val="424242"/>
                </a:solidFill>
              </a:rPr>
              <a:t>Why?</a:t>
            </a:r>
            <a:endParaRPr sz="2553" dirty="0">
              <a:solidFill>
                <a:srgbClr val="424242"/>
              </a:solidFill>
            </a:endParaRPr>
          </a:p>
        </p:txBody>
      </p:sp>
      <p:sp>
        <p:nvSpPr>
          <p:cNvPr id="60419" name="Shape 69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C6CEC799-75B5-4B4C-A58D-1CF4742C9E06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14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Access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561" name="Shape 7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93C699A-190D-4C4F-87FE-82F7A54A1A5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774" name="Shape 774"/>
          <p:cNvSpPr/>
          <p:nvPr/>
        </p:nvSpPr>
        <p:spPr>
          <a:xfrm flipV="1">
            <a:off x="1443038" y="3765550"/>
            <a:ext cx="6862762" cy="31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7153275" y="3446463"/>
            <a:ext cx="623888" cy="625475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725" y="4103688"/>
            <a:ext cx="2571750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sz="2953" b="0" dirty="0">
                <a:solidFill>
                  <a:srgbClr val="000000"/>
                </a:solidFill>
              </a:rPr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1906588" y="3196133"/>
            <a:ext cx="28194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4783138" y="4103688"/>
            <a:ext cx="1579562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sz="2953" b="0" dirty="0">
                <a:solidFill>
                  <a:srgbClr val="000000"/>
                </a:solidFill>
              </a:rPr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0738" y="3402013"/>
            <a:ext cx="390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324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7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>
                <a:solidFill>
                  <a:srgbClr val="424242"/>
                </a:solidFill>
              </a:rPr>
              <a:t>Ethernet</a:t>
            </a:r>
          </a:p>
        </p:txBody>
      </p:sp>
      <p:sp>
        <p:nvSpPr>
          <p:cNvPr id="787" name="Shape 7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Twisted pair </a:t>
            </a:r>
            <a:r>
              <a:rPr sz="2953" dirty="0" smtClean="0">
                <a:solidFill>
                  <a:srgbClr val="424242"/>
                </a:solidFill>
              </a:rPr>
              <a:t>copper</a:t>
            </a:r>
            <a:endParaRPr lang="en-US" sz="2953" dirty="0" smtClean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2953" dirty="0" smtClean="0">
                <a:solidFill>
                  <a:srgbClr val="424242"/>
                </a:solidFill>
              </a:rPr>
              <a:t>1 </a:t>
            </a:r>
            <a:r>
              <a:rPr sz="2953" dirty="0">
                <a:solidFill>
                  <a:srgbClr val="424242"/>
                </a:solidFill>
              </a:rPr>
              <a:t>Gbps, 10 </a:t>
            </a:r>
            <a:r>
              <a:rPr sz="2953" dirty="0" smtClean="0">
                <a:solidFill>
                  <a:srgbClr val="424242"/>
                </a:solidFill>
              </a:rPr>
              <a:t>Gbps</a:t>
            </a:r>
            <a:r>
              <a:rPr lang="en-US" sz="2953" dirty="0" smtClean="0">
                <a:solidFill>
                  <a:srgbClr val="424242"/>
                </a:solidFill>
              </a:rPr>
              <a:t>, 100Gbps</a:t>
            </a:r>
            <a:r>
              <a:rPr sz="2953" dirty="0" smtClean="0">
                <a:solidFill>
                  <a:srgbClr val="424242"/>
                </a:solidFill>
              </a:rPr>
              <a:t> </a:t>
            </a:r>
            <a:r>
              <a:rPr sz="2953" dirty="0">
                <a:solidFill>
                  <a:srgbClr val="424242"/>
                </a:solidFill>
              </a:rPr>
              <a:t>(each direction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</p:txBody>
      </p:sp>
      <p:sp>
        <p:nvSpPr>
          <p:cNvPr id="68611" name="Shape 78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178E6D6-EEBC-EC48-A559-11AA08742953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" grpId="0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7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 dirty="0" smtClean="0">
                <a:solidFill>
                  <a:srgbClr val="424242"/>
                </a:solidFill>
              </a:rPr>
              <a:t>Other access technologies</a:t>
            </a:r>
            <a:endParaRPr lang="en-US" altLang="en-US" sz="4500" dirty="0">
              <a:solidFill>
                <a:srgbClr val="424242"/>
              </a:solidFill>
            </a:endParaRPr>
          </a:p>
        </p:txBody>
      </p:sp>
      <p:sp>
        <p:nvSpPr>
          <p:cNvPr id="793" name="Shape 7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Cellular (smart phones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53" dirty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Satellite (remote areas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53" dirty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Fiber to the Home (home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53" dirty="0">
              <a:solidFill>
                <a:srgbClr val="424242"/>
              </a:solidFill>
            </a:endParaRPr>
          </a:p>
        </p:txBody>
      </p:sp>
      <p:sp>
        <p:nvSpPr>
          <p:cNvPr id="70659" name="Shape 79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063D49DC-A37E-9041-A9DE-535B6E5F9205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From an architectural perspective…</a:t>
            </a:r>
          </a:p>
          <a:p>
            <a:pPr lvl="1"/>
            <a:r>
              <a:rPr lang="en-US" dirty="0" smtClean="0"/>
              <a:t>Access technologies are a boring detail</a:t>
            </a:r>
          </a:p>
          <a:p>
            <a:pPr lvl="1"/>
            <a:r>
              <a:rPr lang="en-US" dirty="0" smtClean="0"/>
              <a:t>Logical equivalent of a wire to the first-hop switch</a:t>
            </a:r>
          </a:p>
          <a:p>
            <a:pPr lvl="1"/>
            <a:endParaRPr lang="en-US" dirty="0"/>
          </a:p>
          <a:p>
            <a:r>
              <a:rPr lang="en-US" dirty="0" smtClean="0"/>
              <a:t>From an infrastructure perspective…</a:t>
            </a:r>
          </a:p>
          <a:p>
            <a:pPr lvl="1"/>
            <a:r>
              <a:rPr lang="en-US" dirty="0" smtClean="0"/>
              <a:t>That’s where all the money goes</a:t>
            </a:r>
          </a:p>
          <a:p>
            <a:pPr lvl="1"/>
            <a:r>
              <a:rPr lang="en-US" dirty="0" smtClean="0"/>
              <a:t>Deployment, maintenance, speed limitations, etc.</a:t>
            </a:r>
          </a:p>
          <a:p>
            <a:pPr lvl="1"/>
            <a:endParaRPr lang="en-US" dirty="0"/>
          </a:p>
          <a:p>
            <a:r>
              <a:rPr lang="en-US" dirty="0" smtClean="0"/>
              <a:t>We won’t discuss access networks any more</a:t>
            </a:r>
          </a:p>
          <a:p>
            <a:pPr lvl="1"/>
            <a:r>
              <a:rPr lang="en-US" dirty="0" smtClean="0"/>
              <a:t>But this is what keeps ISP CEOs up at night…</a:t>
            </a:r>
          </a:p>
          <a:p>
            <a:pPr lvl="1"/>
            <a:r>
              <a:rPr lang="en-US" dirty="0" smtClean="0"/>
              <a:t>Routing protocols, etc., are the least of their problems..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3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868362"/>
          </a:xfrm>
        </p:spPr>
        <p:txBody>
          <a:bodyPr/>
          <a:lstStyle/>
          <a:p>
            <a:r>
              <a:rPr lang="en-US" smtClean="0"/>
              <a:t>What about the </a:t>
            </a:r>
            <a:r>
              <a:rPr lang="en-US" dirty="0" smtClean="0"/>
              <a:t>rest of the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technologies are specialized</a:t>
            </a:r>
          </a:p>
          <a:p>
            <a:endParaRPr lang="en-US" dirty="0"/>
          </a:p>
          <a:p>
            <a:r>
              <a:rPr lang="en-US" dirty="0" smtClean="0"/>
              <a:t>What about the rest of the network?</a:t>
            </a:r>
          </a:p>
          <a:p>
            <a:endParaRPr lang="en-US" dirty="0"/>
          </a:p>
          <a:p>
            <a:r>
              <a:rPr lang="en-US" dirty="0" smtClean="0"/>
              <a:t>How do you scale such a network?</a:t>
            </a:r>
          </a:p>
          <a:p>
            <a:pPr lvl="1"/>
            <a:r>
              <a:rPr lang="en-US" dirty="0" smtClean="0"/>
              <a:t>Billions of endpoints!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00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 err="1">
                <a:solidFill>
                  <a:srgbClr val="000000"/>
                </a:solidFill>
              </a:rPr>
              <a:t>Administrivia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Quiz and Exam Schedule on Piazza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This week: basics, philosophy, principles,</a:t>
            </a:r>
            <a:r>
              <a:rPr lang="en-US" sz="3094" dirty="0" smtClean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Read Chapter 1</a:t>
            </a:r>
            <a:endParaRPr lang="en-US" sz="3094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Next week: routing!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Slides will be on Piazza right after class</a:t>
            </a:r>
            <a:endParaRPr lang="en-US" sz="2694" dirty="0" smtClean="0">
              <a:solidFill>
                <a:srgbClr val="000000"/>
              </a:solidFill>
            </a:endParaRPr>
          </a:p>
        </p:txBody>
      </p:sp>
      <p:sp>
        <p:nvSpPr>
          <p:cNvPr id="27651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3807220-A4CF-2E48-956E-0C8A874248AD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design?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343400" cy="4422351"/>
          </a:xfrm>
        </p:spPr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Every source-destination pair has its own link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 sharing</a:t>
            </a:r>
            <a:endParaRPr lang="en-US" dirty="0"/>
          </a:p>
          <a:p>
            <a:pPr lvl="1"/>
            <a:r>
              <a:rPr lang="en-US" dirty="0" smtClean="0"/>
              <a:t>Would require too many links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7947" y="10039"/>
            <a:ext cx="4686300" cy="6135100"/>
            <a:chOff x="571500" y="2136776"/>
            <a:chExt cx="2193925" cy="2762249"/>
          </a:xfrm>
        </p:grpSpPr>
        <p:sp>
          <p:nvSpPr>
            <p:cNvPr id="6" name="Shape 863"/>
            <p:cNvSpPr/>
            <p:nvPr/>
          </p:nvSpPr>
          <p:spPr>
            <a:xfrm flipH="1" flipV="1">
              <a:off x="1074738" y="3360738"/>
              <a:ext cx="0" cy="105727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" name="Shape 863"/>
            <p:cNvSpPr/>
            <p:nvPr/>
          </p:nvSpPr>
          <p:spPr>
            <a:xfrm>
              <a:off x="934863" y="3908425"/>
              <a:ext cx="1422400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Shape 863"/>
            <p:cNvSpPr/>
            <p:nvPr/>
          </p:nvSpPr>
          <p:spPr>
            <a:xfrm flipV="1">
              <a:off x="1127125" y="3249613"/>
              <a:ext cx="1196975" cy="107473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Shape 863"/>
            <p:cNvSpPr/>
            <p:nvPr/>
          </p:nvSpPr>
          <p:spPr>
            <a:xfrm flipV="1">
              <a:off x="1690688" y="3067050"/>
              <a:ext cx="0" cy="15938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" name="Shape 863"/>
            <p:cNvSpPr/>
            <p:nvPr/>
          </p:nvSpPr>
          <p:spPr>
            <a:xfrm flipH="1" flipV="1">
              <a:off x="1127125" y="3249613"/>
              <a:ext cx="1196975" cy="107473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863"/>
            <p:cNvSpPr/>
            <p:nvPr/>
          </p:nvSpPr>
          <p:spPr>
            <a:xfrm flipH="1" flipV="1">
              <a:off x="1127125" y="4432300"/>
              <a:ext cx="1304925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" name="Shape 863"/>
            <p:cNvSpPr/>
            <p:nvPr/>
          </p:nvSpPr>
          <p:spPr>
            <a:xfrm flipH="1">
              <a:off x="1127125" y="3908425"/>
              <a:ext cx="1304925" cy="52387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" name="Shape 863"/>
            <p:cNvSpPr/>
            <p:nvPr/>
          </p:nvSpPr>
          <p:spPr>
            <a:xfrm flipH="1" flipV="1">
              <a:off x="1233488" y="3360738"/>
              <a:ext cx="1198562" cy="54768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Shape 863"/>
            <p:cNvSpPr/>
            <p:nvPr/>
          </p:nvSpPr>
          <p:spPr>
            <a:xfrm flipH="1">
              <a:off x="1209675" y="2990850"/>
              <a:ext cx="350838" cy="293688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" name="Shape 863"/>
            <p:cNvSpPr/>
            <p:nvPr/>
          </p:nvSpPr>
          <p:spPr>
            <a:xfrm flipH="1">
              <a:off x="1690688" y="4514850"/>
              <a:ext cx="571500" cy="2222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" name="Shape 863"/>
            <p:cNvSpPr/>
            <p:nvPr/>
          </p:nvSpPr>
          <p:spPr>
            <a:xfrm>
              <a:off x="2324100" y="3284538"/>
              <a:ext cx="133350" cy="62388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" name="Shape 863"/>
            <p:cNvSpPr/>
            <p:nvPr/>
          </p:nvSpPr>
          <p:spPr>
            <a:xfrm>
              <a:off x="1690688" y="2994025"/>
              <a:ext cx="571500" cy="255588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" name="Shape 863"/>
            <p:cNvSpPr/>
            <p:nvPr/>
          </p:nvSpPr>
          <p:spPr>
            <a:xfrm flipH="1">
              <a:off x="749300" y="3338513"/>
              <a:ext cx="325438" cy="55562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" name="Shape 863"/>
            <p:cNvSpPr/>
            <p:nvPr/>
          </p:nvSpPr>
          <p:spPr>
            <a:xfrm flipH="1" flipV="1">
              <a:off x="749300" y="4002088"/>
              <a:ext cx="325438" cy="43021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" name="Shape 863"/>
            <p:cNvSpPr/>
            <p:nvPr/>
          </p:nvSpPr>
          <p:spPr>
            <a:xfrm flipH="1" flipV="1">
              <a:off x="1127125" y="4514850"/>
              <a:ext cx="449263" cy="2222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" name="Shape 863"/>
            <p:cNvSpPr/>
            <p:nvPr/>
          </p:nvSpPr>
          <p:spPr>
            <a:xfrm flipV="1">
              <a:off x="2403475" y="3951288"/>
              <a:ext cx="106363" cy="46672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863"/>
            <p:cNvSpPr/>
            <p:nvPr/>
          </p:nvSpPr>
          <p:spPr>
            <a:xfrm flipV="1">
              <a:off x="801688" y="3284538"/>
              <a:ext cx="1460500" cy="60960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Shape 863"/>
            <p:cNvSpPr/>
            <p:nvPr/>
          </p:nvSpPr>
          <p:spPr>
            <a:xfrm>
              <a:off x="779463" y="3951288"/>
              <a:ext cx="1590675" cy="56356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" name="Shape 863"/>
            <p:cNvSpPr/>
            <p:nvPr/>
          </p:nvSpPr>
          <p:spPr>
            <a:xfrm flipV="1">
              <a:off x="1074738" y="3067050"/>
              <a:ext cx="615950" cy="13652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 rot="8294419">
              <a:off x="642938" y="3679825"/>
              <a:ext cx="2008187" cy="360363"/>
              <a:chOff x="1582604" y="5589703"/>
              <a:chExt cx="2947796" cy="510991"/>
            </a:xfrm>
          </p:grpSpPr>
          <p:sp>
            <p:nvSpPr>
              <p:cNvPr id="34" name="Shape 891"/>
              <p:cNvSpPr/>
              <p:nvPr/>
            </p:nvSpPr>
            <p:spPr>
              <a:xfrm>
                <a:off x="1581110" y="5589073"/>
                <a:ext cx="508000" cy="508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5" name="Shape 891"/>
              <p:cNvSpPr/>
              <p:nvPr/>
            </p:nvSpPr>
            <p:spPr>
              <a:xfrm>
                <a:off x="4022157" y="5591086"/>
                <a:ext cx="508000" cy="508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" name="Shape 891"/>
            <p:cNvSpPr/>
            <p:nvPr/>
          </p:nvSpPr>
          <p:spPr>
            <a:xfrm>
              <a:off x="571500" y="371951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Shape 891"/>
            <p:cNvSpPr/>
            <p:nvPr/>
          </p:nvSpPr>
          <p:spPr>
            <a:xfrm>
              <a:off x="2376488" y="3719513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 rot="5400000">
              <a:off x="624681" y="3664744"/>
              <a:ext cx="2111375" cy="357188"/>
              <a:chOff x="1528176" y="5592692"/>
              <a:chExt cx="3002224" cy="508002"/>
            </a:xfrm>
          </p:grpSpPr>
          <p:sp>
            <p:nvSpPr>
              <p:cNvPr id="32" name="Shape 891"/>
              <p:cNvSpPr/>
              <p:nvPr/>
            </p:nvSpPr>
            <p:spPr>
              <a:xfrm>
                <a:off x="1525919" y="5594950"/>
                <a:ext cx="50789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Shape 891"/>
              <p:cNvSpPr/>
              <p:nvPr/>
            </p:nvSpPr>
            <p:spPr>
              <a:xfrm>
                <a:off x="4020246" y="5594949"/>
                <a:ext cx="507896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 rot="2500759">
              <a:off x="654050" y="3722688"/>
              <a:ext cx="2111375" cy="357187"/>
              <a:chOff x="1528176" y="5592692"/>
              <a:chExt cx="3002224" cy="508002"/>
            </a:xfrm>
          </p:grpSpPr>
          <p:sp>
            <p:nvSpPr>
              <p:cNvPr id="30" name="Shape 891"/>
              <p:cNvSpPr/>
              <p:nvPr/>
            </p:nvSpPr>
            <p:spPr>
              <a:xfrm>
                <a:off x="1525830" y="5592940"/>
                <a:ext cx="507894" cy="508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1" name="Shape 891"/>
              <p:cNvSpPr/>
              <p:nvPr/>
            </p:nvSpPr>
            <p:spPr>
              <a:xfrm>
                <a:off x="4021666" y="5592258"/>
                <a:ext cx="507894" cy="5080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" name="Shape 863"/>
            <p:cNvSpPr/>
            <p:nvPr/>
          </p:nvSpPr>
          <p:spPr>
            <a:xfrm flipV="1">
              <a:off x="876962" y="3091849"/>
              <a:ext cx="699425" cy="694711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" name="Shape 863"/>
            <p:cNvSpPr/>
            <p:nvPr/>
          </p:nvSpPr>
          <p:spPr>
            <a:xfrm>
              <a:off x="1736083" y="3118187"/>
              <a:ext cx="568792" cy="1192248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" name="Shape 863"/>
            <p:cNvSpPr/>
            <p:nvPr/>
          </p:nvSpPr>
          <p:spPr>
            <a:xfrm>
              <a:off x="1784213" y="3091849"/>
              <a:ext cx="627025" cy="734026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" name="Shape 863"/>
            <p:cNvSpPr/>
            <p:nvPr/>
          </p:nvSpPr>
          <p:spPr>
            <a:xfrm flipH="1" flipV="1">
              <a:off x="1137531" y="3462777"/>
              <a:ext cx="475369" cy="110094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" name="Shape 863"/>
            <p:cNvSpPr/>
            <p:nvPr/>
          </p:nvSpPr>
          <p:spPr>
            <a:xfrm flipH="1" flipV="1">
              <a:off x="1233488" y="3284538"/>
              <a:ext cx="874229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" name="Shape 863"/>
            <p:cNvSpPr/>
            <p:nvPr/>
          </p:nvSpPr>
          <p:spPr>
            <a:xfrm flipH="1" flipV="1">
              <a:off x="1339851" y="2136776"/>
              <a:ext cx="874229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" name="Shape 863"/>
            <p:cNvSpPr/>
            <p:nvPr/>
          </p:nvSpPr>
          <p:spPr>
            <a:xfrm flipH="1" flipV="1">
              <a:off x="861854" y="3998588"/>
              <a:ext cx="720884" cy="56513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" name="Shape 863"/>
            <p:cNvSpPr/>
            <p:nvPr/>
          </p:nvSpPr>
          <p:spPr>
            <a:xfrm flipV="1">
              <a:off x="1815491" y="3998588"/>
              <a:ext cx="622908" cy="615661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" name="Shape 863"/>
            <p:cNvSpPr/>
            <p:nvPr/>
          </p:nvSpPr>
          <p:spPr>
            <a:xfrm flipV="1">
              <a:off x="1767696" y="3475699"/>
              <a:ext cx="451777" cy="108802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Shape 863"/>
            <p:cNvSpPr/>
            <p:nvPr/>
          </p:nvSpPr>
          <p:spPr>
            <a:xfrm flipH="1" flipV="1">
              <a:off x="2291384" y="3499933"/>
              <a:ext cx="49233" cy="80951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09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design?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343400" cy="4422351"/>
          </a:xfrm>
        </p:spPr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Lots of sharing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Too much sharing</a:t>
            </a:r>
          </a:p>
          <a:p>
            <a:pPr lvl="1"/>
            <a:r>
              <a:rPr lang="en-US" dirty="0" smtClean="0"/>
              <a:t>Transport capacity </a:t>
            </a:r>
            <a:r>
              <a:rPr lang="en-US" dirty="0" smtClean="0"/>
              <a:t>O(1/n)</a:t>
            </a:r>
          </a:p>
          <a:p>
            <a:pPr lvl="1"/>
            <a:r>
              <a:rPr lang="en-US" dirty="0" smtClean="0"/>
              <a:t>Not very resilient</a:t>
            </a:r>
          </a:p>
          <a:p>
            <a:pPr lvl="1"/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29492" y="1981200"/>
            <a:ext cx="4038599" cy="4038600"/>
            <a:chOff x="3495675" y="2859088"/>
            <a:chExt cx="2193925" cy="2111375"/>
          </a:xfrm>
        </p:grpSpPr>
        <p:sp>
          <p:nvSpPr>
            <p:cNvPr id="39" name="Shape 863"/>
            <p:cNvSpPr/>
            <p:nvPr/>
          </p:nvSpPr>
          <p:spPr>
            <a:xfrm flipH="1" flipV="1">
              <a:off x="3676650" y="3914775"/>
              <a:ext cx="323850" cy="43021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3495675" y="2859088"/>
              <a:ext cx="2193925" cy="2111375"/>
              <a:chOff x="2312527" y="3379880"/>
              <a:chExt cx="3120274" cy="3002224"/>
            </a:xfrm>
          </p:grpSpPr>
          <p:sp>
            <p:nvSpPr>
              <p:cNvPr id="41" name="Shape 863"/>
              <p:cNvSpPr/>
              <p:nvPr/>
            </p:nvSpPr>
            <p:spPr>
              <a:xfrm flipH="1">
                <a:off x="3220161" y="3625926"/>
                <a:ext cx="498974" cy="417603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2" name="Shape 863"/>
              <p:cNvSpPr/>
              <p:nvPr/>
            </p:nvSpPr>
            <p:spPr>
              <a:xfrm flipH="1">
                <a:off x="3906531" y="5792945"/>
                <a:ext cx="810549" cy="316024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3" name="Shape 863"/>
              <p:cNvSpPr/>
              <p:nvPr/>
            </p:nvSpPr>
            <p:spPr>
              <a:xfrm>
                <a:off x="4807392" y="4043530"/>
                <a:ext cx="189655" cy="887123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Shape 863"/>
              <p:cNvSpPr/>
              <p:nvPr/>
            </p:nvSpPr>
            <p:spPr>
              <a:xfrm>
                <a:off x="3906531" y="3630441"/>
                <a:ext cx="810549" cy="363428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5" name="Shape 863"/>
              <p:cNvSpPr/>
              <p:nvPr/>
            </p:nvSpPr>
            <p:spPr>
              <a:xfrm flipH="1">
                <a:off x="2567659" y="4120278"/>
                <a:ext cx="460590" cy="792316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6" name="Shape 863"/>
              <p:cNvSpPr/>
              <p:nvPr/>
            </p:nvSpPr>
            <p:spPr>
              <a:xfrm flipH="1" flipV="1">
                <a:off x="3102756" y="5792945"/>
                <a:ext cx="641214" cy="316024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7" name="Shape 863"/>
              <p:cNvSpPr/>
              <p:nvPr/>
            </p:nvSpPr>
            <p:spPr>
              <a:xfrm flipV="1">
                <a:off x="4918024" y="4993857"/>
                <a:ext cx="153530" cy="663650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8" name="Group 74"/>
              <p:cNvGrpSpPr>
                <a:grpSpLocks/>
              </p:cNvGrpSpPr>
              <p:nvPr/>
            </p:nvGrpSpPr>
            <p:grpSpPr bwMode="auto">
              <a:xfrm rot="8294419">
                <a:off x="2415787" y="4606557"/>
                <a:ext cx="2856081" cy="510991"/>
                <a:chOff x="1582604" y="5589703"/>
                <a:chExt cx="2947796" cy="510991"/>
              </a:xfrm>
            </p:grpSpPr>
            <p:sp>
              <p:nvSpPr>
                <p:cNvPr id="57" name="Shape 891"/>
                <p:cNvSpPr/>
                <p:nvPr/>
              </p:nvSpPr>
              <p:spPr>
                <a:xfrm>
                  <a:off x="1580450" y="5588138"/>
                  <a:ext cx="508005" cy="5101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Shape 891"/>
                <p:cNvSpPr/>
                <p:nvPr/>
              </p:nvSpPr>
              <p:spPr>
                <a:xfrm>
                  <a:off x="4021522" y="5590156"/>
                  <a:ext cx="508005" cy="5101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9" name="Shape 891"/>
              <p:cNvSpPr/>
              <p:nvPr/>
            </p:nvSpPr>
            <p:spPr>
              <a:xfrm>
                <a:off x="2312527" y="4662033"/>
                <a:ext cx="508005" cy="507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Shape 891"/>
              <p:cNvSpPr/>
              <p:nvPr/>
            </p:nvSpPr>
            <p:spPr>
              <a:xfrm>
                <a:off x="4881899" y="4662033"/>
                <a:ext cx="508005" cy="507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grpSp>
            <p:nvGrpSpPr>
              <p:cNvPr id="51" name="Group 79"/>
              <p:cNvGrpSpPr>
                <a:grpSpLocks/>
              </p:cNvGrpSpPr>
              <p:nvPr/>
            </p:nvGrpSpPr>
            <p:grpSpPr bwMode="auto">
              <a:xfrm rot="5400000">
                <a:off x="2390227" y="4626991"/>
                <a:ext cx="3002224" cy="508002"/>
                <a:chOff x="1528176" y="5592692"/>
                <a:chExt cx="3002224" cy="508002"/>
              </a:xfrm>
            </p:grpSpPr>
            <p:sp>
              <p:nvSpPr>
                <p:cNvPr id="55" name="Shape 891"/>
                <p:cNvSpPr/>
                <p:nvPr/>
              </p:nvSpPr>
              <p:spPr>
                <a:xfrm>
                  <a:off x="1525919" y="5594432"/>
                  <a:ext cx="507896" cy="508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Shape 891"/>
                <p:cNvSpPr/>
                <p:nvPr/>
              </p:nvSpPr>
              <p:spPr>
                <a:xfrm>
                  <a:off x="4020249" y="5594433"/>
                  <a:ext cx="507894" cy="508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82"/>
              <p:cNvGrpSpPr>
                <a:grpSpLocks/>
              </p:cNvGrpSpPr>
              <p:nvPr/>
            </p:nvGrpSpPr>
            <p:grpSpPr bwMode="auto">
              <a:xfrm rot="2500759">
                <a:off x="2430577" y="4667335"/>
                <a:ext cx="3002224" cy="508002"/>
                <a:chOff x="1528176" y="5592692"/>
                <a:chExt cx="3002224" cy="508002"/>
              </a:xfrm>
            </p:grpSpPr>
            <p:sp>
              <p:nvSpPr>
                <p:cNvPr id="53" name="Shape 891"/>
                <p:cNvSpPr/>
                <p:nvPr/>
              </p:nvSpPr>
              <p:spPr>
                <a:xfrm>
                  <a:off x="1524707" y="5592580"/>
                  <a:ext cx="508003" cy="507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" name="Shape 891"/>
                <p:cNvSpPr/>
                <p:nvPr/>
              </p:nvSpPr>
              <p:spPr>
                <a:xfrm>
                  <a:off x="4021078" y="5591897"/>
                  <a:ext cx="508003" cy="507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118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design?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648200" cy="44223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Lots of sharing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Too much sharing</a:t>
            </a:r>
          </a:p>
          <a:p>
            <a:pPr lvl="1"/>
            <a:r>
              <a:rPr lang="en-US" dirty="0" smtClean="0"/>
              <a:t>Transport capacity </a:t>
            </a:r>
            <a:r>
              <a:rPr lang="en-US" dirty="0"/>
              <a:t>O(1/n)</a:t>
            </a:r>
          </a:p>
          <a:p>
            <a:pPr lvl="1"/>
            <a:r>
              <a:rPr lang="en-US" dirty="0" smtClean="0"/>
              <a:t>Not very resilient</a:t>
            </a:r>
          </a:p>
          <a:p>
            <a:pPr lvl="6"/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ast two designs were used for local area nets</a:t>
            </a:r>
          </a:p>
          <a:p>
            <a:pPr lvl="1"/>
            <a:r>
              <a:rPr lang="en-US" dirty="0" smtClean="0"/>
              <a:t>Bad for wide area networks</a:t>
            </a:r>
          </a:p>
          <a:p>
            <a:pPr marL="344487" lvl="1" indent="0">
              <a:buNone/>
            </a:pPr>
            <a:endParaRPr lang="en-US" dirty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" y="2514600"/>
            <a:ext cx="3810000" cy="3124200"/>
            <a:chOff x="6548438" y="3135313"/>
            <a:chExt cx="1814512" cy="1539875"/>
          </a:xfrm>
        </p:grpSpPr>
        <p:grpSp>
          <p:nvGrpSpPr>
            <p:cNvPr id="28" name="Group 146"/>
            <p:cNvGrpSpPr>
              <a:grpSpLocks/>
            </p:cNvGrpSpPr>
            <p:nvPr/>
          </p:nvGrpSpPr>
          <p:grpSpPr bwMode="auto">
            <a:xfrm>
              <a:off x="6548438" y="3452813"/>
              <a:ext cx="1711325" cy="963612"/>
              <a:chOff x="914400" y="3352800"/>
              <a:chExt cx="2432155" cy="1371601"/>
            </a:xfrm>
          </p:grpSpPr>
          <p:cxnSp>
            <p:nvCxnSpPr>
              <p:cNvPr id="64" name="Straight Connector 17460"/>
              <p:cNvCxnSpPr>
                <a:cxnSpLocks noChangeShapeType="1"/>
              </p:cNvCxnSpPr>
              <p:nvPr/>
            </p:nvCxnSpPr>
            <p:spPr bwMode="auto">
              <a:xfrm flipV="1">
                <a:off x="1410448" y="3352800"/>
                <a:ext cx="0" cy="609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Straight Connector 155"/>
              <p:cNvCxnSpPr>
                <a:cxnSpLocks noChangeShapeType="1"/>
              </p:cNvCxnSpPr>
              <p:nvPr/>
            </p:nvCxnSpPr>
            <p:spPr bwMode="auto">
              <a:xfrm>
                <a:off x="2668497" y="34290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Connector 161"/>
              <p:cNvCxnSpPr>
                <a:cxnSpLocks noChangeShapeType="1"/>
              </p:cNvCxnSpPr>
              <p:nvPr/>
            </p:nvCxnSpPr>
            <p:spPr bwMode="auto">
              <a:xfrm flipV="1">
                <a:off x="3063682" y="3962400"/>
                <a:ext cx="0" cy="762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14400" y="3962400"/>
                <a:ext cx="2432155" cy="140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Straight Connector 184"/>
              <p:cNvCxnSpPr>
                <a:cxnSpLocks noChangeShapeType="1"/>
              </p:cNvCxnSpPr>
              <p:nvPr/>
            </p:nvCxnSpPr>
            <p:spPr bwMode="auto">
              <a:xfrm flipV="1">
                <a:off x="1219200" y="3962400"/>
                <a:ext cx="0" cy="762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Shape 891"/>
            <p:cNvSpPr/>
            <p:nvPr/>
          </p:nvSpPr>
          <p:spPr>
            <a:xfrm>
              <a:off x="6732588" y="3135313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0" name="Shape 891"/>
            <p:cNvSpPr/>
            <p:nvPr/>
          </p:nvSpPr>
          <p:spPr>
            <a:xfrm>
              <a:off x="7596188" y="3149600"/>
              <a:ext cx="357187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Shape 891"/>
            <p:cNvSpPr/>
            <p:nvPr/>
          </p:nvSpPr>
          <p:spPr>
            <a:xfrm>
              <a:off x="7881938" y="4314825"/>
              <a:ext cx="357187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Shape 891"/>
            <p:cNvSpPr/>
            <p:nvPr/>
          </p:nvSpPr>
          <p:spPr>
            <a:xfrm>
              <a:off x="6572250" y="430371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33" name="Straight Connector 17460"/>
            <p:cNvCxnSpPr>
              <a:cxnSpLocks noChangeShapeType="1"/>
            </p:cNvCxnSpPr>
            <p:nvPr/>
          </p:nvCxnSpPr>
          <p:spPr bwMode="auto">
            <a:xfrm flipV="1">
              <a:off x="7332663" y="3454400"/>
              <a:ext cx="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17460"/>
            <p:cNvCxnSpPr>
              <a:cxnSpLocks noChangeShapeType="1"/>
            </p:cNvCxnSpPr>
            <p:nvPr/>
          </p:nvCxnSpPr>
          <p:spPr bwMode="auto">
            <a:xfrm flipV="1">
              <a:off x="8188325" y="3455988"/>
              <a:ext cx="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Shape 891"/>
            <p:cNvSpPr/>
            <p:nvPr/>
          </p:nvSpPr>
          <p:spPr>
            <a:xfrm>
              <a:off x="7158038" y="3135313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Shape 891"/>
            <p:cNvSpPr/>
            <p:nvPr/>
          </p:nvSpPr>
          <p:spPr>
            <a:xfrm>
              <a:off x="8005763" y="31575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60" name="Straight Connector 161"/>
            <p:cNvCxnSpPr>
              <a:cxnSpLocks noChangeShapeType="1"/>
            </p:cNvCxnSpPr>
            <p:nvPr/>
          </p:nvCxnSpPr>
          <p:spPr bwMode="auto">
            <a:xfrm flipV="1">
              <a:off x="7621588" y="3884613"/>
              <a:ext cx="0" cy="53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61"/>
            <p:cNvCxnSpPr>
              <a:cxnSpLocks noChangeShapeType="1"/>
            </p:cNvCxnSpPr>
            <p:nvPr/>
          </p:nvCxnSpPr>
          <p:spPr bwMode="auto">
            <a:xfrm flipV="1">
              <a:off x="7191375" y="3897313"/>
              <a:ext cx="0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Shape 891"/>
            <p:cNvSpPr/>
            <p:nvPr/>
          </p:nvSpPr>
          <p:spPr>
            <a:xfrm>
              <a:off x="7464425" y="43180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3" name="Shape 891"/>
            <p:cNvSpPr/>
            <p:nvPr/>
          </p:nvSpPr>
          <p:spPr>
            <a:xfrm>
              <a:off x="7023100" y="43180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69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network topology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Resilient to failures</a:t>
            </a:r>
          </a:p>
          <a:p>
            <a:pPr lvl="1"/>
            <a:r>
              <a:rPr lang="en-US" dirty="0" smtClean="0"/>
              <a:t>Several paths between each source and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Enough sharing to be feasible</a:t>
            </a:r>
          </a:p>
          <a:p>
            <a:pPr lvl="1"/>
            <a:r>
              <a:rPr lang="en-US" dirty="0" smtClean="0"/>
              <a:t>Number of links not too high</a:t>
            </a:r>
          </a:p>
          <a:p>
            <a:pPr lvl="1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rovide adequate </a:t>
            </a:r>
            <a:r>
              <a:rPr lang="en-US" dirty="0" smtClean="0"/>
              <a:t>transport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Number of links not too small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F47A-AB51-1E40-84FE-F7055C63668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17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reasonable and flexible compromise</a:t>
            </a:r>
            <a:endParaRPr lang="en-US" dirty="0"/>
          </a:p>
        </p:txBody>
      </p:sp>
      <p:sp>
        <p:nvSpPr>
          <p:cNvPr id="81921" name="Shape 57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ED7A765-296E-AA4A-945C-2FF0AE28BCAD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24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  <p:grpSp>
        <p:nvGrpSpPr>
          <p:cNvPr id="81926" name="Group 1"/>
          <p:cNvGrpSpPr>
            <a:grpSpLocks/>
          </p:cNvGrpSpPr>
          <p:nvPr/>
        </p:nvGrpSpPr>
        <p:grpSpPr bwMode="auto">
          <a:xfrm>
            <a:off x="1374775" y="2819400"/>
            <a:ext cx="5248275" cy="3184525"/>
            <a:chOff x="3542212" y="4006045"/>
            <a:chExt cx="6088913" cy="3449451"/>
          </a:xfrm>
        </p:grpSpPr>
        <p:sp>
          <p:nvSpPr>
            <p:cNvPr id="104" name="Shape 863"/>
            <p:cNvSpPr/>
            <p:nvPr/>
          </p:nvSpPr>
          <p:spPr>
            <a:xfrm flipV="1">
              <a:off x="5537985" y="5331195"/>
              <a:ext cx="1485541" cy="61629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" name="Shape 863"/>
            <p:cNvSpPr/>
            <p:nvPr/>
          </p:nvSpPr>
          <p:spPr>
            <a:xfrm>
              <a:off x="5689248" y="6101000"/>
              <a:ext cx="2657269" cy="36345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" name="Shape 863"/>
            <p:cNvSpPr/>
            <p:nvPr/>
          </p:nvSpPr>
          <p:spPr>
            <a:xfrm>
              <a:off x="7174789" y="5331195"/>
              <a:ext cx="1286867" cy="113326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" name="Shape 863"/>
            <p:cNvSpPr/>
            <p:nvPr/>
          </p:nvSpPr>
          <p:spPr>
            <a:xfrm flipH="1" flipV="1">
              <a:off x="4686846" y="5186715"/>
              <a:ext cx="577961" cy="76077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" name="Shape 863"/>
            <p:cNvSpPr/>
            <p:nvPr/>
          </p:nvSpPr>
          <p:spPr>
            <a:xfrm flipH="1" flipV="1">
              <a:off x="3786039" y="5947490"/>
              <a:ext cx="1478768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" name="Shape 863"/>
            <p:cNvSpPr/>
            <p:nvPr/>
          </p:nvSpPr>
          <p:spPr>
            <a:xfrm flipH="1">
              <a:off x="4686846" y="6101000"/>
              <a:ext cx="731482" cy="846561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" name="Shape 863"/>
            <p:cNvSpPr/>
            <p:nvPr/>
          </p:nvSpPr>
          <p:spPr>
            <a:xfrm flipH="1">
              <a:off x="7023526" y="4222764"/>
              <a:ext cx="99337" cy="110843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" name="Shape 863"/>
            <p:cNvSpPr/>
            <p:nvPr/>
          </p:nvSpPr>
          <p:spPr>
            <a:xfrm flipH="1">
              <a:off x="8156873" y="6608936"/>
              <a:ext cx="246084" cy="57340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" name="Shape 863"/>
            <p:cNvSpPr/>
            <p:nvPr/>
          </p:nvSpPr>
          <p:spPr>
            <a:xfrm>
              <a:off x="8461656" y="6464457"/>
              <a:ext cx="661496" cy="48310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" name="Shape 863"/>
            <p:cNvSpPr/>
            <p:nvPr/>
          </p:nvSpPr>
          <p:spPr>
            <a:xfrm flipV="1">
              <a:off x="8461656" y="5947490"/>
              <a:ext cx="837593" cy="44924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" name="Shape 863"/>
            <p:cNvSpPr/>
            <p:nvPr/>
          </p:nvSpPr>
          <p:spPr>
            <a:xfrm flipV="1">
              <a:off x="7204139" y="4739731"/>
              <a:ext cx="837592" cy="44698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81939" name="Group 85"/>
            <p:cNvGrpSpPr>
              <a:grpSpLocks/>
            </p:cNvGrpSpPr>
            <p:nvPr/>
          </p:nvGrpSpPr>
          <p:grpSpPr bwMode="auto">
            <a:xfrm>
              <a:off x="3542212" y="4006045"/>
              <a:ext cx="6088913" cy="3449451"/>
              <a:chOff x="-699462" y="2932654"/>
              <a:chExt cx="6088913" cy="3449451"/>
            </a:xfrm>
          </p:grpSpPr>
          <p:grpSp>
            <p:nvGrpSpPr>
              <p:cNvPr id="81943" name="Group 87"/>
              <p:cNvGrpSpPr>
                <a:grpSpLocks/>
              </p:cNvGrpSpPr>
              <p:nvPr/>
            </p:nvGrpSpPr>
            <p:grpSpPr bwMode="auto">
              <a:xfrm rot="8294419">
                <a:off x="-34586" y="4097102"/>
                <a:ext cx="4427586" cy="1167540"/>
                <a:chOff x="1928666" y="6505230"/>
                <a:chExt cx="4569765" cy="1167540"/>
              </a:xfrm>
            </p:grpSpPr>
            <p:sp>
              <p:nvSpPr>
                <p:cNvPr id="99" name="Shape 891"/>
                <p:cNvSpPr/>
                <p:nvPr/>
              </p:nvSpPr>
              <p:spPr>
                <a:xfrm>
                  <a:off x="1928910" y="6506685"/>
                  <a:ext cx="507975" cy="5079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Shape 891"/>
                <p:cNvSpPr/>
                <p:nvPr/>
              </p:nvSpPr>
              <p:spPr>
                <a:xfrm>
                  <a:off x="5990921" y="7166450"/>
                  <a:ext cx="507975" cy="507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1" name="Shape 891"/>
              <p:cNvSpPr/>
              <p:nvPr/>
            </p:nvSpPr>
            <p:spPr>
              <a:xfrm>
                <a:off x="-699462" y="4661894"/>
                <a:ext cx="507973" cy="50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2" name="Shape 891"/>
              <p:cNvSpPr/>
              <p:nvPr/>
            </p:nvSpPr>
            <p:spPr>
              <a:xfrm>
                <a:off x="4881478" y="4661894"/>
                <a:ext cx="507973" cy="50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grpSp>
            <p:nvGrpSpPr>
              <p:cNvPr id="81946" name="Group 92"/>
              <p:cNvGrpSpPr>
                <a:grpSpLocks/>
              </p:cNvGrpSpPr>
              <p:nvPr/>
            </p:nvGrpSpPr>
            <p:grpSpPr bwMode="auto">
              <a:xfrm rot="5400000">
                <a:off x="1651890" y="3888654"/>
                <a:ext cx="3449451" cy="1537451"/>
                <a:chOff x="1080949" y="5592692"/>
                <a:chExt cx="3449451" cy="1537451"/>
              </a:xfrm>
            </p:grpSpPr>
            <p:sp>
              <p:nvSpPr>
                <p:cNvPr id="97" name="Shape 891"/>
                <p:cNvSpPr/>
                <p:nvPr/>
              </p:nvSpPr>
              <p:spPr>
                <a:xfrm>
                  <a:off x="1078692" y="6624305"/>
                  <a:ext cx="507935" cy="507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Shape 891"/>
                <p:cNvSpPr/>
                <p:nvPr/>
              </p:nvSpPr>
              <p:spPr>
                <a:xfrm>
                  <a:off x="4020206" y="5594810"/>
                  <a:ext cx="507937" cy="507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1947" name="Group 93"/>
              <p:cNvGrpSpPr>
                <a:grpSpLocks/>
              </p:cNvGrpSpPr>
              <p:nvPr/>
            </p:nvGrpSpPr>
            <p:grpSpPr bwMode="auto">
              <a:xfrm rot="2500759">
                <a:off x="163116" y="3804210"/>
                <a:ext cx="4941134" cy="2234253"/>
                <a:chOff x="-410734" y="5592692"/>
                <a:chExt cx="4941134" cy="2234253"/>
              </a:xfrm>
            </p:grpSpPr>
            <p:sp>
              <p:nvSpPr>
                <p:cNvPr id="95" name="Shape 891"/>
                <p:cNvSpPr/>
                <p:nvPr/>
              </p:nvSpPr>
              <p:spPr>
                <a:xfrm>
                  <a:off x="-413185" y="7320783"/>
                  <a:ext cx="507975" cy="507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Shape 891"/>
                <p:cNvSpPr/>
                <p:nvPr/>
              </p:nvSpPr>
              <p:spPr>
                <a:xfrm>
                  <a:off x="4020666" y="5592099"/>
                  <a:ext cx="507975" cy="507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1" name="Rounded Rectangle 100"/>
            <p:cNvSpPr/>
            <p:nvPr/>
          </p:nvSpPr>
          <p:spPr>
            <a:xfrm>
              <a:off x="5151924" y="5550171"/>
              <a:ext cx="559900" cy="7675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5719" tIns="35719" rIns="35719" bIns="35719" spcCol="38100" anchor="ctr">
              <a:spAutoFit/>
            </a:bodyPr>
            <a:lstStyle/>
            <a:p>
              <a:pPr latinLnBrk="1">
                <a:defRPr/>
              </a:pPr>
              <a:endParaRPr lang="en-US"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63232" y="4954193"/>
              <a:ext cx="559900" cy="7675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5719" tIns="35719" rIns="35719" bIns="35719" spcCol="38100" anchor="ctr">
              <a:spAutoFit/>
            </a:bodyPr>
            <a:lstStyle/>
            <a:p>
              <a:pPr latinLnBrk="1">
                <a:defRPr/>
              </a:pPr>
              <a:endParaRPr lang="en-US"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156873" y="6082940"/>
              <a:ext cx="559900" cy="76529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5719" tIns="35719" rIns="35719" bIns="35719" spcCol="38100" anchor="ctr">
              <a:spAutoFit/>
            </a:bodyPr>
            <a:lstStyle/>
            <a:p>
              <a:pPr latinLnBrk="1">
                <a:defRPr/>
              </a:pPr>
              <a:endParaRPr lang="en-US"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02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9" name="Shape 859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0" name="Shape 860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sharing of links/switches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5" name="Shape 86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CFDA483-764B-C748-942F-4D488F21CE90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25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4" name="Shape 864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197100" y="57515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2797175" y="1860550"/>
            <a:ext cx="1254125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2" name="Shape 872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4" name="Shape 874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7823200" y="34559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8" name="Shape 878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7823200" y="46339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3" name="Shape 883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4" name="Shape 884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054225"/>
            <a:ext cx="457993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 rot="21345852">
            <a:off x="4103688" y="1970088"/>
            <a:ext cx="3459162" cy="2209800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762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33713" y="1865313"/>
            <a:ext cx="5110162" cy="3346450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76200" cmpd="sng">
            <a:solidFill>
              <a:srgbClr val="00009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50" name="Shape 885"/>
          <p:cNvSpPr/>
          <p:nvPr/>
        </p:nvSpPr>
        <p:spPr>
          <a:xfrm>
            <a:off x="5514975" y="1458913"/>
            <a:ext cx="381317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FF0000"/>
                </a:solidFill>
              </a:rPr>
              <a:t>shared link and </a:t>
            </a:r>
            <a:br>
              <a:rPr lang="en-US" sz="2531" b="0" dirty="0">
                <a:solidFill>
                  <a:srgbClr val="FF0000"/>
                </a:solidFill>
              </a:rPr>
            </a:br>
            <a:r>
              <a:rPr lang="en-US" sz="2531" b="0" dirty="0">
                <a:solidFill>
                  <a:srgbClr val="FF0000"/>
                </a:solidFill>
              </a:rPr>
              <a:t>switch resources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375" y="2374900"/>
            <a:ext cx="2162175" cy="676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/>
          <p:nvPr/>
        </p:nvCxnSpPr>
        <p:spPr>
          <a:xfrm flipH="1">
            <a:off x="5265738" y="2374900"/>
            <a:ext cx="1804987" cy="1438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49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dvAuto="0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 smtClean="0">
                <a:solidFill>
                  <a:srgbClr val="000000"/>
                </a:solidFill>
              </a:rPr>
              <a:t>Reservations</a:t>
            </a:r>
            <a:r>
              <a:rPr lang="en-US" sz="3094" dirty="0" smtClean="0">
                <a:solidFill>
                  <a:srgbClr val="000000"/>
                </a:solidFill>
              </a:rPr>
              <a:t>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“Flows” reserve bandwidth needed in advance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Must reserve their peak bandwidth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>
                <a:solidFill>
                  <a:srgbClr val="000000"/>
                </a:solidFill>
              </a:rPr>
              <a:t>On </a:t>
            </a:r>
            <a:r>
              <a:rPr lang="en-US" sz="3094" b="1" dirty="0" smtClean="0">
                <a:solidFill>
                  <a:srgbClr val="000000"/>
                </a:solidFill>
              </a:rPr>
              <a:t>demand</a:t>
            </a:r>
            <a:r>
              <a:rPr lang="en-US" sz="3094" dirty="0" smtClean="0">
                <a:solidFill>
                  <a:srgbClr val="000000"/>
                </a:solidFill>
              </a:rPr>
              <a:t>: (also known as “best effort”)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Send packets when you have them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Hope for the best….</a:t>
            </a:r>
            <a:endParaRPr lang="en-US" sz="2694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2947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4197344-A4D1-5840-BB89-30077E864C4A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26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47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915400" cy="868362"/>
          </a:xfrm>
        </p:spPr>
        <p:txBody>
          <a:bodyPr/>
          <a:lstStyle/>
          <a:p>
            <a:r>
              <a:rPr lang="en-US" dirty="0" smtClean="0"/>
              <a:t>Example of “Statistical Multiplexing”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12" dirty="0" smtClean="0"/>
              <a:t>Statistical multiplexing:</a:t>
            </a:r>
          </a:p>
          <a:p>
            <a:pPr lvl="1">
              <a:defRPr/>
            </a:pPr>
            <a:r>
              <a:rPr lang="en-US" sz="2412" dirty="0" smtClean="0"/>
              <a:t>Combining demands to share resources efficiently</a:t>
            </a:r>
          </a:p>
          <a:p>
            <a:pPr lvl="1">
              <a:defRPr/>
            </a:pPr>
            <a:r>
              <a:rPr lang="en-US" sz="2412" dirty="0" smtClean="0"/>
              <a:t>Long history in computer science</a:t>
            </a:r>
          </a:p>
          <a:p>
            <a:pPr lvl="2">
              <a:defRPr/>
            </a:pPr>
            <a:r>
              <a:rPr lang="en-US" sz="2012" dirty="0" smtClean="0"/>
              <a:t>Processes on an OS</a:t>
            </a:r>
          </a:p>
          <a:p>
            <a:pPr lvl="2">
              <a:defRPr/>
            </a:pPr>
            <a:r>
              <a:rPr lang="en-US" sz="2012" dirty="0" smtClean="0"/>
              <a:t>Cloud computing</a:t>
            </a:r>
          </a:p>
          <a:p>
            <a:pPr lvl="2">
              <a:defRPr/>
            </a:pPr>
            <a:r>
              <a:rPr lang="en-US" sz="2012" dirty="0" smtClean="0"/>
              <a:t>…</a:t>
            </a:r>
          </a:p>
          <a:p>
            <a:pPr marL="989013" lvl="3" indent="0">
              <a:buNone/>
              <a:defRPr/>
            </a:pPr>
            <a:endParaRPr lang="en-US" sz="2212" dirty="0"/>
          </a:p>
          <a:p>
            <a:pPr marL="50800" indent="0">
              <a:buNone/>
              <a:defRPr/>
            </a:pPr>
            <a:r>
              <a:rPr lang="en-US" sz="3212" dirty="0" smtClean="0"/>
              <a:t>Two Types: </a:t>
            </a:r>
            <a:endParaRPr lang="en-US" sz="3212" dirty="0"/>
          </a:p>
          <a:p>
            <a:pPr>
              <a:defRPr/>
            </a:pPr>
            <a:r>
              <a:rPr lang="en-US" sz="2812" dirty="0" smtClean="0"/>
              <a:t>Reservation: sharing </a:t>
            </a:r>
            <a:r>
              <a:rPr lang="en-US" sz="2812" dirty="0"/>
              <a:t>at flow </a:t>
            </a:r>
            <a:r>
              <a:rPr lang="en-US" sz="2812" dirty="0" smtClean="0"/>
              <a:t>level</a:t>
            </a:r>
            <a:endParaRPr lang="en-US" sz="2412" dirty="0"/>
          </a:p>
          <a:p>
            <a:pPr lvl="2">
              <a:defRPr/>
            </a:pPr>
            <a:endParaRPr lang="en-US" sz="2012" dirty="0"/>
          </a:p>
          <a:p>
            <a:pPr>
              <a:defRPr/>
            </a:pPr>
            <a:r>
              <a:rPr lang="en-US" sz="2812" dirty="0" smtClean="0"/>
              <a:t>On-demand: sharing </a:t>
            </a:r>
            <a:r>
              <a:rPr lang="en-US" sz="2812" dirty="0"/>
              <a:t>at packet </a:t>
            </a:r>
            <a:r>
              <a:rPr lang="en-US" sz="2812" dirty="0" smtClean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30787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40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three constant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bandwidth 30Mbps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Demands: Each source needs 10Mbps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eservation and on-demand give same result</a:t>
            </a:r>
          </a:p>
          <a:p>
            <a:pPr lvl="1"/>
            <a:r>
              <a:rPr lang="en-US" dirty="0" smtClean="0"/>
              <a:t>Every source gets what they need</a:t>
            </a:r>
          </a:p>
          <a:p>
            <a:pPr lvl="1"/>
            <a:r>
              <a:rPr lang="en-US" dirty="0" smtClean="0"/>
              <a:t>No wasted bandwidth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30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 err="1" smtClean="0"/>
              <a:t>Notetaker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a note taker for this class</a:t>
            </a:r>
          </a:p>
          <a:p>
            <a:endParaRPr lang="en-US" dirty="0"/>
          </a:p>
          <a:p>
            <a:r>
              <a:rPr lang="en-US" dirty="0" smtClean="0"/>
              <a:t>One volunteer? </a:t>
            </a:r>
          </a:p>
          <a:p>
            <a:endParaRPr lang="en-US" dirty="0"/>
          </a:p>
          <a:p>
            <a:r>
              <a:rPr lang="en-US" dirty="0" smtClean="0"/>
              <a:t>Please contact DSP Note Taking at </a:t>
            </a:r>
            <a:r>
              <a:rPr lang="en-US" dirty="0" smtClean="0">
                <a:hlinkClick r:id="rId2"/>
              </a:rPr>
              <a:t>notetake@usc.edu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r>
              <a:rPr lang="en-US" dirty="0" smtClean="0"/>
              <a:t>Note Takers receive a token of appreciation $100 at the end of the semester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2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7" imgW="3047748" imgH="2084660" progId="Excel.Sheet.8">
                  <p:embed/>
                </p:oleObj>
              </mc:Choice>
              <mc:Fallback>
                <p:oleObj name="Worksheet" r:id="rId7" imgW="3047748" imgH="20846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Example: 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Three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sz="3797" dirty="0" err="1" smtClean="0">
                <a:ea typeface="ＭＳ Ｐゴシック" charset="0"/>
                <a:cs typeface="ＭＳ Ｐゴシック" charset="0"/>
              </a:rPr>
              <a:t>bursty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”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sources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295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7" imgW="3047748" imgH="2084660" progId="Excel.Sheet.8">
                  <p:embed/>
                </p:oleObj>
              </mc:Choice>
              <mc:Fallback>
                <p:oleObj name="Worksheet" r:id="rId7" imgW="3047748" imgH="20846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>
                <a:ea typeface="ＭＳ Ｐゴシック" charset="0"/>
                <a:cs typeface="ＭＳ Ｐゴシック" charset="0"/>
              </a:rPr>
              <a:t>What happens with reservations?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#1: allow two flows to reserve peak rate</a:t>
            </a: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3334822" y="1961676"/>
            <a:ext cx="5650428" cy="611599"/>
          </a:xfrm>
          <a:prstGeom prst="rect">
            <a:avLst/>
          </a:prstGeom>
          <a:noFill/>
        </p:spPr>
        <p:txBody>
          <a:bodyPr wrap="square"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Must turn </a:t>
            </a:r>
            <a:r>
              <a:rPr lang="en-US" sz="3375" smtClean="0">
                <a:solidFill>
                  <a:srgbClr val="FF0000"/>
                </a:solidFill>
                <a:latin typeface="+mn-lt"/>
              </a:rPr>
              <a:t>away third flow!</a:t>
            </a:r>
            <a:endParaRPr lang="en-US" sz="3375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6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reservations?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#2: allow flows to reserve equal rates</a:t>
            </a:r>
            <a:endParaRPr lang="en-US" dirty="0"/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25975" y="3587750"/>
            <a:ext cx="4006850" cy="1560513"/>
            <a:chOff x="6412089" y="5120641"/>
            <a:chExt cx="5698631" cy="2219396"/>
          </a:xfrm>
        </p:grpSpPr>
        <p:grpSp>
          <p:nvGrpSpPr>
            <p:cNvPr id="17444" name="Group 4"/>
            <p:cNvGrpSpPr>
              <a:grpSpLocks/>
            </p:cNvGrpSpPr>
            <p:nvPr/>
          </p:nvGrpSpPr>
          <p:grpSpPr bwMode="auto">
            <a:xfrm>
              <a:off x="6412089" y="5120641"/>
              <a:ext cx="5698631" cy="2217138"/>
              <a:chOff x="5029200" y="3589577"/>
              <a:chExt cx="2840743" cy="155914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029200" y="5148726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029200" y="4629539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29200" y="4108765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29200" y="3589577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7434863" y="5129672"/>
              <a:ext cx="0" cy="7518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563752" y="5872482"/>
              <a:ext cx="0" cy="7518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712960" y="6585939"/>
              <a:ext cx="0" cy="7540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4088" y="5284788"/>
            <a:ext cx="3868737" cy="39528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Each source gets 10Mbps</a:t>
            </a:r>
          </a:p>
        </p:txBody>
      </p:sp>
      <p:graphicFrame>
        <p:nvGraphicFramePr>
          <p:cNvPr id="46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9" imgW="3047748" imgH="2090755" progId="Excel.Chart.8">
                  <p:embed/>
                </p:oleObj>
              </mc:Choice>
              <mc:Fallback>
                <p:oleObj r:id="rId9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11" imgW="3047748" imgH="2084660" progId="Excel.Chart.8">
                  <p:embed/>
                </p:oleObj>
              </mc:Choice>
              <mc:Fallback>
                <p:oleObj r:id="rId11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13" imgW="3047748" imgH="2084660" progId="Excel.Sheet.8">
                  <p:embed/>
                </p:oleObj>
              </mc:Choice>
              <mc:Fallback>
                <p:oleObj name="Worksheet" r:id="rId13" imgW="3047748" imgH="20846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209550" y="4135438"/>
            <a:ext cx="3294063" cy="519112"/>
            <a:chOff x="213360" y="2539282"/>
            <a:chExt cx="8829040" cy="51887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209550" y="6022975"/>
            <a:ext cx="3294063" cy="517525"/>
            <a:chOff x="213360" y="2539282"/>
            <a:chExt cx="8829040" cy="51887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209550" y="2227263"/>
            <a:ext cx="3294063" cy="519112"/>
            <a:chOff x="213360" y="2539282"/>
            <a:chExt cx="8829040" cy="51887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638901" y="1979119"/>
            <a:ext cx="5486400" cy="611599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smtClean="0">
                <a:solidFill>
                  <a:srgbClr val="FF0000"/>
                </a:solidFill>
                <a:latin typeface="+mn-lt"/>
              </a:rPr>
              <a:t>Frequent </a:t>
            </a: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overloading!</a:t>
            </a:r>
          </a:p>
        </p:txBody>
      </p:sp>
    </p:spTree>
    <p:extLst>
      <p:ext uri="{BB962C8B-B14F-4D97-AF65-F5344CB8AC3E}">
        <p14:creationId xmlns:p14="http://schemas.microsoft.com/office/powerpoint/2010/main" val="267038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OleChart spid="46" grpId="0"/>
      <p:bldOleChart spid="47" grpId="0"/>
      <p:bldOleChart spid="48" grpId="0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9"/>
          <p:cNvGrpSpPr>
            <a:grpSpLocks/>
          </p:cNvGrpSpPr>
          <p:nvPr/>
        </p:nvGrpSpPr>
        <p:grpSpPr bwMode="auto">
          <a:xfrm>
            <a:off x="209550" y="3094038"/>
            <a:ext cx="3294063" cy="1560512"/>
            <a:chOff x="213360" y="1499011"/>
            <a:chExt cx="8829043" cy="155914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" y="1499011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" y="3058160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34" name="Chart 13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3047748" imgH="2084660" progId="Excel.Chart.8">
                  <p:embed/>
                </p:oleObj>
              </mc:Choice>
              <mc:Fallback>
                <p:oleObj r:id="rId3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8750" y="4737100"/>
            <a:ext cx="3344863" cy="2087563"/>
            <a:chOff x="158503" y="4737793"/>
            <a:chExt cx="3345064" cy="208685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9306" y="6540579"/>
              <a:ext cx="3294261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Chart 12"/>
            <p:cNvGraphicFramePr>
              <a:graphicFrameLocks/>
            </p:cNvGraphicFramePr>
            <p:nvPr/>
          </p:nvGraphicFramePr>
          <p:xfrm>
            <a:off x="158503" y="4737793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5" imgW="3047748" imgH="2090755" progId="Excel.Chart.8">
                    <p:embed/>
                  </p:oleObj>
                </mc:Choice>
                <mc:Fallback>
                  <p:oleObj r:id="rId5" imgW="3047748" imgH="2090755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4737793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8750" y="950913"/>
            <a:ext cx="3344863" cy="2085975"/>
            <a:chOff x="158503" y="950255"/>
            <a:chExt cx="3345060" cy="208685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306" y="2746472"/>
              <a:ext cx="329425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7" name="Chart 26"/>
            <p:cNvGraphicFramePr>
              <a:graphicFrameLocks/>
            </p:cNvGraphicFramePr>
            <p:nvPr/>
          </p:nvGraphicFramePr>
          <p:xfrm>
            <a:off x="158503" y="950255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Worksheet" r:id="rId7" imgW="3047748" imgH="2084660" progId="Excel.Sheet.8">
                    <p:embed/>
                  </p:oleObj>
                </mc:Choice>
                <mc:Fallback>
                  <p:oleObj name="Worksheet" r:id="rId7" imgW="3047748" imgH="2084660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950255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5" name="TextBox 27"/>
          <p:cNvSpPr txBox="1">
            <a:spLocks noChangeArrowheads="1"/>
          </p:cNvSpPr>
          <p:nvPr/>
        </p:nvSpPr>
        <p:spPr bwMode="auto">
          <a:xfrm>
            <a:off x="3830638" y="3154363"/>
            <a:ext cx="185737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406"/>
          </a:p>
        </p:txBody>
      </p:sp>
      <p:sp>
        <p:nvSpPr>
          <p:cNvPr id="19" name="TextBox 18"/>
          <p:cNvSpPr txBox="1"/>
          <p:nvPr/>
        </p:nvSpPr>
        <p:spPr>
          <a:xfrm>
            <a:off x="3657600" y="1670050"/>
            <a:ext cx="5486400" cy="6111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>
                <a:solidFill>
                  <a:srgbClr val="FF0000"/>
                </a:solidFill>
                <a:latin typeface="+mn-lt"/>
              </a:rPr>
              <a:t>No overloading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on-demand?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</p:spTree>
    <p:extLst>
      <p:ext uri="{BB962C8B-B14F-4D97-AF65-F5344CB8AC3E}">
        <p14:creationId xmlns:p14="http://schemas.microsoft.com/office/powerpoint/2010/main" val="81258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5.55556E-7 -0.2761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104 0.27778 " pathEditMode="relative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Peak vs Average Rates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For each flow, define:</a:t>
            </a:r>
          </a:p>
          <a:p>
            <a:pPr lvl="1"/>
            <a:r>
              <a:rPr lang="en-US" altLang="en-US" dirty="0" smtClean="0"/>
              <a:t>P = peak rate</a:t>
            </a:r>
          </a:p>
          <a:p>
            <a:pPr lvl="1"/>
            <a:r>
              <a:rPr lang="en-US" altLang="en-US" dirty="0" smtClean="0"/>
              <a:t>A = average rate</a:t>
            </a:r>
          </a:p>
          <a:p>
            <a:pPr lvl="8"/>
            <a:endParaRPr lang="en-US" altLang="en-US" dirty="0" smtClean="0"/>
          </a:p>
          <a:p>
            <a:r>
              <a:rPr lang="en-US" altLang="en-US" dirty="0" smtClean="0"/>
              <a:t>Reservations must reserve P:</a:t>
            </a:r>
          </a:p>
          <a:p>
            <a:pPr lvl="1"/>
            <a:r>
              <a:rPr lang="en-US" altLang="en-US" dirty="0" smtClean="0"/>
              <a:t>But flows only use A (on average)</a:t>
            </a:r>
          </a:p>
          <a:p>
            <a:pPr lvl="1"/>
            <a:r>
              <a:rPr lang="en-US" altLang="en-US" dirty="0" smtClean="0"/>
              <a:t>Level of utilization is A/P</a:t>
            </a:r>
          </a:p>
          <a:p>
            <a:pPr lvl="8"/>
            <a:endParaRPr lang="en-US" altLang="en-US" dirty="0"/>
          </a:p>
          <a:p>
            <a:r>
              <a:rPr lang="en-US" altLang="en-US" dirty="0" smtClean="0"/>
              <a:t>On-demand:</a:t>
            </a:r>
          </a:p>
          <a:p>
            <a:pPr lvl="1"/>
            <a:r>
              <a:rPr lang="en-US" altLang="en-US" dirty="0" smtClean="0"/>
              <a:t>Can achieve higher utilizations</a:t>
            </a:r>
          </a:p>
          <a:p>
            <a:pPr lvl="1"/>
            <a:r>
              <a:rPr lang="en-US" altLang="en-US" dirty="0" smtClean="0"/>
              <a:t>Depends on degree of sharing, </a:t>
            </a:r>
            <a:r>
              <a:rPr lang="en-US" altLang="en-US" dirty="0" err="1" smtClean="0"/>
              <a:t>burstiness</a:t>
            </a:r>
            <a:r>
              <a:rPr lang="en-US" altLang="en-US" dirty="0" smtClean="0"/>
              <a:t> of flows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eak of aggregate approaches sum of averages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65DF6DD4-8709-9043-812D-9B12047D3BBA}" type="slidenum">
              <a:rPr lang="en-US" smtClean="0">
                <a:latin typeface="+mn-lt"/>
                <a:ea typeface="+mn-ea"/>
              </a:rPr>
              <a:pPr algn="l">
                <a:defRPr/>
              </a:pPr>
              <a:t>34</a:t>
            </a:fld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70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vs Bursty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apps </a:t>
            </a:r>
            <a:r>
              <a:rPr lang="en-US" altLang="en-US" dirty="0"/>
              <a:t>have relatively small P/A ratios</a:t>
            </a:r>
          </a:p>
          <a:p>
            <a:pPr lvl="1"/>
            <a:r>
              <a:rPr lang="en-US" altLang="en-US" dirty="0"/>
              <a:t>Voice might have a ratio of 3:1 or so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applications tend to be rather </a:t>
            </a:r>
            <a:r>
              <a:rPr lang="en-US" altLang="en-US" dirty="0" err="1"/>
              <a:t>bursty</a:t>
            </a:r>
            <a:endParaRPr lang="en-US" altLang="en-US" dirty="0"/>
          </a:p>
          <a:p>
            <a:pPr lvl="1"/>
            <a:r>
              <a:rPr lang="en-US" altLang="en-US" dirty="0"/>
              <a:t>Ratios of 100 or greater are common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That’s why the phone network used reservations</a:t>
            </a:r>
          </a:p>
          <a:p>
            <a:pPr lvl="1"/>
            <a:r>
              <a:rPr lang="en-US" altLang="en-US" dirty="0" smtClean="0"/>
              <a:t>And the Internet does not….</a:t>
            </a:r>
          </a:p>
          <a:p>
            <a:pPr lvl="1"/>
            <a:r>
              <a:rPr lang="en-US" altLang="en-US" dirty="0" smtClean="0"/>
              <a:t>More in next </a:t>
            </a:r>
            <a:r>
              <a:rPr lang="en-US" altLang="en-US" dirty="0" smtClean="0"/>
              <a:t>lectures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65DF6DD4-8709-9043-812D-9B12047D3BBA}" type="slidenum">
              <a:rPr lang="en-US" smtClean="0">
                <a:latin typeface="+mn-lt"/>
                <a:ea typeface="+mn-ea"/>
              </a:rPr>
              <a:pPr algn="l">
                <a:defRPr/>
              </a:pPr>
              <a:t>35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</a:t>
            </a: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</a:t>
            </a: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7043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FAF825E-36DF-D44A-9A20-0820958D242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990600" y="4518025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rgbClr val="800080"/>
                </a:solidFill>
              </a:rPr>
              <a:t>How are these implemented?</a:t>
            </a:r>
          </a:p>
        </p:txBody>
      </p:sp>
    </p:spTree>
    <p:extLst>
      <p:ext uri="{BB962C8B-B14F-4D97-AF65-F5344CB8AC3E}">
        <p14:creationId xmlns:p14="http://schemas.microsoft.com/office/powerpoint/2010/main" val="2317457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circuit switching</a:t>
            </a:r>
            <a:endParaRPr lang="en-US" sz="3094" b="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packet switching</a:t>
            </a:r>
            <a:endParaRPr lang="en-US" sz="3094" b="1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9091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027326-0034-244B-B34B-4DE9E1C6877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71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406" y="5097628"/>
            <a:ext cx="8229600" cy="4835525"/>
          </a:xfrm>
        </p:spPr>
        <p:txBody>
          <a:bodyPr/>
          <a:lstStyle/>
          <a:p>
            <a:pPr marL="0" indent="0">
              <a:spcBef>
                <a:spcPts val="211"/>
              </a:spcBef>
              <a:buNone/>
              <a:defRPr/>
            </a:pPr>
            <a:r>
              <a:rPr lang="en-US" sz="2180" dirty="0" smtClean="0">
                <a:ea typeface="ＭＳ Ｐゴシック" charset="0"/>
                <a:cs typeface="ＭＳ Ｐゴシック" charset="0"/>
              </a:rPr>
              <a:t>(1) </a:t>
            </a:r>
            <a:r>
              <a:rPr lang="en-US" sz="218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sends a reservation request 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for 10Mbps to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dst</a:t>
            </a:r>
            <a:endParaRPr lang="en-US" sz="218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(2) Switches “establish a circuit”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(3)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starts sending data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(4)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sends a “teardown circuit” message  </a:t>
            </a:r>
          </a:p>
        </p:txBody>
      </p:sp>
      <p:cxnSp>
        <p:nvCxnSpPr>
          <p:cNvPr id="93185" name="Straight Connector 49"/>
          <p:cNvCxnSpPr>
            <a:cxnSpLocks noChangeShapeType="1"/>
          </p:cNvCxnSpPr>
          <p:nvPr/>
        </p:nvCxnSpPr>
        <p:spPr bwMode="auto">
          <a:xfrm flipH="1">
            <a:off x="5137150" y="22447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59" name="Shape 1247"/>
          <p:cNvSpPr/>
          <p:nvPr/>
        </p:nvSpPr>
        <p:spPr>
          <a:xfrm>
            <a:off x="5357813" y="201295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603750" y="4302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4832350" y="2625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6280150" y="3311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192" name="Straight Connector 12"/>
          <p:cNvCxnSpPr>
            <a:cxnSpLocks noChangeShapeType="1"/>
          </p:cNvCxnSpPr>
          <p:nvPr/>
        </p:nvCxnSpPr>
        <p:spPr bwMode="auto">
          <a:xfrm>
            <a:off x="6584950" y="34496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Straight Connector 43"/>
          <p:cNvCxnSpPr>
            <a:cxnSpLocks noChangeShapeType="1"/>
            <a:stCxn id="35845" idx="2"/>
          </p:cNvCxnSpPr>
          <p:nvPr/>
        </p:nvCxnSpPr>
        <p:spPr bwMode="auto">
          <a:xfrm flipH="1">
            <a:off x="6356350" y="36163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Straight Connector 53"/>
          <p:cNvCxnSpPr>
            <a:cxnSpLocks noChangeShapeType="1"/>
            <a:stCxn id="35843" idx="3"/>
            <a:endCxn id="35845" idx="1"/>
          </p:cNvCxnSpPr>
          <p:nvPr/>
        </p:nvCxnSpPr>
        <p:spPr bwMode="auto">
          <a:xfrm flipV="1">
            <a:off x="4908550" y="34639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5" name="Straight Connector 56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5137150" y="27781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6" name="Straight Connector 59"/>
          <p:cNvCxnSpPr>
            <a:cxnSpLocks noChangeShapeType="1"/>
          </p:cNvCxnSpPr>
          <p:nvPr/>
        </p:nvCxnSpPr>
        <p:spPr bwMode="auto">
          <a:xfrm>
            <a:off x="4603750" y="2320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Straight Connector 62"/>
          <p:cNvCxnSpPr>
            <a:cxnSpLocks noChangeShapeType="1"/>
            <a:stCxn id="35865" idx="2"/>
            <a:endCxn id="35843" idx="1"/>
          </p:cNvCxnSpPr>
          <p:nvPr/>
        </p:nvCxnSpPr>
        <p:spPr bwMode="auto">
          <a:xfrm>
            <a:off x="3994150" y="39211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8" name="Straight Connector 67"/>
          <p:cNvCxnSpPr>
            <a:cxnSpLocks noChangeShapeType="1"/>
          </p:cNvCxnSpPr>
          <p:nvPr/>
        </p:nvCxnSpPr>
        <p:spPr bwMode="auto">
          <a:xfrm flipV="1">
            <a:off x="3384550" y="38449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Straight Connector 88"/>
          <p:cNvCxnSpPr>
            <a:cxnSpLocks noChangeShapeType="1"/>
            <a:stCxn id="35858" idx="3"/>
          </p:cNvCxnSpPr>
          <p:nvPr/>
        </p:nvCxnSpPr>
        <p:spPr bwMode="auto">
          <a:xfrm>
            <a:off x="3232150" y="3159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Straight Connector 90"/>
          <p:cNvCxnSpPr>
            <a:cxnSpLocks noChangeShapeType="1"/>
          </p:cNvCxnSpPr>
          <p:nvPr/>
        </p:nvCxnSpPr>
        <p:spPr bwMode="auto">
          <a:xfrm>
            <a:off x="2698750" y="2701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Straight Connector 91"/>
          <p:cNvCxnSpPr>
            <a:cxnSpLocks noChangeShapeType="1"/>
          </p:cNvCxnSpPr>
          <p:nvPr/>
        </p:nvCxnSpPr>
        <p:spPr bwMode="auto">
          <a:xfrm flipH="1">
            <a:off x="2470150" y="31591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87"/>
          <p:cNvSpPr>
            <a:spLocks noChangeArrowheads="1"/>
          </p:cNvSpPr>
          <p:nvPr/>
        </p:nvSpPr>
        <p:spPr bwMode="auto">
          <a:xfrm>
            <a:off x="2927350" y="3006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65" name="Rectangle 36"/>
          <p:cNvSpPr>
            <a:spLocks noChangeArrowheads="1"/>
          </p:cNvSpPr>
          <p:nvPr/>
        </p:nvSpPr>
        <p:spPr bwMode="auto">
          <a:xfrm>
            <a:off x="3841750" y="36163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204" name="Straight Connector 34"/>
          <p:cNvCxnSpPr>
            <a:cxnSpLocks noChangeShapeType="1"/>
          </p:cNvCxnSpPr>
          <p:nvPr/>
        </p:nvCxnSpPr>
        <p:spPr bwMode="auto">
          <a:xfrm flipV="1">
            <a:off x="3994150" y="27781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5608638" y="1957388"/>
            <a:ext cx="782637" cy="557212"/>
          </a:xfrm>
          <a:prstGeom prst="rect">
            <a:avLst/>
          </a:prstGeom>
          <a:noFill/>
          <a:ln>
            <a:noFill/>
          </a:ln>
          <a:extLst/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dst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35300" y="2209800"/>
            <a:ext cx="1171679" cy="533400"/>
            <a:chOff x="7680730" y="3810000"/>
            <a:chExt cx="1182888" cy="533400"/>
          </a:xfrm>
        </p:grpSpPr>
        <p:sp>
          <p:nvSpPr>
            <p:cNvPr id="35878" name="Oval Callout 7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721100" y="2743200"/>
            <a:ext cx="1184616" cy="533400"/>
            <a:chOff x="7680730" y="3810000"/>
            <a:chExt cx="1182888" cy="533400"/>
          </a:xfrm>
        </p:grpSpPr>
        <p:sp>
          <p:nvSpPr>
            <p:cNvPr id="35876" name="Oval Callout 45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718049" y="1885950"/>
            <a:ext cx="1673225" cy="533400"/>
            <a:chOff x="7564193" y="3500455"/>
            <a:chExt cx="1299424" cy="533400"/>
          </a:xfrm>
        </p:grpSpPr>
        <p:sp>
          <p:nvSpPr>
            <p:cNvPr id="35874" name="Oval Callout 48"/>
            <p:cNvSpPr>
              <a:spLocks noChangeArrowheads="1"/>
            </p:cNvSpPr>
            <p:nvPr/>
          </p:nvSpPr>
          <p:spPr bwMode="auto">
            <a:xfrm>
              <a:off x="7564193" y="3500455"/>
              <a:ext cx="97734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80809" y="3589355"/>
              <a:ext cx="118280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>
            <a:off x="2528888" y="2659063"/>
            <a:ext cx="2957512" cy="1150937"/>
          </a:xfrm>
          <a:custGeom>
            <a:avLst/>
            <a:gdLst>
              <a:gd name="T0" fmla="*/ 0 w 2957286"/>
              <a:gd name="T1" fmla="*/ 72692 h 1150522"/>
              <a:gd name="T2" fmla="*/ 526223 w 2957286"/>
              <a:gd name="T3" fmla="*/ 599215 h 1150522"/>
              <a:gd name="T4" fmla="*/ 1524232 w 2957286"/>
              <a:gd name="T5" fmla="*/ 1143892 h 1150522"/>
              <a:gd name="T6" fmla="*/ 2667408 w 2957286"/>
              <a:gd name="T7" fmla="*/ 181627 h 1150522"/>
              <a:gd name="T8" fmla="*/ 2957738 w 2957286"/>
              <a:gd name="T9" fmla="*/ 68 h 1150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7286" h="1150522">
                <a:moveTo>
                  <a:pt x="0" y="72640"/>
                </a:moveTo>
                <a:cubicBezTo>
                  <a:pt x="136071" y="246509"/>
                  <a:pt x="272143" y="420378"/>
                  <a:pt x="526143" y="598783"/>
                </a:cubicBezTo>
                <a:cubicBezTo>
                  <a:pt x="780143" y="777188"/>
                  <a:pt x="1167191" y="1212616"/>
                  <a:pt x="1524000" y="1143068"/>
                </a:cubicBezTo>
                <a:cubicBezTo>
                  <a:pt x="1880809" y="1073520"/>
                  <a:pt x="2428119" y="371997"/>
                  <a:pt x="2667000" y="181497"/>
                </a:cubicBezTo>
                <a:cubicBezTo>
                  <a:pt x="2905881" y="-9003"/>
                  <a:pt x="2957286" y="68"/>
                  <a:pt x="2957286" y="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/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flipH="1">
            <a:off x="1758950" y="2152650"/>
            <a:ext cx="782638" cy="557213"/>
          </a:xfrm>
          <a:prstGeom prst="rect">
            <a:avLst/>
          </a:prstGeom>
          <a:noFill/>
          <a:ln>
            <a:noFill/>
          </a:ln>
          <a:extLst/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src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6634" y="1994194"/>
            <a:ext cx="2666916" cy="1447800"/>
            <a:chOff x="4487468" y="2753359"/>
            <a:chExt cx="3792947" cy="2059093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487468" y="3295225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3" name="Oval Callout 7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462828" y="405383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9" name="Oval Callout 45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88428" y="275335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53" name="Oval Callout 48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</p:grpSp>
      <p:sp>
        <p:nvSpPr>
          <p:cNvPr id="55" name="Shape 1247"/>
          <p:cNvSpPr/>
          <p:nvPr/>
        </p:nvSpPr>
        <p:spPr>
          <a:xfrm>
            <a:off x="2112963" y="33020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Shape 1247"/>
          <p:cNvSpPr/>
          <p:nvPr/>
        </p:nvSpPr>
        <p:spPr>
          <a:xfrm>
            <a:off x="3155950" y="42767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Shape 1247"/>
          <p:cNvSpPr/>
          <p:nvPr/>
        </p:nvSpPr>
        <p:spPr>
          <a:xfrm>
            <a:off x="6178550" y="3970338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Shape 1247"/>
          <p:cNvSpPr/>
          <p:nvPr/>
        </p:nvSpPr>
        <p:spPr>
          <a:xfrm>
            <a:off x="7015163" y="33004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Shape 1247"/>
          <p:cNvSpPr/>
          <p:nvPr/>
        </p:nvSpPr>
        <p:spPr>
          <a:xfrm>
            <a:off x="4392613" y="206533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Shape 1247"/>
          <p:cNvSpPr/>
          <p:nvPr/>
        </p:nvSpPr>
        <p:spPr>
          <a:xfrm>
            <a:off x="2541588" y="243998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78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3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8DC4B83-D8E9-4A42-A1C3-E331B61D2F5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39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2027238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095750" y="3300413"/>
            <a:ext cx="1019175" cy="696912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39195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9736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3911600" y="3821113"/>
            <a:ext cx="268288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965700" y="3821113"/>
            <a:ext cx="266700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54488" y="2265363"/>
            <a:ext cx="847725" cy="407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6700" y="2997200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19950" y="3711575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877058" y="5246688"/>
            <a:ext cx="7809742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</a:rPr>
              <a:t>Reservation </a:t>
            </a:r>
            <a:r>
              <a:rPr lang="en-US" sz="2531" b="0" smtClean="0">
                <a:solidFill>
                  <a:srgbClr val="000000"/>
                </a:solidFill>
              </a:rPr>
              <a:t>also establishes </a:t>
            </a:r>
            <a:r>
              <a:rPr lang="en-US" sz="2531" b="0" dirty="0">
                <a:solidFill>
                  <a:srgbClr val="000000"/>
                </a:solidFill>
              </a:rPr>
              <a:t>a “circuit” within a switch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59" grpId="0" animBg="1" advAuto="0"/>
      <p:bldP spid="1260" grpId="0" animBg="1" advAuto="0"/>
      <p:bldP spid="126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Today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What do today’s access networks look like?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Just for context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How would you build the rest of a network?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Keys are efficiency</a:t>
            </a:r>
            <a:r>
              <a:rPr lang="en-US" sz="2694" dirty="0">
                <a:solidFill>
                  <a:srgbClr val="000000"/>
                </a:solidFill>
              </a:rPr>
              <a:t> </a:t>
            </a:r>
            <a:r>
              <a:rPr lang="en-US" sz="2694" dirty="0" smtClean="0">
                <a:solidFill>
                  <a:srgbClr val="000000"/>
                </a:solidFill>
              </a:rPr>
              <a:t>and reliability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Packet dynamics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Delays, queues, and all that….</a:t>
            </a:r>
            <a:endParaRPr sz="2694" dirty="0">
              <a:solidFill>
                <a:srgbClr val="000000"/>
              </a:solidFill>
            </a:endParaRPr>
          </a:p>
        </p:txBody>
      </p:sp>
      <p:sp>
        <p:nvSpPr>
          <p:cNvPr id="29699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D4689D0-5146-AB4D-B99A-19694185285C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000000"/>
                </a:solidFill>
              </a:rPr>
              <a:t>Many kinds of “circuits”</a:t>
            </a:r>
          </a:p>
        </p:txBody>
      </p:sp>
      <p:sp>
        <p:nvSpPr>
          <p:cNvPr id="1272" name="Shape 12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Time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time in </a:t>
            </a:r>
            <a:r>
              <a:rPr sz="2391" i="0" dirty="0">
                <a:solidFill>
                  <a:srgbClr val="942193"/>
                </a:solidFill>
              </a:rPr>
              <a:t>time slots</a:t>
            </a:r>
            <a:endParaRPr lang="en-US"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time slot per c</a:t>
            </a:r>
            <a:r>
              <a:rPr lang="en-US" sz="2391" i="0" dirty="0">
                <a:solidFill>
                  <a:srgbClr val="000000"/>
                </a:solidFill>
              </a:rPr>
              <a:t>ircuit</a:t>
            </a:r>
            <a:br>
              <a:rPr lang="en-US" sz="2391" i="0" dirty="0">
                <a:solidFill>
                  <a:srgbClr val="000000"/>
                </a:solidFill>
              </a:rPr>
            </a:br>
            <a:endParaRPr sz="2391" i="0" dirty="0">
              <a:solidFill>
                <a:srgbClr val="000000"/>
              </a:solidFill>
            </a:endParaRPr>
          </a:p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Frequency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frequency spectrum in </a:t>
            </a:r>
            <a:r>
              <a:rPr lang="en-US" sz="2391" i="0" dirty="0">
                <a:solidFill>
                  <a:srgbClr val="000000"/>
                </a:solidFill>
              </a:rPr>
              <a:t/>
            </a:r>
            <a:br>
              <a:rPr lang="en-US" sz="2391" i="0" dirty="0">
                <a:solidFill>
                  <a:srgbClr val="000000"/>
                </a:solidFill>
              </a:rPr>
            </a:br>
            <a:r>
              <a:rPr sz="2391" i="0" dirty="0">
                <a:solidFill>
                  <a:srgbClr val="942193"/>
                </a:solidFill>
              </a:rPr>
              <a:t>frequency bands</a:t>
            </a:r>
            <a:endParaRPr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frequency band per </a:t>
            </a:r>
            <a:r>
              <a:rPr lang="en-US" sz="2391" i="0" dirty="0">
                <a:solidFill>
                  <a:srgbClr val="000000"/>
                </a:solidFill>
              </a:rPr>
              <a:t>circuit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endParaRPr lang="en-US" sz="2391" i="0" dirty="0">
              <a:solidFill>
                <a:srgbClr val="000000"/>
              </a:solidFill>
            </a:endParaRPr>
          </a:p>
        </p:txBody>
      </p:sp>
      <p:sp>
        <p:nvSpPr>
          <p:cNvPr id="97283" name="Shape 12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09AC535-987B-614E-96A0-281F2C15184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40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99263" y="2281238"/>
            <a:ext cx="1951037" cy="1300162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0279" y="5257342"/>
              <a:ext cx="1040357" cy="50101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1818"/>
              <a:ext cx="2879725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3315" y="3910013"/>
              <a:ext cx="229628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944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914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542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171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799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771" y="3910013"/>
              <a:ext cx="231971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399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370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6998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6627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6255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502400" y="4597400"/>
            <a:ext cx="2195513" cy="1439863"/>
            <a:chOff x="4923115" y="3724777"/>
            <a:chExt cx="3719235" cy="2047870"/>
          </a:xfrm>
        </p:grpSpPr>
        <p:grpSp>
          <p:nvGrpSpPr>
            <p:cNvPr id="97286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6" y="2474"/>
                <a:ext cx="2128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6" y="2716"/>
                <a:ext cx="2128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6" y="2595"/>
                <a:ext cx="2128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6" y="2837"/>
                <a:ext cx="2128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6" y="2958"/>
                <a:ext cx="2128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6" y="3079"/>
                <a:ext cx="2128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1225" y="3927983"/>
              <a:ext cx="0" cy="1151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7423" y="5271404"/>
              <a:ext cx="1191339" cy="5012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9779" y="4388113"/>
              <a:ext cx="1923688" cy="5970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3777" y="5348171"/>
              <a:ext cx="2455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</p:spTree>
    <p:extLst>
      <p:ext uri="{BB962C8B-B14F-4D97-AF65-F5344CB8AC3E}">
        <p14:creationId xmlns:p14="http://schemas.microsoft.com/office/powerpoint/2010/main" val="24342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9934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99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139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13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3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034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54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5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753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75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3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2391" i="1" dirty="0">
                <a:solidFill>
                  <a:srgbClr val="0000FF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95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9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2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2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2391" i="1" dirty="0">
                <a:solidFill>
                  <a:srgbClr val="0000FF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3088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16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11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4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544513" y="5573713"/>
            <a:ext cx="1298575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teardown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4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  <p:bldP spid="34" grpId="0" animBg="1" advAuto="0"/>
      <p:bldP spid="3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 dirty="0">
              <a:solidFill>
                <a:srgbClr val="CCFFFF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368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8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0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3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Efficiency in </a:t>
            </a:r>
            <a:r>
              <a:rPr lang="en-US" altLang="en-US" dirty="0"/>
              <a:t>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6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513" y="5573713"/>
            <a:ext cx="1298575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teardown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8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1" name="Shape 381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2" name="Shape 382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Internet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9" name="Shape 3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A4DE506-40DE-B64B-9C04-E6BAC22119BF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6" name="Shape 386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795588" y="1860550"/>
            <a:ext cx="1255712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4" name="Shape 394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6" name="Shape 396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0" name="Shape 400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5" name="Shape 405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6" name="Shape 406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76225" y="36972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end-system</a:t>
            </a:r>
          </a:p>
        </p:txBody>
      </p:sp>
      <p:sp>
        <p:nvSpPr>
          <p:cNvPr id="408" name="Shape 408"/>
          <p:cNvSpPr/>
          <p:nvPr/>
        </p:nvSpPr>
        <p:spPr>
          <a:xfrm>
            <a:off x="5741988" y="3643313"/>
            <a:ext cx="1122362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409" name="Shape 409"/>
          <p:cNvSpPr/>
          <p:nvPr/>
        </p:nvSpPr>
        <p:spPr>
          <a:xfrm>
            <a:off x="4022725" y="2143125"/>
            <a:ext cx="63817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410" name="Shape 410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8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ISPs have very similar backbone technologies to connect regions and connect to each other</a:t>
            </a:r>
          </a:p>
          <a:p>
            <a:endParaRPr lang="en-US" dirty="0"/>
          </a:p>
          <a:p>
            <a:r>
              <a:rPr lang="en-US" dirty="0" smtClean="0"/>
              <a:t>But they differ substantially in their “last mile”</a:t>
            </a:r>
          </a:p>
          <a:p>
            <a:pPr lvl="1"/>
            <a:r>
              <a:rPr lang="en-US" dirty="0" smtClean="0"/>
              <a:t>The “access technology” that reaches the consumer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7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ISPs are phone companies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hape 4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AA064C8-535C-214C-BC56-096CE07E702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3" name="Shape 423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4" name="Shape 424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7" name="Shape 427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795588" y="1860550"/>
            <a:ext cx="1255712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5" name="Shape 435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7" name="Shape 437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1" name="Shape 441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6" name="Shape 446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7" name="Shape 447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446338" y="3152775"/>
            <a:ext cx="2921000" cy="52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347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Telephony Access 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2" name="Shape 45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0569A29-585F-0449-8F9A-BDEC41903E78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1" name="Shape 461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2" name="Shape 462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5" name="Shape 465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795588" y="1860550"/>
            <a:ext cx="1255712" cy="119062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3" name="Shape 473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5" name="Shape 475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9" name="Shape 479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4" name="Shape 484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5" name="Shape 485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446338" y="3152775"/>
            <a:ext cx="2921000" cy="52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33031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Mile (logically)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7" name="Shape 49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30F7BEE-D6FA-B74D-9B0E-25EDF036FD70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9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443038" y="3768725"/>
            <a:ext cx="61055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5040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1161</Words>
  <Application>Microsoft Macintosh PowerPoint</Application>
  <PresentationFormat>On-screen Show (4:3)</PresentationFormat>
  <Paragraphs>354</Paragraphs>
  <Slides>48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Office Theme</vt:lpstr>
      <vt:lpstr>Excel.Chart.8</vt:lpstr>
      <vt:lpstr>Microsoft Excel 97 - 2004 Worksheet</vt:lpstr>
      <vt:lpstr>Chart</vt:lpstr>
      <vt:lpstr>CS 353 Designing a Network</vt:lpstr>
      <vt:lpstr>Administrivia</vt:lpstr>
      <vt:lpstr>Need a Notetaker  </vt:lpstr>
      <vt:lpstr>Today</vt:lpstr>
      <vt:lpstr>Remember our Internet Diagram</vt:lpstr>
      <vt:lpstr>ISP Technologies</vt:lpstr>
      <vt:lpstr>Some ISPs are phone companies</vt:lpstr>
      <vt:lpstr>Telephony Access Technology</vt:lpstr>
      <vt:lpstr>Last Mile (logically)</vt:lpstr>
      <vt:lpstr>Last Mile (in reality)</vt:lpstr>
      <vt:lpstr>Digital Subscriber Line (DSL)</vt:lpstr>
      <vt:lpstr>Cable Access Technology</vt:lpstr>
      <vt:lpstr>Many households share access</vt:lpstr>
      <vt:lpstr>Cable</vt:lpstr>
      <vt:lpstr>Enterprise Access Technology</vt:lpstr>
      <vt:lpstr>Ethernet</vt:lpstr>
      <vt:lpstr>Other access technologies</vt:lpstr>
      <vt:lpstr>Access Technologies</vt:lpstr>
      <vt:lpstr>What about the rest of the network?</vt:lpstr>
      <vt:lpstr>What about this design?</vt:lpstr>
      <vt:lpstr>What about this design?</vt:lpstr>
      <vt:lpstr>What about this design?</vt:lpstr>
      <vt:lpstr>Requirements for network topology</vt:lpstr>
      <vt:lpstr>Switched Networks</vt:lpstr>
      <vt:lpstr>Requires sharing of links/switches</vt:lpstr>
      <vt:lpstr>Two approaches to sharing</vt:lpstr>
      <vt:lpstr>Example of “Statistical Multiplexing”</vt:lpstr>
      <vt:lpstr>Which is better?</vt:lpstr>
      <vt:lpstr>Example: three constant sources</vt:lpstr>
      <vt:lpstr>Example: Three “bursty” sources</vt:lpstr>
      <vt:lpstr>What happens with reservations?</vt:lpstr>
      <vt:lpstr>What happens with reservations?</vt:lpstr>
      <vt:lpstr>What happens with on-demand?</vt:lpstr>
      <vt:lpstr>Peak vs Average Rates</vt:lpstr>
      <vt:lpstr>Smooth vs Bursty Applications</vt:lpstr>
      <vt:lpstr>Two approaches to sharing</vt:lpstr>
      <vt:lpstr>Two approaches to sharing</vt:lpstr>
      <vt:lpstr>Circuit Switching</vt:lpstr>
      <vt:lpstr>Circuit Switching</vt:lpstr>
      <vt:lpstr>Many kinds of “circuits”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Efficiency in Circuit Switching 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353 Designing a Network</dc:title>
  <dc:creator>Alefiya Hussain</dc:creator>
  <cp:lastModifiedBy>Alefiya Hussain</cp:lastModifiedBy>
  <cp:revision>3</cp:revision>
  <dcterms:created xsi:type="dcterms:W3CDTF">2016-01-14T22:44:12Z</dcterms:created>
  <dcterms:modified xsi:type="dcterms:W3CDTF">2016-01-14T22:45:27Z</dcterms:modified>
</cp:coreProperties>
</file>