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B7814-3492-3B42-9F5A-DB8315C6569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50DD-3120-0541-AD11-767739CE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6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hape 85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Shape 85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15385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A5F6F99-5B84-AD4A-98D8-D81E1498C18A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0309" y="647096"/>
            <a:ext cx="4339828" cy="3306536"/>
          </a:xfrm>
          <a:solidFill>
            <a:srgbClr val="FFFFFF"/>
          </a:solidFill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320" y="4169834"/>
            <a:ext cx="4720828" cy="38810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150" tIns="43075" rIns="86150" bIns="43075"/>
          <a:lstStyle/>
          <a:p>
            <a:pPr defTabSz="80937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60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384046A-8DDE-704E-8AAC-4BCF34C955E5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0309" y="647096"/>
            <a:ext cx="4339828" cy="3306536"/>
          </a:xfrm>
          <a:solidFill>
            <a:srgbClr val="FFFFFF"/>
          </a:solidFill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320" y="4169834"/>
            <a:ext cx="4720828" cy="38810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150" tIns="43075" rIns="86150" bIns="43075"/>
          <a:lstStyle/>
          <a:p>
            <a:pPr defTabSz="809372"/>
            <a:r>
              <a:rPr lang="en-US" altLang="en-US"/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68824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0FCBFB1-2F2D-0042-B9F1-666BEDF06C9C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0309" y="647096"/>
            <a:ext cx="4339828" cy="3306536"/>
          </a:xfrm>
          <a:solidFill>
            <a:srgbClr val="FFFFFF"/>
          </a:solidFill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320" y="4169834"/>
            <a:ext cx="4720828" cy="38810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150" tIns="43075" rIns="86150" bIns="43075"/>
          <a:lstStyle/>
          <a:p>
            <a:pPr defTabSz="809372"/>
            <a:r>
              <a:rPr lang="en-US" altLang="en-US"/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604650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7B8B575-AABE-144E-830D-DF2F78D33859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0309" y="647096"/>
            <a:ext cx="4339828" cy="3306536"/>
          </a:xfrm>
          <a:solidFill>
            <a:srgbClr val="FFFFFF"/>
          </a:solidFill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320" y="4169834"/>
            <a:ext cx="4720828" cy="38810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150" tIns="43075" rIns="86150" bIns="43075"/>
          <a:lstStyle/>
          <a:p>
            <a:pPr defTabSz="809372"/>
            <a:r>
              <a:rPr lang="en-US" altLang="en-US"/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664774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1814" tIns="40907" rIns="81814" bIns="40907"/>
          <a:lstStyle/>
          <a:p>
            <a:endParaRPr lang="en-US" altLang="en-US"/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2A04EBA-238C-144B-91BE-4B4D73ABC29C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68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hape 126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6" name="Shape 126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2077894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hape 126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4" name="Shape 126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788348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1814" tIns="40907" rIns="81814" bIns="40907"/>
          <a:lstStyle/>
          <a:p>
            <a:endParaRPr lang="en-US" altLang="en-US"/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2A04EBA-238C-144B-91BE-4B4D73ABC29C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403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discuss at end of lecture…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9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9" name="Shape 8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This plot shows the average queuing delay experienced by a packet arriving at a buffer,</a:t>
            </a:r>
          </a:p>
          <a:p>
            <a:pPr lvl="0">
              <a:defRPr sz="1800"/>
            </a:pPr>
            <a:endParaRPr sz="2100"/>
          </a:p>
          <a:p>
            <a:pPr lvl="0">
              <a:defRPr sz="1800"/>
            </a:pPr>
            <a:r>
              <a:rPr sz="2100"/>
              <a:t>as a function of this entity here, which is the arrival rate divided by the departure rate.</a:t>
            </a:r>
          </a:p>
          <a:p>
            <a:pPr lvl="0">
              <a:defRPr sz="1800"/>
            </a:pPr>
            <a:endParaRPr sz="2100"/>
          </a:p>
          <a:p>
            <a:pPr lvl="0">
              <a:defRPr sz="1800"/>
            </a:pPr>
            <a:r>
              <a:rPr sz="2100"/>
              <a:t>As this entity approaches 1 (the arrival rate approaches the departure rate),</a:t>
            </a:r>
          </a:p>
          <a:p>
            <a:pPr lvl="0">
              <a:defRPr sz="1800"/>
            </a:pPr>
            <a:endParaRPr sz="2100"/>
          </a:p>
          <a:p>
            <a:pPr lvl="0">
              <a:defRPr sz="1800"/>
            </a:pPr>
            <a:r>
              <a:rPr sz="2100"/>
              <a:t>the average delay goes to infinity.</a:t>
            </a:r>
          </a:p>
          <a:p>
            <a:pPr lvl="0">
              <a:defRPr sz="1800"/>
            </a:pPr>
            <a:endParaRPr sz="2100"/>
          </a:p>
          <a:p>
            <a:pPr lvl="0">
              <a:defRPr sz="1800"/>
            </a:pPr>
            <a:r>
              <a:rPr sz="2100"/>
              <a:t>The important thing to note about this curve is the shape.</a:t>
            </a:r>
          </a:p>
          <a:p>
            <a:pPr lvl="0">
              <a:defRPr sz="1800"/>
            </a:pPr>
            <a:endParaRPr sz="2100"/>
          </a:p>
          <a:p>
            <a:pPr lvl="0">
              <a:defRPr sz="1800"/>
            </a:pPr>
            <a:r>
              <a:rPr sz="2100"/>
              <a:t>When we approach close to this area here, the curve goes up very fast.</a:t>
            </a:r>
          </a:p>
          <a:p>
            <a:pPr lvl="0">
              <a:defRPr sz="1800"/>
            </a:pPr>
            <a:endParaRPr sz="2100"/>
          </a:p>
          <a:p>
            <a:pPr lvl="0">
              <a:defRPr sz="1800"/>
            </a:pPr>
            <a:r>
              <a:rPr sz="2100"/>
              <a:t>This means that small changes in arrival rate can have a dramatic impact on delay.</a:t>
            </a:r>
          </a:p>
          <a:p>
            <a:pPr lvl="0">
              <a:defRPr sz="1800"/>
            </a:pPr>
            <a:endParaRPr sz="2100"/>
          </a:p>
          <a:p>
            <a:pPr lvl="0">
              <a:defRPr sz="1800"/>
            </a:pPr>
            <a:r>
              <a:rPr sz="2100"/>
              <a:t>This is what happens when you are driving in a congested highway.</a:t>
            </a:r>
          </a:p>
          <a:p>
            <a:pPr lvl="0">
              <a:defRPr sz="1800"/>
            </a:pPr>
            <a:endParaRPr sz="2100"/>
          </a:p>
          <a:p>
            <a:pPr lvl="0">
              <a:defRPr sz="1800"/>
            </a:pPr>
            <a:r>
              <a:rPr sz="2100"/>
              <a:t>The smallest disturbance (like one car braking) can significantly increase your delay.</a:t>
            </a:r>
          </a:p>
          <a:p>
            <a:pPr lvl="0">
              <a:defRPr sz="1800"/>
            </a:pPr>
            <a:endParaRPr sz="2100"/>
          </a:p>
          <a:p>
            <a:pPr lvl="0">
              <a:defRPr sz="1800"/>
            </a:pPr>
            <a:r>
              <a:rPr sz="2100"/>
              <a:t>When you design a queuing system, you want it to operate far from that point.</a:t>
            </a:r>
          </a:p>
        </p:txBody>
      </p:sp>
    </p:spTree>
    <p:extLst>
      <p:ext uri="{BB962C8B-B14F-4D97-AF65-F5344CB8AC3E}">
        <p14:creationId xmlns:p14="http://schemas.microsoft.com/office/powerpoint/2010/main" val="418142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1814" tIns="40907" rIns="81814" bIns="40907"/>
          <a:lstStyle/>
          <a:p>
            <a:endParaRPr lang="en-US" altLang="en-US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75ADC18-C906-0248-82CB-48ECE99B5C8E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471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200" b="0">
                <a:latin typeface="Times New Roman" charset="0"/>
              </a:rPr>
              <a:pPr eaLnBrk="1" hangingPunct="1"/>
              <a:t>68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9EDCC1-5CF9-E94D-B907-7FC1E01BDC7F}" type="slidenum">
              <a:rPr lang="en-US" sz="1200" b="0">
                <a:latin typeface="Times New Roman" charset="0"/>
              </a:rPr>
              <a:pPr eaLnBrk="1" hangingPunct="1"/>
              <a:t>70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8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DF67D9-6D40-D341-B011-267D4EDB775B}" type="slidenum">
              <a:rPr lang="en-US" sz="1200" b="0">
                <a:latin typeface="Times New Roman" charset="0"/>
              </a:rPr>
              <a:pPr eaLnBrk="1" hangingPunct="1"/>
              <a:t>72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06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200" b="0">
                <a:latin typeface="Times New Roman" charset="0"/>
              </a:rPr>
              <a:pPr eaLnBrk="1" hangingPunct="1"/>
              <a:t>75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36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r>
              <a:rPr lang="en-US" dirty="0" err="1" smtClean="0"/>
              <a:t>thatfirst</a:t>
            </a:r>
            <a:r>
              <a:rPr lang="en-US" dirty="0" smtClean="0"/>
              <a:t> three are making unit of delivery bigger, next</a:t>
            </a:r>
            <a:r>
              <a:rPr lang="en-US" baseline="0" dirty="0" smtClean="0"/>
              <a:t> two go from wire to global.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9E2286-9DB7-7F48-B1BC-A53967C70A00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hape 126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Shape 126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536104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hape 127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Shape 1275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160681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7EAF196-CF37-0F4C-99A7-F1117FB022F0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0309" y="647096"/>
            <a:ext cx="4339828" cy="3306536"/>
          </a:xfrm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320" y="4169834"/>
            <a:ext cx="4720828" cy="38810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150" tIns="43075" rIns="86150" bIns="43075"/>
          <a:lstStyle/>
          <a:p>
            <a:pPr defTabSz="80937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105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9376C5C-416F-9543-BA15-05CF955C437B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0309" y="647096"/>
            <a:ext cx="4339828" cy="3306536"/>
          </a:xfrm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320" y="4169834"/>
            <a:ext cx="4720828" cy="38810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150" tIns="43075" rIns="86150" bIns="43075"/>
          <a:lstStyle/>
          <a:p>
            <a:pPr defTabSz="80937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05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87374EA-5B0F-584D-8210-6B4342CC1D7E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0309" y="647096"/>
            <a:ext cx="4339828" cy="3306536"/>
          </a:xfrm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320" y="4169834"/>
            <a:ext cx="4720828" cy="38810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150" tIns="43075" rIns="86150" bIns="43075"/>
          <a:lstStyle/>
          <a:p>
            <a:pPr defTabSz="80937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45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7436546-2716-C84D-BE4F-ED27343AF47B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0309" y="647096"/>
            <a:ext cx="4339828" cy="3306536"/>
          </a:xfrm>
          <a:solidFill>
            <a:srgbClr val="FFFFFF"/>
          </a:solidFill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320" y="4169834"/>
            <a:ext cx="4720828" cy="38810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150" tIns="43075" rIns="86150" bIns="43075"/>
          <a:lstStyle/>
          <a:p>
            <a:pPr defTabSz="80937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82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641824" y="8271631"/>
            <a:ext cx="2786063" cy="4354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14" tIns="40907" rIns="81814" bIns="40907"/>
          <a:lstStyle>
            <a:lvl1pPr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663714" indent="-255275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2260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431041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39480" indent="-204220" defTabSz="85592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71946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04411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136877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569342" indent="-204220" defTabSz="8559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4285A58-8971-F04F-AAC0-786CC8C8FB99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0309" y="647096"/>
            <a:ext cx="4339828" cy="3306536"/>
          </a:xfrm>
          <a:solidFill>
            <a:srgbClr val="FFFFFF"/>
          </a:solidFill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320" y="4169834"/>
            <a:ext cx="4720828" cy="38810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150" tIns="43075" rIns="86150" bIns="43075"/>
          <a:lstStyle/>
          <a:p>
            <a:pPr defTabSz="80937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06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346B-DA3F-5942-B2DB-EC79E0772DFD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567-E0B2-094E-99BC-AB0C146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9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346B-DA3F-5942-B2DB-EC79E0772DFD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567-E0B2-094E-99BC-AB0C146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346B-DA3F-5942-B2DB-EC79E0772DFD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567-E0B2-094E-99BC-AB0C146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346B-DA3F-5942-B2DB-EC79E0772DFD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567-E0B2-094E-99BC-AB0C146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2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346B-DA3F-5942-B2DB-EC79E0772DFD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567-E0B2-094E-99BC-AB0C146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2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346B-DA3F-5942-B2DB-EC79E0772DFD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567-E0B2-094E-99BC-AB0C146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346B-DA3F-5942-B2DB-EC79E0772DFD}" type="datetimeFigureOut">
              <a:rPr lang="en-US" smtClean="0"/>
              <a:t>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567-E0B2-094E-99BC-AB0C146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346B-DA3F-5942-B2DB-EC79E0772DFD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567-E0B2-094E-99BC-AB0C146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0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346B-DA3F-5942-B2DB-EC79E0772DFD}" type="datetimeFigureOut">
              <a:rPr lang="en-US" smtClean="0"/>
              <a:t>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567-E0B2-094E-99BC-AB0C146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346B-DA3F-5942-B2DB-EC79E0772DFD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567-E0B2-094E-99BC-AB0C146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346B-DA3F-5942-B2DB-EC79E0772DFD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567-E0B2-094E-99BC-AB0C146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1346B-DA3F-5942-B2DB-EC79E0772DFD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2567-E0B2-094E-99BC-AB0C146F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7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2.png"/><Relationship Id="rId6" Type="http://schemas.openxmlformats.org/officeDocument/2006/relationships/oleObject" Target="../embeddings/Microsoft_Excel_97_-_2004_Worksheet2.xls"/><Relationship Id="rId7" Type="http://schemas.openxmlformats.org/officeDocument/2006/relationships/image" Target="../media/image3.png"/><Relationship Id="rId8" Type="http://schemas.openxmlformats.org/officeDocument/2006/relationships/oleObject" Target="../embeddings/Microsoft_Excel_97_-_2004_Worksheet3.xls"/><Relationship Id="rId9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Two approaches to sharing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Reservations </a:t>
            </a:r>
            <a:r>
              <a:rPr lang="en-US" sz="3094" dirty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3094" b="1" dirty="0">
                <a:solidFill>
                  <a:srgbClr val="000000"/>
                </a:solidFill>
                <a:sym typeface="Wingdings"/>
              </a:rPr>
              <a:t>circuit switching</a:t>
            </a:r>
            <a:endParaRPr lang="en-US" sz="3094" b="1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On </a:t>
            </a:r>
            <a:r>
              <a:rPr lang="en-US" sz="3094" dirty="0">
                <a:solidFill>
                  <a:srgbClr val="000000"/>
                </a:solidFill>
              </a:rPr>
              <a:t>demand </a:t>
            </a:r>
            <a:r>
              <a:rPr lang="en-US" sz="3094" dirty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3094" b="1" dirty="0">
                <a:solidFill>
                  <a:srgbClr val="000000"/>
                </a:solidFill>
                <a:sym typeface="Wingdings"/>
              </a:rPr>
              <a:t>packet switching</a:t>
            </a:r>
            <a:endParaRPr lang="en-US" sz="3094" b="1" dirty="0">
              <a:solidFill>
                <a:srgbClr val="000000"/>
              </a:solidFill>
            </a:endParaRPr>
          </a:p>
          <a:p>
            <a:pPr marL="222973" indent="0">
              <a:buFont typeface="Wingdings" charset="2"/>
              <a:buNone/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</p:txBody>
      </p:sp>
      <p:sp>
        <p:nvSpPr>
          <p:cNvPr id="89091" name="Shape 85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AE027326-0034-244B-B34B-4DE9E1C68777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1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38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0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altLang="zh-TW" sz="2391" i="1" dirty="0">
                <a:solidFill>
                  <a:srgbClr val="0000FF"/>
                </a:solidFill>
                <a:latin typeface="Arial" charset="0"/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38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0" y="2635250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6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0959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9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109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hape 1261"/>
          <p:cNvSpPr/>
          <p:nvPr/>
        </p:nvSpPr>
        <p:spPr>
          <a:xfrm>
            <a:off x="-69850" y="3235325"/>
            <a:ext cx="187325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Circuit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 establishment</a:t>
            </a:r>
            <a:endParaRPr sz="2180" b="0" dirty="0">
              <a:solidFill>
                <a:srgbClr val="000000"/>
              </a:solidFill>
            </a:endParaRPr>
          </a:p>
        </p:txBody>
      </p:sp>
      <p:sp>
        <p:nvSpPr>
          <p:cNvPr id="32" name="Shape 1261"/>
          <p:cNvSpPr/>
          <p:nvPr/>
        </p:nvSpPr>
        <p:spPr>
          <a:xfrm>
            <a:off x="828675" y="4279900"/>
            <a:ext cx="1017588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Data 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transfer</a:t>
            </a:r>
            <a:endParaRPr sz="218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3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dvAuto="0"/>
      <p:bldP spid="32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0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altLang="zh-TW" sz="2391" i="1" dirty="0">
                <a:solidFill>
                  <a:srgbClr val="0000FF"/>
                </a:solidFill>
                <a:latin typeface="Arial" charset="0"/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1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38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0" y="2635250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3088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116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4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1116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Shape 1261"/>
          <p:cNvSpPr/>
          <p:nvPr/>
        </p:nvSpPr>
        <p:spPr>
          <a:xfrm>
            <a:off x="-69850" y="3235325"/>
            <a:ext cx="187325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Circuit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 establishment</a:t>
            </a:r>
            <a:endParaRPr sz="2180" b="0" dirty="0">
              <a:solidFill>
                <a:srgbClr val="000000"/>
              </a:solidFill>
            </a:endParaRPr>
          </a:p>
        </p:txBody>
      </p:sp>
      <p:sp>
        <p:nvSpPr>
          <p:cNvPr id="34" name="Shape 1261"/>
          <p:cNvSpPr/>
          <p:nvPr/>
        </p:nvSpPr>
        <p:spPr>
          <a:xfrm>
            <a:off x="828675" y="4279900"/>
            <a:ext cx="1017588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Data 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transfer</a:t>
            </a:r>
            <a:endParaRPr sz="2180" b="0" dirty="0">
              <a:solidFill>
                <a:srgbClr val="000000"/>
              </a:solidFill>
            </a:endParaRPr>
          </a:p>
        </p:txBody>
      </p:sp>
      <p:sp>
        <p:nvSpPr>
          <p:cNvPr id="35" name="Shape 1261"/>
          <p:cNvSpPr/>
          <p:nvPr/>
        </p:nvSpPr>
        <p:spPr>
          <a:xfrm>
            <a:off x="544513" y="5573713"/>
            <a:ext cx="1298575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Circuit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 teardown</a:t>
            </a:r>
            <a:endParaRPr sz="218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7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dvAuto="0"/>
      <p:bldP spid="34" grpId="0" animBg="1" advAuto="0"/>
      <p:bldP spid="3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Stopped </a:t>
            </a:r>
            <a:r>
              <a:rPr lang="en-US" dirty="0" smtClean="0"/>
              <a:t>here on Thursday 1/14/2016…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28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734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734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7348" name="AutoShape 13"/>
          <p:cNvSpPr>
            <a:spLocks noChangeArrowheads="1"/>
          </p:cNvSpPr>
          <p:nvPr/>
        </p:nvSpPr>
        <p:spPr bwMode="auto">
          <a:xfrm rot="5400000">
            <a:off x="3714750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endParaRPr lang="en-US" altLang="zh-TW" sz="2391" i="1" dirty="0">
              <a:solidFill>
                <a:srgbClr val="CCFFFF"/>
              </a:solidFill>
              <a:latin typeface="Arial" charset="0"/>
              <a:ea typeface="PMingLiU" charset="0"/>
              <a:cs typeface="PMingLiU" charset="0"/>
            </a:endParaRPr>
          </a:p>
        </p:txBody>
      </p:sp>
      <p:sp>
        <p:nvSpPr>
          <p:cNvPr id="5734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50" name="AutoShape 17"/>
          <p:cNvSpPr>
            <a:spLocks noChangeArrowheads="1"/>
          </p:cNvSpPr>
          <p:nvPr/>
        </p:nvSpPr>
        <p:spPr bwMode="auto">
          <a:xfrm rot="16200000" flipH="1">
            <a:off x="4409282" y="3615531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51" name="AutoShape 18"/>
          <p:cNvSpPr>
            <a:spLocks noChangeArrowheads="1"/>
          </p:cNvSpPr>
          <p:nvPr/>
        </p:nvSpPr>
        <p:spPr bwMode="auto">
          <a:xfrm rot="16200000" flipH="1">
            <a:off x="4441825" y="1366838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52" name="AutoShape 19"/>
          <p:cNvSpPr>
            <a:spLocks noChangeArrowheads="1"/>
          </p:cNvSpPr>
          <p:nvPr/>
        </p:nvSpPr>
        <p:spPr bwMode="auto">
          <a:xfrm rot="5400000">
            <a:off x="4502150" y="2635250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5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54" name="AutoShape 54"/>
          <p:cNvSpPr>
            <a:spLocks/>
          </p:cNvSpPr>
          <p:nvPr/>
        </p:nvSpPr>
        <p:spPr bwMode="auto">
          <a:xfrm>
            <a:off x="1828800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endParaRPr lang="en-US" sz="1617" dirty="0">
              <a:latin typeface="PMingLiU" charset="0"/>
            </a:endParaRPr>
          </a:p>
        </p:txBody>
      </p:sp>
      <p:sp>
        <p:nvSpPr>
          <p:cNvPr id="5735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58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57359" name="Text Box 84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7360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61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7362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7363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57364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1368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8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7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68" name="Rectangle 93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69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 rot="5400000">
            <a:off x="4036219" y="2135981"/>
            <a:ext cx="1066800" cy="5176838"/>
          </a:xfrm>
          <a:prstGeom prst="parallelogram">
            <a:avLst>
              <a:gd name="adj" fmla="val 45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endParaRPr lang="en-US" altLang="zh-TW" sz="2391" i="1">
              <a:solidFill>
                <a:srgbClr val="000000"/>
              </a:solidFill>
              <a:latin typeface="Arial" charset="0"/>
              <a:ea typeface="PMingLiU" charset="0"/>
              <a:cs typeface="PMingLiU" charset="0"/>
            </a:endParaRP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rot="5400000">
            <a:off x="4188619" y="2669381"/>
            <a:ext cx="762000" cy="5176838"/>
          </a:xfrm>
          <a:prstGeom prst="parallelogram">
            <a:avLst>
              <a:gd name="adj" fmla="val 62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endParaRPr lang="en-US" altLang="zh-TW" sz="2391" i="1">
              <a:solidFill>
                <a:srgbClr val="000000"/>
              </a:solidFill>
              <a:latin typeface="Arial" charset="0"/>
              <a:ea typeface="PMingLiU" charset="0"/>
              <a:cs typeface="PMingLiU" charset="0"/>
            </a:endParaRPr>
          </a:p>
        </p:txBody>
      </p:sp>
      <p:sp>
        <p:nvSpPr>
          <p:cNvPr id="57372" name="Line 15"/>
          <p:cNvSpPr>
            <a:spLocks noChangeShapeType="1"/>
          </p:cNvSpPr>
          <p:nvPr/>
        </p:nvSpPr>
        <p:spPr bwMode="auto">
          <a:xfrm>
            <a:off x="2005013" y="2787650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73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7374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1136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Efficiency in </a:t>
            </a:r>
            <a:r>
              <a:rPr lang="en-US" altLang="en-US" dirty="0"/>
              <a:t>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Shape 1261"/>
          <p:cNvSpPr/>
          <p:nvPr/>
        </p:nvSpPr>
        <p:spPr>
          <a:xfrm>
            <a:off x="-69850" y="3235325"/>
            <a:ext cx="187325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Circuit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 establishment</a:t>
            </a:r>
            <a:endParaRPr sz="2180" b="0" dirty="0">
              <a:solidFill>
                <a:srgbClr val="000000"/>
              </a:solidFill>
            </a:endParaRPr>
          </a:p>
        </p:txBody>
      </p:sp>
      <p:sp>
        <p:nvSpPr>
          <p:cNvPr id="36" name="Shape 1261"/>
          <p:cNvSpPr/>
          <p:nvPr/>
        </p:nvSpPr>
        <p:spPr>
          <a:xfrm>
            <a:off x="828675" y="4279900"/>
            <a:ext cx="1017588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Data 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transfer</a:t>
            </a:r>
            <a:endParaRPr sz="2180" b="0" dirty="0">
              <a:solidFill>
                <a:srgbClr val="000000"/>
              </a:solidFill>
            </a:endParaRPr>
          </a:p>
        </p:txBody>
      </p:sp>
      <p:sp>
        <p:nvSpPr>
          <p:cNvPr id="37" name="Shape 1261"/>
          <p:cNvSpPr/>
          <p:nvPr/>
        </p:nvSpPr>
        <p:spPr>
          <a:xfrm>
            <a:off x="544513" y="5573713"/>
            <a:ext cx="1298575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Circuit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 teardown</a:t>
            </a:r>
            <a:endParaRPr sz="218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 advAuto="0"/>
      <p:bldP spid="36" grpId="0" animBg="1" advAuto="0"/>
      <p:bldP spid="37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6246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6246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62468" name="AutoShape 13"/>
          <p:cNvSpPr>
            <a:spLocks noChangeArrowheads="1"/>
          </p:cNvSpPr>
          <p:nvPr/>
        </p:nvSpPr>
        <p:spPr bwMode="auto">
          <a:xfrm rot="5400000">
            <a:off x="4327525" y="1789113"/>
            <a:ext cx="541337" cy="5176838"/>
          </a:xfrm>
          <a:prstGeom prst="parallelogram">
            <a:avLst>
              <a:gd name="adj" fmla="val 719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altLang="zh-TW" sz="1600" i="1" dirty="0" smtClean="0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rPr>
              <a:t>Data</a:t>
            </a:r>
            <a:endParaRPr lang="en-US" altLang="zh-TW" sz="1600" i="1" dirty="0">
              <a:solidFill>
                <a:srgbClr val="000000"/>
              </a:solidFill>
              <a:latin typeface="Arial" charset="0"/>
              <a:ea typeface="PMingLiU" charset="0"/>
              <a:cs typeface="PMingLiU" charset="0"/>
            </a:endParaRPr>
          </a:p>
        </p:txBody>
      </p:sp>
      <p:sp>
        <p:nvSpPr>
          <p:cNvPr id="62469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70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71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72" name="AutoShape 17"/>
          <p:cNvSpPr>
            <a:spLocks noChangeArrowheads="1"/>
          </p:cNvSpPr>
          <p:nvPr/>
        </p:nvSpPr>
        <p:spPr bwMode="auto">
          <a:xfrm rot="16200000" flipH="1">
            <a:off x="4409282" y="2409031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73" name="AutoShape 18"/>
          <p:cNvSpPr>
            <a:spLocks noChangeArrowheads="1"/>
          </p:cNvSpPr>
          <p:nvPr/>
        </p:nvSpPr>
        <p:spPr bwMode="auto">
          <a:xfrm rot="16200000" flipH="1">
            <a:off x="4441825" y="1366838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74" name="AutoShape 19"/>
          <p:cNvSpPr>
            <a:spLocks noChangeArrowheads="1"/>
          </p:cNvSpPr>
          <p:nvPr/>
        </p:nvSpPr>
        <p:spPr bwMode="auto">
          <a:xfrm rot="5400000">
            <a:off x="4502150" y="2635250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75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78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79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80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62481" name="Text Box 84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2482" name="AutoShape 85"/>
          <p:cNvSpPr>
            <a:spLocks noChangeArrowheads="1"/>
          </p:cNvSpPr>
          <p:nvPr/>
        </p:nvSpPr>
        <p:spPr bwMode="auto">
          <a:xfrm rot="5400000">
            <a:off x="4341019" y="19835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83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62484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62485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6248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1778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82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9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90" name="Rectangle 93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2491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117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Efficiency in </a:t>
            </a:r>
            <a:r>
              <a:rPr lang="en-US" altLang="en-US" dirty="0"/>
              <a:t>Circuit Switching </a:t>
            </a:r>
          </a:p>
        </p:txBody>
      </p:sp>
    </p:spTree>
    <p:extLst>
      <p:ext uri="{BB962C8B-B14F-4D97-AF65-F5344CB8AC3E}">
        <p14:creationId xmlns:p14="http://schemas.microsoft.com/office/powerpoint/2010/main" val="2417533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4222750" y="46069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5539" name="Rectangle 32"/>
          <p:cNvSpPr>
            <a:spLocks noChangeArrowheads="1"/>
          </p:cNvSpPr>
          <p:nvPr/>
        </p:nvSpPr>
        <p:spPr bwMode="auto">
          <a:xfrm>
            <a:off x="4451350" y="29305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5540" name="Rectangle 33"/>
          <p:cNvSpPr>
            <a:spLocks noChangeArrowheads="1"/>
          </p:cNvSpPr>
          <p:nvPr/>
        </p:nvSpPr>
        <p:spPr bwMode="auto">
          <a:xfrm>
            <a:off x="5899150" y="36163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cxnSp>
        <p:nvCxnSpPr>
          <p:cNvPr id="119812" name="Straight Connector 12"/>
          <p:cNvCxnSpPr>
            <a:cxnSpLocks noChangeShapeType="1"/>
          </p:cNvCxnSpPr>
          <p:nvPr/>
        </p:nvCxnSpPr>
        <p:spPr bwMode="auto">
          <a:xfrm>
            <a:off x="6203950" y="3754438"/>
            <a:ext cx="609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3" name="Straight Connector 43"/>
          <p:cNvCxnSpPr>
            <a:cxnSpLocks noChangeShapeType="1"/>
            <a:stCxn id="65540" idx="2"/>
          </p:cNvCxnSpPr>
          <p:nvPr/>
        </p:nvCxnSpPr>
        <p:spPr bwMode="auto">
          <a:xfrm flipH="1">
            <a:off x="5975350" y="3921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4" name="Straight Connector 49"/>
          <p:cNvCxnSpPr>
            <a:cxnSpLocks noChangeShapeType="1"/>
          </p:cNvCxnSpPr>
          <p:nvPr/>
        </p:nvCxnSpPr>
        <p:spPr bwMode="auto">
          <a:xfrm flipH="1">
            <a:off x="4756150" y="25495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5" name="Straight Connector 53"/>
          <p:cNvCxnSpPr>
            <a:cxnSpLocks noChangeShapeType="1"/>
            <a:stCxn id="65538" idx="3"/>
            <a:endCxn id="65540" idx="1"/>
          </p:cNvCxnSpPr>
          <p:nvPr/>
        </p:nvCxnSpPr>
        <p:spPr bwMode="auto">
          <a:xfrm flipV="1">
            <a:off x="4527550" y="3768725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6" name="Straight Connector 56"/>
          <p:cNvCxnSpPr>
            <a:cxnSpLocks noChangeShapeType="1"/>
            <a:stCxn id="65539" idx="3"/>
            <a:endCxn id="65540" idx="1"/>
          </p:cNvCxnSpPr>
          <p:nvPr/>
        </p:nvCxnSpPr>
        <p:spPr bwMode="auto">
          <a:xfrm>
            <a:off x="4756150" y="30829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7" name="Straight Connector 59"/>
          <p:cNvCxnSpPr>
            <a:cxnSpLocks noChangeShapeType="1"/>
          </p:cNvCxnSpPr>
          <p:nvPr/>
        </p:nvCxnSpPr>
        <p:spPr bwMode="auto">
          <a:xfrm>
            <a:off x="4222750" y="26257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8" name="Straight Connector 62"/>
          <p:cNvCxnSpPr>
            <a:cxnSpLocks noChangeShapeType="1"/>
            <a:stCxn id="65560" idx="2"/>
            <a:endCxn id="65538" idx="1"/>
          </p:cNvCxnSpPr>
          <p:nvPr/>
        </p:nvCxnSpPr>
        <p:spPr bwMode="auto">
          <a:xfrm>
            <a:off x="3613150" y="422592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9" name="Straight Connector 67"/>
          <p:cNvCxnSpPr>
            <a:cxnSpLocks noChangeShapeType="1"/>
          </p:cNvCxnSpPr>
          <p:nvPr/>
        </p:nvCxnSpPr>
        <p:spPr bwMode="auto">
          <a:xfrm flipV="1">
            <a:off x="3003550" y="41497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98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3498850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9821" name="Straight Connector 88"/>
          <p:cNvCxnSpPr>
            <a:cxnSpLocks noChangeShapeType="1"/>
            <a:stCxn id="65553" idx="3"/>
          </p:cNvCxnSpPr>
          <p:nvPr/>
        </p:nvCxnSpPr>
        <p:spPr bwMode="auto">
          <a:xfrm>
            <a:off x="2851150" y="346392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2" name="Straight Connector 90"/>
          <p:cNvCxnSpPr>
            <a:cxnSpLocks noChangeShapeType="1"/>
          </p:cNvCxnSpPr>
          <p:nvPr/>
        </p:nvCxnSpPr>
        <p:spPr bwMode="auto">
          <a:xfrm>
            <a:off x="2317750" y="30067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3" name="Straight Connector 91"/>
          <p:cNvCxnSpPr>
            <a:cxnSpLocks noChangeShapeType="1"/>
          </p:cNvCxnSpPr>
          <p:nvPr/>
        </p:nvCxnSpPr>
        <p:spPr bwMode="auto">
          <a:xfrm flipH="1">
            <a:off x="2089150" y="3463925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3" name="Rectangle 87"/>
          <p:cNvSpPr>
            <a:spLocks noChangeArrowheads="1"/>
          </p:cNvSpPr>
          <p:nvPr/>
        </p:nvSpPr>
        <p:spPr bwMode="auto">
          <a:xfrm>
            <a:off x="2546350" y="33115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pic>
        <p:nvPicPr>
          <p:cNvPr id="11982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4184650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23209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21685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25495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33877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43783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60" name="Rectangle 36"/>
          <p:cNvSpPr>
            <a:spLocks noChangeArrowheads="1"/>
          </p:cNvSpPr>
          <p:nvPr/>
        </p:nvSpPr>
        <p:spPr bwMode="auto">
          <a:xfrm>
            <a:off x="3460750" y="39211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cxnSp>
        <p:nvCxnSpPr>
          <p:cNvPr id="119832" name="Straight Connector 34"/>
          <p:cNvCxnSpPr>
            <a:cxnSpLocks noChangeShapeType="1"/>
          </p:cNvCxnSpPr>
          <p:nvPr/>
        </p:nvCxnSpPr>
        <p:spPr bwMode="auto">
          <a:xfrm flipV="1">
            <a:off x="3613150" y="3082925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>
            <a:spLocks noChangeArrowheads="1"/>
          </p:cNvSpPr>
          <p:nvPr/>
        </p:nvSpPr>
        <p:spPr bwMode="auto">
          <a:xfrm flipH="1">
            <a:off x="1524000" y="2362200"/>
            <a:ext cx="501650" cy="525463"/>
          </a:xfrm>
          <a:prstGeom prst="rect">
            <a:avLst/>
          </a:prstGeom>
          <a:noFill/>
          <a:ln>
            <a:noFill/>
          </a:ln>
          <a:extLst/>
        </p:spPr>
        <p:txBody>
          <a:bodyPr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812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 flipH="1">
            <a:off x="7086600" y="3352800"/>
            <a:ext cx="425450" cy="525463"/>
          </a:xfrm>
          <a:prstGeom prst="rect">
            <a:avLst/>
          </a:prstGeom>
          <a:noFill/>
          <a:ln>
            <a:noFill/>
          </a:ln>
          <a:extLst/>
        </p:spPr>
        <p:txBody>
          <a:bodyPr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812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198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Circuit </a:t>
            </a:r>
            <a:r>
              <a:rPr lang="en-US" altLang="en-US" dirty="0" smtClean="0"/>
              <a:t>Switching </a:t>
            </a:r>
            <a:r>
              <a:rPr lang="en-US" altLang="en-US" smtClean="0"/>
              <a:t>and Failures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529262"/>
            <a:ext cx="8305800" cy="601663"/>
          </a:xfr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Font typeface="Wingdings" charset="2"/>
              <a:buNone/>
              <a:defRPr/>
            </a:pPr>
            <a:r>
              <a:rPr lang="en-US" sz="2601" dirty="0"/>
              <a:t>Circuit switching doesn’t “route around trouble” </a:t>
            </a: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565400" y="2819400"/>
            <a:ext cx="4064000" cy="990600"/>
          </a:xfrm>
          <a:custGeom>
            <a:avLst/>
            <a:gdLst>
              <a:gd name="T0" fmla="*/ 0 w 4064000"/>
              <a:gd name="T1" fmla="*/ 0 h 871184"/>
              <a:gd name="T2" fmla="*/ 1052286 w 4064000"/>
              <a:gd name="T3" fmla="*/ 1280301 h 871184"/>
              <a:gd name="T4" fmla="*/ 2068286 w 4064000"/>
              <a:gd name="T5" fmla="*/ 160037 h 871184"/>
              <a:gd name="T6" fmla="*/ 3646715 w 4064000"/>
              <a:gd name="T7" fmla="*/ 933552 h 871184"/>
              <a:gd name="T8" fmla="*/ 4064000 w 4064000"/>
              <a:gd name="T9" fmla="*/ 960225 h 871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64000" h="871184">
                <a:moveTo>
                  <a:pt x="0" y="0"/>
                </a:moveTo>
                <a:cubicBezTo>
                  <a:pt x="353786" y="426357"/>
                  <a:pt x="707572" y="852714"/>
                  <a:pt x="1052286" y="870857"/>
                </a:cubicBezTo>
                <a:cubicBezTo>
                  <a:pt x="1397000" y="889000"/>
                  <a:pt x="1635881" y="148166"/>
                  <a:pt x="2068286" y="108857"/>
                </a:cubicBezTo>
                <a:cubicBezTo>
                  <a:pt x="2500691" y="69548"/>
                  <a:pt x="3314096" y="544286"/>
                  <a:pt x="3646715" y="635000"/>
                </a:cubicBezTo>
                <a:cubicBezTo>
                  <a:pt x="3979334" y="725714"/>
                  <a:pt x="4064000" y="653143"/>
                  <a:pt x="4064000" y="653143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/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7" name="&quot;No&quot; Symbol 6"/>
          <p:cNvSpPr/>
          <p:nvPr/>
        </p:nvSpPr>
        <p:spPr bwMode="auto">
          <a:xfrm>
            <a:off x="4419600" y="2971800"/>
            <a:ext cx="381000" cy="3810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2339975" y="3171825"/>
            <a:ext cx="4281488" cy="1857375"/>
          </a:xfrm>
          <a:custGeom>
            <a:avLst/>
            <a:gdLst>
              <a:gd name="T0" fmla="*/ 0 w 4281714"/>
              <a:gd name="T1" fmla="*/ 0 h 1705428"/>
              <a:gd name="T2" fmla="*/ 1959222 w 4281714"/>
              <a:gd name="T3" fmla="*/ 2203626 h 1705428"/>
              <a:gd name="T4" fmla="*/ 1959222 w 4281714"/>
              <a:gd name="T5" fmla="*/ 2203626 h 1705428"/>
              <a:gd name="T6" fmla="*/ 3628187 w 4281714"/>
              <a:gd name="T7" fmla="*/ 984600 h 1705428"/>
              <a:gd name="T8" fmla="*/ 4281262 w 4281714"/>
              <a:gd name="T9" fmla="*/ 1008042 h 1705428"/>
              <a:gd name="T10" fmla="*/ 4281262 w 4281714"/>
              <a:gd name="T11" fmla="*/ 1008042 h 17054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81714" h="1705428">
                <a:moveTo>
                  <a:pt x="0" y="0"/>
                </a:moveTo>
                <a:lnTo>
                  <a:pt x="1959428" y="1705428"/>
                </a:lnTo>
                <a:cubicBezTo>
                  <a:pt x="2237619" y="1548190"/>
                  <a:pt x="3241523" y="916214"/>
                  <a:pt x="3628571" y="762000"/>
                </a:cubicBezTo>
                <a:cubicBezTo>
                  <a:pt x="4015619" y="607786"/>
                  <a:pt x="4281714" y="780143"/>
                  <a:pt x="4281714" y="780143"/>
                </a:cubicBezTo>
              </a:path>
            </a:pathLst>
          </a:custGeom>
          <a:noFill/>
          <a:ln w="38100" cmpd="sng">
            <a:solidFill>
              <a:srgbClr val="3366FF"/>
            </a:solidFill>
            <a:round/>
            <a:headEnd/>
            <a:tailEnd/>
          </a:ln>
          <a:extLst/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3" name="TextBox 2"/>
          <p:cNvSpPr txBox="1"/>
          <p:nvPr/>
        </p:nvSpPr>
        <p:spPr>
          <a:xfrm>
            <a:off x="772412" y="1258242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Circuit is established</a:t>
            </a:r>
            <a:endParaRPr lang="en-US" sz="2400" b="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50031" y="1257964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Link Fails along path</a:t>
            </a:r>
            <a:endParaRPr lang="en-US" sz="2400" b="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7650" y="1245467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Must establish new circuit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981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  <p:bldP spid="2" grpId="0" build="p" animBg="1"/>
      <p:bldP spid="3" grpId="0"/>
      <p:bldP spid="3" grpId="1"/>
      <p:bldP spid="34" grpId="0"/>
      <p:bldP spid="34" grpId="1"/>
      <p:bldP spid="35" grpId="0"/>
      <p:bldP spid="3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Circuit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Pros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en-US" dirty="0"/>
              <a:t>P</a:t>
            </a:r>
            <a:r>
              <a:rPr lang="en-US" altLang="en-US" dirty="0" smtClean="0"/>
              <a:t>redictable </a:t>
            </a:r>
            <a:r>
              <a:rPr lang="en-US" altLang="en-US" dirty="0"/>
              <a:t>performance 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en-US" dirty="0"/>
              <a:t>S</a:t>
            </a:r>
            <a:r>
              <a:rPr lang="en-US" altLang="en-US" dirty="0" smtClean="0"/>
              <a:t>imple/fast </a:t>
            </a:r>
            <a:r>
              <a:rPr lang="en-US" altLang="en-US" dirty="0"/>
              <a:t>switching (once circuit established)</a:t>
            </a:r>
          </a:p>
          <a:p>
            <a:pPr lvl="1"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Cons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en-US" dirty="0"/>
              <a:t>C</a:t>
            </a:r>
            <a:r>
              <a:rPr lang="en-US" altLang="en-US" dirty="0" smtClean="0"/>
              <a:t>omplexity </a:t>
            </a:r>
            <a:r>
              <a:rPr lang="en-US" altLang="en-US" dirty="0"/>
              <a:t>of circuit setup/teardown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en-US" dirty="0"/>
              <a:t>I</a:t>
            </a:r>
            <a:r>
              <a:rPr lang="en-US" altLang="en-US" dirty="0" smtClean="0"/>
              <a:t>nefficient </a:t>
            </a:r>
            <a:r>
              <a:rPr lang="en-US" altLang="en-US" dirty="0"/>
              <a:t>when traffic is </a:t>
            </a:r>
            <a:r>
              <a:rPr lang="en-US" altLang="en-US" dirty="0" err="1" smtClean="0"/>
              <a:t>bursty</a:t>
            </a:r>
            <a:r>
              <a:rPr lang="en-US" altLang="en-US" dirty="0" smtClean="0"/>
              <a:t> (or very short)</a:t>
            </a:r>
            <a:endParaRPr lang="en-US" altLang="en-US" dirty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en-US" dirty="0"/>
              <a:t>C</a:t>
            </a:r>
            <a:r>
              <a:rPr lang="en-US" altLang="en-US" dirty="0" smtClean="0"/>
              <a:t>ircuit </a:t>
            </a:r>
            <a:r>
              <a:rPr lang="en-US" altLang="en-US" dirty="0"/>
              <a:t>setup adds delay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en-US" dirty="0"/>
              <a:t>S</a:t>
            </a:r>
            <a:r>
              <a:rPr lang="en-US" altLang="en-US" dirty="0" smtClean="0"/>
              <a:t>witch </a:t>
            </a:r>
            <a:r>
              <a:rPr lang="en-US" altLang="en-US" dirty="0"/>
              <a:t>fails </a:t>
            </a:r>
            <a:r>
              <a:rPr lang="en-US" altLang="en-US" dirty="0">
                <a:sym typeface="Wingdings" charset="2"/>
              </a:rPr>
              <a:t></a:t>
            </a:r>
            <a:r>
              <a:rPr lang="en-US" altLang="en-US" dirty="0"/>
              <a:t> its circuit(s) </a:t>
            </a:r>
            <a:r>
              <a:rPr lang="en-US" altLang="en-US" dirty="0" smtClean="0"/>
              <a:t>fails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en-US" dirty="0" smtClean="0"/>
              <a:t>Requires new circuit establishment phase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915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Packet</a:t>
            </a:r>
            <a:r>
              <a:rPr sz="4570" dirty="0">
                <a:solidFill>
                  <a:srgbClr val="000000"/>
                </a:solidFill>
              </a:rPr>
              <a:t>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882" name="Shape 124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62C71FE1-B158-2245-AD75-92D6005E5964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17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825" y="2724150"/>
            <a:ext cx="1785938" cy="1920875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6000" y="3275013"/>
            <a:ext cx="1670050" cy="1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206216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8" name="Shape 1248"/>
          <p:cNvSpPr/>
          <p:nvPr/>
        </p:nvSpPr>
        <p:spPr>
          <a:xfrm flipV="1">
            <a:off x="5208588" y="327183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9" name="Shape 1249"/>
          <p:cNvSpPr/>
          <p:nvPr/>
        </p:nvSpPr>
        <p:spPr>
          <a:xfrm>
            <a:off x="674211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2" name="Shape 1252"/>
          <p:cNvSpPr/>
          <p:nvPr/>
        </p:nvSpPr>
        <p:spPr>
          <a:xfrm flipV="1">
            <a:off x="2276475" y="3951288"/>
            <a:ext cx="1670050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2054225" y="37766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4" name="Shape 1254"/>
          <p:cNvSpPr/>
          <p:nvPr/>
        </p:nvSpPr>
        <p:spPr>
          <a:xfrm flipV="1">
            <a:off x="5197475" y="395128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6732588" y="3776663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4106863" y="2238375"/>
            <a:ext cx="973137" cy="461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197725" y="3684588"/>
            <a:ext cx="504825" cy="461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531" b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1261" name="Shape 1261"/>
          <p:cNvSpPr/>
          <p:nvPr/>
        </p:nvSpPr>
        <p:spPr>
          <a:xfrm>
            <a:off x="1998663" y="4954588"/>
            <a:ext cx="5559425" cy="85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Each packet contains destination (</a:t>
            </a:r>
            <a:r>
              <a:rPr lang="en-US" sz="2531" b="0" dirty="0" err="1">
                <a:solidFill>
                  <a:srgbClr val="0000FF"/>
                </a:solidFill>
              </a:rPr>
              <a:t>dst</a:t>
            </a:r>
            <a:r>
              <a:rPr lang="en-US" sz="2531" b="0" dirty="0">
                <a:solidFill>
                  <a:srgbClr val="0000FF"/>
                </a:solidFill>
              </a:rPr>
              <a:t>)</a:t>
            </a:r>
            <a:endParaRPr lang="en-US" sz="2531" b="0" dirty="0">
              <a:solidFill>
                <a:srgbClr val="000000"/>
              </a:solidFill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Each packet treated independently</a:t>
            </a:r>
            <a:endParaRPr sz="2531" b="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3028950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51075" y="3779838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30450" y="3152775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87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6871E-6 1.45738E-6 L 0.15408 -0.00227 L 0.26888 0.07076 L 0.45894 0.07531 " pathEditMode="relative" ptsTypes="AAAA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301E-7 -0.00228 L 0.1553 -0.00228 L 0.27107 0.00179 L 0.46273 0.00211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30" y="21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6871E-6 1.45738E-6 L 0.15408 -0.00227 L 0.26888 0.07076 L 0.45894 0.07531 " pathEditMode="relative" ptsTypes="AA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58" grpId="0" animBg="1" advAuto="0"/>
      <p:bldP spid="1260" grpId="0" animBg="1" advAuto="0"/>
      <p:bldP spid="1261" grpId="0" animBg="1" advAuto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1244"/>
          <p:cNvSpPr/>
          <p:nvPr/>
        </p:nvSpPr>
        <p:spPr>
          <a:xfrm>
            <a:off x="3679825" y="2724150"/>
            <a:ext cx="1785938" cy="1920875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Shape 12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Packet</a:t>
            </a:r>
            <a:r>
              <a:rPr sz="4570" dirty="0">
                <a:solidFill>
                  <a:srgbClr val="000000"/>
                </a:solidFill>
              </a:rPr>
              <a:t>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4930" name="Shape 124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8DB3E4C8-7BB0-4D49-A5C6-320E521E58C6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18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6000" y="3275013"/>
            <a:ext cx="1670050" cy="1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206216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8" name="Shape 1248"/>
          <p:cNvSpPr/>
          <p:nvPr/>
        </p:nvSpPr>
        <p:spPr>
          <a:xfrm flipV="1">
            <a:off x="5208588" y="327183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9" name="Shape 1249"/>
          <p:cNvSpPr/>
          <p:nvPr/>
        </p:nvSpPr>
        <p:spPr>
          <a:xfrm>
            <a:off x="674211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2" name="Shape 1252"/>
          <p:cNvSpPr/>
          <p:nvPr/>
        </p:nvSpPr>
        <p:spPr>
          <a:xfrm flipV="1">
            <a:off x="2276475" y="3951288"/>
            <a:ext cx="1670050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2054225" y="37766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4" name="Shape 1254"/>
          <p:cNvSpPr/>
          <p:nvPr/>
        </p:nvSpPr>
        <p:spPr>
          <a:xfrm flipV="1">
            <a:off x="5197475" y="395128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6732588" y="3776663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3084513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4414838" y="3335338"/>
            <a:ext cx="595312" cy="550862"/>
            <a:chOff x="6096000" y="4330700"/>
            <a:chExt cx="2031982" cy="1320800"/>
          </a:xfrm>
        </p:grpSpPr>
        <p:sp>
          <p:nvSpPr>
            <p:cNvPr id="20" name="Shape 1123"/>
            <p:cNvSpPr/>
            <p:nvPr/>
          </p:nvSpPr>
          <p:spPr>
            <a:xfrm flipH="1" flipV="1">
              <a:off x="8122565" y="4330700"/>
              <a:ext cx="0" cy="132080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" name="Shape 1125"/>
            <p:cNvSpPr/>
            <p:nvPr/>
          </p:nvSpPr>
          <p:spPr>
            <a:xfrm>
              <a:off x="6096000" y="4353538"/>
              <a:ext cx="2031982" cy="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" name="Shape 1126"/>
            <p:cNvSpPr/>
            <p:nvPr/>
          </p:nvSpPr>
          <p:spPr>
            <a:xfrm>
              <a:off x="6096000" y="5624857"/>
              <a:ext cx="2026565" cy="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392363" y="3136900"/>
            <a:ext cx="284162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075" y="3779838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8" name="Shape 1261"/>
          <p:cNvSpPr/>
          <p:nvPr/>
        </p:nvSpPr>
        <p:spPr>
          <a:xfrm>
            <a:off x="1603375" y="5989638"/>
            <a:ext cx="6075363" cy="460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With buffers to absorb transient overloads</a:t>
            </a:r>
            <a:endParaRPr sz="2531" b="0" dirty="0">
              <a:solidFill>
                <a:srgbClr val="000000"/>
              </a:solidFill>
            </a:endParaRPr>
          </a:p>
        </p:txBody>
      </p:sp>
      <p:sp>
        <p:nvSpPr>
          <p:cNvPr id="32" name="Shape 1258"/>
          <p:cNvSpPr/>
          <p:nvPr/>
        </p:nvSpPr>
        <p:spPr>
          <a:xfrm>
            <a:off x="4106863" y="2238375"/>
            <a:ext cx="973137" cy="461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34" name="Shape 1260"/>
          <p:cNvSpPr/>
          <p:nvPr/>
        </p:nvSpPr>
        <p:spPr>
          <a:xfrm>
            <a:off x="7197725" y="3684588"/>
            <a:ext cx="504825" cy="461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36" name="Shape 1261"/>
          <p:cNvSpPr/>
          <p:nvPr/>
        </p:nvSpPr>
        <p:spPr>
          <a:xfrm>
            <a:off x="1998663" y="4954588"/>
            <a:ext cx="5559425" cy="85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Each packet contains destination (</a:t>
            </a:r>
            <a:r>
              <a:rPr lang="en-US" sz="2531" b="0" dirty="0" err="1">
                <a:solidFill>
                  <a:srgbClr val="0000FF"/>
                </a:solidFill>
              </a:rPr>
              <a:t>dst</a:t>
            </a:r>
            <a:r>
              <a:rPr lang="en-US" sz="2531" b="0" dirty="0">
                <a:solidFill>
                  <a:srgbClr val="0000FF"/>
                </a:solidFill>
              </a:rPr>
              <a:t>)</a:t>
            </a:r>
            <a:endParaRPr lang="en-US" sz="2531" b="0" dirty="0">
              <a:solidFill>
                <a:srgbClr val="000000"/>
              </a:solidFill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Each packet treated independently</a:t>
            </a:r>
            <a:endParaRPr sz="2531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6871E-6 1.45738E-6 L 0.15408 -0.00227 L 0.26888 0.07076 L 0.45894 0.07531 " pathEditMode="relative" ptsTypes="AAAA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9.69421E-7 L 0.0907 -9.69421E-7 L 0.15845 -0.05628 L 0.27051 -0.06067 " pathEditMode="relative" rAng="0" ptsTypes="AAAA">
                                      <p:cBhvr>
                                        <p:cTn id="3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5" y="-304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3618E-7 -0.00114 L 0.08068 -0.00228 L 0.14097 0.03761 L 0.24118 0.04037 " pathEditMode="relative" rAng="0" ptsTypes="AAAA">
                                      <p:cBhvr>
                                        <p:cTn id="41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9" y="2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6" grpId="0" animBg="1"/>
      <p:bldP spid="26" grpId="1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4222750" y="46069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5539" name="Rectangle 32"/>
          <p:cNvSpPr>
            <a:spLocks noChangeArrowheads="1"/>
          </p:cNvSpPr>
          <p:nvPr/>
        </p:nvSpPr>
        <p:spPr bwMode="auto">
          <a:xfrm>
            <a:off x="4451350" y="29305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5540" name="Rectangle 33"/>
          <p:cNvSpPr>
            <a:spLocks noChangeArrowheads="1"/>
          </p:cNvSpPr>
          <p:nvPr/>
        </p:nvSpPr>
        <p:spPr bwMode="auto">
          <a:xfrm>
            <a:off x="5899150" y="36163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cxnSp>
        <p:nvCxnSpPr>
          <p:cNvPr id="119812" name="Straight Connector 12"/>
          <p:cNvCxnSpPr>
            <a:cxnSpLocks noChangeShapeType="1"/>
          </p:cNvCxnSpPr>
          <p:nvPr/>
        </p:nvCxnSpPr>
        <p:spPr bwMode="auto">
          <a:xfrm>
            <a:off x="6203950" y="3754438"/>
            <a:ext cx="609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3" name="Straight Connector 43"/>
          <p:cNvCxnSpPr>
            <a:cxnSpLocks noChangeShapeType="1"/>
            <a:stCxn id="65540" idx="2"/>
          </p:cNvCxnSpPr>
          <p:nvPr/>
        </p:nvCxnSpPr>
        <p:spPr bwMode="auto">
          <a:xfrm flipH="1">
            <a:off x="5975350" y="3921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4" name="Straight Connector 49"/>
          <p:cNvCxnSpPr>
            <a:cxnSpLocks noChangeShapeType="1"/>
          </p:cNvCxnSpPr>
          <p:nvPr/>
        </p:nvCxnSpPr>
        <p:spPr bwMode="auto">
          <a:xfrm flipH="1">
            <a:off x="4756150" y="25495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5" name="Straight Connector 53"/>
          <p:cNvCxnSpPr>
            <a:cxnSpLocks noChangeShapeType="1"/>
            <a:stCxn id="65538" idx="3"/>
            <a:endCxn id="65540" idx="1"/>
          </p:cNvCxnSpPr>
          <p:nvPr/>
        </p:nvCxnSpPr>
        <p:spPr bwMode="auto">
          <a:xfrm flipV="1">
            <a:off x="4527550" y="3768725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6" name="Straight Connector 56"/>
          <p:cNvCxnSpPr>
            <a:cxnSpLocks noChangeShapeType="1"/>
            <a:stCxn id="65539" idx="3"/>
            <a:endCxn id="65540" idx="1"/>
          </p:cNvCxnSpPr>
          <p:nvPr/>
        </p:nvCxnSpPr>
        <p:spPr bwMode="auto">
          <a:xfrm>
            <a:off x="4756150" y="30829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7" name="Straight Connector 59"/>
          <p:cNvCxnSpPr>
            <a:cxnSpLocks noChangeShapeType="1"/>
          </p:cNvCxnSpPr>
          <p:nvPr/>
        </p:nvCxnSpPr>
        <p:spPr bwMode="auto">
          <a:xfrm>
            <a:off x="4222750" y="26257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8" name="Straight Connector 62"/>
          <p:cNvCxnSpPr>
            <a:cxnSpLocks noChangeShapeType="1"/>
            <a:stCxn id="65560" idx="2"/>
            <a:endCxn id="65538" idx="1"/>
          </p:cNvCxnSpPr>
          <p:nvPr/>
        </p:nvCxnSpPr>
        <p:spPr bwMode="auto">
          <a:xfrm>
            <a:off x="3613150" y="422592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9" name="Straight Connector 67"/>
          <p:cNvCxnSpPr>
            <a:cxnSpLocks noChangeShapeType="1"/>
          </p:cNvCxnSpPr>
          <p:nvPr/>
        </p:nvCxnSpPr>
        <p:spPr bwMode="auto">
          <a:xfrm flipV="1">
            <a:off x="3003550" y="41497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98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3498850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9821" name="Straight Connector 88"/>
          <p:cNvCxnSpPr>
            <a:cxnSpLocks noChangeShapeType="1"/>
            <a:stCxn id="65553" idx="3"/>
          </p:cNvCxnSpPr>
          <p:nvPr/>
        </p:nvCxnSpPr>
        <p:spPr bwMode="auto">
          <a:xfrm>
            <a:off x="2851150" y="346392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2" name="Straight Connector 90"/>
          <p:cNvCxnSpPr>
            <a:cxnSpLocks noChangeShapeType="1"/>
          </p:cNvCxnSpPr>
          <p:nvPr/>
        </p:nvCxnSpPr>
        <p:spPr bwMode="auto">
          <a:xfrm>
            <a:off x="2317750" y="30067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3" name="Straight Connector 91"/>
          <p:cNvCxnSpPr>
            <a:cxnSpLocks noChangeShapeType="1"/>
          </p:cNvCxnSpPr>
          <p:nvPr/>
        </p:nvCxnSpPr>
        <p:spPr bwMode="auto">
          <a:xfrm flipH="1">
            <a:off x="2089150" y="3463925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3" name="Rectangle 87"/>
          <p:cNvSpPr>
            <a:spLocks noChangeArrowheads="1"/>
          </p:cNvSpPr>
          <p:nvPr/>
        </p:nvSpPr>
        <p:spPr bwMode="auto">
          <a:xfrm>
            <a:off x="2546350" y="33115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pic>
        <p:nvPicPr>
          <p:cNvPr id="11982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4184650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23209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21685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25495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33877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43783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60" name="Rectangle 36"/>
          <p:cNvSpPr>
            <a:spLocks noChangeArrowheads="1"/>
          </p:cNvSpPr>
          <p:nvPr/>
        </p:nvSpPr>
        <p:spPr bwMode="auto">
          <a:xfrm>
            <a:off x="3460750" y="39211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cxnSp>
        <p:nvCxnSpPr>
          <p:cNvPr id="119832" name="Straight Connector 34"/>
          <p:cNvCxnSpPr>
            <a:cxnSpLocks noChangeShapeType="1"/>
          </p:cNvCxnSpPr>
          <p:nvPr/>
        </p:nvCxnSpPr>
        <p:spPr bwMode="auto">
          <a:xfrm flipV="1">
            <a:off x="3613150" y="3082925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>
            <a:spLocks noChangeArrowheads="1"/>
          </p:cNvSpPr>
          <p:nvPr/>
        </p:nvSpPr>
        <p:spPr bwMode="auto">
          <a:xfrm flipH="1">
            <a:off x="1524000" y="2362200"/>
            <a:ext cx="501650" cy="525463"/>
          </a:xfrm>
          <a:prstGeom prst="rect">
            <a:avLst/>
          </a:prstGeom>
          <a:noFill/>
          <a:ln>
            <a:noFill/>
          </a:ln>
          <a:extLst/>
        </p:spPr>
        <p:txBody>
          <a:bodyPr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812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 flipH="1">
            <a:off x="7086600" y="3352800"/>
            <a:ext cx="425450" cy="525463"/>
          </a:xfrm>
          <a:prstGeom prst="rect">
            <a:avLst/>
          </a:prstGeom>
          <a:noFill/>
          <a:ln>
            <a:noFill/>
          </a:ln>
          <a:extLst/>
        </p:spPr>
        <p:txBody>
          <a:bodyPr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812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198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Packet Switching and Failures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529262"/>
            <a:ext cx="8305800" cy="601663"/>
          </a:xfr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Font typeface="Wingdings" charset="2"/>
              <a:buNone/>
              <a:defRPr/>
            </a:pPr>
            <a:r>
              <a:rPr lang="en-US" sz="2601" dirty="0" smtClean="0"/>
              <a:t>Packet switching “routes </a:t>
            </a:r>
            <a:r>
              <a:rPr lang="en-US" sz="2601" dirty="0"/>
              <a:t>around trouble” </a:t>
            </a:r>
          </a:p>
        </p:txBody>
      </p:sp>
      <p:sp>
        <p:nvSpPr>
          <p:cNvPr id="7" name="&quot;No&quot; Symbol 6"/>
          <p:cNvSpPr/>
          <p:nvPr/>
        </p:nvSpPr>
        <p:spPr bwMode="auto">
          <a:xfrm>
            <a:off x="4419600" y="2971800"/>
            <a:ext cx="381000" cy="3810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419350" y="3034579"/>
            <a:ext cx="4064000" cy="990600"/>
          </a:xfrm>
          <a:custGeom>
            <a:avLst/>
            <a:gdLst>
              <a:gd name="T0" fmla="*/ 0 w 4064000"/>
              <a:gd name="T1" fmla="*/ 0 h 871184"/>
              <a:gd name="T2" fmla="*/ 1052286 w 4064000"/>
              <a:gd name="T3" fmla="*/ 1280301 h 871184"/>
              <a:gd name="T4" fmla="*/ 2068286 w 4064000"/>
              <a:gd name="T5" fmla="*/ 160037 h 871184"/>
              <a:gd name="T6" fmla="*/ 3646715 w 4064000"/>
              <a:gd name="T7" fmla="*/ 933552 h 871184"/>
              <a:gd name="T8" fmla="*/ 4064000 w 4064000"/>
              <a:gd name="T9" fmla="*/ 960225 h 871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64000" h="871184">
                <a:moveTo>
                  <a:pt x="0" y="0"/>
                </a:moveTo>
                <a:cubicBezTo>
                  <a:pt x="353786" y="426357"/>
                  <a:pt x="707572" y="852714"/>
                  <a:pt x="1052286" y="870857"/>
                </a:cubicBezTo>
                <a:cubicBezTo>
                  <a:pt x="1397000" y="889000"/>
                  <a:pt x="1635881" y="148166"/>
                  <a:pt x="2068286" y="108857"/>
                </a:cubicBezTo>
                <a:cubicBezTo>
                  <a:pt x="2500691" y="69548"/>
                  <a:pt x="3314096" y="544286"/>
                  <a:pt x="3646715" y="635000"/>
                </a:cubicBezTo>
                <a:cubicBezTo>
                  <a:pt x="3979334" y="725714"/>
                  <a:pt x="4064000" y="653143"/>
                  <a:pt x="4064000" y="653143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/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34" name="TextBox 33"/>
          <p:cNvSpPr txBox="1"/>
          <p:nvPr/>
        </p:nvSpPr>
        <p:spPr>
          <a:xfrm>
            <a:off x="774453" y="1305868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Link Fails along path</a:t>
            </a:r>
            <a:endParaRPr lang="en-US" sz="2400" b="0" dirty="0">
              <a:latin typeface="+mn-lt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2375065" y="3170712"/>
            <a:ext cx="3776353" cy="1811158"/>
          </a:xfrm>
          <a:custGeom>
            <a:avLst/>
            <a:gdLst>
              <a:gd name="connsiteX0" fmla="*/ 0 w 3776353"/>
              <a:gd name="connsiteY0" fmla="*/ 0 h 1811158"/>
              <a:gd name="connsiteX1" fmla="*/ 1900052 w 3776353"/>
              <a:gd name="connsiteY1" fmla="*/ 1805049 h 1811158"/>
              <a:gd name="connsiteX2" fmla="*/ 3776353 w 3776353"/>
              <a:gd name="connsiteY2" fmla="*/ 629392 h 181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6353" h="1811158">
                <a:moveTo>
                  <a:pt x="0" y="0"/>
                </a:moveTo>
                <a:cubicBezTo>
                  <a:pt x="635330" y="850075"/>
                  <a:pt x="1270660" y="1700150"/>
                  <a:pt x="1900052" y="1805049"/>
                </a:cubicBezTo>
                <a:cubicBezTo>
                  <a:pt x="2529444" y="1909948"/>
                  <a:pt x="3776353" y="629392"/>
                  <a:pt x="3776353" y="62939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94150" y="1290935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Route recomputed on </a:t>
            </a:r>
            <a:r>
              <a:rPr lang="en-US" sz="2400" b="0" smtClean="0">
                <a:latin typeface="+mn-lt"/>
              </a:rPr>
              <a:t>the fly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855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  <p:bldP spid="2" grpId="0" build="p" animBg="1"/>
      <p:bldP spid="5" grpId="0" animBg="1"/>
      <p:bldP spid="34" grpId="0"/>
      <p:bldP spid="34" grpId="1"/>
      <p:bldP spid="9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6406" y="5097628"/>
            <a:ext cx="8229600" cy="4835525"/>
          </a:xfrm>
        </p:spPr>
        <p:txBody>
          <a:bodyPr/>
          <a:lstStyle/>
          <a:p>
            <a:pPr marL="0" indent="0">
              <a:spcBef>
                <a:spcPts val="211"/>
              </a:spcBef>
              <a:buNone/>
              <a:defRPr/>
            </a:pPr>
            <a:r>
              <a:rPr lang="en-US" sz="2180" dirty="0" smtClean="0">
                <a:ea typeface="ＭＳ Ｐゴシック" charset="0"/>
                <a:cs typeface="ＭＳ Ｐゴシック" charset="0"/>
              </a:rPr>
              <a:t>(1) </a:t>
            </a:r>
            <a:r>
              <a:rPr lang="en-US" sz="2180" dirty="0" err="1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18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180" dirty="0">
                <a:ea typeface="ＭＳ Ｐゴシック" charset="0"/>
                <a:cs typeface="ＭＳ Ｐゴシック" charset="0"/>
              </a:rPr>
              <a:t>sends a reservation request </a:t>
            </a:r>
            <a:r>
              <a:rPr lang="en-US" sz="2180" dirty="0" smtClean="0">
                <a:ea typeface="ＭＳ Ｐゴシック" charset="0"/>
                <a:cs typeface="ＭＳ Ｐゴシック" charset="0"/>
              </a:rPr>
              <a:t>for 10Mbps to </a:t>
            </a:r>
            <a:r>
              <a:rPr lang="en-US" sz="218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dst</a:t>
            </a:r>
            <a:endParaRPr lang="en-US" sz="2180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211"/>
              </a:spcBef>
              <a:buFont typeface="Wingdings" charset="2"/>
              <a:buNone/>
              <a:defRPr/>
            </a:pPr>
            <a:r>
              <a:rPr lang="en-US" sz="2180" dirty="0">
                <a:ea typeface="ＭＳ Ｐゴシック" charset="0"/>
                <a:cs typeface="ＭＳ Ｐゴシック" charset="0"/>
              </a:rPr>
              <a:t>(2) Switches “establish a circuit”</a:t>
            </a:r>
          </a:p>
          <a:p>
            <a:pPr marL="0" indent="0">
              <a:spcBef>
                <a:spcPts val="211"/>
              </a:spcBef>
              <a:buFont typeface="Wingdings" charset="2"/>
              <a:buNone/>
              <a:defRPr/>
            </a:pPr>
            <a:r>
              <a:rPr lang="en-US" sz="2180" dirty="0">
                <a:ea typeface="ＭＳ Ｐゴシック" charset="0"/>
                <a:cs typeface="ＭＳ Ｐゴシック" charset="0"/>
              </a:rPr>
              <a:t>(3) </a:t>
            </a:r>
            <a:r>
              <a:rPr lang="en-US" sz="218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180" dirty="0">
                <a:ea typeface="ＭＳ Ｐゴシック" charset="0"/>
                <a:cs typeface="ＭＳ Ｐゴシック" charset="0"/>
              </a:rPr>
              <a:t> starts sending data</a:t>
            </a:r>
          </a:p>
          <a:p>
            <a:pPr marL="0" indent="0">
              <a:spcBef>
                <a:spcPts val="211"/>
              </a:spcBef>
              <a:buFont typeface="Wingdings" charset="2"/>
              <a:buNone/>
              <a:defRPr/>
            </a:pPr>
            <a:r>
              <a:rPr lang="en-US" sz="2180" dirty="0">
                <a:ea typeface="ＭＳ Ｐゴシック" charset="0"/>
                <a:cs typeface="ＭＳ Ｐゴシック" charset="0"/>
              </a:rPr>
              <a:t>(4) </a:t>
            </a:r>
            <a:r>
              <a:rPr lang="en-US" sz="218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180" dirty="0">
                <a:ea typeface="ＭＳ Ｐゴシック" charset="0"/>
                <a:cs typeface="ＭＳ Ｐゴシック" charset="0"/>
              </a:rPr>
              <a:t> sends a “teardown circuit” message  </a:t>
            </a:r>
          </a:p>
        </p:txBody>
      </p:sp>
      <p:cxnSp>
        <p:nvCxnSpPr>
          <p:cNvPr id="93185" name="Straight Connector 49"/>
          <p:cNvCxnSpPr>
            <a:cxnSpLocks noChangeShapeType="1"/>
          </p:cNvCxnSpPr>
          <p:nvPr/>
        </p:nvCxnSpPr>
        <p:spPr bwMode="auto">
          <a:xfrm flipH="1">
            <a:off x="5137150" y="22447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Circuit Switching</a:t>
            </a:r>
          </a:p>
        </p:txBody>
      </p:sp>
      <p:sp>
        <p:nvSpPr>
          <p:cNvPr id="59" name="Shape 1247"/>
          <p:cNvSpPr/>
          <p:nvPr/>
        </p:nvSpPr>
        <p:spPr>
          <a:xfrm>
            <a:off x="5357813" y="201295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4603750" y="4302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35844" name="Rectangle 32"/>
          <p:cNvSpPr>
            <a:spLocks noChangeArrowheads="1"/>
          </p:cNvSpPr>
          <p:nvPr/>
        </p:nvSpPr>
        <p:spPr bwMode="auto">
          <a:xfrm>
            <a:off x="4832350" y="26257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35845" name="Rectangle 33"/>
          <p:cNvSpPr>
            <a:spLocks noChangeArrowheads="1"/>
          </p:cNvSpPr>
          <p:nvPr/>
        </p:nvSpPr>
        <p:spPr bwMode="auto">
          <a:xfrm>
            <a:off x="6280150" y="3311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cxnSp>
        <p:nvCxnSpPr>
          <p:cNvPr id="93192" name="Straight Connector 12"/>
          <p:cNvCxnSpPr>
            <a:cxnSpLocks noChangeShapeType="1"/>
          </p:cNvCxnSpPr>
          <p:nvPr/>
        </p:nvCxnSpPr>
        <p:spPr bwMode="auto">
          <a:xfrm>
            <a:off x="6584950" y="3449638"/>
            <a:ext cx="609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3" name="Straight Connector 43"/>
          <p:cNvCxnSpPr>
            <a:cxnSpLocks noChangeShapeType="1"/>
            <a:stCxn id="35845" idx="2"/>
          </p:cNvCxnSpPr>
          <p:nvPr/>
        </p:nvCxnSpPr>
        <p:spPr bwMode="auto">
          <a:xfrm flipH="1">
            <a:off x="6356350" y="36163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4" name="Straight Connector 53"/>
          <p:cNvCxnSpPr>
            <a:cxnSpLocks noChangeShapeType="1"/>
            <a:stCxn id="35843" idx="3"/>
            <a:endCxn id="35845" idx="1"/>
          </p:cNvCxnSpPr>
          <p:nvPr/>
        </p:nvCxnSpPr>
        <p:spPr bwMode="auto">
          <a:xfrm flipV="1">
            <a:off x="4908550" y="3463925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5" name="Straight Connector 56"/>
          <p:cNvCxnSpPr>
            <a:cxnSpLocks noChangeShapeType="1"/>
            <a:stCxn id="35844" idx="3"/>
            <a:endCxn id="35845" idx="1"/>
          </p:cNvCxnSpPr>
          <p:nvPr/>
        </p:nvCxnSpPr>
        <p:spPr bwMode="auto">
          <a:xfrm>
            <a:off x="5137150" y="27781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6" name="Straight Connector 59"/>
          <p:cNvCxnSpPr>
            <a:cxnSpLocks noChangeShapeType="1"/>
          </p:cNvCxnSpPr>
          <p:nvPr/>
        </p:nvCxnSpPr>
        <p:spPr bwMode="auto">
          <a:xfrm>
            <a:off x="4603750" y="23209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7" name="Straight Connector 62"/>
          <p:cNvCxnSpPr>
            <a:cxnSpLocks noChangeShapeType="1"/>
            <a:stCxn id="35865" idx="2"/>
            <a:endCxn id="35843" idx="1"/>
          </p:cNvCxnSpPr>
          <p:nvPr/>
        </p:nvCxnSpPr>
        <p:spPr bwMode="auto">
          <a:xfrm>
            <a:off x="3994150" y="392112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8" name="Straight Connector 67"/>
          <p:cNvCxnSpPr>
            <a:cxnSpLocks noChangeShapeType="1"/>
          </p:cNvCxnSpPr>
          <p:nvPr/>
        </p:nvCxnSpPr>
        <p:spPr bwMode="auto">
          <a:xfrm flipV="1">
            <a:off x="3384550" y="38449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9" name="Straight Connector 88"/>
          <p:cNvCxnSpPr>
            <a:cxnSpLocks noChangeShapeType="1"/>
            <a:stCxn id="35858" idx="3"/>
          </p:cNvCxnSpPr>
          <p:nvPr/>
        </p:nvCxnSpPr>
        <p:spPr bwMode="auto">
          <a:xfrm>
            <a:off x="3232150" y="315912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0" name="Straight Connector 90"/>
          <p:cNvCxnSpPr>
            <a:cxnSpLocks noChangeShapeType="1"/>
          </p:cNvCxnSpPr>
          <p:nvPr/>
        </p:nvCxnSpPr>
        <p:spPr bwMode="auto">
          <a:xfrm>
            <a:off x="2698750" y="27019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1" name="Straight Connector 91"/>
          <p:cNvCxnSpPr>
            <a:cxnSpLocks noChangeShapeType="1"/>
          </p:cNvCxnSpPr>
          <p:nvPr/>
        </p:nvCxnSpPr>
        <p:spPr bwMode="auto">
          <a:xfrm flipH="1">
            <a:off x="2470150" y="3159125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8" name="Rectangle 87"/>
          <p:cNvSpPr>
            <a:spLocks noChangeArrowheads="1"/>
          </p:cNvSpPr>
          <p:nvPr/>
        </p:nvSpPr>
        <p:spPr bwMode="auto">
          <a:xfrm>
            <a:off x="2927350" y="30067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35865" name="Rectangle 36"/>
          <p:cNvSpPr>
            <a:spLocks noChangeArrowheads="1"/>
          </p:cNvSpPr>
          <p:nvPr/>
        </p:nvSpPr>
        <p:spPr bwMode="auto">
          <a:xfrm>
            <a:off x="3841750" y="36163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cxnSp>
        <p:nvCxnSpPr>
          <p:cNvPr id="93204" name="Straight Connector 34"/>
          <p:cNvCxnSpPr>
            <a:cxnSpLocks noChangeShapeType="1"/>
          </p:cNvCxnSpPr>
          <p:nvPr/>
        </p:nvCxnSpPr>
        <p:spPr bwMode="auto">
          <a:xfrm flipV="1">
            <a:off x="3994150" y="2778125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 flipH="1">
            <a:off x="5608638" y="1957388"/>
            <a:ext cx="782637" cy="557212"/>
          </a:xfrm>
          <a:prstGeom prst="rect">
            <a:avLst/>
          </a:prstGeom>
          <a:noFill/>
          <a:ln>
            <a:noFill/>
          </a:ln>
          <a:extLst/>
        </p:spPr>
        <p:txBody>
          <a:bodyPr lIns="91335" tIns="45667" rIns="91335" bIns="4566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023" dirty="0" err="1">
                <a:solidFill>
                  <a:srgbClr val="0000FF"/>
                </a:solidFill>
                <a:latin typeface="+mn-lt"/>
              </a:rPr>
              <a:t>dst</a:t>
            </a:r>
            <a:endParaRPr lang="en-US" sz="3023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035300" y="2209800"/>
            <a:ext cx="1171679" cy="533400"/>
            <a:chOff x="7680730" y="3810000"/>
            <a:chExt cx="1182888" cy="533400"/>
          </a:xfrm>
        </p:grpSpPr>
        <p:sp>
          <p:nvSpPr>
            <p:cNvPr id="35878" name="Oval Callout 7"/>
            <p:cNvSpPr>
              <a:spLocks noChangeArrowheads="1"/>
            </p:cNvSpPr>
            <p:nvPr/>
          </p:nvSpPr>
          <p:spPr bwMode="auto">
            <a:xfrm>
              <a:off x="7695539" y="3810000"/>
              <a:ext cx="977409" cy="533400"/>
            </a:xfrm>
            <a:prstGeom prst="wedgeEllipseCallout">
              <a:avLst>
                <a:gd name="adj1" fmla="val -31093"/>
                <a:gd name="adj2" fmla="val 11097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6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80730" y="3886200"/>
              <a:ext cx="1182888" cy="3413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17" dirty="0">
                  <a:latin typeface="+mn-lt"/>
                </a:rPr>
                <a:t>10Mb/s?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721100" y="2743200"/>
            <a:ext cx="1184616" cy="533400"/>
            <a:chOff x="7680730" y="3810000"/>
            <a:chExt cx="1182888" cy="533400"/>
          </a:xfrm>
        </p:grpSpPr>
        <p:sp>
          <p:nvSpPr>
            <p:cNvPr id="35876" name="Oval Callout 45"/>
            <p:cNvSpPr>
              <a:spLocks noChangeArrowheads="1"/>
            </p:cNvSpPr>
            <p:nvPr/>
          </p:nvSpPr>
          <p:spPr bwMode="auto">
            <a:xfrm>
              <a:off x="7695539" y="3810000"/>
              <a:ext cx="977409" cy="533400"/>
            </a:xfrm>
            <a:prstGeom prst="wedgeEllipseCallout">
              <a:avLst>
                <a:gd name="adj1" fmla="val -31093"/>
                <a:gd name="adj2" fmla="val 11097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6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80730" y="3886200"/>
              <a:ext cx="1182888" cy="3413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17" dirty="0">
                  <a:latin typeface="+mn-lt"/>
                </a:rPr>
                <a:t>10Mb/s?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718049" y="1885950"/>
            <a:ext cx="1673225" cy="533400"/>
            <a:chOff x="7564193" y="3500455"/>
            <a:chExt cx="1299424" cy="533400"/>
          </a:xfrm>
        </p:grpSpPr>
        <p:sp>
          <p:nvSpPr>
            <p:cNvPr id="35874" name="Oval Callout 48"/>
            <p:cNvSpPr>
              <a:spLocks noChangeArrowheads="1"/>
            </p:cNvSpPr>
            <p:nvPr/>
          </p:nvSpPr>
          <p:spPr bwMode="auto">
            <a:xfrm>
              <a:off x="7564193" y="3500455"/>
              <a:ext cx="977345" cy="533400"/>
            </a:xfrm>
            <a:prstGeom prst="wedgeEllipseCallout">
              <a:avLst>
                <a:gd name="adj1" fmla="val -31093"/>
                <a:gd name="adj2" fmla="val 11097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6">
                <a:latin typeface="+mn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80809" y="3589355"/>
              <a:ext cx="1182808" cy="3397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17" dirty="0">
                  <a:latin typeface="+mn-lt"/>
                </a:rPr>
                <a:t>10Mb/s?</a:t>
              </a:r>
            </a:p>
          </p:txBody>
        </p:sp>
      </p:grpSp>
      <p:sp>
        <p:nvSpPr>
          <p:cNvPr id="15" name="Freeform 14"/>
          <p:cNvSpPr>
            <a:spLocks/>
          </p:cNvSpPr>
          <p:nvPr/>
        </p:nvSpPr>
        <p:spPr bwMode="auto">
          <a:xfrm>
            <a:off x="2528888" y="2659063"/>
            <a:ext cx="2957512" cy="1150937"/>
          </a:xfrm>
          <a:custGeom>
            <a:avLst/>
            <a:gdLst>
              <a:gd name="T0" fmla="*/ 0 w 2957286"/>
              <a:gd name="T1" fmla="*/ 72692 h 1150522"/>
              <a:gd name="T2" fmla="*/ 526223 w 2957286"/>
              <a:gd name="T3" fmla="*/ 599215 h 1150522"/>
              <a:gd name="T4" fmla="*/ 1524232 w 2957286"/>
              <a:gd name="T5" fmla="*/ 1143892 h 1150522"/>
              <a:gd name="T6" fmla="*/ 2667408 w 2957286"/>
              <a:gd name="T7" fmla="*/ 181627 h 1150522"/>
              <a:gd name="T8" fmla="*/ 2957738 w 2957286"/>
              <a:gd name="T9" fmla="*/ 68 h 11505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7286" h="1150522">
                <a:moveTo>
                  <a:pt x="0" y="72640"/>
                </a:moveTo>
                <a:cubicBezTo>
                  <a:pt x="136071" y="246509"/>
                  <a:pt x="272143" y="420378"/>
                  <a:pt x="526143" y="598783"/>
                </a:cubicBezTo>
                <a:cubicBezTo>
                  <a:pt x="780143" y="777188"/>
                  <a:pt x="1167191" y="1212616"/>
                  <a:pt x="1524000" y="1143068"/>
                </a:cubicBezTo>
                <a:cubicBezTo>
                  <a:pt x="1880809" y="1073520"/>
                  <a:pt x="2428119" y="371997"/>
                  <a:pt x="2667000" y="181497"/>
                </a:cubicBezTo>
                <a:cubicBezTo>
                  <a:pt x="2905881" y="-9003"/>
                  <a:pt x="2957286" y="68"/>
                  <a:pt x="2957286" y="68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/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 flipH="1">
            <a:off x="1758950" y="2152650"/>
            <a:ext cx="782638" cy="557213"/>
          </a:xfrm>
          <a:prstGeom prst="rect">
            <a:avLst/>
          </a:prstGeom>
          <a:noFill/>
          <a:ln>
            <a:noFill/>
          </a:ln>
          <a:extLst/>
        </p:spPr>
        <p:txBody>
          <a:bodyPr lIns="91335" tIns="45667" rIns="91335" bIns="4566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023" dirty="0" err="1">
                <a:solidFill>
                  <a:srgbClr val="0000FF"/>
                </a:solidFill>
                <a:latin typeface="+mn-lt"/>
              </a:rPr>
              <a:t>src</a:t>
            </a:r>
            <a:endParaRPr lang="en-US" sz="3023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06634" y="1994194"/>
            <a:ext cx="2666916" cy="1447800"/>
            <a:chOff x="4487468" y="2753359"/>
            <a:chExt cx="3792947" cy="2059093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4487468" y="3295225"/>
              <a:ext cx="1191987" cy="758613"/>
              <a:chOff x="7696201" y="3810000"/>
              <a:chExt cx="976725" cy="533400"/>
            </a:xfrm>
            <a:grpFill/>
          </p:grpSpPr>
          <p:sp>
            <p:nvSpPr>
              <p:cNvPr id="43" name="Oval Callout 7"/>
              <p:cNvSpPr>
                <a:spLocks noChangeArrowheads="1"/>
              </p:cNvSpPr>
              <p:nvPr/>
            </p:nvSpPr>
            <p:spPr bwMode="auto">
              <a:xfrm>
                <a:off x="7696201" y="3810000"/>
                <a:ext cx="976725" cy="533400"/>
              </a:xfrm>
              <a:prstGeom prst="wedgeEllipseCallout">
                <a:avLst>
                  <a:gd name="adj1" fmla="val -31093"/>
                  <a:gd name="adj2" fmla="val 110972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406">
                  <a:latin typeface="+mn-lt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017688" y="3886200"/>
                <a:ext cx="418831" cy="34118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17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1617" dirty="0"/>
              </a:p>
            </p:txBody>
          </p:sp>
        </p:grp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5462828" y="4053839"/>
              <a:ext cx="1191987" cy="758613"/>
              <a:chOff x="7696201" y="3810000"/>
              <a:chExt cx="976725" cy="533400"/>
            </a:xfrm>
            <a:grpFill/>
          </p:grpSpPr>
          <p:sp>
            <p:nvSpPr>
              <p:cNvPr id="49" name="Oval Callout 45"/>
              <p:cNvSpPr>
                <a:spLocks noChangeArrowheads="1"/>
              </p:cNvSpPr>
              <p:nvPr/>
            </p:nvSpPr>
            <p:spPr bwMode="auto">
              <a:xfrm>
                <a:off x="7696201" y="3810000"/>
                <a:ext cx="976725" cy="533400"/>
              </a:xfrm>
              <a:prstGeom prst="wedgeEllipseCallout">
                <a:avLst>
                  <a:gd name="adj1" fmla="val -31093"/>
                  <a:gd name="adj2" fmla="val 110972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406">
                  <a:latin typeface="+mn-lt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017688" y="3886200"/>
                <a:ext cx="418831" cy="34118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17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1617" dirty="0">
                  <a:latin typeface="+mn-lt"/>
                </a:endParaRPr>
              </a:p>
            </p:txBody>
          </p:sp>
        </p:grpSp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7088428" y="2753359"/>
              <a:ext cx="1191987" cy="758613"/>
              <a:chOff x="7696201" y="3810000"/>
              <a:chExt cx="976725" cy="533400"/>
            </a:xfrm>
            <a:grpFill/>
          </p:grpSpPr>
          <p:sp>
            <p:nvSpPr>
              <p:cNvPr id="53" name="Oval Callout 48"/>
              <p:cNvSpPr>
                <a:spLocks noChangeArrowheads="1"/>
              </p:cNvSpPr>
              <p:nvPr/>
            </p:nvSpPr>
            <p:spPr bwMode="auto">
              <a:xfrm>
                <a:off x="7696201" y="3810000"/>
                <a:ext cx="976725" cy="533400"/>
              </a:xfrm>
              <a:prstGeom prst="wedgeEllipseCallout">
                <a:avLst>
                  <a:gd name="adj1" fmla="val -31093"/>
                  <a:gd name="adj2" fmla="val 110972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406">
                  <a:latin typeface="+mn-lt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017688" y="3886200"/>
                <a:ext cx="418831" cy="34118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17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1617" dirty="0"/>
              </a:p>
            </p:txBody>
          </p:sp>
        </p:grpSp>
      </p:grpSp>
      <p:sp>
        <p:nvSpPr>
          <p:cNvPr id="55" name="Shape 1247"/>
          <p:cNvSpPr/>
          <p:nvPr/>
        </p:nvSpPr>
        <p:spPr>
          <a:xfrm>
            <a:off x="2112963" y="33020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Shape 1247"/>
          <p:cNvSpPr/>
          <p:nvPr/>
        </p:nvSpPr>
        <p:spPr>
          <a:xfrm>
            <a:off x="3155950" y="42767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7" name="Shape 1247"/>
          <p:cNvSpPr/>
          <p:nvPr/>
        </p:nvSpPr>
        <p:spPr>
          <a:xfrm>
            <a:off x="6178550" y="3970338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Shape 1247"/>
          <p:cNvSpPr/>
          <p:nvPr/>
        </p:nvSpPr>
        <p:spPr>
          <a:xfrm>
            <a:off x="7015163" y="33004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0" name="Shape 1247"/>
          <p:cNvSpPr/>
          <p:nvPr/>
        </p:nvSpPr>
        <p:spPr>
          <a:xfrm>
            <a:off x="4392613" y="2065338"/>
            <a:ext cx="357187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1" name="Shape 1247"/>
          <p:cNvSpPr/>
          <p:nvPr/>
        </p:nvSpPr>
        <p:spPr>
          <a:xfrm>
            <a:off x="2541588" y="2439988"/>
            <a:ext cx="357187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2625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Packet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Pros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E</a:t>
            </a:r>
            <a:r>
              <a:rPr lang="en-US" altLang="en-US" dirty="0" smtClean="0"/>
              <a:t>fficient </a:t>
            </a:r>
            <a:r>
              <a:rPr lang="en-US" altLang="en-US" dirty="0"/>
              <a:t>use of network resources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S</a:t>
            </a:r>
            <a:r>
              <a:rPr lang="en-US" altLang="en-US" dirty="0" smtClean="0"/>
              <a:t>impler </a:t>
            </a:r>
            <a:r>
              <a:rPr lang="en-US" altLang="en-US" dirty="0"/>
              <a:t>to implement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altLang="en-US" dirty="0"/>
              <a:t>R</a:t>
            </a:r>
            <a:r>
              <a:rPr lang="en-US" altLang="en-US" dirty="0" smtClean="0"/>
              <a:t>obust</a:t>
            </a:r>
            <a:r>
              <a:rPr lang="en-US" altLang="en-US" dirty="0"/>
              <a:t>: can “route around trouble” </a:t>
            </a:r>
            <a:r>
              <a:rPr lang="en-US" altLang="en-US" dirty="0" smtClean="0"/>
              <a:t>(covered in routing)</a:t>
            </a:r>
            <a:endParaRPr lang="en-US" altLang="en-US" dirty="0"/>
          </a:p>
          <a:p>
            <a:pPr lvl="1"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Cons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U</a:t>
            </a:r>
            <a:r>
              <a:rPr lang="en-US" altLang="en-US" dirty="0" smtClean="0"/>
              <a:t>npredictable </a:t>
            </a:r>
            <a:r>
              <a:rPr lang="en-US" altLang="en-US" dirty="0"/>
              <a:t>performance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R</a:t>
            </a:r>
            <a:r>
              <a:rPr lang="en-US" altLang="en-US" dirty="0" smtClean="0"/>
              <a:t>equires </a:t>
            </a:r>
            <a:r>
              <a:rPr lang="en-US" altLang="en-US" dirty="0"/>
              <a:t>buffer management and congestion </a:t>
            </a:r>
            <a:r>
              <a:rPr lang="en-US" altLang="en-US" dirty="0" smtClean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87076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vs Circuit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 smtClean="0"/>
              <a:t>Key factors:</a:t>
            </a:r>
          </a:p>
          <a:p>
            <a:pPr lvl="1"/>
            <a:r>
              <a:rPr lang="en-US" b="1" dirty="0" smtClean="0"/>
              <a:t>Resiliency</a:t>
            </a:r>
            <a:r>
              <a:rPr lang="en-US" dirty="0" smtClean="0"/>
              <a:t>: packet switching wins</a:t>
            </a:r>
            <a:endParaRPr lang="en-US" dirty="0"/>
          </a:p>
          <a:p>
            <a:pPr lvl="1"/>
            <a:r>
              <a:rPr lang="en-US" b="1" dirty="0" smtClean="0"/>
              <a:t>Efficiency</a:t>
            </a:r>
            <a:r>
              <a:rPr lang="en-US" dirty="0" smtClean="0"/>
              <a:t>: packet switching wins (</a:t>
            </a:r>
            <a:r>
              <a:rPr lang="en-US" dirty="0" err="1" smtClean="0"/>
              <a:t>bursty</a:t>
            </a:r>
            <a:r>
              <a:rPr lang="en-US" dirty="0" smtClean="0"/>
              <a:t> sources)</a:t>
            </a:r>
          </a:p>
          <a:p>
            <a:pPr lvl="1"/>
            <a:endParaRPr lang="en-US" dirty="0"/>
          </a:p>
          <a:p>
            <a:pPr lvl="1"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Internet has chosen packet switching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Our focus for rest of course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How can we measure performance of packet switching?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875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8683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Performance </a:t>
            </a:r>
            <a:r>
              <a:rPr lang="en-US" altLang="en-US" dirty="0" smtClean="0"/>
              <a:t>Metrics in Packet </a:t>
            </a:r>
            <a:r>
              <a:rPr lang="en-US" altLang="en-US" dirty="0" err="1" smtClean="0"/>
              <a:t>Swtiching</a:t>
            </a:r>
            <a:r>
              <a:rPr lang="en-US" altLang="en-US" dirty="0" smtClean="0"/>
              <a:t>? 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Delay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Loss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Throughput</a:t>
            </a:r>
          </a:p>
          <a:p>
            <a:pPr marL="222987" indent="0">
              <a:buFont typeface="Wingdings" charset="2"/>
              <a:buNone/>
              <a:defRPr/>
            </a:pPr>
            <a:r>
              <a:rPr lang="en-US" i="1" dirty="0" smtClean="0">
                <a:solidFill>
                  <a:srgbClr val="800080"/>
                </a:solidFill>
              </a:rPr>
              <a:t>		</a:t>
            </a:r>
            <a:endParaRPr lang="en-US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3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800080"/>
                </a:solidFill>
              </a:rPr>
              <a:t>How long does it take to send a packet from its source to destination?</a:t>
            </a:r>
          </a:p>
          <a:p>
            <a:pPr marL="222987" indent="0">
              <a:buFont typeface="Wingdings" charset="2"/>
              <a:buNone/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3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Loss</a:t>
            </a:r>
          </a:p>
        </p:txBody>
      </p:sp>
      <p:sp>
        <p:nvSpPr>
          <p:cNvPr id="13619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800080"/>
                </a:solidFill>
              </a:rPr>
              <a:t>What fraction of the packets sent to a destination are dropped?</a:t>
            </a:r>
          </a:p>
        </p:txBody>
      </p:sp>
    </p:spTree>
    <p:extLst>
      <p:ext uri="{BB962C8B-B14F-4D97-AF65-F5344CB8AC3E}">
        <p14:creationId xmlns:p14="http://schemas.microsoft.com/office/powerpoint/2010/main" val="17279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Throughput</a:t>
            </a:r>
          </a:p>
        </p:txBody>
      </p:sp>
      <p:sp>
        <p:nvSpPr>
          <p:cNvPr id="13721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800080"/>
                </a:solidFill>
              </a:rPr>
              <a:t>At what rate is the destination receiving data from the </a:t>
            </a:r>
            <a:r>
              <a:rPr lang="en-US" altLang="en-US" i="1" dirty="0" smtClean="0">
                <a:solidFill>
                  <a:srgbClr val="800080"/>
                </a:solidFill>
              </a:rPr>
              <a:t>source?</a:t>
            </a:r>
            <a:endParaRPr lang="en-US" altLang="en-US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delay</a:t>
            </a:r>
          </a:p>
          <a:p>
            <a:endParaRPr lang="en-US" dirty="0"/>
          </a:p>
          <a:p>
            <a:r>
              <a:rPr lang="en-US" dirty="0" smtClean="0"/>
              <a:t>Loss and throughput will become relevant in later lectures….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4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Calibri"/>
              </a:rPr>
              <a:t>Link bandwidth  </a:t>
            </a:r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N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umber 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of bits 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sent 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per unit time (bits/sec or bps)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Calibri"/>
              </a:rPr>
              <a:t>Propagation delay </a:t>
            </a:r>
            <a:r>
              <a:rPr lang="en-US" dirty="0" smtClean="0">
                <a:ea typeface="ＭＳ Ｐゴシック" charset="0"/>
                <a:cs typeface="Calibri"/>
              </a:rPr>
              <a:t>(sometimes called latency)</a:t>
            </a:r>
            <a:endParaRPr lang="en-US" dirty="0">
              <a:ea typeface="ＭＳ Ｐゴシック" charset="0"/>
              <a:cs typeface="Calibri"/>
            </a:endParaRPr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T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ime 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for one bit to move through the link (seconds)</a:t>
            </a:r>
            <a:endParaRPr lang="en-US" dirty="0">
              <a:ea typeface="ＭＳ Ｐゴシック" charset="0"/>
              <a:cs typeface="Calibri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Calibri"/>
              </a:rPr>
              <a:t>Bandwidth-Delay Product (BDP) </a:t>
            </a:r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N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umber 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of bits “in flight” at any 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time (sent, not </a:t>
            </a:r>
            <a:r>
              <a:rPr lang="en-US" dirty="0" err="1" smtClean="0">
                <a:solidFill>
                  <a:srgbClr val="000090"/>
                </a:solidFill>
                <a:ea typeface="ＭＳ Ｐゴシック" charset="0"/>
                <a:cs typeface="Calibri"/>
              </a:rPr>
              <a:t>recvd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)</a:t>
            </a:r>
            <a:endParaRPr lang="en-US" dirty="0">
              <a:solidFill>
                <a:srgbClr val="000090"/>
              </a:solidFill>
              <a:ea typeface="ＭＳ Ｐゴシック" charset="0"/>
              <a:cs typeface="Calibri"/>
            </a:endParaRPr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BDP = bandwidth × propagation delay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570" dirty="0">
                <a:ea typeface="ＭＳ Ｐゴシック" charset="0"/>
                <a:cs typeface="Calibri"/>
              </a:rPr>
              <a:t>A network link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726238" y="4959350"/>
            <a:ext cx="422275" cy="692150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68538" y="4953000"/>
            <a:ext cx="4608512" cy="69215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117725" y="4959350"/>
            <a:ext cx="422275" cy="692150"/>
          </a:xfrm>
          <a:prstGeom prst="ellipse">
            <a:avLst/>
          </a:prstGeom>
          <a:solidFill>
            <a:srgbClr val="800080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8698" y="5113337"/>
            <a:ext cx="1328737" cy="395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1969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057400" y="4959350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4570413" y="3514724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306763" y="5837237"/>
            <a:ext cx="2089150" cy="395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1969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459163" y="5113337"/>
            <a:ext cx="2125662" cy="395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1969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delay x bandwidth</a:t>
            </a:r>
          </a:p>
        </p:txBody>
      </p:sp>
    </p:spTree>
    <p:extLst>
      <p:ext uri="{BB962C8B-B14F-4D97-AF65-F5344CB8AC3E}">
        <p14:creationId xmlns:p14="http://schemas.microsoft.com/office/powerpoint/2010/main" val="34820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Calibri"/>
              </a:rPr>
              <a:t>Examples of BDP</a:t>
            </a:r>
            <a:endParaRPr lang="en-US" dirty="0">
              <a:ea typeface="ＭＳ Ｐゴシック" charset="0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cs typeface="Calibri"/>
              </a:rPr>
              <a:t>Same city over a slow link: 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bandwidth: ~100Mbps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propagation delay: ~0.1msec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BDP: 10,000bits (1.25KBytes)</a:t>
            </a:r>
          </a:p>
          <a:p>
            <a:pPr marL="0" indent="0">
              <a:buFont typeface="Wingdings" charset="2"/>
              <a:buNone/>
              <a:defRPr/>
            </a:pPr>
            <a:endParaRPr lang="en-US" dirty="0" smtClean="0">
              <a:cs typeface="Calibri"/>
            </a:endParaRPr>
          </a:p>
          <a:p>
            <a:pPr>
              <a:defRPr/>
            </a:pPr>
            <a:r>
              <a:rPr lang="en-US" dirty="0" smtClean="0">
                <a:cs typeface="Calibri"/>
              </a:rPr>
              <a:t>Cross-country over fast link: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bandwidth: ~10Gbps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propagation delay: ~10msec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BDP: 10</a:t>
            </a:r>
            <a:r>
              <a:rPr lang="en-US" baseline="30000" dirty="0" smtClean="0">
                <a:solidFill>
                  <a:srgbClr val="800080"/>
                </a:solidFill>
                <a:cs typeface="Calibri"/>
              </a:rPr>
              <a:t>8</a:t>
            </a:r>
            <a:r>
              <a:rPr lang="en-US" dirty="0" smtClean="0">
                <a:solidFill>
                  <a:srgbClr val="800080"/>
                </a:solidFill>
                <a:cs typeface="Calibri"/>
              </a:rPr>
              <a:t>bits </a:t>
            </a:r>
            <a:r>
              <a:rPr lang="en-US" dirty="0">
                <a:solidFill>
                  <a:srgbClr val="800080"/>
                </a:solidFill>
                <a:cs typeface="Calibri"/>
              </a:rPr>
              <a:t>(</a:t>
            </a:r>
            <a:r>
              <a:rPr lang="en-US" dirty="0" smtClean="0">
                <a:solidFill>
                  <a:srgbClr val="800080"/>
                </a:solidFill>
                <a:cs typeface="Calibri"/>
              </a:rPr>
              <a:t>12.5MBytes)</a:t>
            </a:r>
          </a:p>
          <a:p>
            <a:pPr lvl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348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Consists of four components</a:t>
            </a:r>
          </a:p>
          <a:p>
            <a:pPr lvl="1">
              <a:defRPr/>
            </a:pPr>
            <a:r>
              <a:rPr lang="en-US" dirty="0"/>
              <a:t>T</a:t>
            </a:r>
            <a:r>
              <a:rPr lang="en-US" dirty="0" smtClean="0"/>
              <a:t>ransmission delay</a:t>
            </a:r>
          </a:p>
          <a:p>
            <a:pPr lvl="1">
              <a:defRPr/>
            </a:pPr>
            <a:r>
              <a:rPr lang="en-US" dirty="0"/>
              <a:t>P</a:t>
            </a:r>
            <a:r>
              <a:rPr lang="en-US" dirty="0" smtClean="0"/>
              <a:t>ropagation delay</a:t>
            </a:r>
          </a:p>
          <a:p>
            <a:pPr lvl="1">
              <a:defRPr/>
            </a:pPr>
            <a:r>
              <a:rPr lang="en-US" dirty="0"/>
              <a:t>Processing delay</a:t>
            </a:r>
          </a:p>
          <a:p>
            <a:pPr lvl="1">
              <a:defRPr/>
            </a:pPr>
            <a:r>
              <a:rPr lang="en-US" dirty="0" smtClean="0"/>
              <a:t>Queueing delay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First consider transmission, propagation delays</a:t>
            </a:r>
          </a:p>
          <a:p>
            <a:pPr>
              <a:defRPr/>
            </a:pPr>
            <a:r>
              <a:rPr lang="en-US" dirty="0" smtClean="0"/>
              <a:t>Then queueing delays</a:t>
            </a:r>
          </a:p>
          <a:p>
            <a:pPr>
              <a:defRPr/>
            </a:pPr>
            <a:r>
              <a:rPr lang="en-US" dirty="0"/>
              <a:t>I</a:t>
            </a:r>
            <a:r>
              <a:rPr lang="en-US" dirty="0" smtClean="0"/>
              <a:t>gnore processing delays (tiny in most cases)</a:t>
            </a:r>
          </a:p>
        </p:txBody>
      </p:sp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are the components of Delay</a:t>
            </a:r>
            <a:endParaRPr lang="en-US" altLang="en-US" dirty="0"/>
          </a:p>
        </p:txBody>
      </p:sp>
      <p:sp>
        <p:nvSpPr>
          <p:cNvPr id="4" name="Right Brace 3"/>
          <p:cNvSpPr/>
          <p:nvPr/>
        </p:nvSpPr>
        <p:spPr>
          <a:xfrm>
            <a:off x="4291662" y="1828800"/>
            <a:ext cx="369888" cy="935038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4287" tIns="32143" rIns="64287" bIns="32143" spcCol="38096"/>
          <a:lstStyle/>
          <a:p>
            <a:pPr defTabSz="642849" latinLnBrk="1">
              <a:defRPr/>
            </a:pPr>
            <a:endParaRPr lang="en-US" sz="1266">
              <a:solidFill>
                <a:srgbClr val="80008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267200" y="2819400"/>
            <a:ext cx="369888" cy="935037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4287" tIns="32143" rIns="64287" bIns="32143" spcCol="38096"/>
          <a:lstStyle/>
          <a:p>
            <a:pPr defTabSz="642849" latinLnBrk="1">
              <a:defRPr/>
            </a:pPr>
            <a:endParaRPr lang="en-US" sz="1266">
              <a:solidFill>
                <a:srgbClr val="800080"/>
              </a:solidFill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4833938" y="2057400"/>
            <a:ext cx="3087687" cy="461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i="1" dirty="0">
                <a:solidFill>
                  <a:srgbClr val="800080"/>
                </a:solidFill>
              </a:rPr>
              <a:t>due to link properties</a:t>
            </a:r>
            <a:endParaRPr sz="2531" b="0" i="1" dirty="0">
              <a:solidFill>
                <a:srgbClr val="800080"/>
              </a:solidFill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833938" y="2895600"/>
            <a:ext cx="3175000" cy="85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i="1" dirty="0">
                <a:solidFill>
                  <a:srgbClr val="800080"/>
                </a:solidFill>
              </a:rPr>
              <a:t>due to traffic mix and </a:t>
            </a: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i="1" dirty="0">
                <a:solidFill>
                  <a:srgbClr val="800080"/>
                </a:solidFill>
              </a:rPr>
              <a:t>switch internals</a:t>
            </a:r>
            <a:endParaRPr sz="2531" b="0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Circuit Switching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233" name="Shape 124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A8DC4B83-D8E9-4A42-A1C3-E331B61D2F52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3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825" y="2724150"/>
            <a:ext cx="1785938" cy="2027238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5" name="Shape 1245"/>
          <p:cNvSpPr/>
          <p:nvPr/>
        </p:nvSpPr>
        <p:spPr>
          <a:xfrm>
            <a:off x="4095750" y="3300413"/>
            <a:ext cx="1019175" cy="696912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6000" y="3275013"/>
            <a:ext cx="1670050" cy="1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206216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8" name="Shape 1248"/>
          <p:cNvSpPr/>
          <p:nvPr/>
        </p:nvSpPr>
        <p:spPr>
          <a:xfrm flipV="1">
            <a:off x="5208588" y="327183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9" name="Shape 1249"/>
          <p:cNvSpPr/>
          <p:nvPr/>
        </p:nvSpPr>
        <p:spPr>
          <a:xfrm>
            <a:off x="674211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0" name="Shape 1250"/>
          <p:cNvSpPr/>
          <p:nvPr/>
        </p:nvSpPr>
        <p:spPr>
          <a:xfrm>
            <a:off x="3919538" y="3143250"/>
            <a:ext cx="268287" cy="268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1" name="Shape 1251"/>
          <p:cNvSpPr/>
          <p:nvPr/>
        </p:nvSpPr>
        <p:spPr>
          <a:xfrm>
            <a:off x="4973638" y="3143250"/>
            <a:ext cx="268287" cy="268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2" name="Shape 1252"/>
          <p:cNvSpPr/>
          <p:nvPr/>
        </p:nvSpPr>
        <p:spPr>
          <a:xfrm flipV="1">
            <a:off x="2276475" y="3951288"/>
            <a:ext cx="1670050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2054225" y="37766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4" name="Shape 1254"/>
          <p:cNvSpPr/>
          <p:nvPr/>
        </p:nvSpPr>
        <p:spPr>
          <a:xfrm flipV="1">
            <a:off x="5197475" y="395128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6732588" y="3776663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6" name="Shape 1256"/>
          <p:cNvSpPr/>
          <p:nvPr/>
        </p:nvSpPr>
        <p:spPr>
          <a:xfrm>
            <a:off x="3911600" y="3821113"/>
            <a:ext cx="268288" cy="268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7" name="Shape 1257"/>
          <p:cNvSpPr/>
          <p:nvPr/>
        </p:nvSpPr>
        <p:spPr>
          <a:xfrm>
            <a:off x="4965700" y="3821113"/>
            <a:ext cx="266700" cy="268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4154488" y="2265363"/>
            <a:ext cx="847725" cy="407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180" b="0" dirty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1259" name="Shape 1259"/>
          <p:cNvSpPr/>
          <p:nvPr/>
        </p:nvSpPr>
        <p:spPr>
          <a:xfrm>
            <a:off x="1536700" y="2997200"/>
            <a:ext cx="444500" cy="407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180" b="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219950" y="3711575"/>
            <a:ext cx="444500" cy="407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180" b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1261" name="Shape 1261"/>
          <p:cNvSpPr/>
          <p:nvPr/>
        </p:nvSpPr>
        <p:spPr>
          <a:xfrm>
            <a:off x="877058" y="5246688"/>
            <a:ext cx="7809742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</a:rPr>
              <a:t>Reservation </a:t>
            </a:r>
            <a:r>
              <a:rPr lang="en-US" sz="2531" b="0" smtClean="0">
                <a:solidFill>
                  <a:srgbClr val="000000"/>
                </a:solidFill>
              </a:rPr>
              <a:t>also establishes </a:t>
            </a:r>
            <a:r>
              <a:rPr lang="en-US" sz="2531" b="0" dirty="0">
                <a:solidFill>
                  <a:srgbClr val="000000"/>
                </a:solidFill>
              </a:rPr>
              <a:t>a “circuit” within a switch</a:t>
            </a:r>
            <a:endParaRPr sz="2531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3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58" grpId="0" animBg="1" advAuto="0"/>
      <p:bldP spid="1259" grpId="0" animBg="1" advAuto="0"/>
      <p:bldP spid="1260" grpId="0" animBg="1" advAuto="0"/>
      <p:bldP spid="1261" grpId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tx1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30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94" name="Shape 894"/>
          <p:cNvSpPr/>
          <p:nvPr/>
        </p:nvSpPr>
        <p:spPr>
          <a:xfrm>
            <a:off x="892969" y="-98227"/>
            <a:ext cx="7358063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 dirty="0"/>
              <a:t>End-to-end delay </a:t>
            </a:r>
            <a:r>
              <a:rPr lang="en-US" sz="4500" dirty="0" smtClean="0"/>
              <a:t>for a packet</a:t>
            </a:r>
            <a:endParaRPr sz="4500" dirty="0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tx1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607793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3959959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136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How </a:t>
            </a:r>
            <a:r>
              <a:rPr lang="en-US" dirty="0"/>
              <a:t>long does it take to push all the bits of a packet into a link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A: Packet </a:t>
            </a:r>
            <a:r>
              <a:rPr lang="en-US" dirty="0"/>
              <a:t>size / Transmission rate of the </a:t>
            </a:r>
            <a:r>
              <a:rPr lang="en-US" dirty="0" smtClean="0"/>
              <a:t>link</a:t>
            </a:r>
          </a:p>
          <a:p>
            <a:endParaRPr lang="en-US" dirty="0"/>
          </a:p>
          <a:p>
            <a:r>
              <a:rPr lang="en-US" dirty="0" smtClean="0"/>
              <a:t>Example: Packet = 1kb, Rate = 100Mbps</a:t>
            </a:r>
          </a:p>
          <a:p>
            <a:pPr lvl="1"/>
            <a:r>
              <a:rPr lang="en-US" dirty="0" smtClean="0"/>
              <a:t>1000 </a:t>
            </a:r>
            <a:r>
              <a:rPr lang="en-US" dirty="0"/>
              <a:t>bits / 100 </a:t>
            </a:r>
            <a:r>
              <a:rPr lang="en-US" dirty="0" err="1"/>
              <a:t>Mbits</a:t>
            </a:r>
            <a:r>
              <a:rPr lang="en-US" dirty="0"/>
              <a:t> per sec = </a:t>
            </a:r>
            <a:r>
              <a:rPr lang="en-US" dirty="0" smtClean="0"/>
              <a:t>10</a:t>
            </a:r>
            <a:r>
              <a:rPr lang="en-US" baseline="30000" dirty="0" smtClean="0"/>
              <a:t>-5</a:t>
            </a:r>
            <a:r>
              <a:rPr lang="en-US" dirty="0" smtClean="0"/>
              <a:t> sec = 10μsec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67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Q: How long does it take to move one </a:t>
            </a:r>
            <a:r>
              <a:rPr lang="en-US" dirty="0" smtClean="0"/>
              <a:t>bit from </a:t>
            </a:r>
            <a:r>
              <a:rPr lang="en-US" dirty="0"/>
              <a:t>one end of a link to the other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A: Link </a:t>
            </a:r>
            <a:r>
              <a:rPr lang="en-US" dirty="0"/>
              <a:t>length / Propagation speed of </a:t>
            </a:r>
            <a:r>
              <a:rPr lang="en-US" dirty="0" smtClean="0"/>
              <a:t>link</a:t>
            </a:r>
          </a:p>
          <a:p>
            <a:pPr lvl="1"/>
            <a:r>
              <a:rPr lang="en-US" dirty="0" smtClean="0"/>
              <a:t>Propagation speed ~ some fraction of speed of light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Example: Length = 30 kilometers</a:t>
            </a:r>
          </a:p>
          <a:p>
            <a:pPr lvl="1"/>
            <a:r>
              <a:rPr lang="en-US" dirty="0" smtClean="0"/>
              <a:t>30 kilometers/3x10</a:t>
            </a:r>
            <a:r>
              <a:rPr lang="en-US" baseline="30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meters per sec = 10</a:t>
            </a:r>
            <a:r>
              <a:rPr lang="en-US" baseline="30000" dirty="0"/>
              <a:t>-4</a:t>
            </a:r>
            <a:r>
              <a:rPr lang="en-US" dirty="0"/>
              <a:t> </a:t>
            </a:r>
            <a:r>
              <a:rPr lang="en-US" dirty="0" smtClean="0"/>
              <a:t>sec = 10msec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033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ow ask a more practical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How long does it take for a </a:t>
            </a:r>
            <a:r>
              <a:rPr lang="en-US" b="1" i="1" dirty="0" smtClean="0"/>
              <a:t>packet</a:t>
            </a:r>
            <a:r>
              <a:rPr lang="en-US" dirty="0" smtClean="0"/>
              <a:t> to travel from A to B?</a:t>
            </a:r>
          </a:p>
          <a:p>
            <a:endParaRPr lang="en-US" dirty="0"/>
          </a:p>
          <a:p>
            <a:r>
              <a:rPr lang="en-US" dirty="0" smtClean="0"/>
              <a:t>A: The delay combines both transmission and propagation delays</a:t>
            </a:r>
          </a:p>
          <a:p>
            <a:pPr lvl="1"/>
            <a:r>
              <a:rPr lang="en-US" dirty="0" smtClean="0"/>
              <a:t>Perhaps also queueing, but ignore those for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60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0"/>
            <a:ext cx="1077912" cy="49530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time=0</a:t>
            </a:r>
          </a:p>
        </p:txBody>
      </p:sp>
      <p:pic>
        <p:nvPicPr>
          <p:cNvPr id="14336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2146300"/>
            <a:ext cx="9017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146300"/>
            <a:ext cx="9017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364" name="Straight Connector 6"/>
          <p:cNvCxnSpPr>
            <a:cxnSpLocks noChangeShapeType="1"/>
            <a:stCxn id="143362" idx="3"/>
            <a:endCxn id="143363" idx="1"/>
          </p:cNvCxnSpPr>
          <p:nvPr/>
        </p:nvCxnSpPr>
        <p:spPr bwMode="auto">
          <a:xfrm>
            <a:off x="3276600" y="2590800"/>
            <a:ext cx="2832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063" y="1765300"/>
            <a:ext cx="401637" cy="5254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6663" y="1765300"/>
            <a:ext cx="401637" cy="5254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1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altLang="zh-TW" sz="1406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0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/>
          </p:spPr>
          <p:txBody>
            <a:bodyPr wrap="none" lIns="64289" tIns="32145" rIns="64289" bIns="32145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/>
          </p:spPr>
          <p:txBody>
            <a:bodyPr wrap="none" lIns="64289" tIns="32145" rIns="64289" bIns="32145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9075" y="5386388"/>
              <a:ext cx="831850" cy="42703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  <a:ea typeface="ＭＳ Ｐゴシック" charset="0"/>
                  <a:cs typeface="ＭＳ Ｐゴシック" charset="0"/>
                </a:rPr>
                <a:t>Time</a:t>
              </a:r>
            </a:p>
          </p:txBody>
        </p:sp>
        <p:cxnSp>
          <p:nvCxnSpPr>
            <p:cNvPr id="143389" name="Straight Arrow Connector 4"/>
            <p:cNvCxnSpPr>
              <a:cxnSpLocks noChangeShapeType="1"/>
            </p:cNvCxnSpPr>
            <p:nvPr/>
          </p:nvCxnSpPr>
          <p:spPr bwMode="auto">
            <a:xfrm>
              <a:off x="4439819" y="5867400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0" y="2057400"/>
            <a:ext cx="1862138" cy="49530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0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274685" tIns="45779" rIns="91555" bIns="228904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one bit = 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6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s</a:t>
              </a:r>
            </a:p>
          </p:txBody>
        </p:sp>
        <p:cxnSp>
          <p:nvCxnSpPr>
            <p:cNvPr id="14338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505200"/>
            <a:ext cx="2743200" cy="1600200"/>
            <a:chOff x="0" y="3200400"/>
            <a:chExt cx="2743200" cy="1600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76500" cy="914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800 bits=800x1/10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6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200400"/>
              <a:ext cx="381000" cy="990600"/>
            </a:xfrm>
            <a:prstGeom prst="leftBrace">
              <a:avLst>
                <a:gd name="adj1" fmla="val 8330"/>
                <a:gd name="adj2" fmla="val 883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Time when that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 bit reaches B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 = 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6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+1/10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3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4338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6764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The last bit 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reaches B at </a:t>
              </a:r>
            </a:p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(800x1/10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6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)+1/10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3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s</a:t>
              </a:r>
            </a:p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= 1.8ms</a:t>
              </a:r>
            </a:p>
          </p:txBody>
        </p:sp>
        <p:cxnSp>
          <p:nvCxnSpPr>
            <p:cNvPr id="14337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ea typeface="ＭＳ Ｐゴシック" charset="0"/>
                <a:cs typeface="Calibri"/>
              </a:rPr>
              <a:t>Example: </a:t>
            </a:r>
            <a:r>
              <a:rPr lang="en-US" i="1" dirty="0" smtClean="0">
                <a:ea typeface="ＭＳ Ｐゴシック" charset="0"/>
                <a:cs typeface="Calibri"/>
              </a:rPr>
              <a:t>100B packet from A to B</a:t>
            </a:r>
            <a:endParaRPr lang="en-US" i="1" dirty="0"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1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  <a:cs typeface="Calibri"/>
              </a:rPr>
              <a:t>Example: </a:t>
            </a:r>
            <a:r>
              <a:rPr lang="en-US" i="1" dirty="0">
                <a:ea typeface="ＭＳ Ｐゴシック" charset="0"/>
                <a:cs typeface="Calibri"/>
              </a:rPr>
              <a:t>100B packet from A to B</a:t>
            </a:r>
            <a:endParaRPr lang="en-US" sz="3586" b="0" i="1" dirty="0">
              <a:solidFill>
                <a:srgbClr val="80008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438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2146300"/>
            <a:ext cx="9017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146300"/>
            <a:ext cx="9017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388" name="Straight Connector 6"/>
          <p:cNvCxnSpPr>
            <a:cxnSpLocks noChangeShapeType="1"/>
            <a:stCxn id="144386" idx="3"/>
            <a:endCxn id="144387" idx="1"/>
          </p:cNvCxnSpPr>
          <p:nvPr/>
        </p:nvCxnSpPr>
        <p:spPr bwMode="auto">
          <a:xfrm>
            <a:off x="3276600" y="2590800"/>
            <a:ext cx="2832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7" name="TextBox 1"/>
          <p:cNvSpPr txBox="1">
            <a:spLocks noChangeArrowheads="1"/>
          </p:cNvSpPr>
          <p:nvPr/>
        </p:nvSpPr>
        <p:spPr bwMode="auto">
          <a:xfrm>
            <a:off x="2659063" y="1765300"/>
            <a:ext cx="401637" cy="5254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3558" name="TextBox 12"/>
          <p:cNvSpPr txBox="1">
            <a:spLocks noChangeArrowheads="1"/>
          </p:cNvSpPr>
          <p:nvPr/>
        </p:nvSpPr>
        <p:spPr bwMode="auto">
          <a:xfrm>
            <a:off x="6316663" y="1765300"/>
            <a:ext cx="401637" cy="5254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1" y="2182019"/>
            <a:ext cx="1392238" cy="3886200"/>
          </a:xfrm>
          <a:prstGeom prst="parallelogram">
            <a:avLst>
              <a:gd name="adj" fmla="val 25000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altLang="zh-TW" sz="1406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144392" name="Group 33"/>
          <p:cNvGrpSpPr>
            <a:grpSpLocks/>
          </p:cNvGrpSpPr>
          <p:nvPr/>
        </p:nvGrpSpPr>
        <p:grpSpPr bwMode="auto">
          <a:xfrm>
            <a:off x="2743200" y="3048000"/>
            <a:ext cx="3886200" cy="3508375"/>
            <a:chOff x="2743200" y="3048000"/>
            <a:chExt cx="3886200" cy="3508375"/>
          </a:xfrm>
        </p:grpSpPr>
        <p:sp>
          <p:nvSpPr>
            <p:cNvPr id="2357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/>
          </p:spPr>
          <p:txBody>
            <a:bodyPr wrap="none" lIns="64289" tIns="32145" rIns="64289" bIns="32145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7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/>
          </p:spPr>
          <p:txBody>
            <a:bodyPr wrap="none" lIns="64289" tIns="32145" rIns="64289" bIns="32145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9075" y="5386388"/>
              <a:ext cx="831850" cy="42703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  <a:ea typeface="ＭＳ Ｐゴシック" charset="0"/>
                  <a:cs typeface="ＭＳ Ｐゴシック" charset="0"/>
                </a:rPr>
                <a:t>Time</a:t>
              </a:r>
            </a:p>
          </p:txBody>
        </p:sp>
        <p:cxnSp>
          <p:nvCxnSpPr>
            <p:cNvPr id="144411" name="Straight Arrow Connector 4"/>
            <p:cNvCxnSpPr>
              <a:cxnSpLocks noChangeShapeType="1"/>
            </p:cNvCxnSpPr>
            <p:nvPr/>
          </p:nvCxnSpPr>
          <p:spPr bwMode="auto">
            <a:xfrm>
              <a:off x="4439819" y="5867400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0" y="2057400"/>
            <a:ext cx="1862138" cy="49530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1ms 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3733800" y="16002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218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1Gbps, 1ms?</a:t>
            </a:r>
          </a:p>
        </p:txBody>
      </p:sp>
      <p:sp>
        <p:nvSpPr>
          <p:cNvPr id="23563" name="Rounded Rectangle 40"/>
          <p:cNvSpPr>
            <a:spLocks noChangeArrowheads="1"/>
          </p:cNvSpPr>
          <p:nvPr/>
        </p:nvSpPr>
        <p:spPr bwMode="auto">
          <a:xfrm>
            <a:off x="6705600" y="4953000"/>
            <a:ext cx="2362200" cy="1447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The last bit </a:t>
            </a:r>
            <a:b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reaches B at </a:t>
            </a:r>
          </a:p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(800x1/10</a:t>
            </a:r>
            <a:r>
              <a:rPr lang="en-US" sz="1969" baseline="300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6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)+1/10</a:t>
            </a:r>
            <a:r>
              <a:rPr lang="en-US" sz="1969" baseline="300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s</a:t>
            </a:r>
          </a:p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= 1.8ms</a:t>
            </a:r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2935184" y="1054100"/>
            <a:ext cx="3657600" cy="5334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218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1GB file in 100B packets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2743200" y="3429000"/>
            <a:ext cx="38862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3352800"/>
            <a:ext cx="3886200" cy="3962400"/>
            <a:chOff x="-4800600" y="1676400"/>
            <a:chExt cx="3886200" cy="3962400"/>
          </a:xfrm>
        </p:grpSpPr>
        <p:sp>
          <p:nvSpPr>
            <p:cNvPr id="23570" name="AutoShape 17"/>
            <p:cNvSpPr>
              <a:spLocks noChangeArrowheads="1"/>
            </p:cNvSpPr>
            <p:nvPr/>
          </p:nvSpPr>
          <p:spPr bwMode="auto">
            <a:xfrm rot="5400000">
              <a:off x="-4838700" y="1714500"/>
              <a:ext cx="3962400" cy="3886200"/>
            </a:xfrm>
            <a:prstGeom prst="parallelogram">
              <a:avLst>
                <a:gd name="adj" fmla="val 9507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28548" tIns="0" rIns="64269" bIns="32136" anchor="ctr"/>
            <a:lstStyle/>
            <a:p>
              <a:pPr defTabSz="914259">
                <a:spcBef>
                  <a:spcPts val="1000"/>
                </a:spcBef>
                <a:spcAft>
                  <a:spcPts val="1000"/>
                </a:spcAft>
                <a:defRPr/>
              </a:pPr>
              <a:endParaRPr lang="en-US" altLang="zh-TW" sz="1617">
                <a:solidFill>
                  <a:srgbClr val="FFFFFF"/>
                </a:solidFill>
                <a:latin typeface="Arial" charset="0"/>
                <a:ea typeface="PMingLiU" charset="0"/>
                <a:cs typeface="PMingLiU" charset="0"/>
              </a:endParaRPr>
            </a:p>
          </p:txBody>
        </p:sp>
        <p:cxnSp>
          <p:nvCxnSpPr>
            <p:cNvPr id="144403" name="Straight Connector 13"/>
            <p:cNvCxnSpPr>
              <a:cxnSpLocks noChangeShapeType="1"/>
            </p:cNvCxnSpPr>
            <p:nvPr/>
          </p:nvCxnSpPr>
          <p:spPr bwMode="auto">
            <a:xfrm>
              <a:off x="-4800600" y="18288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04" name="Straight Connector 55"/>
            <p:cNvCxnSpPr>
              <a:cxnSpLocks noChangeShapeType="1"/>
            </p:cNvCxnSpPr>
            <p:nvPr/>
          </p:nvCxnSpPr>
          <p:spPr bwMode="auto">
            <a:xfrm>
              <a:off x="-4800600" y="19050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05" name="Straight Connector 56"/>
            <p:cNvCxnSpPr>
              <a:cxnSpLocks noChangeShapeType="1"/>
            </p:cNvCxnSpPr>
            <p:nvPr/>
          </p:nvCxnSpPr>
          <p:spPr bwMode="auto">
            <a:xfrm>
              <a:off x="-4800600" y="19812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06" name="Straight Connector 57"/>
            <p:cNvCxnSpPr>
              <a:cxnSpLocks noChangeShapeType="1"/>
            </p:cNvCxnSpPr>
            <p:nvPr/>
          </p:nvCxnSpPr>
          <p:spPr bwMode="auto">
            <a:xfrm>
              <a:off x="-4800600" y="20574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07" name="Straight Connector 58"/>
            <p:cNvCxnSpPr>
              <a:cxnSpLocks noChangeShapeType="1"/>
            </p:cNvCxnSpPr>
            <p:nvPr/>
          </p:nvCxnSpPr>
          <p:spPr bwMode="auto">
            <a:xfrm>
              <a:off x="-4800600" y="21336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4267200" y="5029200"/>
            <a:ext cx="2362200" cy="1371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The last bit </a:t>
            </a:r>
            <a:b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reaches B at </a:t>
            </a:r>
          </a:p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(800x</a:t>
            </a:r>
            <a:r>
              <a:rPr lang="en-US" sz="1969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1/10</a:t>
            </a:r>
            <a:r>
              <a:rPr lang="en-US" sz="1969" baseline="300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9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)+1/10</a:t>
            </a:r>
            <a:r>
              <a:rPr lang="en-US" sz="1969" baseline="300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s</a:t>
            </a:r>
          </a:p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= </a:t>
            </a:r>
            <a:r>
              <a:rPr lang="en-US" sz="1969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1.0008ms</a:t>
            </a:r>
          </a:p>
        </p:txBody>
      </p:sp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838200" y="5029200"/>
            <a:ext cx="3276600" cy="1447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The last bit in the file </a:t>
            </a:r>
            <a:b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reaches B at </a:t>
            </a:r>
          </a:p>
          <a:p>
            <a:pPr defTabSz="914259">
              <a:defRPr/>
            </a:pPr>
            <a:r>
              <a:rPr lang="en-US" sz="1969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(10</a:t>
            </a:r>
            <a:r>
              <a:rPr lang="en-US" sz="1969" baseline="30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7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x800x</a:t>
            </a:r>
            <a:r>
              <a:rPr lang="en-US" sz="1969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1/10</a:t>
            </a:r>
            <a:r>
              <a:rPr lang="en-US" sz="1969" baseline="300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9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)+1/10</a:t>
            </a:r>
            <a:r>
              <a:rPr lang="en-US" sz="1969" baseline="300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s</a:t>
            </a:r>
          </a:p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= </a:t>
            </a:r>
            <a:r>
              <a:rPr lang="en-US" sz="1969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8001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3925" y="4191000"/>
            <a:ext cx="2287588" cy="3730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1828" dirty="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rPr>
              <a:t>10</a:t>
            </a:r>
            <a:r>
              <a:rPr lang="en-US" sz="1828" baseline="30000" dirty="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rPr>
              <a:t>7</a:t>
            </a:r>
            <a:r>
              <a:rPr lang="en-US" sz="1828" dirty="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rPr>
              <a:t> x 100B packets</a:t>
            </a:r>
          </a:p>
        </p:txBody>
      </p:sp>
    </p:spTree>
    <p:extLst>
      <p:ext uri="{BB962C8B-B14F-4D97-AF65-F5344CB8AC3E}">
        <p14:creationId xmlns:p14="http://schemas.microsoft.com/office/powerpoint/2010/main" val="14359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6" grpId="0" animBg="1"/>
      <p:bldP spid="50" grpId="0" animBg="1"/>
      <p:bldP spid="43" grpId="0" animBg="1"/>
      <p:bldP spid="53" grpId="0" animBg="1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US" dirty="0" smtClean="0"/>
              <a:t>hree cases with 1msec prop.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>
            <a:normAutofit fontScale="92500"/>
          </a:bodyPr>
          <a:lstStyle/>
          <a:p>
            <a:r>
              <a:rPr lang="en-US" dirty="0"/>
              <a:t>1GB file, 1Gbps link: transmission time </a:t>
            </a:r>
            <a:r>
              <a:rPr lang="en-US" dirty="0" smtClean="0"/>
              <a:t>dominant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100B packet, 1Gbps link: propagation delay </a:t>
            </a:r>
            <a:r>
              <a:rPr lang="en-US" dirty="0" smtClean="0"/>
              <a:t>dominant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100B packet, 1Mbps link: </a:t>
            </a:r>
            <a:r>
              <a:rPr lang="en-US" dirty="0" smtClean="0"/>
              <a:t>transmission ~ propagation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Design differs based on which </a:t>
            </a:r>
            <a:r>
              <a:rPr lang="en-US" dirty="0" smtClean="0"/>
              <a:t>dominates</a:t>
            </a:r>
          </a:p>
          <a:p>
            <a:pPr lvl="1"/>
            <a:r>
              <a:rPr lang="en-US" i="1" dirty="0" smtClean="0"/>
              <a:t>But in the Internet, can’t know in advance!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514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Technology Trends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/>
              <a:t>Propagation delay? </a:t>
            </a:r>
          </a:p>
          <a:p>
            <a:pPr lvl="1"/>
            <a:r>
              <a:rPr lang="en-US" altLang="en-US"/>
              <a:t>No change</a:t>
            </a:r>
          </a:p>
          <a:p>
            <a:r>
              <a:rPr lang="en-US" altLang="en-US"/>
              <a:t>Transmission delay? </a:t>
            </a:r>
          </a:p>
          <a:p>
            <a:pPr lvl="1"/>
            <a:r>
              <a:rPr lang="en-US" altLang="en-US"/>
              <a:t>Getting smaller!</a:t>
            </a:r>
          </a:p>
          <a:p>
            <a:r>
              <a:rPr lang="en-US" altLang="en-US"/>
              <a:t>Queueing delay? </a:t>
            </a:r>
          </a:p>
          <a:p>
            <a:pPr lvl="1"/>
            <a:r>
              <a:rPr lang="en-US" altLang="en-US"/>
              <a:t>Usually smaller</a:t>
            </a:r>
          </a:p>
          <a:p>
            <a:r>
              <a:rPr lang="en-US" altLang="en-US"/>
              <a:t>How does this affect applications?</a:t>
            </a:r>
          </a:p>
          <a:p>
            <a:pPr lvl="1"/>
            <a:r>
              <a:rPr lang="en-US" altLang="en-US"/>
              <a:t>CDNs work very hard to move data near clients</a:t>
            </a:r>
          </a:p>
          <a:p>
            <a:pPr lvl="1"/>
            <a:r>
              <a:rPr lang="en-US" altLang="en-US"/>
              <a:t>Reduces backbone bandwidth requirements</a:t>
            </a:r>
          </a:p>
          <a:p>
            <a:pPr lvl="1"/>
            <a:r>
              <a:rPr lang="en-US" altLang="en-US"/>
              <a:t>But also decreases latency</a:t>
            </a:r>
          </a:p>
          <a:p>
            <a:pPr lvl="1"/>
            <a:r>
              <a:rPr lang="en-US" altLang="en-US"/>
              <a:t>Google: time is money!</a:t>
            </a:r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CBA423D1-404C-1541-AA5C-95EDF5557816}" type="slidenum">
              <a:rPr lang="en-US" smtClean="0">
                <a:latin typeface="+mn-lt"/>
                <a:ea typeface="+mn-ea"/>
              </a:rPr>
              <a:pPr algn="l">
                <a:defRPr/>
              </a:pPr>
              <a:t>37</a:t>
            </a:fld>
            <a:endParaRPr 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338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Trend Did I Leave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dominance of video</a:t>
            </a:r>
          </a:p>
          <a:p>
            <a:endParaRPr lang="en-US" dirty="0"/>
          </a:p>
          <a:p>
            <a:r>
              <a:rPr lang="en-US" dirty="0" smtClean="0"/>
              <a:t>Very high fraction of traffic is video</a:t>
            </a:r>
          </a:p>
          <a:p>
            <a:endParaRPr lang="en-US" dirty="0"/>
          </a:p>
          <a:p>
            <a:r>
              <a:rPr lang="en-US" dirty="0" smtClean="0"/>
              <a:t>Files getting larger</a:t>
            </a:r>
          </a:p>
          <a:p>
            <a:endParaRPr lang="en-US" dirty="0"/>
          </a:p>
          <a:p>
            <a:r>
              <a:rPr lang="en-US" dirty="0" smtClean="0"/>
              <a:t>But also many, many small flows…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17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09" name="Group 3"/>
          <p:cNvGrpSpPr>
            <a:grpSpLocks/>
          </p:cNvGrpSpPr>
          <p:nvPr/>
        </p:nvGrpSpPr>
        <p:grpSpPr bwMode="auto">
          <a:xfrm>
            <a:off x="457200" y="1981200"/>
            <a:ext cx="3352800" cy="3962400"/>
            <a:chOff x="381000" y="1676400"/>
            <a:chExt cx="4635500" cy="4876800"/>
          </a:xfrm>
        </p:grpSpPr>
        <p:pic>
          <p:nvPicPr>
            <p:cNvPr id="14542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057400"/>
              <a:ext cx="901700" cy="88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21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2057400"/>
              <a:ext cx="901700" cy="88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5422" name="Straight Connector 6"/>
            <p:cNvCxnSpPr>
              <a:cxnSpLocks noChangeShapeType="1"/>
              <a:stCxn id="145420" idx="3"/>
              <a:endCxn id="145421" idx="1"/>
            </p:cNvCxnSpPr>
            <p:nvPr/>
          </p:nvCxnSpPr>
          <p:spPr bwMode="auto">
            <a:xfrm>
              <a:off x="1282700" y="2501900"/>
              <a:ext cx="28321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1" name="TextBox 1"/>
            <p:cNvSpPr txBox="1">
              <a:spLocks noChangeArrowheads="1"/>
            </p:cNvSpPr>
            <p:nvPr/>
          </p:nvSpPr>
          <p:spPr bwMode="auto">
            <a:xfrm>
              <a:off x="661939" y="1676400"/>
              <a:ext cx="403850" cy="37904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r" defTabSz="914259" eaLnBrk="1" hangingPunct="1">
                <a:defRPr/>
              </a:pPr>
              <a:r>
                <a:rPr lang="en-US" sz="1406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4592" name="TextBox 12"/>
            <p:cNvSpPr txBox="1">
              <a:spLocks noChangeArrowheads="1"/>
            </p:cNvSpPr>
            <p:nvPr/>
          </p:nvSpPr>
          <p:spPr bwMode="auto">
            <a:xfrm>
              <a:off x="4320737" y="1676400"/>
              <a:ext cx="403850" cy="37904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r" defTabSz="914259" eaLnBrk="1" hangingPunct="1">
                <a:defRPr/>
              </a:pPr>
              <a:r>
                <a:rPr lang="en-US" sz="1406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4593" name="AutoShape 17"/>
            <p:cNvSpPr>
              <a:spLocks noChangeArrowheads="1"/>
            </p:cNvSpPr>
            <p:nvPr/>
          </p:nvSpPr>
          <p:spPr bwMode="auto">
            <a:xfrm rot="5400000">
              <a:off x="2054880" y="1850237"/>
              <a:ext cx="1393093" cy="3898034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28548" tIns="0" rIns="64269" bIns="32136" anchor="ctr"/>
            <a:lstStyle/>
            <a:p>
              <a:pPr defTabSz="914259">
                <a:spcBef>
                  <a:spcPts val="1000"/>
                </a:spcBef>
                <a:spcAft>
                  <a:spcPts val="1000"/>
                </a:spcAft>
                <a:defRPr/>
              </a:pPr>
              <a:r>
                <a:rPr lang="en-US" altLang="zh-TW" sz="1406">
                  <a:solidFill>
                    <a:srgbClr val="000000"/>
                  </a:solidFill>
                  <a:latin typeface="Arial" charset="0"/>
                  <a:ea typeface="PMingLiU" charset="0"/>
                  <a:cs typeface="PMingLiU" charset="0"/>
                </a:rPr>
                <a:t>100Byte packet</a:t>
              </a:r>
            </a:p>
          </p:txBody>
        </p:sp>
        <p:grpSp>
          <p:nvGrpSpPr>
            <p:cNvPr id="145426" name="Group 33"/>
            <p:cNvGrpSpPr>
              <a:grpSpLocks/>
            </p:cNvGrpSpPr>
            <p:nvPr/>
          </p:nvGrpSpPr>
          <p:grpSpPr bwMode="auto">
            <a:xfrm>
              <a:off x="749300" y="2959100"/>
              <a:ext cx="3951143" cy="3594099"/>
              <a:chOff x="2743200" y="3048000"/>
              <a:chExt cx="3951143" cy="3594099"/>
            </a:xfrm>
          </p:grpSpPr>
          <p:sp>
            <p:nvSpPr>
              <p:cNvPr id="24598" name="Line 18"/>
              <p:cNvSpPr>
                <a:spLocks noChangeShapeType="1"/>
              </p:cNvSpPr>
              <p:nvPr/>
            </p:nvSpPr>
            <p:spPr bwMode="auto">
              <a:xfrm>
                <a:off x="2743633" y="3048977"/>
                <a:ext cx="0" cy="3507154"/>
              </a:xfrm>
              <a:prstGeom prst="line">
                <a:avLst/>
              </a:prstGeom>
              <a:noFill/>
              <a:ln w="38100">
                <a:solidFill>
                  <a:srgbClr val="000090"/>
                </a:solidFill>
                <a:round/>
                <a:headEnd/>
                <a:tailEnd/>
              </a:ln>
              <a:extLst/>
            </p:spPr>
            <p:txBody>
              <a:bodyPr wrap="none" lIns="64289" tIns="32145" rIns="64289" bIns="32145" anchor="ctr"/>
              <a:lstStyle/>
              <a:p>
                <a:pPr algn="r" defTabSz="914259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599" name="Line 18"/>
              <p:cNvSpPr>
                <a:spLocks noChangeShapeType="1"/>
              </p:cNvSpPr>
              <p:nvPr/>
            </p:nvSpPr>
            <p:spPr bwMode="auto">
              <a:xfrm>
                <a:off x="6694343" y="3134946"/>
                <a:ext cx="0" cy="3507154"/>
              </a:xfrm>
              <a:prstGeom prst="line">
                <a:avLst/>
              </a:prstGeom>
              <a:noFill/>
              <a:ln w="38100">
                <a:solidFill>
                  <a:srgbClr val="000090"/>
                </a:solidFill>
                <a:round/>
                <a:headEnd/>
                <a:tailEnd/>
              </a:ln>
              <a:extLst/>
            </p:spPr>
            <p:txBody>
              <a:bodyPr wrap="none" lIns="64289" tIns="32145" rIns="64289" bIns="32145" anchor="ctr"/>
              <a:lstStyle/>
              <a:p>
                <a:pPr algn="r" defTabSz="914259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887145" y="5387731"/>
                <a:ext cx="1150096" cy="527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defTabSz="914259">
                  <a:defRPr/>
                </a:pPr>
                <a:r>
                  <a:rPr lang="en-US" sz="2180" dirty="0">
                    <a:solidFill>
                      <a:srgbClr val="000090"/>
                    </a:solidFill>
                    <a:latin typeface="Arial"/>
                    <a:ea typeface="ＭＳ Ｐゴシック" charset="0"/>
                    <a:cs typeface="ＭＳ Ｐゴシック" charset="0"/>
                  </a:rPr>
                  <a:t>Time</a:t>
                </a:r>
              </a:p>
            </p:txBody>
          </p:sp>
          <p:cxnSp>
            <p:nvCxnSpPr>
              <p:cNvPr id="145433" name="Straight Arrow Connector 4"/>
              <p:cNvCxnSpPr>
                <a:cxnSpLocks noChangeShapeType="1"/>
              </p:cNvCxnSpPr>
              <p:nvPr/>
            </p:nvCxnSpPr>
            <p:spPr bwMode="auto">
              <a:xfrm>
                <a:off x="4439819" y="5867400"/>
                <a:ext cx="0" cy="609600"/>
              </a:xfrm>
              <a:prstGeom prst="straightConnector1">
                <a:avLst/>
              </a:prstGeom>
              <a:noFill/>
              <a:ln w="9525">
                <a:solidFill>
                  <a:srgbClr val="0000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" name="TextBox 21"/>
            <p:cNvSpPr txBox="1"/>
            <p:nvPr/>
          </p:nvSpPr>
          <p:spPr>
            <a:xfrm>
              <a:off x="1645227" y="1965569"/>
              <a:ext cx="2379205" cy="5294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259">
                <a:lnSpc>
                  <a:spcPct val="120000"/>
                </a:lnSpc>
                <a:defRPr/>
              </a:pPr>
              <a:r>
                <a:rPr lang="en-US" sz="1828" dirty="0">
                  <a:solidFill>
                    <a:srgbClr val="000000"/>
                  </a:solidFill>
                  <a:latin typeface="Arial"/>
                  <a:ea typeface="ＭＳ Ｐゴシック" charset="0"/>
                  <a:cs typeface="ＭＳ Ｐゴシック" charset="0"/>
                </a:rPr>
                <a:t>1Mbps, 10ms </a:t>
              </a:r>
            </a:p>
          </p:txBody>
        </p:sp>
        <p:sp>
          <p:nvSpPr>
            <p:cNvPr id="24596" name="AutoShape 17"/>
            <p:cNvSpPr>
              <a:spLocks noChangeArrowheads="1"/>
            </p:cNvSpPr>
            <p:nvPr/>
          </p:nvSpPr>
          <p:spPr bwMode="auto">
            <a:xfrm rot="5400000">
              <a:off x="2008789" y="2923621"/>
              <a:ext cx="1393093" cy="3884865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28548" tIns="0" rIns="64269" bIns="32136" anchor="ctr"/>
            <a:lstStyle/>
            <a:p>
              <a:pPr defTabSz="914259">
                <a:spcBef>
                  <a:spcPts val="1000"/>
                </a:spcBef>
                <a:spcAft>
                  <a:spcPts val="1000"/>
                </a:spcAft>
                <a:defRPr/>
              </a:pPr>
              <a:r>
                <a:rPr lang="en-US" altLang="zh-TW" sz="1406">
                  <a:solidFill>
                    <a:srgbClr val="000000"/>
                  </a:solidFill>
                  <a:latin typeface="Arial" charset="0"/>
                  <a:ea typeface="PMingLiU" charset="0"/>
                  <a:cs typeface="PMingLiU" charset="0"/>
                </a:rPr>
                <a:t>100Byte packet</a:t>
              </a:r>
            </a:p>
          </p:txBody>
        </p:sp>
        <p:sp>
          <p:nvSpPr>
            <p:cNvPr id="24597" name="AutoShape 17"/>
            <p:cNvSpPr>
              <a:spLocks noChangeArrowheads="1"/>
            </p:cNvSpPr>
            <p:nvPr/>
          </p:nvSpPr>
          <p:spPr bwMode="auto">
            <a:xfrm rot="5400000">
              <a:off x="2008789" y="3914222"/>
              <a:ext cx="1393092" cy="3884865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28548" tIns="0" rIns="64269" bIns="32136" anchor="ctr"/>
            <a:lstStyle/>
            <a:p>
              <a:pPr defTabSz="914259">
                <a:spcBef>
                  <a:spcPts val="1000"/>
                </a:spcBef>
                <a:spcAft>
                  <a:spcPts val="1000"/>
                </a:spcAft>
                <a:defRPr/>
              </a:pPr>
              <a:r>
                <a:rPr lang="en-US" altLang="zh-TW" sz="1406">
                  <a:solidFill>
                    <a:srgbClr val="000000"/>
                  </a:solidFill>
                  <a:latin typeface="Arial" charset="0"/>
                  <a:ea typeface="PMingLiU" charset="0"/>
                  <a:cs typeface="PMingLiU" charset="0"/>
                </a:rPr>
                <a:t>100Byte packet</a:t>
              </a:r>
            </a:p>
          </p:txBody>
        </p:sp>
      </p:grp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800600" y="365760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4800600" y="434340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111875" y="4343400"/>
            <a:ext cx="898525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>
                <a:solidFill>
                  <a:srgbClr val="000000"/>
                </a:solidFill>
              </a:rPr>
              <a:t>time </a:t>
            </a:r>
            <a:r>
              <a:rPr lang="en-US" sz="1406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 rot="-5400000">
            <a:off x="4106069" y="3817144"/>
            <a:ext cx="684213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>
                <a:solidFill>
                  <a:srgbClr val="000000"/>
                </a:solidFill>
              </a:rPr>
              <a:t>BW </a:t>
            </a:r>
            <a:r>
              <a:rPr lang="en-US" sz="1406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181600" y="36576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562600" y="36576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943600" y="36576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73638" y="2667000"/>
            <a:ext cx="876300" cy="7667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1828" dirty="0" err="1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pkt</a:t>
            </a: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 </a:t>
            </a:r>
            <a:r>
              <a:rPr lang="en-US" sz="1828" dirty="0" err="1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tx</a:t>
            </a: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 </a:t>
            </a:r>
            <a:b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</a:b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time</a:t>
            </a:r>
          </a:p>
        </p:txBody>
      </p:sp>
      <p:sp>
        <p:nvSpPr>
          <p:cNvPr id="18" name="Left Brace 17"/>
          <p:cNvSpPr>
            <a:spLocks/>
          </p:cNvSpPr>
          <p:nvPr/>
        </p:nvSpPr>
        <p:spPr bwMode="auto">
          <a:xfrm rot="5400000">
            <a:off x="5257800" y="3276600"/>
            <a:ext cx="2286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Calibri"/>
              </a:rPr>
              <a:t>The “pipe” view</a:t>
            </a:r>
            <a:endParaRPr lang="en-US" sz="3586" i="1" dirty="0">
              <a:solidFill>
                <a:srgbClr val="800080"/>
              </a:solidFill>
              <a:ea typeface="ＭＳ Ｐゴシック" charset="0"/>
              <a:cs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3" grpId="0"/>
      <p:bldP spid="17" grpId="0" animBg="1"/>
      <p:bldP spid="44" grpId="0" animBg="1"/>
      <p:bldP spid="45" grpId="0" animBg="1"/>
      <p:bldP spid="49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hape 12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70" dirty="0">
                <a:solidFill>
                  <a:srgbClr val="000000"/>
                </a:solidFill>
              </a:rPr>
              <a:t>Many kinds of “circuits”</a:t>
            </a:r>
          </a:p>
        </p:txBody>
      </p:sp>
      <p:sp>
        <p:nvSpPr>
          <p:cNvPr id="1272" name="Shape 127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3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000000"/>
                </a:solidFill>
              </a:rPr>
              <a:t>Time division multiplexing</a:t>
            </a: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divide time in </a:t>
            </a:r>
            <a:r>
              <a:rPr sz="2391" i="0" dirty="0">
                <a:solidFill>
                  <a:srgbClr val="942193"/>
                </a:solidFill>
              </a:rPr>
              <a:t>time slots</a:t>
            </a:r>
            <a:endParaRPr lang="en-US" sz="2391" i="0" dirty="0">
              <a:solidFill>
                <a:srgbClr val="000000"/>
              </a:solidFill>
            </a:endParaRP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separate time slot per c</a:t>
            </a:r>
            <a:r>
              <a:rPr lang="en-US" sz="2391" i="0" dirty="0">
                <a:solidFill>
                  <a:srgbClr val="000000"/>
                </a:solidFill>
              </a:rPr>
              <a:t>ircuit</a:t>
            </a:r>
            <a:br>
              <a:rPr lang="en-US" sz="2391" i="0" dirty="0">
                <a:solidFill>
                  <a:srgbClr val="000000"/>
                </a:solidFill>
              </a:rPr>
            </a:br>
            <a:endParaRPr sz="2391" i="0" dirty="0">
              <a:solidFill>
                <a:srgbClr val="000000"/>
              </a:solidFill>
            </a:endParaRPr>
          </a:p>
          <a:p>
            <a:pPr>
              <a:spcBef>
                <a:spcPts val="703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000000"/>
                </a:solidFill>
              </a:rPr>
              <a:t>Frequency division multiplexing</a:t>
            </a: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divide frequency spectrum in </a:t>
            </a:r>
            <a:r>
              <a:rPr lang="en-US" sz="2391" i="0" dirty="0">
                <a:solidFill>
                  <a:srgbClr val="000000"/>
                </a:solidFill>
              </a:rPr>
              <a:t/>
            </a:r>
            <a:br>
              <a:rPr lang="en-US" sz="2391" i="0" dirty="0">
                <a:solidFill>
                  <a:srgbClr val="000000"/>
                </a:solidFill>
              </a:rPr>
            </a:br>
            <a:r>
              <a:rPr sz="2391" i="0" dirty="0">
                <a:solidFill>
                  <a:srgbClr val="942193"/>
                </a:solidFill>
              </a:rPr>
              <a:t>frequency bands</a:t>
            </a:r>
            <a:endParaRPr sz="2391" i="0" dirty="0">
              <a:solidFill>
                <a:srgbClr val="000000"/>
              </a:solidFill>
            </a:endParaRP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separate frequency band per </a:t>
            </a:r>
            <a:r>
              <a:rPr lang="en-US" sz="2391" i="0" dirty="0">
                <a:solidFill>
                  <a:srgbClr val="000000"/>
                </a:solidFill>
              </a:rPr>
              <a:t>circuit</a:t>
            </a: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endParaRPr lang="en-US" sz="2391" i="0" dirty="0">
              <a:solidFill>
                <a:srgbClr val="000000"/>
              </a:solidFill>
            </a:endParaRPr>
          </a:p>
        </p:txBody>
      </p:sp>
      <p:sp>
        <p:nvSpPr>
          <p:cNvPr id="97283" name="Shape 127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409AC535-987B-614E-96A0-281F2C151847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4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799263" y="2281238"/>
            <a:ext cx="1951037" cy="1300162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0279" y="5257342"/>
              <a:ext cx="1040357" cy="50101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1818"/>
              <a:ext cx="2879725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3315" y="3910013"/>
              <a:ext cx="229628" cy="111261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944" y="3910013"/>
              <a:ext cx="231971" cy="111261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914" y="3910013"/>
              <a:ext cx="231972" cy="111261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542" y="3910013"/>
              <a:ext cx="231972" cy="111261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171" y="3910013"/>
              <a:ext cx="231972" cy="111261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799" y="3910013"/>
              <a:ext cx="231972" cy="111261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771" y="3910013"/>
              <a:ext cx="231971" cy="111261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399" y="3910013"/>
              <a:ext cx="231971" cy="111261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370" y="3910013"/>
              <a:ext cx="231972" cy="111261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6998" y="3910013"/>
              <a:ext cx="231972" cy="111261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6627" y="3910013"/>
              <a:ext cx="231972" cy="111261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6255" y="3910013"/>
              <a:ext cx="231972" cy="111261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502400" y="4597400"/>
            <a:ext cx="2195513" cy="1439863"/>
            <a:chOff x="4923115" y="3724777"/>
            <a:chExt cx="3719235" cy="2047870"/>
          </a:xfrm>
        </p:grpSpPr>
        <p:grpSp>
          <p:nvGrpSpPr>
            <p:cNvPr id="97286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6" y="2474"/>
                <a:ext cx="2128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6" y="2716"/>
                <a:ext cx="2128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6" y="2595"/>
                <a:ext cx="2128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6" y="2837"/>
                <a:ext cx="2128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6" y="2958"/>
                <a:ext cx="2128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6" y="3079"/>
                <a:ext cx="2128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1225" y="3927983"/>
              <a:ext cx="0" cy="1151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7423" y="5271404"/>
              <a:ext cx="1191339" cy="50124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9779" y="4388113"/>
              <a:ext cx="1923688" cy="59701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3777" y="5348171"/>
              <a:ext cx="24552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</p:grpSp>
    </p:spTree>
    <p:extLst>
      <p:ext uri="{BB962C8B-B14F-4D97-AF65-F5344CB8AC3E}">
        <p14:creationId xmlns:p14="http://schemas.microsoft.com/office/powerpoint/2010/main" val="233878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Calibri"/>
              </a:rPr>
              <a:t>The “pipe” view</a:t>
            </a:r>
            <a:endParaRPr lang="en-US" sz="3586" b="0" i="1" dirty="0">
              <a:solidFill>
                <a:srgbClr val="80008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971800" y="1809750"/>
            <a:ext cx="3290888" cy="43021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10ms (BDP=10,000) </a:t>
            </a:r>
          </a:p>
        </p:txBody>
      </p:sp>
      <p:cxnSp>
        <p:nvCxnSpPr>
          <p:cNvPr id="146435" name="Straight Connector 25"/>
          <p:cNvCxnSpPr>
            <a:cxnSpLocks noChangeShapeType="1"/>
          </p:cNvCxnSpPr>
          <p:nvPr/>
        </p:nvCxnSpPr>
        <p:spPr bwMode="auto">
          <a:xfrm>
            <a:off x="2819400" y="236220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36" name="Straight Connector 26"/>
          <p:cNvCxnSpPr>
            <a:cxnSpLocks noChangeShapeType="1"/>
          </p:cNvCxnSpPr>
          <p:nvPr/>
        </p:nvCxnSpPr>
        <p:spPr bwMode="auto">
          <a:xfrm>
            <a:off x="2819400" y="304800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5" name="TextBox 27"/>
          <p:cNvSpPr txBox="1">
            <a:spLocks noChangeArrowheads="1"/>
          </p:cNvSpPr>
          <p:nvPr/>
        </p:nvSpPr>
        <p:spPr bwMode="auto">
          <a:xfrm>
            <a:off x="4130675" y="3048000"/>
            <a:ext cx="898525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time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25606" name="TextBox 28"/>
          <p:cNvSpPr txBox="1">
            <a:spLocks noChangeArrowheads="1"/>
          </p:cNvSpPr>
          <p:nvPr/>
        </p:nvSpPr>
        <p:spPr bwMode="auto">
          <a:xfrm rot="-5400000">
            <a:off x="2143919" y="2521744"/>
            <a:ext cx="684213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BW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00400" y="23622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581400" y="23622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962400" y="23622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38800" y="4171950"/>
            <a:ext cx="3290888" cy="43021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1828" dirty="0">
                <a:solidFill>
                  <a:srgbClr val="FF0000"/>
                </a:solidFill>
                <a:latin typeface="Arial"/>
                <a:ea typeface="ＭＳ Ｐゴシック" charset="0"/>
                <a:cs typeface="ＭＳ Ｐゴシック" charset="0"/>
              </a:rPr>
              <a:t>10</a:t>
            </a: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Mbps, </a:t>
            </a:r>
            <a:r>
              <a:rPr lang="en-US" sz="1828" dirty="0">
                <a:solidFill>
                  <a:srgbClr val="FF0000"/>
                </a:solidFill>
                <a:latin typeface="Arial"/>
                <a:ea typeface="ＭＳ Ｐゴシック" charset="0"/>
                <a:cs typeface="ＭＳ Ｐゴシック" charset="0"/>
              </a:rPr>
              <a:t>1</a:t>
            </a: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ms (BDP=10,000) </a:t>
            </a:r>
          </a:p>
        </p:txBody>
      </p:sp>
      <p:cxnSp>
        <p:nvCxnSpPr>
          <p:cNvPr id="35" name="Straight Connector 34"/>
          <p:cNvCxnSpPr>
            <a:cxnSpLocks noChangeShapeType="1"/>
          </p:cNvCxnSpPr>
          <p:nvPr/>
        </p:nvCxnSpPr>
        <p:spPr bwMode="auto">
          <a:xfrm>
            <a:off x="5486400" y="4724400"/>
            <a:ext cx="6858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173788" y="6229350"/>
            <a:ext cx="898525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time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 rot="-5400000">
            <a:off x="4810919" y="5188744"/>
            <a:ext cx="684213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BW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638800" y="4724400"/>
            <a:ext cx="76200" cy="15240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cxnSp>
        <p:nvCxnSpPr>
          <p:cNvPr id="36" name="Straight Connector 35"/>
          <p:cNvCxnSpPr>
            <a:cxnSpLocks noChangeShapeType="1"/>
          </p:cNvCxnSpPr>
          <p:nvPr/>
        </p:nvCxnSpPr>
        <p:spPr bwMode="auto">
          <a:xfrm>
            <a:off x="5486400" y="6248400"/>
            <a:ext cx="6858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609600" y="4191000"/>
            <a:ext cx="3032125" cy="43021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</a:t>
            </a:r>
            <a:r>
              <a:rPr lang="en-US" sz="1828" dirty="0">
                <a:solidFill>
                  <a:srgbClr val="FF0000"/>
                </a:solidFill>
                <a:latin typeface="Arial"/>
                <a:ea typeface="ＭＳ Ｐゴシック" charset="0"/>
                <a:cs typeface="ＭＳ Ｐゴシック" charset="0"/>
              </a:rPr>
              <a:t>5</a:t>
            </a: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ms (BDP=5,000) </a:t>
            </a:r>
          </a:p>
        </p:txBody>
      </p: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>
            <a:off x="1371600" y="4876800"/>
            <a:ext cx="16002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Straight Connector 62"/>
          <p:cNvCxnSpPr>
            <a:cxnSpLocks noChangeShapeType="1"/>
            <a:endCxn id="64" idx="0"/>
          </p:cNvCxnSpPr>
          <p:nvPr/>
        </p:nvCxnSpPr>
        <p:spPr bwMode="auto">
          <a:xfrm>
            <a:off x="1357313" y="5562600"/>
            <a:ext cx="1760537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668588" y="5562600"/>
            <a:ext cx="898525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time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 rot="-5400000">
            <a:off x="696119" y="5036344"/>
            <a:ext cx="684213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BW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48768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057400" y="48768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438400" y="48768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715000" y="4724400"/>
            <a:ext cx="76200" cy="15240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791200" y="4724400"/>
            <a:ext cx="76200" cy="15240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0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0" grpId="0" animBg="1"/>
      <p:bldP spid="61" grpId="0"/>
      <p:bldP spid="64" grpId="0"/>
      <p:bldP spid="65" grpId="0"/>
      <p:bldP spid="66" grpId="0" animBg="1"/>
      <p:bldP spid="67" grpId="0" animBg="1"/>
      <p:bldP spid="68" grpId="0" animBg="1"/>
      <p:bldP spid="71" grpId="0" animBg="1"/>
      <p:bldP spid="7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Calibri"/>
              </a:rPr>
              <a:t>The “pipe” view</a:t>
            </a:r>
            <a:endParaRPr lang="en-US" sz="3586" b="0" i="1" dirty="0">
              <a:solidFill>
                <a:srgbClr val="80008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71800" y="1809750"/>
            <a:ext cx="3290888" cy="43021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10ms (BDP=10,000) </a:t>
            </a:r>
          </a:p>
        </p:txBody>
      </p:sp>
      <p:cxnSp>
        <p:nvCxnSpPr>
          <p:cNvPr id="147459" name="Straight Connector 25"/>
          <p:cNvCxnSpPr>
            <a:cxnSpLocks noChangeShapeType="1"/>
          </p:cNvCxnSpPr>
          <p:nvPr/>
        </p:nvCxnSpPr>
        <p:spPr bwMode="auto">
          <a:xfrm>
            <a:off x="2819400" y="236220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460" name="Straight Connector 26"/>
          <p:cNvCxnSpPr>
            <a:cxnSpLocks noChangeShapeType="1"/>
          </p:cNvCxnSpPr>
          <p:nvPr/>
        </p:nvCxnSpPr>
        <p:spPr bwMode="auto">
          <a:xfrm>
            <a:off x="2819400" y="304800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9" name="TextBox 27"/>
          <p:cNvSpPr txBox="1">
            <a:spLocks noChangeArrowheads="1"/>
          </p:cNvSpPr>
          <p:nvPr/>
        </p:nvSpPr>
        <p:spPr bwMode="auto">
          <a:xfrm>
            <a:off x="4130675" y="3048000"/>
            <a:ext cx="898525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time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26630" name="TextBox 28"/>
          <p:cNvSpPr txBox="1">
            <a:spLocks noChangeArrowheads="1"/>
          </p:cNvSpPr>
          <p:nvPr/>
        </p:nvSpPr>
        <p:spPr bwMode="auto">
          <a:xfrm rot="-5400000">
            <a:off x="2143919" y="2521744"/>
            <a:ext cx="684213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BW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00400" y="23622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581400" y="23622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962400" y="23622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71800" y="4229100"/>
            <a:ext cx="3290888" cy="43021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10ms (BDP=10,000) </a:t>
            </a:r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2819400" y="478155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130675" y="5467350"/>
            <a:ext cx="898525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time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 rot="-5400000">
            <a:off x="2143919" y="4941094"/>
            <a:ext cx="684213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BW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00400" y="4781550"/>
            <a:ext cx="8382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038600" y="4800600"/>
            <a:ext cx="8382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76800" y="4800600"/>
            <a:ext cx="8382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2819400" y="546735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477000" y="2424409"/>
            <a:ext cx="219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100b packets</a:t>
            </a:r>
            <a:endParaRPr lang="en-US" sz="240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56177" y="4800600"/>
            <a:ext cx="219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250b packets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7393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44" grpId="0"/>
      <p:bldP spid="45" grpId="0" animBg="1"/>
      <p:bldP spid="49" grpId="0" animBg="1"/>
      <p:bldP spid="50" grpId="0" animBg="1"/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Chart 7"/>
          <p:cNvGraphicFramePr>
            <a:graphicFrameLocks/>
          </p:cNvGraphicFramePr>
          <p:nvPr/>
        </p:nvGraphicFramePr>
        <p:xfrm>
          <a:off x="-965200" y="21590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4" imgW="3047748" imgH="2084660" progId="Excel.Chart.8">
                  <p:embed/>
                </p:oleObj>
              </mc:Choice>
              <mc:Fallback>
                <p:oleObj r:id="rId4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65200" y="21590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8" name="Chart 5"/>
          <p:cNvGraphicFramePr>
            <a:graphicFrameLocks/>
          </p:cNvGraphicFramePr>
          <p:nvPr/>
        </p:nvGraphicFramePr>
        <p:xfrm>
          <a:off x="1092200" y="14732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6" imgW="3047748" imgH="2084660" progId="Excel.Chart.8">
                  <p:embed/>
                </p:oleObj>
              </mc:Choice>
              <mc:Fallback>
                <p:oleObj r:id="rId6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4732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Chart 6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8" imgW="3047748" imgH="2084660" progId="Excel.Sheet.8">
                  <p:embed/>
                </p:oleObj>
              </mc:Choice>
              <mc:Fallback>
                <p:oleObj name="Worksheet" r:id="rId8" imgW="3047748" imgH="208466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209550" y="465455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71800" y="3124200"/>
            <a:ext cx="0" cy="1482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4800" y="3124200"/>
            <a:ext cx="3741738" cy="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6800" y="5943600"/>
            <a:ext cx="6858000" cy="590550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3234" dirty="0">
                <a:solidFill>
                  <a:srgbClr val="FF0000"/>
                </a:solidFill>
                <a:latin typeface="+mn-lt"/>
              </a:rPr>
              <a:t>What do we do under overload?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81300" y="4637088"/>
            <a:ext cx="1685925" cy="307975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406" dirty="0">
                <a:latin typeface="+mn-lt"/>
              </a:rPr>
              <a:t>Time</a:t>
            </a:r>
          </a:p>
        </p:txBody>
      </p:sp>
      <p:grpSp>
        <p:nvGrpSpPr>
          <p:cNvPr id="19465" name="Group 8"/>
          <p:cNvGrpSpPr>
            <a:grpSpLocks/>
          </p:cNvGrpSpPr>
          <p:nvPr/>
        </p:nvGrpSpPr>
        <p:grpSpPr bwMode="auto">
          <a:xfrm>
            <a:off x="4762500" y="3589338"/>
            <a:ext cx="3741738" cy="1558925"/>
            <a:chOff x="5029200" y="3589577"/>
            <a:chExt cx="2840743" cy="1559149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>
            <a:off x="6519863" y="3589338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78338" y="3168650"/>
            <a:ext cx="3868737" cy="3952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Link capacity = 30Mbps</a:t>
            </a: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304800" y="122238"/>
            <a:ext cx="8839200" cy="868362"/>
          </a:xfrm>
        </p:spPr>
        <p:txBody>
          <a:bodyPr/>
          <a:lstStyle/>
          <a:p>
            <a:pPr>
              <a:defRPr/>
            </a:pPr>
            <a:r>
              <a:rPr lang="en-US" sz="3797" dirty="0" smtClean="0">
                <a:ea typeface="ＭＳ Ｐゴシック" charset="0"/>
                <a:cs typeface="ＭＳ Ｐゴシック" charset="0"/>
              </a:rPr>
              <a:t>What happens here </a:t>
            </a:r>
            <a:r>
              <a:rPr lang="en-US" sz="3797" smtClean="0">
                <a:ea typeface="ＭＳ Ｐゴシック" charset="0"/>
                <a:cs typeface="ＭＳ Ｐゴシック" charset="0"/>
              </a:rPr>
              <a:t>with on-demand?</a:t>
            </a:r>
            <a:endParaRPr lang="en-US" sz="3797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3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temporarily buffered (queueing delays)</a:t>
            </a:r>
          </a:p>
          <a:p>
            <a:endParaRPr lang="en-US" dirty="0"/>
          </a:p>
          <a:p>
            <a:r>
              <a:rPr lang="en-US" dirty="0" smtClean="0"/>
              <a:t>Or dropped (if buffer overflows)</a:t>
            </a:r>
          </a:p>
          <a:p>
            <a:endParaRPr lang="en-US" dirty="0"/>
          </a:p>
          <a:p>
            <a:r>
              <a:rPr lang="en-US" dirty="0" smtClean="0"/>
              <a:t>Let’s talk about queueing for a bit…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759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505" name="Straight Connector 16"/>
          <p:cNvCxnSpPr>
            <a:cxnSpLocks noChangeShapeType="1"/>
          </p:cNvCxnSpPr>
          <p:nvPr/>
        </p:nvCxnSpPr>
        <p:spPr bwMode="auto">
          <a:xfrm rot="1739168">
            <a:off x="1236663" y="3071813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506" name="Straight Connector 17"/>
          <p:cNvCxnSpPr>
            <a:cxnSpLocks noChangeShapeType="1"/>
          </p:cNvCxnSpPr>
          <p:nvPr/>
        </p:nvCxnSpPr>
        <p:spPr bwMode="auto">
          <a:xfrm rot="1739168">
            <a:off x="1050925" y="3405188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rot="20179596">
            <a:off x="1004888" y="4924425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20179596">
            <a:off x="1158875" y="5273675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93850" y="2471738"/>
            <a:ext cx="2640013" cy="3140075"/>
            <a:chOff x="2266809" y="3515363"/>
            <a:chExt cx="3753723" cy="4465071"/>
          </a:xfrm>
        </p:grpSpPr>
        <p:sp>
          <p:nvSpPr>
            <p:cNvPr id="29" name="Rectangle 28"/>
            <p:cNvSpPr/>
            <p:nvPr/>
          </p:nvSpPr>
          <p:spPr bwMode="auto">
            <a:xfrm rot="1739168">
              <a:off x="5083794" y="5052629"/>
              <a:ext cx="433382" cy="544026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739168">
              <a:off x="4654926" y="4833665"/>
              <a:ext cx="433382" cy="5440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739168">
              <a:off x="3496983" y="4199344"/>
              <a:ext cx="433382" cy="544026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739168">
              <a:off x="2266809" y="3515363"/>
              <a:ext cx="433382" cy="5440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20179596">
              <a:off x="2609903" y="7438666"/>
              <a:ext cx="433382" cy="5417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20179596">
              <a:off x="5587150" y="6133908"/>
              <a:ext cx="433382" cy="5417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20179596">
              <a:off x="3998082" y="6829177"/>
              <a:ext cx="433382" cy="5417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49510" name="Group 38"/>
          <p:cNvGrpSpPr>
            <a:grpSpLocks/>
          </p:cNvGrpSpPr>
          <p:nvPr/>
        </p:nvGrpSpPr>
        <p:grpSpPr bwMode="auto">
          <a:xfrm>
            <a:off x="4876800" y="4038600"/>
            <a:ext cx="3276600" cy="381000"/>
            <a:chOff x="2590800" y="5943600"/>
            <a:chExt cx="3276600" cy="381000"/>
          </a:xfrm>
        </p:grpSpPr>
        <p:cxnSp>
          <p:nvCxnSpPr>
            <p:cNvPr id="149518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519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9512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424242"/>
                </a:solidFill>
              </a:rPr>
              <a:t>Queueing </a:t>
            </a:r>
            <a:r>
              <a:rPr lang="en-US" altLang="en-US" dirty="0">
                <a:solidFill>
                  <a:srgbClr val="424242"/>
                </a:solidFill>
              </a:rPr>
              <a:t>delay: “pipe” 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2747963" y="2735263"/>
            <a:ext cx="754062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 flipV="1">
            <a:off x="2649538" y="5199063"/>
            <a:ext cx="901700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4803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29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150545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6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7" y="4908984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0531" name="Group 38"/>
          <p:cNvGrpSpPr>
            <a:grpSpLocks/>
          </p:cNvGrpSpPr>
          <p:nvPr/>
        </p:nvGrpSpPr>
        <p:grpSpPr bwMode="auto">
          <a:xfrm>
            <a:off x="4919663" y="4022725"/>
            <a:ext cx="3276600" cy="396875"/>
            <a:chOff x="2590800" y="5927120"/>
            <a:chExt cx="3276600" cy="397480"/>
          </a:xfrm>
        </p:grpSpPr>
        <p:cxnSp>
          <p:nvCxnSpPr>
            <p:cNvPr id="150539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0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153025" y="592712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13300" y="594143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8862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Rectangle 50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434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81600" y="2667000"/>
            <a:ext cx="3124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No overload!</a:t>
            </a:r>
          </a:p>
        </p:txBody>
      </p:sp>
      <p:sp>
        <p:nvSpPr>
          <p:cNvPr id="150534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424242"/>
                </a:solidFill>
              </a:rPr>
              <a:t>Queueing </a:t>
            </a:r>
            <a:r>
              <a:rPr lang="en-US" altLang="en-US" dirty="0">
                <a:solidFill>
                  <a:srgbClr val="424242"/>
                </a:solidFill>
              </a:rPr>
              <a:t>delay: “pipe” view</a:t>
            </a:r>
            <a:endParaRPr lang="en-US" altLang="en-US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28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9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50538" name="Straight Arrow Connector 30"/>
          <p:cNvCxnSpPr>
            <a:cxnSpLocks noChangeShapeType="1"/>
          </p:cNvCxnSpPr>
          <p:nvPr/>
        </p:nvCxnSpPr>
        <p:spPr bwMode="auto">
          <a:xfrm>
            <a:off x="5584825" y="3816350"/>
            <a:ext cx="901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7643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53" name="Group 1"/>
          <p:cNvGrpSpPr>
            <a:grpSpLocks/>
          </p:cNvGrpSpPr>
          <p:nvPr/>
        </p:nvGrpSpPr>
        <p:grpSpPr bwMode="auto">
          <a:xfrm rot="1739168">
            <a:off x="1141413" y="3040063"/>
            <a:ext cx="3276600" cy="403225"/>
            <a:chOff x="2590800" y="5936044"/>
            <a:chExt cx="3276600" cy="403532"/>
          </a:xfrm>
        </p:grpSpPr>
        <p:cxnSp>
          <p:nvCxnSpPr>
            <p:cNvPr id="151568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69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Rectangle 28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9023" y="595256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90509" y="5941889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648200" y="54864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60198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Not a rare event!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1565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66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67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9" name="Group 68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0" name="Straight Connector 6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1561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39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1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01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5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77" name="Group 1"/>
          <p:cNvGrpSpPr>
            <a:grpSpLocks/>
          </p:cNvGrpSpPr>
          <p:nvPr/>
        </p:nvGrpSpPr>
        <p:grpSpPr bwMode="auto">
          <a:xfrm rot="1739168">
            <a:off x="1141413" y="3036888"/>
            <a:ext cx="3276600" cy="406400"/>
            <a:chOff x="2590800" y="5932228"/>
            <a:chExt cx="3276600" cy="407348"/>
          </a:xfrm>
        </p:grpSpPr>
        <p:cxnSp>
          <p:nvCxnSpPr>
            <p:cNvPr id="15259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59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Rectangle 28"/>
            <p:cNvSpPr/>
            <p:nvPr/>
          </p:nvSpPr>
          <p:spPr bwMode="auto">
            <a:xfrm>
              <a:off x="5515832" y="5958836"/>
              <a:ext cx="304800" cy="38029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459496" y="5932380"/>
              <a:ext cx="304800" cy="380297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329947" y="5946690"/>
              <a:ext cx="304800" cy="381889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80453" y="4903429"/>
            <a:ext cx="3276600" cy="386802"/>
            <a:chOff x="2590800" y="5099598"/>
            <a:chExt cx="3276600" cy="386802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3841375" y="5099598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7" name="Rectangle 66"/>
          <p:cNvSpPr/>
          <p:nvPr/>
        </p:nvSpPr>
        <p:spPr bwMode="auto">
          <a:xfrm rot="5400000">
            <a:off x="4381500" y="34671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2580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259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59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59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291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2582" name="Straight Arrow Connector 11"/>
          <p:cNvCxnSpPr>
            <a:cxnSpLocks noChangeShapeType="1"/>
            <a:stCxn id="97291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52584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40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48200" y="5486400"/>
            <a:ext cx="4267200" cy="56832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48200" y="6019800"/>
            <a:ext cx="4267200" cy="56832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Not a rare event!</a:t>
            </a:r>
          </a:p>
        </p:txBody>
      </p:sp>
    </p:spTree>
    <p:extLst>
      <p:ext uri="{BB962C8B-B14F-4D97-AF65-F5344CB8AC3E}">
        <p14:creationId xmlns:p14="http://schemas.microsoft.com/office/powerpoint/2010/main" val="147710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01" name="Group 1"/>
          <p:cNvGrpSpPr>
            <a:grpSpLocks/>
          </p:cNvGrpSpPr>
          <p:nvPr/>
        </p:nvGrpSpPr>
        <p:grpSpPr bwMode="auto">
          <a:xfrm rot="1739168">
            <a:off x="1149350" y="3022600"/>
            <a:ext cx="3276600" cy="407988"/>
            <a:chOff x="2590800" y="5916892"/>
            <a:chExt cx="3276600" cy="407708"/>
          </a:xfrm>
        </p:grpSpPr>
        <p:cxnSp>
          <p:nvCxnSpPr>
            <p:cNvPr id="153619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20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/>
            <p:cNvSpPr/>
            <p:nvPr/>
          </p:nvSpPr>
          <p:spPr bwMode="auto">
            <a:xfrm>
              <a:off x="4988050" y="5930926"/>
              <a:ext cx="304800" cy="380739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020359" y="5917135"/>
              <a:ext cx="304800" cy="380739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80838" y="4905290"/>
            <a:ext cx="3276600" cy="384861"/>
            <a:chOff x="2590800" y="5101539"/>
            <a:chExt cx="3276600" cy="384861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4450310" y="5101539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7" name="Rectangle 66"/>
          <p:cNvSpPr/>
          <p:nvPr/>
        </p:nvSpPr>
        <p:spPr bwMode="auto">
          <a:xfrm rot="5400000">
            <a:off x="4381500" y="3467100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04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3616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17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18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8315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3606" name="Straight Arrow Connector 11"/>
          <p:cNvCxnSpPr>
            <a:cxnSpLocks noChangeShapeType="1"/>
            <a:stCxn id="98315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257800" y="4038600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53610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48200" y="54864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48200" y="60198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Not a rare event!</a:t>
            </a:r>
          </a:p>
        </p:txBody>
      </p:sp>
    </p:spTree>
    <p:extLst>
      <p:ext uri="{BB962C8B-B14F-4D97-AF65-F5344CB8AC3E}">
        <p14:creationId xmlns:p14="http://schemas.microsoft.com/office/powerpoint/2010/main" val="228938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25" name="Group 1"/>
          <p:cNvGrpSpPr>
            <a:grpSpLocks/>
          </p:cNvGrpSpPr>
          <p:nvPr/>
        </p:nvGrpSpPr>
        <p:grpSpPr bwMode="auto">
          <a:xfrm rot="1739168">
            <a:off x="1147763" y="3030538"/>
            <a:ext cx="3276600" cy="400050"/>
            <a:chOff x="2590800" y="5924235"/>
            <a:chExt cx="3276600" cy="400365"/>
          </a:xfrm>
        </p:grpSpPr>
        <p:cxnSp>
          <p:nvCxnSpPr>
            <p:cNvPr id="15464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4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/>
            <p:cNvSpPr/>
            <p:nvPr/>
          </p:nvSpPr>
          <p:spPr bwMode="auto">
            <a:xfrm>
              <a:off x="5151427" y="5924559"/>
              <a:ext cx="304800" cy="3813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291868" y="5939680"/>
              <a:ext cx="304800" cy="379712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81710" y="4908968"/>
            <a:ext cx="3276600" cy="381479"/>
            <a:chOff x="2590800" y="5105400"/>
            <a:chExt cx="3276600" cy="381479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4614812" y="5105879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4627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464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4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4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4629" name="Straight Arrow Connector 11"/>
          <p:cNvCxnSpPr>
            <a:cxnSpLocks noChangeShapeType="1"/>
            <a:stCxn id="99338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5257800" y="4038600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62600" y="4038600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54634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48200" y="54864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48200" y="60198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Not a rare event!</a:t>
            </a:r>
          </a:p>
        </p:txBody>
      </p:sp>
    </p:spTree>
    <p:extLst>
      <p:ext uri="{BB962C8B-B14F-4D97-AF65-F5344CB8AC3E}">
        <p14:creationId xmlns:p14="http://schemas.microsoft.com/office/powerpoint/2010/main" val="344989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198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198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198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1989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1990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1991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1992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1993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1994" name="Line 5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1995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4199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41997" name="Line 6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41998" name="Text Box 63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pic>
        <p:nvPicPr>
          <p:cNvPr id="9934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4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1" name="Rectangle 6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2002" name="Rectangle 67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2003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99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4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49" name="Group 1"/>
          <p:cNvGrpSpPr>
            <a:grpSpLocks/>
          </p:cNvGrpSpPr>
          <p:nvPr/>
        </p:nvGrpSpPr>
        <p:grpSpPr bwMode="auto">
          <a:xfrm rot="1739168">
            <a:off x="1147763" y="3030538"/>
            <a:ext cx="3276600" cy="400050"/>
            <a:chOff x="2590800" y="5925025"/>
            <a:chExt cx="3276600" cy="399575"/>
          </a:xfrm>
        </p:grpSpPr>
        <p:cxnSp>
          <p:nvCxnSpPr>
            <p:cNvPr id="15566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66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/>
            <p:cNvSpPr/>
            <p:nvPr/>
          </p:nvSpPr>
          <p:spPr bwMode="auto">
            <a:xfrm>
              <a:off x="5420798" y="5926749"/>
              <a:ext cx="304800" cy="38054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631956" y="5924575"/>
              <a:ext cx="304800" cy="38054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77385" y="4888824"/>
            <a:ext cx="3276600" cy="402053"/>
            <a:chOff x="2590800" y="5084347"/>
            <a:chExt cx="3276600" cy="402053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4790655" y="5084347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565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566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66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66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565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0"/>
            <a:ext cx="304800" cy="381000"/>
          </a:xfrm>
          <a:prstGeom prst="rect">
            <a:avLst/>
          </a:prstGeom>
          <a:solidFill>
            <a:srgbClr val="AD5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0" y="4038600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0"/>
            <a:ext cx="304800" cy="381000"/>
          </a:xfrm>
          <a:prstGeom prst="rect">
            <a:avLst/>
          </a:prstGeom>
          <a:solidFill>
            <a:srgbClr val="AD5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55658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38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200" y="54864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48200" y="60198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Not a rare event!</a:t>
            </a:r>
          </a:p>
        </p:txBody>
      </p:sp>
    </p:spTree>
    <p:extLst>
      <p:ext uri="{BB962C8B-B14F-4D97-AF65-F5344CB8AC3E}">
        <p14:creationId xmlns:p14="http://schemas.microsoft.com/office/powerpoint/2010/main" val="124204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3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15669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69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2" y="4908986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6675" name="Group 38"/>
          <p:cNvGrpSpPr>
            <a:grpSpLocks/>
          </p:cNvGrpSpPr>
          <p:nvPr/>
        </p:nvGrpSpPr>
        <p:grpSpPr bwMode="auto">
          <a:xfrm>
            <a:off x="4953000" y="4022725"/>
            <a:ext cx="3276600" cy="396875"/>
            <a:chOff x="2590800" y="5927120"/>
            <a:chExt cx="3276600" cy="397480"/>
          </a:xfrm>
        </p:grpSpPr>
        <p:cxnSp>
          <p:nvCxnSpPr>
            <p:cNvPr id="156691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692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291138" y="592712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648200" y="594143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1148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32004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Rectangle 50"/>
            <p:cNvSpPr/>
            <p:nvPr/>
          </p:nvSpPr>
          <p:spPr bwMode="auto">
            <a:xfrm>
              <a:off x="3657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9530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6677" name="Group 34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6688" name="Straight Connector 4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689" name="Straight Connector 46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690" name="Straight Connector 54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1386" name="TextBox 55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6679" name="Straight Arrow Connector 56"/>
          <p:cNvCxnSpPr>
            <a:cxnSpLocks noChangeShapeType="1"/>
            <a:stCxn id="101386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680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37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8200" y="5486400"/>
            <a:ext cx="4267200" cy="56832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48200" y="6019800"/>
            <a:ext cx="4267200" cy="56832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Not a rare event!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381000" y="5600699"/>
            <a:ext cx="8486775" cy="8634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80008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1000" y="5800725"/>
            <a:ext cx="8637588" cy="461655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2400" b="0" dirty="0">
                <a:solidFill>
                  <a:srgbClr val="800080"/>
                </a:solidFill>
                <a:latin typeface="+mn-lt"/>
                <a:ea typeface="ＭＳ Ｐゴシック" charset="0"/>
                <a:cs typeface="Calibri"/>
              </a:rPr>
              <a:t>Queues absorb transient bursts but introduce </a:t>
            </a:r>
            <a:r>
              <a:rPr lang="en-US" sz="2400" b="0" dirty="0" smtClean="0">
                <a:solidFill>
                  <a:srgbClr val="800080"/>
                </a:solidFill>
                <a:latin typeface="+mn-lt"/>
                <a:ea typeface="ＭＳ Ｐゴシック" charset="0"/>
                <a:cs typeface="Calibri"/>
              </a:rPr>
              <a:t>queueing </a:t>
            </a:r>
            <a:r>
              <a:rPr lang="en-US" sz="2400" b="0" dirty="0">
                <a:solidFill>
                  <a:srgbClr val="800080"/>
                </a:solidFill>
                <a:latin typeface="+mn-lt"/>
                <a:ea typeface="ＭＳ Ｐゴシック" charset="0"/>
                <a:cs typeface="Calibri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151916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438400" y="5486400"/>
            <a:ext cx="6705600" cy="590550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What about persistent overload?</a:t>
            </a:r>
          </a:p>
        </p:txBody>
      </p:sp>
      <p:grpSp>
        <p:nvGrpSpPr>
          <p:cNvPr id="157698" name="Group 4"/>
          <p:cNvGrpSpPr>
            <a:grpSpLocks/>
          </p:cNvGrpSpPr>
          <p:nvPr/>
        </p:nvGrpSpPr>
        <p:grpSpPr bwMode="auto">
          <a:xfrm rot="1693316">
            <a:off x="1144588" y="3032125"/>
            <a:ext cx="3276600" cy="407988"/>
            <a:chOff x="1146992" y="3032552"/>
            <a:chExt cx="3276600" cy="408682"/>
          </a:xfrm>
        </p:grpSpPr>
        <p:grpSp>
          <p:nvGrpSpPr>
            <p:cNvPr id="157730" name="Group 1"/>
            <p:cNvGrpSpPr>
              <a:grpSpLocks/>
            </p:cNvGrpSpPr>
            <p:nvPr/>
          </p:nvGrpSpPr>
          <p:grpSpPr bwMode="auto">
            <a:xfrm>
              <a:off x="1146992" y="3032552"/>
              <a:ext cx="3276600" cy="397480"/>
              <a:chOff x="2590800" y="5927120"/>
              <a:chExt cx="3276600" cy="397480"/>
            </a:xfrm>
          </p:grpSpPr>
          <p:cxnSp>
            <p:nvCxnSpPr>
              <p:cNvPr id="157735" name="Straight Connector 16"/>
              <p:cNvCxnSpPr>
                <a:cxnSpLocks noChangeShapeType="1"/>
              </p:cNvCxnSpPr>
              <p:nvPr/>
            </p:nvCxnSpPr>
            <p:spPr bwMode="auto">
              <a:xfrm>
                <a:off x="2590800" y="5943600"/>
                <a:ext cx="32766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736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2590800" y="6324600"/>
                <a:ext cx="32766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" name="Rectangle 28"/>
              <p:cNvSpPr/>
              <p:nvPr/>
            </p:nvSpPr>
            <p:spPr bwMode="auto">
              <a:xfrm>
                <a:off x="5144117" y="5925360"/>
                <a:ext cx="304800" cy="38164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803586" y="5938784"/>
                <a:ext cx="304800" cy="38164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3875369" y="5941490"/>
                <a:ext cx="304800" cy="38164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886353" y="5940894"/>
                <a:ext cx="304800" cy="38323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 bwMode="auto">
            <a:xfrm>
              <a:off x="1747902" y="3046183"/>
              <a:ext cx="304800" cy="380057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072537" y="3059460"/>
              <a:ext cx="304800" cy="38164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740193" y="3048735"/>
              <a:ext cx="304800" cy="38005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040603" y="3047857"/>
              <a:ext cx="304800" cy="380057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rot="20033246">
            <a:off x="1139454" y="4921530"/>
            <a:ext cx="3276600" cy="397480"/>
            <a:chOff x="1146992" y="3032552"/>
            <a:chExt cx="3276600" cy="397480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57" name="Group 56"/>
            <p:cNvGrpSpPr/>
            <p:nvPr/>
          </p:nvGrpSpPr>
          <p:grpSpPr>
            <a:xfrm>
              <a:off x="1146992" y="3032552"/>
              <a:ext cx="3276600" cy="397480"/>
              <a:chOff x="2590800" y="5927120"/>
              <a:chExt cx="3276600" cy="397480"/>
            </a:xfrm>
            <a:grpFill/>
          </p:grpSpPr>
          <p:cxnSp>
            <p:nvCxnSpPr>
              <p:cNvPr id="62" name="Straight Connector 61"/>
              <p:cNvCxnSpPr/>
              <p:nvPr/>
            </p:nvCxnSpPr>
            <p:spPr bwMode="auto">
              <a:xfrm>
                <a:off x="2590800" y="5943600"/>
                <a:ext cx="3276600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2590800" y="6324600"/>
                <a:ext cx="3276600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" name="Rectangle 63"/>
              <p:cNvSpPr/>
              <p:nvPr/>
            </p:nvSpPr>
            <p:spPr bwMode="auto">
              <a:xfrm>
                <a:off x="5153070" y="592712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812598" y="5941516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3886200" y="59436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2895600" y="59436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8" name="Rectangle 57"/>
            <p:cNvSpPr/>
            <p:nvPr/>
          </p:nvSpPr>
          <p:spPr bwMode="auto">
            <a:xfrm>
              <a:off x="1822011" y="3040457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76980" y="3044727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743200" y="30480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048000" y="30480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9" name="Rectangle 68"/>
          <p:cNvSpPr/>
          <p:nvPr/>
        </p:nvSpPr>
        <p:spPr bwMode="auto">
          <a:xfrm rot="1693316">
            <a:off x="1376363" y="2389188"/>
            <a:ext cx="304800" cy="3810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 rot="20033246">
            <a:off x="1303338" y="5591175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343400" y="2895600"/>
            <a:ext cx="3886200" cy="1524000"/>
            <a:chOff x="4343400" y="2895600"/>
            <a:chExt cx="3886200" cy="1524000"/>
          </a:xfrm>
        </p:grpSpPr>
        <p:grpSp>
          <p:nvGrpSpPr>
            <p:cNvPr id="157711" name="Group 38"/>
            <p:cNvGrpSpPr>
              <a:grpSpLocks/>
            </p:cNvGrpSpPr>
            <p:nvPr/>
          </p:nvGrpSpPr>
          <p:grpSpPr bwMode="auto">
            <a:xfrm>
              <a:off x="4920291" y="4022120"/>
              <a:ext cx="3276600" cy="397480"/>
              <a:chOff x="2590800" y="5927120"/>
              <a:chExt cx="3276600" cy="397480"/>
            </a:xfrm>
          </p:grpSpPr>
          <p:cxnSp>
            <p:nvCxnSpPr>
              <p:cNvPr id="157724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2590800" y="5943600"/>
                <a:ext cx="32766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725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2590800" y="6324600"/>
                <a:ext cx="32766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" name="Rectangle 41"/>
              <p:cNvSpPr/>
              <p:nvPr/>
            </p:nvSpPr>
            <p:spPr bwMode="auto">
              <a:xfrm>
                <a:off x="5290509" y="5927725"/>
                <a:ext cx="304800" cy="3810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985709" y="5942013"/>
                <a:ext cx="304800" cy="3810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885572" y="5943600"/>
                <a:ext cx="304800" cy="3810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2894972" y="5943600"/>
                <a:ext cx="304800" cy="3810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953000" y="4038600"/>
              <a:ext cx="3276600" cy="381000"/>
              <a:chOff x="2590800" y="5105400"/>
              <a:chExt cx="3276600" cy="381000"/>
            </a:xfrm>
            <a:solidFill>
              <a:schemeClr val="tx2">
                <a:lumMod val="40000"/>
                <a:lumOff val="60000"/>
              </a:schemeClr>
            </a:solidFill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2590800" y="5105400"/>
                <a:ext cx="3276600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2590800" y="5486400"/>
                <a:ext cx="3276600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 bwMode="auto">
              <a:xfrm>
                <a:off x="3200400" y="51054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5562600" y="51054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4343400" y="51054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 bwMode="auto">
            <a:xfrm>
              <a:off x="7010400" y="40386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477000" y="4038600"/>
              <a:ext cx="2286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5867400" y="40386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4876800" y="40386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 rot="5400000">
              <a:off x="4381500" y="34671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57718" name="Group 80"/>
            <p:cNvGrpSpPr>
              <a:grpSpLocks/>
            </p:cNvGrpSpPr>
            <p:nvPr/>
          </p:nvGrpSpPr>
          <p:grpSpPr bwMode="auto">
            <a:xfrm>
              <a:off x="4343400" y="2971800"/>
              <a:ext cx="381000" cy="838200"/>
              <a:chOff x="6096000" y="3962400"/>
              <a:chExt cx="381000" cy="838200"/>
            </a:xfrm>
          </p:grpSpPr>
          <p:cxnSp>
            <p:nvCxnSpPr>
              <p:cNvPr id="157721" name="Straight Connector 81"/>
              <p:cNvCxnSpPr>
                <a:cxnSpLocks noChangeShapeType="1"/>
              </p:cNvCxnSpPr>
              <p:nvPr/>
            </p:nvCxnSpPr>
            <p:spPr bwMode="auto">
              <a:xfrm>
                <a:off x="6096000" y="3962400"/>
                <a:ext cx="0" cy="83820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722" name="Straight Connector 82"/>
              <p:cNvCxnSpPr>
                <a:cxnSpLocks noChangeShapeType="1"/>
              </p:cNvCxnSpPr>
              <p:nvPr/>
            </p:nvCxnSpPr>
            <p:spPr bwMode="auto">
              <a:xfrm>
                <a:off x="6477000" y="3962400"/>
                <a:ext cx="0" cy="83820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723" name="Straight Connector 83"/>
              <p:cNvCxnSpPr>
                <a:cxnSpLocks noChangeShapeType="1"/>
              </p:cNvCxnSpPr>
              <p:nvPr/>
            </p:nvCxnSpPr>
            <p:spPr bwMode="auto">
              <a:xfrm>
                <a:off x="6096000" y="4800600"/>
                <a:ext cx="3810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5" name="Rectangle 84"/>
            <p:cNvSpPr/>
            <p:nvPr/>
          </p:nvSpPr>
          <p:spPr bwMode="auto">
            <a:xfrm rot="5400000">
              <a:off x="4381500" y="3162300"/>
              <a:ext cx="304800" cy="381000"/>
            </a:xfrm>
            <a:prstGeom prst="rect">
              <a:avLst/>
            </a:prstGeom>
            <a:solidFill>
              <a:srgbClr val="CCFFFF"/>
            </a:solidFill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 rot="5400000">
              <a:off x="4381500" y="2857500"/>
              <a:ext cx="304800" cy="381000"/>
            </a:xfrm>
            <a:prstGeom prst="rect">
              <a:avLst/>
            </a:prstGeom>
            <a:solidFill>
              <a:srgbClr val="CCFFFF"/>
            </a:solidFill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3" name="Rectangle 92"/>
          <p:cNvSpPr/>
          <p:nvPr/>
        </p:nvSpPr>
        <p:spPr bwMode="auto">
          <a:xfrm rot="20033246">
            <a:off x="3894138" y="4295775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 rot="1693316">
            <a:off x="3805238" y="3684588"/>
            <a:ext cx="304800" cy="3810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&quot;No&quot; Symbol 5"/>
          <p:cNvSpPr/>
          <p:nvPr/>
        </p:nvSpPr>
        <p:spPr bwMode="auto">
          <a:xfrm>
            <a:off x="4267200" y="2590800"/>
            <a:ext cx="457200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67119" y="6067512"/>
            <a:ext cx="7239000" cy="584765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Will eventually drop packets (“loss”)</a:t>
            </a:r>
          </a:p>
        </p:txBody>
      </p:sp>
      <p:sp>
        <p:nvSpPr>
          <p:cNvPr id="157707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71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748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9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packet animations….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D9B67-AD95-4B46-A0DA-F2AED6E84BCE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9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Lifecycle of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191185" y="3597275"/>
            <a:ext cx="199041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charset="0"/>
              </a:rPr>
              <a:t>Excess Packets </a:t>
            </a:r>
          </a:p>
          <a:p>
            <a:r>
              <a:rPr lang="en-US" i="1" dirty="0" smtClean="0">
                <a:latin typeface="Times New Roman" charset="0"/>
              </a:rPr>
              <a:t>Stored in Buffer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69658" y="3124200"/>
            <a:ext cx="19353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</a:rPr>
              <a:t>Packet Arriving </a:t>
            </a:r>
          </a:p>
          <a:p>
            <a:pPr algn="ctr"/>
            <a:r>
              <a:rPr lang="en-US" i="1" dirty="0" smtClean="0">
                <a:latin typeface="Times New Roman" charset="0"/>
              </a:rPr>
              <a:t>at Switch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334000" y="3200400"/>
            <a:ext cx="16078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</a:rPr>
              <a:t>Packet</a:t>
            </a:r>
          </a:p>
          <a:p>
            <a:pPr algn="ctr"/>
            <a:r>
              <a:rPr lang="en-US" i="1" dirty="0" smtClean="0">
                <a:latin typeface="Times New Roman" charset="0"/>
              </a:rPr>
              <a:t>Being</a:t>
            </a:r>
          </a:p>
          <a:p>
            <a:pPr algn="ctr"/>
            <a:r>
              <a:rPr lang="en-US" i="1" dirty="0" smtClean="0">
                <a:latin typeface="Times New Roman" charset="0"/>
              </a:rPr>
              <a:t> Transmitted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104674" y="2819400"/>
            <a:ext cx="17404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charset="0"/>
              </a:rPr>
              <a:t>Packet Buffer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783697" y="2571690"/>
            <a:ext cx="7695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charset="0"/>
              </a:rPr>
              <a:t>Link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038600" y="1295400"/>
            <a:ext cx="22348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charset="0"/>
              </a:rPr>
              <a:t>Packet Currently </a:t>
            </a:r>
          </a:p>
          <a:p>
            <a:r>
              <a:rPr lang="en-US" i="1" dirty="0" smtClean="0">
                <a:latin typeface="Times New Roman" charset="0"/>
              </a:rPr>
              <a:t>Being Transmitted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156038" y="1981200"/>
            <a:ext cx="25562" cy="609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549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55035 0.00046 " pathEditMode="fixed" rAng="0" ptsTypes="AA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4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5" grpId="0"/>
      <p:bldP spid="15" grpId="1"/>
      <p:bldP spid="19" grpId="0"/>
      <p:bldP spid="19" grpId="1"/>
      <p:bldP spid="44" grpId="0" animBg="1"/>
      <p:bldP spid="44" grpId="1" animBg="1"/>
      <p:bldP spid="44" grpId="2" animBg="1"/>
      <p:bldP spid="20" grpId="0" animBg="1"/>
      <p:bldP spid="20" grpId="1" animBg="1"/>
      <p:bldP spid="30" grpId="0" animBg="1"/>
      <p:bldP spid="30" grpId="1" animBg="1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3" grpId="3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Delays of Their Lives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643633" y="3597275"/>
            <a:ext cx="176081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 dirty="0" err="1" smtClean="0">
                <a:latin typeface="Times New Roman" charset="0"/>
              </a:rPr>
              <a:t>Queueing</a:t>
            </a:r>
            <a:endParaRPr lang="en-US" sz="2800" i="1" dirty="0" smtClean="0">
              <a:latin typeface="Times New Roman" charset="0"/>
            </a:endParaRPr>
          </a:p>
          <a:p>
            <a:pPr algn="ctr"/>
            <a:r>
              <a:rPr lang="en-US" sz="2800" i="1" dirty="0" smtClean="0">
                <a:latin typeface="Times New Roman" charset="0"/>
              </a:rPr>
              <a:t>Delay</a:t>
            </a:r>
            <a:endParaRPr lang="en-US" sz="2800" i="1" dirty="0">
              <a:latin typeface="Times New Roman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984611" y="3236893"/>
            <a:ext cx="23066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 dirty="0" smtClean="0">
                <a:latin typeface="Times New Roman" charset="0"/>
              </a:rPr>
              <a:t>Transmission</a:t>
            </a:r>
          </a:p>
          <a:p>
            <a:pPr algn="ctr"/>
            <a:r>
              <a:rPr lang="en-US" sz="2800" i="1" dirty="0" smtClean="0">
                <a:latin typeface="Times New Roman" charset="0"/>
              </a:rPr>
              <a:t> Delay</a:t>
            </a:r>
            <a:endParaRPr lang="en-US" sz="2800" i="1" dirty="0">
              <a:latin typeface="Times New Roman" charset="0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923686" y="4495800"/>
            <a:ext cx="750551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i="1" dirty="0" smtClean="0">
                <a:latin typeface="Times New Roman" charset="0"/>
              </a:rPr>
              <a:t>Propagation Delay is how long it takes</a:t>
            </a:r>
          </a:p>
          <a:p>
            <a:pPr algn="ctr"/>
            <a:r>
              <a:rPr lang="en-US" sz="3200" i="1" dirty="0" smtClean="0">
                <a:latin typeface="Times New Roman" charset="0"/>
              </a:rPr>
              <a:t>to reach the next switch after transmission</a:t>
            </a:r>
            <a:endParaRPr lang="en-US" sz="3200" i="1" dirty="0">
              <a:latin typeface="Times New Roman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042774" y="3992940"/>
            <a:ext cx="75536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i="1" dirty="0" smtClean="0">
                <a:latin typeface="Times New Roman" charset="0"/>
              </a:rPr>
              <a:t>Round-Trip Time (RTT) is the time it takes</a:t>
            </a:r>
          </a:p>
          <a:p>
            <a:pPr algn="ctr"/>
            <a:r>
              <a:rPr lang="en-US" sz="3200" i="1" dirty="0" smtClean="0">
                <a:latin typeface="Times New Roman" charset="0"/>
              </a:rPr>
              <a:t>a packet to reach the destination and </a:t>
            </a:r>
          </a:p>
          <a:p>
            <a:pPr algn="ctr"/>
            <a:r>
              <a:rPr lang="en-US" sz="3200" i="1" dirty="0" smtClean="0">
                <a:latin typeface="Times New Roman" charset="0"/>
              </a:rPr>
              <a:t>the response to return to the sender</a:t>
            </a:r>
            <a:endParaRPr lang="en-US" sz="320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10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55035 0.00046 " pathEditMode="fixed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44" grpId="0" animBg="1"/>
      <p:bldP spid="44" grpId="1" animBg="1"/>
      <p:bldP spid="44" grpId="2" animBg="1"/>
      <p:bldP spid="20" grpId="0" animBg="1"/>
      <p:bldP spid="20" grpId="1" animBg="1"/>
      <p:bldP spid="30" grpId="0" animBg="1"/>
      <p:bldP spid="30" grpId="1" animBg="1"/>
      <p:bldP spid="21" grpId="0"/>
      <p:bldP spid="21" grpId="1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839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Smooth Arrivals = No </a:t>
            </a:r>
            <a:r>
              <a:rPr lang="en-US" dirty="0" err="1" smtClean="0"/>
              <a:t>Queueing</a:t>
            </a:r>
            <a:r>
              <a:rPr lang="en-US" dirty="0" smtClean="0"/>
              <a:t> Delays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6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30" grpId="0" animBg="1"/>
      <p:bldP spid="30" grpId="1" animBg="1"/>
      <p:bldP spid="22" grpId="0" animBg="1"/>
      <p:bldP spid="22" grpId="1" animBg="1"/>
      <p:bldP spid="25" grpId="0" animBg="1"/>
      <p:bldP spid="25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Bursty</a:t>
            </a:r>
            <a:r>
              <a:rPr lang="en-US" dirty="0" smtClean="0"/>
              <a:t> Arrivals = </a:t>
            </a:r>
            <a:r>
              <a:rPr lang="en-US" dirty="0" err="1" smtClean="0"/>
              <a:t>Queueing</a:t>
            </a:r>
            <a:r>
              <a:rPr lang="en-US" dirty="0" smtClean="0"/>
              <a:t> Delays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Oval 4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Oval 5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Oval 5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Oval 6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Oval 6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3" name="Oval 7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Oval 7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0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Oval 8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2" name="Oval 8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4" name="Oval 8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4648200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There is substantial </a:t>
            </a:r>
            <a:r>
              <a:rPr lang="en-US" sz="2800" b="0" dirty="0" err="1" smtClean="0">
                <a:latin typeface="+mn-lt"/>
              </a:rPr>
              <a:t>queueing</a:t>
            </a:r>
            <a:r>
              <a:rPr lang="en-US" sz="2800" b="0" dirty="0" smtClean="0">
                <a:latin typeface="+mn-lt"/>
              </a:rPr>
              <a:t> delay even though link is underutilized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612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55035 0.00046 " pathEditMode="fixed" rAng="0" ptsTypes="AA">
                                      <p:cBhvr>
                                        <p:cTn id="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55035 0.00047 " pathEditMode="fixed" rAng="0" ptsTypes="AA"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3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55035 0.00047 " pathEditMode="fixed" rAng="0" ptsTypes="AA">
                                      <p:cBhvr>
                                        <p:cTn id="3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4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0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600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4 -1.48148E-6 L 0.55034 0.00046 " pathEditMode="fixed" rAng="0" ptsTypes="AA"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3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00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5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5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4" grpId="2" animBg="1"/>
      <p:bldP spid="30" grpId="0" animBg="1"/>
      <p:bldP spid="30" grpId="1" animBg="1"/>
      <p:bldP spid="34" grpId="0" animBg="1"/>
      <p:bldP spid="34" grpId="1" animBg="1"/>
      <p:bldP spid="34" grpId="2" animBg="1"/>
      <p:bldP spid="38" grpId="0" animBg="1"/>
      <p:bldP spid="38" grpId="1" animBg="1"/>
      <p:bldP spid="52" grpId="0" animBg="1"/>
      <p:bldP spid="52" grpId="1" animBg="1"/>
      <p:bldP spid="52" grpId="2" animBg="1"/>
      <p:bldP spid="56" grpId="0" animBg="1"/>
      <p:bldP spid="56" grpId="1" animBg="1"/>
      <p:bldP spid="69" grpId="0" animBg="1"/>
      <p:bldP spid="69" grpId="1" animBg="1"/>
      <p:bldP spid="69" grpId="2" animBg="1"/>
      <p:bldP spid="73" grpId="0" animBg="1"/>
      <p:bldP spid="73" grpId="1" animBg="1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Losses: Buffers Full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48768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42672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36576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3048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9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3420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Losses: Corruption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Pie 4"/>
          <p:cNvSpPr>
            <a:spLocks noChangeAspect="1"/>
          </p:cNvSpPr>
          <p:nvPr/>
        </p:nvSpPr>
        <p:spPr bwMode="auto">
          <a:xfrm>
            <a:off x="7397496" y="2743200"/>
            <a:ext cx="603504" cy="603504"/>
          </a:xfrm>
          <a:prstGeom prst="pi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27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19 0.00046 L 0.89202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0046 L 0.18299 0.00046 " pathEditMode="relative" ptsTypes="AA">
                                      <p:cBhvr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39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40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41" name="Line 59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42" name="Line 68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44043" name="Text Box 69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4044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4045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4046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44047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01392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7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51" name="Rectangle 77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4052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1013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Depends on traffic pattern</a:t>
            </a:r>
          </a:p>
          <a:p>
            <a:pPr lvl="1"/>
            <a:r>
              <a:rPr lang="en-US" dirty="0"/>
              <a:t>Arrival rate at the queue</a:t>
            </a:r>
          </a:p>
          <a:p>
            <a:pPr lvl="1"/>
            <a:r>
              <a:rPr lang="en-US" dirty="0"/>
              <a:t>Nature of arriving traffic (</a:t>
            </a:r>
            <a:r>
              <a:rPr lang="en-US" dirty="0" err="1"/>
              <a:t>bursty</a:t>
            </a:r>
            <a:r>
              <a:rPr lang="en-US" dirty="0"/>
              <a:t> or not?)</a:t>
            </a:r>
          </a:p>
          <a:p>
            <a:pPr lvl="1"/>
            <a:r>
              <a:rPr lang="en-US" dirty="0"/>
              <a:t>Transmission rate of outgoing link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48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50" name="Shape 85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61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1852910" y="1902017"/>
            <a:ext cx="1" cy="3426036"/>
          </a:xfrm>
          <a:prstGeom prst="line">
            <a:avLst/>
          </a:prstGeom>
          <a:ln w="50800">
            <a:solidFill>
              <a:srgbClr val="424242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52" name="Shape 852"/>
          <p:cNvSpPr/>
          <p:nvPr/>
        </p:nvSpPr>
        <p:spPr>
          <a:xfrm flipH="1" flipV="1">
            <a:off x="1839516" y="5333949"/>
            <a:ext cx="6078143" cy="1"/>
          </a:xfrm>
          <a:prstGeom prst="line">
            <a:avLst/>
          </a:prstGeom>
          <a:ln w="50800">
            <a:solidFill>
              <a:srgbClr val="424242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53" name="Shape 853"/>
          <p:cNvSpPr/>
          <p:nvPr/>
        </p:nvSpPr>
        <p:spPr>
          <a:xfrm>
            <a:off x="1836539" y="1434703"/>
            <a:ext cx="4145715" cy="3866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4" h="21600" extrusionOk="0">
                <a:moveTo>
                  <a:pt x="0" y="21600"/>
                </a:moveTo>
                <a:cubicBezTo>
                  <a:pt x="0" y="21600"/>
                  <a:pt x="4259" y="21169"/>
                  <a:pt x="7484" y="19949"/>
                </a:cubicBezTo>
                <a:cubicBezTo>
                  <a:pt x="9445" y="19207"/>
                  <a:pt x="12477" y="18087"/>
                  <a:pt x="15820" y="14636"/>
                </a:cubicBezTo>
                <a:cubicBezTo>
                  <a:pt x="17767" y="12626"/>
                  <a:pt x="19814" y="10781"/>
                  <a:pt x="20687" y="6452"/>
                </a:cubicBezTo>
                <a:cubicBezTo>
                  <a:pt x="21600" y="1929"/>
                  <a:pt x="21432" y="0"/>
                  <a:pt x="21432" y="0"/>
                </a:cubicBezTo>
              </a:path>
            </a:pathLst>
          </a:custGeom>
          <a:ln w="88900">
            <a:solidFill>
              <a:srgbClr val="942193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854" name="Shape 854"/>
          <p:cNvSpPr/>
          <p:nvPr/>
        </p:nvSpPr>
        <p:spPr>
          <a:xfrm>
            <a:off x="6381750" y="1372195"/>
            <a:ext cx="2978" cy="3955864"/>
          </a:xfrm>
          <a:prstGeom prst="line">
            <a:avLst/>
          </a:prstGeom>
          <a:ln w="50800">
            <a:solidFill>
              <a:srgbClr val="42424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55" name="Shape 855"/>
          <p:cNvSpPr/>
          <p:nvPr/>
        </p:nvSpPr>
        <p:spPr>
          <a:xfrm>
            <a:off x="2069404" y="5458547"/>
            <a:ext cx="3912850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0" dirty="0"/>
              <a:t>arrival rate </a:t>
            </a:r>
            <a:r>
              <a:rPr sz="2400" b="0" dirty="0" smtClean="0"/>
              <a:t>/</a:t>
            </a:r>
            <a:r>
              <a:rPr lang="en-US" sz="2400" b="0" dirty="0" smtClean="0"/>
              <a:t> departure </a:t>
            </a:r>
            <a:r>
              <a:rPr lang="en-US" sz="2400" b="0" dirty="0"/>
              <a:t>rate</a:t>
            </a:r>
            <a:endParaRPr sz="2400" b="0" dirty="0"/>
          </a:p>
        </p:txBody>
      </p:sp>
      <p:sp>
        <p:nvSpPr>
          <p:cNvPr id="856" name="Shape 856"/>
          <p:cNvSpPr/>
          <p:nvPr/>
        </p:nvSpPr>
        <p:spPr>
          <a:xfrm>
            <a:off x="6215063" y="5448481"/>
            <a:ext cx="33039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857" name="Shape 857"/>
          <p:cNvSpPr/>
          <p:nvPr/>
        </p:nvSpPr>
        <p:spPr>
          <a:xfrm rot="16200000">
            <a:off x="-295870" y="3207074"/>
            <a:ext cx="3502819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b="0" dirty="0"/>
              <a:t>Average queuing delay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784" y="6293023"/>
            <a:ext cx="3841154" cy="50487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38098" rtlCol="0" anchor="ctr">
            <a:spAutoFit/>
          </a:bodyPr>
          <a:lstStyle/>
          <a:p>
            <a:pPr defTabSz="410730" latinLnBrk="1"/>
            <a:endParaRPr lang="en-US"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7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3" grpId="0" animBg="1" advAuto="0"/>
      <p:bldP spid="854" grpId="0" animBg="1" advAuto="0"/>
      <p:bldP spid="855" grpId="0" animBg="1" advAuto="0"/>
      <p:bldP spid="856" grpId="0" animBg="1" advAuto="0"/>
      <p:bldP spid="857" grpId="0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Queueing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>
            <a:normAutofit fontScale="92500"/>
          </a:bodyPr>
          <a:lstStyle/>
          <a:p>
            <a:r>
              <a:rPr lang="en-US" dirty="0"/>
              <a:t>Arrival process: how packets arrive</a:t>
            </a:r>
          </a:p>
          <a:p>
            <a:pPr lvl="1"/>
            <a:r>
              <a:rPr lang="en-US" dirty="0"/>
              <a:t>Average rate A</a:t>
            </a:r>
          </a:p>
          <a:p>
            <a:pPr lvl="1"/>
            <a:r>
              <a:rPr lang="en-US" dirty="0"/>
              <a:t>Peak rate P</a:t>
            </a:r>
            <a:br>
              <a:rPr lang="en-US" dirty="0"/>
            </a:br>
            <a:endParaRPr lang="en-US" dirty="0"/>
          </a:p>
          <a:p>
            <a:r>
              <a:rPr lang="en-US" dirty="0"/>
              <a:t>W: average time packets wait in the queue</a:t>
            </a:r>
          </a:p>
          <a:p>
            <a:pPr lvl="1"/>
            <a:r>
              <a:rPr lang="en-US" dirty="0"/>
              <a:t>W for “waiting time”</a:t>
            </a:r>
          </a:p>
          <a:p>
            <a:endParaRPr lang="en-US" dirty="0"/>
          </a:p>
          <a:p>
            <a:r>
              <a:rPr lang="en-US" dirty="0"/>
              <a:t>L: average number of packets waiting in the queue</a:t>
            </a:r>
          </a:p>
          <a:p>
            <a:pPr lvl="1"/>
            <a:r>
              <a:rPr lang="en-US" dirty="0"/>
              <a:t>L for “length of queue”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11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Little’s Law (1961)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000" dirty="0"/>
              <a:t>L = A x W</a:t>
            </a:r>
          </a:p>
          <a:p>
            <a:endParaRPr lang="en-US" dirty="0"/>
          </a:p>
          <a:p>
            <a:r>
              <a:rPr lang="en-US" dirty="0"/>
              <a:t>Compute L: count packets in queue every second</a:t>
            </a:r>
          </a:p>
          <a:p>
            <a:pPr lvl="1"/>
            <a:r>
              <a:rPr lang="en-US" dirty="0"/>
              <a:t>How often does a single packet get counted? W </a:t>
            </a:r>
            <a:r>
              <a:rPr lang="en-US" dirty="0" smtClean="0"/>
              <a:t>times</a:t>
            </a:r>
          </a:p>
          <a:p>
            <a:pPr lvl="1"/>
            <a:endParaRPr lang="en-US" dirty="0"/>
          </a:p>
          <a:p>
            <a:r>
              <a:rPr lang="en-US" dirty="0" smtClean="0"/>
              <a:t>Compute A: count packets sent over time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Why do you care?</a:t>
            </a:r>
          </a:p>
          <a:p>
            <a:pPr lvl="1"/>
            <a:r>
              <a:rPr lang="en-US" dirty="0"/>
              <a:t>Easy to compute </a:t>
            </a:r>
            <a:r>
              <a:rPr lang="en-US" dirty="0" smtClean="0"/>
              <a:t>L and A, </a:t>
            </a:r>
            <a:r>
              <a:rPr lang="en-US" dirty="0"/>
              <a:t>harder to compute 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14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Designing </a:t>
            </a:r>
            <a:r>
              <a:rPr lang="en-US" altLang="en-US" dirty="0" smtClean="0"/>
              <a:t>the </a:t>
            </a:r>
            <a:r>
              <a:rPr lang="en-US" altLang="en-US" dirty="0" smtClean="0"/>
              <a:t>Internet: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Layering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Spring 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Alefiya Hussain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64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Modularity </a:t>
            </a:r>
            <a:r>
              <a:rPr lang="en-US" i="1" dirty="0" smtClean="0"/>
              <a:t>(technical)</a:t>
            </a:r>
          </a:p>
          <a:p>
            <a:pPr lvl="7"/>
            <a:endParaRPr lang="en-US" i="1" dirty="0"/>
          </a:p>
          <a:p>
            <a:r>
              <a:rPr lang="en-US" dirty="0" smtClean="0"/>
              <a:t>Layering</a:t>
            </a:r>
            <a:r>
              <a:rPr lang="en-US" i="1" dirty="0" smtClean="0"/>
              <a:t> (technical)</a:t>
            </a:r>
          </a:p>
          <a:p>
            <a:pPr lvl="7"/>
            <a:endParaRPr lang="en-US" dirty="0"/>
          </a:p>
          <a:p>
            <a:r>
              <a:rPr lang="en-US" dirty="0" smtClean="0"/>
              <a:t>Design principles </a:t>
            </a:r>
            <a:r>
              <a:rPr lang="en-US" i="1" dirty="0" smtClean="0"/>
              <a:t>(technical)</a:t>
            </a:r>
          </a:p>
          <a:p>
            <a:pPr lvl="6"/>
            <a:endParaRPr lang="en-US" dirty="0"/>
          </a:p>
          <a:p>
            <a:r>
              <a:rPr lang="en-US" dirty="0"/>
              <a:t>If the Internet is the answer, what were the questions</a:t>
            </a:r>
            <a:r>
              <a:rPr lang="en-US" dirty="0" smtClean="0"/>
              <a:t>? </a:t>
            </a:r>
            <a:r>
              <a:rPr lang="en-US" i="1" dirty="0" smtClean="0"/>
              <a:t>(context)</a:t>
            </a:r>
            <a:endParaRPr lang="en-US" i="1" dirty="0"/>
          </a:p>
          <a:p>
            <a:pPr lvl="6"/>
            <a:endParaRPr lang="en-US" dirty="0"/>
          </a:p>
          <a:p>
            <a:r>
              <a:rPr lang="en-US" dirty="0"/>
              <a:t>History of the </a:t>
            </a:r>
            <a:r>
              <a:rPr lang="en-US" dirty="0" smtClean="0"/>
              <a:t>Internet </a:t>
            </a:r>
            <a:r>
              <a:rPr lang="en-US" i="1" dirty="0" smtClean="0"/>
              <a:t>(context)</a:t>
            </a:r>
            <a:endParaRPr lang="en-US" i="1" dirty="0"/>
          </a:p>
          <a:p>
            <a:pPr lvl="6"/>
            <a:endParaRPr lang="en-US" dirty="0"/>
          </a:p>
          <a:p>
            <a:r>
              <a:rPr lang="en-US" dirty="0"/>
              <a:t>Design goals of the </a:t>
            </a:r>
            <a:r>
              <a:rPr lang="en-US" dirty="0" smtClean="0"/>
              <a:t>Internet </a:t>
            </a:r>
            <a:r>
              <a:rPr lang="en-US" i="1" dirty="0" smtClean="0"/>
              <a:t>(both)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3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this lecture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…will have heard Internet’s “why” and “when”</a:t>
            </a:r>
          </a:p>
          <a:p>
            <a:pPr lvl="1"/>
            <a:r>
              <a:rPr lang="en-US" dirty="0" smtClean="0"/>
              <a:t>Not the “how”….that will take the rest of the semester</a:t>
            </a:r>
          </a:p>
          <a:p>
            <a:endParaRPr lang="en-US" dirty="0"/>
          </a:p>
          <a:p>
            <a:r>
              <a:rPr lang="en-US" dirty="0" smtClean="0"/>
              <a:t>You won’t understand it all, but that’s ok</a:t>
            </a:r>
          </a:p>
          <a:p>
            <a:pPr lvl="1"/>
            <a:r>
              <a:rPr lang="en-US" dirty="0" smtClean="0"/>
              <a:t>Useful context before diving into details</a:t>
            </a:r>
          </a:p>
          <a:p>
            <a:endParaRPr lang="en-US" dirty="0"/>
          </a:p>
          <a:p>
            <a:r>
              <a:rPr lang="en-US" dirty="0" smtClean="0"/>
              <a:t>We will come back to this at end of the course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03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deep technical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Invention of the Internet not due to cleverness…</a:t>
            </a:r>
          </a:p>
          <a:p>
            <a:endParaRPr lang="en-US" dirty="0"/>
          </a:p>
          <a:p>
            <a:r>
              <a:rPr lang="en-US" dirty="0" smtClean="0"/>
              <a:t>…but to </a:t>
            </a:r>
            <a:r>
              <a:rPr lang="en-US" b="1" dirty="0" smtClean="0"/>
              <a:t>wisdom</a:t>
            </a:r>
          </a:p>
          <a:p>
            <a:endParaRPr lang="en-US" b="1" dirty="0"/>
          </a:p>
          <a:p>
            <a:r>
              <a:rPr lang="en-US" dirty="0" smtClean="0"/>
              <a:t>The inventors asked the right questions…</a:t>
            </a:r>
          </a:p>
          <a:p>
            <a:pPr lvl="1"/>
            <a:r>
              <a:rPr lang="en-US" dirty="0" smtClean="0"/>
              <a:t>…and were willing to “think differently” to answer them</a:t>
            </a:r>
          </a:p>
          <a:p>
            <a:pPr lvl="1"/>
            <a:endParaRPr lang="en-US" dirty="0"/>
          </a:p>
          <a:p>
            <a:r>
              <a:rPr lang="en-US" dirty="0" smtClean="0"/>
              <a:t>But there were no technology breakthroughs…</a:t>
            </a:r>
          </a:p>
          <a:p>
            <a:pPr lvl="1"/>
            <a:r>
              <a:rPr lang="en-US" dirty="0" smtClean="0"/>
              <a:t>…or brilliant algorithms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66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Modularity</a:t>
            </a:r>
            <a:endParaRPr lang="en-US" dirty="0">
              <a:latin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6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can’t build big systems out of spaghetti code</a:t>
            </a:r>
          </a:p>
          <a:p>
            <a:pPr lvl="1"/>
            <a:r>
              <a:rPr lang="en-US" dirty="0" smtClean="0"/>
              <a:t>Impossible to understand, debug</a:t>
            </a:r>
          </a:p>
          <a:p>
            <a:pPr lvl="1"/>
            <a:r>
              <a:rPr lang="en-US" dirty="0" smtClean="0"/>
              <a:t>Hard to update</a:t>
            </a:r>
          </a:p>
          <a:p>
            <a:pPr lvl="6"/>
            <a:endParaRPr lang="en-US" dirty="0"/>
          </a:p>
          <a:p>
            <a:r>
              <a:rPr lang="en-US" dirty="0" smtClean="0"/>
              <a:t>We need to limit the scope of changes, so that we can update system without rewriting it from scratch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Modularity is how we limit the scope of changes</a:t>
            </a:r>
          </a:p>
          <a:p>
            <a:pPr lvl="1"/>
            <a:r>
              <a:rPr lang="en-US" dirty="0" smtClean="0"/>
              <a:t>And understand the system at a higher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6085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086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087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088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089" name="Line 6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090" name="Line 7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46091" name="Text Box 73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6092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6093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6094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460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034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4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80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099" name="Rectangle 81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61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46101" name="AutoShape 16"/>
          <p:cNvSpPr>
            <a:spLocks noChangeArrowheads="1"/>
          </p:cNvSpPr>
          <p:nvPr/>
        </p:nvSpPr>
        <p:spPr bwMode="auto">
          <a:xfrm rot="5400000">
            <a:off x="4502151" y="2627312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1034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5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Computer System Modularity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Partition system into </a:t>
            </a:r>
            <a:r>
              <a:rPr lang="en-US" dirty="0" smtClean="0">
                <a:latin typeface="Arial" charset="0"/>
              </a:rPr>
              <a:t>modules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Each module has well-defined interface</a:t>
            </a:r>
          </a:p>
          <a:p>
            <a:pPr lvl="8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nterfaces </a:t>
            </a:r>
            <a:r>
              <a:rPr lang="en-US" dirty="0">
                <a:latin typeface="Arial" charset="0"/>
              </a:rPr>
              <a:t>give </a:t>
            </a:r>
            <a:r>
              <a:rPr lang="en-US" dirty="0" smtClean="0">
                <a:latin typeface="Arial" charset="0"/>
              </a:rPr>
              <a:t>flexibility in implementation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Changes have limited scope</a:t>
            </a:r>
          </a:p>
          <a:p>
            <a:pPr marL="339725" lvl="1" indent="0">
              <a:lnSpc>
                <a:spcPct val="80000"/>
              </a:lnSpc>
              <a:buNone/>
            </a:pPr>
            <a:r>
              <a:rPr lang="en-US" dirty="0" smtClean="0">
                <a:latin typeface="Arial" charset="0"/>
              </a:rPr>
              <a:t>						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Examples: 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L</a:t>
            </a:r>
            <a:r>
              <a:rPr lang="en-US" dirty="0" smtClean="0">
                <a:latin typeface="Arial" charset="0"/>
              </a:rPr>
              <a:t>ibraries </a:t>
            </a:r>
            <a:r>
              <a:rPr lang="en-US" dirty="0">
                <a:latin typeface="Arial" charset="0"/>
              </a:rPr>
              <a:t>encapsulating set of </a:t>
            </a:r>
            <a:r>
              <a:rPr lang="en-US" dirty="0" smtClean="0">
                <a:latin typeface="Arial" charset="0"/>
              </a:rPr>
              <a:t>functionality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rogramming </a:t>
            </a:r>
            <a:r>
              <a:rPr lang="en-US" dirty="0">
                <a:latin typeface="Arial" charset="0"/>
              </a:rPr>
              <a:t>language </a:t>
            </a:r>
            <a:r>
              <a:rPr lang="en-US" dirty="0" smtClean="0">
                <a:latin typeface="Arial" charset="0"/>
              </a:rPr>
              <a:t>abstracts </a:t>
            </a:r>
            <a:r>
              <a:rPr lang="en-US" dirty="0">
                <a:latin typeface="Arial" charset="0"/>
              </a:rPr>
              <a:t>away </a:t>
            </a:r>
            <a:r>
              <a:rPr lang="en-US" dirty="0" smtClean="0">
                <a:latin typeface="Arial" charset="0"/>
              </a:rPr>
              <a:t>CPU</a:t>
            </a:r>
          </a:p>
          <a:p>
            <a:pPr lvl="8">
              <a:lnSpc>
                <a:spcPct val="80000"/>
              </a:lnSpc>
            </a:pPr>
            <a:endParaRPr lang="en-US" dirty="0" smtClean="0">
              <a:latin typeface="Arial" charset="0"/>
            </a:endParaRPr>
          </a:p>
          <a:p>
            <a:r>
              <a:rPr lang="en-US" dirty="0"/>
              <a:t>The trick is to find the </a:t>
            </a:r>
            <a:r>
              <a:rPr lang="en-US" i="1" dirty="0"/>
              <a:t>right</a:t>
            </a:r>
            <a:r>
              <a:rPr lang="en-US" dirty="0"/>
              <a:t> modularity</a:t>
            </a:r>
          </a:p>
          <a:p>
            <a:pPr lvl="1"/>
            <a:r>
              <a:rPr lang="en-US" dirty="0"/>
              <a:t>The interfaces should be long-lasting</a:t>
            </a:r>
          </a:p>
          <a:p>
            <a:pPr lvl="1"/>
            <a:r>
              <a:rPr lang="en-US" dirty="0"/>
              <a:t>If interfaces are changing often, modularity is wrong</a:t>
            </a:r>
          </a:p>
          <a:p>
            <a:pPr lvl="1"/>
            <a:endParaRPr lang="en-US" dirty="0"/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1064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A1FDDE6-2554-2A43-B62F-F18A40663DF1}" type="slidenum">
              <a:rPr lang="en-US" sz="1400" b="0">
                <a:latin typeface="Times New Roman" charset="0"/>
              </a:rPr>
              <a:pPr eaLnBrk="1" hangingPunct="1"/>
              <a:t>70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5309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Right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Decompose problem into tasks or abstractions</a:t>
            </a:r>
          </a:p>
          <a:p>
            <a:pPr lvl="1"/>
            <a:r>
              <a:rPr lang="en-US" dirty="0" smtClean="0"/>
              <a:t>Task: </a:t>
            </a:r>
            <a:r>
              <a:rPr lang="en-US" i="1" dirty="0" smtClean="0"/>
              <a:t>e.g.</a:t>
            </a:r>
            <a:r>
              <a:rPr lang="en-US" dirty="0" smtClean="0"/>
              <a:t>, compute a function</a:t>
            </a:r>
          </a:p>
          <a:p>
            <a:pPr lvl="1"/>
            <a:r>
              <a:rPr lang="en-US" dirty="0" smtClean="0"/>
              <a:t>Abstraction: </a:t>
            </a:r>
            <a:r>
              <a:rPr lang="en-US" i="1" dirty="0" smtClean="0"/>
              <a:t>e.g.</a:t>
            </a:r>
            <a:r>
              <a:rPr lang="en-US" dirty="0" smtClean="0"/>
              <a:t>, provide reliable storage</a:t>
            </a:r>
          </a:p>
          <a:p>
            <a:pPr lvl="6"/>
            <a:endParaRPr lang="en-US" dirty="0"/>
          </a:p>
          <a:p>
            <a:r>
              <a:rPr lang="en-US" dirty="0" smtClean="0"/>
              <a:t>Define a module for each task/abstraction</a:t>
            </a:r>
          </a:p>
          <a:p>
            <a:pPr lvl="1"/>
            <a:r>
              <a:rPr lang="en-US" dirty="0" smtClean="0"/>
              <a:t>Involves defining a clean interface for each module</a:t>
            </a:r>
          </a:p>
          <a:p>
            <a:pPr lvl="1"/>
            <a:r>
              <a:rPr lang="en-US" dirty="0" smtClean="0"/>
              <a:t>“Clean” means hiding unnecessary details</a:t>
            </a:r>
          </a:p>
          <a:p>
            <a:pPr lvl="6"/>
            <a:endParaRPr lang="en-US" dirty="0"/>
          </a:p>
          <a:p>
            <a:r>
              <a:rPr lang="en-US" dirty="0" smtClean="0"/>
              <a:t>Implement system a few times:</a:t>
            </a:r>
          </a:p>
          <a:p>
            <a:pPr lvl="1"/>
            <a:r>
              <a:rPr lang="en-US" dirty="0" smtClean="0"/>
              <a:t>If interfaces seem to hold, you are on the right track…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Network System Modularity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charset="0"/>
              </a:rPr>
              <a:t>The need for modularity still applies</a:t>
            </a:r>
          </a:p>
          <a:p>
            <a:pPr lvl="1"/>
            <a:r>
              <a:rPr lang="en-US" b="1" dirty="0" smtClean="0">
                <a:latin typeface="Arial" charset="0"/>
              </a:rPr>
              <a:t>And is even more important!</a:t>
            </a:r>
            <a:r>
              <a:rPr lang="en-US" dirty="0" smtClean="0">
                <a:latin typeface="Arial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Arial" charset="0"/>
              </a:rPr>
              <a:t>(why?)</a:t>
            </a:r>
          </a:p>
          <a:p>
            <a:pPr lvl="8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Network implementations not just distributed across many lines of code</a:t>
            </a:r>
          </a:p>
          <a:p>
            <a:pPr lvl="1"/>
            <a:r>
              <a:rPr lang="en-US" dirty="0" smtClean="0">
                <a:latin typeface="Arial" charset="0"/>
              </a:rPr>
              <a:t>Normal modularity “organizes” that code</a:t>
            </a:r>
          </a:p>
          <a:p>
            <a:pPr lvl="6"/>
            <a:endParaRPr lang="en-US" dirty="0">
              <a:latin typeface="Arial" charset="0"/>
            </a:endParaRPr>
          </a:p>
          <a:p>
            <a:r>
              <a:rPr lang="en-US" i="1" u="sng" dirty="0" smtClean="0">
                <a:latin typeface="Arial" charset="0"/>
              </a:rPr>
              <a:t>Networking is distributed </a:t>
            </a:r>
            <a:r>
              <a:rPr lang="en-US" i="1" u="sng" dirty="0">
                <a:latin typeface="Arial" charset="0"/>
              </a:rPr>
              <a:t>across many </a:t>
            </a:r>
            <a:r>
              <a:rPr lang="en-US" i="1" u="sng" dirty="0" smtClean="0">
                <a:latin typeface="Arial" charset="0"/>
              </a:rPr>
              <a:t>machines</a:t>
            </a:r>
          </a:p>
          <a:p>
            <a:pPr lvl="1"/>
            <a:r>
              <a:rPr lang="en-US" dirty="0" smtClean="0">
                <a:latin typeface="Arial" charset="0"/>
              </a:rPr>
              <a:t>Hosts</a:t>
            </a:r>
          </a:p>
          <a:p>
            <a:pPr lvl="1"/>
            <a:r>
              <a:rPr lang="en-US" dirty="0" smtClean="0">
                <a:latin typeface="Arial" charset="0"/>
              </a:rPr>
              <a:t>Routers</a:t>
            </a:r>
          </a:p>
        </p:txBody>
      </p:sp>
      <p:sp>
        <p:nvSpPr>
          <p:cNvPr id="1095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F435FF-A42A-6349-AA01-D43BEA785B35}" type="slidenum">
              <a:rPr lang="en-US" sz="1400" b="0">
                <a:latin typeface="Times New Roman" charset="0"/>
              </a:rPr>
              <a:pPr eaLnBrk="1" hangingPunct="1"/>
              <a:t>72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807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bldLvl="3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Modularity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</a:t>
            </a:r>
            <a:r>
              <a:rPr lang="en-US" dirty="0"/>
              <a:t>to break system into </a:t>
            </a:r>
            <a:r>
              <a:rPr lang="en-US" dirty="0" smtClean="0"/>
              <a:t>modules?</a:t>
            </a:r>
          </a:p>
          <a:p>
            <a:pPr lvl="1"/>
            <a:r>
              <a:rPr lang="en-US" dirty="0" smtClean="0"/>
              <a:t>Classic decomposition into tasks</a:t>
            </a:r>
          </a:p>
          <a:p>
            <a:pPr lvl="8"/>
            <a:endParaRPr lang="en-US" dirty="0"/>
          </a:p>
          <a:p>
            <a:r>
              <a:rPr lang="en-US" dirty="0" smtClean="0"/>
              <a:t>Where are modules implemented?</a:t>
            </a:r>
          </a:p>
          <a:p>
            <a:pPr lvl="1"/>
            <a:r>
              <a:rPr lang="en-US" dirty="0" smtClean="0"/>
              <a:t>Hosts?</a:t>
            </a:r>
          </a:p>
          <a:p>
            <a:pPr lvl="1"/>
            <a:r>
              <a:rPr lang="en-US" dirty="0" smtClean="0"/>
              <a:t>Routers?</a:t>
            </a:r>
          </a:p>
          <a:p>
            <a:pPr lvl="1"/>
            <a:r>
              <a:rPr lang="en-US" dirty="0" smtClean="0"/>
              <a:t>Both?</a:t>
            </a:r>
          </a:p>
          <a:p>
            <a:pPr lvl="8"/>
            <a:endParaRPr lang="en-US" dirty="0"/>
          </a:p>
          <a:p>
            <a:r>
              <a:rPr lang="en-US" dirty="0" smtClean="0"/>
              <a:t>Where is state stored?</a:t>
            </a:r>
          </a:p>
          <a:p>
            <a:pPr lvl="1"/>
            <a:r>
              <a:rPr lang="en-US" dirty="0" smtClean="0"/>
              <a:t>Hosts?</a:t>
            </a:r>
          </a:p>
          <a:p>
            <a:pPr lvl="1"/>
            <a:r>
              <a:rPr lang="en-US" dirty="0" smtClean="0"/>
              <a:t>Routers?</a:t>
            </a:r>
          </a:p>
          <a:p>
            <a:pPr lvl="1"/>
            <a:r>
              <a:rPr lang="en-US" dirty="0" smtClean="0"/>
              <a:t>Both?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1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Leads to three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break system into </a:t>
            </a:r>
            <a:r>
              <a:rPr lang="en-US" dirty="0" smtClean="0"/>
              <a:t>modules?</a:t>
            </a:r>
          </a:p>
          <a:p>
            <a:pPr lvl="1"/>
            <a:r>
              <a:rPr lang="en-US" b="1" dirty="0" smtClean="0"/>
              <a:t>Layering</a:t>
            </a:r>
          </a:p>
          <a:p>
            <a:pPr lvl="8"/>
            <a:endParaRPr lang="en-US" dirty="0"/>
          </a:p>
          <a:p>
            <a:r>
              <a:rPr lang="en-US" dirty="0" smtClean="0"/>
              <a:t>Where are modules implemented?</a:t>
            </a:r>
          </a:p>
          <a:p>
            <a:pPr lvl="1"/>
            <a:r>
              <a:rPr lang="en-US" b="1" dirty="0" smtClean="0"/>
              <a:t>End-to-End Principle</a:t>
            </a:r>
            <a:endParaRPr lang="en-US" dirty="0" smtClean="0"/>
          </a:p>
          <a:p>
            <a:pPr lvl="8"/>
            <a:endParaRPr lang="en-US" dirty="0"/>
          </a:p>
          <a:p>
            <a:r>
              <a:rPr lang="en-US" dirty="0" smtClean="0"/>
              <a:t>Where is state stored?</a:t>
            </a:r>
          </a:p>
          <a:p>
            <a:pPr lvl="1"/>
            <a:r>
              <a:rPr lang="en-US" b="1" dirty="0" smtClean="0"/>
              <a:t>Fate-Sharing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Layering</a:t>
            </a:r>
            <a:endParaRPr lang="en-US" dirty="0">
              <a:latin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in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does it take to send packets across country?</a:t>
            </a:r>
          </a:p>
          <a:p>
            <a:endParaRPr lang="en-US" dirty="0"/>
          </a:p>
          <a:p>
            <a:r>
              <a:rPr lang="en-US" dirty="0" smtClean="0"/>
              <a:t>Simplistic decomposition:</a:t>
            </a:r>
          </a:p>
          <a:p>
            <a:pPr lvl="1"/>
            <a:r>
              <a:rPr lang="en-US" dirty="0" smtClean="0"/>
              <a:t>Task 1: send along a single wire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Task 2: stitch these together to go across country</a:t>
            </a:r>
          </a:p>
          <a:p>
            <a:pPr lvl="1"/>
            <a:endParaRPr lang="en-US" dirty="0" smtClean="0"/>
          </a:p>
          <a:p>
            <a:pPr lvl="7"/>
            <a:endParaRPr lang="en-US" dirty="0"/>
          </a:p>
          <a:p>
            <a:r>
              <a:rPr lang="en-US" dirty="0" smtClean="0"/>
              <a:t>This gives idea of what I mean by decomposition</a:t>
            </a:r>
          </a:p>
          <a:p>
            <a:pPr lvl="3"/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ext slide presents a much more detailed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057400" y="3581400"/>
            <a:ext cx="41148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670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42672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58674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1910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7912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5908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9906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05000" y="35052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5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46666 -2.22222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E-6 4.86449E-8 L 0.17506 4.86449E-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2501E-6 4.86449E-8 L 0.17506 4.86449E-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4001E-6 4.86449E-8 L 0.17506 4.86449E-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5019E-7 4.86449E-8 L 0.17506 4.86449E-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7" grpId="0" animBg="1"/>
      <p:bldP spid="37" grpId="1" animBg="1"/>
      <p:bldP spid="31" grpId="0" animBg="1"/>
      <p:bldP spid="31" grpId="1" animBg="1"/>
      <p:bldP spid="31" grpId="2" animBg="1"/>
      <p:bldP spid="26" grpId="0" animBg="1"/>
      <p:bldP spid="26" grpId="1" animBg="1"/>
      <p:bldP spid="26" grpId="2" animBg="1"/>
      <p:bldP spid="7" grpId="0" animBg="1"/>
      <p:bldP spid="7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in Networking (bottom 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Electrons on wire</a:t>
            </a:r>
          </a:p>
          <a:p>
            <a:r>
              <a:rPr lang="en-US" dirty="0" smtClean="0"/>
              <a:t>Bits on wire</a:t>
            </a:r>
          </a:p>
          <a:p>
            <a:r>
              <a:rPr lang="en-US" dirty="0" smtClean="0"/>
              <a:t>Packets on wire</a:t>
            </a:r>
          </a:p>
          <a:p>
            <a:r>
              <a:rPr lang="en-US" dirty="0" smtClean="0"/>
              <a:t>Deliver packets across local network</a:t>
            </a:r>
          </a:p>
          <a:p>
            <a:pPr lvl="1"/>
            <a:r>
              <a:rPr lang="en-US" dirty="0" smtClean="0"/>
              <a:t>Local addresses</a:t>
            </a:r>
          </a:p>
          <a:p>
            <a:r>
              <a:rPr lang="en-US" dirty="0" smtClean="0"/>
              <a:t>Deliver packets across country</a:t>
            </a:r>
          </a:p>
          <a:p>
            <a:pPr lvl="1"/>
            <a:r>
              <a:rPr lang="en-US" dirty="0" smtClean="0"/>
              <a:t>Global addresses</a:t>
            </a:r>
          </a:p>
          <a:p>
            <a:r>
              <a:rPr lang="en-US" dirty="0" smtClean="0"/>
              <a:t>Ensure that packets get there</a:t>
            </a:r>
          </a:p>
          <a:p>
            <a:r>
              <a:rPr lang="en-US" dirty="0" smtClean="0"/>
              <a:t>Do something with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9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Modules (layers)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Electrons on wire (contained in next layer)</a:t>
            </a:r>
          </a:p>
          <a:p>
            <a:r>
              <a:rPr lang="en-US" b="1" dirty="0" smtClean="0"/>
              <a:t>Bits on wire (Physical)</a:t>
            </a:r>
          </a:p>
          <a:p>
            <a:r>
              <a:rPr lang="en-US" dirty="0" smtClean="0"/>
              <a:t>Packets on wire (contained in next layer)</a:t>
            </a:r>
          </a:p>
          <a:p>
            <a:r>
              <a:rPr lang="en-US" b="1" dirty="0" smtClean="0"/>
              <a:t>Deliver packets across local network (</a:t>
            </a:r>
            <a:r>
              <a:rPr lang="en-US" b="1" dirty="0" err="1" smtClean="0"/>
              <a:t>Datalink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Local addresses</a:t>
            </a:r>
          </a:p>
          <a:p>
            <a:r>
              <a:rPr lang="en-US" b="1" dirty="0" smtClean="0"/>
              <a:t>Deliver packets across country (</a:t>
            </a:r>
            <a:r>
              <a:rPr lang="en-US" b="1" dirty="0"/>
              <a:t>N</a:t>
            </a:r>
            <a:r>
              <a:rPr lang="en-US" b="1" dirty="0" smtClean="0"/>
              <a:t>etwork)</a:t>
            </a:r>
          </a:p>
          <a:p>
            <a:pPr lvl="1"/>
            <a:r>
              <a:rPr lang="en-US" dirty="0" smtClean="0"/>
              <a:t>Global addresses</a:t>
            </a:r>
          </a:p>
          <a:p>
            <a:r>
              <a:rPr lang="en-US" b="1" dirty="0" smtClean="0"/>
              <a:t>Ensure that packets get there (Transport)</a:t>
            </a:r>
          </a:p>
          <a:p>
            <a:r>
              <a:rPr lang="en-US" b="1" dirty="0" smtClean="0"/>
              <a:t>Do something with the data (Application)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7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Layers (top-down)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Application</a:t>
            </a:r>
            <a:r>
              <a:rPr lang="en-US" dirty="0" smtClean="0"/>
              <a:t>: Providing network support for apps</a:t>
            </a:r>
          </a:p>
          <a:p>
            <a:r>
              <a:rPr lang="en-US" b="1" dirty="0" smtClean="0"/>
              <a:t>Transport (L4)</a:t>
            </a:r>
            <a:r>
              <a:rPr lang="en-US" dirty="0" smtClean="0"/>
              <a:t>: (Reliable) end-to-end delivery</a:t>
            </a:r>
          </a:p>
          <a:p>
            <a:r>
              <a:rPr lang="en-US" b="1" dirty="0" smtClean="0"/>
              <a:t>Network (L3)</a:t>
            </a:r>
            <a:r>
              <a:rPr lang="en-US" dirty="0" smtClean="0"/>
              <a:t>: Global best-effort delivery</a:t>
            </a:r>
          </a:p>
          <a:p>
            <a:r>
              <a:rPr lang="en-US" b="1" dirty="0" err="1" smtClean="0"/>
              <a:t>Datalink</a:t>
            </a:r>
            <a:r>
              <a:rPr lang="en-US" b="1" dirty="0" smtClean="0"/>
              <a:t> (L2)</a:t>
            </a:r>
            <a:r>
              <a:rPr lang="en-US" dirty="0" smtClean="0"/>
              <a:t>: Local best-effort delivery</a:t>
            </a:r>
          </a:p>
          <a:p>
            <a:r>
              <a:rPr lang="en-US" b="1" dirty="0" smtClean="0"/>
              <a:t>Physical</a:t>
            </a:r>
            <a:r>
              <a:rPr lang="en-US" dirty="0" smtClean="0"/>
              <a:t>: Bits on wire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Interactions between these components?</a:t>
            </a:r>
          </a:p>
          <a:p>
            <a:pPr lvl="1"/>
            <a:r>
              <a:rPr lang="en-US" dirty="0" smtClean="0"/>
              <a:t>Do all components talk to each other?</a:t>
            </a:r>
          </a:p>
          <a:p>
            <a:pPr lvl="1"/>
            <a:r>
              <a:rPr lang="en-US" dirty="0" smtClean="0"/>
              <a:t>Or are the components limited in their interactions?</a:t>
            </a:r>
          </a:p>
          <a:p>
            <a:r>
              <a:rPr lang="en-US" dirty="0" smtClean="0"/>
              <a:t>Answer: they are strictly </a:t>
            </a:r>
            <a:r>
              <a:rPr lang="en-US" b="1" i="1" u="sng" dirty="0" smtClean="0"/>
              <a:t>layered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8130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8131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8132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8133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34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35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36" name="AutoShape 16"/>
          <p:cNvSpPr>
            <a:spLocks noChangeArrowheads="1"/>
          </p:cNvSpPr>
          <p:nvPr/>
        </p:nvSpPr>
        <p:spPr bwMode="auto">
          <a:xfrm rot="5400000">
            <a:off x="4502151" y="2627312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37" name="AutoShape 17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38" name="AutoShape 60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39" name="Line 65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40" name="Line 74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48141" name="Text Box 75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8142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8143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48144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481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0549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9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8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49" name="Rectangle 83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481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1054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4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0179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0181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2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3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4" name="AutoShape 16"/>
          <p:cNvSpPr>
            <a:spLocks noChangeArrowheads="1"/>
          </p:cNvSpPr>
          <p:nvPr/>
        </p:nvSpPr>
        <p:spPr bwMode="auto">
          <a:xfrm rot="16200000" flipH="1">
            <a:off x="4441825" y="1366838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5" name="AutoShape 17"/>
          <p:cNvSpPr>
            <a:spLocks noChangeArrowheads="1"/>
          </p:cNvSpPr>
          <p:nvPr/>
        </p:nvSpPr>
        <p:spPr bwMode="auto">
          <a:xfrm rot="5400000">
            <a:off x="4502150" y="2635250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6" name="AutoShape 18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8" name="AutoShape 61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89" name="Line 70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rot="10800000" vert="eaVert" wrap="none" lIns="92109" tIns="46056" rIns="92109" bIns="46056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90" name="Line 79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endParaRPr lang="en-US" sz="1406"/>
          </a:p>
        </p:txBody>
      </p:sp>
      <p:sp>
        <p:nvSpPr>
          <p:cNvPr id="50191" name="Text Box 80"/>
          <p:cNvSpPr txBox="1">
            <a:spLocks noChangeArrowheads="1"/>
          </p:cNvSpPr>
          <p:nvPr/>
        </p:nvSpPr>
        <p:spPr bwMode="auto">
          <a:xfrm>
            <a:off x="7558088" y="5268913"/>
            <a:ext cx="52546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0192" name="Freeform 31"/>
          <p:cNvSpPr>
            <a:spLocks/>
          </p:cNvSpPr>
          <p:nvPr/>
        </p:nvSpPr>
        <p:spPr bwMode="auto">
          <a:xfrm>
            <a:off x="2289175" y="2185988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0193" name="Freeform 36"/>
          <p:cNvSpPr>
            <a:spLocks/>
          </p:cNvSpPr>
          <p:nvPr/>
        </p:nvSpPr>
        <p:spPr bwMode="auto">
          <a:xfrm>
            <a:off x="5697538" y="2185988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/>
        </p:spPr>
        <p:txBody>
          <a:bodyPr lIns="91429" tIns="45715" rIns="91429" bIns="45715"/>
          <a:lstStyle/>
          <a:p>
            <a:pPr>
              <a:defRPr/>
            </a:pPr>
            <a:endParaRPr lang="en-US" sz="1406"/>
          </a:p>
        </p:txBody>
      </p:sp>
      <p:sp>
        <p:nvSpPr>
          <p:cNvPr id="50194" name="Line 54"/>
          <p:cNvSpPr>
            <a:spLocks noChangeShapeType="1"/>
          </p:cNvSpPr>
          <p:nvPr/>
        </p:nvSpPr>
        <p:spPr bwMode="auto">
          <a:xfrm>
            <a:off x="2359025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501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pic>
        <p:nvPicPr>
          <p:cNvPr id="10753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1828800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8" name="Rectangle 87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199" name="Rectangle 88"/>
          <p:cNvSpPr>
            <a:spLocks noChangeArrowheads="1"/>
          </p:cNvSpPr>
          <p:nvPr/>
        </p:nvSpPr>
        <p:spPr bwMode="auto">
          <a:xfrm>
            <a:off x="5181600" y="2057400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02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/>
        </p:spPr>
        <p:txBody>
          <a:bodyPr lIns="90477" tIns="44445" rIns="90477" bIns="44445"/>
          <a:lstStyle/>
          <a:p>
            <a:pPr>
              <a:defRPr/>
            </a:pPr>
            <a:endParaRPr lang="en-US" sz="1406"/>
          </a:p>
        </p:txBody>
      </p:sp>
      <p:sp>
        <p:nvSpPr>
          <p:cNvPr id="1075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in Circuit Switching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91687" tIns="45845" rIns="91687" bIns="229236" anchor="ctr"/>
          <a:lstStyle/>
          <a:p>
            <a:pPr>
              <a:spcBef>
                <a:spcPct val="50000"/>
              </a:spcBef>
              <a:spcAft>
                <a:spcPts val="1000"/>
              </a:spcAft>
              <a:defRPr/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0" name="Shape 1261"/>
          <p:cNvSpPr/>
          <p:nvPr/>
        </p:nvSpPr>
        <p:spPr>
          <a:xfrm>
            <a:off x="-69850" y="3235325"/>
            <a:ext cx="187325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algn="r">
              <a:defRPr sz="1800" b="0">
                <a:solidFill>
                  <a:srgbClr val="000000"/>
                </a:solidFill>
              </a:defRPr>
            </a:pPr>
            <a:r>
              <a:rPr lang="en-US" sz="2180" b="0" dirty="0">
                <a:solidFill>
                  <a:srgbClr val="000000"/>
                </a:solidFill>
              </a:rPr>
              <a:t>Circuit</a:t>
            </a:r>
            <a:br>
              <a:rPr lang="en-US" sz="2180" b="0" dirty="0">
                <a:solidFill>
                  <a:srgbClr val="000000"/>
                </a:solidFill>
              </a:rPr>
            </a:br>
            <a:r>
              <a:rPr lang="en-US" sz="2180" b="0" dirty="0">
                <a:solidFill>
                  <a:srgbClr val="000000"/>
                </a:solidFill>
              </a:rPr>
              <a:t> establishment</a:t>
            </a:r>
            <a:endParaRPr sz="218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2414</Words>
  <Application>Microsoft Macintosh PowerPoint</Application>
  <PresentationFormat>On-screen Show (4:3)</PresentationFormat>
  <Paragraphs>619</Paragraphs>
  <Slides>79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2" baseType="lpstr">
      <vt:lpstr>Office Theme</vt:lpstr>
      <vt:lpstr>Excel.Chart.8</vt:lpstr>
      <vt:lpstr>Microsoft Excel 97 - 2004 Worksheet</vt:lpstr>
      <vt:lpstr>Two approaches to sharing</vt:lpstr>
      <vt:lpstr>Circuit Switching</vt:lpstr>
      <vt:lpstr>Circuit Switching</vt:lpstr>
      <vt:lpstr>Many kinds of “circuits”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Stopped here on Thursday 1/14/2016…. </vt:lpstr>
      <vt:lpstr>Efficiency in Circuit Switching </vt:lpstr>
      <vt:lpstr>Efficiency in Circuit Switching </vt:lpstr>
      <vt:lpstr>Circuit Switching and Failures</vt:lpstr>
      <vt:lpstr>Circuit Switching</vt:lpstr>
      <vt:lpstr>Packet switching</vt:lpstr>
      <vt:lpstr>Packet switching</vt:lpstr>
      <vt:lpstr>Packet Switching and Failures</vt:lpstr>
      <vt:lpstr>Packet Switching</vt:lpstr>
      <vt:lpstr>Packet vs Circuit Switching</vt:lpstr>
      <vt:lpstr>Performance Metrics in Packet Swtiching? </vt:lpstr>
      <vt:lpstr>Delay</vt:lpstr>
      <vt:lpstr>Loss</vt:lpstr>
      <vt:lpstr>Throughput</vt:lpstr>
      <vt:lpstr>Today</vt:lpstr>
      <vt:lpstr>A network link</vt:lpstr>
      <vt:lpstr>Examples of BDP</vt:lpstr>
      <vt:lpstr>What are the components of Delay</vt:lpstr>
      <vt:lpstr>PowerPoint Presentation</vt:lpstr>
      <vt:lpstr>Transmission Delay</vt:lpstr>
      <vt:lpstr>Propagation Delay</vt:lpstr>
      <vt:lpstr>Now ask a more practical question</vt:lpstr>
      <vt:lpstr>Example: 100B packet from A to B</vt:lpstr>
      <vt:lpstr>Example: 100B packet from A to B</vt:lpstr>
      <vt:lpstr>Three cases with 1msec prop. delay</vt:lpstr>
      <vt:lpstr>Technology Trends</vt:lpstr>
      <vt:lpstr>What Trend Did I Leave Out?</vt:lpstr>
      <vt:lpstr>The “pipe” view</vt:lpstr>
      <vt:lpstr>The “pipe” view</vt:lpstr>
      <vt:lpstr>The “pipe” view</vt:lpstr>
      <vt:lpstr>What happens here with on-demand?</vt:lpstr>
      <vt:lpstr>Answer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More packet animations….</vt:lpstr>
      <vt:lpstr>The Lifecycle of Packets</vt:lpstr>
      <vt:lpstr>The Delays of Their Lives</vt:lpstr>
      <vt:lpstr>Smooth Arrivals = No Queueing Delays</vt:lpstr>
      <vt:lpstr>Bursty Arrivals = Queueing Delays</vt:lpstr>
      <vt:lpstr>Packet Losses: Buffers Full</vt:lpstr>
      <vt:lpstr>Packet Losses: Corruption</vt:lpstr>
      <vt:lpstr>Queueing Delay</vt:lpstr>
      <vt:lpstr>PowerPoint Presentation</vt:lpstr>
      <vt:lpstr>Basic Queueing Terminology</vt:lpstr>
      <vt:lpstr>Little’s Law (1961)</vt:lpstr>
      <vt:lpstr>Designing the Internet: Layering</vt:lpstr>
      <vt:lpstr>Outline</vt:lpstr>
      <vt:lpstr>At the end of this lecture you…</vt:lpstr>
      <vt:lpstr>No deep technical issues</vt:lpstr>
      <vt:lpstr>Modularity</vt:lpstr>
      <vt:lpstr>The Role of Modularity</vt:lpstr>
      <vt:lpstr>Computer System Modularity</vt:lpstr>
      <vt:lpstr>Finding the Right Modularity</vt:lpstr>
      <vt:lpstr>Network System Modularity</vt:lpstr>
      <vt:lpstr>Network Modularity Decisions</vt:lpstr>
      <vt:lpstr>Leads to three design principles</vt:lpstr>
      <vt:lpstr>Layering</vt:lpstr>
      <vt:lpstr>Tasks in Networking</vt:lpstr>
      <vt:lpstr>Tasks in Networking (bottom up)</vt:lpstr>
      <vt:lpstr>Resulting Modules (layers)</vt:lpstr>
      <vt:lpstr>Five Layers (top-down)</vt:lpstr>
    </vt:vector>
  </TitlesOfParts>
  <Company>USC/ISI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approaches to sharing</dc:title>
  <dc:creator>Alefiya Hussain</dc:creator>
  <cp:lastModifiedBy>Alefiya Hussain</cp:lastModifiedBy>
  <cp:revision>4</cp:revision>
  <dcterms:created xsi:type="dcterms:W3CDTF">2016-01-19T20:41:29Z</dcterms:created>
  <dcterms:modified xsi:type="dcterms:W3CDTF">2016-01-19T20:45:07Z</dcterms:modified>
</cp:coreProperties>
</file>