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431" r:id="rId2"/>
    <p:sldId id="803" r:id="rId3"/>
    <p:sldId id="804" r:id="rId4"/>
    <p:sldId id="805" r:id="rId5"/>
    <p:sldId id="806" r:id="rId6"/>
    <p:sldId id="807" r:id="rId7"/>
    <p:sldId id="809" r:id="rId8"/>
    <p:sldId id="811" r:id="rId9"/>
    <p:sldId id="812" r:id="rId10"/>
    <p:sldId id="813" r:id="rId11"/>
    <p:sldId id="814" r:id="rId12"/>
    <p:sldId id="815" r:id="rId13"/>
    <p:sldId id="816" r:id="rId14"/>
    <p:sldId id="818" r:id="rId15"/>
    <p:sldId id="819" r:id="rId16"/>
    <p:sldId id="820" r:id="rId17"/>
    <p:sldId id="821" r:id="rId18"/>
    <p:sldId id="939" r:id="rId19"/>
    <p:sldId id="823" r:id="rId20"/>
    <p:sldId id="824" r:id="rId21"/>
    <p:sldId id="826" r:id="rId22"/>
    <p:sldId id="931" r:id="rId23"/>
    <p:sldId id="829" r:id="rId24"/>
    <p:sldId id="831" r:id="rId25"/>
    <p:sldId id="832" r:id="rId26"/>
    <p:sldId id="833" r:id="rId27"/>
    <p:sldId id="834" r:id="rId28"/>
    <p:sldId id="835" r:id="rId29"/>
    <p:sldId id="836" r:id="rId30"/>
    <p:sldId id="840" r:id="rId31"/>
    <p:sldId id="841" r:id="rId32"/>
    <p:sldId id="843" r:id="rId33"/>
    <p:sldId id="844" r:id="rId34"/>
    <p:sldId id="845" r:id="rId35"/>
    <p:sldId id="846" r:id="rId36"/>
    <p:sldId id="937" r:id="rId37"/>
    <p:sldId id="908" r:id="rId38"/>
    <p:sldId id="930" r:id="rId39"/>
    <p:sldId id="909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20" r:id="rId49"/>
    <p:sldId id="784" r:id="rId50"/>
    <p:sldId id="785" r:id="rId51"/>
    <p:sldId id="786" r:id="rId52"/>
    <p:sldId id="787" r:id="rId53"/>
    <p:sldId id="788" r:id="rId54"/>
    <p:sldId id="934" r:id="rId55"/>
    <p:sldId id="935" r:id="rId56"/>
    <p:sldId id="789" r:id="rId57"/>
    <p:sldId id="923" r:id="rId58"/>
    <p:sldId id="926" r:id="rId59"/>
    <p:sldId id="927" r:id="rId60"/>
    <p:sldId id="928" r:id="rId61"/>
    <p:sldId id="929" r:id="rId62"/>
    <p:sldId id="940" r:id="rId63"/>
    <p:sldId id="790" r:id="rId64"/>
    <p:sldId id="791" r:id="rId65"/>
    <p:sldId id="792" r:id="rId66"/>
    <p:sldId id="793" r:id="rId67"/>
    <p:sldId id="794" r:id="rId68"/>
    <p:sldId id="795" r:id="rId69"/>
    <p:sldId id="796" r:id="rId70"/>
    <p:sldId id="797" r:id="rId71"/>
    <p:sldId id="941" r:id="rId7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800080"/>
    <a:srgbClr val="FF9857"/>
    <a:srgbClr val="FFFF99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87255" autoAdjust="0"/>
  </p:normalViewPr>
  <p:slideViewPr>
    <p:cSldViewPr>
      <p:cViewPr>
        <p:scale>
          <a:sx n="108" d="100"/>
          <a:sy n="108" d="100"/>
        </p:scale>
        <p:origin x="-6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F15DC3-AEEA-0044-A359-5914E7E8BEF8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0873A3-F1E3-814F-BEB5-3D64E53284F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4887D1-9FEC-774B-B473-95C12AC667C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A06B16-E925-A545-953A-589989E00BF6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0871-2777-E640-A4AF-7229AEFE59E3}" type="slidenum">
              <a:rPr lang="en-US"/>
              <a:pPr/>
              <a:t>37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41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0EC6-41C9-9D44-91E9-D006DC34A686}" type="slidenum">
              <a:rPr lang="en-US"/>
              <a:pPr/>
              <a:t>42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43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C2AD-59D7-EF42-8354-1C6BCD099DF4}" type="slidenum">
              <a:rPr lang="en-US"/>
              <a:pPr/>
              <a:t>44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6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38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Missing:  resource sharing, other considerations of malicious users (traceback, etc.), address concerns of administrative domains visible</a:t>
            </a:r>
          </a:p>
        </p:txBody>
      </p:sp>
    </p:spTree>
    <p:extLst>
      <p:ext uri="{BB962C8B-B14F-4D97-AF65-F5344CB8AC3E}">
        <p14:creationId xmlns:p14="http://schemas.microsoft.com/office/powerpoint/2010/main" val="86973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EA2A5C-38A0-E648-A60E-3E42752B254B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4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F2108A-BAF6-574E-A307-A72F6263DEFB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go up? Why not stay down in the lower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74E9CE-01EC-5942-AEE1-9CC42F3F6454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F88E94-EA0D-304D-B4B4-C7323CED4390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Deepest level most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38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the Internet</a:t>
            </a:r>
            <a:br>
              <a:rPr lang="en-US" altLang="en-US" dirty="0" smtClean="0"/>
            </a:br>
            <a:r>
              <a:rPr lang="en-US" altLang="en-US" dirty="0" smtClean="0"/>
              <a:t>Layering, E2E, Fate-sharing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81600" y="1219200"/>
            <a:ext cx="403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Layering Crucial to Internet’s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 </a:t>
            </a:r>
            <a:r>
              <a:rPr lang="en-US" dirty="0"/>
              <a:t>at </a:t>
            </a:r>
            <a:r>
              <a:rPr lang="en-US" dirty="0" smtClean="0"/>
              <a:t>most levels</a:t>
            </a:r>
            <a:endParaRPr lang="en-US" dirty="0"/>
          </a:p>
          <a:p>
            <a:pPr lvl="1"/>
            <a:r>
              <a:rPr lang="en-US" dirty="0" smtClean="0"/>
              <a:t>Applications (lots)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ransport (few)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(few)</a:t>
            </a:r>
          </a:p>
          <a:p>
            <a:pPr lvl="1"/>
            <a:r>
              <a:rPr lang="en-US" dirty="0" smtClean="0"/>
              <a:t>Physical (lots)</a:t>
            </a:r>
          </a:p>
          <a:p>
            <a:pPr lvl="8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nnovation proceeded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largely in parallel</a:t>
            </a:r>
          </a:p>
          <a:p>
            <a:pPr lvl="8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ursued by very </a:t>
            </a:r>
            <a:br>
              <a:rPr lang="en-US" dirty="0" smtClean="0"/>
            </a:br>
            <a:r>
              <a:rPr lang="en-US" dirty="0" smtClean="0"/>
              <a:t>different communities</a:t>
            </a:r>
          </a:p>
          <a:p>
            <a:pPr lvl="1"/>
            <a:r>
              <a:rPr lang="en-US" dirty="0" smtClean="0"/>
              <a:t>Like PL and chip designs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Distributing Layers Across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Layers are simple if only on a single machine</a:t>
            </a:r>
          </a:p>
          <a:p>
            <a:pPr lvl="1"/>
            <a:r>
              <a:rPr lang="en-US" dirty="0" smtClean="0"/>
              <a:t>Just stack of modules interacting with those above/below</a:t>
            </a:r>
          </a:p>
          <a:p>
            <a:pPr lvl="5"/>
            <a:endParaRPr lang="en-US" dirty="0"/>
          </a:p>
          <a:p>
            <a:r>
              <a:rPr lang="en-US" dirty="0" smtClean="0"/>
              <a:t>But we need to implement layers across machines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Routers (switches)</a:t>
            </a:r>
          </a:p>
          <a:p>
            <a:pPr lvl="3"/>
            <a:endParaRPr lang="en-US" dirty="0"/>
          </a:p>
          <a:p>
            <a:r>
              <a:rPr lang="en-US" dirty="0" smtClean="0"/>
              <a:t>What gets implemented 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835525"/>
          </a:xfrm>
        </p:spPr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 smtClean="0"/>
              <a:t>Therefore, all layers must exist at host!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Host: what layers are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68362"/>
          </a:xfrm>
        </p:spPr>
        <p:txBody>
          <a:bodyPr/>
          <a:lstStyle/>
          <a:p>
            <a:r>
              <a:rPr lang="en-US" dirty="0" smtClean="0"/>
              <a:t>Router: What layers are needed?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</a:t>
            </a:r>
          </a:p>
          <a:p>
            <a:pPr lvl="1"/>
            <a:r>
              <a:rPr lang="en-US" dirty="0" smtClean="0"/>
              <a:t>Physical layer necessary</a:t>
            </a:r>
          </a:p>
          <a:p>
            <a:pPr lvl="8"/>
            <a:endParaRPr lang="en-US" dirty="0"/>
          </a:p>
          <a:p>
            <a:r>
              <a:rPr lang="en-US" dirty="0" smtClean="0"/>
              <a:t>Packets must be delivered to next-hop 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layer </a:t>
            </a:r>
            <a:r>
              <a:rPr lang="en-US" dirty="0"/>
              <a:t>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participate in global delivery </a:t>
            </a:r>
            <a:endParaRPr lang="en-US" dirty="0"/>
          </a:p>
          <a:p>
            <a:pPr lvl="1"/>
            <a:r>
              <a:rPr lang="en-US" dirty="0" smtClean="0"/>
              <a:t>Network layer 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don’t support reliable delivery </a:t>
            </a:r>
            <a:endParaRPr lang="en-US" dirty="0"/>
          </a:p>
          <a:p>
            <a:pPr lvl="1"/>
            <a:r>
              <a:rPr lang="en-US" dirty="0" smtClean="0"/>
              <a:t>Transport layer (and above) </a:t>
            </a:r>
            <a:r>
              <a:rPr lang="en-US" b="1" i="1" u="sng" dirty="0" smtClean="0"/>
              <a:t>not</a:t>
            </a:r>
            <a:r>
              <a:rPr lang="en-US" dirty="0" smtClean="0"/>
              <a:t> supported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Complicated Diagram</a:t>
            </a:r>
            <a:endParaRPr lang="en-US" dirty="0">
              <a:latin typeface="Helvetic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493AD-8713-B74C-80D4-97A7374098BC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13831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48" name="Rectangle 10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Text Box 11"/>
          <p:cNvSpPr txBox="1">
            <a:spLocks noChangeArrowheads="1"/>
          </p:cNvSpPr>
          <p:nvPr/>
        </p:nvSpPr>
        <p:spPr bwMode="auto">
          <a:xfrm>
            <a:off x="679450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50" name="Line 12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1" name="Line 13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4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Rectangle 15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Rectangle 16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Rectangle 17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Rectangle 18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9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20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59" name="Text Box 21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sp>
        <p:nvSpPr>
          <p:cNvPr id="138260" name="Text Box 22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138261" name="Text Box 23"/>
          <p:cNvSpPr txBox="1">
            <a:spLocks noChangeArrowheads="1"/>
          </p:cNvSpPr>
          <p:nvPr/>
        </p:nvSpPr>
        <p:spPr bwMode="auto">
          <a:xfrm>
            <a:off x="7685088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62" name="Line 24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25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Line 26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5" name="Rectangle 27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Line 28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7" name="Line 29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8268" name="Group 30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38308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138269" name="Group 33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38306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70" name="Rectangle 36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1" name="Text Box 37"/>
          <p:cNvSpPr txBox="1">
            <a:spLocks noChangeArrowheads="1"/>
          </p:cNvSpPr>
          <p:nvPr/>
        </p:nvSpPr>
        <p:spPr bwMode="auto">
          <a:xfrm>
            <a:off x="2308225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138272" name="Group 38"/>
          <p:cNvGrpSpPr>
            <a:grpSpLocks/>
          </p:cNvGrpSpPr>
          <p:nvPr/>
        </p:nvGrpSpPr>
        <p:grpSpPr bwMode="auto">
          <a:xfrm>
            <a:off x="6205538" y="5324475"/>
            <a:ext cx="912812" cy="606425"/>
            <a:chOff x="323" y="3421"/>
            <a:chExt cx="580" cy="367"/>
          </a:xfrm>
        </p:grpSpPr>
        <p:sp>
          <p:nvSpPr>
            <p:cNvPr id="138304" name="Rectangle 39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Text Box 40"/>
            <p:cNvSpPr txBox="1">
              <a:spLocks noChangeArrowheads="1"/>
            </p:cNvSpPr>
            <p:nvPr/>
          </p:nvSpPr>
          <p:spPr bwMode="auto">
            <a:xfrm>
              <a:off x="334" y="3429"/>
              <a:ext cx="569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138273" name="Line 41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4" name="Line 42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5" name="Line 43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6" name="Rectangle 44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7" name="Text Box 45"/>
          <p:cNvSpPr txBox="1">
            <a:spLocks noChangeArrowheads="1"/>
          </p:cNvSpPr>
          <p:nvPr/>
        </p:nvSpPr>
        <p:spPr bwMode="auto">
          <a:xfrm>
            <a:off x="3636963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78" name="Rectangle 46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9" name="Text Box 47"/>
          <p:cNvSpPr txBox="1">
            <a:spLocks noChangeArrowheads="1"/>
          </p:cNvSpPr>
          <p:nvPr/>
        </p:nvSpPr>
        <p:spPr bwMode="auto">
          <a:xfrm>
            <a:off x="4903788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80" name="Line 48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1" name="Line 49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2" name="Line 50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3" name="Line 51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4" name="Line 52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5" name="Rectangle 53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6" name="Rectangle 54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7" name="Line 55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8" name="Line 56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9" name="Line 57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0" name="Text Box 58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1" name="Text Box 59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2" name="Text Box 60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3" name="Text Box 61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4" name="Line 62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5" name="Line 63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6" name="Text Box 64"/>
          <p:cNvSpPr txBox="1">
            <a:spLocks noChangeArrowheads="1"/>
          </p:cNvSpPr>
          <p:nvPr/>
        </p:nvSpPr>
        <p:spPr bwMode="auto">
          <a:xfrm>
            <a:off x="4005263" y="166846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HTTP message</a:t>
            </a:r>
          </a:p>
        </p:txBody>
      </p:sp>
      <p:sp>
        <p:nvSpPr>
          <p:cNvPr id="138297" name="Text Box 65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FF9900"/>
                </a:solidFill>
                <a:latin typeface="Times New Roman" charset="0"/>
              </a:rPr>
              <a:t>TCP segment</a:t>
            </a:r>
          </a:p>
        </p:txBody>
      </p:sp>
      <p:sp>
        <p:nvSpPr>
          <p:cNvPr id="138298" name="Line 66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9" name="Line 67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0" name="Line 68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1" name="Text Box 69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2" name="Text Box 70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3" name="Text Box 71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4283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Simple Diagram</a:t>
            </a:r>
            <a:endParaRPr lang="en-US" dirty="0">
              <a:latin typeface="Helvetica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Lower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three layers implemented everywhere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Top two layers implemented only 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</a:t>
            </a:r>
          </a:p>
        </p:txBody>
      </p:sp>
      <p:sp>
        <p:nvSpPr>
          <p:cNvPr id="1320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9968-D343-C642-AAA2-4F689F78B70D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06813" y="4191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65575" y="41751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06813" y="4572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71925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3706813" y="4953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51288" y="4937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2122" name="AutoShape 26"/>
          <p:cNvCxnSpPr>
            <a:cxnSpLocks noChangeShapeType="1"/>
            <a:stCxn id="132106" idx="3"/>
            <a:endCxn id="132120" idx="1"/>
          </p:cNvCxnSpPr>
          <p:nvPr/>
        </p:nvCxnSpPr>
        <p:spPr bwMode="auto">
          <a:xfrm>
            <a:off x="2782888" y="5143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3"/>
            <a:endCxn id="132118" idx="1"/>
          </p:cNvCxnSpPr>
          <p:nvPr/>
        </p:nvCxnSpPr>
        <p:spPr bwMode="auto">
          <a:xfrm>
            <a:off x="2782888" y="4762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4" name="AutoShape 28"/>
          <p:cNvCxnSpPr>
            <a:cxnSpLocks noChangeShapeType="1"/>
            <a:stCxn id="132102" idx="3"/>
            <a:endCxn id="132116" idx="1"/>
          </p:cNvCxnSpPr>
          <p:nvPr/>
        </p:nvCxnSpPr>
        <p:spPr bwMode="auto">
          <a:xfrm>
            <a:off x="2782888" y="4381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5" name="AutoShape 29"/>
          <p:cNvCxnSpPr>
            <a:cxnSpLocks noChangeShapeType="1"/>
            <a:stCxn id="132120" idx="3"/>
            <a:endCxn id="132114" idx="1"/>
          </p:cNvCxnSpPr>
          <p:nvPr/>
        </p:nvCxnSpPr>
        <p:spPr bwMode="auto">
          <a:xfrm>
            <a:off x="5422900" y="5143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6" name="AutoShape 30"/>
          <p:cNvCxnSpPr>
            <a:cxnSpLocks noChangeShapeType="1"/>
            <a:stCxn id="132118" idx="3"/>
            <a:endCxn id="132112" idx="1"/>
          </p:cNvCxnSpPr>
          <p:nvPr/>
        </p:nvCxnSpPr>
        <p:spPr bwMode="auto">
          <a:xfrm>
            <a:off x="5422900" y="4762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7" name="AutoShape 31"/>
          <p:cNvCxnSpPr>
            <a:cxnSpLocks noChangeShapeType="1"/>
            <a:stCxn id="132116" idx="3"/>
            <a:endCxn id="132110" idx="1"/>
          </p:cNvCxnSpPr>
          <p:nvPr/>
        </p:nvCxnSpPr>
        <p:spPr bwMode="auto">
          <a:xfrm>
            <a:off x="5422900" y="4381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28" name="AutoShape 32"/>
          <p:cNvCxnSpPr>
            <a:cxnSpLocks noChangeShapeType="1"/>
            <a:stCxn id="132100" idx="3"/>
            <a:endCxn id="132108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213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213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2137" name="AutoShape 38"/>
            <p:cNvCxnSpPr>
              <a:cxnSpLocks noChangeShapeType="1"/>
              <a:stCxn id="132133" idx="3"/>
              <a:endCxn id="13213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30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2131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2132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Logical Communication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Layers interacts with </a:t>
            </a:r>
            <a:r>
              <a:rPr lang="en-US" dirty="0" smtClean="0">
                <a:latin typeface="Arial" charset="0"/>
              </a:rPr>
              <a:t>peer’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corresponding layer</a:t>
            </a:r>
            <a:endParaRPr lang="en-US" dirty="0">
              <a:latin typeface="Arial" charset="0"/>
            </a:endParaRPr>
          </a:p>
        </p:txBody>
      </p:sp>
      <p:sp>
        <p:nvSpPr>
          <p:cNvPr id="1341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3805A8-F7EE-E34A-A0C3-C48B07137149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733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992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733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998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3733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3978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4170" name="AutoShape 26"/>
          <p:cNvCxnSpPr>
            <a:cxnSpLocks noChangeShapeType="1"/>
            <a:stCxn id="134154" idx="3"/>
            <a:endCxn id="134168" idx="1"/>
          </p:cNvCxnSpPr>
          <p:nvPr/>
        </p:nvCxnSpPr>
        <p:spPr bwMode="auto">
          <a:xfrm>
            <a:off x="2782888" y="5143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/>
          <p:cNvCxnSpPr>
            <a:cxnSpLocks noChangeShapeType="1"/>
            <a:stCxn id="134152" idx="3"/>
            <a:endCxn id="134166" idx="1"/>
          </p:cNvCxnSpPr>
          <p:nvPr/>
        </p:nvCxnSpPr>
        <p:spPr bwMode="auto">
          <a:xfrm>
            <a:off x="2782888" y="4762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8"/>
          <p:cNvCxnSpPr>
            <a:cxnSpLocks noChangeShapeType="1"/>
            <a:stCxn id="134150" idx="3"/>
            <a:endCxn id="134164" idx="1"/>
          </p:cNvCxnSpPr>
          <p:nvPr/>
        </p:nvCxnSpPr>
        <p:spPr bwMode="auto">
          <a:xfrm>
            <a:off x="2782888" y="4381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9"/>
          <p:cNvCxnSpPr>
            <a:cxnSpLocks noChangeShapeType="1"/>
            <a:stCxn id="134168" idx="3"/>
            <a:endCxn id="134162" idx="1"/>
          </p:cNvCxnSpPr>
          <p:nvPr/>
        </p:nvCxnSpPr>
        <p:spPr bwMode="auto">
          <a:xfrm>
            <a:off x="5449888" y="5143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30"/>
          <p:cNvCxnSpPr>
            <a:cxnSpLocks noChangeShapeType="1"/>
            <a:stCxn id="134166" idx="3"/>
            <a:endCxn id="134160" idx="1"/>
          </p:cNvCxnSpPr>
          <p:nvPr/>
        </p:nvCxnSpPr>
        <p:spPr bwMode="auto">
          <a:xfrm>
            <a:off x="5449888" y="4762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5" name="AutoShape 31"/>
          <p:cNvCxnSpPr>
            <a:cxnSpLocks noChangeShapeType="1"/>
            <a:stCxn id="134164" idx="3"/>
            <a:endCxn id="134158" idx="1"/>
          </p:cNvCxnSpPr>
          <p:nvPr/>
        </p:nvCxnSpPr>
        <p:spPr bwMode="auto">
          <a:xfrm>
            <a:off x="5449888" y="4381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6" name="AutoShape 32"/>
          <p:cNvCxnSpPr>
            <a:cxnSpLocks noChangeShapeType="1"/>
            <a:stCxn id="134148" idx="3"/>
            <a:endCxn id="134156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10668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143000" y="34290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34179" name="Rectangle 35"/>
          <p:cNvSpPr>
            <a:spLocks noChangeArrowheads="1"/>
          </p:cNvSpPr>
          <p:nvPr/>
        </p:nvSpPr>
        <p:spPr bwMode="auto">
          <a:xfrm>
            <a:off x="64770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6510338" y="3429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34181" name="AutoShape 37"/>
          <p:cNvCxnSpPr>
            <a:cxnSpLocks noChangeShapeType="1"/>
            <a:stCxn id="134177" idx="3"/>
            <a:endCxn id="134179" idx="1"/>
          </p:cNvCxnSpPr>
          <p:nvPr/>
        </p:nvCxnSpPr>
        <p:spPr bwMode="auto">
          <a:xfrm>
            <a:off x="2782888" y="3619500"/>
            <a:ext cx="3681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3914979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Physical Communication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Communication goes down to physical network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Then from network peer to peer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Then up to relevant layer</a:t>
            </a: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Layer 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0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162AA8-3EB3-C046-9412-73145509C237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1600200" y="2438400"/>
            <a:ext cx="5791200" cy="3124200"/>
            <a:chOff x="1008" y="1536"/>
            <a:chExt cx="3648" cy="1968"/>
          </a:xfrm>
        </p:grpSpPr>
        <p:sp>
          <p:nvSpPr>
            <p:cNvPr id="140332" name="Line 4"/>
            <p:cNvSpPr>
              <a:spLocks noChangeShapeType="1"/>
            </p:cNvSpPr>
            <p:nvPr/>
          </p:nvSpPr>
          <p:spPr bwMode="auto">
            <a:xfrm>
              <a:off x="1008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5"/>
            <p:cNvSpPr>
              <a:spLocks noChangeShapeType="1"/>
            </p:cNvSpPr>
            <p:nvPr/>
          </p:nvSpPr>
          <p:spPr bwMode="auto">
            <a:xfrm flipV="1">
              <a:off x="4656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4" name="Group 6"/>
            <p:cNvGrpSpPr>
              <a:grpSpLocks/>
            </p:cNvGrpSpPr>
            <p:nvPr/>
          </p:nvGrpSpPr>
          <p:grpSpPr bwMode="auto">
            <a:xfrm>
              <a:off x="1008" y="3264"/>
              <a:ext cx="3648" cy="240"/>
              <a:chOff x="1008" y="3264"/>
              <a:chExt cx="3648" cy="240"/>
            </a:xfrm>
          </p:grpSpPr>
          <p:sp>
            <p:nvSpPr>
              <p:cNvPr id="140335" name="Line 7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36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6" name="Line 8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7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429000"/>
            <a:ext cx="7162800" cy="838200"/>
            <a:chOff x="576" y="2160"/>
            <a:chExt cx="4512" cy="528"/>
          </a:xfrm>
        </p:grpSpPr>
        <p:sp>
          <p:nvSpPr>
            <p:cNvPr id="140325" name="Rectangle 11"/>
            <p:cNvSpPr>
              <a:spLocks noChangeArrowheads="1"/>
            </p:cNvSpPr>
            <p:nvPr/>
          </p:nvSpPr>
          <p:spPr bwMode="auto">
            <a:xfrm rot="10800000">
              <a:off x="1727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Rectangle 12"/>
            <p:cNvSpPr>
              <a:spLocks noChangeArrowheads="1"/>
            </p:cNvSpPr>
            <p:nvPr/>
          </p:nvSpPr>
          <p:spPr bwMode="auto">
            <a:xfrm rot="10800000">
              <a:off x="1631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Rectangle 14"/>
            <p:cNvSpPr>
              <a:spLocks noChangeArrowheads="1"/>
            </p:cNvSpPr>
            <p:nvPr/>
          </p:nvSpPr>
          <p:spPr bwMode="auto">
            <a:xfrm>
              <a:off x="41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9" name="Rectangle 15"/>
            <p:cNvSpPr>
              <a:spLocks noChangeArrowheads="1"/>
            </p:cNvSpPr>
            <p:nvPr/>
          </p:nvSpPr>
          <p:spPr bwMode="auto">
            <a:xfrm rot="10800000">
              <a:off x="3695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Rectangle 16"/>
            <p:cNvSpPr>
              <a:spLocks noChangeArrowheads="1"/>
            </p:cNvSpPr>
            <p:nvPr/>
          </p:nvSpPr>
          <p:spPr bwMode="auto">
            <a:xfrm rot="10800000">
              <a:off x="3599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Text Box 17"/>
            <p:cNvSpPr txBox="1">
              <a:spLocks noChangeArrowheads="1"/>
            </p:cNvSpPr>
            <p:nvPr/>
          </p:nvSpPr>
          <p:spPr bwMode="auto">
            <a:xfrm>
              <a:off x="2352" y="2304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Trans: Connection ID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267200"/>
            <a:ext cx="7162800" cy="457200"/>
            <a:chOff x="576" y="2688"/>
            <a:chExt cx="4512" cy="288"/>
          </a:xfrm>
        </p:grpSpPr>
        <p:sp>
          <p:nvSpPr>
            <p:cNvPr id="140316" name="Rectangle 19"/>
            <p:cNvSpPr>
              <a:spLocks noChangeArrowheads="1"/>
            </p:cNvSpPr>
            <p:nvPr/>
          </p:nvSpPr>
          <p:spPr bwMode="auto">
            <a:xfrm rot="10800000">
              <a:off x="1824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0"/>
            <p:cNvSpPr>
              <a:spLocks noChangeArrowheads="1"/>
            </p:cNvSpPr>
            <p:nvPr/>
          </p:nvSpPr>
          <p:spPr bwMode="auto">
            <a:xfrm rot="10800000">
              <a:off x="16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Rectangle 21"/>
            <p:cNvSpPr>
              <a:spLocks noChangeArrowheads="1"/>
            </p:cNvSpPr>
            <p:nvPr/>
          </p:nvSpPr>
          <p:spPr bwMode="auto">
            <a:xfrm rot="10800000">
              <a:off x="163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Rectangle 23"/>
            <p:cNvSpPr>
              <a:spLocks noChangeArrowheads="1"/>
            </p:cNvSpPr>
            <p:nvPr/>
          </p:nvSpPr>
          <p:spPr bwMode="auto">
            <a:xfrm>
              <a:off x="41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Rectangle 24"/>
            <p:cNvSpPr>
              <a:spLocks noChangeArrowheads="1"/>
            </p:cNvSpPr>
            <p:nvPr/>
          </p:nvSpPr>
          <p:spPr bwMode="auto">
            <a:xfrm rot="10800000">
              <a:off x="3695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25"/>
            <p:cNvSpPr>
              <a:spLocks noChangeArrowheads="1"/>
            </p:cNvSpPr>
            <p:nvPr/>
          </p:nvSpPr>
          <p:spPr bwMode="auto">
            <a:xfrm rot="10800000">
              <a:off x="3551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Rectangle 26"/>
            <p:cNvSpPr>
              <a:spLocks noChangeArrowheads="1"/>
            </p:cNvSpPr>
            <p:nvPr/>
          </p:nvSpPr>
          <p:spPr bwMode="auto">
            <a:xfrm rot="10800000">
              <a:off x="3503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27"/>
            <p:cNvSpPr txBox="1">
              <a:spLocks noChangeArrowheads="1"/>
            </p:cNvSpPr>
            <p:nvPr/>
          </p:nvSpPr>
          <p:spPr bwMode="auto">
            <a:xfrm>
              <a:off x="2165" y="2736"/>
              <a:ext cx="12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    Net: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G Source/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4724400"/>
            <a:ext cx="7162800" cy="457200"/>
            <a:chOff x="576" y="2976"/>
            <a:chExt cx="4512" cy="288"/>
          </a:xfrm>
        </p:grpSpPr>
        <p:sp>
          <p:nvSpPr>
            <p:cNvPr id="140305" name="Rectangle 29"/>
            <p:cNvSpPr>
              <a:spLocks noChangeArrowheads="1"/>
            </p:cNvSpPr>
            <p:nvPr/>
          </p:nvSpPr>
          <p:spPr bwMode="auto">
            <a:xfrm rot="10800000">
              <a:off x="1968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Rectangle 30"/>
            <p:cNvSpPr>
              <a:spLocks noChangeArrowheads="1"/>
            </p:cNvSpPr>
            <p:nvPr/>
          </p:nvSpPr>
          <p:spPr bwMode="auto">
            <a:xfrm rot="10800000">
              <a:off x="1824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31"/>
            <p:cNvSpPr>
              <a:spLocks noChangeArrowheads="1"/>
            </p:cNvSpPr>
            <p:nvPr/>
          </p:nvSpPr>
          <p:spPr bwMode="auto">
            <a:xfrm rot="10800000">
              <a:off x="16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8" name="Rectangle 32"/>
            <p:cNvSpPr>
              <a:spLocks noChangeArrowheads="1"/>
            </p:cNvSpPr>
            <p:nvPr/>
          </p:nvSpPr>
          <p:spPr bwMode="auto">
            <a:xfrm rot="10800000">
              <a:off x="1632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Rectangle 33"/>
            <p:cNvSpPr>
              <a:spLocks noChangeArrowheads="1"/>
            </p:cNvSpPr>
            <p:nvPr/>
          </p:nvSpPr>
          <p:spPr bwMode="auto">
            <a:xfrm>
              <a:off x="5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Rectangle 35"/>
            <p:cNvSpPr>
              <a:spLocks noChangeArrowheads="1"/>
            </p:cNvSpPr>
            <p:nvPr/>
          </p:nvSpPr>
          <p:spPr bwMode="auto">
            <a:xfrm rot="10800000">
              <a:off x="3695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36"/>
            <p:cNvSpPr>
              <a:spLocks noChangeArrowheads="1"/>
            </p:cNvSpPr>
            <p:nvPr/>
          </p:nvSpPr>
          <p:spPr bwMode="auto">
            <a:xfrm rot="10800000">
              <a:off x="3551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Rectangle 37"/>
            <p:cNvSpPr>
              <a:spLocks noChangeArrowheads="1"/>
            </p:cNvSpPr>
            <p:nvPr/>
          </p:nvSpPr>
          <p:spPr bwMode="auto">
            <a:xfrm rot="10800000">
              <a:off x="3407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4" name="Rectangle 38"/>
            <p:cNvSpPr>
              <a:spLocks noChangeArrowheads="1"/>
            </p:cNvSpPr>
            <p:nvPr/>
          </p:nvSpPr>
          <p:spPr bwMode="auto">
            <a:xfrm rot="10800000">
              <a:off x="3359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5" name="Text Box 39"/>
            <p:cNvSpPr txBox="1">
              <a:spLocks noChangeArrowheads="1"/>
            </p:cNvSpPr>
            <p:nvPr/>
          </p:nvSpPr>
          <p:spPr bwMode="auto">
            <a:xfrm>
              <a:off x="2400" y="3024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Link: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L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Src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2024063"/>
            <a:ext cx="7162800" cy="1404938"/>
            <a:chOff x="576" y="1275"/>
            <a:chExt cx="4512" cy="885"/>
          </a:xfrm>
        </p:grpSpPr>
        <p:sp>
          <p:nvSpPr>
            <p:cNvPr id="140298" name="Rectangle 41"/>
            <p:cNvSpPr>
              <a:spLocks noChangeArrowheads="1"/>
            </p:cNvSpPr>
            <p:nvPr/>
          </p:nvSpPr>
          <p:spPr bwMode="auto">
            <a:xfrm>
              <a:off x="1632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43"/>
            <p:cNvSpPr>
              <a:spLocks noChangeArrowheads="1"/>
            </p:cNvSpPr>
            <p:nvPr/>
          </p:nvSpPr>
          <p:spPr bwMode="auto">
            <a:xfrm>
              <a:off x="41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44"/>
            <p:cNvSpPr>
              <a:spLocks noChangeArrowheads="1"/>
            </p:cNvSpPr>
            <p:nvPr/>
          </p:nvSpPr>
          <p:spPr bwMode="auto">
            <a:xfrm>
              <a:off x="3648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45"/>
            <p:cNvSpPr txBox="1">
              <a:spLocks noChangeArrowheads="1"/>
            </p:cNvSpPr>
            <p:nvPr/>
          </p:nvSpPr>
          <p:spPr bwMode="auto">
            <a:xfrm>
              <a:off x="2345" y="1824"/>
              <a:ext cx="1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Appl: Get index.html</a:t>
              </a:r>
            </a:p>
          </p:txBody>
        </p:sp>
        <p:sp>
          <p:nvSpPr>
            <p:cNvPr id="140303" name="Text Box 46"/>
            <p:cNvSpPr txBox="1">
              <a:spLocks noChangeArrowheads="1"/>
            </p:cNvSpPr>
            <p:nvPr/>
          </p:nvSpPr>
          <p:spPr bwMode="auto">
            <a:xfrm>
              <a:off x="672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A</a:t>
              </a:r>
            </a:p>
          </p:txBody>
        </p:sp>
        <p:sp>
          <p:nvSpPr>
            <p:cNvPr id="140304" name="Text Box 47"/>
            <p:cNvSpPr txBox="1">
              <a:spLocks noChangeArrowheads="1"/>
            </p:cNvSpPr>
            <p:nvPr/>
          </p:nvSpPr>
          <p:spPr bwMode="auto">
            <a:xfrm>
              <a:off x="4337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B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032" y="1275"/>
              <a:ext cx="177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i="1" dirty="0" smtClean="0">
                  <a:latin typeface="Arial" charset="0"/>
                </a:rPr>
                <a:t>Necessary Header </a:t>
              </a:r>
              <a:br>
                <a:rPr lang="en-US" sz="2400" b="0" i="1" dirty="0" smtClean="0">
                  <a:latin typeface="Arial" charset="0"/>
                </a:rPr>
              </a:br>
              <a:r>
                <a:rPr lang="en-US" sz="2400" b="0" i="1" dirty="0" smtClean="0">
                  <a:latin typeface="Arial" charset="0"/>
                </a:rPr>
                <a:t>Information</a:t>
              </a:r>
              <a:endParaRPr lang="en-US" sz="2400" b="0" i="1" dirty="0">
                <a:latin typeface="Arial" charset="0"/>
              </a:endParaRPr>
            </a:p>
          </p:txBody>
        </p:sp>
      </p:grpSp>
      <p:pic>
        <p:nvPicPr>
          <p:cNvPr id="140296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41300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403225" y="6086445"/>
            <a:ext cx="8415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On wire, packet has: Local S/D, Global S/D, Transport ID, and Body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  <a:endParaRPr lang="en-US" dirty="0"/>
          </a:p>
          <a:p>
            <a:r>
              <a:rPr lang="en-US" dirty="0" smtClean="0"/>
              <a:t>FedEx delivers to other company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Dear Donald,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You may have more hair, but I have more money.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		--Michael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525000" cy="868362"/>
          </a:xfrm>
        </p:spPr>
        <p:txBody>
          <a:bodyPr/>
          <a:lstStyle/>
          <a:p>
            <a:r>
              <a:rPr lang="en-US" dirty="0" smtClean="0"/>
              <a:t>Example of Layering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Need for Network </a:t>
            </a:r>
            <a:r>
              <a:rPr lang="en-US" dirty="0">
                <a:latin typeface="Helvetica" charset="0"/>
              </a:rPr>
              <a:t>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1500" lvl="8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Network implementations not just distributed across many lines of code</a:t>
            </a:r>
          </a:p>
          <a:p>
            <a:pPr lvl="1"/>
            <a:r>
              <a:rPr lang="en-US" dirty="0" smtClean="0">
                <a:latin typeface="Arial" charset="0"/>
              </a:rPr>
              <a:t>Normal modularity “organizes” that code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87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4600" y="5029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366FF"/>
                </a:solidFill>
                <a:latin typeface="+mn-lt"/>
              </a:rPr>
              <a:t>Fedex</a:t>
            </a:r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 Envelope (FE)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30" y="41910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105400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 bwMode="auto">
          <a:xfrm flipH="1">
            <a:off x="1245238" y="3662065"/>
            <a:ext cx="18770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95400" y="4648200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31959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334" y="41865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3104" y="5100935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>
            <a:off x="6674208" y="3657600"/>
            <a:ext cx="15934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740304" y="4643735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>
            <a:stCxn id="8" idx="3"/>
            <a:endCxn id="17" idx="1"/>
          </p:cNvCxnSpPr>
          <p:nvPr/>
        </p:nvCxnSpPr>
        <p:spPr bwMode="auto">
          <a:xfrm flipV="1">
            <a:off x="1946496" y="5331768"/>
            <a:ext cx="4336608" cy="44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62200" y="5029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Letter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4114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Envelope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3200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4114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1295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“Peers” on each side understand the same things</a:t>
            </a:r>
          </a:p>
          <a:p>
            <a:pPr algn="ctr"/>
            <a:r>
              <a:rPr lang="en-US" sz="2800" b="0" dirty="0" smtClean="0">
                <a:latin typeface="+mn-lt"/>
              </a:rPr>
              <a:t>No one else needs to</a:t>
            </a:r>
          </a:p>
          <a:p>
            <a:pPr algn="ctr"/>
            <a:r>
              <a:rPr lang="en-US" sz="2800" b="0" dirty="0" smtClean="0">
                <a:latin typeface="+mn-lt"/>
              </a:rPr>
              <a:t>Lowest level has most packaging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4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2" grpId="0"/>
      <p:bldP spid="22" grpId="1"/>
      <p:bldP spid="23" grpId="0"/>
      <p:bldP spid="23" grpId="1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Networking Picture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88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/>
      <p:bldP spid="45" grpId="1"/>
      <p:bldP spid="47" grpId="1"/>
      <p:bldP spid="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Design Principles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</a:rPr>
              <a:t>Where to place Network </a:t>
            </a:r>
            <a:r>
              <a:rPr lang="en-US" dirty="0">
                <a:latin typeface="Helvetica" charset="0"/>
              </a:rPr>
              <a:t>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nfluential </a:t>
            </a:r>
            <a:r>
              <a:rPr lang="en-US" dirty="0">
                <a:latin typeface="Arial" charset="0"/>
              </a:rPr>
              <a:t>paper: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End-to-End Arguments in System Design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err="1">
                <a:latin typeface="Arial" charset="0"/>
              </a:rPr>
              <a:t>Saltzer</a:t>
            </a:r>
            <a:r>
              <a:rPr lang="en-US" altLang="ja-JP" dirty="0">
                <a:latin typeface="Arial" charset="0"/>
              </a:rPr>
              <a:t>, Reed, and Clark (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Arial" charset="0"/>
              </a:rPr>
              <a:t>84</a:t>
            </a:r>
            <a:r>
              <a:rPr lang="en-US" altLang="ja-JP" dirty="0" smtClean="0">
                <a:latin typeface="Arial" charset="0"/>
              </a:rPr>
              <a:t>)</a:t>
            </a:r>
          </a:p>
          <a:p>
            <a:pPr lvl="1"/>
            <a:r>
              <a:rPr lang="en-US" altLang="ja-JP" dirty="0" smtClean="0">
                <a:latin typeface="Arial" charset="0"/>
              </a:rPr>
              <a:t>End-to-end principle</a:t>
            </a:r>
            <a:endParaRPr lang="en-US" altLang="ja-JP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Basic observation: some types of network functionality can only be correctly implemented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end-to-end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In these cases, end </a:t>
            </a:r>
            <a:r>
              <a:rPr lang="en-US" dirty="0">
                <a:latin typeface="Arial" charset="0"/>
              </a:rPr>
              <a:t>hosts: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satisfy the requirement without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ust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so, since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b="1" i="1" dirty="0">
                <a:latin typeface="Arial" charset="0"/>
                <a:ea typeface="Arial" charset="0"/>
                <a:cs typeface="Arial" charset="0"/>
              </a:rPr>
              <a:t>rely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on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Thus, </a:t>
            </a:r>
            <a:r>
              <a:rPr lang="en-US" b="1" dirty="0" smtClean="0">
                <a:latin typeface="Arial" charset="0"/>
              </a:rPr>
              <a:t>don’</a:t>
            </a:r>
            <a:r>
              <a:rPr lang="en-US" altLang="ja-JP" b="1" dirty="0" smtClean="0">
                <a:latin typeface="Arial" charset="0"/>
              </a:rPr>
              <a:t>t</a:t>
            </a:r>
            <a:r>
              <a:rPr lang="en-US" altLang="ja-JP" dirty="0" smtClean="0">
                <a:latin typeface="Arial" charset="0"/>
              </a:rPr>
              <a:t> need to </a:t>
            </a:r>
            <a:r>
              <a:rPr lang="en-US" altLang="ja-JP" dirty="0">
                <a:latin typeface="Arial" charset="0"/>
              </a:rPr>
              <a:t>implement them in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1"/>
            <a:r>
              <a:rPr lang="en-US" i="1" u="sng" dirty="0">
                <a:latin typeface="Arial" charset="0"/>
              </a:rPr>
              <a:t>D</a:t>
            </a:r>
            <a:r>
              <a:rPr lang="en-US" i="1" u="sng" dirty="0" smtClean="0">
                <a:latin typeface="Arial" charset="0"/>
              </a:rPr>
              <a:t>ebate about what the network does and doesn’t do…</a:t>
            </a:r>
            <a:endParaRPr lang="en-US" i="1" u="sng" dirty="0">
              <a:latin typeface="Arial" charset="0"/>
            </a:endParaRPr>
          </a:p>
        </p:txBody>
      </p:sp>
      <p:sp>
        <p:nvSpPr>
          <p:cNvPr id="146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45A569-D96C-1F4F-A7EF-98A0CB29489C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1: make each step </a:t>
            </a:r>
            <a:r>
              <a:rPr lang="en-US" dirty="0" smtClean="0">
                <a:latin typeface="Arial" charset="0"/>
              </a:rPr>
              <a:t>reliable, and string them together to make reliable end-to-end process </a:t>
            </a:r>
            <a:r>
              <a:rPr lang="en-US" i="1" dirty="0" smtClean="0">
                <a:latin typeface="Arial" charset="0"/>
              </a:rPr>
              <a:t>(requires network to handle reliability)</a:t>
            </a: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allow steps to be unreliable, but do end</a:t>
            </a:r>
            <a:r>
              <a:rPr lang="en-US" dirty="0">
                <a:latin typeface="Arial" charset="0"/>
              </a:rPr>
              <a:t>-to-end </a:t>
            </a:r>
            <a:r>
              <a:rPr lang="en-US" b="1" dirty="0">
                <a:latin typeface="Arial" charset="0"/>
              </a:rPr>
              <a:t>check</a:t>
            </a:r>
            <a:r>
              <a:rPr lang="en-US" dirty="0">
                <a:latin typeface="Arial" charset="0"/>
              </a:rPr>
              <a:t> and try again if necessary</a:t>
            </a:r>
          </a:p>
        </p:txBody>
      </p:sp>
      <p:sp>
        <p:nvSpPr>
          <p:cNvPr id="148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A14CB4-F4EF-E648-96B2-EFB3D1146CC2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148512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48513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148490" idx="1"/>
            <a:endCxn id="148497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148487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648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  <p:bldP spid="9840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Solution 1 </a:t>
            </a:r>
            <a:r>
              <a:rPr lang="en-US" dirty="0" smtClean="0"/>
              <a:t>cannot be made perfectly reliable</a:t>
            </a:r>
            <a:endParaRPr lang="en-US" dirty="0"/>
          </a:p>
          <a:p>
            <a:pPr lvl="1"/>
            <a:r>
              <a:rPr lang="en-US" dirty="0"/>
              <a:t>What happens if </a:t>
            </a:r>
            <a:r>
              <a:rPr lang="en-US" dirty="0" smtClean="0"/>
              <a:t>a network </a:t>
            </a:r>
            <a:r>
              <a:rPr lang="en-US" dirty="0"/>
              <a:t>element misbehaves?</a:t>
            </a:r>
          </a:p>
          <a:p>
            <a:pPr lvl="1"/>
            <a:r>
              <a:rPr lang="en-US" dirty="0"/>
              <a:t>Receiver has to do the check anyway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Solution 2 </a:t>
            </a:r>
            <a:r>
              <a:rPr lang="en-US" dirty="0" smtClean="0"/>
              <a:t>can also fail, but only if the end system itself fails (i.e., doesn’t follow its own protocol)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2 only relies on what it can control</a:t>
            </a:r>
          </a:p>
          <a:p>
            <a:pPr lvl="1"/>
            <a:r>
              <a:rPr lang="en-US" dirty="0" smtClean="0"/>
              <a:t>The endpoint behavior</a:t>
            </a:r>
          </a:p>
          <a:p>
            <a:r>
              <a:rPr lang="en-US" dirty="0" smtClean="0"/>
              <a:t>Solution 1 requires endpoints trust other elements</a:t>
            </a:r>
          </a:p>
          <a:p>
            <a:pPr lvl="1"/>
            <a:r>
              <a:rPr lang="en-US" dirty="0" smtClean="0"/>
              <a:t>That’s not what reliable means!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Robustness: E2E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 long as the network is not partitioned, two endpoints should be able to </a:t>
            </a:r>
            <a:r>
              <a:rPr lang="en-US" dirty="0" smtClean="0">
                <a:latin typeface="Arial" charset="0"/>
              </a:rPr>
              <a:t>communicate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Failures </a:t>
            </a:r>
            <a:r>
              <a:rPr lang="en-US" dirty="0" smtClean="0">
                <a:latin typeface="Arial" charset="0"/>
              </a:rPr>
              <a:t>should </a:t>
            </a:r>
            <a:r>
              <a:rPr lang="en-US" dirty="0">
                <a:latin typeface="Arial" charset="0"/>
              </a:rPr>
              <a:t>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-&gt; The second requirement implies that we must adopt solution 2 (cannot depend on network).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Should you ever implement </a:t>
            </a:r>
            <a:r>
              <a:rPr lang="en-US" dirty="0"/>
              <a:t>reliability </a:t>
            </a:r>
            <a:r>
              <a:rPr lang="en-US" dirty="0" smtClean="0"/>
              <a:t>in network?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possible Scenario: </a:t>
            </a:r>
          </a:p>
          <a:p>
            <a:pPr marL="0" indent="0">
              <a:buNone/>
            </a:pPr>
            <a:r>
              <a:rPr lang="en-US" dirty="0" smtClean="0"/>
              <a:t>Perhaps, if needed for reasonable efficiency</a:t>
            </a:r>
          </a:p>
          <a:p>
            <a:pPr lvl="1"/>
            <a:r>
              <a:rPr lang="en-US" dirty="0" smtClean="0"/>
              <a:t>Don’t aim for perfect reliability, but ok to reduce error rate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individual links fail 10% of the time, and are traversing 10 links, then E2E error rate is 65%</a:t>
            </a:r>
          </a:p>
          <a:p>
            <a:r>
              <a:rPr lang="en-US" dirty="0" smtClean="0"/>
              <a:t>Implementing two retransmissions on links</a:t>
            </a:r>
          </a:p>
          <a:p>
            <a:pPr lvl="1"/>
            <a:r>
              <a:rPr lang="en-US" dirty="0" smtClean="0"/>
              <a:t>Link error rate reduced to 0.1%, E2E error rate is </a:t>
            </a:r>
            <a:r>
              <a:rPr lang="en-US" dirty="0"/>
              <a:t>1</a:t>
            </a:r>
            <a:r>
              <a:rPr lang="en-US" dirty="0" smtClean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Summarize End</a:t>
            </a:r>
            <a:r>
              <a:rPr lang="en-US" dirty="0">
                <a:latin typeface="Helvetica" charset="0"/>
              </a:rPr>
              <a:t>-to-End Principle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915400" cy="48355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Implementing </a:t>
            </a:r>
            <a:r>
              <a:rPr lang="en-US" dirty="0" smtClean="0">
                <a:latin typeface="Arial" charset="0"/>
              </a:rPr>
              <a:t>such functionality </a:t>
            </a:r>
            <a:r>
              <a:rPr lang="en-US" dirty="0">
                <a:latin typeface="Arial" charset="0"/>
              </a:rPr>
              <a:t>in the network:</a:t>
            </a:r>
          </a:p>
          <a:p>
            <a:r>
              <a:rPr lang="en-US" dirty="0" smtClean="0">
                <a:latin typeface="Arial" charset="0"/>
              </a:rPr>
              <a:t>Doesn’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reduce host implementation complexity</a:t>
            </a:r>
          </a:p>
          <a:p>
            <a:r>
              <a:rPr lang="en-US" dirty="0" smtClean="0">
                <a:latin typeface="Arial" charset="0"/>
              </a:rPr>
              <a:t>Increase </a:t>
            </a:r>
            <a:r>
              <a:rPr lang="en-US" dirty="0">
                <a:latin typeface="Arial" charset="0"/>
              </a:rPr>
              <a:t>network complexity</a:t>
            </a:r>
          </a:p>
          <a:p>
            <a:r>
              <a:rPr lang="en-US" dirty="0" smtClean="0">
                <a:latin typeface="Arial" charset="0"/>
              </a:rPr>
              <a:t>Often imposes delay/overhead </a:t>
            </a:r>
            <a:r>
              <a:rPr lang="en-US" dirty="0">
                <a:latin typeface="Arial" charset="0"/>
              </a:rPr>
              <a:t>on all applications,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even if they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don’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t </a:t>
            </a:r>
            <a:r>
              <a:rPr lang="en-US" altLang="ja-JP" b="1" dirty="0">
                <a:solidFill>
                  <a:srgbClr val="FF0000"/>
                </a:solidFill>
                <a:latin typeface="Arial" charset="0"/>
              </a:rPr>
              <a:t>need 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functionality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dirty="0">
                <a:latin typeface="Arial" charset="0"/>
              </a:rPr>
              <a:t> enhance performance in some cases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very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lossy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152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F57A5E-6C3C-9946-BA5D-A821219E6FD7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Modularity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Classic decomposition into tasks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E2E Principle Ignore?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There are other stakeholders besides users</a:t>
            </a:r>
          </a:p>
          <a:p>
            <a:pPr lvl="1"/>
            <a:r>
              <a:rPr lang="en-US" dirty="0" smtClean="0"/>
              <a:t>ISPs care about the operation/security of their network</a:t>
            </a:r>
          </a:p>
          <a:p>
            <a:pPr lvl="1"/>
            <a:endParaRPr lang="en-US" dirty="0"/>
          </a:p>
          <a:p>
            <a:r>
              <a:rPr lang="en-US" dirty="0" smtClean="0"/>
              <a:t>Some functions more easily done in the network.</a:t>
            </a:r>
          </a:p>
          <a:p>
            <a:pPr lvl="1"/>
            <a:r>
              <a:rPr lang="en-US" dirty="0" smtClean="0"/>
              <a:t>Think of firewalls…..</a:t>
            </a:r>
          </a:p>
          <a:p>
            <a:pPr lvl="1"/>
            <a:endParaRPr lang="en-US" dirty="0"/>
          </a:p>
          <a:p>
            <a:r>
              <a:rPr lang="en-US" dirty="0" smtClean="0"/>
              <a:t>Thus, we need “</a:t>
            </a:r>
            <a:r>
              <a:rPr lang="en-US" dirty="0" err="1" smtClean="0"/>
              <a:t>middlebox</a:t>
            </a:r>
            <a:r>
              <a:rPr lang="en-US" dirty="0" smtClean="0"/>
              <a:t>” functionality</a:t>
            </a:r>
          </a:p>
          <a:p>
            <a:pPr lvl="1"/>
            <a:r>
              <a:rPr lang="en-US" dirty="0" smtClean="0"/>
              <a:t>Will cover later in course…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End-to-End Principle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Note that E2E principles relied on “fate-sharing”</a:t>
            </a:r>
          </a:p>
          <a:p>
            <a:pPr lvl="1"/>
            <a:r>
              <a:rPr lang="en-US" dirty="0" smtClean="0"/>
              <a:t>Invariants break only when endpoints themselves break</a:t>
            </a:r>
          </a:p>
          <a:p>
            <a:pPr lvl="1"/>
            <a:r>
              <a:rPr lang="en-US" dirty="0" smtClean="0"/>
              <a:t>Minimize dependence on other network elements</a:t>
            </a:r>
          </a:p>
          <a:p>
            <a:pPr lvl="1"/>
            <a:endParaRPr lang="en-US" dirty="0"/>
          </a:p>
          <a:p>
            <a:r>
              <a:rPr lang="en-US" dirty="0" smtClean="0"/>
              <a:t>This should dictate placement of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General Principle: </a:t>
            </a:r>
            <a:r>
              <a:rPr lang="en-US" i="1" dirty="0" smtClean="0">
                <a:latin typeface="Helvetica" charset="0"/>
              </a:rPr>
              <a:t>Fate</a:t>
            </a:r>
            <a:r>
              <a:rPr lang="en-US" i="1" dirty="0">
                <a:latin typeface="Helvetica" charset="0"/>
              </a:rPr>
              <a:t>-Sharing</a:t>
            </a:r>
            <a:endParaRPr lang="en-US" dirty="0">
              <a:latin typeface="Helvetica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hen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storing state in a distributed system,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locate it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entities </a:t>
            </a:r>
            <a:r>
              <a:rPr lang="en-US" dirty="0">
                <a:latin typeface="Arial" charset="0"/>
              </a:rPr>
              <a:t>that </a:t>
            </a:r>
            <a:r>
              <a:rPr lang="en-US" dirty="0" smtClean="0">
                <a:latin typeface="Arial" charset="0"/>
              </a:rPr>
              <a:t>rely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that state</a:t>
            </a:r>
          </a:p>
          <a:p>
            <a:pPr lvl="7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way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cause loss of the critical state is if the entity that cares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about it also fails ...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in which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case it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matter</a:t>
            </a:r>
          </a:p>
          <a:p>
            <a:pPr lvl="7"/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Often argues for keeping </a:t>
            </a:r>
            <a:r>
              <a:rPr lang="en-US" i="1" dirty="0">
                <a:latin typeface="Arial" charset="0"/>
              </a:rPr>
              <a:t>network state</a:t>
            </a:r>
            <a:r>
              <a:rPr lang="en-US" dirty="0">
                <a:latin typeface="Arial" charset="0"/>
              </a:rPr>
              <a:t> at end hosts rather than inside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packet-switching rather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circuit-switching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E22B24-A498-DB45-8F5F-CD2B2C19B2C7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A Cynical View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distributed system is one in which the failure of a computer you didn't even know existed can render your own computer unusable</a:t>
            </a:r>
            <a:r>
              <a:rPr lang="en-US" dirty="0" smtClean="0"/>
              <a:t>”</a:t>
            </a:r>
            <a:endParaRPr lang="en-US" b="1" dirty="0"/>
          </a:p>
          <a:p>
            <a:pPr marL="339725" lvl="1" indent="0">
              <a:buNone/>
            </a:pPr>
            <a:r>
              <a:rPr lang="en-US" b="1" dirty="0" smtClean="0"/>
              <a:t>					---Leslie </a:t>
            </a:r>
            <a:r>
              <a:rPr lang="en-US" b="1" dirty="0" err="1" smtClean="0"/>
              <a:t>Lamport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19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Fate Sharing tries to prevent this!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2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 Internet is the answer, what were the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Prehistory (late 50’s)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Telephone network is largest </a:t>
            </a:r>
            <a:r>
              <a:rPr lang="en-US" dirty="0" err="1" smtClean="0"/>
              <a:t>comm’n</a:t>
            </a:r>
            <a:r>
              <a:rPr lang="en-US" dirty="0" smtClean="0"/>
              <a:t> 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circuit switching</a:t>
            </a:r>
          </a:p>
          <a:p>
            <a:pPr lvl="8"/>
            <a:endParaRPr lang="en-US" dirty="0"/>
          </a:p>
          <a:p>
            <a:r>
              <a:rPr lang="en-US" dirty="0" smtClean="0"/>
              <a:t>Need to build networks for other tasks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…</a:t>
            </a:r>
          </a:p>
          <a:p>
            <a:pPr lvl="8"/>
            <a:endParaRPr lang="en-US" dirty="0"/>
          </a:p>
          <a:p>
            <a:r>
              <a:rPr lang="en-US" dirty="0" smtClean="0"/>
              <a:t>But people knew that circuit switching was:</a:t>
            </a:r>
          </a:p>
          <a:p>
            <a:pPr lvl="1"/>
            <a:r>
              <a:rPr lang="en-US" dirty="0" smtClean="0"/>
              <a:t>Inefficient (for </a:t>
            </a:r>
            <a:r>
              <a:rPr lang="en-US" dirty="0" err="1" smtClean="0"/>
              <a:t>bursty</a:t>
            </a:r>
            <a:r>
              <a:rPr lang="en-US" dirty="0" smtClean="0"/>
              <a:t> loads)</a:t>
            </a:r>
          </a:p>
          <a:p>
            <a:pPr lvl="1"/>
            <a:r>
              <a:rPr lang="en-US" dirty="0" smtClean="0"/>
              <a:t>Not resilient</a:t>
            </a:r>
          </a:p>
          <a:p>
            <a:pPr lvl="2"/>
            <a:r>
              <a:rPr lang="en-US" dirty="0" smtClean="0"/>
              <a:t>Which is why AT&amp;T worked so hard to make components reliable</a:t>
            </a:r>
          </a:p>
        </p:txBody>
      </p:sp>
    </p:spTree>
    <p:extLst>
      <p:ext uri="{BB962C8B-B14F-4D97-AF65-F5344CB8AC3E}">
        <p14:creationId xmlns:p14="http://schemas.microsoft.com/office/powerpoint/2010/main" val="7651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crucial questions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/>
              <a:t>Baran</a:t>
            </a:r>
            <a:r>
              <a:rPr lang="en-US" dirty="0"/>
              <a:t> </a:t>
            </a:r>
            <a:r>
              <a:rPr lang="en-US" dirty="0" smtClean="0"/>
              <a:t>(RAND)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resilient network</a:t>
            </a:r>
            <a:r>
              <a:rPr lang="en-US" b="1" i="1" dirty="0" smtClean="0">
                <a:solidFill>
                  <a:srgbClr val="FF3300"/>
                </a:solidFill>
              </a:rPr>
              <a:t>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Kleinrock</a:t>
            </a:r>
            <a:r>
              <a:rPr lang="en-US" dirty="0"/>
              <a:t> </a:t>
            </a:r>
            <a:r>
              <a:rPr lang="en-US" dirty="0" smtClean="0"/>
              <a:t>(UCLA)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efficient </a:t>
            </a:r>
            <a:r>
              <a:rPr lang="en-US" b="1" i="1" dirty="0" smtClean="0">
                <a:solidFill>
                  <a:srgbClr val="FF3300"/>
                </a:solidFill>
              </a:rPr>
              <a:t>network?”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few years later Bob Kahn (DARPA) asked:</a:t>
            </a:r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can we connect these networks together?”</a:t>
            </a:r>
          </a:p>
          <a:p>
            <a:pPr lvl="1"/>
            <a:r>
              <a:rPr lang="en-US" dirty="0" smtClean="0"/>
              <a:t>And invented the notion of the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1961	</a:t>
            </a:r>
            <a:r>
              <a:rPr lang="en-US" dirty="0" err="1" smtClean="0"/>
              <a:t>Baran</a:t>
            </a:r>
            <a:r>
              <a:rPr lang="en-US" dirty="0" smtClean="0"/>
              <a:t>, </a:t>
            </a:r>
            <a:r>
              <a:rPr lang="en-US" dirty="0" err="1" smtClean="0"/>
              <a:t>Kleinrock</a:t>
            </a:r>
            <a:r>
              <a:rPr lang="en-US" dirty="0" smtClean="0"/>
              <a:t> advocate </a:t>
            </a:r>
            <a:r>
              <a:rPr lang="en-US" dirty="0"/>
              <a:t>packet </a:t>
            </a:r>
            <a:r>
              <a:rPr lang="en-US" dirty="0" smtClean="0"/>
              <a:t>switching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1962</a:t>
            </a:r>
            <a:r>
              <a:rPr lang="en-US" dirty="0"/>
              <a:t>	</a:t>
            </a:r>
            <a:r>
              <a:rPr lang="en-US" dirty="0" err="1"/>
              <a:t>Licklider’s</a:t>
            </a:r>
            <a:r>
              <a:rPr lang="en-US" dirty="0"/>
              <a:t> vision of Galactic Network</a:t>
            </a:r>
          </a:p>
          <a:p>
            <a:pPr marL="0" indent="0">
              <a:buNone/>
            </a:pPr>
            <a:r>
              <a:rPr lang="en-US" dirty="0"/>
              <a:t>1965	</a:t>
            </a:r>
            <a:r>
              <a:rPr lang="en-US" dirty="0" smtClean="0"/>
              <a:t>Roberts </a:t>
            </a:r>
            <a:r>
              <a:rPr lang="en-US" dirty="0"/>
              <a:t>connects two computers </a:t>
            </a:r>
            <a:r>
              <a:rPr lang="en-US" dirty="0" smtClean="0"/>
              <a:t>via phone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1967 Roberts </a:t>
            </a:r>
            <a:r>
              <a:rPr lang="en-US" dirty="0"/>
              <a:t>publishes vision of ARPANET</a:t>
            </a:r>
          </a:p>
          <a:p>
            <a:pPr marL="0" indent="0">
              <a:buNone/>
            </a:pPr>
            <a:r>
              <a:rPr lang="en-US" dirty="0" smtClean="0"/>
              <a:t>1969 BBN </a:t>
            </a:r>
            <a:r>
              <a:rPr lang="en-US" dirty="0"/>
              <a:t>installs first IMP at </a:t>
            </a:r>
            <a:r>
              <a:rPr lang="en-US" dirty="0" smtClean="0"/>
              <a:t>UCLA and ISI</a:t>
            </a:r>
          </a:p>
          <a:p>
            <a:pPr marL="339725" lvl="1" indent="0">
              <a:buNone/>
            </a:pPr>
            <a:r>
              <a:rPr lang="en-US" dirty="0" smtClean="0"/>
              <a:t>IMP: Interface Message Processor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1971 Network </a:t>
            </a:r>
            <a:r>
              <a:rPr lang="en-US" dirty="0"/>
              <a:t>Control </a:t>
            </a:r>
            <a:r>
              <a:rPr lang="en-US" dirty="0" smtClean="0"/>
              <a:t>Program (protocol)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demonstration of </a:t>
            </a:r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to three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b="1" dirty="0" smtClean="0"/>
              <a:t>Layering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	Email invented</a:t>
            </a:r>
          </a:p>
          <a:p>
            <a:pPr marL="0" indent="0">
              <a:buNone/>
            </a:pPr>
            <a:r>
              <a:rPr lang="en-US" dirty="0" smtClean="0"/>
              <a:t>1972 Telnet introduced 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Kahn advocates Open Architecture networking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229907"/>
            <a:ext cx="8991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9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Rules for Interconnection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network is independent and must not be required to </a:t>
            </a:r>
            <a:r>
              <a:rPr lang="en-US" dirty="0" smtClean="0"/>
              <a:t>change (why?)</a:t>
            </a:r>
          </a:p>
          <a:p>
            <a:pPr lvl="1"/>
            <a:endParaRPr lang="en-US" dirty="0"/>
          </a:p>
          <a:p>
            <a:r>
              <a:rPr lang="en-US" dirty="0"/>
              <a:t>Best-effort </a:t>
            </a:r>
            <a:r>
              <a:rPr lang="en-US" dirty="0" smtClean="0"/>
              <a:t>communication (why?)</a:t>
            </a:r>
          </a:p>
          <a:p>
            <a:pPr lvl="1"/>
            <a:endParaRPr lang="en-US" dirty="0"/>
          </a:p>
          <a:p>
            <a:r>
              <a:rPr lang="en-US" dirty="0"/>
              <a:t>Boxes (routers) connect </a:t>
            </a:r>
            <a:r>
              <a:rPr lang="en-US" dirty="0" smtClean="0"/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No global control at operations </a:t>
            </a:r>
            <a:r>
              <a:rPr lang="en-US" dirty="0" smtClean="0"/>
              <a:t>level (why?)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C0C137-82A1-8B49-8EAC-F6BE43B1ED5B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vision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Kahn imagined there would be only a few networks (~20) and thus only a few </a:t>
            </a:r>
            <a:r>
              <a:rPr lang="en-US" dirty="0" smtClean="0"/>
              <a:t>routers</a:t>
            </a:r>
          </a:p>
          <a:p>
            <a:pPr lvl="1"/>
            <a:r>
              <a:rPr lang="en-US" b="1" dirty="0" smtClean="0"/>
              <a:t>He </a:t>
            </a:r>
            <a:r>
              <a:rPr lang="en-US" b="1" dirty="0"/>
              <a:t>was </a:t>
            </a:r>
            <a:r>
              <a:rPr lang="en-US" b="1" dirty="0" smtClean="0"/>
              <a:t>wrong (why?)</a:t>
            </a:r>
          </a:p>
          <a:p>
            <a:pPr lvl="4"/>
            <a:endParaRPr lang="en-US" dirty="0"/>
          </a:p>
          <a:p>
            <a:r>
              <a:rPr lang="en-US" dirty="0" smtClean="0"/>
              <a:t>Proposed gateways to “translate” </a:t>
            </a:r>
            <a:r>
              <a:rPr lang="en-US" dirty="0" err="1" smtClean="0"/>
              <a:t>btwn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Via a universal protocol that they all understood</a:t>
            </a:r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 for “universal” protocol is birth of Internet</a:t>
            </a:r>
          </a:p>
          <a:p>
            <a:pPr lvl="1"/>
            <a:r>
              <a:rPr lang="en-US" dirty="0" smtClean="0"/>
              <a:t>The actual design of IP came later (Cerf and Kahn)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D90493-3C75-0246-830F-1059ECDA5995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1973 FTP introduced</a:t>
            </a:r>
          </a:p>
          <a:p>
            <a:pPr marL="0" indent="0">
              <a:buNone/>
            </a:pPr>
            <a:r>
              <a:rPr lang="en-US" dirty="0" smtClean="0"/>
              <a:t>1973 Ethernet invented (Xerox PARC)</a:t>
            </a:r>
          </a:p>
          <a:p>
            <a:pPr marL="0" indent="0">
              <a:buNone/>
            </a:pPr>
            <a:r>
              <a:rPr lang="en-US" dirty="0" smtClean="0"/>
              <a:t>1974</a:t>
            </a:r>
            <a:r>
              <a:rPr lang="en-US" dirty="0"/>
              <a:t>	Cerf and Kahn paper on TCP/IP</a:t>
            </a:r>
          </a:p>
          <a:p>
            <a:pPr marL="0" indent="0">
              <a:buNone/>
            </a:pPr>
            <a:r>
              <a:rPr lang="en-US" dirty="0"/>
              <a:t>1980	TCP/IP adopted as defense standard</a:t>
            </a:r>
          </a:p>
          <a:p>
            <a:pPr marL="0" indent="0">
              <a:buNone/>
            </a:pPr>
            <a:r>
              <a:rPr lang="en-US" dirty="0"/>
              <a:t>1983	Global NCP to TCP/IP flag day</a:t>
            </a:r>
          </a:p>
          <a:p>
            <a:pPr marL="0" indent="0">
              <a:buNone/>
            </a:pPr>
            <a:r>
              <a:rPr lang="en-US" dirty="0"/>
              <a:t>198x	XNS, </a:t>
            </a:r>
            <a:r>
              <a:rPr lang="en-US" dirty="0" err="1"/>
              <a:t>DECbit</a:t>
            </a:r>
            <a:r>
              <a:rPr lang="en-US" dirty="0"/>
              <a:t>, and other protocols</a:t>
            </a:r>
          </a:p>
          <a:p>
            <a:pPr marL="0" indent="0">
              <a:buNone/>
            </a:pPr>
            <a:r>
              <a:rPr lang="en-US" dirty="0"/>
              <a:t>1984	</a:t>
            </a:r>
            <a:r>
              <a:rPr lang="en-US" dirty="0" smtClean="0"/>
              <a:t>Janet (British research network)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1985	</a:t>
            </a:r>
            <a:r>
              <a:rPr lang="en-US" dirty="0" err="1"/>
              <a:t>NSFnet</a:t>
            </a:r>
            <a:r>
              <a:rPr lang="en-US" dirty="0"/>
              <a:t> (picks TCP/IP</a:t>
            </a:r>
            <a:r>
              <a:rPr lang="en-US" dirty="0" smtClean="0"/>
              <a:t>) [thank you Al Gore!]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198x	Internet meltdowns due to congestion</a:t>
            </a:r>
          </a:p>
          <a:p>
            <a:pPr marL="0" indent="0">
              <a:buNone/>
            </a:pPr>
            <a:r>
              <a:rPr lang="en-US" dirty="0" smtClean="0"/>
              <a:t>1986	Van </a:t>
            </a:r>
            <a:r>
              <a:rPr lang="en-US" dirty="0"/>
              <a:t>Jacobson saves the Internet (BSD </a:t>
            </a:r>
            <a:r>
              <a:rPr lang="en-US" dirty="0" smtClean="0"/>
              <a:t>TCP)</a:t>
            </a:r>
          </a:p>
          <a:p>
            <a:pPr marL="0" indent="0">
              <a:buNone/>
            </a:pPr>
            <a:r>
              <a:rPr lang="en-US" dirty="0" smtClean="0"/>
              <a:t>1988	Dave Clark steps down from IAB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Unsung hero of Internet: 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Chief Architect 1981-1988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Great consistency of vision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Kept the Internet true to its basic design principles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Authored End-to-End </a:t>
            </a:r>
            <a:r>
              <a:rPr lang="en-US" dirty="0"/>
              <a:t>P</a:t>
            </a:r>
            <a:r>
              <a:rPr lang="en-US" dirty="0" smtClean="0"/>
              <a:t>rinciple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Conceives </a:t>
            </a:r>
            <a:r>
              <a:rPr lang="en-US" u="sng" dirty="0" smtClean="0"/>
              <a:t>and</a:t>
            </a:r>
            <a:r>
              <a:rPr lang="en-US" dirty="0" smtClean="0"/>
              <a:t> articulates architectural concepts</a:t>
            </a:r>
          </a:p>
          <a:p>
            <a:pPr lvl="1"/>
            <a:r>
              <a:rPr lang="en-US" dirty="0" smtClean="0"/>
              <a:t>Read “Active </a:t>
            </a:r>
            <a:r>
              <a:rPr lang="en-US" dirty="0"/>
              <a:t>Networking and End-To-End Arguments</a:t>
            </a:r>
            <a:r>
              <a:rPr lang="en-US" dirty="0" smtClean="0"/>
              <a:t>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Perhaps the only “irreplaceable” Internet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1988	</a:t>
            </a:r>
            <a:r>
              <a:rPr lang="en-US" dirty="0" err="1" smtClean="0"/>
              <a:t>Deering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Cheriton</a:t>
            </a:r>
            <a:r>
              <a:rPr lang="en-US" dirty="0"/>
              <a:t> propose </a:t>
            </a:r>
            <a:r>
              <a:rPr lang="en-US" dirty="0" smtClean="0"/>
              <a:t>multicast</a:t>
            </a:r>
          </a:p>
          <a:p>
            <a:pPr marL="0" indent="0">
              <a:buNone/>
            </a:pPr>
            <a:r>
              <a:rPr lang="en-US" dirty="0" smtClean="0"/>
              <a:t>1989	Birth of the web….Tim Berners-Lee (CERN)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 invented HTTP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1993 Search engines invented (Excite)</a:t>
            </a:r>
          </a:p>
          <a:p>
            <a:pPr marL="0" indent="0">
              <a:buNone/>
            </a:pPr>
            <a:r>
              <a:rPr lang="en-US" dirty="0" smtClean="0"/>
              <a:t>1994 </a:t>
            </a:r>
            <a:r>
              <a:rPr lang="en-US" dirty="0"/>
              <a:t>Internet goes </a:t>
            </a:r>
            <a:r>
              <a:rPr lang="en-US" dirty="0" smtClean="0"/>
              <a:t>commercial</a:t>
            </a:r>
          </a:p>
          <a:p>
            <a:pPr marL="0" indent="0">
              <a:buNone/>
            </a:pPr>
            <a:r>
              <a:rPr lang="en-US" dirty="0"/>
              <a:t>199x	ATM rises and falls (as internetworking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Telcos</a:t>
            </a:r>
            <a:r>
              <a:rPr lang="en-US" i="1" dirty="0" smtClean="0"/>
              <a:t> try to kill the Internet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199x	</a:t>
            </a:r>
            <a:r>
              <a:rPr lang="en-US" dirty="0" err="1"/>
              <a:t>QoS</a:t>
            </a:r>
            <a:r>
              <a:rPr lang="en-US" dirty="0"/>
              <a:t> rises and </a:t>
            </a:r>
            <a:r>
              <a:rPr lang="en-US" dirty="0" smtClean="0"/>
              <a:t>falls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try to kill the Internet</a:t>
            </a:r>
          </a:p>
          <a:p>
            <a:pPr marL="0" indent="0">
              <a:buNone/>
            </a:pPr>
            <a:r>
              <a:rPr lang="en-US" dirty="0" smtClean="0"/>
              <a:t>1998	IPv6 </a:t>
            </a:r>
            <a:r>
              <a:rPr lang="en-US" dirty="0"/>
              <a:t>specification</a:t>
            </a:r>
          </a:p>
          <a:p>
            <a:pPr marL="0" indent="0">
              <a:buNone/>
            </a:pPr>
            <a:r>
              <a:rPr lang="en-US" dirty="0"/>
              <a:t>1998 Google reinvents search</a:t>
            </a:r>
          </a:p>
          <a:p>
            <a:pPr marL="0" indent="0">
              <a:buNone/>
            </a:pPr>
            <a:r>
              <a:rPr lang="en-US" dirty="0"/>
              <a:t>200x	The Internet boom and bust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Layering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 paper in 1988 that tried to capture why the Internet turned out as it did</a:t>
            </a:r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Connect existing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Robust in face of failures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Accommodate a variety of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Allow distributed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Easy host attachment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Cost effective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died</a:t>
            </a:r>
          </a:p>
          <a:p>
            <a:pPr lvl="1"/>
            <a:r>
              <a:rPr lang="en-US" b="1" i="1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1"/>
          <a:stretch/>
        </p:blipFill>
        <p:spPr bwMode="auto">
          <a:xfrm>
            <a:off x="7162800" y="4572000"/>
            <a:ext cx="1524000" cy="16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1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(eventually)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>
                <a:latin typeface="Arial" charset="0"/>
              </a:rPr>
              <a:t>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dirty="0" smtClean="0">
                <a:latin typeface="Arial" charset="0"/>
              </a:rPr>
              <a:t>Availability more important than recovering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  <a:endParaRPr lang="en-US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3"/>
          <a:stretch/>
        </p:blipFill>
        <p:spPr bwMode="auto">
          <a:xfrm>
            <a:off x="7391400" y="4876800"/>
            <a:ext cx="1600200" cy="170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service should </a:t>
            </a:r>
            <a:r>
              <a:rPr lang="en-US" smtClean="0"/>
              <a:t>Internet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all these 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(life)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applications) </a:t>
            </a:r>
          </a:p>
          <a:p>
            <a:r>
              <a:rPr lang="en-US" dirty="0" smtClean="0"/>
              <a:t>Don’t 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need</a:t>
            </a:r>
          </a:p>
          <a:p>
            <a:r>
              <a:rPr lang="en-US" dirty="0" smtClean="0"/>
              <a:t>Almost never need 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for flexibility, engineer for 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What does it take to send packets across country?</a:t>
            </a:r>
          </a:p>
          <a:p>
            <a:endParaRPr lang="en-US" dirty="0"/>
          </a:p>
          <a:p>
            <a:r>
              <a:rPr lang="en-US" dirty="0" smtClean="0"/>
              <a:t>Simplistic decomposition:</a:t>
            </a:r>
          </a:p>
          <a:p>
            <a:pPr lvl="1"/>
            <a:r>
              <a:rPr lang="en-US" dirty="0" smtClean="0"/>
              <a:t>Task 1: send along a single wire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 2: stitch these together to go across country</a:t>
            </a:r>
          </a:p>
          <a:p>
            <a:pPr lvl="1"/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This gives idea of what I mean by decomposition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slide presents a much more detailed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2672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8674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912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666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E-6 4.86449E-8 L 0.17506 4.86449E-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501E-6 4.86449E-8 L 0.17506 4.86449E-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001E-6 4.86449E-8 L 0.17506 4.86449E-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19E-7 4.86449E-8 L 0.17506 4.86449E-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1" grpId="0" animBg="1"/>
      <p:bldP spid="31" grpId="1" animBg="1"/>
      <p:bldP spid="31" grpId="2" animBg="1"/>
      <p:bldP spid="26" grpId="0" animBg="1"/>
      <p:bldP spid="26" grpId="1" animBg="1"/>
      <p:bldP spid="26" grpId="2" animBg="1"/>
      <p:bldP spid="7" grpId="0" animBg="1"/>
      <p:bldP spid="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r>
              <a:rPr lang="en-US" dirty="0" smtClean="0"/>
              <a:t>Many applications don’t need these guarantees</a:t>
            </a:r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r>
              <a:rPr lang="en-US" dirty="0" smtClean="0"/>
              <a:t>And ISPs can work hard to deliver good service without changing the architecture (engineering)</a:t>
            </a:r>
          </a:p>
          <a:p>
            <a:r>
              <a:rPr lang="en-US" dirty="0" smtClean="0"/>
              <a:t>If the Internet had focused on voice applications early, it might have made different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packet switching service is not as obvious as it might seem today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charset="0"/>
              </a:rPr>
              <a:t>Connect existing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Robust in face of failures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Accommodate a variety of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Allow distributed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Easy host attachment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Cost effective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ATM,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0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Modules (layers)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Electrons on wire (contained in next layer)</a:t>
            </a:r>
          </a:p>
          <a:p>
            <a:r>
              <a:rPr lang="en-US" b="1" dirty="0" smtClean="0"/>
              <a:t>Bits on wire (Physical)</a:t>
            </a:r>
          </a:p>
          <a:p>
            <a:r>
              <a:rPr lang="en-US" dirty="0" smtClean="0"/>
              <a:t>Packets on wire (contained in next layer)</a:t>
            </a:r>
          </a:p>
          <a:p>
            <a:r>
              <a:rPr lang="en-US" b="1" dirty="0" smtClean="0"/>
              <a:t>Deliver packets across local network (</a:t>
            </a:r>
            <a:r>
              <a:rPr lang="en-US" b="1" dirty="0" err="1" smtClean="0"/>
              <a:t>Datalink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b="1" dirty="0" smtClean="0"/>
              <a:t>Deliver packets across country (</a:t>
            </a:r>
            <a:r>
              <a:rPr lang="en-US" b="1" dirty="0"/>
              <a:t>N</a:t>
            </a:r>
            <a:r>
              <a:rPr lang="en-US" b="1" dirty="0" smtClean="0"/>
              <a:t>etwork)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b="1" dirty="0" smtClean="0"/>
              <a:t>Ensure that packets get there (Transport)</a:t>
            </a:r>
          </a:p>
          <a:p>
            <a:r>
              <a:rPr lang="en-US" b="1" dirty="0" smtClean="0"/>
              <a:t>Do something with the data (Application)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have?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list?</a:t>
            </a: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r>
              <a:rPr lang="en-US" dirty="0" smtClean="0"/>
              <a:t>Chapter 1 in Systems Approach </a:t>
            </a:r>
          </a:p>
          <a:p>
            <a:endParaRPr lang="en-US" dirty="0"/>
          </a:p>
          <a:p>
            <a:r>
              <a:rPr lang="en-US" dirty="0" smtClean="0"/>
              <a:t>David Clark “ The Design Philosophy of the DARPA Internet”, In Proceedings of the ACM SIGCOMM Conference, New York, August 1988, </a:t>
            </a:r>
            <a:r>
              <a:rPr lang="en-US" dirty="0" err="1" smtClean="0"/>
              <a:t>pg</a:t>
            </a:r>
            <a:r>
              <a:rPr lang="en-US" dirty="0" smtClean="0"/>
              <a:t> 106-118 </a:t>
            </a:r>
          </a:p>
          <a:p>
            <a:endParaRPr lang="en-US" dirty="0"/>
          </a:p>
          <a:p>
            <a:r>
              <a:rPr lang="en-US" dirty="0" smtClean="0"/>
              <a:t>J. </a:t>
            </a:r>
            <a:r>
              <a:rPr lang="en-US" dirty="0" err="1" smtClean="0"/>
              <a:t>Saltzer</a:t>
            </a:r>
            <a:r>
              <a:rPr lang="en-US" dirty="0" smtClean="0"/>
              <a:t>, D. Reed, and D. Clark, “End to End Arguments in System Design”, In Proceeding of the Second International Conference on Distributed Computing Systems, Paris, April 1981, </a:t>
            </a:r>
            <a:r>
              <a:rPr lang="en-US" dirty="0" err="1" smtClean="0"/>
              <a:t>pg</a:t>
            </a:r>
            <a:r>
              <a:rPr lang="en-US" dirty="0" smtClean="0"/>
              <a:t> 509-512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5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Layered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5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layer:</a:t>
            </a:r>
          </a:p>
          <a:p>
            <a:pPr lvl="1"/>
            <a:r>
              <a:rPr lang="en-US" dirty="0" smtClean="0"/>
              <a:t>Depends on layer below</a:t>
            </a:r>
          </a:p>
          <a:p>
            <a:pPr lvl="1"/>
            <a:r>
              <a:rPr lang="en-US" dirty="0" smtClean="0"/>
              <a:t>Supports layer above</a:t>
            </a:r>
          </a:p>
          <a:p>
            <a:pPr lvl="1"/>
            <a:r>
              <a:rPr lang="en-US" dirty="0" smtClean="0"/>
              <a:t>Independent of others</a:t>
            </a:r>
          </a:p>
          <a:p>
            <a:pPr lvl="6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ultiple versions in layer</a:t>
            </a:r>
          </a:p>
          <a:p>
            <a:pPr lvl="1"/>
            <a:r>
              <a:rPr lang="en-US" dirty="0" smtClean="0"/>
              <a:t>Interfaces differ somewhat</a:t>
            </a:r>
          </a:p>
          <a:p>
            <a:pPr lvl="1"/>
            <a:r>
              <a:rPr lang="en-US" dirty="0" smtClean="0"/>
              <a:t>Components pick which </a:t>
            </a:r>
            <a:br>
              <a:rPr lang="en-US" dirty="0" smtClean="0"/>
            </a:br>
            <a:r>
              <a:rPr lang="en-US" dirty="0" smtClean="0"/>
              <a:t>lower-level protocol to use</a:t>
            </a:r>
          </a:p>
          <a:p>
            <a:pPr lvl="6"/>
            <a:endParaRPr lang="en-US" dirty="0"/>
          </a:p>
          <a:p>
            <a:r>
              <a:rPr lang="en-US" dirty="0" smtClean="0"/>
              <a:t>But only one IP layer</a:t>
            </a:r>
          </a:p>
          <a:p>
            <a:pPr lvl="1"/>
            <a:r>
              <a:rPr lang="en-US" dirty="0" smtClean="0"/>
              <a:t>Unifying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054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4747</TotalTime>
  <Words>2912</Words>
  <Application>Microsoft Macintosh PowerPoint</Application>
  <PresentationFormat>On-screen Show (4:3)</PresentationFormat>
  <Paragraphs>779</Paragraphs>
  <Slides>71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Network</vt:lpstr>
      <vt:lpstr>CS 353  Designing the Internet Layering, E2E, Fate-sharing</vt:lpstr>
      <vt:lpstr>Need for Network System Modularity</vt:lpstr>
      <vt:lpstr>Network Modularity Decisions</vt:lpstr>
      <vt:lpstr>Leads to three design principles</vt:lpstr>
      <vt:lpstr>Layering</vt:lpstr>
      <vt:lpstr>Tasks in Networking</vt:lpstr>
      <vt:lpstr>Resulting Modules (layers)</vt:lpstr>
      <vt:lpstr>Strictly Layered Dependencies</vt:lpstr>
      <vt:lpstr>Three Observations</vt:lpstr>
      <vt:lpstr>Layering Crucial to Internet’s Success</vt:lpstr>
      <vt:lpstr>Distributing Layers Across Network</vt:lpstr>
      <vt:lpstr>Host: what layers are needed?</vt:lpstr>
      <vt:lpstr>Router: What layers are needed? </vt:lpstr>
      <vt:lpstr>Complicated Diagram</vt:lpstr>
      <vt:lpstr>Simple Diagram</vt:lpstr>
      <vt:lpstr>Logical Communication</vt:lpstr>
      <vt:lpstr>Physical Communication</vt:lpstr>
      <vt:lpstr>Layer Encapsulation</vt:lpstr>
      <vt:lpstr>Example of Layering in the Real World</vt:lpstr>
      <vt:lpstr>The Path of the Letter</vt:lpstr>
      <vt:lpstr>Back to Networking Picture</vt:lpstr>
      <vt:lpstr>Design Principles</vt:lpstr>
      <vt:lpstr>Three Internet Design Principles</vt:lpstr>
      <vt:lpstr>Where to place Network Functionality</vt:lpstr>
      <vt:lpstr>Example: Reliable File Transfer</vt:lpstr>
      <vt:lpstr>Discussion</vt:lpstr>
      <vt:lpstr>Robustness: E2E</vt:lpstr>
      <vt:lpstr>Question?</vt:lpstr>
      <vt:lpstr>Summarize End-to-End Principle</vt:lpstr>
      <vt:lpstr>What Does E2E Principle Ignore?</vt:lpstr>
      <vt:lpstr>Three Internet Design Principles</vt:lpstr>
      <vt:lpstr>Fate-Sharing</vt:lpstr>
      <vt:lpstr>General Principle: Fate-Sharing</vt:lpstr>
      <vt:lpstr>A Cynical View of Distributed Systems</vt:lpstr>
      <vt:lpstr>Decisions and Their Principles</vt:lpstr>
      <vt:lpstr>If the Internet is the answer, what were the questions?</vt:lpstr>
      <vt:lpstr>Internet Prehistory (late 50’s)</vt:lpstr>
      <vt:lpstr>Three crucial questions arose</vt:lpstr>
      <vt:lpstr>Internet Timeline</vt:lpstr>
      <vt:lpstr>Timeline continued…</vt:lpstr>
      <vt:lpstr>The Problem</vt:lpstr>
      <vt:lpstr>Kahn’s Rules for Interconnection</vt:lpstr>
      <vt:lpstr>Solution</vt:lpstr>
      <vt:lpstr>Kahn’s vision</vt:lpstr>
      <vt:lpstr>Timeline continued….</vt:lpstr>
      <vt:lpstr>Unsung hero of Internet: David Clark</vt:lpstr>
      <vt:lpstr>Timeline continued…</vt:lpstr>
      <vt:lpstr>Timeline continued…..</vt:lpstr>
      <vt:lpstr>Internet Design Goals</vt:lpstr>
      <vt:lpstr>David Clark</vt:lpstr>
      <vt:lpstr>Internet Design Goals (Clark ‘88)</vt:lpstr>
      <vt:lpstr>#1 Connect Existing Networks</vt:lpstr>
      <vt:lpstr>#2 Robust</vt:lpstr>
      <vt:lpstr>The Internet Architecture</vt:lpstr>
      <vt:lpstr>The Telephony Architecture</vt:lpstr>
      <vt:lpstr>#3 Types of Delivery Services</vt:lpstr>
      <vt:lpstr>The paradox of the Internet’s design</vt:lpstr>
      <vt:lpstr>What service should Internet support?</vt:lpstr>
      <vt:lpstr>Important (life) Lessons</vt:lpstr>
      <vt:lpstr>Applying lessons to Internet</vt:lpstr>
      <vt:lpstr>Bottom Line</vt:lpstr>
      <vt:lpstr>Internet Design Goals (Clark ‘88)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  <vt:lpstr>Readings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Alefiya Hussain</cp:lastModifiedBy>
  <cp:revision>134</cp:revision>
  <cp:lastPrinted>2015-08-27T21:00:47Z</cp:lastPrinted>
  <dcterms:created xsi:type="dcterms:W3CDTF">2015-08-26T13:04:16Z</dcterms:created>
  <dcterms:modified xsi:type="dcterms:W3CDTF">2016-01-21T20:27:29Z</dcterms:modified>
</cp:coreProperties>
</file>