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431" r:id="rId2"/>
    <p:sldId id="803" r:id="rId3"/>
    <p:sldId id="978" r:id="rId4"/>
    <p:sldId id="979" r:id="rId5"/>
    <p:sldId id="980" r:id="rId6"/>
    <p:sldId id="1012" r:id="rId7"/>
    <p:sldId id="981" r:id="rId8"/>
    <p:sldId id="982" r:id="rId9"/>
    <p:sldId id="983" r:id="rId10"/>
    <p:sldId id="984" r:id="rId11"/>
    <p:sldId id="985" r:id="rId12"/>
    <p:sldId id="1013" r:id="rId13"/>
    <p:sldId id="986" r:id="rId14"/>
    <p:sldId id="987" r:id="rId15"/>
    <p:sldId id="988" r:id="rId16"/>
    <p:sldId id="989" r:id="rId17"/>
    <p:sldId id="990" r:id="rId18"/>
    <p:sldId id="991" r:id="rId19"/>
    <p:sldId id="992" r:id="rId20"/>
    <p:sldId id="993" r:id="rId21"/>
    <p:sldId id="994" r:id="rId22"/>
    <p:sldId id="995" r:id="rId23"/>
    <p:sldId id="996" r:id="rId24"/>
    <p:sldId id="997" r:id="rId25"/>
    <p:sldId id="998" r:id="rId26"/>
    <p:sldId id="999" r:id="rId27"/>
    <p:sldId id="1000" r:id="rId28"/>
    <p:sldId id="1001" r:id="rId29"/>
    <p:sldId id="1015" r:id="rId30"/>
    <p:sldId id="1002" r:id="rId31"/>
    <p:sldId id="1003" r:id="rId32"/>
    <p:sldId id="1004" r:id="rId33"/>
    <p:sldId id="1005" r:id="rId34"/>
    <p:sldId id="1006" r:id="rId35"/>
    <p:sldId id="1007" r:id="rId36"/>
    <p:sldId id="1008" r:id="rId37"/>
    <p:sldId id="1009" r:id="rId38"/>
    <p:sldId id="1011" r:id="rId39"/>
    <p:sldId id="1010" r:id="rId40"/>
    <p:sldId id="1014" r:id="rId41"/>
    <p:sldId id="941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CCFF"/>
    <a:srgbClr val="800080"/>
    <a:srgbClr val="FF9857"/>
    <a:srgbClr val="FFFF99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2"/>
    <p:restoredTop sz="94695" autoAdjust="0"/>
  </p:normalViewPr>
  <p:slideViewPr>
    <p:cSldViewPr>
      <p:cViewPr>
        <p:scale>
          <a:sx n="108" d="100"/>
          <a:sy n="108" d="100"/>
        </p:scale>
        <p:origin x="-4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10" d="100"/>
        <a:sy n="210" d="100"/>
      </p:scale>
      <p:origin x="0" y="2131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DF67D9-6D40-D341-B011-267D4EDB775B}" type="slidenum">
              <a:rPr lang="en-US" sz="1300" b="0">
                <a:latin typeface="Times New Roman" charset="0"/>
              </a:rPr>
              <a:pPr eaLnBrk="1" hangingPunct="1"/>
              <a:t>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36E963C8-149D-EC47-B829-BAB07D1D0711}" type="datetime3">
              <a:rPr lang="en-US" sz="1300">
                <a:latin typeface="Times New Roman" charset="0"/>
              </a:rPr>
              <a:pPr/>
              <a:t>26 January 2016</a:t>
            </a:fld>
            <a:endParaRPr lang="en-US" sz="1300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998FE008-316B-3849-BAB4-E5B70812E1A7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4F2291E0-2233-8A44-8C57-6BFCAD2229ED}" type="datetime3">
              <a:rPr lang="en-US" sz="1300">
                <a:latin typeface="Times New Roman" charset="0"/>
              </a:rPr>
              <a:pPr/>
              <a:t>26 January 2016</a:t>
            </a:fld>
            <a:endParaRPr lang="en-US" sz="1300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9C53A1D3-CCD2-6C4B-BBD6-21DC43696F50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E1979615-48A3-114E-8F58-63680797A45A}" type="datetime3">
              <a:rPr lang="en-US" sz="1300">
                <a:latin typeface="Times New Roman" charset="0"/>
              </a:rPr>
              <a:pPr/>
              <a:t>26 January 2016</a:t>
            </a:fld>
            <a:endParaRPr lang="en-US" sz="1300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7BC95B7B-82EC-4248-87AB-9D77394E82D0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AB4FC41F-EC70-8146-955A-17442315A247}" type="datetime3">
              <a:rPr lang="en-US" sz="1300">
                <a:latin typeface="Times New Roman" charset="0"/>
              </a:rPr>
              <a:pPr/>
              <a:t>26 January 2016</a:t>
            </a:fld>
            <a:endParaRPr lang="en-US" sz="1300">
              <a:latin typeface="Times New Roman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8CBF477A-70C9-6E47-9343-150EAD8D0E44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r>
              <a:rPr lang="en-US" b="0" dirty="0" smtClean="0"/>
              <a:t>Checksums: to detect corruption</a:t>
            </a:r>
          </a:p>
          <a:p>
            <a:r>
              <a:rPr lang="en-US" b="0" dirty="0" smtClean="0"/>
              <a:t>ACKs: receiver tells sender that it received packet</a:t>
            </a:r>
          </a:p>
          <a:p>
            <a:r>
              <a:rPr lang="en-US" b="0" dirty="0" smtClean="0"/>
              <a:t>NACK: receiver tells sender it did not receive packet</a:t>
            </a:r>
          </a:p>
          <a:p>
            <a:r>
              <a:rPr lang="en-US" b="0" dirty="0" smtClean="0"/>
              <a:t>Sequence numbers: a way to identify packets</a:t>
            </a:r>
          </a:p>
          <a:p>
            <a:r>
              <a:rPr lang="en-US" b="0" dirty="0" smtClean="0"/>
              <a:t>Retransmissions: sender resends packets</a:t>
            </a:r>
          </a:p>
          <a:p>
            <a:r>
              <a:rPr lang="en-US" b="0" dirty="0" smtClean="0"/>
              <a:t>Timeouts: a way of deciding when to resend a packet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Corruption</a:t>
            </a:r>
          </a:p>
          <a:p>
            <a:pPr lvl="1"/>
            <a:r>
              <a:rPr lang="en-US" dirty="0" smtClean="0"/>
              <a:t>Reordering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46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Retransmissions: sender resends packets</a:t>
            </a:r>
          </a:p>
          <a:p>
            <a:r>
              <a:rPr lang="en-US" b="0" dirty="0" smtClean="0"/>
              <a:t>Timeouts: a way of deciding when to resend a packet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00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loss and corruption divide</a:t>
            </a:r>
            <a:r>
              <a:rPr lang="en-US" baseline="0" dirty="0" smtClean="0"/>
              <a:t> discussion at sender and receiver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96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38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</a:t>
            </a:r>
            <a:r>
              <a:rPr lang="en-US" altLang="en-US" dirty="0" smtClean="0"/>
              <a:t>353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Getting Connected</a:t>
            </a:r>
            <a:br>
              <a:rPr lang="en-US" altLang="en-US" dirty="0" smtClean="0"/>
            </a:br>
            <a:r>
              <a:rPr lang="en-US" altLang="en-US" dirty="0" smtClean="0"/>
              <a:t>Reliable Transport, Ethernet, Wireless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Spring 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Alefiya Hussain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Dealing with Packet Corruption </a:t>
            </a:r>
            <a:endParaRPr lang="en-US" sz="3600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408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Dealing with Packet Corruption </a:t>
            </a:r>
            <a:endParaRPr lang="en-US" sz="3600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408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5715000"/>
            <a:ext cx="6705600" cy="685800"/>
          </a:xfrm>
          <a:prstGeom prst="roundRect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 smtClean="0">
                  <a:latin typeface="+mn-lt"/>
                </a:rPr>
                <a:t>Packet </a:t>
              </a:r>
              <a:br>
                <a:rPr lang="en-US" sz="1600" b="0" dirty="0" smtClean="0">
                  <a:latin typeface="+mn-lt"/>
                </a:rPr>
              </a:br>
              <a:r>
                <a:rPr lang="en-US" sz="1600" b="0" dirty="0" smtClean="0">
                  <a:latin typeface="+mn-lt"/>
                </a:rPr>
                <a:t>#1 or #2?</a:t>
              </a:r>
              <a:endParaRPr lang="en-US" sz="1600" b="0" dirty="0">
                <a:latin typeface="+mn-lt"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715000"/>
            <a:ext cx="8229600" cy="685800"/>
          </a:xfrm>
          <a:prstGeom prst="roundRect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891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8362"/>
          </a:xfrm>
        </p:spPr>
        <p:txBody>
          <a:bodyPr/>
          <a:lstStyle/>
          <a:p>
            <a:r>
              <a:rPr lang="en-US" dirty="0" smtClean="0"/>
              <a:t>Mechanisms for Coping with Bad Events?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610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ACKs: receiver tells sender that it received packet</a:t>
            </a:r>
          </a:p>
          <a:p>
            <a:r>
              <a:rPr lang="en-US" dirty="0" smtClean="0"/>
              <a:t>NACK: receiver tells sender it did not receive packet</a:t>
            </a:r>
          </a:p>
          <a:p>
            <a:r>
              <a:rPr lang="en-US" dirty="0" smtClean="0"/>
              <a:t>Sequence numbers: a way to identify packets</a:t>
            </a:r>
          </a:p>
          <a:p>
            <a:pPr marL="344487" lvl="1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45106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Dealing with Packet Loss</a:t>
            </a:r>
            <a:endParaRPr lang="en-US" sz="3600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9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Dealing with Packet Loss (of </a:t>
            </a:r>
            <a:r>
              <a:rPr lang="en-US" sz="3600" dirty="0" err="1" smtClean="0"/>
              <a:t>ack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35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Dealing with Packet Loss</a:t>
            </a:r>
            <a:endParaRPr lang="en-US" sz="3600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990600" y="5943600"/>
            <a:ext cx="7467600" cy="685800"/>
          </a:xfrm>
          <a:prstGeom prst="roundRect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retx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. can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 (so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(to detect bit errors) </a:t>
            </a:r>
          </a:p>
          <a:p>
            <a:r>
              <a:rPr lang="en-US" dirty="0" smtClean="0"/>
              <a:t>timers (to detect loss)</a:t>
            </a:r>
          </a:p>
          <a:p>
            <a:r>
              <a:rPr lang="en-US" dirty="0" smtClean="0"/>
              <a:t>acknowledgements (positive or negative)</a:t>
            </a:r>
          </a:p>
          <a:p>
            <a:r>
              <a:rPr lang="en-US" dirty="0" smtClean="0"/>
              <a:t>sequence numbers (to deal with duplicates)</a:t>
            </a:r>
          </a:p>
          <a:p>
            <a:endParaRPr lang="en-US" dirty="0"/>
          </a:p>
          <a:p>
            <a:r>
              <a:rPr lang="en-US" dirty="0" smtClean="0"/>
              <a:t>But we haven’t put them together into a coherent design…</a:t>
            </a:r>
          </a:p>
        </p:txBody>
      </p:sp>
    </p:spTree>
    <p:extLst>
      <p:ext uri="{BB962C8B-B14F-4D97-AF65-F5344CB8AC3E}">
        <p14:creationId xmlns:p14="http://schemas.microsoft.com/office/powerpoint/2010/main" val="415907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8421688" cy="150018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Designing Reliable Transport</a:t>
            </a:r>
            <a:endParaRPr lang="en-US" sz="4400" b="1" dirty="0">
              <a:solidFill>
                <a:srgbClr val="66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58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029200"/>
            <a:ext cx="8229600" cy="1524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We have a correct reliable transport protocol! </a:t>
            </a:r>
          </a:p>
          <a:p>
            <a:r>
              <a:rPr lang="en-US" dirty="0" smtClean="0"/>
              <a:t>Probably the world’s most inefficient one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why?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0"/>
            <a:ext cx="4038600" cy="3082925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b="0" dirty="0" smtClean="0">
                <a:solidFill>
                  <a:srgbClr val="000090"/>
                </a:solidFill>
              </a:rPr>
              <a:t>@Sender</a:t>
            </a: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send packet(I); (re)set timer; wait for </a:t>
            </a:r>
            <a:r>
              <a:rPr lang="en-US" sz="2200" b="0" dirty="0" err="1" smtClean="0">
                <a:solidFill>
                  <a:srgbClr val="000090"/>
                </a:solidFill>
              </a:rPr>
              <a:t>ack</a:t>
            </a:r>
            <a:endParaRPr lang="en-US" sz="2200" b="0" dirty="0" smtClean="0">
              <a:solidFill>
                <a:srgbClr val="000090"/>
              </a:solidFill>
            </a:endParaRP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If (ACK) </a:t>
            </a:r>
          </a:p>
          <a:p>
            <a:pPr lvl="2"/>
            <a:r>
              <a:rPr lang="en-US" sz="2200" b="0" dirty="0" smtClean="0">
                <a:solidFill>
                  <a:srgbClr val="000090"/>
                </a:solidFill>
              </a:rPr>
              <a:t>I++; repeat</a:t>
            </a:r>
          </a:p>
          <a:p>
            <a:pPr lvl="1"/>
            <a:r>
              <a:rPr lang="en-US" sz="2200" b="0" dirty="0">
                <a:solidFill>
                  <a:srgbClr val="000090"/>
                </a:solidFill>
              </a:rPr>
              <a:t>I</a:t>
            </a:r>
            <a:r>
              <a:rPr lang="en-US" sz="2200" b="0" dirty="0" smtClean="0">
                <a:solidFill>
                  <a:srgbClr val="000090"/>
                </a:solidFill>
              </a:rPr>
              <a:t>f (NACK or TIMEOUT)</a:t>
            </a:r>
          </a:p>
          <a:p>
            <a:pPr lvl="2"/>
            <a:r>
              <a:rPr lang="en-US" sz="2200" b="0" dirty="0" smtClean="0">
                <a:solidFill>
                  <a:srgbClr val="000090"/>
                </a:solidFill>
              </a:rPr>
              <a:t>repeat</a:t>
            </a:r>
          </a:p>
          <a:p>
            <a:pPr lvl="1"/>
            <a:endParaRPr lang="en-US" b="0" dirty="0">
              <a:solidFill>
                <a:srgbClr val="000090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0"/>
            <a:ext cx="4114800" cy="3082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b="0" dirty="0" smtClean="0">
                <a:solidFill>
                  <a:srgbClr val="000090"/>
                </a:solidFill>
              </a:rPr>
              <a:t>@Receiver</a:t>
            </a: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wait for packet</a:t>
            </a: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if packet is OK, send ACK</a:t>
            </a: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else, send NACK</a:t>
            </a:r>
          </a:p>
          <a:p>
            <a:pPr lvl="1"/>
            <a:r>
              <a:rPr lang="en-US" sz="2200" b="0" dirty="0" smtClean="0">
                <a:solidFill>
                  <a:srgbClr val="000090"/>
                </a:solidFill>
              </a:rPr>
              <a:t>repeat</a:t>
            </a:r>
            <a:endParaRPr lang="en-US" sz="2200" b="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3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959225" y="5791200"/>
            <a:ext cx="2895600" cy="457200"/>
          </a:xfrm>
        </p:spPr>
        <p:txBody>
          <a:bodyPr/>
          <a:lstStyle/>
          <a:p>
            <a:fld id="{FA14D17A-C218-2B4F-99DB-2A56245705DB}" type="slidenum">
              <a:rPr lang="en-US"/>
              <a:pPr/>
              <a:t>19</a:t>
            </a:fld>
            <a:endParaRPr lang="en-US"/>
          </a:p>
        </p:txBody>
      </p:sp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</a:t>
            </a:r>
            <a:r>
              <a:rPr lang="en-US" dirty="0" smtClean="0"/>
              <a:t>Wait is Inefficient </a:t>
            </a:r>
            <a:endParaRPr lang="en-US" dirty="0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63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solidFill>
                  <a:schemeClr val="accent1"/>
                </a:solidFill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5638801" y="3809999"/>
            <a:ext cx="3429000" cy="1313966"/>
          </a:xfrm>
          <a:prstGeom prst="rect">
            <a:avLst/>
          </a:prstGeom>
          <a:solidFill>
            <a:srgbClr val="E6ECF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>
                <a:latin typeface="+mn-lt"/>
              </a:rPr>
              <a:t>If TRANS </a:t>
            </a:r>
            <a:r>
              <a:rPr lang="en-US" sz="2000" b="0" dirty="0">
                <a:latin typeface="+mn-lt"/>
              </a:rPr>
              <a:t>&lt;&lt; </a:t>
            </a:r>
            <a:r>
              <a:rPr lang="en-US" sz="2000" b="0" dirty="0" smtClean="0">
                <a:latin typeface="+mn-lt"/>
              </a:rPr>
              <a:t>RTT then</a:t>
            </a:r>
          </a:p>
          <a:p>
            <a:pPr algn="l" eaLnBrk="1" hangingPunct="1"/>
            <a:endParaRPr lang="en-US" sz="2000" b="0" dirty="0">
              <a:latin typeface="+mn-lt"/>
            </a:endParaRPr>
          </a:p>
          <a:p>
            <a:pPr algn="l" eaLnBrk="1" hangingPunct="1"/>
            <a:r>
              <a:rPr lang="en-US" sz="2000" b="0" dirty="0" smtClean="0">
                <a:latin typeface="+mn-lt"/>
              </a:rPr>
              <a:t>Throughput ~ DATA/RTT</a:t>
            </a:r>
          </a:p>
          <a:p>
            <a:pPr algn="l" eaLnBrk="1" hangingPunct="1"/>
            <a:endParaRPr lang="en-US" sz="2000" b="0" dirty="0">
              <a:latin typeface="+mn-lt"/>
            </a:endParaRP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135865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Helvetica" charset="0"/>
              </a:rPr>
              <a:t>Last few lectures</a:t>
            </a:r>
            <a:endParaRPr lang="en-US" dirty="0">
              <a:latin typeface="Helvetica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smtClean="0">
                <a:latin typeface="Arial" charset="0"/>
              </a:rPr>
              <a:t>Networking is distributed </a:t>
            </a:r>
            <a:r>
              <a:rPr lang="en-US" i="1" u="sng" dirty="0">
                <a:latin typeface="Arial" charset="0"/>
              </a:rPr>
              <a:t>across many </a:t>
            </a:r>
            <a:r>
              <a:rPr lang="en-US" i="1" u="sng" dirty="0" smtClean="0">
                <a:latin typeface="Arial" charset="0"/>
              </a:rPr>
              <a:t>machines</a:t>
            </a:r>
          </a:p>
          <a:p>
            <a:pPr lvl="1"/>
            <a:r>
              <a:rPr lang="en-US" dirty="0" smtClean="0">
                <a:latin typeface="Arial" charset="0"/>
              </a:rPr>
              <a:t>Hosts</a:t>
            </a:r>
          </a:p>
          <a:p>
            <a:pPr lvl="1"/>
            <a:r>
              <a:rPr lang="en-US" dirty="0" smtClean="0">
                <a:latin typeface="Arial" charset="0"/>
              </a:rPr>
              <a:t>Routers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Layers: physical/</a:t>
            </a:r>
            <a:r>
              <a:rPr lang="en-US" dirty="0" err="1" smtClean="0">
                <a:latin typeface="Arial" charset="0"/>
              </a:rPr>
              <a:t>datalink</a:t>
            </a:r>
            <a:r>
              <a:rPr lang="en-US" dirty="0" smtClean="0">
                <a:latin typeface="Arial" charset="0"/>
              </a:rPr>
              <a:t>, network, transport, application </a:t>
            </a:r>
          </a:p>
          <a:p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Introduced the </a:t>
            </a:r>
            <a:r>
              <a:rPr lang="en-US" dirty="0">
                <a:latin typeface="Arial" charset="0"/>
              </a:rPr>
              <a:t>concept of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cloud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to </a:t>
            </a:r>
            <a:r>
              <a:rPr lang="en-US" dirty="0">
                <a:latin typeface="Arial" charset="0"/>
              </a:rPr>
              <a:t>represent a </a:t>
            </a:r>
            <a:r>
              <a:rPr lang="en-US" dirty="0" smtClean="0">
                <a:latin typeface="Arial" charset="0"/>
              </a:rPr>
              <a:t>network. How </a:t>
            </a:r>
            <a:r>
              <a:rPr lang="en-US" dirty="0">
                <a:latin typeface="Arial" charset="0"/>
              </a:rPr>
              <a:t>to connect a host to a cloud? 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marL="344487" lvl="1" indent="0"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1095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F435FF-A42A-6349-AA01-D43BEA785B35}" type="slidenum">
              <a:rPr lang="en-US" sz="1400" b="0">
                <a:latin typeface="Times New Roman" charset="0"/>
              </a:rPr>
              <a:pPr eaLnBrk="1" hangingPunct="1"/>
              <a:t>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87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uiExpand="1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time for 10Gbps link:</a:t>
            </a:r>
          </a:p>
          <a:p>
            <a:pPr lvl="1"/>
            <a:r>
              <a:rPr lang="en-US" dirty="0" smtClean="0"/>
              <a:t>~ microsecond for 1500 byte packet</a:t>
            </a:r>
          </a:p>
          <a:p>
            <a:pPr lvl="1"/>
            <a:endParaRPr lang="en-US" dirty="0"/>
          </a:p>
          <a:p>
            <a:r>
              <a:rPr lang="en-US" dirty="0" smtClean="0"/>
              <a:t>RTT:</a:t>
            </a:r>
          </a:p>
          <a:p>
            <a:pPr lvl="1"/>
            <a:r>
              <a:rPr lang="en-US" dirty="0" smtClean="0"/>
              <a:t>1,000 kilometers ~ O(10) milliseconds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we increase link utilization? </a:t>
            </a:r>
          </a:p>
          <a:p>
            <a:pPr lvl="1"/>
            <a:r>
              <a:rPr lang="en-US" dirty="0" smtClean="0"/>
              <a:t>How do we deal with loss/corruption? </a:t>
            </a:r>
          </a:p>
          <a:p>
            <a:pPr marL="3444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packets can sender send?</a:t>
            </a:r>
          </a:p>
          <a:p>
            <a:pPr lvl="1"/>
            <a:r>
              <a:rPr lang="en-US" dirty="0" smtClean="0"/>
              <a:t>Sliding window</a:t>
            </a:r>
          </a:p>
          <a:p>
            <a:endParaRPr lang="en-US" dirty="0"/>
          </a:p>
          <a:p>
            <a:r>
              <a:rPr lang="en-US" dirty="0" smtClean="0"/>
              <a:t>How does receiver </a:t>
            </a:r>
            <a:r>
              <a:rPr lang="en-US" dirty="0" err="1" smtClean="0"/>
              <a:t>ack</a:t>
            </a:r>
            <a:r>
              <a:rPr lang="en-US" dirty="0" smtClean="0"/>
              <a:t> packets?</a:t>
            </a:r>
          </a:p>
          <a:p>
            <a:pPr lvl="1"/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Selective</a:t>
            </a:r>
          </a:p>
          <a:p>
            <a:endParaRPr lang="en-US" dirty="0"/>
          </a:p>
          <a:p>
            <a:r>
              <a:rPr lang="en-US" dirty="0" smtClean="0"/>
              <a:t>Which packets does sender resend?</a:t>
            </a:r>
          </a:p>
          <a:p>
            <a:pPr lvl="1"/>
            <a:r>
              <a:rPr lang="en-US" dirty="0" smtClean="0"/>
              <a:t>Go-Back-N (GBN)</a:t>
            </a:r>
          </a:p>
          <a:p>
            <a:pPr lvl="1"/>
            <a:r>
              <a:rPr lang="en-US" dirty="0" smtClean="0"/>
              <a:t>Selective 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153400" cy="4681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window</a:t>
            </a:r>
            <a:r>
              <a:rPr lang="en-US" sz="2400" dirty="0"/>
              <a:t>  = set of adjacent sequence </a:t>
            </a:r>
            <a:r>
              <a:rPr lang="en-US" sz="2400" dirty="0" smtClean="0"/>
              <a:t>numbers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size of the set is the </a:t>
            </a:r>
            <a:r>
              <a:rPr lang="en-US" sz="2000" dirty="0">
                <a:solidFill>
                  <a:srgbClr val="0000FF"/>
                </a:solidFill>
              </a:rPr>
              <a:t>window </a:t>
            </a:r>
            <a:r>
              <a:rPr lang="en-US" sz="2000" dirty="0" smtClean="0">
                <a:solidFill>
                  <a:srgbClr val="0000FF"/>
                </a:solidFill>
              </a:rPr>
              <a:t>size</a:t>
            </a:r>
            <a:r>
              <a:rPr lang="en-US" sz="2000" i="1" dirty="0" smtClean="0"/>
              <a:t>; </a:t>
            </a:r>
            <a:r>
              <a:rPr lang="en-US" sz="2000" dirty="0" smtClean="0"/>
              <a:t>assume </a:t>
            </a:r>
            <a:r>
              <a:rPr lang="en-US" sz="2000" dirty="0"/>
              <a:t>window size is </a:t>
            </a:r>
            <a:r>
              <a:rPr lang="en-US" sz="2000" i="1" dirty="0" smtClean="0">
                <a:solidFill>
                  <a:srgbClr val="0000FF"/>
                </a:solidFill>
              </a:rPr>
              <a:t>n</a:t>
            </a:r>
            <a:endParaRPr lang="en-US" i="1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General idea: send up to </a:t>
            </a:r>
            <a:r>
              <a:rPr lang="en-US" sz="2400" i="1" dirty="0"/>
              <a:t>n</a:t>
            </a:r>
            <a:r>
              <a:rPr lang="en-US" sz="2400" dirty="0" smtClean="0"/>
              <a:t> packets at a time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Sender </a:t>
            </a:r>
            <a:r>
              <a:rPr lang="en-US" sz="2000" dirty="0"/>
              <a:t>can send packets in its </a:t>
            </a:r>
            <a:r>
              <a:rPr lang="en-US" sz="2000" dirty="0" smtClean="0"/>
              <a:t>window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Receiver </a:t>
            </a:r>
            <a:r>
              <a:rPr lang="en-US" sz="2000" dirty="0"/>
              <a:t>can accept packets in its </a:t>
            </a:r>
            <a:r>
              <a:rPr lang="en-US" sz="2000" dirty="0" smtClean="0"/>
              <a:t>window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Window of acceptable packets “slides” on successful reception/acknowledgement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Window contains all packets that might still be in transit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Sliding window often called “packets in flight”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66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Let </a:t>
            </a:r>
            <a:r>
              <a:rPr lang="en-US" sz="2000" dirty="0"/>
              <a:t>A be the </a:t>
            </a:r>
            <a:r>
              <a:rPr lang="en-US" sz="2000" dirty="0">
                <a:solidFill>
                  <a:srgbClr val="0000FF"/>
                </a:solidFill>
              </a:rPr>
              <a:t>last </a:t>
            </a:r>
            <a:r>
              <a:rPr lang="en-US" sz="2000" dirty="0" err="1" smtClean="0">
                <a:solidFill>
                  <a:srgbClr val="0000FF"/>
                </a:solidFill>
              </a:rPr>
              <a:t>ack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</a:rPr>
              <a:t>’</a:t>
            </a:r>
            <a:r>
              <a:rPr lang="en-US" sz="2000" dirty="0" err="1" smtClean="0">
                <a:solidFill>
                  <a:srgbClr val="0000FF"/>
                </a:solidFill>
              </a:rPr>
              <a:t>d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packet of sender without gap</a:t>
            </a:r>
            <a:r>
              <a:rPr lang="en-US" sz="2000" dirty="0"/>
              <a:t>; then window of sender = {A+1, A+2, …, </a:t>
            </a:r>
            <a:r>
              <a:rPr lang="en-US" sz="2000" dirty="0" err="1"/>
              <a:t>A+n</a:t>
            </a:r>
            <a:r>
              <a:rPr lang="en-US" sz="2000" dirty="0"/>
              <a:t>}</a:t>
            </a:r>
            <a:br>
              <a:rPr lang="en-US" sz="2000" dirty="0"/>
            </a:b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/>
              <a:t>Let B be the </a:t>
            </a:r>
            <a:r>
              <a:rPr lang="en-US" sz="2000" dirty="0">
                <a:solidFill>
                  <a:srgbClr val="0000FF"/>
                </a:solidFill>
              </a:rPr>
              <a:t>last received packet without gap</a:t>
            </a:r>
            <a:r>
              <a:rPr lang="en-US" sz="2000" dirty="0"/>
              <a:t> by receiver, then window of receiver = {B+1,…, </a:t>
            </a:r>
            <a:r>
              <a:rPr lang="en-US" sz="2000" dirty="0" err="1"/>
              <a:t>B+n</a:t>
            </a:r>
            <a:r>
              <a:rPr lang="en-US" sz="2000" dirty="0"/>
              <a:t>}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rgbClr val="D6AD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Already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Sent but not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Cannot be sent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 smtClean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 smtClean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4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of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window size is n, then throughput is roughly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MIN[ </a:t>
            </a:r>
            <a:r>
              <a:rPr lang="en-US" dirty="0" err="1" smtClean="0"/>
              <a:t>nDATA</a:t>
            </a:r>
            <a:r>
              <a:rPr lang="en-US" dirty="0" smtClean="0"/>
              <a:t>/RTT, Link Bandwidth]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Compare to Stop and Wait: Data/RTT</a:t>
            </a:r>
          </a:p>
          <a:p>
            <a:endParaRPr lang="en-US" dirty="0"/>
          </a:p>
          <a:p>
            <a:r>
              <a:rPr lang="en-US" dirty="0" smtClean="0"/>
              <a:t>Two questions: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happens when n gets too large?</a:t>
            </a:r>
          </a:p>
          <a:p>
            <a:pPr lvl="1"/>
            <a:r>
              <a:rPr lang="en-US" dirty="0" smtClean="0"/>
              <a:t>How do we choose n?</a:t>
            </a:r>
          </a:p>
        </p:txBody>
      </p:sp>
    </p:spTree>
    <p:extLst>
      <p:ext uri="{BB962C8B-B14F-4D97-AF65-F5344CB8AC3E}">
        <p14:creationId xmlns:p14="http://schemas.microsoft.com/office/powerpoint/2010/main" val="28491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73162"/>
          </a:xfrm>
        </p:spPr>
        <p:txBody>
          <a:bodyPr/>
          <a:lstStyle/>
          <a:p>
            <a:r>
              <a:rPr lang="en-US" sz="3600" dirty="0" smtClean="0"/>
              <a:t>Acknowledgements w/ Sliding Window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endParaRPr lang="en-US" dirty="0"/>
          </a:p>
          <a:p>
            <a:pPr lvl="1"/>
            <a:r>
              <a:rPr lang="en-US" dirty="0" smtClean="0"/>
              <a:t>Cumulative ACK</a:t>
            </a:r>
          </a:p>
          <a:p>
            <a:pPr lvl="1"/>
            <a:r>
              <a:rPr lang="en-US" dirty="0" smtClean="0"/>
              <a:t>Selective ACKS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cumulative ACKs: ACK </a:t>
            </a:r>
            <a:r>
              <a:rPr lang="en-US" dirty="0"/>
              <a:t>carries next </a:t>
            </a:r>
            <a:r>
              <a:rPr lang="en-US" dirty="0" smtClean="0"/>
              <a:t>in</a:t>
            </a:r>
            <a:r>
              <a:rPr lang="en-US" dirty="0"/>
              <a:t>-order sequence </a:t>
            </a:r>
            <a:r>
              <a:rPr lang="en-US" dirty="0" smtClean="0"/>
              <a:t>number that the receiver expects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173162"/>
          </a:xfrm>
        </p:spPr>
        <p:txBody>
          <a:bodyPr/>
          <a:lstStyle/>
          <a:p>
            <a:r>
              <a:rPr lang="en-US" dirty="0" smtClean="0"/>
              <a:t>Cumulative Acknowledgements (1)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r>
              <a:rPr lang="en-US" dirty="0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rgbClr val="D6AD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After receiving B+1, B+2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= B+2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Receiver sends ACK(B+3) = ACK(B</a:t>
            </a:r>
            <a:r>
              <a:rPr lang="en-US" b="0" baseline="-25000" dirty="0" smtClean="0"/>
              <a:t>new</a:t>
            </a:r>
            <a:r>
              <a:rPr lang="en-US" b="0" dirty="0" smtClean="0"/>
              <a:t>+1)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959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173162"/>
          </a:xfrm>
        </p:spPr>
        <p:txBody>
          <a:bodyPr/>
          <a:lstStyle/>
          <a:p>
            <a:r>
              <a:rPr lang="en-US" dirty="0" smtClean="0"/>
              <a:t>Cumulative Acknowledgements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r>
              <a:rPr lang="en-US" dirty="0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rgbClr val="D6AD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After receiving B+4, B+5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Receiver sends </a:t>
            </a:r>
            <a:r>
              <a:rPr lang="en-US" b="0" dirty="0" smtClean="0">
                <a:solidFill>
                  <a:srgbClr val="FF0000"/>
                </a:solidFill>
              </a:rPr>
              <a:t>ACK(B+1)</a:t>
            </a: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9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73162"/>
          </a:xfrm>
        </p:spPr>
        <p:txBody>
          <a:bodyPr/>
          <a:lstStyle/>
          <a:p>
            <a:r>
              <a:rPr lang="en-US" sz="3600" dirty="0" smtClean="0"/>
              <a:t>Acknowledgements w/ Sliding Window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 smtClean="0"/>
              <a:t>cumulative ACKs: ACK carries next in-order sequence number the receiver expects</a:t>
            </a:r>
          </a:p>
          <a:p>
            <a:pPr lvl="1"/>
            <a:r>
              <a:rPr lang="en-US" dirty="0" smtClean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 smtClean="0"/>
              <a:t>Selective ACKs offer more precise information but require more complicated book-keeping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173162"/>
          </a:xfrm>
        </p:spPr>
        <p:txBody>
          <a:bodyPr/>
          <a:lstStyle/>
          <a:p>
            <a:r>
              <a:rPr lang="en-US" dirty="0" smtClean="0"/>
              <a:t>Selective Acknowledgements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r>
              <a:rPr lang="en-US" dirty="0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rgbClr val="D6AD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After receiving B+4, B+5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Receiver sends </a:t>
            </a:r>
            <a:r>
              <a:rPr lang="en-US" b="0" dirty="0" smtClean="0">
                <a:solidFill>
                  <a:srgbClr val="FF0000"/>
                </a:solidFill>
              </a:rPr>
              <a:t>ACK(B+4), ACK(B+5)</a:t>
            </a: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Goals for next few lectures</a:t>
            </a:r>
            <a:endParaRPr lang="en-AU" dirty="0">
              <a:latin typeface="Arial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Different communication medium over which we can send data (</a:t>
            </a:r>
            <a:r>
              <a:rPr lang="en-US" sz="2800" dirty="0" err="1" smtClean="0">
                <a:ea typeface="+mn-ea"/>
              </a:rPr>
              <a:t>Ch</a:t>
            </a:r>
            <a:r>
              <a:rPr lang="en-US" sz="2800" dirty="0" smtClean="0">
                <a:ea typeface="+mn-ea"/>
              </a:rPr>
              <a:t> 2: 2.1)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ea typeface="+mn-ea"/>
              </a:rPr>
              <a:t>Types of links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Types of topologies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Make </a:t>
            </a:r>
            <a:r>
              <a:rPr lang="en-US" dirty="0">
                <a:latin typeface="Arial" charset="0"/>
              </a:rPr>
              <a:t>the links reliable in spite of transmission </a:t>
            </a:r>
            <a:r>
              <a:rPr lang="en-US" dirty="0" smtClean="0">
                <a:latin typeface="Arial" charset="0"/>
              </a:rPr>
              <a:t>problems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Media </a:t>
            </a:r>
            <a:r>
              <a:rPr lang="en-US" dirty="0">
                <a:latin typeface="Arial" charset="0"/>
              </a:rPr>
              <a:t>Access </a:t>
            </a:r>
            <a:r>
              <a:rPr lang="en-US" dirty="0" smtClean="0">
                <a:latin typeface="Arial" charset="0"/>
              </a:rPr>
              <a:t>Control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Carrier </a:t>
            </a:r>
            <a:r>
              <a:rPr lang="en-US" dirty="0">
                <a:latin typeface="Arial" charset="0"/>
              </a:rPr>
              <a:t>Sense Multiple Access (CSMA) </a:t>
            </a:r>
            <a:r>
              <a:rPr lang="en-US" dirty="0" smtClean="0">
                <a:latin typeface="Arial" charset="0"/>
              </a:rPr>
              <a:t>networks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Wireless </a:t>
            </a:r>
            <a:r>
              <a:rPr lang="en-US" dirty="0">
                <a:latin typeface="Arial" charset="0"/>
              </a:rPr>
              <a:t>Networks with different available technologies and protocol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marL="344487" lvl="1" indent="0" eaLnBrk="1" hangingPunct="1">
              <a:lnSpc>
                <a:spcPct val="90000"/>
              </a:lnSpc>
              <a:buNone/>
              <a:defRPr/>
            </a:pPr>
            <a:endParaRPr lang="en-US" sz="24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69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</a:t>
            </a:r>
            <a:r>
              <a:rPr lang="en-US" dirty="0" smtClean="0"/>
              <a:t>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153400" cy="4681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Resending packets: two canonical approaches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Go-Back-N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Selective Repeat</a:t>
            </a:r>
          </a:p>
          <a:p>
            <a:pPr marL="0" indent="-4763">
              <a:lnSpc>
                <a:spcPct val="90000"/>
              </a:lnSpc>
              <a:buNone/>
            </a:pPr>
            <a:endParaRPr lang="en-US" dirty="0" smtClean="0"/>
          </a:p>
          <a:p>
            <a:pPr marL="452437" indent="-457200">
              <a:lnSpc>
                <a:spcPct val="9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any </a:t>
            </a:r>
            <a:r>
              <a:rPr lang="en-US" sz="2400" dirty="0"/>
              <a:t>variants </a:t>
            </a:r>
            <a:r>
              <a:rPr lang="en-US" sz="2400" dirty="0" smtClean="0"/>
              <a:t>that differ in </a:t>
            </a:r>
            <a:r>
              <a:rPr lang="en-US" sz="2400" dirty="0"/>
              <a:t>implementation </a:t>
            </a:r>
            <a:r>
              <a:rPr lang="en-US" sz="2400" dirty="0" smtClean="0"/>
              <a:t>details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5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</a:t>
            </a:r>
            <a:r>
              <a:rPr lang="en-US" dirty="0" smtClean="0"/>
              <a:t>-N </a:t>
            </a:r>
            <a:r>
              <a:rPr lang="en-US" dirty="0"/>
              <a:t>(GBN)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8686800" cy="4411662"/>
          </a:xfrm>
        </p:spPr>
        <p:txBody>
          <a:bodyPr/>
          <a:lstStyle/>
          <a:p>
            <a:r>
              <a:rPr lang="en-US" sz="2400" dirty="0" smtClean="0"/>
              <a:t>Sender transmits </a:t>
            </a:r>
            <a:r>
              <a:rPr lang="en-US" sz="2400" dirty="0"/>
              <a:t>up to </a:t>
            </a:r>
            <a:r>
              <a:rPr lang="en-US" sz="2400" i="1" dirty="0"/>
              <a:t>n</a:t>
            </a:r>
            <a:r>
              <a:rPr lang="en-US" sz="2400" dirty="0"/>
              <a:t> unacknowledged </a:t>
            </a:r>
            <a:r>
              <a:rPr lang="en-US" sz="2400" dirty="0" smtClean="0"/>
              <a:t>packets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Receiver only accepts packets in order</a:t>
            </a:r>
          </a:p>
          <a:p>
            <a:pPr lvl="1"/>
            <a:r>
              <a:rPr lang="en-US" sz="2000" dirty="0" smtClean="0"/>
              <a:t>discards out-of-order packets (i.e., packets other than</a:t>
            </a:r>
            <a:r>
              <a:rPr lang="en-US" sz="2000" i="1" dirty="0" smtClean="0"/>
              <a:t> B+1</a:t>
            </a:r>
            <a:r>
              <a:rPr lang="en-US" sz="2000" dirty="0" smtClean="0"/>
              <a:t>)</a:t>
            </a:r>
          </a:p>
          <a:p>
            <a:r>
              <a:rPr lang="en-US" sz="2400" dirty="0"/>
              <a:t>Receiver uses </a:t>
            </a:r>
            <a:r>
              <a:rPr lang="en-US" sz="2400" dirty="0" smtClean="0">
                <a:solidFill>
                  <a:srgbClr val="000090"/>
                </a:solidFill>
              </a:rPr>
              <a:t>cumulative acknowledgements</a:t>
            </a:r>
          </a:p>
          <a:p>
            <a:pPr lvl="1"/>
            <a:r>
              <a:rPr lang="en-US" sz="2000" dirty="0" smtClean="0"/>
              <a:t>i.e., sequence# in ACK = next expected in-order sequence# 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 smtClean="0"/>
              <a:t>Sender sets timer for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outstanding </a:t>
            </a:r>
            <a:r>
              <a:rPr lang="en-US" sz="2400" dirty="0" err="1" smtClean="0"/>
              <a:t>ack</a:t>
            </a:r>
            <a:r>
              <a:rPr lang="en-US" sz="2400" dirty="0" smtClean="0"/>
              <a:t> (A+1)</a:t>
            </a:r>
          </a:p>
          <a:p>
            <a:r>
              <a:rPr lang="en-US" sz="2400" dirty="0" smtClean="0"/>
              <a:t>If timeout, </a:t>
            </a:r>
            <a:r>
              <a:rPr lang="en-US" sz="2400" dirty="0"/>
              <a:t>retransmit </a:t>
            </a:r>
            <a:r>
              <a:rPr lang="en-US" sz="2400" i="1" dirty="0" smtClean="0"/>
              <a:t>A+1</a:t>
            </a:r>
            <a:r>
              <a:rPr lang="en-US" sz="2400" dirty="0" smtClean="0"/>
              <a:t>,</a:t>
            </a:r>
            <a:r>
              <a:rPr lang="en-US" sz="2400" i="1" dirty="0" smtClean="0"/>
              <a:t> </a:t>
            </a:r>
            <a:r>
              <a:rPr lang="en-US" sz="2400" dirty="0" smtClean="0"/>
              <a:t>… , </a:t>
            </a:r>
            <a:r>
              <a:rPr lang="en-US" sz="2400" i="1" dirty="0" err="1" smtClean="0"/>
              <a:t>A+n</a:t>
            </a:r>
            <a:endParaRPr lang="en-US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7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</a:t>
            </a:r>
            <a:r>
              <a:rPr lang="en-US" dirty="0" smtClean="0"/>
              <a:t>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Let </a:t>
            </a:r>
            <a:r>
              <a:rPr lang="en-US" sz="2000" dirty="0"/>
              <a:t>A be the </a:t>
            </a:r>
            <a:r>
              <a:rPr lang="en-US" sz="2000" dirty="0">
                <a:solidFill>
                  <a:srgbClr val="0000FF"/>
                </a:solidFill>
              </a:rPr>
              <a:t>last </a:t>
            </a:r>
            <a:r>
              <a:rPr lang="en-US" sz="2000" dirty="0" err="1" smtClean="0">
                <a:solidFill>
                  <a:srgbClr val="0000FF"/>
                </a:solidFill>
              </a:rPr>
              <a:t>ack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</a:rPr>
              <a:t>’</a:t>
            </a:r>
            <a:r>
              <a:rPr lang="en-US" sz="2000" dirty="0" err="1" smtClean="0">
                <a:solidFill>
                  <a:srgbClr val="0000FF"/>
                </a:solidFill>
              </a:rPr>
              <a:t>d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packet of sender without gap</a:t>
            </a:r>
            <a:r>
              <a:rPr lang="en-US" sz="2000" dirty="0"/>
              <a:t>; then window of sender = {A+1, A+2, …, </a:t>
            </a:r>
            <a:r>
              <a:rPr lang="en-US" sz="2000" dirty="0" err="1"/>
              <a:t>A+n</a:t>
            </a:r>
            <a:r>
              <a:rPr lang="en-US" sz="2000" dirty="0"/>
              <a:t>}</a:t>
            </a:r>
            <a:br>
              <a:rPr lang="en-US" sz="2000" dirty="0"/>
            </a:b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/>
              <a:t>Let B be the </a:t>
            </a:r>
            <a:r>
              <a:rPr lang="en-US" sz="2000" dirty="0">
                <a:solidFill>
                  <a:srgbClr val="0000FF"/>
                </a:solidFill>
              </a:rPr>
              <a:t>last received packet without gap</a:t>
            </a:r>
            <a:r>
              <a:rPr lang="en-US" sz="2000" dirty="0"/>
              <a:t> by receiver, then window of receiver = {B+1,…, </a:t>
            </a:r>
            <a:r>
              <a:rPr lang="en-US" sz="2000" dirty="0" err="1"/>
              <a:t>B+n</a:t>
            </a:r>
            <a:r>
              <a:rPr lang="en-US" sz="2000" dirty="0"/>
              <a:t>}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rgbClr val="D6AD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1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7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GBN Example with Errors</a:t>
            </a:r>
          </a:p>
        </p:txBody>
      </p:sp>
      <p:sp>
        <p:nvSpPr>
          <p:cNvPr id="1149957" name="Text Box 5"/>
          <p:cNvSpPr txBox="1">
            <a:spLocks noChangeArrowheads="1"/>
          </p:cNvSpPr>
          <p:nvPr/>
        </p:nvSpPr>
        <p:spPr bwMode="auto">
          <a:xfrm>
            <a:off x="2799908" y="1438275"/>
            <a:ext cx="3580255" cy="46165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49958" name="Line 6"/>
          <p:cNvSpPr>
            <a:spLocks noChangeShapeType="1"/>
          </p:cNvSpPr>
          <p:nvPr/>
        </p:nvSpPr>
        <p:spPr bwMode="auto">
          <a:xfrm>
            <a:off x="1928813" y="176847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49959" name="Line 7"/>
          <p:cNvSpPr>
            <a:spLocks noChangeShapeType="1"/>
          </p:cNvSpPr>
          <p:nvPr/>
        </p:nvSpPr>
        <p:spPr bwMode="auto">
          <a:xfrm>
            <a:off x="7283450" y="176847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49963" name="Text Box 11"/>
          <p:cNvSpPr txBox="1">
            <a:spLocks noChangeArrowheads="1"/>
          </p:cNvSpPr>
          <p:nvPr/>
        </p:nvSpPr>
        <p:spPr bwMode="auto">
          <a:xfrm>
            <a:off x="707570" y="59413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49964" name="Text Box 12"/>
          <p:cNvSpPr txBox="1">
            <a:spLocks noChangeArrowheads="1"/>
          </p:cNvSpPr>
          <p:nvPr/>
        </p:nvSpPr>
        <p:spPr bwMode="auto">
          <a:xfrm>
            <a:off x="6673251" y="59413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Receiver</a:t>
            </a:r>
          </a:p>
        </p:txBody>
      </p:sp>
      <p:grpSp>
        <p:nvGrpSpPr>
          <p:cNvPr id="1150009" name="Group 57"/>
          <p:cNvGrpSpPr>
            <a:grpSpLocks/>
          </p:cNvGrpSpPr>
          <p:nvPr/>
        </p:nvGrpSpPr>
        <p:grpSpPr bwMode="auto">
          <a:xfrm>
            <a:off x="1452563" y="1625600"/>
            <a:ext cx="5843588" cy="2057400"/>
            <a:chOff x="915" y="1024"/>
            <a:chExt cx="3681" cy="1296"/>
          </a:xfrm>
        </p:grpSpPr>
        <p:sp>
          <p:nvSpPr>
            <p:cNvPr id="1149960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1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2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5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6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7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68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72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1149973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149974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1149975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1149976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149992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93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50010" name="Group 58"/>
          <p:cNvGrpSpPr>
            <a:grpSpLocks/>
          </p:cNvGrpSpPr>
          <p:nvPr/>
        </p:nvGrpSpPr>
        <p:grpSpPr bwMode="auto">
          <a:xfrm>
            <a:off x="1458913" y="3454400"/>
            <a:ext cx="5837238" cy="828675"/>
            <a:chOff x="919" y="2176"/>
            <a:chExt cx="3677" cy="522"/>
          </a:xfrm>
        </p:grpSpPr>
        <p:sp>
          <p:nvSpPr>
            <p:cNvPr id="1149969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70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9977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1150013" name="Group 61"/>
          <p:cNvGrpSpPr>
            <a:grpSpLocks/>
          </p:cNvGrpSpPr>
          <p:nvPr/>
        </p:nvGrpSpPr>
        <p:grpSpPr bwMode="auto">
          <a:xfrm>
            <a:off x="-87313" y="3124200"/>
            <a:ext cx="2036763" cy="1905000"/>
            <a:chOff x="-55" y="1968"/>
            <a:chExt cx="1283" cy="1200"/>
          </a:xfrm>
        </p:grpSpPr>
        <p:sp>
          <p:nvSpPr>
            <p:cNvPr id="1150014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0015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0016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0017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1150018" name="Group 66"/>
          <p:cNvGrpSpPr>
            <a:grpSpLocks/>
          </p:cNvGrpSpPr>
          <p:nvPr/>
        </p:nvGrpSpPr>
        <p:grpSpPr bwMode="auto">
          <a:xfrm>
            <a:off x="1595438" y="4810125"/>
            <a:ext cx="5686426" cy="1031875"/>
            <a:chOff x="1005" y="3030"/>
            <a:chExt cx="3582" cy="650"/>
          </a:xfrm>
        </p:grpSpPr>
        <p:sp>
          <p:nvSpPr>
            <p:cNvPr id="1150019" name="Text Box 67"/>
            <p:cNvSpPr txBox="1">
              <a:spLocks noChangeArrowheads="1"/>
            </p:cNvSpPr>
            <p:nvPr/>
          </p:nvSpPr>
          <p:spPr bwMode="auto">
            <a:xfrm>
              <a:off x="1022" y="303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1150020" name="Text Box 68"/>
            <p:cNvSpPr txBox="1">
              <a:spLocks noChangeArrowheads="1"/>
            </p:cNvSpPr>
            <p:nvPr/>
          </p:nvSpPr>
          <p:spPr bwMode="auto">
            <a:xfrm>
              <a:off x="1022" y="317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150021" name="Text Box 69"/>
            <p:cNvSpPr txBox="1">
              <a:spLocks noChangeArrowheads="1"/>
            </p:cNvSpPr>
            <p:nvPr/>
          </p:nvSpPr>
          <p:spPr bwMode="auto">
            <a:xfrm>
              <a:off x="1005" y="331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1150022" name="Line 70"/>
            <p:cNvSpPr>
              <a:spLocks noChangeShapeType="1"/>
            </p:cNvSpPr>
            <p:nvPr/>
          </p:nvSpPr>
          <p:spPr bwMode="auto">
            <a:xfrm>
              <a:off x="1206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0023" name="Line 71"/>
            <p:cNvSpPr>
              <a:spLocks noChangeShapeType="1"/>
            </p:cNvSpPr>
            <p:nvPr/>
          </p:nvSpPr>
          <p:spPr bwMode="auto">
            <a:xfrm>
              <a:off x="1206" y="324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0024" name="Line 72"/>
            <p:cNvSpPr>
              <a:spLocks noChangeShapeType="1"/>
            </p:cNvSpPr>
            <p:nvPr/>
          </p:nvSpPr>
          <p:spPr bwMode="auto">
            <a:xfrm>
              <a:off x="1206" y="3344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7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60538"/>
            <a:ext cx="8686800" cy="4411662"/>
          </a:xfrm>
        </p:spPr>
        <p:txBody>
          <a:bodyPr/>
          <a:lstStyle/>
          <a:p>
            <a:r>
              <a:rPr lang="en-US" dirty="0"/>
              <a:t>Sender: transmit up to </a:t>
            </a:r>
            <a:r>
              <a:rPr lang="en-US" i="1" dirty="0"/>
              <a:t>n</a:t>
            </a:r>
            <a:r>
              <a:rPr lang="en-US" dirty="0"/>
              <a:t> unacknowledged </a:t>
            </a:r>
            <a:r>
              <a:rPr lang="en-US" dirty="0" smtClean="0"/>
              <a:t>packets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Assume </a:t>
            </a:r>
            <a:r>
              <a:rPr lang="en-US" dirty="0"/>
              <a:t>packet </a:t>
            </a:r>
            <a:r>
              <a:rPr lang="en-US" i="1" dirty="0"/>
              <a:t>k</a:t>
            </a:r>
            <a:r>
              <a:rPr lang="en-US" dirty="0"/>
              <a:t> is </a:t>
            </a:r>
            <a:r>
              <a:rPr lang="en-US" dirty="0" smtClean="0"/>
              <a:t>lost, </a:t>
            </a:r>
            <a:r>
              <a:rPr lang="en-US" i="1" dirty="0" smtClean="0"/>
              <a:t>k+1</a:t>
            </a:r>
            <a:r>
              <a:rPr lang="en-US" dirty="0" smtClean="0"/>
              <a:t> is not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Receiver: </a:t>
            </a:r>
            <a:r>
              <a:rPr lang="en-US" dirty="0" smtClean="0"/>
              <a:t>indicates </a:t>
            </a:r>
            <a:r>
              <a:rPr lang="en-US" dirty="0"/>
              <a:t>packet </a:t>
            </a:r>
            <a:r>
              <a:rPr lang="en-US" i="1" dirty="0" smtClean="0"/>
              <a:t>k+1</a:t>
            </a:r>
            <a:r>
              <a:rPr lang="en-US" dirty="0" smtClean="0"/>
              <a:t> correctly received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Sender: retransmit </a:t>
            </a:r>
            <a:r>
              <a:rPr lang="en-US" dirty="0" smtClean="0"/>
              <a:t>only packet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smtClean="0"/>
              <a:t>on timeout</a:t>
            </a:r>
          </a:p>
          <a:p>
            <a:endParaRPr lang="en-US" sz="2500" dirty="0"/>
          </a:p>
          <a:p>
            <a:r>
              <a:rPr lang="en-US" sz="2500" dirty="0" smtClean="0"/>
              <a:t>Efficient in retransmissions but complex book-keeping</a:t>
            </a:r>
          </a:p>
          <a:p>
            <a:pPr lvl="1"/>
            <a:r>
              <a:rPr lang="en-US" sz="2100" dirty="0" smtClean="0"/>
              <a:t>need a timer per packet</a:t>
            </a:r>
          </a:p>
          <a:p>
            <a:pPr lvl="1"/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8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 Example with Errors</a:t>
            </a:r>
          </a:p>
        </p:txBody>
      </p:sp>
      <p:sp>
        <p:nvSpPr>
          <p:cNvPr id="1129475" name="Line 3"/>
          <p:cNvSpPr>
            <a:spLocks noChangeShapeType="1"/>
          </p:cNvSpPr>
          <p:nvPr/>
        </p:nvSpPr>
        <p:spPr bwMode="auto">
          <a:xfrm>
            <a:off x="7356475" y="4452938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76" name="Text Box 4"/>
          <p:cNvSpPr txBox="1">
            <a:spLocks noChangeArrowheads="1"/>
          </p:cNvSpPr>
          <p:nvPr/>
        </p:nvSpPr>
        <p:spPr bwMode="auto">
          <a:xfrm>
            <a:off x="7453360" y="4960299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9477" name="Line 5"/>
          <p:cNvSpPr>
            <a:spLocks noChangeShapeType="1"/>
          </p:cNvSpPr>
          <p:nvPr/>
        </p:nvSpPr>
        <p:spPr bwMode="auto">
          <a:xfrm>
            <a:off x="1808163" y="176847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78" name="Line 6"/>
          <p:cNvSpPr>
            <a:spLocks noChangeShapeType="1"/>
          </p:cNvSpPr>
          <p:nvPr/>
        </p:nvSpPr>
        <p:spPr bwMode="auto">
          <a:xfrm>
            <a:off x="7162800" y="176847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79" name="Line 7"/>
          <p:cNvSpPr>
            <a:spLocks noChangeShapeType="1"/>
          </p:cNvSpPr>
          <p:nvPr/>
        </p:nvSpPr>
        <p:spPr bwMode="auto">
          <a:xfrm>
            <a:off x="1808163" y="19208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0" name="Line 8"/>
          <p:cNvSpPr>
            <a:spLocks noChangeShapeType="1"/>
          </p:cNvSpPr>
          <p:nvPr/>
        </p:nvSpPr>
        <p:spPr bwMode="auto">
          <a:xfrm flipH="1">
            <a:off x="1808163" y="2530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1" name="Line 9"/>
          <p:cNvSpPr>
            <a:spLocks noChangeShapeType="1"/>
          </p:cNvSpPr>
          <p:nvPr/>
        </p:nvSpPr>
        <p:spPr bwMode="auto">
          <a:xfrm>
            <a:off x="1808163" y="3073400"/>
            <a:ext cx="3871912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2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1129483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1129484" name="Line 12"/>
          <p:cNvSpPr>
            <a:spLocks noChangeShapeType="1"/>
          </p:cNvSpPr>
          <p:nvPr/>
        </p:nvSpPr>
        <p:spPr bwMode="auto">
          <a:xfrm>
            <a:off x="1808163" y="222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5" name="Line 13"/>
          <p:cNvSpPr>
            <a:spLocks noChangeShapeType="1"/>
          </p:cNvSpPr>
          <p:nvPr/>
        </p:nvSpPr>
        <p:spPr bwMode="auto">
          <a:xfrm>
            <a:off x="1808163" y="2530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6" name="Line 14"/>
          <p:cNvSpPr>
            <a:spLocks noChangeShapeType="1"/>
          </p:cNvSpPr>
          <p:nvPr/>
        </p:nvSpPr>
        <p:spPr bwMode="auto">
          <a:xfrm flipH="1">
            <a:off x="1808163" y="2835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7" name="Line 15"/>
          <p:cNvSpPr>
            <a:spLocks noChangeShapeType="1"/>
          </p:cNvSpPr>
          <p:nvPr/>
        </p:nvSpPr>
        <p:spPr bwMode="auto">
          <a:xfrm flipH="1">
            <a:off x="1808163" y="3140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8" name="Line 16"/>
          <p:cNvSpPr>
            <a:spLocks noChangeShapeType="1"/>
          </p:cNvSpPr>
          <p:nvPr/>
        </p:nvSpPr>
        <p:spPr bwMode="auto">
          <a:xfrm>
            <a:off x="1808163" y="33782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89" name="Line 17"/>
          <p:cNvSpPr>
            <a:spLocks noChangeShapeType="1"/>
          </p:cNvSpPr>
          <p:nvPr/>
        </p:nvSpPr>
        <p:spPr bwMode="auto">
          <a:xfrm>
            <a:off x="1808163" y="3749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90" name="Line 18"/>
          <p:cNvSpPr>
            <a:spLocks noChangeShapeType="1"/>
          </p:cNvSpPr>
          <p:nvPr/>
        </p:nvSpPr>
        <p:spPr bwMode="auto">
          <a:xfrm flipH="1">
            <a:off x="1808163" y="39624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491" name="Text Box 19"/>
          <p:cNvSpPr txBox="1">
            <a:spLocks noChangeArrowheads="1"/>
          </p:cNvSpPr>
          <p:nvPr/>
        </p:nvSpPr>
        <p:spPr bwMode="auto">
          <a:xfrm>
            <a:off x="1331574" y="1625600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1</a:t>
            </a:r>
          </a:p>
        </p:txBody>
      </p:sp>
      <p:sp>
        <p:nvSpPr>
          <p:cNvPr id="1129492" name="Text Box 20"/>
          <p:cNvSpPr txBox="1">
            <a:spLocks noChangeArrowheads="1"/>
          </p:cNvSpPr>
          <p:nvPr/>
        </p:nvSpPr>
        <p:spPr bwMode="auto">
          <a:xfrm>
            <a:off x="1337924" y="1962150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2</a:t>
            </a:r>
          </a:p>
        </p:txBody>
      </p:sp>
      <p:sp>
        <p:nvSpPr>
          <p:cNvPr id="1129493" name="Text Box 21"/>
          <p:cNvSpPr txBox="1">
            <a:spLocks noChangeArrowheads="1"/>
          </p:cNvSpPr>
          <p:nvPr/>
        </p:nvSpPr>
        <p:spPr bwMode="auto">
          <a:xfrm>
            <a:off x="1337924" y="2324100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3</a:t>
            </a:r>
          </a:p>
        </p:txBody>
      </p:sp>
      <p:sp>
        <p:nvSpPr>
          <p:cNvPr id="1129494" name="Text Box 22"/>
          <p:cNvSpPr txBox="1">
            <a:spLocks noChangeArrowheads="1"/>
          </p:cNvSpPr>
          <p:nvPr/>
        </p:nvSpPr>
        <p:spPr bwMode="auto">
          <a:xfrm>
            <a:off x="1337924" y="2835275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4</a:t>
            </a:r>
          </a:p>
        </p:txBody>
      </p:sp>
      <p:sp>
        <p:nvSpPr>
          <p:cNvPr id="1129495" name="Text Box 23"/>
          <p:cNvSpPr txBox="1">
            <a:spLocks noChangeArrowheads="1"/>
          </p:cNvSpPr>
          <p:nvPr/>
        </p:nvSpPr>
        <p:spPr bwMode="auto">
          <a:xfrm>
            <a:off x="1337924" y="3171825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5</a:t>
            </a:r>
          </a:p>
        </p:txBody>
      </p:sp>
      <p:sp>
        <p:nvSpPr>
          <p:cNvPr id="1129496" name="Text Box 24"/>
          <p:cNvSpPr txBox="1">
            <a:spLocks noChangeArrowheads="1"/>
          </p:cNvSpPr>
          <p:nvPr/>
        </p:nvSpPr>
        <p:spPr bwMode="auto">
          <a:xfrm>
            <a:off x="1337924" y="3467100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6</a:t>
            </a:r>
          </a:p>
        </p:txBody>
      </p:sp>
      <p:sp>
        <p:nvSpPr>
          <p:cNvPr id="1129497" name="Text Box 25"/>
          <p:cNvSpPr txBox="1">
            <a:spLocks noChangeArrowheads="1"/>
          </p:cNvSpPr>
          <p:nvPr/>
        </p:nvSpPr>
        <p:spPr bwMode="auto">
          <a:xfrm>
            <a:off x="1491911" y="4343400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1129498" name="Text Box 26"/>
          <p:cNvSpPr txBox="1">
            <a:spLocks noChangeArrowheads="1"/>
          </p:cNvSpPr>
          <p:nvPr/>
        </p:nvSpPr>
        <p:spPr bwMode="auto">
          <a:xfrm>
            <a:off x="1415711" y="56438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1129501" name="Line 29"/>
          <p:cNvSpPr>
            <a:spLocks noChangeShapeType="1"/>
          </p:cNvSpPr>
          <p:nvPr/>
        </p:nvSpPr>
        <p:spPr bwMode="auto">
          <a:xfrm flipH="1">
            <a:off x="1808163" y="4359275"/>
            <a:ext cx="536575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503" name="Line 31"/>
          <p:cNvSpPr>
            <a:spLocks noChangeShapeType="1"/>
          </p:cNvSpPr>
          <p:nvPr/>
        </p:nvSpPr>
        <p:spPr bwMode="auto">
          <a:xfrm>
            <a:off x="1828800" y="4724400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504" name="Text Box 32"/>
          <p:cNvSpPr txBox="1">
            <a:spLocks noChangeArrowheads="1"/>
          </p:cNvSpPr>
          <p:nvPr/>
        </p:nvSpPr>
        <p:spPr bwMode="auto">
          <a:xfrm rot="21254809">
            <a:off x="3561428" y="3932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29505" name="Line 33"/>
          <p:cNvSpPr>
            <a:spLocks noChangeShapeType="1"/>
          </p:cNvSpPr>
          <p:nvPr/>
        </p:nvSpPr>
        <p:spPr bwMode="auto">
          <a:xfrm>
            <a:off x="5603875" y="3302000"/>
            <a:ext cx="1524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1129506" name="Line 34"/>
          <p:cNvSpPr>
            <a:spLocks noChangeShapeType="1"/>
          </p:cNvSpPr>
          <p:nvPr/>
        </p:nvSpPr>
        <p:spPr bwMode="auto">
          <a:xfrm flipH="1">
            <a:off x="5603875" y="3302000"/>
            <a:ext cx="1524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1129507" name="Text Box 35"/>
          <p:cNvSpPr txBox="1">
            <a:spLocks noChangeArrowheads="1"/>
          </p:cNvSpPr>
          <p:nvPr/>
        </p:nvSpPr>
        <p:spPr bwMode="auto">
          <a:xfrm>
            <a:off x="2917383" y="1438275"/>
            <a:ext cx="3580255" cy="46165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9508" name="Text Box 36"/>
          <p:cNvSpPr txBox="1">
            <a:spLocks noChangeArrowheads="1"/>
          </p:cNvSpPr>
          <p:nvPr/>
        </p:nvSpPr>
        <p:spPr bwMode="auto">
          <a:xfrm>
            <a:off x="702564" y="1600200"/>
            <a:ext cx="55949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{1}</a:t>
            </a:r>
          </a:p>
        </p:txBody>
      </p:sp>
      <p:sp>
        <p:nvSpPr>
          <p:cNvPr id="1129509" name="Text Box 37"/>
          <p:cNvSpPr txBox="1">
            <a:spLocks noChangeArrowheads="1"/>
          </p:cNvSpPr>
          <p:nvPr/>
        </p:nvSpPr>
        <p:spPr bwMode="auto">
          <a:xfrm>
            <a:off x="359746" y="1943100"/>
            <a:ext cx="93565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{1, 2}</a:t>
            </a:r>
          </a:p>
        </p:txBody>
      </p:sp>
      <p:sp>
        <p:nvSpPr>
          <p:cNvPr id="1129510" name="Text Box 38"/>
          <p:cNvSpPr txBox="1">
            <a:spLocks noChangeArrowheads="1"/>
          </p:cNvSpPr>
          <p:nvPr/>
        </p:nvSpPr>
        <p:spPr bwMode="auto">
          <a:xfrm>
            <a:off x="28668" y="2324100"/>
            <a:ext cx="127784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{1, 2, 3}</a:t>
            </a:r>
          </a:p>
        </p:txBody>
      </p:sp>
      <p:sp>
        <p:nvSpPr>
          <p:cNvPr id="1129511" name="Text Box 39"/>
          <p:cNvSpPr txBox="1">
            <a:spLocks noChangeArrowheads="1"/>
          </p:cNvSpPr>
          <p:nvPr/>
        </p:nvSpPr>
        <p:spPr bwMode="auto">
          <a:xfrm>
            <a:off x="28668" y="2778125"/>
            <a:ext cx="127784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{2, 3, 4}</a:t>
            </a:r>
          </a:p>
        </p:txBody>
      </p:sp>
      <p:sp>
        <p:nvSpPr>
          <p:cNvPr id="1129512" name="Text Box 40"/>
          <p:cNvSpPr txBox="1">
            <a:spLocks noChangeArrowheads="1"/>
          </p:cNvSpPr>
          <p:nvPr/>
        </p:nvSpPr>
        <p:spPr bwMode="auto">
          <a:xfrm>
            <a:off x="28668" y="3159125"/>
            <a:ext cx="127784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{3, 4, 5}</a:t>
            </a:r>
          </a:p>
        </p:txBody>
      </p:sp>
      <p:sp>
        <p:nvSpPr>
          <p:cNvPr id="1129513" name="Text Box 41"/>
          <p:cNvSpPr txBox="1">
            <a:spLocks noChangeArrowheads="1"/>
          </p:cNvSpPr>
          <p:nvPr/>
        </p:nvSpPr>
        <p:spPr bwMode="auto">
          <a:xfrm>
            <a:off x="28668" y="3543300"/>
            <a:ext cx="127784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{4, 5, 6}</a:t>
            </a:r>
          </a:p>
        </p:txBody>
      </p:sp>
      <p:sp>
        <p:nvSpPr>
          <p:cNvPr id="1129515" name="Text Box 43"/>
          <p:cNvSpPr txBox="1">
            <a:spLocks noChangeArrowheads="1"/>
          </p:cNvSpPr>
          <p:nvPr/>
        </p:nvSpPr>
        <p:spPr bwMode="auto">
          <a:xfrm>
            <a:off x="188576" y="4191000"/>
            <a:ext cx="11068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{4,5,6}</a:t>
            </a:r>
          </a:p>
        </p:txBody>
      </p:sp>
      <p:sp>
        <p:nvSpPr>
          <p:cNvPr id="1129516" name="Line 44"/>
          <p:cNvSpPr>
            <a:spLocks noChangeShapeType="1"/>
          </p:cNvSpPr>
          <p:nvPr/>
        </p:nvSpPr>
        <p:spPr bwMode="auto">
          <a:xfrm flipH="1">
            <a:off x="1752600" y="5334000"/>
            <a:ext cx="536575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517" name="Line 45"/>
          <p:cNvSpPr>
            <a:spLocks noChangeShapeType="1"/>
          </p:cNvSpPr>
          <p:nvPr/>
        </p:nvSpPr>
        <p:spPr bwMode="auto">
          <a:xfrm>
            <a:off x="1828800" y="5943600"/>
            <a:ext cx="3048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9518" name="Text Box 46"/>
          <p:cNvSpPr txBox="1">
            <a:spLocks noChangeArrowheads="1"/>
          </p:cNvSpPr>
          <p:nvPr/>
        </p:nvSpPr>
        <p:spPr bwMode="auto">
          <a:xfrm>
            <a:off x="203919" y="5636900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 rot="21254809">
            <a:off x="3673756" y="4313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228600" y="4646300"/>
            <a:ext cx="11068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{4,5,6}</a:t>
            </a:r>
          </a:p>
        </p:txBody>
      </p:sp>
      <p:grpSp>
        <p:nvGrpSpPr>
          <p:cNvPr id="46" name="Group 61"/>
          <p:cNvGrpSpPr>
            <a:grpSpLocks/>
          </p:cNvGrpSpPr>
          <p:nvPr/>
        </p:nvGrpSpPr>
        <p:grpSpPr bwMode="auto">
          <a:xfrm>
            <a:off x="9525" y="3048000"/>
            <a:ext cx="1743075" cy="1676400"/>
            <a:chOff x="130" y="1968"/>
            <a:chExt cx="1098" cy="1200"/>
          </a:xfrm>
        </p:grpSpPr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Text Box 65"/>
            <p:cNvSpPr txBox="1">
              <a:spLocks noChangeArrowheads="1"/>
            </p:cNvSpPr>
            <p:nvPr/>
          </p:nvSpPr>
          <p:spPr bwMode="auto">
            <a:xfrm>
              <a:off x="130" y="2160"/>
              <a:ext cx="762" cy="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51" name="Text Box 32"/>
          <p:cNvSpPr txBox="1">
            <a:spLocks noChangeArrowheads="1"/>
          </p:cNvSpPr>
          <p:nvPr/>
        </p:nvSpPr>
        <p:spPr bwMode="auto">
          <a:xfrm rot="21254809">
            <a:off x="3713828" y="52997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88" grpId="0" animBg="1"/>
      <p:bldP spid="1129489" grpId="0" animBg="1"/>
      <p:bldP spid="1129490" grpId="0" animBg="1"/>
      <p:bldP spid="1129497" grpId="0"/>
      <p:bldP spid="1129498" grpId="0"/>
      <p:bldP spid="1129501" grpId="0" animBg="1"/>
      <p:bldP spid="1129503" grpId="0" animBg="1"/>
      <p:bldP spid="1129504" grpId="0"/>
      <p:bldP spid="1129515" grpId="0"/>
      <p:bldP spid="1129516" grpId="0" animBg="1"/>
      <p:bldP spid="1129517" grpId="0" animBg="1"/>
      <p:bldP spid="1129518" grpId="0"/>
      <p:bldP spid="44" grpId="0"/>
      <p:bldP spid="45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</a:t>
            </a:r>
            <a:r>
              <a:rPr lang="en-US" dirty="0" err="1" smtClean="0"/>
              <a:t>vs</a:t>
            </a:r>
            <a:r>
              <a:rPr lang="en-US" dirty="0" smtClean="0"/>
              <a:t> Selective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link environments would GBN be better?</a:t>
            </a:r>
          </a:p>
          <a:p>
            <a:endParaRPr lang="en-US" dirty="0"/>
          </a:p>
          <a:p>
            <a:r>
              <a:rPr lang="en-US" dirty="0" smtClean="0"/>
              <a:t>Which link environment would SR be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</a:t>
            </a:r>
          </a:p>
          <a:p>
            <a:pPr lvl="1"/>
            <a:r>
              <a:rPr lang="en-US" dirty="0" smtClean="0"/>
              <a:t>cumulative </a:t>
            </a:r>
          </a:p>
          <a:p>
            <a:pPr lvl="1"/>
            <a:r>
              <a:rPr lang="en-US" dirty="0" smtClean="0"/>
              <a:t>selective</a:t>
            </a:r>
          </a:p>
          <a:p>
            <a:r>
              <a:rPr lang="en-US" dirty="0" smtClean="0"/>
              <a:t>Sequence numbers (duplicates, windows)</a:t>
            </a:r>
          </a:p>
          <a:p>
            <a:r>
              <a:rPr lang="en-US" dirty="0" smtClean="0"/>
              <a:t>Sliding Windows (for efficiency) </a:t>
            </a:r>
          </a:p>
          <a:p>
            <a:endParaRPr lang="en-US" dirty="0"/>
          </a:p>
          <a:p>
            <a:r>
              <a:rPr lang="en-US" dirty="0" smtClean="0"/>
              <a:t>Reliability protocols use the above to decide when and what to retransmit or acknowledge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Stop-Wait/Sliding Window</a:t>
            </a:r>
            <a:endParaRPr lang="en-US" dirty="0"/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267200"/>
          </a:xfrm>
        </p:spPr>
        <p:txBody>
          <a:bodyPr/>
          <a:lstStyle/>
          <a:p>
            <a:r>
              <a:rPr lang="en-US" dirty="0" smtClean="0"/>
              <a:t>Stop and Wait: simple, poor utilization</a:t>
            </a:r>
          </a:p>
          <a:p>
            <a:r>
              <a:rPr lang="en-US" dirty="0"/>
              <a:t>S</a:t>
            </a:r>
            <a:r>
              <a:rPr lang="en-US" dirty="0" smtClean="0"/>
              <a:t>liding windows: </a:t>
            </a:r>
            <a:r>
              <a:rPr lang="en-US" dirty="0"/>
              <a:t>it is possible to fully utilize a link, provided the window size is large enough. </a:t>
            </a:r>
            <a:endParaRPr lang="en-US" dirty="0" smtClean="0"/>
          </a:p>
          <a:p>
            <a:pPr lvl="1"/>
            <a:r>
              <a:rPr lang="en-US" dirty="0" smtClean="0"/>
              <a:t>Sender </a:t>
            </a:r>
            <a:r>
              <a:rPr lang="en-US" dirty="0"/>
              <a:t>has to buffer all unacknowledged packets, because they may require retransmission</a:t>
            </a:r>
          </a:p>
          <a:p>
            <a:pPr lvl="1"/>
            <a:r>
              <a:rPr lang="en-US" dirty="0"/>
              <a:t>Receiver may be able to accept out-of-order packets, but only up to its buffer </a:t>
            </a:r>
            <a:r>
              <a:rPr lang="en-US" dirty="0" smtClean="0"/>
              <a:t>limits</a:t>
            </a:r>
          </a:p>
          <a:p>
            <a:pPr lvl="1"/>
            <a:r>
              <a:rPr lang="en-US" dirty="0" smtClean="0"/>
              <a:t>Implementation complexity depends on protocol details (GBN vs. SR)</a:t>
            </a:r>
          </a:p>
          <a:p>
            <a:r>
              <a:rPr lang="en-US" dirty="0" smtClean="0"/>
              <a:t>See elements in: TCP and Application level protocols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0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Non Goal: We will not cover 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 2:2.2-2.4)</a:t>
            </a:r>
            <a:br>
              <a:rPr lang="en-US" dirty="0"/>
            </a:br>
            <a:endParaRPr lang="en-AU" dirty="0"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Encoding </a:t>
            </a:r>
            <a:r>
              <a:rPr lang="en-US" dirty="0"/>
              <a:t>bits onto transmission medium so that they can be understood by the receiving </a:t>
            </a:r>
            <a:r>
              <a:rPr lang="en-US" dirty="0" smtClean="0"/>
              <a:t>end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Packing the sequence </a:t>
            </a:r>
            <a:r>
              <a:rPr lang="en-US" dirty="0"/>
              <a:t>of </a:t>
            </a:r>
            <a:r>
              <a:rPr lang="en-US" dirty="0" smtClean="0"/>
              <a:t>into messages </a:t>
            </a:r>
            <a:r>
              <a:rPr lang="en-US" dirty="0"/>
              <a:t>that can be delivered to the end </a:t>
            </a:r>
            <a:r>
              <a:rPr lang="en-US" dirty="0" smtClean="0"/>
              <a:t>node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Error Detection </a:t>
            </a:r>
            <a:r>
              <a:rPr lang="en-US" dirty="0" smtClean="0"/>
              <a:t>and Correction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Friday is Quiz 1 </a:t>
            </a:r>
          </a:p>
          <a:p>
            <a:pPr lvl="1"/>
            <a:r>
              <a:rPr lang="en-US" dirty="0" smtClean="0"/>
              <a:t>All material covered until today</a:t>
            </a:r>
          </a:p>
          <a:p>
            <a:pPr lvl="1"/>
            <a:endParaRPr lang="en-US" dirty="0"/>
          </a:p>
          <a:p>
            <a:r>
              <a:rPr lang="en-US" dirty="0" smtClean="0"/>
              <a:t>Review by TA’s on Thursday </a:t>
            </a:r>
          </a:p>
          <a:p>
            <a:endParaRPr lang="en-US" dirty="0"/>
          </a:p>
          <a:p>
            <a:r>
              <a:rPr lang="en-US" dirty="0" smtClean="0"/>
              <a:t>Assignment 1</a:t>
            </a:r>
          </a:p>
          <a:p>
            <a:pPr lvl="1"/>
            <a:r>
              <a:rPr lang="en-US" dirty="0" smtClean="0"/>
              <a:t>DETER</a:t>
            </a:r>
          </a:p>
          <a:p>
            <a:pPr lvl="1"/>
            <a:r>
              <a:rPr lang="en-US" dirty="0" smtClean="0"/>
              <a:t>Start early, hard deadline</a:t>
            </a:r>
          </a:p>
          <a:p>
            <a:pPr marL="693737" lvl="2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3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Chapter 2:  2.1-Types of Links, 2.5-Reliable Transport,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51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Links</a:t>
            </a:r>
            <a:endParaRPr lang="en-AU">
              <a:latin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</a:rPr>
              <a:t>E</a:t>
            </a:r>
            <a:r>
              <a:rPr lang="en-US" sz="2400" dirty="0" smtClean="0">
                <a:latin typeface="Arial" charset="0"/>
              </a:rPr>
              <a:t>lectromagnetic radiation/optical </a:t>
            </a:r>
            <a:r>
              <a:rPr lang="en-US" sz="2400" dirty="0">
                <a:latin typeface="Arial" charset="0"/>
              </a:rPr>
              <a:t>propagating through a medium or, in some cases, through free </a:t>
            </a:r>
            <a:r>
              <a:rPr lang="en-US" sz="2400" dirty="0" smtClean="0">
                <a:latin typeface="Arial" charset="0"/>
              </a:rPr>
              <a:t>space</a:t>
            </a:r>
          </a:p>
          <a:p>
            <a:pPr marL="0" indent="0">
              <a:buNone/>
            </a:pPr>
            <a:endParaRPr lang="en-US" sz="24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One way to characterize links, then, is by the medium they use</a:t>
            </a:r>
          </a:p>
          <a:p>
            <a:pPr lvl="1"/>
            <a:r>
              <a:rPr lang="en-US" sz="2000" dirty="0">
                <a:latin typeface="Arial" charset="0"/>
              </a:rPr>
              <a:t>Typically copper wire in some form (as in Digital Subscriber Line (DSL) and coaxial cable),</a:t>
            </a:r>
          </a:p>
          <a:p>
            <a:pPr lvl="1"/>
            <a:r>
              <a:rPr lang="en-US" sz="2000" dirty="0">
                <a:latin typeface="Arial" charset="0"/>
              </a:rPr>
              <a:t>Optical fiber (as in both commercial fiber-to-the home services and many long-distance links in the Internet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s backbone), or</a:t>
            </a:r>
          </a:p>
          <a:p>
            <a:pPr lvl="1"/>
            <a:r>
              <a:rPr lang="en-US" sz="2000" dirty="0">
                <a:latin typeface="Arial" charset="0"/>
              </a:rPr>
              <a:t>Air/free space (for wireless links)</a:t>
            </a:r>
          </a:p>
        </p:txBody>
      </p:sp>
      <p:pic>
        <p:nvPicPr>
          <p:cNvPr id="4" name="Picture 15" descr="f02-01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75" y="4724400"/>
            <a:ext cx="3947237" cy="197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23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Reliable Transmission</a:t>
            </a:r>
            <a:endParaRPr lang="en-AU">
              <a:latin typeface="Arial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Checksum/CRC is used to detect and correct  errors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>
                <a:ea typeface="+mn-ea"/>
              </a:rPr>
              <a:t>The overhead is typically too high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>
                <a:ea typeface="+mn-ea"/>
              </a:rPr>
              <a:t>Corrupt frames must be discarded</a:t>
            </a:r>
          </a:p>
          <a:p>
            <a:pPr marL="344487" lvl="1" indent="0" eaLnBrk="1" hangingPunct="1">
              <a:buNone/>
              <a:defRPr/>
            </a:pPr>
            <a:endParaRPr lang="en-US" sz="2400" dirty="0" smtClean="0">
              <a:ea typeface="+mn-ea"/>
            </a:endParaRP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A link-level protocol that wants to deliver frames reliably must recover from these discarded frames</a:t>
            </a:r>
          </a:p>
          <a:p>
            <a:pPr marL="0" indent="0" eaLnBrk="1" hangingPunct="1">
              <a:buNone/>
              <a:defRPr/>
            </a:pPr>
            <a:endParaRPr lang="en-US" sz="2800" dirty="0" smtClean="0">
              <a:ea typeface="+mn-ea"/>
            </a:endParaRP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This is accomplished using a combination of two fundamental mechanisms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Acknowledgements and Timeouts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sz="28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0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Transmission: Perfect World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047999"/>
            <a:ext cx="3276600" cy="30829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@Sender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047999"/>
            <a:ext cx="3276600" cy="30829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@Receiver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wait for packets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077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In a perfect world, reliable transport is easy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Transmission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In a perfect world, reliable transport is easy</a:t>
            </a:r>
          </a:p>
          <a:p>
            <a:r>
              <a:rPr lang="en-US" b="0" dirty="0" smtClean="0"/>
              <a:t>All the bad things best-effort can do</a:t>
            </a:r>
          </a:p>
          <a:p>
            <a:pPr lvl="1"/>
            <a:r>
              <a:rPr lang="en-US" b="0" dirty="0"/>
              <a:t>a packet is corrupted (bit errors)</a:t>
            </a:r>
          </a:p>
          <a:p>
            <a:pPr lvl="1"/>
            <a:r>
              <a:rPr lang="en-US" b="0" dirty="0"/>
              <a:t>a packet is lost (</a:t>
            </a:r>
            <a:r>
              <a:rPr lang="en-US" b="0" i="1" dirty="0">
                <a:solidFill>
                  <a:srgbClr val="000090"/>
                </a:solidFill>
              </a:rPr>
              <a:t>why?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a packet is delayed (</a:t>
            </a:r>
            <a:r>
              <a:rPr lang="en-US" b="0" i="1" dirty="0">
                <a:solidFill>
                  <a:srgbClr val="000090"/>
                </a:solidFill>
              </a:rPr>
              <a:t>why?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packets are reordered (</a:t>
            </a:r>
            <a:r>
              <a:rPr lang="en-US" b="0" i="1" dirty="0">
                <a:solidFill>
                  <a:srgbClr val="000090"/>
                </a:solidFill>
              </a:rPr>
              <a:t>why?</a:t>
            </a:r>
            <a:r>
              <a:rPr lang="en-US" b="0" dirty="0">
                <a:solidFill>
                  <a:srgbClr val="000090"/>
                </a:solidFill>
              </a:rPr>
              <a:t>)</a:t>
            </a:r>
            <a:endParaRPr lang="en-US" b="0" dirty="0"/>
          </a:p>
          <a:p>
            <a:pPr lvl="1"/>
            <a:r>
              <a:rPr lang="en-US" b="0" dirty="0"/>
              <a:t>a packet is duplicated (</a:t>
            </a:r>
            <a:r>
              <a:rPr lang="en-US" b="0" i="1" dirty="0">
                <a:solidFill>
                  <a:srgbClr val="000090"/>
                </a:solidFill>
              </a:rPr>
              <a:t>why?</a:t>
            </a:r>
            <a:r>
              <a:rPr lang="en-US" b="0" dirty="0"/>
              <a:t>)</a:t>
            </a:r>
          </a:p>
          <a:p>
            <a:pPr marL="0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14099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8362"/>
          </a:xfrm>
        </p:spPr>
        <p:txBody>
          <a:bodyPr/>
          <a:lstStyle/>
          <a:p>
            <a:r>
              <a:rPr lang="en-US" dirty="0" smtClean="0"/>
              <a:t>Mechanisms for Coping with Bad Events?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610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/>
              <a:t>Checksums: to detect corruption</a:t>
            </a:r>
          </a:p>
          <a:p>
            <a:r>
              <a:rPr lang="en-US" b="0" dirty="0" smtClean="0"/>
              <a:t>ACKs: receiver tells sender that it received packet</a:t>
            </a:r>
          </a:p>
          <a:p>
            <a:r>
              <a:rPr lang="en-US" b="0" dirty="0" smtClean="0"/>
              <a:t>NACK: receiver tells sender it did not receive packet</a:t>
            </a:r>
          </a:p>
          <a:p>
            <a:r>
              <a:rPr lang="en-US" b="0" dirty="0" smtClean="0"/>
              <a:t>Sequence numbers: a way to identify packets</a:t>
            </a:r>
          </a:p>
          <a:p>
            <a:r>
              <a:rPr lang="en-US" b="0" dirty="0" smtClean="0"/>
              <a:t>Retransmissions: sender resends packets</a:t>
            </a:r>
          </a:p>
          <a:p>
            <a:r>
              <a:rPr lang="en-US" b="0" dirty="0" smtClean="0"/>
              <a:t>Timeouts: a way of deciding when to resend a packet</a:t>
            </a:r>
          </a:p>
          <a:p>
            <a:pPr marL="344487" lvl="1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8175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5105</TotalTime>
  <Words>1952</Words>
  <Application>Microsoft Macintosh PowerPoint</Application>
  <PresentationFormat>On-screen Show (4:3)</PresentationFormat>
  <Paragraphs>473</Paragraphs>
  <Slides>41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Network</vt:lpstr>
      <vt:lpstr>CS 353  Getting Connected Reliable Transport, Ethernet, Wireless</vt:lpstr>
      <vt:lpstr>Last few lectures</vt:lpstr>
      <vt:lpstr>Goals for next few lectures</vt:lpstr>
      <vt:lpstr>Non Goal: We will not cover (Ch 2:2.2-2.4) </vt:lpstr>
      <vt:lpstr>Links</vt:lpstr>
      <vt:lpstr>Reliable Transmission</vt:lpstr>
      <vt:lpstr>Transmission: Perfect World </vt:lpstr>
      <vt:lpstr>Reliable Transmission </vt:lpstr>
      <vt:lpstr>Mechanisms for Coping with Bad Events? </vt:lpstr>
      <vt:lpstr>Dealing with Packet Corruption </vt:lpstr>
      <vt:lpstr>Dealing with Packet Corruption </vt:lpstr>
      <vt:lpstr>Mechanisms for Coping with Bad Events? </vt:lpstr>
      <vt:lpstr>Dealing with Packet Loss</vt:lpstr>
      <vt:lpstr>Dealing with Packet Loss (of ack)</vt:lpstr>
      <vt:lpstr>Dealing with Packet Loss</vt:lpstr>
      <vt:lpstr>Components of a solution (so far)</vt:lpstr>
      <vt:lpstr>PowerPoint Presentation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 (1)</vt:lpstr>
      <vt:lpstr>Cumulative Acknowledgements (2)</vt:lpstr>
      <vt:lpstr>Acknowledgements w/ Sliding Window</vt:lpstr>
      <vt:lpstr>Selective Acknowledgements 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 Selective Repeat</vt:lpstr>
      <vt:lpstr>Recap: components of a solution</vt:lpstr>
      <vt:lpstr>Recap: Stop-Wait/Sliding Window</vt:lpstr>
      <vt:lpstr>Admin</vt:lpstr>
      <vt:lpstr>Readings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Alefiya Hussain</cp:lastModifiedBy>
  <cp:revision>169</cp:revision>
  <cp:lastPrinted>2015-08-27T21:00:47Z</cp:lastPrinted>
  <dcterms:created xsi:type="dcterms:W3CDTF">2015-08-26T13:04:16Z</dcterms:created>
  <dcterms:modified xsi:type="dcterms:W3CDTF">2016-01-26T23:40:44Z</dcterms:modified>
</cp:coreProperties>
</file>