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6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431" r:id="rId2"/>
    <p:sldId id="978" r:id="rId3"/>
    <p:sldId id="1014" r:id="rId4"/>
    <p:sldId id="1015" r:id="rId5"/>
    <p:sldId id="943" r:id="rId6"/>
    <p:sldId id="944" r:id="rId7"/>
    <p:sldId id="946" r:id="rId8"/>
    <p:sldId id="953" r:id="rId9"/>
    <p:sldId id="979" r:id="rId10"/>
    <p:sldId id="954" r:id="rId11"/>
    <p:sldId id="980" r:id="rId12"/>
    <p:sldId id="981" r:id="rId13"/>
    <p:sldId id="982" r:id="rId14"/>
    <p:sldId id="983" r:id="rId15"/>
    <p:sldId id="984" r:id="rId16"/>
    <p:sldId id="985" r:id="rId17"/>
    <p:sldId id="986" r:id="rId18"/>
    <p:sldId id="987" r:id="rId19"/>
    <p:sldId id="988" r:id="rId20"/>
    <p:sldId id="989" r:id="rId21"/>
    <p:sldId id="990" r:id="rId22"/>
    <p:sldId id="991" r:id="rId23"/>
    <p:sldId id="992" r:id="rId24"/>
    <p:sldId id="993" r:id="rId25"/>
    <p:sldId id="994" r:id="rId26"/>
    <p:sldId id="996" r:id="rId27"/>
    <p:sldId id="997" r:id="rId28"/>
    <p:sldId id="998" r:id="rId29"/>
    <p:sldId id="999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CCFF"/>
    <a:srgbClr val="800080"/>
    <a:srgbClr val="FF9857"/>
    <a:srgbClr val="FFFF99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742"/>
    <p:restoredTop sz="91084" autoAdjust="0"/>
  </p:normalViewPr>
  <p:slideViewPr>
    <p:cSldViewPr>
      <p:cViewPr>
        <p:scale>
          <a:sx n="108" d="100"/>
          <a:sy n="108" d="100"/>
        </p:scale>
        <p:origin x="-22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9" d="100"/>
        <a:sy n="89" d="100"/>
      </p:scale>
      <p:origin x="0" y="168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emf"/><Relationship Id="rId9" Type="http://schemas.openxmlformats.org/officeDocument/2006/relationships/image" Target="../media/image26.e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36E963C8-149D-EC47-B829-BAB07D1D0711}" type="datetime3">
              <a:rPr lang="en-US" sz="1300">
                <a:latin typeface="Times New Roman" charset="0"/>
              </a:rPr>
              <a:pPr/>
              <a:t>4 February 2016</a:t>
            </a:fld>
            <a:endParaRPr lang="en-US" sz="1300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r>
              <a:rPr 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fld id="{998FE008-316B-3849-BAB4-E5B70812E1A7}" type="slidenum">
              <a:rPr lang="en-US" sz="1300">
                <a:latin typeface="Times New Roman" charset="0"/>
              </a:rPr>
              <a:pPr/>
              <a:t>2</a:t>
            </a:fld>
            <a:endParaRPr lang="en-US" sz="1300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AU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058AF-7938-0A4B-B33A-48CA9CC02516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42AE6-7E35-C345-BF40-5EB0DDEAC816}" type="slidenum">
              <a:rPr lang="en-US"/>
              <a:pPr/>
              <a:t>12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D473B-3849-4242-AAEE-A7276800FDBF}" type="slidenum">
              <a:rPr lang="en-US"/>
              <a:pPr/>
              <a:t>13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E0893-1690-8741-B1B3-DF851CDD8690}" type="slidenum">
              <a:rPr lang="en-US"/>
              <a:pPr/>
              <a:t>14</a:t>
            </a:fld>
            <a:endParaRPr lang="en-US"/>
          </a:p>
        </p:txBody>
      </p:sp>
      <p:sp>
        <p:nvSpPr>
          <p:cNvPr id="194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4FDEC-592A-3B4D-85EB-5F567785D40F}" type="slidenum">
              <a:rPr lang="en-US"/>
              <a:pPr/>
              <a:t>15</a:t>
            </a:fld>
            <a:endParaRPr lang="en-US"/>
          </a:p>
        </p:txBody>
      </p:sp>
      <p:sp>
        <p:nvSpPr>
          <p:cNvPr id="195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00568-73ED-784E-A00B-D70DEE763D4B}" type="slidenum">
              <a:rPr lang="en-US"/>
              <a:pPr/>
              <a:t>16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42E90-27A2-5A42-A21C-28D541096441}" type="slidenum">
              <a:rPr lang="en-US"/>
              <a:pPr/>
              <a:t>17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42631-CCA6-7640-B50F-3FB2D5BAEFE2}" type="slidenum">
              <a:rPr lang="en-US"/>
              <a:pPr/>
              <a:t>18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20C15-6850-BC40-9B5C-911103D621DE}" type="slidenum">
              <a:rPr lang="en-US"/>
              <a:pPr/>
              <a:t>19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C5332-5F30-1841-8EDF-4E84B755EDA9}" type="slidenum">
              <a:rPr lang="en-US"/>
              <a:pPr/>
              <a:t>20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7B0DC-2145-7E4F-B99C-694C33485F94}" type="slidenum">
              <a:rPr lang="en-US"/>
              <a:pPr/>
              <a:t>3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B42C1-CCBA-6644-91D7-6E534D1D2699}" type="slidenum">
              <a:rPr lang="en-US"/>
              <a:pPr/>
              <a:t>21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54F7A-FA5C-BA4B-80DE-85D255A40197}" type="slidenum">
              <a:rPr lang="en-US"/>
              <a:pPr/>
              <a:t>22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ECC79-101F-BA40-92CC-81376EA8809E}" type="slidenum">
              <a:rPr lang="en-US"/>
              <a:pPr/>
              <a:t>23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B256-F183-B84F-BC10-F88EA3D34CB9}" type="slidenum">
              <a:rPr lang="en-US"/>
              <a:pPr/>
              <a:t>24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BCA27-DAD4-314D-A607-FA050D83D1F7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9B7BD-8827-C24E-9F0F-FF8B0EBC625C}" type="slidenum">
              <a:rPr lang="en-US"/>
              <a:pPr/>
              <a:t>26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8E7B0-208C-0440-ABF2-37C51D360C86}" type="slidenum">
              <a:rPr lang="en-US"/>
              <a:pPr/>
              <a:t>27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6B9F7-CDEF-0A49-959A-AA1EC5BCB7C0}" type="slidenum">
              <a:rPr lang="en-US"/>
              <a:pPr/>
              <a:t>28</a:t>
            </a:fld>
            <a:endParaRPr lang="en-US"/>
          </a:p>
        </p:txBody>
      </p:sp>
      <p:sp>
        <p:nvSpPr>
          <p:cNvPr id="974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BB7D2-B108-6E45-9E64-AE9CC1C3A526}" type="slidenum">
              <a:rPr lang="en-US"/>
              <a:pPr/>
              <a:t>29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1F555-2115-2D45-83A2-4ACABEC466A0}" type="slidenum">
              <a:rPr lang="en-US"/>
              <a:pPr/>
              <a:t>4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200" b="0">
                <a:latin typeface="Times New Roman" charset="0"/>
              </a:rPr>
              <a:pPr eaLnBrk="1" hangingPunct="1"/>
              <a:t>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8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6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D7EC9-8C7B-EB4B-9D61-D90135350C41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Who is he, and why is he my hero?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9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4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BBC4C-A893-7445-8125-337213FC71A5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2A4E8-85A7-134F-9466-8B9A4A9D7339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sz="2000" dirty="0" smtClean="0">
                <a:ea typeface="ＭＳ Ｐゴシック" charset="0"/>
                <a:cs typeface="ＭＳ Ｐゴシック" charset="0"/>
              </a:rPr>
              <a:t>Ask: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 who knows? (from knowing </a:t>
            </a:r>
            <a:r>
              <a:rPr lang="en-US" sz="2000" baseline="0" dirty="0" err="1" smtClean="0">
                <a:ea typeface="ＭＳ Ｐゴシック" charset="0"/>
                <a:cs typeface="ＭＳ Ｐゴシック" charset="0"/>
              </a:rPr>
              <a:t>ethernet</a:t>
            </a:r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)?</a:t>
            </a: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dirty="0" smtClean="0">
                <a:latin typeface="Arial" charset="0"/>
              </a:rPr>
              <a:t>At time t</a:t>
            </a:r>
            <a:r>
              <a:rPr lang="en-US" sz="2000" b="0" baseline="-25000" dirty="0" smtClean="0">
                <a:latin typeface="Arial" charset="0"/>
              </a:rPr>
              <a:t>1</a:t>
            </a:r>
            <a:r>
              <a:rPr lang="en-US" sz="2000" b="0" dirty="0" smtClean="0">
                <a:latin typeface="Arial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b="0" dirty="0" smtClean="0">
                <a:latin typeface="Arial" charset="0"/>
              </a:rPr>
              <a:t> still hasn’t heard </a:t>
            </a:r>
            <a:r>
              <a:rPr lang="en-US" sz="2000" dirty="0" smtClean="0">
                <a:solidFill>
                  <a:srgbClr val="FFCC00"/>
                </a:solidFill>
                <a:latin typeface="Arial" charset="0"/>
              </a:rPr>
              <a:t>B</a:t>
            </a:r>
            <a:r>
              <a:rPr lang="en-US" sz="2000" b="0" dirty="0" smtClean="0">
                <a:latin typeface="Arial" charset="0"/>
              </a:rPr>
              <a:t>’s signal sent at the earlier time t</a:t>
            </a:r>
            <a:r>
              <a:rPr lang="en-US" sz="2000" b="0" baseline="-25000" dirty="0" smtClean="0">
                <a:latin typeface="Arial" charset="0"/>
              </a:rPr>
              <a:t>0</a:t>
            </a:r>
            <a:r>
              <a:rPr lang="en-US" sz="2000" b="0" dirty="0" smtClean="0">
                <a:latin typeface="Arial" charset="0"/>
              </a:rPr>
              <a:t>, so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b="0" dirty="0" smtClean="0">
                <a:latin typeface="Arial" charset="0"/>
              </a:rPr>
              <a:t> goes ahead and transmits: failure of </a:t>
            </a:r>
            <a:r>
              <a:rPr lang="en-US" sz="2000" b="0" i="1" dirty="0" smtClean="0">
                <a:latin typeface="Arial" charset="0"/>
              </a:rPr>
              <a:t>carrier sense</a:t>
            </a:r>
            <a:r>
              <a:rPr lang="en-US" sz="2000" b="0" dirty="0" smtClean="0">
                <a:latin typeface="Arial" charset="0"/>
              </a:rPr>
              <a:t>.</a:t>
            </a: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endParaRPr lang="en-US" sz="2000" baseline="0" dirty="0" smtClean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Someone who doesn’t, how to do this?</a:t>
            </a:r>
            <a:endParaRPr lang="en-US" sz="2000" baseline="0" dirty="0">
              <a:ea typeface="ＭＳ Ｐゴシック" charset="0"/>
              <a:cs typeface="ＭＳ Ｐゴシック" charset="0"/>
            </a:endParaRP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Listen before sending to detect possible collision</a:t>
            </a:r>
          </a:p>
          <a:p>
            <a:r>
              <a:rPr lang="en-US" sz="2000" baseline="0" dirty="0" smtClean="0">
                <a:ea typeface="ＭＳ Ｐゴシック" charset="0"/>
                <a:cs typeface="ＭＳ Ｐゴシック" charset="0"/>
              </a:rPr>
              <a:t>Why not listen to detect current collision!</a:t>
            </a:r>
          </a:p>
        </p:txBody>
      </p:sp>
    </p:spTree>
    <p:extLst>
      <p:ext uri="{BB962C8B-B14F-4D97-AF65-F5344CB8AC3E}">
        <p14:creationId xmlns:p14="http://schemas.microsoft.com/office/powerpoint/2010/main" val="16239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4385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 smtClean="0"/>
            </a:lvl1pPr>
          </a:lstStyle>
          <a:p>
            <a:fld id="{14D55656-DA1F-FE46-9389-371B597307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oleObject" Target="../embeddings/oleObject9.bin"/><Relationship Id="rId21" Type="http://schemas.openxmlformats.org/officeDocument/2006/relationships/image" Target="../media/image17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12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3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14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15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emf"/><Relationship Id="rId20" Type="http://schemas.openxmlformats.org/officeDocument/2006/relationships/oleObject" Target="../embeddings/oleObject18.bin"/><Relationship Id="rId21" Type="http://schemas.openxmlformats.org/officeDocument/2006/relationships/image" Target="../media/image26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4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15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16.bin"/><Relationship Id="rId17" Type="http://schemas.openxmlformats.org/officeDocument/2006/relationships/image" Target="../media/image24.emf"/><Relationship Id="rId18" Type="http://schemas.openxmlformats.org/officeDocument/2006/relationships/oleObject" Target="../embeddings/oleObject17.bin"/><Relationship Id="rId19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9.emf"/><Relationship Id="rId8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8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9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3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</a:t>
            </a:r>
            <a:r>
              <a:rPr lang="en-US" altLang="en-US" dirty="0" smtClean="0"/>
              <a:t>353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Getting Connected</a:t>
            </a:r>
            <a:br>
              <a:rPr lang="en-US" altLang="en-US" dirty="0" smtClean="0"/>
            </a:br>
            <a:r>
              <a:rPr lang="en-US" altLang="en-US" dirty="0" smtClean="0"/>
              <a:t>Reliable Transport, Ethernet, Wireless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Spring 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660066"/>
                </a:solidFill>
              </a:rPr>
              <a:t>Alefiya Hussain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CSMA Collisions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C93B4A-79FD-254E-A34E-B4A488344DAD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90117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322388"/>
            <a:ext cx="4506912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541338" y="1295400"/>
            <a:ext cx="379412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2400" dirty="0"/>
              <a:t>P</a:t>
            </a:r>
            <a:r>
              <a:rPr lang="en-US" sz="2400" b="0" dirty="0" smtClean="0"/>
              <a:t>ropagation delay:</a:t>
            </a:r>
            <a:r>
              <a:rPr lang="en-US" sz="2400" dirty="0"/>
              <a:t> </a:t>
            </a:r>
            <a:r>
              <a:rPr lang="en-US" sz="2400" b="0" dirty="0" smtClean="0"/>
              <a:t>two </a:t>
            </a:r>
            <a:r>
              <a:rPr lang="en-US" sz="2400" b="0" dirty="0"/>
              <a:t>nodes may not </a:t>
            </a:r>
            <a:r>
              <a:rPr lang="en-US" sz="2400" b="0" dirty="0" smtClean="0"/>
              <a:t>hear each other</a:t>
            </a:r>
            <a:r>
              <a:rPr lang="en-US" sz="2400" dirty="0" smtClean="0"/>
              <a:t>’</a:t>
            </a:r>
            <a:r>
              <a:rPr lang="en-US" sz="2400" b="0" dirty="0" smtClean="0"/>
              <a:t>s before sending.</a:t>
            </a:r>
            <a:endParaRPr lang="en-US" sz="2400" b="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3454568"/>
            <a:ext cx="4343401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sz="2400" b="0" dirty="0" smtClean="0">
                <a:latin typeface="Arial" charset="0"/>
              </a:rPr>
              <a:t>CSMA reduces but does not eliminate collisions</a:t>
            </a:r>
          </a:p>
          <a:p>
            <a:pPr algn="l" eaLnBrk="0" hangingPunct="0"/>
            <a:endParaRPr lang="en-US" sz="2400" i="1" dirty="0"/>
          </a:p>
          <a:p>
            <a:pPr algn="l" eaLnBrk="0" hangingPunct="0"/>
            <a:r>
              <a:rPr lang="en-US" sz="2400" b="0" i="1" dirty="0" smtClean="0">
                <a:latin typeface="Arial" charset="0"/>
              </a:rPr>
              <a:t>Biggest remaining problem?</a:t>
            </a:r>
          </a:p>
          <a:p>
            <a:pPr algn="l" eaLnBrk="0" hangingPunct="0"/>
            <a:endParaRPr lang="en-US" sz="2400" b="0" i="1" dirty="0" smtClean="0">
              <a:latin typeface="Arial" charset="0"/>
            </a:endParaRPr>
          </a:p>
          <a:p>
            <a:pPr algn="l" eaLnBrk="0" hangingPunct="0"/>
            <a:r>
              <a:rPr lang="en-US" sz="2400" dirty="0" smtClean="0">
                <a:latin typeface="+mn-lt"/>
              </a:rPr>
              <a:t>Collisions still take full slot!</a:t>
            </a:r>
          </a:p>
          <a:p>
            <a:pPr algn="l" eaLnBrk="0" hangingPunct="0"/>
            <a:r>
              <a:rPr lang="en-US" sz="2400" dirty="0" smtClean="0">
                <a:latin typeface="+mn-lt"/>
              </a:rPr>
              <a:t>How do you fix that?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2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A55AA-3D93-F242-9C7C-ED0F87DD0008}" type="slidenum">
              <a:rPr lang="en-US"/>
              <a:pPr/>
              <a:t>11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endParaRPr lang="en-US" dirty="0"/>
          </a:p>
          <a:p>
            <a:r>
              <a:rPr lang="en-US" dirty="0"/>
              <a:t>Collision detection </a:t>
            </a:r>
          </a:p>
          <a:p>
            <a:pPr lvl="1"/>
            <a:r>
              <a:rPr lang="en-US" dirty="0"/>
              <a:t>Easy in wired LANs: measure signal strengths, compare transmitted, received signals</a:t>
            </a:r>
          </a:p>
          <a:p>
            <a:pPr lvl="1"/>
            <a:r>
              <a:rPr lang="en-US" dirty="0"/>
              <a:t>Difficult in wireless LANs</a:t>
            </a:r>
          </a:p>
          <a:p>
            <a:pPr lvl="2"/>
            <a:r>
              <a:rPr lang="en-US" dirty="0"/>
              <a:t>Reception shut off while transmitting</a:t>
            </a:r>
          </a:p>
          <a:p>
            <a:pPr lvl="2"/>
            <a:r>
              <a:rPr lang="en-US" dirty="0"/>
              <a:t>Even if on, </a:t>
            </a:r>
            <a:r>
              <a:rPr lang="en-US" dirty="0">
                <a:solidFill>
                  <a:srgbClr val="FF3300"/>
                </a:solidFill>
              </a:rPr>
              <a:t>might not be able to hear the other sender</a:t>
            </a:r>
            <a:r>
              <a:rPr lang="en-US" dirty="0"/>
              <a:t>, even though </a:t>
            </a:r>
            <a:r>
              <a:rPr lang="en-US" dirty="0">
                <a:solidFill>
                  <a:srgbClr val="FF3300"/>
                </a:solidFill>
              </a:rPr>
              <a:t>the receiver can</a:t>
            </a:r>
          </a:p>
          <a:p>
            <a:pPr lvl="2">
              <a:buClr>
                <a:schemeClr val="tx2"/>
              </a:buClr>
            </a:pPr>
            <a:r>
              <a:rPr lang="en-US" dirty="0"/>
              <a:t>Leads to use of </a:t>
            </a:r>
            <a:r>
              <a:rPr lang="en-US" i="1" dirty="0"/>
              <a:t>collision avoidance</a:t>
            </a:r>
            <a:r>
              <a:rPr lang="en-US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199153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BA906-1DBA-CD42-A5F1-00A087AEF658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Collision Detection</a:t>
            </a:r>
          </a:p>
        </p:txBody>
      </p:sp>
      <p:pic>
        <p:nvPicPr>
          <p:cNvPr id="928771" name="Picture 3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600200"/>
            <a:ext cx="5459413" cy="4765675"/>
          </a:xfrm>
          <a:prstGeom prst="rect">
            <a:avLst/>
          </a:prstGeom>
          <a:noFill/>
        </p:spPr>
      </p:pic>
      <p:sp>
        <p:nvSpPr>
          <p:cNvPr id="928772" name="Rectangle 4"/>
          <p:cNvSpPr>
            <a:spLocks noChangeArrowheads="1"/>
          </p:cNvSpPr>
          <p:nvPr/>
        </p:nvSpPr>
        <p:spPr bwMode="auto">
          <a:xfrm>
            <a:off x="533400" y="1295400"/>
            <a:ext cx="27352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Both </a:t>
            </a:r>
            <a:r>
              <a:rPr lang="en-US">
                <a:solidFill>
                  <a:srgbClr val="FFCC00"/>
                </a:solidFill>
                <a:latin typeface="Arial" charset="0"/>
              </a:rPr>
              <a:t>B</a:t>
            </a:r>
            <a:r>
              <a:rPr lang="en-US" b="0">
                <a:latin typeface="Arial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="0">
                <a:latin typeface="Arial" charset="0"/>
              </a:rPr>
              <a:t> can tell that collision occurred.</a:t>
            </a:r>
          </a:p>
          <a:p>
            <a:pPr algn="l" eaLnBrk="0" hangingPunct="0"/>
            <a:endParaRPr lang="en-US" b="0">
              <a:latin typeface="Arial" charset="0"/>
            </a:endParaRPr>
          </a:p>
          <a:p>
            <a:pPr algn="l" eaLnBrk="0" hangingPunct="0"/>
            <a:r>
              <a:rPr lang="en-US" b="0">
                <a:latin typeface="Arial" charset="0"/>
              </a:rPr>
              <a:t>This lets them (1) know that they need to resend the frame,</a:t>
            </a:r>
          </a:p>
          <a:p>
            <a:pPr algn="l" eaLnBrk="0" hangingPunct="0"/>
            <a:r>
              <a:rPr lang="en-US" b="0">
                <a:latin typeface="Arial" charset="0"/>
              </a:rPr>
              <a:t>and (2) recognize that there’s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contention</a:t>
            </a:r>
            <a:r>
              <a:rPr lang="en-US" b="0">
                <a:latin typeface="Arial" charset="0"/>
              </a:rPr>
              <a:t> and adopt a strategy for dealing with it.</a:t>
            </a:r>
          </a:p>
          <a:p>
            <a:pPr algn="l" eaLnBrk="0" hangingPunct="0"/>
            <a:endParaRPr lang="en-US" b="0">
              <a:latin typeface="Arial" charset="0"/>
            </a:endParaRPr>
          </a:p>
          <a:p>
            <a:pPr algn="l" eaLnBrk="0" hangingPunct="0"/>
            <a:r>
              <a:rPr lang="en-US" b="0">
                <a:latin typeface="Arial" charset="0"/>
              </a:rPr>
              <a:t>Note: for this to work, we need restrictions on </a:t>
            </a:r>
            <a:r>
              <a:rPr lang="en-US">
                <a:latin typeface="Arial" charset="0"/>
              </a:rPr>
              <a:t>minimum frame size</a:t>
            </a:r>
            <a:r>
              <a:rPr lang="en-US" b="0">
                <a:latin typeface="Arial" charset="0"/>
              </a:rPr>
              <a:t> and </a:t>
            </a:r>
            <a:r>
              <a:rPr lang="en-US">
                <a:latin typeface="Arial" charset="0"/>
              </a:rPr>
              <a:t>maximum distance</a:t>
            </a:r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0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83066-BB39-B541-9E04-36F4F88905A8}" type="slidenum">
              <a:rPr lang="en-US"/>
              <a:pPr/>
              <a:t>13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Ethernet: CSMA/CD Protocol</a:t>
            </a:r>
            <a:endParaRPr lang="en-US"/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/>
              <a:t>Carrier sense</a:t>
            </a:r>
            <a:r>
              <a:rPr lang="en-US" sz="2400" dirty="0"/>
              <a:t>: wait for link to be idle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Collision detection</a:t>
            </a:r>
            <a:r>
              <a:rPr lang="en-US" sz="2400" dirty="0"/>
              <a:t>: listen while transmitting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collision: transmission is complete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Collision: abort transmission &amp; send </a:t>
            </a:r>
            <a:r>
              <a:rPr lang="en-US" b="1" dirty="0">
                <a:solidFill>
                  <a:srgbClr val="0000FF"/>
                </a:solidFill>
              </a:rPr>
              <a:t>jam</a:t>
            </a:r>
            <a:r>
              <a:rPr lang="en-US" dirty="0"/>
              <a:t> signal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Random access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00FF"/>
                </a:solidFill>
              </a:rPr>
              <a:t>exponential back-off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dirty="0"/>
              <a:t>After collision, wait a random time before trying again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… and wait for K*512 bit times before trying again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The</a:t>
            </a:r>
            <a:r>
              <a:rPr lang="en-US" sz="2400" dirty="0"/>
              <a:t> wired LAN technology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Hugely</a:t>
            </a:r>
            <a:r>
              <a:rPr lang="en-US" dirty="0"/>
              <a:t> successful: 3/10/100/1000/10000 Mbps </a:t>
            </a:r>
          </a:p>
        </p:txBody>
      </p:sp>
      <p:pic>
        <p:nvPicPr>
          <p:cNvPr id="939012" name="Picture 4" descr="551 metcalfe-enet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81000"/>
            <a:ext cx="2438400" cy="1306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544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A699-8FF7-0948-BF18-91F1006C8982}" type="slidenum">
              <a:rPr lang="en-US"/>
              <a:pPr/>
              <a:t>14</a:t>
            </a:fld>
            <a:endParaRPr lang="en-US"/>
          </a:p>
        </p:txBody>
      </p:sp>
      <p:sp>
        <p:nvSpPr>
          <p:cNvPr id="181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Packet Size</a:t>
            </a:r>
          </a:p>
        </p:txBody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enforce a minimum packet size?</a:t>
            </a:r>
          </a:p>
          <a:p>
            <a:r>
              <a:rPr lang="en-US"/>
              <a:t>Give a host enough time to detect collisions</a:t>
            </a:r>
          </a:p>
          <a:p>
            <a:r>
              <a:rPr lang="en-US"/>
              <a:t>In Ethernet, minimum packet size = 64 bytes (two 6-byte addresses, 2-byte type, 4-byte CRC, and 46 bytes of data)</a:t>
            </a:r>
          </a:p>
          <a:p>
            <a:r>
              <a:rPr lang="en-US"/>
              <a:t>If host has less than 46 bytes to send, the adaptor pads (adds) bytes to make it 46 bytes</a:t>
            </a:r>
          </a:p>
          <a:p>
            <a:r>
              <a:rPr lang="en-US"/>
              <a:t>What is the relationship between minimum packet size and the length of the LAN? </a:t>
            </a:r>
          </a:p>
        </p:txBody>
      </p:sp>
    </p:spTree>
    <p:extLst>
      <p:ext uri="{BB962C8B-B14F-4D97-AF65-F5344CB8AC3E}">
        <p14:creationId xmlns:p14="http://schemas.microsoft.com/office/powerpoint/2010/main" val="42126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1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2133600" cy="457200"/>
          </a:xfrm>
        </p:spPr>
        <p:txBody>
          <a:bodyPr/>
          <a:lstStyle/>
          <a:p>
            <a:fld id="{1F587648-D3E1-2245-852C-731AD493E217}" type="slidenum">
              <a:rPr lang="en-US"/>
              <a:pPr/>
              <a:t>15</a:t>
            </a:fld>
            <a:endParaRPr lang="en-US"/>
          </a:p>
        </p:txBody>
      </p:sp>
      <p:sp>
        <p:nvSpPr>
          <p:cNvPr id="181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Packet Size (more)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95600" y="1600200"/>
            <a:ext cx="457200" cy="533400"/>
            <a:chOff x="712" y="2330"/>
            <a:chExt cx="286" cy="288"/>
          </a:xfrm>
        </p:grpSpPr>
        <p:sp>
          <p:nvSpPr>
            <p:cNvPr id="1812484" name="Freeform 4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/>
              <a:ahLst/>
              <a:cxnLst>
                <a:cxn ang="0">
                  <a:pos x="126" y="377"/>
                </a:cxn>
                <a:cxn ang="0">
                  <a:pos x="0" y="377"/>
                </a:cxn>
                <a:cxn ang="0">
                  <a:pos x="0" y="577"/>
                </a:cxn>
                <a:cxn ang="0">
                  <a:pos x="572" y="577"/>
                </a:cxn>
                <a:cxn ang="0">
                  <a:pos x="572" y="377"/>
                </a:cxn>
                <a:cxn ang="0">
                  <a:pos x="446" y="377"/>
                </a:cxn>
                <a:cxn ang="0">
                  <a:pos x="446" y="350"/>
                </a:cxn>
                <a:cxn ang="0">
                  <a:pos x="500" y="350"/>
                </a:cxn>
                <a:cxn ang="0">
                  <a:pos x="500" y="0"/>
                </a:cxn>
                <a:cxn ang="0">
                  <a:pos x="71" y="0"/>
                </a:cxn>
                <a:cxn ang="0">
                  <a:pos x="71" y="350"/>
                </a:cxn>
                <a:cxn ang="0">
                  <a:pos x="126" y="350"/>
                </a:cxn>
                <a:cxn ang="0">
                  <a:pos x="126" y="377"/>
                </a:cxn>
              </a:cxnLst>
              <a:rect l="0" t="0" r="r" b="b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85" name="Line 5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86" name="Line 6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87" name="Freeform 7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87" y="161"/>
                </a:cxn>
                <a:cxn ang="0">
                  <a:pos x="187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204" y="27"/>
                </a:cxn>
                <a:cxn ang="0">
                  <a:pos x="231" y="27"/>
                </a:cxn>
                <a:cxn ang="0">
                  <a:pos x="231" y="0"/>
                </a:cxn>
                <a:cxn ang="0">
                  <a:pos x="204" y="0"/>
                </a:cxn>
                <a:cxn ang="0">
                  <a:pos x="204" y="27"/>
                </a:cxn>
              </a:cxnLst>
              <a:rect l="0" t="0" r="r" b="b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88" name="Line 8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89" name="Line 9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0" name="Line 10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1" name="Rectangle 11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2" name="Freeform 12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/>
              <a:ahLst/>
              <a:cxnLst>
                <a:cxn ang="0">
                  <a:pos x="450" y="277"/>
                </a:cxn>
                <a:cxn ang="0">
                  <a:pos x="469" y="277"/>
                </a:cxn>
                <a:cxn ang="0">
                  <a:pos x="469" y="269"/>
                </a:cxn>
                <a:cxn ang="0">
                  <a:pos x="450" y="269"/>
                </a:cxn>
                <a:cxn ang="0">
                  <a:pos x="450" y="277"/>
                </a:cxn>
                <a:cxn ang="0">
                  <a:pos x="122" y="229"/>
                </a:cxn>
                <a:cxn ang="0">
                  <a:pos x="122" y="27"/>
                </a:cxn>
                <a:cxn ang="0">
                  <a:pos x="416" y="27"/>
                </a:cxn>
                <a:cxn ang="0">
                  <a:pos x="416" y="229"/>
                </a:cxn>
                <a:cxn ang="0">
                  <a:pos x="122" y="229"/>
                </a:cxn>
                <a:cxn ang="0">
                  <a:pos x="109" y="243"/>
                </a:cxn>
                <a:cxn ang="0">
                  <a:pos x="429" y="243"/>
                </a:cxn>
                <a:cxn ang="0">
                  <a:pos x="429" y="14"/>
                </a:cxn>
                <a:cxn ang="0">
                  <a:pos x="443" y="14"/>
                </a:cxn>
                <a:cxn ang="0">
                  <a:pos x="443" y="0"/>
                </a:cxn>
                <a:cxn ang="0">
                  <a:pos x="94" y="0"/>
                </a:cxn>
                <a:cxn ang="0">
                  <a:pos x="94" y="256"/>
                </a:cxn>
                <a:cxn ang="0">
                  <a:pos x="109" y="256"/>
                </a:cxn>
                <a:cxn ang="0">
                  <a:pos x="109" y="243"/>
                </a:cxn>
                <a:cxn ang="0">
                  <a:pos x="0" y="373"/>
                </a:cxn>
                <a:cxn ang="0">
                  <a:pos x="54" y="373"/>
                </a:cxn>
                <a:cxn ang="0">
                  <a:pos x="54" y="356"/>
                </a:cxn>
                <a:cxn ang="0">
                  <a:pos x="0" y="356"/>
                </a:cxn>
                <a:cxn ang="0">
                  <a:pos x="0" y="373"/>
                </a:cxn>
                <a:cxn ang="0">
                  <a:pos x="313" y="387"/>
                </a:cxn>
                <a:cxn ang="0">
                  <a:pos x="429" y="387"/>
                </a:cxn>
                <a:cxn ang="0">
                  <a:pos x="429" y="379"/>
                </a:cxn>
                <a:cxn ang="0">
                  <a:pos x="313" y="379"/>
                </a:cxn>
                <a:cxn ang="0">
                  <a:pos x="313" y="387"/>
                </a:cxn>
                <a:cxn ang="0">
                  <a:pos x="519" y="364"/>
                </a:cxn>
                <a:cxn ang="0">
                  <a:pos x="538" y="364"/>
                </a:cxn>
                <a:cxn ang="0">
                  <a:pos x="538" y="356"/>
                </a:cxn>
                <a:cxn ang="0">
                  <a:pos x="519" y="356"/>
                </a:cxn>
                <a:cxn ang="0">
                  <a:pos x="519" y="364"/>
                </a:cxn>
                <a:cxn ang="0">
                  <a:pos x="519" y="383"/>
                </a:cxn>
                <a:cxn ang="0">
                  <a:pos x="538" y="383"/>
                </a:cxn>
                <a:cxn ang="0">
                  <a:pos x="538" y="373"/>
                </a:cxn>
                <a:cxn ang="0">
                  <a:pos x="519" y="373"/>
                </a:cxn>
                <a:cxn ang="0">
                  <a:pos x="519" y="383"/>
                </a:cxn>
              </a:cxnLst>
              <a:rect l="0" t="0" r="r" b="b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3" name="Line 13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4" name="Line 14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495" name="Line 15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12496" name="Rectangle 16"/>
          <p:cNvSpPr>
            <a:spLocks noChangeArrowheads="1"/>
          </p:cNvSpPr>
          <p:nvPr/>
        </p:nvSpPr>
        <p:spPr bwMode="auto">
          <a:xfrm>
            <a:off x="3048000" y="2224088"/>
            <a:ext cx="1524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497" name="Rectangle 17"/>
          <p:cNvSpPr>
            <a:spLocks noChangeArrowheads="1"/>
          </p:cNvSpPr>
          <p:nvPr/>
        </p:nvSpPr>
        <p:spPr bwMode="auto">
          <a:xfrm>
            <a:off x="8153400" y="2224088"/>
            <a:ext cx="152400" cy="152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498" name="Line 18"/>
          <p:cNvSpPr>
            <a:spLocks noChangeShapeType="1"/>
          </p:cNvSpPr>
          <p:nvPr/>
        </p:nvSpPr>
        <p:spPr bwMode="auto">
          <a:xfrm>
            <a:off x="3200400" y="2300288"/>
            <a:ext cx="50292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499" name="Line 19"/>
          <p:cNvSpPr>
            <a:spLocks noChangeShapeType="1"/>
          </p:cNvSpPr>
          <p:nvPr/>
        </p:nvSpPr>
        <p:spPr bwMode="auto">
          <a:xfrm flipV="1">
            <a:off x="3124200" y="2147888"/>
            <a:ext cx="1588" cy="138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algn="l"/>
            <a:endParaRPr lang="en-US"/>
          </a:p>
        </p:txBody>
      </p:sp>
      <p:sp>
        <p:nvSpPr>
          <p:cNvPr id="1812500" name="Line 20"/>
          <p:cNvSpPr>
            <a:spLocks noChangeShapeType="1"/>
          </p:cNvSpPr>
          <p:nvPr/>
        </p:nvSpPr>
        <p:spPr bwMode="auto">
          <a:xfrm flipV="1">
            <a:off x="8229600" y="2147888"/>
            <a:ext cx="1588" cy="138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01" name="Line 21"/>
          <p:cNvSpPr>
            <a:spLocks noChangeShapeType="1"/>
          </p:cNvSpPr>
          <p:nvPr/>
        </p:nvSpPr>
        <p:spPr bwMode="auto">
          <a:xfrm flipV="1">
            <a:off x="3352800" y="19050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02" name="Text Box 22"/>
          <p:cNvSpPr txBox="1">
            <a:spLocks noChangeArrowheads="1"/>
          </p:cNvSpPr>
          <p:nvPr/>
        </p:nvSpPr>
        <p:spPr bwMode="auto">
          <a:xfrm>
            <a:off x="4618038" y="1627188"/>
            <a:ext cx="18542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propagation delay (d)</a:t>
            </a:r>
          </a:p>
        </p:txBody>
      </p:sp>
      <p:sp>
        <p:nvSpPr>
          <p:cNvPr id="1812503" name="Rectangle 23"/>
          <p:cNvSpPr>
            <a:spLocks noChangeArrowheads="1"/>
          </p:cNvSpPr>
          <p:nvPr/>
        </p:nvSpPr>
        <p:spPr bwMode="auto">
          <a:xfrm>
            <a:off x="3124200" y="2438400"/>
            <a:ext cx="762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504" name="Text Box 24"/>
          <p:cNvSpPr txBox="1">
            <a:spLocks noChangeArrowheads="1"/>
          </p:cNvSpPr>
          <p:nvPr/>
        </p:nvSpPr>
        <p:spPr bwMode="auto">
          <a:xfrm>
            <a:off x="0" y="1479550"/>
            <a:ext cx="2389177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dirty="0">
                <a:latin typeface="Arial" charset="0"/>
              </a:rPr>
              <a:t>a) Time = </a:t>
            </a:r>
            <a:r>
              <a:rPr lang="en-US" dirty="0" err="1">
                <a:latin typeface="Arial" charset="0"/>
              </a:rPr>
              <a:t>t</a:t>
            </a:r>
            <a:r>
              <a:rPr lang="en-US" dirty="0">
                <a:latin typeface="Arial" charset="0"/>
              </a:rPr>
              <a:t>; Host 1 </a:t>
            </a:r>
          </a:p>
          <a:p>
            <a:pPr marL="457200" indent="-457200" algn="l"/>
            <a:r>
              <a:rPr lang="en-US" dirty="0">
                <a:latin typeface="Arial" charset="0"/>
              </a:rPr>
              <a:t>starts to send frame</a:t>
            </a:r>
          </a:p>
        </p:txBody>
      </p:sp>
      <p:sp>
        <p:nvSpPr>
          <p:cNvPr id="1812505" name="Text Box 25"/>
          <p:cNvSpPr txBox="1">
            <a:spLocks noChangeArrowheads="1"/>
          </p:cNvSpPr>
          <p:nvPr/>
        </p:nvSpPr>
        <p:spPr bwMode="auto">
          <a:xfrm>
            <a:off x="2779713" y="1322388"/>
            <a:ext cx="693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Host 1</a:t>
            </a:r>
          </a:p>
        </p:txBody>
      </p:sp>
      <p:sp>
        <p:nvSpPr>
          <p:cNvPr id="1812506" name="Text Box 26"/>
          <p:cNvSpPr txBox="1">
            <a:spLocks noChangeArrowheads="1"/>
          </p:cNvSpPr>
          <p:nvPr/>
        </p:nvSpPr>
        <p:spPr bwMode="auto">
          <a:xfrm>
            <a:off x="7885113" y="1322388"/>
            <a:ext cx="693737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latin typeface="Arial" charset="0"/>
              </a:rPr>
              <a:t>Host 2</a:t>
            </a:r>
          </a:p>
        </p:txBody>
      </p:sp>
      <p:sp>
        <p:nvSpPr>
          <p:cNvPr id="1812507" name="Line 27"/>
          <p:cNvSpPr>
            <a:spLocks noChangeShapeType="1"/>
          </p:cNvSpPr>
          <p:nvPr/>
        </p:nvSpPr>
        <p:spPr bwMode="auto">
          <a:xfrm>
            <a:off x="3276600" y="2438400"/>
            <a:ext cx="381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8001000" y="1600200"/>
            <a:ext cx="457200" cy="533400"/>
            <a:chOff x="712" y="2330"/>
            <a:chExt cx="286" cy="288"/>
          </a:xfrm>
        </p:grpSpPr>
        <p:sp>
          <p:nvSpPr>
            <p:cNvPr id="1812509" name="Freeform 29"/>
            <p:cNvSpPr>
              <a:spLocks/>
            </p:cNvSpPr>
            <p:nvPr/>
          </p:nvSpPr>
          <p:spPr bwMode="auto">
            <a:xfrm>
              <a:off x="712" y="2330"/>
              <a:ext cx="286" cy="288"/>
            </a:xfrm>
            <a:custGeom>
              <a:avLst/>
              <a:gdLst/>
              <a:ahLst/>
              <a:cxnLst>
                <a:cxn ang="0">
                  <a:pos x="126" y="377"/>
                </a:cxn>
                <a:cxn ang="0">
                  <a:pos x="0" y="377"/>
                </a:cxn>
                <a:cxn ang="0">
                  <a:pos x="0" y="577"/>
                </a:cxn>
                <a:cxn ang="0">
                  <a:pos x="572" y="577"/>
                </a:cxn>
                <a:cxn ang="0">
                  <a:pos x="572" y="377"/>
                </a:cxn>
                <a:cxn ang="0">
                  <a:pos x="446" y="377"/>
                </a:cxn>
                <a:cxn ang="0">
                  <a:pos x="446" y="350"/>
                </a:cxn>
                <a:cxn ang="0">
                  <a:pos x="500" y="350"/>
                </a:cxn>
                <a:cxn ang="0">
                  <a:pos x="500" y="0"/>
                </a:cxn>
                <a:cxn ang="0">
                  <a:pos x="71" y="0"/>
                </a:cxn>
                <a:cxn ang="0">
                  <a:pos x="71" y="350"/>
                </a:cxn>
                <a:cxn ang="0">
                  <a:pos x="126" y="350"/>
                </a:cxn>
                <a:cxn ang="0">
                  <a:pos x="126" y="377"/>
                </a:cxn>
              </a:cxnLst>
              <a:rect l="0" t="0" r="r" b="b"/>
              <a:pathLst>
                <a:path w="572" h="577">
                  <a:moveTo>
                    <a:pt x="126" y="377"/>
                  </a:moveTo>
                  <a:lnTo>
                    <a:pt x="0" y="377"/>
                  </a:lnTo>
                  <a:lnTo>
                    <a:pt x="0" y="577"/>
                  </a:lnTo>
                  <a:lnTo>
                    <a:pt x="572" y="577"/>
                  </a:lnTo>
                  <a:lnTo>
                    <a:pt x="572" y="377"/>
                  </a:lnTo>
                  <a:lnTo>
                    <a:pt x="446" y="377"/>
                  </a:lnTo>
                  <a:lnTo>
                    <a:pt x="446" y="350"/>
                  </a:lnTo>
                  <a:lnTo>
                    <a:pt x="500" y="350"/>
                  </a:lnTo>
                  <a:lnTo>
                    <a:pt x="500" y="0"/>
                  </a:lnTo>
                  <a:lnTo>
                    <a:pt x="71" y="0"/>
                  </a:lnTo>
                  <a:lnTo>
                    <a:pt x="71" y="350"/>
                  </a:lnTo>
                  <a:lnTo>
                    <a:pt x="126" y="350"/>
                  </a:lnTo>
                  <a:lnTo>
                    <a:pt x="126" y="37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0" name="Line 30"/>
            <p:cNvSpPr>
              <a:spLocks noChangeShapeType="1"/>
            </p:cNvSpPr>
            <p:nvPr/>
          </p:nvSpPr>
          <p:spPr bwMode="auto">
            <a:xfrm>
              <a:off x="774" y="2518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1" name="Line 31"/>
            <p:cNvSpPr>
              <a:spLocks noChangeShapeType="1"/>
            </p:cNvSpPr>
            <p:nvPr/>
          </p:nvSpPr>
          <p:spPr bwMode="auto">
            <a:xfrm>
              <a:off x="774" y="2505"/>
              <a:ext cx="1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2" name="Freeform 32"/>
            <p:cNvSpPr>
              <a:spLocks noEditPoints="1"/>
            </p:cNvSpPr>
            <p:nvPr/>
          </p:nvSpPr>
          <p:spPr bwMode="auto">
            <a:xfrm>
              <a:off x="859" y="2528"/>
              <a:ext cx="116" cy="81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187" y="161"/>
                </a:cxn>
                <a:cxn ang="0">
                  <a:pos x="187" y="0"/>
                </a:cxn>
                <a:cxn ang="0">
                  <a:pos x="0" y="0"/>
                </a:cxn>
                <a:cxn ang="0">
                  <a:pos x="0" y="161"/>
                </a:cxn>
                <a:cxn ang="0">
                  <a:pos x="204" y="27"/>
                </a:cxn>
                <a:cxn ang="0">
                  <a:pos x="231" y="27"/>
                </a:cxn>
                <a:cxn ang="0">
                  <a:pos x="231" y="0"/>
                </a:cxn>
                <a:cxn ang="0">
                  <a:pos x="204" y="0"/>
                </a:cxn>
                <a:cxn ang="0">
                  <a:pos x="204" y="27"/>
                </a:cxn>
              </a:cxnLst>
              <a:rect l="0" t="0" r="r" b="b"/>
              <a:pathLst>
                <a:path w="231" h="161">
                  <a:moveTo>
                    <a:pt x="0" y="161"/>
                  </a:moveTo>
                  <a:lnTo>
                    <a:pt x="187" y="161"/>
                  </a:lnTo>
                  <a:lnTo>
                    <a:pt x="187" y="0"/>
                  </a:lnTo>
                  <a:lnTo>
                    <a:pt x="0" y="0"/>
                  </a:lnTo>
                  <a:lnTo>
                    <a:pt x="0" y="161"/>
                  </a:lnTo>
                  <a:close/>
                  <a:moveTo>
                    <a:pt x="204" y="27"/>
                  </a:moveTo>
                  <a:lnTo>
                    <a:pt x="231" y="27"/>
                  </a:lnTo>
                  <a:lnTo>
                    <a:pt x="231" y="0"/>
                  </a:lnTo>
                  <a:lnTo>
                    <a:pt x="204" y="0"/>
                  </a:lnTo>
                  <a:lnTo>
                    <a:pt x="204" y="27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3" name="Line 33"/>
            <p:cNvSpPr>
              <a:spLocks noChangeShapeType="1"/>
            </p:cNvSpPr>
            <p:nvPr/>
          </p:nvSpPr>
          <p:spPr bwMode="auto">
            <a:xfrm>
              <a:off x="859" y="2555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4" name="Line 34"/>
            <p:cNvSpPr>
              <a:spLocks noChangeShapeType="1"/>
            </p:cNvSpPr>
            <p:nvPr/>
          </p:nvSpPr>
          <p:spPr bwMode="auto">
            <a:xfrm>
              <a:off x="859" y="2582"/>
              <a:ext cx="9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5" name="Line 35"/>
            <p:cNvSpPr>
              <a:spLocks noChangeShapeType="1"/>
            </p:cNvSpPr>
            <p:nvPr/>
          </p:nvSpPr>
          <p:spPr bwMode="auto">
            <a:xfrm>
              <a:off x="863" y="2568"/>
              <a:ext cx="8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6" name="Rectangle 36"/>
            <p:cNvSpPr>
              <a:spLocks noChangeArrowheads="1"/>
            </p:cNvSpPr>
            <p:nvPr/>
          </p:nvSpPr>
          <p:spPr bwMode="auto">
            <a:xfrm>
              <a:off x="913" y="2560"/>
              <a:ext cx="26" cy="17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7" name="Freeform 37"/>
            <p:cNvSpPr>
              <a:spLocks noEditPoints="1"/>
            </p:cNvSpPr>
            <p:nvPr/>
          </p:nvSpPr>
          <p:spPr bwMode="auto">
            <a:xfrm>
              <a:off x="720" y="2350"/>
              <a:ext cx="269" cy="193"/>
            </a:xfrm>
            <a:custGeom>
              <a:avLst/>
              <a:gdLst/>
              <a:ahLst/>
              <a:cxnLst>
                <a:cxn ang="0">
                  <a:pos x="450" y="277"/>
                </a:cxn>
                <a:cxn ang="0">
                  <a:pos x="469" y="277"/>
                </a:cxn>
                <a:cxn ang="0">
                  <a:pos x="469" y="269"/>
                </a:cxn>
                <a:cxn ang="0">
                  <a:pos x="450" y="269"/>
                </a:cxn>
                <a:cxn ang="0">
                  <a:pos x="450" y="277"/>
                </a:cxn>
                <a:cxn ang="0">
                  <a:pos x="122" y="229"/>
                </a:cxn>
                <a:cxn ang="0">
                  <a:pos x="122" y="27"/>
                </a:cxn>
                <a:cxn ang="0">
                  <a:pos x="416" y="27"/>
                </a:cxn>
                <a:cxn ang="0">
                  <a:pos x="416" y="229"/>
                </a:cxn>
                <a:cxn ang="0">
                  <a:pos x="122" y="229"/>
                </a:cxn>
                <a:cxn ang="0">
                  <a:pos x="109" y="243"/>
                </a:cxn>
                <a:cxn ang="0">
                  <a:pos x="429" y="243"/>
                </a:cxn>
                <a:cxn ang="0">
                  <a:pos x="429" y="14"/>
                </a:cxn>
                <a:cxn ang="0">
                  <a:pos x="443" y="14"/>
                </a:cxn>
                <a:cxn ang="0">
                  <a:pos x="443" y="0"/>
                </a:cxn>
                <a:cxn ang="0">
                  <a:pos x="94" y="0"/>
                </a:cxn>
                <a:cxn ang="0">
                  <a:pos x="94" y="256"/>
                </a:cxn>
                <a:cxn ang="0">
                  <a:pos x="109" y="256"/>
                </a:cxn>
                <a:cxn ang="0">
                  <a:pos x="109" y="243"/>
                </a:cxn>
                <a:cxn ang="0">
                  <a:pos x="0" y="373"/>
                </a:cxn>
                <a:cxn ang="0">
                  <a:pos x="54" y="373"/>
                </a:cxn>
                <a:cxn ang="0">
                  <a:pos x="54" y="356"/>
                </a:cxn>
                <a:cxn ang="0">
                  <a:pos x="0" y="356"/>
                </a:cxn>
                <a:cxn ang="0">
                  <a:pos x="0" y="373"/>
                </a:cxn>
                <a:cxn ang="0">
                  <a:pos x="313" y="387"/>
                </a:cxn>
                <a:cxn ang="0">
                  <a:pos x="429" y="387"/>
                </a:cxn>
                <a:cxn ang="0">
                  <a:pos x="429" y="379"/>
                </a:cxn>
                <a:cxn ang="0">
                  <a:pos x="313" y="379"/>
                </a:cxn>
                <a:cxn ang="0">
                  <a:pos x="313" y="387"/>
                </a:cxn>
                <a:cxn ang="0">
                  <a:pos x="519" y="364"/>
                </a:cxn>
                <a:cxn ang="0">
                  <a:pos x="538" y="364"/>
                </a:cxn>
                <a:cxn ang="0">
                  <a:pos x="538" y="356"/>
                </a:cxn>
                <a:cxn ang="0">
                  <a:pos x="519" y="356"/>
                </a:cxn>
                <a:cxn ang="0">
                  <a:pos x="519" y="364"/>
                </a:cxn>
                <a:cxn ang="0">
                  <a:pos x="519" y="383"/>
                </a:cxn>
                <a:cxn ang="0">
                  <a:pos x="538" y="383"/>
                </a:cxn>
                <a:cxn ang="0">
                  <a:pos x="538" y="373"/>
                </a:cxn>
                <a:cxn ang="0">
                  <a:pos x="519" y="373"/>
                </a:cxn>
                <a:cxn ang="0">
                  <a:pos x="519" y="383"/>
                </a:cxn>
              </a:cxnLst>
              <a:rect l="0" t="0" r="r" b="b"/>
              <a:pathLst>
                <a:path w="538" h="387">
                  <a:moveTo>
                    <a:pt x="450" y="277"/>
                  </a:moveTo>
                  <a:lnTo>
                    <a:pt x="469" y="277"/>
                  </a:lnTo>
                  <a:lnTo>
                    <a:pt x="469" y="269"/>
                  </a:lnTo>
                  <a:lnTo>
                    <a:pt x="450" y="269"/>
                  </a:lnTo>
                  <a:lnTo>
                    <a:pt x="450" y="277"/>
                  </a:lnTo>
                  <a:close/>
                  <a:moveTo>
                    <a:pt x="122" y="229"/>
                  </a:moveTo>
                  <a:lnTo>
                    <a:pt x="122" y="27"/>
                  </a:lnTo>
                  <a:lnTo>
                    <a:pt x="416" y="27"/>
                  </a:lnTo>
                  <a:lnTo>
                    <a:pt x="416" y="229"/>
                  </a:lnTo>
                  <a:lnTo>
                    <a:pt x="122" y="229"/>
                  </a:lnTo>
                  <a:close/>
                  <a:moveTo>
                    <a:pt x="109" y="243"/>
                  </a:moveTo>
                  <a:lnTo>
                    <a:pt x="429" y="243"/>
                  </a:lnTo>
                  <a:lnTo>
                    <a:pt x="429" y="14"/>
                  </a:lnTo>
                  <a:lnTo>
                    <a:pt x="443" y="14"/>
                  </a:lnTo>
                  <a:lnTo>
                    <a:pt x="443" y="0"/>
                  </a:lnTo>
                  <a:lnTo>
                    <a:pt x="94" y="0"/>
                  </a:lnTo>
                  <a:lnTo>
                    <a:pt x="94" y="256"/>
                  </a:lnTo>
                  <a:lnTo>
                    <a:pt x="109" y="256"/>
                  </a:lnTo>
                  <a:lnTo>
                    <a:pt x="109" y="243"/>
                  </a:lnTo>
                  <a:close/>
                  <a:moveTo>
                    <a:pt x="0" y="373"/>
                  </a:moveTo>
                  <a:lnTo>
                    <a:pt x="54" y="373"/>
                  </a:lnTo>
                  <a:lnTo>
                    <a:pt x="54" y="356"/>
                  </a:lnTo>
                  <a:lnTo>
                    <a:pt x="0" y="356"/>
                  </a:lnTo>
                  <a:lnTo>
                    <a:pt x="0" y="373"/>
                  </a:lnTo>
                  <a:close/>
                  <a:moveTo>
                    <a:pt x="313" y="387"/>
                  </a:moveTo>
                  <a:lnTo>
                    <a:pt x="429" y="387"/>
                  </a:lnTo>
                  <a:lnTo>
                    <a:pt x="429" y="379"/>
                  </a:lnTo>
                  <a:lnTo>
                    <a:pt x="313" y="379"/>
                  </a:lnTo>
                  <a:lnTo>
                    <a:pt x="313" y="387"/>
                  </a:lnTo>
                  <a:close/>
                  <a:moveTo>
                    <a:pt x="519" y="364"/>
                  </a:moveTo>
                  <a:lnTo>
                    <a:pt x="538" y="364"/>
                  </a:lnTo>
                  <a:lnTo>
                    <a:pt x="538" y="356"/>
                  </a:lnTo>
                  <a:lnTo>
                    <a:pt x="519" y="356"/>
                  </a:lnTo>
                  <a:lnTo>
                    <a:pt x="519" y="364"/>
                  </a:lnTo>
                  <a:close/>
                  <a:moveTo>
                    <a:pt x="519" y="383"/>
                  </a:moveTo>
                  <a:lnTo>
                    <a:pt x="538" y="383"/>
                  </a:lnTo>
                  <a:lnTo>
                    <a:pt x="538" y="373"/>
                  </a:lnTo>
                  <a:lnTo>
                    <a:pt x="519" y="373"/>
                  </a:lnTo>
                  <a:lnTo>
                    <a:pt x="519" y="383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8" name="Line 38"/>
            <p:cNvSpPr>
              <a:spLocks noChangeShapeType="1"/>
            </p:cNvSpPr>
            <p:nvPr/>
          </p:nvSpPr>
          <p:spPr bwMode="auto">
            <a:xfrm>
              <a:off x="747" y="2495"/>
              <a:ext cx="21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19" name="Line 39"/>
            <p:cNvSpPr>
              <a:spLocks noChangeShapeType="1"/>
            </p:cNvSpPr>
            <p:nvPr/>
          </p:nvSpPr>
          <p:spPr bwMode="auto">
            <a:xfrm flipV="1">
              <a:off x="801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20" name="Line 40"/>
            <p:cNvSpPr>
              <a:spLocks noChangeShapeType="1"/>
            </p:cNvSpPr>
            <p:nvPr/>
          </p:nvSpPr>
          <p:spPr bwMode="auto">
            <a:xfrm flipV="1">
              <a:off x="855" y="2495"/>
              <a:ext cx="1" cy="1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0" y="2590800"/>
            <a:ext cx="8610600" cy="1381125"/>
            <a:chOff x="-192" y="1632"/>
            <a:chExt cx="5424" cy="870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652" y="1807"/>
              <a:ext cx="288" cy="336"/>
              <a:chOff x="712" y="2330"/>
              <a:chExt cx="286" cy="288"/>
            </a:xfrm>
          </p:grpSpPr>
          <p:sp>
            <p:nvSpPr>
              <p:cNvPr id="1812523" name="Freeform 43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/>
                <a:ahLst/>
                <a:cxnLst>
                  <a:cxn ang="0">
                    <a:pos x="126" y="377"/>
                  </a:cxn>
                  <a:cxn ang="0">
                    <a:pos x="0" y="377"/>
                  </a:cxn>
                  <a:cxn ang="0">
                    <a:pos x="0" y="577"/>
                  </a:cxn>
                  <a:cxn ang="0">
                    <a:pos x="572" y="577"/>
                  </a:cxn>
                  <a:cxn ang="0">
                    <a:pos x="572" y="377"/>
                  </a:cxn>
                  <a:cxn ang="0">
                    <a:pos x="446" y="377"/>
                  </a:cxn>
                  <a:cxn ang="0">
                    <a:pos x="446" y="350"/>
                  </a:cxn>
                  <a:cxn ang="0">
                    <a:pos x="500" y="350"/>
                  </a:cxn>
                  <a:cxn ang="0">
                    <a:pos x="500" y="0"/>
                  </a:cxn>
                  <a:cxn ang="0">
                    <a:pos x="71" y="0"/>
                  </a:cxn>
                  <a:cxn ang="0">
                    <a:pos x="71" y="350"/>
                  </a:cxn>
                  <a:cxn ang="0">
                    <a:pos x="126" y="350"/>
                  </a:cxn>
                  <a:cxn ang="0">
                    <a:pos x="126" y="377"/>
                  </a:cxn>
                </a:cxnLst>
                <a:rect l="0" t="0" r="r" b="b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4" name="Line 44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5" name="Line 45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6" name="Freeform 46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87" y="161"/>
                  </a:cxn>
                  <a:cxn ang="0">
                    <a:pos x="187" y="0"/>
                  </a:cxn>
                  <a:cxn ang="0">
                    <a:pos x="0" y="0"/>
                  </a:cxn>
                  <a:cxn ang="0">
                    <a:pos x="0" y="161"/>
                  </a:cxn>
                  <a:cxn ang="0">
                    <a:pos x="204" y="27"/>
                  </a:cxn>
                  <a:cxn ang="0">
                    <a:pos x="231" y="27"/>
                  </a:cxn>
                  <a:cxn ang="0">
                    <a:pos x="231" y="0"/>
                  </a:cxn>
                  <a:cxn ang="0">
                    <a:pos x="204" y="0"/>
                  </a:cxn>
                  <a:cxn ang="0">
                    <a:pos x="204" y="27"/>
                  </a:cxn>
                </a:cxnLst>
                <a:rect l="0" t="0" r="r" b="b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7" name="Line 47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8" name="Line 48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29" name="Line 49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30" name="Rectangle 50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31" name="Freeform 51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/>
                <a:ahLst/>
                <a:cxnLst>
                  <a:cxn ang="0">
                    <a:pos x="450" y="277"/>
                  </a:cxn>
                  <a:cxn ang="0">
                    <a:pos x="469" y="277"/>
                  </a:cxn>
                  <a:cxn ang="0">
                    <a:pos x="469" y="269"/>
                  </a:cxn>
                  <a:cxn ang="0">
                    <a:pos x="450" y="269"/>
                  </a:cxn>
                  <a:cxn ang="0">
                    <a:pos x="450" y="277"/>
                  </a:cxn>
                  <a:cxn ang="0">
                    <a:pos x="122" y="229"/>
                  </a:cxn>
                  <a:cxn ang="0">
                    <a:pos x="122" y="27"/>
                  </a:cxn>
                  <a:cxn ang="0">
                    <a:pos x="416" y="27"/>
                  </a:cxn>
                  <a:cxn ang="0">
                    <a:pos x="416" y="229"/>
                  </a:cxn>
                  <a:cxn ang="0">
                    <a:pos x="122" y="229"/>
                  </a:cxn>
                  <a:cxn ang="0">
                    <a:pos x="109" y="243"/>
                  </a:cxn>
                  <a:cxn ang="0">
                    <a:pos x="429" y="243"/>
                  </a:cxn>
                  <a:cxn ang="0">
                    <a:pos x="429" y="14"/>
                  </a:cxn>
                  <a:cxn ang="0">
                    <a:pos x="443" y="14"/>
                  </a:cxn>
                  <a:cxn ang="0">
                    <a:pos x="443" y="0"/>
                  </a:cxn>
                  <a:cxn ang="0">
                    <a:pos x="94" y="0"/>
                  </a:cxn>
                  <a:cxn ang="0">
                    <a:pos x="94" y="256"/>
                  </a:cxn>
                  <a:cxn ang="0">
                    <a:pos x="109" y="256"/>
                  </a:cxn>
                  <a:cxn ang="0">
                    <a:pos x="109" y="243"/>
                  </a:cxn>
                  <a:cxn ang="0">
                    <a:pos x="0" y="373"/>
                  </a:cxn>
                  <a:cxn ang="0">
                    <a:pos x="54" y="373"/>
                  </a:cxn>
                  <a:cxn ang="0">
                    <a:pos x="54" y="356"/>
                  </a:cxn>
                  <a:cxn ang="0">
                    <a:pos x="0" y="356"/>
                  </a:cxn>
                  <a:cxn ang="0">
                    <a:pos x="0" y="373"/>
                  </a:cxn>
                  <a:cxn ang="0">
                    <a:pos x="313" y="387"/>
                  </a:cxn>
                  <a:cxn ang="0">
                    <a:pos x="429" y="387"/>
                  </a:cxn>
                  <a:cxn ang="0">
                    <a:pos x="429" y="379"/>
                  </a:cxn>
                  <a:cxn ang="0">
                    <a:pos x="313" y="379"/>
                  </a:cxn>
                  <a:cxn ang="0">
                    <a:pos x="313" y="387"/>
                  </a:cxn>
                  <a:cxn ang="0">
                    <a:pos x="519" y="364"/>
                  </a:cxn>
                  <a:cxn ang="0">
                    <a:pos x="538" y="364"/>
                  </a:cxn>
                  <a:cxn ang="0">
                    <a:pos x="538" y="356"/>
                  </a:cxn>
                  <a:cxn ang="0">
                    <a:pos x="519" y="356"/>
                  </a:cxn>
                  <a:cxn ang="0">
                    <a:pos x="519" y="364"/>
                  </a:cxn>
                  <a:cxn ang="0">
                    <a:pos x="519" y="383"/>
                  </a:cxn>
                  <a:cxn ang="0">
                    <a:pos x="538" y="383"/>
                  </a:cxn>
                  <a:cxn ang="0">
                    <a:pos x="538" y="373"/>
                  </a:cxn>
                  <a:cxn ang="0">
                    <a:pos x="519" y="373"/>
                  </a:cxn>
                  <a:cxn ang="0">
                    <a:pos x="519" y="383"/>
                  </a:cxn>
                </a:cxnLst>
                <a:rect l="0" t="0" r="r" b="b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32" name="Line 52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33" name="Line 53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34" name="Line 54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12535" name="Rectangle 55"/>
            <p:cNvSpPr>
              <a:spLocks noChangeArrowheads="1"/>
            </p:cNvSpPr>
            <p:nvPr/>
          </p:nvSpPr>
          <p:spPr bwMode="auto">
            <a:xfrm>
              <a:off x="1748" y="2200"/>
              <a:ext cx="96" cy="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36" name="Rectangle 56"/>
            <p:cNvSpPr>
              <a:spLocks noChangeArrowheads="1"/>
            </p:cNvSpPr>
            <p:nvPr/>
          </p:nvSpPr>
          <p:spPr bwMode="auto">
            <a:xfrm>
              <a:off x="4964" y="2200"/>
              <a:ext cx="96" cy="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37" name="Line 57"/>
            <p:cNvSpPr>
              <a:spLocks noChangeShapeType="1"/>
            </p:cNvSpPr>
            <p:nvPr/>
          </p:nvSpPr>
          <p:spPr bwMode="auto">
            <a:xfrm>
              <a:off x="1844" y="2248"/>
              <a:ext cx="31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38" name="Line 58"/>
            <p:cNvSpPr>
              <a:spLocks noChangeShapeType="1"/>
            </p:cNvSpPr>
            <p:nvPr/>
          </p:nvSpPr>
          <p:spPr bwMode="auto">
            <a:xfrm flipV="1">
              <a:off x="1796" y="2152"/>
              <a:ext cx="1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39" name="Line 59"/>
            <p:cNvSpPr>
              <a:spLocks noChangeShapeType="1"/>
            </p:cNvSpPr>
            <p:nvPr/>
          </p:nvSpPr>
          <p:spPr bwMode="auto">
            <a:xfrm flipV="1">
              <a:off x="5012" y="2152"/>
              <a:ext cx="1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40" name="Line 60"/>
            <p:cNvSpPr>
              <a:spLocks noChangeShapeType="1"/>
            </p:cNvSpPr>
            <p:nvPr/>
          </p:nvSpPr>
          <p:spPr bwMode="auto">
            <a:xfrm flipV="1">
              <a:off x="1940" y="1999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41" name="Text Box 61"/>
            <p:cNvSpPr txBox="1">
              <a:spLocks noChangeArrowheads="1"/>
            </p:cNvSpPr>
            <p:nvPr/>
          </p:nvSpPr>
          <p:spPr bwMode="auto">
            <a:xfrm>
              <a:off x="2737" y="1824"/>
              <a:ext cx="116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propagation delay (d)</a:t>
              </a:r>
            </a:p>
          </p:txBody>
        </p:sp>
        <p:sp>
          <p:nvSpPr>
            <p:cNvPr id="1812542" name="Rectangle 62"/>
            <p:cNvSpPr>
              <a:spLocks noChangeArrowheads="1"/>
            </p:cNvSpPr>
            <p:nvPr/>
          </p:nvSpPr>
          <p:spPr bwMode="auto">
            <a:xfrm>
              <a:off x="1796" y="2352"/>
              <a:ext cx="3244" cy="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43" name="Text Box 63"/>
            <p:cNvSpPr txBox="1">
              <a:spLocks noChangeArrowheads="1"/>
            </p:cNvSpPr>
            <p:nvPr/>
          </p:nvSpPr>
          <p:spPr bwMode="auto">
            <a:xfrm>
              <a:off x="1579" y="1632"/>
              <a:ext cx="43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Host 1</a:t>
              </a:r>
            </a:p>
          </p:txBody>
        </p:sp>
        <p:sp>
          <p:nvSpPr>
            <p:cNvPr id="1812544" name="Text Box 64"/>
            <p:cNvSpPr txBox="1">
              <a:spLocks noChangeArrowheads="1"/>
            </p:cNvSpPr>
            <p:nvPr/>
          </p:nvSpPr>
          <p:spPr bwMode="auto">
            <a:xfrm>
              <a:off x="4795" y="1632"/>
              <a:ext cx="43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Host 2</a:t>
              </a:r>
            </a:p>
          </p:txBody>
        </p: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868" y="1807"/>
              <a:ext cx="288" cy="336"/>
              <a:chOff x="712" y="2330"/>
              <a:chExt cx="286" cy="288"/>
            </a:xfrm>
          </p:grpSpPr>
          <p:sp>
            <p:nvSpPr>
              <p:cNvPr id="1812546" name="Freeform 66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/>
                <a:ahLst/>
                <a:cxnLst>
                  <a:cxn ang="0">
                    <a:pos x="126" y="377"/>
                  </a:cxn>
                  <a:cxn ang="0">
                    <a:pos x="0" y="377"/>
                  </a:cxn>
                  <a:cxn ang="0">
                    <a:pos x="0" y="577"/>
                  </a:cxn>
                  <a:cxn ang="0">
                    <a:pos x="572" y="577"/>
                  </a:cxn>
                  <a:cxn ang="0">
                    <a:pos x="572" y="377"/>
                  </a:cxn>
                  <a:cxn ang="0">
                    <a:pos x="446" y="377"/>
                  </a:cxn>
                  <a:cxn ang="0">
                    <a:pos x="446" y="350"/>
                  </a:cxn>
                  <a:cxn ang="0">
                    <a:pos x="500" y="350"/>
                  </a:cxn>
                  <a:cxn ang="0">
                    <a:pos x="500" y="0"/>
                  </a:cxn>
                  <a:cxn ang="0">
                    <a:pos x="71" y="0"/>
                  </a:cxn>
                  <a:cxn ang="0">
                    <a:pos x="71" y="350"/>
                  </a:cxn>
                  <a:cxn ang="0">
                    <a:pos x="126" y="350"/>
                  </a:cxn>
                  <a:cxn ang="0">
                    <a:pos x="126" y="377"/>
                  </a:cxn>
                </a:cxnLst>
                <a:rect l="0" t="0" r="r" b="b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47" name="Line 67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48" name="Line 68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49" name="Freeform 69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87" y="161"/>
                  </a:cxn>
                  <a:cxn ang="0">
                    <a:pos x="187" y="0"/>
                  </a:cxn>
                  <a:cxn ang="0">
                    <a:pos x="0" y="0"/>
                  </a:cxn>
                  <a:cxn ang="0">
                    <a:pos x="0" y="161"/>
                  </a:cxn>
                  <a:cxn ang="0">
                    <a:pos x="204" y="27"/>
                  </a:cxn>
                  <a:cxn ang="0">
                    <a:pos x="231" y="27"/>
                  </a:cxn>
                  <a:cxn ang="0">
                    <a:pos x="231" y="0"/>
                  </a:cxn>
                  <a:cxn ang="0">
                    <a:pos x="204" y="0"/>
                  </a:cxn>
                  <a:cxn ang="0">
                    <a:pos x="204" y="27"/>
                  </a:cxn>
                </a:cxnLst>
                <a:rect l="0" t="0" r="r" b="b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0" name="Line 70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1" name="Line 71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2" name="Line 72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3" name="Rectangle 73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4" name="Freeform 74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/>
                <a:ahLst/>
                <a:cxnLst>
                  <a:cxn ang="0">
                    <a:pos x="450" y="277"/>
                  </a:cxn>
                  <a:cxn ang="0">
                    <a:pos x="469" y="277"/>
                  </a:cxn>
                  <a:cxn ang="0">
                    <a:pos x="469" y="269"/>
                  </a:cxn>
                  <a:cxn ang="0">
                    <a:pos x="450" y="269"/>
                  </a:cxn>
                  <a:cxn ang="0">
                    <a:pos x="450" y="277"/>
                  </a:cxn>
                  <a:cxn ang="0">
                    <a:pos x="122" y="229"/>
                  </a:cxn>
                  <a:cxn ang="0">
                    <a:pos x="122" y="27"/>
                  </a:cxn>
                  <a:cxn ang="0">
                    <a:pos x="416" y="27"/>
                  </a:cxn>
                  <a:cxn ang="0">
                    <a:pos x="416" y="229"/>
                  </a:cxn>
                  <a:cxn ang="0">
                    <a:pos x="122" y="229"/>
                  </a:cxn>
                  <a:cxn ang="0">
                    <a:pos x="109" y="243"/>
                  </a:cxn>
                  <a:cxn ang="0">
                    <a:pos x="429" y="243"/>
                  </a:cxn>
                  <a:cxn ang="0">
                    <a:pos x="429" y="14"/>
                  </a:cxn>
                  <a:cxn ang="0">
                    <a:pos x="443" y="14"/>
                  </a:cxn>
                  <a:cxn ang="0">
                    <a:pos x="443" y="0"/>
                  </a:cxn>
                  <a:cxn ang="0">
                    <a:pos x="94" y="0"/>
                  </a:cxn>
                  <a:cxn ang="0">
                    <a:pos x="94" y="256"/>
                  </a:cxn>
                  <a:cxn ang="0">
                    <a:pos x="109" y="256"/>
                  </a:cxn>
                  <a:cxn ang="0">
                    <a:pos x="109" y="243"/>
                  </a:cxn>
                  <a:cxn ang="0">
                    <a:pos x="0" y="373"/>
                  </a:cxn>
                  <a:cxn ang="0">
                    <a:pos x="54" y="373"/>
                  </a:cxn>
                  <a:cxn ang="0">
                    <a:pos x="54" y="356"/>
                  </a:cxn>
                  <a:cxn ang="0">
                    <a:pos x="0" y="356"/>
                  </a:cxn>
                  <a:cxn ang="0">
                    <a:pos x="0" y="373"/>
                  </a:cxn>
                  <a:cxn ang="0">
                    <a:pos x="313" y="387"/>
                  </a:cxn>
                  <a:cxn ang="0">
                    <a:pos x="429" y="387"/>
                  </a:cxn>
                  <a:cxn ang="0">
                    <a:pos x="429" y="379"/>
                  </a:cxn>
                  <a:cxn ang="0">
                    <a:pos x="313" y="379"/>
                  </a:cxn>
                  <a:cxn ang="0">
                    <a:pos x="313" y="387"/>
                  </a:cxn>
                  <a:cxn ang="0">
                    <a:pos x="519" y="364"/>
                  </a:cxn>
                  <a:cxn ang="0">
                    <a:pos x="538" y="364"/>
                  </a:cxn>
                  <a:cxn ang="0">
                    <a:pos x="538" y="356"/>
                  </a:cxn>
                  <a:cxn ang="0">
                    <a:pos x="519" y="356"/>
                  </a:cxn>
                  <a:cxn ang="0">
                    <a:pos x="519" y="364"/>
                  </a:cxn>
                  <a:cxn ang="0">
                    <a:pos x="519" y="383"/>
                  </a:cxn>
                  <a:cxn ang="0">
                    <a:pos x="538" y="383"/>
                  </a:cxn>
                  <a:cxn ang="0">
                    <a:pos x="538" y="373"/>
                  </a:cxn>
                  <a:cxn ang="0">
                    <a:pos x="519" y="373"/>
                  </a:cxn>
                  <a:cxn ang="0">
                    <a:pos x="519" y="383"/>
                  </a:cxn>
                </a:cxnLst>
                <a:rect l="0" t="0" r="r" b="b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5" name="Line 75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6" name="Line 76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57" name="Line 77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12558" name="Text Box 78"/>
            <p:cNvSpPr txBox="1">
              <a:spLocks noChangeArrowheads="1"/>
            </p:cNvSpPr>
            <p:nvPr/>
          </p:nvSpPr>
          <p:spPr bwMode="auto">
            <a:xfrm>
              <a:off x="-192" y="1748"/>
              <a:ext cx="1788" cy="7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457200" indent="-457200" algn="l"/>
              <a:r>
                <a:rPr lang="en-US" dirty="0" err="1">
                  <a:latin typeface="Arial" charset="0"/>
                </a:rPr>
                <a:t>b</a:t>
              </a:r>
              <a:r>
                <a:rPr lang="en-US" dirty="0">
                  <a:latin typeface="Arial" charset="0"/>
                </a:rPr>
                <a:t>) Time = </a:t>
              </a:r>
              <a:r>
                <a:rPr lang="en-US" dirty="0" err="1">
                  <a:latin typeface="Arial" charset="0"/>
                </a:rPr>
                <a:t>t</a:t>
              </a:r>
              <a:r>
                <a:rPr lang="en-US" dirty="0">
                  <a:latin typeface="Arial" charset="0"/>
                </a:rPr>
                <a:t> + </a:t>
              </a:r>
              <a:r>
                <a:rPr lang="en-US" dirty="0" err="1">
                  <a:latin typeface="Arial" charset="0"/>
                </a:rPr>
                <a:t>d</a:t>
              </a:r>
              <a:r>
                <a:rPr lang="en-US" dirty="0">
                  <a:latin typeface="Arial" charset="0"/>
                </a:rPr>
                <a:t>; Host 2 </a:t>
              </a:r>
            </a:p>
            <a:p>
              <a:pPr marL="457200" indent="-457200" algn="l"/>
              <a:r>
                <a:rPr lang="en-US" dirty="0">
                  <a:latin typeface="Arial" charset="0"/>
                </a:rPr>
                <a:t>starts to send a frame, </a:t>
              </a:r>
            </a:p>
            <a:p>
              <a:pPr marL="457200" indent="-457200" algn="l"/>
              <a:r>
                <a:rPr lang="en-US" dirty="0">
                  <a:latin typeface="Arial" charset="0"/>
                </a:rPr>
                <a:t>just before it hears from</a:t>
              </a:r>
            </a:p>
            <a:p>
              <a:pPr marL="457200" indent="-457200" algn="l"/>
              <a:r>
                <a:rPr lang="en-US" dirty="0">
                  <a:latin typeface="Arial" charset="0"/>
                </a:rPr>
                <a:t>host 1’s frame</a:t>
              </a:r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772400" y="3886200"/>
            <a:ext cx="533400" cy="76200"/>
            <a:chOff x="4704" y="2448"/>
            <a:chExt cx="336" cy="48"/>
          </a:xfrm>
        </p:grpSpPr>
        <p:sp>
          <p:nvSpPr>
            <p:cNvPr id="1812560" name="Rectangle 80"/>
            <p:cNvSpPr>
              <a:spLocks noChangeArrowheads="1"/>
            </p:cNvSpPr>
            <p:nvPr/>
          </p:nvSpPr>
          <p:spPr bwMode="auto">
            <a:xfrm>
              <a:off x="4992" y="2448"/>
              <a:ext cx="48" cy="4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1812561" name="Line 81"/>
            <p:cNvSpPr>
              <a:spLocks noChangeShapeType="1"/>
            </p:cNvSpPr>
            <p:nvPr/>
          </p:nvSpPr>
          <p:spPr bwMode="auto">
            <a:xfrm flipH="1">
              <a:off x="4704" y="2448"/>
              <a:ext cx="24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0" y="4114800"/>
            <a:ext cx="8618538" cy="1371600"/>
            <a:chOff x="-192" y="2592"/>
            <a:chExt cx="5429" cy="864"/>
          </a:xfrm>
        </p:grpSpPr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1657" y="2767"/>
              <a:ext cx="288" cy="336"/>
              <a:chOff x="712" y="2330"/>
              <a:chExt cx="286" cy="288"/>
            </a:xfrm>
          </p:grpSpPr>
          <p:sp>
            <p:nvSpPr>
              <p:cNvPr id="1812564" name="Freeform 84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/>
                <a:ahLst/>
                <a:cxnLst>
                  <a:cxn ang="0">
                    <a:pos x="126" y="377"/>
                  </a:cxn>
                  <a:cxn ang="0">
                    <a:pos x="0" y="377"/>
                  </a:cxn>
                  <a:cxn ang="0">
                    <a:pos x="0" y="577"/>
                  </a:cxn>
                  <a:cxn ang="0">
                    <a:pos x="572" y="577"/>
                  </a:cxn>
                  <a:cxn ang="0">
                    <a:pos x="572" y="377"/>
                  </a:cxn>
                  <a:cxn ang="0">
                    <a:pos x="446" y="377"/>
                  </a:cxn>
                  <a:cxn ang="0">
                    <a:pos x="446" y="350"/>
                  </a:cxn>
                  <a:cxn ang="0">
                    <a:pos x="500" y="350"/>
                  </a:cxn>
                  <a:cxn ang="0">
                    <a:pos x="500" y="0"/>
                  </a:cxn>
                  <a:cxn ang="0">
                    <a:pos x="71" y="0"/>
                  </a:cxn>
                  <a:cxn ang="0">
                    <a:pos x="71" y="350"/>
                  </a:cxn>
                  <a:cxn ang="0">
                    <a:pos x="126" y="350"/>
                  </a:cxn>
                  <a:cxn ang="0">
                    <a:pos x="126" y="377"/>
                  </a:cxn>
                </a:cxnLst>
                <a:rect l="0" t="0" r="r" b="b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65" name="Line 85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66" name="Line 86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67" name="Freeform 87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87" y="161"/>
                  </a:cxn>
                  <a:cxn ang="0">
                    <a:pos x="187" y="0"/>
                  </a:cxn>
                  <a:cxn ang="0">
                    <a:pos x="0" y="0"/>
                  </a:cxn>
                  <a:cxn ang="0">
                    <a:pos x="0" y="161"/>
                  </a:cxn>
                  <a:cxn ang="0">
                    <a:pos x="204" y="27"/>
                  </a:cxn>
                  <a:cxn ang="0">
                    <a:pos x="231" y="27"/>
                  </a:cxn>
                  <a:cxn ang="0">
                    <a:pos x="231" y="0"/>
                  </a:cxn>
                  <a:cxn ang="0">
                    <a:pos x="204" y="0"/>
                  </a:cxn>
                  <a:cxn ang="0">
                    <a:pos x="204" y="27"/>
                  </a:cxn>
                </a:cxnLst>
                <a:rect l="0" t="0" r="r" b="b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68" name="Line 88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69" name="Line 89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0" name="Line 90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1" name="Rectangle 91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2" name="Freeform 92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/>
                <a:ahLst/>
                <a:cxnLst>
                  <a:cxn ang="0">
                    <a:pos x="450" y="277"/>
                  </a:cxn>
                  <a:cxn ang="0">
                    <a:pos x="469" y="277"/>
                  </a:cxn>
                  <a:cxn ang="0">
                    <a:pos x="469" y="269"/>
                  </a:cxn>
                  <a:cxn ang="0">
                    <a:pos x="450" y="269"/>
                  </a:cxn>
                  <a:cxn ang="0">
                    <a:pos x="450" y="277"/>
                  </a:cxn>
                  <a:cxn ang="0">
                    <a:pos x="122" y="229"/>
                  </a:cxn>
                  <a:cxn ang="0">
                    <a:pos x="122" y="27"/>
                  </a:cxn>
                  <a:cxn ang="0">
                    <a:pos x="416" y="27"/>
                  </a:cxn>
                  <a:cxn ang="0">
                    <a:pos x="416" y="229"/>
                  </a:cxn>
                  <a:cxn ang="0">
                    <a:pos x="122" y="229"/>
                  </a:cxn>
                  <a:cxn ang="0">
                    <a:pos x="109" y="243"/>
                  </a:cxn>
                  <a:cxn ang="0">
                    <a:pos x="429" y="243"/>
                  </a:cxn>
                  <a:cxn ang="0">
                    <a:pos x="429" y="14"/>
                  </a:cxn>
                  <a:cxn ang="0">
                    <a:pos x="443" y="14"/>
                  </a:cxn>
                  <a:cxn ang="0">
                    <a:pos x="443" y="0"/>
                  </a:cxn>
                  <a:cxn ang="0">
                    <a:pos x="94" y="0"/>
                  </a:cxn>
                  <a:cxn ang="0">
                    <a:pos x="94" y="256"/>
                  </a:cxn>
                  <a:cxn ang="0">
                    <a:pos x="109" y="256"/>
                  </a:cxn>
                  <a:cxn ang="0">
                    <a:pos x="109" y="243"/>
                  </a:cxn>
                  <a:cxn ang="0">
                    <a:pos x="0" y="373"/>
                  </a:cxn>
                  <a:cxn ang="0">
                    <a:pos x="54" y="373"/>
                  </a:cxn>
                  <a:cxn ang="0">
                    <a:pos x="54" y="356"/>
                  </a:cxn>
                  <a:cxn ang="0">
                    <a:pos x="0" y="356"/>
                  </a:cxn>
                  <a:cxn ang="0">
                    <a:pos x="0" y="373"/>
                  </a:cxn>
                  <a:cxn ang="0">
                    <a:pos x="313" y="387"/>
                  </a:cxn>
                  <a:cxn ang="0">
                    <a:pos x="429" y="387"/>
                  </a:cxn>
                  <a:cxn ang="0">
                    <a:pos x="429" y="379"/>
                  </a:cxn>
                  <a:cxn ang="0">
                    <a:pos x="313" y="379"/>
                  </a:cxn>
                  <a:cxn ang="0">
                    <a:pos x="313" y="387"/>
                  </a:cxn>
                  <a:cxn ang="0">
                    <a:pos x="519" y="364"/>
                  </a:cxn>
                  <a:cxn ang="0">
                    <a:pos x="538" y="364"/>
                  </a:cxn>
                  <a:cxn ang="0">
                    <a:pos x="538" y="356"/>
                  </a:cxn>
                  <a:cxn ang="0">
                    <a:pos x="519" y="356"/>
                  </a:cxn>
                  <a:cxn ang="0">
                    <a:pos x="519" y="364"/>
                  </a:cxn>
                  <a:cxn ang="0">
                    <a:pos x="519" y="383"/>
                  </a:cxn>
                  <a:cxn ang="0">
                    <a:pos x="538" y="383"/>
                  </a:cxn>
                  <a:cxn ang="0">
                    <a:pos x="538" y="373"/>
                  </a:cxn>
                  <a:cxn ang="0">
                    <a:pos x="519" y="373"/>
                  </a:cxn>
                  <a:cxn ang="0">
                    <a:pos x="519" y="383"/>
                  </a:cxn>
                </a:cxnLst>
                <a:rect l="0" t="0" r="r" b="b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3" name="Line 93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4" name="Line 94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75" name="Line 95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12576" name="Rectangle 96"/>
            <p:cNvSpPr>
              <a:spLocks noChangeArrowheads="1"/>
            </p:cNvSpPr>
            <p:nvPr/>
          </p:nvSpPr>
          <p:spPr bwMode="auto">
            <a:xfrm>
              <a:off x="1753" y="3160"/>
              <a:ext cx="96" cy="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77" name="Rectangle 97"/>
            <p:cNvSpPr>
              <a:spLocks noChangeArrowheads="1"/>
            </p:cNvSpPr>
            <p:nvPr/>
          </p:nvSpPr>
          <p:spPr bwMode="auto">
            <a:xfrm>
              <a:off x="4969" y="3160"/>
              <a:ext cx="96" cy="9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78" name="Line 98"/>
            <p:cNvSpPr>
              <a:spLocks noChangeShapeType="1"/>
            </p:cNvSpPr>
            <p:nvPr/>
          </p:nvSpPr>
          <p:spPr bwMode="auto">
            <a:xfrm>
              <a:off x="1849" y="3208"/>
              <a:ext cx="31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79" name="Line 99"/>
            <p:cNvSpPr>
              <a:spLocks noChangeShapeType="1"/>
            </p:cNvSpPr>
            <p:nvPr/>
          </p:nvSpPr>
          <p:spPr bwMode="auto">
            <a:xfrm flipV="1">
              <a:off x="1801" y="3112"/>
              <a:ext cx="1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80" name="Line 100"/>
            <p:cNvSpPr>
              <a:spLocks noChangeShapeType="1"/>
            </p:cNvSpPr>
            <p:nvPr/>
          </p:nvSpPr>
          <p:spPr bwMode="auto">
            <a:xfrm flipV="1">
              <a:off x="5017" y="3112"/>
              <a:ext cx="1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81" name="Line 101"/>
            <p:cNvSpPr>
              <a:spLocks noChangeShapeType="1"/>
            </p:cNvSpPr>
            <p:nvPr/>
          </p:nvSpPr>
          <p:spPr bwMode="auto">
            <a:xfrm flipV="1">
              <a:off x="1945" y="2959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82" name="Text Box 102"/>
            <p:cNvSpPr txBox="1">
              <a:spLocks noChangeArrowheads="1"/>
            </p:cNvSpPr>
            <p:nvPr/>
          </p:nvSpPr>
          <p:spPr bwMode="auto">
            <a:xfrm>
              <a:off x="2742" y="2784"/>
              <a:ext cx="1168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propagation delay (d)</a:t>
              </a:r>
            </a:p>
          </p:txBody>
        </p:sp>
        <p:sp>
          <p:nvSpPr>
            <p:cNvPr id="1812583" name="Rectangle 103"/>
            <p:cNvSpPr>
              <a:spLocks noChangeArrowheads="1"/>
            </p:cNvSpPr>
            <p:nvPr/>
          </p:nvSpPr>
          <p:spPr bwMode="auto">
            <a:xfrm>
              <a:off x="1801" y="3312"/>
              <a:ext cx="3244" cy="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584" name="Text Box 104"/>
            <p:cNvSpPr txBox="1">
              <a:spLocks noChangeArrowheads="1"/>
            </p:cNvSpPr>
            <p:nvPr/>
          </p:nvSpPr>
          <p:spPr bwMode="auto">
            <a:xfrm>
              <a:off x="1584" y="2592"/>
              <a:ext cx="43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Host 1</a:t>
              </a:r>
            </a:p>
          </p:txBody>
        </p:sp>
        <p:sp>
          <p:nvSpPr>
            <p:cNvPr id="1812585" name="Text Box 105"/>
            <p:cNvSpPr txBox="1">
              <a:spLocks noChangeArrowheads="1"/>
            </p:cNvSpPr>
            <p:nvPr/>
          </p:nvSpPr>
          <p:spPr bwMode="auto">
            <a:xfrm>
              <a:off x="4800" y="2592"/>
              <a:ext cx="43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latin typeface="Arial" charset="0"/>
                </a:rPr>
                <a:t>Host 2</a:t>
              </a:r>
            </a:p>
          </p:txBody>
        </p:sp>
        <p:grpSp>
          <p:nvGrpSpPr>
            <p:cNvPr id="10" name="Group 106"/>
            <p:cNvGrpSpPr>
              <a:grpSpLocks/>
            </p:cNvGrpSpPr>
            <p:nvPr/>
          </p:nvGrpSpPr>
          <p:grpSpPr bwMode="auto">
            <a:xfrm>
              <a:off x="4873" y="2767"/>
              <a:ext cx="288" cy="336"/>
              <a:chOff x="712" y="2330"/>
              <a:chExt cx="286" cy="288"/>
            </a:xfrm>
          </p:grpSpPr>
          <p:sp>
            <p:nvSpPr>
              <p:cNvPr id="1812587" name="Freeform 107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/>
                <a:ahLst/>
                <a:cxnLst>
                  <a:cxn ang="0">
                    <a:pos x="126" y="377"/>
                  </a:cxn>
                  <a:cxn ang="0">
                    <a:pos x="0" y="377"/>
                  </a:cxn>
                  <a:cxn ang="0">
                    <a:pos x="0" y="577"/>
                  </a:cxn>
                  <a:cxn ang="0">
                    <a:pos x="572" y="577"/>
                  </a:cxn>
                  <a:cxn ang="0">
                    <a:pos x="572" y="377"/>
                  </a:cxn>
                  <a:cxn ang="0">
                    <a:pos x="446" y="377"/>
                  </a:cxn>
                  <a:cxn ang="0">
                    <a:pos x="446" y="350"/>
                  </a:cxn>
                  <a:cxn ang="0">
                    <a:pos x="500" y="350"/>
                  </a:cxn>
                  <a:cxn ang="0">
                    <a:pos x="500" y="0"/>
                  </a:cxn>
                  <a:cxn ang="0">
                    <a:pos x="71" y="0"/>
                  </a:cxn>
                  <a:cxn ang="0">
                    <a:pos x="71" y="350"/>
                  </a:cxn>
                  <a:cxn ang="0">
                    <a:pos x="126" y="350"/>
                  </a:cxn>
                  <a:cxn ang="0">
                    <a:pos x="126" y="377"/>
                  </a:cxn>
                </a:cxnLst>
                <a:rect l="0" t="0" r="r" b="b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88" name="Line 108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89" name="Line 109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0" name="Freeform 110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87" y="161"/>
                  </a:cxn>
                  <a:cxn ang="0">
                    <a:pos x="187" y="0"/>
                  </a:cxn>
                  <a:cxn ang="0">
                    <a:pos x="0" y="0"/>
                  </a:cxn>
                  <a:cxn ang="0">
                    <a:pos x="0" y="161"/>
                  </a:cxn>
                  <a:cxn ang="0">
                    <a:pos x="204" y="27"/>
                  </a:cxn>
                  <a:cxn ang="0">
                    <a:pos x="231" y="27"/>
                  </a:cxn>
                  <a:cxn ang="0">
                    <a:pos x="231" y="0"/>
                  </a:cxn>
                  <a:cxn ang="0">
                    <a:pos x="204" y="0"/>
                  </a:cxn>
                  <a:cxn ang="0">
                    <a:pos x="204" y="27"/>
                  </a:cxn>
                </a:cxnLst>
                <a:rect l="0" t="0" r="r" b="b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1" name="Line 111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2" name="Line 112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3" name="Line 113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4" name="Rectangle 114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5" name="Freeform 115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/>
                <a:ahLst/>
                <a:cxnLst>
                  <a:cxn ang="0">
                    <a:pos x="450" y="277"/>
                  </a:cxn>
                  <a:cxn ang="0">
                    <a:pos x="469" y="277"/>
                  </a:cxn>
                  <a:cxn ang="0">
                    <a:pos x="469" y="269"/>
                  </a:cxn>
                  <a:cxn ang="0">
                    <a:pos x="450" y="269"/>
                  </a:cxn>
                  <a:cxn ang="0">
                    <a:pos x="450" y="277"/>
                  </a:cxn>
                  <a:cxn ang="0">
                    <a:pos x="122" y="229"/>
                  </a:cxn>
                  <a:cxn ang="0">
                    <a:pos x="122" y="27"/>
                  </a:cxn>
                  <a:cxn ang="0">
                    <a:pos x="416" y="27"/>
                  </a:cxn>
                  <a:cxn ang="0">
                    <a:pos x="416" y="229"/>
                  </a:cxn>
                  <a:cxn ang="0">
                    <a:pos x="122" y="229"/>
                  </a:cxn>
                  <a:cxn ang="0">
                    <a:pos x="109" y="243"/>
                  </a:cxn>
                  <a:cxn ang="0">
                    <a:pos x="429" y="243"/>
                  </a:cxn>
                  <a:cxn ang="0">
                    <a:pos x="429" y="14"/>
                  </a:cxn>
                  <a:cxn ang="0">
                    <a:pos x="443" y="14"/>
                  </a:cxn>
                  <a:cxn ang="0">
                    <a:pos x="443" y="0"/>
                  </a:cxn>
                  <a:cxn ang="0">
                    <a:pos x="94" y="0"/>
                  </a:cxn>
                  <a:cxn ang="0">
                    <a:pos x="94" y="256"/>
                  </a:cxn>
                  <a:cxn ang="0">
                    <a:pos x="109" y="256"/>
                  </a:cxn>
                  <a:cxn ang="0">
                    <a:pos x="109" y="243"/>
                  </a:cxn>
                  <a:cxn ang="0">
                    <a:pos x="0" y="373"/>
                  </a:cxn>
                  <a:cxn ang="0">
                    <a:pos x="54" y="373"/>
                  </a:cxn>
                  <a:cxn ang="0">
                    <a:pos x="54" y="356"/>
                  </a:cxn>
                  <a:cxn ang="0">
                    <a:pos x="0" y="356"/>
                  </a:cxn>
                  <a:cxn ang="0">
                    <a:pos x="0" y="373"/>
                  </a:cxn>
                  <a:cxn ang="0">
                    <a:pos x="313" y="387"/>
                  </a:cxn>
                  <a:cxn ang="0">
                    <a:pos x="429" y="387"/>
                  </a:cxn>
                  <a:cxn ang="0">
                    <a:pos x="429" y="379"/>
                  </a:cxn>
                  <a:cxn ang="0">
                    <a:pos x="313" y="379"/>
                  </a:cxn>
                  <a:cxn ang="0">
                    <a:pos x="313" y="387"/>
                  </a:cxn>
                  <a:cxn ang="0">
                    <a:pos x="519" y="364"/>
                  </a:cxn>
                  <a:cxn ang="0">
                    <a:pos x="538" y="364"/>
                  </a:cxn>
                  <a:cxn ang="0">
                    <a:pos x="538" y="356"/>
                  </a:cxn>
                  <a:cxn ang="0">
                    <a:pos x="519" y="356"/>
                  </a:cxn>
                  <a:cxn ang="0">
                    <a:pos x="519" y="364"/>
                  </a:cxn>
                  <a:cxn ang="0">
                    <a:pos x="519" y="383"/>
                  </a:cxn>
                  <a:cxn ang="0">
                    <a:pos x="538" y="383"/>
                  </a:cxn>
                  <a:cxn ang="0">
                    <a:pos x="538" y="373"/>
                  </a:cxn>
                  <a:cxn ang="0">
                    <a:pos x="519" y="373"/>
                  </a:cxn>
                  <a:cxn ang="0">
                    <a:pos x="519" y="383"/>
                  </a:cxn>
                </a:cxnLst>
                <a:rect l="0" t="0" r="r" b="b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6" name="Line 116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7" name="Line 117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598" name="Line 118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12599" name="Rectangle 119"/>
            <p:cNvSpPr>
              <a:spLocks noChangeArrowheads="1"/>
            </p:cNvSpPr>
            <p:nvPr/>
          </p:nvSpPr>
          <p:spPr bwMode="auto">
            <a:xfrm>
              <a:off x="1824" y="3408"/>
              <a:ext cx="3221" cy="4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1812600" name="Text Box 120"/>
            <p:cNvSpPr txBox="1">
              <a:spLocks noChangeArrowheads="1"/>
            </p:cNvSpPr>
            <p:nvPr/>
          </p:nvSpPr>
          <p:spPr bwMode="auto">
            <a:xfrm>
              <a:off x="-192" y="2640"/>
              <a:ext cx="1761" cy="7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marL="457200" indent="-457200" algn="l"/>
              <a:r>
                <a:rPr lang="en-US" dirty="0" err="1">
                  <a:latin typeface="Arial" charset="0"/>
                </a:rPr>
                <a:t>c</a:t>
              </a:r>
              <a:r>
                <a:rPr lang="en-US" dirty="0">
                  <a:latin typeface="Arial" charset="0"/>
                </a:rPr>
                <a:t>) Time = </a:t>
              </a:r>
              <a:r>
                <a:rPr lang="en-US" dirty="0" err="1">
                  <a:latin typeface="Arial" charset="0"/>
                </a:rPr>
                <a:t>t</a:t>
              </a:r>
              <a:r>
                <a:rPr lang="en-US" dirty="0">
                  <a:latin typeface="Arial" charset="0"/>
                </a:rPr>
                <a:t> + 2*</a:t>
              </a:r>
              <a:r>
                <a:rPr lang="en-US" dirty="0" err="1">
                  <a:latin typeface="Arial" charset="0"/>
                </a:rPr>
                <a:t>d</a:t>
              </a:r>
              <a:r>
                <a:rPr lang="en-US" dirty="0">
                  <a:latin typeface="Arial" charset="0"/>
                </a:rPr>
                <a:t>; Host 1 </a:t>
              </a:r>
            </a:p>
            <a:p>
              <a:pPr marL="457200" indent="-457200" algn="l"/>
              <a:r>
                <a:rPr lang="en-US" dirty="0">
                  <a:latin typeface="Arial" charset="0"/>
                </a:rPr>
                <a:t>hears Host 2’s frame </a:t>
              </a:r>
              <a:r>
                <a:rPr lang="en-US" dirty="0" err="1">
                  <a:latin typeface="Arial" charset="0"/>
                  <a:sym typeface="Wingdings" charset="2"/>
                </a:rPr>
                <a:t></a:t>
              </a:r>
              <a:endParaRPr lang="en-US" dirty="0">
                <a:latin typeface="Arial" charset="0"/>
              </a:endParaRPr>
            </a:p>
            <a:p>
              <a:pPr marL="457200" indent="-457200" algn="l"/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detects collision</a:t>
              </a:r>
            </a:p>
            <a:p>
              <a:pPr marL="457200" indent="-457200"/>
              <a:endParaRPr lang="en-US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1812601" name="Text Box 121"/>
          <p:cNvSpPr txBox="1">
            <a:spLocks noChangeArrowheads="1"/>
          </p:cNvSpPr>
          <p:nvPr/>
        </p:nvSpPr>
        <p:spPr bwMode="auto">
          <a:xfrm>
            <a:off x="1711325" y="5638800"/>
            <a:ext cx="6673850" cy="1212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r>
              <a:rPr lang="en-US" sz="1800">
                <a:latin typeface="Arial" charset="0"/>
              </a:rPr>
              <a:t>LAN length = (min_frame_size)*(light_speed)/(2*bandwidth) =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r>
              <a:rPr lang="en-US" sz="1800">
                <a:latin typeface="Arial" charset="0"/>
              </a:rPr>
              <a:t>                   = (8*64b)*(2.5*10</a:t>
            </a:r>
            <a:r>
              <a:rPr lang="en-US" sz="1800" baseline="30000">
                <a:latin typeface="Arial" charset="0"/>
              </a:rPr>
              <a:t>8</a:t>
            </a:r>
            <a:r>
              <a:rPr lang="en-US" sz="1800">
                <a:latin typeface="Arial" charset="0"/>
              </a:rPr>
              <a:t>mps)/(2*10</a:t>
            </a:r>
            <a:r>
              <a:rPr lang="en-US" sz="1800" baseline="30000">
                <a:latin typeface="Arial" charset="0"/>
              </a:rPr>
              <a:t>7</a:t>
            </a:r>
            <a:r>
              <a:rPr lang="en-US" sz="1800">
                <a:latin typeface="Arial" charset="0"/>
              </a:rPr>
              <a:t> bps) = 6400m approx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endParaRPr lang="en-US" sz="180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2"/>
              <a:buNone/>
            </a:pPr>
            <a:r>
              <a:rPr lang="en-US" sz="1800">
                <a:latin typeface="Arial" charset="0"/>
              </a:rPr>
              <a:t>What about 100 mbps? 1 gbps? 10 gbps?</a:t>
            </a:r>
          </a:p>
        </p:txBody>
      </p:sp>
    </p:spTree>
    <p:extLst>
      <p:ext uri="{BB962C8B-B14F-4D97-AF65-F5344CB8AC3E}">
        <p14:creationId xmlns:p14="http://schemas.microsoft.com/office/powerpoint/2010/main" val="30232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3EF21-D996-C546-9561-53A951DF0974}" type="slidenum">
              <a:rPr lang="en-US"/>
              <a:pPr/>
              <a:t>16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6725"/>
            <a:ext cx="8458200" cy="3698875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packet from one end to the other</a:t>
            </a:r>
          </a:p>
          <a:p>
            <a:r>
              <a:rPr lang="en-US" dirty="0"/>
              <a:t> Suppose </a:t>
            </a:r>
            <a:r>
              <a:rPr lang="en-US" i="1" dirty="0"/>
              <a:t>A</a:t>
            </a:r>
            <a:r>
              <a:rPr lang="en-US" dirty="0"/>
              <a:t> sends a packet at time</a:t>
            </a:r>
            <a:r>
              <a:rPr lang="en-US" b="1" dirty="0"/>
              <a:t> </a:t>
            </a:r>
            <a:r>
              <a:rPr lang="en-US" b="1" i="1" dirty="0"/>
              <a:t>t</a:t>
            </a:r>
            <a:endParaRPr lang="en-US" dirty="0"/>
          </a:p>
          <a:p>
            <a:pPr lvl="1"/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sees an idle line at a time just before </a:t>
            </a:r>
            <a:r>
              <a:rPr lang="en-US" b="1" i="1" dirty="0" err="1"/>
              <a:t>t</a:t>
            </a:r>
            <a:r>
              <a:rPr lang="en-US" dirty="0" err="1"/>
              <a:t>+</a:t>
            </a:r>
            <a:r>
              <a:rPr lang="en-US" b="1" i="1" dirty="0" err="1"/>
              <a:t>d</a:t>
            </a:r>
            <a:endParaRPr lang="en-US" dirty="0"/>
          </a:p>
          <a:p>
            <a:pPr lvl="1"/>
            <a:r>
              <a:rPr lang="en-US" dirty="0"/>
              <a:t>… so </a:t>
            </a:r>
            <a:r>
              <a:rPr lang="en-US" i="1" dirty="0"/>
              <a:t>B</a:t>
            </a:r>
            <a:r>
              <a:rPr lang="en-US" dirty="0"/>
              <a:t> happily starts transmitting a packet</a:t>
            </a:r>
          </a:p>
          <a:p>
            <a:r>
              <a:rPr lang="en-US" i="1" dirty="0"/>
              <a:t>B</a:t>
            </a:r>
            <a:r>
              <a:rPr lang="en-US" dirty="0"/>
              <a:t> detects a collision, and sends </a:t>
            </a:r>
            <a:r>
              <a:rPr lang="en-US" dirty="0">
                <a:solidFill>
                  <a:srgbClr val="0000FF"/>
                </a:solidFill>
              </a:rPr>
              <a:t>jamming signal</a:t>
            </a:r>
            <a:endParaRPr lang="en-US" dirty="0"/>
          </a:p>
          <a:p>
            <a:pPr lvl="1"/>
            <a:r>
              <a:rPr lang="en-US" dirty="0"/>
              <a:t>But </a:t>
            </a:r>
            <a:r>
              <a:rPr lang="en-US" i="1" dirty="0"/>
              <a:t>A</a:t>
            </a:r>
            <a:r>
              <a:rPr lang="en-US" dirty="0"/>
              <a:t> can’t see collision until </a:t>
            </a:r>
            <a:r>
              <a:rPr lang="en-US" b="1" i="1" dirty="0"/>
              <a:t>t</a:t>
            </a:r>
            <a:r>
              <a:rPr lang="en-US" dirty="0"/>
              <a:t>+</a:t>
            </a:r>
            <a:r>
              <a:rPr lang="en-US" b="1" i="1" dirty="0"/>
              <a:t>2d</a:t>
            </a:r>
          </a:p>
        </p:txBody>
      </p:sp>
      <p:pic>
        <p:nvPicPr>
          <p:cNvPr id="943108" name="Picture 4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</p:spPr>
      </p:pic>
      <p:pic>
        <p:nvPicPr>
          <p:cNvPr id="943109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</p:spPr>
      </p:pic>
      <p:sp>
        <p:nvSpPr>
          <p:cNvPr id="943110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43112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113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43115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116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3117" name="Text Box 13"/>
          <p:cNvSpPr txBox="1">
            <a:spLocks noChangeArrowheads="1"/>
          </p:cNvSpPr>
          <p:nvPr/>
        </p:nvSpPr>
        <p:spPr bwMode="auto">
          <a:xfrm>
            <a:off x="4030663" y="1547813"/>
            <a:ext cx="12858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latency</a:t>
            </a:r>
            <a:r>
              <a:rPr lang="en-US" i="1">
                <a:latin typeface="Helvetica" charset="0"/>
              </a:rPr>
              <a:t> d</a:t>
            </a:r>
            <a:endParaRPr lang="en-US">
              <a:latin typeface="Helvetica" charset="0"/>
            </a:endParaRPr>
          </a:p>
        </p:txBody>
      </p:sp>
      <p:sp>
        <p:nvSpPr>
          <p:cNvPr id="943118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43119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A345F-4D11-6043-B51E-304AAF61C56D}" type="slidenum">
              <a:rPr lang="en-US"/>
              <a:pPr/>
              <a:t>17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06725"/>
            <a:ext cx="8458200" cy="369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A</a:t>
            </a:r>
            <a:r>
              <a:rPr lang="en-US"/>
              <a:t> needs to wait for time </a:t>
            </a:r>
            <a:r>
              <a:rPr lang="en-US" b="1" i="1"/>
              <a:t>2d</a:t>
            </a:r>
            <a:r>
              <a:rPr lang="en-US"/>
              <a:t> to detect collision</a:t>
            </a:r>
          </a:p>
          <a:p>
            <a:pPr lvl="1">
              <a:lnSpc>
                <a:spcPct val="90000"/>
              </a:lnSpc>
            </a:pPr>
            <a:r>
              <a:rPr lang="en-US"/>
              <a:t>So, </a:t>
            </a:r>
            <a:r>
              <a:rPr lang="en-US" i="1"/>
              <a:t>A</a:t>
            </a:r>
            <a:r>
              <a:rPr lang="en-US"/>
              <a:t> should </a:t>
            </a:r>
            <a:r>
              <a:rPr lang="en-US">
                <a:solidFill>
                  <a:srgbClr val="FF3300"/>
                </a:solidFill>
              </a:rPr>
              <a:t>keep transmitting</a:t>
            </a:r>
            <a:r>
              <a:rPr lang="en-US"/>
              <a:t> during this period</a:t>
            </a:r>
          </a:p>
          <a:p>
            <a:pPr lvl="1">
              <a:lnSpc>
                <a:spcPct val="90000"/>
              </a:lnSpc>
            </a:pPr>
            <a:r>
              <a:rPr lang="en-US"/>
              <a:t>… and keep an eye out for a possible collision</a:t>
            </a:r>
          </a:p>
          <a:p>
            <a:pPr>
              <a:lnSpc>
                <a:spcPct val="90000"/>
              </a:lnSpc>
            </a:pPr>
            <a:r>
              <a:rPr lang="en-US"/>
              <a:t>Imposes restrictions.  E.g., for 10 Mbps Ethernet: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>
                <a:solidFill>
                  <a:srgbClr val="FF3300"/>
                </a:solidFill>
              </a:rPr>
              <a:t>Maximum length</a:t>
            </a:r>
            <a:r>
              <a:rPr lang="en-US"/>
              <a:t> of the wire: 2,500 meters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US">
                <a:solidFill>
                  <a:srgbClr val="FF3300"/>
                </a:solidFill>
              </a:rPr>
              <a:t>Minimum length</a:t>
            </a:r>
            <a:r>
              <a:rPr lang="en-US"/>
              <a:t> of a frame: 512 bits (64 bytes)</a:t>
            </a:r>
          </a:p>
          <a:p>
            <a:pPr lvl="2">
              <a:lnSpc>
                <a:spcPct val="90000"/>
              </a:lnSpc>
            </a:pPr>
            <a:r>
              <a:rPr lang="en-US"/>
              <a:t>512 bits = 51.2 </a:t>
            </a:r>
            <a:r>
              <a:rPr lang="en-US">
                <a:sym typeface="Symbol" charset="2"/>
              </a:rPr>
              <a:t>sec (at 10 Mbit/sec)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Symbol" charset="2"/>
              </a:rPr>
              <a:t>For light in vacuum, </a:t>
            </a:r>
            <a:r>
              <a:rPr lang="en-US"/>
              <a:t>51.2 </a:t>
            </a:r>
            <a:r>
              <a:rPr lang="en-US">
                <a:sym typeface="Symbol" charset="2"/>
              </a:rPr>
              <a:t>sec ≈ 15,000 meters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vs. 5,000 meters “round trip” to wait for collision</a:t>
            </a:r>
          </a:p>
        </p:txBody>
      </p:sp>
      <p:pic>
        <p:nvPicPr>
          <p:cNvPr id="945156" name="Picture 4" descr="j019538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1413" y="1431925"/>
            <a:ext cx="1316037" cy="1344613"/>
          </a:xfrm>
          <a:prstGeom prst="rect">
            <a:avLst/>
          </a:prstGeom>
          <a:noFill/>
        </p:spPr>
      </p:pic>
      <p:pic>
        <p:nvPicPr>
          <p:cNvPr id="945157" name="Picture 5" descr="j02920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850" y="1316038"/>
            <a:ext cx="1549400" cy="1470025"/>
          </a:xfrm>
          <a:prstGeom prst="rect">
            <a:avLst/>
          </a:prstGeom>
          <a:noFill/>
        </p:spPr>
      </p:pic>
      <p:sp>
        <p:nvSpPr>
          <p:cNvPr id="945158" name="Rectangle 6"/>
          <p:cNvSpPr>
            <a:spLocks noChangeArrowheads="1"/>
          </p:cNvSpPr>
          <p:nvPr/>
        </p:nvSpPr>
        <p:spPr bwMode="auto">
          <a:xfrm>
            <a:off x="2074863" y="1970088"/>
            <a:ext cx="5568950" cy="192087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06638" y="1470025"/>
            <a:ext cx="327025" cy="457200"/>
            <a:chOff x="4505" y="1615"/>
            <a:chExt cx="206" cy="288"/>
          </a:xfrm>
        </p:grpSpPr>
        <p:sp>
          <p:nvSpPr>
            <p:cNvPr id="945160" name="Rectangle 8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161" name="Rectangle 9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877050" y="2238375"/>
            <a:ext cx="327025" cy="457200"/>
            <a:chOff x="4505" y="1615"/>
            <a:chExt cx="206" cy="288"/>
          </a:xfrm>
        </p:grpSpPr>
        <p:sp>
          <p:nvSpPr>
            <p:cNvPr id="945163" name="Rectangle 11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164" name="Rectangle 12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5165" name="Text Box 13"/>
          <p:cNvSpPr txBox="1">
            <a:spLocks noChangeArrowheads="1"/>
          </p:cNvSpPr>
          <p:nvPr/>
        </p:nvSpPr>
        <p:spPr bwMode="auto">
          <a:xfrm>
            <a:off x="4032250" y="1547813"/>
            <a:ext cx="128587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latency </a:t>
            </a:r>
            <a:r>
              <a:rPr lang="en-US" i="1">
                <a:latin typeface="Helvetica" charset="0"/>
              </a:rPr>
              <a:t>d</a:t>
            </a:r>
            <a:endParaRPr lang="en-US">
              <a:latin typeface="Helvetica" charset="0"/>
            </a:endParaRPr>
          </a:p>
        </p:txBody>
      </p:sp>
      <p:sp>
        <p:nvSpPr>
          <p:cNvPr id="945166" name="Text Box 14"/>
          <p:cNvSpPr txBox="1">
            <a:spLocks noChangeArrowheads="1"/>
          </p:cNvSpPr>
          <p:nvPr/>
        </p:nvSpPr>
        <p:spPr bwMode="auto">
          <a:xfrm>
            <a:off x="517525" y="12652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Helvetica" charset="0"/>
              </a:rPr>
              <a:t>A</a:t>
            </a:r>
            <a:endParaRPr lang="en-US">
              <a:latin typeface="Helvetica" charset="0"/>
            </a:endParaRPr>
          </a:p>
        </p:txBody>
      </p:sp>
      <p:sp>
        <p:nvSpPr>
          <p:cNvPr id="945167" name="Text Box 15"/>
          <p:cNvSpPr txBox="1">
            <a:spLocks noChangeArrowheads="1"/>
          </p:cNvSpPr>
          <p:nvPr/>
        </p:nvSpPr>
        <p:spPr bwMode="auto">
          <a:xfrm>
            <a:off x="8658225" y="12017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Helvetica" charset="0"/>
              </a:rPr>
              <a:t>B</a:t>
            </a:r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337C-6FCA-9C48-8929-71F0105C0467}" type="slidenum">
              <a:rPr lang="en-US"/>
              <a:pPr/>
              <a:t>18</a:t>
            </a:fld>
            <a:endParaRPr lang="en-US"/>
          </a:p>
        </p:txBody>
      </p:sp>
      <p:pic>
        <p:nvPicPr>
          <p:cNvPr id="947202" name="Picture 2" descr="552 Ethernet fr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41538"/>
            <a:ext cx="7558088" cy="1298575"/>
          </a:xfrm>
          <a:prstGeom prst="rect">
            <a:avLst/>
          </a:prstGeom>
          <a:noFill/>
        </p:spPr>
      </p:pic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Frame Structure</a:t>
            </a:r>
          </a:p>
        </p:txBody>
      </p:sp>
      <p:sp>
        <p:nvSpPr>
          <p:cNvPr id="947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31938"/>
            <a:ext cx="82296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Sending adapter encapsulates packet in frame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Clr>
                <a:schemeClr val="tx2"/>
              </a:buClr>
            </a:pP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 smtClean="0">
                <a:solidFill>
                  <a:srgbClr val="0000FF"/>
                </a:solidFill>
              </a:rPr>
              <a:t>Preamble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dirty="0"/>
              <a:t> synchronization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Seven bytes with pattern </a:t>
            </a:r>
            <a:r>
              <a:rPr lang="en-US" b="1" dirty="0"/>
              <a:t>10101010</a:t>
            </a:r>
            <a:r>
              <a:rPr lang="en-US" dirty="0"/>
              <a:t>, followed by one byte with pattern </a:t>
            </a:r>
            <a:r>
              <a:rPr lang="en-US" b="1" dirty="0"/>
              <a:t>10101011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Used to synchronize receiver &amp; sender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</a:rPr>
              <a:t>Type:</a:t>
            </a:r>
            <a:r>
              <a:rPr lang="en-US" dirty="0"/>
              <a:t> indicates the higher layer protocol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Usually IP (but also Novell IPX, AppleTalk, …)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</a:rPr>
              <a:t>CRC:</a:t>
            </a:r>
            <a:r>
              <a:rPr lang="en-US" dirty="0"/>
              <a:t> cyclic redundancy check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Receiver checks &amp; simply drops frames with errors</a:t>
            </a:r>
          </a:p>
        </p:txBody>
      </p:sp>
      <p:sp>
        <p:nvSpPr>
          <p:cNvPr id="947205" name="Oval 5"/>
          <p:cNvSpPr>
            <a:spLocks noChangeArrowheads="1"/>
          </p:cNvSpPr>
          <p:nvPr/>
        </p:nvSpPr>
        <p:spPr bwMode="auto">
          <a:xfrm>
            <a:off x="609600" y="1989138"/>
            <a:ext cx="1600200" cy="1066800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7206" name="Oval 6"/>
          <p:cNvSpPr>
            <a:spLocks noChangeArrowheads="1"/>
          </p:cNvSpPr>
          <p:nvPr/>
        </p:nvSpPr>
        <p:spPr bwMode="auto">
          <a:xfrm>
            <a:off x="3962400" y="1989138"/>
            <a:ext cx="685800" cy="1066800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7207" name="Oval 7"/>
          <p:cNvSpPr>
            <a:spLocks noChangeArrowheads="1"/>
          </p:cNvSpPr>
          <p:nvPr/>
        </p:nvSpPr>
        <p:spPr bwMode="auto">
          <a:xfrm>
            <a:off x="7391400" y="1989138"/>
            <a:ext cx="990600" cy="1066800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4" grpId="0" build="p"/>
      <p:bldP spid="947205" grpId="0" animBg="1"/>
      <p:bldP spid="947206" grpId="0" animBg="1"/>
      <p:bldP spid="9472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869C6-0FE5-B548-89FB-1A2192566605}" type="slidenum">
              <a:rPr lang="en-US"/>
              <a:pPr/>
              <a:t>19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Ethernet Frame Structure (Continued)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2400">
                <a:solidFill>
                  <a:srgbClr val="0000FF"/>
                </a:solidFill>
              </a:rPr>
              <a:t>Addresses:</a:t>
            </a:r>
            <a:r>
              <a:rPr lang="en-US" sz="2400"/>
              <a:t> 48-bit source and destination </a:t>
            </a:r>
            <a:r>
              <a:rPr lang="en-US" sz="2400">
                <a:solidFill>
                  <a:srgbClr val="FF3300"/>
                </a:solidFill>
              </a:rPr>
              <a:t>MAC addresses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Receiver’s adaptor passes frame to network-level protocol</a:t>
            </a:r>
          </a:p>
          <a:p>
            <a:pPr lvl="2"/>
            <a:r>
              <a:rPr lang="en-US" sz="1800"/>
              <a:t>If destination address matches the adaptor’s</a:t>
            </a:r>
          </a:p>
          <a:p>
            <a:pPr lvl="2"/>
            <a:r>
              <a:rPr lang="en-US" sz="1800"/>
              <a:t>Or the destination address is the </a:t>
            </a:r>
            <a:r>
              <a:rPr lang="en-US" sz="1800">
                <a:solidFill>
                  <a:srgbClr val="0000FF"/>
                </a:solidFill>
              </a:rPr>
              <a:t>broadcast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address</a:t>
            </a:r>
            <a:r>
              <a:rPr lang="en-US" sz="1800"/>
              <a:t> (</a:t>
            </a:r>
            <a:r>
              <a:rPr lang="en-US" sz="1800" b="1"/>
              <a:t>ff</a:t>
            </a:r>
            <a:r>
              <a:rPr lang="en-US" sz="1800"/>
              <a:t>:</a:t>
            </a:r>
            <a:r>
              <a:rPr lang="en-US" sz="1800" b="1"/>
              <a:t>ff</a:t>
            </a:r>
            <a:r>
              <a:rPr lang="en-US" sz="1800"/>
              <a:t>:</a:t>
            </a:r>
            <a:r>
              <a:rPr lang="en-US" sz="1800" b="1"/>
              <a:t>ff</a:t>
            </a:r>
            <a:r>
              <a:rPr lang="en-US" sz="1800"/>
              <a:t>:</a:t>
            </a:r>
            <a:r>
              <a:rPr lang="en-US" sz="1800" b="1"/>
              <a:t>ff</a:t>
            </a:r>
            <a:r>
              <a:rPr lang="en-US" sz="1800"/>
              <a:t>:</a:t>
            </a:r>
            <a:r>
              <a:rPr lang="en-US" sz="1800" b="1"/>
              <a:t>ff</a:t>
            </a:r>
            <a:r>
              <a:rPr lang="en-US" sz="1800"/>
              <a:t>:</a:t>
            </a:r>
            <a:r>
              <a:rPr lang="en-US" sz="1800" b="1"/>
              <a:t>ff</a:t>
            </a:r>
            <a:r>
              <a:rPr lang="en-US" sz="1800"/>
              <a:t>)</a:t>
            </a:r>
          </a:p>
          <a:p>
            <a:pPr lvl="2"/>
            <a:r>
              <a:rPr lang="en-US" sz="1800"/>
              <a:t>Or the destination address is a </a:t>
            </a:r>
            <a:r>
              <a:rPr lang="en-US" sz="1800">
                <a:solidFill>
                  <a:srgbClr val="0000FF"/>
                </a:solidFill>
              </a:rPr>
              <a:t>multicast group</a:t>
            </a:r>
            <a:r>
              <a:rPr lang="en-US" sz="1800"/>
              <a:t> receiver belongs to</a:t>
            </a:r>
          </a:p>
          <a:p>
            <a:pPr lvl="2"/>
            <a:r>
              <a:rPr lang="en-US" sz="1800"/>
              <a:t>Or the adaptor is in </a:t>
            </a:r>
            <a:r>
              <a:rPr lang="en-US" sz="1800">
                <a:solidFill>
                  <a:srgbClr val="FF3300"/>
                </a:solidFill>
              </a:rPr>
              <a:t>promiscuous</a:t>
            </a:r>
            <a:r>
              <a:rPr lang="en-US" sz="1800"/>
              <a:t> mode</a:t>
            </a:r>
          </a:p>
          <a:p>
            <a:pPr lvl="1"/>
            <a:r>
              <a:rPr lang="en-US" sz="2000"/>
              <a:t>Addresses are </a:t>
            </a:r>
            <a:r>
              <a:rPr lang="en-US" sz="2000" b="1">
                <a:solidFill>
                  <a:srgbClr val="0000FF"/>
                </a:solidFill>
              </a:rPr>
              <a:t>globally unique</a:t>
            </a:r>
            <a:endParaRPr lang="en-US" sz="2000"/>
          </a:p>
          <a:p>
            <a:pPr lvl="2"/>
            <a:r>
              <a:rPr lang="en-US" sz="1800"/>
              <a:t>Assigned by NIC vendors (top three </a:t>
            </a:r>
            <a:r>
              <a:rPr lang="en-US" sz="1800">
                <a:solidFill>
                  <a:srgbClr val="FF3300"/>
                </a:solidFill>
              </a:rPr>
              <a:t>octets</a:t>
            </a:r>
            <a:r>
              <a:rPr lang="en-US" sz="1800"/>
              <a:t> specify vendor)</a:t>
            </a:r>
          </a:p>
          <a:p>
            <a:pPr lvl="3"/>
            <a:r>
              <a:rPr lang="en-US" sz="1800"/>
              <a:t>During any given week, &gt; 500 vendor codes seen at LBNL</a:t>
            </a:r>
          </a:p>
          <a:p>
            <a:pPr>
              <a:buClr>
                <a:schemeClr val="tx2"/>
              </a:buClr>
            </a:pPr>
            <a:r>
              <a:rPr lang="en-US" sz="2400">
                <a:solidFill>
                  <a:srgbClr val="0000FF"/>
                </a:solidFill>
              </a:rPr>
              <a:t>Data:</a:t>
            </a:r>
            <a:endParaRPr lang="en-US" sz="2400"/>
          </a:p>
          <a:p>
            <a:pPr lvl="1">
              <a:buClr>
                <a:schemeClr val="tx2"/>
              </a:buClr>
            </a:pPr>
            <a:r>
              <a:rPr lang="en-US" sz="2000">
                <a:solidFill>
                  <a:srgbClr val="FF3300"/>
                </a:solidFill>
              </a:rPr>
              <a:t>Maximum</a:t>
            </a:r>
            <a:r>
              <a:rPr lang="en-US" sz="2000"/>
              <a:t>: 1,500 bytes</a:t>
            </a:r>
          </a:p>
          <a:p>
            <a:pPr lvl="1">
              <a:buClr>
                <a:schemeClr val="tx2"/>
              </a:buClr>
            </a:pPr>
            <a:r>
              <a:rPr lang="en-US" sz="2000">
                <a:solidFill>
                  <a:srgbClr val="FF3300"/>
                </a:solidFill>
              </a:rPr>
              <a:t>Minimum</a:t>
            </a:r>
            <a:r>
              <a:rPr lang="en-US" sz="2000"/>
              <a:t>: 46 bytes (+14 bytes header + 4 byte trailer = 512 bits)</a:t>
            </a:r>
          </a:p>
        </p:txBody>
      </p:sp>
      <p:pic>
        <p:nvPicPr>
          <p:cNvPr id="949252" name="Picture 4" descr="552 Ethernet fr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5559425"/>
            <a:ext cx="7558088" cy="1298575"/>
          </a:xfrm>
          <a:prstGeom prst="rect">
            <a:avLst/>
          </a:prstGeom>
          <a:noFill/>
        </p:spPr>
      </p:pic>
      <p:sp>
        <p:nvSpPr>
          <p:cNvPr id="949253" name="Oval 5"/>
          <p:cNvSpPr>
            <a:spLocks noChangeArrowheads="1"/>
          </p:cNvSpPr>
          <p:nvPr/>
        </p:nvSpPr>
        <p:spPr bwMode="auto">
          <a:xfrm>
            <a:off x="4572000" y="5410200"/>
            <a:ext cx="2895600" cy="1066800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9254" name="Oval 6"/>
          <p:cNvSpPr>
            <a:spLocks noChangeArrowheads="1"/>
          </p:cNvSpPr>
          <p:nvPr/>
        </p:nvSpPr>
        <p:spPr bwMode="auto">
          <a:xfrm>
            <a:off x="2133600" y="5410200"/>
            <a:ext cx="1981200" cy="1066800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  <p:bldP spid="949253" grpId="0" animBg="1"/>
      <p:bldP spid="9492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Goals for next few lectures</a:t>
            </a:r>
            <a:endParaRPr lang="en-AU" dirty="0"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Different communication medium over which we can send data (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Ch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 2: 2.1)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Types of links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ea typeface="+mn-ea"/>
              </a:rPr>
              <a:t>Types of topologies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dirty="0" smtClean="0">
              <a:solidFill>
                <a:schemeClr val="bg1">
                  <a:lumMod val="75000"/>
                </a:schemeClr>
              </a:solidFill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Make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the links reliable in spite of transmission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problems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Media </a:t>
            </a:r>
            <a:r>
              <a:rPr lang="en-US" dirty="0">
                <a:latin typeface="Arial" charset="0"/>
              </a:rPr>
              <a:t>Access </a:t>
            </a:r>
            <a:r>
              <a:rPr lang="en-US" dirty="0" smtClean="0">
                <a:latin typeface="Arial" charset="0"/>
              </a:rPr>
              <a:t>Control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Carrier </a:t>
            </a:r>
            <a:r>
              <a:rPr lang="en-US" dirty="0">
                <a:latin typeface="Arial" charset="0"/>
              </a:rPr>
              <a:t>Sense Multiple Access (CSMA) </a:t>
            </a:r>
            <a:r>
              <a:rPr lang="en-US" dirty="0" smtClean="0">
                <a:latin typeface="Arial" charset="0"/>
              </a:rPr>
              <a:t>networks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Wireless </a:t>
            </a:r>
            <a:r>
              <a:rPr lang="en-US" dirty="0">
                <a:latin typeface="Arial" charset="0"/>
              </a:rPr>
              <a:t>Networks with different available technologies and </a:t>
            </a:r>
            <a:r>
              <a:rPr lang="en-US" dirty="0" smtClean="0">
                <a:latin typeface="Arial" charset="0"/>
              </a:rPr>
              <a:t>protocol (next class)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 marL="344487" lvl="1" indent="0" eaLnBrk="1" hangingPunct="1">
              <a:lnSpc>
                <a:spcPct val="90000"/>
              </a:lnSpc>
              <a:buNone/>
              <a:defRPr/>
            </a:pPr>
            <a:endParaRPr lang="en-US" sz="2400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92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3E208-EC80-A74D-99ED-0132E883A06F}" type="slidenum">
              <a:rPr lang="en-US"/>
              <a:pPr/>
              <a:t>20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Ethernet, con’t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Connectionless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handshaking between sending and receiving adapter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Unreliable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Receiving adapter doesn’t send </a:t>
            </a:r>
            <a:r>
              <a:rPr lang="en-US" dirty="0" err="1"/>
              <a:t>ACKs</a:t>
            </a:r>
            <a:r>
              <a:rPr lang="en-US" dirty="0"/>
              <a:t> or </a:t>
            </a:r>
            <a:r>
              <a:rPr lang="en-US" dirty="0" err="1"/>
              <a:t>NACKs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Packets passed to network layer can have gaps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Gaps will be filled if application is using TCP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Otherwise, application will see the gaps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2,700 page IEEE 802.3 standardization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http://standards.ieee.org/getieee802/802.3.html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Note, “classical” Ethernet has no length field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instead, sender pauses 9.2 </a:t>
            </a:r>
            <a:r>
              <a:rPr lang="en-US" dirty="0" err="1">
                <a:sym typeface="Symbol" charset="2"/>
              </a:rPr>
              <a:t></a:t>
            </a:r>
            <a:r>
              <a:rPr lang="en-US" dirty="0" err="1"/>
              <a:t>sec</a:t>
            </a:r>
            <a:r>
              <a:rPr lang="en-US" dirty="0"/>
              <a:t> when done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802.3 shoehorns in a length field</a:t>
            </a:r>
          </a:p>
        </p:txBody>
      </p:sp>
    </p:spTree>
    <p:extLst>
      <p:ext uri="{BB962C8B-B14F-4D97-AF65-F5344CB8AC3E}">
        <p14:creationId xmlns:p14="http://schemas.microsoft.com/office/powerpoint/2010/main" val="22192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14C-0B6D-5E49-9F3F-4F2A15603D9D}" type="slidenum">
              <a:rPr lang="en-US"/>
              <a:pPr/>
              <a:t>21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Ethernet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Easy to administer and maintain</a:t>
            </a:r>
          </a:p>
          <a:p>
            <a:r>
              <a:rPr lang="en-US"/>
              <a:t>Inexpensive</a:t>
            </a:r>
          </a:p>
          <a:p>
            <a:r>
              <a:rPr lang="en-US"/>
              <a:t>Increasingly higher speed</a:t>
            </a:r>
          </a:p>
          <a:p>
            <a:endParaRPr lang="en-US"/>
          </a:p>
          <a:p>
            <a:pPr>
              <a:buClr>
                <a:schemeClr val="tx2"/>
              </a:buClr>
            </a:pPr>
            <a:r>
              <a:rPr lang="en-US"/>
              <a:t>Evolved from shared media to </a:t>
            </a:r>
            <a:r>
              <a:rPr lang="en-US">
                <a:solidFill>
                  <a:srgbClr val="0000FF"/>
                </a:solidFill>
              </a:rPr>
              <a:t>switches</a:t>
            </a:r>
          </a:p>
          <a:p>
            <a:pPr lvl="1">
              <a:buClr>
                <a:schemeClr val="tx2"/>
              </a:buClr>
            </a:pPr>
            <a:r>
              <a:rPr lang="en-US"/>
              <a:t>And from electrical signaling to also optical</a:t>
            </a:r>
          </a:p>
          <a:p>
            <a:pPr lvl="1"/>
            <a:r>
              <a:rPr lang="en-US"/>
              <a:t>Changes </a:t>
            </a:r>
            <a:r>
              <a:rPr lang="en-US">
                <a:solidFill>
                  <a:srgbClr val="FF3300"/>
                </a:solidFill>
              </a:rPr>
              <a:t>everything</a:t>
            </a:r>
            <a:r>
              <a:rPr lang="en-US"/>
              <a:t> except the frame </a:t>
            </a:r>
            <a:r>
              <a:rPr lang="en-US">
                <a:solidFill>
                  <a:srgbClr val="0000FF"/>
                </a:solidFill>
              </a:rPr>
              <a:t>format</a:t>
            </a:r>
            <a:endParaRPr lang="en-US"/>
          </a:p>
          <a:p>
            <a:pPr lvl="1"/>
            <a:r>
              <a:rPr lang="en-US"/>
              <a:t>A good general lesson for evolving the Internet:</a:t>
            </a:r>
          </a:p>
          <a:p>
            <a:pPr lvl="2"/>
            <a:r>
              <a:rPr lang="en-US"/>
              <a:t>The right </a:t>
            </a:r>
            <a:r>
              <a:rPr lang="en-US">
                <a:solidFill>
                  <a:srgbClr val="0000FF"/>
                </a:solidFill>
              </a:rPr>
              <a:t>interface</a:t>
            </a:r>
            <a:r>
              <a:rPr lang="en-US"/>
              <a:t> (service model) can often accommodate </a:t>
            </a:r>
            <a:r>
              <a:rPr lang="en-US">
                <a:solidFill>
                  <a:srgbClr val="0000FF"/>
                </a:solidFill>
              </a:rPr>
              <a:t>unanticipated changes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EECD6-29A1-4041-9AB5-55EBDB238B63}" type="slidenum">
              <a:rPr lang="en-US"/>
              <a:pPr/>
              <a:t>22</a:t>
            </a:fld>
            <a:endParaRPr lang="en-US"/>
          </a:p>
        </p:txBody>
      </p:sp>
      <p:sp>
        <p:nvSpPr>
          <p:cNvPr id="955394" name="Rectangle 2"/>
          <p:cNvSpPr>
            <a:spLocks noChangeArrowheads="1"/>
          </p:cNvSpPr>
          <p:nvPr/>
        </p:nvSpPr>
        <p:spPr bwMode="auto">
          <a:xfrm>
            <a:off x="7607300" y="4427538"/>
            <a:ext cx="1074738" cy="730250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6570663" y="4427538"/>
            <a:ext cx="1074737" cy="730250"/>
          </a:xfrm>
          <a:prstGeom prst="rect">
            <a:avLst/>
          </a:prstGeom>
          <a:solidFill>
            <a:srgbClr val="FFCC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5532438" y="4427538"/>
            <a:ext cx="1074737" cy="730250"/>
          </a:xfrm>
          <a:prstGeom prst="rect">
            <a:avLst/>
          </a:prstGeom>
          <a:solidFill>
            <a:srgbClr val="00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7" name="Rectangle 5"/>
          <p:cNvSpPr>
            <a:spLocks noChangeArrowheads="1"/>
          </p:cNvSpPr>
          <p:nvPr/>
        </p:nvSpPr>
        <p:spPr bwMode="auto">
          <a:xfrm>
            <a:off x="4495800" y="4427538"/>
            <a:ext cx="1074738" cy="730250"/>
          </a:xfrm>
          <a:prstGeom prst="rect">
            <a:avLst/>
          </a:prstGeom>
          <a:solidFill>
            <a:srgbClr val="00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3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Shuttling Data at Different Layers</a:t>
            </a:r>
          </a:p>
        </p:txBody>
      </p:sp>
      <p:sp>
        <p:nvSpPr>
          <p:cNvPr id="955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093913"/>
          </a:xfrm>
        </p:spPr>
        <p:txBody>
          <a:bodyPr/>
          <a:lstStyle/>
          <a:p>
            <a:r>
              <a:rPr lang="en-US"/>
              <a:t>Different devices switch different things</a:t>
            </a:r>
          </a:p>
          <a:p>
            <a:pPr lvl="1"/>
            <a:r>
              <a:rPr lang="en-US"/>
              <a:t>Physical layer: electrical signals (</a:t>
            </a:r>
            <a:r>
              <a:rPr lang="en-US">
                <a:solidFill>
                  <a:srgbClr val="0000FF"/>
                </a:solidFill>
              </a:rPr>
              <a:t>repeaters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hubs</a:t>
            </a:r>
            <a:r>
              <a:rPr lang="en-US"/>
              <a:t>)</a:t>
            </a:r>
          </a:p>
          <a:p>
            <a:pPr lvl="1"/>
            <a:r>
              <a:rPr lang="en-US"/>
              <a:t>Link layer: frames (</a:t>
            </a:r>
            <a:r>
              <a:rPr lang="en-US">
                <a:solidFill>
                  <a:srgbClr val="0000FF"/>
                </a:solidFill>
              </a:rPr>
              <a:t>bridges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switches</a:t>
            </a:r>
            <a:r>
              <a:rPr lang="en-US"/>
              <a:t>)</a:t>
            </a:r>
          </a:p>
          <a:p>
            <a:pPr lvl="1"/>
            <a:r>
              <a:rPr lang="en-US"/>
              <a:t>Network layer: packets (</a:t>
            </a:r>
            <a:r>
              <a:rPr lang="en-US">
                <a:solidFill>
                  <a:srgbClr val="0000FF"/>
                </a:solidFill>
              </a:rPr>
              <a:t>routers</a:t>
            </a:r>
            <a:r>
              <a:rPr lang="en-US"/>
              <a:t>)</a:t>
            </a:r>
          </a:p>
        </p:txBody>
      </p:sp>
      <p:sp>
        <p:nvSpPr>
          <p:cNvPr id="955400" name="Rectangle 8"/>
          <p:cNvSpPr>
            <a:spLocks noChangeArrowheads="1"/>
          </p:cNvSpPr>
          <p:nvPr/>
        </p:nvSpPr>
        <p:spPr bwMode="auto">
          <a:xfrm>
            <a:off x="885825" y="3389313"/>
            <a:ext cx="2881313" cy="614362"/>
          </a:xfrm>
          <a:prstGeom prst="rect">
            <a:avLst/>
          </a:prstGeom>
          <a:solidFill>
            <a:srgbClr val="FF33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1" name="Rectangle 9"/>
          <p:cNvSpPr>
            <a:spLocks noChangeArrowheads="1"/>
          </p:cNvSpPr>
          <p:nvPr/>
        </p:nvSpPr>
        <p:spPr bwMode="auto">
          <a:xfrm>
            <a:off x="885825" y="4003675"/>
            <a:ext cx="2881313" cy="614363"/>
          </a:xfrm>
          <a:prstGeom prst="rect">
            <a:avLst/>
          </a:prstGeom>
          <a:solidFill>
            <a:srgbClr val="FFCC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2" name="Rectangle 10"/>
          <p:cNvSpPr>
            <a:spLocks noChangeArrowheads="1"/>
          </p:cNvSpPr>
          <p:nvPr/>
        </p:nvSpPr>
        <p:spPr bwMode="auto">
          <a:xfrm>
            <a:off x="885825" y="4619625"/>
            <a:ext cx="2881313" cy="614363"/>
          </a:xfrm>
          <a:prstGeom prst="rect">
            <a:avLst/>
          </a:prstGeom>
          <a:solidFill>
            <a:srgbClr val="00FF0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3" name="Rectangle 11"/>
          <p:cNvSpPr>
            <a:spLocks noChangeArrowheads="1"/>
          </p:cNvSpPr>
          <p:nvPr/>
        </p:nvSpPr>
        <p:spPr bwMode="auto">
          <a:xfrm>
            <a:off x="885825" y="5233988"/>
            <a:ext cx="2881313" cy="614362"/>
          </a:xfrm>
          <a:prstGeom prst="rect">
            <a:avLst/>
          </a:prstGeom>
          <a:solidFill>
            <a:srgbClr val="00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885825" y="5848350"/>
            <a:ext cx="2881313" cy="614363"/>
          </a:xfrm>
          <a:prstGeom prst="rect">
            <a:avLst/>
          </a:prstGeom>
          <a:solidFill>
            <a:srgbClr val="993366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5405" name="Text Box 13"/>
          <p:cNvSpPr txBox="1">
            <a:spLocks noChangeArrowheads="1"/>
          </p:cNvSpPr>
          <p:nvPr/>
        </p:nvSpPr>
        <p:spPr bwMode="auto">
          <a:xfrm>
            <a:off x="1003300" y="3467100"/>
            <a:ext cx="26400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Application gateway</a:t>
            </a:r>
          </a:p>
        </p:txBody>
      </p:sp>
      <p:sp>
        <p:nvSpPr>
          <p:cNvPr id="955406" name="Text Box 14"/>
          <p:cNvSpPr txBox="1">
            <a:spLocks noChangeArrowheads="1"/>
          </p:cNvSpPr>
          <p:nvPr/>
        </p:nvSpPr>
        <p:spPr bwMode="auto">
          <a:xfrm>
            <a:off x="1093788" y="4106863"/>
            <a:ext cx="24431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Transport gateway</a:t>
            </a:r>
          </a:p>
        </p:txBody>
      </p:sp>
      <p:sp>
        <p:nvSpPr>
          <p:cNvPr id="955407" name="Text Box 15"/>
          <p:cNvSpPr txBox="1">
            <a:spLocks noChangeArrowheads="1"/>
          </p:cNvSpPr>
          <p:nvPr/>
        </p:nvSpPr>
        <p:spPr bwMode="auto">
          <a:xfrm>
            <a:off x="1800225" y="4683125"/>
            <a:ext cx="1003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Router</a:t>
            </a:r>
          </a:p>
        </p:txBody>
      </p:sp>
      <p:sp>
        <p:nvSpPr>
          <p:cNvPr id="955408" name="Text Box 16"/>
          <p:cNvSpPr txBox="1">
            <a:spLocks noChangeArrowheads="1"/>
          </p:cNvSpPr>
          <p:nvPr/>
        </p:nvSpPr>
        <p:spPr bwMode="auto">
          <a:xfrm>
            <a:off x="1317625" y="5297488"/>
            <a:ext cx="1990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 Bridge, switch</a:t>
            </a:r>
          </a:p>
        </p:txBody>
      </p:sp>
      <p:sp>
        <p:nvSpPr>
          <p:cNvPr id="955409" name="Text Box 17"/>
          <p:cNvSpPr txBox="1">
            <a:spLocks noChangeArrowheads="1"/>
          </p:cNvSpPr>
          <p:nvPr/>
        </p:nvSpPr>
        <p:spPr bwMode="auto">
          <a:xfrm>
            <a:off x="1371600" y="5964238"/>
            <a:ext cx="187801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</a:rPr>
              <a:t>Repeater, hub</a:t>
            </a:r>
          </a:p>
        </p:txBody>
      </p:sp>
      <p:sp>
        <p:nvSpPr>
          <p:cNvPr id="955410" name="Text Box 18"/>
          <p:cNvSpPr txBox="1">
            <a:spLocks noChangeArrowheads="1"/>
          </p:cNvSpPr>
          <p:nvPr/>
        </p:nvSpPr>
        <p:spPr bwMode="auto">
          <a:xfrm>
            <a:off x="4516438" y="4471988"/>
            <a:ext cx="1017587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Frame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1" name="Text Box 19"/>
          <p:cNvSpPr txBox="1">
            <a:spLocks noChangeArrowheads="1"/>
          </p:cNvSpPr>
          <p:nvPr/>
        </p:nvSpPr>
        <p:spPr bwMode="auto">
          <a:xfrm>
            <a:off x="5553075" y="4471988"/>
            <a:ext cx="1017588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Packet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6589713" y="4471988"/>
            <a:ext cx="1017587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TCP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header</a:t>
            </a:r>
          </a:p>
        </p:txBody>
      </p:sp>
      <p:sp>
        <p:nvSpPr>
          <p:cNvPr id="955413" name="Text Box 21"/>
          <p:cNvSpPr txBox="1">
            <a:spLocks noChangeArrowheads="1"/>
          </p:cNvSpPr>
          <p:nvPr/>
        </p:nvSpPr>
        <p:spPr bwMode="auto">
          <a:xfrm>
            <a:off x="7780338" y="4471988"/>
            <a:ext cx="74930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User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Helvetica" charset="0"/>
              </a:rPr>
              <a:t>data</a:t>
            </a:r>
          </a:p>
        </p:txBody>
      </p:sp>
      <p:sp>
        <p:nvSpPr>
          <p:cNvPr id="955414" name="Rectangle 22"/>
          <p:cNvSpPr>
            <a:spLocks noChangeArrowheads="1"/>
          </p:cNvSpPr>
          <p:nvPr/>
        </p:nvSpPr>
        <p:spPr bwMode="auto">
          <a:xfrm>
            <a:off x="4495800" y="4427538"/>
            <a:ext cx="4186238" cy="730250"/>
          </a:xfrm>
          <a:prstGeom prst="rect">
            <a:avLst/>
          </a:prstGeom>
          <a:noFill/>
          <a:ln w="5080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2758-6DC7-F949-9284-ED69254FD6FD}" type="slidenum">
              <a:rPr lang="en-US"/>
              <a:pPr/>
              <a:t>23</a:t>
            </a:fld>
            <a:endParaRPr lang="en-US"/>
          </a:p>
        </p:txBody>
      </p:sp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Layer: Repeaters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592513"/>
          </a:xfrm>
        </p:spPr>
        <p:txBody>
          <a:bodyPr/>
          <a:lstStyle/>
          <a:p>
            <a:r>
              <a:rPr lang="en-US"/>
              <a:t>Distance limitation in local-area networks</a:t>
            </a:r>
          </a:p>
          <a:p>
            <a:pPr lvl="1"/>
            <a:r>
              <a:rPr lang="en-US"/>
              <a:t>Electrical signal becomes weaker as it travels</a:t>
            </a:r>
          </a:p>
          <a:p>
            <a:pPr lvl="1"/>
            <a:r>
              <a:rPr lang="en-US"/>
              <a:t>Imposes a limit on the length of a LAN</a:t>
            </a:r>
          </a:p>
          <a:p>
            <a:pPr lvl="2"/>
            <a:r>
              <a:rPr lang="en-US"/>
              <a:t>In addition to limit imposed by collision detection</a:t>
            </a:r>
          </a:p>
          <a:p>
            <a:r>
              <a:rPr lang="en-US"/>
              <a:t>Repeaters join LANs together</a:t>
            </a:r>
          </a:p>
          <a:p>
            <a:pPr lvl="1"/>
            <a:r>
              <a:rPr lang="en-US"/>
              <a:t>Analog electronic device</a:t>
            </a:r>
          </a:p>
          <a:p>
            <a:pPr lvl="1"/>
            <a:r>
              <a:rPr lang="en-US"/>
              <a:t>Continuously monitors electrical signals on each LAN</a:t>
            </a:r>
          </a:p>
          <a:p>
            <a:pPr lvl="1"/>
            <a:r>
              <a:rPr lang="en-US"/>
              <a:t>Transmits an amplified copy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49325" y="4759325"/>
            <a:ext cx="7340600" cy="1619250"/>
            <a:chOff x="598" y="2998"/>
            <a:chExt cx="4624" cy="1020"/>
          </a:xfrm>
        </p:grpSpPr>
        <p:sp>
          <p:nvSpPr>
            <p:cNvPr id="957445" name="Freeform 5"/>
            <p:cNvSpPr>
              <a:spLocks/>
            </p:cNvSpPr>
            <p:nvPr/>
          </p:nvSpPr>
          <p:spPr bwMode="auto">
            <a:xfrm>
              <a:off x="598" y="3436"/>
              <a:ext cx="1318" cy="145"/>
            </a:xfrm>
            <a:custGeom>
              <a:avLst/>
              <a:gdLst/>
              <a:ahLst/>
              <a:cxnLst>
                <a:cxn ang="0">
                  <a:pos x="31" y="136"/>
                </a:cxn>
                <a:cxn ang="0">
                  <a:pos x="23" y="132"/>
                </a:cxn>
                <a:cxn ang="0">
                  <a:pos x="17" y="122"/>
                </a:cxn>
                <a:cxn ang="0">
                  <a:pos x="12" y="105"/>
                </a:cxn>
                <a:cxn ang="0">
                  <a:pos x="9" y="83"/>
                </a:cxn>
                <a:cxn ang="0">
                  <a:pos x="9" y="62"/>
                </a:cxn>
                <a:cxn ang="0">
                  <a:pos x="12" y="41"/>
                </a:cxn>
                <a:cxn ang="0">
                  <a:pos x="17" y="25"/>
                </a:cxn>
                <a:cxn ang="0">
                  <a:pos x="23" y="14"/>
                </a:cxn>
                <a:cxn ang="0">
                  <a:pos x="31" y="10"/>
                </a:cxn>
                <a:cxn ang="0">
                  <a:pos x="40" y="14"/>
                </a:cxn>
                <a:cxn ang="0">
                  <a:pos x="46" y="25"/>
                </a:cxn>
                <a:cxn ang="0">
                  <a:pos x="51" y="41"/>
                </a:cxn>
                <a:cxn ang="0">
                  <a:pos x="54" y="62"/>
                </a:cxn>
                <a:cxn ang="0">
                  <a:pos x="54" y="83"/>
                </a:cxn>
                <a:cxn ang="0">
                  <a:pos x="51" y="105"/>
                </a:cxn>
                <a:cxn ang="0">
                  <a:pos x="46" y="122"/>
                </a:cxn>
                <a:cxn ang="0">
                  <a:pos x="40" y="132"/>
                </a:cxn>
                <a:cxn ang="0">
                  <a:pos x="31" y="136"/>
                </a:cxn>
                <a:cxn ang="0">
                  <a:pos x="31" y="0"/>
                </a:cxn>
                <a:cxn ang="0">
                  <a:pos x="1287" y="0"/>
                </a:cxn>
                <a:cxn ang="0">
                  <a:pos x="1297" y="4"/>
                </a:cxn>
                <a:cxn ang="0">
                  <a:pos x="1305" y="14"/>
                </a:cxn>
                <a:cxn ang="0">
                  <a:pos x="1311" y="31"/>
                </a:cxn>
                <a:cxn ang="0">
                  <a:pos x="1316" y="50"/>
                </a:cxn>
                <a:cxn ang="0">
                  <a:pos x="1318" y="74"/>
                </a:cxn>
                <a:cxn ang="0">
                  <a:pos x="1316" y="95"/>
                </a:cxn>
                <a:cxn ang="0">
                  <a:pos x="1311" y="116"/>
                </a:cxn>
                <a:cxn ang="0">
                  <a:pos x="1305" y="132"/>
                </a:cxn>
                <a:cxn ang="0">
                  <a:pos x="1297" y="142"/>
                </a:cxn>
                <a:cxn ang="0">
                  <a:pos x="1287" y="145"/>
                </a:cxn>
                <a:cxn ang="0">
                  <a:pos x="31" y="145"/>
                </a:cxn>
                <a:cxn ang="0">
                  <a:pos x="22" y="142"/>
                </a:cxn>
                <a:cxn ang="0">
                  <a:pos x="13" y="132"/>
                </a:cxn>
                <a:cxn ang="0">
                  <a:pos x="7" y="116"/>
                </a:cxn>
                <a:cxn ang="0">
                  <a:pos x="2" y="95"/>
                </a:cxn>
                <a:cxn ang="0">
                  <a:pos x="0" y="74"/>
                </a:cxn>
                <a:cxn ang="0">
                  <a:pos x="2" y="50"/>
                </a:cxn>
                <a:cxn ang="0">
                  <a:pos x="7" y="31"/>
                </a:cxn>
                <a:cxn ang="0">
                  <a:pos x="13" y="14"/>
                </a:cxn>
                <a:cxn ang="0">
                  <a:pos x="22" y="4"/>
                </a:cxn>
                <a:cxn ang="0">
                  <a:pos x="31" y="0"/>
                </a:cxn>
                <a:cxn ang="0">
                  <a:pos x="31" y="136"/>
                </a:cxn>
              </a:cxnLst>
              <a:rect l="0" t="0" r="r" b="b"/>
              <a:pathLst>
                <a:path w="1318" h="145">
                  <a:moveTo>
                    <a:pt x="31" y="136"/>
                  </a:moveTo>
                  <a:lnTo>
                    <a:pt x="23" y="132"/>
                  </a:lnTo>
                  <a:lnTo>
                    <a:pt x="17" y="122"/>
                  </a:lnTo>
                  <a:lnTo>
                    <a:pt x="12" y="105"/>
                  </a:lnTo>
                  <a:lnTo>
                    <a:pt x="9" y="83"/>
                  </a:lnTo>
                  <a:lnTo>
                    <a:pt x="9" y="62"/>
                  </a:lnTo>
                  <a:lnTo>
                    <a:pt x="12" y="41"/>
                  </a:lnTo>
                  <a:lnTo>
                    <a:pt x="17" y="25"/>
                  </a:lnTo>
                  <a:lnTo>
                    <a:pt x="23" y="14"/>
                  </a:lnTo>
                  <a:lnTo>
                    <a:pt x="31" y="10"/>
                  </a:lnTo>
                  <a:lnTo>
                    <a:pt x="40" y="14"/>
                  </a:lnTo>
                  <a:lnTo>
                    <a:pt x="46" y="25"/>
                  </a:lnTo>
                  <a:lnTo>
                    <a:pt x="51" y="41"/>
                  </a:lnTo>
                  <a:lnTo>
                    <a:pt x="54" y="62"/>
                  </a:lnTo>
                  <a:lnTo>
                    <a:pt x="54" y="83"/>
                  </a:lnTo>
                  <a:lnTo>
                    <a:pt x="51" y="105"/>
                  </a:lnTo>
                  <a:lnTo>
                    <a:pt x="46" y="122"/>
                  </a:lnTo>
                  <a:lnTo>
                    <a:pt x="40" y="132"/>
                  </a:lnTo>
                  <a:lnTo>
                    <a:pt x="31" y="136"/>
                  </a:lnTo>
                  <a:lnTo>
                    <a:pt x="31" y="0"/>
                  </a:lnTo>
                  <a:lnTo>
                    <a:pt x="1287" y="0"/>
                  </a:lnTo>
                  <a:lnTo>
                    <a:pt x="1297" y="4"/>
                  </a:lnTo>
                  <a:lnTo>
                    <a:pt x="1305" y="14"/>
                  </a:lnTo>
                  <a:lnTo>
                    <a:pt x="1311" y="31"/>
                  </a:lnTo>
                  <a:lnTo>
                    <a:pt x="1316" y="50"/>
                  </a:lnTo>
                  <a:lnTo>
                    <a:pt x="1318" y="74"/>
                  </a:lnTo>
                  <a:lnTo>
                    <a:pt x="1316" y="95"/>
                  </a:lnTo>
                  <a:lnTo>
                    <a:pt x="1311" y="116"/>
                  </a:lnTo>
                  <a:lnTo>
                    <a:pt x="1305" y="132"/>
                  </a:lnTo>
                  <a:lnTo>
                    <a:pt x="1297" y="142"/>
                  </a:lnTo>
                  <a:lnTo>
                    <a:pt x="1287" y="145"/>
                  </a:lnTo>
                  <a:lnTo>
                    <a:pt x="31" y="145"/>
                  </a:lnTo>
                  <a:lnTo>
                    <a:pt x="22" y="142"/>
                  </a:lnTo>
                  <a:lnTo>
                    <a:pt x="13" y="132"/>
                  </a:lnTo>
                  <a:lnTo>
                    <a:pt x="7" y="116"/>
                  </a:lnTo>
                  <a:lnTo>
                    <a:pt x="2" y="95"/>
                  </a:lnTo>
                  <a:lnTo>
                    <a:pt x="0" y="74"/>
                  </a:lnTo>
                  <a:lnTo>
                    <a:pt x="2" y="50"/>
                  </a:lnTo>
                  <a:lnTo>
                    <a:pt x="7" y="31"/>
                  </a:lnTo>
                  <a:lnTo>
                    <a:pt x="13" y="14"/>
                  </a:lnTo>
                  <a:lnTo>
                    <a:pt x="22" y="4"/>
                  </a:lnTo>
                  <a:lnTo>
                    <a:pt x="31" y="0"/>
                  </a:lnTo>
                  <a:lnTo>
                    <a:pt x="31" y="13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46" name="Freeform 6"/>
            <p:cNvSpPr>
              <a:spLocks/>
            </p:cNvSpPr>
            <p:nvPr/>
          </p:nvSpPr>
          <p:spPr bwMode="auto">
            <a:xfrm>
              <a:off x="607" y="3446"/>
              <a:ext cx="45" cy="126"/>
            </a:xfrm>
            <a:custGeom>
              <a:avLst/>
              <a:gdLst/>
              <a:ahLst/>
              <a:cxnLst>
                <a:cxn ang="0">
                  <a:pos x="22" y="126"/>
                </a:cxn>
                <a:cxn ang="0">
                  <a:pos x="14" y="122"/>
                </a:cxn>
                <a:cxn ang="0">
                  <a:pos x="8" y="112"/>
                </a:cxn>
                <a:cxn ang="0">
                  <a:pos x="3" y="95"/>
                </a:cxn>
                <a:cxn ang="0">
                  <a:pos x="0" y="73"/>
                </a:cxn>
                <a:cxn ang="0">
                  <a:pos x="0" y="52"/>
                </a:cxn>
                <a:cxn ang="0">
                  <a:pos x="3" y="31"/>
                </a:cxn>
                <a:cxn ang="0">
                  <a:pos x="8" y="15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1" y="4"/>
                </a:cxn>
                <a:cxn ang="0">
                  <a:pos x="37" y="15"/>
                </a:cxn>
                <a:cxn ang="0">
                  <a:pos x="42" y="31"/>
                </a:cxn>
                <a:cxn ang="0">
                  <a:pos x="45" y="52"/>
                </a:cxn>
                <a:cxn ang="0">
                  <a:pos x="45" y="73"/>
                </a:cxn>
                <a:cxn ang="0">
                  <a:pos x="42" y="95"/>
                </a:cxn>
                <a:cxn ang="0">
                  <a:pos x="37" y="112"/>
                </a:cxn>
                <a:cxn ang="0">
                  <a:pos x="31" y="122"/>
                </a:cxn>
                <a:cxn ang="0">
                  <a:pos x="22" y="126"/>
                </a:cxn>
              </a:cxnLst>
              <a:rect l="0" t="0" r="r" b="b"/>
              <a:pathLst>
                <a:path w="45" h="126">
                  <a:moveTo>
                    <a:pt x="22" y="126"/>
                  </a:moveTo>
                  <a:lnTo>
                    <a:pt x="14" y="122"/>
                  </a:lnTo>
                  <a:lnTo>
                    <a:pt x="8" y="112"/>
                  </a:lnTo>
                  <a:lnTo>
                    <a:pt x="3" y="95"/>
                  </a:lnTo>
                  <a:lnTo>
                    <a:pt x="0" y="73"/>
                  </a:lnTo>
                  <a:lnTo>
                    <a:pt x="0" y="52"/>
                  </a:lnTo>
                  <a:lnTo>
                    <a:pt x="3" y="31"/>
                  </a:lnTo>
                  <a:lnTo>
                    <a:pt x="8" y="15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1" y="4"/>
                  </a:lnTo>
                  <a:lnTo>
                    <a:pt x="37" y="15"/>
                  </a:lnTo>
                  <a:lnTo>
                    <a:pt x="42" y="31"/>
                  </a:lnTo>
                  <a:lnTo>
                    <a:pt x="45" y="52"/>
                  </a:lnTo>
                  <a:lnTo>
                    <a:pt x="45" y="73"/>
                  </a:lnTo>
                  <a:lnTo>
                    <a:pt x="42" y="95"/>
                  </a:lnTo>
                  <a:lnTo>
                    <a:pt x="37" y="112"/>
                  </a:lnTo>
                  <a:lnTo>
                    <a:pt x="31" y="122"/>
                  </a:lnTo>
                  <a:lnTo>
                    <a:pt x="22" y="126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47" name="Freeform 7"/>
            <p:cNvSpPr>
              <a:spLocks/>
            </p:cNvSpPr>
            <p:nvPr/>
          </p:nvSpPr>
          <p:spPr bwMode="auto">
            <a:xfrm>
              <a:off x="598" y="3436"/>
              <a:ext cx="1318" cy="14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287" y="0"/>
                </a:cxn>
                <a:cxn ang="0">
                  <a:pos x="1297" y="4"/>
                </a:cxn>
                <a:cxn ang="0">
                  <a:pos x="1305" y="14"/>
                </a:cxn>
                <a:cxn ang="0">
                  <a:pos x="1311" y="31"/>
                </a:cxn>
                <a:cxn ang="0">
                  <a:pos x="1316" y="50"/>
                </a:cxn>
                <a:cxn ang="0">
                  <a:pos x="1318" y="74"/>
                </a:cxn>
                <a:cxn ang="0">
                  <a:pos x="1316" y="95"/>
                </a:cxn>
                <a:cxn ang="0">
                  <a:pos x="1311" y="116"/>
                </a:cxn>
                <a:cxn ang="0">
                  <a:pos x="1305" y="132"/>
                </a:cxn>
                <a:cxn ang="0">
                  <a:pos x="1297" y="142"/>
                </a:cxn>
                <a:cxn ang="0">
                  <a:pos x="1287" y="145"/>
                </a:cxn>
                <a:cxn ang="0">
                  <a:pos x="31" y="145"/>
                </a:cxn>
                <a:cxn ang="0">
                  <a:pos x="22" y="142"/>
                </a:cxn>
                <a:cxn ang="0">
                  <a:pos x="13" y="132"/>
                </a:cxn>
                <a:cxn ang="0">
                  <a:pos x="7" y="116"/>
                </a:cxn>
                <a:cxn ang="0">
                  <a:pos x="2" y="95"/>
                </a:cxn>
                <a:cxn ang="0">
                  <a:pos x="0" y="74"/>
                </a:cxn>
                <a:cxn ang="0">
                  <a:pos x="2" y="50"/>
                </a:cxn>
                <a:cxn ang="0">
                  <a:pos x="7" y="31"/>
                </a:cxn>
                <a:cxn ang="0">
                  <a:pos x="13" y="14"/>
                </a:cxn>
                <a:cxn ang="0">
                  <a:pos x="22" y="4"/>
                </a:cxn>
                <a:cxn ang="0">
                  <a:pos x="31" y="0"/>
                </a:cxn>
              </a:cxnLst>
              <a:rect l="0" t="0" r="r" b="b"/>
              <a:pathLst>
                <a:path w="1318" h="145">
                  <a:moveTo>
                    <a:pt x="31" y="0"/>
                  </a:moveTo>
                  <a:lnTo>
                    <a:pt x="1287" y="0"/>
                  </a:lnTo>
                  <a:lnTo>
                    <a:pt x="1297" y="4"/>
                  </a:lnTo>
                  <a:lnTo>
                    <a:pt x="1305" y="14"/>
                  </a:lnTo>
                  <a:lnTo>
                    <a:pt x="1311" y="31"/>
                  </a:lnTo>
                  <a:lnTo>
                    <a:pt x="1316" y="50"/>
                  </a:lnTo>
                  <a:lnTo>
                    <a:pt x="1318" y="74"/>
                  </a:lnTo>
                  <a:lnTo>
                    <a:pt x="1316" y="95"/>
                  </a:lnTo>
                  <a:lnTo>
                    <a:pt x="1311" y="116"/>
                  </a:lnTo>
                  <a:lnTo>
                    <a:pt x="1305" y="132"/>
                  </a:lnTo>
                  <a:lnTo>
                    <a:pt x="1297" y="142"/>
                  </a:lnTo>
                  <a:lnTo>
                    <a:pt x="1287" y="145"/>
                  </a:lnTo>
                  <a:lnTo>
                    <a:pt x="31" y="145"/>
                  </a:lnTo>
                  <a:lnTo>
                    <a:pt x="22" y="142"/>
                  </a:lnTo>
                  <a:lnTo>
                    <a:pt x="13" y="132"/>
                  </a:lnTo>
                  <a:lnTo>
                    <a:pt x="7" y="116"/>
                  </a:lnTo>
                  <a:lnTo>
                    <a:pt x="2" y="95"/>
                  </a:lnTo>
                  <a:lnTo>
                    <a:pt x="0" y="74"/>
                  </a:lnTo>
                  <a:lnTo>
                    <a:pt x="2" y="50"/>
                  </a:lnTo>
                  <a:lnTo>
                    <a:pt x="7" y="31"/>
                  </a:lnTo>
                  <a:lnTo>
                    <a:pt x="13" y="14"/>
                  </a:lnTo>
                  <a:lnTo>
                    <a:pt x="22" y="4"/>
                  </a:lnTo>
                  <a:lnTo>
                    <a:pt x="3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48" name="Line 8"/>
            <p:cNvSpPr>
              <a:spLocks noChangeShapeType="1"/>
            </p:cNvSpPr>
            <p:nvPr/>
          </p:nvSpPr>
          <p:spPr bwMode="auto">
            <a:xfrm>
              <a:off x="1147" y="3510"/>
              <a:ext cx="11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49" name="Freeform 9"/>
            <p:cNvSpPr>
              <a:spLocks/>
            </p:cNvSpPr>
            <p:nvPr/>
          </p:nvSpPr>
          <p:spPr bwMode="auto">
            <a:xfrm>
              <a:off x="905" y="3510"/>
              <a:ext cx="353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0"/>
                </a:cxn>
                <a:cxn ang="0">
                  <a:pos x="353" y="0"/>
                </a:cxn>
              </a:cxnLst>
              <a:rect l="0" t="0" r="r" b="b"/>
              <a:pathLst>
                <a:path w="353" h="217">
                  <a:moveTo>
                    <a:pt x="0" y="217"/>
                  </a:moveTo>
                  <a:lnTo>
                    <a:pt x="0" y="0"/>
                  </a:lnTo>
                  <a:lnTo>
                    <a:pt x="35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0" name="Line 10"/>
            <p:cNvSpPr>
              <a:spLocks noChangeShapeType="1"/>
            </p:cNvSpPr>
            <p:nvPr/>
          </p:nvSpPr>
          <p:spPr bwMode="auto">
            <a:xfrm flipH="1">
              <a:off x="1258" y="3510"/>
              <a:ext cx="127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1" name="Freeform 11"/>
            <p:cNvSpPr>
              <a:spLocks/>
            </p:cNvSpPr>
            <p:nvPr/>
          </p:nvSpPr>
          <p:spPr bwMode="auto">
            <a:xfrm>
              <a:off x="783" y="3364"/>
              <a:ext cx="475" cy="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6"/>
                </a:cxn>
                <a:cxn ang="0">
                  <a:pos x="475" y="146"/>
                </a:cxn>
              </a:cxnLst>
              <a:rect l="0" t="0" r="r" b="b"/>
              <a:pathLst>
                <a:path w="475" h="146">
                  <a:moveTo>
                    <a:pt x="0" y="0"/>
                  </a:moveTo>
                  <a:lnTo>
                    <a:pt x="0" y="146"/>
                  </a:lnTo>
                  <a:lnTo>
                    <a:pt x="475" y="1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2" name="Freeform 12"/>
            <p:cNvSpPr>
              <a:spLocks/>
            </p:cNvSpPr>
            <p:nvPr/>
          </p:nvSpPr>
          <p:spPr bwMode="auto">
            <a:xfrm>
              <a:off x="1258" y="3364"/>
              <a:ext cx="137" cy="146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7" y="146"/>
                </a:cxn>
                <a:cxn ang="0">
                  <a:pos x="0" y="146"/>
                </a:cxn>
              </a:cxnLst>
              <a:rect l="0" t="0" r="r" b="b"/>
              <a:pathLst>
                <a:path w="137" h="146">
                  <a:moveTo>
                    <a:pt x="137" y="0"/>
                  </a:moveTo>
                  <a:lnTo>
                    <a:pt x="137" y="146"/>
                  </a:lnTo>
                  <a:lnTo>
                    <a:pt x="0" y="14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3" name="Line 13"/>
            <p:cNvSpPr>
              <a:spLocks noChangeShapeType="1"/>
            </p:cNvSpPr>
            <p:nvPr/>
          </p:nvSpPr>
          <p:spPr bwMode="auto">
            <a:xfrm>
              <a:off x="1147" y="3510"/>
              <a:ext cx="11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4" name="Line 14"/>
            <p:cNvSpPr>
              <a:spLocks noChangeShapeType="1"/>
            </p:cNvSpPr>
            <p:nvPr/>
          </p:nvSpPr>
          <p:spPr bwMode="auto">
            <a:xfrm flipH="1">
              <a:off x="1258" y="3510"/>
              <a:ext cx="10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5" name="Freeform 15"/>
            <p:cNvSpPr>
              <a:spLocks/>
            </p:cNvSpPr>
            <p:nvPr/>
          </p:nvSpPr>
          <p:spPr bwMode="auto">
            <a:xfrm>
              <a:off x="783" y="3727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4" y="178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8"/>
                </a:cxn>
                <a:cxn ang="0">
                  <a:pos x="54" y="178"/>
                </a:cxn>
                <a:cxn ang="0">
                  <a:pos x="54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4" y="178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8"/>
                  </a:lnTo>
                  <a:lnTo>
                    <a:pt x="54" y="178"/>
                  </a:lnTo>
                  <a:lnTo>
                    <a:pt x="54" y="1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6" name="Freeform 16"/>
            <p:cNvSpPr>
              <a:spLocks/>
            </p:cNvSpPr>
            <p:nvPr/>
          </p:nvSpPr>
          <p:spPr bwMode="auto">
            <a:xfrm>
              <a:off x="781" y="3725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4" y="178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8"/>
                </a:cxn>
                <a:cxn ang="0">
                  <a:pos x="54" y="178"/>
                </a:cxn>
                <a:cxn ang="0">
                  <a:pos x="54" y="192"/>
                </a:cxn>
                <a:cxn ang="0">
                  <a:pos x="54" y="192"/>
                </a:cxn>
                <a:cxn ang="0">
                  <a:pos x="191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4" y="178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8"/>
                  </a:lnTo>
                  <a:lnTo>
                    <a:pt x="54" y="178"/>
                  </a:lnTo>
                  <a:lnTo>
                    <a:pt x="54" y="192"/>
                  </a:lnTo>
                  <a:lnTo>
                    <a:pt x="54" y="192"/>
                  </a:lnTo>
                  <a:lnTo>
                    <a:pt x="191" y="1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7" name="Line 17"/>
            <p:cNvSpPr>
              <a:spLocks noChangeShapeType="1"/>
            </p:cNvSpPr>
            <p:nvPr/>
          </p:nvSpPr>
          <p:spPr bwMode="auto">
            <a:xfrm>
              <a:off x="835" y="3903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8" name="Freeform 18"/>
            <p:cNvSpPr>
              <a:spLocks/>
            </p:cNvSpPr>
            <p:nvPr/>
          </p:nvSpPr>
          <p:spPr bwMode="auto">
            <a:xfrm>
              <a:off x="909" y="3926"/>
              <a:ext cx="99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81" y="82"/>
                </a:cxn>
                <a:cxn ang="0">
                  <a:pos x="81" y="0"/>
                </a:cxn>
                <a:cxn ang="0">
                  <a:pos x="0" y="0"/>
                </a:cxn>
                <a:cxn ang="0">
                  <a:pos x="0" y="82"/>
                </a:cxn>
                <a:cxn ang="0">
                  <a:pos x="88" y="14"/>
                </a:cxn>
                <a:cxn ang="0">
                  <a:pos x="99" y="14"/>
                </a:cxn>
                <a:cxn ang="0">
                  <a:pos x="99" y="0"/>
                </a:cxn>
                <a:cxn ang="0">
                  <a:pos x="88" y="0"/>
                </a:cxn>
                <a:cxn ang="0">
                  <a:pos x="88" y="14"/>
                </a:cxn>
                <a:cxn ang="0">
                  <a:pos x="0" y="82"/>
                </a:cxn>
              </a:cxnLst>
              <a:rect l="0" t="0" r="r" b="b"/>
              <a:pathLst>
                <a:path w="99" h="82">
                  <a:moveTo>
                    <a:pt x="0" y="82"/>
                  </a:moveTo>
                  <a:lnTo>
                    <a:pt x="81" y="82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88" y="14"/>
                  </a:lnTo>
                  <a:lnTo>
                    <a:pt x="99" y="14"/>
                  </a:lnTo>
                  <a:lnTo>
                    <a:pt x="99" y="0"/>
                  </a:lnTo>
                  <a:lnTo>
                    <a:pt x="88" y="0"/>
                  </a:lnTo>
                  <a:lnTo>
                    <a:pt x="88" y="1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59" name="Rectangle 19"/>
            <p:cNvSpPr>
              <a:spLocks noChangeArrowheads="1"/>
            </p:cNvSpPr>
            <p:nvPr/>
          </p:nvSpPr>
          <p:spPr bwMode="auto">
            <a:xfrm>
              <a:off x="909" y="3926"/>
              <a:ext cx="81" cy="8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0" name="Rectangle 20"/>
            <p:cNvSpPr>
              <a:spLocks noChangeArrowheads="1"/>
            </p:cNvSpPr>
            <p:nvPr/>
          </p:nvSpPr>
          <p:spPr bwMode="auto">
            <a:xfrm>
              <a:off x="997" y="3926"/>
              <a:ext cx="11" cy="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1" name="Line 21"/>
            <p:cNvSpPr>
              <a:spLocks noChangeShapeType="1"/>
            </p:cNvSpPr>
            <p:nvPr/>
          </p:nvSpPr>
          <p:spPr bwMode="auto">
            <a:xfrm>
              <a:off x="909" y="3954"/>
              <a:ext cx="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2" name="Line 22"/>
            <p:cNvSpPr>
              <a:spLocks noChangeShapeType="1"/>
            </p:cNvSpPr>
            <p:nvPr/>
          </p:nvSpPr>
          <p:spPr bwMode="auto">
            <a:xfrm>
              <a:off x="909" y="3981"/>
              <a:ext cx="8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3" name="Line 23"/>
            <p:cNvSpPr>
              <a:spLocks noChangeShapeType="1"/>
            </p:cNvSpPr>
            <p:nvPr/>
          </p:nvSpPr>
          <p:spPr bwMode="auto">
            <a:xfrm>
              <a:off x="913" y="396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4" name="Rectangle 24"/>
            <p:cNvSpPr>
              <a:spLocks noChangeArrowheads="1"/>
            </p:cNvSpPr>
            <p:nvPr/>
          </p:nvSpPr>
          <p:spPr bwMode="auto">
            <a:xfrm>
              <a:off x="954" y="3959"/>
              <a:ext cx="23" cy="1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5" name="Freeform 25"/>
            <p:cNvSpPr>
              <a:spLocks/>
            </p:cNvSpPr>
            <p:nvPr/>
          </p:nvSpPr>
          <p:spPr bwMode="auto">
            <a:xfrm>
              <a:off x="791" y="3748"/>
              <a:ext cx="229" cy="194"/>
            </a:xfrm>
            <a:custGeom>
              <a:avLst/>
              <a:gdLst/>
              <a:ahLst/>
              <a:cxnLst>
                <a:cxn ang="0">
                  <a:pos x="191" y="140"/>
                </a:cxn>
                <a:cxn ang="0">
                  <a:pos x="201" y="140"/>
                </a:cxn>
                <a:cxn ang="0">
                  <a:pos x="201" y="136"/>
                </a:cxn>
                <a:cxn ang="0">
                  <a:pos x="191" y="136"/>
                </a:cxn>
                <a:cxn ang="0">
                  <a:pos x="191" y="140"/>
                </a:cxn>
                <a:cxn ang="0">
                  <a:pos x="51" y="114"/>
                </a:cxn>
                <a:cxn ang="0">
                  <a:pos x="51" y="14"/>
                </a:cxn>
                <a:cxn ang="0">
                  <a:pos x="178" y="14"/>
                </a:cxn>
                <a:cxn ang="0">
                  <a:pos x="178" y="114"/>
                </a:cxn>
                <a:cxn ang="0">
                  <a:pos x="51" y="114"/>
                </a:cxn>
                <a:cxn ang="0">
                  <a:pos x="191" y="140"/>
                </a:cxn>
                <a:cxn ang="0">
                  <a:pos x="46" y="122"/>
                </a:cxn>
                <a:cxn ang="0">
                  <a:pos x="183" y="122"/>
                </a:cxn>
                <a:cxn ang="0">
                  <a:pos x="183" y="6"/>
                </a:cxn>
                <a:cxn ang="0">
                  <a:pos x="189" y="6"/>
                </a:cxn>
                <a:cxn ang="0">
                  <a:pos x="189" y="0"/>
                </a:cxn>
                <a:cxn ang="0">
                  <a:pos x="39" y="0"/>
                </a:cxn>
                <a:cxn ang="0">
                  <a:pos x="39" y="128"/>
                </a:cxn>
                <a:cxn ang="0">
                  <a:pos x="46" y="128"/>
                </a:cxn>
                <a:cxn ang="0">
                  <a:pos x="46" y="122"/>
                </a:cxn>
                <a:cxn ang="0">
                  <a:pos x="191" y="140"/>
                </a:cxn>
                <a:cxn ang="0">
                  <a:pos x="0" y="188"/>
                </a:cxn>
                <a:cxn ang="0">
                  <a:pos x="23" y="188"/>
                </a:cxn>
                <a:cxn ang="0">
                  <a:pos x="23" y="178"/>
                </a:cxn>
                <a:cxn ang="0">
                  <a:pos x="0" y="178"/>
                </a:cxn>
                <a:cxn ang="0">
                  <a:pos x="0" y="188"/>
                </a:cxn>
                <a:cxn ang="0">
                  <a:pos x="191" y="140"/>
                </a:cxn>
                <a:cxn ang="0">
                  <a:pos x="134" y="194"/>
                </a:cxn>
                <a:cxn ang="0">
                  <a:pos x="183" y="194"/>
                </a:cxn>
                <a:cxn ang="0">
                  <a:pos x="183" y="190"/>
                </a:cxn>
                <a:cxn ang="0">
                  <a:pos x="134" y="190"/>
                </a:cxn>
                <a:cxn ang="0">
                  <a:pos x="134" y="194"/>
                </a:cxn>
                <a:cxn ang="0">
                  <a:pos x="191" y="140"/>
                </a:cxn>
                <a:cxn ang="0">
                  <a:pos x="222" y="184"/>
                </a:cxn>
                <a:cxn ang="0">
                  <a:pos x="229" y="184"/>
                </a:cxn>
                <a:cxn ang="0">
                  <a:pos x="229" y="178"/>
                </a:cxn>
                <a:cxn ang="0">
                  <a:pos x="222" y="178"/>
                </a:cxn>
                <a:cxn ang="0">
                  <a:pos x="222" y="184"/>
                </a:cxn>
                <a:cxn ang="0">
                  <a:pos x="191" y="140"/>
                </a:cxn>
                <a:cxn ang="0">
                  <a:pos x="222" y="192"/>
                </a:cxn>
                <a:cxn ang="0">
                  <a:pos x="229" y="192"/>
                </a:cxn>
                <a:cxn ang="0">
                  <a:pos x="229" y="188"/>
                </a:cxn>
                <a:cxn ang="0">
                  <a:pos x="222" y="188"/>
                </a:cxn>
                <a:cxn ang="0">
                  <a:pos x="222" y="192"/>
                </a:cxn>
                <a:cxn ang="0">
                  <a:pos x="191" y="140"/>
                </a:cxn>
              </a:cxnLst>
              <a:rect l="0" t="0" r="r" b="b"/>
              <a:pathLst>
                <a:path w="229" h="194">
                  <a:moveTo>
                    <a:pt x="191" y="140"/>
                  </a:moveTo>
                  <a:lnTo>
                    <a:pt x="201" y="140"/>
                  </a:lnTo>
                  <a:lnTo>
                    <a:pt x="201" y="136"/>
                  </a:lnTo>
                  <a:lnTo>
                    <a:pt x="191" y="136"/>
                  </a:lnTo>
                  <a:lnTo>
                    <a:pt x="191" y="140"/>
                  </a:lnTo>
                  <a:lnTo>
                    <a:pt x="51" y="114"/>
                  </a:lnTo>
                  <a:lnTo>
                    <a:pt x="51" y="14"/>
                  </a:lnTo>
                  <a:lnTo>
                    <a:pt x="178" y="14"/>
                  </a:lnTo>
                  <a:lnTo>
                    <a:pt x="178" y="114"/>
                  </a:lnTo>
                  <a:lnTo>
                    <a:pt x="51" y="114"/>
                  </a:lnTo>
                  <a:lnTo>
                    <a:pt x="191" y="140"/>
                  </a:lnTo>
                  <a:lnTo>
                    <a:pt x="46" y="122"/>
                  </a:lnTo>
                  <a:lnTo>
                    <a:pt x="183" y="122"/>
                  </a:lnTo>
                  <a:lnTo>
                    <a:pt x="183" y="6"/>
                  </a:lnTo>
                  <a:lnTo>
                    <a:pt x="189" y="6"/>
                  </a:lnTo>
                  <a:lnTo>
                    <a:pt x="189" y="0"/>
                  </a:lnTo>
                  <a:lnTo>
                    <a:pt x="39" y="0"/>
                  </a:lnTo>
                  <a:lnTo>
                    <a:pt x="39" y="128"/>
                  </a:lnTo>
                  <a:lnTo>
                    <a:pt x="46" y="128"/>
                  </a:lnTo>
                  <a:lnTo>
                    <a:pt x="46" y="122"/>
                  </a:lnTo>
                  <a:lnTo>
                    <a:pt x="191" y="140"/>
                  </a:lnTo>
                  <a:lnTo>
                    <a:pt x="0" y="188"/>
                  </a:lnTo>
                  <a:lnTo>
                    <a:pt x="23" y="188"/>
                  </a:lnTo>
                  <a:lnTo>
                    <a:pt x="23" y="178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191" y="140"/>
                  </a:lnTo>
                  <a:lnTo>
                    <a:pt x="134" y="194"/>
                  </a:lnTo>
                  <a:lnTo>
                    <a:pt x="183" y="194"/>
                  </a:lnTo>
                  <a:lnTo>
                    <a:pt x="183" y="190"/>
                  </a:lnTo>
                  <a:lnTo>
                    <a:pt x="134" y="190"/>
                  </a:lnTo>
                  <a:lnTo>
                    <a:pt x="134" y="194"/>
                  </a:lnTo>
                  <a:lnTo>
                    <a:pt x="191" y="140"/>
                  </a:lnTo>
                  <a:lnTo>
                    <a:pt x="222" y="184"/>
                  </a:lnTo>
                  <a:lnTo>
                    <a:pt x="229" y="184"/>
                  </a:lnTo>
                  <a:lnTo>
                    <a:pt x="229" y="178"/>
                  </a:lnTo>
                  <a:lnTo>
                    <a:pt x="222" y="178"/>
                  </a:lnTo>
                  <a:lnTo>
                    <a:pt x="222" y="184"/>
                  </a:lnTo>
                  <a:lnTo>
                    <a:pt x="191" y="140"/>
                  </a:lnTo>
                  <a:lnTo>
                    <a:pt x="222" y="192"/>
                  </a:lnTo>
                  <a:lnTo>
                    <a:pt x="229" y="192"/>
                  </a:lnTo>
                  <a:lnTo>
                    <a:pt x="229" y="188"/>
                  </a:lnTo>
                  <a:lnTo>
                    <a:pt x="222" y="188"/>
                  </a:lnTo>
                  <a:lnTo>
                    <a:pt x="222" y="192"/>
                  </a:lnTo>
                  <a:lnTo>
                    <a:pt x="191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6" name="Rectangle 26"/>
            <p:cNvSpPr>
              <a:spLocks noChangeArrowheads="1"/>
            </p:cNvSpPr>
            <p:nvPr/>
          </p:nvSpPr>
          <p:spPr bwMode="auto">
            <a:xfrm>
              <a:off x="982" y="3884"/>
              <a:ext cx="10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7" name="Rectangle 27"/>
            <p:cNvSpPr>
              <a:spLocks noChangeArrowheads="1"/>
            </p:cNvSpPr>
            <p:nvPr/>
          </p:nvSpPr>
          <p:spPr bwMode="auto">
            <a:xfrm>
              <a:off x="842" y="3762"/>
              <a:ext cx="127" cy="1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8" name="Freeform 28"/>
            <p:cNvSpPr>
              <a:spLocks/>
            </p:cNvSpPr>
            <p:nvPr/>
          </p:nvSpPr>
          <p:spPr bwMode="auto">
            <a:xfrm>
              <a:off x="830" y="3748"/>
              <a:ext cx="150" cy="128"/>
            </a:xfrm>
            <a:custGeom>
              <a:avLst/>
              <a:gdLst/>
              <a:ahLst/>
              <a:cxnLst>
                <a:cxn ang="0">
                  <a:pos x="7" y="122"/>
                </a:cxn>
                <a:cxn ang="0">
                  <a:pos x="144" y="122"/>
                </a:cxn>
                <a:cxn ang="0">
                  <a:pos x="144" y="6"/>
                </a:cxn>
                <a:cxn ang="0">
                  <a:pos x="150" y="6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128"/>
                </a:cxn>
                <a:cxn ang="0">
                  <a:pos x="7" y="128"/>
                </a:cxn>
                <a:cxn ang="0">
                  <a:pos x="7" y="122"/>
                </a:cxn>
              </a:cxnLst>
              <a:rect l="0" t="0" r="r" b="b"/>
              <a:pathLst>
                <a:path w="150" h="128">
                  <a:moveTo>
                    <a:pt x="7" y="122"/>
                  </a:moveTo>
                  <a:lnTo>
                    <a:pt x="144" y="12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7" y="128"/>
                  </a:lnTo>
                  <a:lnTo>
                    <a:pt x="7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69" name="Rectangle 29"/>
            <p:cNvSpPr>
              <a:spLocks noChangeArrowheads="1"/>
            </p:cNvSpPr>
            <p:nvPr/>
          </p:nvSpPr>
          <p:spPr bwMode="auto">
            <a:xfrm>
              <a:off x="791" y="3926"/>
              <a:ext cx="23" cy="1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0" name="Rectangle 30"/>
            <p:cNvSpPr>
              <a:spLocks noChangeArrowheads="1"/>
            </p:cNvSpPr>
            <p:nvPr/>
          </p:nvSpPr>
          <p:spPr bwMode="auto">
            <a:xfrm>
              <a:off x="925" y="3938"/>
              <a:ext cx="4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1" name="Rectangle 31"/>
            <p:cNvSpPr>
              <a:spLocks noChangeArrowheads="1"/>
            </p:cNvSpPr>
            <p:nvPr/>
          </p:nvSpPr>
          <p:spPr bwMode="auto">
            <a:xfrm>
              <a:off x="1013" y="3926"/>
              <a:ext cx="7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2" name="Rectangle 32"/>
            <p:cNvSpPr>
              <a:spLocks noChangeArrowheads="1"/>
            </p:cNvSpPr>
            <p:nvPr/>
          </p:nvSpPr>
          <p:spPr bwMode="auto">
            <a:xfrm>
              <a:off x="1013" y="3936"/>
              <a:ext cx="7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3" name="Line 33"/>
            <p:cNvSpPr>
              <a:spLocks noChangeShapeType="1"/>
            </p:cNvSpPr>
            <p:nvPr/>
          </p:nvSpPr>
          <p:spPr bwMode="auto">
            <a:xfrm>
              <a:off x="814" y="3894"/>
              <a:ext cx="1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4" name="Line 34"/>
            <p:cNvSpPr>
              <a:spLocks noChangeShapeType="1"/>
            </p:cNvSpPr>
            <p:nvPr/>
          </p:nvSpPr>
          <p:spPr bwMode="auto">
            <a:xfrm flipV="1">
              <a:off x="860" y="3894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5" name="Line 35"/>
            <p:cNvSpPr>
              <a:spLocks noChangeShapeType="1"/>
            </p:cNvSpPr>
            <p:nvPr/>
          </p:nvSpPr>
          <p:spPr bwMode="auto">
            <a:xfrm flipV="1">
              <a:off x="905" y="3894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6" name="Freeform 36"/>
            <p:cNvSpPr>
              <a:spLocks/>
            </p:cNvSpPr>
            <p:nvPr/>
          </p:nvSpPr>
          <p:spPr bwMode="auto">
            <a:xfrm>
              <a:off x="660" y="3074"/>
              <a:ext cx="245" cy="290"/>
            </a:xfrm>
            <a:custGeom>
              <a:avLst/>
              <a:gdLst/>
              <a:ahLst/>
              <a:cxnLst>
                <a:cxn ang="0">
                  <a:pos x="54" y="189"/>
                </a:cxn>
                <a:cxn ang="0">
                  <a:pos x="0" y="189"/>
                </a:cxn>
                <a:cxn ang="0">
                  <a:pos x="0" y="290"/>
                </a:cxn>
                <a:cxn ang="0">
                  <a:pos x="245" y="290"/>
                </a:cxn>
                <a:cxn ang="0">
                  <a:pos x="245" y="189"/>
                </a:cxn>
                <a:cxn ang="0">
                  <a:pos x="191" y="189"/>
                </a:cxn>
                <a:cxn ang="0">
                  <a:pos x="191" y="176"/>
                </a:cxn>
                <a:cxn ang="0">
                  <a:pos x="214" y="176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6"/>
                </a:cxn>
                <a:cxn ang="0">
                  <a:pos x="54" y="176"/>
                </a:cxn>
                <a:cxn ang="0">
                  <a:pos x="54" y="189"/>
                </a:cxn>
              </a:cxnLst>
              <a:rect l="0" t="0" r="r" b="b"/>
              <a:pathLst>
                <a:path w="245" h="290">
                  <a:moveTo>
                    <a:pt x="54" y="189"/>
                  </a:moveTo>
                  <a:lnTo>
                    <a:pt x="0" y="189"/>
                  </a:lnTo>
                  <a:lnTo>
                    <a:pt x="0" y="290"/>
                  </a:lnTo>
                  <a:lnTo>
                    <a:pt x="245" y="290"/>
                  </a:lnTo>
                  <a:lnTo>
                    <a:pt x="245" y="189"/>
                  </a:lnTo>
                  <a:lnTo>
                    <a:pt x="191" y="189"/>
                  </a:lnTo>
                  <a:lnTo>
                    <a:pt x="191" y="176"/>
                  </a:lnTo>
                  <a:lnTo>
                    <a:pt x="214" y="176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6"/>
                  </a:lnTo>
                  <a:lnTo>
                    <a:pt x="54" y="176"/>
                  </a:lnTo>
                  <a:lnTo>
                    <a:pt x="54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7" name="Freeform 37"/>
            <p:cNvSpPr>
              <a:spLocks/>
            </p:cNvSpPr>
            <p:nvPr/>
          </p:nvSpPr>
          <p:spPr bwMode="auto">
            <a:xfrm>
              <a:off x="659" y="3072"/>
              <a:ext cx="245" cy="290"/>
            </a:xfrm>
            <a:custGeom>
              <a:avLst/>
              <a:gdLst/>
              <a:ahLst/>
              <a:cxnLst>
                <a:cxn ang="0">
                  <a:pos x="54" y="190"/>
                </a:cxn>
                <a:cxn ang="0">
                  <a:pos x="0" y="190"/>
                </a:cxn>
                <a:cxn ang="0">
                  <a:pos x="0" y="290"/>
                </a:cxn>
                <a:cxn ang="0">
                  <a:pos x="245" y="290"/>
                </a:cxn>
                <a:cxn ang="0">
                  <a:pos x="245" y="190"/>
                </a:cxn>
                <a:cxn ang="0">
                  <a:pos x="191" y="190"/>
                </a:cxn>
                <a:cxn ang="0">
                  <a:pos x="191" y="176"/>
                </a:cxn>
                <a:cxn ang="0">
                  <a:pos x="214" y="176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6"/>
                </a:cxn>
                <a:cxn ang="0">
                  <a:pos x="54" y="176"/>
                </a:cxn>
                <a:cxn ang="0">
                  <a:pos x="54" y="190"/>
                </a:cxn>
                <a:cxn ang="0">
                  <a:pos x="54" y="190"/>
                </a:cxn>
                <a:cxn ang="0">
                  <a:pos x="191" y="190"/>
                </a:cxn>
              </a:cxnLst>
              <a:rect l="0" t="0" r="r" b="b"/>
              <a:pathLst>
                <a:path w="245" h="290">
                  <a:moveTo>
                    <a:pt x="54" y="190"/>
                  </a:moveTo>
                  <a:lnTo>
                    <a:pt x="0" y="190"/>
                  </a:lnTo>
                  <a:lnTo>
                    <a:pt x="0" y="290"/>
                  </a:lnTo>
                  <a:lnTo>
                    <a:pt x="245" y="290"/>
                  </a:lnTo>
                  <a:lnTo>
                    <a:pt x="245" y="190"/>
                  </a:lnTo>
                  <a:lnTo>
                    <a:pt x="191" y="190"/>
                  </a:lnTo>
                  <a:lnTo>
                    <a:pt x="191" y="176"/>
                  </a:lnTo>
                  <a:lnTo>
                    <a:pt x="214" y="176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6"/>
                  </a:lnTo>
                  <a:lnTo>
                    <a:pt x="54" y="176"/>
                  </a:lnTo>
                  <a:lnTo>
                    <a:pt x="54" y="190"/>
                  </a:lnTo>
                  <a:lnTo>
                    <a:pt x="54" y="190"/>
                  </a:lnTo>
                  <a:lnTo>
                    <a:pt x="191" y="1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8" name="Line 38"/>
            <p:cNvSpPr>
              <a:spLocks noChangeShapeType="1"/>
            </p:cNvSpPr>
            <p:nvPr/>
          </p:nvSpPr>
          <p:spPr bwMode="auto">
            <a:xfrm>
              <a:off x="713" y="3248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79" name="Freeform 39"/>
            <p:cNvSpPr>
              <a:spLocks/>
            </p:cNvSpPr>
            <p:nvPr/>
          </p:nvSpPr>
          <p:spPr bwMode="auto">
            <a:xfrm>
              <a:off x="786" y="3273"/>
              <a:ext cx="100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82" y="82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82"/>
                </a:cxn>
                <a:cxn ang="0">
                  <a:pos x="88" y="14"/>
                </a:cxn>
                <a:cxn ang="0">
                  <a:pos x="100" y="14"/>
                </a:cxn>
                <a:cxn ang="0">
                  <a:pos x="100" y="0"/>
                </a:cxn>
                <a:cxn ang="0">
                  <a:pos x="88" y="0"/>
                </a:cxn>
                <a:cxn ang="0">
                  <a:pos x="88" y="14"/>
                </a:cxn>
                <a:cxn ang="0">
                  <a:pos x="0" y="82"/>
                </a:cxn>
              </a:cxnLst>
              <a:rect l="0" t="0" r="r" b="b"/>
              <a:pathLst>
                <a:path w="100" h="82">
                  <a:moveTo>
                    <a:pt x="0" y="82"/>
                  </a:moveTo>
                  <a:lnTo>
                    <a:pt x="82" y="8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88" y="14"/>
                  </a:lnTo>
                  <a:lnTo>
                    <a:pt x="100" y="14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1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0" name="Rectangle 40"/>
            <p:cNvSpPr>
              <a:spLocks noChangeArrowheads="1"/>
            </p:cNvSpPr>
            <p:nvPr/>
          </p:nvSpPr>
          <p:spPr bwMode="auto">
            <a:xfrm>
              <a:off x="786" y="3273"/>
              <a:ext cx="82" cy="8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1" name="Rectangle 41"/>
            <p:cNvSpPr>
              <a:spLocks noChangeArrowheads="1"/>
            </p:cNvSpPr>
            <p:nvPr/>
          </p:nvSpPr>
          <p:spPr bwMode="auto">
            <a:xfrm>
              <a:off x="874" y="3273"/>
              <a:ext cx="12" cy="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2" name="Line 42"/>
            <p:cNvSpPr>
              <a:spLocks noChangeShapeType="1"/>
            </p:cNvSpPr>
            <p:nvPr/>
          </p:nvSpPr>
          <p:spPr bwMode="auto">
            <a:xfrm>
              <a:off x="786" y="3300"/>
              <a:ext cx="8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3" name="Line 43"/>
            <p:cNvSpPr>
              <a:spLocks noChangeShapeType="1"/>
            </p:cNvSpPr>
            <p:nvPr/>
          </p:nvSpPr>
          <p:spPr bwMode="auto">
            <a:xfrm>
              <a:off x="786" y="3327"/>
              <a:ext cx="8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4" name="Line 44"/>
            <p:cNvSpPr>
              <a:spLocks noChangeShapeType="1"/>
            </p:cNvSpPr>
            <p:nvPr/>
          </p:nvSpPr>
          <p:spPr bwMode="auto">
            <a:xfrm>
              <a:off x="791" y="3314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5" name="Rectangle 45"/>
            <p:cNvSpPr>
              <a:spLocks noChangeArrowheads="1"/>
            </p:cNvSpPr>
            <p:nvPr/>
          </p:nvSpPr>
          <p:spPr bwMode="auto">
            <a:xfrm>
              <a:off x="832" y="3304"/>
              <a:ext cx="23" cy="2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6" name="Freeform 46"/>
            <p:cNvSpPr>
              <a:spLocks/>
            </p:cNvSpPr>
            <p:nvPr/>
          </p:nvSpPr>
          <p:spPr bwMode="auto">
            <a:xfrm>
              <a:off x="669" y="3093"/>
              <a:ext cx="228" cy="196"/>
            </a:xfrm>
            <a:custGeom>
              <a:avLst/>
              <a:gdLst/>
              <a:ahLst/>
              <a:cxnLst>
                <a:cxn ang="0">
                  <a:pos x="191" y="139"/>
                </a:cxn>
                <a:cxn ang="0">
                  <a:pos x="200" y="139"/>
                </a:cxn>
                <a:cxn ang="0">
                  <a:pos x="200" y="138"/>
                </a:cxn>
                <a:cxn ang="0">
                  <a:pos x="191" y="138"/>
                </a:cxn>
                <a:cxn ang="0">
                  <a:pos x="191" y="139"/>
                </a:cxn>
                <a:cxn ang="0">
                  <a:pos x="50" y="116"/>
                </a:cxn>
                <a:cxn ang="0">
                  <a:pos x="50" y="13"/>
                </a:cxn>
                <a:cxn ang="0">
                  <a:pos x="178" y="13"/>
                </a:cxn>
                <a:cxn ang="0">
                  <a:pos x="178" y="116"/>
                </a:cxn>
                <a:cxn ang="0">
                  <a:pos x="50" y="116"/>
                </a:cxn>
                <a:cxn ang="0">
                  <a:pos x="191" y="139"/>
                </a:cxn>
                <a:cxn ang="0">
                  <a:pos x="45" y="122"/>
                </a:cxn>
                <a:cxn ang="0">
                  <a:pos x="182" y="122"/>
                </a:cxn>
                <a:cxn ang="0">
                  <a:pos x="182" y="8"/>
                </a:cxn>
                <a:cxn ang="0">
                  <a:pos x="189" y="8"/>
                </a:cxn>
                <a:cxn ang="0">
                  <a:pos x="189" y="0"/>
                </a:cxn>
                <a:cxn ang="0">
                  <a:pos x="39" y="0"/>
                </a:cxn>
                <a:cxn ang="0">
                  <a:pos x="39" y="130"/>
                </a:cxn>
                <a:cxn ang="0">
                  <a:pos x="45" y="130"/>
                </a:cxn>
                <a:cxn ang="0">
                  <a:pos x="45" y="122"/>
                </a:cxn>
                <a:cxn ang="0">
                  <a:pos x="191" y="139"/>
                </a:cxn>
                <a:cxn ang="0">
                  <a:pos x="0" y="188"/>
                </a:cxn>
                <a:cxn ang="0">
                  <a:pos x="22" y="188"/>
                </a:cxn>
                <a:cxn ang="0">
                  <a:pos x="22" y="180"/>
                </a:cxn>
                <a:cxn ang="0">
                  <a:pos x="0" y="180"/>
                </a:cxn>
                <a:cxn ang="0">
                  <a:pos x="0" y="188"/>
                </a:cxn>
                <a:cxn ang="0">
                  <a:pos x="191" y="139"/>
                </a:cxn>
                <a:cxn ang="0">
                  <a:pos x="133" y="196"/>
                </a:cxn>
                <a:cxn ang="0">
                  <a:pos x="182" y="196"/>
                </a:cxn>
                <a:cxn ang="0">
                  <a:pos x="182" y="192"/>
                </a:cxn>
                <a:cxn ang="0">
                  <a:pos x="133" y="192"/>
                </a:cxn>
                <a:cxn ang="0">
                  <a:pos x="133" y="196"/>
                </a:cxn>
                <a:cxn ang="0">
                  <a:pos x="191" y="139"/>
                </a:cxn>
                <a:cxn ang="0">
                  <a:pos x="222" y="184"/>
                </a:cxn>
                <a:cxn ang="0">
                  <a:pos x="228" y="184"/>
                </a:cxn>
                <a:cxn ang="0">
                  <a:pos x="228" y="180"/>
                </a:cxn>
                <a:cxn ang="0">
                  <a:pos x="222" y="180"/>
                </a:cxn>
                <a:cxn ang="0">
                  <a:pos x="222" y="184"/>
                </a:cxn>
                <a:cxn ang="0">
                  <a:pos x="191" y="139"/>
                </a:cxn>
                <a:cxn ang="0">
                  <a:pos x="222" y="194"/>
                </a:cxn>
                <a:cxn ang="0">
                  <a:pos x="228" y="194"/>
                </a:cxn>
                <a:cxn ang="0">
                  <a:pos x="228" y="188"/>
                </a:cxn>
                <a:cxn ang="0">
                  <a:pos x="222" y="188"/>
                </a:cxn>
                <a:cxn ang="0">
                  <a:pos x="222" y="194"/>
                </a:cxn>
                <a:cxn ang="0">
                  <a:pos x="191" y="139"/>
                </a:cxn>
              </a:cxnLst>
              <a:rect l="0" t="0" r="r" b="b"/>
              <a:pathLst>
                <a:path w="228" h="196">
                  <a:moveTo>
                    <a:pt x="191" y="139"/>
                  </a:moveTo>
                  <a:lnTo>
                    <a:pt x="200" y="139"/>
                  </a:lnTo>
                  <a:lnTo>
                    <a:pt x="200" y="138"/>
                  </a:lnTo>
                  <a:lnTo>
                    <a:pt x="191" y="138"/>
                  </a:lnTo>
                  <a:lnTo>
                    <a:pt x="191" y="139"/>
                  </a:lnTo>
                  <a:lnTo>
                    <a:pt x="50" y="116"/>
                  </a:lnTo>
                  <a:lnTo>
                    <a:pt x="50" y="13"/>
                  </a:lnTo>
                  <a:lnTo>
                    <a:pt x="178" y="13"/>
                  </a:lnTo>
                  <a:lnTo>
                    <a:pt x="178" y="116"/>
                  </a:lnTo>
                  <a:lnTo>
                    <a:pt x="50" y="116"/>
                  </a:lnTo>
                  <a:lnTo>
                    <a:pt x="191" y="139"/>
                  </a:lnTo>
                  <a:lnTo>
                    <a:pt x="45" y="122"/>
                  </a:lnTo>
                  <a:lnTo>
                    <a:pt x="182" y="122"/>
                  </a:lnTo>
                  <a:lnTo>
                    <a:pt x="182" y="8"/>
                  </a:lnTo>
                  <a:lnTo>
                    <a:pt x="189" y="8"/>
                  </a:lnTo>
                  <a:lnTo>
                    <a:pt x="189" y="0"/>
                  </a:lnTo>
                  <a:lnTo>
                    <a:pt x="39" y="0"/>
                  </a:lnTo>
                  <a:lnTo>
                    <a:pt x="39" y="130"/>
                  </a:lnTo>
                  <a:lnTo>
                    <a:pt x="45" y="130"/>
                  </a:lnTo>
                  <a:lnTo>
                    <a:pt x="45" y="122"/>
                  </a:lnTo>
                  <a:lnTo>
                    <a:pt x="191" y="139"/>
                  </a:lnTo>
                  <a:lnTo>
                    <a:pt x="0" y="188"/>
                  </a:lnTo>
                  <a:lnTo>
                    <a:pt x="22" y="188"/>
                  </a:lnTo>
                  <a:lnTo>
                    <a:pt x="22" y="180"/>
                  </a:lnTo>
                  <a:lnTo>
                    <a:pt x="0" y="180"/>
                  </a:lnTo>
                  <a:lnTo>
                    <a:pt x="0" y="188"/>
                  </a:lnTo>
                  <a:lnTo>
                    <a:pt x="191" y="139"/>
                  </a:lnTo>
                  <a:lnTo>
                    <a:pt x="133" y="196"/>
                  </a:lnTo>
                  <a:lnTo>
                    <a:pt x="182" y="196"/>
                  </a:lnTo>
                  <a:lnTo>
                    <a:pt x="182" y="192"/>
                  </a:lnTo>
                  <a:lnTo>
                    <a:pt x="133" y="192"/>
                  </a:lnTo>
                  <a:lnTo>
                    <a:pt x="133" y="196"/>
                  </a:lnTo>
                  <a:lnTo>
                    <a:pt x="191" y="139"/>
                  </a:lnTo>
                  <a:lnTo>
                    <a:pt x="222" y="184"/>
                  </a:lnTo>
                  <a:lnTo>
                    <a:pt x="228" y="184"/>
                  </a:lnTo>
                  <a:lnTo>
                    <a:pt x="228" y="180"/>
                  </a:lnTo>
                  <a:lnTo>
                    <a:pt x="222" y="180"/>
                  </a:lnTo>
                  <a:lnTo>
                    <a:pt x="222" y="184"/>
                  </a:lnTo>
                  <a:lnTo>
                    <a:pt x="191" y="139"/>
                  </a:lnTo>
                  <a:lnTo>
                    <a:pt x="222" y="194"/>
                  </a:lnTo>
                  <a:lnTo>
                    <a:pt x="228" y="194"/>
                  </a:lnTo>
                  <a:lnTo>
                    <a:pt x="228" y="188"/>
                  </a:lnTo>
                  <a:lnTo>
                    <a:pt x="222" y="188"/>
                  </a:lnTo>
                  <a:lnTo>
                    <a:pt x="222" y="194"/>
                  </a:lnTo>
                  <a:lnTo>
                    <a:pt x="191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7" name="Rectangle 47"/>
            <p:cNvSpPr>
              <a:spLocks noChangeArrowheads="1"/>
            </p:cNvSpPr>
            <p:nvPr/>
          </p:nvSpPr>
          <p:spPr bwMode="auto">
            <a:xfrm>
              <a:off x="860" y="3231"/>
              <a:ext cx="9" cy="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8" name="Rectangle 48"/>
            <p:cNvSpPr>
              <a:spLocks noChangeArrowheads="1"/>
            </p:cNvSpPr>
            <p:nvPr/>
          </p:nvSpPr>
          <p:spPr bwMode="auto">
            <a:xfrm>
              <a:off x="719" y="3106"/>
              <a:ext cx="128" cy="10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89" name="Freeform 49"/>
            <p:cNvSpPr>
              <a:spLocks/>
            </p:cNvSpPr>
            <p:nvPr/>
          </p:nvSpPr>
          <p:spPr bwMode="auto">
            <a:xfrm>
              <a:off x="708" y="3093"/>
              <a:ext cx="150" cy="130"/>
            </a:xfrm>
            <a:custGeom>
              <a:avLst/>
              <a:gdLst/>
              <a:ahLst/>
              <a:cxnLst>
                <a:cxn ang="0">
                  <a:pos x="6" y="122"/>
                </a:cxn>
                <a:cxn ang="0">
                  <a:pos x="143" y="122"/>
                </a:cxn>
                <a:cxn ang="0">
                  <a:pos x="143" y="8"/>
                </a:cxn>
                <a:cxn ang="0">
                  <a:pos x="150" y="8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130"/>
                </a:cxn>
                <a:cxn ang="0">
                  <a:pos x="6" y="130"/>
                </a:cxn>
                <a:cxn ang="0">
                  <a:pos x="6" y="122"/>
                </a:cxn>
              </a:cxnLst>
              <a:rect l="0" t="0" r="r" b="b"/>
              <a:pathLst>
                <a:path w="150" h="130">
                  <a:moveTo>
                    <a:pt x="6" y="122"/>
                  </a:moveTo>
                  <a:lnTo>
                    <a:pt x="143" y="122"/>
                  </a:lnTo>
                  <a:lnTo>
                    <a:pt x="143" y="8"/>
                  </a:lnTo>
                  <a:lnTo>
                    <a:pt x="150" y="8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6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0" name="Rectangle 50"/>
            <p:cNvSpPr>
              <a:spLocks noChangeArrowheads="1"/>
            </p:cNvSpPr>
            <p:nvPr/>
          </p:nvSpPr>
          <p:spPr bwMode="auto">
            <a:xfrm>
              <a:off x="669" y="3273"/>
              <a:ext cx="22" cy="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1" name="Rectangle 51"/>
            <p:cNvSpPr>
              <a:spLocks noChangeArrowheads="1"/>
            </p:cNvSpPr>
            <p:nvPr/>
          </p:nvSpPr>
          <p:spPr bwMode="auto">
            <a:xfrm>
              <a:off x="802" y="3285"/>
              <a:ext cx="4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2" name="Rectangle 52"/>
            <p:cNvSpPr>
              <a:spLocks noChangeArrowheads="1"/>
            </p:cNvSpPr>
            <p:nvPr/>
          </p:nvSpPr>
          <p:spPr bwMode="auto">
            <a:xfrm>
              <a:off x="891" y="3273"/>
              <a:ext cx="6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3" name="Rectangle 53"/>
            <p:cNvSpPr>
              <a:spLocks noChangeArrowheads="1"/>
            </p:cNvSpPr>
            <p:nvPr/>
          </p:nvSpPr>
          <p:spPr bwMode="auto">
            <a:xfrm>
              <a:off x="891" y="3281"/>
              <a:ext cx="6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4" name="Line 54"/>
            <p:cNvSpPr>
              <a:spLocks noChangeShapeType="1"/>
            </p:cNvSpPr>
            <p:nvPr/>
          </p:nvSpPr>
          <p:spPr bwMode="auto">
            <a:xfrm>
              <a:off x="691" y="3240"/>
              <a:ext cx="1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5" name="Line 55"/>
            <p:cNvSpPr>
              <a:spLocks noChangeShapeType="1"/>
            </p:cNvSpPr>
            <p:nvPr/>
          </p:nvSpPr>
          <p:spPr bwMode="auto">
            <a:xfrm flipV="1">
              <a:off x="737" y="3240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6" name="Line 56"/>
            <p:cNvSpPr>
              <a:spLocks noChangeShapeType="1"/>
            </p:cNvSpPr>
            <p:nvPr/>
          </p:nvSpPr>
          <p:spPr bwMode="auto">
            <a:xfrm flipV="1">
              <a:off x="783" y="3240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7" name="Freeform 57"/>
            <p:cNvSpPr>
              <a:spLocks/>
            </p:cNvSpPr>
            <p:nvPr/>
          </p:nvSpPr>
          <p:spPr bwMode="auto">
            <a:xfrm>
              <a:off x="1273" y="3074"/>
              <a:ext cx="244" cy="290"/>
            </a:xfrm>
            <a:custGeom>
              <a:avLst/>
              <a:gdLst/>
              <a:ahLst/>
              <a:cxnLst>
                <a:cxn ang="0">
                  <a:pos x="53" y="189"/>
                </a:cxn>
                <a:cxn ang="0">
                  <a:pos x="0" y="189"/>
                </a:cxn>
                <a:cxn ang="0">
                  <a:pos x="0" y="290"/>
                </a:cxn>
                <a:cxn ang="0">
                  <a:pos x="244" y="290"/>
                </a:cxn>
                <a:cxn ang="0">
                  <a:pos x="244" y="189"/>
                </a:cxn>
                <a:cxn ang="0">
                  <a:pos x="191" y="189"/>
                </a:cxn>
                <a:cxn ang="0">
                  <a:pos x="191" y="176"/>
                </a:cxn>
                <a:cxn ang="0">
                  <a:pos x="213" y="176"/>
                </a:cxn>
                <a:cxn ang="0">
                  <a:pos x="213" y="0"/>
                </a:cxn>
                <a:cxn ang="0">
                  <a:pos x="31" y="0"/>
                </a:cxn>
                <a:cxn ang="0">
                  <a:pos x="31" y="176"/>
                </a:cxn>
                <a:cxn ang="0">
                  <a:pos x="53" y="176"/>
                </a:cxn>
                <a:cxn ang="0">
                  <a:pos x="53" y="189"/>
                </a:cxn>
              </a:cxnLst>
              <a:rect l="0" t="0" r="r" b="b"/>
              <a:pathLst>
                <a:path w="244" h="290">
                  <a:moveTo>
                    <a:pt x="53" y="189"/>
                  </a:moveTo>
                  <a:lnTo>
                    <a:pt x="0" y="189"/>
                  </a:lnTo>
                  <a:lnTo>
                    <a:pt x="0" y="290"/>
                  </a:lnTo>
                  <a:lnTo>
                    <a:pt x="244" y="290"/>
                  </a:lnTo>
                  <a:lnTo>
                    <a:pt x="244" y="189"/>
                  </a:lnTo>
                  <a:lnTo>
                    <a:pt x="191" y="189"/>
                  </a:lnTo>
                  <a:lnTo>
                    <a:pt x="191" y="176"/>
                  </a:lnTo>
                  <a:lnTo>
                    <a:pt x="213" y="176"/>
                  </a:lnTo>
                  <a:lnTo>
                    <a:pt x="213" y="0"/>
                  </a:lnTo>
                  <a:lnTo>
                    <a:pt x="31" y="0"/>
                  </a:lnTo>
                  <a:lnTo>
                    <a:pt x="31" y="176"/>
                  </a:lnTo>
                  <a:lnTo>
                    <a:pt x="53" y="176"/>
                  </a:lnTo>
                  <a:lnTo>
                    <a:pt x="53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8" name="Freeform 58"/>
            <p:cNvSpPr>
              <a:spLocks/>
            </p:cNvSpPr>
            <p:nvPr/>
          </p:nvSpPr>
          <p:spPr bwMode="auto">
            <a:xfrm>
              <a:off x="1271" y="3072"/>
              <a:ext cx="245" cy="290"/>
            </a:xfrm>
            <a:custGeom>
              <a:avLst/>
              <a:gdLst/>
              <a:ahLst/>
              <a:cxnLst>
                <a:cxn ang="0">
                  <a:pos x="54" y="190"/>
                </a:cxn>
                <a:cxn ang="0">
                  <a:pos x="0" y="190"/>
                </a:cxn>
                <a:cxn ang="0">
                  <a:pos x="0" y="290"/>
                </a:cxn>
                <a:cxn ang="0">
                  <a:pos x="245" y="290"/>
                </a:cxn>
                <a:cxn ang="0">
                  <a:pos x="245" y="190"/>
                </a:cxn>
                <a:cxn ang="0">
                  <a:pos x="191" y="190"/>
                </a:cxn>
                <a:cxn ang="0">
                  <a:pos x="191" y="176"/>
                </a:cxn>
                <a:cxn ang="0">
                  <a:pos x="214" y="176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6"/>
                </a:cxn>
                <a:cxn ang="0">
                  <a:pos x="54" y="176"/>
                </a:cxn>
                <a:cxn ang="0">
                  <a:pos x="54" y="190"/>
                </a:cxn>
                <a:cxn ang="0">
                  <a:pos x="54" y="190"/>
                </a:cxn>
                <a:cxn ang="0">
                  <a:pos x="191" y="190"/>
                </a:cxn>
              </a:cxnLst>
              <a:rect l="0" t="0" r="r" b="b"/>
              <a:pathLst>
                <a:path w="245" h="290">
                  <a:moveTo>
                    <a:pt x="54" y="190"/>
                  </a:moveTo>
                  <a:lnTo>
                    <a:pt x="0" y="190"/>
                  </a:lnTo>
                  <a:lnTo>
                    <a:pt x="0" y="290"/>
                  </a:lnTo>
                  <a:lnTo>
                    <a:pt x="245" y="290"/>
                  </a:lnTo>
                  <a:lnTo>
                    <a:pt x="245" y="190"/>
                  </a:lnTo>
                  <a:lnTo>
                    <a:pt x="191" y="190"/>
                  </a:lnTo>
                  <a:lnTo>
                    <a:pt x="191" y="176"/>
                  </a:lnTo>
                  <a:lnTo>
                    <a:pt x="214" y="176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6"/>
                  </a:lnTo>
                  <a:lnTo>
                    <a:pt x="54" y="176"/>
                  </a:lnTo>
                  <a:lnTo>
                    <a:pt x="54" y="190"/>
                  </a:lnTo>
                  <a:lnTo>
                    <a:pt x="54" y="190"/>
                  </a:lnTo>
                  <a:lnTo>
                    <a:pt x="191" y="19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499" name="Line 59"/>
            <p:cNvSpPr>
              <a:spLocks noChangeShapeType="1"/>
            </p:cNvSpPr>
            <p:nvPr/>
          </p:nvSpPr>
          <p:spPr bwMode="auto">
            <a:xfrm>
              <a:off x="1325" y="3248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0" name="Freeform 60"/>
            <p:cNvSpPr>
              <a:spLocks/>
            </p:cNvSpPr>
            <p:nvPr/>
          </p:nvSpPr>
          <p:spPr bwMode="auto">
            <a:xfrm>
              <a:off x="1398" y="3273"/>
              <a:ext cx="100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82" y="82"/>
                </a:cxn>
                <a:cxn ang="0">
                  <a:pos x="82" y="0"/>
                </a:cxn>
                <a:cxn ang="0">
                  <a:pos x="0" y="0"/>
                </a:cxn>
                <a:cxn ang="0">
                  <a:pos x="0" y="82"/>
                </a:cxn>
                <a:cxn ang="0">
                  <a:pos x="88" y="14"/>
                </a:cxn>
                <a:cxn ang="0">
                  <a:pos x="100" y="14"/>
                </a:cxn>
                <a:cxn ang="0">
                  <a:pos x="100" y="0"/>
                </a:cxn>
                <a:cxn ang="0">
                  <a:pos x="88" y="0"/>
                </a:cxn>
                <a:cxn ang="0">
                  <a:pos x="88" y="14"/>
                </a:cxn>
                <a:cxn ang="0">
                  <a:pos x="0" y="82"/>
                </a:cxn>
              </a:cxnLst>
              <a:rect l="0" t="0" r="r" b="b"/>
              <a:pathLst>
                <a:path w="100" h="82">
                  <a:moveTo>
                    <a:pt x="0" y="82"/>
                  </a:moveTo>
                  <a:lnTo>
                    <a:pt x="82" y="8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88" y="14"/>
                  </a:lnTo>
                  <a:lnTo>
                    <a:pt x="100" y="14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14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1" name="Rectangle 61"/>
            <p:cNvSpPr>
              <a:spLocks noChangeArrowheads="1"/>
            </p:cNvSpPr>
            <p:nvPr/>
          </p:nvSpPr>
          <p:spPr bwMode="auto">
            <a:xfrm>
              <a:off x="1398" y="3273"/>
              <a:ext cx="82" cy="8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2" name="Rectangle 62"/>
            <p:cNvSpPr>
              <a:spLocks noChangeArrowheads="1"/>
            </p:cNvSpPr>
            <p:nvPr/>
          </p:nvSpPr>
          <p:spPr bwMode="auto">
            <a:xfrm>
              <a:off x="1486" y="3273"/>
              <a:ext cx="12" cy="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3" name="Line 63"/>
            <p:cNvSpPr>
              <a:spLocks noChangeShapeType="1"/>
            </p:cNvSpPr>
            <p:nvPr/>
          </p:nvSpPr>
          <p:spPr bwMode="auto">
            <a:xfrm>
              <a:off x="1398" y="3300"/>
              <a:ext cx="8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4" name="Line 64"/>
            <p:cNvSpPr>
              <a:spLocks noChangeShapeType="1"/>
            </p:cNvSpPr>
            <p:nvPr/>
          </p:nvSpPr>
          <p:spPr bwMode="auto">
            <a:xfrm>
              <a:off x="1398" y="3327"/>
              <a:ext cx="8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5" name="Line 65"/>
            <p:cNvSpPr>
              <a:spLocks noChangeShapeType="1"/>
            </p:cNvSpPr>
            <p:nvPr/>
          </p:nvSpPr>
          <p:spPr bwMode="auto">
            <a:xfrm>
              <a:off x="1403" y="3314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6" name="Rectangle 66"/>
            <p:cNvSpPr>
              <a:spLocks noChangeArrowheads="1"/>
            </p:cNvSpPr>
            <p:nvPr/>
          </p:nvSpPr>
          <p:spPr bwMode="auto">
            <a:xfrm>
              <a:off x="1444" y="3304"/>
              <a:ext cx="23" cy="2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7" name="Freeform 67"/>
            <p:cNvSpPr>
              <a:spLocks/>
            </p:cNvSpPr>
            <p:nvPr/>
          </p:nvSpPr>
          <p:spPr bwMode="auto">
            <a:xfrm>
              <a:off x="1281" y="3093"/>
              <a:ext cx="228" cy="196"/>
            </a:xfrm>
            <a:custGeom>
              <a:avLst/>
              <a:gdLst/>
              <a:ahLst/>
              <a:cxnLst>
                <a:cxn ang="0">
                  <a:pos x="191" y="139"/>
                </a:cxn>
                <a:cxn ang="0">
                  <a:pos x="201" y="139"/>
                </a:cxn>
                <a:cxn ang="0">
                  <a:pos x="201" y="138"/>
                </a:cxn>
                <a:cxn ang="0">
                  <a:pos x="191" y="138"/>
                </a:cxn>
                <a:cxn ang="0">
                  <a:pos x="191" y="139"/>
                </a:cxn>
                <a:cxn ang="0">
                  <a:pos x="50" y="116"/>
                </a:cxn>
                <a:cxn ang="0">
                  <a:pos x="50" y="13"/>
                </a:cxn>
                <a:cxn ang="0">
                  <a:pos x="178" y="13"/>
                </a:cxn>
                <a:cxn ang="0">
                  <a:pos x="178" y="116"/>
                </a:cxn>
                <a:cxn ang="0">
                  <a:pos x="50" y="116"/>
                </a:cxn>
                <a:cxn ang="0">
                  <a:pos x="191" y="139"/>
                </a:cxn>
                <a:cxn ang="0">
                  <a:pos x="45" y="122"/>
                </a:cxn>
                <a:cxn ang="0">
                  <a:pos x="183" y="122"/>
                </a:cxn>
                <a:cxn ang="0">
                  <a:pos x="183" y="8"/>
                </a:cxn>
                <a:cxn ang="0">
                  <a:pos x="189" y="8"/>
                </a:cxn>
                <a:cxn ang="0">
                  <a:pos x="189" y="0"/>
                </a:cxn>
                <a:cxn ang="0">
                  <a:pos x="39" y="0"/>
                </a:cxn>
                <a:cxn ang="0">
                  <a:pos x="39" y="130"/>
                </a:cxn>
                <a:cxn ang="0">
                  <a:pos x="45" y="130"/>
                </a:cxn>
                <a:cxn ang="0">
                  <a:pos x="45" y="122"/>
                </a:cxn>
                <a:cxn ang="0">
                  <a:pos x="191" y="139"/>
                </a:cxn>
                <a:cxn ang="0">
                  <a:pos x="0" y="188"/>
                </a:cxn>
                <a:cxn ang="0">
                  <a:pos x="23" y="188"/>
                </a:cxn>
                <a:cxn ang="0">
                  <a:pos x="23" y="180"/>
                </a:cxn>
                <a:cxn ang="0">
                  <a:pos x="0" y="180"/>
                </a:cxn>
                <a:cxn ang="0">
                  <a:pos x="0" y="188"/>
                </a:cxn>
                <a:cxn ang="0">
                  <a:pos x="191" y="139"/>
                </a:cxn>
                <a:cxn ang="0">
                  <a:pos x="134" y="196"/>
                </a:cxn>
                <a:cxn ang="0">
                  <a:pos x="183" y="196"/>
                </a:cxn>
                <a:cxn ang="0">
                  <a:pos x="183" y="192"/>
                </a:cxn>
                <a:cxn ang="0">
                  <a:pos x="134" y="192"/>
                </a:cxn>
                <a:cxn ang="0">
                  <a:pos x="134" y="196"/>
                </a:cxn>
                <a:cxn ang="0">
                  <a:pos x="191" y="139"/>
                </a:cxn>
                <a:cxn ang="0">
                  <a:pos x="222" y="184"/>
                </a:cxn>
                <a:cxn ang="0">
                  <a:pos x="228" y="184"/>
                </a:cxn>
                <a:cxn ang="0">
                  <a:pos x="228" y="180"/>
                </a:cxn>
                <a:cxn ang="0">
                  <a:pos x="222" y="180"/>
                </a:cxn>
                <a:cxn ang="0">
                  <a:pos x="222" y="184"/>
                </a:cxn>
                <a:cxn ang="0">
                  <a:pos x="191" y="139"/>
                </a:cxn>
                <a:cxn ang="0">
                  <a:pos x="222" y="194"/>
                </a:cxn>
                <a:cxn ang="0">
                  <a:pos x="228" y="194"/>
                </a:cxn>
                <a:cxn ang="0">
                  <a:pos x="228" y="188"/>
                </a:cxn>
                <a:cxn ang="0">
                  <a:pos x="222" y="188"/>
                </a:cxn>
                <a:cxn ang="0">
                  <a:pos x="222" y="194"/>
                </a:cxn>
                <a:cxn ang="0">
                  <a:pos x="191" y="139"/>
                </a:cxn>
              </a:cxnLst>
              <a:rect l="0" t="0" r="r" b="b"/>
              <a:pathLst>
                <a:path w="228" h="196">
                  <a:moveTo>
                    <a:pt x="191" y="139"/>
                  </a:moveTo>
                  <a:lnTo>
                    <a:pt x="201" y="139"/>
                  </a:lnTo>
                  <a:lnTo>
                    <a:pt x="201" y="138"/>
                  </a:lnTo>
                  <a:lnTo>
                    <a:pt x="191" y="138"/>
                  </a:lnTo>
                  <a:lnTo>
                    <a:pt x="191" y="139"/>
                  </a:lnTo>
                  <a:lnTo>
                    <a:pt x="50" y="116"/>
                  </a:lnTo>
                  <a:lnTo>
                    <a:pt x="50" y="13"/>
                  </a:lnTo>
                  <a:lnTo>
                    <a:pt x="178" y="13"/>
                  </a:lnTo>
                  <a:lnTo>
                    <a:pt x="178" y="116"/>
                  </a:lnTo>
                  <a:lnTo>
                    <a:pt x="50" y="116"/>
                  </a:lnTo>
                  <a:lnTo>
                    <a:pt x="191" y="139"/>
                  </a:lnTo>
                  <a:lnTo>
                    <a:pt x="45" y="122"/>
                  </a:lnTo>
                  <a:lnTo>
                    <a:pt x="183" y="122"/>
                  </a:lnTo>
                  <a:lnTo>
                    <a:pt x="183" y="8"/>
                  </a:lnTo>
                  <a:lnTo>
                    <a:pt x="189" y="8"/>
                  </a:lnTo>
                  <a:lnTo>
                    <a:pt x="189" y="0"/>
                  </a:lnTo>
                  <a:lnTo>
                    <a:pt x="39" y="0"/>
                  </a:lnTo>
                  <a:lnTo>
                    <a:pt x="39" y="130"/>
                  </a:lnTo>
                  <a:lnTo>
                    <a:pt x="45" y="130"/>
                  </a:lnTo>
                  <a:lnTo>
                    <a:pt x="45" y="122"/>
                  </a:lnTo>
                  <a:lnTo>
                    <a:pt x="191" y="139"/>
                  </a:lnTo>
                  <a:lnTo>
                    <a:pt x="0" y="188"/>
                  </a:lnTo>
                  <a:lnTo>
                    <a:pt x="23" y="188"/>
                  </a:lnTo>
                  <a:lnTo>
                    <a:pt x="23" y="180"/>
                  </a:lnTo>
                  <a:lnTo>
                    <a:pt x="0" y="180"/>
                  </a:lnTo>
                  <a:lnTo>
                    <a:pt x="0" y="188"/>
                  </a:lnTo>
                  <a:lnTo>
                    <a:pt x="191" y="139"/>
                  </a:lnTo>
                  <a:lnTo>
                    <a:pt x="134" y="196"/>
                  </a:lnTo>
                  <a:lnTo>
                    <a:pt x="183" y="196"/>
                  </a:lnTo>
                  <a:lnTo>
                    <a:pt x="183" y="192"/>
                  </a:lnTo>
                  <a:lnTo>
                    <a:pt x="134" y="192"/>
                  </a:lnTo>
                  <a:lnTo>
                    <a:pt x="134" y="196"/>
                  </a:lnTo>
                  <a:lnTo>
                    <a:pt x="191" y="139"/>
                  </a:lnTo>
                  <a:lnTo>
                    <a:pt x="222" y="184"/>
                  </a:lnTo>
                  <a:lnTo>
                    <a:pt x="228" y="184"/>
                  </a:lnTo>
                  <a:lnTo>
                    <a:pt x="228" y="180"/>
                  </a:lnTo>
                  <a:lnTo>
                    <a:pt x="222" y="180"/>
                  </a:lnTo>
                  <a:lnTo>
                    <a:pt x="222" y="184"/>
                  </a:lnTo>
                  <a:lnTo>
                    <a:pt x="191" y="139"/>
                  </a:lnTo>
                  <a:lnTo>
                    <a:pt x="222" y="194"/>
                  </a:lnTo>
                  <a:lnTo>
                    <a:pt x="228" y="194"/>
                  </a:lnTo>
                  <a:lnTo>
                    <a:pt x="228" y="188"/>
                  </a:lnTo>
                  <a:lnTo>
                    <a:pt x="222" y="188"/>
                  </a:lnTo>
                  <a:lnTo>
                    <a:pt x="222" y="194"/>
                  </a:lnTo>
                  <a:lnTo>
                    <a:pt x="191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8" name="Rectangle 68"/>
            <p:cNvSpPr>
              <a:spLocks noChangeArrowheads="1"/>
            </p:cNvSpPr>
            <p:nvPr/>
          </p:nvSpPr>
          <p:spPr bwMode="auto">
            <a:xfrm>
              <a:off x="1472" y="3231"/>
              <a:ext cx="10" cy="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09" name="Rectangle 69"/>
            <p:cNvSpPr>
              <a:spLocks noChangeArrowheads="1"/>
            </p:cNvSpPr>
            <p:nvPr/>
          </p:nvSpPr>
          <p:spPr bwMode="auto">
            <a:xfrm>
              <a:off x="1331" y="3106"/>
              <a:ext cx="128" cy="10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0" name="Freeform 70"/>
            <p:cNvSpPr>
              <a:spLocks/>
            </p:cNvSpPr>
            <p:nvPr/>
          </p:nvSpPr>
          <p:spPr bwMode="auto">
            <a:xfrm>
              <a:off x="1320" y="3093"/>
              <a:ext cx="150" cy="130"/>
            </a:xfrm>
            <a:custGeom>
              <a:avLst/>
              <a:gdLst/>
              <a:ahLst/>
              <a:cxnLst>
                <a:cxn ang="0">
                  <a:pos x="6" y="122"/>
                </a:cxn>
                <a:cxn ang="0">
                  <a:pos x="144" y="122"/>
                </a:cxn>
                <a:cxn ang="0">
                  <a:pos x="144" y="8"/>
                </a:cxn>
                <a:cxn ang="0">
                  <a:pos x="150" y="8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130"/>
                </a:cxn>
                <a:cxn ang="0">
                  <a:pos x="6" y="130"/>
                </a:cxn>
                <a:cxn ang="0">
                  <a:pos x="6" y="122"/>
                </a:cxn>
              </a:cxnLst>
              <a:rect l="0" t="0" r="r" b="b"/>
              <a:pathLst>
                <a:path w="150" h="130">
                  <a:moveTo>
                    <a:pt x="6" y="122"/>
                  </a:moveTo>
                  <a:lnTo>
                    <a:pt x="144" y="122"/>
                  </a:lnTo>
                  <a:lnTo>
                    <a:pt x="144" y="8"/>
                  </a:lnTo>
                  <a:lnTo>
                    <a:pt x="150" y="8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6" y="130"/>
                  </a:lnTo>
                  <a:lnTo>
                    <a:pt x="6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1" name="Rectangle 71"/>
            <p:cNvSpPr>
              <a:spLocks noChangeArrowheads="1"/>
            </p:cNvSpPr>
            <p:nvPr/>
          </p:nvSpPr>
          <p:spPr bwMode="auto">
            <a:xfrm>
              <a:off x="1281" y="3273"/>
              <a:ext cx="23" cy="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2" name="Rectangle 72"/>
            <p:cNvSpPr>
              <a:spLocks noChangeArrowheads="1"/>
            </p:cNvSpPr>
            <p:nvPr/>
          </p:nvSpPr>
          <p:spPr bwMode="auto">
            <a:xfrm>
              <a:off x="1415" y="3285"/>
              <a:ext cx="4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3" name="Rectangle 73"/>
            <p:cNvSpPr>
              <a:spLocks noChangeArrowheads="1"/>
            </p:cNvSpPr>
            <p:nvPr/>
          </p:nvSpPr>
          <p:spPr bwMode="auto">
            <a:xfrm>
              <a:off x="1503" y="3273"/>
              <a:ext cx="6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4" name="Rectangle 74"/>
            <p:cNvSpPr>
              <a:spLocks noChangeArrowheads="1"/>
            </p:cNvSpPr>
            <p:nvPr/>
          </p:nvSpPr>
          <p:spPr bwMode="auto">
            <a:xfrm>
              <a:off x="1503" y="3281"/>
              <a:ext cx="6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5" name="Line 75"/>
            <p:cNvSpPr>
              <a:spLocks noChangeShapeType="1"/>
            </p:cNvSpPr>
            <p:nvPr/>
          </p:nvSpPr>
          <p:spPr bwMode="auto">
            <a:xfrm>
              <a:off x="1304" y="3240"/>
              <a:ext cx="18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6" name="Line 76"/>
            <p:cNvSpPr>
              <a:spLocks noChangeShapeType="1"/>
            </p:cNvSpPr>
            <p:nvPr/>
          </p:nvSpPr>
          <p:spPr bwMode="auto">
            <a:xfrm flipV="1">
              <a:off x="1349" y="3240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7" name="Line 77"/>
            <p:cNvSpPr>
              <a:spLocks noChangeShapeType="1"/>
            </p:cNvSpPr>
            <p:nvPr/>
          </p:nvSpPr>
          <p:spPr bwMode="auto">
            <a:xfrm flipV="1">
              <a:off x="1395" y="3240"/>
              <a:ext cx="1" cy="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8" name="Rectangle 78"/>
            <p:cNvSpPr>
              <a:spLocks noChangeArrowheads="1"/>
            </p:cNvSpPr>
            <p:nvPr/>
          </p:nvSpPr>
          <p:spPr bwMode="auto">
            <a:xfrm>
              <a:off x="2528" y="3436"/>
              <a:ext cx="490" cy="1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19" name="Rectangle 79"/>
            <p:cNvSpPr>
              <a:spLocks noChangeArrowheads="1"/>
            </p:cNvSpPr>
            <p:nvPr/>
          </p:nvSpPr>
          <p:spPr bwMode="auto">
            <a:xfrm>
              <a:off x="2543" y="3455"/>
              <a:ext cx="458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0" name="Freeform 80"/>
            <p:cNvSpPr>
              <a:spLocks/>
            </p:cNvSpPr>
            <p:nvPr/>
          </p:nvSpPr>
          <p:spPr bwMode="auto">
            <a:xfrm>
              <a:off x="2526" y="3434"/>
              <a:ext cx="490" cy="145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490" y="145"/>
                </a:cxn>
                <a:cxn ang="0">
                  <a:pos x="490" y="0"/>
                </a:cxn>
                <a:cxn ang="0">
                  <a:pos x="0" y="0"/>
                </a:cxn>
                <a:cxn ang="0">
                  <a:pos x="0" y="145"/>
                </a:cxn>
                <a:cxn ang="0">
                  <a:pos x="0" y="145"/>
                </a:cxn>
              </a:cxnLst>
              <a:rect l="0" t="0" r="r" b="b"/>
              <a:pathLst>
                <a:path w="490" h="145">
                  <a:moveTo>
                    <a:pt x="0" y="145"/>
                  </a:moveTo>
                  <a:lnTo>
                    <a:pt x="490" y="145"/>
                  </a:lnTo>
                  <a:lnTo>
                    <a:pt x="490" y="0"/>
                  </a:lnTo>
                  <a:lnTo>
                    <a:pt x="0" y="0"/>
                  </a:lnTo>
                  <a:lnTo>
                    <a:pt x="0" y="145"/>
                  </a:lnTo>
                  <a:lnTo>
                    <a:pt x="0" y="145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1" name="Freeform 81"/>
            <p:cNvSpPr>
              <a:spLocks/>
            </p:cNvSpPr>
            <p:nvPr/>
          </p:nvSpPr>
          <p:spPr bwMode="auto">
            <a:xfrm>
              <a:off x="2543" y="3455"/>
              <a:ext cx="458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458" y="18"/>
                </a:cxn>
                <a:cxn ang="0">
                  <a:pos x="458" y="0"/>
                </a:cxn>
                <a:cxn ang="0">
                  <a:pos x="0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458" h="18">
                  <a:moveTo>
                    <a:pt x="0" y="18"/>
                  </a:moveTo>
                  <a:lnTo>
                    <a:pt x="458" y="18"/>
                  </a:lnTo>
                  <a:lnTo>
                    <a:pt x="45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2" name="Freeform 82"/>
            <p:cNvSpPr>
              <a:spLocks/>
            </p:cNvSpPr>
            <p:nvPr/>
          </p:nvSpPr>
          <p:spPr bwMode="auto">
            <a:xfrm>
              <a:off x="2551" y="3492"/>
              <a:ext cx="413" cy="72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6" y="25"/>
                </a:cxn>
                <a:cxn ang="0">
                  <a:pos x="54" y="25"/>
                </a:cxn>
                <a:cxn ang="0">
                  <a:pos x="60" y="45"/>
                </a:cxn>
                <a:cxn ang="0">
                  <a:pos x="54" y="62"/>
                </a:cxn>
                <a:cxn ang="0">
                  <a:pos x="6" y="62"/>
                </a:cxn>
                <a:cxn ang="0">
                  <a:pos x="0" y="45"/>
                </a:cxn>
                <a:cxn ang="0">
                  <a:pos x="137" y="25"/>
                </a:cxn>
                <a:cxn ang="0">
                  <a:pos x="245" y="25"/>
                </a:cxn>
                <a:cxn ang="0">
                  <a:pos x="251" y="0"/>
                </a:cxn>
                <a:cxn ang="0">
                  <a:pos x="129" y="0"/>
                </a:cxn>
                <a:cxn ang="0">
                  <a:pos x="137" y="25"/>
                </a:cxn>
                <a:cxn ang="0">
                  <a:pos x="0" y="45"/>
                </a:cxn>
                <a:cxn ang="0">
                  <a:pos x="137" y="72"/>
                </a:cxn>
                <a:cxn ang="0">
                  <a:pos x="245" y="72"/>
                </a:cxn>
                <a:cxn ang="0">
                  <a:pos x="251" y="45"/>
                </a:cxn>
                <a:cxn ang="0">
                  <a:pos x="129" y="45"/>
                </a:cxn>
                <a:cxn ang="0">
                  <a:pos x="137" y="72"/>
                </a:cxn>
                <a:cxn ang="0">
                  <a:pos x="0" y="45"/>
                </a:cxn>
                <a:cxn ang="0">
                  <a:pos x="336" y="27"/>
                </a:cxn>
                <a:cxn ang="0">
                  <a:pos x="413" y="27"/>
                </a:cxn>
                <a:cxn ang="0">
                  <a:pos x="413" y="0"/>
                </a:cxn>
                <a:cxn ang="0">
                  <a:pos x="336" y="0"/>
                </a:cxn>
                <a:cxn ang="0">
                  <a:pos x="336" y="27"/>
                </a:cxn>
                <a:cxn ang="0">
                  <a:pos x="0" y="45"/>
                </a:cxn>
                <a:cxn ang="0">
                  <a:pos x="362" y="72"/>
                </a:cxn>
                <a:cxn ang="0">
                  <a:pos x="385" y="72"/>
                </a:cxn>
                <a:cxn ang="0">
                  <a:pos x="385" y="45"/>
                </a:cxn>
                <a:cxn ang="0">
                  <a:pos x="362" y="45"/>
                </a:cxn>
                <a:cxn ang="0">
                  <a:pos x="362" y="72"/>
                </a:cxn>
                <a:cxn ang="0">
                  <a:pos x="0" y="45"/>
                </a:cxn>
              </a:cxnLst>
              <a:rect l="0" t="0" r="r" b="b"/>
              <a:pathLst>
                <a:path w="413" h="72">
                  <a:moveTo>
                    <a:pt x="0" y="45"/>
                  </a:moveTo>
                  <a:lnTo>
                    <a:pt x="6" y="25"/>
                  </a:lnTo>
                  <a:lnTo>
                    <a:pt x="54" y="25"/>
                  </a:lnTo>
                  <a:lnTo>
                    <a:pt x="60" y="45"/>
                  </a:lnTo>
                  <a:lnTo>
                    <a:pt x="54" y="62"/>
                  </a:lnTo>
                  <a:lnTo>
                    <a:pt x="6" y="62"/>
                  </a:lnTo>
                  <a:lnTo>
                    <a:pt x="0" y="45"/>
                  </a:lnTo>
                  <a:lnTo>
                    <a:pt x="137" y="25"/>
                  </a:lnTo>
                  <a:lnTo>
                    <a:pt x="245" y="25"/>
                  </a:lnTo>
                  <a:lnTo>
                    <a:pt x="251" y="0"/>
                  </a:lnTo>
                  <a:lnTo>
                    <a:pt x="129" y="0"/>
                  </a:lnTo>
                  <a:lnTo>
                    <a:pt x="137" y="25"/>
                  </a:lnTo>
                  <a:lnTo>
                    <a:pt x="0" y="45"/>
                  </a:lnTo>
                  <a:lnTo>
                    <a:pt x="137" y="72"/>
                  </a:lnTo>
                  <a:lnTo>
                    <a:pt x="245" y="72"/>
                  </a:lnTo>
                  <a:lnTo>
                    <a:pt x="251" y="45"/>
                  </a:lnTo>
                  <a:lnTo>
                    <a:pt x="129" y="45"/>
                  </a:lnTo>
                  <a:lnTo>
                    <a:pt x="137" y="72"/>
                  </a:lnTo>
                  <a:lnTo>
                    <a:pt x="0" y="45"/>
                  </a:lnTo>
                  <a:lnTo>
                    <a:pt x="336" y="27"/>
                  </a:lnTo>
                  <a:lnTo>
                    <a:pt x="413" y="27"/>
                  </a:lnTo>
                  <a:lnTo>
                    <a:pt x="413" y="0"/>
                  </a:lnTo>
                  <a:lnTo>
                    <a:pt x="336" y="0"/>
                  </a:lnTo>
                  <a:lnTo>
                    <a:pt x="336" y="27"/>
                  </a:lnTo>
                  <a:lnTo>
                    <a:pt x="0" y="45"/>
                  </a:lnTo>
                  <a:lnTo>
                    <a:pt x="362" y="72"/>
                  </a:lnTo>
                  <a:lnTo>
                    <a:pt x="385" y="72"/>
                  </a:lnTo>
                  <a:lnTo>
                    <a:pt x="385" y="45"/>
                  </a:lnTo>
                  <a:lnTo>
                    <a:pt x="362" y="45"/>
                  </a:lnTo>
                  <a:lnTo>
                    <a:pt x="362" y="7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3" name="Freeform 83"/>
            <p:cNvSpPr>
              <a:spLocks/>
            </p:cNvSpPr>
            <p:nvPr/>
          </p:nvSpPr>
          <p:spPr bwMode="auto">
            <a:xfrm>
              <a:off x="2551" y="3517"/>
              <a:ext cx="60" cy="37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0"/>
                </a:cxn>
                <a:cxn ang="0">
                  <a:pos x="54" y="0"/>
                </a:cxn>
                <a:cxn ang="0">
                  <a:pos x="60" y="20"/>
                </a:cxn>
                <a:cxn ang="0">
                  <a:pos x="54" y="37"/>
                </a:cxn>
                <a:cxn ang="0">
                  <a:pos x="6" y="37"/>
                </a:cxn>
                <a:cxn ang="0">
                  <a:pos x="0" y="20"/>
                </a:cxn>
              </a:cxnLst>
              <a:rect l="0" t="0" r="r" b="b"/>
              <a:pathLst>
                <a:path w="60" h="37">
                  <a:moveTo>
                    <a:pt x="0" y="20"/>
                  </a:moveTo>
                  <a:lnTo>
                    <a:pt x="6" y="0"/>
                  </a:lnTo>
                  <a:lnTo>
                    <a:pt x="54" y="0"/>
                  </a:lnTo>
                  <a:lnTo>
                    <a:pt x="60" y="20"/>
                  </a:lnTo>
                  <a:lnTo>
                    <a:pt x="54" y="37"/>
                  </a:lnTo>
                  <a:lnTo>
                    <a:pt x="6" y="37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4" name="Freeform 84"/>
            <p:cNvSpPr>
              <a:spLocks/>
            </p:cNvSpPr>
            <p:nvPr/>
          </p:nvSpPr>
          <p:spPr bwMode="auto">
            <a:xfrm>
              <a:off x="2680" y="3492"/>
              <a:ext cx="122" cy="25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116" y="25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8" y="25"/>
                </a:cxn>
              </a:cxnLst>
              <a:rect l="0" t="0" r="r" b="b"/>
              <a:pathLst>
                <a:path w="122" h="25">
                  <a:moveTo>
                    <a:pt x="8" y="25"/>
                  </a:moveTo>
                  <a:lnTo>
                    <a:pt x="116" y="25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8" y="25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5" name="Freeform 85"/>
            <p:cNvSpPr>
              <a:spLocks/>
            </p:cNvSpPr>
            <p:nvPr/>
          </p:nvSpPr>
          <p:spPr bwMode="auto">
            <a:xfrm>
              <a:off x="2680" y="3537"/>
              <a:ext cx="122" cy="27"/>
            </a:xfrm>
            <a:custGeom>
              <a:avLst/>
              <a:gdLst/>
              <a:ahLst/>
              <a:cxnLst>
                <a:cxn ang="0">
                  <a:pos x="8" y="27"/>
                </a:cxn>
                <a:cxn ang="0">
                  <a:pos x="116" y="27"/>
                </a:cxn>
                <a:cxn ang="0">
                  <a:pos x="122" y="0"/>
                </a:cxn>
                <a:cxn ang="0">
                  <a:pos x="0" y="0"/>
                </a:cxn>
                <a:cxn ang="0">
                  <a:pos x="8" y="27"/>
                </a:cxn>
              </a:cxnLst>
              <a:rect l="0" t="0" r="r" b="b"/>
              <a:pathLst>
                <a:path w="122" h="27">
                  <a:moveTo>
                    <a:pt x="8" y="27"/>
                  </a:moveTo>
                  <a:lnTo>
                    <a:pt x="116" y="27"/>
                  </a:lnTo>
                  <a:lnTo>
                    <a:pt x="122" y="0"/>
                  </a:lnTo>
                  <a:lnTo>
                    <a:pt x="0" y="0"/>
                  </a:lnTo>
                  <a:lnTo>
                    <a:pt x="8" y="27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6" name="Rectangle 86"/>
            <p:cNvSpPr>
              <a:spLocks noChangeArrowheads="1"/>
            </p:cNvSpPr>
            <p:nvPr/>
          </p:nvSpPr>
          <p:spPr bwMode="auto">
            <a:xfrm>
              <a:off x="2887" y="3492"/>
              <a:ext cx="77" cy="2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7" name="Rectangle 87"/>
            <p:cNvSpPr>
              <a:spLocks noChangeArrowheads="1"/>
            </p:cNvSpPr>
            <p:nvPr/>
          </p:nvSpPr>
          <p:spPr bwMode="auto">
            <a:xfrm>
              <a:off x="2913" y="3537"/>
              <a:ext cx="23" cy="2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8" name="Rectangle 88"/>
            <p:cNvSpPr>
              <a:spLocks noChangeArrowheads="1"/>
            </p:cNvSpPr>
            <p:nvPr/>
          </p:nvSpPr>
          <p:spPr bwMode="auto">
            <a:xfrm>
              <a:off x="2515" y="3609"/>
              <a:ext cx="516" cy="1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29" name="Rectangle 89"/>
            <p:cNvSpPr>
              <a:spLocks noChangeArrowheads="1"/>
            </p:cNvSpPr>
            <p:nvPr/>
          </p:nvSpPr>
          <p:spPr bwMode="auto">
            <a:xfrm>
              <a:off x="2539" y="3613"/>
              <a:ext cx="52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Repeater</a:t>
              </a:r>
              <a:endParaRPr lang="en-US"/>
            </a:p>
          </p:txBody>
        </p:sp>
        <p:sp>
          <p:nvSpPr>
            <p:cNvPr id="957530" name="Freeform 90"/>
            <p:cNvSpPr>
              <a:spLocks/>
            </p:cNvSpPr>
            <p:nvPr/>
          </p:nvSpPr>
          <p:spPr bwMode="auto">
            <a:xfrm>
              <a:off x="3904" y="3436"/>
              <a:ext cx="1318" cy="145"/>
            </a:xfrm>
            <a:custGeom>
              <a:avLst/>
              <a:gdLst/>
              <a:ahLst/>
              <a:cxnLst>
                <a:cxn ang="0">
                  <a:pos x="31" y="136"/>
                </a:cxn>
                <a:cxn ang="0">
                  <a:pos x="23" y="132"/>
                </a:cxn>
                <a:cxn ang="0">
                  <a:pos x="16" y="122"/>
                </a:cxn>
                <a:cxn ang="0">
                  <a:pos x="12" y="105"/>
                </a:cxn>
                <a:cxn ang="0">
                  <a:pos x="8" y="83"/>
                </a:cxn>
                <a:cxn ang="0">
                  <a:pos x="8" y="62"/>
                </a:cxn>
                <a:cxn ang="0">
                  <a:pos x="12" y="41"/>
                </a:cxn>
                <a:cxn ang="0">
                  <a:pos x="16" y="25"/>
                </a:cxn>
                <a:cxn ang="0">
                  <a:pos x="23" y="14"/>
                </a:cxn>
                <a:cxn ang="0">
                  <a:pos x="31" y="10"/>
                </a:cxn>
                <a:cxn ang="0">
                  <a:pos x="39" y="14"/>
                </a:cxn>
                <a:cxn ang="0">
                  <a:pos x="46" y="25"/>
                </a:cxn>
                <a:cxn ang="0">
                  <a:pos x="51" y="41"/>
                </a:cxn>
                <a:cxn ang="0">
                  <a:pos x="54" y="62"/>
                </a:cxn>
                <a:cxn ang="0">
                  <a:pos x="54" y="83"/>
                </a:cxn>
                <a:cxn ang="0">
                  <a:pos x="51" y="105"/>
                </a:cxn>
                <a:cxn ang="0">
                  <a:pos x="46" y="122"/>
                </a:cxn>
                <a:cxn ang="0">
                  <a:pos x="39" y="132"/>
                </a:cxn>
                <a:cxn ang="0">
                  <a:pos x="31" y="136"/>
                </a:cxn>
                <a:cxn ang="0">
                  <a:pos x="31" y="0"/>
                </a:cxn>
                <a:cxn ang="0">
                  <a:pos x="1287" y="0"/>
                </a:cxn>
                <a:cxn ang="0">
                  <a:pos x="1296" y="4"/>
                </a:cxn>
                <a:cxn ang="0">
                  <a:pos x="1304" y="14"/>
                </a:cxn>
                <a:cxn ang="0">
                  <a:pos x="1311" y="31"/>
                </a:cxn>
                <a:cxn ang="0">
                  <a:pos x="1316" y="50"/>
                </a:cxn>
                <a:cxn ang="0">
                  <a:pos x="1318" y="74"/>
                </a:cxn>
                <a:cxn ang="0">
                  <a:pos x="1316" y="95"/>
                </a:cxn>
                <a:cxn ang="0">
                  <a:pos x="1311" y="116"/>
                </a:cxn>
                <a:cxn ang="0">
                  <a:pos x="1304" y="132"/>
                </a:cxn>
                <a:cxn ang="0">
                  <a:pos x="1296" y="142"/>
                </a:cxn>
                <a:cxn ang="0">
                  <a:pos x="1287" y="145"/>
                </a:cxn>
                <a:cxn ang="0">
                  <a:pos x="31" y="145"/>
                </a:cxn>
                <a:cxn ang="0">
                  <a:pos x="21" y="142"/>
                </a:cxn>
                <a:cxn ang="0">
                  <a:pos x="13" y="132"/>
                </a:cxn>
                <a:cxn ang="0">
                  <a:pos x="7" y="116"/>
                </a:cxn>
                <a:cxn ang="0">
                  <a:pos x="2" y="95"/>
                </a:cxn>
                <a:cxn ang="0">
                  <a:pos x="0" y="74"/>
                </a:cxn>
                <a:cxn ang="0">
                  <a:pos x="2" y="50"/>
                </a:cxn>
                <a:cxn ang="0">
                  <a:pos x="7" y="31"/>
                </a:cxn>
                <a:cxn ang="0">
                  <a:pos x="13" y="14"/>
                </a:cxn>
                <a:cxn ang="0">
                  <a:pos x="21" y="4"/>
                </a:cxn>
                <a:cxn ang="0">
                  <a:pos x="31" y="0"/>
                </a:cxn>
                <a:cxn ang="0">
                  <a:pos x="31" y="136"/>
                </a:cxn>
              </a:cxnLst>
              <a:rect l="0" t="0" r="r" b="b"/>
              <a:pathLst>
                <a:path w="1318" h="145">
                  <a:moveTo>
                    <a:pt x="31" y="136"/>
                  </a:moveTo>
                  <a:lnTo>
                    <a:pt x="23" y="132"/>
                  </a:lnTo>
                  <a:lnTo>
                    <a:pt x="16" y="122"/>
                  </a:lnTo>
                  <a:lnTo>
                    <a:pt x="12" y="105"/>
                  </a:lnTo>
                  <a:lnTo>
                    <a:pt x="8" y="83"/>
                  </a:lnTo>
                  <a:lnTo>
                    <a:pt x="8" y="62"/>
                  </a:lnTo>
                  <a:lnTo>
                    <a:pt x="12" y="41"/>
                  </a:lnTo>
                  <a:lnTo>
                    <a:pt x="16" y="25"/>
                  </a:lnTo>
                  <a:lnTo>
                    <a:pt x="23" y="14"/>
                  </a:lnTo>
                  <a:lnTo>
                    <a:pt x="31" y="10"/>
                  </a:lnTo>
                  <a:lnTo>
                    <a:pt x="39" y="14"/>
                  </a:lnTo>
                  <a:lnTo>
                    <a:pt x="46" y="25"/>
                  </a:lnTo>
                  <a:lnTo>
                    <a:pt x="51" y="41"/>
                  </a:lnTo>
                  <a:lnTo>
                    <a:pt x="54" y="62"/>
                  </a:lnTo>
                  <a:lnTo>
                    <a:pt x="54" y="83"/>
                  </a:lnTo>
                  <a:lnTo>
                    <a:pt x="51" y="105"/>
                  </a:lnTo>
                  <a:lnTo>
                    <a:pt x="46" y="122"/>
                  </a:lnTo>
                  <a:lnTo>
                    <a:pt x="39" y="132"/>
                  </a:lnTo>
                  <a:lnTo>
                    <a:pt x="31" y="136"/>
                  </a:lnTo>
                  <a:lnTo>
                    <a:pt x="31" y="0"/>
                  </a:lnTo>
                  <a:lnTo>
                    <a:pt x="1287" y="0"/>
                  </a:lnTo>
                  <a:lnTo>
                    <a:pt x="1296" y="4"/>
                  </a:lnTo>
                  <a:lnTo>
                    <a:pt x="1304" y="14"/>
                  </a:lnTo>
                  <a:lnTo>
                    <a:pt x="1311" y="31"/>
                  </a:lnTo>
                  <a:lnTo>
                    <a:pt x="1316" y="50"/>
                  </a:lnTo>
                  <a:lnTo>
                    <a:pt x="1318" y="74"/>
                  </a:lnTo>
                  <a:lnTo>
                    <a:pt x="1316" y="95"/>
                  </a:lnTo>
                  <a:lnTo>
                    <a:pt x="1311" y="116"/>
                  </a:lnTo>
                  <a:lnTo>
                    <a:pt x="1304" y="132"/>
                  </a:lnTo>
                  <a:lnTo>
                    <a:pt x="1296" y="142"/>
                  </a:lnTo>
                  <a:lnTo>
                    <a:pt x="1287" y="145"/>
                  </a:lnTo>
                  <a:lnTo>
                    <a:pt x="31" y="145"/>
                  </a:lnTo>
                  <a:lnTo>
                    <a:pt x="21" y="142"/>
                  </a:lnTo>
                  <a:lnTo>
                    <a:pt x="13" y="132"/>
                  </a:lnTo>
                  <a:lnTo>
                    <a:pt x="7" y="116"/>
                  </a:lnTo>
                  <a:lnTo>
                    <a:pt x="2" y="95"/>
                  </a:lnTo>
                  <a:lnTo>
                    <a:pt x="0" y="74"/>
                  </a:lnTo>
                  <a:lnTo>
                    <a:pt x="2" y="50"/>
                  </a:lnTo>
                  <a:lnTo>
                    <a:pt x="7" y="31"/>
                  </a:lnTo>
                  <a:lnTo>
                    <a:pt x="13" y="14"/>
                  </a:lnTo>
                  <a:lnTo>
                    <a:pt x="21" y="4"/>
                  </a:lnTo>
                  <a:lnTo>
                    <a:pt x="31" y="0"/>
                  </a:lnTo>
                  <a:lnTo>
                    <a:pt x="31" y="13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1" name="Freeform 91"/>
            <p:cNvSpPr>
              <a:spLocks/>
            </p:cNvSpPr>
            <p:nvPr/>
          </p:nvSpPr>
          <p:spPr bwMode="auto">
            <a:xfrm>
              <a:off x="3912" y="3446"/>
              <a:ext cx="46" cy="126"/>
            </a:xfrm>
            <a:custGeom>
              <a:avLst/>
              <a:gdLst/>
              <a:ahLst/>
              <a:cxnLst>
                <a:cxn ang="0">
                  <a:pos x="23" y="126"/>
                </a:cxn>
                <a:cxn ang="0">
                  <a:pos x="15" y="122"/>
                </a:cxn>
                <a:cxn ang="0">
                  <a:pos x="8" y="112"/>
                </a:cxn>
                <a:cxn ang="0">
                  <a:pos x="4" y="95"/>
                </a:cxn>
                <a:cxn ang="0">
                  <a:pos x="0" y="73"/>
                </a:cxn>
                <a:cxn ang="0">
                  <a:pos x="0" y="52"/>
                </a:cxn>
                <a:cxn ang="0">
                  <a:pos x="4" y="31"/>
                </a:cxn>
                <a:cxn ang="0">
                  <a:pos x="8" y="15"/>
                </a:cxn>
                <a:cxn ang="0">
                  <a:pos x="15" y="4"/>
                </a:cxn>
                <a:cxn ang="0">
                  <a:pos x="23" y="0"/>
                </a:cxn>
                <a:cxn ang="0">
                  <a:pos x="31" y="4"/>
                </a:cxn>
                <a:cxn ang="0">
                  <a:pos x="38" y="15"/>
                </a:cxn>
                <a:cxn ang="0">
                  <a:pos x="43" y="31"/>
                </a:cxn>
                <a:cxn ang="0">
                  <a:pos x="46" y="52"/>
                </a:cxn>
                <a:cxn ang="0">
                  <a:pos x="46" y="73"/>
                </a:cxn>
                <a:cxn ang="0">
                  <a:pos x="43" y="95"/>
                </a:cxn>
                <a:cxn ang="0">
                  <a:pos x="38" y="112"/>
                </a:cxn>
                <a:cxn ang="0">
                  <a:pos x="31" y="122"/>
                </a:cxn>
                <a:cxn ang="0">
                  <a:pos x="23" y="126"/>
                </a:cxn>
              </a:cxnLst>
              <a:rect l="0" t="0" r="r" b="b"/>
              <a:pathLst>
                <a:path w="46" h="126">
                  <a:moveTo>
                    <a:pt x="23" y="126"/>
                  </a:moveTo>
                  <a:lnTo>
                    <a:pt x="15" y="122"/>
                  </a:lnTo>
                  <a:lnTo>
                    <a:pt x="8" y="112"/>
                  </a:lnTo>
                  <a:lnTo>
                    <a:pt x="4" y="95"/>
                  </a:lnTo>
                  <a:lnTo>
                    <a:pt x="0" y="73"/>
                  </a:lnTo>
                  <a:lnTo>
                    <a:pt x="0" y="52"/>
                  </a:lnTo>
                  <a:lnTo>
                    <a:pt x="4" y="31"/>
                  </a:lnTo>
                  <a:lnTo>
                    <a:pt x="8" y="15"/>
                  </a:lnTo>
                  <a:lnTo>
                    <a:pt x="15" y="4"/>
                  </a:lnTo>
                  <a:lnTo>
                    <a:pt x="23" y="0"/>
                  </a:lnTo>
                  <a:lnTo>
                    <a:pt x="31" y="4"/>
                  </a:lnTo>
                  <a:lnTo>
                    <a:pt x="38" y="15"/>
                  </a:lnTo>
                  <a:lnTo>
                    <a:pt x="43" y="31"/>
                  </a:lnTo>
                  <a:lnTo>
                    <a:pt x="46" y="52"/>
                  </a:lnTo>
                  <a:lnTo>
                    <a:pt x="46" y="73"/>
                  </a:lnTo>
                  <a:lnTo>
                    <a:pt x="43" y="95"/>
                  </a:lnTo>
                  <a:lnTo>
                    <a:pt x="38" y="112"/>
                  </a:lnTo>
                  <a:lnTo>
                    <a:pt x="31" y="122"/>
                  </a:lnTo>
                  <a:lnTo>
                    <a:pt x="23" y="126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2" name="Freeform 92"/>
            <p:cNvSpPr>
              <a:spLocks/>
            </p:cNvSpPr>
            <p:nvPr/>
          </p:nvSpPr>
          <p:spPr bwMode="auto">
            <a:xfrm>
              <a:off x="3904" y="3436"/>
              <a:ext cx="1318" cy="14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1287" y="0"/>
                </a:cxn>
                <a:cxn ang="0">
                  <a:pos x="1296" y="4"/>
                </a:cxn>
                <a:cxn ang="0">
                  <a:pos x="1304" y="14"/>
                </a:cxn>
                <a:cxn ang="0">
                  <a:pos x="1311" y="31"/>
                </a:cxn>
                <a:cxn ang="0">
                  <a:pos x="1316" y="50"/>
                </a:cxn>
                <a:cxn ang="0">
                  <a:pos x="1318" y="74"/>
                </a:cxn>
                <a:cxn ang="0">
                  <a:pos x="1316" y="95"/>
                </a:cxn>
                <a:cxn ang="0">
                  <a:pos x="1311" y="116"/>
                </a:cxn>
                <a:cxn ang="0">
                  <a:pos x="1304" y="132"/>
                </a:cxn>
                <a:cxn ang="0">
                  <a:pos x="1296" y="142"/>
                </a:cxn>
                <a:cxn ang="0">
                  <a:pos x="1287" y="145"/>
                </a:cxn>
                <a:cxn ang="0">
                  <a:pos x="31" y="145"/>
                </a:cxn>
                <a:cxn ang="0">
                  <a:pos x="21" y="142"/>
                </a:cxn>
                <a:cxn ang="0">
                  <a:pos x="13" y="132"/>
                </a:cxn>
                <a:cxn ang="0">
                  <a:pos x="7" y="116"/>
                </a:cxn>
                <a:cxn ang="0">
                  <a:pos x="2" y="95"/>
                </a:cxn>
                <a:cxn ang="0">
                  <a:pos x="0" y="74"/>
                </a:cxn>
                <a:cxn ang="0">
                  <a:pos x="2" y="50"/>
                </a:cxn>
                <a:cxn ang="0">
                  <a:pos x="7" y="31"/>
                </a:cxn>
                <a:cxn ang="0">
                  <a:pos x="13" y="14"/>
                </a:cxn>
                <a:cxn ang="0">
                  <a:pos x="21" y="4"/>
                </a:cxn>
                <a:cxn ang="0">
                  <a:pos x="31" y="0"/>
                </a:cxn>
              </a:cxnLst>
              <a:rect l="0" t="0" r="r" b="b"/>
              <a:pathLst>
                <a:path w="1318" h="145">
                  <a:moveTo>
                    <a:pt x="31" y="0"/>
                  </a:moveTo>
                  <a:lnTo>
                    <a:pt x="1287" y="0"/>
                  </a:lnTo>
                  <a:lnTo>
                    <a:pt x="1296" y="4"/>
                  </a:lnTo>
                  <a:lnTo>
                    <a:pt x="1304" y="14"/>
                  </a:lnTo>
                  <a:lnTo>
                    <a:pt x="1311" y="31"/>
                  </a:lnTo>
                  <a:lnTo>
                    <a:pt x="1316" y="50"/>
                  </a:lnTo>
                  <a:lnTo>
                    <a:pt x="1318" y="74"/>
                  </a:lnTo>
                  <a:lnTo>
                    <a:pt x="1316" y="95"/>
                  </a:lnTo>
                  <a:lnTo>
                    <a:pt x="1311" y="116"/>
                  </a:lnTo>
                  <a:lnTo>
                    <a:pt x="1304" y="132"/>
                  </a:lnTo>
                  <a:lnTo>
                    <a:pt x="1296" y="142"/>
                  </a:lnTo>
                  <a:lnTo>
                    <a:pt x="1287" y="145"/>
                  </a:lnTo>
                  <a:lnTo>
                    <a:pt x="31" y="145"/>
                  </a:lnTo>
                  <a:lnTo>
                    <a:pt x="21" y="142"/>
                  </a:lnTo>
                  <a:lnTo>
                    <a:pt x="13" y="132"/>
                  </a:lnTo>
                  <a:lnTo>
                    <a:pt x="7" y="116"/>
                  </a:lnTo>
                  <a:lnTo>
                    <a:pt x="2" y="95"/>
                  </a:lnTo>
                  <a:lnTo>
                    <a:pt x="0" y="74"/>
                  </a:lnTo>
                  <a:lnTo>
                    <a:pt x="2" y="50"/>
                  </a:lnTo>
                  <a:lnTo>
                    <a:pt x="7" y="31"/>
                  </a:lnTo>
                  <a:lnTo>
                    <a:pt x="13" y="14"/>
                  </a:lnTo>
                  <a:lnTo>
                    <a:pt x="21" y="4"/>
                  </a:lnTo>
                  <a:lnTo>
                    <a:pt x="31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3" name="Line 93"/>
            <p:cNvSpPr>
              <a:spLocks noChangeShapeType="1"/>
            </p:cNvSpPr>
            <p:nvPr/>
          </p:nvSpPr>
          <p:spPr bwMode="auto">
            <a:xfrm>
              <a:off x="4453" y="3510"/>
              <a:ext cx="11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4" name="Freeform 94"/>
            <p:cNvSpPr>
              <a:spLocks/>
            </p:cNvSpPr>
            <p:nvPr/>
          </p:nvSpPr>
          <p:spPr bwMode="auto">
            <a:xfrm>
              <a:off x="4564" y="3510"/>
              <a:ext cx="351" cy="168"/>
            </a:xfrm>
            <a:custGeom>
              <a:avLst/>
              <a:gdLst/>
              <a:ahLst/>
              <a:cxnLst>
                <a:cxn ang="0">
                  <a:pos x="351" y="168"/>
                </a:cxn>
                <a:cxn ang="0">
                  <a:pos x="351" y="0"/>
                </a:cxn>
                <a:cxn ang="0">
                  <a:pos x="0" y="0"/>
                </a:cxn>
              </a:cxnLst>
              <a:rect l="0" t="0" r="r" b="b"/>
              <a:pathLst>
                <a:path w="351" h="168">
                  <a:moveTo>
                    <a:pt x="351" y="168"/>
                  </a:moveTo>
                  <a:lnTo>
                    <a:pt x="35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5" name="Line 95"/>
            <p:cNvSpPr>
              <a:spLocks noChangeShapeType="1"/>
            </p:cNvSpPr>
            <p:nvPr/>
          </p:nvSpPr>
          <p:spPr bwMode="auto">
            <a:xfrm>
              <a:off x="3018" y="3510"/>
              <a:ext cx="154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6" name="Freeform 96"/>
            <p:cNvSpPr>
              <a:spLocks/>
            </p:cNvSpPr>
            <p:nvPr/>
          </p:nvSpPr>
          <p:spPr bwMode="auto">
            <a:xfrm>
              <a:off x="4242" y="3351"/>
              <a:ext cx="322" cy="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9"/>
                </a:cxn>
                <a:cxn ang="0">
                  <a:pos x="322" y="159"/>
                </a:cxn>
              </a:cxnLst>
              <a:rect l="0" t="0" r="r" b="b"/>
              <a:pathLst>
                <a:path w="322" h="159">
                  <a:moveTo>
                    <a:pt x="0" y="0"/>
                  </a:moveTo>
                  <a:lnTo>
                    <a:pt x="0" y="159"/>
                  </a:lnTo>
                  <a:lnTo>
                    <a:pt x="322" y="15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7" name="Freeform 97"/>
            <p:cNvSpPr>
              <a:spLocks/>
            </p:cNvSpPr>
            <p:nvPr/>
          </p:nvSpPr>
          <p:spPr bwMode="auto">
            <a:xfrm>
              <a:off x="4564" y="3291"/>
              <a:ext cx="413" cy="219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13" y="219"/>
                </a:cxn>
                <a:cxn ang="0">
                  <a:pos x="0" y="219"/>
                </a:cxn>
              </a:cxnLst>
              <a:rect l="0" t="0" r="r" b="b"/>
              <a:pathLst>
                <a:path w="413" h="219">
                  <a:moveTo>
                    <a:pt x="413" y="0"/>
                  </a:moveTo>
                  <a:lnTo>
                    <a:pt x="413" y="219"/>
                  </a:lnTo>
                  <a:lnTo>
                    <a:pt x="0" y="21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8" name="Line 98"/>
            <p:cNvSpPr>
              <a:spLocks noChangeShapeType="1"/>
            </p:cNvSpPr>
            <p:nvPr/>
          </p:nvSpPr>
          <p:spPr bwMode="auto">
            <a:xfrm>
              <a:off x="4453" y="3510"/>
              <a:ext cx="111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39" name="Line 99"/>
            <p:cNvSpPr>
              <a:spLocks noChangeShapeType="1"/>
            </p:cNvSpPr>
            <p:nvPr/>
          </p:nvSpPr>
          <p:spPr bwMode="auto">
            <a:xfrm flipH="1">
              <a:off x="4564" y="3510"/>
              <a:ext cx="10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0" name="Freeform 100"/>
            <p:cNvSpPr>
              <a:spLocks/>
            </p:cNvSpPr>
            <p:nvPr/>
          </p:nvSpPr>
          <p:spPr bwMode="auto">
            <a:xfrm>
              <a:off x="4792" y="3678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9"/>
                </a:cxn>
                <a:cxn ang="0">
                  <a:pos x="214" y="179"/>
                </a:cxn>
                <a:cxn ang="0">
                  <a:pos x="214" y="0"/>
                </a:cxn>
                <a:cxn ang="0">
                  <a:pos x="31" y="0"/>
                </a:cxn>
                <a:cxn ang="0">
                  <a:pos x="31" y="179"/>
                </a:cxn>
                <a:cxn ang="0">
                  <a:pos x="54" y="179"/>
                </a:cxn>
                <a:cxn ang="0">
                  <a:pos x="54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9"/>
                  </a:lnTo>
                  <a:lnTo>
                    <a:pt x="214" y="179"/>
                  </a:lnTo>
                  <a:lnTo>
                    <a:pt x="214" y="0"/>
                  </a:lnTo>
                  <a:lnTo>
                    <a:pt x="31" y="0"/>
                  </a:lnTo>
                  <a:lnTo>
                    <a:pt x="31" y="179"/>
                  </a:lnTo>
                  <a:lnTo>
                    <a:pt x="54" y="179"/>
                  </a:lnTo>
                  <a:lnTo>
                    <a:pt x="54" y="1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1" name="Freeform 101"/>
            <p:cNvSpPr>
              <a:spLocks/>
            </p:cNvSpPr>
            <p:nvPr/>
          </p:nvSpPr>
          <p:spPr bwMode="auto">
            <a:xfrm>
              <a:off x="4791" y="3676"/>
              <a:ext cx="244" cy="291"/>
            </a:xfrm>
            <a:custGeom>
              <a:avLst/>
              <a:gdLst/>
              <a:ahLst/>
              <a:cxnLst>
                <a:cxn ang="0">
                  <a:pos x="53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4" y="291"/>
                </a:cxn>
                <a:cxn ang="0">
                  <a:pos x="244" y="192"/>
                </a:cxn>
                <a:cxn ang="0">
                  <a:pos x="191" y="192"/>
                </a:cxn>
                <a:cxn ang="0">
                  <a:pos x="191" y="179"/>
                </a:cxn>
                <a:cxn ang="0">
                  <a:pos x="213" y="179"/>
                </a:cxn>
                <a:cxn ang="0">
                  <a:pos x="213" y="0"/>
                </a:cxn>
                <a:cxn ang="0">
                  <a:pos x="31" y="0"/>
                </a:cxn>
                <a:cxn ang="0">
                  <a:pos x="31" y="179"/>
                </a:cxn>
                <a:cxn ang="0">
                  <a:pos x="53" y="179"/>
                </a:cxn>
                <a:cxn ang="0">
                  <a:pos x="53" y="192"/>
                </a:cxn>
                <a:cxn ang="0">
                  <a:pos x="53" y="192"/>
                </a:cxn>
                <a:cxn ang="0">
                  <a:pos x="191" y="192"/>
                </a:cxn>
              </a:cxnLst>
              <a:rect l="0" t="0" r="r" b="b"/>
              <a:pathLst>
                <a:path w="244" h="291">
                  <a:moveTo>
                    <a:pt x="53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4" y="291"/>
                  </a:lnTo>
                  <a:lnTo>
                    <a:pt x="244" y="192"/>
                  </a:lnTo>
                  <a:lnTo>
                    <a:pt x="191" y="192"/>
                  </a:lnTo>
                  <a:lnTo>
                    <a:pt x="191" y="179"/>
                  </a:lnTo>
                  <a:lnTo>
                    <a:pt x="213" y="179"/>
                  </a:lnTo>
                  <a:lnTo>
                    <a:pt x="213" y="0"/>
                  </a:lnTo>
                  <a:lnTo>
                    <a:pt x="31" y="0"/>
                  </a:lnTo>
                  <a:lnTo>
                    <a:pt x="31" y="179"/>
                  </a:lnTo>
                  <a:lnTo>
                    <a:pt x="53" y="179"/>
                  </a:lnTo>
                  <a:lnTo>
                    <a:pt x="53" y="192"/>
                  </a:lnTo>
                  <a:lnTo>
                    <a:pt x="53" y="192"/>
                  </a:lnTo>
                  <a:lnTo>
                    <a:pt x="191" y="1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2" name="Line 102"/>
            <p:cNvSpPr>
              <a:spLocks noChangeShapeType="1"/>
            </p:cNvSpPr>
            <p:nvPr/>
          </p:nvSpPr>
          <p:spPr bwMode="auto">
            <a:xfrm>
              <a:off x="4844" y="3855"/>
              <a:ext cx="1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3" name="Freeform 103"/>
            <p:cNvSpPr>
              <a:spLocks/>
            </p:cNvSpPr>
            <p:nvPr/>
          </p:nvSpPr>
          <p:spPr bwMode="auto">
            <a:xfrm>
              <a:off x="4920" y="3878"/>
              <a:ext cx="97" cy="8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0" y="81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86" y="14"/>
                </a:cxn>
                <a:cxn ang="0">
                  <a:pos x="97" y="14"/>
                </a:cxn>
                <a:cxn ang="0">
                  <a:pos x="97" y="0"/>
                </a:cxn>
                <a:cxn ang="0">
                  <a:pos x="86" y="0"/>
                </a:cxn>
                <a:cxn ang="0">
                  <a:pos x="86" y="14"/>
                </a:cxn>
                <a:cxn ang="0">
                  <a:pos x="0" y="81"/>
                </a:cxn>
              </a:cxnLst>
              <a:rect l="0" t="0" r="r" b="b"/>
              <a:pathLst>
                <a:path w="97" h="81">
                  <a:moveTo>
                    <a:pt x="0" y="81"/>
                  </a:moveTo>
                  <a:lnTo>
                    <a:pt x="80" y="8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86" y="14"/>
                  </a:lnTo>
                  <a:lnTo>
                    <a:pt x="97" y="14"/>
                  </a:lnTo>
                  <a:lnTo>
                    <a:pt x="97" y="0"/>
                  </a:lnTo>
                  <a:lnTo>
                    <a:pt x="86" y="0"/>
                  </a:lnTo>
                  <a:lnTo>
                    <a:pt x="86" y="14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4" name="Rectangle 104"/>
            <p:cNvSpPr>
              <a:spLocks noChangeArrowheads="1"/>
            </p:cNvSpPr>
            <p:nvPr/>
          </p:nvSpPr>
          <p:spPr bwMode="auto">
            <a:xfrm>
              <a:off x="4920" y="3878"/>
              <a:ext cx="80" cy="8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5" name="Rectangle 105"/>
            <p:cNvSpPr>
              <a:spLocks noChangeArrowheads="1"/>
            </p:cNvSpPr>
            <p:nvPr/>
          </p:nvSpPr>
          <p:spPr bwMode="auto">
            <a:xfrm>
              <a:off x="5006" y="3878"/>
              <a:ext cx="11" cy="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6" name="Line 106"/>
            <p:cNvSpPr>
              <a:spLocks noChangeShapeType="1"/>
            </p:cNvSpPr>
            <p:nvPr/>
          </p:nvSpPr>
          <p:spPr bwMode="auto">
            <a:xfrm>
              <a:off x="4920" y="3905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7" name="Line 107"/>
            <p:cNvSpPr>
              <a:spLocks noChangeShapeType="1"/>
            </p:cNvSpPr>
            <p:nvPr/>
          </p:nvSpPr>
          <p:spPr bwMode="auto">
            <a:xfrm>
              <a:off x="4920" y="3932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8" name="Line 108"/>
            <p:cNvSpPr>
              <a:spLocks noChangeShapeType="1"/>
            </p:cNvSpPr>
            <p:nvPr/>
          </p:nvSpPr>
          <p:spPr bwMode="auto">
            <a:xfrm>
              <a:off x="4923" y="3919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49" name="Rectangle 109"/>
            <p:cNvSpPr>
              <a:spLocks noChangeArrowheads="1"/>
            </p:cNvSpPr>
            <p:nvPr/>
          </p:nvSpPr>
          <p:spPr bwMode="auto">
            <a:xfrm>
              <a:off x="4965" y="3911"/>
              <a:ext cx="23" cy="1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0" name="Freeform 110"/>
            <p:cNvSpPr>
              <a:spLocks/>
            </p:cNvSpPr>
            <p:nvPr/>
          </p:nvSpPr>
          <p:spPr bwMode="auto">
            <a:xfrm>
              <a:off x="4800" y="3700"/>
              <a:ext cx="231" cy="194"/>
            </a:xfrm>
            <a:custGeom>
              <a:avLst/>
              <a:gdLst/>
              <a:ahLst/>
              <a:cxnLst>
                <a:cxn ang="0">
                  <a:pos x="193" y="139"/>
                </a:cxn>
                <a:cxn ang="0">
                  <a:pos x="201" y="139"/>
                </a:cxn>
                <a:cxn ang="0">
                  <a:pos x="201" y="135"/>
                </a:cxn>
                <a:cxn ang="0">
                  <a:pos x="193" y="135"/>
                </a:cxn>
                <a:cxn ang="0">
                  <a:pos x="193" y="139"/>
                </a:cxn>
                <a:cxn ang="0">
                  <a:pos x="53" y="114"/>
                </a:cxn>
                <a:cxn ang="0">
                  <a:pos x="53" y="13"/>
                </a:cxn>
                <a:cxn ang="0">
                  <a:pos x="178" y="13"/>
                </a:cxn>
                <a:cxn ang="0">
                  <a:pos x="178" y="114"/>
                </a:cxn>
                <a:cxn ang="0">
                  <a:pos x="53" y="114"/>
                </a:cxn>
                <a:cxn ang="0">
                  <a:pos x="193" y="139"/>
                </a:cxn>
                <a:cxn ang="0">
                  <a:pos x="46" y="122"/>
                </a:cxn>
                <a:cxn ang="0">
                  <a:pos x="183" y="122"/>
                </a:cxn>
                <a:cxn ang="0">
                  <a:pos x="183" y="5"/>
                </a:cxn>
                <a:cxn ang="0">
                  <a:pos x="190" y="5"/>
                </a:cxn>
                <a:cxn ang="0">
                  <a:pos x="190" y="0"/>
                </a:cxn>
                <a:cxn ang="0">
                  <a:pos x="40" y="0"/>
                </a:cxn>
                <a:cxn ang="0">
                  <a:pos x="40" y="128"/>
                </a:cxn>
                <a:cxn ang="0">
                  <a:pos x="46" y="128"/>
                </a:cxn>
                <a:cxn ang="0">
                  <a:pos x="46" y="122"/>
                </a:cxn>
                <a:cxn ang="0">
                  <a:pos x="193" y="139"/>
                </a:cxn>
                <a:cxn ang="0">
                  <a:pos x="0" y="188"/>
                </a:cxn>
                <a:cxn ang="0">
                  <a:pos x="23" y="188"/>
                </a:cxn>
                <a:cxn ang="0">
                  <a:pos x="23" y="178"/>
                </a:cxn>
                <a:cxn ang="0">
                  <a:pos x="0" y="178"/>
                </a:cxn>
                <a:cxn ang="0">
                  <a:pos x="0" y="188"/>
                </a:cxn>
                <a:cxn ang="0">
                  <a:pos x="193" y="139"/>
                </a:cxn>
                <a:cxn ang="0">
                  <a:pos x="134" y="194"/>
                </a:cxn>
                <a:cxn ang="0">
                  <a:pos x="183" y="194"/>
                </a:cxn>
                <a:cxn ang="0">
                  <a:pos x="183" y="190"/>
                </a:cxn>
                <a:cxn ang="0">
                  <a:pos x="134" y="190"/>
                </a:cxn>
                <a:cxn ang="0">
                  <a:pos x="134" y="194"/>
                </a:cxn>
                <a:cxn ang="0">
                  <a:pos x="193" y="139"/>
                </a:cxn>
                <a:cxn ang="0">
                  <a:pos x="222" y="184"/>
                </a:cxn>
                <a:cxn ang="0">
                  <a:pos x="231" y="184"/>
                </a:cxn>
                <a:cxn ang="0">
                  <a:pos x="231" y="178"/>
                </a:cxn>
                <a:cxn ang="0">
                  <a:pos x="222" y="178"/>
                </a:cxn>
                <a:cxn ang="0">
                  <a:pos x="222" y="184"/>
                </a:cxn>
                <a:cxn ang="0">
                  <a:pos x="193" y="139"/>
                </a:cxn>
                <a:cxn ang="0">
                  <a:pos x="222" y="192"/>
                </a:cxn>
                <a:cxn ang="0">
                  <a:pos x="231" y="192"/>
                </a:cxn>
                <a:cxn ang="0">
                  <a:pos x="231" y="188"/>
                </a:cxn>
                <a:cxn ang="0">
                  <a:pos x="222" y="188"/>
                </a:cxn>
                <a:cxn ang="0">
                  <a:pos x="222" y="192"/>
                </a:cxn>
                <a:cxn ang="0">
                  <a:pos x="193" y="139"/>
                </a:cxn>
              </a:cxnLst>
              <a:rect l="0" t="0" r="r" b="b"/>
              <a:pathLst>
                <a:path w="231" h="194">
                  <a:moveTo>
                    <a:pt x="193" y="139"/>
                  </a:moveTo>
                  <a:lnTo>
                    <a:pt x="201" y="139"/>
                  </a:lnTo>
                  <a:lnTo>
                    <a:pt x="201" y="135"/>
                  </a:lnTo>
                  <a:lnTo>
                    <a:pt x="193" y="135"/>
                  </a:lnTo>
                  <a:lnTo>
                    <a:pt x="193" y="139"/>
                  </a:lnTo>
                  <a:lnTo>
                    <a:pt x="53" y="114"/>
                  </a:lnTo>
                  <a:lnTo>
                    <a:pt x="53" y="13"/>
                  </a:lnTo>
                  <a:lnTo>
                    <a:pt x="178" y="13"/>
                  </a:lnTo>
                  <a:lnTo>
                    <a:pt x="178" y="114"/>
                  </a:lnTo>
                  <a:lnTo>
                    <a:pt x="53" y="114"/>
                  </a:lnTo>
                  <a:lnTo>
                    <a:pt x="193" y="139"/>
                  </a:lnTo>
                  <a:lnTo>
                    <a:pt x="46" y="122"/>
                  </a:lnTo>
                  <a:lnTo>
                    <a:pt x="183" y="122"/>
                  </a:lnTo>
                  <a:lnTo>
                    <a:pt x="183" y="5"/>
                  </a:lnTo>
                  <a:lnTo>
                    <a:pt x="190" y="5"/>
                  </a:lnTo>
                  <a:lnTo>
                    <a:pt x="190" y="0"/>
                  </a:lnTo>
                  <a:lnTo>
                    <a:pt x="40" y="0"/>
                  </a:lnTo>
                  <a:lnTo>
                    <a:pt x="40" y="128"/>
                  </a:lnTo>
                  <a:lnTo>
                    <a:pt x="46" y="128"/>
                  </a:lnTo>
                  <a:lnTo>
                    <a:pt x="46" y="122"/>
                  </a:lnTo>
                  <a:lnTo>
                    <a:pt x="193" y="139"/>
                  </a:lnTo>
                  <a:lnTo>
                    <a:pt x="0" y="188"/>
                  </a:lnTo>
                  <a:lnTo>
                    <a:pt x="23" y="188"/>
                  </a:lnTo>
                  <a:lnTo>
                    <a:pt x="23" y="178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193" y="139"/>
                  </a:lnTo>
                  <a:lnTo>
                    <a:pt x="134" y="194"/>
                  </a:lnTo>
                  <a:lnTo>
                    <a:pt x="183" y="194"/>
                  </a:lnTo>
                  <a:lnTo>
                    <a:pt x="183" y="190"/>
                  </a:lnTo>
                  <a:lnTo>
                    <a:pt x="134" y="190"/>
                  </a:lnTo>
                  <a:lnTo>
                    <a:pt x="134" y="194"/>
                  </a:lnTo>
                  <a:lnTo>
                    <a:pt x="193" y="139"/>
                  </a:lnTo>
                  <a:lnTo>
                    <a:pt x="222" y="184"/>
                  </a:lnTo>
                  <a:lnTo>
                    <a:pt x="231" y="184"/>
                  </a:lnTo>
                  <a:lnTo>
                    <a:pt x="231" y="178"/>
                  </a:lnTo>
                  <a:lnTo>
                    <a:pt x="222" y="178"/>
                  </a:lnTo>
                  <a:lnTo>
                    <a:pt x="222" y="184"/>
                  </a:lnTo>
                  <a:lnTo>
                    <a:pt x="193" y="139"/>
                  </a:lnTo>
                  <a:lnTo>
                    <a:pt x="222" y="192"/>
                  </a:lnTo>
                  <a:lnTo>
                    <a:pt x="231" y="192"/>
                  </a:lnTo>
                  <a:lnTo>
                    <a:pt x="231" y="188"/>
                  </a:lnTo>
                  <a:lnTo>
                    <a:pt x="222" y="188"/>
                  </a:lnTo>
                  <a:lnTo>
                    <a:pt x="222" y="192"/>
                  </a:lnTo>
                  <a:lnTo>
                    <a:pt x="193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1" name="Rectangle 111"/>
            <p:cNvSpPr>
              <a:spLocks noChangeArrowheads="1"/>
            </p:cNvSpPr>
            <p:nvPr/>
          </p:nvSpPr>
          <p:spPr bwMode="auto">
            <a:xfrm>
              <a:off x="4993" y="3835"/>
              <a:ext cx="8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2" name="Rectangle 112"/>
            <p:cNvSpPr>
              <a:spLocks noChangeArrowheads="1"/>
            </p:cNvSpPr>
            <p:nvPr/>
          </p:nvSpPr>
          <p:spPr bwMode="auto">
            <a:xfrm>
              <a:off x="4853" y="3713"/>
              <a:ext cx="125" cy="1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3" name="Freeform 113"/>
            <p:cNvSpPr>
              <a:spLocks/>
            </p:cNvSpPr>
            <p:nvPr/>
          </p:nvSpPr>
          <p:spPr bwMode="auto">
            <a:xfrm>
              <a:off x="4840" y="3700"/>
              <a:ext cx="150" cy="128"/>
            </a:xfrm>
            <a:custGeom>
              <a:avLst/>
              <a:gdLst/>
              <a:ahLst/>
              <a:cxnLst>
                <a:cxn ang="0">
                  <a:pos x="6" y="122"/>
                </a:cxn>
                <a:cxn ang="0">
                  <a:pos x="143" y="122"/>
                </a:cxn>
                <a:cxn ang="0">
                  <a:pos x="143" y="5"/>
                </a:cxn>
                <a:cxn ang="0">
                  <a:pos x="150" y="5"/>
                </a:cxn>
                <a:cxn ang="0">
                  <a:pos x="150" y="0"/>
                </a:cxn>
                <a:cxn ang="0">
                  <a:pos x="0" y="0"/>
                </a:cxn>
                <a:cxn ang="0">
                  <a:pos x="0" y="128"/>
                </a:cxn>
                <a:cxn ang="0">
                  <a:pos x="6" y="128"/>
                </a:cxn>
                <a:cxn ang="0">
                  <a:pos x="6" y="122"/>
                </a:cxn>
              </a:cxnLst>
              <a:rect l="0" t="0" r="r" b="b"/>
              <a:pathLst>
                <a:path w="150" h="128">
                  <a:moveTo>
                    <a:pt x="6" y="122"/>
                  </a:moveTo>
                  <a:lnTo>
                    <a:pt x="143" y="122"/>
                  </a:lnTo>
                  <a:lnTo>
                    <a:pt x="143" y="5"/>
                  </a:lnTo>
                  <a:lnTo>
                    <a:pt x="150" y="5"/>
                  </a:lnTo>
                  <a:lnTo>
                    <a:pt x="150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" y="128"/>
                  </a:lnTo>
                  <a:lnTo>
                    <a:pt x="6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4" name="Rectangle 114"/>
            <p:cNvSpPr>
              <a:spLocks noChangeArrowheads="1"/>
            </p:cNvSpPr>
            <p:nvPr/>
          </p:nvSpPr>
          <p:spPr bwMode="auto">
            <a:xfrm>
              <a:off x="4800" y="3878"/>
              <a:ext cx="23" cy="1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5" name="Rectangle 115"/>
            <p:cNvSpPr>
              <a:spLocks noChangeArrowheads="1"/>
            </p:cNvSpPr>
            <p:nvPr/>
          </p:nvSpPr>
          <p:spPr bwMode="auto">
            <a:xfrm>
              <a:off x="4934" y="3890"/>
              <a:ext cx="4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6" name="Rectangle 116"/>
            <p:cNvSpPr>
              <a:spLocks noChangeArrowheads="1"/>
            </p:cNvSpPr>
            <p:nvPr/>
          </p:nvSpPr>
          <p:spPr bwMode="auto">
            <a:xfrm>
              <a:off x="5022" y="3878"/>
              <a:ext cx="9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7" name="Rectangle 117"/>
            <p:cNvSpPr>
              <a:spLocks noChangeArrowheads="1"/>
            </p:cNvSpPr>
            <p:nvPr/>
          </p:nvSpPr>
          <p:spPr bwMode="auto">
            <a:xfrm>
              <a:off x="5022" y="3888"/>
              <a:ext cx="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8" name="Line 118"/>
            <p:cNvSpPr>
              <a:spLocks noChangeShapeType="1"/>
            </p:cNvSpPr>
            <p:nvPr/>
          </p:nvSpPr>
          <p:spPr bwMode="auto">
            <a:xfrm>
              <a:off x="4823" y="3845"/>
              <a:ext cx="18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59" name="Line 119"/>
            <p:cNvSpPr>
              <a:spLocks noChangeShapeType="1"/>
            </p:cNvSpPr>
            <p:nvPr/>
          </p:nvSpPr>
          <p:spPr bwMode="auto">
            <a:xfrm flipV="1">
              <a:off x="4869" y="3845"/>
              <a:ext cx="1" cy="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0" name="Line 120"/>
            <p:cNvSpPr>
              <a:spLocks noChangeShapeType="1"/>
            </p:cNvSpPr>
            <p:nvPr/>
          </p:nvSpPr>
          <p:spPr bwMode="auto">
            <a:xfrm flipV="1">
              <a:off x="4915" y="3845"/>
              <a:ext cx="1" cy="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1" name="Freeform 121"/>
            <p:cNvSpPr>
              <a:spLocks/>
            </p:cNvSpPr>
            <p:nvPr/>
          </p:nvSpPr>
          <p:spPr bwMode="auto">
            <a:xfrm>
              <a:off x="4120" y="3060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3" y="178"/>
                </a:cxn>
                <a:cxn ang="0">
                  <a:pos x="213" y="0"/>
                </a:cxn>
                <a:cxn ang="0">
                  <a:pos x="29" y="0"/>
                </a:cxn>
                <a:cxn ang="0">
                  <a:pos x="29" y="178"/>
                </a:cxn>
                <a:cxn ang="0">
                  <a:pos x="54" y="178"/>
                </a:cxn>
                <a:cxn ang="0">
                  <a:pos x="54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3" y="178"/>
                  </a:lnTo>
                  <a:lnTo>
                    <a:pt x="213" y="0"/>
                  </a:lnTo>
                  <a:lnTo>
                    <a:pt x="29" y="0"/>
                  </a:lnTo>
                  <a:lnTo>
                    <a:pt x="29" y="178"/>
                  </a:lnTo>
                  <a:lnTo>
                    <a:pt x="54" y="178"/>
                  </a:lnTo>
                  <a:lnTo>
                    <a:pt x="54" y="1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2" name="Freeform 122"/>
            <p:cNvSpPr>
              <a:spLocks/>
            </p:cNvSpPr>
            <p:nvPr/>
          </p:nvSpPr>
          <p:spPr bwMode="auto">
            <a:xfrm>
              <a:off x="4118" y="3058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4" y="178"/>
                </a:cxn>
                <a:cxn ang="0">
                  <a:pos x="214" y="0"/>
                </a:cxn>
                <a:cxn ang="0">
                  <a:pos x="29" y="0"/>
                </a:cxn>
                <a:cxn ang="0">
                  <a:pos x="29" y="178"/>
                </a:cxn>
                <a:cxn ang="0">
                  <a:pos x="54" y="178"/>
                </a:cxn>
                <a:cxn ang="0">
                  <a:pos x="54" y="192"/>
                </a:cxn>
                <a:cxn ang="0">
                  <a:pos x="54" y="192"/>
                </a:cxn>
                <a:cxn ang="0">
                  <a:pos x="191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4" y="178"/>
                  </a:lnTo>
                  <a:lnTo>
                    <a:pt x="214" y="0"/>
                  </a:lnTo>
                  <a:lnTo>
                    <a:pt x="29" y="0"/>
                  </a:lnTo>
                  <a:lnTo>
                    <a:pt x="29" y="178"/>
                  </a:lnTo>
                  <a:lnTo>
                    <a:pt x="54" y="178"/>
                  </a:lnTo>
                  <a:lnTo>
                    <a:pt x="54" y="192"/>
                  </a:lnTo>
                  <a:lnTo>
                    <a:pt x="54" y="192"/>
                  </a:lnTo>
                  <a:lnTo>
                    <a:pt x="191" y="1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3" name="Line 123"/>
            <p:cNvSpPr>
              <a:spLocks noChangeShapeType="1"/>
            </p:cNvSpPr>
            <p:nvPr/>
          </p:nvSpPr>
          <p:spPr bwMode="auto">
            <a:xfrm>
              <a:off x="4172" y="3236"/>
              <a:ext cx="13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4" name="Freeform 124"/>
            <p:cNvSpPr>
              <a:spLocks/>
            </p:cNvSpPr>
            <p:nvPr/>
          </p:nvSpPr>
          <p:spPr bwMode="auto">
            <a:xfrm>
              <a:off x="4245" y="3262"/>
              <a:ext cx="100" cy="8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0" y="81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88" y="13"/>
                </a:cxn>
                <a:cxn ang="0">
                  <a:pos x="100" y="13"/>
                </a:cxn>
                <a:cxn ang="0">
                  <a:pos x="100" y="0"/>
                </a:cxn>
                <a:cxn ang="0">
                  <a:pos x="88" y="0"/>
                </a:cxn>
                <a:cxn ang="0">
                  <a:pos x="88" y="13"/>
                </a:cxn>
                <a:cxn ang="0">
                  <a:pos x="0" y="81"/>
                </a:cxn>
              </a:cxnLst>
              <a:rect l="0" t="0" r="r" b="b"/>
              <a:pathLst>
                <a:path w="100" h="81">
                  <a:moveTo>
                    <a:pt x="0" y="81"/>
                  </a:moveTo>
                  <a:lnTo>
                    <a:pt x="80" y="8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88" y="13"/>
                  </a:lnTo>
                  <a:lnTo>
                    <a:pt x="100" y="13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13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5" name="Rectangle 125"/>
            <p:cNvSpPr>
              <a:spLocks noChangeArrowheads="1"/>
            </p:cNvSpPr>
            <p:nvPr/>
          </p:nvSpPr>
          <p:spPr bwMode="auto">
            <a:xfrm>
              <a:off x="4245" y="3262"/>
              <a:ext cx="80" cy="8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6" name="Rectangle 126"/>
            <p:cNvSpPr>
              <a:spLocks noChangeArrowheads="1"/>
            </p:cNvSpPr>
            <p:nvPr/>
          </p:nvSpPr>
          <p:spPr bwMode="auto">
            <a:xfrm>
              <a:off x="4333" y="3262"/>
              <a:ext cx="12" cy="1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7" name="Line 127"/>
            <p:cNvSpPr>
              <a:spLocks noChangeShapeType="1"/>
            </p:cNvSpPr>
            <p:nvPr/>
          </p:nvSpPr>
          <p:spPr bwMode="auto">
            <a:xfrm>
              <a:off x="4245" y="3289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8" name="Line 128"/>
            <p:cNvSpPr>
              <a:spLocks noChangeShapeType="1"/>
            </p:cNvSpPr>
            <p:nvPr/>
          </p:nvSpPr>
          <p:spPr bwMode="auto">
            <a:xfrm>
              <a:off x="4245" y="3316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69" name="Line 129"/>
            <p:cNvSpPr>
              <a:spLocks noChangeShapeType="1"/>
            </p:cNvSpPr>
            <p:nvPr/>
          </p:nvSpPr>
          <p:spPr bwMode="auto">
            <a:xfrm>
              <a:off x="4249" y="3302"/>
              <a:ext cx="7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0" name="Rectangle 130"/>
            <p:cNvSpPr>
              <a:spLocks noChangeArrowheads="1"/>
            </p:cNvSpPr>
            <p:nvPr/>
          </p:nvSpPr>
          <p:spPr bwMode="auto">
            <a:xfrm>
              <a:off x="4291" y="3293"/>
              <a:ext cx="23" cy="1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1" name="Freeform 131"/>
            <p:cNvSpPr>
              <a:spLocks/>
            </p:cNvSpPr>
            <p:nvPr/>
          </p:nvSpPr>
          <p:spPr bwMode="auto">
            <a:xfrm>
              <a:off x="4126" y="3081"/>
              <a:ext cx="230" cy="196"/>
            </a:xfrm>
            <a:custGeom>
              <a:avLst/>
              <a:gdLst/>
              <a:ahLst/>
              <a:cxnLst>
                <a:cxn ang="0">
                  <a:pos x="193" y="140"/>
                </a:cxn>
                <a:cxn ang="0">
                  <a:pos x="201" y="140"/>
                </a:cxn>
                <a:cxn ang="0">
                  <a:pos x="201" y="136"/>
                </a:cxn>
                <a:cxn ang="0">
                  <a:pos x="193" y="136"/>
                </a:cxn>
                <a:cxn ang="0">
                  <a:pos x="193" y="140"/>
                </a:cxn>
                <a:cxn ang="0">
                  <a:pos x="52" y="117"/>
                </a:cxn>
                <a:cxn ang="0">
                  <a:pos x="52" y="14"/>
                </a:cxn>
                <a:cxn ang="0">
                  <a:pos x="178" y="14"/>
                </a:cxn>
                <a:cxn ang="0">
                  <a:pos x="178" y="117"/>
                </a:cxn>
                <a:cxn ang="0">
                  <a:pos x="52" y="117"/>
                </a:cxn>
                <a:cxn ang="0">
                  <a:pos x="193" y="140"/>
                </a:cxn>
                <a:cxn ang="0">
                  <a:pos x="48" y="122"/>
                </a:cxn>
                <a:cxn ang="0">
                  <a:pos x="185" y="122"/>
                </a:cxn>
                <a:cxn ang="0">
                  <a:pos x="185" y="6"/>
                </a:cxn>
                <a:cxn ang="0">
                  <a:pos x="190" y="6"/>
                </a:cxn>
                <a:cxn ang="0">
                  <a:pos x="190" y="0"/>
                </a:cxn>
                <a:cxn ang="0">
                  <a:pos x="41" y="0"/>
                </a:cxn>
                <a:cxn ang="0">
                  <a:pos x="41" y="130"/>
                </a:cxn>
                <a:cxn ang="0">
                  <a:pos x="48" y="130"/>
                </a:cxn>
                <a:cxn ang="0">
                  <a:pos x="48" y="122"/>
                </a:cxn>
                <a:cxn ang="0">
                  <a:pos x="193" y="140"/>
                </a:cxn>
                <a:cxn ang="0">
                  <a:pos x="0" y="188"/>
                </a:cxn>
                <a:cxn ang="0">
                  <a:pos x="23" y="188"/>
                </a:cxn>
                <a:cxn ang="0">
                  <a:pos x="23" y="181"/>
                </a:cxn>
                <a:cxn ang="0">
                  <a:pos x="0" y="181"/>
                </a:cxn>
                <a:cxn ang="0">
                  <a:pos x="0" y="188"/>
                </a:cxn>
                <a:cxn ang="0">
                  <a:pos x="193" y="140"/>
                </a:cxn>
                <a:cxn ang="0">
                  <a:pos x="134" y="196"/>
                </a:cxn>
                <a:cxn ang="0">
                  <a:pos x="185" y="196"/>
                </a:cxn>
                <a:cxn ang="0">
                  <a:pos x="185" y="190"/>
                </a:cxn>
                <a:cxn ang="0">
                  <a:pos x="134" y="190"/>
                </a:cxn>
                <a:cxn ang="0">
                  <a:pos x="134" y="196"/>
                </a:cxn>
                <a:cxn ang="0">
                  <a:pos x="193" y="140"/>
                </a:cxn>
                <a:cxn ang="0">
                  <a:pos x="222" y="184"/>
                </a:cxn>
                <a:cxn ang="0">
                  <a:pos x="230" y="184"/>
                </a:cxn>
                <a:cxn ang="0">
                  <a:pos x="230" y="181"/>
                </a:cxn>
                <a:cxn ang="0">
                  <a:pos x="222" y="181"/>
                </a:cxn>
                <a:cxn ang="0">
                  <a:pos x="222" y="184"/>
                </a:cxn>
                <a:cxn ang="0">
                  <a:pos x="193" y="140"/>
                </a:cxn>
                <a:cxn ang="0">
                  <a:pos x="222" y="194"/>
                </a:cxn>
                <a:cxn ang="0">
                  <a:pos x="230" y="194"/>
                </a:cxn>
                <a:cxn ang="0">
                  <a:pos x="230" y="188"/>
                </a:cxn>
                <a:cxn ang="0">
                  <a:pos x="222" y="188"/>
                </a:cxn>
                <a:cxn ang="0">
                  <a:pos x="222" y="194"/>
                </a:cxn>
                <a:cxn ang="0">
                  <a:pos x="193" y="140"/>
                </a:cxn>
              </a:cxnLst>
              <a:rect l="0" t="0" r="r" b="b"/>
              <a:pathLst>
                <a:path w="230" h="196">
                  <a:moveTo>
                    <a:pt x="193" y="140"/>
                  </a:moveTo>
                  <a:lnTo>
                    <a:pt x="201" y="140"/>
                  </a:lnTo>
                  <a:lnTo>
                    <a:pt x="201" y="136"/>
                  </a:lnTo>
                  <a:lnTo>
                    <a:pt x="193" y="136"/>
                  </a:lnTo>
                  <a:lnTo>
                    <a:pt x="193" y="140"/>
                  </a:lnTo>
                  <a:lnTo>
                    <a:pt x="52" y="117"/>
                  </a:lnTo>
                  <a:lnTo>
                    <a:pt x="52" y="14"/>
                  </a:lnTo>
                  <a:lnTo>
                    <a:pt x="178" y="14"/>
                  </a:lnTo>
                  <a:lnTo>
                    <a:pt x="178" y="117"/>
                  </a:lnTo>
                  <a:lnTo>
                    <a:pt x="52" y="117"/>
                  </a:lnTo>
                  <a:lnTo>
                    <a:pt x="193" y="140"/>
                  </a:lnTo>
                  <a:lnTo>
                    <a:pt x="48" y="122"/>
                  </a:lnTo>
                  <a:lnTo>
                    <a:pt x="185" y="122"/>
                  </a:lnTo>
                  <a:lnTo>
                    <a:pt x="185" y="6"/>
                  </a:lnTo>
                  <a:lnTo>
                    <a:pt x="190" y="6"/>
                  </a:lnTo>
                  <a:lnTo>
                    <a:pt x="190" y="0"/>
                  </a:lnTo>
                  <a:lnTo>
                    <a:pt x="41" y="0"/>
                  </a:lnTo>
                  <a:lnTo>
                    <a:pt x="41" y="130"/>
                  </a:lnTo>
                  <a:lnTo>
                    <a:pt x="48" y="130"/>
                  </a:lnTo>
                  <a:lnTo>
                    <a:pt x="48" y="122"/>
                  </a:lnTo>
                  <a:lnTo>
                    <a:pt x="193" y="140"/>
                  </a:lnTo>
                  <a:lnTo>
                    <a:pt x="0" y="188"/>
                  </a:lnTo>
                  <a:lnTo>
                    <a:pt x="23" y="188"/>
                  </a:lnTo>
                  <a:lnTo>
                    <a:pt x="23" y="181"/>
                  </a:lnTo>
                  <a:lnTo>
                    <a:pt x="0" y="181"/>
                  </a:lnTo>
                  <a:lnTo>
                    <a:pt x="0" y="188"/>
                  </a:lnTo>
                  <a:lnTo>
                    <a:pt x="193" y="140"/>
                  </a:lnTo>
                  <a:lnTo>
                    <a:pt x="134" y="196"/>
                  </a:lnTo>
                  <a:lnTo>
                    <a:pt x="185" y="196"/>
                  </a:lnTo>
                  <a:lnTo>
                    <a:pt x="185" y="190"/>
                  </a:lnTo>
                  <a:lnTo>
                    <a:pt x="134" y="190"/>
                  </a:lnTo>
                  <a:lnTo>
                    <a:pt x="134" y="196"/>
                  </a:lnTo>
                  <a:lnTo>
                    <a:pt x="193" y="140"/>
                  </a:lnTo>
                  <a:lnTo>
                    <a:pt x="222" y="184"/>
                  </a:lnTo>
                  <a:lnTo>
                    <a:pt x="230" y="184"/>
                  </a:lnTo>
                  <a:lnTo>
                    <a:pt x="230" y="181"/>
                  </a:lnTo>
                  <a:lnTo>
                    <a:pt x="222" y="181"/>
                  </a:lnTo>
                  <a:lnTo>
                    <a:pt x="222" y="184"/>
                  </a:lnTo>
                  <a:lnTo>
                    <a:pt x="193" y="140"/>
                  </a:lnTo>
                  <a:lnTo>
                    <a:pt x="222" y="194"/>
                  </a:lnTo>
                  <a:lnTo>
                    <a:pt x="230" y="194"/>
                  </a:lnTo>
                  <a:lnTo>
                    <a:pt x="230" y="188"/>
                  </a:lnTo>
                  <a:lnTo>
                    <a:pt x="222" y="188"/>
                  </a:lnTo>
                  <a:lnTo>
                    <a:pt x="222" y="194"/>
                  </a:lnTo>
                  <a:lnTo>
                    <a:pt x="193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2" name="Rectangle 132"/>
            <p:cNvSpPr>
              <a:spLocks noChangeArrowheads="1"/>
            </p:cNvSpPr>
            <p:nvPr/>
          </p:nvSpPr>
          <p:spPr bwMode="auto">
            <a:xfrm>
              <a:off x="4319" y="3217"/>
              <a:ext cx="8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3" name="Rectangle 133"/>
            <p:cNvSpPr>
              <a:spLocks noChangeArrowheads="1"/>
            </p:cNvSpPr>
            <p:nvPr/>
          </p:nvSpPr>
          <p:spPr bwMode="auto">
            <a:xfrm>
              <a:off x="4178" y="3095"/>
              <a:ext cx="126" cy="10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4" name="Freeform 134"/>
            <p:cNvSpPr>
              <a:spLocks/>
            </p:cNvSpPr>
            <p:nvPr/>
          </p:nvSpPr>
          <p:spPr bwMode="auto">
            <a:xfrm>
              <a:off x="4167" y="3081"/>
              <a:ext cx="149" cy="130"/>
            </a:xfrm>
            <a:custGeom>
              <a:avLst/>
              <a:gdLst/>
              <a:ahLst/>
              <a:cxnLst>
                <a:cxn ang="0">
                  <a:pos x="7" y="122"/>
                </a:cxn>
                <a:cxn ang="0">
                  <a:pos x="144" y="122"/>
                </a:cxn>
                <a:cxn ang="0">
                  <a:pos x="144" y="6"/>
                </a:cxn>
                <a:cxn ang="0">
                  <a:pos x="149" y="6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0" y="130"/>
                </a:cxn>
                <a:cxn ang="0">
                  <a:pos x="7" y="130"/>
                </a:cxn>
                <a:cxn ang="0">
                  <a:pos x="7" y="122"/>
                </a:cxn>
              </a:cxnLst>
              <a:rect l="0" t="0" r="r" b="b"/>
              <a:pathLst>
                <a:path w="149" h="130">
                  <a:moveTo>
                    <a:pt x="7" y="122"/>
                  </a:moveTo>
                  <a:lnTo>
                    <a:pt x="144" y="122"/>
                  </a:lnTo>
                  <a:lnTo>
                    <a:pt x="144" y="6"/>
                  </a:lnTo>
                  <a:lnTo>
                    <a:pt x="149" y="6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7" y="130"/>
                  </a:lnTo>
                  <a:lnTo>
                    <a:pt x="7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5" name="Rectangle 135"/>
            <p:cNvSpPr>
              <a:spLocks noChangeArrowheads="1"/>
            </p:cNvSpPr>
            <p:nvPr/>
          </p:nvSpPr>
          <p:spPr bwMode="auto">
            <a:xfrm>
              <a:off x="4126" y="3262"/>
              <a:ext cx="23" cy="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6" name="Rectangle 136"/>
            <p:cNvSpPr>
              <a:spLocks noChangeArrowheads="1"/>
            </p:cNvSpPr>
            <p:nvPr/>
          </p:nvSpPr>
          <p:spPr bwMode="auto">
            <a:xfrm>
              <a:off x="4260" y="3271"/>
              <a:ext cx="51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7" name="Rectangle 137"/>
            <p:cNvSpPr>
              <a:spLocks noChangeArrowheads="1"/>
            </p:cNvSpPr>
            <p:nvPr/>
          </p:nvSpPr>
          <p:spPr bwMode="auto">
            <a:xfrm>
              <a:off x="4348" y="3262"/>
              <a:ext cx="8" cy="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8" name="Rectangle 138"/>
            <p:cNvSpPr>
              <a:spLocks noChangeArrowheads="1"/>
            </p:cNvSpPr>
            <p:nvPr/>
          </p:nvSpPr>
          <p:spPr bwMode="auto">
            <a:xfrm>
              <a:off x="4348" y="3269"/>
              <a:ext cx="8" cy="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79" name="Line 139"/>
            <p:cNvSpPr>
              <a:spLocks noChangeShapeType="1"/>
            </p:cNvSpPr>
            <p:nvPr/>
          </p:nvSpPr>
          <p:spPr bwMode="auto">
            <a:xfrm>
              <a:off x="4149" y="3229"/>
              <a:ext cx="18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0" name="Line 140"/>
            <p:cNvSpPr>
              <a:spLocks noChangeShapeType="1"/>
            </p:cNvSpPr>
            <p:nvPr/>
          </p:nvSpPr>
          <p:spPr bwMode="auto">
            <a:xfrm flipV="1">
              <a:off x="4196" y="3229"/>
              <a:ext cx="1" cy="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1" name="Line 141"/>
            <p:cNvSpPr>
              <a:spLocks noChangeShapeType="1"/>
            </p:cNvSpPr>
            <p:nvPr/>
          </p:nvSpPr>
          <p:spPr bwMode="auto">
            <a:xfrm flipV="1">
              <a:off x="4242" y="3229"/>
              <a:ext cx="1" cy="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2" name="Freeform 142"/>
            <p:cNvSpPr>
              <a:spLocks/>
            </p:cNvSpPr>
            <p:nvPr/>
          </p:nvSpPr>
          <p:spPr bwMode="auto">
            <a:xfrm>
              <a:off x="4854" y="3000"/>
              <a:ext cx="245" cy="291"/>
            </a:xfrm>
            <a:custGeom>
              <a:avLst/>
              <a:gdLst/>
              <a:ahLst/>
              <a:cxnLst>
                <a:cxn ang="0">
                  <a:pos x="54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5" y="291"/>
                </a:cxn>
                <a:cxn ang="0">
                  <a:pos x="245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4" y="178"/>
                </a:cxn>
                <a:cxn ang="0">
                  <a:pos x="214" y="0"/>
                </a:cxn>
                <a:cxn ang="0">
                  <a:pos x="30" y="0"/>
                </a:cxn>
                <a:cxn ang="0">
                  <a:pos x="30" y="178"/>
                </a:cxn>
                <a:cxn ang="0">
                  <a:pos x="54" y="178"/>
                </a:cxn>
                <a:cxn ang="0">
                  <a:pos x="54" y="192"/>
                </a:cxn>
              </a:cxnLst>
              <a:rect l="0" t="0" r="r" b="b"/>
              <a:pathLst>
                <a:path w="245" h="291">
                  <a:moveTo>
                    <a:pt x="54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5" y="291"/>
                  </a:lnTo>
                  <a:lnTo>
                    <a:pt x="245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4" y="178"/>
                  </a:lnTo>
                  <a:lnTo>
                    <a:pt x="214" y="0"/>
                  </a:lnTo>
                  <a:lnTo>
                    <a:pt x="30" y="0"/>
                  </a:lnTo>
                  <a:lnTo>
                    <a:pt x="30" y="178"/>
                  </a:lnTo>
                  <a:lnTo>
                    <a:pt x="54" y="178"/>
                  </a:lnTo>
                  <a:lnTo>
                    <a:pt x="54" y="1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3" name="Freeform 143"/>
            <p:cNvSpPr>
              <a:spLocks/>
            </p:cNvSpPr>
            <p:nvPr/>
          </p:nvSpPr>
          <p:spPr bwMode="auto">
            <a:xfrm>
              <a:off x="4853" y="2998"/>
              <a:ext cx="244" cy="291"/>
            </a:xfrm>
            <a:custGeom>
              <a:avLst/>
              <a:gdLst/>
              <a:ahLst/>
              <a:cxnLst>
                <a:cxn ang="0">
                  <a:pos x="53" y="192"/>
                </a:cxn>
                <a:cxn ang="0">
                  <a:pos x="0" y="192"/>
                </a:cxn>
                <a:cxn ang="0">
                  <a:pos x="0" y="291"/>
                </a:cxn>
                <a:cxn ang="0">
                  <a:pos x="244" y="291"/>
                </a:cxn>
                <a:cxn ang="0">
                  <a:pos x="244" y="192"/>
                </a:cxn>
                <a:cxn ang="0">
                  <a:pos x="191" y="192"/>
                </a:cxn>
                <a:cxn ang="0">
                  <a:pos x="191" y="178"/>
                </a:cxn>
                <a:cxn ang="0">
                  <a:pos x="213" y="178"/>
                </a:cxn>
                <a:cxn ang="0">
                  <a:pos x="213" y="0"/>
                </a:cxn>
                <a:cxn ang="0">
                  <a:pos x="29" y="0"/>
                </a:cxn>
                <a:cxn ang="0">
                  <a:pos x="29" y="178"/>
                </a:cxn>
                <a:cxn ang="0">
                  <a:pos x="53" y="178"/>
                </a:cxn>
                <a:cxn ang="0">
                  <a:pos x="53" y="192"/>
                </a:cxn>
                <a:cxn ang="0">
                  <a:pos x="53" y="192"/>
                </a:cxn>
                <a:cxn ang="0">
                  <a:pos x="191" y="192"/>
                </a:cxn>
              </a:cxnLst>
              <a:rect l="0" t="0" r="r" b="b"/>
              <a:pathLst>
                <a:path w="244" h="291">
                  <a:moveTo>
                    <a:pt x="53" y="192"/>
                  </a:moveTo>
                  <a:lnTo>
                    <a:pt x="0" y="192"/>
                  </a:lnTo>
                  <a:lnTo>
                    <a:pt x="0" y="291"/>
                  </a:lnTo>
                  <a:lnTo>
                    <a:pt x="244" y="291"/>
                  </a:lnTo>
                  <a:lnTo>
                    <a:pt x="244" y="192"/>
                  </a:lnTo>
                  <a:lnTo>
                    <a:pt x="191" y="192"/>
                  </a:lnTo>
                  <a:lnTo>
                    <a:pt x="191" y="178"/>
                  </a:lnTo>
                  <a:lnTo>
                    <a:pt x="213" y="178"/>
                  </a:lnTo>
                  <a:lnTo>
                    <a:pt x="213" y="0"/>
                  </a:lnTo>
                  <a:lnTo>
                    <a:pt x="29" y="0"/>
                  </a:lnTo>
                  <a:lnTo>
                    <a:pt x="29" y="178"/>
                  </a:lnTo>
                  <a:lnTo>
                    <a:pt x="53" y="178"/>
                  </a:lnTo>
                  <a:lnTo>
                    <a:pt x="53" y="192"/>
                  </a:lnTo>
                  <a:lnTo>
                    <a:pt x="53" y="192"/>
                  </a:lnTo>
                  <a:lnTo>
                    <a:pt x="191" y="19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4" name="Line 144"/>
            <p:cNvSpPr>
              <a:spLocks noChangeShapeType="1"/>
            </p:cNvSpPr>
            <p:nvPr/>
          </p:nvSpPr>
          <p:spPr bwMode="auto">
            <a:xfrm>
              <a:off x="4906" y="3176"/>
              <a:ext cx="1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5" name="Freeform 145"/>
            <p:cNvSpPr>
              <a:spLocks/>
            </p:cNvSpPr>
            <p:nvPr/>
          </p:nvSpPr>
          <p:spPr bwMode="auto">
            <a:xfrm>
              <a:off x="4980" y="3200"/>
              <a:ext cx="100" cy="8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0" y="81"/>
                </a:cxn>
                <a:cxn ang="0">
                  <a:pos x="80" y="0"/>
                </a:cxn>
                <a:cxn ang="0">
                  <a:pos x="0" y="0"/>
                </a:cxn>
                <a:cxn ang="0">
                  <a:pos x="0" y="81"/>
                </a:cxn>
                <a:cxn ang="0">
                  <a:pos x="88" y="13"/>
                </a:cxn>
                <a:cxn ang="0">
                  <a:pos x="100" y="13"/>
                </a:cxn>
                <a:cxn ang="0">
                  <a:pos x="100" y="0"/>
                </a:cxn>
                <a:cxn ang="0">
                  <a:pos x="88" y="0"/>
                </a:cxn>
                <a:cxn ang="0">
                  <a:pos x="88" y="13"/>
                </a:cxn>
                <a:cxn ang="0">
                  <a:pos x="0" y="81"/>
                </a:cxn>
              </a:cxnLst>
              <a:rect l="0" t="0" r="r" b="b"/>
              <a:pathLst>
                <a:path w="100" h="81">
                  <a:moveTo>
                    <a:pt x="0" y="81"/>
                  </a:moveTo>
                  <a:lnTo>
                    <a:pt x="80" y="8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81"/>
                  </a:lnTo>
                  <a:lnTo>
                    <a:pt x="88" y="13"/>
                  </a:lnTo>
                  <a:lnTo>
                    <a:pt x="100" y="13"/>
                  </a:lnTo>
                  <a:lnTo>
                    <a:pt x="100" y="0"/>
                  </a:lnTo>
                  <a:lnTo>
                    <a:pt x="88" y="0"/>
                  </a:lnTo>
                  <a:lnTo>
                    <a:pt x="88" y="13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6" name="Rectangle 146"/>
            <p:cNvSpPr>
              <a:spLocks noChangeArrowheads="1"/>
            </p:cNvSpPr>
            <p:nvPr/>
          </p:nvSpPr>
          <p:spPr bwMode="auto">
            <a:xfrm>
              <a:off x="4980" y="3200"/>
              <a:ext cx="80" cy="8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7" name="Rectangle 147"/>
            <p:cNvSpPr>
              <a:spLocks noChangeArrowheads="1"/>
            </p:cNvSpPr>
            <p:nvPr/>
          </p:nvSpPr>
          <p:spPr bwMode="auto">
            <a:xfrm>
              <a:off x="5068" y="3200"/>
              <a:ext cx="12" cy="1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8" name="Line 148"/>
            <p:cNvSpPr>
              <a:spLocks noChangeShapeType="1"/>
            </p:cNvSpPr>
            <p:nvPr/>
          </p:nvSpPr>
          <p:spPr bwMode="auto">
            <a:xfrm>
              <a:off x="4980" y="3227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89" name="Line 149"/>
            <p:cNvSpPr>
              <a:spLocks noChangeShapeType="1"/>
            </p:cNvSpPr>
            <p:nvPr/>
          </p:nvSpPr>
          <p:spPr bwMode="auto">
            <a:xfrm>
              <a:off x="4980" y="3254"/>
              <a:ext cx="8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0" name="Line 150"/>
            <p:cNvSpPr>
              <a:spLocks noChangeShapeType="1"/>
            </p:cNvSpPr>
            <p:nvPr/>
          </p:nvSpPr>
          <p:spPr bwMode="auto">
            <a:xfrm>
              <a:off x="4983" y="3240"/>
              <a:ext cx="7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1" name="Rectangle 151"/>
            <p:cNvSpPr>
              <a:spLocks noChangeArrowheads="1"/>
            </p:cNvSpPr>
            <p:nvPr/>
          </p:nvSpPr>
          <p:spPr bwMode="auto">
            <a:xfrm>
              <a:off x="5026" y="3232"/>
              <a:ext cx="23" cy="1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2" name="Freeform 152"/>
            <p:cNvSpPr>
              <a:spLocks/>
            </p:cNvSpPr>
            <p:nvPr/>
          </p:nvSpPr>
          <p:spPr bwMode="auto">
            <a:xfrm>
              <a:off x="4861" y="3021"/>
              <a:ext cx="230" cy="194"/>
            </a:xfrm>
            <a:custGeom>
              <a:avLst/>
              <a:gdLst/>
              <a:ahLst/>
              <a:cxnLst>
                <a:cxn ang="0">
                  <a:pos x="192" y="140"/>
                </a:cxn>
                <a:cxn ang="0">
                  <a:pos x="201" y="140"/>
                </a:cxn>
                <a:cxn ang="0">
                  <a:pos x="201" y="136"/>
                </a:cxn>
                <a:cxn ang="0">
                  <a:pos x="192" y="136"/>
                </a:cxn>
                <a:cxn ang="0">
                  <a:pos x="192" y="140"/>
                </a:cxn>
                <a:cxn ang="0">
                  <a:pos x="52" y="115"/>
                </a:cxn>
                <a:cxn ang="0">
                  <a:pos x="52" y="14"/>
                </a:cxn>
                <a:cxn ang="0">
                  <a:pos x="178" y="14"/>
                </a:cxn>
                <a:cxn ang="0">
                  <a:pos x="178" y="115"/>
                </a:cxn>
                <a:cxn ang="0">
                  <a:pos x="52" y="115"/>
                </a:cxn>
                <a:cxn ang="0">
                  <a:pos x="192" y="140"/>
                </a:cxn>
                <a:cxn ang="0">
                  <a:pos x="47" y="122"/>
                </a:cxn>
                <a:cxn ang="0">
                  <a:pos x="184" y="122"/>
                </a:cxn>
                <a:cxn ang="0">
                  <a:pos x="184" y="6"/>
                </a:cxn>
                <a:cxn ang="0">
                  <a:pos x="189" y="6"/>
                </a:cxn>
                <a:cxn ang="0">
                  <a:pos x="189" y="0"/>
                </a:cxn>
                <a:cxn ang="0">
                  <a:pos x="41" y="0"/>
                </a:cxn>
                <a:cxn ang="0">
                  <a:pos x="41" y="128"/>
                </a:cxn>
                <a:cxn ang="0">
                  <a:pos x="47" y="128"/>
                </a:cxn>
                <a:cxn ang="0">
                  <a:pos x="47" y="122"/>
                </a:cxn>
                <a:cxn ang="0">
                  <a:pos x="192" y="140"/>
                </a:cxn>
                <a:cxn ang="0">
                  <a:pos x="0" y="188"/>
                </a:cxn>
                <a:cxn ang="0">
                  <a:pos x="23" y="188"/>
                </a:cxn>
                <a:cxn ang="0">
                  <a:pos x="23" y="179"/>
                </a:cxn>
                <a:cxn ang="0">
                  <a:pos x="0" y="179"/>
                </a:cxn>
                <a:cxn ang="0">
                  <a:pos x="0" y="188"/>
                </a:cxn>
                <a:cxn ang="0">
                  <a:pos x="192" y="140"/>
                </a:cxn>
                <a:cxn ang="0">
                  <a:pos x="134" y="194"/>
                </a:cxn>
                <a:cxn ang="0">
                  <a:pos x="184" y="194"/>
                </a:cxn>
                <a:cxn ang="0">
                  <a:pos x="184" y="190"/>
                </a:cxn>
                <a:cxn ang="0">
                  <a:pos x="134" y="190"/>
                </a:cxn>
                <a:cxn ang="0">
                  <a:pos x="134" y="194"/>
                </a:cxn>
                <a:cxn ang="0">
                  <a:pos x="192" y="140"/>
                </a:cxn>
                <a:cxn ang="0">
                  <a:pos x="222" y="184"/>
                </a:cxn>
                <a:cxn ang="0">
                  <a:pos x="230" y="184"/>
                </a:cxn>
                <a:cxn ang="0">
                  <a:pos x="230" y="179"/>
                </a:cxn>
                <a:cxn ang="0">
                  <a:pos x="222" y="179"/>
                </a:cxn>
                <a:cxn ang="0">
                  <a:pos x="222" y="184"/>
                </a:cxn>
                <a:cxn ang="0">
                  <a:pos x="192" y="140"/>
                </a:cxn>
                <a:cxn ang="0">
                  <a:pos x="222" y="192"/>
                </a:cxn>
                <a:cxn ang="0">
                  <a:pos x="230" y="192"/>
                </a:cxn>
                <a:cxn ang="0">
                  <a:pos x="230" y="188"/>
                </a:cxn>
                <a:cxn ang="0">
                  <a:pos x="222" y="188"/>
                </a:cxn>
                <a:cxn ang="0">
                  <a:pos x="222" y="192"/>
                </a:cxn>
                <a:cxn ang="0">
                  <a:pos x="192" y="140"/>
                </a:cxn>
              </a:cxnLst>
              <a:rect l="0" t="0" r="r" b="b"/>
              <a:pathLst>
                <a:path w="230" h="194">
                  <a:moveTo>
                    <a:pt x="192" y="140"/>
                  </a:moveTo>
                  <a:lnTo>
                    <a:pt x="201" y="140"/>
                  </a:lnTo>
                  <a:lnTo>
                    <a:pt x="201" y="136"/>
                  </a:lnTo>
                  <a:lnTo>
                    <a:pt x="192" y="136"/>
                  </a:lnTo>
                  <a:lnTo>
                    <a:pt x="192" y="140"/>
                  </a:lnTo>
                  <a:lnTo>
                    <a:pt x="52" y="115"/>
                  </a:lnTo>
                  <a:lnTo>
                    <a:pt x="52" y="14"/>
                  </a:lnTo>
                  <a:lnTo>
                    <a:pt x="178" y="14"/>
                  </a:lnTo>
                  <a:lnTo>
                    <a:pt x="178" y="115"/>
                  </a:lnTo>
                  <a:lnTo>
                    <a:pt x="52" y="115"/>
                  </a:lnTo>
                  <a:lnTo>
                    <a:pt x="192" y="140"/>
                  </a:lnTo>
                  <a:lnTo>
                    <a:pt x="47" y="122"/>
                  </a:lnTo>
                  <a:lnTo>
                    <a:pt x="184" y="122"/>
                  </a:lnTo>
                  <a:lnTo>
                    <a:pt x="184" y="6"/>
                  </a:lnTo>
                  <a:lnTo>
                    <a:pt x="189" y="6"/>
                  </a:lnTo>
                  <a:lnTo>
                    <a:pt x="189" y="0"/>
                  </a:lnTo>
                  <a:lnTo>
                    <a:pt x="41" y="0"/>
                  </a:lnTo>
                  <a:lnTo>
                    <a:pt x="41" y="128"/>
                  </a:lnTo>
                  <a:lnTo>
                    <a:pt x="47" y="128"/>
                  </a:lnTo>
                  <a:lnTo>
                    <a:pt x="47" y="122"/>
                  </a:lnTo>
                  <a:lnTo>
                    <a:pt x="192" y="140"/>
                  </a:lnTo>
                  <a:lnTo>
                    <a:pt x="0" y="188"/>
                  </a:lnTo>
                  <a:lnTo>
                    <a:pt x="23" y="188"/>
                  </a:lnTo>
                  <a:lnTo>
                    <a:pt x="23" y="179"/>
                  </a:lnTo>
                  <a:lnTo>
                    <a:pt x="0" y="179"/>
                  </a:lnTo>
                  <a:lnTo>
                    <a:pt x="0" y="188"/>
                  </a:lnTo>
                  <a:lnTo>
                    <a:pt x="192" y="140"/>
                  </a:lnTo>
                  <a:lnTo>
                    <a:pt x="134" y="194"/>
                  </a:lnTo>
                  <a:lnTo>
                    <a:pt x="184" y="194"/>
                  </a:lnTo>
                  <a:lnTo>
                    <a:pt x="184" y="190"/>
                  </a:lnTo>
                  <a:lnTo>
                    <a:pt x="134" y="190"/>
                  </a:lnTo>
                  <a:lnTo>
                    <a:pt x="134" y="194"/>
                  </a:lnTo>
                  <a:lnTo>
                    <a:pt x="192" y="140"/>
                  </a:lnTo>
                  <a:lnTo>
                    <a:pt x="222" y="184"/>
                  </a:lnTo>
                  <a:lnTo>
                    <a:pt x="230" y="184"/>
                  </a:lnTo>
                  <a:lnTo>
                    <a:pt x="230" y="179"/>
                  </a:lnTo>
                  <a:lnTo>
                    <a:pt x="222" y="179"/>
                  </a:lnTo>
                  <a:lnTo>
                    <a:pt x="222" y="184"/>
                  </a:lnTo>
                  <a:lnTo>
                    <a:pt x="192" y="140"/>
                  </a:lnTo>
                  <a:lnTo>
                    <a:pt x="222" y="192"/>
                  </a:lnTo>
                  <a:lnTo>
                    <a:pt x="230" y="192"/>
                  </a:lnTo>
                  <a:lnTo>
                    <a:pt x="230" y="188"/>
                  </a:lnTo>
                  <a:lnTo>
                    <a:pt x="222" y="188"/>
                  </a:lnTo>
                  <a:lnTo>
                    <a:pt x="222" y="192"/>
                  </a:lnTo>
                  <a:lnTo>
                    <a:pt x="192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3" name="Rectangle 153"/>
            <p:cNvSpPr>
              <a:spLocks noChangeArrowheads="1"/>
            </p:cNvSpPr>
            <p:nvPr/>
          </p:nvSpPr>
          <p:spPr bwMode="auto">
            <a:xfrm>
              <a:off x="5053" y="3157"/>
              <a:ext cx="9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4" name="Rectangle 154"/>
            <p:cNvSpPr>
              <a:spLocks noChangeArrowheads="1"/>
            </p:cNvSpPr>
            <p:nvPr/>
          </p:nvSpPr>
          <p:spPr bwMode="auto">
            <a:xfrm>
              <a:off x="4913" y="3035"/>
              <a:ext cx="126" cy="1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5" name="Freeform 155"/>
            <p:cNvSpPr>
              <a:spLocks/>
            </p:cNvSpPr>
            <p:nvPr/>
          </p:nvSpPr>
          <p:spPr bwMode="auto">
            <a:xfrm>
              <a:off x="4902" y="3021"/>
              <a:ext cx="148" cy="128"/>
            </a:xfrm>
            <a:custGeom>
              <a:avLst/>
              <a:gdLst/>
              <a:ahLst/>
              <a:cxnLst>
                <a:cxn ang="0">
                  <a:pos x="6" y="122"/>
                </a:cxn>
                <a:cxn ang="0">
                  <a:pos x="143" y="122"/>
                </a:cxn>
                <a:cxn ang="0">
                  <a:pos x="143" y="6"/>
                </a:cxn>
                <a:cxn ang="0">
                  <a:pos x="148" y="6"/>
                </a:cxn>
                <a:cxn ang="0">
                  <a:pos x="148" y="0"/>
                </a:cxn>
                <a:cxn ang="0">
                  <a:pos x="0" y="0"/>
                </a:cxn>
                <a:cxn ang="0">
                  <a:pos x="0" y="128"/>
                </a:cxn>
                <a:cxn ang="0">
                  <a:pos x="6" y="128"/>
                </a:cxn>
                <a:cxn ang="0">
                  <a:pos x="6" y="122"/>
                </a:cxn>
              </a:cxnLst>
              <a:rect l="0" t="0" r="r" b="b"/>
              <a:pathLst>
                <a:path w="148" h="128">
                  <a:moveTo>
                    <a:pt x="6" y="122"/>
                  </a:moveTo>
                  <a:lnTo>
                    <a:pt x="143" y="122"/>
                  </a:lnTo>
                  <a:lnTo>
                    <a:pt x="143" y="6"/>
                  </a:lnTo>
                  <a:lnTo>
                    <a:pt x="148" y="6"/>
                  </a:lnTo>
                  <a:lnTo>
                    <a:pt x="148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" y="128"/>
                  </a:lnTo>
                  <a:lnTo>
                    <a:pt x="6" y="122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6" name="Rectangle 156"/>
            <p:cNvSpPr>
              <a:spLocks noChangeArrowheads="1"/>
            </p:cNvSpPr>
            <p:nvPr/>
          </p:nvSpPr>
          <p:spPr bwMode="auto">
            <a:xfrm>
              <a:off x="4861" y="3200"/>
              <a:ext cx="23" cy="9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7" name="Rectangle 157"/>
            <p:cNvSpPr>
              <a:spLocks noChangeArrowheads="1"/>
            </p:cNvSpPr>
            <p:nvPr/>
          </p:nvSpPr>
          <p:spPr bwMode="auto">
            <a:xfrm>
              <a:off x="4995" y="3211"/>
              <a:ext cx="50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8" name="Rectangle 158"/>
            <p:cNvSpPr>
              <a:spLocks noChangeArrowheads="1"/>
            </p:cNvSpPr>
            <p:nvPr/>
          </p:nvSpPr>
          <p:spPr bwMode="auto">
            <a:xfrm>
              <a:off x="5083" y="3200"/>
              <a:ext cx="8" cy="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599" name="Rectangle 159"/>
            <p:cNvSpPr>
              <a:spLocks noChangeArrowheads="1"/>
            </p:cNvSpPr>
            <p:nvPr/>
          </p:nvSpPr>
          <p:spPr bwMode="auto">
            <a:xfrm>
              <a:off x="5083" y="3209"/>
              <a:ext cx="8" cy="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600" name="Line 160"/>
            <p:cNvSpPr>
              <a:spLocks noChangeShapeType="1"/>
            </p:cNvSpPr>
            <p:nvPr/>
          </p:nvSpPr>
          <p:spPr bwMode="auto">
            <a:xfrm>
              <a:off x="4884" y="3167"/>
              <a:ext cx="18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601" name="Line 161"/>
            <p:cNvSpPr>
              <a:spLocks noChangeShapeType="1"/>
            </p:cNvSpPr>
            <p:nvPr/>
          </p:nvSpPr>
          <p:spPr bwMode="auto">
            <a:xfrm flipV="1">
              <a:off x="4931" y="3167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602" name="Line 162"/>
            <p:cNvSpPr>
              <a:spLocks noChangeShapeType="1"/>
            </p:cNvSpPr>
            <p:nvPr/>
          </p:nvSpPr>
          <p:spPr bwMode="auto">
            <a:xfrm flipV="1">
              <a:off x="4977" y="3167"/>
              <a:ext cx="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4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C5E0E-BDB6-4D48-A871-A56977C132C8}" type="slidenum">
              <a:rPr lang="en-US"/>
              <a:pPr/>
              <a:t>24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Layer: Hubs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Joins multiple input lines electrically</a:t>
            </a:r>
          </a:p>
          <a:p>
            <a:pPr lvl="1"/>
            <a:r>
              <a:rPr lang="en-US"/>
              <a:t>Do not necessarily amplify the signal</a:t>
            </a:r>
          </a:p>
          <a:p>
            <a:r>
              <a:rPr lang="en-US"/>
              <a:t>Very similar to repeaters</a:t>
            </a:r>
          </a:p>
          <a:p>
            <a:pPr lvl="1"/>
            <a:r>
              <a:rPr lang="en-US"/>
              <a:t>Also operates at the physical layer</a:t>
            </a:r>
          </a:p>
          <a:p>
            <a:endParaRPr lang="en-US"/>
          </a:p>
        </p:txBody>
      </p:sp>
      <p:sp>
        <p:nvSpPr>
          <p:cNvPr id="959492" name="Rectangle 4"/>
          <p:cNvSpPr>
            <a:spLocks noChangeArrowheads="1"/>
          </p:cNvSpPr>
          <p:nvPr/>
        </p:nvSpPr>
        <p:spPr bwMode="auto">
          <a:xfrm>
            <a:off x="4167188" y="5514975"/>
            <a:ext cx="361950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59493" name="Object 5"/>
          <p:cNvGraphicFramePr>
            <a:graphicFrameLocks noChangeAspect="1"/>
          </p:cNvGraphicFramePr>
          <p:nvPr/>
        </p:nvGraphicFramePr>
        <p:xfrm>
          <a:off x="1557338" y="5865813"/>
          <a:ext cx="520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865813"/>
                        <a:ext cx="5207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494" name="Object 6"/>
          <p:cNvGraphicFramePr>
            <a:graphicFrameLocks noChangeAspect="1"/>
          </p:cNvGraphicFramePr>
          <p:nvPr/>
        </p:nvGraphicFramePr>
        <p:xfrm>
          <a:off x="4643438" y="58801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80100"/>
                        <a:ext cx="5222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495" name="Object 7"/>
          <p:cNvGraphicFramePr>
            <a:graphicFrameLocks noChangeAspect="1"/>
          </p:cNvGraphicFramePr>
          <p:nvPr/>
        </p:nvGraphicFramePr>
        <p:xfrm>
          <a:off x="5572125" y="5829300"/>
          <a:ext cx="520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829300"/>
                        <a:ext cx="5207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496" name="Object 8"/>
          <p:cNvGraphicFramePr>
            <a:graphicFrameLocks noChangeAspect="1"/>
          </p:cNvGraphicFramePr>
          <p:nvPr/>
        </p:nvGraphicFramePr>
        <p:xfrm>
          <a:off x="2309813" y="58928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892800"/>
                        <a:ext cx="5222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497" name="Rectangle 9"/>
          <p:cNvSpPr>
            <a:spLocks noChangeArrowheads="1"/>
          </p:cNvSpPr>
          <p:nvPr/>
        </p:nvSpPr>
        <p:spPr bwMode="auto">
          <a:xfrm>
            <a:off x="6269038" y="5524500"/>
            <a:ext cx="360362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sp>
        <p:nvSpPr>
          <p:cNvPr id="959498" name="Rectangle 10"/>
          <p:cNvSpPr>
            <a:spLocks noChangeArrowheads="1"/>
          </p:cNvSpPr>
          <p:nvPr/>
        </p:nvSpPr>
        <p:spPr bwMode="auto">
          <a:xfrm>
            <a:off x="2120900" y="5511800"/>
            <a:ext cx="361950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59499" name="Object 11"/>
          <p:cNvGraphicFramePr>
            <a:graphicFrameLocks noChangeAspect="1"/>
          </p:cNvGraphicFramePr>
          <p:nvPr/>
        </p:nvGraphicFramePr>
        <p:xfrm>
          <a:off x="3382963" y="5710238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Clip" r:id="rId12" imgW="1307948" imgH="1084823" progId="">
                  <p:embed/>
                </p:oleObj>
              </mc:Choice>
              <mc:Fallback>
                <p:oleObj name="Clip" r:id="rId12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710238"/>
                        <a:ext cx="5222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500" name="Object 12"/>
          <p:cNvGraphicFramePr>
            <a:graphicFrameLocks noChangeAspect="1"/>
          </p:cNvGraphicFramePr>
          <p:nvPr/>
        </p:nvGraphicFramePr>
        <p:xfrm>
          <a:off x="3883025" y="6240463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Clip" r:id="rId14" imgW="1307948" imgH="1084823" progId="">
                  <p:embed/>
                </p:oleObj>
              </mc:Choice>
              <mc:Fallback>
                <p:oleObj name="Clip" r:id="rId1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6240463"/>
                        <a:ext cx="522288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501" name="Object 13"/>
          <p:cNvGraphicFramePr>
            <a:graphicFrameLocks noChangeAspect="1"/>
          </p:cNvGraphicFramePr>
          <p:nvPr/>
        </p:nvGraphicFramePr>
        <p:xfrm>
          <a:off x="7237413" y="5675313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Clip" r:id="rId16" imgW="1307948" imgH="1084823" progId="">
                  <p:embed/>
                </p:oleObj>
              </mc:Choice>
              <mc:Fallback>
                <p:oleObj name="Clip" r:id="rId1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5675313"/>
                        <a:ext cx="5222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502" name="Object 14"/>
          <p:cNvGraphicFramePr>
            <a:graphicFrameLocks noChangeAspect="1"/>
          </p:cNvGraphicFramePr>
          <p:nvPr/>
        </p:nvGraphicFramePr>
        <p:xfrm>
          <a:off x="6376988" y="6086475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Clip" r:id="rId18" imgW="1307948" imgH="1084823" progId="">
                  <p:embed/>
                </p:oleObj>
              </mc:Choice>
              <mc:Fallback>
                <p:oleObj name="Clip" r:id="rId1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6086475"/>
                        <a:ext cx="5222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9503" name="Object 15"/>
          <p:cNvGraphicFramePr>
            <a:graphicFrameLocks noChangeAspect="1"/>
          </p:cNvGraphicFramePr>
          <p:nvPr/>
        </p:nvGraphicFramePr>
        <p:xfrm>
          <a:off x="1055688" y="5334000"/>
          <a:ext cx="522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Clip" r:id="rId20" imgW="1307948" imgH="1084823" progId="">
                  <p:embed/>
                </p:oleObj>
              </mc:Choice>
              <mc:Fallback>
                <p:oleObj name="Clip" r:id="rId2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334000"/>
                        <a:ext cx="5222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9504" name="Line 16"/>
          <p:cNvSpPr>
            <a:spLocks noChangeShapeType="1"/>
          </p:cNvSpPr>
          <p:nvPr/>
        </p:nvSpPr>
        <p:spPr bwMode="auto">
          <a:xfrm flipH="1">
            <a:off x="1484313" y="5516563"/>
            <a:ext cx="6937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05" name="Line 17"/>
          <p:cNvSpPr>
            <a:spLocks noChangeShapeType="1"/>
          </p:cNvSpPr>
          <p:nvPr/>
        </p:nvSpPr>
        <p:spPr bwMode="auto">
          <a:xfrm flipH="1">
            <a:off x="1925638" y="5568950"/>
            <a:ext cx="341312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06" name="Line 18"/>
          <p:cNvSpPr>
            <a:spLocks noChangeShapeType="1"/>
          </p:cNvSpPr>
          <p:nvPr/>
        </p:nvSpPr>
        <p:spPr bwMode="auto">
          <a:xfrm>
            <a:off x="2405063" y="5600700"/>
            <a:ext cx="90487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07" name="Line 19"/>
          <p:cNvSpPr>
            <a:spLocks noChangeShapeType="1"/>
          </p:cNvSpPr>
          <p:nvPr/>
        </p:nvSpPr>
        <p:spPr bwMode="auto">
          <a:xfrm flipH="1">
            <a:off x="3827463" y="5559425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08" name="Line 20"/>
          <p:cNvSpPr>
            <a:spLocks noChangeShapeType="1"/>
          </p:cNvSpPr>
          <p:nvPr/>
        </p:nvSpPr>
        <p:spPr bwMode="auto">
          <a:xfrm flipH="1">
            <a:off x="4184650" y="5580063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09" name="Line 21"/>
          <p:cNvSpPr>
            <a:spLocks noChangeShapeType="1"/>
          </p:cNvSpPr>
          <p:nvPr/>
        </p:nvSpPr>
        <p:spPr bwMode="auto">
          <a:xfrm>
            <a:off x="4532313" y="5516563"/>
            <a:ext cx="287337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0" name="Line 22"/>
          <p:cNvSpPr>
            <a:spLocks noChangeShapeType="1"/>
          </p:cNvSpPr>
          <p:nvPr/>
        </p:nvSpPr>
        <p:spPr bwMode="auto">
          <a:xfrm flipH="1">
            <a:off x="5991225" y="5600700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1" name="Line 23"/>
          <p:cNvSpPr>
            <a:spLocks noChangeShapeType="1"/>
          </p:cNvSpPr>
          <p:nvPr/>
        </p:nvSpPr>
        <p:spPr bwMode="auto">
          <a:xfrm flipH="1">
            <a:off x="6564313" y="5568950"/>
            <a:ext cx="1428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2" name="Line 24"/>
          <p:cNvSpPr>
            <a:spLocks noChangeShapeType="1"/>
          </p:cNvSpPr>
          <p:nvPr/>
        </p:nvSpPr>
        <p:spPr bwMode="auto">
          <a:xfrm>
            <a:off x="6707188" y="5483225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3" name="Line 25"/>
          <p:cNvSpPr>
            <a:spLocks noChangeShapeType="1"/>
          </p:cNvSpPr>
          <p:nvPr/>
        </p:nvSpPr>
        <p:spPr bwMode="auto">
          <a:xfrm flipH="1">
            <a:off x="2393950" y="4173538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4" name="Line 26"/>
          <p:cNvSpPr>
            <a:spLocks noChangeShapeType="1"/>
          </p:cNvSpPr>
          <p:nvPr/>
        </p:nvSpPr>
        <p:spPr bwMode="auto">
          <a:xfrm>
            <a:off x="4471988" y="4162425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5" name="Line 27"/>
          <p:cNvSpPr>
            <a:spLocks noChangeShapeType="1"/>
          </p:cNvSpPr>
          <p:nvPr/>
        </p:nvSpPr>
        <p:spPr bwMode="auto">
          <a:xfrm flipH="1" flipV="1">
            <a:off x="4651375" y="4108450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9516" name="Text Box 28"/>
          <p:cNvSpPr txBox="1">
            <a:spLocks noChangeArrowheads="1"/>
          </p:cNvSpPr>
          <p:nvPr/>
        </p:nvSpPr>
        <p:spPr bwMode="auto">
          <a:xfrm>
            <a:off x="2595563" y="5294313"/>
            <a:ext cx="579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59517" name="Text Box 29"/>
          <p:cNvSpPr txBox="1">
            <a:spLocks noChangeArrowheads="1"/>
          </p:cNvSpPr>
          <p:nvPr/>
        </p:nvSpPr>
        <p:spPr bwMode="auto">
          <a:xfrm>
            <a:off x="4651375" y="5303838"/>
            <a:ext cx="569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59518" name="Text Box 30"/>
          <p:cNvSpPr txBox="1">
            <a:spLocks noChangeArrowheads="1"/>
          </p:cNvSpPr>
          <p:nvPr/>
        </p:nvSpPr>
        <p:spPr bwMode="auto">
          <a:xfrm>
            <a:off x="6740525" y="5164138"/>
            <a:ext cx="569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59519" name="Text Box 31"/>
          <p:cNvSpPr txBox="1">
            <a:spLocks noChangeArrowheads="1"/>
          </p:cNvSpPr>
          <p:nvPr/>
        </p:nvSpPr>
        <p:spPr bwMode="auto">
          <a:xfrm>
            <a:off x="4805363" y="3832225"/>
            <a:ext cx="569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59520" name="Rectangle 32"/>
          <p:cNvSpPr>
            <a:spLocks noChangeArrowheads="1"/>
          </p:cNvSpPr>
          <p:nvPr/>
        </p:nvSpPr>
        <p:spPr bwMode="auto">
          <a:xfrm>
            <a:off x="4267200" y="4114800"/>
            <a:ext cx="361950" cy="74613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4DD11-351A-4F41-9A39-F9FE6554D3F8}" type="slidenum">
              <a:rPr lang="en-US"/>
              <a:pPr/>
              <a:t>25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Repeaters and Hubs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large collision domain</a:t>
            </a:r>
          </a:p>
          <a:p>
            <a:pPr lvl="1"/>
            <a:r>
              <a:rPr lang="en-US"/>
              <a:t>Every bit is sent everywhere</a:t>
            </a:r>
          </a:p>
          <a:p>
            <a:pPr lvl="1"/>
            <a:r>
              <a:rPr lang="en-US"/>
              <a:t>So, aggregate throughput is limited</a:t>
            </a:r>
          </a:p>
          <a:p>
            <a:pPr lvl="1"/>
            <a:r>
              <a:rPr lang="en-US"/>
              <a:t>E.g., three departments each get 10 Mbps independently</a:t>
            </a:r>
          </a:p>
          <a:p>
            <a:pPr lvl="1"/>
            <a:r>
              <a:rPr lang="en-US"/>
              <a:t>… and then if connect via a hub must </a:t>
            </a:r>
            <a:r>
              <a:rPr lang="en-US">
                <a:solidFill>
                  <a:srgbClr val="FF3300"/>
                </a:solidFill>
              </a:rPr>
              <a:t>share</a:t>
            </a:r>
            <a:r>
              <a:rPr lang="en-US"/>
              <a:t> 10 Mbps</a:t>
            </a:r>
          </a:p>
          <a:p>
            <a:r>
              <a:rPr lang="en-US"/>
              <a:t>Cannot support multiple LAN technologies</a:t>
            </a:r>
          </a:p>
          <a:p>
            <a:pPr lvl="1"/>
            <a:r>
              <a:rPr lang="en-US"/>
              <a:t>Repeaters/hubs do not buffer or interpret frames</a:t>
            </a:r>
          </a:p>
          <a:p>
            <a:pPr lvl="1"/>
            <a:r>
              <a:rPr lang="en-US"/>
              <a:t>So, can’t interconnect between different rates or formats</a:t>
            </a:r>
          </a:p>
          <a:p>
            <a:pPr lvl="1"/>
            <a:r>
              <a:rPr lang="en-US"/>
              <a:t>E.g., no mixing 10 Mbps Ethernet &amp; 100 Mbps Ethernet</a:t>
            </a:r>
          </a:p>
          <a:p>
            <a:r>
              <a:rPr lang="en-US"/>
              <a:t>Limitations on maximum nodes and distances</a:t>
            </a:r>
          </a:p>
          <a:p>
            <a:pPr lvl="1"/>
            <a:r>
              <a:rPr lang="en-US"/>
              <a:t>Does not circumvent limitations of shared media</a:t>
            </a:r>
          </a:p>
          <a:p>
            <a:pPr lvl="1"/>
            <a:r>
              <a:rPr lang="en-US"/>
              <a:t>E.g., still cannot go beyond 2500 meters on Ethernet</a:t>
            </a:r>
          </a:p>
        </p:txBody>
      </p:sp>
    </p:spTree>
    <p:extLst>
      <p:ext uri="{BB962C8B-B14F-4D97-AF65-F5344CB8AC3E}">
        <p14:creationId xmlns:p14="http://schemas.microsoft.com/office/powerpoint/2010/main" val="41002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72C6-2E10-D943-B9EA-7CC49D9F5B82}" type="slidenum">
              <a:rPr lang="en-US"/>
              <a:pPr/>
              <a:t>26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Layer: Switches / Bridges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458200" cy="2438400"/>
          </a:xfrm>
        </p:spPr>
        <p:txBody>
          <a:bodyPr/>
          <a:lstStyle/>
          <a:p>
            <a:r>
              <a:rPr lang="en-US" sz="2400"/>
              <a:t>Connect two or more LANs at the </a:t>
            </a:r>
            <a:r>
              <a:rPr lang="en-US" sz="2400">
                <a:solidFill>
                  <a:srgbClr val="0000FF"/>
                </a:solidFill>
              </a:rPr>
              <a:t>link layer</a:t>
            </a:r>
            <a:endParaRPr lang="en-US" sz="2400"/>
          </a:p>
          <a:p>
            <a:pPr lvl="1"/>
            <a:r>
              <a:rPr lang="en-US" sz="2000"/>
              <a:t>Extracts destination address from the frame</a:t>
            </a:r>
          </a:p>
          <a:p>
            <a:pPr lvl="1"/>
            <a:r>
              <a:rPr lang="en-US" sz="2000"/>
              <a:t>Looks up the destination in a table</a:t>
            </a:r>
          </a:p>
          <a:p>
            <a:pPr lvl="1"/>
            <a:r>
              <a:rPr lang="en-US" sz="2000"/>
              <a:t>Forwards the frame to the appropriate LAN segment</a:t>
            </a:r>
          </a:p>
          <a:p>
            <a:pPr lvl="2"/>
            <a:r>
              <a:rPr lang="en-US" sz="1800"/>
              <a:t>Or point-to-point link, for higher-speed Ethernet</a:t>
            </a:r>
          </a:p>
          <a:p>
            <a:r>
              <a:rPr lang="en-US" sz="2400"/>
              <a:t>Each segment is its </a:t>
            </a:r>
            <a:r>
              <a:rPr lang="en-US" sz="2400">
                <a:solidFill>
                  <a:srgbClr val="0000FF"/>
                </a:solidFill>
              </a:rPr>
              <a:t>own</a:t>
            </a:r>
            <a:r>
              <a:rPr lang="en-US" sz="2400"/>
              <a:t> collision domain</a:t>
            </a:r>
          </a:p>
        </p:txBody>
      </p:sp>
      <p:sp>
        <p:nvSpPr>
          <p:cNvPr id="963619" name="Freeform 35"/>
          <p:cNvSpPr>
            <a:spLocks/>
          </p:cNvSpPr>
          <p:nvPr/>
        </p:nvSpPr>
        <p:spPr bwMode="auto">
          <a:xfrm>
            <a:off x="4721225" y="3992563"/>
            <a:ext cx="2781300" cy="2574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" y="227"/>
              </a:cxn>
              <a:cxn ang="0">
                <a:pos x="227" y="333"/>
              </a:cxn>
              <a:cxn ang="0">
                <a:pos x="316" y="470"/>
              </a:cxn>
              <a:cxn ang="0">
                <a:pos x="349" y="519"/>
              </a:cxn>
              <a:cxn ang="0">
                <a:pos x="405" y="641"/>
              </a:cxn>
              <a:cxn ang="0">
                <a:pos x="446" y="714"/>
              </a:cxn>
              <a:cxn ang="0">
                <a:pos x="487" y="860"/>
              </a:cxn>
              <a:cxn ang="0">
                <a:pos x="495" y="1030"/>
              </a:cxn>
              <a:cxn ang="0">
                <a:pos x="543" y="1176"/>
              </a:cxn>
              <a:cxn ang="0">
                <a:pos x="592" y="1330"/>
              </a:cxn>
              <a:cxn ang="0">
                <a:pos x="657" y="1371"/>
              </a:cxn>
              <a:cxn ang="0">
                <a:pos x="681" y="1395"/>
              </a:cxn>
              <a:cxn ang="0">
                <a:pos x="892" y="1485"/>
              </a:cxn>
              <a:cxn ang="0">
                <a:pos x="1014" y="1590"/>
              </a:cxn>
              <a:cxn ang="0">
                <a:pos x="1111" y="1622"/>
              </a:cxn>
              <a:cxn ang="0">
                <a:pos x="1209" y="1614"/>
              </a:cxn>
              <a:cxn ang="0">
                <a:pos x="1233" y="1590"/>
              </a:cxn>
              <a:cxn ang="0">
                <a:pos x="1322" y="1533"/>
              </a:cxn>
              <a:cxn ang="0">
                <a:pos x="1566" y="1266"/>
              </a:cxn>
              <a:cxn ang="0">
                <a:pos x="1752" y="990"/>
              </a:cxn>
              <a:cxn ang="0">
                <a:pos x="1736" y="876"/>
              </a:cxn>
              <a:cxn ang="0">
                <a:pos x="1687" y="779"/>
              </a:cxn>
              <a:cxn ang="0">
                <a:pos x="1630" y="681"/>
              </a:cxn>
              <a:cxn ang="0">
                <a:pos x="1517" y="568"/>
              </a:cxn>
              <a:cxn ang="0">
                <a:pos x="1347" y="365"/>
              </a:cxn>
              <a:cxn ang="0">
                <a:pos x="1249" y="243"/>
              </a:cxn>
              <a:cxn ang="0">
                <a:pos x="1160" y="219"/>
              </a:cxn>
              <a:cxn ang="0">
                <a:pos x="973" y="187"/>
              </a:cxn>
              <a:cxn ang="0">
                <a:pos x="616" y="130"/>
              </a:cxn>
              <a:cxn ang="0">
                <a:pos x="324" y="16"/>
              </a:cxn>
              <a:cxn ang="0">
                <a:pos x="0" y="0"/>
              </a:cxn>
            </a:cxnLst>
            <a:rect l="0" t="0" r="r" b="b"/>
            <a:pathLst>
              <a:path w="1752" h="1622">
                <a:moveTo>
                  <a:pt x="0" y="0"/>
                </a:moveTo>
                <a:cubicBezTo>
                  <a:pt x="66" y="66"/>
                  <a:pt x="98" y="149"/>
                  <a:pt x="146" y="227"/>
                </a:cubicBezTo>
                <a:cubicBezTo>
                  <a:pt x="170" y="265"/>
                  <a:pt x="202" y="295"/>
                  <a:pt x="227" y="333"/>
                </a:cubicBezTo>
                <a:cubicBezTo>
                  <a:pt x="257" y="379"/>
                  <a:pt x="287" y="424"/>
                  <a:pt x="316" y="470"/>
                </a:cubicBezTo>
                <a:cubicBezTo>
                  <a:pt x="326" y="487"/>
                  <a:pt x="349" y="519"/>
                  <a:pt x="349" y="519"/>
                </a:cubicBezTo>
                <a:cubicBezTo>
                  <a:pt x="363" y="561"/>
                  <a:pt x="385" y="601"/>
                  <a:pt x="405" y="641"/>
                </a:cubicBezTo>
                <a:cubicBezTo>
                  <a:pt x="421" y="673"/>
                  <a:pt x="419" y="687"/>
                  <a:pt x="446" y="714"/>
                </a:cubicBezTo>
                <a:cubicBezTo>
                  <a:pt x="454" y="764"/>
                  <a:pt x="469" y="813"/>
                  <a:pt x="487" y="860"/>
                </a:cubicBezTo>
                <a:cubicBezTo>
                  <a:pt x="490" y="917"/>
                  <a:pt x="489" y="974"/>
                  <a:pt x="495" y="1030"/>
                </a:cubicBezTo>
                <a:cubicBezTo>
                  <a:pt x="500" y="1075"/>
                  <a:pt x="529" y="1134"/>
                  <a:pt x="543" y="1176"/>
                </a:cubicBezTo>
                <a:cubicBezTo>
                  <a:pt x="557" y="1219"/>
                  <a:pt x="563" y="1295"/>
                  <a:pt x="592" y="1330"/>
                </a:cubicBezTo>
                <a:cubicBezTo>
                  <a:pt x="619" y="1362"/>
                  <a:pt x="626" y="1349"/>
                  <a:pt x="657" y="1371"/>
                </a:cubicBezTo>
                <a:cubicBezTo>
                  <a:pt x="666" y="1378"/>
                  <a:pt x="671" y="1389"/>
                  <a:pt x="681" y="1395"/>
                </a:cubicBezTo>
                <a:cubicBezTo>
                  <a:pt x="745" y="1435"/>
                  <a:pt x="821" y="1458"/>
                  <a:pt x="892" y="1485"/>
                </a:cubicBezTo>
                <a:cubicBezTo>
                  <a:pt x="926" y="1519"/>
                  <a:pt x="966" y="1569"/>
                  <a:pt x="1014" y="1590"/>
                </a:cubicBezTo>
                <a:cubicBezTo>
                  <a:pt x="1045" y="1604"/>
                  <a:pt x="1111" y="1622"/>
                  <a:pt x="1111" y="1622"/>
                </a:cubicBezTo>
                <a:cubicBezTo>
                  <a:pt x="1144" y="1619"/>
                  <a:pt x="1177" y="1622"/>
                  <a:pt x="1209" y="1614"/>
                </a:cubicBezTo>
                <a:cubicBezTo>
                  <a:pt x="1220" y="1611"/>
                  <a:pt x="1224" y="1596"/>
                  <a:pt x="1233" y="1590"/>
                </a:cubicBezTo>
                <a:cubicBezTo>
                  <a:pt x="1263" y="1570"/>
                  <a:pt x="1291" y="1556"/>
                  <a:pt x="1322" y="1533"/>
                </a:cubicBezTo>
                <a:cubicBezTo>
                  <a:pt x="1422" y="1458"/>
                  <a:pt x="1496" y="1368"/>
                  <a:pt x="1566" y="1266"/>
                </a:cubicBezTo>
                <a:cubicBezTo>
                  <a:pt x="1631" y="1172"/>
                  <a:pt x="1715" y="1101"/>
                  <a:pt x="1752" y="990"/>
                </a:cubicBezTo>
                <a:cubicBezTo>
                  <a:pt x="1751" y="981"/>
                  <a:pt x="1744" y="897"/>
                  <a:pt x="1736" y="876"/>
                </a:cubicBezTo>
                <a:cubicBezTo>
                  <a:pt x="1723" y="842"/>
                  <a:pt x="1698" y="814"/>
                  <a:pt x="1687" y="779"/>
                </a:cubicBezTo>
                <a:cubicBezTo>
                  <a:pt x="1675" y="742"/>
                  <a:pt x="1667" y="709"/>
                  <a:pt x="1630" y="681"/>
                </a:cubicBezTo>
                <a:cubicBezTo>
                  <a:pt x="1594" y="654"/>
                  <a:pt x="1540" y="603"/>
                  <a:pt x="1517" y="568"/>
                </a:cubicBezTo>
                <a:cubicBezTo>
                  <a:pt x="1469" y="497"/>
                  <a:pt x="1420" y="413"/>
                  <a:pt x="1347" y="365"/>
                </a:cubicBezTo>
                <a:cubicBezTo>
                  <a:pt x="1325" y="324"/>
                  <a:pt x="1289" y="268"/>
                  <a:pt x="1249" y="243"/>
                </a:cubicBezTo>
                <a:cubicBezTo>
                  <a:pt x="1223" y="227"/>
                  <a:pt x="1190" y="226"/>
                  <a:pt x="1160" y="219"/>
                </a:cubicBezTo>
                <a:cubicBezTo>
                  <a:pt x="1098" y="204"/>
                  <a:pt x="1037" y="194"/>
                  <a:pt x="973" y="187"/>
                </a:cubicBezTo>
                <a:cubicBezTo>
                  <a:pt x="851" y="141"/>
                  <a:pt x="749" y="136"/>
                  <a:pt x="616" y="130"/>
                </a:cubicBezTo>
                <a:cubicBezTo>
                  <a:pt x="516" y="97"/>
                  <a:pt x="434" y="23"/>
                  <a:pt x="324" y="16"/>
                </a:cubicBezTo>
                <a:cubicBezTo>
                  <a:pt x="216" y="9"/>
                  <a:pt x="108" y="5"/>
                  <a:pt x="0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0" name="Freeform 36"/>
          <p:cNvSpPr>
            <a:spLocks/>
          </p:cNvSpPr>
          <p:nvPr/>
        </p:nvSpPr>
        <p:spPr bwMode="auto">
          <a:xfrm>
            <a:off x="3508375" y="4030663"/>
            <a:ext cx="1779588" cy="2370137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610" y="81"/>
              </a:cxn>
              <a:cxn ang="0">
                <a:pos x="561" y="187"/>
              </a:cxn>
              <a:cxn ang="0">
                <a:pos x="488" y="398"/>
              </a:cxn>
              <a:cxn ang="0">
                <a:pos x="456" y="455"/>
              </a:cxn>
              <a:cxn ang="0">
                <a:pos x="423" y="479"/>
              </a:cxn>
              <a:cxn ang="0">
                <a:pos x="350" y="568"/>
              </a:cxn>
              <a:cxn ang="0">
                <a:pos x="261" y="698"/>
              </a:cxn>
              <a:cxn ang="0">
                <a:pos x="220" y="730"/>
              </a:cxn>
              <a:cxn ang="0">
                <a:pos x="115" y="844"/>
              </a:cxn>
              <a:cxn ang="0">
                <a:pos x="99" y="868"/>
              </a:cxn>
              <a:cxn ang="0">
                <a:pos x="50" y="901"/>
              </a:cxn>
              <a:cxn ang="0">
                <a:pos x="9" y="966"/>
              </a:cxn>
              <a:cxn ang="0">
                <a:pos x="1" y="1022"/>
              </a:cxn>
              <a:cxn ang="0">
                <a:pos x="17" y="1177"/>
              </a:cxn>
              <a:cxn ang="0">
                <a:pos x="42" y="1217"/>
              </a:cxn>
              <a:cxn ang="0">
                <a:pos x="172" y="1371"/>
              </a:cxn>
              <a:cxn ang="0">
                <a:pos x="285" y="1461"/>
              </a:cxn>
              <a:cxn ang="0">
                <a:pos x="415" y="1493"/>
              </a:cxn>
              <a:cxn ang="0">
                <a:pos x="756" y="1461"/>
              </a:cxn>
              <a:cxn ang="0">
                <a:pos x="894" y="1404"/>
              </a:cxn>
              <a:cxn ang="0">
                <a:pos x="959" y="1363"/>
              </a:cxn>
              <a:cxn ang="0">
                <a:pos x="1007" y="1306"/>
              </a:cxn>
              <a:cxn ang="0">
                <a:pos x="1096" y="1217"/>
              </a:cxn>
              <a:cxn ang="0">
                <a:pos x="1121" y="739"/>
              </a:cxn>
              <a:cxn ang="0">
                <a:pos x="1048" y="528"/>
              </a:cxn>
              <a:cxn ang="0">
                <a:pos x="967" y="373"/>
              </a:cxn>
              <a:cxn ang="0">
                <a:pos x="845" y="187"/>
              </a:cxn>
              <a:cxn ang="0">
                <a:pos x="837" y="163"/>
              </a:cxn>
              <a:cxn ang="0">
                <a:pos x="813" y="154"/>
              </a:cxn>
              <a:cxn ang="0">
                <a:pos x="772" y="122"/>
              </a:cxn>
              <a:cxn ang="0">
                <a:pos x="683" y="33"/>
              </a:cxn>
              <a:cxn ang="0">
                <a:pos x="642" y="0"/>
              </a:cxn>
            </a:cxnLst>
            <a:rect l="0" t="0" r="r" b="b"/>
            <a:pathLst>
              <a:path w="1121" h="1493">
                <a:moveTo>
                  <a:pt x="642" y="0"/>
                </a:moveTo>
                <a:cubicBezTo>
                  <a:pt x="632" y="30"/>
                  <a:pt x="628" y="55"/>
                  <a:pt x="610" y="81"/>
                </a:cubicBezTo>
                <a:cubicBezTo>
                  <a:pt x="601" y="118"/>
                  <a:pt x="582" y="155"/>
                  <a:pt x="561" y="187"/>
                </a:cubicBezTo>
                <a:cubicBezTo>
                  <a:pt x="543" y="261"/>
                  <a:pt x="522" y="330"/>
                  <a:pt x="488" y="398"/>
                </a:cubicBezTo>
                <a:cubicBezTo>
                  <a:pt x="483" y="408"/>
                  <a:pt x="466" y="445"/>
                  <a:pt x="456" y="455"/>
                </a:cubicBezTo>
                <a:cubicBezTo>
                  <a:pt x="446" y="465"/>
                  <a:pt x="433" y="470"/>
                  <a:pt x="423" y="479"/>
                </a:cubicBezTo>
                <a:cubicBezTo>
                  <a:pt x="394" y="504"/>
                  <a:pt x="372" y="539"/>
                  <a:pt x="350" y="568"/>
                </a:cubicBezTo>
                <a:cubicBezTo>
                  <a:pt x="319" y="609"/>
                  <a:pt x="298" y="661"/>
                  <a:pt x="261" y="698"/>
                </a:cubicBezTo>
                <a:cubicBezTo>
                  <a:pt x="249" y="710"/>
                  <a:pt x="233" y="718"/>
                  <a:pt x="220" y="730"/>
                </a:cubicBezTo>
                <a:cubicBezTo>
                  <a:pt x="201" y="788"/>
                  <a:pt x="151" y="801"/>
                  <a:pt x="115" y="844"/>
                </a:cubicBezTo>
                <a:cubicBezTo>
                  <a:pt x="109" y="851"/>
                  <a:pt x="106" y="862"/>
                  <a:pt x="99" y="868"/>
                </a:cubicBezTo>
                <a:cubicBezTo>
                  <a:pt x="84" y="881"/>
                  <a:pt x="50" y="901"/>
                  <a:pt x="50" y="901"/>
                </a:cubicBezTo>
                <a:cubicBezTo>
                  <a:pt x="34" y="926"/>
                  <a:pt x="18" y="938"/>
                  <a:pt x="9" y="966"/>
                </a:cubicBezTo>
                <a:cubicBezTo>
                  <a:pt x="6" y="985"/>
                  <a:pt x="0" y="1003"/>
                  <a:pt x="1" y="1022"/>
                </a:cubicBezTo>
                <a:cubicBezTo>
                  <a:pt x="3" y="1074"/>
                  <a:pt x="6" y="1126"/>
                  <a:pt x="17" y="1177"/>
                </a:cubicBezTo>
                <a:cubicBezTo>
                  <a:pt x="20" y="1192"/>
                  <a:pt x="34" y="1203"/>
                  <a:pt x="42" y="1217"/>
                </a:cubicBezTo>
                <a:cubicBezTo>
                  <a:pt x="77" y="1279"/>
                  <a:pt x="121" y="1320"/>
                  <a:pt x="172" y="1371"/>
                </a:cubicBezTo>
                <a:cubicBezTo>
                  <a:pt x="204" y="1403"/>
                  <a:pt x="242" y="1447"/>
                  <a:pt x="285" y="1461"/>
                </a:cubicBezTo>
                <a:cubicBezTo>
                  <a:pt x="328" y="1475"/>
                  <a:pt x="372" y="1479"/>
                  <a:pt x="415" y="1493"/>
                </a:cubicBezTo>
                <a:cubicBezTo>
                  <a:pt x="528" y="1482"/>
                  <a:pt x="644" y="1479"/>
                  <a:pt x="756" y="1461"/>
                </a:cubicBezTo>
                <a:cubicBezTo>
                  <a:pt x="803" y="1444"/>
                  <a:pt x="847" y="1422"/>
                  <a:pt x="894" y="1404"/>
                </a:cubicBezTo>
                <a:cubicBezTo>
                  <a:pt x="914" y="1388"/>
                  <a:pt x="939" y="1379"/>
                  <a:pt x="959" y="1363"/>
                </a:cubicBezTo>
                <a:cubicBezTo>
                  <a:pt x="978" y="1347"/>
                  <a:pt x="988" y="1322"/>
                  <a:pt x="1007" y="1306"/>
                </a:cubicBezTo>
                <a:cubicBezTo>
                  <a:pt x="1040" y="1277"/>
                  <a:pt x="1070" y="1253"/>
                  <a:pt x="1096" y="1217"/>
                </a:cubicBezTo>
                <a:cubicBezTo>
                  <a:pt x="1107" y="1057"/>
                  <a:pt x="1115" y="899"/>
                  <a:pt x="1121" y="739"/>
                </a:cubicBezTo>
                <a:cubicBezTo>
                  <a:pt x="1112" y="665"/>
                  <a:pt x="1093" y="588"/>
                  <a:pt x="1048" y="528"/>
                </a:cubicBezTo>
                <a:cubicBezTo>
                  <a:pt x="1028" y="468"/>
                  <a:pt x="1000" y="425"/>
                  <a:pt x="967" y="373"/>
                </a:cubicBezTo>
                <a:cubicBezTo>
                  <a:pt x="922" y="303"/>
                  <a:pt x="907" y="249"/>
                  <a:pt x="845" y="187"/>
                </a:cubicBezTo>
                <a:cubicBezTo>
                  <a:pt x="842" y="179"/>
                  <a:pt x="843" y="169"/>
                  <a:pt x="837" y="163"/>
                </a:cubicBezTo>
                <a:cubicBezTo>
                  <a:pt x="831" y="157"/>
                  <a:pt x="820" y="158"/>
                  <a:pt x="813" y="154"/>
                </a:cubicBezTo>
                <a:cubicBezTo>
                  <a:pt x="798" y="145"/>
                  <a:pt x="786" y="132"/>
                  <a:pt x="772" y="122"/>
                </a:cubicBezTo>
                <a:cubicBezTo>
                  <a:pt x="750" y="90"/>
                  <a:pt x="719" y="45"/>
                  <a:pt x="683" y="33"/>
                </a:cubicBezTo>
                <a:cubicBezTo>
                  <a:pt x="652" y="12"/>
                  <a:pt x="665" y="23"/>
                  <a:pt x="642" y="0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21" name="Freeform 37"/>
          <p:cNvSpPr>
            <a:spLocks/>
          </p:cNvSpPr>
          <p:nvPr/>
        </p:nvSpPr>
        <p:spPr bwMode="auto">
          <a:xfrm>
            <a:off x="1295400" y="3886200"/>
            <a:ext cx="3128963" cy="2560638"/>
          </a:xfrm>
          <a:custGeom>
            <a:avLst/>
            <a:gdLst/>
            <a:ahLst/>
            <a:cxnLst>
              <a:cxn ang="0">
                <a:pos x="1947" y="71"/>
              </a:cxn>
              <a:cxn ang="0">
                <a:pos x="1614" y="71"/>
              </a:cxn>
              <a:cxn ang="0">
                <a:pos x="1249" y="87"/>
              </a:cxn>
              <a:cxn ang="0">
                <a:pos x="1095" y="136"/>
              </a:cxn>
              <a:cxn ang="0">
                <a:pos x="982" y="168"/>
              </a:cxn>
              <a:cxn ang="0">
                <a:pos x="949" y="185"/>
              </a:cxn>
              <a:cxn ang="0">
                <a:pos x="900" y="201"/>
              </a:cxn>
              <a:cxn ang="0">
                <a:pos x="835" y="250"/>
              </a:cxn>
              <a:cxn ang="0">
                <a:pos x="803" y="298"/>
              </a:cxn>
              <a:cxn ang="0">
                <a:pos x="681" y="306"/>
              </a:cxn>
              <a:cxn ang="0">
                <a:pos x="600" y="331"/>
              </a:cxn>
              <a:cxn ang="0">
                <a:pos x="511" y="379"/>
              </a:cxn>
              <a:cxn ang="0">
                <a:pos x="479" y="404"/>
              </a:cxn>
              <a:cxn ang="0">
                <a:pos x="406" y="420"/>
              </a:cxn>
              <a:cxn ang="0">
                <a:pos x="357" y="436"/>
              </a:cxn>
              <a:cxn ang="0">
                <a:pos x="332" y="444"/>
              </a:cxn>
              <a:cxn ang="0">
                <a:pos x="292" y="469"/>
              </a:cxn>
              <a:cxn ang="0">
                <a:pos x="178" y="590"/>
              </a:cxn>
              <a:cxn ang="0">
                <a:pos x="73" y="736"/>
              </a:cxn>
              <a:cxn ang="0">
                <a:pos x="40" y="785"/>
              </a:cxn>
              <a:cxn ang="0">
                <a:pos x="0" y="915"/>
              </a:cxn>
              <a:cxn ang="0">
                <a:pos x="8" y="1158"/>
              </a:cxn>
              <a:cxn ang="0">
                <a:pos x="97" y="1288"/>
              </a:cxn>
              <a:cxn ang="0">
                <a:pos x="162" y="1369"/>
              </a:cxn>
              <a:cxn ang="0">
                <a:pos x="332" y="1475"/>
              </a:cxn>
              <a:cxn ang="0">
                <a:pos x="389" y="1499"/>
              </a:cxn>
              <a:cxn ang="0">
                <a:pos x="519" y="1580"/>
              </a:cxn>
              <a:cxn ang="0">
                <a:pos x="560" y="1596"/>
              </a:cxn>
              <a:cxn ang="0">
                <a:pos x="641" y="1613"/>
              </a:cxn>
              <a:cxn ang="0">
                <a:pos x="762" y="1604"/>
              </a:cxn>
              <a:cxn ang="0">
                <a:pos x="852" y="1564"/>
              </a:cxn>
              <a:cxn ang="0">
                <a:pos x="1046" y="1499"/>
              </a:cxn>
              <a:cxn ang="0">
                <a:pos x="1136" y="1410"/>
              </a:cxn>
              <a:cxn ang="0">
                <a:pos x="1225" y="1256"/>
              </a:cxn>
              <a:cxn ang="0">
                <a:pos x="1355" y="1077"/>
              </a:cxn>
              <a:cxn ang="0">
                <a:pos x="1428" y="972"/>
              </a:cxn>
              <a:cxn ang="0">
                <a:pos x="1501" y="866"/>
              </a:cxn>
              <a:cxn ang="0">
                <a:pos x="1541" y="826"/>
              </a:cxn>
              <a:cxn ang="0">
                <a:pos x="1614" y="728"/>
              </a:cxn>
              <a:cxn ang="0">
                <a:pos x="1728" y="452"/>
              </a:cxn>
              <a:cxn ang="0">
                <a:pos x="1801" y="323"/>
              </a:cxn>
              <a:cxn ang="0">
                <a:pos x="1882" y="209"/>
              </a:cxn>
              <a:cxn ang="0">
                <a:pos x="1923" y="136"/>
              </a:cxn>
              <a:cxn ang="0">
                <a:pos x="1898" y="144"/>
              </a:cxn>
              <a:cxn ang="0">
                <a:pos x="1914" y="120"/>
              </a:cxn>
              <a:cxn ang="0">
                <a:pos x="1947" y="71"/>
              </a:cxn>
            </a:cxnLst>
            <a:rect l="0" t="0" r="r" b="b"/>
            <a:pathLst>
              <a:path w="1971" h="1613">
                <a:moveTo>
                  <a:pt x="1947" y="71"/>
                </a:moveTo>
                <a:cubicBezTo>
                  <a:pt x="1826" y="47"/>
                  <a:pt x="1753" y="61"/>
                  <a:pt x="1614" y="71"/>
                </a:cubicBezTo>
                <a:cubicBezTo>
                  <a:pt x="1480" y="116"/>
                  <a:pt x="1622" y="71"/>
                  <a:pt x="1249" y="87"/>
                </a:cubicBezTo>
                <a:cubicBezTo>
                  <a:pt x="1195" y="89"/>
                  <a:pt x="1145" y="119"/>
                  <a:pt x="1095" y="136"/>
                </a:cubicBezTo>
                <a:cubicBezTo>
                  <a:pt x="1044" y="187"/>
                  <a:pt x="1097" y="144"/>
                  <a:pt x="982" y="168"/>
                </a:cubicBezTo>
                <a:cubicBezTo>
                  <a:pt x="970" y="170"/>
                  <a:pt x="960" y="180"/>
                  <a:pt x="949" y="185"/>
                </a:cubicBezTo>
                <a:cubicBezTo>
                  <a:pt x="933" y="191"/>
                  <a:pt x="900" y="201"/>
                  <a:pt x="900" y="201"/>
                </a:cubicBezTo>
                <a:cubicBezTo>
                  <a:pt x="880" y="215"/>
                  <a:pt x="850" y="233"/>
                  <a:pt x="835" y="250"/>
                </a:cubicBezTo>
                <a:cubicBezTo>
                  <a:pt x="822" y="264"/>
                  <a:pt x="821" y="291"/>
                  <a:pt x="803" y="298"/>
                </a:cubicBezTo>
                <a:cubicBezTo>
                  <a:pt x="765" y="312"/>
                  <a:pt x="722" y="303"/>
                  <a:pt x="681" y="306"/>
                </a:cubicBezTo>
                <a:cubicBezTo>
                  <a:pt x="654" y="316"/>
                  <a:pt x="627" y="322"/>
                  <a:pt x="600" y="331"/>
                </a:cubicBezTo>
                <a:cubicBezTo>
                  <a:pt x="572" y="350"/>
                  <a:pt x="538" y="358"/>
                  <a:pt x="511" y="379"/>
                </a:cubicBezTo>
                <a:cubicBezTo>
                  <a:pt x="500" y="387"/>
                  <a:pt x="492" y="399"/>
                  <a:pt x="479" y="404"/>
                </a:cubicBezTo>
                <a:cubicBezTo>
                  <a:pt x="456" y="413"/>
                  <a:pt x="430" y="414"/>
                  <a:pt x="406" y="420"/>
                </a:cubicBezTo>
                <a:cubicBezTo>
                  <a:pt x="389" y="424"/>
                  <a:pt x="373" y="431"/>
                  <a:pt x="357" y="436"/>
                </a:cubicBezTo>
                <a:cubicBezTo>
                  <a:pt x="349" y="439"/>
                  <a:pt x="332" y="444"/>
                  <a:pt x="332" y="444"/>
                </a:cubicBezTo>
                <a:cubicBezTo>
                  <a:pt x="262" y="519"/>
                  <a:pt x="376" y="403"/>
                  <a:pt x="292" y="469"/>
                </a:cubicBezTo>
                <a:cubicBezTo>
                  <a:pt x="251" y="501"/>
                  <a:pt x="212" y="550"/>
                  <a:pt x="178" y="590"/>
                </a:cubicBezTo>
                <a:cubicBezTo>
                  <a:pt x="143" y="632"/>
                  <a:pt x="98" y="685"/>
                  <a:pt x="73" y="736"/>
                </a:cubicBezTo>
                <a:cubicBezTo>
                  <a:pt x="54" y="776"/>
                  <a:pt x="66" y="761"/>
                  <a:pt x="40" y="785"/>
                </a:cubicBezTo>
                <a:cubicBezTo>
                  <a:pt x="25" y="831"/>
                  <a:pt x="8" y="867"/>
                  <a:pt x="0" y="915"/>
                </a:cubicBezTo>
                <a:cubicBezTo>
                  <a:pt x="3" y="996"/>
                  <a:pt x="1" y="1077"/>
                  <a:pt x="8" y="1158"/>
                </a:cubicBezTo>
                <a:cubicBezTo>
                  <a:pt x="13" y="1214"/>
                  <a:pt x="61" y="1252"/>
                  <a:pt x="97" y="1288"/>
                </a:cubicBezTo>
                <a:cubicBezTo>
                  <a:pt x="143" y="1334"/>
                  <a:pt x="107" y="1291"/>
                  <a:pt x="162" y="1369"/>
                </a:cubicBezTo>
                <a:cubicBezTo>
                  <a:pt x="179" y="1393"/>
                  <a:pt x="300" y="1455"/>
                  <a:pt x="332" y="1475"/>
                </a:cubicBezTo>
                <a:cubicBezTo>
                  <a:pt x="435" y="1540"/>
                  <a:pt x="310" y="1456"/>
                  <a:pt x="389" y="1499"/>
                </a:cubicBezTo>
                <a:cubicBezTo>
                  <a:pt x="434" y="1524"/>
                  <a:pt x="471" y="1559"/>
                  <a:pt x="519" y="1580"/>
                </a:cubicBezTo>
                <a:cubicBezTo>
                  <a:pt x="532" y="1586"/>
                  <a:pt x="546" y="1592"/>
                  <a:pt x="560" y="1596"/>
                </a:cubicBezTo>
                <a:cubicBezTo>
                  <a:pt x="587" y="1603"/>
                  <a:pt x="641" y="1613"/>
                  <a:pt x="641" y="1613"/>
                </a:cubicBezTo>
                <a:cubicBezTo>
                  <a:pt x="681" y="1610"/>
                  <a:pt x="722" y="1609"/>
                  <a:pt x="762" y="1604"/>
                </a:cubicBezTo>
                <a:cubicBezTo>
                  <a:pt x="784" y="1601"/>
                  <a:pt x="851" y="1565"/>
                  <a:pt x="852" y="1564"/>
                </a:cubicBezTo>
                <a:cubicBezTo>
                  <a:pt x="914" y="1534"/>
                  <a:pt x="982" y="1520"/>
                  <a:pt x="1046" y="1499"/>
                </a:cubicBezTo>
                <a:cubicBezTo>
                  <a:pt x="1078" y="1469"/>
                  <a:pt x="1109" y="1445"/>
                  <a:pt x="1136" y="1410"/>
                </a:cubicBezTo>
                <a:cubicBezTo>
                  <a:pt x="1172" y="1362"/>
                  <a:pt x="1190" y="1305"/>
                  <a:pt x="1225" y="1256"/>
                </a:cubicBezTo>
                <a:cubicBezTo>
                  <a:pt x="1268" y="1196"/>
                  <a:pt x="1312" y="1137"/>
                  <a:pt x="1355" y="1077"/>
                </a:cubicBezTo>
                <a:cubicBezTo>
                  <a:pt x="1380" y="1043"/>
                  <a:pt x="1398" y="1003"/>
                  <a:pt x="1428" y="972"/>
                </a:cubicBezTo>
                <a:cubicBezTo>
                  <a:pt x="1460" y="939"/>
                  <a:pt x="1473" y="901"/>
                  <a:pt x="1501" y="866"/>
                </a:cubicBezTo>
                <a:cubicBezTo>
                  <a:pt x="1513" y="851"/>
                  <a:pt x="1529" y="841"/>
                  <a:pt x="1541" y="826"/>
                </a:cubicBezTo>
                <a:cubicBezTo>
                  <a:pt x="1567" y="794"/>
                  <a:pt x="1614" y="728"/>
                  <a:pt x="1614" y="728"/>
                </a:cubicBezTo>
                <a:cubicBezTo>
                  <a:pt x="1636" y="641"/>
                  <a:pt x="1665" y="518"/>
                  <a:pt x="1728" y="452"/>
                </a:cubicBezTo>
                <a:cubicBezTo>
                  <a:pt x="1743" y="407"/>
                  <a:pt x="1768" y="356"/>
                  <a:pt x="1801" y="323"/>
                </a:cubicBezTo>
                <a:cubicBezTo>
                  <a:pt x="1813" y="273"/>
                  <a:pt x="1852" y="250"/>
                  <a:pt x="1882" y="209"/>
                </a:cubicBezTo>
                <a:cubicBezTo>
                  <a:pt x="1890" y="178"/>
                  <a:pt x="1893" y="150"/>
                  <a:pt x="1923" y="136"/>
                </a:cubicBezTo>
                <a:cubicBezTo>
                  <a:pt x="1915" y="139"/>
                  <a:pt x="1902" y="152"/>
                  <a:pt x="1898" y="144"/>
                </a:cubicBezTo>
                <a:cubicBezTo>
                  <a:pt x="1893" y="136"/>
                  <a:pt x="1910" y="129"/>
                  <a:pt x="1914" y="120"/>
                </a:cubicBezTo>
                <a:cubicBezTo>
                  <a:pt x="1923" y="103"/>
                  <a:pt x="1971" y="0"/>
                  <a:pt x="1947" y="71"/>
                </a:cubicBez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63622" name="Object 38"/>
          <p:cNvGraphicFramePr>
            <a:graphicFrameLocks noChangeAspect="1"/>
          </p:cNvGraphicFramePr>
          <p:nvPr/>
        </p:nvGraphicFramePr>
        <p:xfrm>
          <a:off x="1995488" y="5564188"/>
          <a:ext cx="4159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564188"/>
                        <a:ext cx="4159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3" name="Object 39"/>
          <p:cNvGraphicFramePr>
            <a:graphicFrameLocks noChangeAspect="1"/>
          </p:cNvGraphicFramePr>
          <p:nvPr/>
        </p:nvGraphicFramePr>
        <p:xfrm>
          <a:off x="4700588" y="55768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57688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4" name="Object 40"/>
          <p:cNvGraphicFramePr>
            <a:graphicFrameLocks noChangeAspect="1"/>
          </p:cNvGraphicFramePr>
          <p:nvPr/>
        </p:nvGraphicFramePr>
        <p:xfrm>
          <a:off x="5513388" y="5530850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5530850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5" name="Object 41"/>
          <p:cNvGraphicFramePr>
            <a:graphicFrameLocks noChangeAspect="1"/>
          </p:cNvGraphicFramePr>
          <p:nvPr/>
        </p:nvGraphicFramePr>
        <p:xfrm>
          <a:off x="2654300" y="5589588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589588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26" name="Rectangle 42"/>
          <p:cNvSpPr>
            <a:spLocks noChangeArrowheads="1"/>
          </p:cNvSpPr>
          <p:nvPr/>
        </p:nvSpPr>
        <p:spPr bwMode="auto">
          <a:xfrm>
            <a:off x="6118225" y="5272088"/>
            <a:ext cx="288925" cy="68262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63627" name="Object 43"/>
          <p:cNvGraphicFramePr>
            <a:graphicFrameLocks noChangeAspect="1"/>
          </p:cNvGraphicFramePr>
          <p:nvPr/>
        </p:nvGraphicFramePr>
        <p:xfrm>
          <a:off x="3595688" y="542448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Clip" r:id="rId12" imgW="1307948" imgH="1084823" progId="">
                  <p:embed/>
                </p:oleObj>
              </mc:Choice>
              <mc:Fallback>
                <p:oleObj name="Clip" r:id="rId12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42448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8" name="Object 44"/>
          <p:cNvGraphicFramePr>
            <a:graphicFrameLocks noChangeAspect="1"/>
          </p:cNvGraphicFramePr>
          <p:nvPr/>
        </p:nvGraphicFramePr>
        <p:xfrm>
          <a:off x="4033838" y="5902325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Clip" r:id="rId14" imgW="1307948" imgH="1084823" progId="">
                  <p:embed/>
                </p:oleObj>
              </mc:Choice>
              <mc:Fallback>
                <p:oleObj name="Clip" r:id="rId1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902325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29" name="Object 45"/>
          <p:cNvGraphicFramePr>
            <a:graphicFrameLocks noChangeAspect="1"/>
          </p:cNvGraphicFramePr>
          <p:nvPr/>
        </p:nvGraphicFramePr>
        <p:xfrm>
          <a:off x="6973888" y="5392738"/>
          <a:ext cx="4175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Clip" r:id="rId16" imgW="1307948" imgH="1084823" progId="">
                  <p:embed/>
                </p:oleObj>
              </mc:Choice>
              <mc:Fallback>
                <p:oleObj name="Clip" r:id="rId1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5392738"/>
                        <a:ext cx="417512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0" name="Object 46"/>
          <p:cNvGraphicFramePr>
            <a:graphicFrameLocks noChangeAspect="1"/>
          </p:cNvGraphicFramePr>
          <p:nvPr/>
        </p:nvGraphicFramePr>
        <p:xfrm>
          <a:off x="6219825" y="5762625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Clip" r:id="rId18" imgW="1307948" imgH="1084823" progId="">
                  <p:embed/>
                </p:oleObj>
              </mc:Choice>
              <mc:Fallback>
                <p:oleObj name="Clip" r:id="rId1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762625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31" name="Object 47"/>
          <p:cNvGraphicFramePr>
            <a:graphicFrameLocks noChangeAspect="1"/>
          </p:cNvGraphicFramePr>
          <p:nvPr/>
        </p:nvGraphicFramePr>
        <p:xfrm>
          <a:off x="1555750" y="5084763"/>
          <a:ext cx="4175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Clip" r:id="rId20" imgW="1307948" imgH="1084823" progId="">
                  <p:embed/>
                </p:oleObj>
              </mc:Choice>
              <mc:Fallback>
                <p:oleObj name="Clip" r:id="rId2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4763"/>
                        <a:ext cx="4175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32" name="Line 48"/>
          <p:cNvSpPr>
            <a:spLocks noChangeShapeType="1"/>
          </p:cNvSpPr>
          <p:nvPr/>
        </p:nvSpPr>
        <p:spPr bwMode="auto">
          <a:xfrm flipH="1" flipV="1">
            <a:off x="1905000" y="5257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3" name="Line 49"/>
          <p:cNvSpPr>
            <a:spLocks noChangeShapeType="1"/>
          </p:cNvSpPr>
          <p:nvPr/>
        </p:nvSpPr>
        <p:spPr bwMode="auto">
          <a:xfrm flipH="1">
            <a:off x="2319338" y="5410200"/>
            <a:ext cx="4286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4" name="Line 50"/>
          <p:cNvSpPr>
            <a:spLocks noChangeShapeType="1"/>
          </p:cNvSpPr>
          <p:nvPr/>
        </p:nvSpPr>
        <p:spPr bwMode="auto">
          <a:xfrm>
            <a:off x="2590800" y="5257800"/>
            <a:ext cx="220663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5" name="Line 51"/>
          <p:cNvSpPr>
            <a:spLocks noChangeShapeType="1"/>
          </p:cNvSpPr>
          <p:nvPr/>
        </p:nvSpPr>
        <p:spPr bwMode="auto">
          <a:xfrm flipH="1">
            <a:off x="3984625" y="5486400"/>
            <a:ext cx="58737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6" name="Line 52"/>
          <p:cNvSpPr>
            <a:spLocks noChangeShapeType="1"/>
          </p:cNvSpPr>
          <p:nvPr/>
        </p:nvSpPr>
        <p:spPr bwMode="auto">
          <a:xfrm flipH="1">
            <a:off x="4446588" y="5867400"/>
            <a:ext cx="125412" cy="5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7" name="Line 53"/>
          <p:cNvSpPr>
            <a:spLocks noChangeShapeType="1"/>
          </p:cNvSpPr>
          <p:nvPr/>
        </p:nvSpPr>
        <p:spPr bwMode="auto">
          <a:xfrm flipV="1">
            <a:off x="4572000" y="5619750"/>
            <a:ext cx="230188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8" name="Line 54"/>
          <p:cNvSpPr>
            <a:spLocks noChangeShapeType="1"/>
          </p:cNvSpPr>
          <p:nvPr/>
        </p:nvSpPr>
        <p:spPr bwMode="auto">
          <a:xfrm flipH="1">
            <a:off x="5881688" y="5324475"/>
            <a:ext cx="428625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39" name="Line 55"/>
          <p:cNvSpPr>
            <a:spLocks noChangeShapeType="1"/>
          </p:cNvSpPr>
          <p:nvPr/>
        </p:nvSpPr>
        <p:spPr bwMode="auto">
          <a:xfrm flipH="1">
            <a:off x="6384925" y="5295900"/>
            <a:ext cx="952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0" name="Line 56"/>
          <p:cNvSpPr>
            <a:spLocks noChangeShapeType="1"/>
          </p:cNvSpPr>
          <p:nvPr/>
        </p:nvSpPr>
        <p:spPr bwMode="auto">
          <a:xfrm>
            <a:off x="6508750" y="5218113"/>
            <a:ext cx="51435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335463" y="3781425"/>
            <a:ext cx="371475" cy="252413"/>
            <a:chOff x="620" y="1640"/>
            <a:chExt cx="288" cy="209"/>
          </a:xfrm>
        </p:grpSpPr>
        <p:sp>
          <p:nvSpPr>
            <p:cNvPr id="963642" name="Line 58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643" name="Rectangle 59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63645" name="Line 61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646" name="Line 62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63647" name="Line 63"/>
          <p:cNvSpPr>
            <a:spLocks noChangeShapeType="1"/>
          </p:cNvSpPr>
          <p:nvPr/>
        </p:nvSpPr>
        <p:spPr bwMode="auto">
          <a:xfrm flipH="1">
            <a:off x="2209800" y="4035425"/>
            <a:ext cx="2184400" cy="14509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8" name="Line 64"/>
          <p:cNvSpPr>
            <a:spLocks noChangeShapeType="1"/>
          </p:cNvSpPr>
          <p:nvPr/>
        </p:nvSpPr>
        <p:spPr bwMode="auto">
          <a:xfrm>
            <a:off x="4572000" y="4038600"/>
            <a:ext cx="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49" name="Line 65"/>
          <p:cNvSpPr>
            <a:spLocks noChangeShapeType="1"/>
          </p:cNvSpPr>
          <p:nvPr/>
        </p:nvSpPr>
        <p:spPr bwMode="auto">
          <a:xfrm flipH="1" flipV="1">
            <a:off x="4708525" y="3976688"/>
            <a:ext cx="1497013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3650" name="Text Box 66"/>
          <p:cNvSpPr txBox="1">
            <a:spLocks noChangeArrowheads="1"/>
          </p:cNvSpPr>
          <p:nvPr/>
        </p:nvSpPr>
        <p:spPr bwMode="auto">
          <a:xfrm>
            <a:off x="6538913" y="4929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hub</a:t>
            </a:r>
          </a:p>
        </p:txBody>
      </p:sp>
      <p:sp>
        <p:nvSpPr>
          <p:cNvPr id="963651" name="Text Box 67"/>
          <p:cNvSpPr txBox="1">
            <a:spLocks noChangeArrowheads="1"/>
          </p:cNvSpPr>
          <p:nvPr/>
        </p:nvSpPr>
        <p:spPr bwMode="auto">
          <a:xfrm>
            <a:off x="4841875" y="3659188"/>
            <a:ext cx="1681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switch/bridge</a:t>
            </a:r>
          </a:p>
        </p:txBody>
      </p:sp>
      <p:sp>
        <p:nvSpPr>
          <p:cNvPr id="963652" name="Text Box 68"/>
          <p:cNvSpPr txBox="1">
            <a:spLocks noChangeArrowheads="1"/>
          </p:cNvSpPr>
          <p:nvPr/>
        </p:nvSpPr>
        <p:spPr bwMode="auto">
          <a:xfrm>
            <a:off x="838200" y="6324600"/>
            <a:ext cx="182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domain</a:t>
            </a:r>
          </a:p>
        </p:txBody>
      </p:sp>
      <p:sp>
        <p:nvSpPr>
          <p:cNvPr id="963653" name="Text Box 69"/>
          <p:cNvSpPr txBox="1">
            <a:spLocks noChangeArrowheads="1"/>
          </p:cNvSpPr>
          <p:nvPr/>
        </p:nvSpPr>
        <p:spPr bwMode="auto">
          <a:xfrm>
            <a:off x="3289300" y="6365875"/>
            <a:ext cx="1827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domain</a:t>
            </a:r>
          </a:p>
        </p:txBody>
      </p:sp>
      <p:sp>
        <p:nvSpPr>
          <p:cNvPr id="963654" name="Text Box 70"/>
          <p:cNvSpPr txBox="1">
            <a:spLocks noChangeArrowheads="1"/>
          </p:cNvSpPr>
          <p:nvPr/>
        </p:nvSpPr>
        <p:spPr bwMode="auto">
          <a:xfrm>
            <a:off x="3805238" y="63563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en-US" sz="1800" b="0">
              <a:latin typeface="Comic Sans MS" charset="0"/>
            </a:endParaRPr>
          </a:p>
        </p:txBody>
      </p:sp>
      <p:sp>
        <p:nvSpPr>
          <p:cNvPr id="963655" name="Text Box 71"/>
          <p:cNvSpPr txBox="1">
            <a:spLocks noChangeArrowheads="1"/>
          </p:cNvSpPr>
          <p:nvPr/>
        </p:nvSpPr>
        <p:spPr bwMode="auto">
          <a:xfrm>
            <a:off x="7010400" y="4186238"/>
            <a:ext cx="109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800" b="0">
                <a:latin typeface="Comic Sans MS" charset="0"/>
              </a:rPr>
              <a:t>collision </a:t>
            </a:r>
            <a:br>
              <a:rPr lang="en-US" sz="1800" b="0">
                <a:latin typeface="Comic Sans MS" charset="0"/>
              </a:rPr>
            </a:br>
            <a:r>
              <a:rPr lang="en-US" sz="1800" b="0">
                <a:latin typeface="Comic Sans MS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521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F4F70-1852-9947-88AF-92BFA0D6C602}" type="slidenum">
              <a:rPr lang="en-US"/>
              <a:pPr/>
              <a:t>27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85800"/>
          </a:xfrm>
        </p:spPr>
        <p:txBody>
          <a:bodyPr/>
          <a:lstStyle/>
          <a:p>
            <a:r>
              <a:rPr lang="en-US"/>
              <a:t>Switches &amp; Concurrent Comunication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609600"/>
          </a:xfrm>
        </p:spPr>
        <p:txBody>
          <a:bodyPr/>
          <a:lstStyle/>
          <a:p>
            <a:r>
              <a:rPr lang="en-US"/>
              <a:t>Host A can talk to C, while B talks to D</a:t>
            </a:r>
          </a:p>
        </p:txBody>
      </p:sp>
      <p:sp>
        <p:nvSpPr>
          <p:cNvPr id="965636" name="Rectangle 4"/>
          <p:cNvSpPr>
            <a:spLocks noChangeArrowheads="1"/>
          </p:cNvSpPr>
          <p:nvPr/>
        </p:nvSpPr>
        <p:spPr bwMode="auto">
          <a:xfrm>
            <a:off x="3959225" y="3167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n-US"/>
          </a:p>
        </p:txBody>
      </p:sp>
      <p:graphicFrame>
        <p:nvGraphicFramePr>
          <p:cNvPr id="965637" name="Object 5"/>
          <p:cNvGraphicFramePr>
            <a:graphicFrameLocks noChangeAspect="1"/>
          </p:cNvGraphicFramePr>
          <p:nvPr/>
        </p:nvGraphicFramePr>
        <p:xfrm>
          <a:off x="3952875" y="1885950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Clip" r:id="rId4" imgW="1307948" imgH="1084823" progId="">
                  <p:embed/>
                </p:oleObj>
              </mc:Choice>
              <mc:Fallback>
                <p:oleObj name="Clip" r:id="rId4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885950"/>
                        <a:ext cx="51276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638" name="Object 6"/>
          <p:cNvGraphicFramePr>
            <a:graphicFrameLocks noChangeAspect="1"/>
          </p:cNvGraphicFramePr>
          <p:nvPr/>
        </p:nvGraphicFramePr>
        <p:xfrm>
          <a:off x="3983038" y="41465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Clip" r:id="rId6" imgW="1307948" imgH="1084823" progId="">
                  <p:embed/>
                </p:oleObj>
              </mc:Choice>
              <mc:Fallback>
                <p:oleObj name="Clip" r:id="rId6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038" y="4146550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639" name="Object 7"/>
          <p:cNvGraphicFramePr>
            <a:graphicFrameLocks noChangeAspect="1"/>
          </p:cNvGraphicFramePr>
          <p:nvPr/>
        </p:nvGraphicFramePr>
        <p:xfrm>
          <a:off x="5367338" y="2914650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Clip" r:id="rId8" imgW="1307948" imgH="1084823" progId="">
                  <p:embed/>
                </p:oleObj>
              </mc:Choice>
              <mc:Fallback>
                <p:oleObj name="Clip" r:id="rId8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914650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640" name="Object 8"/>
          <p:cNvGraphicFramePr>
            <a:graphicFrameLocks noChangeAspect="1"/>
          </p:cNvGraphicFramePr>
          <p:nvPr/>
        </p:nvGraphicFramePr>
        <p:xfrm>
          <a:off x="2535238" y="2925763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Clip" r:id="rId10" imgW="1307948" imgH="1084823" progId="">
                  <p:embed/>
                </p:oleObj>
              </mc:Choice>
              <mc:Fallback>
                <p:oleObj name="Clip" r:id="rId10" imgW="1307948" imgH="10848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925763"/>
                        <a:ext cx="5127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5641" name="Rectangle 9"/>
          <p:cNvSpPr>
            <a:spLocks noChangeArrowheads="1"/>
          </p:cNvSpPr>
          <p:nvPr/>
        </p:nvSpPr>
        <p:spPr bwMode="auto">
          <a:xfrm>
            <a:off x="3017838" y="3068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2" name="Rectangle 10"/>
          <p:cNvSpPr>
            <a:spLocks noChangeArrowheads="1"/>
          </p:cNvSpPr>
          <p:nvPr/>
        </p:nvSpPr>
        <p:spPr bwMode="auto">
          <a:xfrm>
            <a:off x="5273675" y="3068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3" name="Rectangle 11"/>
          <p:cNvSpPr>
            <a:spLocks noChangeArrowheads="1"/>
          </p:cNvSpPr>
          <p:nvPr/>
        </p:nvSpPr>
        <p:spPr bwMode="auto">
          <a:xfrm>
            <a:off x="4194175" y="2325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4202113" y="3952875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>
            <a:off x="3171825" y="3124200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6" name="Line 14"/>
          <p:cNvSpPr>
            <a:spLocks noChangeShapeType="1"/>
          </p:cNvSpPr>
          <p:nvPr/>
        </p:nvSpPr>
        <p:spPr bwMode="auto">
          <a:xfrm>
            <a:off x="4240213" y="2536825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7" name="Line 15"/>
          <p:cNvSpPr>
            <a:spLocks noChangeShapeType="1"/>
          </p:cNvSpPr>
          <p:nvPr/>
        </p:nvSpPr>
        <p:spPr bwMode="auto">
          <a:xfrm flipH="1">
            <a:off x="4403725" y="3124200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8" name="Line 16"/>
          <p:cNvSpPr>
            <a:spLocks noChangeShapeType="1"/>
          </p:cNvSpPr>
          <p:nvPr/>
        </p:nvSpPr>
        <p:spPr bwMode="auto">
          <a:xfrm flipV="1">
            <a:off x="4240213" y="3244850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49" name="Text Box 17"/>
          <p:cNvSpPr txBox="1">
            <a:spLocks noChangeArrowheads="1"/>
          </p:cNvSpPr>
          <p:nvPr/>
        </p:nvSpPr>
        <p:spPr bwMode="auto">
          <a:xfrm>
            <a:off x="3311525" y="3471863"/>
            <a:ext cx="796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latin typeface="Comic Sans MS" charset="0"/>
              </a:rPr>
              <a:t>switch</a:t>
            </a:r>
          </a:p>
        </p:txBody>
      </p:sp>
      <p:sp>
        <p:nvSpPr>
          <p:cNvPr id="965650" name="Line 18"/>
          <p:cNvSpPr>
            <a:spLocks noChangeShapeType="1"/>
          </p:cNvSpPr>
          <p:nvPr/>
        </p:nvSpPr>
        <p:spPr bwMode="auto">
          <a:xfrm flipV="1">
            <a:off x="3625850" y="3268663"/>
            <a:ext cx="355600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5651" name="Text Box 19"/>
          <p:cNvSpPr txBox="1">
            <a:spLocks noChangeArrowheads="1"/>
          </p:cNvSpPr>
          <p:nvPr/>
        </p:nvSpPr>
        <p:spPr bwMode="auto">
          <a:xfrm>
            <a:off x="2074863" y="28654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965652" name="Text Box 20"/>
          <p:cNvSpPr txBox="1">
            <a:spLocks noChangeArrowheads="1"/>
          </p:cNvSpPr>
          <p:nvPr/>
        </p:nvSpPr>
        <p:spPr bwMode="auto">
          <a:xfrm>
            <a:off x="4572000" y="1828800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965653" name="Text Box 21"/>
          <p:cNvSpPr txBox="1">
            <a:spLocks noChangeArrowheads="1"/>
          </p:cNvSpPr>
          <p:nvPr/>
        </p:nvSpPr>
        <p:spPr bwMode="auto">
          <a:xfrm>
            <a:off x="5992813" y="2903538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965654" name="Text Box 22"/>
          <p:cNvSpPr txBox="1">
            <a:spLocks noChangeArrowheads="1"/>
          </p:cNvSpPr>
          <p:nvPr/>
        </p:nvSpPr>
        <p:spPr bwMode="auto">
          <a:xfrm>
            <a:off x="4532313" y="4094163"/>
            <a:ext cx="368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965655" name="Rectangle 23"/>
          <p:cNvSpPr>
            <a:spLocks noChangeArrowheads="1"/>
          </p:cNvSpPr>
          <p:nvPr/>
        </p:nvSpPr>
        <p:spPr bwMode="auto">
          <a:xfrm>
            <a:off x="457200" y="48768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23838" indent="-223838" algn="l" eaLnBrk="0" hangingPunct="0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en-US" sz="2400" b="0">
                <a:latin typeface="Arial" charset="0"/>
                <a:ea typeface="Arial" charset="0"/>
                <a:cs typeface="Arial" charset="0"/>
              </a:rPr>
              <a:t>If host has (dedicated) point-to-point link to switch:</a:t>
            </a:r>
          </a:p>
          <a:p>
            <a:pPr marL="563563" lvl="1" indent="-223838" algn="l" eaLnBrk="0" hangingPunct="0">
              <a:spcBef>
                <a:spcPct val="10000"/>
              </a:spcBef>
              <a:buClr>
                <a:schemeClr val="tx2"/>
              </a:buClr>
              <a:buFont typeface="Helvetica" charset="0"/>
              <a:buChar char="–"/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Full duplex</a:t>
            </a:r>
            <a:r>
              <a:rPr lang="en-US" b="0">
                <a:latin typeface="Arial" charset="0"/>
                <a:ea typeface="Arial" charset="0"/>
                <a:cs typeface="Arial" charset="0"/>
              </a:rPr>
              <a:t>: each connection can send in both directions</a:t>
            </a:r>
          </a:p>
          <a:p>
            <a:pPr marL="911225" lvl="2" indent="-233363" algn="l" eaLnBrk="0" hangingPunct="0">
              <a:spcBef>
                <a:spcPct val="10000"/>
              </a:spcBef>
              <a:buFontTx/>
              <a:buChar char="o"/>
            </a:pPr>
            <a:r>
              <a:rPr lang="en-US" sz="1800" b="0">
                <a:latin typeface="Arial" charset="0"/>
                <a:ea typeface="Arial" charset="0"/>
                <a:cs typeface="Arial" charset="0"/>
              </a:rPr>
              <a:t>At the same time (otherwise, “</a:t>
            </a:r>
            <a:r>
              <a:rPr lang="en-US" sz="1800" b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half duplex</a:t>
            </a:r>
            <a:r>
              <a:rPr lang="en-US" sz="1800" b="0">
                <a:latin typeface="Arial" charset="0"/>
                <a:ea typeface="Arial" charset="0"/>
                <a:cs typeface="Arial" charset="0"/>
              </a:rPr>
              <a:t>”)</a:t>
            </a:r>
          </a:p>
          <a:p>
            <a:pPr marL="563563" lvl="1" indent="-223838" algn="l" eaLnBrk="0" hangingPunct="0">
              <a:spcBef>
                <a:spcPct val="10000"/>
              </a:spcBef>
              <a:buClr>
                <a:schemeClr val="tx2"/>
              </a:buClr>
              <a:buFont typeface="Helvetica" charset="0"/>
              <a:buChar char="–"/>
            </a:pPr>
            <a:r>
              <a:rPr lang="en-US" b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Completely avoids collisions</a:t>
            </a:r>
            <a:endParaRPr lang="en-US" b="0">
              <a:latin typeface="Arial" charset="0"/>
              <a:ea typeface="Arial" charset="0"/>
              <a:cs typeface="Arial" charset="0"/>
            </a:endParaRPr>
          </a:p>
          <a:p>
            <a:pPr marL="911225" lvl="2" indent="-233363" algn="l" eaLnBrk="0" hangingPunct="0">
              <a:spcBef>
                <a:spcPct val="10000"/>
              </a:spcBef>
              <a:buFontTx/>
              <a:buChar char="o"/>
            </a:pPr>
            <a:r>
              <a:rPr lang="en-US" sz="1800" b="0">
                <a:latin typeface="Arial" charset="0"/>
                <a:ea typeface="Arial" charset="0"/>
                <a:cs typeface="Arial" charset="0"/>
              </a:rPr>
              <a:t>No need for carrier sense, collision detection, and so on</a:t>
            </a:r>
          </a:p>
        </p:txBody>
      </p:sp>
    </p:spTree>
    <p:extLst>
      <p:ext uri="{BB962C8B-B14F-4D97-AF65-F5344CB8AC3E}">
        <p14:creationId xmlns:p14="http://schemas.microsoft.com/office/powerpoint/2010/main" val="246547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3799-4BDE-B742-A58D-067BFEC080C4}" type="slidenum">
              <a:rPr lang="en-US"/>
              <a:pPr/>
              <a:t>28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Over Hubs &amp; Repeaters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Only forwards frames as needed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Filters frames to avoid unnecessary load on segments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Sends frames only to segments that need to see them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Extends the geographic span of the network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Separate collision domains allow longer distances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Improves privacy by limiting scope of frames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Hosts can “snoop” the traffic traversing their segment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… but not all the rest of the traffic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needed, applies carrier sense &amp; collision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not transmit when the link is busy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Applies exponential back-off after a collision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Joins segments using different technologies</a:t>
            </a:r>
          </a:p>
        </p:txBody>
      </p:sp>
    </p:spTree>
    <p:extLst>
      <p:ext uri="{BB962C8B-B14F-4D97-AF65-F5344CB8AC3E}">
        <p14:creationId xmlns:p14="http://schemas.microsoft.com/office/powerpoint/2010/main" val="42862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843A-2403-3842-BEDF-FD4B373690F0}" type="slidenum">
              <a:rPr lang="en-US"/>
              <a:pPr/>
              <a:t>29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en-US" sz="3400"/>
              <a:t>Disadvantages Over Hubs &amp; Repeaters</a:t>
            </a:r>
            <a:endParaRPr lang="en-US" sz="320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8538"/>
            <a:ext cx="8229600" cy="4411662"/>
          </a:xfrm>
        </p:spPr>
        <p:txBody>
          <a:bodyPr/>
          <a:lstStyle/>
          <a:p>
            <a:r>
              <a:rPr lang="en-US" dirty="0"/>
              <a:t>Higher cost</a:t>
            </a:r>
          </a:p>
          <a:p>
            <a:pPr lvl="1"/>
            <a:r>
              <a:rPr lang="en-US" dirty="0"/>
              <a:t>More complicated devices that </a:t>
            </a:r>
            <a:r>
              <a:rPr lang="en-US" dirty="0">
                <a:solidFill>
                  <a:srgbClr val="FF3300"/>
                </a:solidFill>
              </a:rPr>
              <a:t>cost</a:t>
            </a:r>
            <a:r>
              <a:rPr lang="en-US" dirty="0"/>
              <a:t> more money</a:t>
            </a:r>
          </a:p>
          <a:p>
            <a:r>
              <a:rPr lang="en-US" dirty="0"/>
              <a:t>Delay in forwarding frames</a:t>
            </a:r>
          </a:p>
          <a:p>
            <a:pPr lvl="1"/>
            <a:r>
              <a:rPr lang="en-US" dirty="0"/>
              <a:t>Bridge/switch must receive and parse the frame</a:t>
            </a:r>
          </a:p>
          <a:p>
            <a:pPr lvl="1"/>
            <a:r>
              <a:rPr lang="en-US" dirty="0"/>
              <a:t>… and perform a look-up to decide where to forward</a:t>
            </a:r>
          </a:p>
          <a:p>
            <a:pPr lvl="1"/>
            <a:r>
              <a:rPr lang="en-US" dirty="0"/>
              <a:t>Introduces </a:t>
            </a:r>
            <a:r>
              <a:rPr lang="en-US" dirty="0">
                <a:solidFill>
                  <a:srgbClr val="FF3300"/>
                </a:solidFill>
              </a:rPr>
              <a:t>store-and-forward</a:t>
            </a:r>
            <a:r>
              <a:rPr lang="en-US" dirty="0"/>
              <a:t> delay</a:t>
            </a:r>
          </a:p>
          <a:p>
            <a:pPr lvl="2"/>
            <a:r>
              <a:rPr lang="en-US" dirty="0"/>
              <a:t>Can ameliorate using </a:t>
            </a:r>
            <a:r>
              <a:rPr lang="en-US" i="1" dirty="0">
                <a:solidFill>
                  <a:srgbClr val="0000FF"/>
                </a:solidFill>
              </a:rPr>
              <a:t>cut-through switching</a:t>
            </a:r>
          </a:p>
          <a:p>
            <a:pPr lvl="3"/>
            <a:r>
              <a:rPr lang="en-US" sz="1600" dirty="0"/>
              <a:t>Start forwarding after only header received</a:t>
            </a:r>
          </a:p>
          <a:p>
            <a:r>
              <a:rPr lang="en-US" dirty="0"/>
              <a:t>Need to </a:t>
            </a:r>
            <a:r>
              <a:rPr lang="en-US" dirty="0">
                <a:solidFill>
                  <a:srgbClr val="FF3300"/>
                </a:solidFill>
              </a:rPr>
              <a:t>learn</a:t>
            </a:r>
            <a:r>
              <a:rPr lang="en-US" dirty="0"/>
              <a:t> where to forward frames</a:t>
            </a:r>
          </a:p>
          <a:p>
            <a:pPr lvl="1"/>
            <a:r>
              <a:rPr lang="en-US" dirty="0"/>
              <a:t>Bridge/switch needs to construct a </a:t>
            </a:r>
            <a:r>
              <a:rPr lang="en-US" i="1" dirty="0"/>
              <a:t>forwarding table</a:t>
            </a:r>
            <a:endParaRPr lang="en-US" dirty="0"/>
          </a:p>
          <a:p>
            <a:pPr lvl="1"/>
            <a:r>
              <a:rPr lang="en-US" dirty="0"/>
              <a:t>Ideally, without intervention from network administrators</a:t>
            </a:r>
          </a:p>
          <a:p>
            <a:pPr lvl="1"/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self-learning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1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1C31B-9922-C541-9DA2-9714BF682E3F}" type="slidenum">
              <a:rPr lang="en-US"/>
              <a:pPr/>
              <a:t>3</a:t>
            </a:fld>
            <a:endParaRPr lang="en-US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Share the Media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Channel partitioning MAC protocols </a:t>
            </a:r>
            <a:r>
              <a:rPr lang="en-US" sz="2600" dirty="0"/>
              <a:t>(TDMA, FDMA):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Share channel efficiently and fairly at high load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</a:rPr>
              <a:t>Inefficient at low load </a:t>
            </a:r>
            <a:r>
              <a:rPr lang="en-US" dirty="0">
                <a:solidFill>
                  <a:schemeClr val="tx2"/>
                </a:solidFill>
              </a:rPr>
              <a:t>(where load = # senders)</a:t>
            </a:r>
            <a:r>
              <a:rPr lang="en-US" dirty="0"/>
              <a:t>:</a:t>
            </a:r>
          </a:p>
          <a:p>
            <a:pPr lvl="2">
              <a:lnSpc>
                <a:spcPct val="110000"/>
              </a:lnSpc>
              <a:buClr>
                <a:schemeClr val="tx2"/>
              </a:buClr>
            </a:pPr>
            <a:r>
              <a:rPr lang="en-US" dirty="0"/>
              <a:t>1/N bandwidth allocated even if only 1 active node! </a:t>
            </a:r>
          </a:p>
          <a:p>
            <a:pPr>
              <a:lnSpc>
                <a:spcPct val="110000"/>
              </a:lnSpc>
            </a:pPr>
            <a:r>
              <a:rPr lang="en-US" dirty="0"/>
              <a:t>“Taking turns” protocols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Eliminates empty slots without causing collisions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Overhead in acquiring the token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</a:rPr>
              <a:t>Vulnerable to failures</a:t>
            </a:r>
            <a:r>
              <a:rPr lang="en-US" dirty="0"/>
              <a:t> (e.g., failed node or lost token)</a:t>
            </a:r>
          </a:p>
          <a:p>
            <a:pPr>
              <a:lnSpc>
                <a:spcPct val="110000"/>
              </a:lnSpc>
            </a:pPr>
            <a:r>
              <a:rPr lang="en-US" dirty="0"/>
              <a:t>Random access MAC protocols</a:t>
            </a:r>
            <a:endParaRPr lang="en-US" sz="1800" dirty="0"/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</a:rPr>
              <a:t>Efficient at low load</a:t>
            </a:r>
            <a:r>
              <a:rPr lang="en-US" dirty="0"/>
              <a:t>: single node can fully utilize channel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 load: collision overhead</a:t>
            </a:r>
          </a:p>
        </p:txBody>
      </p:sp>
    </p:spTree>
    <p:extLst>
      <p:ext uri="{BB962C8B-B14F-4D97-AF65-F5344CB8AC3E}">
        <p14:creationId xmlns:p14="http://schemas.microsoft.com/office/powerpoint/2010/main" val="29207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5FCEE-B25E-2342-A3C5-7365A9BBA1F2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Ideas of Random Access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>
                <a:solidFill>
                  <a:srgbClr val="0000FF"/>
                </a:solidFill>
              </a:rPr>
              <a:t>Carrier sense</a:t>
            </a:r>
            <a:endParaRPr lang="en-US"/>
          </a:p>
          <a:p>
            <a:pPr lvl="1"/>
            <a:r>
              <a:rPr lang="en-US" i="1"/>
              <a:t>Listen before speaking, and don’t interrupt</a:t>
            </a:r>
          </a:p>
          <a:p>
            <a:pPr lvl="1"/>
            <a:r>
              <a:rPr lang="en-US"/>
              <a:t>Checking if someone else is already sending data</a:t>
            </a:r>
          </a:p>
          <a:p>
            <a:pPr lvl="1"/>
            <a:r>
              <a:rPr lang="en-US"/>
              <a:t>… and waiting till the other node is done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rgbClr val="0000FF"/>
                </a:solidFill>
              </a:rPr>
              <a:t>Collision detection</a:t>
            </a:r>
            <a:endParaRPr lang="en-US"/>
          </a:p>
          <a:p>
            <a:pPr lvl="1"/>
            <a:r>
              <a:rPr lang="en-US" i="1"/>
              <a:t>If someone else starts talking at the same time, stop</a:t>
            </a:r>
          </a:p>
          <a:p>
            <a:pPr lvl="1"/>
            <a:r>
              <a:rPr lang="en-US"/>
              <a:t>Realizing when two nodes are transmitting at once</a:t>
            </a:r>
          </a:p>
          <a:p>
            <a:pPr lvl="1"/>
            <a:r>
              <a:rPr lang="en-US"/>
              <a:t>…by detecting that the data on the wire is garbled</a:t>
            </a:r>
          </a:p>
          <a:p>
            <a:pPr>
              <a:buClr>
                <a:schemeClr val="tx2"/>
              </a:buClr>
            </a:pPr>
            <a:r>
              <a:rPr lang="en-US">
                <a:solidFill>
                  <a:srgbClr val="0000FF"/>
                </a:solidFill>
              </a:rPr>
              <a:t>Randomness</a:t>
            </a:r>
            <a:endParaRPr lang="en-US"/>
          </a:p>
          <a:p>
            <a:pPr lvl="1"/>
            <a:r>
              <a:rPr lang="en-US" i="1"/>
              <a:t>Don’t start talking again right away</a:t>
            </a:r>
          </a:p>
          <a:p>
            <a:pPr lvl="1"/>
            <a:r>
              <a:rPr lang="en-US"/>
              <a:t>Waiting for a random time before trying again</a:t>
            </a:r>
          </a:p>
        </p:txBody>
      </p:sp>
    </p:spTree>
    <p:extLst>
      <p:ext uri="{BB962C8B-B14F-4D97-AF65-F5344CB8AC3E}">
        <p14:creationId xmlns:p14="http://schemas.microsoft.com/office/powerpoint/2010/main" val="31675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Multiple Access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Control (MAC)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Single shared broadcast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avoid having multiple nodes speaking at once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Otherwise, collisions lead to garbled data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distributed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algorithm for sharing the channel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Algorithm determines which node can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transmit</a:t>
            </a:r>
          </a:p>
          <a:p>
            <a:pPr lvl="7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Classes of techniques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Channel partitioning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divide channel into pieces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Taking turns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scheme for trading off who gets to transmit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Random access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allow collisions, and then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recover</a:t>
            </a:r>
          </a:p>
          <a:p>
            <a:pPr lvl="8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We focus on this last approach (most Internet-like!)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C2953F-7500-BD48-AE46-D2B1336DCF57}" type="slidenum">
              <a:rPr lang="en-US" sz="1400" b="0">
                <a:latin typeface="Times New Roman" charset="0"/>
              </a:rPr>
              <a:pPr eaLnBrk="1" hangingPunct="1"/>
              <a:t>5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When node has packet to send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Transmit at full channel data rate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No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a priori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coordination among nodes</a:t>
            </a:r>
          </a:p>
          <a:p>
            <a:r>
              <a:rPr lang="en-US" dirty="0">
                <a:latin typeface="Arial" charset="0"/>
                <a:cs typeface="Arial" charset="0"/>
              </a:rPr>
              <a:t>Two or more transmitting nodes </a:t>
            </a:r>
            <a:r>
              <a:rPr lang="en-US" dirty="0">
                <a:latin typeface="Arial" charset="0"/>
                <a:ea typeface="AppleGothic" charset="0"/>
                <a:cs typeface="AppleGothic" charset="0"/>
                <a:sym typeface="Symbol" charset="0"/>
              </a:rPr>
              <a:t>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collision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Data lost</a:t>
            </a:r>
          </a:p>
          <a:p>
            <a:r>
              <a:rPr lang="en-US" dirty="0">
                <a:latin typeface="Arial" charset="0"/>
                <a:cs typeface="Arial" charset="0"/>
              </a:rPr>
              <a:t>Random access MAC protocol specifies: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detect collisions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recover from collisions </a:t>
            </a:r>
          </a:p>
          <a:p>
            <a:r>
              <a:rPr lang="en-US" dirty="0">
                <a:latin typeface="Arial" charset="0"/>
                <a:cs typeface="Arial" charset="0"/>
              </a:rPr>
              <a:t>Examples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ALOHA and Slotted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ALOHA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(background)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CSMA/CD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CSMA/CA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(used in practice)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32893-B3DA-B645-9AB8-8E9006295EEA}" type="slidenum">
              <a:rPr lang="en-US" sz="1400" b="0">
                <a:latin typeface="Times New Roman" charset="0"/>
              </a:rPr>
              <a:pPr eaLnBrk="1" hangingPunct="1"/>
              <a:t>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Where it all Started: AlohaNet</a:t>
            </a:r>
          </a:p>
        </p:txBody>
      </p:sp>
      <p:sp>
        <p:nvSpPr>
          <p:cNvPr id="189952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1295400"/>
            <a:ext cx="441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Norm Abramson </a:t>
            </a:r>
            <a:r>
              <a:rPr lang="en-US" dirty="0" smtClean="0">
                <a:latin typeface="Arial" charset="0"/>
                <a:cs typeface="Arial" charset="0"/>
              </a:rPr>
              <a:t>moved to Hawaii in 1970</a:t>
            </a:r>
          </a:p>
          <a:p>
            <a:pPr lvl="1">
              <a:lnSpc>
                <a:spcPct val="80000"/>
              </a:lnSpc>
            </a:pPr>
            <a:r>
              <a:rPr lang="en-US" b="1" i="1" dirty="0" smtClean="0">
                <a:latin typeface="Arial" charset="0"/>
                <a:cs typeface="Arial" charset="0"/>
              </a:rPr>
              <a:t>So he could surf!</a:t>
            </a:r>
            <a:br>
              <a:rPr lang="en-US" b="1" i="1" dirty="0" smtClean="0">
                <a:latin typeface="Arial" charset="0"/>
                <a:cs typeface="Arial" charset="0"/>
              </a:rPr>
            </a:br>
            <a:endParaRPr lang="en-US" b="1" i="1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Set up first data communication system for Hawaiian islands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Hub at U. Hawaii, </a:t>
            </a:r>
            <a:r>
              <a:rPr lang="en-US" dirty="0" smtClean="0">
                <a:latin typeface="Arial" charset="0"/>
                <a:cs typeface="Arial" charset="0"/>
              </a:rPr>
              <a:t>Oahu</a:t>
            </a:r>
            <a:br>
              <a:rPr lang="en-US" dirty="0" smtClean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Had two radio channels: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Random access: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Sites sending data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Broadcast: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Hub rebroadcasting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2389177-A03D-0D45-B2EF-B7AFD8998CD6}" type="slidenum">
              <a:rPr lang="en-US" sz="1400" b="0">
                <a:latin typeface="Times New Roman" charset="0"/>
              </a:rPr>
              <a:pPr eaLnBrk="1" hangingPunct="1"/>
              <a:t>7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75781" name="Picture 4" descr="hawai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49638"/>
            <a:ext cx="4648200" cy="333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Oval 5"/>
          <p:cNvSpPr>
            <a:spLocks noChangeArrowheads="1"/>
          </p:cNvSpPr>
          <p:nvPr/>
        </p:nvSpPr>
        <p:spPr bwMode="auto">
          <a:xfrm>
            <a:off x="914400" y="32972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1752600" y="3525838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pic>
        <p:nvPicPr>
          <p:cNvPr id="75784" name="Picture 7" descr="abram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9812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0" y="2895600"/>
            <a:ext cx="2209800" cy="22098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95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CSMA: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listen</a:t>
            </a:r>
            <a:r>
              <a:rPr lang="en-US" dirty="0">
                <a:latin typeface="Arial" charset="0"/>
                <a:cs typeface="Arial" charset="0"/>
              </a:rPr>
              <a:t> before transmit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idle: transmit entire frame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channel sensed busy, defer transmission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Human analogy: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interrupt others</a:t>
            </a:r>
            <a:r>
              <a:rPr lang="en-US" dirty="0" smtClean="0">
                <a:latin typeface="Arial" charset="0"/>
                <a:cs typeface="Arial" charset="0"/>
              </a:rPr>
              <a:t>!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Does this eliminate all collisions?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No, because of nonzero propagation delay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EE1DCE-563D-DC47-B64E-A1238716B75E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5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8F431-9007-0C4F-A250-868D2F224125}" type="slidenum">
              <a:rPr lang="en-US"/>
              <a:pPr/>
              <a:t>9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400"/>
          </a:p>
        </p:txBody>
      </p:sp>
      <p:pic>
        <p:nvPicPr>
          <p:cNvPr id="924676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4338" y="1322388"/>
            <a:ext cx="4506912" cy="5307012"/>
          </a:xfrm>
          <a:prstGeom prst="rect">
            <a:avLst/>
          </a:prstGeom>
          <a:noFill/>
        </p:spPr>
      </p:pic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541338" y="1547813"/>
            <a:ext cx="3794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Collisions </a:t>
            </a:r>
            <a:r>
              <a:rPr lang="en-US" sz="2400" b="0" i="1" dirty="0">
                <a:solidFill>
                  <a:schemeClr val="accent2"/>
                </a:solidFill>
                <a:latin typeface="Arial" charset="0"/>
              </a:rPr>
              <a:t>can</a:t>
            </a:r>
            <a:r>
              <a:rPr lang="en-US" sz="2400" b="0" dirty="0">
                <a:solidFill>
                  <a:schemeClr val="accent2"/>
                </a:solidFill>
                <a:latin typeface="Arial" charset="0"/>
              </a:rPr>
              <a:t> still occur:</a:t>
            </a:r>
            <a:endParaRPr lang="en-US" sz="2400" b="0" dirty="0">
              <a:latin typeface="Arial" charset="0"/>
            </a:endParaRPr>
          </a:p>
          <a:p>
            <a:pPr algn="l" eaLnBrk="0" hangingPunct="0"/>
            <a:r>
              <a:rPr lang="en-US" b="0" dirty="0">
                <a:latin typeface="Arial" charset="0"/>
              </a:rPr>
              <a:t>propagation delay means </a:t>
            </a:r>
          </a:p>
          <a:p>
            <a:pPr algn="l" eaLnBrk="0" hangingPunct="0"/>
            <a:r>
              <a:rPr lang="en-US" b="0" dirty="0">
                <a:latin typeface="Arial" charset="0"/>
              </a:rPr>
              <a:t>two nodes may not hear</a:t>
            </a:r>
          </a:p>
          <a:p>
            <a:pPr algn="l" eaLnBrk="0" hangingPunct="0"/>
            <a:r>
              <a:rPr lang="en-US" b="0" dirty="0">
                <a:latin typeface="Arial" charset="0"/>
              </a:rPr>
              <a:t>each other’s transmission in time.</a:t>
            </a:r>
          </a:p>
          <a:p>
            <a:pPr algn="l" eaLnBrk="0" hangingPunct="0"/>
            <a:endParaRPr lang="en-US" b="0" dirty="0">
              <a:latin typeface="Arial" charset="0"/>
            </a:endParaRPr>
          </a:p>
          <a:p>
            <a:pPr algn="l" eaLnBrk="0" hangingPunct="0"/>
            <a:r>
              <a:rPr lang="en-US" b="0" dirty="0">
                <a:latin typeface="Arial" charset="0"/>
              </a:rPr>
              <a:t>At time t</a:t>
            </a:r>
            <a:r>
              <a:rPr lang="en-US" b="0" baseline="-25000" dirty="0">
                <a:latin typeface="Arial" charset="0"/>
              </a:rPr>
              <a:t>1</a:t>
            </a:r>
            <a:r>
              <a:rPr lang="en-US" b="0" dirty="0">
                <a:latin typeface="Arial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="0" dirty="0">
                <a:latin typeface="Arial" charset="0"/>
              </a:rPr>
              <a:t> still hasn’t heard </a:t>
            </a:r>
            <a:r>
              <a:rPr lang="en-US" dirty="0">
                <a:solidFill>
                  <a:srgbClr val="FFCC00"/>
                </a:solidFill>
                <a:latin typeface="Arial" charset="0"/>
              </a:rPr>
              <a:t>B</a:t>
            </a:r>
            <a:r>
              <a:rPr lang="en-US" b="0" dirty="0">
                <a:latin typeface="Arial" charset="0"/>
              </a:rPr>
              <a:t>’s signal sent at the earlier time t</a:t>
            </a:r>
            <a:r>
              <a:rPr lang="en-US" b="0" baseline="-25000" dirty="0">
                <a:latin typeface="Arial" charset="0"/>
              </a:rPr>
              <a:t>0</a:t>
            </a:r>
            <a:r>
              <a:rPr lang="en-US" b="0" dirty="0">
                <a:latin typeface="Arial" charset="0"/>
              </a:rPr>
              <a:t>, so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="0" dirty="0">
                <a:latin typeface="Arial" charset="0"/>
              </a:rPr>
              <a:t> goes ahead and transmits: failure of </a:t>
            </a:r>
            <a:r>
              <a:rPr lang="en-US" b="0" i="1" dirty="0">
                <a:latin typeface="Arial" charset="0"/>
              </a:rPr>
              <a:t>carrier sense</a:t>
            </a:r>
            <a:r>
              <a:rPr lang="en-US" b="0" dirty="0">
                <a:latin typeface="Arial" charset="0"/>
              </a:rPr>
              <a:t>.</a:t>
            </a:r>
          </a:p>
        </p:txBody>
      </p:sp>
      <p:sp>
        <p:nvSpPr>
          <p:cNvPr id="924678" name="Rectangle 6"/>
          <p:cNvSpPr>
            <a:spLocks noChangeArrowheads="1"/>
          </p:cNvSpPr>
          <p:nvPr/>
        </p:nvSpPr>
        <p:spPr bwMode="auto">
          <a:xfrm>
            <a:off x="533400" y="5334000"/>
            <a:ext cx="34988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400" b="0">
                <a:solidFill>
                  <a:schemeClr val="accent2"/>
                </a:solidFill>
                <a:latin typeface="Arial" charset="0"/>
              </a:rPr>
              <a:t>Collision:</a:t>
            </a:r>
            <a:endParaRPr lang="en-US" sz="2400" b="0">
              <a:latin typeface="Arial" charset="0"/>
            </a:endParaRPr>
          </a:p>
          <a:p>
            <a:pPr algn="l" eaLnBrk="0" hangingPunct="0"/>
            <a:r>
              <a:rPr lang="en-US" b="0">
                <a:latin typeface="Arial" charset="0"/>
              </a:rPr>
              <a:t>entire packet transmission </a:t>
            </a:r>
          </a:p>
          <a:p>
            <a:pPr algn="l" eaLnBrk="0" hangingPunct="0"/>
            <a:r>
              <a:rPr lang="en-US" b="0">
                <a:latin typeface="Arial" charset="0"/>
              </a:rPr>
              <a:t>time wasted</a:t>
            </a:r>
          </a:p>
        </p:txBody>
      </p:sp>
    </p:spTree>
    <p:extLst>
      <p:ext uri="{BB962C8B-B14F-4D97-AF65-F5344CB8AC3E}">
        <p14:creationId xmlns:p14="http://schemas.microsoft.com/office/powerpoint/2010/main" val="25614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5147</TotalTime>
  <Words>2193</Words>
  <Application>Microsoft Macintosh PowerPoint</Application>
  <PresentationFormat>On-screen Show (4:3)</PresentationFormat>
  <Paragraphs>400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Network</vt:lpstr>
      <vt:lpstr>Clip</vt:lpstr>
      <vt:lpstr>CS 353  Getting Connected Reliable Transport, Ethernet, Wireless</vt:lpstr>
      <vt:lpstr>Goals for next few lectures</vt:lpstr>
      <vt:lpstr>Three Ways to Share the Media</vt:lpstr>
      <vt:lpstr>Key Ideas of Random Access</vt:lpstr>
      <vt:lpstr>Multiple Access Control (MAC)</vt:lpstr>
      <vt:lpstr>Random Access MAC Protocols</vt:lpstr>
      <vt:lpstr>Where it all Started: AlohaNet</vt:lpstr>
      <vt:lpstr>CSMA (Carrier Sense Multiple Access)</vt:lpstr>
      <vt:lpstr>CSMA Collisions</vt:lpstr>
      <vt:lpstr>CSMA Collisions</vt:lpstr>
      <vt:lpstr>CSMA/CD (Collision Detection)</vt:lpstr>
      <vt:lpstr>CSMA/CD Collision Detection</vt:lpstr>
      <vt:lpstr>Ethernet: CSMA/CD Protocol</vt:lpstr>
      <vt:lpstr>Minimum Packet Size</vt:lpstr>
      <vt:lpstr>Minimum Packet Size (more)</vt:lpstr>
      <vt:lpstr>Limits on CSMA/CD Network Length</vt:lpstr>
      <vt:lpstr>Limits on CSMA/CD Network Length</vt:lpstr>
      <vt:lpstr>Ethernet Frame Structure</vt:lpstr>
      <vt:lpstr>Ethernet Frame Structure (Continued)</vt:lpstr>
      <vt:lpstr>Ethernet, con’t</vt:lpstr>
      <vt:lpstr>Benefits of Ethernet</vt:lpstr>
      <vt:lpstr>Shuttling Data at Different Layers</vt:lpstr>
      <vt:lpstr>Physical Layer: Repeaters</vt:lpstr>
      <vt:lpstr>Physical Layer: Hubs</vt:lpstr>
      <vt:lpstr>Limitations of Repeaters and Hubs</vt:lpstr>
      <vt:lpstr>Link Layer: Switches / Bridges</vt:lpstr>
      <vt:lpstr>Switches &amp; Concurrent Comunication</vt:lpstr>
      <vt:lpstr>Advantages Over Hubs &amp; Repeaters</vt:lpstr>
      <vt:lpstr>Disadvantages Over Hubs &amp; Repeaters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Alefiya Hussain</cp:lastModifiedBy>
  <cp:revision>165</cp:revision>
  <cp:lastPrinted>2015-08-27T21:00:47Z</cp:lastPrinted>
  <dcterms:created xsi:type="dcterms:W3CDTF">2015-08-26T13:04:16Z</dcterms:created>
  <dcterms:modified xsi:type="dcterms:W3CDTF">2016-02-04T22:12:20Z</dcterms:modified>
</cp:coreProperties>
</file>