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431" r:id="rId2"/>
    <p:sldId id="1014" r:id="rId3"/>
    <p:sldId id="1015" r:id="rId4"/>
    <p:sldId id="1016" r:id="rId5"/>
    <p:sldId id="1000" r:id="rId6"/>
    <p:sldId id="1017" r:id="rId7"/>
    <p:sldId id="1001" r:id="rId8"/>
    <p:sldId id="1002" r:id="rId9"/>
    <p:sldId id="1003" r:id="rId10"/>
    <p:sldId id="1018" r:id="rId11"/>
    <p:sldId id="1004" r:id="rId12"/>
    <p:sldId id="1005" r:id="rId13"/>
    <p:sldId id="1006" r:id="rId14"/>
    <p:sldId id="1007" r:id="rId15"/>
    <p:sldId id="1008" r:id="rId16"/>
    <p:sldId id="1009" r:id="rId17"/>
    <p:sldId id="1010" r:id="rId18"/>
    <p:sldId id="1019" r:id="rId19"/>
    <p:sldId id="1020" r:id="rId20"/>
    <p:sldId id="1021" r:id="rId21"/>
    <p:sldId id="1022" r:id="rId22"/>
    <p:sldId id="1023" r:id="rId23"/>
    <p:sldId id="1024" r:id="rId24"/>
    <p:sldId id="1013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800080"/>
    <a:srgbClr val="FF9857"/>
    <a:srgbClr val="FFFF99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1" autoAdjust="0"/>
    <p:restoredTop sz="91062" autoAdjust="0"/>
  </p:normalViewPr>
  <p:slideViewPr>
    <p:cSldViewPr>
      <p:cViewPr>
        <p:scale>
          <a:sx n="108" d="100"/>
          <a:sy n="108" d="100"/>
        </p:scale>
        <p:origin x="-22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2" y="2402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9" d="100"/>
        <a:sy n="89" d="100"/>
      </p:scale>
      <p:origin x="0" y="22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54F7A-FA5C-BA4B-80DE-85D255A40197}" type="slidenum">
              <a:rPr lang="en-US"/>
              <a:pPr/>
              <a:t>2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49F61-48F0-6642-9723-37919C7C74D6}" type="slidenum">
              <a:rPr lang="en-US"/>
              <a:pPr/>
              <a:t>12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C78C7-806E-0945-B4BA-AF9049BD1D90}" type="slidenum">
              <a:rPr lang="en-US"/>
              <a:pPr/>
              <a:t>13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A0623-4CD2-3440-B192-0B51417FF1C1}" type="slidenum">
              <a:rPr lang="en-US"/>
              <a:pPr/>
              <a:t>14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F558E-1D1E-2947-BB4E-E72146BFFFF3}" type="slidenum">
              <a:rPr lang="en-US"/>
              <a:pPr/>
              <a:t>15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892C5-1DF0-C647-B249-585045FCEFD9}" type="slidenum">
              <a:rPr lang="en-US"/>
              <a:pPr/>
              <a:t>16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62F87-C1FD-774B-A461-6F7CBF79591F}" type="slidenum">
              <a:rPr lang="en-US"/>
              <a:pPr/>
              <a:t>17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EC42F-0B02-8F46-BE68-C9AC39874810}" type="slidenum">
              <a:rPr lang="en-US"/>
              <a:pPr/>
              <a:t>24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9B7BD-8827-C24E-9F0F-FF8B0EBC625C}" type="slidenum">
              <a:rPr lang="en-US"/>
              <a:pPr/>
              <a:t>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9B7BD-8827-C24E-9F0F-FF8B0EBC625C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88ACF-A525-0F48-87D3-5E2CDE813685}" type="slidenum">
              <a:rPr lang="en-US"/>
              <a:pPr/>
              <a:t>5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5DD8E-27CB-3C4D-8BB7-8C754CFC4D4A}" type="slidenum">
              <a:rPr lang="en-US"/>
              <a:pPr/>
              <a:t>7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171D0-909D-914D-B6DA-0C8E041E8ED5}" type="slidenum">
              <a:rPr lang="en-US"/>
              <a:pPr/>
              <a:t>8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24ED9-D2CF-4946-AD5A-FAB341F679DD}" type="slidenum">
              <a:rPr lang="en-US"/>
              <a:pPr/>
              <a:t>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5DD8E-27CB-3C4D-8BB7-8C754CFC4D4A}" type="slidenum">
              <a:rPr lang="en-US"/>
              <a:pPr/>
              <a:t>10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174B-932E-7D46-81EE-030AD66F36E0}" type="slidenum">
              <a:rPr lang="en-US"/>
              <a:pPr/>
              <a:t>11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385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mtClean="0"/>
            </a:lvl1pPr>
          </a:lstStyle>
          <a:p>
            <a:fld id="{14D55656-DA1F-FE46-9389-371B59730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9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Getting Connected</a:t>
            </a:r>
            <a:br>
              <a:rPr lang="en-US" altLang="en-US" dirty="0" smtClean="0"/>
            </a:br>
            <a:r>
              <a:rPr lang="en-US" altLang="en-US" dirty="0" smtClean="0"/>
              <a:t>Reliable Transport, Ethernet, Wireless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EAD66-7B6F-7548-840D-B97643AA95F9}" type="slidenum">
              <a:rPr lang="en-US"/>
              <a:pPr/>
              <a:t>10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</a:t>
            </a:r>
            <a:r>
              <a:rPr lang="en-US" dirty="0" smtClean="0"/>
              <a:t>Handling Misses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39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 frame arrives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Inspect </a:t>
            </a:r>
            <a:r>
              <a:rPr lang="en-US" i="1" dirty="0"/>
              <a:t>source</a:t>
            </a:r>
            <a:r>
              <a:rPr lang="en-US" dirty="0"/>
              <a:t> MAC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Associate address with the </a:t>
            </a:r>
            <a:r>
              <a:rPr lang="en-US" i="1" dirty="0"/>
              <a:t>incoming</a:t>
            </a:r>
            <a:r>
              <a:rPr lang="en-US" dirty="0"/>
              <a:t> 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mapping in the switch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the mapping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b="1" i="1" dirty="0">
                <a:solidFill>
                  <a:srgbClr val="0000FF"/>
                </a:solidFill>
              </a:rPr>
              <a:t>Soft state</a:t>
            </a:r>
            <a:endParaRPr lang="en-US" dirty="0"/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82021" name="Object 5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2" name="Object 6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3" name="Object 7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4" name="Object 8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2025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6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7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8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9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0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1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2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3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" charset="0"/>
              </a:rPr>
              <a:t>A</a:t>
            </a:r>
          </a:p>
        </p:txBody>
      </p:sp>
      <p:sp>
        <p:nvSpPr>
          <p:cNvPr id="982034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982035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982036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82037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8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9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latin typeface="Helvetica" charset="0"/>
              </a:rPr>
              <a:t>Switch just learned how to reach </a:t>
            </a:r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A and C</a:t>
            </a:r>
            <a:endParaRPr lang="en-US" dirty="0">
              <a:solidFill>
                <a:srgbClr val="FF3300"/>
              </a:solidFill>
              <a:latin typeface="Helvetica" charset="0"/>
            </a:endParaRPr>
          </a:p>
        </p:txBody>
      </p:sp>
      <p:sp>
        <p:nvSpPr>
          <p:cNvPr id="982040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3710"/>
              </p:ext>
            </p:extLst>
          </p:nvPr>
        </p:nvGraphicFramePr>
        <p:xfrm>
          <a:off x="5486400" y="3429000"/>
          <a:ext cx="3505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Incoming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 MAC</a:t>
                      </a:r>
                    </a:p>
                    <a:p>
                      <a:r>
                        <a:rPr lang="en-US" sz="1200" dirty="0" smtClean="0"/>
                        <a:t>(TTL)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Outgoing </a:t>
                      </a:r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Dst</a:t>
                      </a:r>
                      <a:r>
                        <a:rPr lang="en-US" sz="1200" dirty="0" smtClean="0"/>
                        <a:t> MAC</a:t>
                      </a:r>
                    </a:p>
                    <a:p>
                      <a:r>
                        <a:rPr lang="en-US" sz="1200" dirty="0" smtClean="0"/>
                        <a:t>(TTL)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C(5)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810000" y="5133201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Helvetica" charset="0"/>
              </a:rPr>
              <a:t>1</a:t>
            </a:r>
            <a:endParaRPr lang="en-US" sz="1200" dirty="0">
              <a:latin typeface="Helvetica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067128" y="4828401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2</a:t>
            </a:r>
            <a:endParaRPr lang="en-US" sz="1200" dirty="0">
              <a:latin typeface="Helvetica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19600" y="4953000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3</a:t>
            </a:r>
            <a:endParaRPr lang="en-US" sz="1200" dirty="0">
              <a:latin typeface="Helvetica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191000" y="5257800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4</a:t>
            </a:r>
            <a:endParaRPr lang="en-US" sz="1200" dirty="0">
              <a:latin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779" y="5486400"/>
            <a:ext cx="3385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5486400"/>
            <a:ext cx="3385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811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5946-9868-594B-B0D3-CB035D5AF22B}" type="slidenum">
              <a:rPr lang="en-US"/>
              <a:pPr/>
              <a:t>11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Can Lead to Loops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Switches sometimes need to broadcast frames</a:t>
            </a:r>
          </a:p>
          <a:p>
            <a:pPr lvl="1">
              <a:lnSpc>
                <a:spcPct val="90000"/>
              </a:lnSpc>
            </a:pPr>
            <a:r>
              <a:rPr lang="en-US"/>
              <a:t>Upon receiving a frame with an unfamiliar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Upon receiving a frame sent to the broadcast address</a:t>
            </a:r>
          </a:p>
          <a:p>
            <a:pPr lvl="1">
              <a:lnSpc>
                <a:spcPct val="90000"/>
              </a:lnSpc>
            </a:pPr>
            <a:r>
              <a:rPr lang="en-US"/>
              <a:t>Implemented by flooding</a:t>
            </a:r>
          </a:p>
          <a:p>
            <a:pPr>
              <a:lnSpc>
                <a:spcPct val="90000"/>
              </a:lnSpc>
            </a:pPr>
            <a:r>
              <a:rPr lang="en-US"/>
              <a:t>Flooding can lead to </a:t>
            </a:r>
            <a:r>
              <a:rPr lang="en-US">
                <a:solidFill>
                  <a:srgbClr val="FF3300"/>
                </a:solidFill>
              </a:rPr>
              <a:t>forwarding loops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E.g., if the network contains a cycle of switches</a:t>
            </a:r>
          </a:p>
          <a:p>
            <a:pPr lvl="2">
              <a:lnSpc>
                <a:spcPct val="90000"/>
              </a:lnSpc>
            </a:pPr>
            <a:r>
              <a:rPr lang="en-US"/>
              <a:t>Either accidentally, or by design for higher 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“Broadcast storm”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3043238" y="5665788"/>
            <a:ext cx="450850" cy="1238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988165" name="Line 5"/>
          <p:cNvSpPr>
            <a:spLocks noChangeShapeType="1"/>
          </p:cNvSpPr>
          <p:nvPr/>
        </p:nvSpPr>
        <p:spPr bwMode="auto">
          <a:xfrm flipH="1">
            <a:off x="3400425" y="4876800"/>
            <a:ext cx="9525" cy="588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66" name="Line 6"/>
          <p:cNvSpPr>
            <a:spLocks noChangeShapeType="1"/>
          </p:cNvSpPr>
          <p:nvPr/>
        </p:nvSpPr>
        <p:spPr bwMode="auto">
          <a:xfrm flipH="1">
            <a:off x="3351213" y="5789613"/>
            <a:ext cx="9525" cy="48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67" name="Line 7"/>
          <p:cNvSpPr>
            <a:spLocks noChangeShapeType="1"/>
          </p:cNvSpPr>
          <p:nvPr/>
        </p:nvSpPr>
        <p:spPr bwMode="auto">
          <a:xfrm>
            <a:off x="1752600" y="4876800"/>
            <a:ext cx="52689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68" name="Rectangle 8"/>
          <p:cNvSpPr>
            <a:spLocks noChangeArrowheads="1"/>
          </p:cNvSpPr>
          <p:nvPr/>
        </p:nvSpPr>
        <p:spPr bwMode="auto">
          <a:xfrm>
            <a:off x="5253038" y="5665788"/>
            <a:ext cx="450850" cy="1238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988169" name="Line 9"/>
          <p:cNvSpPr>
            <a:spLocks noChangeShapeType="1"/>
          </p:cNvSpPr>
          <p:nvPr/>
        </p:nvSpPr>
        <p:spPr bwMode="auto">
          <a:xfrm flipH="1">
            <a:off x="5610225" y="4876800"/>
            <a:ext cx="9525" cy="588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0" name="Line 10"/>
          <p:cNvSpPr>
            <a:spLocks noChangeShapeType="1"/>
          </p:cNvSpPr>
          <p:nvPr/>
        </p:nvSpPr>
        <p:spPr bwMode="auto">
          <a:xfrm flipH="1">
            <a:off x="5561013" y="5789613"/>
            <a:ext cx="9525" cy="48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1" name="Line 11"/>
          <p:cNvSpPr>
            <a:spLocks noChangeShapeType="1"/>
          </p:cNvSpPr>
          <p:nvPr/>
        </p:nvSpPr>
        <p:spPr bwMode="auto">
          <a:xfrm>
            <a:off x="1800225" y="6273800"/>
            <a:ext cx="52689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2" name="Line 12"/>
          <p:cNvSpPr>
            <a:spLocks noChangeShapeType="1"/>
          </p:cNvSpPr>
          <p:nvPr/>
        </p:nvSpPr>
        <p:spPr bwMode="auto">
          <a:xfrm>
            <a:off x="2728913" y="509270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3" name="Line 13"/>
          <p:cNvSpPr>
            <a:spLocks noChangeShapeType="1"/>
          </p:cNvSpPr>
          <p:nvPr/>
        </p:nvSpPr>
        <p:spPr bwMode="auto">
          <a:xfrm flipV="1">
            <a:off x="5068888" y="509270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4" name="Line 14"/>
          <p:cNvSpPr>
            <a:spLocks noChangeShapeType="1"/>
          </p:cNvSpPr>
          <p:nvPr/>
        </p:nvSpPr>
        <p:spPr bwMode="auto">
          <a:xfrm>
            <a:off x="3810000" y="6477000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175" name="Line 15"/>
          <p:cNvSpPr>
            <a:spLocks noChangeShapeType="1"/>
          </p:cNvSpPr>
          <p:nvPr/>
        </p:nvSpPr>
        <p:spPr bwMode="auto">
          <a:xfrm flipH="1">
            <a:off x="3886200" y="4648200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5689F-7461-924D-8044-8001BE139073}" type="slidenum">
              <a:rPr lang="en-US"/>
              <a:pPr/>
              <a:t>12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Spanning Trees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7"/>
            <a:ext cx="8686800" cy="2786063"/>
          </a:xfrm>
        </p:spPr>
        <p:txBody>
          <a:bodyPr/>
          <a:lstStyle/>
          <a:p>
            <a:r>
              <a:rPr lang="en-US" sz="2400" dirty="0"/>
              <a:t>Ensure the forwarding </a:t>
            </a:r>
            <a:r>
              <a:rPr lang="en-US" sz="2400" dirty="0">
                <a:solidFill>
                  <a:srgbClr val="0000FF"/>
                </a:solidFill>
              </a:rPr>
              <a:t>topology</a:t>
            </a:r>
            <a:r>
              <a:rPr lang="en-US" sz="2400" dirty="0"/>
              <a:t> has no loops</a:t>
            </a:r>
          </a:p>
          <a:p>
            <a:pPr lvl="1"/>
            <a:r>
              <a:rPr lang="en-US" dirty="0"/>
              <a:t>Avoid using some of the links when flooding</a:t>
            </a:r>
          </a:p>
          <a:p>
            <a:pPr lvl="1"/>
            <a:r>
              <a:rPr lang="en-US" dirty="0"/>
              <a:t>… to prevent loop from forming</a:t>
            </a:r>
          </a:p>
          <a:p>
            <a:pPr>
              <a:lnSpc>
                <a:spcPct val="80000"/>
              </a:lnSpc>
              <a:buClr>
                <a:schemeClr val="tx2"/>
              </a:buClr>
            </a:pPr>
            <a:r>
              <a:rPr lang="en-US" sz="2400" dirty="0">
                <a:solidFill>
                  <a:srgbClr val="0000FF"/>
                </a:solidFill>
              </a:rPr>
              <a:t>Spanning tree  </a:t>
            </a:r>
            <a:endParaRPr lang="en-US" sz="2400" dirty="0"/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FF3300"/>
                </a:solidFill>
              </a:rPr>
              <a:t>Sub-graph</a:t>
            </a:r>
            <a:r>
              <a:rPr lang="en-US" dirty="0"/>
              <a:t> that covers all vertices but </a:t>
            </a:r>
            <a:r>
              <a:rPr lang="en-US" i="1" dirty="0"/>
              <a:t>contains no cycles</a:t>
            </a:r>
            <a:endParaRPr lang="en-US" dirty="0"/>
          </a:p>
          <a:p>
            <a:pPr lvl="1"/>
            <a:r>
              <a:rPr lang="en-US" dirty="0"/>
              <a:t>Links not in the spanning tree do not forward frames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6138" y="3929063"/>
            <a:ext cx="2459037" cy="2647950"/>
            <a:chOff x="533" y="2475"/>
            <a:chExt cx="1549" cy="1668"/>
          </a:xfrm>
        </p:grpSpPr>
        <p:sp>
          <p:nvSpPr>
            <p:cNvPr id="990213" name="Oval 5"/>
            <p:cNvSpPr>
              <a:spLocks noChangeArrowheads="1"/>
            </p:cNvSpPr>
            <p:nvPr/>
          </p:nvSpPr>
          <p:spPr bwMode="auto">
            <a:xfrm>
              <a:off x="1235" y="2475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4" name="Oval 6"/>
            <p:cNvSpPr>
              <a:spLocks noChangeArrowheads="1"/>
            </p:cNvSpPr>
            <p:nvPr/>
          </p:nvSpPr>
          <p:spPr bwMode="auto">
            <a:xfrm>
              <a:off x="727" y="3007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5" name="Oval 7"/>
            <p:cNvSpPr>
              <a:spLocks noChangeArrowheads="1"/>
            </p:cNvSpPr>
            <p:nvPr/>
          </p:nvSpPr>
          <p:spPr bwMode="auto">
            <a:xfrm>
              <a:off x="1743" y="3007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6" name="Oval 8"/>
            <p:cNvSpPr>
              <a:spLocks noChangeArrowheads="1"/>
            </p:cNvSpPr>
            <p:nvPr/>
          </p:nvSpPr>
          <p:spPr bwMode="auto">
            <a:xfrm>
              <a:off x="1187" y="3370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7" name="Oval 9"/>
            <p:cNvSpPr>
              <a:spLocks noChangeArrowheads="1"/>
            </p:cNvSpPr>
            <p:nvPr/>
          </p:nvSpPr>
          <p:spPr bwMode="auto">
            <a:xfrm>
              <a:off x="1816" y="3781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8" name="Oval 10"/>
            <p:cNvSpPr>
              <a:spLocks noChangeArrowheads="1"/>
            </p:cNvSpPr>
            <p:nvPr/>
          </p:nvSpPr>
          <p:spPr bwMode="auto">
            <a:xfrm>
              <a:off x="533" y="3636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19" name="Oval 11"/>
            <p:cNvSpPr>
              <a:spLocks noChangeArrowheads="1"/>
            </p:cNvSpPr>
            <p:nvPr/>
          </p:nvSpPr>
          <p:spPr bwMode="auto">
            <a:xfrm>
              <a:off x="1041" y="3902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0" name="Line 12"/>
            <p:cNvSpPr>
              <a:spLocks noChangeShapeType="1"/>
            </p:cNvSpPr>
            <p:nvPr/>
          </p:nvSpPr>
          <p:spPr bwMode="auto">
            <a:xfrm flipH="1">
              <a:off x="945" y="2692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1" name="Line 13"/>
            <p:cNvSpPr>
              <a:spLocks noChangeShapeType="1"/>
            </p:cNvSpPr>
            <p:nvPr/>
          </p:nvSpPr>
          <p:spPr bwMode="auto">
            <a:xfrm>
              <a:off x="1477" y="2668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2" name="Line 14"/>
            <p:cNvSpPr>
              <a:spLocks noChangeShapeType="1"/>
            </p:cNvSpPr>
            <p:nvPr/>
          </p:nvSpPr>
          <p:spPr bwMode="auto">
            <a:xfrm>
              <a:off x="945" y="3200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3" name="Line 15"/>
            <p:cNvSpPr>
              <a:spLocks noChangeShapeType="1"/>
            </p:cNvSpPr>
            <p:nvPr/>
          </p:nvSpPr>
          <p:spPr bwMode="auto">
            <a:xfrm>
              <a:off x="1404" y="3563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4" name="Line 16"/>
            <p:cNvSpPr>
              <a:spLocks noChangeShapeType="1"/>
            </p:cNvSpPr>
            <p:nvPr/>
          </p:nvSpPr>
          <p:spPr bwMode="auto">
            <a:xfrm>
              <a:off x="1888" y="3249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5" name="Line 17"/>
            <p:cNvSpPr>
              <a:spLocks noChangeShapeType="1"/>
            </p:cNvSpPr>
            <p:nvPr/>
          </p:nvSpPr>
          <p:spPr bwMode="auto">
            <a:xfrm>
              <a:off x="1380" y="2716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6" name="Line 18"/>
            <p:cNvSpPr>
              <a:spLocks noChangeShapeType="1"/>
            </p:cNvSpPr>
            <p:nvPr/>
          </p:nvSpPr>
          <p:spPr bwMode="auto">
            <a:xfrm flipV="1">
              <a:off x="775" y="3563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7" name="Line 19"/>
            <p:cNvSpPr>
              <a:spLocks noChangeShapeType="1"/>
            </p:cNvSpPr>
            <p:nvPr/>
          </p:nvSpPr>
          <p:spPr bwMode="auto">
            <a:xfrm flipV="1">
              <a:off x="1187" y="3587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28" name="Line 20"/>
            <p:cNvSpPr>
              <a:spLocks noChangeShapeType="1"/>
            </p:cNvSpPr>
            <p:nvPr/>
          </p:nvSpPr>
          <p:spPr bwMode="auto">
            <a:xfrm flipH="1" flipV="1">
              <a:off x="750" y="3829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0229" name="AutoShape 21"/>
          <p:cNvSpPr>
            <a:spLocks noChangeArrowheads="1"/>
          </p:cNvSpPr>
          <p:nvPr/>
        </p:nvSpPr>
        <p:spPr bwMode="auto">
          <a:xfrm>
            <a:off x="3881438" y="4773613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86425" y="3967163"/>
            <a:ext cx="2459038" cy="2647950"/>
            <a:chOff x="3582" y="2499"/>
            <a:chExt cx="1549" cy="1668"/>
          </a:xfrm>
        </p:grpSpPr>
        <p:sp>
          <p:nvSpPr>
            <p:cNvPr id="990231" name="Oval 23"/>
            <p:cNvSpPr>
              <a:spLocks noChangeArrowheads="1"/>
            </p:cNvSpPr>
            <p:nvPr/>
          </p:nvSpPr>
          <p:spPr bwMode="auto">
            <a:xfrm>
              <a:off x="4284" y="2499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2" name="Oval 24"/>
            <p:cNvSpPr>
              <a:spLocks noChangeArrowheads="1"/>
            </p:cNvSpPr>
            <p:nvPr/>
          </p:nvSpPr>
          <p:spPr bwMode="auto">
            <a:xfrm>
              <a:off x="3776" y="3031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3" name="Oval 25"/>
            <p:cNvSpPr>
              <a:spLocks noChangeArrowheads="1"/>
            </p:cNvSpPr>
            <p:nvPr/>
          </p:nvSpPr>
          <p:spPr bwMode="auto">
            <a:xfrm>
              <a:off x="4792" y="3031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4" name="Oval 26"/>
            <p:cNvSpPr>
              <a:spLocks noChangeArrowheads="1"/>
            </p:cNvSpPr>
            <p:nvPr/>
          </p:nvSpPr>
          <p:spPr bwMode="auto">
            <a:xfrm>
              <a:off x="4236" y="3394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5" name="Oval 27"/>
            <p:cNvSpPr>
              <a:spLocks noChangeArrowheads="1"/>
            </p:cNvSpPr>
            <p:nvPr/>
          </p:nvSpPr>
          <p:spPr bwMode="auto">
            <a:xfrm>
              <a:off x="4865" y="3805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6" name="Oval 28"/>
            <p:cNvSpPr>
              <a:spLocks noChangeArrowheads="1"/>
            </p:cNvSpPr>
            <p:nvPr/>
          </p:nvSpPr>
          <p:spPr bwMode="auto">
            <a:xfrm>
              <a:off x="3582" y="3660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7" name="Oval 29"/>
            <p:cNvSpPr>
              <a:spLocks noChangeArrowheads="1"/>
            </p:cNvSpPr>
            <p:nvPr/>
          </p:nvSpPr>
          <p:spPr bwMode="auto">
            <a:xfrm>
              <a:off x="4090" y="3926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8" name="Line 30"/>
            <p:cNvSpPr>
              <a:spLocks noChangeShapeType="1"/>
            </p:cNvSpPr>
            <p:nvPr/>
          </p:nvSpPr>
          <p:spPr bwMode="auto">
            <a:xfrm flipH="1">
              <a:off x="3994" y="2716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39" name="Line 31"/>
            <p:cNvSpPr>
              <a:spLocks noChangeShapeType="1"/>
            </p:cNvSpPr>
            <p:nvPr/>
          </p:nvSpPr>
          <p:spPr bwMode="auto">
            <a:xfrm>
              <a:off x="4526" y="2692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0" name="Line 32"/>
            <p:cNvSpPr>
              <a:spLocks noChangeShapeType="1"/>
            </p:cNvSpPr>
            <p:nvPr/>
          </p:nvSpPr>
          <p:spPr bwMode="auto">
            <a:xfrm>
              <a:off x="3994" y="3224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1" name="Line 33"/>
            <p:cNvSpPr>
              <a:spLocks noChangeShapeType="1"/>
            </p:cNvSpPr>
            <p:nvPr/>
          </p:nvSpPr>
          <p:spPr bwMode="auto">
            <a:xfrm>
              <a:off x="4453" y="3587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2" name="Line 34"/>
            <p:cNvSpPr>
              <a:spLocks noChangeShapeType="1"/>
            </p:cNvSpPr>
            <p:nvPr/>
          </p:nvSpPr>
          <p:spPr bwMode="auto">
            <a:xfrm>
              <a:off x="4937" y="3273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3" name="Line 35"/>
            <p:cNvSpPr>
              <a:spLocks noChangeShapeType="1"/>
            </p:cNvSpPr>
            <p:nvPr/>
          </p:nvSpPr>
          <p:spPr bwMode="auto">
            <a:xfrm>
              <a:off x="4429" y="2740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4" name="Line 36"/>
            <p:cNvSpPr>
              <a:spLocks noChangeShapeType="1"/>
            </p:cNvSpPr>
            <p:nvPr/>
          </p:nvSpPr>
          <p:spPr bwMode="auto">
            <a:xfrm flipV="1">
              <a:off x="3824" y="3587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5" name="Line 37"/>
            <p:cNvSpPr>
              <a:spLocks noChangeShapeType="1"/>
            </p:cNvSpPr>
            <p:nvPr/>
          </p:nvSpPr>
          <p:spPr bwMode="auto">
            <a:xfrm flipV="1">
              <a:off x="4236" y="3611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246" name="Line 38"/>
            <p:cNvSpPr>
              <a:spLocks noChangeShapeType="1"/>
            </p:cNvSpPr>
            <p:nvPr/>
          </p:nvSpPr>
          <p:spPr bwMode="auto">
            <a:xfrm flipH="1" flipV="1">
              <a:off x="3799" y="3853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8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9181-2D28-734E-9B28-17A7E8C4ADDF}" type="slidenum">
              <a:rPr lang="en-US"/>
              <a:pPr/>
              <a:t>13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411662"/>
          </a:xfrm>
        </p:spPr>
        <p:txBody>
          <a:bodyPr/>
          <a:lstStyle/>
          <a:p>
            <a:r>
              <a:rPr lang="en-US" sz="2400" dirty="0"/>
              <a:t>D</a:t>
            </a:r>
            <a:r>
              <a:rPr lang="en-US" sz="2400" dirty="0" smtClean="0"/>
              <a:t>istributed </a:t>
            </a:r>
            <a:r>
              <a:rPr lang="en-US" sz="2400" dirty="0"/>
              <a:t>algorithm</a:t>
            </a:r>
          </a:p>
          <a:p>
            <a:pPr lvl="1"/>
            <a:r>
              <a:rPr lang="en-US" sz="2000" dirty="0"/>
              <a:t>Switches cooperate to build the spanning tree</a:t>
            </a:r>
          </a:p>
          <a:p>
            <a:pPr lvl="1"/>
            <a:r>
              <a:rPr lang="en-US" sz="2000" dirty="0"/>
              <a:t>… and </a:t>
            </a:r>
            <a:r>
              <a:rPr lang="en-US" sz="2000" dirty="0">
                <a:solidFill>
                  <a:srgbClr val="0000FF"/>
                </a:solidFill>
              </a:rPr>
              <a:t>adapt automatically</a:t>
            </a:r>
            <a:r>
              <a:rPr lang="en-US" sz="2000" dirty="0"/>
              <a:t> when </a:t>
            </a:r>
            <a:r>
              <a:rPr lang="en-US" sz="2000" dirty="0">
                <a:solidFill>
                  <a:srgbClr val="FF3300"/>
                </a:solidFill>
              </a:rPr>
              <a:t>failures</a:t>
            </a:r>
            <a:r>
              <a:rPr lang="en-US" sz="2000" dirty="0"/>
              <a:t> occur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lgorithm</a:t>
            </a:r>
            <a:endParaRPr lang="en-US" sz="2400" dirty="0"/>
          </a:p>
          <a:p>
            <a:pPr lvl="1"/>
            <a:r>
              <a:rPr lang="en-US" sz="2000" dirty="0"/>
              <a:t>Switches need to </a:t>
            </a:r>
            <a:r>
              <a:rPr lang="en-US" sz="2000" dirty="0">
                <a:solidFill>
                  <a:srgbClr val="0000FF"/>
                </a:solidFill>
              </a:rPr>
              <a:t>elect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0000FF"/>
                </a:solidFill>
              </a:rPr>
              <a:t>root</a:t>
            </a:r>
            <a:endParaRPr lang="en-US" sz="2000" dirty="0"/>
          </a:p>
          <a:p>
            <a:pPr lvl="2"/>
            <a:r>
              <a:rPr lang="en-US" dirty="0"/>
              <a:t>The switch </a:t>
            </a:r>
            <a:r>
              <a:rPr lang="en-US" dirty="0" smtClean="0"/>
              <a:t>w</a:t>
            </a:r>
            <a:r>
              <a:rPr lang="en-US" dirty="0" smtClean="0"/>
              <a:t>ith</a:t>
            </a:r>
            <a:r>
              <a:rPr lang="en-US" dirty="0" smtClean="0"/>
              <a:t> </a:t>
            </a:r>
            <a:r>
              <a:rPr lang="en-US" dirty="0"/>
              <a:t>smallest identifier (MAC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Each switch determines if its interface </a:t>
            </a:r>
            <a:br>
              <a:rPr lang="en-US" sz="2000" dirty="0"/>
            </a:br>
            <a:r>
              <a:rPr lang="en-US" sz="2000" dirty="0"/>
              <a:t>is on the </a:t>
            </a:r>
            <a:r>
              <a:rPr lang="en-US" sz="2000" dirty="0">
                <a:solidFill>
                  <a:srgbClr val="0000FF"/>
                </a:solidFill>
              </a:rPr>
              <a:t>shortest path</a:t>
            </a:r>
            <a:r>
              <a:rPr lang="en-US" sz="2000" dirty="0"/>
              <a:t> from the root</a:t>
            </a:r>
          </a:p>
          <a:p>
            <a:pPr lvl="2"/>
            <a:r>
              <a:rPr lang="en-US" dirty="0"/>
              <a:t>Excludes it from the tree if not</a:t>
            </a:r>
          </a:p>
          <a:p>
            <a:pPr lvl="1"/>
            <a:r>
              <a:rPr lang="en-US" sz="2000" dirty="0"/>
              <a:t>Messages (Y, d, X</a:t>
            </a:r>
            <a:r>
              <a:rPr lang="en-US" sz="2000" dirty="0" smtClean="0"/>
              <a:t>)</a:t>
            </a:r>
          </a:p>
          <a:p>
            <a:pPr lvl="2"/>
            <a:r>
              <a:rPr lang="en-US" dirty="0" smtClean="0"/>
              <a:t>Propose Y </a:t>
            </a:r>
            <a:r>
              <a:rPr lang="en-US" dirty="0"/>
              <a:t>as the root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istance </a:t>
            </a:r>
            <a:r>
              <a:rPr lang="en-US" dirty="0"/>
              <a:t>is d</a:t>
            </a:r>
          </a:p>
          <a:p>
            <a:pPr lvl="2"/>
            <a:r>
              <a:rPr lang="en-US" dirty="0" smtClean="0"/>
              <a:t>From </a:t>
            </a:r>
            <a:r>
              <a:rPr lang="en-US" dirty="0"/>
              <a:t>node </a:t>
            </a:r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57700" y="3275013"/>
            <a:ext cx="4070350" cy="3457575"/>
            <a:chOff x="2808" y="2063"/>
            <a:chExt cx="2564" cy="2178"/>
          </a:xfrm>
        </p:grpSpPr>
        <p:sp>
          <p:nvSpPr>
            <p:cNvPr id="992261" name="Oval 5"/>
            <p:cNvSpPr>
              <a:spLocks noChangeArrowheads="1"/>
            </p:cNvSpPr>
            <p:nvPr/>
          </p:nvSpPr>
          <p:spPr bwMode="auto">
            <a:xfrm>
              <a:off x="4525" y="2329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2" name="Oval 6"/>
            <p:cNvSpPr>
              <a:spLocks noChangeArrowheads="1"/>
            </p:cNvSpPr>
            <p:nvPr/>
          </p:nvSpPr>
          <p:spPr bwMode="auto">
            <a:xfrm>
              <a:off x="4017" y="2861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3" name="Oval 7"/>
            <p:cNvSpPr>
              <a:spLocks noChangeArrowheads="1"/>
            </p:cNvSpPr>
            <p:nvPr/>
          </p:nvSpPr>
          <p:spPr bwMode="auto">
            <a:xfrm>
              <a:off x="5033" y="2861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4" name="Oval 8"/>
            <p:cNvSpPr>
              <a:spLocks noChangeArrowheads="1"/>
            </p:cNvSpPr>
            <p:nvPr/>
          </p:nvSpPr>
          <p:spPr bwMode="auto">
            <a:xfrm>
              <a:off x="4477" y="3224"/>
              <a:ext cx="266" cy="242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5" name="Oval 9"/>
            <p:cNvSpPr>
              <a:spLocks noChangeArrowheads="1"/>
            </p:cNvSpPr>
            <p:nvPr/>
          </p:nvSpPr>
          <p:spPr bwMode="auto">
            <a:xfrm>
              <a:off x="5106" y="3635"/>
              <a:ext cx="266" cy="242"/>
            </a:xfrm>
            <a:prstGeom prst="ellipse">
              <a:avLst/>
            </a:prstGeom>
            <a:solidFill>
              <a:srgbClr val="0000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6" name="Oval 10"/>
            <p:cNvSpPr>
              <a:spLocks noChangeArrowheads="1"/>
            </p:cNvSpPr>
            <p:nvPr/>
          </p:nvSpPr>
          <p:spPr bwMode="auto">
            <a:xfrm>
              <a:off x="3823" y="3490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7" name="Oval 11"/>
            <p:cNvSpPr>
              <a:spLocks noChangeArrowheads="1"/>
            </p:cNvSpPr>
            <p:nvPr/>
          </p:nvSpPr>
          <p:spPr bwMode="auto">
            <a:xfrm>
              <a:off x="4331" y="3756"/>
              <a:ext cx="266" cy="241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8" name="Line 12"/>
            <p:cNvSpPr>
              <a:spLocks noChangeShapeType="1"/>
            </p:cNvSpPr>
            <p:nvPr/>
          </p:nvSpPr>
          <p:spPr bwMode="auto">
            <a:xfrm flipH="1">
              <a:off x="4235" y="2546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69" name="Line 13"/>
            <p:cNvSpPr>
              <a:spLocks noChangeShapeType="1"/>
            </p:cNvSpPr>
            <p:nvPr/>
          </p:nvSpPr>
          <p:spPr bwMode="auto">
            <a:xfrm>
              <a:off x="4767" y="2522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0" name="Line 14"/>
            <p:cNvSpPr>
              <a:spLocks noChangeShapeType="1"/>
            </p:cNvSpPr>
            <p:nvPr/>
          </p:nvSpPr>
          <p:spPr bwMode="auto">
            <a:xfrm>
              <a:off x="4235" y="3054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1" name="Line 15"/>
            <p:cNvSpPr>
              <a:spLocks noChangeShapeType="1"/>
            </p:cNvSpPr>
            <p:nvPr/>
          </p:nvSpPr>
          <p:spPr bwMode="auto">
            <a:xfrm>
              <a:off x="4694" y="3417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2" name="Line 16"/>
            <p:cNvSpPr>
              <a:spLocks noChangeShapeType="1"/>
            </p:cNvSpPr>
            <p:nvPr/>
          </p:nvSpPr>
          <p:spPr bwMode="auto">
            <a:xfrm>
              <a:off x="5178" y="3103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3" name="Line 17"/>
            <p:cNvSpPr>
              <a:spLocks noChangeShapeType="1"/>
            </p:cNvSpPr>
            <p:nvPr/>
          </p:nvSpPr>
          <p:spPr bwMode="auto">
            <a:xfrm>
              <a:off x="4670" y="2570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4" name="Line 18"/>
            <p:cNvSpPr>
              <a:spLocks noChangeShapeType="1"/>
            </p:cNvSpPr>
            <p:nvPr/>
          </p:nvSpPr>
          <p:spPr bwMode="auto">
            <a:xfrm flipV="1">
              <a:off x="4065" y="3417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5" name="Line 19"/>
            <p:cNvSpPr>
              <a:spLocks noChangeShapeType="1"/>
            </p:cNvSpPr>
            <p:nvPr/>
          </p:nvSpPr>
          <p:spPr bwMode="auto">
            <a:xfrm flipV="1">
              <a:off x="4477" y="3441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6" name="Line 20"/>
            <p:cNvSpPr>
              <a:spLocks noChangeShapeType="1"/>
            </p:cNvSpPr>
            <p:nvPr/>
          </p:nvSpPr>
          <p:spPr bwMode="auto">
            <a:xfrm flipH="1" flipV="1">
              <a:off x="4040" y="3683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7" name="Text Box 21"/>
            <p:cNvSpPr txBox="1">
              <a:spLocks noChangeArrowheads="1"/>
            </p:cNvSpPr>
            <p:nvPr/>
          </p:nvSpPr>
          <p:spPr bwMode="auto">
            <a:xfrm>
              <a:off x="4405" y="2063"/>
              <a:ext cx="427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Helvetica" charset="0"/>
                </a:rPr>
                <a:t>root</a:t>
              </a:r>
            </a:p>
          </p:txBody>
        </p:sp>
        <p:sp>
          <p:nvSpPr>
            <p:cNvPr id="992278" name="Freeform 22"/>
            <p:cNvSpPr>
              <a:spLocks/>
            </p:cNvSpPr>
            <p:nvPr/>
          </p:nvSpPr>
          <p:spPr bwMode="auto">
            <a:xfrm>
              <a:off x="3631" y="3006"/>
              <a:ext cx="1185" cy="339"/>
            </a:xfrm>
            <a:custGeom>
              <a:avLst/>
              <a:gdLst/>
              <a:ahLst/>
              <a:cxnLst>
                <a:cxn ang="0">
                  <a:pos x="0" y="339"/>
                </a:cxn>
                <a:cxn ang="0">
                  <a:pos x="1185" y="0"/>
                </a:cxn>
              </a:cxnLst>
              <a:rect l="0" t="0" r="r" b="b"/>
              <a:pathLst>
                <a:path w="1185" h="339">
                  <a:moveTo>
                    <a:pt x="0" y="339"/>
                  </a:moveTo>
                  <a:cubicBezTo>
                    <a:pt x="0" y="339"/>
                    <a:pt x="592" y="169"/>
                    <a:pt x="1185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79" name="Text Box 23"/>
            <p:cNvSpPr txBox="1">
              <a:spLocks noChangeArrowheads="1"/>
            </p:cNvSpPr>
            <p:nvPr/>
          </p:nvSpPr>
          <p:spPr bwMode="auto">
            <a:xfrm>
              <a:off x="2808" y="3224"/>
              <a:ext cx="76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Helvetica" charset="0"/>
                </a:rPr>
                <a:t>One hop</a:t>
              </a:r>
            </a:p>
          </p:txBody>
        </p:sp>
        <p:sp>
          <p:nvSpPr>
            <p:cNvPr id="992280" name="Line 24"/>
            <p:cNvSpPr>
              <a:spLocks noChangeShapeType="1"/>
            </p:cNvSpPr>
            <p:nvPr/>
          </p:nvSpPr>
          <p:spPr bwMode="auto">
            <a:xfrm flipV="1">
              <a:off x="4864" y="3587"/>
              <a:ext cx="25" cy="4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281" name="Text Box 25"/>
            <p:cNvSpPr txBox="1">
              <a:spLocks noChangeArrowheads="1"/>
            </p:cNvSpPr>
            <p:nvPr/>
          </p:nvSpPr>
          <p:spPr bwMode="auto">
            <a:xfrm>
              <a:off x="4394" y="3991"/>
              <a:ext cx="9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Helvetica" charset="0"/>
                </a:rPr>
                <a:t>Three hops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7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581E4-6026-C64F-BD67-7E6A6311EA12}" type="slidenum">
              <a:rPr lang="en-US"/>
              <a:pPr/>
              <a:t>14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Switch sends a message out every interface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proposing </a:t>
            </a:r>
            <a:r>
              <a:rPr lang="en-US" sz="2000" dirty="0"/>
              <a:t>itself as the root with distance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switch X announces (X, 0, X)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Upon receiving message (Y, </a:t>
            </a:r>
            <a:r>
              <a:rPr lang="en-US" sz="2000" dirty="0" err="1"/>
              <a:t>d</a:t>
            </a:r>
            <a:r>
              <a:rPr lang="en-US" sz="2000" dirty="0"/>
              <a:t>, Z) from Z, check Y’s id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new id smaller, start viewing that switch as root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1 to the distance received from a neighbor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Identify interfaces not on shortest path to the root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… and exclude them from the spanning </a:t>
            </a:r>
            <a:r>
              <a:rPr lang="en-US" sz="2000" dirty="0" smtClean="0"/>
              <a:t>tree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root or shortest distance to it </a:t>
            </a:r>
            <a:r>
              <a:rPr lang="en-US" sz="2400" dirty="0">
                <a:solidFill>
                  <a:srgbClr val="FF3300"/>
                </a:solidFill>
              </a:rPr>
              <a:t>changed</a:t>
            </a:r>
            <a:r>
              <a:rPr lang="en-US" sz="2400" dirty="0"/>
              <a:t>, flood updated 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8069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B846-9A4B-F049-84B7-A685A7C69340}" type="slidenum">
              <a:rPr lang="en-US"/>
              <a:pPr/>
              <a:t>15</a:t>
            </a:fld>
            <a:endParaRPr 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From Switch #4’s 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7" y="1295400"/>
            <a:ext cx="5726113" cy="5486400"/>
          </a:xfrm>
        </p:spPr>
        <p:txBody>
          <a:bodyPr/>
          <a:lstStyle/>
          <a:p>
            <a:r>
              <a:rPr lang="en-US" sz="2400" dirty="0"/>
              <a:t>Switch #4 thinks it is the root</a:t>
            </a:r>
          </a:p>
          <a:p>
            <a:pPr lvl="1"/>
            <a:r>
              <a:rPr lang="en-US" dirty="0"/>
              <a:t>Sends (4, 0, 4) message to 2 and 7</a:t>
            </a:r>
          </a:p>
          <a:p>
            <a:r>
              <a:rPr lang="en-US" sz="2400" dirty="0"/>
              <a:t>Then, switch #4 hears from #2</a:t>
            </a:r>
          </a:p>
          <a:p>
            <a:pPr lvl="1"/>
            <a:r>
              <a:rPr lang="en-US" dirty="0"/>
              <a:t>Receives (2, 0, 2) message from 2</a:t>
            </a:r>
          </a:p>
          <a:p>
            <a:pPr lvl="1"/>
            <a:r>
              <a:rPr lang="en-US" dirty="0"/>
              <a:t>… and thinks that #2 is the root</a:t>
            </a:r>
          </a:p>
          <a:p>
            <a:pPr lvl="1"/>
            <a:r>
              <a:rPr lang="en-US" dirty="0"/>
              <a:t>And realizes it is just one hop away</a:t>
            </a:r>
          </a:p>
          <a:p>
            <a:r>
              <a:rPr lang="en-US" sz="2400" dirty="0"/>
              <a:t>Then, switch #4 hears from #7</a:t>
            </a:r>
          </a:p>
          <a:p>
            <a:pPr lvl="1"/>
            <a:r>
              <a:rPr lang="en-US" dirty="0"/>
              <a:t>Receives (2, 1, 7) from 7</a:t>
            </a:r>
          </a:p>
          <a:p>
            <a:pPr lvl="1"/>
            <a:r>
              <a:rPr lang="en-US" dirty="0"/>
              <a:t>And realizes this is a longer path</a:t>
            </a:r>
          </a:p>
          <a:p>
            <a:pPr lvl="1"/>
            <a:r>
              <a:rPr lang="en-US" dirty="0"/>
              <a:t>So, prefers its own one-hop path</a:t>
            </a:r>
          </a:p>
          <a:p>
            <a:pPr lvl="1"/>
            <a:r>
              <a:rPr lang="en-US" dirty="0"/>
              <a:t>And removes 4-7 link from the tree</a:t>
            </a:r>
          </a:p>
        </p:txBody>
      </p:sp>
      <p:sp>
        <p:nvSpPr>
          <p:cNvPr id="996356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996357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58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59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0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1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2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3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4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5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6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7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8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69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70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71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372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996373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996374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996375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996376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996377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139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BB7-C72D-964E-BC3D-0DDD68E35305}" type="slidenum">
              <a:rPr lang="en-US"/>
              <a:pPr/>
              <a:t>16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From Switch #4’s 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7" y="1219200"/>
            <a:ext cx="5802313" cy="5486400"/>
          </a:xfrm>
        </p:spPr>
        <p:txBody>
          <a:bodyPr/>
          <a:lstStyle/>
          <a:p>
            <a:r>
              <a:rPr lang="en-US" sz="2400" dirty="0"/>
              <a:t>Switch #2 hears about switch #1</a:t>
            </a:r>
          </a:p>
          <a:p>
            <a:pPr lvl="1"/>
            <a:r>
              <a:rPr lang="en-US" sz="2000" dirty="0"/>
              <a:t>Switch 2 hears (1, 1, 3) from 3</a:t>
            </a:r>
          </a:p>
          <a:p>
            <a:pPr lvl="1"/>
            <a:r>
              <a:rPr lang="en-US" sz="2000" dirty="0"/>
              <a:t>Switch 2 starts treating 1 as root</a:t>
            </a:r>
          </a:p>
          <a:p>
            <a:pPr lvl="1"/>
            <a:r>
              <a:rPr lang="en-US" sz="2000" dirty="0"/>
              <a:t>And sends (1, 2, 2) to neighbors</a:t>
            </a:r>
          </a:p>
          <a:p>
            <a:r>
              <a:rPr lang="en-US" sz="2400" dirty="0"/>
              <a:t>Switch #4 hears from switch #2</a:t>
            </a:r>
          </a:p>
          <a:p>
            <a:pPr lvl="1"/>
            <a:r>
              <a:rPr lang="en-US" sz="2000" dirty="0"/>
              <a:t>Switch 4 starts treating 1 as root</a:t>
            </a:r>
          </a:p>
          <a:p>
            <a:pPr lvl="1"/>
            <a:r>
              <a:rPr lang="en-US" sz="2000" dirty="0"/>
              <a:t>And sends (1, 3, 4) to neighbors</a:t>
            </a:r>
          </a:p>
          <a:p>
            <a:r>
              <a:rPr lang="en-US" sz="2400" dirty="0"/>
              <a:t>Switch #4 hears from switch #7</a:t>
            </a:r>
          </a:p>
          <a:p>
            <a:pPr lvl="1"/>
            <a:r>
              <a:rPr lang="en-US" sz="2000" dirty="0"/>
              <a:t>Switch 4 receives (1, 3, 7) from 7</a:t>
            </a:r>
          </a:p>
          <a:p>
            <a:pPr lvl="1"/>
            <a:r>
              <a:rPr lang="en-US" sz="2000" dirty="0"/>
              <a:t>And realizes this is a longer path</a:t>
            </a:r>
          </a:p>
          <a:p>
            <a:pPr lvl="1"/>
            <a:r>
              <a:rPr lang="en-US" sz="2000" dirty="0"/>
              <a:t>So, prefers its own three-hop path</a:t>
            </a:r>
          </a:p>
          <a:p>
            <a:pPr lvl="1"/>
            <a:r>
              <a:rPr lang="en-US" sz="2000" dirty="0"/>
              <a:t>And removes 4-7 </a:t>
            </a:r>
            <a:r>
              <a:rPr lang="en-US" sz="2000" dirty="0" err="1"/>
              <a:t>Iink</a:t>
            </a:r>
            <a:r>
              <a:rPr lang="en-US" sz="2000" dirty="0"/>
              <a:t> from the tree</a:t>
            </a:r>
          </a:p>
        </p:txBody>
      </p:sp>
      <p:sp>
        <p:nvSpPr>
          <p:cNvPr id="998404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998405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06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07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08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09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0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1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2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3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4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5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6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7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8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19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420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998421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998422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998423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998424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998425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38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88DD9-E475-DA49-BEE2-F95D3C18C10B}" type="slidenum">
              <a:rPr lang="en-US"/>
              <a:pPr/>
              <a:t>17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must react to </a:t>
            </a:r>
            <a:r>
              <a:rPr lang="en-US">
                <a:solidFill>
                  <a:srgbClr val="FF3300"/>
                </a:solidFill>
              </a:rPr>
              <a:t>failures</a:t>
            </a:r>
            <a:endParaRPr lang="en-US"/>
          </a:p>
          <a:p>
            <a:pPr lvl="1"/>
            <a:r>
              <a:rPr lang="en-US"/>
              <a:t>Failure of the root node</a:t>
            </a:r>
          </a:p>
          <a:p>
            <a:pPr lvl="2"/>
            <a:r>
              <a:rPr lang="en-US"/>
              <a:t>Need to elect a new root, with the next lowest identifier</a:t>
            </a:r>
          </a:p>
          <a:p>
            <a:pPr lvl="1"/>
            <a:r>
              <a:rPr lang="en-US"/>
              <a:t>Failure of other switches and links</a:t>
            </a:r>
          </a:p>
          <a:p>
            <a:pPr lvl="2"/>
            <a:r>
              <a:rPr lang="en-US"/>
              <a:t>Need to recompute the spanning tree</a:t>
            </a:r>
          </a:p>
          <a:p>
            <a:r>
              <a:rPr lang="en-US"/>
              <a:t>Root switch continues sending messages</a:t>
            </a:r>
          </a:p>
          <a:p>
            <a:pPr lvl="1"/>
            <a:r>
              <a:rPr lang="en-US"/>
              <a:t>Periodically reannouncing itself as the root (1, 0, 1)</a:t>
            </a:r>
          </a:p>
          <a:p>
            <a:pPr lvl="1"/>
            <a:r>
              <a:rPr lang="en-US"/>
              <a:t>Other switches continue forwarding messages</a:t>
            </a:r>
          </a:p>
          <a:p>
            <a:r>
              <a:rPr lang="en-US"/>
              <a:t>Detecting failures through timeout (</a:t>
            </a:r>
            <a:r>
              <a:rPr lang="en-US">
                <a:solidFill>
                  <a:srgbClr val="0000FF"/>
                </a:solidFill>
              </a:rPr>
              <a:t>soft state</a:t>
            </a:r>
            <a:r>
              <a:rPr lang="en-US"/>
              <a:t>)</a:t>
            </a:r>
          </a:p>
          <a:p>
            <a:pPr lvl="1"/>
            <a:r>
              <a:rPr lang="en-US"/>
              <a:t>Switch waits to hear from others</a:t>
            </a:r>
          </a:p>
          <a:p>
            <a:pPr lvl="1"/>
            <a:r>
              <a:rPr lang="en-US"/>
              <a:t>Eventually times out and claims to be the root</a:t>
            </a:r>
          </a:p>
        </p:txBody>
      </p:sp>
    </p:spTree>
    <p:extLst>
      <p:ext uri="{BB962C8B-B14F-4D97-AF65-F5344CB8AC3E}">
        <p14:creationId xmlns:p14="http://schemas.microsoft.com/office/powerpoint/2010/main" val="36438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F665-B3E3-764B-A503-BF853E9912BE}" type="slidenum">
              <a:rPr lang="en-US"/>
              <a:pPr/>
              <a:t>18</a:t>
            </a:fld>
            <a:endParaRPr lang="en-US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Toward Virtual LANs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398963"/>
          </a:xfrm>
        </p:spPr>
        <p:txBody>
          <a:bodyPr/>
          <a:lstStyle/>
          <a:p>
            <a:r>
              <a:rPr lang="en-US" dirty="0"/>
              <a:t>In the olden days…</a:t>
            </a:r>
          </a:p>
          <a:p>
            <a:pPr lvl="1"/>
            <a:r>
              <a:rPr lang="en-US" dirty="0"/>
              <a:t>Thick cables snaked through cable ducts in buildings</a:t>
            </a:r>
          </a:p>
          <a:p>
            <a:pPr lvl="1"/>
            <a:r>
              <a:rPr lang="en-US" dirty="0"/>
              <a:t>Every computer they passed was plugged in</a:t>
            </a:r>
          </a:p>
          <a:p>
            <a:pPr lvl="1"/>
            <a:r>
              <a:rPr lang="en-US" dirty="0"/>
              <a:t>All people in adjacent offices were put on the same LAN</a:t>
            </a:r>
          </a:p>
          <a:p>
            <a:pPr lvl="1"/>
            <a:r>
              <a:rPr lang="en-US" dirty="0"/>
              <a:t>Independent of whether they belonged together or not</a:t>
            </a:r>
          </a:p>
          <a:p>
            <a:r>
              <a:rPr lang="en-US" dirty="0"/>
              <a:t>More recently…</a:t>
            </a:r>
          </a:p>
          <a:p>
            <a:pPr lvl="1"/>
            <a:r>
              <a:rPr lang="en-US" dirty="0"/>
              <a:t>Hubs and switches changed all that</a:t>
            </a:r>
          </a:p>
          <a:p>
            <a:pPr lvl="1"/>
            <a:r>
              <a:rPr lang="en-US" dirty="0"/>
              <a:t>Every office connected to central wiring closets</a:t>
            </a:r>
          </a:p>
          <a:p>
            <a:pPr lvl="1"/>
            <a:r>
              <a:rPr lang="en-US" dirty="0"/>
              <a:t>Often multiple LANs (</a:t>
            </a:r>
            <a:r>
              <a:rPr lang="en-US" i="1" dirty="0"/>
              <a:t>k </a:t>
            </a:r>
            <a:r>
              <a:rPr lang="en-US" dirty="0"/>
              <a:t>hubs) connected by switches</a:t>
            </a:r>
          </a:p>
          <a:p>
            <a:pPr lvl="1"/>
            <a:r>
              <a:rPr lang="en-US" dirty="0"/>
              <a:t>Flexibility in mapping offices to different LANs</a:t>
            </a:r>
          </a:p>
        </p:txBody>
      </p:sp>
      <p:sp>
        <p:nvSpPr>
          <p:cNvPr id="1343492" name="Text Box 4"/>
          <p:cNvSpPr txBox="1">
            <a:spLocks noChangeArrowheads="1"/>
          </p:cNvSpPr>
          <p:nvPr/>
        </p:nvSpPr>
        <p:spPr bwMode="auto">
          <a:xfrm>
            <a:off x="1268413" y="5810250"/>
            <a:ext cx="64135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Group users based on organizational structure, rather than the physical layout of the </a:t>
            </a:r>
            <a:r>
              <a:rPr lang="en-US" dirty="0" smtClean="0">
                <a:latin typeface="+mn-lt"/>
              </a:rPr>
              <a:t>building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8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1" grpId="0" build="p"/>
      <p:bldP spid="13434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7F60-90D7-7F4E-A558-81C4BE517E41}" type="slidenum">
              <a:rPr lang="en-US"/>
              <a:pPr/>
              <a:t>19</a:t>
            </a:fld>
            <a:endParaRPr lang="en-US"/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Group by Organizational Structure?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sz="2000" dirty="0"/>
              <a:t>Ethernet is a shared media</a:t>
            </a:r>
          </a:p>
          <a:p>
            <a:pPr lvl="1"/>
            <a:r>
              <a:rPr lang="en-US" sz="2000" dirty="0"/>
              <a:t>Any interface card can be put into </a:t>
            </a:r>
            <a:r>
              <a:rPr lang="ja-JP" altLang="en-US" sz="2000" dirty="0"/>
              <a:t>“</a:t>
            </a:r>
            <a:r>
              <a:rPr lang="en-US" sz="2000" dirty="0"/>
              <a:t>promiscuous</a:t>
            </a:r>
            <a:r>
              <a:rPr lang="ja-JP" altLang="en-US" sz="2000" dirty="0"/>
              <a:t>”</a:t>
            </a:r>
            <a:r>
              <a:rPr lang="en-US" sz="2000" dirty="0"/>
              <a:t> mode</a:t>
            </a:r>
          </a:p>
          <a:p>
            <a:pPr lvl="1"/>
            <a:r>
              <a:rPr lang="en-US" sz="2000" dirty="0"/>
              <a:t>… and get a copy of all of the traffic (e.g., midterm exam)</a:t>
            </a:r>
          </a:p>
          <a:p>
            <a:pPr lvl="1"/>
            <a:r>
              <a:rPr lang="en-US" sz="2000" dirty="0"/>
              <a:t>So, isolating traffic on separate LANs improves security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sz="2000" dirty="0"/>
              <a:t>Some LAN segments are more heavily used than others</a:t>
            </a:r>
          </a:p>
          <a:p>
            <a:pPr lvl="1"/>
            <a:r>
              <a:rPr lang="en-US" sz="2000" dirty="0"/>
              <a:t>E.g., researchers running experiments get out of hand</a:t>
            </a:r>
          </a:p>
          <a:p>
            <a:pPr lvl="1"/>
            <a:r>
              <a:rPr lang="en-US" sz="2000" dirty="0"/>
              <a:t>… can saturate their own segment and not the others</a:t>
            </a:r>
          </a:p>
          <a:p>
            <a:pPr lvl="1"/>
            <a:r>
              <a:rPr lang="en-US" sz="2000" dirty="0"/>
              <a:t>Plus, there may be natural locality of communication</a:t>
            </a:r>
          </a:p>
          <a:p>
            <a:pPr lvl="1"/>
            <a:r>
              <a:rPr lang="en-US" sz="2000" dirty="0"/>
              <a:t>E.g., traffic between people in the same research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EECD6-29A1-4041-9AB5-55EBDB238B63}" type="slidenum">
              <a:rPr lang="en-US"/>
              <a:pPr/>
              <a:t>2</a:t>
            </a:fld>
            <a:endParaRPr lang="en-US"/>
          </a:p>
        </p:txBody>
      </p:sp>
      <p:sp>
        <p:nvSpPr>
          <p:cNvPr id="955394" name="Rectangle 2"/>
          <p:cNvSpPr>
            <a:spLocks noChangeArrowheads="1"/>
          </p:cNvSpPr>
          <p:nvPr/>
        </p:nvSpPr>
        <p:spPr bwMode="auto">
          <a:xfrm>
            <a:off x="7607300" y="4427538"/>
            <a:ext cx="1074738" cy="730250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6570663" y="4427538"/>
            <a:ext cx="1074737" cy="730250"/>
          </a:xfrm>
          <a:prstGeom prst="rect">
            <a:avLst/>
          </a:prstGeom>
          <a:solidFill>
            <a:srgbClr val="FFCC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5532438" y="4427538"/>
            <a:ext cx="1074737" cy="730250"/>
          </a:xfrm>
          <a:prstGeom prst="rect">
            <a:avLst/>
          </a:prstGeom>
          <a:solidFill>
            <a:srgbClr val="00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4495800" y="4427538"/>
            <a:ext cx="1074738" cy="730250"/>
          </a:xfrm>
          <a:prstGeom prst="rect">
            <a:avLst/>
          </a:prstGeom>
          <a:solidFill>
            <a:srgbClr val="00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Shuttling Data at Different Layers</a:t>
            </a:r>
          </a:p>
        </p:txBody>
      </p:sp>
      <p:sp>
        <p:nvSpPr>
          <p:cNvPr id="955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093913"/>
          </a:xfrm>
        </p:spPr>
        <p:txBody>
          <a:bodyPr/>
          <a:lstStyle/>
          <a:p>
            <a:r>
              <a:rPr lang="en-US"/>
              <a:t>Different devices switch different things</a:t>
            </a:r>
          </a:p>
          <a:p>
            <a:pPr lvl="1"/>
            <a:r>
              <a:rPr lang="en-US"/>
              <a:t>Physical layer: electrical signals (</a:t>
            </a:r>
            <a:r>
              <a:rPr lang="en-US">
                <a:solidFill>
                  <a:srgbClr val="0000FF"/>
                </a:solidFill>
              </a:rPr>
              <a:t>repeaters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hubs</a:t>
            </a:r>
            <a:r>
              <a:rPr lang="en-US"/>
              <a:t>)</a:t>
            </a:r>
          </a:p>
          <a:p>
            <a:pPr lvl="1"/>
            <a:r>
              <a:rPr lang="en-US"/>
              <a:t>Link layer: frames (</a:t>
            </a:r>
            <a:r>
              <a:rPr lang="en-US">
                <a:solidFill>
                  <a:srgbClr val="0000FF"/>
                </a:solidFill>
              </a:rPr>
              <a:t>bridges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switches</a:t>
            </a:r>
            <a:r>
              <a:rPr lang="en-US"/>
              <a:t>)</a:t>
            </a:r>
          </a:p>
          <a:p>
            <a:pPr lvl="1"/>
            <a:r>
              <a:rPr lang="en-US"/>
              <a:t>Network layer: packets (</a:t>
            </a:r>
            <a:r>
              <a:rPr lang="en-US">
                <a:solidFill>
                  <a:srgbClr val="0000FF"/>
                </a:solidFill>
              </a:rPr>
              <a:t>routers</a:t>
            </a:r>
            <a:r>
              <a:rPr lang="en-US"/>
              <a:t>)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885825" y="3389313"/>
            <a:ext cx="2881313" cy="614362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885825" y="4003675"/>
            <a:ext cx="2881313" cy="614363"/>
          </a:xfrm>
          <a:prstGeom prst="rect">
            <a:avLst/>
          </a:prstGeom>
          <a:solidFill>
            <a:srgbClr val="FFCC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2" name="Rectangle 10"/>
          <p:cNvSpPr>
            <a:spLocks noChangeArrowheads="1"/>
          </p:cNvSpPr>
          <p:nvPr/>
        </p:nvSpPr>
        <p:spPr bwMode="auto">
          <a:xfrm>
            <a:off x="885825" y="4619625"/>
            <a:ext cx="2881313" cy="614363"/>
          </a:xfrm>
          <a:prstGeom prst="rect">
            <a:avLst/>
          </a:prstGeom>
          <a:solidFill>
            <a:srgbClr val="00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885825" y="5233988"/>
            <a:ext cx="2881313" cy="614362"/>
          </a:xfrm>
          <a:prstGeom prst="rect">
            <a:avLst/>
          </a:prstGeom>
          <a:solidFill>
            <a:srgbClr val="00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885825" y="5848350"/>
            <a:ext cx="2881313" cy="614363"/>
          </a:xfrm>
          <a:prstGeom prst="rect">
            <a:avLst/>
          </a:prstGeom>
          <a:solidFill>
            <a:srgbClr val="993366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5" name="Text Box 13"/>
          <p:cNvSpPr txBox="1">
            <a:spLocks noChangeArrowheads="1"/>
          </p:cNvSpPr>
          <p:nvPr/>
        </p:nvSpPr>
        <p:spPr bwMode="auto">
          <a:xfrm>
            <a:off x="1003300" y="3467100"/>
            <a:ext cx="26400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Application gateway</a:t>
            </a:r>
          </a:p>
        </p:txBody>
      </p:sp>
      <p:sp>
        <p:nvSpPr>
          <p:cNvPr id="955406" name="Text Box 14"/>
          <p:cNvSpPr txBox="1">
            <a:spLocks noChangeArrowheads="1"/>
          </p:cNvSpPr>
          <p:nvPr/>
        </p:nvSpPr>
        <p:spPr bwMode="auto">
          <a:xfrm>
            <a:off x="1093788" y="4106863"/>
            <a:ext cx="24431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Transport gateway</a:t>
            </a:r>
          </a:p>
        </p:txBody>
      </p:sp>
      <p:sp>
        <p:nvSpPr>
          <p:cNvPr id="955407" name="Text Box 15"/>
          <p:cNvSpPr txBox="1">
            <a:spLocks noChangeArrowheads="1"/>
          </p:cNvSpPr>
          <p:nvPr/>
        </p:nvSpPr>
        <p:spPr bwMode="auto">
          <a:xfrm>
            <a:off x="1800225" y="4683125"/>
            <a:ext cx="1003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Router</a:t>
            </a:r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>
            <a:off x="1317625" y="5297488"/>
            <a:ext cx="1990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 Bridge, switch</a:t>
            </a:r>
          </a:p>
        </p:txBody>
      </p:sp>
      <p:sp>
        <p:nvSpPr>
          <p:cNvPr id="955409" name="Text Box 17"/>
          <p:cNvSpPr txBox="1">
            <a:spLocks noChangeArrowheads="1"/>
          </p:cNvSpPr>
          <p:nvPr/>
        </p:nvSpPr>
        <p:spPr bwMode="auto">
          <a:xfrm>
            <a:off x="1371600" y="5964238"/>
            <a:ext cx="18780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Repeater, hub</a:t>
            </a:r>
          </a:p>
        </p:txBody>
      </p:sp>
      <p:sp>
        <p:nvSpPr>
          <p:cNvPr id="955410" name="Text Box 18"/>
          <p:cNvSpPr txBox="1">
            <a:spLocks noChangeArrowheads="1"/>
          </p:cNvSpPr>
          <p:nvPr/>
        </p:nvSpPr>
        <p:spPr bwMode="auto">
          <a:xfrm>
            <a:off x="4516438" y="4471988"/>
            <a:ext cx="1017587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Frame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1" name="Text Box 19"/>
          <p:cNvSpPr txBox="1">
            <a:spLocks noChangeArrowheads="1"/>
          </p:cNvSpPr>
          <p:nvPr/>
        </p:nvSpPr>
        <p:spPr bwMode="auto">
          <a:xfrm>
            <a:off x="5553075" y="4471988"/>
            <a:ext cx="101758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Packet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6589713" y="4471988"/>
            <a:ext cx="1017587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TCP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3" name="Text Box 21"/>
          <p:cNvSpPr txBox="1">
            <a:spLocks noChangeArrowheads="1"/>
          </p:cNvSpPr>
          <p:nvPr/>
        </p:nvSpPr>
        <p:spPr bwMode="auto">
          <a:xfrm>
            <a:off x="7780338" y="4471988"/>
            <a:ext cx="7493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User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data</a:t>
            </a:r>
          </a:p>
        </p:txBody>
      </p:sp>
      <p:sp>
        <p:nvSpPr>
          <p:cNvPr id="955414" name="Rectangle 22"/>
          <p:cNvSpPr>
            <a:spLocks noChangeArrowheads="1"/>
          </p:cNvSpPr>
          <p:nvPr/>
        </p:nvSpPr>
        <p:spPr bwMode="auto">
          <a:xfrm>
            <a:off x="4495800" y="4427538"/>
            <a:ext cx="4186238" cy="730250"/>
          </a:xfrm>
          <a:prstGeom prst="rect">
            <a:avLst/>
          </a:prstGeom>
          <a:noFill/>
          <a:ln w="508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43B4-465C-F740-967C-B4A86E49DBE6}" type="slidenum">
              <a:rPr lang="en-US"/>
              <a:pPr/>
              <a:t>20</a:t>
            </a:fld>
            <a:endParaRPr lang="en-US"/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Move, and Roles Change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Organizational changes are frequent</a:t>
            </a:r>
          </a:p>
          <a:p>
            <a:pPr lvl="1"/>
            <a:r>
              <a:rPr lang="en-US"/>
              <a:t>E.g., faculty office becomes a grad-student office</a:t>
            </a:r>
          </a:p>
          <a:p>
            <a:pPr lvl="1"/>
            <a:r>
              <a:rPr lang="en-US"/>
              <a:t>E.g., graduate student becomes a faculty member</a:t>
            </a:r>
          </a:p>
          <a:p>
            <a:r>
              <a:rPr lang="en-US"/>
              <a:t>Physical rewiring is a major pain</a:t>
            </a:r>
          </a:p>
          <a:p>
            <a:pPr lvl="1"/>
            <a:r>
              <a:rPr lang="en-US"/>
              <a:t>Requires unplugging the cable from one port</a:t>
            </a:r>
          </a:p>
          <a:p>
            <a:pPr lvl="1"/>
            <a:r>
              <a:rPr lang="en-US"/>
              <a:t>… and plugging it into another</a:t>
            </a:r>
          </a:p>
          <a:p>
            <a:pPr lvl="1"/>
            <a:r>
              <a:rPr lang="en-US"/>
              <a:t>… and hoping the cable is long enough to reach</a:t>
            </a:r>
          </a:p>
          <a:p>
            <a:pPr lvl="1"/>
            <a:r>
              <a:rPr lang="en-US"/>
              <a:t>… and hoping you don</a:t>
            </a:r>
            <a:r>
              <a:rPr lang="ja-JP" altLang="en-US"/>
              <a:t>’</a:t>
            </a:r>
            <a:r>
              <a:rPr lang="en-US"/>
              <a:t>t make a mistake</a:t>
            </a:r>
          </a:p>
          <a:p>
            <a:r>
              <a:rPr lang="en-US"/>
              <a:t>Would like to </a:t>
            </a:r>
            <a:r>
              <a:rPr lang="ja-JP" altLang="en-US"/>
              <a:t>“</a:t>
            </a:r>
            <a:r>
              <a:rPr lang="en-US"/>
              <a:t>rewire</a:t>
            </a:r>
            <a:r>
              <a:rPr lang="ja-JP" altLang="en-US"/>
              <a:t>”</a:t>
            </a:r>
            <a:r>
              <a:rPr lang="en-US"/>
              <a:t> the building in software</a:t>
            </a:r>
          </a:p>
          <a:p>
            <a:pPr lvl="1"/>
            <a:r>
              <a:rPr lang="en-US"/>
              <a:t>The resulting concept is a Virtual LAN (VLAN)</a:t>
            </a:r>
          </a:p>
        </p:txBody>
      </p:sp>
    </p:spTree>
    <p:extLst>
      <p:ext uri="{BB962C8B-B14F-4D97-AF65-F5344CB8AC3E}">
        <p14:creationId xmlns:p14="http://schemas.microsoft.com/office/powerpoint/2010/main" val="2202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D480-911E-6940-BB90-A4B062A4D603}" type="slidenum">
              <a:rPr lang="en-US"/>
              <a:pPr/>
              <a:t>21</a:t>
            </a:fld>
            <a:endParaRPr lang="en-US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Two Virtual LANs</a:t>
            </a:r>
          </a:p>
        </p:txBody>
      </p:sp>
      <p:sp>
        <p:nvSpPr>
          <p:cNvPr id="1346564" name="Rectangle 4"/>
          <p:cNvSpPr>
            <a:spLocks noChangeArrowheads="1"/>
          </p:cNvSpPr>
          <p:nvPr/>
        </p:nvSpPr>
        <p:spPr bwMode="auto">
          <a:xfrm>
            <a:off x="2843213" y="3851275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6566" name="Rectangle 6"/>
          <p:cNvSpPr>
            <a:spLocks noChangeArrowheads="1"/>
          </p:cNvSpPr>
          <p:nvPr/>
        </p:nvSpPr>
        <p:spPr bwMode="auto">
          <a:xfrm>
            <a:off x="5368925" y="3851275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6567" name="Line 7"/>
          <p:cNvSpPr>
            <a:spLocks noChangeShapeType="1"/>
          </p:cNvSpPr>
          <p:nvPr/>
        </p:nvSpPr>
        <p:spPr bwMode="auto">
          <a:xfrm>
            <a:off x="3267075" y="3813175"/>
            <a:ext cx="2149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75" name="Line 15"/>
          <p:cNvSpPr>
            <a:spLocks noChangeShapeType="1"/>
          </p:cNvSpPr>
          <p:nvPr/>
        </p:nvSpPr>
        <p:spPr bwMode="auto">
          <a:xfrm>
            <a:off x="3113088" y="3006725"/>
            <a:ext cx="0" cy="6921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76" name="Line 16"/>
          <p:cNvSpPr>
            <a:spLocks noChangeShapeType="1"/>
          </p:cNvSpPr>
          <p:nvPr/>
        </p:nvSpPr>
        <p:spPr bwMode="auto">
          <a:xfrm>
            <a:off x="5646738" y="3006725"/>
            <a:ext cx="0" cy="6921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77" name="Line 17"/>
          <p:cNvSpPr>
            <a:spLocks noChangeShapeType="1"/>
          </p:cNvSpPr>
          <p:nvPr/>
        </p:nvSpPr>
        <p:spPr bwMode="auto">
          <a:xfrm>
            <a:off x="5838825" y="3813175"/>
            <a:ext cx="5381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78" name="Line 18"/>
          <p:cNvSpPr>
            <a:spLocks noChangeShapeType="1"/>
          </p:cNvSpPr>
          <p:nvPr/>
        </p:nvSpPr>
        <p:spPr bwMode="auto">
          <a:xfrm>
            <a:off x="2344738" y="3813175"/>
            <a:ext cx="5381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79" name="Line 19"/>
          <p:cNvSpPr>
            <a:spLocks noChangeShapeType="1"/>
          </p:cNvSpPr>
          <p:nvPr/>
        </p:nvSpPr>
        <p:spPr bwMode="auto">
          <a:xfrm>
            <a:off x="1230313" y="3006725"/>
            <a:ext cx="27273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0" name="Line 20"/>
          <p:cNvSpPr>
            <a:spLocks noChangeShapeType="1"/>
          </p:cNvSpPr>
          <p:nvPr/>
        </p:nvSpPr>
        <p:spPr bwMode="auto">
          <a:xfrm>
            <a:off x="4994275" y="3006725"/>
            <a:ext cx="27273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1" name="Line 21"/>
          <p:cNvSpPr>
            <a:spLocks noChangeShapeType="1"/>
          </p:cNvSpPr>
          <p:nvPr/>
        </p:nvSpPr>
        <p:spPr bwMode="auto">
          <a:xfrm>
            <a:off x="2344738" y="3467100"/>
            <a:ext cx="0" cy="1882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2" name="Line 22"/>
          <p:cNvSpPr>
            <a:spLocks noChangeShapeType="1"/>
          </p:cNvSpPr>
          <p:nvPr/>
        </p:nvSpPr>
        <p:spPr bwMode="auto">
          <a:xfrm>
            <a:off x="6376988" y="3467100"/>
            <a:ext cx="0" cy="1920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3" name="Rectangle 23"/>
          <p:cNvSpPr>
            <a:spLocks noChangeArrowheads="1"/>
          </p:cNvSpPr>
          <p:nvPr/>
        </p:nvSpPr>
        <p:spPr bwMode="auto">
          <a:xfrm>
            <a:off x="1422400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4" name="Rectangle 24"/>
          <p:cNvSpPr>
            <a:spLocks noChangeArrowheads="1"/>
          </p:cNvSpPr>
          <p:nvPr/>
        </p:nvSpPr>
        <p:spPr bwMode="auto">
          <a:xfrm>
            <a:off x="1423988" y="3467100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5" name="Rectangle 25"/>
          <p:cNvSpPr>
            <a:spLocks noChangeArrowheads="1"/>
          </p:cNvSpPr>
          <p:nvPr/>
        </p:nvSpPr>
        <p:spPr bwMode="auto">
          <a:xfrm>
            <a:off x="1423988" y="40036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6" name="Rectangle 26"/>
          <p:cNvSpPr>
            <a:spLocks noChangeArrowheads="1"/>
          </p:cNvSpPr>
          <p:nvPr/>
        </p:nvSpPr>
        <p:spPr bwMode="auto">
          <a:xfrm>
            <a:off x="1423988" y="4541838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7" name="Rectangle 27"/>
          <p:cNvSpPr>
            <a:spLocks noChangeArrowheads="1"/>
          </p:cNvSpPr>
          <p:nvPr/>
        </p:nvSpPr>
        <p:spPr bwMode="auto">
          <a:xfrm>
            <a:off x="1423988" y="5080000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8" name="Line 28"/>
          <p:cNvSpPr>
            <a:spLocks noChangeShapeType="1"/>
          </p:cNvSpPr>
          <p:nvPr/>
        </p:nvSpPr>
        <p:spPr bwMode="auto">
          <a:xfrm>
            <a:off x="1865313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89" name="Line 29"/>
          <p:cNvSpPr>
            <a:spLocks noChangeShapeType="1"/>
          </p:cNvSpPr>
          <p:nvPr/>
        </p:nvSpPr>
        <p:spPr bwMode="auto">
          <a:xfrm>
            <a:off x="1884363" y="362108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0" name="Line 30"/>
          <p:cNvSpPr>
            <a:spLocks noChangeShapeType="1"/>
          </p:cNvSpPr>
          <p:nvPr/>
        </p:nvSpPr>
        <p:spPr bwMode="auto">
          <a:xfrm>
            <a:off x="1884363" y="4159250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1" name="Line 31"/>
          <p:cNvSpPr>
            <a:spLocks noChangeShapeType="1"/>
          </p:cNvSpPr>
          <p:nvPr/>
        </p:nvSpPr>
        <p:spPr bwMode="auto">
          <a:xfrm>
            <a:off x="1884363" y="4695825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2" name="Line 32"/>
          <p:cNvSpPr>
            <a:spLocks noChangeShapeType="1"/>
          </p:cNvSpPr>
          <p:nvPr/>
        </p:nvSpPr>
        <p:spPr bwMode="auto">
          <a:xfrm>
            <a:off x="1884363" y="523398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3" name="Rectangle 33"/>
          <p:cNvSpPr>
            <a:spLocks noChangeArrowheads="1"/>
          </p:cNvSpPr>
          <p:nvPr/>
        </p:nvSpPr>
        <p:spPr bwMode="auto">
          <a:xfrm>
            <a:off x="6838950" y="3467100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4" name="Rectangle 34"/>
          <p:cNvSpPr>
            <a:spLocks noChangeArrowheads="1"/>
          </p:cNvSpPr>
          <p:nvPr/>
        </p:nvSpPr>
        <p:spPr bwMode="auto">
          <a:xfrm>
            <a:off x="6838950" y="40036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5" name="Rectangle 35"/>
          <p:cNvSpPr>
            <a:spLocks noChangeArrowheads="1"/>
          </p:cNvSpPr>
          <p:nvPr/>
        </p:nvSpPr>
        <p:spPr bwMode="auto">
          <a:xfrm>
            <a:off x="6838950" y="4541838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6" name="Rectangle 36"/>
          <p:cNvSpPr>
            <a:spLocks noChangeArrowheads="1"/>
          </p:cNvSpPr>
          <p:nvPr/>
        </p:nvSpPr>
        <p:spPr bwMode="auto">
          <a:xfrm>
            <a:off x="6838950" y="5080000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7" name="Line 37"/>
          <p:cNvSpPr>
            <a:spLocks noChangeShapeType="1"/>
          </p:cNvSpPr>
          <p:nvPr/>
        </p:nvSpPr>
        <p:spPr bwMode="auto">
          <a:xfrm>
            <a:off x="7280275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99" name="Line 39"/>
          <p:cNvSpPr>
            <a:spLocks noChangeShapeType="1"/>
          </p:cNvSpPr>
          <p:nvPr/>
        </p:nvSpPr>
        <p:spPr bwMode="auto">
          <a:xfrm>
            <a:off x="6376988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0" name="Line 40"/>
          <p:cNvSpPr>
            <a:spLocks noChangeShapeType="1"/>
          </p:cNvSpPr>
          <p:nvPr/>
        </p:nvSpPr>
        <p:spPr bwMode="auto">
          <a:xfrm>
            <a:off x="6396038" y="362108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1" name="Line 41"/>
          <p:cNvSpPr>
            <a:spLocks noChangeShapeType="1"/>
          </p:cNvSpPr>
          <p:nvPr/>
        </p:nvSpPr>
        <p:spPr bwMode="auto">
          <a:xfrm>
            <a:off x="6396038" y="4159250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2" name="Line 42"/>
          <p:cNvSpPr>
            <a:spLocks noChangeShapeType="1"/>
          </p:cNvSpPr>
          <p:nvPr/>
        </p:nvSpPr>
        <p:spPr bwMode="auto">
          <a:xfrm>
            <a:off x="6396038" y="4695825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3" name="Line 43"/>
          <p:cNvSpPr>
            <a:spLocks noChangeShapeType="1"/>
          </p:cNvSpPr>
          <p:nvPr/>
        </p:nvSpPr>
        <p:spPr bwMode="auto">
          <a:xfrm>
            <a:off x="6396038" y="523398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4" name="Rectangle 44"/>
          <p:cNvSpPr>
            <a:spLocks noChangeArrowheads="1"/>
          </p:cNvSpPr>
          <p:nvPr/>
        </p:nvSpPr>
        <p:spPr bwMode="auto">
          <a:xfrm>
            <a:off x="2036763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5" name="Rectangle 45"/>
          <p:cNvSpPr>
            <a:spLocks noChangeArrowheads="1"/>
          </p:cNvSpPr>
          <p:nvPr/>
        </p:nvSpPr>
        <p:spPr bwMode="auto">
          <a:xfrm>
            <a:off x="2651125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6" name="Rectangle 46"/>
          <p:cNvSpPr>
            <a:spLocks noChangeArrowheads="1"/>
          </p:cNvSpPr>
          <p:nvPr/>
        </p:nvSpPr>
        <p:spPr bwMode="auto">
          <a:xfrm>
            <a:off x="3265488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8" name="Line 48"/>
          <p:cNvSpPr>
            <a:spLocks noChangeShapeType="1"/>
          </p:cNvSpPr>
          <p:nvPr/>
        </p:nvSpPr>
        <p:spPr bwMode="auto">
          <a:xfrm>
            <a:off x="2825750" y="450373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09" name="Line 49"/>
          <p:cNvSpPr>
            <a:spLocks noChangeShapeType="1"/>
          </p:cNvSpPr>
          <p:nvPr/>
        </p:nvSpPr>
        <p:spPr bwMode="auto">
          <a:xfrm rot="5400000">
            <a:off x="1384300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3" name="Line 53"/>
          <p:cNvSpPr>
            <a:spLocks noChangeShapeType="1"/>
          </p:cNvSpPr>
          <p:nvPr/>
        </p:nvSpPr>
        <p:spPr bwMode="auto">
          <a:xfrm rot="5400000">
            <a:off x="2036762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4" name="Line 54"/>
          <p:cNvSpPr>
            <a:spLocks noChangeShapeType="1"/>
          </p:cNvSpPr>
          <p:nvPr/>
        </p:nvSpPr>
        <p:spPr bwMode="auto">
          <a:xfrm rot="5400000">
            <a:off x="2652712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5" name="Line 55"/>
          <p:cNvSpPr>
            <a:spLocks noChangeShapeType="1"/>
          </p:cNvSpPr>
          <p:nvPr/>
        </p:nvSpPr>
        <p:spPr bwMode="auto">
          <a:xfrm rot="5400000">
            <a:off x="3267075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6" name="Rectangle 56"/>
          <p:cNvSpPr>
            <a:spLocks noChangeArrowheads="1"/>
          </p:cNvSpPr>
          <p:nvPr/>
        </p:nvSpPr>
        <p:spPr bwMode="auto">
          <a:xfrm>
            <a:off x="5148263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7" name="Rectangle 57"/>
          <p:cNvSpPr>
            <a:spLocks noChangeArrowheads="1"/>
          </p:cNvSpPr>
          <p:nvPr/>
        </p:nvSpPr>
        <p:spPr bwMode="auto">
          <a:xfrm>
            <a:off x="5762625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8" name="Rectangle 58"/>
          <p:cNvSpPr>
            <a:spLocks noChangeArrowheads="1"/>
          </p:cNvSpPr>
          <p:nvPr/>
        </p:nvSpPr>
        <p:spPr bwMode="auto">
          <a:xfrm>
            <a:off x="6376988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19" name="Rectangle 59"/>
          <p:cNvSpPr>
            <a:spLocks noChangeArrowheads="1"/>
          </p:cNvSpPr>
          <p:nvPr/>
        </p:nvSpPr>
        <p:spPr bwMode="auto">
          <a:xfrm>
            <a:off x="6991350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20" name="Line 60"/>
          <p:cNvSpPr>
            <a:spLocks noChangeShapeType="1"/>
          </p:cNvSpPr>
          <p:nvPr/>
        </p:nvSpPr>
        <p:spPr bwMode="auto">
          <a:xfrm rot="5400000">
            <a:off x="5110162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21" name="Line 61"/>
          <p:cNvSpPr>
            <a:spLocks noChangeShapeType="1"/>
          </p:cNvSpPr>
          <p:nvPr/>
        </p:nvSpPr>
        <p:spPr bwMode="auto">
          <a:xfrm rot="5400000">
            <a:off x="5762625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22" name="Line 62"/>
          <p:cNvSpPr>
            <a:spLocks noChangeShapeType="1"/>
          </p:cNvSpPr>
          <p:nvPr/>
        </p:nvSpPr>
        <p:spPr bwMode="auto">
          <a:xfrm rot="5400000">
            <a:off x="6378575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23" name="Line 63"/>
          <p:cNvSpPr>
            <a:spLocks noChangeShapeType="1"/>
          </p:cNvSpPr>
          <p:nvPr/>
        </p:nvSpPr>
        <p:spPr bwMode="auto">
          <a:xfrm rot="5400000">
            <a:off x="6992937" y="2776538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24" name="Text Box 64"/>
          <p:cNvSpPr txBox="1">
            <a:spLocks noChangeArrowheads="1"/>
          </p:cNvSpPr>
          <p:nvPr/>
        </p:nvSpPr>
        <p:spPr bwMode="auto">
          <a:xfrm>
            <a:off x="1946275" y="5772150"/>
            <a:ext cx="5033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Red VLAN</a:t>
            </a:r>
            <a:r>
              <a:rPr lang="en-US" sz="2400"/>
              <a:t> and </a:t>
            </a:r>
            <a:r>
              <a:rPr lang="en-US" sz="2400">
                <a:solidFill>
                  <a:srgbClr val="FFCC00"/>
                </a:solidFill>
              </a:rPr>
              <a:t>Orange VLAN</a:t>
            </a:r>
          </a:p>
          <a:p>
            <a:r>
              <a:rPr lang="en-US" sz="2400"/>
              <a:t>Bridges forward traffic as needed</a:t>
            </a:r>
          </a:p>
        </p:txBody>
      </p:sp>
      <p:sp>
        <p:nvSpPr>
          <p:cNvPr id="1346625" name="Text Box 65"/>
          <p:cNvSpPr txBox="1">
            <a:spLocks noChangeArrowheads="1"/>
          </p:cNvSpPr>
          <p:nvPr/>
        </p:nvSpPr>
        <p:spPr bwMode="auto">
          <a:xfrm>
            <a:off x="2498725" y="3454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6626" name="Text Box 66"/>
          <p:cNvSpPr txBox="1">
            <a:spLocks noChangeArrowheads="1"/>
          </p:cNvSpPr>
          <p:nvPr/>
        </p:nvSpPr>
        <p:spPr bwMode="auto">
          <a:xfrm>
            <a:off x="3073400" y="31210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6627" name="Text Box 67"/>
          <p:cNvSpPr txBox="1">
            <a:spLocks noChangeArrowheads="1"/>
          </p:cNvSpPr>
          <p:nvPr/>
        </p:nvSpPr>
        <p:spPr bwMode="auto">
          <a:xfrm>
            <a:off x="5110163" y="31210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6628" name="Text Box 68"/>
          <p:cNvSpPr txBox="1">
            <a:spLocks noChangeArrowheads="1"/>
          </p:cNvSpPr>
          <p:nvPr/>
        </p:nvSpPr>
        <p:spPr bwMode="auto">
          <a:xfrm>
            <a:off x="5916613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6629" name="Text Box 69"/>
          <p:cNvSpPr txBox="1">
            <a:spLocks noChangeArrowheads="1"/>
          </p:cNvSpPr>
          <p:nvPr/>
        </p:nvSpPr>
        <p:spPr bwMode="auto">
          <a:xfrm>
            <a:off x="3995738" y="34671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179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1D7-8986-E64B-BBFC-E95203A6EAEA}" type="slidenum">
              <a:rPr lang="en-US"/>
              <a:pPr/>
              <a:t>22</a:t>
            </a:fld>
            <a:endParaRPr lang="en-US"/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Two Virtual LANs</a:t>
            </a:r>
          </a:p>
        </p:txBody>
      </p:sp>
      <p:sp>
        <p:nvSpPr>
          <p:cNvPr id="1347587" name="Rectangle 3"/>
          <p:cNvSpPr>
            <a:spLocks noChangeArrowheads="1"/>
          </p:cNvSpPr>
          <p:nvPr/>
        </p:nvSpPr>
        <p:spPr bwMode="auto">
          <a:xfrm>
            <a:off x="2843213" y="3851275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7588" name="Rectangle 4"/>
          <p:cNvSpPr>
            <a:spLocks noChangeArrowheads="1"/>
          </p:cNvSpPr>
          <p:nvPr/>
        </p:nvSpPr>
        <p:spPr bwMode="auto">
          <a:xfrm>
            <a:off x="5368925" y="3851275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7589" name="Line 5"/>
          <p:cNvSpPr>
            <a:spLocks noChangeShapeType="1"/>
          </p:cNvSpPr>
          <p:nvPr/>
        </p:nvSpPr>
        <p:spPr bwMode="auto">
          <a:xfrm>
            <a:off x="3267075" y="3813175"/>
            <a:ext cx="2149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98" name="Rectangle 14"/>
          <p:cNvSpPr>
            <a:spLocks noChangeArrowheads="1"/>
          </p:cNvSpPr>
          <p:nvPr/>
        </p:nvSpPr>
        <p:spPr bwMode="auto">
          <a:xfrm>
            <a:off x="1422400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99" name="Rectangle 15"/>
          <p:cNvSpPr>
            <a:spLocks noChangeArrowheads="1"/>
          </p:cNvSpPr>
          <p:nvPr/>
        </p:nvSpPr>
        <p:spPr bwMode="auto">
          <a:xfrm>
            <a:off x="1423988" y="3467100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0" name="Rectangle 16"/>
          <p:cNvSpPr>
            <a:spLocks noChangeArrowheads="1"/>
          </p:cNvSpPr>
          <p:nvPr/>
        </p:nvSpPr>
        <p:spPr bwMode="auto">
          <a:xfrm>
            <a:off x="1423988" y="40036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1" name="Rectangle 17"/>
          <p:cNvSpPr>
            <a:spLocks noChangeArrowheads="1"/>
          </p:cNvSpPr>
          <p:nvPr/>
        </p:nvSpPr>
        <p:spPr bwMode="auto">
          <a:xfrm>
            <a:off x="1423988" y="4541838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2" name="Rectangle 18"/>
          <p:cNvSpPr>
            <a:spLocks noChangeArrowheads="1"/>
          </p:cNvSpPr>
          <p:nvPr/>
        </p:nvSpPr>
        <p:spPr bwMode="auto">
          <a:xfrm>
            <a:off x="1423988" y="5080000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3" name="Line 19"/>
          <p:cNvSpPr>
            <a:spLocks noChangeShapeType="1"/>
          </p:cNvSpPr>
          <p:nvPr/>
        </p:nvSpPr>
        <p:spPr bwMode="auto">
          <a:xfrm>
            <a:off x="1865313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4" name="Line 20"/>
          <p:cNvSpPr>
            <a:spLocks noChangeShapeType="1"/>
          </p:cNvSpPr>
          <p:nvPr/>
        </p:nvSpPr>
        <p:spPr bwMode="auto">
          <a:xfrm>
            <a:off x="1884363" y="3621088"/>
            <a:ext cx="1112837" cy="115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5" name="Line 21"/>
          <p:cNvSpPr>
            <a:spLocks noChangeShapeType="1"/>
          </p:cNvSpPr>
          <p:nvPr/>
        </p:nvSpPr>
        <p:spPr bwMode="auto">
          <a:xfrm flipV="1">
            <a:off x="1884363" y="3851275"/>
            <a:ext cx="958850" cy="307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6" name="Line 22"/>
          <p:cNvSpPr>
            <a:spLocks noChangeShapeType="1"/>
          </p:cNvSpPr>
          <p:nvPr/>
        </p:nvSpPr>
        <p:spPr bwMode="auto">
          <a:xfrm flipV="1">
            <a:off x="1884363" y="3889375"/>
            <a:ext cx="1036637" cy="806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7" name="Line 23"/>
          <p:cNvSpPr>
            <a:spLocks noChangeShapeType="1"/>
          </p:cNvSpPr>
          <p:nvPr/>
        </p:nvSpPr>
        <p:spPr bwMode="auto">
          <a:xfrm flipV="1">
            <a:off x="1884363" y="3889375"/>
            <a:ext cx="1228725" cy="13446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8" name="Rectangle 24"/>
          <p:cNvSpPr>
            <a:spLocks noChangeArrowheads="1"/>
          </p:cNvSpPr>
          <p:nvPr/>
        </p:nvSpPr>
        <p:spPr bwMode="auto">
          <a:xfrm>
            <a:off x="6838950" y="3467100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9" name="Rectangle 25"/>
          <p:cNvSpPr>
            <a:spLocks noChangeArrowheads="1"/>
          </p:cNvSpPr>
          <p:nvPr/>
        </p:nvSpPr>
        <p:spPr bwMode="auto">
          <a:xfrm>
            <a:off x="6838950" y="40036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0" name="Rectangle 26"/>
          <p:cNvSpPr>
            <a:spLocks noChangeArrowheads="1"/>
          </p:cNvSpPr>
          <p:nvPr/>
        </p:nvSpPr>
        <p:spPr bwMode="auto">
          <a:xfrm>
            <a:off x="6838950" y="4541838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1" name="Rectangle 27"/>
          <p:cNvSpPr>
            <a:spLocks noChangeArrowheads="1"/>
          </p:cNvSpPr>
          <p:nvPr/>
        </p:nvSpPr>
        <p:spPr bwMode="auto">
          <a:xfrm>
            <a:off x="6838950" y="5080000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2" name="Line 28"/>
          <p:cNvSpPr>
            <a:spLocks noChangeShapeType="1"/>
          </p:cNvSpPr>
          <p:nvPr/>
        </p:nvSpPr>
        <p:spPr bwMode="auto">
          <a:xfrm>
            <a:off x="7280275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3" name="Line 29"/>
          <p:cNvSpPr>
            <a:spLocks noChangeShapeType="1"/>
          </p:cNvSpPr>
          <p:nvPr/>
        </p:nvSpPr>
        <p:spPr bwMode="auto">
          <a:xfrm>
            <a:off x="6376988" y="362108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4" name="Line 30"/>
          <p:cNvSpPr>
            <a:spLocks noChangeShapeType="1"/>
          </p:cNvSpPr>
          <p:nvPr/>
        </p:nvSpPr>
        <p:spPr bwMode="auto">
          <a:xfrm flipV="1">
            <a:off x="5800725" y="3621088"/>
            <a:ext cx="1055688" cy="15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5" name="Line 31"/>
          <p:cNvSpPr>
            <a:spLocks noChangeShapeType="1"/>
          </p:cNvSpPr>
          <p:nvPr/>
        </p:nvSpPr>
        <p:spPr bwMode="auto">
          <a:xfrm>
            <a:off x="5800725" y="3851275"/>
            <a:ext cx="1055688" cy="307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6" name="Line 32"/>
          <p:cNvSpPr>
            <a:spLocks noChangeShapeType="1"/>
          </p:cNvSpPr>
          <p:nvPr/>
        </p:nvSpPr>
        <p:spPr bwMode="auto">
          <a:xfrm>
            <a:off x="5724525" y="3889375"/>
            <a:ext cx="1131888" cy="806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7" name="Line 33"/>
          <p:cNvSpPr>
            <a:spLocks noChangeShapeType="1"/>
          </p:cNvSpPr>
          <p:nvPr/>
        </p:nvSpPr>
        <p:spPr bwMode="auto">
          <a:xfrm>
            <a:off x="5608638" y="3929063"/>
            <a:ext cx="1247775" cy="1304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8" name="Rectangle 34"/>
          <p:cNvSpPr>
            <a:spLocks noChangeArrowheads="1"/>
          </p:cNvSpPr>
          <p:nvPr/>
        </p:nvSpPr>
        <p:spPr bwMode="auto">
          <a:xfrm>
            <a:off x="2036763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19" name="Rectangle 35"/>
          <p:cNvSpPr>
            <a:spLocks noChangeArrowheads="1"/>
          </p:cNvSpPr>
          <p:nvPr/>
        </p:nvSpPr>
        <p:spPr bwMode="auto">
          <a:xfrm>
            <a:off x="2651125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0" name="Rectangle 36"/>
          <p:cNvSpPr>
            <a:spLocks noChangeArrowheads="1"/>
          </p:cNvSpPr>
          <p:nvPr/>
        </p:nvSpPr>
        <p:spPr bwMode="auto">
          <a:xfrm>
            <a:off x="3265488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1" name="Line 37"/>
          <p:cNvSpPr>
            <a:spLocks noChangeShapeType="1"/>
          </p:cNvSpPr>
          <p:nvPr/>
        </p:nvSpPr>
        <p:spPr bwMode="auto">
          <a:xfrm>
            <a:off x="2825750" y="4503738"/>
            <a:ext cx="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2" name="Line 38"/>
          <p:cNvSpPr>
            <a:spLocks noChangeShapeType="1"/>
          </p:cNvSpPr>
          <p:nvPr/>
        </p:nvSpPr>
        <p:spPr bwMode="auto">
          <a:xfrm rot="16200000" flipH="1">
            <a:off x="1710531" y="2450307"/>
            <a:ext cx="1190625" cy="13827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3" name="Line 39"/>
          <p:cNvSpPr>
            <a:spLocks noChangeShapeType="1"/>
          </p:cNvSpPr>
          <p:nvPr/>
        </p:nvSpPr>
        <p:spPr bwMode="auto">
          <a:xfrm rot="16200000" flipH="1">
            <a:off x="2094706" y="2718594"/>
            <a:ext cx="1190625" cy="8461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4" name="Line 40"/>
          <p:cNvSpPr>
            <a:spLocks noChangeShapeType="1"/>
          </p:cNvSpPr>
          <p:nvPr/>
        </p:nvSpPr>
        <p:spPr bwMode="auto">
          <a:xfrm rot="16200000" flipH="1">
            <a:off x="2460625" y="2968625"/>
            <a:ext cx="1150938" cy="306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5" name="Line 41"/>
          <p:cNvSpPr>
            <a:spLocks noChangeShapeType="1"/>
          </p:cNvSpPr>
          <p:nvPr/>
        </p:nvSpPr>
        <p:spPr bwMode="auto">
          <a:xfrm rot="5400000">
            <a:off x="2805907" y="3005931"/>
            <a:ext cx="1150938" cy="231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6" name="Rectangle 42"/>
          <p:cNvSpPr>
            <a:spLocks noChangeArrowheads="1"/>
          </p:cNvSpPr>
          <p:nvPr/>
        </p:nvSpPr>
        <p:spPr bwMode="auto">
          <a:xfrm>
            <a:off x="5148263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7" name="Rectangle 43"/>
          <p:cNvSpPr>
            <a:spLocks noChangeArrowheads="1"/>
          </p:cNvSpPr>
          <p:nvPr/>
        </p:nvSpPr>
        <p:spPr bwMode="auto">
          <a:xfrm>
            <a:off x="5762625" y="2200275"/>
            <a:ext cx="460375" cy="346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8" name="Rectangle 44"/>
          <p:cNvSpPr>
            <a:spLocks noChangeArrowheads="1"/>
          </p:cNvSpPr>
          <p:nvPr/>
        </p:nvSpPr>
        <p:spPr bwMode="auto">
          <a:xfrm>
            <a:off x="6376988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9" name="Rectangle 45"/>
          <p:cNvSpPr>
            <a:spLocks noChangeArrowheads="1"/>
          </p:cNvSpPr>
          <p:nvPr/>
        </p:nvSpPr>
        <p:spPr bwMode="auto">
          <a:xfrm>
            <a:off x="6991350" y="2200275"/>
            <a:ext cx="460375" cy="3460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30" name="Line 46"/>
          <p:cNvSpPr>
            <a:spLocks noChangeShapeType="1"/>
          </p:cNvSpPr>
          <p:nvPr/>
        </p:nvSpPr>
        <p:spPr bwMode="auto">
          <a:xfrm rot="16200000" flipH="1">
            <a:off x="4841081" y="3045619"/>
            <a:ext cx="1190625" cy="192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31" name="Line 47"/>
          <p:cNvSpPr>
            <a:spLocks noChangeShapeType="1"/>
          </p:cNvSpPr>
          <p:nvPr/>
        </p:nvSpPr>
        <p:spPr bwMode="auto">
          <a:xfrm rot="5400000">
            <a:off x="5225257" y="2929731"/>
            <a:ext cx="1150938" cy="384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32" name="Line 48"/>
          <p:cNvSpPr>
            <a:spLocks noChangeShapeType="1"/>
          </p:cNvSpPr>
          <p:nvPr/>
        </p:nvSpPr>
        <p:spPr bwMode="auto">
          <a:xfrm rot="5400000">
            <a:off x="5591175" y="2679700"/>
            <a:ext cx="1150938" cy="8842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33" name="Line 49"/>
          <p:cNvSpPr>
            <a:spLocks noChangeShapeType="1"/>
          </p:cNvSpPr>
          <p:nvPr/>
        </p:nvSpPr>
        <p:spPr bwMode="auto">
          <a:xfrm rot="5400000">
            <a:off x="5955506" y="2429669"/>
            <a:ext cx="1150938" cy="1384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34" name="Text Box 50"/>
          <p:cNvSpPr txBox="1">
            <a:spLocks noChangeArrowheads="1"/>
          </p:cNvSpPr>
          <p:nvPr/>
        </p:nvSpPr>
        <p:spPr bwMode="auto">
          <a:xfrm>
            <a:off x="1851025" y="5772150"/>
            <a:ext cx="5226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Red VLAN</a:t>
            </a:r>
            <a:r>
              <a:rPr lang="en-US" sz="2400"/>
              <a:t> and </a:t>
            </a:r>
            <a:r>
              <a:rPr lang="en-US" sz="2400">
                <a:solidFill>
                  <a:srgbClr val="FFCC00"/>
                </a:solidFill>
              </a:rPr>
              <a:t>Orange VLAN</a:t>
            </a:r>
          </a:p>
          <a:p>
            <a:r>
              <a:rPr lang="en-US" sz="2400"/>
              <a:t>Switches forward traffic as needed</a:t>
            </a:r>
          </a:p>
        </p:txBody>
      </p:sp>
      <p:sp>
        <p:nvSpPr>
          <p:cNvPr id="1347635" name="Text Box 51"/>
          <p:cNvSpPr txBox="1">
            <a:spLocks noChangeArrowheads="1"/>
          </p:cNvSpPr>
          <p:nvPr/>
        </p:nvSpPr>
        <p:spPr bwMode="auto">
          <a:xfrm>
            <a:off x="1960563" y="49911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38" name="Text Box 54"/>
          <p:cNvSpPr txBox="1">
            <a:spLocks noChangeArrowheads="1"/>
          </p:cNvSpPr>
          <p:nvPr/>
        </p:nvSpPr>
        <p:spPr bwMode="auto">
          <a:xfrm flipV="1">
            <a:off x="6453188" y="32750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39" name="Text Box 55"/>
          <p:cNvSpPr txBox="1">
            <a:spLocks noChangeArrowheads="1"/>
          </p:cNvSpPr>
          <p:nvPr/>
        </p:nvSpPr>
        <p:spPr bwMode="auto">
          <a:xfrm>
            <a:off x="3995738" y="34671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40" name="Text Box 56"/>
          <p:cNvSpPr txBox="1">
            <a:spLocks noChangeArrowheads="1"/>
          </p:cNvSpPr>
          <p:nvPr/>
        </p:nvSpPr>
        <p:spPr bwMode="auto">
          <a:xfrm>
            <a:off x="1922463" y="45037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41" name="Text Box 57"/>
          <p:cNvSpPr txBox="1">
            <a:spLocks noChangeArrowheads="1"/>
          </p:cNvSpPr>
          <p:nvPr/>
        </p:nvSpPr>
        <p:spPr bwMode="auto">
          <a:xfrm>
            <a:off x="1922463" y="40433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42" name="Text Box 58"/>
          <p:cNvSpPr txBox="1">
            <a:spLocks noChangeArrowheads="1"/>
          </p:cNvSpPr>
          <p:nvPr/>
        </p:nvSpPr>
        <p:spPr bwMode="auto">
          <a:xfrm>
            <a:off x="1922463" y="35829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43" name="Text Box 59"/>
          <p:cNvSpPr txBox="1">
            <a:spLocks noChangeArrowheads="1"/>
          </p:cNvSpPr>
          <p:nvPr/>
        </p:nvSpPr>
        <p:spPr bwMode="auto">
          <a:xfrm>
            <a:off x="3497263" y="25463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44" name="Text Box 60"/>
          <p:cNvSpPr txBox="1">
            <a:spLocks noChangeArrowheads="1"/>
          </p:cNvSpPr>
          <p:nvPr/>
        </p:nvSpPr>
        <p:spPr bwMode="auto">
          <a:xfrm>
            <a:off x="2921000" y="25463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45" name="Text Box 61"/>
          <p:cNvSpPr txBox="1">
            <a:spLocks noChangeArrowheads="1"/>
          </p:cNvSpPr>
          <p:nvPr/>
        </p:nvSpPr>
        <p:spPr bwMode="auto">
          <a:xfrm>
            <a:off x="2382838" y="25463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46" name="Text Box 62"/>
          <p:cNvSpPr txBox="1">
            <a:spLocks noChangeArrowheads="1"/>
          </p:cNvSpPr>
          <p:nvPr/>
        </p:nvSpPr>
        <p:spPr bwMode="auto">
          <a:xfrm>
            <a:off x="1346200" y="25066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47" name="Text Box 63"/>
          <p:cNvSpPr txBox="1">
            <a:spLocks noChangeArrowheads="1"/>
          </p:cNvSpPr>
          <p:nvPr/>
        </p:nvSpPr>
        <p:spPr bwMode="auto">
          <a:xfrm>
            <a:off x="5532438" y="250666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48" name="Text Box 64"/>
          <p:cNvSpPr txBox="1">
            <a:spLocks noChangeArrowheads="1"/>
          </p:cNvSpPr>
          <p:nvPr/>
        </p:nvSpPr>
        <p:spPr bwMode="auto">
          <a:xfrm>
            <a:off x="4994275" y="25066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49" name="Text Box 65"/>
          <p:cNvSpPr txBox="1">
            <a:spLocks noChangeArrowheads="1"/>
          </p:cNvSpPr>
          <p:nvPr/>
        </p:nvSpPr>
        <p:spPr bwMode="auto">
          <a:xfrm>
            <a:off x="6084888" y="25066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50" name="Text Box 66"/>
          <p:cNvSpPr txBox="1">
            <a:spLocks noChangeArrowheads="1"/>
          </p:cNvSpPr>
          <p:nvPr/>
        </p:nvSpPr>
        <p:spPr bwMode="auto">
          <a:xfrm>
            <a:off x="7123113" y="25066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347651" name="Text Box 67"/>
          <p:cNvSpPr txBox="1">
            <a:spLocks noChangeArrowheads="1"/>
          </p:cNvSpPr>
          <p:nvPr/>
        </p:nvSpPr>
        <p:spPr bwMode="auto">
          <a:xfrm flipV="1">
            <a:off x="6453188" y="372268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52" name="Text Box 68"/>
          <p:cNvSpPr txBox="1">
            <a:spLocks noChangeArrowheads="1"/>
          </p:cNvSpPr>
          <p:nvPr/>
        </p:nvSpPr>
        <p:spPr bwMode="auto">
          <a:xfrm flipV="1">
            <a:off x="6453188" y="41846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  <p:sp>
        <p:nvSpPr>
          <p:cNvPr id="1347653" name="Text Box 69"/>
          <p:cNvSpPr txBox="1">
            <a:spLocks noChangeArrowheads="1"/>
          </p:cNvSpPr>
          <p:nvPr/>
        </p:nvSpPr>
        <p:spPr bwMode="auto">
          <a:xfrm flipV="1">
            <a:off x="6453188" y="46196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CC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841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2D5DA-9C5B-7743-BF5F-B28C2E7ED8D9}" type="slidenum">
              <a:rPr lang="en-US"/>
              <a:pPr/>
              <a:t>23</a:t>
            </a:fld>
            <a:endParaRPr lang="en-US"/>
          </a:p>
        </p:txBody>
      </p:sp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VLANs Work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Bridges/switches need configuration tables</a:t>
            </a:r>
          </a:p>
          <a:p>
            <a:pPr lvl="1"/>
            <a:r>
              <a:rPr lang="en-US" sz="2000" dirty="0"/>
              <a:t>Saying which VLANs are accessible via which interfaces</a:t>
            </a:r>
          </a:p>
          <a:p>
            <a:r>
              <a:rPr lang="en-US" sz="2400" dirty="0"/>
              <a:t>Approaches to mapping to VLANs</a:t>
            </a:r>
          </a:p>
          <a:p>
            <a:pPr lvl="1"/>
            <a:r>
              <a:rPr lang="en-US" sz="2000" dirty="0"/>
              <a:t>Each interface has a VLAN color</a:t>
            </a:r>
          </a:p>
          <a:p>
            <a:pPr lvl="2"/>
            <a:r>
              <a:rPr lang="en-US" dirty="0"/>
              <a:t>Only works if all hosts on same segment belong to same VLAN</a:t>
            </a:r>
          </a:p>
          <a:p>
            <a:pPr lvl="1"/>
            <a:r>
              <a:rPr lang="en-US" sz="2000" dirty="0"/>
              <a:t>Each MAC address has a VLAN color</a:t>
            </a:r>
          </a:p>
          <a:p>
            <a:pPr lvl="2"/>
            <a:r>
              <a:rPr lang="en-US" dirty="0"/>
              <a:t>Useful when hosts on same segment belong to different VLANs</a:t>
            </a:r>
          </a:p>
          <a:p>
            <a:pPr lvl="2"/>
            <a:r>
              <a:rPr lang="en-US" dirty="0"/>
              <a:t>Useful when hosts move from one physical location to another</a:t>
            </a:r>
          </a:p>
          <a:p>
            <a:r>
              <a:rPr lang="en-US" sz="2400" dirty="0"/>
              <a:t>Changing the Ethernet header</a:t>
            </a:r>
          </a:p>
          <a:p>
            <a:pPr lvl="1"/>
            <a:r>
              <a:rPr lang="en-US" sz="2000" dirty="0"/>
              <a:t>Adding a field for a VLAN tag</a:t>
            </a:r>
          </a:p>
          <a:p>
            <a:pPr lvl="1"/>
            <a:r>
              <a:rPr lang="en-US" sz="2000" dirty="0"/>
              <a:t>Implemented on the bridges/switches</a:t>
            </a:r>
          </a:p>
          <a:p>
            <a:pPr lvl="1"/>
            <a:r>
              <a:rPr lang="en-US" sz="2000" dirty="0"/>
              <a:t>… but can still interoperate with old Ethernet cards</a:t>
            </a:r>
          </a:p>
        </p:txBody>
      </p:sp>
    </p:spTree>
    <p:extLst>
      <p:ext uri="{BB962C8B-B14F-4D97-AF65-F5344CB8AC3E}">
        <p14:creationId xmlns:p14="http://schemas.microsoft.com/office/powerpoint/2010/main" val="37068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2C627-A09E-D54D-806E-E7C3441978A3}" type="slidenum">
              <a:rPr lang="en-US"/>
              <a:pPr/>
              <a:t>24</a:t>
            </a:fld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dirty="0"/>
              <a:t>Ethernet as an exemplar of link-layer technology</a:t>
            </a:r>
          </a:p>
          <a:p>
            <a:r>
              <a:rPr lang="en-US" dirty="0"/>
              <a:t>Simplest form, single segment:</a:t>
            </a:r>
          </a:p>
          <a:p>
            <a:pPr lvl="1"/>
            <a:r>
              <a:rPr lang="en-US" i="1" dirty="0"/>
              <a:t>Carrier sense</a:t>
            </a:r>
            <a:r>
              <a:rPr lang="en-US" dirty="0"/>
              <a:t>, </a:t>
            </a:r>
            <a:r>
              <a:rPr lang="en-US" i="1" dirty="0"/>
              <a:t>collision detection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random access and BEB </a:t>
            </a:r>
            <a:endParaRPr lang="en-US" dirty="0"/>
          </a:p>
          <a:p>
            <a:r>
              <a:rPr lang="en-US" dirty="0"/>
              <a:t>Extended to span multiple segments:</a:t>
            </a:r>
          </a:p>
          <a:p>
            <a:pPr lvl="1"/>
            <a:r>
              <a:rPr lang="en-US" dirty="0"/>
              <a:t>Hubs &amp; repeaters: physical-layer interconnects</a:t>
            </a:r>
          </a:p>
          <a:p>
            <a:pPr lvl="1"/>
            <a:r>
              <a:rPr lang="en-US" dirty="0"/>
              <a:t>Bridges / switches: link-layer interconnects</a:t>
            </a:r>
          </a:p>
          <a:p>
            <a:r>
              <a:rPr lang="en-US" dirty="0"/>
              <a:t>Key ideas in switches</a:t>
            </a:r>
          </a:p>
          <a:p>
            <a:pPr lvl="1"/>
            <a:r>
              <a:rPr lang="en-US" dirty="0"/>
              <a:t>Self learning of the switch table</a:t>
            </a:r>
          </a:p>
          <a:p>
            <a:pPr lvl="1"/>
            <a:r>
              <a:rPr lang="en-US" dirty="0"/>
              <a:t>Spanning trees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2C6-2E10-D943-B9EA-7CC49D9F5B82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Layer: Switches / Bridges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2438400"/>
          </a:xfrm>
        </p:spPr>
        <p:txBody>
          <a:bodyPr/>
          <a:lstStyle/>
          <a:p>
            <a:r>
              <a:rPr lang="en-US" sz="2400"/>
              <a:t>Connect two or more LANs at the </a:t>
            </a:r>
            <a:r>
              <a:rPr lang="en-US" sz="2400">
                <a:solidFill>
                  <a:srgbClr val="0000FF"/>
                </a:solidFill>
              </a:rPr>
              <a:t>link layer</a:t>
            </a:r>
            <a:endParaRPr lang="en-US" sz="2400"/>
          </a:p>
          <a:p>
            <a:pPr lvl="1"/>
            <a:r>
              <a:rPr lang="en-US" sz="2000"/>
              <a:t>Extracts destination address from the frame</a:t>
            </a:r>
          </a:p>
          <a:p>
            <a:pPr lvl="1"/>
            <a:r>
              <a:rPr lang="en-US" sz="2000"/>
              <a:t>Looks up the destination in a table</a:t>
            </a:r>
          </a:p>
          <a:p>
            <a:pPr lvl="1"/>
            <a:r>
              <a:rPr lang="en-US" sz="2000"/>
              <a:t>Forwards the frame to the appropriate LAN segment</a:t>
            </a:r>
          </a:p>
          <a:p>
            <a:pPr lvl="2"/>
            <a:r>
              <a:rPr lang="en-US" sz="1800"/>
              <a:t>Or point-to-point link, for higher-speed Ethernet</a:t>
            </a:r>
          </a:p>
          <a:p>
            <a:r>
              <a:rPr lang="en-US" sz="2400"/>
              <a:t>Each segment is its </a:t>
            </a:r>
            <a:r>
              <a:rPr lang="en-US" sz="2400">
                <a:solidFill>
                  <a:srgbClr val="0000FF"/>
                </a:solidFill>
              </a:rPr>
              <a:t>own</a:t>
            </a:r>
            <a:r>
              <a:rPr lang="en-US" sz="2400"/>
              <a:t> collision domain</a:t>
            </a:r>
          </a:p>
        </p:txBody>
      </p:sp>
      <p:sp>
        <p:nvSpPr>
          <p:cNvPr id="963619" name="Freeform 35"/>
          <p:cNvSpPr>
            <a:spLocks/>
          </p:cNvSpPr>
          <p:nvPr/>
        </p:nvSpPr>
        <p:spPr bwMode="auto">
          <a:xfrm>
            <a:off x="4721225" y="3992563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0" name="Freeform 36"/>
          <p:cNvSpPr>
            <a:spLocks/>
          </p:cNvSpPr>
          <p:nvPr/>
        </p:nvSpPr>
        <p:spPr bwMode="auto">
          <a:xfrm>
            <a:off x="3508375" y="4030663"/>
            <a:ext cx="1779588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1" name="Freeform 37"/>
          <p:cNvSpPr>
            <a:spLocks/>
          </p:cNvSpPr>
          <p:nvPr/>
        </p:nvSpPr>
        <p:spPr bwMode="auto">
          <a:xfrm>
            <a:off x="1295400" y="3886200"/>
            <a:ext cx="3128963" cy="2560638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63622" name="Object 38"/>
          <p:cNvGraphicFramePr>
            <a:graphicFrameLocks noChangeAspect="1"/>
          </p:cNvGraphicFramePr>
          <p:nvPr/>
        </p:nvGraphicFramePr>
        <p:xfrm>
          <a:off x="1995488" y="5564188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564188"/>
                        <a:ext cx="4159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3" name="Object 39"/>
          <p:cNvGraphicFramePr>
            <a:graphicFrameLocks noChangeAspect="1"/>
          </p:cNvGraphicFramePr>
          <p:nvPr/>
        </p:nvGraphicFramePr>
        <p:xfrm>
          <a:off x="4700588" y="55768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57688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4" name="Object 40"/>
          <p:cNvGraphicFramePr>
            <a:graphicFrameLocks noChangeAspect="1"/>
          </p:cNvGraphicFramePr>
          <p:nvPr/>
        </p:nvGraphicFramePr>
        <p:xfrm>
          <a:off x="5513388" y="55308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5530850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5" name="Object 41"/>
          <p:cNvGraphicFramePr>
            <a:graphicFrameLocks noChangeAspect="1"/>
          </p:cNvGraphicFramePr>
          <p:nvPr/>
        </p:nvGraphicFramePr>
        <p:xfrm>
          <a:off x="2654300" y="55895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589588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26" name="Rectangle 42"/>
          <p:cNvSpPr>
            <a:spLocks noChangeArrowheads="1"/>
          </p:cNvSpPr>
          <p:nvPr/>
        </p:nvSpPr>
        <p:spPr bwMode="auto">
          <a:xfrm>
            <a:off x="6118225" y="5272088"/>
            <a:ext cx="288925" cy="68262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63627" name="Object 43"/>
          <p:cNvGraphicFramePr>
            <a:graphicFrameLocks noChangeAspect="1"/>
          </p:cNvGraphicFramePr>
          <p:nvPr/>
        </p:nvGraphicFramePr>
        <p:xfrm>
          <a:off x="3595688" y="54244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Clip" r:id="rId12" imgW="1307948" imgH="1084823" progId="">
                  <p:embed/>
                </p:oleObj>
              </mc:Choice>
              <mc:Fallback>
                <p:oleObj name="Clip" r:id="rId12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42448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8" name="Object 44"/>
          <p:cNvGraphicFramePr>
            <a:graphicFrameLocks noChangeAspect="1"/>
          </p:cNvGraphicFramePr>
          <p:nvPr/>
        </p:nvGraphicFramePr>
        <p:xfrm>
          <a:off x="4033838" y="5902325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Clip" r:id="rId14" imgW="1307948" imgH="1084823" progId="">
                  <p:embed/>
                </p:oleObj>
              </mc:Choice>
              <mc:Fallback>
                <p:oleObj name="Clip" r:id="rId1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902325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9" name="Object 45"/>
          <p:cNvGraphicFramePr>
            <a:graphicFrameLocks noChangeAspect="1"/>
          </p:cNvGraphicFramePr>
          <p:nvPr/>
        </p:nvGraphicFramePr>
        <p:xfrm>
          <a:off x="6973888" y="539273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Clip" r:id="rId16" imgW="1307948" imgH="1084823" progId="">
                  <p:embed/>
                </p:oleObj>
              </mc:Choice>
              <mc:Fallback>
                <p:oleObj name="Clip" r:id="rId1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539273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0" name="Object 46"/>
          <p:cNvGraphicFramePr>
            <a:graphicFrameLocks noChangeAspect="1"/>
          </p:cNvGraphicFramePr>
          <p:nvPr/>
        </p:nvGraphicFramePr>
        <p:xfrm>
          <a:off x="6219825" y="57626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Clip" r:id="rId18" imgW="1307948" imgH="1084823" progId="">
                  <p:embed/>
                </p:oleObj>
              </mc:Choice>
              <mc:Fallback>
                <p:oleObj name="Clip" r:id="rId1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762625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1" name="Object 47"/>
          <p:cNvGraphicFramePr>
            <a:graphicFrameLocks noChangeAspect="1"/>
          </p:cNvGraphicFramePr>
          <p:nvPr/>
        </p:nvGraphicFramePr>
        <p:xfrm>
          <a:off x="1555750" y="5084763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Clip" r:id="rId20" imgW="1307948" imgH="1084823" progId="">
                  <p:embed/>
                </p:oleObj>
              </mc:Choice>
              <mc:Fallback>
                <p:oleObj name="Clip" r:id="rId2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4763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32" name="Line 48"/>
          <p:cNvSpPr>
            <a:spLocks noChangeShapeType="1"/>
          </p:cNvSpPr>
          <p:nvPr/>
        </p:nvSpPr>
        <p:spPr bwMode="auto">
          <a:xfrm flipH="1" flipV="1">
            <a:off x="1905000" y="5257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3" name="Line 49"/>
          <p:cNvSpPr>
            <a:spLocks noChangeShapeType="1"/>
          </p:cNvSpPr>
          <p:nvPr/>
        </p:nvSpPr>
        <p:spPr bwMode="auto">
          <a:xfrm flipH="1">
            <a:off x="2319338" y="5410200"/>
            <a:ext cx="4286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4" name="Line 50"/>
          <p:cNvSpPr>
            <a:spLocks noChangeShapeType="1"/>
          </p:cNvSpPr>
          <p:nvPr/>
        </p:nvSpPr>
        <p:spPr bwMode="auto">
          <a:xfrm>
            <a:off x="2590800" y="5257800"/>
            <a:ext cx="220663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5" name="Line 51"/>
          <p:cNvSpPr>
            <a:spLocks noChangeShapeType="1"/>
          </p:cNvSpPr>
          <p:nvPr/>
        </p:nvSpPr>
        <p:spPr bwMode="auto">
          <a:xfrm flipH="1">
            <a:off x="3984625" y="5486400"/>
            <a:ext cx="5873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6" name="Line 52"/>
          <p:cNvSpPr>
            <a:spLocks noChangeShapeType="1"/>
          </p:cNvSpPr>
          <p:nvPr/>
        </p:nvSpPr>
        <p:spPr bwMode="auto">
          <a:xfrm flipH="1">
            <a:off x="4446588" y="5867400"/>
            <a:ext cx="125412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7" name="Line 53"/>
          <p:cNvSpPr>
            <a:spLocks noChangeShapeType="1"/>
          </p:cNvSpPr>
          <p:nvPr/>
        </p:nvSpPr>
        <p:spPr bwMode="auto">
          <a:xfrm flipV="1">
            <a:off x="4572000" y="5619750"/>
            <a:ext cx="23018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8" name="Line 54"/>
          <p:cNvSpPr>
            <a:spLocks noChangeShapeType="1"/>
          </p:cNvSpPr>
          <p:nvPr/>
        </p:nvSpPr>
        <p:spPr bwMode="auto">
          <a:xfrm flipH="1">
            <a:off x="5881688" y="5324475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9" name="Line 55"/>
          <p:cNvSpPr>
            <a:spLocks noChangeShapeType="1"/>
          </p:cNvSpPr>
          <p:nvPr/>
        </p:nvSpPr>
        <p:spPr bwMode="auto">
          <a:xfrm flipH="1">
            <a:off x="6384925" y="5295900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0" name="Line 56"/>
          <p:cNvSpPr>
            <a:spLocks noChangeShapeType="1"/>
          </p:cNvSpPr>
          <p:nvPr/>
        </p:nvSpPr>
        <p:spPr bwMode="auto">
          <a:xfrm>
            <a:off x="6508750" y="5218113"/>
            <a:ext cx="5143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335463" y="3781425"/>
            <a:ext cx="371475" cy="252413"/>
            <a:chOff x="620" y="1640"/>
            <a:chExt cx="288" cy="209"/>
          </a:xfrm>
        </p:grpSpPr>
        <p:sp>
          <p:nvSpPr>
            <p:cNvPr id="963642" name="Line 5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643" name="Rectangle 5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63645" name="Line 6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646" name="Line 6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63647" name="Line 63"/>
          <p:cNvSpPr>
            <a:spLocks noChangeShapeType="1"/>
          </p:cNvSpPr>
          <p:nvPr/>
        </p:nvSpPr>
        <p:spPr bwMode="auto">
          <a:xfrm flipH="1">
            <a:off x="2209800" y="4035425"/>
            <a:ext cx="2184400" cy="14509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8" name="Line 64"/>
          <p:cNvSpPr>
            <a:spLocks noChangeShapeType="1"/>
          </p:cNvSpPr>
          <p:nvPr/>
        </p:nvSpPr>
        <p:spPr bwMode="auto">
          <a:xfrm>
            <a:off x="4572000" y="4038600"/>
            <a:ext cx="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9" name="Line 65"/>
          <p:cNvSpPr>
            <a:spLocks noChangeShapeType="1"/>
          </p:cNvSpPr>
          <p:nvPr/>
        </p:nvSpPr>
        <p:spPr bwMode="auto">
          <a:xfrm flipH="1" flipV="1">
            <a:off x="4708525" y="3976688"/>
            <a:ext cx="1497013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50" name="Text Box 66"/>
          <p:cNvSpPr txBox="1">
            <a:spLocks noChangeArrowheads="1"/>
          </p:cNvSpPr>
          <p:nvPr/>
        </p:nvSpPr>
        <p:spPr bwMode="auto">
          <a:xfrm>
            <a:off x="6538913" y="4929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63651" name="Text Box 67"/>
          <p:cNvSpPr txBox="1">
            <a:spLocks noChangeArrowheads="1"/>
          </p:cNvSpPr>
          <p:nvPr/>
        </p:nvSpPr>
        <p:spPr bwMode="auto">
          <a:xfrm>
            <a:off x="4841875" y="3659188"/>
            <a:ext cx="168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switch/bridge</a:t>
            </a:r>
          </a:p>
        </p:txBody>
      </p:sp>
      <p:sp>
        <p:nvSpPr>
          <p:cNvPr id="963652" name="Text Box 68"/>
          <p:cNvSpPr txBox="1">
            <a:spLocks noChangeArrowheads="1"/>
          </p:cNvSpPr>
          <p:nvPr/>
        </p:nvSpPr>
        <p:spPr bwMode="auto">
          <a:xfrm>
            <a:off x="838200" y="6324600"/>
            <a:ext cx="182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domain</a:t>
            </a:r>
          </a:p>
        </p:txBody>
      </p:sp>
      <p:sp>
        <p:nvSpPr>
          <p:cNvPr id="963653" name="Text Box 69"/>
          <p:cNvSpPr txBox="1">
            <a:spLocks noChangeArrowheads="1"/>
          </p:cNvSpPr>
          <p:nvPr/>
        </p:nvSpPr>
        <p:spPr bwMode="auto">
          <a:xfrm>
            <a:off x="3289300" y="6365875"/>
            <a:ext cx="182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domain</a:t>
            </a:r>
          </a:p>
        </p:txBody>
      </p:sp>
      <p:sp>
        <p:nvSpPr>
          <p:cNvPr id="963654" name="Text Box 70"/>
          <p:cNvSpPr txBox="1">
            <a:spLocks noChangeArrowheads="1"/>
          </p:cNvSpPr>
          <p:nvPr/>
        </p:nvSpPr>
        <p:spPr bwMode="auto">
          <a:xfrm>
            <a:off x="3805238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en-US" sz="1800" b="0">
              <a:latin typeface="Comic Sans MS" charset="0"/>
            </a:endParaRPr>
          </a:p>
        </p:txBody>
      </p:sp>
      <p:sp>
        <p:nvSpPr>
          <p:cNvPr id="963655" name="Text Box 71"/>
          <p:cNvSpPr txBox="1">
            <a:spLocks noChangeArrowheads="1"/>
          </p:cNvSpPr>
          <p:nvPr/>
        </p:nvSpPr>
        <p:spPr bwMode="auto">
          <a:xfrm>
            <a:off x="7010400" y="4186238"/>
            <a:ext cx="109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</a:t>
            </a:r>
            <a:br>
              <a:rPr lang="en-US" sz="1800" b="0">
                <a:latin typeface="Comic Sans MS" charset="0"/>
              </a:rPr>
            </a:br>
            <a:r>
              <a:rPr lang="en-US" sz="1800" b="0">
                <a:latin typeface="Comic Sans MS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5255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Frames to forward where?</a:t>
            </a:r>
            <a:endParaRPr lang="en-US" dirty="0"/>
          </a:p>
        </p:txBody>
      </p:sp>
      <p:sp>
        <p:nvSpPr>
          <p:cNvPr id="963619" name="Freeform 35"/>
          <p:cNvSpPr>
            <a:spLocks/>
          </p:cNvSpPr>
          <p:nvPr/>
        </p:nvSpPr>
        <p:spPr bwMode="auto">
          <a:xfrm>
            <a:off x="4584700" y="2225675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0" name="Freeform 36"/>
          <p:cNvSpPr>
            <a:spLocks/>
          </p:cNvSpPr>
          <p:nvPr/>
        </p:nvSpPr>
        <p:spPr bwMode="auto">
          <a:xfrm>
            <a:off x="3371850" y="2263775"/>
            <a:ext cx="1779588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1" name="Freeform 37"/>
          <p:cNvSpPr>
            <a:spLocks/>
          </p:cNvSpPr>
          <p:nvPr/>
        </p:nvSpPr>
        <p:spPr bwMode="auto">
          <a:xfrm>
            <a:off x="1158875" y="2119312"/>
            <a:ext cx="3128963" cy="2560638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636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397292"/>
              </p:ext>
            </p:extLst>
          </p:nvPr>
        </p:nvGraphicFramePr>
        <p:xfrm>
          <a:off x="1858963" y="379730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797300"/>
                        <a:ext cx="4159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76294"/>
              </p:ext>
            </p:extLst>
          </p:nvPr>
        </p:nvGraphicFramePr>
        <p:xfrm>
          <a:off x="4564063" y="38100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810000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13512"/>
              </p:ext>
            </p:extLst>
          </p:nvPr>
        </p:nvGraphicFramePr>
        <p:xfrm>
          <a:off x="5376863" y="3763962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3763962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63174"/>
              </p:ext>
            </p:extLst>
          </p:nvPr>
        </p:nvGraphicFramePr>
        <p:xfrm>
          <a:off x="2517775" y="382270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822700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26" name="Rectangle 42"/>
          <p:cNvSpPr>
            <a:spLocks noChangeArrowheads="1"/>
          </p:cNvSpPr>
          <p:nvPr/>
        </p:nvSpPr>
        <p:spPr bwMode="auto">
          <a:xfrm>
            <a:off x="5981700" y="3505200"/>
            <a:ext cx="288925" cy="68262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636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85420"/>
              </p:ext>
            </p:extLst>
          </p:nvPr>
        </p:nvGraphicFramePr>
        <p:xfrm>
          <a:off x="3459163" y="36576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Clip" r:id="rId12" imgW="1307948" imgH="1084823" progId="">
                  <p:embed/>
                </p:oleObj>
              </mc:Choice>
              <mc:Fallback>
                <p:oleObj name="Clip" r:id="rId12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657600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15667"/>
              </p:ext>
            </p:extLst>
          </p:nvPr>
        </p:nvGraphicFramePr>
        <p:xfrm>
          <a:off x="3897313" y="4135437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Clip" r:id="rId14" imgW="1307948" imgH="1084823" progId="">
                  <p:embed/>
                </p:oleObj>
              </mc:Choice>
              <mc:Fallback>
                <p:oleObj name="Clip" r:id="rId1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135437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36754"/>
              </p:ext>
            </p:extLst>
          </p:nvPr>
        </p:nvGraphicFramePr>
        <p:xfrm>
          <a:off x="6837363" y="36258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Clip" r:id="rId16" imgW="1307948" imgH="1084823" progId="">
                  <p:embed/>
                </p:oleObj>
              </mc:Choice>
              <mc:Fallback>
                <p:oleObj name="Clip" r:id="rId1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625850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94613"/>
              </p:ext>
            </p:extLst>
          </p:nvPr>
        </p:nvGraphicFramePr>
        <p:xfrm>
          <a:off x="6083300" y="3995737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Clip" r:id="rId18" imgW="1307948" imgH="1084823" progId="">
                  <p:embed/>
                </p:oleObj>
              </mc:Choice>
              <mc:Fallback>
                <p:oleObj name="Clip" r:id="rId1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995737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5660"/>
              </p:ext>
            </p:extLst>
          </p:nvPr>
        </p:nvGraphicFramePr>
        <p:xfrm>
          <a:off x="1419225" y="331787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Clip" r:id="rId20" imgW="1307948" imgH="1084823" progId="">
                  <p:embed/>
                </p:oleObj>
              </mc:Choice>
              <mc:Fallback>
                <p:oleObj name="Clip" r:id="rId2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317875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32" name="Line 48"/>
          <p:cNvSpPr>
            <a:spLocks noChangeShapeType="1"/>
          </p:cNvSpPr>
          <p:nvPr/>
        </p:nvSpPr>
        <p:spPr bwMode="auto">
          <a:xfrm flipH="1" flipV="1">
            <a:off x="1768475" y="3490912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3" name="Line 49"/>
          <p:cNvSpPr>
            <a:spLocks noChangeShapeType="1"/>
          </p:cNvSpPr>
          <p:nvPr/>
        </p:nvSpPr>
        <p:spPr bwMode="auto">
          <a:xfrm flipH="1">
            <a:off x="2182813" y="3643312"/>
            <a:ext cx="4286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4" name="Line 50"/>
          <p:cNvSpPr>
            <a:spLocks noChangeShapeType="1"/>
          </p:cNvSpPr>
          <p:nvPr/>
        </p:nvSpPr>
        <p:spPr bwMode="auto">
          <a:xfrm>
            <a:off x="2454275" y="3490912"/>
            <a:ext cx="220663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5" name="Line 51"/>
          <p:cNvSpPr>
            <a:spLocks noChangeShapeType="1"/>
          </p:cNvSpPr>
          <p:nvPr/>
        </p:nvSpPr>
        <p:spPr bwMode="auto">
          <a:xfrm flipH="1">
            <a:off x="3848100" y="3719512"/>
            <a:ext cx="5873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6" name="Line 52"/>
          <p:cNvSpPr>
            <a:spLocks noChangeShapeType="1"/>
          </p:cNvSpPr>
          <p:nvPr/>
        </p:nvSpPr>
        <p:spPr bwMode="auto">
          <a:xfrm flipH="1">
            <a:off x="4310063" y="4100512"/>
            <a:ext cx="125412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7" name="Line 53"/>
          <p:cNvSpPr>
            <a:spLocks noChangeShapeType="1"/>
          </p:cNvSpPr>
          <p:nvPr/>
        </p:nvSpPr>
        <p:spPr bwMode="auto">
          <a:xfrm flipV="1">
            <a:off x="4435475" y="3852862"/>
            <a:ext cx="23018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8" name="Line 54"/>
          <p:cNvSpPr>
            <a:spLocks noChangeShapeType="1"/>
          </p:cNvSpPr>
          <p:nvPr/>
        </p:nvSpPr>
        <p:spPr bwMode="auto">
          <a:xfrm flipH="1">
            <a:off x="5745163" y="3557587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9" name="Line 55"/>
          <p:cNvSpPr>
            <a:spLocks noChangeShapeType="1"/>
          </p:cNvSpPr>
          <p:nvPr/>
        </p:nvSpPr>
        <p:spPr bwMode="auto">
          <a:xfrm flipH="1">
            <a:off x="6248400" y="3529012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0" name="Line 56"/>
          <p:cNvSpPr>
            <a:spLocks noChangeShapeType="1"/>
          </p:cNvSpPr>
          <p:nvPr/>
        </p:nvSpPr>
        <p:spPr bwMode="auto">
          <a:xfrm>
            <a:off x="6372225" y="3451225"/>
            <a:ext cx="5143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198938" y="2014537"/>
            <a:ext cx="371475" cy="252413"/>
            <a:chOff x="620" y="1640"/>
            <a:chExt cx="288" cy="209"/>
          </a:xfrm>
        </p:grpSpPr>
        <p:sp>
          <p:nvSpPr>
            <p:cNvPr id="963642" name="Line 5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643" name="Rectangle 5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63645" name="Line 6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646" name="Line 6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63647" name="Line 63"/>
          <p:cNvSpPr>
            <a:spLocks noChangeShapeType="1"/>
          </p:cNvSpPr>
          <p:nvPr/>
        </p:nvSpPr>
        <p:spPr bwMode="auto">
          <a:xfrm flipH="1">
            <a:off x="2073275" y="2268537"/>
            <a:ext cx="2184400" cy="14509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8" name="Line 64"/>
          <p:cNvSpPr>
            <a:spLocks noChangeShapeType="1"/>
          </p:cNvSpPr>
          <p:nvPr/>
        </p:nvSpPr>
        <p:spPr bwMode="auto">
          <a:xfrm>
            <a:off x="4435475" y="2271712"/>
            <a:ext cx="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9" name="Line 65"/>
          <p:cNvSpPr>
            <a:spLocks noChangeShapeType="1"/>
          </p:cNvSpPr>
          <p:nvPr/>
        </p:nvSpPr>
        <p:spPr bwMode="auto">
          <a:xfrm flipH="1" flipV="1">
            <a:off x="4572000" y="2209800"/>
            <a:ext cx="1497013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50" name="Text Box 66"/>
          <p:cNvSpPr txBox="1">
            <a:spLocks noChangeArrowheads="1"/>
          </p:cNvSpPr>
          <p:nvPr/>
        </p:nvSpPr>
        <p:spPr bwMode="auto">
          <a:xfrm>
            <a:off x="6402388" y="3162300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63651" name="Text Box 67"/>
          <p:cNvSpPr txBox="1">
            <a:spLocks noChangeArrowheads="1"/>
          </p:cNvSpPr>
          <p:nvPr/>
        </p:nvSpPr>
        <p:spPr bwMode="auto">
          <a:xfrm>
            <a:off x="4705350" y="1892300"/>
            <a:ext cx="168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switch/bridge</a:t>
            </a:r>
          </a:p>
        </p:txBody>
      </p:sp>
      <p:sp>
        <p:nvSpPr>
          <p:cNvPr id="963652" name="Text Box 68"/>
          <p:cNvSpPr txBox="1">
            <a:spLocks noChangeArrowheads="1"/>
          </p:cNvSpPr>
          <p:nvPr/>
        </p:nvSpPr>
        <p:spPr bwMode="auto">
          <a:xfrm>
            <a:off x="701675" y="4557712"/>
            <a:ext cx="1193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 dirty="0" smtClean="0">
                <a:latin typeface="Comic Sans MS" charset="0"/>
              </a:rPr>
              <a:t>Domain A </a:t>
            </a:r>
            <a:endParaRPr lang="en-US" sz="1800" b="0" dirty="0">
              <a:latin typeface="Comic Sans MS" charset="0"/>
            </a:endParaRPr>
          </a:p>
        </p:txBody>
      </p:sp>
      <p:sp>
        <p:nvSpPr>
          <p:cNvPr id="963653" name="Text Box 69"/>
          <p:cNvSpPr txBox="1">
            <a:spLocks noChangeArrowheads="1"/>
          </p:cNvSpPr>
          <p:nvPr/>
        </p:nvSpPr>
        <p:spPr bwMode="auto">
          <a:xfrm>
            <a:off x="3152775" y="4598987"/>
            <a:ext cx="1170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 dirty="0" smtClean="0">
                <a:latin typeface="Comic Sans MS" charset="0"/>
              </a:rPr>
              <a:t>D</a:t>
            </a:r>
            <a:r>
              <a:rPr lang="en-US" sz="1800" b="0" dirty="0" smtClean="0">
                <a:latin typeface="Comic Sans MS" charset="0"/>
              </a:rPr>
              <a:t>omain B</a:t>
            </a:r>
            <a:endParaRPr lang="en-US" sz="1800" b="0" dirty="0">
              <a:latin typeface="Comic Sans MS" charset="0"/>
            </a:endParaRPr>
          </a:p>
        </p:txBody>
      </p:sp>
      <p:sp>
        <p:nvSpPr>
          <p:cNvPr id="963654" name="Text Box 70"/>
          <p:cNvSpPr txBox="1">
            <a:spLocks noChangeArrowheads="1"/>
          </p:cNvSpPr>
          <p:nvPr/>
        </p:nvSpPr>
        <p:spPr bwMode="auto">
          <a:xfrm>
            <a:off x="4006850" y="4589462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en-US" sz="1800" b="0">
              <a:latin typeface="Comic Sans MS" charset="0"/>
            </a:endParaRPr>
          </a:p>
        </p:txBody>
      </p:sp>
      <p:sp>
        <p:nvSpPr>
          <p:cNvPr id="963655" name="Text Box 71"/>
          <p:cNvSpPr txBox="1">
            <a:spLocks noChangeArrowheads="1"/>
          </p:cNvSpPr>
          <p:nvPr/>
        </p:nvSpPr>
        <p:spPr bwMode="auto">
          <a:xfrm>
            <a:off x="6629400" y="4495800"/>
            <a:ext cx="1163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 dirty="0">
                <a:latin typeface="Comic Sans MS" charset="0"/>
              </a:rPr>
              <a:t/>
            </a:r>
            <a:br>
              <a:rPr lang="en-US" sz="1800" b="0" dirty="0">
                <a:latin typeface="Comic Sans MS" charset="0"/>
              </a:rPr>
            </a:br>
            <a:r>
              <a:rPr lang="en-US" sz="1800" b="0" dirty="0" smtClean="0">
                <a:latin typeface="Comic Sans MS" charset="0"/>
              </a:rPr>
              <a:t>Domain C</a:t>
            </a:r>
            <a:endParaRPr lang="en-US" sz="1800" b="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8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fld id="{36746A46-0D1F-D241-B7A3-4BFD1EC326C3}" type="slidenum">
              <a:rPr lang="en-US"/>
              <a:pPr/>
              <a:t>5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Self Learning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9538"/>
            <a:ext cx="8229600" cy="4411662"/>
          </a:xfrm>
        </p:spPr>
        <p:txBody>
          <a:bodyPr/>
          <a:lstStyle/>
          <a:p>
            <a:r>
              <a:rPr lang="en-US" dirty="0"/>
              <a:t>Large benefit if switch/bridge forward frames only on segments that need them</a:t>
            </a:r>
          </a:p>
          <a:p>
            <a:pPr lvl="1"/>
            <a:r>
              <a:rPr lang="en-US" dirty="0"/>
              <a:t>Allows concurrent use of other links</a:t>
            </a:r>
          </a:p>
          <a:p>
            <a:pPr>
              <a:lnSpc>
                <a:spcPct val="80000"/>
              </a:lnSpc>
            </a:pPr>
            <a:r>
              <a:rPr lang="en-US" dirty="0"/>
              <a:t>Switch table</a:t>
            </a:r>
          </a:p>
          <a:p>
            <a:pPr lvl="1"/>
            <a:r>
              <a:rPr lang="en-US" dirty="0"/>
              <a:t>Maps destination MAC address to outgoing interface</a:t>
            </a:r>
          </a:p>
          <a:p>
            <a:pPr lvl="1"/>
            <a:r>
              <a:rPr lang="en-US" dirty="0"/>
              <a:t>Goal: construct the switch table automatically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3975100" y="53800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79973" name="Object 5"/>
          <p:cNvGraphicFramePr>
            <a:graphicFrameLocks noChangeAspect="1"/>
          </p:cNvGraphicFramePr>
          <p:nvPr/>
        </p:nvGraphicFramePr>
        <p:xfrm>
          <a:off x="3968750" y="40989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098925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9974" name="Object 6"/>
          <p:cNvGraphicFramePr>
            <a:graphicFrameLocks noChangeAspect="1"/>
          </p:cNvGraphicFramePr>
          <p:nvPr/>
        </p:nvGraphicFramePr>
        <p:xfrm>
          <a:off x="3998913" y="6359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3595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9975" name="Object 7"/>
          <p:cNvGraphicFramePr>
            <a:graphicFrameLocks noChangeAspect="1"/>
          </p:cNvGraphicFramePr>
          <p:nvPr/>
        </p:nvGraphicFramePr>
        <p:xfrm>
          <a:off x="5383213" y="51276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51276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9976" name="Object 8"/>
          <p:cNvGraphicFramePr>
            <a:graphicFrameLocks noChangeAspect="1"/>
          </p:cNvGraphicFramePr>
          <p:nvPr/>
        </p:nvGraphicFramePr>
        <p:xfrm>
          <a:off x="2551113" y="51387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138738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9977" name="Rectangle 9"/>
          <p:cNvSpPr>
            <a:spLocks noChangeArrowheads="1"/>
          </p:cNvSpPr>
          <p:nvPr/>
        </p:nvSpPr>
        <p:spPr bwMode="auto">
          <a:xfrm>
            <a:off x="3033713" y="52816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78" name="Rectangle 10"/>
          <p:cNvSpPr>
            <a:spLocks noChangeArrowheads="1"/>
          </p:cNvSpPr>
          <p:nvPr/>
        </p:nvSpPr>
        <p:spPr bwMode="auto">
          <a:xfrm>
            <a:off x="5289550" y="52816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79" name="Rectangle 11"/>
          <p:cNvSpPr>
            <a:spLocks noChangeArrowheads="1"/>
          </p:cNvSpPr>
          <p:nvPr/>
        </p:nvSpPr>
        <p:spPr bwMode="auto">
          <a:xfrm>
            <a:off x="4210050" y="45386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0" name="Rectangle 12"/>
          <p:cNvSpPr>
            <a:spLocks noChangeArrowheads="1"/>
          </p:cNvSpPr>
          <p:nvPr/>
        </p:nvSpPr>
        <p:spPr bwMode="auto">
          <a:xfrm>
            <a:off x="4217988" y="61658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1" name="Line 13"/>
          <p:cNvSpPr>
            <a:spLocks noChangeShapeType="1"/>
          </p:cNvSpPr>
          <p:nvPr/>
        </p:nvSpPr>
        <p:spPr bwMode="auto">
          <a:xfrm>
            <a:off x="3187700" y="53371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2" name="Line 14"/>
          <p:cNvSpPr>
            <a:spLocks noChangeShapeType="1"/>
          </p:cNvSpPr>
          <p:nvPr/>
        </p:nvSpPr>
        <p:spPr bwMode="auto">
          <a:xfrm>
            <a:off x="4256088" y="47339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3" name="Line 15"/>
          <p:cNvSpPr>
            <a:spLocks noChangeShapeType="1"/>
          </p:cNvSpPr>
          <p:nvPr/>
        </p:nvSpPr>
        <p:spPr bwMode="auto">
          <a:xfrm flipH="1">
            <a:off x="4419600" y="53371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4" name="Line 16"/>
          <p:cNvSpPr>
            <a:spLocks noChangeShapeType="1"/>
          </p:cNvSpPr>
          <p:nvPr/>
        </p:nvSpPr>
        <p:spPr bwMode="auto">
          <a:xfrm flipV="1">
            <a:off x="4256088" y="54578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5" name="Text Box 17"/>
          <p:cNvSpPr txBox="1">
            <a:spLocks noChangeArrowheads="1"/>
          </p:cNvSpPr>
          <p:nvPr/>
        </p:nvSpPr>
        <p:spPr bwMode="auto">
          <a:xfrm>
            <a:off x="3327400" y="5684838"/>
            <a:ext cx="79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latin typeface="Comic Sans MS" charset="0"/>
              </a:rPr>
              <a:t>switch</a:t>
            </a:r>
          </a:p>
        </p:txBody>
      </p:sp>
      <p:sp>
        <p:nvSpPr>
          <p:cNvPr id="979986" name="Line 18"/>
          <p:cNvSpPr>
            <a:spLocks noChangeShapeType="1"/>
          </p:cNvSpPr>
          <p:nvPr/>
        </p:nvSpPr>
        <p:spPr bwMode="auto">
          <a:xfrm flipV="1">
            <a:off x="3641725" y="5481638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987" name="Text Box 19"/>
          <p:cNvSpPr txBox="1">
            <a:spLocks noChangeArrowheads="1"/>
          </p:cNvSpPr>
          <p:nvPr/>
        </p:nvSpPr>
        <p:spPr bwMode="auto">
          <a:xfrm>
            <a:off x="2090738" y="50784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979988" name="Text Box 20"/>
          <p:cNvSpPr txBox="1">
            <a:spLocks noChangeArrowheads="1"/>
          </p:cNvSpPr>
          <p:nvPr/>
        </p:nvSpPr>
        <p:spPr bwMode="auto">
          <a:xfrm>
            <a:off x="4587875" y="4041775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979989" name="Text Box 21"/>
          <p:cNvSpPr txBox="1">
            <a:spLocks noChangeArrowheads="1"/>
          </p:cNvSpPr>
          <p:nvPr/>
        </p:nvSpPr>
        <p:spPr bwMode="auto">
          <a:xfrm>
            <a:off x="6008688" y="51165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979990" name="Text Box 22"/>
          <p:cNvSpPr txBox="1">
            <a:spLocks noChangeArrowheads="1"/>
          </p:cNvSpPr>
          <p:nvPr/>
        </p:nvSpPr>
        <p:spPr bwMode="auto">
          <a:xfrm>
            <a:off x="4548188" y="63071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09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Table</a:t>
            </a:r>
          </a:p>
          <a:p>
            <a:endParaRPr lang="en-US" dirty="0"/>
          </a:p>
          <a:p>
            <a:r>
              <a:rPr lang="en-US" dirty="0" smtClean="0"/>
              <a:t>Handle misses </a:t>
            </a:r>
          </a:p>
          <a:p>
            <a:endParaRPr lang="en-US" dirty="0"/>
          </a:p>
          <a:p>
            <a:r>
              <a:rPr lang="en-US" dirty="0" smtClean="0"/>
              <a:t>Dealing with Loops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0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EAD66-7B6F-7548-840D-B97643AA95F9}" type="slidenum">
              <a:rPr lang="en-US"/>
              <a:pPr/>
              <a:t>7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Learning: Building the Table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39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frame arrives</a:t>
            </a:r>
          </a:p>
          <a:p>
            <a:pPr lvl="1">
              <a:lnSpc>
                <a:spcPct val="90000"/>
              </a:lnSpc>
            </a:pPr>
            <a:r>
              <a:rPr lang="en-US"/>
              <a:t>Inspect </a:t>
            </a:r>
            <a:r>
              <a:rPr lang="en-US" i="1"/>
              <a:t>source</a:t>
            </a:r>
            <a:r>
              <a:rPr lang="en-US"/>
              <a:t> MAC address</a:t>
            </a:r>
          </a:p>
          <a:p>
            <a:pPr lvl="1">
              <a:lnSpc>
                <a:spcPct val="90000"/>
              </a:lnSpc>
            </a:pPr>
            <a:r>
              <a:rPr lang="en-US"/>
              <a:t>Associate address with the </a:t>
            </a:r>
            <a:r>
              <a:rPr lang="en-US" i="1"/>
              <a:t>incoming</a:t>
            </a:r>
            <a:r>
              <a:rPr lang="en-US"/>
              <a:t> interface</a:t>
            </a:r>
          </a:p>
          <a:p>
            <a:pPr lvl="1">
              <a:lnSpc>
                <a:spcPct val="90000"/>
              </a:lnSpc>
            </a:pPr>
            <a:r>
              <a:rPr lang="en-US"/>
              <a:t>Store mapping in the switch table</a:t>
            </a:r>
          </a:p>
          <a:p>
            <a:pPr lvl="1">
              <a:lnSpc>
                <a:spcPct val="90000"/>
              </a:lnSpc>
            </a:pPr>
            <a:r>
              <a:rPr lang="en-US"/>
              <a:t>Use </a:t>
            </a:r>
            <a:r>
              <a:rPr lang="en-US">
                <a:solidFill>
                  <a:srgbClr val="0000FF"/>
                </a:solidFill>
              </a:rPr>
              <a:t>time-to-live</a:t>
            </a:r>
            <a:r>
              <a:rPr lang="en-US"/>
              <a:t> field to eventually forget the mapping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b="1" i="1">
                <a:solidFill>
                  <a:srgbClr val="0000FF"/>
                </a:solidFill>
              </a:rPr>
              <a:t>Soft state</a:t>
            </a:r>
            <a:endParaRPr lang="en-US"/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82021" name="Object 5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2" name="Object 6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3" name="Object 7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4" name="Object 8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2025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6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7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8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29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0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1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2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3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" charset="0"/>
              </a:rPr>
              <a:t>A</a:t>
            </a:r>
          </a:p>
        </p:txBody>
      </p:sp>
      <p:sp>
        <p:nvSpPr>
          <p:cNvPr id="982034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982035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982036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82037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8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039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39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Helvetica" charset="0"/>
              </a:rPr>
              <a:t>Switch just learned how to reach A.</a:t>
            </a:r>
          </a:p>
        </p:txBody>
      </p:sp>
      <p:sp>
        <p:nvSpPr>
          <p:cNvPr id="982040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10818"/>
              </p:ext>
            </p:extLst>
          </p:nvPr>
        </p:nvGraphicFramePr>
        <p:xfrm>
          <a:off x="5486400" y="3429000"/>
          <a:ext cx="3505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Incoming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 MAC</a:t>
                      </a:r>
                    </a:p>
                    <a:p>
                      <a:r>
                        <a:rPr lang="en-US" sz="1200" dirty="0" smtClean="0"/>
                        <a:t>(TTL)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Outgoing </a:t>
                      </a:r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Dst</a:t>
                      </a:r>
                      <a:r>
                        <a:rPr lang="en-US" sz="1200" dirty="0" smtClean="0"/>
                        <a:t> MAC</a:t>
                      </a:r>
                    </a:p>
                    <a:p>
                      <a:r>
                        <a:rPr lang="en-US" sz="1200" dirty="0" smtClean="0"/>
                        <a:t>(TTL)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810000" y="5133201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Helvetica" charset="0"/>
              </a:rPr>
              <a:t>1</a:t>
            </a:r>
            <a:endParaRPr lang="en-US" sz="1200" dirty="0">
              <a:latin typeface="Helvetica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067128" y="4828401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2</a:t>
            </a:r>
            <a:endParaRPr lang="en-US" sz="1200" dirty="0">
              <a:latin typeface="Helvetica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19600" y="4953000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3</a:t>
            </a:r>
            <a:endParaRPr lang="en-US" sz="1200" dirty="0">
              <a:latin typeface="Helvetica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191000" y="5257800"/>
            <a:ext cx="270251" cy="2769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</a:rPr>
              <a:t>4</a:t>
            </a:r>
            <a:endParaRPr lang="en-US" sz="1200" dirty="0">
              <a:latin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779" y="5486400"/>
            <a:ext cx="3385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5486400"/>
            <a:ext cx="3385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58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3701C-BEE6-E643-BE87-ED521558B65C}" type="slidenum">
              <a:rPr lang="en-US"/>
              <a:pPr/>
              <a:t>8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Learning: Handling Misses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77938"/>
            <a:ext cx="8458200" cy="2379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When frame arrives with unfamiliar destination</a:t>
            </a:r>
          </a:p>
          <a:p>
            <a:pPr lvl="1">
              <a:lnSpc>
                <a:spcPct val="110000"/>
              </a:lnSpc>
            </a:pPr>
            <a:r>
              <a:rPr lang="en-US"/>
              <a:t>Forward the frame out </a:t>
            </a:r>
            <a:r>
              <a:rPr lang="en-US" b="1"/>
              <a:t>all</a:t>
            </a:r>
            <a:r>
              <a:rPr lang="en-US"/>
              <a:t> of the interfaces (“flooding”)</a:t>
            </a:r>
          </a:p>
          <a:p>
            <a:pPr lvl="2">
              <a:lnSpc>
                <a:spcPct val="110000"/>
              </a:lnSpc>
            </a:pPr>
            <a:r>
              <a:rPr lang="en-US"/>
              <a:t>… except for the one where the frame arrived</a:t>
            </a:r>
          </a:p>
          <a:p>
            <a:pPr lvl="1">
              <a:lnSpc>
                <a:spcPct val="110000"/>
              </a:lnSpc>
            </a:pPr>
            <a:r>
              <a:rPr lang="en-US"/>
              <a:t>Hopefully, this case won’t happen very often</a:t>
            </a:r>
          </a:p>
          <a:p>
            <a:pPr lvl="1">
              <a:lnSpc>
                <a:spcPct val="110000"/>
              </a:lnSpc>
            </a:pPr>
            <a:r>
              <a:rPr lang="en-US"/>
              <a:t>When destination replies, switch learns that node, too</a:t>
            </a:r>
          </a:p>
        </p:txBody>
      </p:sp>
      <p:sp>
        <p:nvSpPr>
          <p:cNvPr id="984068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84069" name="Object 5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0" name="Object 6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1" name="Object 7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2" name="Object 8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73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6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7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8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79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80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984084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84085" name="Text Box 21"/>
          <p:cNvSpPr txBox="1">
            <a:spLocks noChangeArrowheads="1"/>
          </p:cNvSpPr>
          <p:nvPr/>
        </p:nvSpPr>
        <p:spPr bwMode="auto">
          <a:xfrm>
            <a:off x="533400" y="4114800"/>
            <a:ext cx="2089150" cy="739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Helvetica" charset="0"/>
              </a:rPr>
              <a:t>When in doubt, shout!</a:t>
            </a:r>
          </a:p>
        </p:txBody>
      </p:sp>
      <p:sp>
        <p:nvSpPr>
          <p:cNvPr id="984086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87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88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97" y="193"/>
              </a:cxn>
              <a:cxn ang="0">
                <a:pos x="97" y="0"/>
              </a:cxn>
            </a:cxnLst>
            <a:rect l="0" t="0" r="r" b="b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" y="121"/>
              </a:cxn>
              <a:cxn ang="0">
                <a:pos x="290" y="339"/>
              </a:cxn>
            </a:cxnLst>
            <a:rect l="0" t="0" r="r" b="b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7B79F-5E30-A94E-8116-7846EEE6154C}" type="slidenum">
              <a:rPr lang="en-US"/>
              <a:pPr/>
              <a:t>9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Algorithm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201025" cy="4335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</a:rPr>
              <a:t>When switch receives a frame: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index the switch table using MAC </a:t>
            </a:r>
            <a:r>
              <a:rPr lang="en-US" dirty="0" err="1"/>
              <a:t>dest</a:t>
            </a:r>
            <a:r>
              <a:rPr lang="en-US" dirty="0"/>
              <a:t> address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if </a:t>
            </a:r>
            <a:r>
              <a:rPr lang="en-US" dirty="0"/>
              <a:t>entry found for destination </a:t>
            </a: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     if </a:t>
            </a:r>
            <a:r>
              <a:rPr lang="en-US" dirty="0" err="1"/>
              <a:t>dest</a:t>
            </a:r>
            <a:r>
              <a:rPr lang="en-US" dirty="0"/>
              <a:t> on segment from which frame arrived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chemeClr val="accent2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drop</a:t>
            </a:r>
            <a:r>
              <a:rPr lang="en-US" dirty="0"/>
              <a:t> 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</a:t>
            </a:r>
            <a:r>
              <a:rPr lang="en-US" b="1" dirty="0">
                <a:solidFill>
                  <a:schemeClr val="accent2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forward</a:t>
            </a:r>
            <a:r>
              <a:rPr lang="en-US" dirty="0"/>
              <a:t> frame on interface indicated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flood</a:t>
            </a:r>
            <a:endParaRPr lang="en-US" sz="3200" dirty="0"/>
          </a:p>
        </p:txBody>
      </p:sp>
      <p:sp>
        <p:nvSpPr>
          <p:cNvPr id="986116" name="Text Box 4"/>
          <p:cNvSpPr txBox="1">
            <a:spLocks noChangeArrowheads="1"/>
          </p:cNvSpPr>
          <p:nvPr/>
        </p:nvSpPr>
        <p:spPr bwMode="auto">
          <a:xfrm>
            <a:off x="3008313" y="5838825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 eaLnBrk="0" hangingPunct="0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986117" name="Line 5"/>
          <p:cNvSpPr>
            <a:spLocks noChangeShapeType="1"/>
          </p:cNvSpPr>
          <p:nvPr/>
        </p:nvSpPr>
        <p:spPr bwMode="auto">
          <a:xfrm flipH="1" flipV="1">
            <a:off x="2286000" y="5638800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6118" name="Text Box 6"/>
          <p:cNvSpPr txBox="1">
            <a:spLocks noChangeArrowheads="1"/>
          </p:cNvSpPr>
          <p:nvPr/>
        </p:nvSpPr>
        <p:spPr bwMode="auto">
          <a:xfrm>
            <a:off x="533400" y="60198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3300"/>
                </a:solidFill>
                <a:latin typeface="Arial" charset="0"/>
              </a:rPr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17301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8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</TotalTime>
  <Words>1589</Words>
  <Application>Microsoft Macintosh PowerPoint</Application>
  <PresentationFormat>On-screen Show (4:3)</PresentationFormat>
  <Paragraphs>351</Paragraphs>
  <Slides>24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Network</vt:lpstr>
      <vt:lpstr>Clip</vt:lpstr>
      <vt:lpstr>CS 353  Getting Connected Reliable Transport, Ethernet, Wireless</vt:lpstr>
      <vt:lpstr>Shuttling Data at Different Layers</vt:lpstr>
      <vt:lpstr>Link Layer: Switches / Bridges</vt:lpstr>
      <vt:lpstr>Which Frames to forward where?</vt:lpstr>
      <vt:lpstr>Motivation For Self Learning</vt:lpstr>
      <vt:lpstr>Self Learning Step</vt:lpstr>
      <vt:lpstr>Self Learning: Building the Table</vt:lpstr>
      <vt:lpstr>Self Learning: Handling Misses</vt:lpstr>
      <vt:lpstr>Forwarding Algorithm</vt:lpstr>
      <vt:lpstr>Self Learning: Handling Misses</vt:lpstr>
      <vt:lpstr>Flooding Can Lead to Loops</vt:lpstr>
      <vt:lpstr>Solution: Spanning Trees</vt:lpstr>
      <vt:lpstr>Constructing a Spanning Tree</vt:lpstr>
      <vt:lpstr>Steps in Spanning Tree Algorithm</vt:lpstr>
      <vt:lpstr>Example From Switch #4’s Viewpoint</vt:lpstr>
      <vt:lpstr>Example From Switch #4’s Viewpoint</vt:lpstr>
      <vt:lpstr>Robust Spanning Tree Algorithm</vt:lpstr>
      <vt:lpstr>Evolution Toward Virtual LANs</vt:lpstr>
      <vt:lpstr>Why Group by Organizational Structure?</vt:lpstr>
      <vt:lpstr>People Move, and Roles Change</vt:lpstr>
      <vt:lpstr>Example: Two Virtual LANs</vt:lpstr>
      <vt:lpstr>Example: Two Virtual LANs</vt:lpstr>
      <vt:lpstr>Making VLANs Work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Alefiya Hussain</cp:lastModifiedBy>
  <cp:revision>176</cp:revision>
  <cp:lastPrinted>2015-08-27T21:00:47Z</cp:lastPrinted>
  <dcterms:created xsi:type="dcterms:W3CDTF">2015-08-26T13:04:16Z</dcterms:created>
  <dcterms:modified xsi:type="dcterms:W3CDTF">2016-02-09T17:16:18Z</dcterms:modified>
</cp:coreProperties>
</file>