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5"/>
  </p:notesMasterIdLst>
  <p:handoutMasterIdLst>
    <p:handoutMasterId r:id="rId56"/>
  </p:handoutMasterIdLst>
  <p:sldIdLst>
    <p:sldId id="861" r:id="rId2"/>
    <p:sldId id="760" r:id="rId3"/>
    <p:sldId id="866" r:id="rId4"/>
    <p:sldId id="867" r:id="rId5"/>
    <p:sldId id="868" r:id="rId6"/>
    <p:sldId id="869" r:id="rId7"/>
    <p:sldId id="758" r:id="rId8"/>
    <p:sldId id="756" r:id="rId9"/>
    <p:sldId id="762" r:id="rId10"/>
    <p:sldId id="763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550" r:id="rId22"/>
    <p:sldId id="779" r:id="rId23"/>
    <p:sldId id="780" r:id="rId24"/>
    <p:sldId id="781" r:id="rId25"/>
    <p:sldId id="782" r:id="rId26"/>
    <p:sldId id="783" r:id="rId27"/>
    <p:sldId id="784" r:id="rId28"/>
    <p:sldId id="513" r:id="rId29"/>
    <p:sldId id="765" r:id="rId30"/>
    <p:sldId id="859" r:id="rId31"/>
    <p:sldId id="766" r:id="rId32"/>
    <p:sldId id="860" r:id="rId33"/>
    <p:sldId id="785" r:id="rId34"/>
    <p:sldId id="786" r:id="rId35"/>
    <p:sldId id="790" r:id="rId36"/>
    <p:sldId id="791" r:id="rId37"/>
    <p:sldId id="792" r:id="rId38"/>
    <p:sldId id="854" r:id="rId39"/>
    <p:sldId id="857" r:id="rId40"/>
    <p:sldId id="796" r:id="rId41"/>
    <p:sldId id="797" r:id="rId42"/>
    <p:sldId id="798" r:id="rId43"/>
    <p:sldId id="799" r:id="rId44"/>
    <p:sldId id="800" r:id="rId45"/>
    <p:sldId id="801" r:id="rId46"/>
    <p:sldId id="802" r:id="rId47"/>
    <p:sldId id="803" r:id="rId48"/>
    <p:sldId id="858" r:id="rId49"/>
    <p:sldId id="808" r:id="rId50"/>
    <p:sldId id="862" r:id="rId51"/>
    <p:sldId id="863" r:id="rId52"/>
    <p:sldId id="864" r:id="rId53"/>
    <p:sldId id="865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/>
    <p:restoredTop sz="58167" autoAdjust="0"/>
  </p:normalViewPr>
  <p:slideViewPr>
    <p:cSldViewPr>
      <p:cViewPr varScale="1">
        <p:scale>
          <a:sx n="55" d="100"/>
          <a:sy n="55" d="100"/>
        </p:scale>
        <p:origin x="-2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7856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modern routing</a:t>
            </a:r>
            <a:r>
              <a:rPr lang="en-US" baseline="0" dirty="0" smtClean="0"/>
              <a:t> research is about how to make the loop-freeness a more fundamental part of the algorithm.  In what I’m going to present today, it is only loop-free AFTER convergence.  That’s not good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300"/>
              <a:t>(First example, link costs.)</a:t>
            </a:r>
          </a:p>
          <a:p>
            <a:pPr lvl="0">
              <a:defRPr sz="1800"/>
            </a:pPr>
            <a:endParaRPr sz="2300"/>
          </a:p>
          <a:p>
            <a:pPr lvl="0">
              <a:defRPr sz="1800"/>
            </a:pPr>
            <a:r>
              <a:rPr sz="23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300"/>
              <a:t>and they are all directly connected to each other in this triangle.</a:t>
            </a:r>
          </a:p>
          <a:p>
            <a:pPr lvl="0">
              <a:defRPr sz="1800"/>
            </a:pPr>
            <a:endParaRPr sz="2300"/>
          </a:p>
          <a:p>
            <a:pPr lvl="0">
              <a:defRPr sz="1800"/>
            </a:pPr>
            <a:r>
              <a:rPr sz="2300"/>
              <a:t>For each router, we will decide how it should reach every other router.</a:t>
            </a:r>
          </a:p>
          <a:p>
            <a:pPr lvl="0">
              <a:defRPr sz="1800"/>
            </a:pPr>
            <a:endParaRPr sz="2300"/>
          </a:p>
          <a:p>
            <a:pPr lvl="0">
              <a:defRPr sz="1800"/>
            </a:pPr>
            <a:r>
              <a:rPr sz="2300"/>
              <a:t>For example, router u can reach router z directly, </a:t>
            </a:r>
          </a:p>
          <a:p>
            <a:pPr lvl="0">
              <a:defRPr sz="1800"/>
            </a:pPr>
            <a:r>
              <a:rPr sz="2300"/>
              <a:t>or it can reach router z indirectly, through router v. </a:t>
            </a:r>
          </a:p>
          <a:p>
            <a:pPr lvl="0">
              <a:defRPr sz="1800"/>
            </a:pPr>
            <a:r>
              <a:rPr sz="2300"/>
              <a:t>Which of the two routes (paths) is better?</a:t>
            </a:r>
          </a:p>
          <a:p>
            <a:pPr lvl="0">
              <a:defRPr sz="1800"/>
            </a:pPr>
            <a:endParaRPr sz="2300"/>
          </a:p>
          <a:p>
            <a:pPr lvl="0">
              <a:defRPr sz="1800"/>
            </a:pPr>
            <a:r>
              <a:rPr sz="2300"/>
              <a:t>In other words, for each source router, </a:t>
            </a:r>
          </a:p>
          <a:p>
            <a:pPr lvl="0">
              <a:defRPr sz="1800"/>
            </a:pPr>
            <a:r>
              <a:rPr sz="2300"/>
              <a:t>we will decide which is the best next hop to every destination router.</a:t>
            </a:r>
          </a:p>
          <a:p>
            <a:pPr lvl="0">
              <a:defRPr sz="1800"/>
            </a:pPr>
            <a:endParaRPr sz="2300"/>
          </a:p>
          <a:p>
            <a:pPr lvl="0">
              <a:defRPr sz="1800"/>
            </a:pPr>
            <a:r>
              <a:rPr sz="2300"/>
              <a:t>How will we decide? We will rely on these </a:t>
            </a:r>
            <a:r>
              <a:rPr sz="2300" u="sng"/>
              <a:t>3 clicks</a:t>
            </a:r>
            <a:r>
              <a:rPr sz="2300"/>
              <a:t> things called </a:t>
            </a:r>
            <a:r>
              <a:rPr sz="2300" u="sng"/>
              <a:t>click</a:t>
            </a:r>
            <a:r>
              <a:rPr sz="2300"/>
              <a:t> “link costs”. </a:t>
            </a:r>
          </a:p>
          <a:p>
            <a:pPr lvl="0">
              <a:defRPr sz="1800"/>
            </a:pPr>
            <a:endParaRPr sz="2300"/>
          </a:p>
          <a:p>
            <a:pPr lvl="0">
              <a:defRPr sz="1800"/>
            </a:pPr>
            <a:r>
              <a:rPr sz="2300"/>
              <a:t>Each link is associated with a link cost. </a:t>
            </a:r>
          </a:p>
          <a:p>
            <a:pPr lvl="0">
              <a:defRPr sz="1800"/>
            </a:pPr>
            <a:r>
              <a:rPr sz="2300"/>
              <a:t>The lower the link cost, the better the quality of the link. </a:t>
            </a:r>
          </a:p>
          <a:p>
            <a:pPr lvl="0">
              <a:defRPr sz="1800"/>
            </a:pPr>
            <a:endParaRPr sz="2300"/>
          </a:p>
          <a:p>
            <a:pPr lvl="0">
              <a:defRPr sz="1800"/>
            </a:pPr>
            <a:r>
              <a:rPr sz="2300"/>
              <a:t>So, link costs could represent, for example, </a:t>
            </a:r>
          </a:p>
          <a:p>
            <a:pPr lvl="0">
              <a:defRPr sz="1800"/>
            </a:pPr>
            <a:r>
              <a:rPr sz="2300" u="sng"/>
              <a:t>click</a:t>
            </a:r>
            <a:r>
              <a:rPr sz="2300"/>
              <a:t> the propagation delay of the link, </a:t>
            </a:r>
          </a:p>
          <a:p>
            <a:pPr lvl="0">
              <a:defRPr sz="1800"/>
            </a:pPr>
            <a:r>
              <a:rPr sz="2300"/>
              <a:t>or its </a:t>
            </a:r>
            <a:r>
              <a:rPr sz="2300" u="sng"/>
              <a:t>click</a:t>
            </a:r>
            <a:r>
              <a:rPr sz="2300"/>
              <a:t> current load.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300" dirty="0"/>
              <a:t>(Least-cost routing.)</a:t>
            </a:r>
          </a:p>
          <a:p>
            <a:pPr lvl="0">
              <a:defRPr sz="1800"/>
            </a:pPr>
            <a:endParaRPr sz="2300" dirty="0"/>
          </a:p>
          <a:p>
            <a:pPr lvl="0">
              <a:defRPr sz="1800"/>
            </a:pPr>
            <a:r>
              <a:rPr sz="23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300" dirty="0"/>
          </a:p>
          <a:p>
            <a:pPr lvl="0">
              <a:defRPr sz="1800"/>
            </a:pPr>
            <a:r>
              <a:rPr sz="2300" dirty="0"/>
              <a:t>For example, from source router </a:t>
            </a:r>
            <a:r>
              <a:rPr sz="2300" u="sng" dirty="0"/>
              <a:t>click</a:t>
            </a:r>
            <a:r>
              <a:rPr sz="2300" dirty="0"/>
              <a:t> u to destination router z, </a:t>
            </a:r>
          </a:p>
          <a:p>
            <a:pPr lvl="0">
              <a:defRPr sz="1800"/>
            </a:pPr>
            <a:r>
              <a:rPr sz="2300" dirty="0"/>
              <a:t>- there is the </a:t>
            </a:r>
            <a:r>
              <a:rPr sz="2300" u="sng" dirty="0"/>
              <a:t>click</a:t>
            </a:r>
            <a:r>
              <a:rPr sz="2300" dirty="0"/>
              <a:t> direct path, which has cost 4;</a:t>
            </a:r>
          </a:p>
          <a:p>
            <a:pPr lvl="0">
              <a:defRPr sz="1800"/>
            </a:pPr>
            <a:r>
              <a:rPr sz="2300" dirty="0"/>
              <a:t>- and the </a:t>
            </a:r>
            <a:r>
              <a:rPr sz="2300" u="sng" dirty="0"/>
              <a:t>click</a:t>
            </a:r>
            <a:r>
              <a:rPr sz="2300" dirty="0"/>
              <a:t> indirect one, through v, which has cost 1 + 2 = 3.</a:t>
            </a:r>
          </a:p>
          <a:p>
            <a:pPr lvl="0">
              <a:defRPr sz="1800"/>
            </a:pPr>
            <a:r>
              <a:rPr sz="2300" dirty="0"/>
              <a:t>So, the </a:t>
            </a:r>
            <a:r>
              <a:rPr sz="2300" u="sng" dirty="0"/>
              <a:t>click</a:t>
            </a:r>
            <a:r>
              <a:rPr sz="2300" dirty="0"/>
              <a:t> indirect one is the best path.</a:t>
            </a:r>
          </a:p>
          <a:p>
            <a:pPr lvl="0">
              <a:defRPr sz="1800"/>
            </a:pPr>
            <a:endParaRPr sz="2300" dirty="0"/>
          </a:p>
          <a:p>
            <a:pPr lvl="0">
              <a:defRPr sz="1800"/>
            </a:pPr>
            <a:r>
              <a:rPr sz="2300" dirty="0"/>
              <a:t>Now, let’s fill in the forwarding table of router u:</a:t>
            </a:r>
          </a:p>
          <a:p>
            <a:pPr lvl="0">
              <a:defRPr sz="1800"/>
            </a:pPr>
            <a:r>
              <a:rPr sz="2300" dirty="0"/>
              <a:t>- the best next hop to destination router z is </a:t>
            </a:r>
            <a:r>
              <a:rPr sz="2300" u="sng" dirty="0"/>
              <a:t>click</a:t>
            </a:r>
            <a:r>
              <a:rPr sz="2300" dirty="0"/>
              <a:t> router v. </a:t>
            </a:r>
          </a:p>
          <a:p>
            <a:pPr lvl="0">
              <a:defRPr sz="1800"/>
            </a:pPr>
            <a:endParaRPr sz="2300" dirty="0"/>
          </a:p>
          <a:p>
            <a:pPr lvl="0">
              <a:defRPr sz="1800"/>
            </a:pPr>
            <a:r>
              <a:rPr sz="2300" u="sng" dirty="0"/>
              <a:t>click</a:t>
            </a:r>
          </a:p>
          <a:p>
            <a:pPr lvl="0">
              <a:defRPr sz="1800"/>
            </a:pPr>
            <a:endParaRPr sz="2300" dirty="0"/>
          </a:p>
          <a:p>
            <a:pPr lvl="0">
              <a:defRPr sz="1800"/>
            </a:pPr>
            <a:r>
              <a:rPr sz="2300" dirty="0"/>
              <a:t>Similarly, from </a:t>
            </a:r>
            <a:r>
              <a:rPr sz="2300" u="sng" dirty="0"/>
              <a:t>click</a:t>
            </a:r>
            <a:r>
              <a:rPr sz="2300" dirty="0"/>
              <a:t> source router u to destination router v,</a:t>
            </a:r>
          </a:p>
          <a:p>
            <a:pPr lvl="0">
              <a:defRPr sz="1800"/>
            </a:pPr>
            <a:r>
              <a:rPr sz="2300" dirty="0"/>
              <a:t>- there is a </a:t>
            </a:r>
            <a:r>
              <a:rPr sz="2300" u="sng" dirty="0"/>
              <a:t>click</a:t>
            </a:r>
            <a:r>
              <a:rPr sz="2300" dirty="0"/>
              <a:t> direct path, of cost 1;</a:t>
            </a:r>
          </a:p>
          <a:p>
            <a:pPr lvl="0">
              <a:defRPr sz="1800"/>
            </a:pPr>
            <a:r>
              <a:rPr sz="2300" dirty="0"/>
              <a:t>- and an </a:t>
            </a:r>
            <a:r>
              <a:rPr sz="2300" u="sng" dirty="0"/>
              <a:t>click</a:t>
            </a:r>
            <a:r>
              <a:rPr sz="2300" dirty="0"/>
              <a:t> indirect one, through z, of cost 4 + 2 = 6.</a:t>
            </a:r>
          </a:p>
          <a:p>
            <a:pPr lvl="0">
              <a:defRPr sz="1800"/>
            </a:pPr>
            <a:r>
              <a:rPr sz="2300" dirty="0"/>
              <a:t>So, the best path is the direct one.</a:t>
            </a:r>
          </a:p>
          <a:p>
            <a:pPr lvl="0">
              <a:defRPr sz="1800"/>
            </a:pPr>
            <a:endParaRPr sz="2300" dirty="0"/>
          </a:p>
          <a:p>
            <a:pPr lvl="0">
              <a:defRPr sz="1800"/>
            </a:pPr>
            <a:r>
              <a:rPr sz="2300" dirty="0"/>
              <a:t>Now, let’s fill in the forwarding table of router u:</a:t>
            </a:r>
          </a:p>
          <a:p>
            <a:pPr lvl="0">
              <a:defRPr sz="1800"/>
            </a:pPr>
            <a:r>
              <a:rPr sz="2300" dirty="0"/>
              <a:t>- the best next hop to destination router v is </a:t>
            </a:r>
            <a:r>
              <a:rPr sz="2300" u="sng" dirty="0"/>
              <a:t>click</a:t>
            </a:r>
            <a:r>
              <a:rPr sz="2300" dirty="0"/>
              <a:t> router v itself.</a:t>
            </a:r>
          </a:p>
          <a:p>
            <a:pPr lvl="0">
              <a:defRPr sz="1800"/>
            </a:pPr>
            <a:endParaRPr sz="2300" dirty="0"/>
          </a:p>
          <a:p>
            <a:pPr lvl="0">
              <a:defRPr sz="1800"/>
            </a:pPr>
            <a:r>
              <a:rPr sz="2300" dirty="0"/>
              <a:t>click</a:t>
            </a:r>
          </a:p>
          <a:p>
            <a:pPr lvl="0">
              <a:defRPr sz="1800"/>
            </a:pPr>
            <a:endParaRPr sz="2300" dirty="0"/>
          </a:p>
          <a:p>
            <a:pPr lvl="0">
              <a:defRPr sz="1800"/>
            </a:pPr>
            <a:r>
              <a:rPr sz="2300" dirty="0"/>
              <a:t>In a similar manner, we can fill in the forwarding tables of routers </a:t>
            </a:r>
            <a:r>
              <a:rPr sz="2300" u="sng" dirty="0"/>
              <a:t>2 clicks</a:t>
            </a:r>
            <a:r>
              <a:rPr sz="2300" dirty="0"/>
              <a:t> z and </a:t>
            </a:r>
            <a:r>
              <a:rPr sz="2300" u="sng" dirty="0"/>
              <a:t>2 clicks</a:t>
            </a:r>
            <a:r>
              <a:rPr sz="2300" dirty="0"/>
              <a:t> v.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irregular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very detailed, couldn’t get a better one….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part of the network, but the takeaway</a:t>
            </a:r>
            <a:r>
              <a:rPr lang="en-US" baseline="0" dirty="0" smtClean="0"/>
              <a:t> is that the network is very regular, involving levels of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coincide?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all know what a spanning tree 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528" indent="-401365">
              <a:spcBef>
                <a:spcPts val="1687"/>
              </a:spcBef>
              <a:buChar char="-"/>
              <a:defRPr sz="2531" i="1"/>
            </a:lvl2pPr>
            <a:lvl3pPr marL="1248704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3pPr>
            <a:lvl4pPr marL="1560880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4pPr>
            <a:lvl5pPr marL="1873056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D6932B-D1EF-524A-B0E9-280F6FACB97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477216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</a:t>
            </a:r>
            <a:r>
              <a:rPr lang="en-US" altLang="en-US" dirty="0" smtClean="0"/>
              <a:t>353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Internetworking: </a:t>
            </a:r>
            <a:br>
              <a:rPr lang="en-US" altLang="en-US" dirty="0" smtClean="0"/>
            </a:br>
            <a:r>
              <a:rPr lang="en-US" altLang="en-US" dirty="0" smtClean="0"/>
              <a:t>Routing Fundamentals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Spring 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Alefiya Hussain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6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can study routing, we need to clarify:</a:t>
            </a:r>
          </a:p>
          <a:p>
            <a:pPr lvl="1"/>
            <a:r>
              <a:rPr lang="en-US" dirty="0" smtClean="0"/>
              <a:t>Network Topologies</a:t>
            </a:r>
          </a:p>
          <a:p>
            <a:pPr lvl="1"/>
            <a:r>
              <a:rPr lang="en-US" dirty="0" smtClean="0"/>
              <a:t>Switches/Routers</a:t>
            </a:r>
          </a:p>
          <a:p>
            <a:pPr lvl="1"/>
            <a:r>
              <a:rPr lang="en-US" dirty="0" smtClean="0"/>
              <a:t>Forwarding</a:t>
            </a:r>
          </a:p>
          <a:p>
            <a:pPr lvl="1"/>
            <a:r>
              <a:rPr lang="en-US" dirty="0" smtClean="0"/>
              <a:t>Packets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20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Network Graph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AutoShape 11"/>
          <p:cNvSpPr>
            <a:spLocks noChangeArrowheads="1"/>
          </p:cNvSpPr>
          <p:nvPr/>
        </p:nvSpPr>
        <p:spPr bwMode="auto">
          <a:xfrm>
            <a:off x="3733800" y="1219200"/>
            <a:ext cx="5181600" cy="685800"/>
          </a:xfrm>
          <a:prstGeom prst="wedgeRoundRectCallout">
            <a:avLst>
              <a:gd name="adj1" fmla="val -45684"/>
              <a:gd name="adj2" fmla="val 245830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Router with 6 attached links</a:t>
            </a:r>
            <a:endParaRPr lang="en-US" sz="2800" dirty="0">
              <a:latin typeface="+mn-lt"/>
            </a:endParaRPr>
          </a:p>
        </p:txBody>
      </p:sp>
      <p:sp>
        <p:nvSpPr>
          <p:cNvPr id="84" name="AutoShape 11"/>
          <p:cNvSpPr>
            <a:spLocks noChangeArrowheads="1"/>
          </p:cNvSpPr>
          <p:nvPr/>
        </p:nvSpPr>
        <p:spPr bwMode="auto">
          <a:xfrm>
            <a:off x="3048000" y="5562600"/>
            <a:ext cx="5410200" cy="685800"/>
          </a:xfrm>
          <a:prstGeom prst="wedgeRoundRectCallout">
            <a:avLst>
              <a:gd name="adj1" fmla="val -31389"/>
              <a:gd name="adj2" fmla="val -207873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Router with 4 attached links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796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Variety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ISPs</a:t>
            </a:r>
            <a:r>
              <a:rPr lang="en-US" dirty="0" smtClean="0"/>
              <a:t>: carriers</a:t>
            </a:r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Edge (connecting to customers)</a:t>
            </a:r>
          </a:p>
          <a:p>
            <a:pPr lvl="1"/>
            <a:r>
              <a:rPr lang="en-US" dirty="0" smtClean="0"/>
              <a:t>Border (to other ISPs)</a:t>
            </a:r>
          </a:p>
          <a:p>
            <a:r>
              <a:rPr lang="en-US" b="1" dirty="0" smtClean="0"/>
              <a:t>Enterprises</a:t>
            </a:r>
            <a:r>
              <a:rPr lang="en-US" dirty="0" smtClean="0"/>
              <a:t>: companies, universities</a:t>
            </a:r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Edge (connecting to hosts)</a:t>
            </a:r>
          </a:p>
          <a:p>
            <a:pPr lvl="1"/>
            <a:r>
              <a:rPr lang="en-US" dirty="0" smtClean="0"/>
              <a:t>Border (to outside)</a:t>
            </a:r>
          </a:p>
          <a:p>
            <a:r>
              <a:rPr lang="en-US" b="1" dirty="0" smtClean="0"/>
              <a:t>Datacenters</a:t>
            </a:r>
            <a:r>
              <a:rPr lang="en-US" dirty="0" smtClean="0"/>
              <a:t>: massive collections of machines</a:t>
            </a:r>
          </a:p>
          <a:p>
            <a:pPr lvl="1"/>
            <a:r>
              <a:rPr lang="en-US" dirty="0"/>
              <a:t>Aggregation and Core</a:t>
            </a:r>
          </a:p>
          <a:p>
            <a:pPr lvl="1"/>
            <a:r>
              <a:rPr lang="en-US" dirty="0" smtClean="0"/>
              <a:t>Top-of-Rack</a:t>
            </a:r>
          </a:p>
          <a:p>
            <a:pPr lvl="1"/>
            <a:r>
              <a:rPr lang="en-US" dirty="0" smtClean="0"/>
              <a:t>Border (to outside)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UUNET’s North American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7531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1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1334"/>
            <a:ext cx="9144000" cy="868362"/>
          </a:xfrm>
        </p:spPr>
        <p:txBody>
          <a:bodyPr/>
          <a:lstStyle/>
          <a:p>
            <a:r>
              <a:rPr lang="en-US" dirty="0" smtClean="0"/>
              <a:t>Level3’s American Network</a:t>
            </a:r>
            <a:br>
              <a:rPr lang="en-US" dirty="0" smtClean="0"/>
            </a:br>
            <a:r>
              <a:rPr lang="en-US" dirty="0" smtClean="0"/>
              <a:t>(check out </a:t>
            </a:r>
            <a:r>
              <a:rPr lang="en-US" smtClean="0"/>
              <a:t>their interactive map)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153400" cy="5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3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83215"/>
            <a:ext cx="7620000" cy="58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3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609302" cy="47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0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Datacenter Network</a:t>
            </a:r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568"/>
            <a:ext cx="8534400" cy="35831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Switches/Routers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attached links, often called “ports”</a:t>
            </a:r>
          </a:p>
          <a:p>
            <a:r>
              <a:rPr lang="en-US" dirty="0" smtClean="0"/>
              <a:t>Ports are typically duplex (incoming</a:t>
            </a:r>
            <a:r>
              <a:rPr lang="en-US" dirty="0"/>
              <a:t> </a:t>
            </a:r>
            <a:r>
              <a:rPr lang="en-US" dirty="0" smtClean="0"/>
              <a:t>and outgoing)</a:t>
            </a:r>
          </a:p>
          <a:p>
            <a:pPr lvl="1"/>
            <a:r>
              <a:rPr lang="en-US" b="1" dirty="0" smtClean="0"/>
              <a:t>But in this picture will show them separately</a:t>
            </a:r>
          </a:p>
          <a:p>
            <a:pPr lvl="1"/>
            <a:r>
              <a:rPr lang="en-US" dirty="0" smtClean="0"/>
              <a:t>(Don’t confuse this notion of “port” with transport “ports”)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31975" y="3352800"/>
            <a:ext cx="5480050" cy="3195637"/>
            <a:chOff x="1825625" y="2357438"/>
            <a:chExt cx="5480050" cy="3195637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5554663" y="4867275"/>
              <a:ext cx="1751012" cy="304800"/>
              <a:chOff x="1056" y="1872"/>
              <a:chExt cx="1104" cy="192"/>
            </a:xfrm>
          </p:grpSpPr>
          <p:sp>
            <p:nvSpPr>
              <p:cNvPr id="31" name="Oval 3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554663" y="3954463"/>
              <a:ext cx="1751012" cy="304800"/>
              <a:chOff x="1056" y="1872"/>
              <a:chExt cx="1104" cy="192"/>
            </a:xfrm>
          </p:grpSpPr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554663" y="2967038"/>
              <a:ext cx="1751012" cy="303212"/>
              <a:chOff x="1056" y="1872"/>
              <a:chExt cx="1104" cy="192"/>
            </a:xfrm>
          </p:grpSpPr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579813" y="2889250"/>
              <a:ext cx="2127250" cy="2663825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5625" y="2967038"/>
              <a:ext cx="1751013" cy="303212"/>
              <a:chOff x="1056" y="1872"/>
              <a:chExt cx="1104" cy="192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1825625" y="3954463"/>
              <a:ext cx="1751013" cy="304800"/>
              <a:chOff x="1056" y="1872"/>
              <a:chExt cx="1104" cy="192"/>
            </a:xfrm>
          </p:grpSpPr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825625" y="4867275"/>
              <a:ext cx="1751013" cy="304800"/>
              <a:chOff x="1056" y="1872"/>
              <a:chExt cx="1104" cy="192"/>
            </a:xfrm>
          </p:grpSpPr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7" name="Rectangle 27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18" name="Oval 2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1901825" y="2387600"/>
              <a:ext cx="143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incoming links</a:t>
              </a:r>
              <a:endParaRPr lang="en-US" sz="1800" b="0" dirty="0">
                <a:latin typeface="Arial" charset="0"/>
              </a:endParaRP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5661025" y="2387600"/>
              <a:ext cx="13985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outgoing links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4041564" y="2357438"/>
              <a:ext cx="6798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Switch</a:t>
              </a:r>
              <a:endParaRPr lang="en-US" sz="1800" b="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37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packet arrives, must choose outgoing port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Decision is based on routing state (table) in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0" y="2138363"/>
            <a:ext cx="5480050" cy="3195637"/>
            <a:chOff x="1825625" y="2357438"/>
            <a:chExt cx="5480050" cy="3195637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5554663" y="4867275"/>
              <a:ext cx="1751012" cy="304800"/>
              <a:chOff x="1056" y="1872"/>
              <a:chExt cx="1104" cy="192"/>
            </a:xfrm>
          </p:grpSpPr>
          <p:sp>
            <p:nvSpPr>
              <p:cNvPr id="31" name="Oval 3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554663" y="3954463"/>
              <a:ext cx="1751012" cy="304800"/>
              <a:chOff x="1056" y="1872"/>
              <a:chExt cx="1104" cy="192"/>
            </a:xfrm>
          </p:grpSpPr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554663" y="2967038"/>
              <a:ext cx="1751012" cy="303212"/>
              <a:chOff x="1056" y="1872"/>
              <a:chExt cx="1104" cy="192"/>
            </a:xfrm>
          </p:grpSpPr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579813" y="2889250"/>
              <a:ext cx="2127250" cy="2663825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5625" y="2967038"/>
              <a:ext cx="1751013" cy="303212"/>
              <a:chOff x="1056" y="1872"/>
              <a:chExt cx="1104" cy="192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1825625" y="3954463"/>
              <a:ext cx="1751013" cy="304800"/>
              <a:chOff x="1056" y="1872"/>
              <a:chExt cx="1104" cy="192"/>
            </a:xfrm>
          </p:grpSpPr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825625" y="4867275"/>
              <a:ext cx="1751013" cy="304800"/>
              <a:chOff x="1056" y="1872"/>
              <a:chExt cx="1104" cy="192"/>
            </a:xfrm>
          </p:grpSpPr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7" name="Rectangle 27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18" name="Oval 2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1901825" y="2387600"/>
              <a:ext cx="14351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incoming links</a:t>
              </a:r>
              <a:endParaRPr lang="en-US" sz="1800" b="0" dirty="0">
                <a:latin typeface="Arial" charset="0"/>
              </a:endParaRP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5661025" y="2387600"/>
              <a:ext cx="13985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outgoing links</a:t>
              </a:r>
              <a:endParaRPr lang="en-US" sz="1800" b="0">
                <a:latin typeface="Arial" charset="0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4041564" y="2357438"/>
              <a:ext cx="6798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Switch</a:t>
              </a:r>
              <a:endParaRPr lang="en-US" sz="1800" b="0" dirty="0">
                <a:latin typeface="Arial" charset="0"/>
              </a:endParaRPr>
            </a:p>
          </p:txBody>
        </p:sp>
      </p:grpSp>
      <p:sp>
        <p:nvSpPr>
          <p:cNvPr id="35" name="Rectangle 34"/>
          <p:cNvSpPr>
            <a:spLocks noChangeAspect="1"/>
          </p:cNvSpPr>
          <p:nvPr/>
        </p:nvSpPr>
        <p:spPr bwMode="auto">
          <a:xfrm>
            <a:off x="609600" y="2819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 bwMode="auto">
          <a:xfrm>
            <a:off x="5334000" y="3810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429000" y="3124200"/>
            <a:ext cx="1828800" cy="1676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Arial"/>
                <a:cs typeface="Arial"/>
              </a:rPr>
              <a:t>Consider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Arial"/>
                <a:cs typeface="Arial"/>
              </a:rPr>
              <a:t>packet header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="0" dirty="0" smtClean="0">
                <a:solidFill>
                  <a:schemeClr val="tx1"/>
                </a:solidFill>
                <a:latin typeface="Arial"/>
                <a:cs typeface="Arial"/>
              </a:rPr>
              <a:t>nd routing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Arial"/>
                <a:cs typeface="Arial"/>
              </a:rPr>
              <a:t>table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92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22222E-6 L 0.28333 -2.22222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22222E-6 L 0.28333 -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Assignment #</a:t>
            </a:r>
            <a:r>
              <a:rPr lang="en-US" dirty="0"/>
              <a:t>2</a:t>
            </a:r>
            <a:r>
              <a:rPr lang="en-US" dirty="0" smtClean="0"/>
              <a:t> is posted, due March 4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Facebook talk tomorrow, not to be missed,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ring your resumes</a:t>
            </a:r>
          </a:p>
          <a:p>
            <a:pPr lvl="1"/>
            <a:r>
              <a:rPr lang="en-US" dirty="0" smtClean="0"/>
              <a:t>Bring your friends</a:t>
            </a:r>
          </a:p>
          <a:p>
            <a:pPr lvl="1"/>
            <a:r>
              <a:rPr lang="en-US" dirty="0" smtClean="0"/>
              <a:t>Ask lots of questions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82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and routers make the following mapping:</a:t>
            </a:r>
          </a:p>
          <a:p>
            <a:pPr marL="0" indent="0" algn="ctr">
              <a:buNone/>
            </a:pPr>
            <a:r>
              <a:rPr lang="en-US" dirty="0" err="1" smtClean="0"/>
              <a:t>PacketState</a:t>
            </a:r>
            <a:r>
              <a:rPr lang="en-US" dirty="0" smtClean="0"/>
              <a:t> + </a:t>
            </a:r>
            <a:r>
              <a:rPr lang="en-US" dirty="0" err="1" smtClean="0"/>
              <a:t>RoutingState</a:t>
            </a:r>
            <a:r>
              <a:rPr lang="en-US" dirty="0" smtClean="0"/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/>
              <a:t> </a:t>
            </a:r>
            <a:r>
              <a:rPr lang="en-US" dirty="0" err="1" smtClean="0"/>
              <a:t>OutgoingPort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do so in single transmission time </a:t>
            </a:r>
          </a:p>
          <a:p>
            <a:pPr lvl="1"/>
            <a:r>
              <a:rPr lang="en-US" dirty="0" smtClean="0"/>
              <a:t>Forwarding decisions must be </a:t>
            </a:r>
            <a:r>
              <a:rPr lang="en-US" b="1" i="1" u="sng" dirty="0" smtClean="0">
                <a:solidFill>
                  <a:schemeClr val="accent1"/>
                </a:solidFill>
              </a:rPr>
              <a:t>simple</a:t>
            </a:r>
          </a:p>
          <a:p>
            <a:pPr lvl="4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ssume forwarding decisions are </a:t>
            </a:r>
            <a:r>
              <a:rPr lang="en-US" b="1" dirty="0" smtClean="0">
                <a:solidFill>
                  <a:srgbClr val="FF6600"/>
                </a:solidFill>
              </a:rPr>
              <a:t>deterministic</a:t>
            </a:r>
          </a:p>
          <a:p>
            <a:pPr lvl="1"/>
            <a:r>
              <a:rPr lang="en-US" dirty="0" smtClean="0"/>
              <a:t>Packets with same state always routed to same port</a:t>
            </a:r>
          </a:p>
          <a:p>
            <a:pPr marL="1282700" lvl="4" indent="0">
              <a:buNone/>
            </a:pPr>
            <a:endParaRPr lang="en-US" b="1" dirty="0" smtClean="0">
              <a:solidFill>
                <a:srgbClr val="FF6600"/>
              </a:solidFill>
            </a:endParaRPr>
          </a:p>
          <a:p>
            <a:pPr lvl="1"/>
            <a:endParaRPr lang="en-US" dirty="0"/>
          </a:p>
          <a:p>
            <a:pPr marL="339725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(at a conceptual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packet headers contain:</a:t>
            </a:r>
          </a:p>
          <a:p>
            <a:pPr lvl="1"/>
            <a:r>
              <a:rPr lang="en-US" dirty="0"/>
              <a:t>Destination ID</a:t>
            </a:r>
          </a:p>
          <a:p>
            <a:pPr lvl="1"/>
            <a:r>
              <a:rPr lang="en-US" dirty="0" smtClean="0"/>
              <a:t>Source ID</a:t>
            </a:r>
          </a:p>
          <a:p>
            <a:pPr lvl="1"/>
            <a:r>
              <a:rPr lang="en-US" dirty="0" smtClean="0"/>
              <a:t>…and perhaps other information</a:t>
            </a:r>
          </a:p>
          <a:p>
            <a:pPr lvl="1"/>
            <a:endParaRPr lang="en-US" dirty="0"/>
          </a:p>
          <a:p>
            <a:pPr marL="33972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4200" y="3627913"/>
            <a:ext cx="2667000" cy="3047999"/>
            <a:chOff x="5486400" y="1828800"/>
            <a:chExt cx="2667000" cy="3047999"/>
          </a:xfrm>
        </p:grpSpPr>
        <p:sp>
          <p:nvSpPr>
            <p:cNvPr id="6" name="TextBox 5"/>
            <p:cNvSpPr txBox="1"/>
            <p:nvPr/>
          </p:nvSpPr>
          <p:spPr>
            <a:xfrm>
              <a:off x="5486400" y="1828800"/>
              <a:ext cx="2667000" cy="83099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Destination</a:t>
              </a:r>
            </a:p>
            <a:p>
              <a:pPr algn="ctr"/>
              <a:r>
                <a:rPr lang="en-US" sz="2400" dirty="0" smtClean="0"/>
                <a:t>Identifier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667000"/>
              <a:ext cx="2667000" cy="83099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Source</a:t>
              </a:r>
            </a:p>
            <a:p>
              <a:pPr algn="ctr"/>
              <a:r>
                <a:rPr lang="en-US" sz="2400" dirty="0" smtClean="0"/>
                <a:t>Identifier</a:t>
              </a:r>
              <a:endParaRPr lang="en-US" sz="2400" dirty="0"/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5486400" y="3505199"/>
              <a:ext cx="2657856" cy="13716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 smtClean="0"/>
            </a:p>
            <a:p>
              <a:pPr algn="ctr"/>
              <a:r>
                <a:rPr lang="en-US" sz="2400" dirty="0" smtClean="0"/>
                <a:t>Payload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36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forward packets?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7" lvl="1" indent="0">
              <a:buNone/>
            </a:pPr>
            <a:endParaRPr lang="en-US" dirty="0"/>
          </a:p>
          <a:p>
            <a:r>
              <a:rPr lang="en-US" dirty="0" smtClean="0"/>
              <a:t>Could also depend on :</a:t>
            </a:r>
          </a:p>
          <a:p>
            <a:pPr lvl="1"/>
            <a:r>
              <a:rPr lang="en-US" b="1" dirty="0" smtClean="0"/>
              <a:t>Source</a:t>
            </a:r>
            <a:r>
              <a:rPr lang="en-US" dirty="0" smtClean="0"/>
              <a:t>: requires n</a:t>
            </a:r>
            <a:r>
              <a:rPr lang="en-US" baseline="30000" dirty="0" smtClean="0"/>
              <a:t>2</a:t>
            </a:r>
            <a:r>
              <a:rPr lang="en-US" dirty="0" smtClean="0"/>
              <a:t> state</a:t>
            </a:r>
          </a:p>
          <a:p>
            <a:pPr lvl="1"/>
            <a:r>
              <a:rPr lang="en-US" b="1" dirty="0" smtClean="0"/>
              <a:t>Destination</a:t>
            </a:r>
            <a:r>
              <a:rPr lang="en-US" dirty="0" smtClean="0"/>
              <a:t>: requires n state </a:t>
            </a:r>
          </a:p>
          <a:p>
            <a:pPr lvl="1"/>
            <a:r>
              <a:rPr lang="en-US" b="1" dirty="0" smtClean="0"/>
              <a:t>Input port</a:t>
            </a:r>
            <a:r>
              <a:rPr lang="en-US" dirty="0" smtClean="0"/>
              <a:t>: not clear what this buys you</a:t>
            </a:r>
          </a:p>
          <a:p>
            <a:pPr lvl="1"/>
            <a:r>
              <a:rPr lang="en-US" b="1" dirty="0" smtClean="0"/>
              <a:t>Other header information</a:t>
            </a:r>
            <a:r>
              <a:rPr lang="en-US" dirty="0" smtClean="0"/>
              <a:t>: ignore for now</a:t>
            </a:r>
          </a:p>
          <a:p>
            <a:pPr lvl="1"/>
            <a:endParaRPr lang="en-US" dirty="0"/>
          </a:p>
          <a:p>
            <a:r>
              <a:rPr lang="en-US" dirty="0" smtClean="0"/>
              <a:t>Internet uses destination-based routing</a:t>
            </a:r>
          </a:p>
          <a:p>
            <a:pPr lvl="1"/>
            <a:r>
              <a:rPr lang="en-US" dirty="0" smtClean="0"/>
              <a:t>But first consider the alternative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Source/Destination-Based Routing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solidFill>
                  <a:srgbClr val="008000"/>
                </a:solidFill>
              </a:ln>
              <a:solidFill>
                <a:srgbClr val="008000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514600" y="3276600"/>
            <a:ext cx="327118" cy="511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048000" y="3886200"/>
            <a:ext cx="914400" cy="6858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2"/>
          </p:cNvCxnSpPr>
          <p:nvPr/>
        </p:nvCxnSpPr>
        <p:spPr bwMode="auto">
          <a:xfrm flipH="1" flipV="1">
            <a:off x="3810000" y="3352800"/>
            <a:ext cx="76200" cy="9144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endCxn id="7" idx="3"/>
          </p:cNvCxnSpPr>
          <p:nvPr/>
        </p:nvCxnSpPr>
        <p:spPr bwMode="auto">
          <a:xfrm flipV="1">
            <a:off x="3886200" y="2187482"/>
            <a:ext cx="98518" cy="1012918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191000" y="2232118"/>
            <a:ext cx="1600200" cy="89208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5257800" y="3200400"/>
            <a:ext cx="457200" cy="11430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95400" y="552289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Paths from two different sources (to same destination) can be very different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907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Destination-Based Routing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667000" y="32766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962400" y="35052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57200" y="55228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Paths from two different sources (to same destination) must coincide once they overlap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44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7" lvl="1" indent="0">
              <a:buNone/>
            </a:pPr>
            <a:endParaRPr lang="en-US" dirty="0"/>
          </a:p>
          <a:p>
            <a:r>
              <a:rPr lang="en-US" dirty="0" smtClean="0"/>
              <a:t>Once paths to destination meet, they never split</a:t>
            </a:r>
          </a:p>
          <a:p>
            <a:pPr lvl="1"/>
            <a:endParaRPr lang="en-US" dirty="0"/>
          </a:p>
          <a:p>
            <a:r>
              <a:rPr lang="en-US" dirty="0" smtClean="0"/>
              <a:t>Set of paths to destination create a “delivery tree”</a:t>
            </a:r>
          </a:p>
          <a:p>
            <a:pPr lvl="1"/>
            <a:r>
              <a:rPr lang="en-US" dirty="0" smtClean="0"/>
              <a:t>Must cover every node exactly once</a:t>
            </a:r>
          </a:p>
          <a:p>
            <a:pPr lvl="1"/>
            <a:r>
              <a:rPr lang="en-US" dirty="0" smtClean="0"/>
              <a:t>Only one outgoing arrow at each node</a:t>
            </a:r>
          </a:p>
          <a:p>
            <a:pPr lvl="1"/>
            <a:r>
              <a:rPr lang="en-US" dirty="0" smtClean="0"/>
              <a:t>All nodes have path to destination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Produces Spanning Tree rooted at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“Delivery Tree” for a Destination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057400" y="1981200"/>
            <a:ext cx="533400" cy="10668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667000" y="3124200"/>
            <a:ext cx="1219200" cy="76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038600" y="3352800"/>
            <a:ext cx="12192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endCxn id="5" idx="4"/>
          </p:cNvCxnSpPr>
          <p:nvPr/>
        </p:nvCxnSpPr>
        <p:spPr bwMode="auto">
          <a:xfrm flipV="1">
            <a:off x="1371600" y="1981200"/>
            <a:ext cx="533400" cy="9906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3" idx="4"/>
          </p:cNvCxnSpPr>
          <p:nvPr/>
        </p:nvCxnSpPr>
        <p:spPr bwMode="auto">
          <a:xfrm>
            <a:off x="1752600" y="4800600"/>
            <a:ext cx="838200" cy="5334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2819400" y="3962400"/>
            <a:ext cx="228600" cy="11430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124200" y="4038600"/>
            <a:ext cx="838200" cy="5334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114800" y="4572000"/>
            <a:ext cx="1066800" cy="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191000" y="2286000"/>
            <a:ext cx="1524000" cy="838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5257800" y="3124200"/>
            <a:ext cx="457200" cy="121920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4850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Destination-Based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rest of lecture (and course)…..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24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498108" y="5410201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5060" y="789276"/>
            <a:ext cx="785585" cy="3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</a:t>
            </a:r>
            <a:r>
              <a:rPr lang="en-US" sz="1406" dirty="0" smtClean="0">
                <a:latin typeface="+mn-lt"/>
              </a:rPr>
              <a:t>USC</a:t>
            </a:r>
            <a:endParaRPr lang="en-US" sz="1406" dirty="0">
              <a:latin typeface="+mn-lt"/>
            </a:endParaRP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64111" y="5486402"/>
            <a:ext cx="802225" cy="3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 smtClean="0">
                <a:latin typeface="+mn-lt"/>
              </a:rPr>
              <a:t>To FSU</a:t>
            </a:r>
            <a:endParaRPr lang="en-US" sz="1406" dirty="0">
              <a:latin typeface="+mn-lt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03899"/>
              </p:ext>
            </p:extLst>
          </p:nvPr>
        </p:nvGraphicFramePr>
        <p:xfrm>
          <a:off x="5981699" y="3200403"/>
          <a:ext cx="27432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USC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FSU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20749" y="2786066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257800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257800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958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829299" y="4267200"/>
            <a:ext cx="2971800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2475" y="2947903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2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32562E-7 L 0.15 -8.32562E-7 " pathEditMode="relative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3.36725E-6 L 0.4625 -0.1887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625 -0.21092 L 0.7125 -0.2109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47" grpId="0" animBg="1"/>
      <p:bldP spid="4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act of forwarding in a router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address from packet’s </a:t>
            </a:r>
            <a:r>
              <a:rPr lang="en-US" dirty="0" smtClean="0"/>
              <a:t>header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earch routing state for correct output port</a:t>
            </a:r>
          </a:p>
          <a:p>
            <a:pPr lvl="1"/>
            <a:r>
              <a:rPr lang="en-US" dirty="0" smtClean="0"/>
              <a:t>Send (within router) to correct output port</a:t>
            </a:r>
          </a:p>
          <a:p>
            <a:pPr lvl="1"/>
            <a:endParaRPr lang="en-US" dirty="0"/>
          </a:p>
          <a:p>
            <a:r>
              <a:rPr lang="en-US" dirty="0" smtClean="0"/>
              <a:t>Forwarding is a </a:t>
            </a:r>
            <a:r>
              <a:rPr lang="en-US" b="1" i="1" dirty="0" smtClean="0"/>
              <a:t>local</a:t>
            </a:r>
            <a:r>
              <a:rPr lang="en-US" dirty="0" smtClean="0"/>
              <a:t> process within a router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874713" y="1946277"/>
            <a:ext cx="7358062" cy="4125913"/>
          </a:xfrm>
        </p:spPr>
        <p:txBody>
          <a:bodyPr>
            <a:normAutofit/>
          </a:bodyPr>
          <a:lstStyle/>
          <a:p>
            <a:pPr>
              <a:spcBef>
                <a:spcPts val="1812"/>
              </a:spcBef>
              <a:defRPr sz="1800">
                <a:solidFill>
                  <a:srgbClr val="000000"/>
                </a:solidFill>
              </a:defRPr>
            </a:pPr>
            <a:r>
              <a:rPr sz="3100" dirty="0"/>
              <a:t>What is a network made of?</a:t>
            </a:r>
          </a:p>
          <a:p>
            <a:pPr>
              <a:spcBef>
                <a:spcPts val="1812"/>
              </a:spcBef>
              <a:defRPr sz="1800">
                <a:solidFill>
                  <a:srgbClr val="000000"/>
                </a:solidFill>
              </a:defRPr>
            </a:pPr>
            <a:r>
              <a:rPr sz="3100" dirty="0"/>
              <a:t>How is it shared?</a:t>
            </a:r>
          </a:p>
          <a:p>
            <a:pPr>
              <a:spcBef>
                <a:spcPts val="1812"/>
              </a:spcBef>
              <a:defRPr sz="1800">
                <a:solidFill>
                  <a:srgbClr val="000000"/>
                </a:solidFill>
              </a:defRPr>
            </a:pPr>
            <a:r>
              <a:rPr sz="3100" dirty="0"/>
              <a:t>How do we evaluate a network?</a:t>
            </a:r>
            <a:endParaRPr lang="en-US" sz="3100" dirty="0"/>
          </a:p>
          <a:p>
            <a:pPr>
              <a:spcBef>
                <a:spcPts val="1812"/>
              </a:spcBef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How is communication architected?</a:t>
            </a:r>
          </a:p>
        </p:txBody>
      </p:sp>
      <p:sp>
        <p:nvSpPr>
          <p:cNvPr id="21507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421690" y="6232525"/>
            <a:ext cx="90487" cy="200025"/>
          </a:xfrm>
          <a:prstGeom prst="rect">
            <a:avLst/>
          </a:prstGeom>
          <a:noFill/>
          <a:ln w="952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0" tIns="45716" rIns="91430" bIns="45716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74" indent="-285722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83" indent="-228576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36" indent="-228576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190" indent="-228576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43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496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50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02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3C6D9E5-9E4C-E243-B29F-4F1F5EE1859A}" type="slidenum">
              <a:rPr lang="en-US" sz="1300">
                <a:solidFill>
                  <a:srgbClr val="000000"/>
                </a:solidFill>
                <a:latin typeface="Calibri" charset="0"/>
                <a:cs typeface="Calibri" charset="0"/>
              </a:rPr>
              <a:pPr eaLnBrk="1" hangingPunct="1"/>
              <a:t>3</a:t>
            </a:fld>
            <a:endParaRPr lang="en-US" sz="130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26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24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498108" y="5410201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5060" y="789276"/>
            <a:ext cx="785585" cy="3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</a:t>
            </a:r>
            <a:r>
              <a:rPr lang="en-US" sz="1406" dirty="0" smtClean="0">
                <a:latin typeface="+mn-lt"/>
              </a:rPr>
              <a:t>USC</a:t>
            </a:r>
            <a:endParaRPr lang="en-US" sz="1406" dirty="0">
              <a:latin typeface="+mn-lt"/>
            </a:endParaRP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64111" y="5486402"/>
            <a:ext cx="802225" cy="3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 smtClean="0">
                <a:latin typeface="+mn-lt"/>
              </a:rPr>
              <a:t>To FSU</a:t>
            </a:r>
            <a:endParaRPr lang="en-US" sz="1406" dirty="0">
              <a:latin typeface="+mn-lt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52582"/>
              </p:ext>
            </p:extLst>
          </p:nvPr>
        </p:nvGraphicFramePr>
        <p:xfrm>
          <a:off x="5981699" y="3200403"/>
          <a:ext cx="27432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USC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FSU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20749" y="2786066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257800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257800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958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829299" y="4267200"/>
            <a:ext cx="2971800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2475" y="2947903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0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32562E-7 L 0.15 -8.32562E-7 " pathEditMode="relative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3.36725E-6 L 0.4625 -0.1887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625 -0.21092 L 0.7125 -0.2109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47" grpId="0" animBg="1"/>
      <p:bldP spid="4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is what computes the routing state</a:t>
            </a:r>
          </a:p>
          <a:p>
            <a:pPr lvl="1"/>
            <a:r>
              <a:rPr lang="en-US" dirty="0" smtClean="0"/>
              <a:t>Also called forwarding state</a:t>
            </a:r>
          </a:p>
          <a:p>
            <a:endParaRPr lang="en-US" dirty="0"/>
          </a:p>
          <a:p>
            <a:r>
              <a:rPr lang="en-US" dirty="0" smtClean="0"/>
              <a:t>This is inherently a global process</a:t>
            </a:r>
          </a:p>
          <a:p>
            <a:pPr lvl="1"/>
            <a:r>
              <a:rPr lang="en-US" i="1" dirty="0" smtClean="0"/>
              <a:t>How can you know where to send packets without knowing what the overall network looks like?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48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0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3340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724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76400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Box 12"/>
          <p:cNvSpPr txBox="1">
            <a:spLocks noChangeArrowheads="1"/>
          </p:cNvSpPr>
          <p:nvPr/>
        </p:nvSpPr>
        <p:spPr bwMode="auto">
          <a:xfrm>
            <a:off x="7624343" y="1752601"/>
            <a:ext cx="715220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MIT</a:t>
            </a:r>
          </a:p>
        </p:txBody>
      </p:sp>
      <p:sp>
        <p:nvSpPr>
          <p:cNvPr id="74760" name="TextBox 14"/>
          <p:cNvSpPr txBox="1">
            <a:spLocks noChangeArrowheads="1"/>
          </p:cNvSpPr>
          <p:nvPr/>
        </p:nvSpPr>
        <p:spPr bwMode="auto">
          <a:xfrm>
            <a:off x="498108" y="5410201"/>
            <a:ext cx="703998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>
                <a:latin typeface="+mn-lt"/>
              </a:rPr>
              <a:t>to UW</a:t>
            </a:r>
          </a:p>
        </p:txBody>
      </p:sp>
      <p:sp>
        <p:nvSpPr>
          <p:cNvPr id="74761" name="TextBox 15"/>
          <p:cNvSpPr txBox="1">
            <a:spLocks noChangeArrowheads="1"/>
          </p:cNvSpPr>
          <p:nvPr/>
        </p:nvSpPr>
        <p:spPr bwMode="auto">
          <a:xfrm>
            <a:off x="945060" y="789276"/>
            <a:ext cx="785585" cy="3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>
                <a:latin typeface="+mn-lt"/>
              </a:rPr>
              <a:t>to </a:t>
            </a:r>
            <a:r>
              <a:rPr lang="en-US" sz="1406" dirty="0" smtClean="0">
                <a:latin typeface="+mn-lt"/>
              </a:rPr>
              <a:t>USC</a:t>
            </a:r>
            <a:endParaRPr lang="en-US" sz="1406" dirty="0">
              <a:latin typeface="+mn-lt"/>
            </a:endParaRPr>
          </a:p>
        </p:txBody>
      </p:sp>
      <p:sp>
        <p:nvSpPr>
          <p:cNvPr id="74762" name="TextBox 31"/>
          <p:cNvSpPr txBox="1">
            <a:spLocks noChangeArrowheads="1"/>
          </p:cNvSpPr>
          <p:nvPr/>
        </p:nvSpPr>
        <p:spPr bwMode="auto">
          <a:xfrm>
            <a:off x="7064111" y="5486402"/>
            <a:ext cx="802225" cy="3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6" dirty="0" smtClean="0">
                <a:latin typeface="+mn-lt"/>
              </a:rPr>
              <a:t>To FSU</a:t>
            </a:r>
            <a:endParaRPr lang="en-US" sz="1406" dirty="0">
              <a:latin typeface="+mn-lt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78346"/>
              </p:ext>
            </p:extLst>
          </p:nvPr>
        </p:nvGraphicFramePr>
        <p:xfrm>
          <a:off x="5981699" y="3200403"/>
          <a:ext cx="2743200" cy="17196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USC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switch#4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switch#5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switch#2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FSU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switch#3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pic>
        <p:nvPicPr>
          <p:cNvPr id="747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4152900" y="3505200"/>
            <a:ext cx="1219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20749" y="2786066"/>
            <a:ext cx="1678111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latin typeface="+mn-lt"/>
              </a:rPr>
              <a:t>Forwarding Table</a:t>
            </a:r>
          </a:p>
        </p:txBody>
      </p:sp>
      <p:cxnSp>
        <p:nvCxnSpPr>
          <p:cNvPr id="34" name="Straight Connector 33"/>
          <p:cNvCxnSpPr>
            <a:stCxn id="74784" idx="3"/>
            <a:endCxn id="74754" idx="1"/>
          </p:cNvCxnSpPr>
          <p:nvPr/>
        </p:nvCxnSpPr>
        <p:spPr>
          <a:xfrm flipV="1">
            <a:off x="1714499" y="3543300"/>
            <a:ext cx="1828800" cy="381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552699" y="3695700"/>
            <a:ext cx="1143000" cy="11049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190999" y="3771900"/>
            <a:ext cx="1676400" cy="1600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V="1">
            <a:off x="4305300" y="2133600"/>
            <a:ext cx="1752600" cy="1143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2552699" y="2209801"/>
            <a:ext cx="1143000" cy="1066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476499" y="5257800"/>
            <a:ext cx="228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57300" y="5257800"/>
            <a:ext cx="5334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1562099" y="4495800"/>
            <a:ext cx="3048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6515100" y="5713417"/>
            <a:ext cx="381000" cy="158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5295899" y="5792788"/>
            <a:ext cx="381000" cy="1508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34200" y="1981200"/>
            <a:ext cx="495300" cy="158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6286500" y="1524000"/>
            <a:ext cx="304800" cy="317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829299" y="4267200"/>
            <a:ext cx="2971800" cy="457200"/>
          </a:xfrm>
          <a:prstGeom prst="roundRect">
            <a:avLst/>
          </a:prstGeom>
          <a:solidFill>
            <a:srgbClr val="FFC000">
              <a:alpha val="24000"/>
            </a:srgb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en-US" sz="1406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2475" y="2947903"/>
            <a:ext cx="1447800" cy="381000"/>
            <a:chOff x="885372" y="3276600"/>
            <a:chExt cx="1172028" cy="228600"/>
          </a:xfrm>
        </p:grpSpPr>
        <p:sp>
          <p:nvSpPr>
            <p:cNvPr id="36" name="Rectangle 35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95" dirty="0"/>
                <a:t>111010010</a:t>
              </a:r>
              <a:endParaRPr lang="en-US" sz="2812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74801" name="TextBox 10"/>
          <p:cNvSpPr txBox="1">
            <a:spLocks noChangeArrowheads="1"/>
          </p:cNvSpPr>
          <p:nvPr/>
        </p:nvSpPr>
        <p:spPr bwMode="auto">
          <a:xfrm>
            <a:off x="60355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switch#2</a:t>
            </a:r>
          </a:p>
        </p:txBody>
      </p:sp>
      <p:sp>
        <p:nvSpPr>
          <p:cNvPr id="74802" name="TextBox 48"/>
          <p:cNvSpPr txBox="1">
            <a:spLocks noChangeArrowheads="1"/>
          </p:cNvSpPr>
          <p:nvPr/>
        </p:nvSpPr>
        <p:spPr bwMode="auto">
          <a:xfrm>
            <a:off x="1844520" y="5257802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switch#5</a:t>
            </a:r>
          </a:p>
        </p:txBody>
      </p:sp>
      <p:sp>
        <p:nvSpPr>
          <p:cNvPr id="74803" name="TextBox 51"/>
          <p:cNvSpPr txBox="1">
            <a:spLocks noChangeArrowheads="1"/>
          </p:cNvSpPr>
          <p:nvPr/>
        </p:nvSpPr>
        <p:spPr bwMode="auto">
          <a:xfrm>
            <a:off x="5654521" y="58674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>
                <a:solidFill>
                  <a:srgbClr val="000090"/>
                </a:solidFill>
                <a:latin typeface="+mn-lt"/>
              </a:rPr>
              <a:t>switch#3</a:t>
            </a:r>
          </a:p>
        </p:txBody>
      </p:sp>
      <p:sp>
        <p:nvSpPr>
          <p:cNvPr id="74804" name="TextBox 55"/>
          <p:cNvSpPr txBox="1">
            <a:spLocks noChangeArrowheads="1"/>
          </p:cNvSpPr>
          <p:nvPr/>
        </p:nvSpPr>
        <p:spPr bwMode="auto">
          <a:xfrm>
            <a:off x="1692121" y="2209801"/>
            <a:ext cx="947655" cy="30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>
                <a:solidFill>
                  <a:srgbClr val="000090"/>
                </a:solidFill>
                <a:latin typeface="+mn-lt"/>
              </a:rPr>
              <a:t>switch#4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562103" y="1373188"/>
            <a:ext cx="309563" cy="37941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74050"/>
              </p:ext>
            </p:extLst>
          </p:nvPr>
        </p:nvGraphicFramePr>
        <p:xfrm>
          <a:off x="6324600" y="152400"/>
          <a:ext cx="2438400" cy="1676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083733"/>
              </a:tblGrid>
              <a:tr h="453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Usc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UW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switch#6</a:t>
                      </a:r>
                      <a:endParaRPr lang="en-US" sz="1400" dirty="0"/>
                    </a:p>
                  </a:txBody>
                  <a:tcPr marT="45732" marB="45732"/>
                </a:tc>
              </a:tr>
              <a:tr h="3057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FSU</a:t>
                      </a:r>
                      <a:endParaRPr lang="en-US" sz="14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switch#1</a:t>
                      </a:r>
                      <a:endParaRPr lang="en-US" sz="14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39" name="TextBox 51"/>
          <p:cNvSpPr txBox="1">
            <a:spLocks noChangeArrowheads="1"/>
          </p:cNvSpPr>
          <p:nvPr/>
        </p:nvSpPr>
        <p:spPr bwMode="auto">
          <a:xfrm>
            <a:off x="3505200" y="3810000"/>
            <a:ext cx="966243" cy="3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6" dirty="0" smtClean="0">
                <a:solidFill>
                  <a:srgbClr val="000090"/>
                </a:solidFill>
                <a:latin typeface="+mn-lt"/>
              </a:rPr>
              <a:t>Switch#1</a:t>
            </a:r>
            <a:endParaRPr lang="en-US" sz="1406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71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32562E-7 L 0.15 -8.32562E-7 " pathEditMode="relative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3.36725E-6 L 0.4625 -0.1887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625 -0.21092 L 0.7125 -0.2109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47" grpId="0" animBg="1"/>
      <p:bldP spid="4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 err="1" smtClean="0"/>
              <a:t>vs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b="1" dirty="0">
                <a:solidFill>
                  <a:srgbClr val="FF6600"/>
                </a:solidFill>
              </a:rPr>
              <a:t>data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Directing a data packet to an outgoing link</a:t>
            </a:r>
          </a:p>
          <a:p>
            <a:pPr lvl="1"/>
            <a:r>
              <a:rPr lang="en-US" dirty="0"/>
              <a:t>Individual router using </a:t>
            </a:r>
            <a:r>
              <a:rPr lang="en-US" dirty="0" smtClean="0"/>
              <a:t>routing state</a:t>
            </a:r>
          </a:p>
          <a:p>
            <a:pPr lvl="1"/>
            <a:endParaRPr lang="en-US" dirty="0"/>
          </a:p>
          <a:p>
            <a:r>
              <a:rPr lang="en-US" dirty="0"/>
              <a:t>Routing: “</a:t>
            </a:r>
            <a:r>
              <a:rPr lang="en-US" b="1" dirty="0">
                <a:solidFill>
                  <a:srgbClr val="FF6600"/>
                </a:solidFill>
              </a:rPr>
              <a:t>control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Computing paths the packets will follow</a:t>
            </a:r>
          </a:p>
          <a:p>
            <a:pPr lvl="1"/>
            <a:r>
              <a:rPr lang="en-US" dirty="0"/>
              <a:t>Routers talking amongst themselves</a:t>
            </a:r>
          </a:p>
          <a:p>
            <a:pPr lvl="1"/>
            <a:r>
              <a:rPr lang="en-US" dirty="0"/>
              <a:t>Jointly creating </a:t>
            </a:r>
            <a:r>
              <a:rPr lang="en-US" dirty="0" smtClean="0"/>
              <a:t>the routing state</a:t>
            </a:r>
          </a:p>
          <a:p>
            <a:pPr lvl="1"/>
            <a:endParaRPr lang="en-US" dirty="0"/>
          </a:p>
          <a:p>
            <a:r>
              <a:rPr lang="en-US" dirty="0" smtClean="0"/>
              <a:t>Two very different timescales….</a:t>
            </a:r>
          </a:p>
          <a:p>
            <a:pPr lvl="1"/>
            <a:r>
              <a:rPr lang="en-US" dirty="0" smtClean="0"/>
              <a:t>Nanoseconds vs (hopefully) 10s of milliseconds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routing state is </a:t>
            </a:r>
            <a:r>
              <a:rPr lang="en-US" dirty="0" smtClean="0"/>
              <a:t>table </a:t>
            </a:r>
            <a:r>
              <a:rPr lang="en-US" dirty="0"/>
              <a:t>in a single router</a:t>
            </a:r>
          </a:p>
          <a:p>
            <a:pPr lvl="1"/>
            <a:r>
              <a:rPr lang="en-US" dirty="0"/>
              <a:t>By itself, the state in a single router can’t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endParaRPr lang="en-US" dirty="0"/>
          </a:p>
          <a:p>
            <a:r>
              <a:rPr lang="en-US" dirty="0"/>
              <a:t>Global state </a:t>
            </a:r>
            <a:r>
              <a:rPr lang="en-US" dirty="0" smtClean="0"/>
              <a:t>is collection </a:t>
            </a:r>
            <a:r>
              <a:rPr lang="en-US" dirty="0"/>
              <a:t>of </a:t>
            </a:r>
            <a:r>
              <a:rPr lang="en-US" dirty="0" smtClean="0"/>
              <a:t>tables </a:t>
            </a:r>
            <a:r>
              <a:rPr lang="en-US" dirty="0"/>
              <a:t>in </a:t>
            </a:r>
            <a:r>
              <a:rPr lang="en-US" dirty="0" smtClean="0"/>
              <a:t>all routers</a:t>
            </a:r>
            <a:endParaRPr lang="en-US" dirty="0"/>
          </a:p>
          <a:p>
            <a:pPr lvl="1"/>
            <a:r>
              <a:rPr lang="en-US" dirty="0"/>
              <a:t>Global state determines which paths packets </a:t>
            </a:r>
            <a:r>
              <a:rPr lang="en-US" dirty="0" smtClean="0"/>
              <a:t>take</a:t>
            </a:r>
            <a:endParaRPr lang="en-US" dirty="0"/>
          </a:p>
          <a:p>
            <a:pPr lvl="1"/>
            <a:r>
              <a:rPr lang="en-US" dirty="0"/>
              <a:t>(Will discuss later where this routing state comes from)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02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lobal routing state is “valid” if it produces forwarding decisions that always deliver packets to their destinations</a:t>
            </a:r>
          </a:p>
          <a:p>
            <a:pPr lvl="1"/>
            <a:r>
              <a:rPr lang="en-US" b="1" i="1" dirty="0" smtClean="0"/>
              <a:t>Valid or correct… </a:t>
            </a:r>
          </a:p>
          <a:p>
            <a:pPr lvl="1"/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oal of routing protocols: compute valid state</a:t>
            </a:r>
          </a:p>
          <a:p>
            <a:pPr lvl="1"/>
            <a:r>
              <a:rPr lang="en-US" dirty="0" smtClean="0"/>
              <a:t>But how can you tell if routing state if valid?</a:t>
            </a:r>
          </a:p>
          <a:p>
            <a:pPr lvl="1"/>
            <a:endParaRPr lang="en-US" dirty="0"/>
          </a:p>
          <a:p>
            <a:r>
              <a:rPr lang="en-US" dirty="0" smtClean="0"/>
              <a:t>Need a succinct correctness condition for routing</a:t>
            </a:r>
          </a:p>
          <a:p>
            <a:pPr lvl="1"/>
            <a:r>
              <a:rPr lang="en-US" b="1" i="1" dirty="0" smtClean="0"/>
              <a:t>Suggestions?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1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b="1" i="1" dirty="0" smtClean="0"/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/>
              <a:t>dead end</a:t>
            </a:r>
            <a:r>
              <a:rPr lang="en-US" dirty="0" smtClean="0"/>
              <a:t> is when there is no outgoing port</a:t>
            </a:r>
          </a:p>
          <a:p>
            <a:pPr lvl="1"/>
            <a:r>
              <a:rPr lang="en-US" dirty="0" smtClean="0"/>
              <a:t>A packet arrives, but the forwarding decision does not yield any outgoing port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/>
              <a:t>loop</a:t>
            </a:r>
            <a:r>
              <a:rPr lang="en-US" dirty="0" smtClean="0"/>
              <a:t> is when a packet cycles around the same set of nodes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Hitting Dead End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Rectangle 86"/>
          <p:cNvSpPr>
            <a:spLocks noChangeAspect="1"/>
          </p:cNvSpPr>
          <p:nvPr/>
        </p:nvSpPr>
        <p:spPr bwMode="auto">
          <a:xfrm>
            <a:off x="1828800" y="1752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5638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P</a:t>
            </a:r>
            <a:r>
              <a:rPr lang="en-US" sz="2800" b="0" dirty="0" smtClean="0">
                <a:latin typeface="+mn-lt"/>
              </a:rPr>
              <a:t>acket reaches </a:t>
            </a:r>
            <a:r>
              <a:rPr lang="en-US" sz="2800" b="0" dirty="0" err="1" smtClean="0">
                <a:latin typeface="+mn-lt"/>
              </a:rPr>
              <a:t>deadend</a:t>
            </a:r>
            <a:r>
              <a:rPr lang="en-US" sz="2800" b="0" dirty="0" smtClean="0">
                <a:latin typeface="+mn-lt"/>
              </a:rPr>
              <a:t> and stops (and dropped)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5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 0.00972 -0.00295 0.01597 -0.00972 0.02222 C -0.01076 0.02593 -0.01059 0.03056 -0.0125 0.03333 C -0.01528 0.03681 -0.01806 0.03958 -0.01944 0.04445 C -0.02622 0.06412 -0.01875 0.04838 -0.025 0.06111 C -0.02674 0.06945 -0.02656 0.07269 -0.03194 0.07778 C -0.03247 0.08009 -0.03264 0.08287 -0.03333 0.08519 C -0.0349 0.08912 -0.03785 0.0919 -0.03889 0.0963 C -0.04236 0.10949 -0.0401 0.10394 -0.04444 0.11296 C -0.04618 0.12153 -0.0467 0.125 -0.05139 0.13148 C -0.05521 0.14653 -0.05382 0.13866 -0.05556 0.15556 C -0.05469 0.18588 -0.05573 0.23102 -0.04167 0.25926 C -0.03976 0.27014 -0.03924 0.28148 -0.0375 0.29259 C -0.0349 0.31042 -0.02847 0.3294 -0.02083 0.34445 C -0.01858 0.35695 -0.01701 0.36968 -0.0125 0.38148 C -0.01215 0.38565 -0.01267 0.39051 -0.01111 0.39445 C -0.00903 0.4 -0.00399 0.39375 -0.00278 0.39259 C 0.0033 0.38565 0.01163 0.37732 0.01944 0.37407 C 0.02413 0.36759 0.02309 0.36829 0.02917 0.36296 C 0.03177 0.36019 0.0375 0.35556 0.0375 0.35556 C 0.04201 0.34607 0.04913 0.34375 0.05556 0.33704 C 0.06493 0.32685 0.06615 0.32338 0.075 0.31852 C 0.08524 0.3125 0.07118 0.32361 0.0875 0.30926 C 0.08889 0.30787 0.09167 0.30556 0.09167 0.30556 C 0.09253 0.3037 0.09306 0.30139 0.09444 0.3 C 0.09549 0.29861 0.09757 0.29931 0.09861 0.29815 C 0.10087 0.29491 0.10087 0.28796 0.10417 0.28704 C 0.11163 0.28449 0.1184 0.28333 0.125 0.27778 C 0.13247 0.27917 0.13958 0.28125 0.14722 0.28333 C 0.15573 0.29468 0.15712 0.29884 0.16806 0.3037 C 0.17083 0.30486 0.17361 0.30602 0.17639 0.30741 C 0.17778 0.30787 0.18056 0.30926 0.18056 0.30926 C 0.1849 0.31505 0.1901 0.31875 0.19583 0.32222 C 0.19844 0.32361 0.20156 0.32361 0.20417 0.32593 C 0.20694 0.32824 0.2092 0.33171 0.2125 0.33333 C 0.21701 0.33519 0.225 0.34259 0.225 0.34259 C 0.2316 0.35579 0.22813 0.35046 0.23472 0.35926 C 0.24201 0.35741 0.24618 0.35602 0.25278 0.35185 C 0.30486 0.35278 0.34931 0.35718 0.39861 0.34259 C 0.40295 0.31875 0.40851 0.2956 0.41389 0.27222 C 0.41806 0.25301 0.42049 0.2331 0.42639 0.21482 C 0.42865 0.20695 0.43264 0.20023 0.43472 0.19259 C 0.43681 0.1838 0.43958 0.17431 0.44306 0.16667 C 0.44826 0.15417 0.44722 0.16458 0.44722 0.15185 " pathEditMode="relative" ptsTypes="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457200" y="564898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P</a:t>
            </a:r>
            <a:r>
              <a:rPr lang="en-US" sz="2800" b="0" dirty="0" smtClean="0">
                <a:latin typeface="+mn-lt"/>
              </a:rPr>
              <a:t>acket falls into loop and never reaches destination</a:t>
            </a:r>
            <a:endParaRPr lang="en-US" sz="2800" b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Entering Loop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/>
          <p:cNvSpPr>
            <a:spLocks noChangeAspect="1"/>
          </p:cNvSpPr>
          <p:nvPr/>
        </p:nvSpPr>
        <p:spPr bwMode="auto">
          <a:xfrm>
            <a:off x="3962400" y="2057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2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0.00046 0.02413 -0.00069 0.03611 0.00185 C 0.04201 0.00301 0.04705 0.00857 0.05278 0.01111 C 0.07326 0.02014 0.08958 0.03704 0.10694 0.0537 C 0.11285 0.05926 0.1158 0.06829 0.12222 0.07408 C 0.12639 0.08542 0.12326 0.07986 0.13333 0.08889 C 0.13472 0.09005 0.1375 0.09259 0.1375 0.09259 C 0.14288 0.10347 0.15139 0.10301 0.15833 0.11111 C 0.16111 0.11458 0.16667 0.12222 0.16667 0.12222 C 0.16614 0.13195 0.16597 0.1419 0.16528 0.15185 C 0.16389 0.16829 0.15608 0.18171 0.15139 0.1963 C 0.15017 0.19977 0.14983 0.2037 0.14861 0.20741 C 0.14757 0.20972 0.1467 0.21227 0.14583 0.21482 C 0.14375 0.22801 0.14149 0.24051 0.13889 0.2537 C 0.13559 0.26898 0.13489 0.28449 0.125 0.29445 C 0.12153 0.30324 0.11892 0.31343 0.11389 0.32037 C 0.11337 0.32222 0.11337 0.32454 0.1125 0.32593 C 0.11007 0.32894 0.10417 0.33333 0.10417 0.33333 C 0.10104 0.32778 0.0993 0.3213 0.09583 0.31667 C 0.0934 0.31343 0.0875 0.30926 0.0875 0.30926 C 0.08073 0.29583 0.06944 0.2882 0.05972 0.27963 C 0.05868 0.27778 0.05816 0.27546 0.05694 0.27408 C 0.05434 0.27107 0.04861 0.26667 0.04861 0.26667 C 0.04323 0.25255 0.03611 0.2419 0.02639 0.23333 C 0.02292 0.22639 0.01962 0.22292 0.01389 0.22037 C 0.00312 0.20602 -0.01511 0.20394 -0.02778 0.19259 C -0.03299 0.18218 -0.02778 0.19028 -0.03472 0.18519 C -0.03767 0.18287 -0.04306 0.17778 -0.04306 0.17778 C -0.06285 0.18287 -0.08021 0.19653 -0.1 0.20185 C -0.11615 0.21458 -0.13299 0.22222 -0.15139 0.22593 C -0.1632 0.21806 -0.15191 0.22732 -0.15972 0.21482 C -0.16094 0.21296 -0.16267 0.2125 -0.16389 0.21111 C -0.16545 0.20926 -0.16701 0.20741 -0.16806 0.20556 C -0.17014 0.20185 -0.17257 0.19861 -0.17361 0.19445 C -0.17465 0.19074 -0.17483 0.18658 -0.17639 0.18333 C -0.17917 0.17778 -0.17951 0.17824 -0.18056 0.17222 C -0.18125 0.16898 -0.18125 0.16574 -0.18195 0.16296 C -0.18351 0.15764 -0.18524 0.15255 -0.1875 0.14815 C -0.18941 0.14445 -0.19306 0.13704 -0.19306 0.13704 C -0.19462 0.12269 -0.19774 0.1081 -0.20139 0.09445 C -0.20417 0.08449 -0.20504 0.07315 -0.20972 0.06482 C -0.2125 0.05972 -0.21597 0.05533 -0.21806 0.05 C -0.22882 0.02269 -0.23663 -0.01227 -0.23889 -0.04259 C -0.24653 -0.03588 -0.25243 -0.03148 -0.25833 -0.02222 C -0.25955 -0.0206 -0.26024 -0.01852 -0.26111 -0.01667 C -0.26302 -0.01366 -0.26476 -0.01042 -0.26667 -0.00741 C -0.26979 -0.00301 -0.27396 0.00046 -0.27639 0.00556 C -0.28281 0.01829 -0.29045 0.03033 -0.3 0.03889 C -0.30295 0.0463 -0.30538 0.05139 -0.30972 0.05741 C -0.31233 0.06759 -0.31615 0.07593 -0.31806 0.08704 C -0.31858 0.10232 -0.3184 0.11783 -0.31945 0.13333 C -0.31979 0.13588 -0.3217 0.13796 -0.32222 0.14074 C -0.32344 0.14537 -0.325 0.15556 -0.325 0.15556 C -0.32396 0.17546 -0.3257 0.20741 -0.31528 0.22593 C -0.31302 0.23542 -0.30833 0.24375 -0.30556 0.2537 C -0.29965 0.27546 -0.29323 0.29884 -0.28333 0.31852 C -0.27934 0.32662 -0.27622 0.33681 -0.27361 0.3463 C -0.27274 0.34977 -0.27188 0.3537 -0.27083 0.35741 C -0.27049 0.35926 -0.26945 0.36296 -0.26945 0.36296 C -0.25399 0.33171 -0.23715 0.30185 -0.22222 0.27037 C -0.2184 0.26181 -0.21806 0.25255 -0.21389 0.24445 C -0.2125 0.23681 -0.21111 0.23102 -0.20833 0.22408 C -0.2066 0.21181 -0.20486 0.19861 -0.20139 0.18704 C -0.19879 0.17755 -0.19288 0.17269 -0.19028 0.16296 C -0.19392 0.14884 -0.18872 0.16551 -0.19583 0.1537 C -0.19809 0.15 -0.19844 0.14491 -0.2 0.14074 C -0.20191 0.1287 -0.20521 0.11736 -0.20695 0.10556 C -0.20903 0.09167 -0.2099 0.0757 -0.21389 0.06296 C -0.21458 0.06088 -0.21597 0.05926 -0.21667 0.05741 C -0.21771 0.05486 -0.21875 0.05255 -0.21945 0.05 C -0.22014 0.04745 -0.21997 0.04468 -0.22083 0.04259 C -0.22188 0.04028 -0.22379 0.03889 -0.225 0.03704 C -0.22622 0.03519 -0.22708 0.03333 -0.22778 0.03148 C -0.23021 0.02523 -0.22934 0.01759 -0.23333 0.01296 C -0.23594 0.00995 -0.24167 0.00556 -0.24167 0.00556 C -0.24445 -0.00532 -0.24097 0.00463 -0.24722 -0.0037 C -0.25122 -0.00903 -0.25347 -0.01435 -0.25833 -0.01852 C -0.26215 -0.02616 -0.26372 -0.02755 -0.26945 -0.02222 C -0.27326 -0.01481 -0.27795 -0.00903 -0.28195 -0.00185 C -0.28368 0.00093 -0.28438 0.00463 -0.28611 0.00741 C -0.28733 0.00903 -0.28906 0.00949 -0.29028 0.01111 C -0.29583 0.01713 -0.30469 0.03195 -0.30833 0.04074 C -0.31406 0.0537 -0.31927 0.08102 -0.32778 0.08889 C -0.3309 0.10533 -0.3309 0.12222 -0.33333 0.13889 C -0.33386 0.16111 -0.33472 0.1831 -0.33472 0.20556 C -0.33472 0.23079 -0.3342 0.25602 -0.33333 0.28148 C -0.33247 0.30995 -0.31719 0.33195 -0.30556 0.3537 C -0.30035 0.36343 -0.29653 0.37454 -0.28889 0.38148 C -0.27761 0.37894 -0.27361 0.375 -0.26667 0.36296 C -0.2658 0.35903 -0.26354 0.35556 -0.2625 0.35185 C -0.25573 0.32408 -0.26632 0.35417 -0.25833 0.33333 C -0.25677 0.31759 -0.2533 0.29352 -0.24722 0.27963 C -0.24479 0.27361 -0.2408 0.26898 -0.23889 0.26296 C -0.23403 0.24653 -0.22743 0.23241 -0.21945 0.21852 C -0.21754 0.21019 -0.21372 0.20625 -0.20972 0.2 C -0.20695 0.19514 -0.20139 0.18519 -0.20139 0.18519 C -0.19965 0.17801 -0.19636 0.17732 -0.19445 0.17037 C -0.1967 0.16181 -0.2 0.15695 -0.20417 0.15 C -0.20816 0.13403 -0.21111 0.11574 -0.21806 0.10185 C -0.22014 0.09097 -0.22049 0.07014 -0.225 0.06111 C -0.23663 0.03796 -0.22292 0.07107 -0.23195 0.05 C -0.23629 0.04005 -0.23698 0.02801 -0.24583 0.02408 C -0.25261 0.01505 -0.25347 0.01644 -0.25139 0.0037 C -0.25226 -0.0088 -0.24896 -0.02361 -0.25833 -0.02778 C -0.27118 -0.01088 -0.2809 0.00857 -0.29167 0.02778 C -0.29583 0.03519 -0.30174 0.0412 -0.30417 0.05 C -0.30695 0.05926 -0.30851 0.06945 -0.3125 0.07778 C -0.32205 0.09653 -0.32691 0.1162 -0.32917 0.13889 C -0.32882 0.15185 -0.32951 0.16482 -0.32778 0.17778 C -0.32691 0.18472 -0.31493 0.20857 -0.3125 0.21482 C -0.30573 0.23287 -0.29931 0.25093 -0.29167 0.26852 C -0.28889 0.275 -0.28455 0.28009 -0.28195 0.28704 C -0.27986 0.29259 -0.27899 0.30023 -0.27639 0.30556 C -0.27309 0.31204 -0.27014 0.31597 -0.26806 0.32408 C -0.26771 0.33889 -0.26788 0.3537 -0.26667 0.36852 C -0.26667 0.37037 -0.26597 0.36458 -0.26528 0.36296 C -0.26302 0.35671 -0.26076 0.35046 -0.25833 0.34445 C -0.25365 0.33148 -0.24792 0.31921 -0.24028 0.30926 C -0.23646 0.29329 -0.2316 0.29074 -0.225 0.27778 C -0.21979 0.2669 -0.21667 0.25533 -0.20972 0.2463 C -0.20695 0.23634 -0.20417 0.22639 -0.20139 0.21667 C -0.20052 0.21296 -0.19965 0.20926 -0.19861 0.20556 C -0.19826 0.2037 -0.19722 0.2 -0.19722 0.2 C -0.19566 0.16875 -0.19392 0.16713 -0.19722 0.13333 C -0.19844 0.12199 -0.20573 0.11273 -0.20972 0.1037 C -0.21979 0.08148 -0.22674 0.05139 -0.24028 0.03333 C -0.24219 0.02593 -0.24271 0.01759 -0.24583 0.01111 C -0.25104 0.00093 -0.25347 -0.00694 -0.25556 -0.01852 C -0.26458 -0.01574 -0.26389 -0.01134 -0.26945 -0.0037 C -0.2757 0.0044 -0.27222 -0.00509 -0.27778 0.00556 C -0.2842 0.01736 -0.27656 0.00926 -0.28472 0.01667 C -0.29601 0.03912 -0.30556 0.0625 -0.31389 0.08704 C -0.31719 0.0963 -0.32257 0.10671 -0.325 0.11667 C -0.32813 0.1287 -0.32899 0.14144 -0.33195 0.1537 C -0.33073 0.16806 -0.32917 0.17685 -0.32361 0.18889 C -0.3217 0.19954 -0.31649 0.20695 -0.3125 0.21667 C -0.30417 0.2375 -0.31076 0.22523 -0.30139 0.24074 C -0.29931 0.24908 -0.29549 0.25718 -0.29167 0.26482 C -0.28663 0.2919 -0.28733 0.3213 -0.28056 0.34815 C -0.27969 0.35185 -0.27951 0.35579 -0.27778 0.35926 C -0.27691 0.36111 -0.2757 0.36273 -0.275 0.36482 C -0.27396 0.36829 -0.27222 0.37593 -0.27222 0.37593 C -0.26771 0.35718 -0.26076 0.33935 -0.25417 0.32222 C -0.25 0.31065 -0.2434 0.30046 -0.23889 0.28889 C -0.23386 0.275 -0.23021 0.25995 -0.225 0.2463 C -0.22222 0.23843 -0.21597 0.22986 -0.21389 0.22222 C -0.20938 0.20394 -0.20573 0.18333 -0.19306 0.17222 C -0.19757 0.14583 -0.20486 0.12083 -0.21528 0.09815 C -0.22205 0.08333 -0.22309 0.09236 -0.22778 0.07037 C -0.23004 0.06042 -0.23229 0.05347 -0.23472 0.04445 C -0.23958 0.02755 -0.24115 0.0132 -0.24861 -0.00185 C -0.25 -0.00926 -0.24826 -0.01805 -0.25139 -0.02407 C -0.25261 -0.02616 -0.25521 -0.02292 -0.25695 -0.02222 C -0.26927 -0.00602 -0.25382 -0.02592 -0.26528 -0.01296 C -0.27031 -0.00764 -0.27257 -0.00162 -0.27778 0.0037 C -0.28195 0.02523 -0.29549 0.04491 -0.30278 0.06482 C -0.30868 0.08009 -0.3132 0.10116 -0.32083 0.11482 C -0.32379 0.13033 -0.31979 0.11435 -0.32639 0.12778 C -0.32674 0.12801 -0.33038 0.13843 -0.33056 0.13889 C -0.32847 0.16435 -0.32726 0.2007 -0.3125 0.22037 C -0.31024 0.22963 -0.30729 0.2382 -0.30278 0.2463 C -0.30122 0.25255 -0.29861 0.2588 -0.29583 0.26482 C -0.29427 0.26852 -0.29028 0.27593 -0.29028 0.27593 C -0.28854 0.28588 -0.28472 0.2963 -0.27917 0.3037 C -0.27813 0.31204 -0.27778 0.32338 -0.275 0.33148 C -0.27396 0.33472 -0.27205 0.33727 -0.27083 0.34074 C -0.26979 0.34421 -0.26806 0.35185 -0.26806 0.35185 C -0.26771 0.35671 -0.27031 0.36528 -0.26667 0.36667 C -0.26337 0.36759 -0.26372 0.3581 -0.2625 0.3537 C -0.25903 0.34074 -0.25868 0.32616 -0.25556 0.31296 C -0.24722 0.27639 -0.22691 0.24421 -0.21111 0.21296 L -0.20417 0.19445 C -0.20417 0.19445 -0.20417 0.19445 -0.20417 0.19445 C -0.20035 0.18102 -0.19653 0.16921 -0.18889 0.15926 C -0.19618 0.13056 -0.20851 0.10394 -0.21945 0.07778 C -0.22795 0.05741 -0.2342 0.03634 -0.24306 0.01667 C -0.24462 0.00833 -0.24792 -0.00231 -0.25139 -0.00926 C -0.25313 -0.01852 -0.25573 -0.02361 -0.25695 -0.03333 C -0.26076 -0.02361 -0.26337 -0.01273 -0.26806 -0.0037 C -0.27795 0.01435 -0.28767 0.03195 -0.29722 0.05 C -0.30295 0.06042 -0.30625 0.07315 -0.3125 0.08333 C -0.31511 0.08727 -0.3191 0.08958 -0.32083 0.09445 C -0.32743 0.11158 -0.32361 0.10533 -0.33056 0.11482 C -0.33281 0.12593 -0.33785 0.1375 -0.34167 0.14815 C -0.33663 0.16181 -0.33299 0.17685 -0.32778 0.19074 C -0.32292 0.20394 -0.31701 0.21667 -0.31111 0.22963 C -0.30833 0.23611 -0.30226 0.24445 -0.3 0.25185 C -0.29913 0.25486 -0.29861 0.2581 -0.29722 0.26111 C -0.29636 0.2632 -0.29427 0.26435 -0.29306 0.26667 C -0.28889 0.27546 -0.28681 0.28519 -0.28333 0.29445 C -0.27934 0.30509 -0.27344 0.31273 -0.26806 0.32222 C -0.26528 0.33773 -0.26111 0.35232 -0.26111 0.36852 " pathEditMode="relative" ptsTypes="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8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</a:t>
            </a:r>
            <a:r>
              <a:rPr lang="en-US" b="1" i="1" dirty="0" smtClean="0"/>
              <a:t>verify</a:t>
            </a:r>
            <a:r>
              <a:rPr lang="en-US" dirty="0" smtClean="0"/>
              <a:t> given routing state is valid?</a:t>
            </a:r>
          </a:p>
          <a:p>
            <a:endParaRPr lang="en-US" dirty="0"/>
          </a:p>
          <a:p>
            <a:r>
              <a:rPr lang="en-US" dirty="0" smtClean="0"/>
              <a:t>How can we </a:t>
            </a:r>
            <a:r>
              <a:rPr lang="en-US" b="1" i="1" dirty="0" smtClean="0"/>
              <a:t>produce</a:t>
            </a:r>
            <a:r>
              <a:rPr lang="en-US" dirty="0" smtClean="0"/>
              <a:t> valid routing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53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874713" y="1974622"/>
            <a:ext cx="7927339" cy="4457928"/>
          </a:xfrm>
        </p:spPr>
        <p:txBody>
          <a:bodyPr>
            <a:normAutofit lnSpcReduction="10000"/>
          </a:bodyPr>
          <a:lstStyle/>
          <a:p>
            <a:pPr>
              <a:spcBef>
                <a:spcPts val="1812"/>
              </a:spcBef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Basic concepts</a:t>
            </a:r>
          </a:p>
          <a:p>
            <a:pPr lvl="1">
              <a:spcBef>
                <a:spcPts val="898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800080"/>
                </a:solidFill>
              </a:rPr>
              <a:t>components: end-systems, links, switches, routers</a:t>
            </a:r>
          </a:p>
          <a:p>
            <a:pPr lvl="1">
              <a:spcBef>
                <a:spcPts val="898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800080"/>
                </a:solidFill>
              </a:rPr>
              <a:t>performance: delay, throughput </a:t>
            </a:r>
            <a:endParaRPr sz="2600" dirty="0">
              <a:solidFill>
                <a:srgbClr val="800080"/>
              </a:solidFill>
            </a:endParaRPr>
          </a:p>
          <a:p>
            <a:pPr>
              <a:spcBef>
                <a:spcPts val="1812"/>
              </a:spcBef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Basic design choices</a:t>
            </a:r>
          </a:p>
          <a:p>
            <a:pPr lvl="1">
              <a:spcBef>
                <a:spcPts val="757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800080"/>
                </a:solidFill>
              </a:rPr>
              <a:t>packet vs. circuit switching</a:t>
            </a:r>
          </a:p>
          <a:p>
            <a:pPr lvl="1">
              <a:spcBef>
                <a:spcPts val="757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800080"/>
                </a:solidFill>
              </a:rPr>
              <a:t>Best-effort vs. guaranteed service</a:t>
            </a:r>
          </a:p>
          <a:p>
            <a:pPr lvl="1">
              <a:spcBef>
                <a:spcPts val="757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800080"/>
                </a:solidFill>
              </a:rPr>
              <a:t>Layering </a:t>
            </a:r>
          </a:p>
          <a:p>
            <a:pPr lvl="1">
              <a:spcBef>
                <a:spcPts val="757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800080"/>
                </a:solidFill>
              </a:rPr>
              <a:t>“Dumb” network, “smart” ends</a:t>
            </a:r>
          </a:p>
        </p:txBody>
      </p:sp>
      <p:sp>
        <p:nvSpPr>
          <p:cNvPr id="21507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421690" y="6232525"/>
            <a:ext cx="90487" cy="200025"/>
          </a:xfrm>
          <a:prstGeom prst="rect">
            <a:avLst/>
          </a:prstGeom>
          <a:noFill/>
          <a:ln w="952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0" tIns="45716" rIns="91430" bIns="45716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74" indent="-285722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83" indent="-228576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36" indent="-228576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190" indent="-228576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43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496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50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02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3C6D9E5-9E4C-E243-B29F-4F1F5EE1859A}" type="slidenum">
              <a:rPr lang="en-US" sz="1300">
                <a:solidFill>
                  <a:srgbClr val="000000"/>
                </a:solidFill>
                <a:latin typeface="Calibri" charset="0"/>
                <a:cs typeface="Calibri" charset="0"/>
              </a:rPr>
              <a:pPr eaLnBrk="1" hangingPunct="1"/>
              <a:t>4</a:t>
            </a:fld>
            <a:endParaRPr lang="en-US" sz="130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Stock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319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state</a:t>
            </a:r>
          </a:p>
          <a:p>
            <a:pPr lvl="5"/>
            <a:endParaRPr lang="en-US" dirty="0"/>
          </a:p>
          <a:p>
            <a:r>
              <a:rPr lang="en-US" dirty="0" smtClean="0"/>
              <a:t>Mark outgoing port with arrow</a:t>
            </a:r>
          </a:p>
          <a:p>
            <a:pPr lvl="1"/>
            <a:r>
              <a:rPr lang="en-US" dirty="0" smtClean="0"/>
              <a:t>There can only be one at each node</a:t>
            </a:r>
          </a:p>
          <a:p>
            <a:pPr lvl="5"/>
            <a:endParaRPr lang="en-US" dirty="0"/>
          </a:p>
          <a:p>
            <a:r>
              <a:rPr lang="en-US" dirty="0" smtClean="0"/>
              <a:t>Eliminate all links with no arrows</a:t>
            </a:r>
          </a:p>
          <a:p>
            <a:pPr lvl="5"/>
            <a:endParaRPr lang="en-US" dirty="0"/>
          </a:p>
          <a:p>
            <a:r>
              <a:rPr lang="en-US" dirty="0" smtClean="0"/>
              <a:t>Look at what’s left….</a:t>
            </a:r>
          </a:p>
          <a:p>
            <a:pPr lvl="1"/>
            <a:r>
              <a:rPr lang="en-US" dirty="0" smtClean="0"/>
              <a:t>State is valid if and only if remaining graph is spanning tree rooted at destination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046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Destination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345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245"/>
            <a:ext cx="9144000" cy="868362"/>
          </a:xfrm>
        </p:spPr>
        <p:txBody>
          <a:bodyPr/>
          <a:lstStyle/>
          <a:p>
            <a:r>
              <a:rPr lang="en-US" dirty="0" smtClean="0"/>
              <a:t>Put Arrows on Outgoing Ports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output ports towards </a:t>
            </a:r>
            <a:r>
              <a:rPr lang="en-US" dirty="0" smtClean="0"/>
              <a:t>green dot)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8160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828800" y="5638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Leaves Spanning Tree: Valid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152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455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008000"/>
                </a:solidFill>
              </a:ln>
              <a:solidFill>
                <a:srgbClr val="008000"/>
              </a:solidFill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19200" y="5715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Is this valid?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454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Deadends</a:t>
            </a:r>
            <a:r>
              <a:rPr lang="en-US" dirty="0" smtClean="0"/>
              <a:t> are obvious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without outgoing arrow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Loops are obvious</a:t>
            </a:r>
          </a:p>
          <a:p>
            <a:pPr lvl="1"/>
            <a:r>
              <a:rPr lang="en-US" dirty="0" smtClean="0"/>
              <a:t>Disconnected</a:t>
            </a:r>
            <a:r>
              <a:rPr lang="en-US" dirty="0"/>
              <a:t> </a:t>
            </a:r>
            <a:r>
              <a:rPr lang="en-US" dirty="0" smtClean="0"/>
              <a:t>from destination (and rest of 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can we </a:t>
            </a:r>
            <a:r>
              <a:rPr lang="en-US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verify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given routing state is valid?</a:t>
            </a:r>
          </a:p>
          <a:p>
            <a:endParaRPr lang="en-US" dirty="0"/>
          </a:p>
          <a:p>
            <a:r>
              <a:rPr lang="en-US" dirty="0" smtClean="0"/>
              <a:t>How can we </a:t>
            </a:r>
            <a:r>
              <a:rPr lang="en-US" b="1" i="1" dirty="0" smtClean="0"/>
              <a:t>produce</a:t>
            </a:r>
            <a:r>
              <a:rPr lang="en-US" dirty="0" smtClean="0"/>
              <a:t> valid routing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6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“Secret” of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deadends</a:t>
            </a:r>
            <a:r>
              <a:rPr lang="en-US" dirty="0" smtClean="0"/>
              <a:t> is easy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Avoiding loops is hard</a:t>
            </a:r>
          </a:p>
          <a:p>
            <a:pPr lvl="1"/>
            <a:r>
              <a:rPr lang="en-US" dirty="0" smtClean="0"/>
              <a:t>And here we mean persistent loops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The key difference between routing protocols is how they avoid loops!</a:t>
            </a:r>
          </a:p>
          <a:p>
            <a:pPr lvl="1"/>
            <a:r>
              <a:rPr lang="en-US" dirty="0" smtClean="0"/>
              <a:t>Don’t focus on details of mechanisms</a:t>
            </a:r>
          </a:p>
          <a:p>
            <a:pPr lvl="1"/>
            <a:r>
              <a:rPr lang="en-US" dirty="0" smtClean="0"/>
              <a:t>Just ask “how are loops avoided?”</a:t>
            </a:r>
          </a:p>
          <a:p>
            <a:pPr lvl="8"/>
            <a:endParaRPr lang="en-US" dirty="0"/>
          </a:p>
          <a:p>
            <a:r>
              <a:rPr lang="en-US" dirty="0" smtClean="0"/>
              <a:t>Many different variations of route computations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 dirty="0">
                <a:solidFill>
                  <a:srgbClr val="000000"/>
                </a:solidFill>
                <a:latin typeface="Calibri" charset="0"/>
              </a:rPr>
              <a:t>Coming up next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874713" y="1974622"/>
            <a:ext cx="7927339" cy="4457928"/>
          </a:xfrm>
        </p:spPr>
        <p:txBody>
          <a:bodyPr>
            <a:normAutofit/>
          </a:bodyPr>
          <a:lstStyle/>
          <a:p>
            <a:pPr>
              <a:spcBef>
                <a:spcPts val="1812"/>
              </a:spcBef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“How”, in detail, by layer</a:t>
            </a:r>
          </a:p>
          <a:p>
            <a:pPr lvl="1">
              <a:spcBef>
                <a:spcPts val="898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800080"/>
                </a:solidFill>
              </a:rPr>
              <a:t>Network layer: next </a:t>
            </a:r>
            <a:r>
              <a:rPr lang="en-US" sz="2600" dirty="0" smtClean="0">
                <a:solidFill>
                  <a:srgbClr val="800080"/>
                </a:solidFill>
              </a:rPr>
              <a:t>few weeks</a:t>
            </a:r>
            <a:endParaRPr lang="en-US" sz="2600" dirty="0">
              <a:solidFill>
                <a:srgbClr val="800080"/>
              </a:solidFill>
            </a:endParaRPr>
          </a:p>
          <a:p>
            <a:pPr lvl="1">
              <a:spcBef>
                <a:spcPts val="898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800080"/>
                </a:solidFill>
              </a:rPr>
              <a:t>Transport layer </a:t>
            </a:r>
            <a:r>
              <a:rPr lang="en-US" sz="2600" dirty="0" smtClean="0">
                <a:solidFill>
                  <a:srgbClr val="800080"/>
                </a:solidFill>
              </a:rPr>
              <a:t>start </a:t>
            </a:r>
            <a:endParaRPr lang="en-US" sz="2600" dirty="0">
              <a:solidFill>
                <a:srgbClr val="800080"/>
              </a:solidFill>
            </a:endParaRPr>
          </a:p>
          <a:p>
            <a:pPr lvl="1">
              <a:spcBef>
                <a:spcPts val="898"/>
              </a:spcBef>
              <a:defRPr sz="1800">
                <a:solidFill>
                  <a:srgbClr val="000000"/>
                </a:solidFill>
              </a:defRPr>
            </a:pPr>
            <a:r>
              <a:rPr lang="en-US" sz="2600" i="0" dirty="0" smtClean="0">
                <a:solidFill>
                  <a:srgbClr val="800080"/>
                </a:solidFill>
              </a:rPr>
              <a:t>Midterm</a:t>
            </a:r>
          </a:p>
          <a:p>
            <a:pPr lvl="1">
              <a:spcBef>
                <a:spcPts val="898"/>
              </a:spcBef>
              <a:defRPr sz="1800">
                <a:solidFill>
                  <a:srgbClr val="000000"/>
                </a:solidFill>
              </a:defRPr>
            </a:pPr>
            <a:r>
              <a:rPr lang="en-US" sz="2600" i="0" dirty="0" smtClean="0">
                <a:solidFill>
                  <a:srgbClr val="800080"/>
                </a:solidFill>
              </a:rPr>
              <a:t>Transport layer </a:t>
            </a:r>
            <a:endParaRPr lang="en-US" sz="2600" i="0" dirty="0">
              <a:solidFill>
                <a:srgbClr val="800080"/>
              </a:solidFill>
            </a:endParaRPr>
          </a:p>
          <a:p>
            <a:pPr lvl="1">
              <a:spcBef>
                <a:spcPts val="898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800080"/>
                </a:solidFill>
              </a:rPr>
              <a:t>Application layer (HTTP)</a:t>
            </a:r>
          </a:p>
          <a:p>
            <a:pPr lvl="1">
              <a:spcBef>
                <a:spcPts val="898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800080"/>
                </a:solidFill>
              </a:rPr>
              <a:t>Newer </a:t>
            </a:r>
            <a:r>
              <a:rPr lang="en-US" sz="2600" dirty="0">
                <a:solidFill>
                  <a:srgbClr val="800080"/>
                </a:solidFill>
              </a:rPr>
              <a:t>topics (e.g., datacenters, management)</a:t>
            </a:r>
          </a:p>
        </p:txBody>
      </p:sp>
      <p:sp>
        <p:nvSpPr>
          <p:cNvPr id="21507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421690" y="6232525"/>
            <a:ext cx="90487" cy="200025"/>
          </a:xfrm>
          <a:prstGeom prst="rect">
            <a:avLst/>
          </a:prstGeom>
          <a:noFill/>
          <a:ln w="952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0" tIns="45716" rIns="91430" bIns="45716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874" indent="-285722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2883" indent="-228576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036" indent="-228576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190" indent="-228576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343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496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8650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5802" indent="-228576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3C6D9E5-9E4C-E243-B29F-4F1F5EE1859A}" type="slidenum">
              <a:rPr lang="en-US" sz="1300">
                <a:solidFill>
                  <a:srgbClr val="000000"/>
                </a:solidFill>
                <a:latin typeface="Calibri" charset="0"/>
                <a:cs typeface="Calibri" charset="0"/>
              </a:rPr>
              <a:pPr eaLnBrk="1" hangingPunct="1"/>
              <a:t>5</a:t>
            </a:fld>
            <a:endParaRPr lang="en-US" sz="130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334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 (for routing)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0176" y="1946698"/>
            <a:ext cx="8561094" cy="4018359"/>
          </a:xfrm>
        </p:spPr>
        <p:txBody>
          <a:bodyPr/>
          <a:lstStyle/>
          <a:p>
            <a:pPr marL="0" indent="0">
              <a:buNone/>
            </a:pPr>
            <a:r>
              <a:rPr lang="en-US" sz="3100" dirty="0"/>
              <a:t>v1: Find a path to a given destination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v2: Find a </a:t>
            </a:r>
            <a:r>
              <a:rPr lang="en-US" sz="3100" i="1" dirty="0">
                <a:solidFill>
                  <a:srgbClr val="800080"/>
                </a:solidFill>
              </a:rPr>
              <a:t>least cost path </a:t>
            </a:r>
            <a:r>
              <a:rPr lang="en-US" sz="3100" dirty="0"/>
              <a:t>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9059168" y="6232922"/>
            <a:ext cx="84832" cy="199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277" tIns="32139" rIns="64277" bIns="32139"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50</a:t>
            </a:fld>
            <a:endParaRPr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374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2705695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0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1875234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0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2732486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0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1482329"/>
            <a:ext cx="2512217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3139446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2625989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2625989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258885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0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359803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0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2588857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0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225028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325040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324147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225028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225028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188809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 flipH="1">
            <a:off x="3029931" y="3008930"/>
            <a:ext cx="119860" cy="2144761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0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207016" y="3483458"/>
            <a:ext cx="1316689" cy="1702426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0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380577" y="2982138"/>
            <a:ext cx="2672368" cy="2269901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0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6" y="4510697"/>
            <a:ext cx="3856433" cy="142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3" tIns="35713" rIns="35713" bIns="35713" anchor="ctr">
            <a:spAutoFit/>
          </a:bodyPr>
          <a:lstStyle/>
          <a:p>
            <a:pPr lvl="0" algn="l">
              <a:defRPr sz="1800"/>
            </a:pPr>
            <a:r>
              <a:rPr sz="2200" dirty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could represent:             </a:t>
            </a:r>
          </a:p>
          <a:p>
            <a:pPr lvl="0" algn="l">
              <a:defRPr sz="1800"/>
            </a:pPr>
            <a:r>
              <a:rPr sz="2200" dirty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        </a:t>
            </a:r>
            <a:r>
              <a:rPr lang="en-US" sz="2200" dirty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-- </a:t>
            </a:r>
            <a:r>
              <a:rPr sz="2200" dirty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propagation </a:t>
            </a:r>
            <a:r>
              <a:rPr sz="2200" dirty="0" smtClean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delay</a:t>
            </a:r>
            <a:endParaRPr lang="en-US" sz="2200" dirty="0">
              <a:solidFill>
                <a:srgbClr val="942193"/>
              </a:solidFill>
              <a:latin typeface="+mn-lt"/>
              <a:ea typeface="+mn-ea"/>
              <a:sym typeface="Calibri"/>
            </a:endParaRPr>
          </a:p>
          <a:p>
            <a:pPr lvl="0" algn="l">
              <a:defRPr sz="1800"/>
            </a:pPr>
            <a:r>
              <a:rPr lang="en-US" sz="2200" dirty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 </a:t>
            </a:r>
            <a:r>
              <a:rPr lang="en-US" sz="2200" dirty="0" smtClean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       -</a:t>
            </a:r>
            <a:r>
              <a:rPr lang="en-US" sz="2200" dirty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- load </a:t>
            </a:r>
          </a:p>
          <a:p>
            <a:pPr lvl="0" algn="l">
              <a:defRPr sz="1800"/>
            </a:pPr>
            <a:r>
              <a:rPr lang="en-US" sz="2200" dirty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        -- 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1446609"/>
            <a:ext cx="2481856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222349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222349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616148"/>
            <a:ext cx="2465782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1410891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141089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4711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2705695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0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1875234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0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2732486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00"/>
          </a:p>
        </p:txBody>
      </p:sp>
      <p:sp>
        <p:nvSpPr>
          <p:cNvPr id="352" name="Shape 352"/>
          <p:cNvSpPr/>
          <p:nvPr/>
        </p:nvSpPr>
        <p:spPr>
          <a:xfrm>
            <a:off x="4429127" y="3139446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262598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262598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258885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00"/>
          </a:p>
        </p:txBody>
      </p:sp>
      <p:sp>
        <p:nvSpPr>
          <p:cNvPr id="356" name="Shape 356"/>
          <p:cNvSpPr/>
          <p:nvPr/>
        </p:nvSpPr>
        <p:spPr>
          <a:xfrm>
            <a:off x="2205629" y="359803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00"/>
          </a:p>
        </p:txBody>
      </p:sp>
      <p:sp>
        <p:nvSpPr>
          <p:cNvPr id="357" name="Shape 357"/>
          <p:cNvSpPr/>
          <p:nvPr/>
        </p:nvSpPr>
        <p:spPr>
          <a:xfrm>
            <a:off x="4752607" y="2588857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00"/>
          </a:p>
        </p:txBody>
      </p:sp>
      <p:sp>
        <p:nvSpPr>
          <p:cNvPr id="358" name="Shape 358"/>
          <p:cNvSpPr/>
          <p:nvPr/>
        </p:nvSpPr>
        <p:spPr>
          <a:xfrm>
            <a:off x="4295181" y="225028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325040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324147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4992356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498789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595110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595110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192881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2259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222349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19020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616148"/>
            <a:ext cx="2465782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22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1410891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141089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0894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1482329"/>
            <a:ext cx="2436017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1446609"/>
            <a:ext cx="2634256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225028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222349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3" tIns="35713" rIns="35713" bIns="35713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3724649"/>
            <a:ext cx="4346638" cy="1"/>
          </a:xfrm>
          <a:prstGeom prst="line">
            <a:avLst/>
          </a:pr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2839718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00"/>
          </a:p>
        </p:txBody>
      </p:sp>
      <p:sp>
        <p:nvSpPr>
          <p:cNvPr id="397" name="Shape 397"/>
          <p:cNvSpPr/>
          <p:nvPr/>
        </p:nvSpPr>
        <p:spPr>
          <a:xfrm flipV="1">
            <a:off x="2384226" y="2830987"/>
            <a:ext cx="1998282" cy="698650"/>
          </a:xfrm>
          <a:prstGeom prst="line">
            <a:avLst/>
          </a:pr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0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2842629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617426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892970" y="2286002"/>
            <a:ext cx="7590234" cy="3527227"/>
          </a:xfrm>
          <a:prstGeom prst="rect">
            <a:avLst/>
          </a:prstGeom>
        </p:spPr>
        <p:txBody>
          <a:bodyPr lIns="0" tIns="0" rIns="0" bIns="0" anchor="t"/>
          <a:lstStyle/>
          <a:p>
            <a:pPr marL="401780">
              <a:spcBef>
                <a:spcPts val="8436"/>
              </a:spcBef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424242"/>
                </a:solidFill>
              </a:rPr>
              <a:t>Given: router graph &amp; link costs</a:t>
            </a:r>
          </a:p>
          <a:p>
            <a:pPr marL="40178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  <a:p>
            <a:pPr marL="401780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424242"/>
                </a:solidFill>
              </a:rPr>
              <a:t>Goal: find least-cost path                                            </a:t>
            </a:r>
          </a:p>
          <a:p>
            <a:pPr mar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424242"/>
                </a:solidFill>
              </a:rPr>
              <a:t>          from each source router</a:t>
            </a:r>
          </a:p>
          <a:p>
            <a:pPr mar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424242"/>
                </a:solidFill>
              </a:rPr>
              <a:t>          to each destination router</a:t>
            </a:r>
            <a:endParaRPr lang="en-US" sz="3000" dirty="0">
              <a:solidFill>
                <a:srgbClr val="424242"/>
              </a:solidFill>
            </a:endParaRPr>
          </a:p>
          <a:p>
            <a:pPr mar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  <a:p>
            <a:pPr mar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800080"/>
                </a:solidFill>
              </a:rPr>
              <a:t>Next time: how we compute these</a:t>
            </a:r>
            <a:endParaRPr sz="30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98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-178930" y="2563814"/>
            <a:ext cx="9647163" cy="1470025"/>
          </a:xfr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942193"/>
                </a:solidFill>
              </a:rPr>
              <a:t>The Network Layer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7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1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 smtClean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267200" y="1600200"/>
            <a:ext cx="1905000" cy="8382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181600" y="5334000"/>
            <a:ext cx="990600" cy="5334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791200" y="4724400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19800" y="3657600"/>
            <a:ext cx="1143000" cy="2286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105400" y="2819400"/>
            <a:ext cx="1524000" cy="381000"/>
          </a:xfrm>
          <a:prstGeom prst="straightConnector1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04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tasks are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Application: not a fundamental challenge</a:t>
            </a:r>
          </a:p>
          <a:p>
            <a:pPr lvl="1"/>
            <a:r>
              <a:rPr lang="en-US" dirty="0" smtClean="0"/>
              <a:t>Not general, and not necessarily hard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Reliable transport: a fundamental challenge</a:t>
            </a:r>
          </a:p>
          <a:p>
            <a:pPr lvl="1"/>
            <a:r>
              <a:rPr lang="en-US" dirty="0" smtClean="0"/>
              <a:t>General, and difficult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Global and local packet delivery: </a:t>
            </a:r>
          </a:p>
          <a:p>
            <a:pPr lvl="1"/>
            <a:r>
              <a:rPr lang="en-US" dirty="0" smtClean="0"/>
              <a:t>Local and global packet delivery both require routing</a:t>
            </a:r>
          </a:p>
          <a:p>
            <a:pPr lvl="1"/>
            <a:r>
              <a:rPr lang="en-US" dirty="0" smtClean="0"/>
              <a:t>This is a general and difficult challenge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Physical transfer: not a fundamental challenge</a:t>
            </a:r>
          </a:p>
          <a:p>
            <a:pPr lvl="1"/>
            <a:r>
              <a:rPr lang="en-US" dirty="0" smtClean="0"/>
              <a:t>Not general, and not conceptually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81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Fundamental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i="1" u="sng" dirty="0"/>
              <a:t>Reliable delivery</a:t>
            </a:r>
            <a:r>
              <a:rPr lang="en-US" dirty="0"/>
              <a:t>: building a reliable transport service on top of best-effort </a:t>
            </a:r>
            <a:r>
              <a:rPr lang="en-US" dirty="0" smtClean="0"/>
              <a:t>delivery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u="sng" dirty="0" smtClean="0"/>
              <a:t>Routing</a:t>
            </a:r>
            <a:r>
              <a:rPr lang="en-US" dirty="0" smtClean="0"/>
              <a:t>: guiding packets from source to destination</a:t>
            </a:r>
          </a:p>
          <a:p>
            <a:pPr marL="2654300" lvl="7" indent="0">
              <a:buNone/>
            </a:pP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ther pieces required to build operational networks</a:t>
            </a:r>
          </a:p>
          <a:p>
            <a:pPr lvl="1"/>
            <a:r>
              <a:rPr lang="en-US" dirty="0" smtClean="0"/>
              <a:t>Naming, addressing, congestion control,….</a:t>
            </a:r>
          </a:p>
          <a:p>
            <a:pPr lvl="1"/>
            <a:r>
              <a:rPr lang="en-US" dirty="0" smtClean="0"/>
              <a:t>We will get to those later in the course</a:t>
            </a:r>
          </a:p>
          <a:p>
            <a:pPr lvl="8"/>
            <a:endParaRPr lang="en-US" dirty="0"/>
          </a:p>
          <a:p>
            <a:r>
              <a:rPr lang="en-US" dirty="0" smtClean="0"/>
              <a:t>But these two are </a:t>
            </a:r>
            <a:r>
              <a:rPr lang="en-US" b="1" i="1" dirty="0" smtClean="0"/>
              <a:t>inherent</a:t>
            </a:r>
            <a:r>
              <a:rPr lang="en-US" dirty="0" smtClean="0"/>
              <a:t> and </a:t>
            </a:r>
            <a:r>
              <a:rPr lang="en-US" b="1" i="1" dirty="0" smtClean="0"/>
              <a:t>hard</a:t>
            </a:r>
          </a:p>
          <a:p>
            <a:pPr lvl="1"/>
            <a:r>
              <a:rPr lang="en-US" dirty="0" smtClean="0"/>
              <a:t>Routing: next few lectures</a:t>
            </a:r>
          </a:p>
          <a:p>
            <a:pPr lvl="1"/>
            <a:r>
              <a:rPr lang="en-US" dirty="0" smtClean="0"/>
              <a:t>Reliable transport: sliding window/stop and wait </a:t>
            </a:r>
            <a:endParaRPr lang="en-US" dirty="0"/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16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8403</TotalTime>
  <Words>2130</Words>
  <Application>Microsoft Macintosh PowerPoint</Application>
  <PresentationFormat>On-screen Show (4:3)</PresentationFormat>
  <Paragraphs>524</Paragraphs>
  <Slides>53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Network</vt:lpstr>
      <vt:lpstr>CS 353  Internetworking:  Routing Fundamentals</vt:lpstr>
      <vt:lpstr>Administrivia</vt:lpstr>
      <vt:lpstr>Taking Stock</vt:lpstr>
      <vt:lpstr>Taking Stock </vt:lpstr>
      <vt:lpstr>Coming up next</vt:lpstr>
      <vt:lpstr>The Network Layer</vt:lpstr>
      <vt:lpstr>Five Layers</vt:lpstr>
      <vt:lpstr>Which of these tasks are hard?</vt:lpstr>
      <vt:lpstr>Two Fundamental Challenges</vt:lpstr>
      <vt:lpstr>A Few Preliminaries</vt:lpstr>
      <vt:lpstr>Example of Network Graph</vt:lpstr>
      <vt:lpstr>A Variety of Networks</vt:lpstr>
      <vt:lpstr>UUNET’s North American Network</vt:lpstr>
      <vt:lpstr>Level3’s American Network (check out their interactive map)</vt:lpstr>
      <vt:lpstr>Enterprise Network</vt:lpstr>
      <vt:lpstr>Campus Networks</vt:lpstr>
      <vt:lpstr>Partial Datacenter Network</vt:lpstr>
      <vt:lpstr>Switches/Routers</vt:lpstr>
      <vt:lpstr>Forwarding Decisions</vt:lpstr>
      <vt:lpstr>Forwarding Decisions</vt:lpstr>
      <vt:lpstr>Packets (at a conceptual level)</vt:lpstr>
      <vt:lpstr>How to forward packets?</vt:lpstr>
      <vt:lpstr>Source/Destination-Based Routing</vt:lpstr>
      <vt:lpstr>Destination-Based Routing</vt:lpstr>
      <vt:lpstr>Destination-Based Routing</vt:lpstr>
      <vt:lpstr>A “Delivery Tree” for a Destination</vt:lpstr>
      <vt:lpstr>Assume Destination-Based Routing</vt:lpstr>
      <vt:lpstr>PowerPoint Presentation</vt:lpstr>
      <vt:lpstr>Forwarding</vt:lpstr>
      <vt:lpstr>PowerPoint Presentation</vt:lpstr>
      <vt:lpstr>Routing</vt:lpstr>
      <vt:lpstr>PowerPoint Presentation</vt:lpstr>
      <vt:lpstr>Forwarding vs Routing</vt:lpstr>
      <vt:lpstr>Local vs Global View of State</vt:lpstr>
      <vt:lpstr>“Valid” Routing State</vt:lpstr>
      <vt:lpstr>Necessary and Sufficient Condition</vt:lpstr>
      <vt:lpstr>Packet Hitting Dead End</vt:lpstr>
      <vt:lpstr>Packet Entering Loop</vt:lpstr>
      <vt:lpstr>Two Questions</vt:lpstr>
      <vt:lpstr>Checking Validity of Routing State</vt:lpstr>
      <vt:lpstr>Example 1</vt:lpstr>
      <vt:lpstr>Pick Destination</vt:lpstr>
      <vt:lpstr>Put Arrows on Outgoing Ports (output ports towards green dot)</vt:lpstr>
      <vt:lpstr>Remove Unused Links</vt:lpstr>
      <vt:lpstr>Second Example</vt:lpstr>
      <vt:lpstr>Second Example</vt:lpstr>
      <vt:lpstr>Lesson….</vt:lpstr>
      <vt:lpstr>Two Questions</vt:lpstr>
      <vt:lpstr>The “Secret” of Routing</vt:lpstr>
      <vt:lpstr>Goal (for routing)</vt:lpstr>
      <vt:lpstr>PowerPoint Presentation</vt:lpstr>
      <vt:lpstr>PowerPoint Presentation</vt:lpstr>
      <vt:lpstr>Least-cost path routing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Alefiya Hussain</cp:lastModifiedBy>
  <cp:revision>215</cp:revision>
  <cp:lastPrinted>2015-09-07T15:02:42Z</cp:lastPrinted>
  <dcterms:created xsi:type="dcterms:W3CDTF">2015-08-27T21:00:58Z</dcterms:created>
  <dcterms:modified xsi:type="dcterms:W3CDTF">2016-02-12T06:27:26Z</dcterms:modified>
</cp:coreProperties>
</file>