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3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5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9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0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431" r:id="rId2"/>
    <p:sldId id="890" r:id="rId3"/>
    <p:sldId id="556" r:id="rId4"/>
    <p:sldId id="772" r:id="rId5"/>
    <p:sldId id="712" r:id="rId6"/>
    <p:sldId id="774" r:id="rId7"/>
    <p:sldId id="883" r:id="rId8"/>
    <p:sldId id="884" r:id="rId9"/>
    <p:sldId id="775" r:id="rId10"/>
    <p:sldId id="859" r:id="rId11"/>
    <p:sldId id="885" r:id="rId12"/>
    <p:sldId id="886" r:id="rId13"/>
    <p:sldId id="887" r:id="rId14"/>
    <p:sldId id="888" r:id="rId15"/>
    <p:sldId id="889" r:id="rId16"/>
    <p:sldId id="777" r:id="rId17"/>
    <p:sldId id="876" r:id="rId18"/>
    <p:sldId id="779" r:id="rId19"/>
    <p:sldId id="863" r:id="rId20"/>
    <p:sldId id="862" r:id="rId21"/>
    <p:sldId id="781" r:id="rId22"/>
    <p:sldId id="782" r:id="rId23"/>
    <p:sldId id="784" r:id="rId24"/>
    <p:sldId id="783" r:id="rId25"/>
    <p:sldId id="785" r:id="rId26"/>
    <p:sldId id="786" r:id="rId27"/>
    <p:sldId id="877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891" r:id="rId39"/>
    <p:sldId id="865" r:id="rId40"/>
    <p:sldId id="798" r:id="rId41"/>
    <p:sldId id="799" r:id="rId42"/>
    <p:sldId id="800" r:id="rId43"/>
    <p:sldId id="801" r:id="rId44"/>
    <p:sldId id="802" r:id="rId45"/>
    <p:sldId id="803" r:id="rId46"/>
    <p:sldId id="804" r:id="rId47"/>
    <p:sldId id="892" r:id="rId48"/>
  </p:sldIdLst>
  <p:sldSz cx="9144000" cy="6858000" type="screen4x3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57"/>
    <a:srgbClr val="FFFF99"/>
    <a:srgbClr val="FFCC99"/>
    <a:srgbClr val="FF3300"/>
    <a:srgbClr val="CCFFFF"/>
    <a:srgbClr val="FFCC00"/>
    <a:srgbClr val="FF7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44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9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fld id="{C816B1D2-BE1A-CF48-BB2F-496E285E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defTabSz="957263">
              <a:defRPr sz="1300" b="0">
                <a:latin typeface="Times New Roman" charset="0"/>
              </a:defRPr>
            </a:lvl1pPr>
          </a:lstStyle>
          <a:p>
            <a:pPr>
              <a:defRPr/>
            </a:pPr>
            <a:fld id="{3344D7B7-8497-9440-908B-E77F83F66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66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A07EF1-D880-FD4A-A188-850F48E25CDA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AEA4306-3474-FF47-9CF4-718099FB53B1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EDEB6AE-0869-E645-8CE5-DA226C25F018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8675AD1-3CC2-2A4D-BC83-526C52DF480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D2C0FC3-E1FE-D24E-9F41-AD7BA22739C1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02D9C77-97A1-604E-A724-F34863062B21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1D85E9-732F-D442-A026-A64C49A8602B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A2BA30-5DFD-1C44-81F5-E5FE5882966D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697D61-39CE-3147-BD1B-10C518C8BF0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0CA8BFC-8587-BC48-A0BC-08586A5D973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5977A1E-0C21-B240-B163-C42714E5E53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F385EB7-51AB-434E-8A99-D98E388F23DA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Separate routing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forwarding </a:t>
            </a:r>
            <a:r>
              <a:rPr lang="en-US" dirty="0">
                <a:ea typeface="ＭＳ Ｐゴシック" charset="0"/>
                <a:cs typeface="ＭＳ Ｐゴシック" charset="0"/>
              </a:rPr>
              <a:t>tables - not always the case.  For efficiency, hardware implementation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C399052-4BCE-0442-9FA9-46B10527544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node goes down, it might take an update with it…..and then</a:t>
            </a:r>
            <a:r>
              <a:rPr lang="en-US" baseline="0" dirty="0" smtClean="0"/>
              <a:t> come back up and not remember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3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418971E-C4DA-F94E-A647-85223E088067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FCDF84-12AA-904D-BF86-2556360CA587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DC368E3-6100-6047-977B-54A066AF8C2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Why1?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 Cost metric is minimized by traversing a loop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not depend on source? </a:t>
            </a:r>
          </a:p>
          <a:p>
            <a:endParaRPr lang="en-US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i.e., do not depend on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DF7BC6-A6E1-CB43-A9F4-FD0222E2649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2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A40FC15-9726-1A47-AF7D-B59B2A65FBC5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C75DA80-99BD-574C-A3A9-E80C35B3C838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F5E10-A0CA-344B-8575-36A6C69B7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E7706-4F62-EA48-B7A0-989AE18DF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A41BD-0D0C-7043-AF85-3A59FA5DE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5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00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8348159" y="6322219"/>
            <a:ext cx="243300" cy="267891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233131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7158-3B47-5C4A-A629-8594130856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78DD-F5B8-314B-9873-FEA8875CB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5B920-46FC-A548-895D-36A9BD933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245D-63E1-8C4C-9A3D-7CB34664D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A6654-21FB-CA40-A072-7FA17CC0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724-9A37-7B41-BBCB-F97B60D8C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66742-18A0-1B48-A0FD-EA85AA809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6B207-A5D9-C040-8DE6-427C11144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2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822960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</a:defRPr>
            </a:lvl1pPr>
          </a:lstStyle>
          <a:p>
            <a:pPr>
              <a:defRPr/>
            </a:pPr>
            <a:fld id="{EA01B2A8-52CD-F545-8CC6-5F85D29D8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0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8610600" cy="147002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Chapter 3: Routing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05600" cy="2743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CS353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Alefiya Hussain</a:t>
            </a: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Routing works at two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9067800" cy="4411662"/>
          </a:xfrm>
        </p:spPr>
        <p:txBody>
          <a:bodyPr/>
          <a:lstStyle/>
          <a:p>
            <a:r>
              <a:rPr lang="en-US" sz="2400" dirty="0" smtClean="0"/>
              <a:t>Each AS runs an </a:t>
            </a:r>
            <a:r>
              <a:rPr lang="en-US" sz="2400" dirty="0" smtClean="0">
                <a:solidFill>
                  <a:srgbClr val="FF0000"/>
                </a:solidFill>
              </a:rPr>
              <a:t>intra-domain </a:t>
            </a:r>
            <a:r>
              <a:rPr lang="en-US" sz="2400" dirty="0" smtClean="0">
                <a:solidFill>
                  <a:srgbClr val="000000"/>
                </a:solidFill>
              </a:rPr>
              <a:t>routing protocol</a:t>
            </a:r>
            <a:r>
              <a:rPr lang="en-US" sz="2400" dirty="0" smtClean="0"/>
              <a:t> that </a:t>
            </a:r>
            <a:br>
              <a:rPr lang="en-US" sz="2400" dirty="0" smtClean="0"/>
            </a:br>
            <a:r>
              <a:rPr lang="en-US" sz="2400" dirty="0" smtClean="0"/>
              <a:t>establishes routes within its domain 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(</a:t>
            </a:r>
            <a:r>
              <a:rPr lang="en-US" sz="2000" dirty="0">
                <a:solidFill>
                  <a:srgbClr val="000090"/>
                </a:solidFill>
              </a:rPr>
              <a:t>AS -- region of network under a single administrative entity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Link State, e.g., Open Shortest Path First (OSPF)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</a:rPr>
              <a:t>Distance Vector, e.g., Routing Information Protocol (RIP</a:t>
            </a:r>
            <a:r>
              <a:rPr lang="en-US" sz="2000" dirty="0" smtClean="0">
                <a:solidFill>
                  <a:srgbClr val="000090"/>
                </a:solidFill>
              </a:rPr>
              <a:t>)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ASes</a:t>
            </a:r>
            <a:r>
              <a:rPr lang="en-US" sz="2400" dirty="0" smtClean="0"/>
              <a:t> participate in an </a:t>
            </a:r>
            <a:r>
              <a:rPr lang="en-US" sz="2400" dirty="0" smtClean="0">
                <a:solidFill>
                  <a:srgbClr val="FF0000"/>
                </a:solidFill>
              </a:rPr>
              <a:t>inter-domain </a:t>
            </a:r>
            <a:r>
              <a:rPr lang="en-US" sz="2400" dirty="0" smtClean="0">
                <a:solidFill>
                  <a:srgbClr val="000000"/>
                </a:solidFill>
              </a:rPr>
              <a:t>routing protocol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that establishes routes between domains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</a:rPr>
              <a:t>Path Vector, e.g., Border Gateway Protocol (BGP)</a:t>
            </a:r>
          </a:p>
          <a:p>
            <a:pPr marL="0" indent="0">
              <a:buNone/>
            </a:pPr>
            <a:endParaRPr lang="en-US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1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xfrm>
            <a:off x="892969" y="321469"/>
            <a:ext cx="7358063" cy="115193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Outline</a:t>
            </a:r>
          </a:p>
        </p:txBody>
      </p:sp>
      <p:sp>
        <p:nvSpPr>
          <p:cNvPr id="409" name="Shape 409"/>
          <p:cNvSpPr>
            <a:spLocks noGrp="1"/>
          </p:cNvSpPr>
          <p:nvPr>
            <p:ph type="body" idx="1"/>
          </p:nvPr>
        </p:nvSpPr>
        <p:spPr>
          <a:xfrm>
            <a:off x="892969" y="1928812"/>
            <a:ext cx="6545461" cy="3554016"/>
          </a:xfrm>
          <a:prstGeom prst="rect">
            <a:avLst/>
          </a:prstGeom>
        </p:spPr>
        <p:txBody>
          <a:bodyPr lIns="0" tIns="0" rIns="0" bIns="0" anchor="t"/>
          <a:lstStyle/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Least-cost path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Approach 1: link-state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Approach 2: distance-vector routing </a:t>
            </a:r>
          </a:p>
          <a:p>
            <a:pPr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3000" dirty="0"/>
              <a:t>Routing in the </a:t>
            </a:r>
            <a:r>
              <a:rPr sz="3000" dirty="0" smtClean="0"/>
              <a:t>Internet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1815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2" y="2705695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1875234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89" y="2732484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07" name="Group 307"/>
          <p:cNvGrpSpPr/>
          <p:nvPr/>
        </p:nvGrpSpPr>
        <p:grpSpPr>
          <a:xfrm>
            <a:off x="535781" y="1482328"/>
            <a:ext cx="243601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5" y="3081735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4" y="2568278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0" y="2568278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2" y="258885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214559" y="3598034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4761536" y="2588855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304110" y="2250281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accent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v</a:t>
            </a:r>
            <a:endParaRPr sz="3000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714500" y="3250406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accent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3000" dirty="0" smtClean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3000" dirty="0" smtClean="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U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sz="3000" dirty="0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6849070" y="324147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accent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>
                <a:ln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165824"/>
            <a:ext cx="140196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 flipH="1">
            <a:off x="3029931" y="3008928"/>
            <a:ext cx="119860" cy="2144761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 flipH="1">
            <a:off x="3207016" y="3483458"/>
            <a:ext cx="1316689" cy="1702426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2" name="Shape 322"/>
          <p:cNvSpPr/>
          <p:nvPr/>
        </p:nvSpPr>
        <p:spPr>
          <a:xfrm flipH="1">
            <a:off x="3380577" y="2982138"/>
            <a:ext cx="2672368" cy="2269901"/>
          </a:xfrm>
          <a:prstGeom prst="line">
            <a:avLst/>
          </a:prstGeom>
          <a:ln w="381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1639143" y="5873304"/>
            <a:ext cx="5745708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/>
            </a:pPr>
            <a:r>
              <a:rPr sz="2500" dirty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could represent:  propagation </a:t>
            </a:r>
            <a:r>
              <a:rPr sz="2500" dirty="0" smtClean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delay</a:t>
            </a:r>
            <a:r>
              <a:rPr lang="en-US" sz="2500" dirty="0" smtClean="0">
                <a:solidFill>
                  <a:srgbClr val="942193"/>
                </a:solidFill>
                <a:latin typeface="+mn-lt"/>
                <a:ea typeface="+mn-ea"/>
                <a:sym typeface="Calibri"/>
              </a:rPr>
              <a:t>, congestion/load, bandwidth</a:t>
            </a:r>
            <a:endParaRPr sz="2500" dirty="0">
              <a:solidFill>
                <a:srgbClr val="942193"/>
              </a:solidFill>
              <a:latin typeface="+mn-lt"/>
              <a:ea typeface="+mn-ea"/>
              <a:sym typeface="Calibri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563195" y="5598914"/>
            <a:ext cx="857250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500" dirty="0"/>
          </a:p>
        </p:txBody>
      </p:sp>
      <p:grpSp>
        <p:nvGrpSpPr>
          <p:cNvPr id="332" name="Group 332"/>
          <p:cNvGrpSpPr/>
          <p:nvPr/>
        </p:nvGrpSpPr>
        <p:grpSpPr>
          <a:xfrm>
            <a:off x="6509742" y="1446609"/>
            <a:ext cx="2405658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6" y="616148"/>
            <a:ext cx="2465784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 dirty="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1410891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141089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78449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  <p:bldP spid="324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2" y="2705695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1875234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89" y="2732484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1" name="Shape 3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13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4429125" y="3081735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4" y="2568278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0" y="2568278"/>
            <a:ext cx="267891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2588855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2205629" y="3598034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4752606" y="2588855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4295180" y="2250281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3250406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0" y="3241477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/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4780757"/>
            <a:ext cx="370582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4964906"/>
            <a:ext cx="82153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383511"/>
            <a:ext cx="3705820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572125"/>
            <a:ext cx="535781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0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8" y="192881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8" y="225921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8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8" y="19020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6" y="616148"/>
            <a:ext cx="2618184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1410891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141089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0894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1" y="1482328"/>
            <a:ext cx="251221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2" y="1446609"/>
            <a:ext cx="2405658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0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225028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222349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3724649"/>
            <a:ext cx="4346638" cy="1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2839716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397" name="Shape 397"/>
          <p:cNvSpPr/>
          <p:nvPr/>
        </p:nvSpPr>
        <p:spPr>
          <a:xfrm flipV="1">
            <a:off x="2384226" y="2830987"/>
            <a:ext cx="1998282" cy="698650"/>
          </a:xfrm>
          <a:prstGeom prst="line">
            <a:avLst/>
          </a:pr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284262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762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48099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xfrm>
            <a:off x="892969" y="2286000"/>
            <a:ext cx="7590234" cy="3527227"/>
          </a:xfrm>
          <a:prstGeom prst="rect">
            <a:avLst/>
          </a:prstGeom>
        </p:spPr>
        <p:txBody>
          <a:bodyPr lIns="0" tIns="0" rIns="0" bIns="0" anchor="t"/>
          <a:lstStyle/>
          <a:p>
            <a:pPr marL="401822">
              <a:spcBef>
                <a:spcPts val="8437"/>
              </a:spcBef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Given: router graph &amp; link costs</a:t>
            </a:r>
            <a:r>
              <a:rPr lang="en-US" sz="3000" dirty="0">
                <a:solidFill>
                  <a:srgbClr val="424242"/>
                </a:solidFill>
              </a:rPr>
              <a:t/>
            </a:r>
            <a:br>
              <a:rPr lang="en-US" sz="3000" dirty="0">
                <a:solidFill>
                  <a:srgbClr val="424242"/>
                </a:solidFill>
              </a:rPr>
            </a:br>
            <a:endParaRPr sz="3000" dirty="0">
              <a:solidFill>
                <a:srgbClr val="424242"/>
              </a:solidFill>
            </a:endParaRPr>
          </a:p>
          <a:p>
            <a:pPr marL="401822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Goal: find least-cost path                                            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</a:t>
            </a:r>
            <a:r>
              <a:rPr lang="en-US" sz="3000" dirty="0">
                <a:solidFill>
                  <a:srgbClr val="424242"/>
                </a:solidFill>
              </a:rPr>
              <a:t>             </a:t>
            </a:r>
            <a:r>
              <a:rPr sz="3000" dirty="0">
                <a:solidFill>
                  <a:srgbClr val="424242"/>
                </a:solidFill>
              </a:rPr>
              <a:t>from each source router</a:t>
            </a:r>
          </a:p>
          <a:p>
            <a:pPr mar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424242"/>
                </a:solidFill>
              </a:rPr>
              <a:t>          </a:t>
            </a:r>
            <a:r>
              <a:rPr lang="en-US" sz="3000" dirty="0">
                <a:solidFill>
                  <a:srgbClr val="424242"/>
                </a:solidFill>
              </a:rPr>
              <a:t>             </a:t>
            </a:r>
            <a:r>
              <a:rPr sz="3000" dirty="0">
                <a:solidFill>
                  <a:srgbClr val="424242"/>
                </a:solidFill>
              </a:rPr>
              <a:t>to each destination router</a:t>
            </a:r>
          </a:p>
        </p:txBody>
      </p:sp>
      <p:sp>
        <p:nvSpPr>
          <p:cNvPr id="404" name="Shape 4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14</a:t>
            </a:fld>
            <a:endParaRPr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1239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“Least Cost”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9143999" cy="4018359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east cost” routes an easy way to avoid loops</a:t>
            </a:r>
          </a:p>
          <a:p>
            <a:pPr lvl="1"/>
            <a:r>
              <a:rPr lang="en-US" dirty="0" smtClean="0"/>
              <a:t>Why? </a:t>
            </a:r>
          </a:p>
          <a:p>
            <a:pPr marL="344487" lvl="1" indent="0">
              <a:buNone/>
            </a:pPr>
            <a:endParaRPr lang="en-US" dirty="0" smtClean="0"/>
          </a:p>
          <a:p>
            <a:r>
              <a:rPr lang="en-US" dirty="0" smtClean="0"/>
              <a:t>Least cost routes are also “destination-based”</a:t>
            </a:r>
          </a:p>
          <a:p>
            <a:pPr lvl="1"/>
            <a:r>
              <a:rPr lang="en-US" dirty="0" smtClean="0"/>
              <a:t>Why?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Least-cost paths form a spanning tree</a:t>
            </a:r>
          </a:p>
          <a:p>
            <a:pPr lvl="1"/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Two Routing Algorithms 	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State</a:t>
            </a:r>
          </a:p>
          <a:p>
            <a:r>
              <a:rPr lang="en-US" dirty="0" smtClean="0"/>
              <a:t>Distance Vector </a:t>
            </a:r>
          </a:p>
        </p:txBody>
      </p:sp>
    </p:spTree>
    <p:extLst>
      <p:ext uri="{BB962C8B-B14F-4D97-AF65-F5344CB8AC3E}">
        <p14:creationId xmlns:p14="http://schemas.microsoft.com/office/powerpoint/2010/main" val="26243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Link-State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91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Each </a:t>
            </a:r>
            <a:r>
              <a:rPr lang="en-US" sz="2400" dirty="0">
                <a:latin typeface="Arial" charset="0"/>
              </a:rPr>
              <a:t>node </a:t>
            </a:r>
            <a:r>
              <a:rPr lang="en-US" sz="2400" dirty="0" smtClean="0">
                <a:latin typeface="Arial" charset="0"/>
              </a:rPr>
              <a:t>maintains its 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</a:rPr>
              <a:t>local</a:t>
            </a:r>
            <a:r>
              <a:rPr lang="en-US" sz="2400" dirty="0" smtClean="0">
                <a:latin typeface="Arial" charset="0"/>
              </a:rPr>
              <a:t> “link state” (LS)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i.e., a list of its directly attached links and their costs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8800" y="2819400"/>
            <a:ext cx="914400" cy="954107"/>
            <a:chOff x="1828800" y="2819400"/>
            <a:chExt cx="914400" cy="954107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1828800" y="2819400"/>
              <a:ext cx="914400" cy="762000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05701" y="2819400"/>
              <a:ext cx="8131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+mn-lt"/>
                </a:rPr>
                <a:t>(N1,N2)</a:t>
              </a:r>
            </a:p>
            <a:p>
              <a:pPr algn="ctr"/>
              <a:r>
                <a:rPr lang="en-US" sz="1400" dirty="0" smtClean="0">
                  <a:latin typeface="+mn-lt"/>
                </a:rPr>
                <a:t>(N1,N4)</a:t>
              </a:r>
            </a:p>
            <a:p>
              <a:pPr algn="ctr"/>
              <a:r>
                <a:rPr lang="en-US" sz="1400" dirty="0" smtClean="0">
                  <a:latin typeface="+mn-lt"/>
                </a:rPr>
                <a:t>(N1,N5)</a:t>
              </a:r>
            </a:p>
            <a:p>
              <a:pPr algn="ctr"/>
              <a:endParaRPr lang="en-US" sz="1400" b="0" dirty="0" smtClean="0">
                <a:latin typeface="+mn-lt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 flipH="1">
            <a:off x="2209800" y="3581400"/>
            <a:ext cx="76200" cy="609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138" name="Group 4"/>
          <p:cNvGrpSpPr>
            <a:grpSpLocks/>
          </p:cNvGrpSpPr>
          <p:nvPr/>
        </p:nvGrpSpPr>
        <p:grpSpPr bwMode="auto">
          <a:xfrm>
            <a:off x="685800" y="3200400"/>
            <a:ext cx="7291388" cy="3429000"/>
            <a:chOff x="192" y="1536"/>
            <a:chExt cx="4929" cy="2448"/>
          </a:xfrm>
        </p:grpSpPr>
        <p:sp>
          <p:nvSpPr>
            <p:cNvPr id="139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56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57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58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rgbClr val="B3B3B3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59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60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61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162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241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229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217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205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6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193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67" name="AutoShape 93"/>
            <p:cNvCxnSpPr>
              <a:cxnSpLocks noChangeShapeType="1"/>
              <a:stCxn id="155" idx="3"/>
              <a:endCxn id="157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8" name="AutoShape 94"/>
            <p:cNvCxnSpPr>
              <a:cxnSpLocks noChangeShapeType="1"/>
              <a:stCxn id="155" idx="3"/>
              <a:endCxn id="158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9" name="AutoShape 95"/>
            <p:cNvCxnSpPr>
              <a:cxnSpLocks noChangeShapeType="1"/>
              <a:stCxn id="156" idx="3"/>
              <a:endCxn id="158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0" name="AutoShape 96"/>
            <p:cNvCxnSpPr>
              <a:cxnSpLocks noChangeShapeType="1"/>
              <a:stCxn id="156" idx="3"/>
              <a:endCxn id="159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1" name="AutoShape 97"/>
            <p:cNvCxnSpPr>
              <a:cxnSpLocks noChangeShapeType="1"/>
              <a:stCxn id="158" idx="3"/>
              <a:endCxn id="160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" name="AutoShape 98"/>
            <p:cNvCxnSpPr>
              <a:cxnSpLocks noChangeShapeType="1"/>
              <a:stCxn id="159" idx="3"/>
              <a:endCxn id="161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AutoShape 99"/>
            <p:cNvCxnSpPr>
              <a:cxnSpLocks noChangeShapeType="1"/>
              <a:stCxn id="161" idx="0"/>
              <a:endCxn id="160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" name="AutoShape 100"/>
            <p:cNvCxnSpPr>
              <a:cxnSpLocks noChangeShapeType="1"/>
              <a:stCxn id="156" idx="0"/>
              <a:endCxn id="155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AutoShape 101"/>
            <p:cNvCxnSpPr>
              <a:cxnSpLocks noChangeShapeType="1"/>
              <a:stCxn id="157" idx="3"/>
              <a:endCxn id="160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6" name="AutoShape 102"/>
            <p:cNvCxnSpPr>
              <a:cxnSpLocks noChangeShapeType="1"/>
              <a:stCxn id="249" idx="35"/>
              <a:endCxn id="155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7" name="AutoShape 103"/>
            <p:cNvCxnSpPr>
              <a:cxnSpLocks noChangeShapeType="1"/>
              <a:stCxn id="237" idx="31"/>
              <a:endCxn id="156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8" name="AutoShape 104"/>
            <p:cNvCxnSpPr>
              <a:cxnSpLocks noChangeShapeType="1"/>
              <a:stCxn id="157" idx="0"/>
              <a:endCxn id="220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9" name="AutoShape 105"/>
            <p:cNvCxnSpPr>
              <a:cxnSpLocks noChangeShapeType="1"/>
              <a:stCxn id="161" idx="3"/>
              <a:endCxn id="201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0" name="AutoShape 106"/>
            <p:cNvCxnSpPr>
              <a:cxnSpLocks noChangeShapeType="1"/>
              <a:stCxn id="160" idx="3"/>
              <a:endCxn id="205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182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183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184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185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186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187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188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189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190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191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192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08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Each </a:t>
            </a:r>
            <a:r>
              <a:rPr lang="en-US" sz="2400" dirty="0">
                <a:solidFill>
                  <a:schemeClr val="bg2"/>
                </a:solidFill>
                <a:latin typeface="Arial" charset="0"/>
              </a:rPr>
              <a:t>node </a:t>
            </a: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maintains its local “link state” (LS)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Each node floods its local link state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on receiving a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new</a:t>
            </a: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 LS message, a router forwards the message</a:t>
            </a:r>
            <a:br>
              <a:rPr lang="en-US" sz="2000" dirty="0" smtClean="0">
                <a:solidFill>
                  <a:srgbClr val="000090"/>
                </a:solidFill>
                <a:latin typeface="Arial" charset="0"/>
              </a:rPr>
            </a:br>
            <a:r>
              <a:rPr lang="en-US" sz="2000" dirty="0" smtClean="0">
                <a:solidFill>
                  <a:srgbClr val="000090"/>
                </a:solidFill>
                <a:latin typeface="Arial" charset="0"/>
              </a:rPr>
              <a:t>to all its neighbors other than the one it received the message from</a:t>
            </a:r>
          </a:p>
          <a:p>
            <a:pPr>
              <a:lnSpc>
                <a:spcPct val="70000"/>
              </a:lnSpc>
            </a:pPr>
            <a:endParaRPr lang="en-US" dirty="0">
              <a:latin typeface="Arial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85800" y="3200400"/>
            <a:ext cx="7291388" cy="34290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rgbClr val="B3B3B3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grpSp>
        <p:nvGrpSpPr>
          <p:cNvPr id="8" name="Group 119"/>
          <p:cNvGrpSpPr>
            <a:grpSpLocks/>
          </p:cNvGrpSpPr>
          <p:nvPr/>
        </p:nvGrpSpPr>
        <p:grpSpPr bwMode="auto">
          <a:xfrm>
            <a:off x="2286000" y="4267200"/>
            <a:ext cx="1846146" cy="1344706"/>
            <a:chOff x="1152" y="2304"/>
            <a:chExt cx="1248" cy="960"/>
          </a:xfrm>
        </p:grpSpPr>
        <p:sp>
          <p:nvSpPr>
            <p:cNvPr id="35854" name="Line 120"/>
            <p:cNvSpPr>
              <a:spLocks noChangeShapeType="1"/>
            </p:cNvSpPr>
            <p:nvPr/>
          </p:nvSpPr>
          <p:spPr bwMode="auto">
            <a:xfrm flipH="1">
              <a:off x="1152" y="2592"/>
              <a:ext cx="48" cy="67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5" name="Line 121"/>
            <p:cNvSpPr>
              <a:spLocks noChangeShapeType="1"/>
            </p:cNvSpPr>
            <p:nvPr/>
          </p:nvSpPr>
          <p:spPr bwMode="auto">
            <a:xfrm>
              <a:off x="1344" y="2592"/>
              <a:ext cx="960" cy="432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6" name="Line 122"/>
            <p:cNvSpPr>
              <a:spLocks noChangeShapeType="1"/>
            </p:cNvSpPr>
            <p:nvPr/>
          </p:nvSpPr>
          <p:spPr bwMode="auto">
            <a:xfrm flipV="1">
              <a:off x="1344" y="2304"/>
              <a:ext cx="1056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9" name="Group 123"/>
          <p:cNvGrpSpPr>
            <a:grpSpLocks/>
          </p:cNvGrpSpPr>
          <p:nvPr/>
        </p:nvGrpSpPr>
        <p:grpSpPr bwMode="auto">
          <a:xfrm>
            <a:off x="2211470" y="4325470"/>
            <a:ext cx="4189330" cy="2151529"/>
            <a:chOff x="1296" y="2352"/>
            <a:chExt cx="2832" cy="1536"/>
          </a:xfrm>
        </p:grpSpPr>
        <p:sp>
          <p:nvSpPr>
            <p:cNvPr id="35851" name="Line 124"/>
            <p:cNvSpPr>
              <a:spLocks noChangeShapeType="1"/>
            </p:cNvSpPr>
            <p:nvPr/>
          </p:nvSpPr>
          <p:spPr bwMode="auto">
            <a:xfrm>
              <a:off x="2736" y="2352"/>
              <a:ext cx="1344" cy="24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2" name="Line 125"/>
            <p:cNvSpPr>
              <a:spLocks noChangeShapeType="1"/>
            </p:cNvSpPr>
            <p:nvPr/>
          </p:nvSpPr>
          <p:spPr bwMode="auto">
            <a:xfrm flipV="1">
              <a:off x="2736" y="2736"/>
              <a:ext cx="1392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3" name="Line 126"/>
            <p:cNvSpPr>
              <a:spLocks noChangeShapeType="1"/>
            </p:cNvSpPr>
            <p:nvPr/>
          </p:nvSpPr>
          <p:spPr bwMode="auto">
            <a:xfrm>
              <a:off x="1296" y="3552"/>
              <a:ext cx="1200" cy="33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4291410" y="5006788"/>
            <a:ext cx="2414190" cy="1546412"/>
            <a:chOff x="2688" y="2832"/>
            <a:chExt cx="1632" cy="1104"/>
          </a:xfrm>
        </p:grpSpPr>
        <p:sp>
          <p:nvSpPr>
            <p:cNvPr id="35849" name="Line 128"/>
            <p:cNvSpPr>
              <a:spLocks noChangeShapeType="1"/>
            </p:cNvSpPr>
            <p:nvPr/>
          </p:nvSpPr>
          <p:spPr bwMode="auto">
            <a:xfrm flipH="1">
              <a:off x="4128" y="2832"/>
              <a:ext cx="192" cy="816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35850" name="Line 129"/>
            <p:cNvSpPr>
              <a:spLocks noChangeShapeType="1"/>
            </p:cNvSpPr>
            <p:nvPr/>
          </p:nvSpPr>
          <p:spPr bwMode="auto">
            <a:xfrm flipV="1">
              <a:off x="2688" y="3888"/>
              <a:ext cx="1248" cy="48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917634" name="Line 130"/>
          <p:cNvSpPr>
            <a:spLocks noChangeShapeType="1"/>
          </p:cNvSpPr>
          <p:nvPr/>
        </p:nvSpPr>
        <p:spPr bwMode="auto">
          <a:xfrm flipV="1">
            <a:off x="2247877" y="5329518"/>
            <a:ext cx="1562123" cy="53788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28800" y="3810000"/>
            <a:ext cx="1622618" cy="1528465"/>
            <a:chOff x="1828800" y="3810000"/>
            <a:chExt cx="1622618" cy="1528465"/>
          </a:xfrm>
        </p:grpSpPr>
        <p:grpSp>
          <p:nvGrpSpPr>
            <p:cNvPr id="132" name="Group 131"/>
            <p:cNvGrpSpPr/>
            <p:nvPr/>
          </p:nvGrpSpPr>
          <p:grpSpPr>
            <a:xfrm>
              <a:off x="2895600" y="3810000"/>
              <a:ext cx="479618" cy="461665"/>
              <a:chOff x="1793305" y="2819400"/>
              <a:chExt cx="1037915" cy="1039486"/>
            </a:xfrm>
          </p:grpSpPr>
          <p:sp>
            <p:nvSpPr>
              <p:cNvPr id="133" name="Rounded Rectangle 132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971800" y="4491335"/>
              <a:ext cx="479618" cy="461665"/>
              <a:chOff x="1793305" y="2819400"/>
              <a:chExt cx="1037915" cy="1039486"/>
            </a:xfrm>
          </p:grpSpPr>
          <p:sp>
            <p:nvSpPr>
              <p:cNvPr id="136" name="Rounded Rectangle 135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828800" y="4876800"/>
              <a:ext cx="479618" cy="461665"/>
              <a:chOff x="1793305" y="2819400"/>
              <a:chExt cx="1037915" cy="1039486"/>
            </a:xfrm>
          </p:grpSpPr>
          <p:sp>
            <p:nvSpPr>
              <p:cNvPr id="142" name="Rounded Rectangle 141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930582" y="5329535"/>
            <a:ext cx="2232218" cy="1223665"/>
            <a:chOff x="4930582" y="5329535"/>
            <a:chExt cx="2232218" cy="1223665"/>
          </a:xfrm>
        </p:grpSpPr>
        <p:grpSp>
          <p:nvGrpSpPr>
            <p:cNvPr id="147" name="Group 146"/>
            <p:cNvGrpSpPr/>
            <p:nvPr/>
          </p:nvGrpSpPr>
          <p:grpSpPr>
            <a:xfrm>
              <a:off x="4930582" y="6091535"/>
              <a:ext cx="479618" cy="461665"/>
              <a:chOff x="1793305" y="2819400"/>
              <a:chExt cx="1037915" cy="1039486"/>
            </a:xfrm>
          </p:grpSpPr>
          <p:sp>
            <p:nvSpPr>
              <p:cNvPr id="148" name="Rounded Rectangle 147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6683182" y="5329535"/>
              <a:ext cx="479618" cy="461665"/>
              <a:chOff x="1793305" y="2819400"/>
              <a:chExt cx="1037915" cy="1039486"/>
            </a:xfrm>
          </p:grpSpPr>
          <p:sp>
            <p:nvSpPr>
              <p:cNvPr id="157" name="Rounded Rectangle 156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667000" y="4038600"/>
            <a:ext cx="2994218" cy="2667000"/>
            <a:chOff x="2667000" y="4038600"/>
            <a:chExt cx="2994218" cy="2667000"/>
          </a:xfrm>
        </p:grpSpPr>
        <p:grpSp>
          <p:nvGrpSpPr>
            <p:cNvPr id="138" name="Group 137"/>
            <p:cNvGrpSpPr/>
            <p:nvPr/>
          </p:nvGrpSpPr>
          <p:grpSpPr>
            <a:xfrm>
              <a:off x="2743200" y="5177135"/>
              <a:ext cx="479618" cy="461665"/>
              <a:chOff x="1793305" y="2819400"/>
              <a:chExt cx="1037915" cy="1039486"/>
            </a:xfrm>
          </p:grpSpPr>
          <p:sp>
            <p:nvSpPr>
              <p:cNvPr id="139" name="Rounded Rectangle 138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2667000" y="6243935"/>
              <a:ext cx="479618" cy="461665"/>
              <a:chOff x="1298605" y="3848832"/>
              <a:chExt cx="1037915" cy="1039486"/>
            </a:xfrm>
          </p:grpSpPr>
          <p:sp>
            <p:nvSpPr>
              <p:cNvPr id="145" name="Rounded Rectangle 144"/>
              <p:cNvSpPr/>
              <p:nvPr/>
            </p:nvSpPr>
            <p:spPr bwMode="auto">
              <a:xfrm>
                <a:off x="1373606" y="3858885"/>
                <a:ext cx="914400" cy="762001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298605" y="3848832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5159182" y="5181600"/>
              <a:ext cx="479618" cy="461665"/>
              <a:chOff x="1793305" y="2819400"/>
              <a:chExt cx="1037915" cy="1039486"/>
            </a:xfrm>
          </p:grpSpPr>
          <p:sp>
            <p:nvSpPr>
              <p:cNvPr id="151" name="Rounded Rectangle 150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181600" y="4038600"/>
              <a:ext cx="479618" cy="461665"/>
              <a:chOff x="1793305" y="2819400"/>
              <a:chExt cx="1037915" cy="1039486"/>
            </a:xfrm>
          </p:grpSpPr>
          <p:sp>
            <p:nvSpPr>
              <p:cNvPr id="154" name="Rounded Rectangle 153"/>
              <p:cNvSpPr/>
              <p:nvPr/>
            </p:nvSpPr>
            <p:spPr bwMode="auto">
              <a:xfrm>
                <a:off x="1828800" y="2819400"/>
                <a:ext cx="914400" cy="76200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793305" y="2819400"/>
                <a:ext cx="1037915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971800" y="5481935"/>
              <a:ext cx="479618" cy="461665"/>
              <a:chOff x="1841817" y="3162544"/>
              <a:chExt cx="1037914" cy="1039486"/>
            </a:xfrm>
          </p:grpSpPr>
          <p:sp>
            <p:nvSpPr>
              <p:cNvPr id="160" name="Rounded Rectangle 159"/>
              <p:cNvSpPr/>
              <p:nvPr/>
            </p:nvSpPr>
            <p:spPr bwMode="auto">
              <a:xfrm>
                <a:off x="1916818" y="3172597"/>
                <a:ext cx="914399" cy="762001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9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841817" y="3162544"/>
                <a:ext cx="1037914" cy="103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0" dirty="0" smtClean="0">
                    <a:latin typeface="+mn-lt"/>
                  </a:rPr>
                  <a:t>(N1,N2)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N4)</a:t>
                </a:r>
              </a:p>
              <a:p>
                <a:pPr algn="ctr"/>
                <a:r>
                  <a:rPr lang="en-US" sz="600" b="0" dirty="0" smtClean="0">
                    <a:latin typeface="+mn-lt"/>
                  </a:rPr>
                  <a:t>(N1, N5)</a:t>
                </a:r>
              </a:p>
              <a:p>
                <a:pPr algn="ctr"/>
                <a:endParaRPr lang="en-US" sz="600" b="0" dirty="0" smtClean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338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9176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Assignment #</a:t>
            </a:r>
            <a:r>
              <a:rPr lang="en-US" dirty="0"/>
              <a:t>2</a:t>
            </a:r>
            <a:r>
              <a:rPr lang="en-US" dirty="0" smtClean="0"/>
              <a:t> is posted, due March 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Quiz 2 on Thursday @ 11:00am </a:t>
            </a:r>
          </a:p>
          <a:p>
            <a:endParaRPr lang="en-US" dirty="0"/>
          </a:p>
          <a:p>
            <a:r>
              <a:rPr lang="en-US" dirty="0" smtClean="0"/>
              <a:t>Friday Discussion: Assignment 2 Clinic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0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Each </a:t>
            </a:r>
            <a:r>
              <a:rPr lang="en-US" sz="2400" dirty="0">
                <a:solidFill>
                  <a:schemeClr val="bg2"/>
                </a:solidFill>
                <a:latin typeface="Arial" charset="0"/>
              </a:rPr>
              <a:t>node </a:t>
            </a: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maintains its local “link state” (LS)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Each node floods its local link state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Hence, each node learns the entire network topology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Can use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Dijkstra’s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to compute the shortest paths between nodes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85800" y="3200400"/>
            <a:ext cx="7291388" cy="34290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rgbClr val="B3B3B3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sp>
        <p:nvSpPr>
          <p:cNvPr id="160" name="AutoShape 2"/>
          <p:cNvSpPr>
            <a:spLocks noChangeArrowheads="1"/>
          </p:cNvSpPr>
          <p:nvPr/>
        </p:nvSpPr>
        <p:spPr bwMode="auto">
          <a:xfrm>
            <a:off x="533400" y="4495800"/>
            <a:ext cx="1371600" cy="853440"/>
          </a:xfrm>
          <a:prstGeom prst="wedgeRectCallout">
            <a:avLst>
              <a:gd name="adj1" fmla="val 67310"/>
              <a:gd name="adj2" fmla="val -5010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161" name="Group 119"/>
          <p:cNvGrpSpPr>
            <a:grpSpLocks/>
          </p:cNvGrpSpPr>
          <p:nvPr/>
        </p:nvGrpSpPr>
        <p:grpSpPr bwMode="auto">
          <a:xfrm>
            <a:off x="457200" y="4419600"/>
            <a:ext cx="1479550" cy="933450"/>
            <a:chOff x="1008" y="1392"/>
            <a:chExt cx="932" cy="630"/>
          </a:xfrm>
        </p:grpSpPr>
        <p:sp>
          <p:nvSpPr>
            <p:cNvPr id="16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7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185" name="AutoShape 143"/>
            <p:cNvCxnSpPr>
              <a:cxnSpLocks noChangeShapeType="1"/>
              <a:stCxn id="178" idx="3"/>
              <a:endCxn id="18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144"/>
            <p:cNvCxnSpPr>
              <a:cxnSpLocks noChangeShapeType="1"/>
              <a:stCxn id="178" idx="3"/>
              <a:endCxn id="18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145"/>
            <p:cNvCxnSpPr>
              <a:cxnSpLocks noChangeShapeType="1"/>
              <a:stCxn id="179" idx="3"/>
              <a:endCxn id="18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46"/>
            <p:cNvCxnSpPr>
              <a:cxnSpLocks noChangeShapeType="1"/>
              <a:stCxn id="179" idx="3"/>
              <a:endCxn id="18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47"/>
            <p:cNvCxnSpPr>
              <a:cxnSpLocks noChangeShapeType="1"/>
              <a:stCxn id="181" idx="3"/>
              <a:endCxn id="18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48"/>
            <p:cNvCxnSpPr>
              <a:cxnSpLocks noChangeShapeType="1"/>
              <a:stCxn id="182" idx="3"/>
              <a:endCxn id="18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9"/>
            <p:cNvCxnSpPr>
              <a:cxnSpLocks noChangeShapeType="1"/>
              <a:stCxn id="184" idx="0"/>
              <a:endCxn id="18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0"/>
            <p:cNvCxnSpPr>
              <a:cxnSpLocks noChangeShapeType="1"/>
              <a:stCxn id="179" idx="0"/>
              <a:endCxn id="17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51"/>
            <p:cNvCxnSpPr>
              <a:cxnSpLocks noChangeShapeType="1"/>
              <a:stCxn id="180" idx="3"/>
              <a:endCxn id="18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AutoShape 152"/>
            <p:cNvCxnSpPr>
              <a:cxnSpLocks noChangeShapeType="1"/>
              <a:endCxn id="17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153"/>
            <p:cNvCxnSpPr>
              <a:cxnSpLocks noChangeShapeType="1"/>
              <a:endCxn id="17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54"/>
            <p:cNvCxnSpPr>
              <a:cxnSpLocks noChangeShapeType="1"/>
              <a:stCxn id="18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155"/>
            <p:cNvCxnSpPr>
              <a:cxnSpLocks noChangeShapeType="1"/>
              <a:stCxn id="184" idx="3"/>
              <a:endCxn id="20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156"/>
            <p:cNvCxnSpPr>
              <a:cxnSpLocks noChangeShapeType="1"/>
              <a:stCxn id="18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0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0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0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0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04" name="AutoShape 2"/>
          <p:cNvSpPr>
            <a:spLocks noChangeArrowheads="1"/>
          </p:cNvSpPr>
          <p:nvPr/>
        </p:nvSpPr>
        <p:spPr bwMode="auto">
          <a:xfrm>
            <a:off x="2590800" y="3270885"/>
            <a:ext cx="1371600" cy="853440"/>
          </a:xfrm>
          <a:prstGeom prst="wedgeRectCallout">
            <a:avLst>
              <a:gd name="adj1" fmla="val 59309"/>
              <a:gd name="adj2" fmla="val 858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05" name="Group 119"/>
          <p:cNvGrpSpPr>
            <a:grpSpLocks/>
          </p:cNvGrpSpPr>
          <p:nvPr/>
        </p:nvGrpSpPr>
        <p:grpSpPr bwMode="auto">
          <a:xfrm>
            <a:off x="2514600" y="3200400"/>
            <a:ext cx="1479550" cy="933450"/>
            <a:chOff x="1008" y="1392"/>
            <a:chExt cx="932" cy="630"/>
          </a:xfrm>
        </p:grpSpPr>
        <p:sp>
          <p:nvSpPr>
            <p:cNvPr id="20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29" name="AutoShape 143"/>
            <p:cNvCxnSpPr>
              <a:cxnSpLocks noChangeShapeType="1"/>
              <a:stCxn id="222" idx="3"/>
              <a:endCxn id="22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44"/>
            <p:cNvCxnSpPr>
              <a:cxnSpLocks noChangeShapeType="1"/>
              <a:stCxn id="222" idx="3"/>
              <a:endCxn id="22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AutoShape 145"/>
            <p:cNvCxnSpPr>
              <a:cxnSpLocks noChangeShapeType="1"/>
              <a:stCxn id="223" idx="3"/>
              <a:endCxn id="22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AutoShape 146"/>
            <p:cNvCxnSpPr>
              <a:cxnSpLocks noChangeShapeType="1"/>
              <a:stCxn id="223" idx="3"/>
              <a:endCxn id="22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AutoShape 147"/>
            <p:cNvCxnSpPr>
              <a:cxnSpLocks noChangeShapeType="1"/>
              <a:stCxn id="225" idx="3"/>
              <a:endCxn id="22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48"/>
            <p:cNvCxnSpPr>
              <a:cxnSpLocks noChangeShapeType="1"/>
              <a:stCxn id="226" idx="3"/>
              <a:endCxn id="22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AutoShape 149"/>
            <p:cNvCxnSpPr>
              <a:cxnSpLocks noChangeShapeType="1"/>
              <a:stCxn id="228" idx="0"/>
              <a:endCxn id="22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AutoShape 150"/>
            <p:cNvCxnSpPr>
              <a:cxnSpLocks noChangeShapeType="1"/>
              <a:stCxn id="223" idx="0"/>
              <a:endCxn id="22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AutoShape 151"/>
            <p:cNvCxnSpPr>
              <a:cxnSpLocks noChangeShapeType="1"/>
              <a:stCxn id="224" idx="3"/>
              <a:endCxn id="22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AutoShape 152"/>
            <p:cNvCxnSpPr>
              <a:cxnSpLocks noChangeShapeType="1"/>
              <a:endCxn id="22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AutoShape 153"/>
            <p:cNvCxnSpPr>
              <a:cxnSpLocks noChangeShapeType="1"/>
              <a:endCxn id="22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AutoShape 154"/>
            <p:cNvCxnSpPr>
              <a:cxnSpLocks noChangeShapeType="1"/>
              <a:stCxn id="22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AutoShape 155"/>
            <p:cNvCxnSpPr>
              <a:cxnSpLocks noChangeShapeType="1"/>
              <a:stCxn id="228" idx="3"/>
              <a:endCxn id="24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AutoShape 156"/>
            <p:cNvCxnSpPr>
              <a:cxnSpLocks noChangeShapeType="1"/>
              <a:stCxn id="22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4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4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4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4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5988050" y="3347085"/>
            <a:ext cx="1371600" cy="853440"/>
          </a:xfrm>
          <a:prstGeom prst="wedgeRectCallout">
            <a:avLst>
              <a:gd name="adj1" fmla="val 1015"/>
              <a:gd name="adj2" fmla="val 9503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49" name="Group 119"/>
          <p:cNvGrpSpPr>
            <a:grpSpLocks/>
          </p:cNvGrpSpPr>
          <p:nvPr/>
        </p:nvGrpSpPr>
        <p:grpSpPr bwMode="auto">
          <a:xfrm>
            <a:off x="5911850" y="3276600"/>
            <a:ext cx="1479550" cy="933450"/>
            <a:chOff x="1008" y="1392"/>
            <a:chExt cx="932" cy="630"/>
          </a:xfrm>
        </p:grpSpPr>
        <p:sp>
          <p:nvSpPr>
            <p:cNvPr id="250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7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8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9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0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1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2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73" name="AutoShape 143"/>
            <p:cNvCxnSpPr>
              <a:cxnSpLocks noChangeShapeType="1"/>
              <a:stCxn id="266" idx="3"/>
              <a:endCxn id="2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AutoShape 144"/>
            <p:cNvCxnSpPr>
              <a:cxnSpLocks noChangeShapeType="1"/>
              <a:stCxn id="266" idx="3"/>
              <a:endCxn id="2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AutoShape 145"/>
            <p:cNvCxnSpPr>
              <a:cxnSpLocks noChangeShapeType="1"/>
              <a:stCxn id="267" idx="3"/>
              <a:endCxn id="2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AutoShape 146"/>
            <p:cNvCxnSpPr>
              <a:cxnSpLocks noChangeShapeType="1"/>
              <a:stCxn id="267" idx="3"/>
              <a:endCxn id="2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47"/>
            <p:cNvCxnSpPr>
              <a:cxnSpLocks noChangeShapeType="1"/>
              <a:stCxn id="269" idx="3"/>
              <a:endCxn id="2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48"/>
            <p:cNvCxnSpPr>
              <a:cxnSpLocks noChangeShapeType="1"/>
              <a:stCxn id="270" idx="3"/>
              <a:endCxn id="2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49"/>
            <p:cNvCxnSpPr>
              <a:cxnSpLocks noChangeShapeType="1"/>
              <a:stCxn id="272" idx="0"/>
              <a:endCxn id="2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50"/>
            <p:cNvCxnSpPr>
              <a:cxnSpLocks noChangeShapeType="1"/>
              <a:stCxn id="267" idx="0"/>
              <a:endCxn id="2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AutoShape 151"/>
            <p:cNvCxnSpPr>
              <a:cxnSpLocks noChangeShapeType="1"/>
              <a:stCxn id="268" idx="3"/>
              <a:endCxn id="2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AutoShape 152"/>
            <p:cNvCxnSpPr>
              <a:cxnSpLocks noChangeShapeType="1"/>
              <a:endCxn id="2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53"/>
            <p:cNvCxnSpPr>
              <a:cxnSpLocks noChangeShapeType="1"/>
              <a:endCxn id="2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AutoShape 154"/>
            <p:cNvCxnSpPr>
              <a:cxnSpLocks noChangeShapeType="1"/>
              <a:stCxn id="2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AutoShape 155"/>
            <p:cNvCxnSpPr>
              <a:cxnSpLocks noChangeShapeType="1"/>
              <a:stCxn id="272" idx="3"/>
              <a:endCxn id="2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56"/>
            <p:cNvCxnSpPr>
              <a:cxnSpLocks noChangeShapeType="1"/>
              <a:stCxn id="2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88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89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90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91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92" name="AutoShape 2"/>
          <p:cNvSpPr>
            <a:spLocks noChangeArrowheads="1"/>
          </p:cNvSpPr>
          <p:nvPr/>
        </p:nvSpPr>
        <p:spPr bwMode="auto">
          <a:xfrm>
            <a:off x="2514600" y="5257800"/>
            <a:ext cx="1371600" cy="853440"/>
          </a:xfrm>
          <a:prstGeom prst="wedgeRectCallout">
            <a:avLst>
              <a:gd name="adj1" fmla="val -62994"/>
              <a:gd name="adj2" fmla="val 3257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93" name="Group 119"/>
          <p:cNvGrpSpPr>
            <a:grpSpLocks/>
          </p:cNvGrpSpPr>
          <p:nvPr/>
        </p:nvGrpSpPr>
        <p:grpSpPr bwMode="auto">
          <a:xfrm>
            <a:off x="2438400" y="5187315"/>
            <a:ext cx="1479550" cy="933450"/>
            <a:chOff x="1008" y="1392"/>
            <a:chExt cx="932" cy="630"/>
          </a:xfrm>
        </p:grpSpPr>
        <p:sp>
          <p:nvSpPr>
            <p:cNvPr id="29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17" name="AutoShape 143"/>
            <p:cNvCxnSpPr>
              <a:cxnSpLocks noChangeShapeType="1"/>
              <a:stCxn id="310" idx="3"/>
              <a:endCxn id="31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AutoShape 144"/>
            <p:cNvCxnSpPr>
              <a:cxnSpLocks noChangeShapeType="1"/>
              <a:stCxn id="310" idx="3"/>
              <a:endCxn id="31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AutoShape 145"/>
            <p:cNvCxnSpPr>
              <a:cxnSpLocks noChangeShapeType="1"/>
              <a:stCxn id="311" idx="3"/>
              <a:endCxn id="31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AutoShape 146"/>
            <p:cNvCxnSpPr>
              <a:cxnSpLocks noChangeShapeType="1"/>
              <a:stCxn id="311" idx="3"/>
              <a:endCxn id="31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AutoShape 147"/>
            <p:cNvCxnSpPr>
              <a:cxnSpLocks noChangeShapeType="1"/>
              <a:stCxn id="313" idx="3"/>
              <a:endCxn id="31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AutoShape 148"/>
            <p:cNvCxnSpPr>
              <a:cxnSpLocks noChangeShapeType="1"/>
              <a:stCxn id="314" idx="3"/>
              <a:endCxn id="31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AutoShape 149"/>
            <p:cNvCxnSpPr>
              <a:cxnSpLocks noChangeShapeType="1"/>
              <a:stCxn id="316" idx="0"/>
              <a:endCxn id="31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AutoShape 150"/>
            <p:cNvCxnSpPr>
              <a:cxnSpLocks noChangeShapeType="1"/>
              <a:stCxn id="311" idx="0"/>
              <a:endCxn id="31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AutoShape 151"/>
            <p:cNvCxnSpPr>
              <a:cxnSpLocks noChangeShapeType="1"/>
              <a:stCxn id="312" idx="3"/>
              <a:endCxn id="31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AutoShape 152"/>
            <p:cNvCxnSpPr>
              <a:cxnSpLocks noChangeShapeType="1"/>
              <a:endCxn id="31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AutoShape 153"/>
            <p:cNvCxnSpPr>
              <a:cxnSpLocks noChangeShapeType="1"/>
              <a:endCxn id="31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AutoShape 154"/>
            <p:cNvCxnSpPr>
              <a:cxnSpLocks noChangeShapeType="1"/>
              <a:stCxn id="31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AutoShape 155"/>
            <p:cNvCxnSpPr>
              <a:cxnSpLocks noChangeShapeType="1"/>
              <a:stCxn id="316" idx="3"/>
              <a:endCxn id="33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AutoShape 156"/>
            <p:cNvCxnSpPr>
              <a:cxnSpLocks noChangeShapeType="1"/>
              <a:stCxn id="31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3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3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3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3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36" name="AutoShape 2"/>
          <p:cNvSpPr>
            <a:spLocks noChangeArrowheads="1"/>
          </p:cNvSpPr>
          <p:nvPr/>
        </p:nvSpPr>
        <p:spPr bwMode="auto">
          <a:xfrm>
            <a:off x="4495800" y="4566285"/>
            <a:ext cx="1371600" cy="853440"/>
          </a:xfrm>
          <a:prstGeom prst="wedgeRectCallout">
            <a:avLst>
              <a:gd name="adj1" fmla="val -67566"/>
              <a:gd name="adj2" fmla="val 1052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37" name="Group 119"/>
          <p:cNvGrpSpPr>
            <a:grpSpLocks/>
          </p:cNvGrpSpPr>
          <p:nvPr/>
        </p:nvGrpSpPr>
        <p:grpSpPr bwMode="auto">
          <a:xfrm>
            <a:off x="4419600" y="4495800"/>
            <a:ext cx="1479550" cy="933450"/>
            <a:chOff x="1008" y="1392"/>
            <a:chExt cx="932" cy="630"/>
          </a:xfrm>
        </p:grpSpPr>
        <p:sp>
          <p:nvSpPr>
            <p:cNvPr id="338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5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6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7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9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0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1" name="AutoShape 143"/>
            <p:cNvCxnSpPr>
              <a:cxnSpLocks noChangeShapeType="1"/>
              <a:stCxn id="354" idx="3"/>
              <a:endCxn id="35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AutoShape 144"/>
            <p:cNvCxnSpPr>
              <a:cxnSpLocks noChangeShapeType="1"/>
              <a:stCxn id="354" idx="3"/>
              <a:endCxn id="35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AutoShape 145"/>
            <p:cNvCxnSpPr>
              <a:cxnSpLocks noChangeShapeType="1"/>
              <a:stCxn id="355" idx="3"/>
              <a:endCxn id="35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AutoShape 146"/>
            <p:cNvCxnSpPr>
              <a:cxnSpLocks noChangeShapeType="1"/>
              <a:stCxn id="355" idx="3"/>
              <a:endCxn id="35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AutoShape 147"/>
            <p:cNvCxnSpPr>
              <a:cxnSpLocks noChangeShapeType="1"/>
              <a:stCxn id="357" idx="3"/>
              <a:endCxn id="35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AutoShape 148"/>
            <p:cNvCxnSpPr>
              <a:cxnSpLocks noChangeShapeType="1"/>
              <a:stCxn id="358" idx="3"/>
              <a:endCxn id="36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AutoShape 149"/>
            <p:cNvCxnSpPr>
              <a:cxnSpLocks noChangeShapeType="1"/>
              <a:stCxn id="360" idx="0"/>
              <a:endCxn id="35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AutoShape 150"/>
            <p:cNvCxnSpPr>
              <a:cxnSpLocks noChangeShapeType="1"/>
              <a:stCxn id="355" idx="0"/>
              <a:endCxn id="35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AutoShape 151"/>
            <p:cNvCxnSpPr>
              <a:cxnSpLocks noChangeShapeType="1"/>
              <a:stCxn id="356" idx="3"/>
              <a:endCxn id="35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AutoShape 152"/>
            <p:cNvCxnSpPr>
              <a:cxnSpLocks noChangeShapeType="1"/>
              <a:endCxn id="35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AutoShape 153"/>
            <p:cNvCxnSpPr>
              <a:cxnSpLocks noChangeShapeType="1"/>
              <a:endCxn id="35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AutoShape 154"/>
            <p:cNvCxnSpPr>
              <a:cxnSpLocks noChangeShapeType="1"/>
              <a:stCxn id="35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AutoShape 155"/>
            <p:cNvCxnSpPr>
              <a:cxnSpLocks noChangeShapeType="1"/>
              <a:stCxn id="360" idx="3"/>
              <a:endCxn id="37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AutoShape 156"/>
            <p:cNvCxnSpPr>
              <a:cxnSpLocks noChangeShapeType="1"/>
              <a:stCxn id="35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5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76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7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8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9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80" name="AutoShape 2"/>
          <p:cNvSpPr>
            <a:spLocks noChangeArrowheads="1"/>
          </p:cNvSpPr>
          <p:nvPr/>
        </p:nvSpPr>
        <p:spPr bwMode="auto">
          <a:xfrm>
            <a:off x="6858000" y="5105400"/>
            <a:ext cx="1371600" cy="853440"/>
          </a:xfrm>
          <a:prstGeom prst="wedgeRectCallout">
            <a:avLst>
              <a:gd name="adj1" fmla="val -73282"/>
              <a:gd name="adj2" fmla="val 7850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81" name="Group 119"/>
          <p:cNvGrpSpPr>
            <a:grpSpLocks/>
          </p:cNvGrpSpPr>
          <p:nvPr/>
        </p:nvGrpSpPr>
        <p:grpSpPr bwMode="auto">
          <a:xfrm>
            <a:off x="6781800" y="5034915"/>
            <a:ext cx="1479550" cy="933450"/>
            <a:chOff x="1008" y="1392"/>
            <a:chExt cx="932" cy="630"/>
          </a:xfrm>
        </p:grpSpPr>
        <p:sp>
          <p:nvSpPr>
            <p:cNvPr id="38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9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05" name="AutoShape 143"/>
            <p:cNvCxnSpPr>
              <a:cxnSpLocks noChangeShapeType="1"/>
              <a:stCxn id="398" idx="3"/>
              <a:endCxn id="4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AutoShape 144"/>
            <p:cNvCxnSpPr>
              <a:cxnSpLocks noChangeShapeType="1"/>
              <a:stCxn id="398" idx="3"/>
              <a:endCxn id="4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145"/>
            <p:cNvCxnSpPr>
              <a:cxnSpLocks noChangeShapeType="1"/>
              <a:stCxn id="399" idx="3"/>
              <a:endCxn id="4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146"/>
            <p:cNvCxnSpPr>
              <a:cxnSpLocks noChangeShapeType="1"/>
              <a:stCxn id="399" idx="3"/>
              <a:endCxn id="4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147"/>
            <p:cNvCxnSpPr>
              <a:cxnSpLocks noChangeShapeType="1"/>
              <a:stCxn id="401" idx="3"/>
              <a:endCxn id="4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AutoShape 148"/>
            <p:cNvCxnSpPr>
              <a:cxnSpLocks noChangeShapeType="1"/>
              <a:stCxn id="402" idx="3"/>
              <a:endCxn id="4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AutoShape 149"/>
            <p:cNvCxnSpPr>
              <a:cxnSpLocks noChangeShapeType="1"/>
              <a:stCxn id="404" idx="0"/>
              <a:endCxn id="4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AutoShape 150"/>
            <p:cNvCxnSpPr>
              <a:cxnSpLocks noChangeShapeType="1"/>
              <a:stCxn id="399" idx="0"/>
              <a:endCxn id="3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AutoShape 151"/>
            <p:cNvCxnSpPr>
              <a:cxnSpLocks noChangeShapeType="1"/>
              <a:stCxn id="400" idx="3"/>
              <a:endCxn id="4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AutoShape 152"/>
            <p:cNvCxnSpPr>
              <a:cxnSpLocks noChangeShapeType="1"/>
              <a:endCxn id="3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AutoShape 153"/>
            <p:cNvCxnSpPr>
              <a:cxnSpLocks noChangeShapeType="1"/>
              <a:endCxn id="3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AutoShape 154"/>
            <p:cNvCxnSpPr>
              <a:cxnSpLocks noChangeShapeType="1"/>
              <a:stCxn id="4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AutoShape 155"/>
            <p:cNvCxnSpPr>
              <a:cxnSpLocks noChangeShapeType="1"/>
              <a:stCxn id="404" idx="3"/>
              <a:endCxn id="4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AutoShape 156"/>
            <p:cNvCxnSpPr>
              <a:cxnSpLocks noChangeShapeType="1"/>
              <a:stCxn id="4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2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2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2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2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424" name="AutoShape 2"/>
          <p:cNvSpPr>
            <a:spLocks noChangeArrowheads="1"/>
          </p:cNvSpPr>
          <p:nvPr/>
        </p:nvSpPr>
        <p:spPr bwMode="auto">
          <a:xfrm>
            <a:off x="4495800" y="5918835"/>
            <a:ext cx="1371600" cy="853440"/>
          </a:xfrm>
          <a:prstGeom prst="wedgeRectCallout">
            <a:avLst>
              <a:gd name="adj1" fmla="val -65280"/>
              <a:gd name="adj2" fmla="val -233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425" name="Group 119"/>
          <p:cNvGrpSpPr>
            <a:grpSpLocks/>
          </p:cNvGrpSpPr>
          <p:nvPr/>
        </p:nvGrpSpPr>
        <p:grpSpPr bwMode="auto">
          <a:xfrm>
            <a:off x="4419600" y="5848350"/>
            <a:ext cx="1479550" cy="933450"/>
            <a:chOff x="1008" y="1392"/>
            <a:chExt cx="932" cy="630"/>
          </a:xfrm>
        </p:grpSpPr>
        <p:sp>
          <p:nvSpPr>
            <p:cNvPr id="42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49" name="AutoShape 143"/>
            <p:cNvCxnSpPr>
              <a:cxnSpLocks noChangeShapeType="1"/>
              <a:stCxn id="442" idx="3"/>
              <a:endCxn id="44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AutoShape 144"/>
            <p:cNvCxnSpPr>
              <a:cxnSpLocks noChangeShapeType="1"/>
              <a:stCxn id="442" idx="3"/>
              <a:endCxn id="44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AutoShape 145"/>
            <p:cNvCxnSpPr>
              <a:cxnSpLocks noChangeShapeType="1"/>
              <a:stCxn id="443" idx="3"/>
              <a:endCxn id="44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AutoShape 146"/>
            <p:cNvCxnSpPr>
              <a:cxnSpLocks noChangeShapeType="1"/>
              <a:stCxn id="443" idx="3"/>
              <a:endCxn id="44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AutoShape 147"/>
            <p:cNvCxnSpPr>
              <a:cxnSpLocks noChangeShapeType="1"/>
              <a:stCxn id="445" idx="3"/>
              <a:endCxn id="44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AutoShape 148"/>
            <p:cNvCxnSpPr>
              <a:cxnSpLocks noChangeShapeType="1"/>
              <a:stCxn id="446" idx="3"/>
              <a:endCxn id="44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AutoShape 149"/>
            <p:cNvCxnSpPr>
              <a:cxnSpLocks noChangeShapeType="1"/>
              <a:stCxn id="448" idx="0"/>
              <a:endCxn id="44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AutoShape 150"/>
            <p:cNvCxnSpPr>
              <a:cxnSpLocks noChangeShapeType="1"/>
              <a:stCxn id="443" idx="0"/>
              <a:endCxn id="44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AutoShape 151"/>
            <p:cNvCxnSpPr>
              <a:cxnSpLocks noChangeShapeType="1"/>
              <a:stCxn id="444" idx="3"/>
              <a:endCxn id="44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AutoShape 152"/>
            <p:cNvCxnSpPr>
              <a:cxnSpLocks noChangeShapeType="1"/>
              <a:endCxn id="44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AutoShape 153"/>
            <p:cNvCxnSpPr>
              <a:cxnSpLocks noChangeShapeType="1"/>
              <a:endCxn id="44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AutoShape 154"/>
            <p:cNvCxnSpPr>
              <a:cxnSpLocks noChangeShapeType="1"/>
              <a:stCxn id="44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AutoShape 155"/>
            <p:cNvCxnSpPr>
              <a:cxnSpLocks noChangeShapeType="1"/>
              <a:stCxn id="448" idx="3"/>
              <a:endCxn id="46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AutoShape 156"/>
            <p:cNvCxnSpPr>
              <a:cxnSpLocks noChangeShapeType="1"/>
              <a:stCxn id="44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6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6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6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6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15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should have </a:t>
            </a:r>
            <a:r>
              <a:rPr lang="en-US" b="1" dirty="0" smtClean="0">
                <a:solidFill>
                  <a:srgbClr val="F47A00"/>
                </a:solidFill>
              </a:rPr>
              <a:t>same</a:t>
            </a:r>
            <a:r>
              <a:rPr lang="en-US" dirty="0" smtClean="0"/>
              <a:t> global view</a:t>
            </a:r>
          </a:p>
          <a:p>
            <a:r>
              <a:rPr lang="en-US" dirty="0" smtClean="0"/>
              <a:t>They each compute their own routing tables</a:t>
            </a:r>
          </a:p>
          <a:p>
            <a:r>
              <a:rPr lang="en-US" dirty="0" smtClean="0"/>
              <a:t>Using </a:t>
            </a:r>
            <a:r>
              <a:rPr lang="en-US" i="1" dirty="0" smtClean="0"/>
              <a:t>exactly</a:t>
            </a:r>
            <a:r>
              <a:rPr lang="en-US" dirty="0" smtClean="0"/>
              <a:t> the same algorithm</a:t>
            </a:r>
          </a:p>
          <a:p>
            <a:r>
              <a:rPr lang="en-US" dirty="0" smtClean="0"/>
              <a:t>Can use </a:t>
            </a:r>
            <a:r>
              <a:rPr lang="en-US" i="1" dirty="0" smtClean="0"/>
              <a:t>any</a:t>
            </a:r>
            <a:r>
              <a:rPr lang="en-US" dirty="0" smtClean="0"/>
              <a:t> algorithm that avoids loops</a:t>
            </a:r>
          </a:p>
          <a:p>
            <a:r>
              <a:rPr lang="en-US" dirty="0" smtClean="0"/>
              <a:t>Computing shortest paths is one such algorithm</a:t>
            </a:r>
          </a:p>
          <a:p>
            <a:pPr lvl="1"/>
            <a:r>
              <a:rPr lang="en-US" dirty="0" smtClean="0"/>
              <a:t>Associate “cost” with links, don’t worry what it means….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 is one way to compute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93576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“Least Cost”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sensible cost metric will be minimized by traversing a loop</a:t>
            </a:r>
          </a:p>
          <a:p>
            <a:r>
              <a:rPr lang="en-US" dirty="0" smtClean="0"/>
              <a:t>“</a:t>
            </a:r>
            <a:r>
              <a:rPr lang="en-US" dirty="0"/>
              <a:t>L</a:t>
            </a:r>
            <a:r>
              <a:rPr lang="en-US" dirty="0" smtClean="0"/>
              <a:t>east cost” routes an easy way to avoid loops</a:t>
            </a:r>
          </a:p>
          <a:p>
            <a:r>
              <a:rPr lang="en-US" dirty="0"/>
              <a:t>L</a:t>
            </a:r>
            <a:r>
              <a:rPr lang="en-US" dirty="0" smtClean="0"/>
              <a:t>east cost routes are also “destination-based”</a:t>
            </a:r>
          </a:p>
          <a:p>
            <a:pPr lvl="1"/>
            <a:r>
              <a:rPr lang="en-US" dirty="0" smtClean="0"/>
              <a:t>i.e., do not depend on the source</a:t>
            </a:r>
          </a:p>
          <a:p>
            <a:pPr lvl="1"/>
            <a:r>
              <a:rPr lang="en-US" dirty="0" smtClean="0"/>
              <a:t>Why is this?</a:t>
            </a:r>
          </a:p>
          <a:p>
            <a:r>
              <a:rPr lang="en-US" dirty="0" smtClean="0"/>
              <a:t>Therefore, least-cost paths form a spanning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381000" y="198438"/>
            <a:ext cx="8610600" cy="1173162"/>
          </a:xfrm>
        </p:spPr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Dijkstra’</a:t>
            </a:r>
            <a:r>
              <a:rPr lang="en-US" altLang="ja-JP" dirty="0" err="1" smtClean="0">
                <a:latin typeface="Helvetica" charset="0"/>
                <a:ea typeface="ＭＳ Ｐゴシック" charset="0"/>
                <a:cs typeface="ＭＳ Ｐゴシック" charset="0"/>
              </a:rPr>
              <a:t>s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Shortest 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Path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INPUT: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Network topology (graph), with link costs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OUTPUT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Least cost paths from one node to all other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nodes</a:t>
            </a:r>
          </a:p>
          <a:p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Iterative: after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iterations, a node knows the least cost path to its </a:t>
            </a:r>
            <a:r>
              <a:rPr lang="en-US" i="1" dirty="0" smtClean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closest neighbors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pPr lvl="6"/>
            <a:endParaRPr lang="en-US" altLang="ja-JP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2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990600" y="1676400"/>
            <a:ext cx="7620000" cy="4343400"/>
            <a:chOff x="3066" y="1107"/>
            <a:chExt cx="2250" cy="1409"/>
          </a:xfrm>
        </p:grpSpPr>
        <p:sp>
          <p:nvSpPr>
            <p:cNvPr id="29701" name="Freeform 5"/>
            <p:cNvSpPr>
              <a:spLocks/>
            </p:cNvSpPr>
            <p:nvPr/>
          </p:nvSpPr>
          <p:spPr bwMode="auto">
            <a:xfrm>
              <a:off x="3066" y="1107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auto">
            <a:xfrm>
              <a:off x="3402" y="1656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22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27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29732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Freeform 37"/>
            <p:cNvSpPr>
              <a:spLocks/>
            </p:cNvSpPr>
            <p:nvPr/>
          </p:nvSpPr>
          <p:spPr bwMode="auto">
            <a:xfrm>
              <a:off x="4461" y="1683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>
              <a:off x="3768" y="1689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3933" y="1674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Freeform 40"/>
            <p:cNvSpPr>
              <a:spLocks/>
            </p:cNvSpPr>
            <p:nvPr/>
          </p:nvSpPr>
          <p:spPr bwMode="auto">
            <a:xfrm>
              <a:off x="4620" y="202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Freeform 41"/>
            <p:cNvSpPr>
              <a:spLocks/>
            </p:cNvSpPr>
            <p:nvPr/>
          </p:nvSpPr>
          <p:spPr bwMode="auto">
            <a:xfrm>
              <a:off x="3939" y="230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3348" y="1980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3933" y="161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4608" y="1611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3291" y="1182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42" name="Group 46"/>
            <p:cNvGrpSpPr>
              <a:grpSpLocks/>
            </p:cNvGrpSpPr>
            <p:nvPr/>
          </p:nvGrpSpPr>
          <p:grpSpPr bwMode="auto">
            <a:xfrm>
              <a:off x="3215" y="1840"/>
              <a:ext cx="156" cy="182"/>
              <a:chOff x="2978" y="2485"/>
              <a:chExt cx="159" cy="182"/>
            </a:xfrm>
          </p:grpSpPr>
          <p:sp>
            <p:nvSpPr>
              <p:cNvPr id="29768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9" name="Text Box 48"/>
              <p:cNvSpPr txBox="1">
                <a:spLocks noChangeArrowheads="1"/>
              </p:cNvSpPr>
              <p:nvPr/>
            </p:nvSpPr>
            <p:spPr bwMode="auto">
              <a:xfrm>
                <a:off x="2978" y="2485"/>
                <a:ext cx="159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29743" name="Group 49"/>
            <p:cNvGrpSpPr>
              <a:grpSpLocks/>
            </p:cNvGrpSpPr>
            <p:nvPr/>
          </p:nvGrpSpPr>
          <p:grpSpPr bwMode="auto">
            <a:xfrm>
              <a:off x="4386" y="2229"/>
              <a:ext cx="155" cy="188"/>
              <a:chOff x="2979" y="2490"/>
              <a:chExt cx="158" cy="188"/>
            </a:xfrm>
          </p:grpSpPr>
          <p:sp>
            <p:nvSpPr>
              <p:cNvPr id="29766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7" name="Text Box 51"/>
              <p:cNvSpPr txBox="1">
                <a:spLocks noChangeArrowheads="1"/>
              </p:cNvSpPr>
              <p:nvPr/>
            </p:nvSpPr>
            <p:spPr bwMode="auto">
              <a:xfrm>
                <a:off x="2979" y="2497"/>
                <a:ext cx="15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29744" name="Group 52"/>
            <p:cNvGrpSpPr>
              <a:grpSpLocks/>
            </p:cNvGrpSpPr>
            <p:nvPr/>
          </p:nvGrpSpPr>
          <p:grpSpPr bwMode="auto">
            <a:xfrm>
              <a:off x="3702" y="2226"/>
              <a:ext cx="162" cy="191"/>
              <a:chOff x="2976" y="2490"/>
              <a:chExt cx="165" cy="191"/>
            </a:xfrm>
          </p:grpSpPr>
          <p:sp>
            <p:nvSpPr>
              <p:cNvPr id="29764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5" name="Text Box 54"/>
              <p:cNvSpPr txBox="1">
                <a:spLocks noChangeArrowheads="1"/>
              </p:cNvSpPr>
              <p:nvPr/>
            </p:nvSpPr>
            <p:spPr bwMode="auto">
              <a:xfrm>
                <a:off x="2976" y="2499"/>
                <a:ext cx="16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29745" name="Group 55"/>
            <p:cNvGrpSpPr>
              <a:grpSpLocks/>
            </p:cNvGrpSpPr>
            <p:nvPr/>
          </p:nvGrpSpPr>
          <p:grpSpPr bwMode="auto">
            <a:xfrm>
              <a:off x="4376" y="1539"/>
              <a:ext cx="161" cy="186"/>
              <a:chOff x="2975" y="2490"/>
              <a:chExt cx="164" cy="186"/>
            </a:xfrm>
          </p:grpSpPr>
          <p:sp>
            <p:nvSpPr>
              <p:cNvPr id="29762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3" name="Text Box 57"/>
              <p:cNvSpPr txBox="1">
                <a:spLocks noChangeArrowheads="1"/>
              </p:cNvSpPr>
              <p:nvPr/>
            </p:nvSpPr>
            <p:spPr bwMode="auto">
              <a:xfrm>
                <a:off x="2975" y="2495"/>
                <a:ext cx="164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29746" name="Group 58"/>
            <p:cNvGrpSpPr>
              <a:grpSpLocks/>
            </p:cNvGrpSpPr>
            <p:nvPr/>
          </p:nvGrpSpPr>
          <p:grpSpPr bwMode="auto">
            <a:xfrm>
              <a:off x="3696" y="1539"/>
              <a:ext cx="155" cy="186"/>
              <a:chOff x="2979" y="2490"/>
              <a:chExt cx="158" cy="186"/>
            </a:xfrm>
          </p:grpSpPr>
          <p:sp>
            <p:nvSpPr>
              <p:cNvPr id="29760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61" name="Text Box 60"/>
              <p:cNvSpPr txBox="1">
                <a:spLocks noChangeArrowheads="1"/>
              </p:cNvSpPr>
              <p:nvPr/>
            </p:nvSpPr>
            <p:spPr bwMode="auto">
              <a:xfrm>
                <a:off x="2979" y="2495"/>
                <a:ext cx="158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29747" name="Group 61"/>
            <p:cNvGrpSpPr>
              <a:grpSpLocks/>
            </p:cNvGrpSpPr>
            <p:nvPr/>
          </p:nvGrpSpPr>
          <p:grpSpPr bwMode="auto">
            <a:xfrm>
              <a:off x="4962" y="1887"/>
              <a:ext cx="150" cy="184"/>
              <a:chOff x="2982" y="2490"/>
              <a:chExt cx="153" cy="184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59" name="Text Box 63"/>
              <p:cNvSpPr txBox="1">
                <a:spLocks noChangeArrowheads="1"/>
              </p:cNvSpPr>
              <p:nvPr/>
            </p:nvSpPr>
            <p:spPr bwMode="auto">
              <a:xfrm>
                <a:off x="2982" y="2493"/>
                <a:ext cx="153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 dirty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29748" name="Text Box 64"/>
            <p:cNvSpPr txBox="1">
              <a:spLocks noChangeArrowheads="1"/>
            </p:cNvSpPr>
            <p:nvPr/>
          </p:nvSpPr>
          <p:spPr bwMode="auto">
            <a:xfrm>
              <a:off x="3423" y="1604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29749" name="Text Box 65"/>
            <p:cNvSpPr txBox="1">
              <a:spLocks noChangeArrowheads="1"/>
            </p:cNvSpPr>
            <p:nvPr/>
          </p:nvSpPr>
          <p:spPr bwMode="auto">
            <a:xfrm>
              <a:off x="3741" y="1841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2</a:t>
              </a:r>
            </a:p>
          </p:txBody>
        </p:sp>
        <p:sp>
          <p:nvSpPr>
            <p:cNvPr id="29750" name="Text Box 66"/>
            <p:cNvSpPr txBox="1">
              <a:spLocks noChangeArrowheads="1"/>
            </p:cNvSpPr>
            <p:nvPr/>
          </p:nvSpPr>
          <p:spPr bwMode="auto">
            <a:xfrm>
              <a:off x="3336" y="2036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29751" name="Text Box 67"/>
            <p:cNvSpPr txBox="1">
              <a:spLocks noChangeArrowheads="1"/>
            </p:cNvSpPr>
            <p:nvPr/>
          </p:nvSpPr>
          <p:spPr bwMode="auto">
            <a:xfrm>
              <a:off x="4155" y="1964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3</a:t>
              </a:r>
            </a:p>
          </p:txBody>
        </p:sp>
        <p:sp>
          <p:nvSpPr>
            <p:cNvPr id="29752" name="Text Box 68"/>
            <p:cNvSpPr txBox="1">
              <a:spLocks noChangeArrowheads="1"/>
            </p:cNvSpPr>
            <p:nvPr/>
          </p:nvSpPr>
          <p:spPr bwMode="auto">
            <a:xfrm>
              <a:off x="4092" y="2309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1</a:t>
              </a:r>
            </a:p>
          </p:txBody>
        </p:sp>
        <p:sp>
          <p:nvSpPr>
            <p:cNvPr id="29753" name="Text Box 69"/>
            <p:cNvSpPr txBox="1">
              <a:spLocks noChangeArrowheads="1"/>
            </p:cNvSpPr>
            <p:nvPr/>
          </p:nvSpPr>
          <p:spPr bwMode="auto">
            <a:xfrm>
              <a:off x="4452" y="1841"/>
              <a:ext cx="14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29754" name="Text Box 70"/>
            <p:cNvSpPr txBox="1">
              <a:spLocks noChangeArrowheads="1"/>
            </p:cNvSpPr>
            <p:nvPr/>
          </p:nvSpPr>
          <p:spPr bwMode="auto">
            <a:xfrm>
              <a:off x="4812" y="2105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29755" name="Text Box 71"/>
            <p:cNvSpPr txBox="1">
              <a:spLocks noChangeArrowheads="1"/>
            </p:cNvSpPr>
            <p:nvPr/>
          </p:nvSpPr>
          <p:spPr bwMode="auto">
            <a:xfrm>
              <a:off x="4786" y="1617"/>
              <a:ext cx="14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5</a:t>
              </a:r>
            </a:p>
          </p:txBody>
        </p:sp>
        <p:sp>
          <p:nvSpPr>
            <p:cNvPr id="29756" name="Text Box 72"/>
            <p:cNvSpPr txBox="1">
              <a:spLocks noChangeArrowheads="1"/>
            </p:cNvSpPr>
            <p:nvPr/>
          </p:nvSpPr>
          <p:spPr bwMode="auto">
            <a:xfrm>
              <a:off x="4050" y="1494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29757" name="Text Box 73"/>
            <p:cNvSpPr txBox="1">
              <a:spLocks noChangeArrowheads="1"/>
            </p:cNvSpPr>
            <p:nvPr/>
          </p:nvSpPr>
          <p:spPr bwMode="auto">
            <a:xfrm>
              <a:off x="3700" y="1197"/>
              <a:ext cx="1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34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Notation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371600"/>
            <a:ext cx="4419600" cy="5486400"/>
          </a:xfrm>
          <a:noFill/>
        </p:spPr>
        <p:txBody>
          <a:bodyPr/>
          <a:lstStyle/>
          <a:p>
            <a:pPr marL="285750" indent="-285750">
              <a:lnSpc>
                <a:spcPct val="80000"/>
              </a:lnSpc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i,j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):</a:t>
            </a:r>
            <a:r>
              <a:rPr lang="en-US" sz="2400" dirty="0">
                <a:latin typeface="Arial" charset="0"/>
              </a:rPr>
              <a:t> link cost from node </a:t>
            </a:r>
            <a:r>
              <a:rPr lang="en-US" sz="2400" i="1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to </a:t>
            </a:r>
            <a:r>
              <a:rPr lang="en-US" sz="2400" i="1" dirty="0">
                <a:latin typeface="Arial" charset="0"/>
              </a:rPr>
              <a:t>j</a:t>
            </a:r>
            <a:r>
              <a:rPr lang="en-US" sz="2400" dirty="0">
                <a:latin typeface="Arial" charset="0"/>
              </a:rPr>
              <a:t>; cost </a:t>
            </a:r>
            <a:r>
              <a:rPr lang="en-US" sz="2400" dirty="0" smtClean="0">
                <a:latin typeface="Arial" charset="0"/>
              </a:rPr>
              <a:t>is infinite </a:t>
            </a:r>
            <a:r>
              <a:rPr lang="en-US" sz="2400" dirty="0">
                <a:latin typeface="Arial" charset="0"/>
              </a:rPr>
              <a:t>if not direct neighbors; </a:t>
            </a:r>
            <a:r>
              <a:rPr lang="en-US" sz="2400" b="1" dirty="0">
                <a:latin typeface="Arial" charset="0"/>
              </a:rPr>
              <a:t>≥ </a:t>
            </a:r>
            <a:r>
              <a:rPr lang="en-US" sz="2400" b="1" dirty="0" smtClean="0">
                <a:latin typeface="Arial" charset="0"/>
              </a:rPr>
              <a:t>0</a:t>
            </a:r>
          </a:p>
          <a:p>
            <a:pPr marL="285750" indent="-285750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D(v)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total cost of the current least cost path </a:t>
            </a:r>
            <a:r>
              <a:rPr lang="en-US" sz="2400" dirty="0">
                <a:latin typeface="Arial" charset="0"/>
              </a:rPr>
              <a:t>from source to destination </a:t>
            </a:r>
            <a:r>
              <a:rPr lang="en-US" sz="2400" i="1" dirty="0" smtClean="0">
                <a:latin typeface="Arial" charset="0"/>
              </a:rPr>
              <a:t>v</a:t>
            </a:r>
          </a:p>
          <a:p>
            <a:pPr marL="285750" indent="-285750">
              <a:lnSpc>
                <a:spcPct val="80000"/>
              </a:lnSpc>
            </a:pPr>
            <a:endParaRPr lang="en-US" sz="2400" i="1" dirty="0"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p(v)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>
                <a:latin typeface="Arial" charset="0"/>
              </a:rPr>
              <a:t> </a:t>
            </a:r>
            <a:r>
              <a:rPr lang="en-US" sz="2400" i="1" dirty="0" smtClean="0">
                <a:latin typeface="Arial" charset="0"/>
              </a:rPr>
              <a:t>v</a:t>
            </a:r>
            <a:r>
              <a:rPr lang="en-US" sz="2400" dirty="0" smtClean="0">
                <a:latin typeface="Arial" charset="0"/>
              </a:rPr>
              <a:t>’s predecessor along </a:t>
            </a:r>
            <a:r>
              <a:rPr lang="en-US" sz="2400" dirty="0">
                <a:latin typeface="Arial" charset="0"/>
              </a:rPr>
              <a:t>path from source </a:t>
            </a:r>
            <a:r>
              <a:rPr lang="en-US" sz="2400" dirty="0" smtClean="0">
                <a:latin typeface="Arial" charset="0"/>
              </a:rPr>
              <a:t>to </a:t>
            </a:r>
            <a:r>
              <a:rPr lang="en-US" sz="2400" i="1" dirty="0" smtClean="0">
                <a:latin typeface="Arial" charset="0"/>
              </a:rPr>
              <a:t>v</a:t>
            </a:r>
          </a:p>
          <a:p>
            <a:pPr marL="285750" indent="-285750">
              <a:lnSpc>
                <a:spcPct val="80000"/>
              </a:lnSpc>
            </a:pPr>
            <a:endParaRPr lang="en-US" sz="2400" i="1" dirty="0">
              <a:latin typeface="Arial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>
                <a:latin typeface="Arial" charset="0"/>
              </a:rPr>
              <a:t> set of nodes whose least cost path definitively known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4572000" y="2895600"/>
            <a:ext cx="4191000" cy="2624138"/>
            <a:chOff x="624" y="2400"/>
            <a:chExt cx="2250" cy="1409"/>
          </a:xfrm>
        </p:grpSpPr>
        <p:sp>
          <p:nvSpPr>
            <p:cNvPr id="38920" name="Freeform 5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Freeform 6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Oval 7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Line 9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10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26" name="Oval 11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Oval 12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4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31" name="Oval 16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Oval 17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8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9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Rectangle 20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36" name="Oval 21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Oval 22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Line 23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24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Rectangle 25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41" name="Oval 26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2" name="Oval 27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28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Line 29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Rectangle 30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46" name="Oval 31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Oval 32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33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Line 34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0" name="Rectangle 35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38951" name="Oval 36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Freeform 37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Freeform 38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Freeform 39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Freeform 40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Freeform 41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Freeform 42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Freeform 43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Freeform 44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Freeform 45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61" name="Group 46"/>
            <p:cNvGrpSpPr>
              <a:grpSpLocks/>
            </p:cNvGrpSpPr>
            <p:nvPr/>
          </p:nvGrpSpPr>
          <p:grpSpPr bwMode="auto">
            <a:xfrm>
              <a:off x="761" y="3089"/>
              <a:ext cx="181" cy="197"/>
              <a:chOff x="2966" y="2441"/>
              <a:chExt cx="184" cy="197"/>
            </a:xfrm>
          </p:grpSpPr>
          <p:sp>
            <p:nvSpPr>
              <p:cNvPr id="3898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8" name="Text Box 48"/>
              <p:cNvSpPr txBox="1">
                <a:spLocks noChangeArrowheads="1"/>
              </p:cNvSpPr>
              <p:nvPr/>
            </p:nvSpPr>
            <p:spPr bwMode="auto">
              <a:xfrm>
                <a:off x="2966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38962" name="Group 49"/>
            <p:cNvGrpSpPr>
              <a:grpSpLocks/>
            </p:cNvGrpSpPr>
            <p:nvPr/>
          </p:nvGrpSpPr>
          <p:grpSpPr bwMode="auto">
            <a:xfrm>
              <a:off x="1931" y="3473"/>
              <a:ext cx="181" cy="197"/>
              <a:chOff x="2966" y="2441"/>
              <a:chExt cx="184" cy="197"/>
            </a:xfrm>
          </p:grpSpPr>
          <p:sp>
            <p:nvSpPr>
              <p:cNvPr id="3898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6" name="Text Box 51"/>
              <p:cNvSpPr txBox="1">
                <a:spLocks noChangeArrowheads="1"/>
              </p:cNvSpPr>
              <p:nvPr/>
            </p:nvSpPr>
            <p:spPr bwMode="auto">
              <a:xfrm>
                <a:off x="2966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38963" name="Group 52"/>
            <p:cNvGrpSpPr>
              <a:grpSpLocks/>
            </p:cNvGrpSpPr>
            <p:nvPr/>
          </p:nvGrpSpPr>
          <p:grpSpPr bwMode="auto">
            <a:xfrm>
              <a:off x="1246" y="3470"/>
              <a:ext cx="188" cy="197"/>
              <a:chOff x="2962" y="2441"/>
              <a:chExt cx="191" cy="197"/>
            </a:xfrm>
          </p:grpSpPr>
          <p:sp>
            <p:nvSpPr>
              <p:cNvPr id="3898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4" name="Text Box 54"/>
              <p:cNvSpPr txBox="1">
                <a:spLocks noChangeArrowheads="1"/>
              </p:cNvSpPr>
              <p:nvPr/>
            </p:nvSpPr>
            <p:spPr bwMode="auto">
              <a:xfrm>
                <a:off x="2962" y="2441"/>
                <a:ext cx="19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38964" name="Group 55"/>
            <p:cNvGrpSpPr>
              <a:grpSpLocks/>
            </p:cNvGrpSpPr>
            <p:nvPr/>
          </p:nvGrpSpPr>
          <p:grpSpPr bwMode="auto">
            <a:xfrm>
              <a:off x="1921" y="2783"/>
              <a:ext cx="188" cy="197"/>
              <a:chOff x="2962" y="2441"/>
              <a:chExt cx="191" cy="197"/>
            </a:xfrm>
          </p:grpSpPr>
          <p:sp>
            <p:nvSpPr>
              <p:cNvPr id="3898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2" name="Text Box 57"/>
              <p:cNvSpPr txBox="1">
                <a:spLocks noChangeArrowheads="1"/>
              </p:cNvSpPr>
              <p:nvPr/>
            </p:nvSpPr>
            <p:spPr bwMode="auto">
              <a:xfrm>
                <a:off x="2962" y="2441"/>
                <a:ext cx="19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38965" name="Group 58"/>
            <p:cNvGrpSpPr>
              <a:grpSpLocks/>
            </p:cNvGrpSpPr>
            <p:nvPr/>
          </p:nvGrpSpPr>
          <p:grpSpPr bwMode="auto">
            <a:xfrm>
              <a:off x="1242" y="2783"/>
              <a:ext cx="181" cy="197"/>
              <a:chOff x="2967" y="2441"/>
              <a:chExt cx="184" cy="197"/>
            </a:xfrm>
          </p:grpSpPr>
          <p:sp>
            <p:nvSpPr>
              <p:cNvPr id="3897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80" name="Text Box 60"/>
              <p:cNvSpPr txBox="1">
                <a:spLocks noChangeArrowheads="1"/>
              </p:cNvSpPr>
              <p:nvPr/>
            </p:nvSpPr>
            <p:spPr bwMode="auto">
              <a:xfrm>
                <a:off x="2967" y="2441"/>
                <a:ext cx="184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38966" name="Group 61"/>
            <p:cNvGrpSpPr>
              <a:grpSpLocks/>
            </p:cNvGrpSpPr>
            <p:nvPr/>
          </p:nvGrpSpPr>
          <p:grpSpPr bwMode="auto">
            <a:xfrm>
              <a:off x="2508" y="3131"/>
              <a:ext cx="174" cy="197"/>
              <a:chOff x="2970" y="2441"/>
              <a:chExt cx="177" cy="197"/>
            </a:xfrm>
          </p:grpSpPr>
          <p:sp>
            <p:nvSpPr>
              <p:cNvPr id="3897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78" name="Text Box 63"/>
              <p:cNvSpPr txBox="1">
                <a:spLocks noChangeArrowheads="1"/>
              </p:cNvSpPr>
              <p:nvPr/>
            </p:nvSpPr>
            <p:spPr bwMode="auto">
              <a:xfrm>
                <a:off x="2970" y="2441"/>
                <a:ext cx="17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38967" name="Text Box 64"/>
            <p:cNvSpPr txBox="1">
              <a:spLocks noChangeArrowheads="1"/>
            </p:cNvSpPr>
            <p:nvPr/>
          </p:nvSpPr>
          <p:spPr bwMode="auto">
            <a:xfrm>
              <a:off x="969" y="2897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68" name="Text Box 65"/>
            <p:cNvSpPr txBox="1">
              <a:spLocks noChangeArrowheads="1"/>
            </p:cNvSpPr>
            <p:nvPr/>
          </p:nvSpPr>
          <p:spPr bwMode="auto">
            <a:xfrm>
              <a:off x="1318" y="3116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69" name="Text Box 66"/>
            <p:cNvSpPr txBox="1">
              <a:spLocks noChangeArrowheads="1"/>
            </p:cNvSpPr>
            <p:nvPr/>
          </p:nvSpPr>
          <p:spPr bwMode="auto">
            <a:xfrm>
              <a:off x="882" y="3329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0" name="Text Box 67"/>
            <p:cNvSpPr txBox="1">
              <a:spLocks noChangeArrowheads="1"/>
            </p:cNvSpPr>
            <p:nvPr/>
          </p:nvSpPr>
          <p:spPr bwMode="auto">
            <a:xfrm>
              <a:off x="1701" y="3209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38971" name="Text Box 68"/>
            <p:cNvSpPr txBox="1">
              <a:spLocks noChangeArrowheads="1"/>
            </p:cNvSpPr>
            <p:nvPr/>
          </p:nvSpPr>
          <p:spPr bwMode="auto">
            <a:xfrm>
              <a:off x="1638" y="3563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2" name="Text Box 69"/>
            <p:cNvSpPr txBox="1">
              <a:spLocks noChangeArrowheads="1"/>
            </p:cNvSpPr>
            <p:nvPr/>
          </p:nvSpPr>
          <p:spPr bwMode="auto">
            <a:xfrm>
              <a:off x="1999" y="3134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38973" name="Text Box 70"/>
            <p:cNvSpPr txBox="1">
              <a:spLocks noChangeArrowheads="1"/>
            </p:cNvSpPr>
            <p:nvPr/>
          </p:nvSpPr>
          <p:spPr bwMode="auto">
            <a:xfrm>
              <a:off x="2358" y="3398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38974" name="Text Box 71"/>
            <p:cNvSpPr txBox="1">
              <a:spLocks noChangeArrowheads="1"/>
            </p:cNvSpPr>
            <p:nvPr/>
          </p:nvSpPr>
          <p:spPr bwMode="auto">
            <a:xfrm>
              <a:off x="2331" y="2861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38975" name="Text Box 72"/>
            <p:cNvSpPr txBox="1">
              <a:spLocks noChangeArrowheads="1"/>
            </p:cNvSpPr>
            <p:nvPr/>
          </p:nvSpPr>
          <p:spPr bwMode="auto">
            <a:xfrm>
              <a:off x="1596" y="2711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38976" name="Text Box 73"/>
            <p:cNvSpPr txBox="1">
              <a:spLocks noChangeArrowheads="1"/>
            </p:cNvSpPr>
            <p:nvPr/>
          </p:nvSpPr>
          <p:spPr bwMode="auto">
            <a:xfrm>
              <a:off x="1245" y="2444"/>
              <a:ext cx="16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sp>
        <p:nvSpPr>
          <p:cNvPr id="38917" name="Line 74"/>
          <p:cNvSpPr>
            <a:spLocks noChangeShapeType="1"/>
          </p:cNvSpPr>
          <p:nvPr/>
        </p:nvSpPr>
        <p:spPr bwMode="auto">
          <a:xfrm>
            <a:off x="4267200" y="2286000"/>
            <a:ext cx="16002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75"/>
          <p:cNvSpPr>
            <a:spLocks noChangeShapeType="1"/>
          </p:cNvSpPr>
          <p:nvPr/>
        </p:nvSpPr>
        <p:spPr bwMode="auto">
          <a:xfrm>
            <a:off x="4267200" y="2286000"/>
            <a:ext cx="1066800" cy="1600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AutoShape 76"/>
          <p:cNvSpPr>
            <a:spLocks noChangeArrowheads="1"/>
          </p:cNvSpPr>
          <p:nvPr/>
        </p:nvSpPr>
        <p:spPr bwMode="auto">
          <a:xfrm>
            <a:off x="4648200" y="5867400"/>
            <a:ext cx="1828800" cy="685800"/>
          </a:xfrm>
          <a:prstGeom prst="wedgeRoundRectCallout">
            <a:avLst>
              <a:gd name="adj1" fmla="val -30132"/>
              <a:gd name="adj2" fmla="val -247771"/>
              <a:gd name="adj3" fmla="val 16667"/>
            </a:avLst>
          </a:prstGeom>
          <a:solidFill>
            <a:srgbClr val="FFCC99"/>
          </a:solidFill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9273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38917" grpId="0" animBg="1"/>
      <p:bldP spid="389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 smtClean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Helvetica" charset="0"/>
                <a:ea typeface="ＭＳ Ｐゴシック" charset="0"/>
                <a:cs typeface="ＭＳ Ｐゴシック" charset="0"/>
              </a:rPr>
              <a:t>s 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474663" y="1660525"/>
            <a:ext cx="6859587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Arial" charset="0"/>
              </a:rPr>
              <a:t>1  </a:t>
            </a:r>
            <a:r>
              <a:rPr lang="en-US" i="1" dirty="0">
                <a:latin typeface="Arial" charset="0"/>
              </a:rPr>
              <a:t>Initialization: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2   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= {</a:t>
            </a:r>
            <a:r>
              <a:rPr lang="en-US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};</a:t>
            </a:r>
          </a:p>
          <a:p>
            <a:pPr algn="l"/>
            <a:r>
              <a:rPr lang="en-US" b="0" dirty="0">
                <a:latin typeface="Arial" charset="0"/>
              </a:rPr>
              <a:t>3    for all nodes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4      if </a:t>
            </a:r>
            <a:r>
              <a:rPr lang="en-US" i="1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i="1" dirty="0">
                <a:latin typeface="Arial" charset="0"/>
              </a:rPr>
              <a:t>A</a:t>
            </a:r>
            <a:r>
              <a:rPr lang="en-US" b="0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5        then D(v) = c(</a:t>
            </a:r>
            <a:r>
              <a:rPr lang="en-US" b="0" dirty="0" err="1">
                <a:latin typeface="Arial" charset="0"/>
              </a:rPr>
              <a:t>A,v</a:t>
            </a:r>
            <a:r>
              <a:rPr lang="en-US" b="0" dirty="0">
                <a:latin typeface="Arial" charset="0"/>
              </a:rPr>
              <a:t>); </a:t>
            </a:r>
          </a:p>
          <a:p>
            <a:pPr algn="l"/>
            <a:r>
              <a:rPr lang="en-US" b="0" dirty="0">
                <a:latin typeface="Arial" charset="0"/>
              </a:rPr>
              <a:t>6        else D(v) =     ;</a:t>
            </a:r>
          </a:p>
          <a:p>
            <a:pPr algn="l"/>
            <a:r>
              <a:rPr lang="en-US" b="0" dirty="0">
                <a:latin typeface="Arial" charset="0"/>
              </a:rPr>
              <a:t>7 </a:t>
            </a:r>
          </a:p>
          <a:p>
            <a:pPr algn="l"/>
            <a:r>
              <a:rPr lang="en-US" b="0" dirty="0">
                <a:latin typeface="Arial" charset="0"/>
              </a:rPr>
              <a:t>8   </a:t>
            </a:r>
            <a:r>
              <a:rPr lang="en-US" i="1" dirty="0">
                <a:latin typeface="Arial" charset="0"/>
              </a:rPr>
              <a:t>Loop</a:t>
            </a:r>
            <a:r>
              <a:rPr lang="en-US" b="0" i="1" dirty="0">
                <a:latin typeface="Arial" charset="0"/>
              </a:rPr>
              <a:t> </a:t>
            </a:r>
            <a:endParaRPr lang="en-US" b="0" dirty="0">
              <a:latin typeface="Arial" charset="0"/>
            </a:endParaRPr>
          </a:p>
          <a:p>
            <a:pPr algn="l"/>
            <a:r>
              <a:rPr lang="en-US" b="0" dirty="0">
                <a:latin typeface="Arial" charset="0"/>
              </a:rPr>
              <a:t>9      find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 such that D(w) is a minimum; </a:t>
            </a:r>
          </a:p>
          <a:p>
            <a:pPr algn="l"/>
            <a:r>
              <a:rPr lang="en-US" b="0" dirty="0">
                <a:latin typeface="Arial" charset="0"/>
              </a:rPr>
              <a:t>10    add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to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; </a:t>
            </a:r>
          </a:p>
          <a:p>
            <a:pPr algn="l"/>
            <a:r>
              <a:rPr lang="en-US" b="0" dirty="0">
                <a:latin typeface="Arial" charset="0"/>
              </a:rPr>
              <a:t>11    update D(v) for all </a:t>
            </a:r>
            <a:r>
              <a:rPr lang="en-US" dirty="0">
                <a:latin typeface="Arial" charset="0"/>
              </a:rPr>
              <a:t>v</a:t>
            </a:r>
            <a:r>
              <a:rPr lang="en-US" b="0" dirty="0">
                <a:latin typeface="Arial" charset="0"/>
              </a:rPr>
              <a:t> adjacent to </a:t>
            </a:r>
            <a:r>
              <a:rPr lang="en-US" dirty="0">
                <a:latin typeface="Arial" charset="0"/>
              </a:rPr>
              <a:t>w</a:t>
            </a:r>
            <a:r>
              <a:rPr lang="en-US" b="0" dirty="0">
                <a:latin typeface="Arial" charset="0"/>
              </a:rPr>
              <a:t> and not in </a:t>
            </a:r>
            <a:r>
              <a:rPr lang="en-US" dirty="0">
                <a:latin typeface="Arial" charset="0"/>
              </a:rPr>
              <a:t>S</a:t>
            </a:r>
            <a:r>
              <a:rPr lang="en-US" b="0" dirty="0">
                <a:latin typeface="Arial" charset="0"/>
              </a:rPr>
              <a:t>: </a:t>
            </a:r>
          </a:p>
          <a:p>
            <a:pPr algn="l"/>
            <a:r>
              <a:rPr lang="en-US" b="0" dirty="0">
                <a:latin typeface="Arial" charset="0"/>
              </a:rPr>
              <a:t>12       if 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 &lt; D(v) then</a:t>
            </a:r>
          </a:p>
          <a:p>
            <a:pPr algn="l"/>
            <a:r>
              <a:rPr lang="en-US" b="0" dirty="0">
                <a:latin typeface="Arial" charset="0"/>
              </a:rPr>
              <a:t>              // </a:t>
            </a:r>
            <a:r>
              <a:rPr lang="en-US" i="1" dirty="0">
                <a:latin typeface="Times New Roman" charset="0"/>
              </a:rPr>
              <a:t>w</a:t>
            </a:r>
            <a:r>
              <a:rPr lang="en-US" b="0" i="1" dirty="0">
                <a:latin typeface="Times New Roman" charset="0"/>
              </a:rPr>
              <a:t> gives us a shorter path to </a:t>
            </a:r>
            <a:r>
              <a:rPr lang="en-US" i="1" dirty="0">
                <a:latin typeface="Times New Roman" charset="0"/>
              </a:rPr>
              <a:t>v</a:t>
            </a:r>
            <a:r>
              <a:rPr lang="en-US" b="0" i="1" dirty="0">
                <a:latin typeface="Times New Roman" charset="0"/>
              </a:rPr>
              <a:t> than </a:t>
            </a:r>
            <a:r>
              <a:rPr lang="en-US" b="0" i="1" dirty="0" smtClean="0">
                <a:latin typeface="Times New Roman" charset="0"/>
              </a:rPr>
              <a:t>we’</a:t>
            </a:r>
            <a:r>
              <a:rPr lang="en-US" altLang="ja-JP" b="0" i="1" dirty="0" smtClean="0">
                <a:latin typeface="Times New Roman" charset="0"/>
              </a:rPr>
              <a:t>ve </a:t>
            </a:r>
            <a:r>
              <a:rPr lang="en-US" altLang="ja-JP" b="0" i="1" dirty="0">
                <a:latin typeface="Times New Roman" charset="0"/>
              </a:rPr>
              <a:t>found so far</a:t>
            </a:r>
            <a:r>
              <a:rPr lang="en-US" altLang="ja-JP" b="0" i="1" dirty="0">
                <a:latin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</a:rPr>
              <a:t>13          D(v) = D(w) + c(</a:t>
            </a:r>
            <a:r>
              <a:rPr lang="en-US" b="0" dirty="0" err="1">
                <a:latin typeface="Arial" charset="0"/>
              </a:rPr>
              <a:t>w,v</a:t>
            </a:r>
            <a:r>
              <a:rPr lang="en-US" b="0" dirty="0">
                <a:latin typeface="Arial" charset="0"/>
              </a:rPr>
              <a:t>); p(v) = w;</a:t>
            </a:r>
          </a:p>
          <a:p>
            <a:pPr algn="l"/>
            <a:r>
              <a:rPr lang="en-US" b="0" dirty="0">
                <a:latin typeface="Arial" charset="0"/>
              </a:rPr>
              <a:t>14  </a:t>
            </a:r>
            <a:r>
              <a:rPr lang="en-US" i="1" dirty="0">
                <a:latin typeface="Arial" charset="0"/>
              </a:rPr>
              <a:t>until all nodes in S;</a:t>
            </a:r>
            <a:r>
              <a:rPr lang="en-US" b="0" dirty="0">
                <a:latin typeface="Arial" charset="0"/>
              </a:rPr>
              <a:t> </a:t>
            </a:r>
          </a:p>
        </p:txBody>
      </p:sp>
      <p:sp>
        <p:nvSpPr>
          <p:cNvPr id="934916" name="Freeform 4"/>
          <p:cNvSpPr>
            <a:spLocks/>
          </p:cNvSpPr>
          <p:nvPr/>
        </p:nvSpPr>
        <p:spPr bwMode="auto">
          <a:xfrm>
            <a:off x="228600" y="4011612"/>
            <a:ext cx="476250" cy="2286000"/>
          </a:xfrm>
          <a:custGeom>
            <a:avLst/>
            <a:gdLst>
              <a:gd name="T0" fmla="*/ 2147483647 w 300"/>
              <a:gd name="T1" fmla="*/ 2147483647 h 3600"/>
              <a:gd name="T2" fmla="*/ 2147483647 w 300"/>
              <a:gd name="T3" fmla="*/ 2147483647 h 3600"/>
              <a:gd name="T4" fmla="*/ 0 w 300"/>
              <a:gd name="T5" fmla="*/ 2147483647 h 3600"/>
              <a:gd name="T6" fmla="*/ 0 w 300"/>
              <a:gd name="T7" fmla="*/ 0 h 3600"/>
              <a:gd name="T8" fmla="*/ 2147483647 w 300"/>
              <a:gd name="T9" fmla="*/ 0 h 3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"/>
              <a:gd name="T16" fmla="*/ 0 h 3600"/>
              <a:gd name="T17" fmla="*/ 300 w 300"/>
              <a:gd name="T18" fmla="*/ 3600 h 3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" h="3600">
                <a:moveTo>
                  <a:pt x="300" y="3546"/>
                </a:moveTo>
                <a:lnTo>
                  <a:pt x="300" y="3600"/>
                </a:lnTo>
                <a:lnTo>
                  <a:pt x="0" y="3594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49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939190"/>
              </p:ext>
            </p:extLst>
          </p:nvPr>
        </p:nvGraphicFramePr>
        <p:xfrm>
          <a:off x="2533650" y="3249612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2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249612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257799" y="1524000"/>
            <a:ext cx="4038601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c(</a:t>
            </a:r>
            <a:r>
              <a:rPr lang="en-US" b="0" dirty="0" err="1">
                <a:solidFill>
                  <a:srgbClr val="FF0000"/>
                </a:solidFill>
                <a:latin typeface="Arial" charset="0"/>
              </a:rPr>
              <a:t>i,j</a:t>
            </a:r>
            <a:r>
              <a:rPr lang="en-US" b="0" dirty="0">
                <a:solidFill>
                  <a:srgbClr val="FF0000"/>
                </a:solidFill>
                <a:latin typeface="Arial" charset="0"/>
              </a:rPr>
              <a:t>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link cost from node </a:t>
            </a:r>
            <a:r>
              <a:rPr lang="en-US" b="0" i="1" dirty="0" err="1">
                <a:solidFill>
                  <a:srgbClr val="000090"/>
                </a:solidFill>
                <a:latin typeface="Arial" charset="0"/>
              </a:rPr>
              <a:t>i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 to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j</a:t>
            </a:r>
            <a:endParaRPr lang="en-US" b="0" dirty="0">
              <a:solidFill>
                <a:srgbClr val="000090"/>
              </a:solidFill>
              <a:latin typeface="Arial" charset="0"/>
            </a:endParaRP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 smtClean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b="0" dirty="0">
                <a:solidFill>
                  <a:srgbClr val="FF0000"/>
                </a:solidFill>
                <a:latin typeface="Arial" charset="0"/>
              </a:rPr>
              <a:t>(v)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current cost source </a:t>
            </a:r>
            <a:r>
              <a:rPr lang="en-US" b="0" dirty="0">
                <a:solidFill>
                  <a:srgbClr val="000090"/>
                </a:solidFill>
                <a:latin typeface="Arial" charset="0"/>
                <a:sym typeface="Symbol" charset="0"/>
              </a:rPr>
              <a:t>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 </a:t>
            </a:r>
            <a:r>
              <a:rPr lang="en-US" b="0" i="1" dirty="0">
                <a:solidFill>
                  <a:srgbClr val="000090"/>
                </a:solidFill>
                <a:latin typeface="Arial" charset="0"/>
              </a:rPr>
              <a:t>v</a:t>
            </a: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p(v)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v</a:t>
            </a:r>
            <a:r>
              <a:rPr lang="en-US" b="0" dirty="0" smtClean="0">
                <a:solidFill>
                  <a:srgbClr val="000090"/>
                </a:solidFill>
                <a:latin typeface="Arial" charset="0"/>
              </a:rPr>
              <a:t>’s predecessor along 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path from source to </a:t>
            </a:r>
            <a:r>
              <a:rPr lang="en-US" b="0" i="1" dirty="0" smtClean="0">
                <a:solidFill>
                  <a:srgbClr val="000090"/>
                </a:solidFill>
                <a:latin typeface="Arial" charset="0"/>
              </a:rPr>
              <a:t>v</a:t>
            </a:r>
            <a:endParaRPr lang="en-US" b="0" i="1" dirty="0">
              <a:solidFill>
                <a:srgbClr val="000090"/>
              </a:solidFill>
              <a:latin typeface="Arial" charset="0"/>
            </a:endParaRPr>
          </a:p>
          <a:p>
            <a:pPr marL="285750" indent="-285750" algn="l" eaLnBrk="0" hangingPunct="0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b="0" dirty="0">
                <a:solidFill>
                  <a:srgbClr val="FF0000"/>
                </a:solidFill>
                <a:latin typeface="Arial" charset="0"/>
              </a:rPr>
              <a:t>S</a:t>
            </a:r>
            <a:r>
              <a:rPr lang="en-US" b="0" dirty="0">
                <a:solidFill>
                  <a:srgbClr val="000090"/>
                </a:solidFill>
                <a:latin typeface="Arial" charset="0"/>
              </a:rPr>
              <a:t>: set of nodes whose least cost path definitively known</a:t>
            </a:r>
          </a:p>
        </p:txBody>
      </p:sp>
    </p:spTree>
    <p:extLst>
      <p:ext uri="{BB962C8B-B14F-4D97-AF65-F5344CB8AC3E}">
        <p14:creationId xmlns:p14="http://schemas.microsoft.com/office/powerpoint/2010/main" val="27607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4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  <p:bldP spid="9349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676400" y="2057400"/>
            <a:ext cx="2286000" cy="403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5105400" y="2057400"/>
            <a:ext cx="2286000" cy="403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2133600"/>
            <a:ext cx="198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2209800"/>
            <a:ext cx="1752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(V-S)</a:t>
            </a:r>
          </a:p>
          <a:p>
            <a:pPr algn="ctr"/>
            <a:r>
              <a:rPr lang="en-US" dirty="0" smtClean="0"/>
              <a:t>remaining nodes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29391" y="4343400"/>
            <a:ext cx="442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/>
              <a:t>w</a:t>
            </a:r>
            <a:endParaRPr lang="en-US" sz="2400" b="0" i="1" dirty="0"/>
          </a:p>
        </p:txBody>
      </p:sp>
      <p:sp>
        <p:nvSpPr>
          <p:cNvPr id="13" name="Oval 12"/>
          <p:cNvSpPr/>
          <p:nvPr/>
        </p:nvSpPr>
        <p:spPr bwMode="auto">
          <a:xfrm>
            <a:off x="2819400" y="32766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895600" y="38862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200400" y="4648200"/>
            <a:ext cx="152400" cy="152400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057400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6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96863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559727" y="1516063"/>
            <a:ext cx="7691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71738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651250" y="1501775"/>
            <a:ext cx="1377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 D(C),p(C)</a:t>
            </a:r>
          </a:p>
          <a:p>
            <a:r>
              <a:rPr lang="en-US" b="0">
                <a:latin typeface="Arial" charset="0"/>
              </a:rPr>
              <a:t>5,A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D</a:t>
            </a:r>
            <a:r>
              <a:rPr lang="en-US" b="0" dirty="0">
                <a:latin typeface="Arial" charset="0"/>
              </a:rPr>
              <a:t>(D),p(D)</a:t>
            </a:r>
          </a:p>
          <a:p>
            <a:r>
              <a:rPr lang="en-US" b="0" dirty="0">
                <a:latin typeface="Arial" charset="0"/>
              </a:rPr>
              <a:t>1,A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324600" y="1501775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228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24" name="Group 91"/>
          <p:cNvGrpSpPr>
            <a:grpSpLocks/>
          </p:cNvGrpSpPr>
          <p:nvPr/>
        </p:nvGrpSpPr>
        <p:grpSpPr bwMode="auto">
          <a:xfrm>
            <a:off x="684213" y="3810000"/>
            <a:ext cx="3571875" cy="2236788"/>
            <a:chOff x="624" y="2400"/>
            <a:chExt cx="2250" cy="1409"/>
          </a:xfrm>
        </p:grpSpPr>
        <p:sp>
          <p:nvSpPr>
            <p:cNvPr id="43031" name="Freeform 16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Freeform 17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Oval 18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9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20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Rectangle 21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37" name="Oval 22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Oval 23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24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25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Rectangle 26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42" name="Oval 27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28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29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5" name="Line 30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Rectangle 31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47" name="Oval 32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Oval 33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9" name="Line 34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35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1" name="Rectangle 36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52" name="Oval 37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Oval 38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Line 39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5" name="Line 40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Rectangle 41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57" name="Oval 42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Oval 43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9" name="Line 44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Line 45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1" name="Rectangle 46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3062" name="Oval 47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3" name="Freeform 48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Freeform 49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5" name="Freeform 50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Freeform 51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7" name="Freeform 52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8" name="Freeform 53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9" name="Freeform 54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0" name="Freeform 55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1" name="Freeform 56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72" name="Group 57"/>
            <p:cNvGrpSpPr>
              <a:grpSpLocks/>
            </p:cNvGrpSpPr>
            <p:nvPr/>
          </p:nvGrpSpPr>
          <p:grpSpPr bwMode="auto">
            <a:xfrm>
              <a:off x="745" y="3089"/>
              <a:ext cx="212" cy="231"/>
              <a:chOff x="2950" y="2441"/>
              <a:chExt cx="215" cy="231"/>
            </a:xfrm>
          </p:grpSpPr>
          <p:sp>
            <p:nvSpPr>
              <p:cNvPr id="4309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9" name="Text Box 59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3073" name="Group 60"/>
            <p:cNvGrpSpPr>
              <a:grpSpLocks/>
            </p:cNvGrpSpPr>
            <p:nvPr/>
          </p:nvGrpSpPr>
          <p:grpSpPr bwMode="auto">
            <a:xfrm>
              <a:off x="1915" y="3473"/>
              <a:ext cx="212" cy="231"/>
              <a:chOff x="2950" y="2441"/>
              <a:chExt cx="215" cy="231"/>
            </a:xfrm>
          </p:grpSpPr>
          <p:sp>
            <p:nvSpPr>
              <p:cNvPr id="4309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7" name="Text Box 62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3074" name="Group 63"/>
            <p:cNvGrpSpPr>
              <a:grpSpLocks/>
            </p:cNvGrpSpPr>
            <p:nvPr/>
          </p:nvGrpSpPr>
          <p:grpSpPr bwMode="auto">
            <a:xfrm>
              <a:off x="1230" y="3470"/>
              <a:ext cx="220" cy="231"/>
              <a:chOff x="2946" y="2441"/>
              <a:chExt cx="223" cy="231"/>
            </a:xfrm>
          </p:grpSpPr>
          <p:sp>
            <p:nvSpPr>
              <p:cNvPr id="43094" name="Rectangle 6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5" name="Text Box 65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3075" name="Group 66"/>
            <p:cNvGrpSpPr>
              <a:grpSpLocks/>
            </p:cNvGrpSpPr>
            <p:nvPr/>
          </p:nvGrpSpPr>
          <p:grpSpPr bwMode="auto">
            <a:xfrm>
              <a:off x="1905" y="2783"/>
              <a:ext cx="220" cy="231"/>
              <a:chOff x="2946" y="2441"/>
              <a:chExt cx="223" cy="231"/>
            </a:xfrm>
          </p:grpSpPr>
          <p:sp>
            <p:nvSpPr>
              <p:cNvPr id="43092" name="Rectangle 6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3" name="Text Box 68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43076" name="Group 69"/>
            <p:cNvGrpSpPr>
              <a:grpSpLocks/>
            </p:cNvGrpSpPr>
            <p:nvPr/>
          </p:nvGrpSpPr>
          <p:grpSpPr bwMode="auto">
            <a:xfrm>
              <a:off x="1226" y="2783"/>
              <a:ext cx="212" cy="231"/>
              <a:chOff x="2951" y="2441"/>
              <a:chExt cx="215" cy="231"/>
            </a:xfrm>
          </p:grpSpPr>
          <p:sp>
            <p:nvSpPr>
              <p:cNvPr id="43090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1" name="Text Box 71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3077" name="Group 72"/>
            <p:cNvGrpSpPr>
              <a:grpSpLocks/>
            </p:cNvGrpSpPr>
            <p:nvPr/>
          </p:nvGrpSpPr>
          <p:grpSpPr bwMode="auto">
            <a:xfrm>
              <a:off x="2492" y="3131"/>
              <a:ext cx="204" cy="231"/>
              <a:chOff x="2954" y="2441"/>
              <a:chExt cx="207" cy="231"/>
            </a:xfrm>
          </p:grpSpPr>
          <p:sp>
            <p:nvSpPr>
              <p:cNvPr id="43088" name="Rectangle 7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9" name="Text Box 74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43078" name="Text Box 75"/>
            <p:cNvSpPr txBox="1">
              <a:spLocks noChangeArrowheads="1"/>
            </p:cNvSpPr>
            <p:nvPr/>
          </p:nvSpPr>
          <p:spPr bwMode="auto">
            <a:xfrm>
              <a:off x="955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79" name="Text Box 76"/>
            <p:cNvSpPr txBox="1">
              <a:spLocks noChangeArrowheads="1"/>
            </p:cNvSpPr>
            <p:nvPr/>
          </p:nvSpPr>
          <p:spPr bwMode="auto">
            <a:xfrm>
              <a:off x="1303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80" name="Text Box 77"/>
            <p:cNvSpPr txBox="1">
              <a:spLocks noChangeArrowheads="1"/>
            </p:cNvSpPr>
            <p:nvPr/>
          </p:nvSpPr>
          <p:spPr bwMode="auto">
            <a:xfrm>
              <a:off x="868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1" name="Text Box 78"/>
            <p:cNvSpPr txBox="1">
              <a:spLocks noChangeArrowheads="1"/>
            </p:cNvSpPr>
            <p:nvPr/>
          </p:nvSpPr>
          <p:spPr bwMode="auto">
            <a:xfrm>
              <a:off x="1687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3082" name="Text Box 79"/>
            <p:cNvSpPr txBox="1">
              <a:spLocks noChangeArrowheads="1"/>
            </p:cNvSpPr>
            <p:nvPr/>
          </p:nvSpPr>
          <p:spPr bwMode="auto">
            <a:xfrm>
              <a:off x="1624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3" name="Text Box 80"/>
            <p:cNvSpPr txBox="1">
              <a:spLocks noChangeArrowheads="1"/>
            </p:cNvSpPr>
            <p:nvPr/>
          </p:nvSpPr>
          <p:spPr bwMode="auto">
            <a:xfrm>
              <a:off x="1984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3084" name="Text Box 81"/>
            <p:cNvSpPr txBox="1">
              <a:spLocks noChangeArrowheads="1"/>
            </p:cNvSpPr>
            <p:nvPr/>
          </p:nvSpPr>
          <p:spPr bwMode="auto">
            <a:xfrm>
              <a:off x="2344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3085" name="Text Box 82"/>
            <p:cNvSpPr txBox="1">
              <a:spLocks noChangeArrowheads="1"/>
            </p:cNvSpPr>
            <p:nvPr/>
          </p:nvSpPr>
          <p:spPr bwMode="auto">
            <a:xfrm>
              <a:off x="2317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43086" name="Text Box 83"/>
            <p:cNvSpPr txBox="1">
              <a:spLocks noChangeArrowheads="1"/>
            </p:cNvSpPr>
            <p:nvPr/>
          </p:nvSpPr>
          <p:spPr bwMode="auto">
            <a:xfrm>
              <a:off x="1582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3087" name="Text Box 84"/>
            <p:cNvSpPr txBox="1">
              <a:spLocks noChangeArrowheads="1"/>
            </p:cNvSpPr>
            <p:nvPr/>
          </p:nvSpPr>
          <p:spPr bwMode="auto">
            <a:xfrm>
              <a:off x="1231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graphicFrame>
        <p:nvGraphicFramePr>
          <p:cNvPr id="4302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Line 87"/>
          <p:cNvSpPr>
            <a:spLocks noChangeShapeType="1"/>
          </p:cNvSpPr>
          <p:nvPr/>
        </p:nvSpPr>
        <p:spPr bwMode="auto">
          <a:xfrm>
            <a:off x="228600" y="1981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37048" name="Rectangle 88"/>
          <p:cNvSpPr>
            <a:spLocks noChangeArrowheads="1"/>
          </p:cNvSpPr>
          <p:nvPr/>
        </p:nvSpPr>
        <p:spPr bwMode="auto">
          <a:xfrm>
            <a:off x="4953000" y="3733800"/>
            <a:ext cx="3276600" cy="2362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3029" name="Text Box 89"/>
          <p:cNvSpPr txBox="1">
            <a:spLocks noChangeArrowheads="1"/>
          </p:cNvSpPr>
          <p:nvPr/>
        </p:nvSpPr>
        <p:spPr bwMode="auto">
          <a:xfrm>
            <a:off x="5180013" y="3744913"/>
            <a:ext cx="3049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latin typeface="Arial" charset="0"/>
              </a:rPr>
              <a:t>1  </a:t>
            </a:r>
            <a:r>
              <a:rPr lang="en-US" i="1">
                <a:latin typeface="Arial" charset="0"/>
              </a:rPr>
              <a:t>Initialization: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2    </a:t>
            </a:r>
            <a:r>
              <a:rPr lang="en-US">
                <a:latin typeface="Arial" charset="0"/>
              </a:rPr>
              <a:t>S</a:t>
            </a:r>
            <a:r>
              <a:rPr lang="en-US" b="0">
                <a:latin typeface="Arial" charset="0"/>
              </a:rPr>
              <a:t> = {A};</a:t>
            </a:r>
          </a:p>
          <a:p>
            <a:pPr algn="l"/>
            <a:r>
              <a:rPr lang="en-US" b="0">
                <a:latin typeface="Arial" charset="0"/>
              </a:rPr>
              <a:t>3    for all nodes </a:t>
            </a:r>
            <a:r>
              <a:rPr lang="en-US" i="1">
                <a:latin typeface="Arial" charset="0"/>
              </a:rPr>
              <a:t>v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4      if </a:t>
            </a:r>
            <a:r>
              <a:rPr lang="en-US" i="1">
                <a:latin typeface="Arial" charset="0"/>
              </a:rPr>
              <a:t>v</a:t>
            </a:r>
            <a:r>
              <a:rPr lang="en-US" b="0">
                <a:latin typeface="Arial" charset="0"/>
              </a:rPr>
              <a:t> adjacent to </a:t>
            </a:r>
            <a:r>
              <a:rPr lang="en-US" i="1">
                <a:latin typeface="Arial" charset="0"/>
              </a:rPr>
              <a:t>A</a:t>
            </a:r>
            <a:r>
              <a:rPr lang="en-US" b="0">
                <a:latin typeface="Arial" charset="0"/>
              </a:rPr>
              <a:t> </a:t>
            </a:r>
          </a:p>
          <a:p>
            <a:pPr algn="l"/>
            <a:r>
              <a:rPr lang="en-US" b="0">
                <a:latin typeface="Arial" charset="0"/>
              </a:rPr>
              <a:t>5        then D(v) = c(A,v); </a:t>
            </a:r>
          </a:p>
          <a:p>
            <a:pPr algn="l"/>
            <a:r>
              <a:rPr lang="en-US" b="0">
                <a:latin typeface="Arial" charset="0"/>
              </a:rPr>
              <a:t>6        else D(v) =     ;</a:t>
            </a:r>
          </a:p>
          <a:p>
            <a:pPr algn="l"/>
            <a:r>
              <a:rPr lang="en-US" b="0">
                <a:latin typeface="Arial" charset="0"/>
              </a:rPr>
              <a:t>…</a:t>
            </a:r>
          </a:p>
        </p:txBody>
      </p:sp>
      <p:graphicFrame>
        <p:nvGraphicFramePr>
          <p:cNvPr id="43030" name="Object 4"/>
          <p:cNvGraphicFramePr>
            <a:graphicFrameLocks noChangeAspect="1"/>
          </p:cNvGraphicFramePr>
          <p:nvPr/>
        </p:nvGraphicFramePr>
        <p:xfrm>
          <a:off x="7239000" y="533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" name="Equation" r:id="rId8" imgW="152400" imgH="127000" progId="Equation.3">
                  <p:embed/>
                </p:oleObj>
              </mc:Choice>
              <mc:Fallback>
                <p:oleObj name="Equation" r:id="rId8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4940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96863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97445" y="1516063"/>
            <a:ext cx="8330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endParaRPr lang="en-US" b="0" dirty="0">
              <a:latin typeface="Arial" charset="0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471738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725863" y="1501775"/>
            <a:ext cx="1285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5063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89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5070" name="Group 93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5150" name="Line 45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098" name="Rectangle 90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5152" name="Text Box 91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5153" name="Freeform 92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71" name="Group 94"/>
          <p:cNvGrpSpPr>
            <a:grpSpLocks/>
          </p:cNvGrpSpPr>
          <p:nvPr/>
        </p:nvGrpSpPr>
        <p:grpSpPr bwMode="auto">
          <a:xfrm>
            <a:off x="685800" y="3810000"/>
            <a:ext cx="3571875" cy="2236788"/>
            <a:chOff x="624" y="2400"/>
            <a:chExt cx="2250" cy="1409"/>
          </a:xfrm>
        </p:grpSpPr>
        <p:sp>
          <p:nvSpPr>
            <p:cNvPr id="45081" name="Freeform 95"/>
            <p:cNvSpPr>
              <a:spLocks/>
            </p:cNvSpPr>
            <p:nvPr/>
          </p:nvSpPr>
          <p:spPr bwMode="auto">
            <a:xfrm>
              <a:off x="624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2" name="Freeform 96"/>
            <p:cNvSpPr>
              <a:spLocks/>
            </p:cNvSpPr>
            <p:nvPr/>
          </p:nvSpPr>
          <p:spPr bwMode="auto">
            <a:xfrm>
              <a:off x="960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3" name="Oval 97"/>
            <p:cNvSpPr>
              <a:spLocks noChangeArrowheads="1"/>
            </p:cNvSpPr>
            <p:nvPr/>
          </p:nvSpPr>
          <p:spPr bwMode="auto">
            <a:xfrm>
              <a:off x="700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4" name="Line 98"/>
            <p:cNvSpPr>
              <a:spLocks noChangeShapeType="1"/>
            </p:cNvSpPr>
            <p:nvPr/>
          </p:nvSpPr>
          <p:spPr bwMode="auto">
            <a:xfrm>
              <a:off x="700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5" name="Line 99"/>
            <p:cNvSpPr>
              <a:spLocks noChangeShapeType="1"/>
            </p:cNvSpPr>
            <p:nvPr/>
          </p:nvSpPr>
          <p:spPr bwMode="auto">
            <a:xfrm>
              <a:off x="1013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6" name="Rectangle 100"/>
            <p:cNvSpPr>
              <a:spLocks noChangeArrowheads="1"/>
            </p:cNvSpPr>
            <p:nvPr/>
          </p:nvSpPr>
          <p:spPr bwMode="auto">
            <a:xfrm>
              <a:off x="700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87" name="Oval 101"/>
            <p:cNvSpPr>
              <a:spLocks noChangeArrowheads="1"/>
            </p:cNvSpPr>
            <p:nvPr/>
          </p:nvSpPr>
          <p:spPr bwMode="auto">
            <a:xfrm>
              <a:off x="697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8" name="Oval 102"/>
            <p:cNvSpPr>
              <a:spLocks noChangeArrowheads="1"/>
            </p:cNvSpPr>
            <p:nvPr/>
          </p:nvSpPr>
          <p:spPr bwMode="auto">
            <a:xfrm>
              <a:off x="1174" y="35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9" name="Line 103"/>
            <p:cNvSpPr>
              <a:spLocks noChangeShapeType="1"/>
            </p:cNvSpPr>
            <p:nvPr/>
          </p:nvSpPr>
          <p:spPr bwMode="auto">
            <a:xfrm>
              <a:off x="1174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0" name="Line 104"/>
            <p:cNvSpPr>
              <a:spLocks noChangeShapeType="1"/>
            </p:cNvSpPr>
            <p:nvPr/>
          </p:nvSpPr>
          <p:spPr bwMode="auto">
            <a:xfrm>
              <a:off x="1487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1" name="Rectangle 105"/>
            <p:cNvSpPr>
              <a:spLocks noChangeArrowheads="1"/>
            </p:cNvSpPr>
            <p:nvPr/>
          </p:nvSpPr>
          <p:spPr bwMode="auto">
            <a:xfrm>
              <a:off x="1174" y="357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92" name="Oval 106"/>
            <p:cNvSpPr>
              <a:spLocks noChangeArrowheads="1"/>
            </p:cNvSpPr>
            <p:nvPr/>
          </p:nvSpPr>
          <p:spPr bwMode="auto">
            <a:xfrm>
              <a:off x="1171" y="35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3" name="Oval 107"/>
            <p:cNvSpPr>
              <a:spLocks noChangeArrowheads="1"/>
            </p:cNvSpPr>
            <p:nvPr/>
          </p:nvSpPr>
          <p:spPr bwMode="auto">
            <a:xfrm>
              <a:off x="1170" y="288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108"/>
            <p:cNvSpPr>
              <a:spLocks noChangeShapeType="1"/>
            </p:cNvSpPr>
            <p:nvPr/>
          </p:nvSpPr>
          <p:spPr bwMode="auto">
            <a:xfrm>
              <a:off x="1170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Line 109"/>
            <p:cNvSpPr>
              <a:spLocks noChangeShapeType="1"/>
            </p:cNvSpPr>
            <p:nvPr/>
          </p:nvSpPr>
          <p:spPr bwMode="auto">
            <a:xfrm>
              <a:off x="1483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6" name="Rectangle 110"/>
            <p:cNvSpPr>
              <a:spLocks noChangeArrowheads="1"/>
            </p:cNvSpPr>
            <p:nvPr/>
          </p:nvSpPr>
          <p:spPr bwMode="auto">
            <a:xfrm>
              <a:off x="1170" y="288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097" name="Oval 111"/>
            <p:cNvSpPr>
              <a:spLocks noChangeArrowheads="1"/>
            </p:cNvSpPr>
            <p:nvPr/>
          </p:nvSpPr>
          <p:spPr bwMode="auto">
            <a:xfrm>
              <a:off x="1167" y="282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8" name="Oval 112"/>
            <p:cNvSpPr>
              <a:spLocks noChangeArrowheads="1"/>
            </p:cNvSpPr>
            <p:nvPr/>
          </p:nvSpPr>
          <p:spPr bwMode="auto">
            <a:xfrm>
              <a:off x="1853" y="2884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13"/>
            <p:cNvSpPr>
              <a:spLocks noChangeShapeType="1"/>
            </p:cNvSpPr>
            <p:nvPr/>
          </p:nvSpPr>
          <p:spPr bwMode="auto">
            <a:xfrm>
              <a:off x="1853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Line 114"/>
            <p:cNvSpPr>
              <a:spLocks noChangeShapeType="1"/>
            </p:cNvSpPr>
            <p:nvPr/>
          </p:nvSpPr>
          <p:spPr bwMode="auto">
            <a:xfrm>
              <a:off x="21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Rectangle 115"/>
            <p:cNvSpPr>
              <a:spLocks noChangeArrowheads="1"/>
            </p:cNvSpPr>
            <p:nvPr/>
          </p:nvSpPr>
          <p:spPr bwMode="auto">
            <a:xfrm>
              <a:off x="1853" y="2877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02" name="Oval 116"/>
            <p:cNvSpPr>
              <a:spLocks noChangeArrowheads="1"/>
            </p:cNvSpPr>
            <p:nvPr/>
          </p:nvSpPr>
          <p:spPr bwMode="auto">
            <a:xfrm>
              <a:off x="1856" y="2821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Oval 117"/>
            <p:cNvSpPr>
              <a:spLocks noChangeArrowheads="1"/>
            </p:cNvSpPr>
            <p:nvPr/>
          </p:nvSpPr>
          <p:spPr bwMode="auto">
            <a:xfrm>
              <a:off x="1863" y="357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Line 118"/>
            <p:cNvSpPr>
              <a:spLocks noChangeShapeType="1"/>
            </p:cNvSpPr>
            <p:nvPr/>
          </p:nvSpPr>
          <p:spPr bwMode="auto">
            <a:xfrm>
              <a:off x="1863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5" name="Line 119"/>
            <p:cNvSpPr>
              <a:spLocks noChangeShapeType="1"/>
            </p:cNvSpPr>
            <p:nvPr/>
          </p:nvSpPr>
          <p:spPr bwMode="auto">
            <a:xfrm>
              <a:off x="2176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6" name="Rectangle 120"/>
            <p:cNvSpPr>
              <a:spLocks noChangeArrowheads="1"/>
            </p:cNvSpPr>
            <p:nvPr/>
          </p:nvSpPr>
          <p:spPr bwMode="auto">
            <a:xfrm>
              <a:off x="1863" y="356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07" name="Oval 121"/>
            <p:cNvSpPr>
              <a:spLocks noChangeArrowheads="1"/>
            </p:cNvSpPr>
            <p:nvPr/>
          </p:nvSpPr>
          <p:spPr bwMode="auto">
            <a:xfrm>
              <a:off x="1860" y="350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8" name="Oval 122"/>
            <p:cNvSpPr>
              <a:spLocks noChangeArrowheads="1"/>
            </p:cNvSpPr>
            <p:nvPr/>
          </p:nvSpPr>
          <p:spPr bwMode="auto">
            <a:xfrm>
              <a:off x="2428" y="323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Line 123"/>
            <p:cNvSpPr>
              <a:spLocks noChangeShapeType="1"/>
            </p:cNvSpPr>
            <p:nvPr/>
          </p:nvSpPr>
          <p:spPr bwMode="auto">
            <a:xfrm>
              <a:off x="2428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Line 124"/>
            <p:cNvSpPr>
              <a:spLocks noChangeShapeType="1"/>
            </p:cNvSpPr>
            <p:nvPr/>
          </p:nvSpPr>
          <p:spPr bwMode="auto">
            <a:xfrm>
              <a:off x="2741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Rectangle 125"/>
            <p:cNvSpPr>
              <a:spLocks noChangeArrowheads="1"/>
            </p:cNvSpPr>
            <p:nvPr/>
          </p:nvSpPr>
          <p:spPr bwMode="auto">
            <a:xfrm>
              <a:off x="2428" y="322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45112" name="Oval 126"/>
            <p:cNvSpPr>
              <a:spLocks noChangeArrowheads="1"/>
            </p:cNvSpPr>
            <p:nvPr/>
          </p:nvSpPr>
          <p:spPr bwMode="auto">
            <a:xfrm>
              <a:off x="2425" y="31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Freeform 127"/>
            <p:cNvSpPr>
              <a:spLocks/>
            </p:cNvSpPr>
            <p:nvPr/>
          </p:nvSpPr>
          <p:spPr bwMode="auto">
            <a:xfrm>
              <a:off x="2019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4" name="Freeform 128"/>
            <p:cNvSpPr>
              <a:spLocks/>
            </p:cNvSpPr>
            <p:nvPr/>
          </p:nvSpPr>
          <p:spPr bwMode="auto">
            <a:xfrm>
              <a:off x="1326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5" name="Freeform 129"/>
            <p:cNvSpPr>
              <a:spLocks/>
            </p:cNvSpPr>
            <p:nvPr/>
          </p:nvSpPr>
          <p:spPr bwMode="auto">
            <a:xfrm>
              <a:off x="1491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6" name="Freeform 130"/>
            <p:cNvSpPr>
              <a:spLocks/>
            </p:cNvSpPr>
            <p:nvPr/>
          </p:nvSpPr>
          <p:spPr bwMode="auto">
            <a:xfrm>
              <a:off x="2178" y="3315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7" name="Freeform 131"/>
            <p:cNvSpPr>
              <a:spLocks/>
            </p:cNvSpPr>
            <p:nvPr/>
          </p:nvSpPr>
          <p:spPr bwMode="auto">
            <a:xfrm>
              <a:off x="1497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8" name="Freeform 132"/>
            <p:cNvSpPr>
              <a:spLocks/>
            </p:cNvSpPr>
            <p:nvPr/>
          </p:nvSpPr>
          <p:spPr bwMode="auto">
            <a:xfrm>
              <a:off x="906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9" name="Freeform 133"/>
            <p:cNvSpPr>
              <a:spLocks/>
            </p:cNvSpPr>
            <p:nvPr/>
          </p:nvSpPr>
          <p:spPr bwMode="auto">
            <a:xfrm>
              <a:off x="1491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0" name="Freeform 134"/>
            <p:cNvSpPr>
              <a:spLocks/>
            </p:cNvSpPr>
            <p:nvPr/>
          </p:nvSpPr>
          <p:spPr bwMode="auto">
            <a:xfrm>
              <a:off x="2166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21" name="Freeform 135"/>
            <p:cNvSpPr>
              <a:spLocks/>
            </p:cNvSpPr>
            <p:nvPr/>
          </p:nvSpPr>
          <p:spPr bwMode="auto">
            <a:xfrm>
              <a:off x="849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22" name="Group 136"/>
            <p:cNvGrpSpPr>
              <a:grpSpLocks/>
            </p:cNvGrpSpPr>
            <p:nvPr/>
          </p:nvGrpSpPr>
          <p:grpSpPr bwMode="auto">
            <a:xfrm>
              <a:off x="745" y="3089"/>
              <a:ext cx="212" cy="231"/>
              <a:chOff x="2950" y="2441"/>
              <a:chExt cx="215" cy="231"/>
            </a:xfrm>
          </p:grpSpPr>
          <p:sp>
            <p:nvSpPr>
              <p:cNvPr id="45148" name="Rectangle 13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Text Box 138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45123" name="Group 139"/>
            <p:cNvGrpSpPr>
              <a:grpSpLocks/>
            </p:cNvGrpSpPr>
            <p:nvPr/>
          </p:nvGrpSpPr>
          <p:grpSpPr bwMode="auto">
            <a:xfrm>
              <a:off x="1915" y="3473"/>
              <a:ext cx="212" cy="231"/>
              <a:chOff x="2950" y="2441"/>
              <a:chExt cx="215" cy="231"/>
            </a:xfrm>
          </p:grpSpPr>
          <p:sp>
            <p:nvSpPr>
              <p:cNvPr id="45146" name="Rectangle 1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7" name="Text Box 141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45124" name="Group 142"/>
            <p:cNvGrpSpPr>
              <a:grpSpLocks/>
            </p:cNvGrpSpPr>
            <p:nvPr/>
          </p:nvGrpSpPr>
          <p:grpSpPr bwMode="auto">
            <a:xfrm>
              <a:off x="1230" y="3470"/>
              <a:ext cx="220" cy="231"/>
              <a:chOff x="2946" y="2441"/>
              <a:chExt cx="223" cy="231"/>
            </a:xfrm>
          </p:grpSpPr>
          <p:sp>
            <p:nvSpPr>
              <p:cNvPr id="45144" name="Rectangle 1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5" name="Text Box 144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45125" name="Group 145"/>
            <p:cNvGrpSpPr>
              <a:grpSpLocks/>
            </p:cNvGrpSpPr>
            <p:nvPr/>
          </p:nvGrpSpPr>
          <p:grpSpPr bwMode="auto">
            <a:xfrm>
              <a:off x="1905" y="2783"/>
              <a:ext cx="220" cy="231"/>
              <a:chOff x="2946" y="2441"/>
              <a:chExt cx="223" cy="231"/>
            </a:xfrm>
          </p:grpSpPr>
          <p:sp>
            <p:nvSpPr>
              <p:cNvPr id="45142" name="Rectangle 1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Text Box 147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45126" name="Group 148"/>
            <p:cNvGrpSpPr>
              <a:grpSpLocks/>
            </p:cNvGrpSpPr>
            <p:nvPr/>
          </p:nvGrpSpPr>
          <p:grpSpPr bwMode="auto">
            <a:xfrm>
              <a:off x="1226" y="2783"/>
              <a:ext cx="212" cy="231"/>
              <a:chOff x="2951" y="2441"/>
              <a:chExt cx="215" cy="231"/>
            </a:xfrm>
          </p:grpSpPr>
          <p:sp>
            <p:nvSpPr>
              <p:cNvPr id="45140" name="Rectangle 1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Text Box 150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45127" name="Group 151"/>
            <p:cNvGrpSpPr>
              <a:grpSpLocks/>
            </p:cNvGrpSpPr>
            <p:nvPr/>
          </p:nvGrpSpPr>
          <p:grpSpPr bwMode="auto">
            <a:xfrm>
              <a:off x="2492" y="3131"/>
              <a:ext cx="204" cy="231"/>
              <a:chOff x="2954" y="2441"/>
              <a:chExt cx="207" cy="231"/>
            </a:xfrm>
          </p:grpSpPr>
          <p:sp>
            <p:nvSpPr>
              <p:cNvPr id="45138" name="Rectangle 1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Text Box 153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45128" name="Text Box 154"/>
            <p:cNvSpPr txBox="1">
              <a:spLocks noChangeArrowheads="1"/>
            </p:cNvSpPr>
            <p:nvPr/>
          </p:nvSpPr>
          <p:spPr bwMode="auto">
            <a:xfrm>
              <a:off x="955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29" name="Text Box 155"/>
            <p:cNvSpPr txBox="1">
              <a:spLocks noChangeArrowheads="1"/>
            </p:cNvSpPr>
            <p:nvPr/>
          </p:nvSpPr>
          <p:spPr bwMode="auto">
            <a:xfrm>
              <a:off x="1303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30" name="Text Box 156"/>
            <p:cNvSpPr txBox="1">
              <a:spLocks noChangeArrowheads="1"/>
            </p:cNvSpPr>
            <p:nvPr/>
          </p:nvSpPr>
          <p:spPr bwMode="auto">
            <a:xfrm>
              <a:off x="868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1" name="Text Box 157"/>
            <p:cNvSpPr txBox="1">
              <a:spLocks noChangeArrowheads="1"/>
            </p:cNvSpPr>
            <p:nvPr/>
          </p:nvSpPr>
          <p:spPr bwMode="auto">
            <a:xfrm>
              <a:off x="1687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5132" name="Text Box 158"/>
            <p:cNvSpPr txBox="1">
              <a:spLocks noChangeArrowheads="1"/>
            </p:cNvSpPr>
            <p:nvPr/>
          </p:nvSpPr>
          <p:spPr bwMode="auto">
            <a:xfrm>
              <a:off x="1624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3" name="Text Box 159"/>
            <p:cNvSpPr txBox="1">
              <a:spLocks noChangeArrowheads="1"/>
            </p:cNvSpPr>
            <p:nvPr/>
          </p:nvSpPr>
          <p:spPr bwMode="auto">
            <a:xfrm>
              <a:off x="1984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45134" name="Text Box 160"/>
            <p:cNvSpPr txBox="1">
              <a:spLocks noChangeArrowheads="1"/>
            </p:cNvSpPr>
            <p:nvPr/>
          </p:nvSpPr>
          <p:spPr bwMode="auto">
            <a:xfrm>
              <a:off x="2344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45135" name="Text Box 161"/>
            <p:cNvSpPr txBox="1">
              <a:spLocks noChangeArrowheads="1"/>
            </p:cNvSpPr>
            <p:nvPr/>
          </p:nvSpPr>
          <p:spPr bwMode="auto">
            <a:xfrm>
              <a:off x="2317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45136" name="Text Box 162"/>
            <p:cNvSpPr txBox="1">
              <a:spLocks noChangeArrowheads="1"/>
            </p:cNvSpPr>
            <p:nvPr/>
          </p:nvSpPr>
          <p:spPr bwMode="auto">
            <a:xfrm>
              <a:off x="1582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45137" name="Text Box 163"/>
            <p:cNvSpPr txBox="1">
              <a:spLocks noChangeArrowheads="1"/>
            </p:cNvSpPr>
            <p:nvPr/>
          </p:nvSpPr>
          <p:spPr bwMode="auto">
            <a:xfrm>
              <a:off x="1231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</p:grpSp>
      <p:sp>
        <p:nvSpPr>
          <p:cNvPr id="45072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5073" name="Text Box 8"/>
          <p:cNvSpPr txBox="1">
            <a:spLocks noChangeArrowheads="1"/>
          </p:cNvSpPr>
          <p:nvPr/>
        </p:nvSpPr>
        <p:spPr bwMode="auto">
          <a:xfrm>
            <a:off x="63277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5074" name="Text Box 9"/>
          <p:cNvSpPr txBox="1">
            <a:spLocks noChangeArrowheads="1"/>
          </p:cNvSpPr>
          <p:nvPr/>
        </p:nvSpPr>
        <p:spPr bwMode="auto">
          <a:xfrm>
            <a:off x="7607300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graphicFrame>
        <p:nvGraphicFramePr>
          <p:cNvPr id="4507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1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9"/>
          <p:cNvGrpSpPr>
            <a:grpSpLocks/>
          </p:cNvGrpSpPr>
          <p:nvPr/>
        </p:nvGrpSpPr>
        <p:grpSpPr bwMode="auto">
          <a:xfrm>
            <a:off x="5029200" y="1752600"/>
            <a:ext cx="4114800" cy="2895600"/>
            <a:chOff x="3168" y="1104"/>
            <a:chExt cx="2592" cy="1824"/>
          </a:xfrm>
        </p:grpSpPr>
        <p:sp>
          <p:nvSpPr>
            <p:cNvPr id="45078" name="Oval 164"/>
            <p:cNvSpPr>
              <a:spLocks noChangeArrowheads="1"/>
            </p:cNvSpPr>
            <p:nvPr/>
          </p:nvSpPr>
          <p:spPr bwMode="auto">
            <a:xfrm>
              <a:off x="3168" y="2640"/>
              <a:ext cx="2592" cy="28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Oval 165"/>
            <p:cNvSpPr>
              <a:spLocks noChangeArrowheads="1"/>
            </p:cNvSpPr>
            <p:nvPr/>
          </p:nvSpPr>
          <p:spPr bwMode="auto">
            <a:xfrm>
              <a:off x="3552" y="1104"/>
              <a:ext cx="384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5080" name="AutoShape 166"/>
            <p:cNvCxnSpPr>
              <a:cxnSpLocks noChangeShapeType="1"/>
              <a:stCxn id="45079" idx="4"/>
              <a:endCxn id="45078" idx="0"/>
            </p:cNvCxnSpPr>
            <p:nvPr/>
          </p:nvCxnSpPr>
          <p:spPr bwMode="auto">
            <a:xfrm>
              <a:off x="3744" y="1448"/>
              <a:ext cx="720" cy="118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82469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3400" y="5562600"/>
            <a:ext cx="8229600" cy="533400"/>
          </a:xfrm>
        </p:spPr>
        <p:txBody>
          <a:bodyPr/>
          <a:lstStyle/>
          <a:p>
            <a:pPr marL="0" indent="0" algn="ctr">
              <a:buFont typeface="Wingdings" charset="0"/>
              <a:buNone/>
            </a:pPr>
            <a:r>
              <a:rPr lang="en-US" sz="3200" dirty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3200" dirty="0" smtClean="0">
                <a:latin typeface="Arial" charset="0"/>
                <a:ea typeface="ＭＳ Ｐゴシック" charset="0"/>
                <a:cs typeface="ＭＳ Ｐゴシック" charset="0"/>
              </a:rPr>
              <a:t>nternals of the network layer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Today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1800" y="1905000"/>
            <a:ext cx="2819400" cy="3048000"/>
            <a:chOff x="2667000" y="2590800"/>
            <a:chExt cx="2819400" cy="3048000"/>
          </a:xfrm>
          <a:solidFill>
            <a:srgbClr val="FFFF99"/>
          </a:solidFill>
        </p:grpSpPr>
        <p:sp>
          <p:nvSpPr>
            <p:cNvPr id="2" name="Trapezoid 1"/>
            <p:cNvSpPr/>
            <p:nvPr/>
          </p:nvSpPr>
          <p:spPr bwMode="auto">
            <a:xfrm flipV="1">
              <a:off x="2667000" y="2590800"/>
              <a:ext cx="2819400" cy="609600"/>
            </a:xfrm>
            <a:prstGeom prst="trapezoid">
              <a:avLst>
                <a:gd name="adj" fmla="val 58236"/>
              </a:avLst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rapezoid 4"/>
            <p:cNvSpPr/>
            <p:nvPr/>
          </p:nvSpPr>
          <p:spPr bwMode="auto">
            <a:xfrm>
              <a:off x="2667000" y="5029200"/>
              <a:ext cx="2819400" cy="609600"/>
            </a:xfrm>
            <a:prstGeom prst="trapezoid">
              <a:avLst>
                <a:gd name="adj" fmla="val 58236"/>
              </a:avLst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Trapezoid 5"/>
            <p:cNvSpPr/>
            <p:nvPr/>
          </p:nvSpPr>
          <p:spPr bwMode="auto">
            <a:xfrm flipV="1">
              <a:off x="3048000" y="3200400"/>
              <a:ext cx="2057400" cy="609600"/>
            </a:xfrm>
            <a:prstGeom prst="trapezoid">
              <a:avLst>
                <a:gd name="adj" fmla="val 58236"/>
              </a:avLst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Trapezoid 6"/>
            <p:cNvSpPr/>
            <p:nvPr/>
          </p:nvSpPr>
          <p:spPr bwMode="auto">
            <a:xfrm>
              <a:off x="3048000" y="4419600"/>
              <a:ext cx="2057400" cy="609600"/>
            </a:xfrm>
            <a:prstGeom prst="trapezoid">
              <a:avLst>
                <a:gd name="adj" fmla="val 58236"/>
              </a:avLst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3429000" y="3810000"/>
              <a:ext cx="1295400" cy="609600"/>
            </a:xfrm>
            <a:prstGeom prst="rect">
              <a:avLst/>
            </a:prstGeom>
            <a:grp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21866" y="2057400"/>
            <a:ext cx="1452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Application</a:t>
            </a:r>
            <a:endParaRPr lang="en-US" b="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951" y="2647890"/>
            <a:ext cx="1272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Transport</a:t>
            </a:r>
            <a:endParaRPr lang="en-US" b="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3276600"/>
            <a:ext cx="112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+mn-lt"/>
              </a:rPr>
              <a:t>Network</a:t>
            </a:r>
            <a:endParaRPr 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1669" y="3943290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Link Layer</a:t>
            </a:r>
            <a:endParaRPr lang="en-US" b="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1237" y="4495800"/>
            <a:ext cx="11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Physical</a:t>
            </a:r>
            <a:endParaRPr 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889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51789" y="1516063"/>
            <a:ext cx="7691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463800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698875" y="1501775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316663" y="1501775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7597775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Freeform 16"/>
          <p:cNvSpPr>
            <a:spLocks/>
          </p:cNvSpPr>
          <p:nvPr/>
        </p:nvSpPr>
        <p:spPr bwMode="auto">
          <a:xfrm>
            <a:off x="6858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Freeform 17"/>
          <p:cNvSpPr>
            <a:spLocks/>
          </p:cNvSpPr>
          <p:nvPr/>
        </p:nvSpPr>
        <p:spPr bwMode="auto">
          <a:xfrm>
            <a:off x="12192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8064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8064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13033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8064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8016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15589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15589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20558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5589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31" name="Oval 27"/>
          <p:cNvSpPr>
            <a:spLocks noChangeArrowheads="1"/>
          </p:cNvSpPr>
          <p:nvPr/>
        </p:nvSpPr>
        <p:spPr bwMode="auto">
          <a:xfrm>
            <a:off x="15541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Oval 28"/>
          <p:cNvSpPr>
            <a:spLocks noChangeArrowheads="1"/>
          </p:cNvSpPr>
          <p:nvPr/>
        </p:nvSpPr>
        <p:spPr bwMode="auto">
          <a:xfrm>
            <a:off x="15525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15525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0"/>
          <p:cNvSpPr>
            <a:spLocks noChangeShapeType="1"/>
          </p:cNvSpPr>
          <p:nvPr/>
        </p:nvSpPr>
        <p:spPr bwMode="auto">
          <a:xfrm>
            <a:off x="20494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15525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36" name="Oval 32"/>
          <p:cNvSpPr>
            <a:spLocks noChangeArrowheads="1"/>
          </p:cNvSpPr>
          <p:nvPr/>
        </p:nvSpPr>
        <p:spPr bwMode="auto">
          <a:xfrm>
            <a:off x="15478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Oval 33"/>
          <p:cNvSpPr>
            <a:spLocks noChangeArrowheads="1"/>
          </p:cNvSpPr>
          <p:nvPr/>
        </p:nvSpPr>
        <p:spPr bwMode="auto">
          <a:xfrm>
            <a:off x="26368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Line 34"/>
          <p:cNvSpPr>
            <a:spLocks noChangeShapeType="1"/>
          </p:cNvSpPr>
          <p:nvPr/>
        </p:nvSpPr>
        <p:spPr bwMode="auto">
          <a:xfrm>
            <a:off x="26368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>
            <a:off x="31321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6368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26416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Oval 38"/>
          <p:cNvSpPr>
            <a:spLocks noChangeArrowheads="1"/>
          </p:cNvSpPr>
          <p:nvPr/>
        </p:nvSpPr>
        <p:spPr bwMode="auto">
          <a:xfrm>
            <a:off x="2652713" y="5675313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26527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1496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2652713" y="56642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2647950" y="5570538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Oval 43"/>
          <p:cNvSpPr>
            <a:spLocks noChangeArrowheads="1"/>
          </p:cNvSpPr>
          <p:nvPr/>
        </p:nvSpPr>
        <p:spPr bwMode="auto">
          <a:xfrm>
            <a:off x="35496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8" name="Line 44"/>
          <p:cNvSpPr>
            <a:spLocks noChangeShapeType="1"/>
          </p:cNvSpPr>
          <p:nvPr/>
        </p:nvSpPr>
        <p:spPr bwMode="auto">
          <a:xfrm>
            <a:off x="35496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5496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35448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Freeform 47"/>
          <p:cNvSpPr>
            <a:spLocks/>
          </p:cNvSpPr>
          <p:nvPr/>
        </p:nvSpPr>
        <p:spPr bwMode="auto">
          <a:xfrm>
            <a:off x="2900363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Freeform 48"/>
          <p:cNvSpPr>
            <a:spLocks/>
          </p:cNvSpPr>
          <p:nvPr/>
        </p:nvSpPr>
        <p:spPr bwMode="auto">
          <a:xfrm>
            <a:off x="18002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Freeform 49"/>
          <p:cNvSpPr>
            <a:spLocks/>
          </p:cNvSpPr>
          <p:nvPr/>
        </p:nvSpPr>
        <p:spPr bwMode="auto">
          <a:xfrm>
            <a:off x="20621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Freeform 50"/>
          <p:cNvSpPr>
            <a:spLocks/>
          </p:cNvSpPr>
          <p:nvPr/>
        </p:nvSpPr>
        <p:spPr bwMode="auto">
          <a:xfrm>
            <a:off x="31527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Freeform 51"/>
          <p:cNvSpPr>
            <a:spLocks/>
          </p:cNvSpPr>
          <p:nvPr/>
        </p:nvSpPr>
        <p:spPr bwMode="auto">
          <a:xfrm>
            <a:off x="20716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Freeform 52"/>
          <p:cNvSpPr>
            <a:spLocks/>
          </p:cNvSpPr>
          <p:nvPr/>
        </p:nvSpPr>
        <p:spPr bwMode="auto">
          <a:xfrm>
            <a:off x="11334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Freeform 53"/>
          <p:cNvSpPr>
            <a:spLocks/>
          </p:cNvSpPr>
          <p:nvPr/>
        </p:nvSpPr>
        <p:spPr bwMode="auto">
          <a:xfrm>
            <a:off x="20621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Freeform 54"/>
          <p:cNvSpPr>
            <a:spLocks/>
          </p:cNvSpPr>
          <p:nvPr/>
        </p:nvSpPr>
        <p:spPr bwMode="auto">
          <a:xfrm>
            <a:off x="31337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Freeform 55"/>
          <p:cNvSpPr>
            <a:spLocks/>
          </p:cNvSpPr>
          <p:nvPr/>
        </p:nvSpPr>
        <p:spPr bwMode="auto">
          <a:xfrm>
            <a:off x="10429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60" name="Group 56"/>
          <p:cNvGrpSpPr>
            <a:grpSpLocks/>
          </p:cNvGrpSpPr>
          <p:nvPr/>
        </p:nvGrpSpPr>
        <p:grpSpPr bwMode="auto">
          <a:xfrm>
            <a:off x="877888" y="4903788"/>
            <a:ext cx="336550" cy="366712"/>
            <a:chOff x="2950" y="2441"/>
            <a:chExt cx="215" cy="231"/>
          </a:xfrm>
        </p:grpSpPr>
        <p:sp>
          <p:nvSpPr>
            <p:cNvPr id="471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0" name="Text Box 58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7161" name="Group 59"/>
          <p:cNvGrpSpPr>
            <a:grpSpLocks/>
          </p:cNvGrpSpPr>
          <p:nvPr/>
        </p:nvGrpSpPr>
        <p:grpSpPr bwMode="auto">
          <a:xfrm>
            <a:off x="2735263" y="5513388"/>
            <a:ext cx="336550" cy="366712"/>
            <a:chOff x="2950" y="2441"/>
            <a:chExt cx="215" cy="231"/>
          </a:xfrm>
        </p:grpSpPr>
        <p:sp>
          <p:nvSpPr>
            <p:cNvPr id="471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8" name="Text Box 61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47162" name="Group 62"/>
          <p:cNvGrpSpPr>
            <a:grpSpLocks/>
          </p:cNvGrpSpPr>
          <p:nvPr/>
        </p:nvGrpSpPr>
        <p:grpSpPr bwMode="auto">
          <a:xfrm>
            <a:off x="1647825" y="5508625"/>
            <a:ext cx="349250" cy="366713"/>
            <a:chOff x="2946" y="2441"/>
            <a:chExt cx="223" cy="231"/>
          </a:xfrm>
        </p:grpSpPr>
        <p:sp>
          <p:nvSpPr>
            <p:cNvPr id="47195" name="Rectangle 6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6" name="Text Box 64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47163" name="Group 65"/>
          <p:cNvGrpSpPr>
            <a:grpSpLocks/>
          </p:cNvGrpSpPr>
          <p:nvPr/>
        </p:nvGrpSpPr>
        <p:grpSpPr bwMode="auto">
          <a:xfrm>
            <a:off x="2719388" y="4418013"/>
            <a:ext cx="349250" cy="366712"/>
            <a:chOff x="2946" y="2441"/>
            <a:chExt cx="223" cy="231"/>
          </a:xfrm>
        </p:grpSpPr>
        <p:sp>
          <p:nvSpPr>
            <p:cNvPr id="47193" name="Rectangle 6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4" name="Text Box 67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47164" name="Group 68"/>
          <p:cNvGrpSpPr>
            <a:grpSpLocks/>
          </p:cNvGrpSpPr>
          <p:nvPr/>
        </p:nvGrpSpPr>
        <p:grpSpPr bwMode="auto">
          <a:xfrm>
            <a:off x="1641475" y="4418013"/>
            <a:ext cx="336550" cy="366712"/>
            <a:chOff x="2951" y="2441"/>
            <a:chExt cx="215" cy="231"/>
          </a:xfrm>
        </p:grpSpPr>
        <p:sp>
          <p:nvSpPr>
            <p:cNvPr id="47191" name="Rectangle 6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2" name="Text Box 70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47165" name="Group 71"/>
          <p:cNvGrpSpPr>
            <a:grpSpLocks/>
          </p:cNvGrpSpPr>
          <p:nvPr/>
        </p:nvGrpSpPr>
        <p:grpSpPr bwMode="auto">
          <a:xfrm>
            <a:off x="3651250" y="4970463"/>
            <a:ext cx="323850" cy="366712"/>
            <a:chOff x="2954" y="2441"/>
            <a:chExt cx="207" cy="231"/>
          </a:xfrm>
        </p:grpSpPr>
        <p:sp>
          <p:nvSpPr>
            <p:cNvPr id="47189" name="Rectangle 7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Text Box 73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47166" name="Text Box 74"/>
          <p:cNvSpPr txBox="1">
            <a:spLocks noChangeArrowheads="1"/>
          </p:cNvSpPr>
          <p:nvPr/>
        </p:nvSpPr>
        <p:spPr bwMode="auto">
          <a:xfrm>
            <a:off x="12112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67" name="Text Box 75"/>
          <p:cNvSpPr txBox="1">
            <a:spLocks noChangeArrowheads="1"/>
          </p:cNvSpPr>
          <p:nvPr/>
        </p:nvSpPr>
        <p:spPr bwMode="auto">
          <a:xfrm>
            <a:off x="17637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68" name="Text Box 76"/>
          <p:cNvSpPr txBox="1">
            <a:spLocks noChangeArrowheads="1"/>
          </p:cNvSpPr>
          <p:nvPr/>
        </p:nvSpPr>
        <p:spPr bwMode="auto">
          <a:xfrm>
            <a:off x="10731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69" name="Text Box 77"/>
          <p:cNvSpPr txBox="1">
            <a:spLocks noChangeArrowheads="1"/>
          </p:cNvSpPr>
          <p:nvPr/>
        </p:nvSpPr>
        <p:spPr bwMode="auto">
          <a:xfrm>
            <a:off x="23733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7170" name="Text Box 78"/>
          <p:cNvSpPr txBox="1">
            <a:spLocks noChangeArrowheads="1"/>
          </p:cNvSpPr>
          <p:nvPr/>
        </p:nvSpPr>
        <p:spPr bwMode="auto">
          <a:xfrm>
            <a:off x="22733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71" name="Text Box 79"/>
          <p:cNvSpPr txBox="1">
            <a:spLocks noChangeArrowheads="1"/>
          </p:cNvSpPr>
          <p:nvPr/>
        </p:nvSpPr>
        <p:spPr bwMode="auto">
          <a:xfrm>
            <a:off x="28448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7172" name="Text Box 80"/>
          <p:cNvSpPr txBox="1">
            <a:spLocks noChangeArrowheads="1"/>
          </p:cNvSpPr>
          <p:nvPr/>
        </p:nvSpPr>
        <p:spPr bwMode="auto">
          <a:xfrm>
            <a:off x="34163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7173" name="Text Box 81"/>
          <p:cNvSpPr txBox="1">
            <a:spLocks noChangeArrowheads="1"/>
          </p:cNvSpPr>
          <p:nvPr/>
        </p:nvSpPr>
        <p:spPr bwMode="auto">
          <a:xfrm>
            <a:off x="33734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7174" name="Text Box 82"/>
          <p:cNvSpPr txBox="1">
            <a:spLocks noChangeArrowheads="1"/>
          </p:cNvSpPr>
          <p:nvPr/>
        </p:nvSpPr>
        <p:spPr bwMode="auto">
          <a:xfrm>
            <a:off x="22066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7175" name="Text Box 83"/>
          <p:cNvSpPr txBox="1">
            <a:spLocks noChangeArrowheads="1"/>
          </p:cNvSpPr>
          <p:nvPr/>
        </p:nvSpPr>
        <p:spPr bwMode="auto">
          <a:xfrm>
            <a:off x="16494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7176" name="Line 84"/>
          <p:cNvSpPr>
            <a:spLocks noChangeShapeType="1"/>
          </p:cNvSpPr>
          <p:nvPr/>
        </p:nvSpPr>
        <p:spPr bwMode="auto">
          <a:xfrm>
            <a:off x="11239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77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8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9" name="Line 88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7180" name="Group 89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7185" name="Line 90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6923" name="Rectangle 91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7187" name="Text Box 92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7188" name="Freeform 93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81" name="Group 97"/>
          <p:cNvGrpSpPr>
            <a:grpSpLocks/>
          </p:cNvGrpSpPr>
          <p:nvPr/>
        </p:nvGrpSpPr>
        <p:grpSpPr bwMode="auto">
          <a:xfrm>
            <a:off x="1676400" y="2133600"/>
            <a:ext cx="4876800" cy="2743200"/>
            <a:chOff x="1056" y="1344"/>
            <a:chExt cx="3072" cy="1728"/>
          </a:xfrm>
        </p:grpSpPr>
        <p:sp>
          <p:nvSpPr>
            <p:cNvPr id="47182" name="Oval 94"/>
            <p:cNvSpPr>
              <a:spLocks noChangeArrowheads="1"/>
            </p:cNvSpPr>
            <p:nvPr/>
          </p:nvSpPr>
          <p:spPr bwMode="auto">
            <a:xfrm>
              <a:off x="2880" y="2784"/>
              <a:ext cx="124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3" name="Oval 95"/>
            <p:cNvSpPr>
              <a:spLocks noChangeArrowheads="1"/>
            </p:cNvSpPr>
            <p:nvPr/>
          </p:nvSpPr>
          <p:spPr bwMode="auto">
            <a:xfrm>
              <a:off x="1056" y="1344"/>
              <a:ext cx="432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84" name="AutoShape 96"/>
            <p:cNvCxnSpPr>
              <a:cxnSpLocks noChangeShapeType="1"/>
              <a:stCxn id="47183" idx="5"/>
              <a:endCxn id="47182" idx="1"/>
            </p:cNvCxnSpPr>
            <p:nvPr/>
          </p:nvCxnSpPr>
          <p:spPr bwMode="auto">
            <a:xfrm>
              <a:off x="1425" y="1599"/>
              <a:ext cx="1638" cy="121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335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92100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554964" y="1516063"/>
            <a:ext cx="7691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466975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719513" y="1501775"/>
            <a:ext cx="1285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319838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600950" y="1516063"/>
            <a:ext cx="1228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6858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12192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8064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8064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13033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64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74" name="Oval 22"/>
          <p:cNvSpPr>
            <a:spLocks noChangeArrowheads="1"/>
          </p:cNvSpPr>
          <p:nvPr/>
        </p:nvSpPr>
        <p:spPr bwMode="auto">
          <a:xfrm>
            <a:off x="8016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Oval 23"/>
          <p:cNvSpPr>
            <a:spLocks noChangeArrowheads="1"/>
          </p:cNvSpPr>
          <p:nvPr/>
        </p:nvSpPr>
        <p:spPr bwMode="auto">
          <a:xfrm>
            <a:off x="15589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15589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20558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15589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15541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5525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15525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0494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Rectangle 31"/>
          <p:cNvSpPr>
            <a:spLocks noChangeArrowheads="1"/>
          </p:cNvSpPr>
          <p:nvPr/>
        </p:nvSpPr>
        <p:spPr bwMode="auto">
          <a:xfrm>
            <a:off x="15525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15478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26368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6368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31321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Rectangle 36"/>
          <p:cNvSpPr>
            <a:spLocks noChangeArrowheads="1"/>
          </p:cNvSpPr>
          <p:nvPr/>
        </p:nvSpPr>
        <p:spPr bwMode="auto">
          <a:xfrm>
            <a:off x="26368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26416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2652713" y="5675313"/>
            <a:ext cx="496887" cy="1285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26527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>
            <a:off x="31496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Rectangle 41"/>
          <p:cNvSpPr>
            <a:spLocks noChangeArrowheads="1"/>
          </p:cNvSpPr>
          <p:nvPr/>
        </p:nvSpPr>
        <p:spPr bwMode="auto">
          <a:xfrm>
            <a:off x="2652713" y="5664200"/>
            <a:ext cx="492125" cy="77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94" name="Oval 42"/>
          <p:cNvSpPr>
            <a:spLocks noChangeArrowheads="1"/>
          </p:cNvSpPr>
          <p:nvPr/>
        </p:nvSpPr>
        <p:spPr bwMode="auto">
          <a:xfrm>
            <a:off x="2647950" y="5570538"/>
            <a:ext cx="496888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/>
          <p:cNvSpPr>
            <a:spLocks noChangeArrowheads="1"/>
          </p:cNvSpPr>
          <p:nvPr/>
        </p:nvSpPr>
        <p:spPr bwMode="auto">
          <a:xfrm>
            <a:off x="35496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44"/>
          <p:cNvSpPr>
            <a:spLocks noChangeShapeType="1"/>
          </p:cNvSpPr>
          <p:nvPr/>
        </p:nvSpPr>
        <p:spPr bwMode="auto">
          <a:xfrm>
            <a:off x="35496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Rectangle 45"/>
          <p:cNvSpPr>
            <a:spLocks noChangeArrowheads="1"/>
          </p:cNvSpPr>
          <p:nvPr/>
        </p:nvSpPr>
        <p:spPr bwMode="auto">
          <a:xfrm>
            <a:off x="35496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49198" name="Oval 46"/>
          <p:cNvSpPr>
            <a:spLocks noChangeArrowheads="1"/>
          </p:cNvSpPr>
          <p:nvPr/>
        </p:nvSpPr>
        <p:spPr bwMode="auto">
          <a:xfrm>
            <a:off x="35448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Freeform 47"/>
          <p:cNvSpPr>
            <a:spLocks/>
          </p:cNvSpPr>
          <p:nvPr/>
        </p:nvSpPr>
        <p:spPr bwMode="auto">
          <a:xfrm>
            <a:off x="2900363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Freeform 48"/>
          <p:cNvSpPr>
            <a:spLocks/>
          </p:cNvSpPr>
          <p:nvPr/>
        </p:nvSpPr>
        <p:spPr bwMode="auto">
          <a:xfrm>
            <a:off x="18002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Freeform 49"/>
          <p:cNvSpPr>
            <a:spLocks/>
          </p:cNvSpPr>
          <p:nvPr/>
        </p:nvSpPr>
        <p:spPr bwMode="auto">
          <a:xfrm>
            <a:off x="20621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Freeform 50"/>
          <p:cNvSpPr>
            <a:spLocks/>
          </p:cNvSpPr>
          <p:nvPr/>
        </p:nvSpPr>
        <p:spPr bwMode="auto">
          <a:xfrm>
            <a:off x="31527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Freeform 51"/>
          <p:cNvSpPr>
            <a:spLocks/>
          </p:cNvSpPr>
          <p:nvPr/>
        </p:nvSpPr>
        <p:spPr bwMode="auto">
          <a:xfrm>
            <a:off x="20716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4" name="Freeform 52"/>
          <p:cNvSpPr>
            <a:spLocks/>
          </p:cNvSpPr>
          <p:nvPr/>
        </p:nvSpPr>
        <p:spPr bwMode="auto">
          <a:xfrm>
            <a:off x="11334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5" name="Freeform 53"/>
          <p:cNvSpPr>
            <a:spLocks/>
          </p:cNvSpPr>
          <p:nvPr/>
        </p:nvSpPr>
        <p:spPr bwMode="auto">
          <a:xfrm>
            <a:off x="20621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6" name="Freeform 54"/>
          <p:cNvSpPr>
            <a:spLocks/>
          </p:cNvSpPr>
          <p:nvPr/>
        </p:nvSpPr>
        <p:spPr bwMode="auto">
          <a:xfrm>
            <a:off x="31337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7" name="Freeform 55"/>
          <p:cNvSpPr>
            <a:spLocks/>
          </p:cNvSpPr>
          <p:nvPr/>
        </p:nvSpPr>
        <p:spPr bwMode="auto">
          <a:xfrm>
            <a:off x="10429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8" name="Group 56"/>
          <p:cNvGrpSpPr>
            <a:grpSpLocks/>
          </p:cNvGrpSpPr>
          <p:nvPr/>
        </p:nvGrpSpPr>
        <p:grpSpPr bwMode="auto">
          <a:xfrm>
            <a:off x="877888" y="4903788"/>
            <a:ext cx="336550" cy="366712"/>
            <a:chOff x="2950" y="2441"/>
            <a:chExt cx="215" cy="231"/>
          </a:xfrm>
        </p:grpSpPr>
        <p:sp>
          <p:nvSpPr>
            <p:cNvPr id="49247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Text Box 58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9209" name="Group 59"/>
          <p:cNvGrpSpPr>
            <a:grpSpLocks/>
          </p:cNvGrpSpPr>
          <p:nvPr/>
        </p:nvGrpSpPr>
        <p:grpSpPr bwMode="auto">
          <a:xfrm>
            <a:off x="2735263" y="5513388"/>
            <a:ext cx="336550" cy="366712"/>
            <a:chOff x="2950" y="2441"/>
            <a:chExt cx="215" cy="231"/>
          </a:xfrm>
        </p:grpSpPr>
        <p:sp>
          <p:nvSpPr>
            <p:cNvPr id="49245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6" name="Text Box 61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49210" name="Group 62"/>
          <p:cNvGrpSpPr>
            <a:grpSpLocks/>
          </p:cNvGrpSpPr>
          <p:nvPr/>
        </p:nvGrpSpPr>
        <p:grpSpPr bwMode="auto">
          <a:xfrm>
            <a:off x="1647825" y="5508625"/>
            <a:ext cx="349250" cy="366713"/>
            <a:chOff x="2946" y="2441"/>
            <a:chExt cx="223" cy="231"/>
          </a:xfrm>
        </p:grpSpPr>
        <p:sp>
          <p:nvSpPr>
            <p:cNvPr id="49243" name="Rectangle 6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4" name="Text Box 64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49211" name="Group 65"/>
          <p:cNvGrpSpPr>
            <a:grpSpLocks/>
          </p:cNvGrpSpPr>
          <p:nvPr/>
        </p:nvGrpSpPr>
        <p:grpSpPr bwMode="auto">
          <a:xfrm>
            <a:off x="2719388" y="4418013"/>
            <a:ext cx="349250" cy="366712"/>
            <a:chOff x="2946" y="2441"/>
            <a:chExt cx="223" cy="231"/>
          </a:xfrm>
        </p:grpSpPr>
        <p:sp>
          <p:nvSpPr>
            <p:cNvPr id="49241" name="Rectangle 6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2" name="Text Box 67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49212" name="Group 68"/>
          <p:cNvGrpSpPr>
            <a:grpSpLocks/>
          </p:cNvGrpSpPr>
          <p:nvPr/>
        </p:nvGrpSpPr>
        <p:grpSpPr bwMode="auto">
          <a:xfrm>
            <a:off x="1641475" y="4418013"/>
            <a:ext cx="336550" cy="366712"/>
            <a:chOff x="2951" y="2441"/>
            <a:chExt cx="215" cy="231"/>
          </a:xfrm>
        </p:grpSpPr>
        <p:sp>
          <p:nvSpPr>
            <p:cNvPr id="49239" name="Rectangle 69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0" name="Text Box 70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49213" name="Group 71"/>
          <p:cNvGrpSpPr>
            <a:grpSpLocks/>
          </p:cNvGrpSpPr>
          <p:nvPr/>
        </p:nvGrpSpPr>
        <p:grpSpPr bwMode="auto">
          <a:xfrm>
            <a:off x="3651250" y="4970463"/>
            <a:ext cx="323850" cy="366712"/>
            <a:chOff x="2954" y="2441"/>
            <a:chExt cx="207" cy="231"/>
          </a:xfrm>
        </p:grpSpPr>
        <p:sp>
          <p:nvSpPr>
            <p:cNvPr id="49237" name="Rectangle 7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Text Box 73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49214" name="Text Box 74"/>
          <p:cNvSpPr txBox="1">
            <a:spLocks noChangeArrowheads="1"/>
          </p:cNvSpPr>
          <p:nvPr/>
        </p:nvSpPr>
        <p:spPr bwMode="auto">
          <a:xfrm>
            <a:off x="12112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15" name="Text Box 75"/>
          <p:cNvSpPr txBox="1">
            <a:spLocks noChangeArrowheads="1"/>
          </p:cNvSpPr>
          <p:nvPr/>
        </p:nvSpPr>
        <p:spPr bwMode="auto">
          <a:xfrm>
            <a:off x="17637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16" name="Text Box 76"/>
          <p:cNvSpPr txBox="1">
            <a:spLocks noChangeArrowheads="1"/>
          </p:cNvSpPr>
          <p:nvPr/>
        </p:nvSpPr>
        <p:spPr bwMode="auto">
          <a:xfrm>
            <a:off x="10731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17" name="Text Box 77"/>
          <p:cNvSpPr txBox="1">
            <a:spLocks noChangeArrowheads="1"/>
          </p:cNvSpPr>
          <p:nvPr/>
        </p:nvSpPr>
        <p:spPr bwMode="auto">
          <a:xfrm>
            <a:off x="23733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9218" name="Text Box 78"/>
          <p:cNvSpPr txBox="1">
            <a:spLocks noChangeArrowheads="1"/>
          </p:cNvSpPr>
          <p:nvPr/>
        </p:nvSpPr>
        <p:spPr bwMode="auto">
          <a:xfrm>
            <a:off x="22733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19" name="Text Box 79"/>
          <p:cNvSpPr txBox="1">
            <a:spLocks noChangeArrowheads="1"/>
          </p:cNvSpPr>
          <p:nvPr/>
        </p:nvSpPr>
        <p:spPr bwMode="auto">
          <a:xfrm>
            <a:off x="28448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49220" name="Text Box 80"/>
          <p:cNvSpPr txBox="1">
            <a:spLocks noChangeArrowheads="1"/>
          </p:cNvSpPr>
          <p:nvPr/>
        </p:nvSpPr>
        <p:spPr bwMode="auto">
          <a:xfrm>
            <a:off x="34163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49221" name="Text Box 81"/>
          <p:cNvSpPr txBox="1">
            <a:spLocks noChangeArrowheads="1"/>
          </p:cNvSpPr>
          <p:nvPr/>
        </p:nvSpPr>
        <p:spPr bwMode="auto">
          <a:xfrm>
            <a:off x="33734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9222" name="Text Box 82"/>
          <p:cNvSpPr txBox="1">
            <a:spLocks noChangeArrowheads="1"/>
          </p:cNvSpPr>
          <p:nvPr/>
        </p:nvSpPr>
        <p:spPr bwMode="auto">
          <a:xfrm>
            <a:off x="22066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49223" name="Text Box 83"/>
          <p:cNvSpPr txBox="1">
            <a:spLocks noChangeArrowheads="1"/>
          </p:cNvSpPr>
          <p:nvPr/>
        </p:nvSpPr>
        <p:spPr bwMode="auto">
          <a:xfrm>
            <a:off x="16494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49224" name="Line 84"/>
          <p:cNvSpPr>
            <a:spLocks noChangeShapeType="1"/>
          </p:cNvSpPr>
          <p:nvPr/>
        </p:nvSpPr>
        <p:spPr bwMode="auto">
          <a:xfrm>
            <a:off x="11239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225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8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26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9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27" name="Line 88"/>
          <p:cNvSpPr>
            <a:spLocks noChangeShapeType="1"/>
          </p:cNvSpPr>
          <p:nvPr/>
        </p:nvSpPr>
        <p:spPr bwMode="auto">
          <a:xfrm>
            <a:off x="228600" y="22860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9228" name="Group 89"/>
          <p:cNvGrpSpPr>
            <a:grpSpLocks/>
          </p:cNvGrpSpPr>
          <p:nvPr/>
        </p:nvGrpSpPr>
        <p:grpSpPr bwMode="auto">
          <a:xfrm>
            <a:off x="4046538" y="3668713"/>
            <a:ext cx="5097462" cy="2655887"/>
            <a:chOff x="2549" y="2311"/>
            <a:chExt cx="3211" cy="1673"/>
          </a:xfrm>
        </p:grpSpPr>
        <p:sp>
          <p:nvSpPr>
            <p:cNvPr id="49233" name="Line 90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8971" name="Rectangle 91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49235" name="Text Box 92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49236" name="Freeform 93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29" name="Group 99"/>
          <p:cNvGrpSpPr>
            <a:grpSpLocks/>
          </p:cNvGrpSpPr>
          <p:nvPr/>
        </p:nvGrpSpPr>
        <p:grpSpPr bwMode="auto">
          <a:xfrm>
            <a:off x="4343400" y="2057400"/>
            <a:ext cx="3657600" cy="2781300"/>
            <a:chOff x="2736" y="1296"/>
            <a:chExt cx="2304" cy="1752"/>
          </a:xfrm>
        </p:grpSpPr>
        <p:sp>
          <p:nvSpPr>
            <p:cNvPr id="49231" name="Oval 96"/>
            <p:cNvSpPr>
              <a:spLocks noChangeArrowheads="1"/>
            </p:cNvSpPr>
            <p:nvPr/>
          </p:nvSpPr>
          <p:spPr bwMode="auto">
            <a:xfrm>
              <a:off x="2736" y="1296"/>
              <a:ext cx="2304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232" name="AutoShape 97"/>
            <p:cNvCxnSpPr>
              <a:cxnSpLocks noChangeShapeType="1"/>
              <a:stCxn id="49231" idx="4"/>
            </p:cNvCxnSpPr>
            <p:nvPr/>
          </p:nvCxnSpPr>
          <p:spPr bwMode="auto">
            <a:xfrm>
              <a:off x="3888" y="1593"/>
              <a:ext cx="336" cy="1455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230" name="AutoShape 98"/>
          <p:cNvSpPr>
            <a:spLocks noChangeArrowheads="1"/>
          </p:cNvSpPr>
          <p:nvPr/>
        </p:nvSpPr>
        <p:spPr bwMode="auto">
          <a:xfrm>
            <a:off x="4648200" y="4800600"/>
            <a:ext cx="411480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66700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9564" y="1516063"/>
            <a:ext cx="7691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  <a:p>
            <a:r>
              <a:rPr lang="en-US" b="0" dirty="0">
                <a:latin typeface="Arial" charset="0"/>
              </a:rPr>
              <a:t>ADE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41575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694113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294438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7575550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16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Line 19"/>
          <p:cNvSpPr>
            <a:spLocks noChangeShapeType="1"/>
          </p:cNvSpPr>
          <p:nvPr/>
        </p:nvSpPr>
        <p:spPr bwMode="auto">
          <a:xfrm>
            <a:off x="228600" y="25908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219" name="Freeform 20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Freeform 21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Oval 22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Rectangle 25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25" name="Oval 26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Oval 27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Rectangle 30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30" name="Oval 31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Oval 32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Line 33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Line 34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35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35" name="Oval 36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Oval 37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Line 38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39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Rectangle 40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0" name="Oval 41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Oval 42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Line 43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Line 44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Rectangle 45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5" name="Oval 46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7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Line 48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Rectangle 50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1249" name="Oval 51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Freeform 52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Freeform 53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2" name="Freeform 54"/>
          <p:cNvSpPr>
            <a:spLocks/>
          </p:cNvSpPr>
          <p:nvPr/>
        </p:nvSpPr>
        <p:spPr bwMode="auto">
          <a:xfrm>
            <a:off x="3076575" y="5262563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3" name="Freeform 55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4" name="Freeform 56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5" name="Freeform 57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Freeform 58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Freeform 59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58" name="Group 60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1291" name="Rectangle 6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2" name="Text Box 62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1259" name="Group 63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1289" name="Rectangle 6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0" name="Text Box 65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1260" name="Group 66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1287" name="Rectangle 6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8" name="Text Box 68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1261" name="Group 69"/>
          <p:cNvGrpSpPr>
            <a:grpSpLocks/>
          </p:cNvGrpSpPr>
          <p:nvPr/>
        </p:nvGrpSpPr>
        <p:grpSpPr bwMode="auto">
          <a:xfrm>
            <a:off x="2643188" y="4418013"/>
            <a:ext cx="349250" cy="366712"/>
            <a:chOff x="2946" y="2441"/>
            <a:chExt cx="223" cy="231"/>
          </a:xfrm>
        </p:grpSpPr>
        <p:sp>
          <p:nvSpPr>
            <p:cNvPr id="51285" name="Rectangle 70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6" name="Text Box 71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1262" name="Group 72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1283" name="Rectangle 73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4" name="Text Box 74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1263" name="Group 75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1281" name="Rectangle 7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2" name="Text Box 77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1264" name="Text Box 78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65" name="Text Box 79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66" name="Text Box 80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67" name="Text Box 81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1268" name="Text Box 82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69" name="Text Box 83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1270" name="Text Box 84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1271" name="Text Box 85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1272" name="Text Box 86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1273" name="Text Box 87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1274" name="Line 88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5" name="Freeform 89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76" name="Group 93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1277" name="Line 94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51" name="Rectangle 95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1279" name="Text Box 96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1280" name="Freeform 97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853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reeform 2"/>
          <p:cNvSpPr>
            <a:spLocks/>
          </p:cNvSpPr>
          <p:nvPr/>
        </p:nvSpPr>
        <p:spPr bwMode="auto">
          <a:xfrm>
            <a:off x="2808288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Freeform 3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74638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387475" y="1516063"/>
            <a:ext cx="9191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  <a:p>
            <a:r>
              <a:rPr lang="en-US" b="0" dirty="0">
                <a:latin typeface="Arial" charset="0"/>
              </a:rPr>
              <a:t>ADE</a:t>
            </a:r>
          </a:p>
          <a:p>
            <a:r>
              <a:rPr lang="en-US" b="0" dirty="0">
                <a:latin typeface="Arial" charset="0"/>
              </a:rPr>
              <a:t>ADEB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449513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702050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3023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583488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3266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Line 21"/>
          <p:cNvSpPr>
            <a:spLocks noChangeShapeType="1"/>
          </p:cNvSpPr>
          <p:nvPr/>
        </p:nvSpPr>
        <p:spPr bwMode="auto">
          <a:xfrm>
            <a:off x="228600" y="28956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69" name="Freeform 22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Freeform 23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4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5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75" name="Oval 28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Oval 29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Line 30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8" name="Line 31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80" name="Oval 33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4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Rectangle 37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85" name="Oval 38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9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Line 40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Line 41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2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0" name="Oval 43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Oval 44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45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Line 46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Rectangle 47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5" name="Oval 48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Oval 49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50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2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3299" name="Oval 53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Freeform 54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Freeform 55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Freeform 56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Freeform 57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4" name="Freeform 58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Freeform 59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6" name="Freeform 60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307" name="Group 61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3342" name="Rectangle 6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3" name="Text Box 63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3308" name="Group 64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3340" name="Rectangle 6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41" name="Text Box 66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3309" name="Group 67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3338" name="Rectangle 6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9" name="Text Box 69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3310" name="Group 70"/>
          <p:cNvGrpSpPr>
            <a:grpSpLocks/>
          </p:cNvGrpSpPr>
          <p:nvPr/>
        </p:nvGrpSpPr>
        <p:grpSpPr bwMode="auto">
          <a:xfrm>
            <a:off x="2643188" y="4418013"/>
            <a:ext cx="349250" cy="366712"/>
            <a:chOff x="2946" y="2441"/>
            <a:chExt cx="223" cy="231"/>
          </a:xfrm>
        </p:grpSpPr>
        <p:sp>
          <p:nvSpPr>
            <p:cNvPr id="53336" name="Rectangle 7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7" name="Text Box 72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3311" name="Group 73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3334" name="Rectangle 7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5" name="Text Box 75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3312" name="Group 76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3332" name="Rectangle 7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33" name="Text Box 78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3313" name="Text Box 79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14" name="Text Box 80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15" name="Text Box 81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6" name="Text Box 82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3317" name="Text Box 83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8" name="Text Box 84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3319" name="Text Box 85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3320" name="Text Box 86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3321" name="Text Box 87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3322" name="Text Box 88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3323" name="Line 89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4" name="Line 90"/>
          <p:cNvSpPr>
            <a:spLocks noChangeShapeType="1"/>
          </p:cNvSpPr>
          <p:nvPr/>
        </p:nvSpPr>
        <p:spPr bwMode="auto">
          <a:xfrm flipV="1">
            <a:off x="1143000" y="4719638"/>
            <a:ext cx="495300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Freeform 91"/>
          <p:cNvSpPr>
            <a:spLocks/>
          </p:cNvSpPr>
          <p:nvPr/>
        </p:nvSpPr>
        <p:spPr bwMode="auto">
          <a:xfrm>
            <a:off x="3038475" y="5286375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6" name="Freeform 92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327" name="Group 96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3328" name="Line 97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202" name="Rectangle 98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3330" name="Text Box 99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3331" name="Freeform 100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0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762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212803" y="1516063"/>
            <a:ext cx="109542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  <a:p>
            <a:r>
              <a:rPr lang="en-US" b="0" dirty="0">
                <a:latin typeface="Arial" charset="0"/>
              </a:rPr>
              <a:t>ADE</a:t>
            </a:r>
          </a:p>
          <a:p>
            <a:r>
              <a:rPr lang="en-US" b="0" dirty="0">
                <a:latin typeface="Arial" charset="0"/>
              </a:rPr>
              <a:t>ADEB</a:t>
            </a:r>
          </a:p>
          <a:p>
            <a:r>
              <a:rPr lang="en-US" b="0" dirty="0">
                <a:latin typeface="Arial" charset="0"/>
              </a:rPr>
              <a:t>ADEBC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451100" y="1497013"/>
            <a:ext cx="1257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703638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303963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85075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12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4" name="Line 19"/>
          <p:cNvSpPr>
            <a:spLocks noChangeShapeType="1"/>
          </p:cNvSpPr>
          <p:nvPr/>
        </p:nvSpPr>
        <p:spPr bwMode="auto">
          <a:xfrm>
            <a:off x="228600" y="32004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315" name="Freeform 20"/>
          <p:cNvSpPr>
            <a:spLocks/>
          </p:cNvSpPr>
          <p:nvPr/>
        </p:nvSpPr>
        <p:spPr bwMode="auto">
          <a:xfrm>
            <a:off x="2808288" y="4724400"/>
            <a:ext cx="1587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Freeform 21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Freeform 22"/>
          <p:cNvSpPr>
            <a:spLocks/>
          </p:cNvSpPr>
          <p:nvPr/>
        </p:nvSpPr>
        <p:spPr bwMode="auto">
          <a:xfrm>
            <a:off x="609600" y="3810000"/>
            <a:ext cx="3571875" cy="2236788"/>
          </a:xfrm>
          <a:custGeom>
            <a:avLst/>
            <a:gdLst>
              <a:gd name="T0" fmla="*/ 0 w 2250"/>
              <a:gd name="T1" fmla="*/ 2147483647 h 1409"/>
              <a:gd name="T2" fmla="*/ 2147483647 w 2250"/>
              <a:gd name="T3" fmla="*/ 2147483647 h 1409"/>
              <a:gd name="T4" fmla="*/ 2147483647 w 2250"/>
              <a:gd name="T5" fmla="*/ 2147483647 h 1409"/>
              <a:gd name="T6" fmla="*/ 2147483647 w 2250"/>
              <a:gd name="T7" fmla="*/ 2147483647 h 1409"/>
              <a:gd name="T8" fmla="*/ 2147483647 w 2250"/>
              <a:gd name="T9" fmla="*/ 2147483647 h 1409"/>
              <a:gd name="T10" fmla="*/ 2147483647 w 2250"/>
              <a:gd name="T11" fmla="*/ 2147483647 h 1409"/>
              <a:gd name="T12" fmla="*/ 2147483647 w 2250"/>
              <a:gd name="T13" fmla="*/ 2147483647 h 1409"/>
              <a:gd name="T14" fmla="*/ 2147483647 w 2250"/>
              <a:gd name="T15" fmla="*/ 2147483647 h 1409"/>
              <a:gd name="T16" fmla="*/ 2147483647 w 2250"/>
              <a:gd name="T17" fmla="*/ 2147483647 h 1409"/>
              <a:gd name="T18" fmla="*/ 2147483647 w 2250"/>
              <a:gd name="T19" fmla="*/ 2147483647 h 1409"/>
              <a:gd name="T20" fmla="*/ 0 w 2250"/>
              <a:gd name="T21" fmla="*/ 2147483647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Freeform 23"/>
          <p:cNvSpPr>
            <a:spLocks/>
          </p:cNvSpPr>
          <p:nvPr/>
        </p:nvSpPr>
        <p:spPr bwMode="auto">
          <a:xfrm>
            <a:off x="1143000" y="4681538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730250" y="5065713"/>
            <a:ext cx="496888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>
            <a:off x="730250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>
            <a:off x="1227138" y="50546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7"/>
          <p:cNvSpPr>
            <a:spLocks noChangeArrowheads="1"/>
          </p:cNvSpPr>
          <p:nvPr/>
        </p:nvSpPr>
        <p:spPr bwMode="auto">
          <a:xfrm>
            <a:off x="730250" y="50546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23" name="Oval 28"/>
          <p:cNvSpPr>
            <a:spLocks noChangeArrowheads="1"/>
          </p:cNvSpPr>
          <p:nvPr/>
        </p:nvSpPr>
        <p:spPr bwMode="auto">
          <a:xfrm>
            <a:off x="725488" y="4960938"/>
            <a:ext cx="496887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Oval 29"/>
          <p:cNvSpPr>
            <a:spLocks noChangeArrowheads="1"/>
          </p:cNvSpPr>
          <p:nvPr/>
        </p:nvSpPr>
        <p:spPr bwMode="auto">
          <a:xfrm>
            <a:off x="1482725" y="5680075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1482725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1979613" y="56689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Rectangle 32"/>
          <p:cNvSpPr>
            <a:spLocks noChangeArrowheads="1"/>
          </p:cNvSpPr>
          <p:nvPr/>
        </p:nvSpPr>
        <p:spPr bwMode="auto">
          <a:xfrm>
            <a:off x="1482725" y="5668963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1477963" y="5575300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1476375" y="4584700"/>
            <a:ext cx="496888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5"/>
          <p:cNvSpPr>
            <a:spLocks noChangeShapeType="1"/>
          </p:cNvSpPr>
          <p:nvPr/>
        </p:nvSpPr>
        <p:spPr bwMode="auto">
          <a:xfrm>
            <a:off x="1476375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6"/>
          <p:cNvSpPr>
            <a:spLocks noChangeShapeType="1"/>
          </p:cNvSpPr>
          <p:nvPr/>
        </p:nvSpPr>
        <p:spPr bwMode="auto">
          <a:xfrm>
            <a:off x="1973263" y="457358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Rectangle 37"/>
          <p:cNvSpPr>
            <a:spLocks noChangeArrowheads="1"/>
          </p:cNvSpPr>
          <p:nvPr/>
        </p:nvSpPr>
        <p:spPr bwMode="auto">
          <a:xfrm>
            <a:off x="1476375" y="4573588"/>
            <a:ext cx="492125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1471613" y="4479925"/>
            <a:ext cx="496887" cy="150813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2560638" y="4578350"/>
            <a:ext cx="495300" cy="12858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>
            <a:off x="25606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3055938" y="4567238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7" name="Rectangle 42"/>
          <p:cNvSpPr>
            <a:spLocks noChangeArrowheads="1"/>
          </p:cNvSpPr>
          <p:nvPr/>
        </p:nvSpPr>
        <p:spPr bwMode="auto">
          <a:xfrm>
            <a:off x="2560638" y="4567238"/>
            <a:ext cx="490537" cy="7778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38" name="Oval 43"/>
          <p:cNvSpPr>
            <a:spLocks noChangeArrowheads="1"/>
          </p:cNvSpPr>
          <p:nvPr/>
        </p:nvSpPr>
        <p:spPr bwMode="auto">
          <a:xfrm>
            <a:off x="2565400" y="4478338"/>
            <a:ext cx="495300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9" name="Oval 44"/>
          <p:cNvSpPr>
            <a:spLocks noChangeArrowheads="1"/>
          </p:cNvSpPr>
          <p:nvPr/>
        </p:nvSpPr>
        <p:spPr bwMode="auto">
          <a:xfrm>
            <a:off x="2576513" y="5675313"/>
            <a:ext cx="496887" cy="128587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2576513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1" name="Line 46"/>
          <p:cNvSpPr>
            <a:spLocks noChangeShapeType="1"/>
          </p:cNvSpPr>
          <p:nvPr/>
        </p:nvSpPr>
        <p:spPr bwMode="auto">
          <a:xfrm>
            <a:off x="3073400" y="566420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2" name="Rectangle 47"/>
          <p:cNvSpPr>
            <a:spLocks noChangeArrowheads="1"/>
          </p:cNvSpPr>
          <p:nvPr/>
        </p:nvSpPr>
        <p:spPr bwMode="auto">
          <a:xfrm>
            <a:off x="2576513" y="5664200"/>
            <a:ext cx="492125" cy="7778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43" name="Oval 48"/>
          <p:cNvSpPr>
            <a:spLocks noChangeArrowheads="1"/>
          </p:cNvSpPr>
          <p:nvPr/>
        </p:nvSpPr>
        <p:spPr bwMode="auto">
          <a:xfrm>
            <a:off x="2571750" y="5570538"/>
            <a:ext cx="496888" cy="1508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4" name="Oval 49"/>
          <p:cNvSpPr>
            <a:spLocks noChangeArrowheads="1"/>
          </p:cNvSpPr>
          <p:nvPr/>
        </p:nvSpPr>
        <p:spPr bwMode="auto">
          <a:xfrm>
            <a:off x="3473450" y="5133975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5" name="Line 50"/>
          <p:cNvSpPr>
            <a:spLocks noChangeShapeType="1"/>
          </p:cNvSpPr>
          <p:nvPr/>
        </p:nvSpPr>
        <p:spPr bwMode="auto">
          <a:xfrm>
            <a:off x="3473450" y="512286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6" name="Rectangle 52"/>
          <p:cNvSpPr>
            <a:spLocks noChangeArrowheads="1"/>
          </p:cNvSpPr>
          <p:nvPr/>
        </p:nvSpPr>
        <p:spPr bwMode="auto">
          <a:xfrm>
            <a:off x="3473450" y="5122863"/>
            <a:ext cx="492125" cy="777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sz="1800" b="0">
              <a:latin typeface="Arial" charset="0"/>
            </a:endParaRPr>
          </a:p>
        </p:txBody>
      </p:sp>
      <p:sp>
        <p:nvSpPr>
          <p:cNvPr id="55347" name="Oval 53"/>
          <p:cNvSpPr>
            <a:spLocks noChangeArrowheads="1"/>
          </p:cNvSpPr>
          <p:nvPr/>
        </p:nvSpPr>
        <p:spPr bwMode="auto">
          <a:xfrm>
            <a:off x="3468688" y="5029200"/>
            <a:ext cx="496887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48" name="Freeform 54"/>
          <p:cNvSpPr>
            <a:spLocks/>
          </p:cNvSpPr>
          <p:nvPr/>
        </p:nvSpPr>
        <p:spPr bwMode="auto">
          <a:xfrm>
            <a:off x="1724025" y="4733925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214748364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49" name="Freeform 55"/>
          <p:cNvSpPr>
            <a:spLocks/>
          </p:cNvSpPr>
          <p:nvPr/>
        </p:nvSpPr>
        <p:spPr bwMode="auto">
          <a:xfrm>
            <a:off x="1985963" y="4710113"/>
            <a:ext cx="800100" cy="95250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0" name="Freeform 56"/>
          <p:cNvSpPr>
            <a:spLocks/>
          </p:cNvSpPr>
          <p:nvPr/>
        </p:nvSpPr>
        <p:spPr bwMode="auto">
          <a:xfrm>
            <a:off x="1995488" y="5710238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Freeform 57"/>
          <p:cNvSpPr>
            <a:spLocks/>
          </p:cNvSpPr>
          <p:nvPr/>
        </p:nvSpPr>
        <p:spPr bwMode="auto">
          <a:xfrm>
            <a:off x="1057275" y="5195888"/>
            <a:ext cx="438150" cy="419100"/>
          </a:xfrm>
          <a:custGeom>
            <a:avLst/>
            <a:gdLst>
              <a:gd name="T0" fmla="*/ 2147483647 w 276"/>
              <a:gd name="T1" fmla="*/ 2147483647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2" name="Freeform 58"/>
          <p:cNvSpPr>
            <a:spLocks/>
          </p:cNvSpPr>
          <p:nvPr/>
        </p:nvSpPr>
        <p:spPr bwMode="auto">
          <a:xfrm>
            <a:off x="1985963" y="4614863"/>
            <a:ext cx="581025" cy="1587"/>
          </a:xfrm>
          <a:custGeom>
            <a:avLst/>
            <a:gdLst>
              <a:gd name="T0" fmla="*/ 2147483647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3" name="Freeform 59"/>
          <p:cNvSpPr>
            <a:spLocks/>
          </p:cNvSpPr>
          <p:nvPr/>
        </p:nvSpPr>
        <p:spPr bwMode="auto">
          <a:xfrm>
            <a:off x="3057525" y="4610100"/>
            <a:ext cx="628650" cy="423863"/>
          </a:xfrm>
          <a:custGeom>
            <a:avLst/>
            <a:gdLst>
              <a:gd name="T0" fmla="*/ 2147483647 w 396"/>
              <a:gd name="T1" fmla="*/ 214748364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4" name="Freeform 60"/>
          <p:cNvSpPr>
            <a:spLocks/>
          </p:cNvSpPr>
          <p:nvPr/>
        </p:nvSpPr>
        <p:spPr bwMode="auto">
          <a:xfrm>
            <a:off x="966788" y="3929063"/>
            <a:ext cx="1762125" cy="1023937"/>
          </a:xfrm>
          <a:custGeom>
            <a:avLst/>
            <a:gdLst>
              <a:gd name="T0" fmla="*/ 2147483647 w 1110"/>
              <a:gd name="T1" fmla="*/ 2147483647 h 645"/>
              <a:gd name="T2" fmla="*/ 0 w 1110"/>
              <a:gd name="T3" fmla="*/ 2147483647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55" name="Group 61"/>
          <p:cNvGrpSpPr>
            <a:grpSpLocks/>
          </p:cNvGrpSpPr>
          <p:nvPr/>
        </p:nvGrpSpPr>
        <p:grpSpPr bwMode="auto">
          <a:xfrm>
            <a:off x="801688" y="4903788"/>
            <a:ext cx="336550" cy="366712"/>
            <a:chOff x="2950" y="2441"/>
            <a:chExt cx="215" cy="231"/>
          </a:xfrm>
        </p:grpSpPr>
        <p:sp>
          <p:nvSpPr>
            <p:cNvPr id="55391" name="Rectangle 62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2" name="Text Box 63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A</a:t>
              </a:r>
            </a:p>
          </p:txBody>
        </p:sp>
      </p:grpSp>
      <p:grpSp>
        <p:nvGrpSpPr>
          <p:cNvPr id="55356" name="Group 64"/>
          <p:cNvGrpSpPr>
            <a:grpSpLocks/>
          </p:cNvGrpSpPr>
          <p:nvPr/>
        </p:nvGrpSpPr>
        <p:grpSpPr bwMode="auto">
          <a:xfrm>
            <a:off x="2659063" y="5513388"/>
            <a:ext cx="336550" cy="366712"/>
            <a:chOff x="2950" y="2441"/>
            <a:chExt cx="215" cy="231"/>
          </a:xfrm>
        </p:grpSpPr>
        <p:sp>
          <p:nvSpPr>
            <p:cNvPr id="55389" name="Rectangle 65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0" name="Text Box 66"/>
            <p:cNvSpPr txBox="1">
              <a:spLocks noChangeArrowheads="1"/>
            </p:cNvSpPr>
            <p:nvPr/>
          </p:nvSpPr>
          <p:spPr bwMode="auto">
            <a:xfrm>
              <a:off x="2950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E</a:t>
              </a:r>
            </a:p>
          </p:txBody>
        </p:sp>
      </p:grpSp>
      <p:grpSp>
        <p:nvGrpSpPr>
          <p:cNvPr id="55357" name="Group 67"/>
          <p:cNvGrpSpPr>
            <a:grpSpLocks/>
          </p:cNvGrpSpPr>
          <p:nvPr/>
        </p:nvGrpSpPr>
        <p:grpSpPr bwMode="auto">
          <a:xfrm>
            <a:off x="1571625" y="5508625"/>
            <a:ext cx="349250" cy="366713"/>
            <a:chOff x="2946" y="2441"/>
            <a:chExt cx="223" cy="231"/>
          </a:xfrm>
        </p:grpSpPr>
        <p:sp>
          <p:nvSpPr>
            <p:cNvPr id="55387" name="Rectangle 68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8" name="Text Box 69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D</a:t>
              </a:r>
            </a:p>
          </p:txBody>
        </p:sp>
      </p:grpSp>
      <p:grpSp>
        <p:nvGrpSpPr>
          <p:cNvPr id="55358" name="Group 70"/>
          <p:cNvGrpSpPr>
            <a:grpSpLocks/>
          </p:cNvGrpSpPr>
          <p:nvPr/>
        </p:nvGrpSpPr>
        <p:grpSpPr bwMode="auto">
          <a:xfrm>
            <a:off x="2643188" y="4419600"/>
            <a:ext cx="349250" cy="366713"/>
            <a:chOff x="2946" y="2441"/>
            <a:chExt cx="223" cy="231"/>
          </a:xfrm>
        </p:grpSpPr>
        <p:sp>
          <p:nvSpPr>
            <p:cNvPr id="55385" name="Rectangle 7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6" name="Text Box 72"/>
            <p:cNvSpPr txBox="1">
              <a:spLocks noChangeArrowheads="1"/>
            </p:cNvSpPr>
            <p:nvPr/>
          </p:nvSpPr>
          <p:spPr bwMode="auto">
            <a:xfrm>
              <a:off x="2946" y="2441"/>
              <a:ext cx="2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C</a:t>
              </a:r>
            </a:p>
          </p:txBody>
        </p:sp>
      </p:grpSp>
      <p:grpSp>
        <p:nvGrpSpPr>
          <p:cNvPr id="55359" name="Group 73"/>
          <p:cNvGrpSpPr>
            <a:grpSpLocks/>
          </p:cNvGrpSpPr>
          <p:nvPr/>
        </p:nvGrpSpPr>
        <p:grpSpPr bwMode="auto">
          <a:xfrm>
            <a:off x="1565275" y="4418013"/>
            <a:ext cx="336550" cy="366712"/>
            <a:chOff x="2951" y="2441"/>
            <a:chExt cx="215" cy="231"/>
          </a:xfrm>
        </p:grpSpPr>
        <p:sp>
          <p:nvSpPr>
            <p:cNvPr id="55383" name="Rectangle 74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4" name="Text Box 75"/>
            <p:cNvSpPr txBox="1">
              <a:spLocks noChangeArrowheads="1"/>
            </p:cNvSpPr>
            <p:nvPr/>
          </p:nvSpPr>
          <p:spPr bwMode="auto">
            <a:xfrm>
              <a:off x="2951" y="2441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B</a:t>
              </a:r>
            </a:p>
          </p:txBody>
        </p:sp>
      </p:grpSp>
      <p:grpSp>
        <p:nvGrpSpPr>
          <p:cNvPr id="55360" name="Group 76"/>
          <p:cNvGrpSpPr>
            <a:grpSpLocks/>
          </p:cNvGrpSpPr>
          <p:nvPr/>
        </p:nvGrpSpPr>
        <p:grpSpPr bwMode="auto">
          <a:xfrm>
            <a:off x="3575050" y="4970463"/>
            <a:ext cx="323850" cy="366712"/>
            <a:chOff x="2954" y="2441"/>
            <a:chExt cx="207" cy="231"/>
          </a:xfrm>
        </p:grpSpPr>
        <p:sp>
          <p:nvSpPr>
            <p:cNvPr id="55381" name="Rectangle 77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2" name="Text Box 78"/>
            <p:cNvSpPr txBox="1">
              <a:spLocks noChangeArrowheads="1"/>
            </p:cNvSpPr>
            <p:nvPr/>
          </p:nvSpPr>
          <p:spPr bwMode="auto">
            <a:xfrm>
              <a:off x="2954" y="2441"/>
              <a:ext cx="2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F</a:t>
              </a:r>
            </a:p>
          </p:txBody>
        </p:sp>
      </p:grpSp>
      <p:sp>
        <p:nvSpPr>
          <p:cNvPr id="55361" name="Text Box 79"/>
          <p:cNvSpPr txBox="1">
            <a:spLocks noChangeArrowheads="1"/>
          </p:cNvSpPr>
          <p:nvPr/>
        </p:nvSpPr>
        <p:spPr bwMode="auto">
          <a:xfrm>
            <a:off x="1135063" y="45989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2" name="Text Box 80"/>
          <p:cNvSpPr txBox="1">
            <a:spLocks noChangeArrowheads="1"/>
          </p:cNvSpPr>
          <p:nvPr/>
        </p:nvSpPr>
        <p:spPr bwMode="auto">
          <a:xfrm>
            <a:off x="1687513" y="4946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3" name="Text Box 81"/>
          <p:cNvSpPr txBox="1">
            <a:spLocks noChangeArrowheads="1"/>
          </p:cNvSpPr>
          <p:nvPr/>
        </p:nvSpPr>
        <p:spPr bwMode="auto">
          <a:xfrm>
            <a:off x="996950" y="52847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4" name="Text Box 82"/>
          <p:cNvSpPr txBox="1">
            <a:spLocks noChangeArrowheads="1"/>
          </p:cNvSpPr>
          <p:nvPr/>
        </p:nvSpPr>
        <p:spPr bwMode="auto">
          <a:xfrm>
            <a:off x="2297113" y="5094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5365" name="Text Box 83"/>
          <p:cNvSpPr txBox="1">
            <a:spLocks noChangeArrowheads="1"/>
          </p:cNvSpPr>
          <p:nvPr/>
        </p:nvSpPr>
        <p:spPr bwMode="auto">
          <a:xfrm>
            <a:off x="2197100" y="5656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6" name="Text Box 84"/>
          <p:cNvSpPr txBox="1">
            <a:spLocks noChangeArrowheads="1"/>
          </p:cNvSpPr>
          <p:nvPr/>
        </p:nvSpPr>
        <p:spPr bwMode="auto">
          <a:xfrm>
            <a:off x="2768600" y="49752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1</a:t>
            </a:r>
          </a:p>
        </p:txBody>
      </p:sp>
      <p:sp>
        <p:nvSpPr>
          <p:cNvPr id="55367" name="Text Box 85"/>
          <p:cNvSpPr txBox="1">
            <a:spLocks noChangeArrowheads="1"/>
          </p:cNvSpPr>
          <p:nvPr/>
        </p:nvSpPr>
        <p:spPr bwMode="auto">
          <a:xfrm>
            <a:off x="3340100" y="53943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2</a:t>
            </a:r>
          </a:p>
        </p:txBody>
      </p:sp>
      <p:sp>
        <p:nvSpPr>
          <p:cNvPr id="55368" name="Text Box 86"/>
          <p:cNvSpPr txBox="1">
            <a:spLocks noChangeArrowheads="1"/>
          </p:cNvSpPr>
          <p:nvPr/>
        </p:nvSpPr>
        <p:spPr bwMode="auto">
          <a:xfrm>
            <a:off x="3297238" y="4541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5369" name="Text Box 87"/>
          <p:cNvSpPr txBox="1">
            <a:spLocks noChangeArrowheads="1"/>
          </p:cNvSpPr>
          <p:nvPr/>
        </p:nvSpPr>
        <p:spPr bwMode="auto">
          <a:xfrm>
            <a:off x="2130425" y="4303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3</a:t>
            </a:r>
          </a:p>
        </p:txBody>
      </p:sp>
      <p:sp>
        <p:nvSpPr>
          <p:cNvPr id="55370" name="Text Box 88"/>
          <p:cNvSpPr txBox="1">
            <a:spLocks noChangeArrowheads="1"/>
          </p:cNvSpPr>
          <p:nvPr/>
        </p:nvSpPr>
        <p:spPr bwMode="auto">
          <a:xfrm>
            <a:off x="1573213" y="38798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800" b="0">
                <a:latin typeface="Arial" charset="0"/>
              </a:rPr>
              <a:t>5</a:t>
            </a:r>
          </a:p>
        </p:txBody>
      </p:sp>
      <p:sp>
        <p:nvSpPr>
          <p:cNvPr id="55371" name="Line 89"/>
          <p:cNvSpPr>
            <a:spLocks noChangeShapeType="1"/>
          </p:cNvSpPr>
          <p:nvPr/>
        </p:nvSpPr>
        <p:spPr bwMode="auto">
          <a:xfrm>
            <a:off x="1047750" y="5176838"/>
            <a:ext cx="447675" cy="447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2" name="Line 90"/>
          <p:cNvSpPr>
            <a:spLocks noChangeShapeType="1"/>
          </p:cNvSpPr>
          <p:nvPr/>
        </p:nvSpPr>
        <p:spPr bwMode="auto">
          <a:xfrm flipV="1">
            <a:off x="1143000" y="4719638"/>
            <a:ext cx="495300" cy="257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3" name="Freeform 91"/>
          <p:cNvSpPr>
            <a:spLocks/>
          </p:cNvSpPr>
          <p:nvPr/>
        </p:nvSpPr>
        <p:spPr bwMode="auto">
          <a:xfrm>
            <a:off x="3038475" y="5286375"/>
            <a:ext cx="581025" cy="428625"/>
          </a:xfrm>
          <a:custGeom>
            <a:avLst/>
            <a:gdLst>
              <a:gd name="T0" fmla="*/ 0 w 366"/>
              <a:gd name="T1" fmla="*/ 2147483647 h 270"/>
              <a:gd name="T2" fmla="*/ 2147483647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4" name="Freeform 92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75" name="Freeform 93"/>
          <p:cNvSpPr>
            <a:spLocks/>
          </p:cNvSpPr>
          <p:nvPr/>
        </p:nvSpPr>
        <p:spPr bwMode="auto">
          <a:xfrm>
            <a:off x="2809875" y="4724400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2147483647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76" name="Group 97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5377" name="Line 98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5251" name="Rectangle 99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5379" name="Text Box 100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5380" name="Freeform 101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3403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7338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070028" y="1516063"/>
            <a:ext cx="12493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</a:t>
            </a:r>
            <a:r>
              <a:rPr lang="en-US" b="0" dirty="0">
                <a:latin typeface="Arial" charset="0"/>
              </a:rPr>
              <a:t>S</a:t>
            </a: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  <a:p>
            <a:r>
              <a:rPr lang="en-US" b="0" dirty="0">
                <a:latin typeface="Arial" charset="0"/>
              </a:rPr>
              <a:t>ADE</a:t>
            </a:r>
          </a:p>
          <a:p>
            <a:r>
              <a:rPr lang="en-US" b="0" dirty="0">
                <a:latin typeface="Arial" charset="0"/>
              </a:rPr>
              <a:t>ADEB</a:t>
            </a:r>
          </a:p>
          <a:p>
            <a:r>
              <a:rPr lang="en-US" b="0" dirty="0">
                <a:latin typeface="Arial" charset="0"/>
              </a:rPr>
              <a:t>ADEBC</a:t>
            </a:r>
          </a:p>
          <a:p>
            <a:r>
              <a:rPr lang="en-US" b="0" dirty="0">
                <a:latin typeface="Arial" charset="0"/>
              </a:rPr>
              <a:t>ADEBCF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462213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714750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315075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596188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360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1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2" name="Line 19"/>
          <p:cNvSpPr>
            <a:spLocks noChangeShapeType="1"/>
          </p:cNvSpPr>
          <p:nvPr/>
        </p:nvSpPr>
        <p:spPr bwMode="auto">
          <a:xfrm>
            <a:off x="228600" y="35052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57363" name="Group 20"/>
          <p:cNvGrpSpPr>
            <a:grpSpLocks/>
          </p:cNvGrpSpPr>
          <p:nvPr/>
        </p:nvGrpSpPr>
        <p:grpSpPr bwMode="auto">
          <a:xfrm>
            <a:off x="533400" y="3810000"/>
            <a:ext cx="3571875" cy="2236788"/>
            <a:chOff x="336" y="2400"/>
            <a:chExt cx="2250" cy="1409"/>
          </a:xfrm>
        </p:grpSpPr>
        <p:sp>
          <p:nvSpPr>
            <p:cNvPr id="57369" name="Freeform 21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Freeform 22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Oval 23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4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5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Rectangle 26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75" name="Oval 27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Oval 28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29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0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Rectangle 31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80" name="Oval 32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Oval 33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2" name="Line 34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Line 35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Rectangle 36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85" name="Oval 37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Oval 38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Line 39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Line 40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9" name="Rectangle 41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90" name="Oval 42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Oval 43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Line 44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45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Rectangle 46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395" name="Oval 47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Oval 48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49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8" name="Line 50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9" name="Rectangle 51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7400" name="Oval 52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Freeform 53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Freeform 54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Freeform 55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4" name="Freeform 56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Freeform 57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Freeform 58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Freeform 59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Freeform 60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9" name="Freeform 61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410" name="Group 62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57438" name="Rectangle 6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9" name="Text Box 64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57411" name="Group 65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57436" name="Rectangle 6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Text Box 6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57412" name="Group 68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57434" name="Rectangle 6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5" name="Text Box 70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57413" name="Group 71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57432" name="Rectangle 7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3" name="Text Box 7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57414" name="Group 74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57430" name="Rectangle 7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1" name="Text Box 76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57415" name="Group 77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57428" name="Rectangle 7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29" name="Text Box 79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57416" name="Text Box 80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17" name="Text Box 81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18" name="Text Box 82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19" name="Text Box 83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7420" name="Text Box 84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21" name="Text Box 85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7422" name="Text Box 86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7423" name="Text Box 87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7424" name="Text Box 88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7425" name="Text Box 89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7426" name="Line 90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27" name="Line 91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64" name="Group 95"/>
          <p:cNvGrpSpPr>
            <a:grpSpLocks/>
          </p:cNvGrpSpPr>
          <p:nvPr/>
        </p:nvGrpSpPr>
        <p:grpSpPr bwMode="auto">
          <a:xfrm>
            <a:off x="4040188" y="3668713"/>
            <a:ext cx="5097462" cy="2655887"/>
            <a:chOff x="2549" y="2311"/>
            <a:chExt cx="3211" cy="1673"/>
          </a:xfrm>
        </p:grpSpPr>
        <p:sp>
          <p:nvSpPr>
            <p:cNvPr id="57365" name="Line 96"/>
            <p:cNvSpPr>
              <a:spLocks noChangeShapeType="1"/>
            </p:cNvSpPr>
            <p:nvPr/>
          </p:nvSpPr>
          <p:spPr bwMode="auto">
            <a:xfrm>
              <a:off x="2549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297" name="Rectangle 97"/>
            <p:cNvSpPr>
              <a:spLocks noChangeArrowheads="1"/>
            </p:cNvSpPr>
            <p:nvPr/>
          </p:nvSpPr>
          <p:spPr bwMode="auto">
            <a:xfrm>
              <a:off x="2736" y="2400"/>
              <a:ext cx="2976" cy="158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488" tIns="44450" rIns="90488" bIns="44450" anchor="ctr"/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57367" name="Text Box 98"/>
            <p:cNvSpPr txBox="1">
              <a:spLocks noChangeArrowheads="1"/>
            </p:cNvSpPr>
            <p:nvPr/>
          </p:nvSpPr>
          <p:spPr bwMode="auto">
            <a:xfrm>
              <a:off x="2879" y="2311"/>
              <a:ext cx="2881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 dirty="0">
                  <a:latin typeface="Arial" charset="0"/>
                </a:rPr>
                <a:t>…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8   </a:t>
              </a:r>
              <a:r>
                <a:rPr lang="en-US" sz="1800" i="1" dirty="0">
                  <a:latin typeface="Arial" charset="0"/>
                </a:rPr>
                <a:t>Loop</a:t>
              </a:r>
              <a:r>
                <a:rPr lang="en-US" sz="1800" b="0" i="1" dirty="0">
                  <a:latin typeface="Arial" charset="0"/>
                </a:rPr>
                <a:t> </a:t>
              </a:r>
              <a:endParaRPr lang="en-US" sz="1800" b="0" dirty="0">
                <a:latin typeface="Arial" charset="0"/>
              </a:endParaRPr>
            </a:p>
            <a:p>
              <a:pPr algn="l"/>
              <a:r>
                <a:rPr lang="en-US" sz="1800" b="0" dirty="0">
                  <a:latin typeface="Arial" charset="0"/>
                </a:rPr>
                <a:t>9      find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 </a:t>
              </a:r>
              <a:r>
                <a:rPr lang="en-US" sz="1800" b="0" dirty="0" err="1">
                  <a:latin typeface="Arial" charset="0"/>
                </a:rPr>
                <a:t>s.t.</a:t>
              </a:r>
              <a:r>
                <a:rPr lang="en-US" sz="1800" b="0" dirty="0">
                  <a:latin typeface="Arial" charset="0"/>
                </a:rPr>
                <a:t> D(w) is a minimum;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10    add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to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; </a:t>
              </a:r>
            </a:p>
            <a:p>
              <a:pPr algn="l">
                <a:buFontTx/>
                <a:buAutoNum type="arabicPlain" startAt="11"/>
              </a:pPr>
              <a:r>
                <a:rPr lang="en-US" sz="1800" b="0" dirty="0">
                  <a:latin typeface="Arial" charset="0"/>
                </a:rPr>
                <a:t>update D(v) for all </a:t>
              </a:r>
              <a:r>
                <a:rPr lang="en-US" sz="1800" dirty="0">
                  <a:latin typeface="Arial" charset="0"/>
                </a:rPr>
                <a:t>v</a:t>
              </a:r>
              <a:r>
                <a:rPr lang="en-US" sz="1800" b="0" dirty="0">
                  <a:latin typeface="Arial" charset="0"/>
                </a:rPr>
                <a:t> adjacent 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          to </a:t>
              </a:r>
              <a:r>
                <a:rPr lang="en-US" sz="1800" dirty="0">
                  <a:latin typeface="Arial" charset="0"/>
                </a:rPr>
                <a:t>w</a:t>
              </a:r>
              <a:r>
                <a:rPr lang="en-US" sz="1800" b="0" dirty="0">
                  <a:latin typeface="Arial" charset="0"/>
                </a:rPr>
                <a:t> and not in </a:t>
              </a:r>
              <a:r>
                <a:rPr lang="en-US" sz="1800" dirty="0">
                  <a:latin typeface="Arial" charset="0"/>
                </a:rPr>
                <a:t>S</a:t>
              </a:r>
              <a:r>
                <a:rPr lang="en-US" sz="1800" b="0" dirty="0">
                  <a:latin typeface="Arial" charset="0"/>
                </a:rPr>
                <a:t>: 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If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 &lt; D(v) then</a:t>
              </a:r>
            </a:p>
            <a:p>
              <a:pPr algn="l">
                <a:buFont typeface="Arial" charset="0"/>
                <a:buAutoNum type="arabicPlain" startAt="12"/>
              </a:pPr>
              <a:r>
                <a:rPr lang="en-US" sz="1800" b="0" dirty="0">
                  <a:latin typeface="Arial" charset="0"/>
                </a:rPr>
                <a:t>    D(v) = D(w) + c(</a:t>
              </a:r>
              <a:r>
                <a:rPr lang="en-US" sz="1800" b="0" dirty="0" err="1">
                  <a:latin typeface="Arial" charset="0"/>
                </a:rPr>
                <a:t>w,v</a:t>
              </a:r>
              <a:r>
                <a:rPr lang="en-US" sz="1800" b="0" dirty="0">
                  <a:latin typeface="Arial" charset="0"/>
                </a:rPr>
                <a:t>); p(v) = w;</a:t>
              </a:r>
            </a:p>
            <a:p>
              <a:pPr algn="l"/>
              <a:r>
                <a:rPr lang="en-US" sz="1800" b="0" dirty="0">
                  <a:latin typeface="Arial" charset="0"/>
                </a:rPr>
                <a:t>14    </a:t>
              </a:r>
              <a:r>
                <a:rPr lang="en-US" sz="1800" i="1" dirty="0">
                  <a:latin typeface="Arial" charset="0"/>
                </a:rPr>
                <a:t>until all nodes in S;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57368" name="Freeform 99"/>
            <p:cNvSpPr>
              <a:spLocks/>
            </p:cNvSpPr>
            <p:nvPr/>
          </p:nvSpPr>
          <p:spPr bwMode="auto">
            <a:xfrm>
              <a:off x="2784" y="2592"/>
              <a:ext cx="156" cy="1232"/>
            </a:xfrm>
            <a:custGeom>
              <a:avLst/>
              <a:gdLst>
                <a:gd name="T0" fmla="*/ 42 w 300"/>
                <a:gd name="T1" fmla="*/ 142 h 3600"/>
                <a:gd name="T2" fmla="*/ 42 w 300"/>
                <a:gd name="T3" fmla="*/ 144 h 3600"/>
                <a:gd name="T4" fmla="*/ 0 w 300"/>
                <a:gd name="T5" fmla="*/ 144 h 3600"/>
                <a:gd name="T6" fmla="*/ 0 w 300"/>
                <a:gd name="T7" fmla="*/ 0 h 3600"/>
                <a:gd name="T8" fmla="*/ 27 w 300"/>
                <a:gd name="T9" fmla="*/ 0 h 3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3600"/>
                <a:gd name="T17" fmla="*/ 300 w 300"/>
                <a:gd name="T18" fmla="*/ 3600 h 3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3600">
                  <a:moveTo>
                    <a:pt x="300" y="3546"/>
                  </a:moveTo>
                  <a:lnTo>
                    <a:pt x="300" y="3600"/>
                  </a:lnTo>
                  <a:lnTo>
                    <a:pt x="0" y="3594"/>
                  </a:ln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48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Dijkstra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s Algorithm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88925" y="1506538"/>
            <a:ext cx="7080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Step</a:t>
            </a:r>
          </a:p>
          <a:p>
            <a:r>
              <a:rPr lang="en-US" b="0">
                <a:latin typeface="Arial" charset="0"/>
              </a:rPr>
              <a:t>0</a:t>
            </a:r>
          </a:p>
          <a:p>
            <a:r>
              <a:rPr lang="en-US" b="0">
                <a:latin typeface="Arial" charset="0"/>
              </a:rPr>
              <a:t>1</a:t>
            </a:r>
          </a:p>
          <a:p>
            <a:r>
              <a:rPr lang="en-US" b="0">
                <a:latin typeface="Arial" charset="0"/>
              </a:rPr>
              <a:t>2</a:t>
            </a:r>
          </a:p>
          <a:p>
            <a:r>
              <a:rPr lang="en-US" b="0">
                <a:latin typeface="Arial" charset="0"/>
              </a:rPr>
              <a:t>3</a:t>
            </a:r>
          </a:p>
          <a:p>
            <a:r>
              <a:rPr lang="en-US" b="0">
                <a:latin typeface="Arial" charset="0"/>
              </a:rPr>
              <a:t>4</a:t>
            </a:r>
          </a:p>
          <a:p>
            <a:r>
              <a:rPr lang="en-US" b="0">
                <a:latin typeface="Arial" charset="0"/>
              </a:rPr>
              <a:t>5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065929" y="1516063"/>
            <a:ext cx="12549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 dirty="0" smtClean="0">
                <a:latin typeface="Arial" charset="0"/>
              </a:rPr>
              <a:t>set S</a:t>
            </a:r>
            <a:endParaRPr lang="en-US" b="0" dirty="0">
              <a:latin typeface="Arial" charset="0"/>
            </a:endParaRPr>
          </a:p>
          <a:p>
            <a:r>
              <a:rPr lang="en-US" b="0" dirty="0">
                <a:latin typeface="Arial" charset="0"/>
              </a:rPr>
              <a:t>A</a:t>
            </a:r>
          </a:p>
          <a:p>
            <a:r>
              <a:rPr lang="en-US" b="0" dirty="0">
                <a:latin typeface="Arial" charset="0"/>
              </a:rPr>
              <a:t>AD</a:t>
            </a:r>
          </a:p>
          <a:p>
            <a:r>
              <a:rPr lang="en-US" b="0" dirty="0">
                <a:latin typeface="Arial" charset="0"/>
              </a:rPr>
              <a:t>ADE</a:t>
            </a:r>
          </a:p>
          <a:p>
            <a:r>
              <a:rPr lang="en-US" b="0" dirty="0">
                <a:latin typeface="Arial" charset="0"/>
              </a:rPr>
              <a:t>ADEB</a:t>
            </a:r>
          </a:p>
          <a:p>
            <a:r>
              <a:rPr lang="en-US" b="0" dirty="0">
                <a:latin typeface="Arial" charset="0"/>
              </a:rPr>
              <a:t>ADEBC</a:t>
            </a:r>
          </a:p>
          <a:p>
            <a:r>
              <a:rPr lang="en-US" b="0" dirty="0">
                <a:latin typeface="Arial" charset="0"/>
              </a:rPr>
              <a:t>ADEBCF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463800" y="1497013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D(B),p(B)</a:t>
            </a:r>
          </a:p>
          <a:p>
            <a:r>
              <a:rPr lang="en-US" b="0">
                <a:latin typeface="Arial" charset="0"/>
              </a:rPr>
              <a:t>2,A</a:t>
            </a:r>
          </a:p>
          <a:p>
            <a:endParaRPr lang="en-US" b="0">
              <a:latin typeface="Arial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716338" y="1501775"/>
            <a:ext cx="1285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D(C),p(C)</a:t>
            </a:r>
          </a:p>
          <a:p>
            <a:r>
              <a:rPr lang="en-US" b="0">
                <a:latin typeface="Arial" charset="0"/>
              </a:rPr>
              <a:t>5,A</a:t>
            </a:r>
          </a:p>
          <a:p>
            <a:r>
              <a:rPr lang="en-US" b="0">
                <a:latin typeface="Arial" charset="0"/>
              </a:rPr>
              <a:t>4,D</a:t>
            </a:r>
          </a:p>
          <a:p>
            <a:r>
              <a:rPr lang="en-US" b="0">
                <a:latin typeface="Arial" charset="0"/>
              </a:rPr>
              <a:t>3,E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943475" y="1497013"/>
            <a:ext cx="128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D(D),p(D)</a:t>
            </a:r>
          </a:p>
          <a:p>
            <a:r>
              <a:rPr lang="en-US" b="0">
                <a:latin typeface="Arial" charset="0"/>
              </a:rPr>
              <a:t>1,A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316663" y="1501775"/>
            <a:ext cx="125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D(E),p(E)</a:t>
            </a: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2,D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7597775" y="1516063"/>
            <a:ext cx="1228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 b="0">
                <a:latin typeface="Arial" charset="0"/>
              </a:rPr>
              <a:t>D(F),p(F)</a:t>
            </a:r>
          </a:p>
          <a:p>
            <a:endParaRPr lang="en-US" b="0">
              <a:latin typeface="Arial" charset="0"/>
            </a:endParaRPr>
          </a:p>
          <a:p>
            <a:endParaRPr lang="en-US" b="0">
              <a:latin typeface="Arial" charset="0"/>
            </a:endParaRPr>
          </a:p>
          <a:p>
            <a:r>
              <a:rPr lang="en-US" b="0">
                <a:latin typeface="Arial" charset="0"/>
              </a:rPr>
              <a:t>4,E</a:t>
            </a: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9408" name="Object 2"/>
          <p:cNvGraphicFramePr>
            <a:graphicFrameLocks noChangeAspect="1"/>
          </p:cNvGraphicFramePr>
          <p:nvPr/>
        </p:nvGraphicFramePr>
        <p:xfrm>
          <a:off x="70104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8" name="Equation" r:id="rId4" imgW="152400" imgH="127000" progId="Equation.3">
                  <p:embed/>
                </p:oleObj>
              </mc:Choice>
              <mc:Fallback>
                <p:oleObj name="Equation" r:id="rId4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3"/>
          <p:cNvGraphicFramePr>
            <a:graphicFrameLocks noChangeAspect="1"/>
          </p:cNvGraphicFramePr>
          <p:nvPr/>
        </p:nvGraphicFramePr>
        <p:xfrm>
          <a:off x="8229600" y="1828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9" name="Equation" r:id="rId6" imgW="152400" imgH="127000" progId="Equation.3">
                  <p:embed/>
                </p:oleObj>
              </mc:Choice>
              <mc:Fallback>
                <p:oleObj name="Equation" r:id="rId6" imgW="1524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828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0" name="Group 19"/>
          <p:cNvGrpSpPr>
            <a:grpSpLocks/>
          </p:cNvGrpSpPr>
          <p:nvPr/>
        </p:nvGrpSpPr>
        <p:grpSpPr bwMode="auto">
          <a:xfrm>
            <a:off x="533400" y="3810000"/>
            <a:ext cx="3571875" cy="2236788"/>
            <a:chOff x="336" y="2400"/>
            <a:chExt cx="2250" cy="1409"/>
          </a:xfrm>
        </p:grpSpPr>
        <p:sp>
          <p:nvSpPr>
            <p:cNvPr id="59417" name="Freeform 20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Freeform 21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9" name="Oval 22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0" name="Line 23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Line 24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Rectangle 25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23" name="Oval 26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4" name="Oval 27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Line 29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Rectangle 30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28" name="Oval 31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Oval 32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0" name="Line 33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Line 34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Rectangle 35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33" name="Oval 36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Oval 37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38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39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Rectangle 40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38" name="Oval 41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Oval 42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3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4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Rectangle 45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43" name="Oval 46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Oval 47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5" name="Line 48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49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Rectangle 50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59448" name="Oval 51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9" name="Freeform 52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0" name="Freeform 53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Freeform 54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2" name="Freeform 55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Freeform 56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4" name="Freeform 57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5" name="Freeform 58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6" name="Freeform 59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7" name="Freeform 60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458" name="Group 61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59486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7" name="Text Box 63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59459" name="Group 64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59484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5" name="Text Box 66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59460" name="Group 67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59482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3" name="Text Box 69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59461" name="Group 70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59480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1" name="Text Box 72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59462" name="Group 73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59478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Text Box 75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59463" name="Group 76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59476" name="Rectangle 7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7" name="Text Box 78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59464" name="Text Box 79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65" name="Text Box 80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66" name="Text Box 81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67" name="Text Box 82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9468" name="Text Box 83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69" name="Text Box 84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59470" name="Text Box 85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59471" name="Text Box 86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9472" name="Text Box 87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59473" name="Text Box 88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59474" name="Line 89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75" name="Line 90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411" name="Rectangle 96"/>
          <p:cNvSpPr>
            <a:spLocks noChangeArrowheads="1"/>
          </p:cNvSpPr>
          <p:nvPr/>
        </p:nvSpPr>
        <p:spPr bwMode="auto">
          <a:xfrm>
            <a:off x="4114800" y="41148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400" b="0" dirty="0">
                <a:latin typeface="Arial" charset="0"/>
              </a:rPr>
              <a:t>To determine path A </a:t>
            </a:r>
            <a:r>
              <a:rPr lang="en-US" sz="2400" b="0" dirty="0">
                <a:latin typeface="Arial" charset="0"/>
                <a:sym typeface="Symbol" charset="0"/>
              </a:rPr>
              <a:t></a:t>
            </a:r>
            <a:r>
              <a:rPr lang="en-US" sz="2400" b="0" dirty="0">
                <a:latin typeface="Arial" charset="0"/>
              </a:rPr>
              <a:t> C (say), work backward from C via p(v) </a:t>
            </a:r>
          </a:p>
        </p:txBody>
      </p:sp>
      <p:sp>
        <p:nvSpPr>
          <p:cNvPr id="1021025" name="Oval 97"/>
          <p:cNvSpPr>
            <a:spLocks noChangeArrowheads="1"/>
          </p:cNvSpPr>
          <p:nvPr/>
        </p:nvSpPr>
        <p:spPr bwMode="auto">
          <a:xfrm>
            <a:off x="4419600" y="23622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026" name="Oval 98"/>
          <p:cNvSpPr>
            <a:spLocks noChangeArrowheads="1"/>
          </p:cNvSpPr>
          <p:nvPr/>
        </p:nvSpPr>
        <p:spPr bwMode="auto">
          <a:xfrm>
            <a:off x="6934200" y="20574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027" name="Oval 99"/>
          <p:cNvSpPr>
            <a:spLocks noChangeArrowheads="1"/>
          </p:cNvSpPr>
          <p:nvPr/>
        </p:nvSpPr>
        <p:spPr bwMode="auto">
          <a:xfrm>
            <a:off x="5638800" y="1752600"/>
            <a:ext cx="609600" cy="4572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028" name="AutoShape 100"/>
          <p:cNvCxnSpPr>
            <a:cxnSpLocks noChangeShapeType="1"/>
            <a:stCxn id="1021025" idx="6"/>
            <a:endCxn id="1021026" idx="2"/>
          </p:cNvCxnSpPr>
          <p:nvPr/>
        </p:nvCxnSpPr>
        <p:spPr bwMode="auto">
          <a:xfrm flipV="1">
            <a:off x="5041900" y="2286000"/>
            <a:ext cx="18796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1029" name="AutoShape 101"/>
          <p:cNvCxnSpPr>
            <a:cxnSpLocks noChangeShapeType="1"/>
            <a:stCxn id="1021026" idx="2"/>
            <a:endCxn id="1021027" idx="5"/>
          </p:cNvCxnSpPr>
          <p:nvPr/>
        </p:nvCxnSpPr>
        <p:spPr bwMode="auto">
          <a:xfrm flipH="1" flipV="1">
            <a:off x="6159500" y="2155825"/>
            <a:ext cx="762000" cy="130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0212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025" grpId="0" animBg="1"/>
      <p:bldP spid="1021026" grpId="0" animBg="1"/>
      <p:bldP spid="10210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800" b="0" dirty="0">
                <a:latin typeface="Arial" charset="0"/>
              </a:rPr>
              <a:t>Running </a:t>
            </a:r>
            <a:r>
              <a:rPr lang="en-US" sz="2800" b="0" dirty="0" err="1">
                <a:latin typeface="Arial" charset="0"/>
              </a:rPr>
              <a:t>Dijkstra</a:t>
            </a:r>
            <a:r>
              <a:rPr lang="en-US" sz="2800" b="0" dirty="0">
                <a:latin typeface="Arial" charset="0"/>
              </a:rPr>
              <a:t> at node A gives the shortest path from A to all destinations</a:t>
            </a:r>
          </a:p>
          <a:p>
            <a:pPr marL="457200" indent="-457200" algn="l" eaLnBrk="0" hangingPunct="0">
              <a:lnSpc>
                <a:spcPct val="90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sz="2800" b="0" dirty="0">
                <a:latin typeface="Arial" charset="0"/>
              </a:rPr>
              <a:t>We then construct the </a:t>
            </a:r>
            <a:r>
              <a:rPr lang="en-US" sz="2800" b="0" i="1" dirty="0">
                <a:latin typeface="Arial" charset="0"/>
              </a:rPr>
              <a:t>forwarding table</a:t>
            </a:r>
            <a:endParaRPr lang="en-US" b="0" dirty="0">
              <a:latin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 Forwarding Table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276600"/>
            <a:ext cx="3571875" cy="2236788"/>
            <a:chOff x="336" y="2400"/>
            <a:chExt cx="2250" cy="1409"/>
          </a:xfrm>
        </p:grpSpPr>
        <p:sp>
          <p:nvSpPr>
            <p:cNvPr id="61468" name="Freeform 5"/>
            <p:cNvSpPr>
              <a:spLocks/>
            </p:cNvSpPr>
            <p:nvPr/>
          </p:nvSpPr>
          <p:spPr bwMode="auto">
            <a:xfrm>
              <a:off x="336" y="240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Freeform 6"/>
            <p:cNvSpPr>
              <a:spLocks/>
            </p:cNvSpPr>
            <p:nvPr/>
          </p:nvSpPr>
          <p:spPr bwMode="auto">
            <a:xfrm>
              <a:off x="672" y="29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Oval 7"/>
            <p:cNvSpPr>
              <a:spLocks noChangeArrowheads="1"/>
            </p:cNvSpPr>
            <p:nvPr/>
          </p:nvSpPr>
          <p:spPr bwMode="auto">
            <a:xfrm>
              <a:off x="412" y="319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Line 8"/>
            <p:cNvSpPr>
              <a:spLocks noChangeShapeType="1"/>
            </p:cNvSpPr>
            <p:nvPr/>
          </p:nvSpPr>
          <p:spPr bwMode="auto">
            <a:xfrm>
              <a:off x="412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2" name="Line 9"/>
            <p:cNvSpPr>
              <a:spLocks noChangeShapeType="1"/>
            </p:cNvSpPr>
            <p:nvPr/>
          </p:nvSpPr>
          <p:spPr bwMode="auto">
            <a:xfrm>
              <a:off x="725" y="31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Rectangle 10"/>
            <p:cNvSpPr>
              <a:spLocks noChangeArrowheads="1"/>
            </p:cNvSpPr>
            <p:nvPr/>
          </p:nvSpPr>
          <p:spPr bwMode="auto">
            <a:xfrm>
              <a:off x="412" y="318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74" name="Oval 11"/>
            <p:cNvSpPr>
              <a:spLocks noChangeArrowheads="1"/>
            </p:cNvSpPr>
            <p:nvPr/>
          </p:nvSpPr>
          <p:spPr bwMode="auto">
            <a:xfrm>
              <a:off x="409" y="312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5" name="Oval 12"/>
            <p:cNvSpPr>
              <a:spLocks noChangeArrowheads="1"/>
            </p:cNvSpPr>
            <p:nvPr/>
          </p:nvSpPr>
          <p:spPr bwMode="auto">
            <a:xfrm>
              <a:off x="886" y="357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6" name="Line 13"/>
            <p:cNvSpPr>
              <a:spLocks noChangeShapeType="1"/>
            </p:cNvSpPr>
            <p:nvPr/>
          </p:nvSpPr>
          <p:spPr bwMode="auto">
            <a:xfrm>
              <a:off x="886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14"/>
            <p:cNvSpPr>
              <a:spLocks noChangeShapeType="1"/>
            </p:cNvSpPr>
            <p:nvPr/>
          </p:nvSpPr>
          <p:spPr bwMode="auto">
            <a:xfrm>
              <a:off x="1199" y="35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Rectangle 15"/>
            <p:cNvSpPr>
              <a:spLocks noChangeArrowheads="1"/>
            </p:cNvSpPr>
            <p:nvPr/>
          </p:nvSpPr>
          <p:spPr bwMode="auto">
            <a:xfrm>
              <a:off x="886" y="357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79" name="Oval 16"/>
            <p:cNvSpPr>
              <a:spLocks noChangeArrowheads="1"/>
            </p:cNvSpPr>
            <p:nvPr/>
          </p:nvSpPr>
          <p:spPr bwMode="auto">
            <a:xfrm>
              <a:off x="883" y="351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Oval 17"/>
            <p:cNvSpPr>
              <a:spLocks noChangeArrowheads="1"/>
            </p:cNvSpPr>
            <p:nvPr/>
          </p:nvSpPr>
          <p:spPr bwMode="auto">
            <a:xfrm>
              <a:off x="882" y="288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1" name="Line 18"/>
            <p:cNvSpPr>
              <a:spLocks noChangeShapeType="1"/>
            </p:cNvSpPr>
            <p:nvPr/>
          </p:nvSpPr>
          <p:spPr bwMode="auto">
            <a:xfrm>
              <a:off x="882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Line 19"/>
            <p:cNvSpPr>
              <a:spLocks noChangeShapeType="1"/>
            </p:cNvSpPr>
            <p:nvPr/>
          </p:nvSpPr>
          <p:spPr bwMode="auto">
            <a:xfrm>
              <a:off x="1195" y="288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3" name="Rectangle 20"/>
            <p:cNvSpPr>
              <a:spLocks noChangeArrowheads="1"/>
            </p:cNvSpPr>
            <p:nvPr/>
          </p:nvSpPr>
          <p:spPr bwMode="auto">
            <a:xfrm>
              <a:off x="882" y="288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84" name="Oval 21"/>
            <p:cNvSpPr>
              <a:spLocks noChangeArrowheads="1"/>
            </p:cNvSpPr>
            <p:nvPr/>
          </p:nvSpPr>
          <p:spPr bwMode="auto">
            <a:xfrm>
              <a:off x="879" y="282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5" name="Oval 22"/>
            <p:cNvSpPr>
              <a:spLocks noChangeArrowheads="1"/>
            </p:cNvSpPr>
            <p:nvPr/>
          </p:nvSpPr>
          <p:spPr bwMode="auto">
            <a:xfrm>
              <a:off x="1565" y="288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6" name="Line 23"/>
            <p:cNvSpPr>
              <a:spLocks noChangeShapeType="1"/>
            </p:cNvSpPr>
            <p:nvPr/>
          </p:nvSpPr>
          <p:spPr bwMode="auto">
            <a:xfrm>
              <a:off x="1565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7" name="Line 24"/>
            <p:cNvSpPr>
              <a:spLocks noChangeShapeType="1"/>
            </p:cNvSpPr>
            <p:nvPr/>
          </p:nvSpPr>
          <p:spPr bwMode="auto">
            <a:xfrm>
              <a:off x="1877" y="287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8" name="Rectangle 25"/>
            <p:cNvSpPr>
              <a:spLocks noChangeArrowheads="1"/>
            </p:cNvSpPr>
            <p:nvPr/>
          </p:nvSpPr>
          <p:spPr bwMode="auto">
            <a:xfrm>
              <a:off x="1565" y="287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89" name="Oval 26"/>
            <p:cNvSpPr>
              <a:spLocks noChangeArrowheads="1"/>
            </p:cNvSpPr>
            <p:nvPr/>
          </p:nvSpPr>
          <p:spPr bwMode="auto">
            <a:xfrm>
              <a:off x="1568" y="282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0" name="Oval 27"/>
            <p:cNvSpPr>
              <a:spLocks noChangeArrowheads="1"/>
            </p:cNvSpPr>
            <p:nvPr/>
          </p:nvSpPr>
          <p:spPr bwMode="auto">
            <a:xfrm>
              <a:off x="1575" y="357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1" name="Line 28"/>
            <p:cNvSpPr>
              <a:spLocks noChangeShapeType="1"/>
            </p:cNvSpPr>
            <p:nvPr/>
          </p:nvSpPr>
          <p:spPr bwMode="auto">
            <a:xfrm>
              <a:off x="1575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2" name="Line 29"/>
            <p:cNvSpPr>
              <a:spLocks noChangeShapeType="1"/>
            </p:cNvSpPr>
            <p:nvPr/>
          </p:nvSpPr>
          <p:spPr bwMode="auto">
            <a:xfrm>
              <a:off x="1888" y="356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3" name="Rectangle 30"/>
            <p:cNvSpPr>
              <a:spLocks noChangeArrowheads="1"/>
            </p:cNvSpPr>
            <p:nvPr/>
          </p:nvSpPr>
          <p:spPr bwMode="auto">
            <a:xfrm>
              <a:off x="1575" y="356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94" name="Oval 31"/>
            <p:cNvSpPr>
              <a:spLocks noChangeArrowheads="1"/>
            </p:cNvSpPr>
            <p:nvPr/>
          </p:nvSpPr>
          <p:spPr bwMode="auto">
            <a:xfrm>
              <a:off x="1572" y="350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5" name="Oval 32"/>
            <p:cNvSpPr>
              <a:spLocks noChangeArrowheads="1"/>
            </p:cNvSpPr>
            <p:nvPr/>
          </p:nvSpPr>
          <p:spPr bwMode="auto">
            <a:xfrm>
              <a:off x="2140" y="323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6" name="Line 33"/>
            <p:cNvSpPr>
              <a:spLocks noChangeShapeType="1"/>
            </p:cNvSpPr>
            <p:nvPr/>
          </p:nvSpPr>
          <p:spPr bwMode="auto">
            <a:xfrm>
              <a:off x="2140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7" name="Line 34"/>
            <p:cNvSpPr>
              <a:spLocks noChangeShapeType="1"/>
            </p:cNvSpPr>
            <p:nvPr/>
          </p:nvSpPr>
          <p:spPr bwMode="auto">
            <a:xfrm>
              <a:off x="2453" y="322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8" name="Rectangle 35"/>
            <p:cNvSpPr>
              <a:spLocks noChangeArrowheads="1"/>
            </p:cNvSpPr>
            <p:nvPr/>
          </p:nvSpPr>
          <p:spPr bwMode="auto">
            <a:xfrm>
              <a:off x="2140" y="322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61499" name="Oval 36"/>
            <p:cNvSpPr>
              <a:spLocks noChangeArrowheads="1"/>
            </p:cNvSpPr>
            <p:nvPr/>
          </p:nvSpPr>
          <p:spPr bwMode="auto">
            <a:xfrm>
              <a:off x="2137" y="316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0" name="Freeform 37"/>
            <p:cNvSpPr>
              <a:spLocks/>
            </p:cNvSpPr>
            <p:nvPr/>
          </p:nvSpPr>
          <p:spPr bwMode="auto">
            <a:xfrm>
              <a:off x="1731" y="297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1" name="Freeform 38"/>
            <p:cNvSpPr>
              <a:spLocks/>
            </p:cNvSpPr>
            <p:nvPr/>
          </p:nvSpPr>
          <p:spPr bwMode="auto">
            <a:xfrm>
              <a:off x="1038" y="298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2" name="Freeform 39"/>
            <p:cNvSpPr>
              <a:spLocks/>
            </p:cNvSpPr>
            <p:nvPr/>
          </p:nvSpPr>
          <p:spPr bwMode="auto">
            <a:xfrm>
              <a:off x="1203" y="296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3" name="Freeform 40"/>
            <p:cNvSpPr>
              <a:spLocks/>
            </p:cNvSpPr>
            <p:nvPr/>
          </p:nvSpPr>
          <p:spPr bwMode="auto">
            <a:xfrm>
              <a:off x="1890" y="331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4" name="Freeform 41"/>
            <p:cNvSpPr>
              <a:spLocks/>
            </p:cNvSpPr>
            <p:nvPr/>
          </p:nvSpPr>
          <p:spPr bwMode="auto">
            <a:xfrm>
              <a:off x="1209" y="359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5" name="Freeform 42"/>
            <p:cNvSpPr>
              <a:spLocks/>
            </p:cNvSpPr>
            <p:nvPr/>
          </p:nvSpPr>
          <p:spPr bwMode="auto">
            <a:xfrm>
              <a:off x="618" y="327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6" name="Freeform 43"/>
            <p:cNvSpPr>
              <a:spLocks/>
            </p:cNvSpPr>
            <p:nvPr/>
          </p:nvSpPr>
          <p:spPr bwMode="auto">
            <a:xfrm>
              <a:off x="1203" y="290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7" name="Freeform 44"/>
            <p:cNvSpPr>
              <a:spLocks/>
            </p:cNvSpPr>
            <p:nvPr/>
          </p:nvSpPr>
          <p:spPr bwMode="auto">
            <a:xfrm>
              <a:off x="1878" y="290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08" name="Freeform 45"/>
            <p:cNvSpPr>
              <a:spLocks/>
            </p:cNvSpPr>
            <p:nvPr/>
          </p:nvSpPr>
          <p:spPr bwMode="auto">
            <a:xfrm>
              <a:off x="561" y="247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509" name="Group 46"/>
            <p:cNvGrpSpPr>
              <a:grpSpLocks/>
            </p:cNvGrpSpPr>
            <p:nvPr/>
          </p:nvGrpSpPr>
          <p:grpSpPr bwMode="auto">
            <a:xfrm>
              <a:off x="457" y="3089"/>
              <a:ext cx="212" cy="231"/>
              <a:chOff x="2950" y="2441"/>
              <a:chExt cx="215" cy="231"/>
            </a:xfrm>
          </p:grpSpPr>
          <p:sp>
            <p:nvSpPr>
              <p:cNvPr id="6153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8" name="Text Box 48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61510" name="Group 49"/>
            <p:cNvGrpSpPr>
              <a:grpSpLocks/>
            </p:cNvGrpSpPr>
            <p:nvPr/>
          </p:nvGrpSpPr>
          <p:grpSpPr bwMode="auto">
            <a:xfrm>
              <a:off x="1627" y="3473"/>
              <a:ext cx="212" cy="231"/>
              <a:chOff x="2950" y="2441"/>
              <a:chExt cx="215" cy="231"/>
            </a:xfrm>
          </p:grpSpPr>
          <p:sp>
            <p:nvSpPr>
              <p:cNvPr id="6153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6" name="Text Box 51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61511" name="Group 52"/>
            <p:cNvGrpSpPr>
              <a:grpSpLocks/>
            </p:cNvGrpSpPr>
            <p:nvPr/>
          </p:nvGrpSpPr>
          <p:grpSpPr bwMode="auto">
            <a:xfrm>
              <a:off x="942" y="3470"/>
              <a:ext cx="220" cy="231"/>
              <a:chOff x="2946" y="2441"/>
              <a:chExt cx="223" cy="231"/>
            </a:xfrm>
          </p:grpSpPr>
          <p:sp>
            <p:nvSpPr>
              <p:cNvPr id="6153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4" name="Text Box 54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61512" name="Group 55"/>
            <p:cNvGrpSpPr>
              <a:grpSpLocks/>
            </p:cNvGrpSpPr>
            <p:nvPr/>
          </p:nvGrpSpPr>
          <p:grpSpPr bwMode="auto">
            <a:xfrm>
              <a:off x="1617" y="2783"/>
              <a:ext cx="220" cy="231"/>
              <a:chOff x="2946" y="2441"/>
              <a:chExt cx="223" cy="231"/>
            </a:xfrm>
          </p:grpSpPr>
          <p:sp>
            <p:nvSpPr>
              <p:cNvPr id="6153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2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61513" name="Group 58"/>
            <p:cNvGrpSpPr>
              <a:grpSpLocks/>
            </p:cNvGrpSpPr>
            <p:nvPr/>
          </p:nvGrpSpPr>
          <p:grpSpPr bwMode="auto">
            <a:xfrm>
              <a:off x="938" y="2783"/>
              <a:ext cx="212" cy="231"/>
              <a:chOff x="2951" y="2441"/>
              <a:chExt cx="215" cy="231"/>
            </a:xfrm>
          </p:grpSpPr>
          <p:sp>
            <p:nvSpPr>
              <p:cNvPr id="6152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0" name="Text Box 60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61514" name="Group 61"/>
            <p:cNvGrpSpPr>
              <a:grpSpLocks/>
            </p:cNvGrpSpPr>
            <p:nvPr/>
          </p:nvGrpSpPr>
          <p:grpSpPr bwMode="auto">
            <a:xfrm>
              <a:off x="2204" y="3131"/>
              <a:ext cx="204" cy="231"/>
              <a:chOff x="2954" y="2441"/>
              <a:chExt cx="207" cy="231"/>
            </a:xfrm>
          </p:grpSpPr>
          <p:sp>
            <p:nvSpPr>
              <p:cNvPr id="6152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8" name="Text Box 63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61515" name="Text Box 64"/>
            <p:cNvSpPr txBox="1">
              <a:spLocks noChangeArrowheads="1"/>
            </p:cNvSpPr>
            <p:nvPr/>
          </p:nvSpPr>
          <p:spPr bwMode="auto">
            <a:xfrm>
              <a:off x="667" y="289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16" name="Text Box 65"/>
            <p:cNvSpPr txBox="1">
              <a:spLocks noChangeArrowheads="1"/>
            </p:cNvSpPr>
            <p:nvPr/>
          </p:nvSpPr>
          <p:spPr bwMode="auto">
            <a:xfrm>
              <a:off x="1015" y="31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17" name="Text Box 66"/>
            <p:cNvSpPr txBox="1">
              <a:spLocks noChangeArrowheads="1"/>
            </p:cNvSpPr>
            <p:nvPr/>
          </p:nvSpPr>
          <p:spPr bwMode="auto">
            <a:xfrm>
              <a:off x="580" y="33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18" name="Text Box 67"/>
            <p:cNvSpPr txBox="1">
              <a:spLocks noChangeArrowheads="1"/>
            </p:cNvSpPr>
            <p:nvPr/>
          </p:nvSpPr>
          <p:spPr bwMode="auto">
            <a:xfrm>
              <a:off x="1399" y="320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61519" name="Text Box 68"/>
            <p:cNvSpPr txBox="1">
              <a:spLocks noChangeArrowheads="1"/>
            </p:cNvSpPr>
            <p:nvPr/>
          </p:nvSpPr>
          <p:spPr bwMode="auto">
            <a:xfrm>
              <a:off x="1336" y="35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20" name="Text Box 69"/>
            <p:cNvSpPr txBox="1">
              <a:spLocks noChangeArrowheads="1"/>
            </p:cNvSpPr>
            <p:nvPr/>
          </p:nvSpPr>
          <p:spPr bwMode="auto">
            <a:xfrm>
              <a:off x="1696" y="31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1</a:t>
              </a:r>
            </a:p>
          </p:txBody>
        </p:sp>
        <p:sp>
          <p:nvSpPr>
            <p:cNvPr id="61521" name="Text Box 70"/>
            <p:cNvSpPr txBox="1">
              <a:spLocks noChangeArrowheads="1"/>
            </p:cNvSpPr>
            <p:nvPr/>
          </p:nvSpPr>
          <p:spPr bwMode="auto">
            <a:xfrm>
              <a:off x="2056" y="33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2</a:t>
              </a:r>
            </a:p>
          </p:txBody>
        </p:sp>
        <p:sp>
          <p:nvSpPr>
            <p:cNvPr id="61522" name="Text Box 71"/>
            <p:cNvSpPr txBox="1">
              <a:spLocks noChangeArrowheads="1"/>
            </p:cNvSpPr>
            <p:nvPr/>
          </p:nvSpPr>
          <p:spPr bwMode="auto">
            <a:xfrm>
              <a:off x="2029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61523" name="Text Box 72"/>
            <p:cNvSpPr txBox="1">
              <a:spLocks noChangeArrowheads="1"/>
            </p:cNvSpPr>
            <p:nvPr/>
          </p:nvSpPr>
          <p:spPr bwMode="auto">
            <a:xfrm>
              <a:off x="1294" y="27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3</a:t>
              </a:r>
            </a:p>
          </p:txBody>
        </p:sp>
        <p:sp>
          <p:nvSpPr>
            <p:cNvPr id="61524" name="Text Box 73"/>
            <p:cNvSpPr txBox="1">
              <a:spLocks noChangeArrowheads="1"/>
            </p:cNvSpPr>
            <p:nvPr/>
          </p:nvSpPr>
          <p:spPr bwMode="auto">
            <a:xfrm>
              <a:off x="943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</a:rPr>
                <a:t>5</a:t>
              </a:r>
            </a:p>
          </p:txBody>
        </p:sp>
        <p:sp>
          <p:nvSpPr>
            <p:cNvPr id="61525" name="Line 74"/>
            <p:cNvSpPr>
              <a:spLocks noChangeShapeType="1"/>
            </p:cNvSpPr>
            <p:nvPr/>
          </p:nvSpPr>
          <p:spPr bwMode="auto">
            <a:xfrm>
              <a:off x="612" y="326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6" name="Line 75"/>
            <p:cNvSpPr>
              <a:spLocks noChangeShapeType="1"/>
            </p:cNvSpPr>
            <p:nvPr/>
          </p:nvSpPr>
          <p:spPr bwMode="auto">
            <a:xfrm flipV="1">
              <a:off x="672" y="2973"/>
              <a:ext cx="312" cy="1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49324" name="Group 76"/>
          <p:cNvGraphicFramePr>
            <a:graphicFrameLocks noGrp="1"/>
          </p:cNvGraphicFramePr>
          <p:nvPr/>
        </p:nvGraphicFramePr>
        <p:xfrm>
          <a:off x="4724400" y="3124200"/>
          <a:ext cx="3505200" cy="3124200"/>
        </p:xfrm>
        <a:graphic>
          <a:graphicData uri="http://schemas.openxmlformats.org/drawingml/2006/table">
            <a:tbl>
              <a:tblPr/>
              <a:tblGrid>
                <a:gridCol w="1898650"/>
                <a:gridCol w="160655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Destination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(A,D)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21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Link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State Routing: Issues? 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Each </a:t>
            </a:r>
            <a:r>
              <a:rPr lang="en-US" sz="2400" dirty="0">
                <a:solidFill>
                  <a:schemeClr val="bg2"/>
                </a:solidFill>
                <a:latin typeface="Arial" charset="0"/>
              </a:rPr>
              <a:t>node </a:t>
            </a:r>
            <a:r>
              <a:rPr lang="en-US" sz="2400" dirty="0" smtClean="0">
                <a:solidFill>
                  <a:schemeClr val="bg2"/>
                </a:solidFill>
                <a:latin typeface="Arial" charset="0"/>
              </a:rPr>
              <a:t>maintains its local “link state” (LS)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</a:rPr>
              <a:t>Each node floods its local link state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Hence, each node learns the entire network topology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Can use </a:t>
            </a:r>
            <a:r>
              <a:rPr lang="en-US" sz="2000" dirty="0" err="1" smtClean="0">
                <a:solidFill>
                  <a:srgbClr val="FF0000"/>
                </a:solidFill>
                <a:latin typeface="Arial" charset="0"/>
              </a:rPr>
              <a:t>Dijkstra’s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 to compute the shortest paths between nodes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85800" y="3200400"/>
            <a:ext cx="7291388" cy="3429000"/>
            <a:chOff x="192" y="1536"/>
            <a:chExt cx="4929" cy="2448"/>
          </a:xfrm>
        </p:grpSpPr>
        <p:sp>
          <p:nvSpPr>
            <p:cNvPr id="35857" name="Freeform 5"/>
            <p:cNvSpPr>
              <a:spLocks noEditPoints="1"/>
            </p:cNvSpPr>
            <p:nvPr/>
          </p:nvSpPr>
          <p:spPr bwMode="auto">
            <a:xfrm>
              <a:off x="854" y="2385"/>
              <a:ext cx="1500" cy="22"/>
            </a:xfrm>
            <a:custGeom>
              <a:avLst/>
              <a:gdLst>
                <a:gd name="T0" fmla="*/ 1500 w 1500"/>
                <a:gd name="T1" fmla="*/ 10 h 22"/>
                <a:gd name="T2" fmla="*/ 1498 w 1500"/>
                <a:gd name="T3" fmla="*/ 2 h 22"/>
                <a:gd name="T4" fmla="*/ 1490 w 1500"/>
                <a:gd name="T5" fmla="*/ 0 h 22"/>
                <a:gd name="T6" fmla="*/ 1482 w 1500"/>
                <a:gd name="T7" fmla="*/ 2 h 22"/>
                <a:gd name="T8" fmla="*/ 1478 w 1500"/>
                <a:gd name="T9" fmla="*/ 10 h 22"/>
                <a:gd name="T10" fmla="*/ 1482 w 1500"/>
                <a:gd name="T11" fmla="*/ 18 h 22"/>
                <a:gd name="T12" fmla="*/ 1490 w 1500"/>
                <a:gd name="T13" fmla="*/ 22 h 22"/>
                <a:gd name="T14" fmla="*/ 1498 w 1500"/>
                <a:gd name="T15" fmla="*/ 18 h 22"/>
                <a:gd name="T16" fmla="*/ 1500 w 1500"/>
                <a:gd name="T17" fmla="*/ 10 h 22"/>
                <a:gd name="T18" fmla="*/ 0 w 1500"/>
                <a:gd name="T19" fmla="*/ 10 h 22"/>
                <a:gd name="T20" fmla="*/ 2 w 1500"/>
                <a:gd name="T21" fmla="*/ 18 h 22"/>
                <a:gd name="T22" fmla="*/ 10 w 1500"/>
                <a:gd name="T23" fmla="*/ 22 h 22"/>
                <a:gd name="T24" fmla="*/ 18 w 1500"/>
                <a:gd name="T25" fmla="*/ 18 h 22"/>
                <a:gd name="T26" fmla="*/ 21 w 1500"/>
                <a:gd name="T27" fmla="*/ 10 h 22"/>
                <a:gd name="T28" fmla="*/ 18 w 1500"/>
                <a:gd name="T29" fmla="*/ 2 h 22"/>
                <a:gd name="T30" fmla="*/ 10 w 1500"/>
                <a:gd name="T31" fmla="*/ 0 h 22"/>
                <a:gd name="T32" fmla="*/ 2 w 1500"/>
                <a:gd name="T33" fmla="*/ 2 h 22"/>
                <a:gd name="T34" fmla="*/ 0 w 1500"/>
                <a:gd name="T35" fmla="*/ 10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8" name="Line 6"/>
            <p:cNvSpPr>
              <a:spLocks noChangeShapeType="1"/>
            </p:cNvSpPr>
            <p:nvPr/>
          </p:nvSpPr>
          <p:spPr bwMode="auto">
            <a:xfrm flipH="1">
              <a:off x="875" y="2395"/>
              <a:ext cx="145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9" name="Freeform 7"/>
            <p:cNvSpPr>
              <a:spLocks noEditPoints="1"/>
            </p:cNvSpPr>
            <p:nvPr/>
          </p:nvSpPr>
          <p:spPr bwMode="auto">
            <a:xfrm>
              <a:off x="854" y="3034"/>
              <a:ext cx="1500" cy="403"/>
            </a:xfrm>
            <a:custGeom>
              <a:avLst/>
              <a:gdLst>
                <a:gd name="T0" fmla="*/ 0 w 1500"/>
                <a:gd name="T1" fmla="*/ 395 h 403"/>
                <a:gd name="T2" fmla="*/ 4 w 1500"/>
                <a:gd name="T3" fmla="*/ 403 h 403"/>
                <a:gd name="T4" fmla="*/ 14 w 1500"/>
                <a:gd name="T5" fmla="*/ 403 h 403"/>
                <a:gd name="T6" fmla="*/ 20 w 1500"/>
                <a:gd name="T7" fmla="*/ 399 h 403"/>
                <a:gd name="T8" fmla="*/ 21 w 1500"/>
                <a:gd name="T9" fmla="*/ 391 h 403"/>
                <a:gd name="T10" fmla="*/ 16 w 1500"/>
                <a:gd name="T11" fmla="*/ 383 h 403"/>
                <a:gd name="T12" fmla="*/ 8 w 1500"/>
                <a:gd name="T13" fmla="*/ 381 h 403"/>
                <a:gd name="T14" fmla="*/ 0 w 1500"/>
                <a:gd name="T15" fmla="*/ 387 h 403"/>
                <a:gd name="T16" fmla="*/ 0 w 1500"/>
                <a:gd name="T17" fmla="*/ 395 h 403"/>
                <a:gd name="T18" fmla="*/ 1500 w 1500"/>
                <a:gd name="T19" fmla="*/ 8 h 403"/>
                <a:gd name="T20" fmla="*/ 1496 w 1500"/>
                <a:gd name="T21" fmla="*/ 2 h 403"/>
                <a:gd name="T22" fmla="*/ 1486 w 1500"/>
                <a:gd name="T23" fmla="*/ 0 h 403"/>
                <a:gd name="T24" fmla="*/ 1480 w 1500"/>
                <a:gd name="T25" fmla="*/ 6 h 403"/>
                <a:gd name="T26" fmla="*/ 1478 w 1500"/>
                <a:gd name="T27" fmla="*/ 14 h 403"/>
                <a:gd name="T28" fmla="*/ 1484 w 1500"/>
                <a:gd name="T29" fmla="*/ 22 h 403"/>
                <a:gd name="T30" fmla="*/ 1492 w 1500"/>
                <a:gd name="T31" fmla="*/ 22 h 403"/>
                <a:gd name="T32" fmla="*/ 1500 w 1500"/>
                <a:gd name="T33" fmla="*/ 18 h 403"/>
                <a:gd name="T34" fmla="*/ 1500 w 1500"/>
                <a:gd name="T35" fmla="*/ 8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8"/>
            <p:cNvSpPr>
              <a:spLocks noChangeShapeType="1"/>
            </p:cNvSpPr>
            <p:nvPr/>
          </p:nvSpPr>
          <p:spPr bwMode="auto">
            <a:xfrm flipV="1">
              <a:off x="875" y="3048"/>
              <a:ext cx="1457" cy="37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Freeform 9"/>
            <p:cNvSpPr>
              <a:spLocks noEditPoints="1"/>
            </p:cNvSpPr>
            <p:nvPr/>
          </p:nvSpPr>
          <p:spPr bwMode="auto">
            <a:xfrm>
              <a:off x="854" y="3415"/>
              <a:ext cx="1500" cy="381"/>
            </a:xfrm>
            <a:custGeom>
              <a:avLst/>
              <a:gdLst>
                <a:gd name="T0" fmla="*/ 0 w 1500"/>
                <a:gd name="T1" fmla="*/ 10 h 381"/>
                <a:gd name="T2" fmla="*/ 2 w 1500"/>
                <a:gd name="T3" fmla="*/ 18 h 381"/>
                <a:gd name="T4" fmla="*/ 8 w 1500"/>
                <a:gd name="T5" fmla="*/ 22 h 381"/>
                <a:gd name="T6" fmla="*/ 16 w 1500"/>
                <a:gd name="T7" fmla="*/ 22 h 381"/>
                <a:gd name="T8" fmla="*/ 21 w 1500"/>
                <a:gd name="T9" fmla="*/ 14 h 381"/>
                <a:gd name="T10" fmla="*/ 20 w 1500"/>
                <a:gd name="T11" fmla="*/ 6 h 381"/>
                <a:gd name="T12" fmla="*/ 14 w 1500"/>
                <a:gd name="T13" fmla="*/ 0 h 381"/>
                <a:gd name="T14" fmla="*/ 4 w 1500"/>
                <a:gd name="T15" fmla="*/ 2 h 381"/>
                <a:gd name="T16" fmla="*/ 0 w 1500"/>
                <a:gd name="T17" fmla="*/ 10 h 381"/>
                <a:gd name="T18" fmla="*/ 1500 w 1500"/>
                <a:gd name="T19" fmla="*/ 373 h 381"/>
                <a:gd name="T20" fmla="*/ 1500 w 1500"/>
                <a:gd name="T21" fmla="*/ 365 h 381"/>
                <a:gd name="T22" fmla="*/ 1492 w 1500"/>
                <a:gd name="T23" fmla="*/ 359 h 381"/>
                <a:gd name="T24" fmla="*/ 1484 w 1500"/>
                <a:gd name="T25" fmla="*/ 361 h 381"/>
                <a:gd name="T26" fmla="*/ 1478 w 1500"/>
                <a:gd name="T27" fmla="*/ 369 h 381"/>
                <a:gd name="T28" fmla="*/ 1480 w 1500"/>
                <a:gd name="T29" fmla="*/ 377 h 381"/>
                <a:gd name="T30" fmla="*/ 1486 w 1500"/>
                <a:gd name="T31" fmla="*/ 381 h 381"/>
                <a:gd name="T32" fmla="*/ 1496 w 1500"/>
                <a:gd name="T33" fmla="*/ 381 h 381"/>
                <a:gd name="T34" fmla="*/ 1500 w 1500"/>
                <a:gd name="T35" fmla="*/ 373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2" name="Line 10"/>
            <p:cNvSpPr>
              <a:spLocks noChangeShapeType="1"/>
            </p:cNvSpPr>
            <p:nvPr/>
          </p:nvSpPr>
          <p:spPr bwMode="auto">
            <a:xfrm>
              <a:off x="875" y="3429"/>
              <a:ext cx="1457" cy="35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Freeform 11"/>
            <p:cNvSpPr>
              <a:spLocks noEditPoints="1"/>
            </p:cNvSpPr>
            <p:nvPr/>
          </p:nvSpPr>
          <p:spPr bwMode="auto">
            <a:xfrm>
              <a:off x="2332" y="2385"/>
              <a:ext cx="1660" cy="291"/>
            </a:xfrm>
            <a:custGeom>
              <a:avLst/>
              <a:gdLst>
                <a:gd name="T0" fmla="*/ 0 w 1660"/>
                <a:gd name="T1" fmla="*/ 10 h 291"/>
                <a:gd name="T2" fmla="*/ 2 w 1660"/>
                <a:gd name="T3" fmla="*/ 18 h 291"/>
                <a:gd name="T4" fmla="*/ 10 w 1660"/>
                <a:gd name="T5" fmla="*/ 22 h 291"/>
                <a:gd name="T6" fmla="*/ 18 w 1660"/>
                <a:gd name="T7" fmla="*/ 20 h 291"/>
                <a:gd name="T8" fmla="*/ 22 w 1660"/>
                <a:gd name="T9" fmla="*/ 12 h 291"/>
                <a:gd name="T10" fmla="*/ 20 w 1660"/>
                <a:gd name="T11" fmla="*/ 4 h 291"/>
                <a:gd name="T12" fmla="*/ 14 w 1660"/>
                <a:gd name="T13" fmla="*/ 0 h 291"/>
                <a:gd name="T14" fmla="*/ 6 w 1660"/>
                <a:gd name="T15" fmla="*/ 2 h 291"/>
                <a:gd name="T16" fmla="*/ 0 w 1660"/>
                <a:gd name="T17" fmla="*/ 10 h 291"/>
                <a:gd name="T18" fmla="*/ 1660 w 1660"/>
                <a:gd name="T19" fmla="*/ 281 h 291"/>
                <a:gd name="T20" fmla="*/ 1658 w 1660"/>
                <a:gd name="T21" fmla="*/ 273 h 291"/>
                <a:gd name="T22" fmla="*/ 1650 w 1660"/>
                <a:gd name="T23" fmla="*/ 269 h 291"/>
                <a:gd name="T24" fmla="*/ 1642 w 1660"/>
                <a:gd name="T25" fmla="*/ 271 h 291"/>
                <a:gd name="T26" fmla="*/ 1638 w 1660"/>
                <a:gd name="T27" fmla="*/ 279 h 291"/>
                <a:gd name="T28" fmla="*/ 1638 w 1660"/>
                <a:gd name="T29" fmla="*/ 287 h 291"/>
                <a:gd name="T30" fmla="*/ 1646 w 1660"/>
                <a:gd name="T31" fmla="*/ 291 h 291"/>
                <a:gd name="T32" fmla="*/ 1654 w 1660"/>
                <a:gd name="T33" fmla="*/ 289 h 291"/>
                <a:gd name="T34" fmla="*/ 1660 w 1660"/>
                <a:gd name="T35" fmla="*/ 281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12"/>
            <p:cNvSpPr>
              <a:spLocks noChangeShapeType="1"/>
            </p:cNvSpPr>
            <p:nvPr/>
          </p:nvSpPr>
          <p:spPr bwMode="auto">
            <a:xfrm>
              <a:off x="2354" y="2397"/>
              <a:ext cx="1616" cy="26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Freeform 13"/>
            <p:cNvSpPr>
              <a:spLocks noEditPoints="1"/>
            </p:cNvSpPr>
            <p:nvPr/>
          </p:nvSpPr>
          <p:spPr bwMode="auto">
            <a:xfrm>
              <a:off x="2332" y="2654"/>
              <a:ext cx="1660" cy="402"/>
            </a:xfrm>
            <a:custGeom>
              <a:avLst/>
              <a:gdLst>
                <a:gd name="T0" fmla="*/ 1660 w 1660"/>
                <a:gd name="T1" fmla="*/ 8 h 402"/>
                <a:gd name="T2" fmla="*/ 1654 w 1660"/>
                <a:gd name="T3" fmla="*/ 2 h 402"/>
                <a:gd name="T4" fmla="*/ 1646 w 1660"/>
                <a:gd name="T5" fmla="*/ 0 h 402"/>
                <a:gd name="T6" fmla="*/ 1638 w 1660"/>
                <a:gd name="T7" fmla="*/ 4 h 402"/>
                <a:gd name="T8" fmla="*/ 1638 w 1660"/>
                <a:gd name="T9" fmla="*/ 14 h 402"/>
                <a:gd name="T10" fmla="*/ 1642 w 1660"/>
                <a:gd name="T11" fmla="*/ 20 h 402"/>
                <a:gd name="T12" fmla="*/ 1650 w 1660"/>
                <a:gd name="T13" fmla="*/ 22 h 402"/>
                <a:gd name="T14" fmla="*/ 1658 w 1660"/>
                <a:gd name="T15" fmla="*/ 16 h 402"/>
                <a:gd name="T16" fmla="*/ 1660 w 1660"/>
                <a:gd name="T17" fmla="*/ 8 h 402"/>
                <a:gd name="T18" fmla="*/ 0 w 1660"/>
                <a:gd name="T19" fmla="*/ 394 h 402"/>
                <a:gd name="T20" fmla="*/ 6 w 1660"/>
                <a:gd name="T21" fmla="*/ 400 h 402"/>
                <a:gd name="T22" fmla="*/ 14 w 1660"/>
                <a:gd name="T23" fmla="*/ 402 h 402"/>
                <a:gd name="T24" fmla="*/ 22 w 1660"/>
                <a:gd name="T25" fmla="*/ 398 h 402"/>
                <a:gd name="T26" fmla="*/ 22 w 1660"/>
                <a:gd name="T27" fmla="*/ 388 h 402"/>
                <a:gd name="T28" fmla="*/ 18 w 1660"/>
                <a:gd name="T29" fmla="*/ 382 h 402"/>
                <a:gd name="T30" fmla="*/ 10 w 1660"/>
                <a:gd name="T31" fmla="*/ 380 h 402"/>
                <a:gd name="T32" fmla="*/ 2 w 1660"/>
                <a:gd name="T33" fmla="*/ 386 h 402"/>
                <a:gd name="T34" fmla="*/ 0 w 1660"/>
                <a:gd name="T35" fmla="*/ 394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 flipH="1">
              <a:off x="2354" y="2668"/>
              <a:ext cx="1616" cy="37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Freeform 15"/>
            <p:cNvSpPr>
              <a:spLocks noEditPoints="1"/>
            </p:cNvSpPr>
            <p:nvPr/>
          </p:nvSpPr>
          <p:spPr bwMode="auto">
            <a:xfrm>
              <a:off x="2332" y="3774"/>
              <a:ext cx="1481" cy="24"/>
            </a:xfrm>
            <a:custGeom>
              <a:avLst/>
              <a:gdLst>
                <a:gd name="T0" fmla="*/ 0 w 1481"/>
                <a:gd name="T1" fmla="*/ 12 h 24"/>
                <a:gd name="T2" fmla="*/ 4 w 1481"/>
                <a:gd name="T3" fmla="*/ 20 h 24"/>
                <a:gd name="T4" fmla="*/ 12 w 1481"/>
                <a:gd name="T5" fmla="*/ 24 h 24"/>
                <a:gd name="T6" fmla="*/ 20 w 1481"/>
                <a:gd name="T7" fmla="*/ 20 h 24"/>
                <a:gd name="T8" fmla="*/ 22 w 1481"/>
                <a:gd name="T9" fmla="*/ 12 h 24"/>
                <a:gd name="T10" fmla="*/ 20 w 1481"/>
                <a:gd name="T11" fmla="*/ 4 h 24"/>
                <a:gd name="T12" fmla="*/ 12 w 1481"/>
                <a:gd name="T13" fmla="*/ 0 h 24"/>
                <a:gd name="T14" fmla="*/ 4 w 1481"/>
                <a:gd name="T15" fmla="*/ 4 h 24"/>
                <a:gd name="T16" fmla="*/ 0 w 1481"/>
                <a:gd name="T17" fmla="*/ 12 h 24"/>
                <a:gd name="T18" fmla="*/ 1481 w 1481"/>
                <a:gd name="T19" fmla="*/ 12 h 24"/>
                <a:gd name="T20" fmla="*/ 1477 w 1481"/>
                <a:gd name="T21" fmla="*/ 4 h 24"/>
                <a:gd name="T22" fmla="*/ 1469 w 1481"/>
                <a:gd name="T23" fmla="*/ 0 h 24"/>
                <a:gd name="T24" fmla="*/ 1461 w 1481"/>
                <a:gd name="T25" fmla="*/ 4 h 24"/>
                <a:gd name="T26" fmla="*/ 1457 w 1481"/>
                <a:gd name="T27" fmla="*/ 12 h 24"/>
                <a:gd name="T28" fmla="*/ 1461 w 1481"/>
                <a:gd name="T29" fmla="*/ 20 h 24"/>
                <a:gd name="T30" fmla="*/ 1469 w 1481"/>
                <a:gd name="T31" fmla="*/ 24 h 24"/>
                <a:gd name="T32" fmla="*/ 1477 w 1481"/>
                <a:gd name="T33" fmla="*/ 20 h 24"/>
                <a:gd name="T34" fmla="*/ 1481 w 1481"/>
                <a:gd name="T35" fmla="*/ 12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54" y="3786"/>
              <a:ext cx="1435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17"/>
            <p:cNvSpPr>
              <a:spLocks noChangeShapeType="1"/>
            </p:cNvSpPr>
            <p:nvPr/>
          </p:nvSpPr>
          <p:spPr bwMode="auto">
            <a:xfrm flipH="1" flipV="1">
              <a:off x="3801" y="3786"/>
              <a:ext cx="785" cy="1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18"/>
            <p:cNvSpPr>
              <a:spLocks noChangeShapeType="1"/>
            </p:cNvSpPr>
            <p:nvPr/>
          </p:nvSpPr>
          <p:spPr bwMode="auto">
            <a:xfrm>
              <a:off x="2344" y="1856"/>
              <a:ext cx="1" cy="539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1" name="Line 19"/>
            <p:cNvSpPr>
              <a:spLocks noChangeShapeType="1"/>
            </p:cNvSpPr>
            <p:nvPr/>
          </p:nvSpPr>
          <p:spPr bwMode="auto">
            <a:xfrm flipV="1">
              <a:off x="192" y="3427"/>
              <a:ext cx="672" cy="37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 flipH="1">
              <a:off x="3980" y="2171"/>
              <a:ext cx="516" cy="49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Rectangle 21"/>
            <p:cNvSpPr>
              <a:spLocks noChangeArrowheads="1"/>
            </p:cNvSpPr>
            <p:nvPr/>
          </p:nvSpPr>
          <p:spPr bwMode="auto">
            <a:xfrm>
              <a:off x="1167" y="230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4" name="Rectangle 22"/>
            <p:cNvSpPr>
              <a:spLocks noChangeArrowheads="1"/>
            </p:cNvSpPr>
            <p:nvPr/>
          </p:nvSpPr>
          <p:spPr bwMode="auto">
            <a:xfrm>
              <a:off x="1119" y="3360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5" name="Rectangle 23"/>
            <p:cNvSpPr>
              <a:spLocks noChangeArrowheads="1"/>
            </p:cNvSpPr>
            <p:nvPr/>
          </p:nvSpPr>
          <p:spPr bwMode="auto">
            <a:xfrm>
              <a:off x="2511" y="225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6" name="Rectangle 24"/>
            <p:cNvSpPr>
              <a:spLocks noChangeArrowheads="1"/>
            </p:cNvSpPr>
            <p:nvPr/>
          </p:nvSpPr>
          <p:spPr bwMode="auto">
            <a:xfrm>
              <a:off x="2511" y="2880"/>
              <a:ext cx="192" cy="288"/>
            </a:xfrm>
            <a:prstGeom prst="rect">
              <a:avLst/>
            </a:prstGeom>
            <a:solidFill>
              <a:srgbClr val="B3B3B3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7" name="Rectangle 25"/>
            <p:cNvSpPr>
              <a:spLocks noChangeArrowheads="1"/>
            </p:cNvSpPr>
            <p:nvPr/>
          </p:nvSpPr>
          <p:spPr bwMode="auto">
            <a:xfrm>
              <a:off x="2511" y="3696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8" name="Rectangle 26"/>
            <p:cNvSpPr>
              <a:spLocks noChangeArrowheads="1"/>
            </p:cNvSpPr>
            <p:nvPr/>
          </p:nvSpPr>
          <p:spPr bwMode="auto">
            <a:xfrm>
              <a:off x="4143" y="2544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79" name="Rectangle 27"/>
            <p:cNvSpPr>
              <a:spLocks noChangeArrowheads="1"/>
            </p:cNvSpPr>
            <p:nvPr/>
          </p:nvSpPr>
          <p:spPr bwMode="auto">
            <a:xfrm>
              <a:off x="3951" y="3648"/>
              <a:ext cx="192" cy="28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grpSp>
          <p:nvGrpSpPr>
            <p:cNvPr id="35880" name="Group 28"/>
            <p:cNvGrpSpPr>
              <a:grpSpLocks/>
            </p:cNvGrpSpPr>
            <p:nvPr/>
          </p:nvGrpSpPr>
          <p:grpSpPr bwMode="auto">
            <a:xfrm>
              <a:off x="399" y="2016"/>
              <a:ext cx="286" cy="288"/>
              <a:chOff x="712" y="2330"/>
              <a:chExt cx="286" cy="288"/>
            </a:xfrm>
          </p:grpSpPr>
          <p:sp>
            <p:nvSpPr>
              <p:cNvPr id="35959" name="Freeform 29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0" name="Line 30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1" name="Line 31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2" name="Freeform 32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3" name="Line 33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4" name="Line 34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5" name="Line 35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6" name="Rectangle 36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7" name="Freeform 37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8" name="Line 38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69" name="Line 39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70" name="Line 40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1" name="Group 41"/>
            <p:cNvGrpSpPr>
              <a:grpSpLocks/>
            </p:cNvGrpSpPr>
            <p:nvPr/>
          </p:nvGrpSpPr>
          <p:grpSpPr bwMode="auto">
            <a:xfrm>
              <a:off x="447" y="3504"/>
              <a:ext cx="286" cy="288"/>
              <a:chOff x="712" y="2330"/>
              <a:chExt cx="286" cy="288"/>
            </a:xfrm>
          </p:grpSpPr>
          <p:sp>
            <p:nvSpPr>
              <p:cNvPr id="35947" name="Freeform 42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8" name="Line 43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9" name="Line 44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0" name="Freeform 45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1" name="Line 46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2" name="Line 47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3" name="Line 48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4" name="Rectangle 49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5" name="Freeform 50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6" name="Line 51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7" name="Line 52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58" name="Line 53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2" name="Group 54"/>
            <p:cNvGrpSpPr>
              <a:grpSpLocks/>
            </p:cNvGrpSpPr>
            <p:nvPr/>
          </p:nvGrpSpPr>
          <p:grpSpPr bwMode="auto">
            <a:xfrm>
              <a:off x="2559" y="1728"/>
              <a:ext cx="286" cy="288"/>
              <a:chOff x="712" y="2330"/>
              <a:chExt cx="286" cy="288"/>
            </a:xfrm>
          </p:grpSpPr>
          <p:sp>
            <p:nvSpPr>
              <p:cNvPr id="35935" name="Freeform 55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6" name="Line 56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7" name="Line 57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8" name="Freeform 58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9" name="Line 59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0" name="Line 60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1" name="Line 61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2" name="Rectangle 62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3" name="Freeform 63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4" name="Line 64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5" name="Line 65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46" name="Line 66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3" name="Group 67"/>
            <p:cNvGrpSpPr>
              <a:grpSpLocks/>
            </p:cNvGrpSpPr>
            <p:nvPr/>
          </p:nvGrpSpPr>
          <p:grpSpPr bwMode="auto">
            <a:xfrm>
              <a:off x="4623" y="2016"/>
              <a:ext cx="286" cy="288"/>
              <a:chOff x="712" y="2330"/>
              <a:chExt cx="286" cy="288"/>
            </a:xfrm>
          </p:grpSpPr>
          <p:sp>
            <p:nvSpPr>
              <p:cNvPr id="35923" name="Freeform 68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4" name="Line 69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5" name="Line 70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6" name="Freeform 71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7" name="Line 72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8" name="Line 73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74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Rectangle 75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Freeform 76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77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78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79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84" name="Group 80"/>
            <p:cNvGrpSpPr>
              <a:grpSpLocks/>
            </p:cNvGrpSpPr>
            <p:nvPr/>
          </p:nvGrpSpPr>
          <p:grpSpPr bwMode="auto">
            <a:xfrm>
              <a:off x="4817" y="3600"/>
              <a:ext cx="286" cy="288"/>
              <a:chOff x="712" y="2330"/>
              <a:chExt cx="286" cy="288"/>
            </a:xfrm>
          </p:grpSpPr>
          <p:sp>
            <p:nvSpPr>
              <p:cNvPr id="35911" name="Freeform 81"/>
              <p:cNvSpPr>
                <a:spLocks/>
              </p:cNvSpPr>
              <p:nvPr/>
            </p:nvSpPr>
            <p:spPr bwMode="auto">
              <a:xfrm>
                <a:off x="712" y="2330"/>
                <a:ext cx="286" cy="288"/>
              </a:xfrm>
              <a:custGeom>
                <a:avLst/>
                <a:gdLst>
                  <a:gd name="T0" fmla="*/ 32 w 572"/>
                  <a:gd name="T1" fmla="*/ 94 h 577"/>
                  <a:gd name="T2" fmla="*/ 0 w 572"/>
                  <a:gd name="T3" fmla="*/ 94 h 577"/>
                  <a:gd name="T4" fmla="*/ 0 w 572"/>
                  <a:gd name="T5" fmla="*/ 144 h 577"/>
                  <a:gd name="T6" fmla="*/ 143 w 572"/>
                  <a:gd name="T7" fmla="*/ 144 h 577"/>
                  <a:gd name="T8" fmla="*/ 143 w 572"/>
                  <a:gd name="T9" fmla="*/ 94 h 577"/>
                  <a:gd name="T10" fmla="*/ 112 w 572"/>
                  <a:gd name="T11" fmla="*/ 94 h 577"/>
                  <a:gd name="T12" fmla="*/ 112 w 572"/>
                  <a:gd name="T13" fmla="*/ 87 h 577"/>
                  <a:gd name="T14" fmla="*/ 125 w 572"/>
                  <a:gd name="T15" fmla="*/ 87 h 577"/>
                  <a:gd name="T16" fmla="*/ 125 w 572"/>
                  <a:gd name="T17" fmla="*/ 0 h 577"/>
                  <a:gd name="T18" fmla="*/ 18 w 572"/>
                  <a:gd name="T19" fmla="*/ 0 h 577"/>
                  <a:gd name="T20" fmla="*/ 18 w 572"/>
                  <a:gd name="T21" fmla="*/ 87 h 577"/>
                  <a:gd name="T22" fmla="*/ 32 w 572"/>
                  <a:gd name="T23" fmla="*/ 87 h 577"/>
                  <a:gd name="T24" fmla="*/ 32 w 572"/>
                  <a:gd name="T25" fmla="*/ 94 h 5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72"/>
                  <a:gd name="T40" fmla="*/ 0 h 577"/>
                  <a:gd name="T41" fmla="*/ 572 w 572"/>
                  <a:gd name="T42" fmla="*/ 577 h 57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72" h="577">
                    <a:moveTo>
                      <a:pt x="126" y="377"/>
                    </a:moveTo>
                    <a:lnTo>
                      <a:pt x="0" y="377"/>
                    </a:lnTo>
                    <a:lnTo>
                      <a:pt x="0" y="577"/>
                    </a:lnTo>
                    <a:lnTo>
                      <a:pt x="572" y="577"/>
                    </a:lnTo>
                    <a:lnTo>
                      <a:pt x="572" y="377"/>
                    </a:lnTo>
                    <a:lnTo>
                      <a:pt x="446" y="377"/>
                    </a:lnTo>
                    <a:lnTo>
                      <a:pt x="446" y="350"/>
                    </a:lnTo>
                    <a:lnTo>
                      <a:pt x="500" y="350"/>
                    </a:lnTo>
                    <a:lnTo>
                      <a:pt x="500" y="0"/>
                    </a:lnTo>
                    <a:lnTo>
                      <a:pt x="71" y="0"/>
                    </a:lnTo>
                    <a:lnTo>
                      <a:pt x="71" y="350"/>
                    </a:lnTo>
                    <a:lnTo>
                      <a:pt x="126" y="350"/>
                    </a:lnTo>
                    <a:lnTo>
                      <a:pt x="126" y="377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2" name="Line 82"/>
              <p:cNvSpPr>
                <a:spLocks noChangeShapeType="1"/>
              </p:cNvSpPr>
              <p:nvPr/>
            </p:nvSpPr>
            <p:spPr bwMode="auto">
              <a:xfrm>
                <a:off x="774" y="2518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3" name="Line 83"/>
              <p:cNvSpPr>
                <a:spLocks noChangeShapeType="1"/>
              </p:cNvSpPr>
              <p:nvPr/>
            </p:nvSpPr>
            <p:spPr bwMode="auto">
              <a:xfrm>
                <a:off x="774" y="2505"/>
                <a:ext cx="161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4" name="Freeform 84"/>
              <p:cNvSpPr>
                <a:spLocks noEditPoints="1"/>
              </p:cNvSpPr>
              <p:nvPr/>
            </p:nvSpPr>
            <p:spPr bwMode="auto">
              <a:xfrm>
                <a:off x="859" y="2528"/>
                <a:ext cx="116" cy="81"/>
              </a:xfrm>
              <a:custGeom>
                <a:avLst/>
                <a:gdLst>
                  <a:gd name="T0" fmla="*/ 0 w 231"/>
                  <a:gd name="T1" fmla="*/ 41 h 161"/>
                  <a:gd name="T2" fmla="*/ 47 w 231"/>
                  <a:gd name="T3" fmla="*/ 41 h 161"/>
                  <a:gd name="T4" fmla="*/ 47 w 231"/>
                  <a:gd name="T5" fmla="*/ 0 h 161"/>
                  <a:gd name="T6" fmla="*/ 0 w 231"/>
                  <a:gd name="T7" fmla="*/ 0 h 161"/>
                  <a:gd name="T8" fmla="*/ 0 w 231"/>
                  <a:gd name="T9" fmla="*/ 41 h 161"/>
                  <a:gd name="T10" fmla="*/ 51 w 231"/>
                  <a:gd name="T11" fmla="*/ 7 h 161"/>
                  <a:gd name="T12" fmla="*/ 58 w 231"/>
                  <a:gd name="T13" fmla="*/ 7 h 161"/>
                  <a:gd name="T14" fmla="*/ 58 w 231"/>
                  <a:gd name="T15" fmla="*/ 0 h 161"/>
                  <a:gd name="T16" fmla="*/ 51 w 231"/>
                  <a:gd name="T17" fmla="*/ 0 h 161"/>
                  <a:gd name="T18" fmla="*/ 51 w 231"/>
                  <a:gd name="T19" fmla="*/ 7 h 1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31"/>
                  <a:gd name="T31" fmla="*/ 0 h 161"/>
                  <a:gd name="T32" fmla="*/ 231 w 231"/>
                  <a:gd name="T33" fmla="*/ 161 h 1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31" h="161">
                    <a:moveTo>
                      <a:pt x="0" y="161"/>
                    </a:moveTo>
                    <a:lnTo>
                      <a:pt x="187" y="161"/>
                    </a:lnTo>
                    <a:lnTo>
                      <a:pt x="187" y="0"/>
                    </a:lnTo>
                    <a:lnTo>
                      <a:pt x="0" y="0"/>
                    </a:lnTo>
                    <a:lnTo>
                      <a:pt x="0" y="161"/>
                    </a:lnTo>
                    <a:close/>
                    <a:moveTo>
                      <a:pt x="204" y="27"/>
                    </a:moveTo>
                    <a:lnTo>
                      <a:pt x="231" y="27"/>
                    </a:lnTo>
                    <a:lnTo>
                      <a:pt x="231" y="0"/>
                    </a:lnTo>
                    <a:lnTo>
                      <a:pt x="204" y="0"/>
                    </a:lnTo>
                    <a:lnTo>
                      <a:pt x="204" y="27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5" name="Line 85"/>
              <p:cNvSpPr>
                <a:spLocks noChangeShapeType="1"/>
              </p:cNvSpPr>
              <p:nvPr/>
            </p:nvSpPr>
            <p:spPr bwMode="auto">
              <a:xfrm>
                <a:off x="859" y="2555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6" name="Line 86"/>
              <p:cNvSpPr>
                <a:spLocks noChangeShapeType="1"/>
              </p:cNvSpPr>
              <p:nvPr/>
            </p:nvSpPr>
            <p:spPr bwMode="auto">
              <a:xfrm>
                <a:off x="859" y="2582"/>
                <a:ext cx="9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7" name="Line 87"/>
              <p:cNvSpPr>
                <a:spLocks noChangeShapeType="1"/>
              </p:cNvSpPr>
              <p:nvPr/>
            </p:nvSpPr>
            <p:spPr bwMode="auto">
              <a:xfrm>
                <a:off x="863" y="2568"/>
                <a:ext cx="85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8" name="Rectangle 88"/>
              <p:cNvSpPr>
                <a:spLocks noChangeArrowheads="1"/>
              </p:cNvSpPr>
              <p:nvPr/>
            </p:nvSpPr>
            <p:spPr bwMode="auto">
              <a:xfrm>
                <a:off x="913" y="2560"/>
                <a:ext cx="26" cy="17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19" name="Freeform 89"/>
              <p:cNvSpPr>
                <a:spLocks noEditPoints="1"/>
              </p:cNvSpPr>
              <p:nvPr/>
            </p:nvSpPr>
            <p:spPr bwMode="auto">
              <a:xfrm>
                <a:off x="720" y="2350"/>
                <a:ext cx="269" cy="193"/>
              </a:xfrm>
              <a:custGeom>
                <a:avLst/>
                <a:gdLst>
                  <a:gd name="T0" fmla="*/ 113 w 538"/>
                  <a:gd name="T1" fmla="*/ 69 h 387"/>
                  <a:gd name="T2" fmla="*/ 118 w 538"/>
                  <a:gd name="T3" fmla="*/ 69 h 387"/>
                  <a:gd name="T4" fmla="*/ 118 w 538"/>
                  <a:gd name="T5" fmla="*/ 67 h 387"/>
                  <a:gd name="T6" fmla="*/ 113 w 538"/>
                  <a:gd name="T7" fmla="*/ 67 h 387"/>
                  <a:gd name="T8" fmla="*/ 113 w 538"/>
                  <a:gd name="T9" fmla="*/ 69 h 387"/>
                  <a:gd name="T10" fmla="*/ 31 w 538"/>
                  <a:gd name="T11" fmla="*/ 57 h 387"/>
                  <a:gd name="T12" fmla="*/ 31 w 538"/>
                  <a:gd name="T13" fmla="*/ 6 h 387"/>
                  <a:gd name="T14" fmla="*/ 104 w 538"/>
                  <a:gd name="T15" fmla="*/ 6 h 387"/>
                  <a:gd name="T16" fmla="*/ 104 w 538"/>
                  <a:gd name="T17" fmla="*/ 57 h 387"/>
                  <a:gd name="T18" fmla="*/ 31 w 538"/>
                  <a:gd name="T19" fmla="*/ 57 h 387"/>
                  <a:gd name="T20" fmla="*/ 28 w 538"/>
                  <a:gd name="T21" fmla="*/ 60 h 387"/>
                  <a:gd name="T22" fmla="*/ 108 w 538"/>
                  <a:gd name="T23" fmla="*/ 60 h 387"/>
                  <a:gd name="T24" fmla="*/ 108 w 538"/>
                  <a:gd name="T25" fmla="*/ 3 h 387"/>
                  <a:gd name="T26" fmla="*/ 111 w 538"/>
                  <a:gd name="T27" fmla="*/ 3 h 387"/>
                  <a:gd name="T28" fmla="*/ 111 w 538"/>
                  <a:gd name="T29" fmla="*/ 0 h 387"/>
                  <a:gd name="T30" fmla="*/ 24 w 538"/>
                  <a:gd name="T31" fmla="*/ 0 h 387"/>
                  <a:gd name="T32" fmla="*/ 24 w 538"/>
                  <a:gd name="T33" fmla="*/ 64 h 387"/>
                  <a:gd name="T34" fmla="*/ 28 w 538"/>
                  <a:gd name="T35" fmla="*/ 64 h 387"/>
                  <a:gd name="T36" fmla="*/ 28 w 538"/>
                  <a:gd name="T37" fmla="*/ 60 h 387"/>
                  <a:gd name="T38" fmla="*/ 0 w 538"/>
                  <a:gd name="T39" fmla="*/ 93 h 387"/>
                  <a:gd name="T40" fmla="*/ 14 w 538"/>
                  <a:gd name="T41" fmla="*/ 93 h 387"/>
                  <a:gd name="T42" fmla="*/ 14 w 538"/>
                  <a:gd name="T43" fmla="*/ 89 h 387"/>
                  <a:gd name="T44" fmla="*/ 0 w 538"/>
                  <a:gd name="T45" fmla="*/ 89 h 387"/>
                  <a:gd name="T46" fmla="*/ 0 w 538"/>
                  <a:gd name="T47" fmla="*/ 93 h 387"/>
                  <a:gd name="T48" fmla="*/ 79 w 538"/>
                  <a:gd name="T49" fmla="*/ 96 h 387"/>
                  <a:gd name="T50" fmla="*/ 108 w 538"/>
                  <a:gd name="T51" fmla="*/ 96 h 387"/>
                  <a:gd name="T52" fmla="*/ 108 w 538"/>
                  <a:gd name="T53" fmla="*/ 94 h 387"/>
                  <a:gd name="T54" fmla="*/ 79 w 538"/>
                  <a:gd name="T55" fmla="*/ 94 h 387"/>
                  <a:gd name="T56" fmla="*/ 79 w 538"/>
                  <a:gd name="T57" fmla="*/ 96 h 387"/>
                  <a:gd name="T58" fmla="*/ 130 w 538"/>
                  <a:gd name="T59" fmla="*/ 91 h 387"/>
                  <a:gd name="T60" fmla="*/ 135 w 538"/>
                  <a:gd name="T61" fmla="*/ 91 h 387"/>
                  <a:gd name="T62" fmla="*/ 135 w 538"/>
                  <a:gd name="T63" fmla="*/ 89 h 387"/>
                  <a:gd name="T64" fmla="*/ 130 w 538"/>
                  <a:gd name="T65" fmla="*/ 89 h 387"/>
                  <a:gd name="T66" fmla="*/ 130 w 538"/>
                  <a:gd name="T67" fmla="*/ 91 h 387"/>
                  <a:gd name="T68" fmla="*/ 130 w 538"/>
                  <a:gd name="T69" fmla="*/ 95 h 387"/>
                  <a:gd name="T70" fmla="*/ 135 w 538"/>
                  <a:gd name="T71" fmla="*/ 95 h 387"/>
                  <a:gd name="T72" fmla="*/ 135 w 538"/>
                  <a:gd name="T73" fmla="*/ 93 h 387"/>
                  <a:gd name="T74" fmla="*/ 130 w 538"/>
                  <a:gd name="T75" fmla="*/ 93 h 387"/>
                  <a:gd name="T76" fmla="*/ 130 w 538"/>
                  <a:gd name="T77" fmla="*/ 95 h 38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538"/>
                  <a:gd name="T118" fmla="*/ 0 h 387"/>
                  <a:gd name="T119" fmla="*/ 538 w 538"/>
                  <a:gd name="T120" fmla="*/ 387 h 387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538" h="387">
                    <a:moveTo>
                      <a:pt x="450" y="277"/>
                    </a:moveTo>
                    <a:lnTo>
                      <a:pt x="469" y="277"/>
                    </a:lnTo>
                    <a:lnTo>
                      <a:pt x="469" y="269"/>
                    </a:lnTo>
                    <a:lnTo>
                      <a:pt x="450" y="269"/>
                    </a:lnTo>
                    <a:lnTo>
                      <a:pt x="450" y="277"/>
                    </a:lnTo>
                    <a:close/>
                    <a:moveTo>
                      <a:pt x="122" y="229"/>
                    </a:moveTo>
                    <a:lnTo>
                      <a:pt x="122" y="27"/>
                    </a:lnTo>
                    <a:lnTo>
                      <a:pt x="416" y="27"/>
                    </a:lnTo>
                    <a:lnTo>
                      <a:pt x="416" y="229"/>
                    </a:lnTo>
                    <a:lnTo>
                      <a:pt x="122" y="229"/>
                    </a:lnTo>
                    <a:close/>
                    <a:moveTo>
                      <a:pt x="109" y="243"/>
                    </a:moveTo>
                    <a:lnTo>
                      <a:pt x="429" y="243"/>
                    </a:lnTo>
                    <a:lnTo>
                      <a:pt x="429" y="14"/>
                    </a:lnTo>
                    <a:lnTo>
                      <a:pt x="443" y="14"/>
                    </a:lnTo>
                    <a:lnTo>
                      <a:pt x="443" y="0"/>
                    </a:lnTo>
                    <a:lnTo>
                      <a:pt x="94" y="0"/>
                    </a:lnTo>
                    <a:lnTo>
                      <a:pt x="94" y="256"/>
                    </a:lnTo>
                    <a:lnTo>
                      <a:pt x="109" y="256"/>
                    </a:lnTo>
                    <a:lnTo>
                      <a:pt x="109" y="243"/>
                    </a:lnTo>
                    <a:close/>
                    <a:moveTo>
                      <a:pt x="0" y="373"/>
                    </a:moveTo>
                    <a:lnTo>
                      <a:pt x="54" y="373"/>
                    </a:lnTo>
                    <a:lnTo>
                      <a:pt x="54" y="356"/>
                    </a:lnTo>
                    <a:lnTo>
                      <a:pt x="0" y="356"/>
                    </a:lnTo>
                    <a:lnTo>
                      <a:pt x="0" y="373"/>
                    </a:lnTo>
                    <a:close/>
                    <a:moveTo>
                      <a:pt x="313" y="387"/>
                    </a:moveTo>
                    <a:lnTo>
                      <a:pt x="429" y="387"/>
                    </a:lnTo>
                    <a:lnTo>
                      <a:pt x="429" y="379"/>
                    </a:lnTo>
                    <a:lnTo>
                      <a:pt x="313" y="379"/>
                    </a:lnTo>
                    <a:lnTo>
                      <a:pt x="313" y="387"/>
                    </a:lnTo>
                    <a:close/>
                    <a:moveTo>
                      <a:pt x="519" y="364"/>
                    </a:moveTo>
                    <a:lnTo>
                      <a:pt x="538" y="364"/>
                    </a:lnTo>
                    <a:lnTo>
                      <a:pt x="538" y="356"/>
                    </a:lnTo>
                    <a:lnTo>
                      <a:pt x="519" y="356"/>
                    </a:lnTo>
                    <a:lnTo>
                      <a:pt x="519" y="364"/>
                    </a:lnTo>
                    <a:close/>
                    <a:moveTo>
                      <a:pt x="519" y="383"/>
                    </a:moveTo>
                    <a:lnTo>
                      <a:pt x="538" y="383"/>
                    </a:lnTo>
                    <a:lnTo>
                      <a:pt x="538" y="373"/>
                    </a:lnTo>
                    <a:lnTo>
                      <a:pt x="519" y="373"/>
                    </a:lnTo>
                    <a:lnTo>
                      <a:pt x="519" y="383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0" name="Line 90"/>
              <p:cNvSpPr>
                <a:spLocks noChangeShapeType="1"/>
              </p:cNvSpPr>
              <p:nvPr/>
            </p:nvSpPr>
            <p:spPr bwMode="auto">
              <a:xfrm>
                <a:off x="747" y="2495"/>
                <a:ext cx="214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1" name="Line 91"/>
              <p:cNvSpPr>
                <a:spLocks noChangeShapeType="1"/>
              </p:cNvSpPr>
              <p:nvPr/>
            </p:nvSpPr>
            <p:spPr bwMode="auto">
              <a:xfrm flipV="1">
                <a:off x="801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2" name="Line 92"/>
              <p:cNvSpPr>
                <a:spLocks noChangeShapeType="1"/>
              </p:cNvSpPr>
              <p:nvPr/>
            </p:nvSpPr>
            <p:spPr bwMode="auto">
              <a:xfrm flipV="1">
                <a:off x="855" y="2495"/>
                <a:ext cx="1" cy="1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5885" name="AutoShape 93"/>
            <p:cNvCxnSpPr>
              <a:cxnSpLocks noChangeShapeType="1"/>
              <a:stCxn id="35873" idx="3"/>
              <a:endCxn id="35875" idx="1"/>
            </p:cNvCxnSpPr>
            <p:nvPr/>
          </p:nvCxnSpPr>
          <p:spPr bwMode="auto">
            <a:xfrm flipV="1">
              <a:off x="1359" y="2400"/>
              <a:ext cx="1152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AutoShape 94"/>
            <p:cNvCxnSpPr>
              <a:cxnSpLocks noChangeShapeType="1"/>
              <a:stCxn id="35873" idx="3"/>
              <a:endCxn id="35876" idx="1"/>
            </p:cNvCxnSpPr>
            <p:nvPr/>
          </p:nvCxnSpPr>
          <p:spPr bwMode="auto">
            <a:xfrm>
              <a:off x="1359" y="2448"/>
              <a:ext cx="115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AutoShape 95"/>
            <p:cNvCxnSpPr>
              <a:cxnSpLocks noChangeShapeType="1"/>
              <a:stCxn id="35874" idx="3"/>
              <a:endCxn id="35876" idx="1"/>
            </p:cNvCxnSpPr>
            <p:nvPr/>
          </p:nvCxnSpPr>
          <p:spPr bwMode="auto">
            <a:xfrm flipV="1">
              <a:off x="1311" y="3024"/>
              <a:ext cx="1200" cy="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8" name="AutoShape 96"/>
            <p:cNvCxnSpPr>
              <a:cxnSpLocks noChangeShapeType="1"/>
              <a:stCxn id="35874" idx="3"/>
              <a:endCxn id="35877" idx="1"/>
            </p:cNvCxnSpPr>
            <p:nvPr/>
          </p:nvCxnSpPr>
          <p:spPr bwMode="auto">
            <a:xfrm>
              <a:off x="1311" y="3504"/>
              <a:ext cx="120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9" name="AutoShape 97"/>
            <p:cNvCxnSpPr>
              <a:cxnSpLocks noChangeShapeType="1"/>
              <a:stCxn id="35876" idx="3"/>
              <a:endCxn id="35878" idx="1"/>
            </p:cNvCxnSpPr>
            <p:nvPr/>
          </p:nvCxnSpPr>
          <p:spPr bwMode="auto">
            <a:xfrm flipV="1">
              <a:off x="2703" y="2688"/>
              <a:ext cx="1440" cy="33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0" name="AutoShape 98"/>
            <p:cNvCxnSpPr>
              <a:cxnSpLocks noChangeShapeType="1"/>
              <a:stCxn id="35877" idx="3"/>
              <a:endCxn id="35879" idx="1"/>
            </p:cNvCxnSpPr>
            <p:nvPr/>
          </p:nvCxnSpPr>
          <p:spPr bwMode="auto">
            <a:xfrm flipV="1">
              <a:off x="2703" y="3792"/>
              <a:ext cx="1248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AutoShape 99"/>
            <p:cNvCxnSpPr>
              <a:cxnSpLocks noChangeShapeType="1"/>
              <a:stCxn id="35879" idx="0"/>
              <a:endCxn id="35878" idx="2"/>
            </p:cNvCxnSpPr>
            <p:nvPr/>
          </p:nvCxnSpPr>
          <p:spPr bwMode="auto">
            <a:xfrm flipV="1">
              <a:off x="4047" y="2832"/>
              <a:ext cx="192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2" name="AutoShape 100"/>
            <p:cNvCxnSpPr>
              <a:cxnSpLocks noChangeShapeType="1"/>
              <a:stCxn id="35874" idx="0"/>
              <a:endCxn id="35873" idx="2"/>
            </p:cNvCxnSpPr>
            <p:nvPr/>
          </p:nvCxnSpPr>
          <p:spPr bwMode="auto">
            <a:xfrm flipV="1">
              <a:off x="1215" y="2592"/>
              <a:ext cx="48" cy="7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3" name="AutoShape 101"/>
            <p:cNvCxnSpPr>
              <a:cxnSpLocks noChangeShapeType="1"/>
              <a:stCxn id="35875" idx="3"/>
              <a:endCxn id="35878" idx="1"/>
            </p:cNvCxnSpPr>
            <p:nvPr/>
          </p:nvCxnSpPr>
          <p:spPr bwMode="auto">
            <a:xfrm>
              <a:off x="2703" y="2400"/>
              <a:ext cx="1440" cy="2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102"/>
            <p:cNvCxnSpPr>
              <a:cxnSpLocks noChangeShapeType="1"/>
              <a:stCxn id="35967" idx="35"/>
              <a:endCxn id="35873" idx="1"/>
            </p:cNvCxnSpPr>
            <p:nvPr/>
          </p:nvCxnSpPr>
          <p:spPr bwMode="auto">
            <a:xfrm>
              <a:off x="676" y="2227"/>
              <a:ext cx="491" cy="2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103"/>
            <p:cNvCxnSpPr>
              <a:cxnSpLocks noChangeShapeType="1"/>
              <a:stCxn id="35955" idx="31"/>
              <a:endCxn id="35874" idx="1"/>
            </p:cNvCxnSpPr>
            <p:nvPr/>
          </p:nvCxnSpPr>
          <p:spPr bwMode="auto">
            <a:xfrm flipV="1">
              <a:off x="724" y="3504"/>
              <a:ext cx="395" cy="1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104"/>
            <p:cNvCxnSpPr>
              <a:cxnSpLocks noChangeShapeType="1"/>
              <a:stCxn id="35875" idx="0"/>
              <a:endCxn id="35938" idx="4"/>
            </p:cNvCxnSpPr>
            <p:nvPr/>
          </p:nvCxnSpPr>
          <p:spPr bwMode="auto">
            <a:xfrm flipV="1">
              <a:off x="2607" y="2007"/>
              <a:ext cx="99" cy="2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105"/>
            <p:cNvCxnSpPr>
              <a:cxnSpLocks noChangeShapeType="1"/>
              <a:stCxn id="35879" idx="3"/>
              <a:endCxn id="35919" idx="23"/>
            </p:cNvCxnSpPr>
            <p:nvPr/>
          </p:nvCxnSpPr>
          <p:spPr bwMode="auto">
            <a:xfrm>
              <a:off x="4143" y="3792"/>
              <a:ext cx="682" cy="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AutoShape 106"/>
            <p:cNvCxnSpPr>
              <a:cxnSpLocks noChangeShapeType="1"/>
              <a:stCxn id="35878" idx="3"/>
              <a:endCxn id="35923" idx="2"/>
            </p:cNvCxnSpPr>
            <p:nvPr/>
          </p:nvCxnSpPr>
          <p:spPr bwMode="auto">
            <a:xfrm flipV="1">
              <a:off x="4335" y="2304"/>
              <a:ext cx="288" cy="3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99" name="Text Box 107"/>
            <p:cNvSpPr txBox="1">
              <a:spLocks noChangeArrowheads="1"/>
            </p:cNvSpPr>
            <p:nvPr/>
          </p:nvSpPr>
          <p:spPr bwMode="auto">
            <a:xfrm>
              <a:off x="303" y="182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A</a:t>
              </a:r>
            </a:p>
          </p:txBody>
        </p:sp>
        <p:sp>
          <p:nvSpPr>
            <p:cNvPr id="35900" name="Text Box 108"/>
            <p:cNvSpPr txBox="1">
              <a:spLocks noChangeArrowheads="1"/>
            </p:cNvSpPr>
            <p:nvPr/>
          </p:nvSpPr>
          <p:spPr bwMode="auto">
            <a:xfrm>
              <a:off x="333" y="3314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B</a:t>
              </a:r>
            </a:p>
          </p:txBody>
        </p:sp>
        <p:sp>
          <p:nvSpPr>
            <p:cNvPr id="35901" name="Text Box 109"/>
            <p:cNvSpPr txBox="1">
              <a:spLocks noChangeArrowheads="1"/>
            </p:cNvSpPr>
            <p:nvPr/>
          </p:nvSpPr>
          <p:spPr bwMode="auto">
            <a:xfrm>
              <a:off x="4671" y="3408"/>
              <a:ext cx="45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E</a:t>
              </a:r>
            </a:p>
          </p:txBody>
        </p:sp>
        <p:sp>
          <p:nvSpPr>
            <p:cNvPr id="35902" name="Text Box 110"/>
            <p:cNvSpPr txBox="1">
              <a:spLocks noChangeArrowheads="1"/>
            </p:cNvSpPr>
            <p:nvPr/>
          </p:nvSpPr>
          <p:spPr bwMode="auto">
            <a:xfrm>
              <a:off x="4458" y="1778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D</a:t>
              </a:r>
            </a:p>
          </p:txBody>
        </p:sp>
        <p:sp>
          <p:nvSpPr>
            <p:cNvPr id="35903" name="Text Box 111"/>
            <p:cNvSpPr txBox="1">
              <a:spLocks noChangeArrowheads="1"/>
            </p:cNvSpPr>
            <p:nvPr/>
          </p:nvSpPr>
          <p:spPr bwMode="auto">
            <a:xfrm>
              <a:off x="2460" y="1536"/>
              <a:ext cx="4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Host C</a:t>
              </a:r>
            </a:p>
          </p:txBody>
        </p:sp>
        <p:sp>
          <p:nvSpPr>
            <p:cNvPr id="35904" name="Text Box 112"/>
            <p:cNvSpPr txBox="1">
              <a:spLocks noChangeArrowheads="1"/>
            </p:cNvSpPr>
            <p:nvPr/>
          </p:nvSpPr>
          <p:spPr bwMode="auto">
            <a:xfrm>
              <a:off x="1152" y="235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N1</a:t>
              </a:r>
            </a:p>
          </p:txBody>
        </p:sp>
        <p:sp>
          <p:nvSpPr>
            <p:cNvPr id="35905" name="Text Box 113"/>
            <p:cNvSpPr txBox="1">
              <a:spLocks noChangeArrowheads="1"/>
            </p:cNvSpPr>
            <p:nvPr/>
          </p:nvSpPr>
          <p:spPr bwMode="auto">
            <a:xfrm>
              <a:off x="2479" y="230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N2</a:t>
              </a:r>
            </a:p>
          </p:txBody>
        </p:sp>
        <p:sp>
          <p:nvSpPr>
            <p:cNvPr id="35906" name="Text Box 114"/>
            <p:cNvSpPr txBox="1">
              <a:spLocks noChangeArrowheads="1"/>
            </p:cNvSpPr>
            <p:nvPr/>
          </p:nvSpPr>
          <p:spPr bwMode="auto">
            <a:xfrm>
              <a:off x="4111" y="2594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N3</a:t>
              </a:r>
            </a:p>
          </p:txBody>
        </p:sp>
        <p:sp>
          <p:nvSpPr>
            <p:cNvPr id="35907" name="Text Box 115"/>
            <p:cNvSpPr txBox="1">
              <a:spLocks noChangeArrowheads="1"/>
            </p:cNvSpPr>
            <p:nvPr/>
          </p:nvSpPr>
          <p:spPr bwMode="auto">
            <a:xfrm>
              <a:off x="1089" y="341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N4</a:t>
              </a:r>
            </a:p>
          </p:txBody>
        </p:sp>
        <p:sp>
          <p:nvSpPr>
            <p:cNvPr id="35908" name="Text Box 116"/>
            <p:cNvSpPr txBox="1">
              <a:spLocks noChangeArrowheads="1"/>
            </p:cNvSpPr>
            <p:nvPr/>
          </p:nvSpPr>
          <p:spPr bwMode="auto">
            <a:xfrm>
              <a:off x="2479" y="2930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N5</a:t>
              </a:r>
            </a:p>
          </p:txBody>
        </p:sp>
        <p:sp>
          <p:nvSpPr>
            <p:cNvPr id="35909" name="Text Box 117"/>
            <p:cNvSpPr txBox="1">
              <a:spLocks noChangeArrowheads="1"/>
            </p:cNvSpPr>
            <p:nvPr/>
          </p:nvSpPr>
          <p:spPr bwMode="auto">
            <a:xfrm>
              <a:off x="391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N7</a:t>
              </a:r>
            </a:p>
          </p:txBody>
        </p:sp>
        <p:sp>
          <p:nvSpPr>
            <p:cNvPr id="35910" name="Text Box 118"/>
            <p:cNvSpPr txBox="1">
              <a:spLocks noChangeArrowheads="1"/>
            </p:cNvSpPr>
            <p:nvPr/>
          </p:nvSpPr>
          <p:spPr bwMode="auto">
            <a:xfrm>
              <a:off x="2479" y="3698"/>
              <a:ext cx="2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/>
                <a:t>N6</a:t>
              </a:r>
            </a:p>
          </p:txBody>
        </p:sp>
      </p:grpSp>
      <p:sp>
        <p:nvSpPr>
          <p:cNvPr id="160" name="AutoShape 2"/>
          <p:cNvSpPr>
            <a:spLocks noChangeArrowheads="1"/>
          </p:cNvSpPr>
          <p:nvPr/>
        </p:nvSpPr>
        <p:spPr bwMode="auto">
          <a:xfrm>
            <a:off x="533400" y="4495800"/>
            <a:ext cx="1371600" cy="853440"/>
          </a:xfrm>
          <a:prstGeom prst="wedgeRectCallout">
            <a:avLst>
              <a:gd name="adj1" fmla="val 67310"/>
              <a:gd name="adj2" fmla="val -5010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161" name="Group 119"/>
          <p:cNvGrpSpPr>
            <a:grpSpLocks/>
          </p:cNvGrpSpPr>
          <p:nvPr/>
        </p:nvGrpSpPr>
        <p:grpSpPr bwMode="auto">
          <a:xfrm>
            <a:off x="457200" y="4419600"/>
            <a:ext cx="1479550" cy="933450"/>
            <a:chOff x="1008" y="1392"/>
            <a:chExt cx="932" cy="630"/>
          </a:xfrm>
        </p:grpSpPr>
        <p:sp>
          <p:nvSpPr>
            <p:cNvPr id="16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7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185" name="AutoShape 143"/>
            <p:cNvCxnSpPr>
              <a:cxnSpLocks noChangeShapeType="1"/>
              <a:stCxn id="178" idx="3"/>
              <a:endCxn id="18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AutoShape 144"/>
            <p:cNvCxnSpPr>
              <a:cxnSpLocks noChangeShapeType="1"/>
              <a:stCxn id="178" idx="3"/>
              <a:endCxn id="18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145"/>
            <p:cNvCxnSpPr>
              <a:cxnSpLocks noChangeShapeType="1"/>
              <a:stCxn id="179" idx="3"/>
              <a:endCxn id="18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46"/>
            <p:cNvCxnSpPr>
              <a:cxnSpLocks noChangeShapeType="1"/>
              <a:stCxn id="179" idx="3"/>
              <a:endCxn id="18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147"/>
            <p:cNvCxnSpPr>
              <a:cxnSpLocks noChangeShapeType="1"/>
              <a:stCxn id="181" idx="3"/>
              <a:endCxn id="18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AutoShape 148"/>
            <p:cNvCxnSpPr>
              <a:cxnSpLocks noChangeShapeType="1"/>
              <a:stCxn id="182" idx="3"/>
              <a:endCxn id="18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AutoShape 149"/>
            <p:cNvCxnSpPr>
              <a:cxnSpLocks noChangeShapeType="1"/>
              <a:stCxn id="184" idx="0"/>
              <a:endCxn id="18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2" name="AutoShape 150"/>
            <p:cNvCxnSpPr>
              <a:cxnSpLocks noChangeShapeType="1"/>
              <a:stCxn id="179" idx="0"/>
              <a:endCxn id="17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51"/>
            <p:cNvCxnSpPr>
              <a:cxnSpLocks noChangeShapeType="1"/>
              <a:stCxn id="180" idx="3"/>
              <a:endCxn id="18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AutoShape 152"/>
            <p:cNvCxnSpPr>
              <a:cxnSpLocks noChangeShapeType="1"/>
              <a:endCxn id="17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AutoShape 153"/>
            <p:cNvCxnSpPr>
              <a:cxnSpLocks noChangeShapeType="1"/>
              <a:endCxn id="17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AutoShape 154"/>
            <p:cNvCxnSpPr>
              <a:cxnSpLocks noChangeShapeType="1"/>
              <a:stCxn id="18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155"/>
            <p:cNvCxnSpPr>
              <a:cxnSpLocks noChangeShapeType="1"/>
              <a:stCxn id="184" idx="3"/>
              <a:endCxn id="20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156"/>
            <p:cNvCxnSpPr>
              <a:cxnSpLocks noChangeShapeType="1"/>
              <a:stCxn id="18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0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0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0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0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04" name="AutoShape 2"/>
          <p:cNvSpPr>
            <a:spLocks noChangeArrowheads="1"/>
          </p:cNvSpPr>
          <p:nvPr/>
        </p:nvSpPr>
        <p:spPr bwMode="auto">
          <a:xfrm>
            <a:off x="2590800" y="3270885"/>
            <a:ext cx="1371600" cy="853440"/>
          </a:xfrm>
          <a:prstGeom prst="wedgeRectCallout">
            <a:avLst>
              <a:gd name="adj1" fmla="val 59309"/>
              <a:gd name="adj2" fmla="val 858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05" name="Group 119"/>
          <p:cNvGrpSpPr>
            <a:grpSpLocks/>
          </p:cNvGrpSpPr>
          <p:nvPr/>
        </p:nvGrpSpPr>
        <p:grpSpPr bwMode="auto">
          <a:xfrm>
            <a:off x="2514600" y="3200400"/>
            <a:ext cx="1479550" cy="933450"/>
            <a:chOff x="1008" y="1392"/>
            <a:chExt cx="932" cy="630"/>
          </a:xfrm>
        </p:grpSpPr>
        <p:sp>
          <p:nvSpPr>
            <p:cNvPr id="20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2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29" name="AutoShape 143"/>
            <p:cNvCxnSpPr>
              <a:cxnSpLocks noChangeShapeType="1"/>
              <a:stCxn id="222" idx="3"/>
              <a:endCxn id="22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0" name="AutoShape 144"/>
            <p:cNvCxnSpPr>
              <a:cxnSpLocks noChangeShapeType="1"/>
              <a:stCxn id="222" idx="3"/>
              <a:endCxn id="22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1" name="AutoShape 145"/>
            <p:cNvCxnSpPr>
              <a:cxnSpLocks noChangeShapeType="1"/>
              <a:stCxn id="223" idx="3"/>
              <a:endCxn id="22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2" name="AutoShape 146"/>
            <p:cNvCxnSpPr>
              <a:cxnSpLocks noChangeShapeType="1"/>
              <a:stCxn id="223" idx="3"/>
              <a:endCxn id="22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3" name="AutoShape 147"/>
            <p:cNvCxnSpPr>
              <a:cxnSpLocks noChangeShapeType="1"/>
              <a:stCxn id="225" idx="3"/>
              <a:endCxn id="22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4" name="AutoShape 148"/>
            <p:cNvCxnSpPr>
              <a:cxnSpLocks noChangeShapeType="1"/>
              <a:stCxn id="226" idx="3"/>
              <a:endCxn id="22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" name="AutoShape 149"/>
            <p:cNvCxnSpPr>
              <a:cxnSpLocks noChangeShapeType="1"/>
              <a:stCxn id="228" idx="0"/>
              <a:endCxn id="22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" name="AutoShape 150"/>
            <p:cNvCxnSpPr>
              <a:cxnSpLocks noChangeShapeType="1"/>
              <a:stCxn id="223" idx="0"/>
              <a:endCxn id="22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7" name="AutoShape 151"/>
            <p:cNvCxnSpPr>
              <a:cxnSpLocks noChangeShapeType="1"/>
              <a:stCxn id="224" idx="3"/>
              <a:endCxn id="22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8" name="AutoShape 152"/>
            <p:cNvCxnSpPr>
              <a:cxnSpLocks noChangeShapeType="1"/>
              <a:endCxn id="22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9" name="AutoShape 153"/>
            <p:cNvCxnSpPr>
              <a:cxnSpLocks noChangeShapeType="1"/>
              <a:endCxn id="22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0" name="AutoShape 154"/>
            <p:cNvCxnSpPr>
              <a:cxnSpLocks noChangeShapeType="1"/>
              <a:stCxn id="22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AutoShape 155"/>
            <p:cNvCxnSpPr>
              <a:cxnSpLocks noChangeShapeType="1"/>
              <a:stCxn id="228" idx="3"/>
              <a:endCxn id="24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2" name="AutoShape 156"/>
            <p:cNvCxnSpPr>
              <a:cxnSpLocks noChangeShapeType="1"/>
              <a:stCxn id="22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4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4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4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4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48" name="AutoShape 2"/>
          <p:cNvSpPr>
            <a:spLocks noChangeArrowheads="1"/>
          </p:cNvSpPr>
          <p:nvPr/>
        </p:nvSpPr>
        <p:spPr bwMode="auto">
          <a:xfrm>
            <a:off x="5988050" y="3347085"/>
            <a:ext cx="1371600" cy="853440"/>
          </a:xfrm>
          <a:prstGeom prst="wedgeRectCallout">
            <a:avLst>
              <a:gd name="adj1" fmla="val 1015"/>
              <a:gd name="adj2" fmla="val 9503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49" name="Group 119"/>
          <p:cNvGrpSpPr>
            <a:grpSpLocks/>
          </p:cNvGrpSpPr>
          <p:nvPr/>
        </p:nvGrpSpPr>
        <p:grpSpPr bwMode="auto">
          <a:xfrm>
            <a:off x="5911850" y="3276600"/>
            <a:ext cx="1479550" cy="933450"/>
            <a:chOff x="1008" y="1392"/>
            <a:chExt cx="932" cy="630"/>
          </a:xfrm>
        </p:grpSpPr>
        <p:sp>
          <p:nvSpPr>
            <p:cNvPr id="250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7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8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69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0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1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272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273" name="AutoShape 143"/>
            <p:cNvCxnSpPr>
              <a:cxnSpLocks noChangeShapeType="1"/>
              <a:stCxn id="266" idx="3"/>
              <a:endCxn id="268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AutoShape 144"/>
            <p:cNvCxnSpPr>
              <a:cxnSpLocks noChangeShapeType="1"/>
              <a:stCxn id="266" idx="3"/>
              <a:endCxn id="269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5" name="AutoShape 145"/>
            <p:cNvCxnSpPr>
              <a:cxnSpLocks noChangeShapeType="1"/>
              <a:stCxn id="267" idx="3"/>
              <a:endCxn id="269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AutoShape 146"/>
            <p:cNvCxnSpPr>
              <a:cxnSpLocks noChangeShapeType="1"/>
              <a:stCxn id="267" idx="3"/>
              <a:endCxn id="270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" name="AutoShape 147"/>
            <p:cNvCxnSpPr>
              <a:cxnSpLocks noChangeShapeType="1"/>
              <a:stCxn id="269" idx="3"/>
              <a:endCxn id="271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8" name="AutoShape 148"/>
            <p:cNvCxnSpPr>
              <a:cxnSpLocks noChangeShapeType="1"/>
              <a:stCxn id="270" idx="3"/>
              <a:endCxn id="272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9" name="AutoShape 149"/>
            <p:cNvCxnSpPr>
              <a:cxnSpLocks noChangeShapeType="1"/>
              <a:stCxn id="272" idx="0"/>
              <a:endCxn id="271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0" name="AutoShape 150"/>
            <p:cNvCxnSpPr>
              <a:cxnSpLocks noChangeShapeType="1"/>
              <a:stCxn id="267" idx="0"/>
              <a:endCxn id="266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1" name="AutoShape 151"/>
            <p:cNvCxnSpPr>
              <a:cxnSpLocks noChangeShapeType="1"/>
              <a:stCxn id="268" idx="3"/>
              <a:endCxn id="271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2" name="AutoShape 152"/>
            <p:cNvCxnSpPr>
              <a:cxnSpLocks noChangeShapeType="1"/>
              <a:endCxn id="266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3" name="AutoShape 153"/>
            <p:cNvCxnSpPr>
              <a:cxnSpLocks noChangeShapeType="1"/>
              <a:endCxn id="267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4" name="AutoShape 154"/>
            <p:cNvCxnSpPr>
              <a:cxnSpLocks noChangeShapeType="1"/>
              <a:stCxn id="268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5" name="AutoShape 155"/>
            <p:cNvCxnSpPr>
              <a:cxnSpLocks noChangeShapeType="1"/>
              <a:stCxn id="272" idx="3"/>
              <a:endCxn id="289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AutoShape 156"/>
            <p:cNvCxnSpPr>
              <a:cxnSpLocks noChangeShapeType="1"/>
              <a:stCxn id="271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288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289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290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291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292" name="AutoShape 2"/>
          <p:cNvSpPr>
            <a:spLocks noChangeArrowheads="1"/>
          </p:cNvSpPr>
          <p:nvPr/>
        </p:nvSpPr>
        <p:spPr bwMode="auto">
          <a:xfrm>
            <a:off x="2514600" y="5257800"/>
            <a:ext cx="1371600" cy="853440"/>
          </a:xfrm>
          <a:prstGeom prst="wedgeRectCallout">
            <a:avLst>
              <a:gd name="adj1" fmla="val -62994"/>
              <a:gd name="adj2" fmla="val 32572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293" name="Group 119"/>
          <p:cNvGrpSpPr>
            <a:grpSpLocks/>
          </p:cNvGrpSpPr>
          <p:nvPr/>
        </p:nvGrpSpPr>
        <p:grpSpPr bwMode="auto">
          <a:xfrm>
            <a:off x="2438400" y="5187315"/>
            <a:ext cx="1479550" cy="933450"/>
            <a:chOff x="1008" y="1392"/>
            <a:chExt cx="932" cy="630"/>
          </a:xfrm>
        </p:grpSpPr>
        <p:sp>
          <p:nvSpPr>
            <p:cNvPr id="294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1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2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3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4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5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16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17" name="AutoShape 143"/>
            <p:cNvCxnSpPr>
              <a:cxnSpLocks noChangeShapeType="1"/>
              <a:stCxn id="310" idx="3"/>
              <a:endCxn id="312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" name="AutoShape 144"/>
            <p:cNvCxnSpPr>
              <a:cxnSpLocks noChangeShapeType="1"/>
              <a:stCxn id="310" idx="3"/>
              <a:endCxn id="313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9" name="AutoShape 145"/>
            <p:cNvCxnSpPr>
              <a:cxnSpLocks noChangeShapeType="1"/>
              <a:stCxn id="311" idx="3"/>
              <a:endCxn id="313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0" name="AutoShape 146"/>
            <p:cNvCxnSpPr>
              <a:cxnSpLocks noChangeShapeType="1"/>
              <a:stCxn id="311" idx="3"/>
              <a:endCxn id="314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1" name="AutoShape 147"/>
            <p:cNvCxnSpPr>
              <a:cxnSpLocks noChangeShapeType="1"/>
              <a:stCxn id="313" idx="3"/>
              <a:endCxn id="315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2" name="AutoShape 148"/>
            <p:cNvCxnSpPr>
              <a:cxnSpLocks noChangeShapeType="1"/>
              <a:stCxn id="314" idx="3"/>
              <a:endCxn id="316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AutoShape 149"/>
            <p:cNvCxnSpPr>
              <a:cxnSpLocks noChangeShapeType="1"/>
              <a:stCxn id="316" idx="0"/>
              <a:endCxn id="315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4" name="AutoShape 150"/>
            <p:cNvCxnSpPr>
              <a:cxnSpLocks noChangeShapeType="1"/>
              <a:stCxn id="311" idx="0"/>
              <a:endCxn id="310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5" name="AutoShape 151"/>
            <p:cNvCxnSpPr>
              <a:cxnSpLocks noChangeShapeType="1"/>
              <a:stCxn id="312" idx="3"/>
              <a:endCxn id="315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6" name="AutoShape 152"/>
            <p:cNvCxnSpPr>
              <a:cxnSpLocks noChangeShapeType="1"/>
              <a:endCxn id="310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" name="AutoShape 153"/>
            <p:cNvCxnSpPr>
              <a:cxnSpLocks noChangeShapeType="1"/>
              <a:endCxn id="311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" name="AutoShape 154"/>
            <p:cNvCxnSpPr>
              <a:cxnSpLocks noChangeShapeType="1"/>
              <a:stCxn id="312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" name="AutoShape 155"/>
            <p:cNvCxnSpPr>
              <a:cxnSpLocks noChangeShapeType="1"/>
              <a:stCxn id="316" idx="3"/>
              <a:endCxn id="333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" name="AutoShape 156"/>
            <p:cNvCxnSpPr>
              <a:cxnSpLocks noChangeShapeType="1"/>
              <a:stCxn id="315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1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32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33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34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35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36" name="AutoShape 2"/>
          <p:cNvSpPr>
            <a:spLocks noChangeArrowheads="1"/>
          </p:cNvSpPr>
          <p:nvPr/>
        </p:nvSpPr>
        <p:spPr bwMode="auto">
          <a:xfrm>
            <a:off x="4495800" y="4566285"/>
            <a:ext cx="1371600" cy="853440"/>
          </a:xfrm>
          <a:prstGeom prst="wedgeRectCallout">
            <a:avLst>
              <a:gd name="adj1" fmla="val -67566"/>
              <a:gd name="adj2" fmla="val 1052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37" name="Group 119"/>
          <p:cNvGrpSpPr>
            <a:grpSpLocks/>
          </p:cNvGrpSpPr>
          <p:nvPr/>
        </p:nvGrpSpPr>
        <p:grpSpPr bwMode="auto">
          <a:xfrm>
            <a:off x="4419600" y="4495800"/>
            <a:ext cx="1479550" cy="933450"/>
            <a:chOff x="1008" y="1392"/>
            <a:chExt cx="932" cy="630"/>
          </a:xfrm>
        </p:grpSpPr>
        <p:sp>
          <p:nvSpPr>
            <p:cNvPr id="338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5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6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7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8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59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60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361" name="AutoShape 143"/>
            <p:cNvCxnSpPr>
              <a:cxnSpLocks noChangeShapeType="1"/>
              <a:stCxn id="354" idx="3"/>
              <a:endCxn id="356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2" name="AutoShape 144"/>
            <p:cNvCxnSpPr>
              <a:cxnSpLocks noChangeShapeType="1"/>
              <a:stCxn id="354" idx="3"/>
              <a:endCxn id="357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AutoShape 145"/>
            <p:cNvCxnSpPr>
              <a:cxnSpLocks noChangeShapeType="1"/>
              <a:stCxn id="355" idx="3"/>
              <a:endCxn id="357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AutoShape 146"/>
            <p:cNvCxnSpPr>
              <a:cxnSpLocks noChangeShapeType="1"/>
              <a:stCxn id="355" idx="3"/>
              <a:endCxn id="358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5" name="AutoShape 147"/>
            <p:cNvCxnSpPr>
              <a:cxnSpLocks noChangeShapeType="1"/>
              <a:stCxn id="357" idx="3"/>
              <a:endCxn id="359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6" name="AutoShape 148"/>
            <p:cNvCxnSpPr>
              <a:cxnSpLocks noChangeShapeType="1"/>
              <a:stCxn id="358" idx="3"/>
              <a:endCxn id="360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AutoShape 149"/>
            <p:cNvCxnSpPr>
              <a:cxnSpLocks noChangeShapeType="1"/>
              <a:stCxn id="360" idx="0"/>
              <a:endCxn id="359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" name="AutoShape 150"/>
            <p:cNvCxnSpPr>
              <a:cxnSpLocks noChangeShapeType="1"/>
              <a:stCxn id="355" idx="0"/>
              <a:endCxn id="354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" name="AutoShape 151"/>
            <p:cNvCxnSpPr>
              <a:cxnSpLocks noChangeShapeType="1"/>
              <a:stCxn id="356" idx="3"/>
              <a:endCxn id="359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" name="AutoShape 152"/>
            <p:cNvCxnSpPr>
              <a:cxnSpLocks noChangeShapeType="1"/>
              <a:endCxn id="354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AutoShape 153"/>
            <p:cNvCxnSpPr>
              <a:cxnSpLocks noChangeShapeType="1"/>
              <a:endCxn id="355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2" name="AutoShape 154"/>
            <p:cNvCxnSpPr>
              <a:cxnSpLocks noChangeShapeType="1"/>
              <a:stCxn id="356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3" name="AutoShape 155"/>
            <p:cNvCxnSpPr>
              <a:cxnSpLocks noChangeShapeType="1"/>
              <a:stCxn id="360" idx="3"/>
              <a:endCxn id="377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4" name="AutoShape 156"/>
            <p:cNvCxnSpPr>
              <a:cxnSpLocks noChangeShapeType="1"/>
              <a:stCxn id="359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5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376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377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378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379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380" name="AutoShape 2"/>
          <p:cNvSpPr>
            <a:spLocks noChangeArrowheads="1"/>
          </p:cNvSpPr>
          <p:nvPr/>
        </p:nvSpPr>
        <p:spPr bwMode="auto">
          <a:xfrm>
            <a:off x="6858000" y="5105400"/>
            <a:ext cx="1371600" cy="853440"/>
          </a:xfrm>
          <a:prstGeom prst="wedgeRectCallout">
            <a:avLst>
              <a:gd name="adj1" fmla="val -73282"/>
              <a:gd name="adj2" fmla="val 7850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381" name="Group 119"/>
          <p:cNvGrpSpPr>
            <a:grpSpLocks/>
          </p:cNvGrpSpPr>
          <p:nvPr/>
        </p:nvGrpSpPr>
        <p:grpSpPr bwMode="auto">
          <a:xfrm>
            <a:off x="6781800" y="5034915"/>
            <a:ext cx="1479550" cy="933450"/>
            <a:chOff x="1008" y="1392"/>
            <a:chExt cx="932" cy="630"/>
          </a:xfrm>
        </p:grpSpPr>
        <p:sp>
          <p:nvSpPr>
            <p:cNvPr id="382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399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0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1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2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3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04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05" name="AutoShape 143"/>
            <p:cNvCxnSpPr>
              <a:cxnSpLocks noChangeShapeType="1"/>
              <a:stCxn id="398" idx="3"/>
              <a:endCxn id="400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6" name="AutoShape 144"/>
            <p:cNvCxnSpPr>
              <a:cxnSpLocks noChangeShapeType="1"/>
              <a:stCxn id="398" idx="3"/>
              <a:endCxn id="401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145"/>
            <p:cNvCxnSpPr>
              <a:cxnSpLocks noChangeShapeType="1"/>
              <a:stCxn id="399" idx="3"/>
              <a:endCxn id="401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146"/>
            <p:cNvCxnSpPr>
              <a:cxnSpLocks noChangeShapeType="1"/>
              <a:stCxn id="399" idx="3"/>
              <a:endCxn id="402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147"/>
            <p:cNvCxnSpPr>
              <a:cxnSpLocks noChangeShapeType="1"/>
              <a:stCxn id="401" idx="3"/>
              <a:endCxn id="403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" name="AutoShape 148"/>
            <p:cNvCxnSpPr>
              <a:cxnSpLocks noChangeShapeType="1"/>
              <a:stCxn id="402" idx="3"/>
              <a:endCxn id="404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1" name="AutoShape 149"/>
            <p:cNvCxnSpPr>
              <a:cxnSpLocks noChangeShapeType="1"/>
              <a:stCxn id="404" idx="0"/>
              <a:endCxn id="403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2" name="AutoShape 150"/>
            <p:cNvCxnSpPr>
              <a:cxnSpLocks noChangeShapeType="1"/>
              <a:stCxn id="399" idx="0"/>
              <a:endCxn id="398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" name="AutoShape 151"/>
            <p:cNvCxnSpPr>
              <a:cxnSpLocks noChangeShapeType="1"/>
              <a:stCxn id="400" idx="3"/>
              <a:endCxn id="403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" name="AutoShape 152"/>
            <p:cNvCxnSpPr>
              <a:cxnSpLocks noChangeShapeType="1"/>
              <a:endCxn id="398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5" name="AutoShape 153"/>
            <p:cNvCxnSpPr>
              <a:cxnSpLocks noChangeShapeType="1"/>
              <a:endCxn id="399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6" name="AutoShape 154"/>
            <p:cNvCxnSpPr>
              <a:cxnSpLocks noChangeShapeType="1"/>
              <a:stCxn id="400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7" name="AutoShape 155"/>
            <p:cNvCxnSpPr>
              <a:cxnSpLocks noChangeShapeType="1"/>
              <a:stCxn id="404" idx="3"/>
              <a:endCxn id="421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8" name="AutoShape 156"/>
            <p:cNvCxnSpPr>
              <a:cxnSpLocks noChangeShapeType="1"/>
              <a:stCxn id="403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20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21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22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23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  <p:sp>
        <p:nvSpPr>
          <p:cNvPr id="424" name="AutoShape 2"/>
          <p:cNvSpPr>
            <a:spLocks noChangeArrowheads="1"/>
          </p:cNvSpPr>
          <p:nvPr/>
        </p:nvSpPr>
        <p:spPr bwMode="auto">
          <a:xfrm>
            <a:off x="4495800" y="5918835"/>
            <a:ext cx="1371600" cy="853440"/>
          </a:xfrm>
          <a:prstGeom prst="wedgeRectCallout">
            <a:avLst>
              <a:gd name="adj1" fmla="val -65280"/>
              <a:gd name="adj2" fmla="val -233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/>
            <a:endParaRPr lang="en-US"/>
          </a:p>
        </p:txBody>
      </p:sp>
      <p:grpSp>
        <p:nvGrpSpPr>
          <p:cNvPr id="425" name="Group 119"/>
          <p:cNvGrpSpPr>
            <a:grpSpLocks/>
          </p:cNvGrpSpPr>
          <p:nvPr/>
        </p:nvGrpSpPr>
        <p:grpSpPr bwMode="auto">
          <a:xfrm>
            <a:off x="4419600" y="5848350"/>
            <a:ext cx="1479550" cy="933450"/>
            <a:chOff x="1008" y="1392"/>
            <a:chExt cx="932" cy="630"/>
          </a:xfrm>
        </p:grpSpPr>
        <p:sp>
          <p:nvSpPr>
            <p:cNvPr id="426" name="Freeform 120"/>
            <p:cNvSpPr>
              <a:spLocks noEditPoints="1"/>
            </p:cNvSpPr>
            <p:nvPr/>
          </p:nvSpPr>
          <p:spPr bwMode="auto">
            <a:xfrm>
              <a:off x="1134" y="1595"/>
              <a:ext cx="284" cy="6"/>
            </a:xfrm>
            <a:custGeom>
              <a:avLst/>
              <a:gdLst>
                <a:gd name="T0" fmla="*/ 54 w 1500"/>
                <a:gd name="T1" fmla="*/ 1 h 22"/>
                <a:gd name="T2" fmla="*/ 54 w 1500"/>
                <a:gd name="T3" fmla="*/ 0 h 22"/>
                <a:gd name="T4" fmla="*/ 53 w 1500"/>
                <a:gd name="T5" fmla="*/ 0 h 22"/>
                <a:gd name="T6" fmla="*/ 53 w 1500"/>
                <a:gd name="T7" fmla="*/ 0 h 22"/>
                <a:gd name="T8" fmla="*/ 53 w 1500"/>
                <a:gd name="T9" fmla="*/ 1 h 22"/>
                <a:gd name="T10" fmla="*/ 53 w 1500"/>
                <a:gd name="T11" fmla="*/ 1 h 22"/>
                <a:gd name="T12" fmla="*/ 53 w 1500"/>
                <a:gd name="T13" fmla="*/ 2 h 22"/>
                <a:gd name="T14" fmla="*/ 54 w 1500"/>
                <a:gd name="T15" fmla="*/ 1 h 22"/>
                <a:gd name="T16" fmla="*/ 54 w 1500"/>
                <a:gd name="T17" fmla="*/ 1 h 22"/>
                <a:gd name="T18" fmla="*/ 0 w 1500"/>
                <a:gd name="T19" fmla="*/ 1 h 22"/>
                <a:gd name="T20" fmla="*/ 0 w 1500"/>
                <a:gd name="T21" fmla="*/ 1 h 22"/>
                <a:gd name="T22" fmla="*/ 0 w 1500"/>
                <a:gd name="T23" fmla="*/ 2 h 22"/>
                <a:gd name="T24" fmla="*/ 1 w 1500"/>
                <a:gd name="T25" fmla="*/ 1 h 22"/>
                <a:gd name="T26" fmla="*/ 1 w 1500"/>
                <a:gd name="T27" fmla="*/ 1 h 22"/>
                <a:gd name="T28" fmla="*/ 1 w 1500"/>
                <a:gd name="T29" fmla="*/ 0 h 22"/>
                <a:gd name="T30" fmla="*/ 0 w 1500"/>
                <a:gd name="T31" fmla="*/ 0 h 22"/>
                <a:gd name="T32" fmla="*/ 0 w 1500"/>
                <a:gd name="T33" fmla="*/ 0 h 22"/>
                <a:gd name="T34" fmla="*/ 0 w 1500"/>
                <a:gd name="T35" fmla="*/ 1 h 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22"/>
                <a:gd name="T56" fmla="*/ 1500 w 1500"/>
                <a:gd name="T57" fmla="*/ 22 h 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22">
                  <a:moveTo>
                    <a:pt x="1500" y="10"/>
                  </a:moveTo>
                  <a:lnTo>
                    <a:pt x="1498" y="2"/>
                  </a:lnTo>
                  <a:lnTo>
                    <a:pt x="1490" y="0"/>
                  </a:lnTo>
                  <a:lnTo>
                    <a:pt x="1482" y="2"/>
                  </a:lnTo>
                  <a:lnTo>
                    <a:pt x="1478" y="10"/>
                  </a:lnTo>
                  <a:lnTo>
                    <a:pt x="1482" y="18"/>
                  </a:lnTo>
                  <a:lnTo>
                    <a:pt x="1490" y="22"/>
                  </a:lnTo>
                  <a:lnTo>
                    <a:pt x="1498" y="18"/>
                  </a:lnTo>
                  <a:lnTo>
                    <a:pt x="1500" y="10"/>
                  </a:lnTo>
                  <a:close/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18"/>
                  </a:lnTo>
                  <a:lnTo>
                    <a:pt x="21" y="10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2" y="2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21"/>
            <p:cNvSpPr>
              <a:spLocks noChangeShapeType="1"/>
            </p:cNvSpPr>
            <p:nvPr/>
          </p:nvSpPr>
          <p:spPr bwMode="auto">
            <a:xfrm flipH="1">
              <a:off x="1138" y="1598"/>
              <a:ext cx="276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Freeform 122"/>
            <p:cNvSpPr>
              <a:spLocks noEditPoints="1"/>
            </p:cNvSpPr>
            <p:nvPr/>
          </p:nvSpPr>
          <p:spPr bwMode="auto">
            <a:xfrm>
              <a:off x="1134" y="1753"/>
              <a:ext cx="284" cy="99"/>
            </a:xfrm>
            <a:custGeom>
              <a:avLst/>
              <a:gdLst>
                <a:gd name="T0" fmla="*/ 0 w 1500"/>
                <a:gd name="T1" fmla="*/ 24 h 403"/>
                <a:gd name="T2" fmla="*/ 0 w 1500"/>
                <a:gd name="T3" fmla="*/ 24 h 403"/>
                <a:gd name="T4" fmla="*/ 1 w 1500"/>
                <a:gd name="T5" fmla="*/ 24 h 403"/>
                <a:gd name="T6" fmla="*/ 1 w 1500"/>
                <a:gd name="T7" fmla="*/ 24 h 403"/>
                <a:gd name="T8" fmla="*/ 1 w 1500"/>
                <a:gd name="T9" fmla="*/ 24 h 403"/>
                <a:gd name="T10" fmla="*/ 1 w 1500"/>
                <a:gd name="T11" fmla="*/ 23 h 403"/>
                <a:gd name="T12" fmla="*/ 0 w 1500"/>
                <a:gd name="T13" fmla="*/ 23 h 403"/>
                <a:gd name="T14" fmla="*/ 0 w 1500"/>
                <a:gd name="T15" fmla="*/ 23 h 403"/>
                <a:gd name="T16" fmla="*/ 0 w 1500"/>
                <a:gd name="T17" fmla="*/ 24 h 403"/>
                <a:gd name="T18" fmla="*/ 54 w 1500"/>
                <a:gd name="T19" fmla="*/ 0 h 403"/>
                <a:gd name="T20" fmla="*/ 54 w 1500"/>
                <a:gd name="T21" fmla="*/ 0 h 403"/>
                <a:gd name="T22" fmla="*/ 53 w 1500"/>
                <a:gd name="T23" fmla="*/ 0 h 403"/>
                <a:gd name="T24" fmla="*/ 53 w 1500"/>
                <a:gd name="T25" fmla="*/ 0 h 403"/>
                <a:gd name="T26" fmla="*/ 53 w 1500"/>
                <a:gd name="T27" fmla="*/ 1 h 403"/>
                <a:gd name="T28" fmla="*/ 53 w 1500"/>
                <a:gd name="T29" fmla="*/ 1 h 403"/>
                <a:gd name="T30" fmla="*/ 53 w 1500"/>
                <a:gd name="T31" fmla="*/ 1 h 403"/>
                <a:gd name="T32" fmla="*/ 54 w 1500"/>
                <a:gd name="T33" fmla="*/ 1 h 403"/>
                <a:gd name="T34" fmla="*/ 54 w 1500"/>
                <a:gd name="T35" fmla="*/ 0 h 40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403"/>
                <a:gd name="T56" fmla="*/ 1500 w 1500"/>
                <a:gd name="T57" fmla="*/ 403 h 40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403">
                  <a:moveTo>
                    <a:pt x="0" y="395"/>
                  </a:moveTo>
                  <a:lnTo>
                    <a:pt x="4" y="403"/>
                  </a:lnTo>
                  <a:lnTo>
                    <a:pt x="14" y="403"/>
                  </a:lnTo>
                  <a:lnTo>
                    <a:pt x="20" y="399"/>
                  </a:lnTo>
                  <a:lnTo>
                    <a:pt x="21" y="391"/>
                  </a:lnTo>
                  <a:lnTo>
                    <a:pt x="16" y="383"/>
                  </a:lnTo>
                  <a:lnTo>
                    <a:pt x="8" y="381"/>
                  </a:lnTo>
                  <a:lnTo>
                    <a:pt x="0" y="387"/>
                  </a:lnTo>
                  <a:lnTo>
                    <a:pt x="0" y="395"/>
                  </a:lnTo>
                  <a:close/>
                  <a:moveTo>
                    <a:pt x="1500" y="8"/>
                  </a:moveTo>
                  <a:lnTo>
                    <a:pt x="1496" y="2"/>
                  </a:lnTo>
                  <a:lnTo>
                    <a:pt x="1486" y="0"/>
                  </a:lnTo>
                  <a:lnTo>
                    <a:pt x="1480" y="6"/>
                  </a:lnTo>
                  <a:lnTo>
                    <a:pt x="1478" y="14"/>
                  </a:lnTo>
                  <a:lnTo>
                    <a:pt x="1484" y="22"/>
                  </a:lnTo>
                  <a:lnTo>
                    <a:pt x="1492" y="22"/>
                  </a:lnTo>
                  <a:lnTo>
                    <a:pt x="1500" y="18"/>
                  </a:lnTo>
                  <a:lnTo>
                    <a:pt x="1500" y="8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23"/>
            <p:cNvSpPr>
              <a:spLocks noChangeShapeType="1"/>
            </p:cNvSpPr>
            <p:nvPr/>
          </p:nvSpPr>
          <p:spPr bwMode="auto">
            <a:xfrm flipV="1">
              <a:off x="1138" y="1757"/>
              <a:ext cx="276" cy="9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Freeform 124"/>
            <p:cNvSpPr>
              <a:spLocks noEditPoints="1"/>
            </p:cNvSpPr>
            <p:nvPr/>
          </p:nvSpPr>
          <p:spPr bwMode="auto">
            <a:xfrm>
              <a:off x="1134" y="1846"/>
              <a:ext cx="284" cy="93"/>
            </a:xfrm>
            <a:custGeom>
              <a:avLst/>
              <a:gdLst>
                <a:gd name="T0" fmla="*/ 0 w 1500"/>
                <a:gd name="T1" fmla="*/ 0 h 381"/>
                <a:gd name="T2" fmla="*/ 0 w 1500"/>
                <a:gd name="T3" fmla="*/ 1 h 381"/>
                <a:gd name="T4" fmla="*/ 0 w 1500"/>
                <a:gd name="T5" fmla="*/ 1 h 381"/>
                <a:gd name="T6" fmla="*/ 1 w 1500"/>
                <a:gd name="T7" fmla="*/ 1 h 381"/>
                <a:gd name="T8" fmla="*/ 1 w 1500"/>
                <a:gd name="T9" fmla="*/ 1 h 381"/>
                <a:gd name="T10" fmla="*/ 1 w 1500"/>
                <a:gd name="T11" fmla="*/ 0 h 381"/>
                <a:gd name="T12" fmla="*/ 1 w 1500"/>
                <a:gd name="T13" fmla="*/ 0 h 381"/>
                <a:gd name="T14" fmla="*/ 0 w 1500"/>
                <a:gd name="T15" fmla="*/ 0 h 381"/>
                <a:gd name="T16" fmla="*/ 0 w 1500"/>
                <a:gd name="T17" fmla="*/ 0 h 381"/>
                <a:gd name="T18" fmla="*/ 54 w 1500"/>
                <a:gd name="T19" fmla="*/ 22 h 381"/>
                <a:gd name="T20" fmla="*/ 54 w 1500"/>
                <a:gd name="T21" fmla="*/ 22 h 381"/>
                <a:gd name="T22" fmla="*/ 53 w 1500"/>
                <a:gd name="T23" fmla="*/ 21 h 381"/>
                <a:gd name="T24" fmla="*/ 53 w 1500"/>
                <a:gd name="T25" fmla="*/ 21 h 381"/>
                <a:gd name="T26" fmla="*/ 53 w 1500"/>
                <a:gd name="T27" fmla="*/ 22 h 381"/>
                <a:gd name="T28" fmla="*/ 53 w 1500"/>
                <a:gd name="T29" fmla="*/ 22 h 381"/>
                <a:gd name="T30" fmla="*/ 53 w 1500"/>
                <a:gd name="T31" fmla="*/ 23 h 381"/>
                <a:gd name="T32" fmla="*/ 54 w 1500"/>
                <a:gd name="T33" fmla="*/ 23 h 381"/>
                <a:gd name="T34" fmla="*/ 54 w 1500"/>
                <a:gd name="T35" fmla="*/ 22 h 3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00"/>
                <a:gd name="T55" fmla="*/ 0 h 381"/>
                <a:gd name="T56" fmla="*/ 1500 w 1500"/>
                <a:gd name="T57" fmla="*/ 381 h 3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00" h="381">
                  <a:moveTo>
                    <a:pt x="0" y="10"/>
                  </a:moveTo>
                  <a:lnTo>
                    <a:pt x="2" y="18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21" y="14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4" y="2"/>
                  </a:lnTo>
                  <a:lnTo>
                    <a:pt x="0" y="10"/>
                  </a:lnTo>
                  <a:close/>
                  <a:moveTo>
                    <a:pt x="1500" y="373"/>
                  </a:moveTo>
                  <a:lnTo>
                    <a:pt x="1500" y="365"/>
                  </a:lnTo>
                  <a:lnTo>
                    <a:pt x="1492" y="359"/>
                  </a:lnTo>
                  <a:lnTo>
                    <a:pt x="1484" y="361"/>
                  </a:lnTo>
                  <a:lnTo>
                    <a:pt x="1478" y="369"/>
                  </a:lnTo>
                  <a:lnTo>
                    <a:pt x="1480" y="377"/>
                  </a:lnTo>
                  <a:lnTo>
                    <a:pt x="1486" y="381"/>
                  </a:lnTo>
                  <a:lnTo>
                    <a:pt x="1496" y="381"/>
                  </a:lnTo>
                  <a:lnTo>
                    <a:pt x="1500" y="373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25"/>
            <p:cNvSpPr>
              <a:spLocks noChangeShapeType="1"/>
            </p:cNvSpPr>
            <p:nvPr/>
          </p:nvSpPr>
          <p:spPr bwMode="auto">
            <a:xfrm>
              <a:off x="1138" y="1850"/>
              <a:ext cx="276" cy="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Freeform 126"/>
            <p:cNvSpPr>
              <a:spLocks noEditPoints="1"/>
            </p:cNvSpPr>
            <p:nvPr/>
          </p:nvSpPr>
          <p:spPr bwMode="auto">
            <a:xfrm>
              <a:off x="1414" y="1595"/>
              <a:ext cx="315" cy="71"/>
            </a:xfrm>
            <a:custGeom>
              <a:avLst/>
              <a:gdLst>
                <a:gd name="T0" fmla="*/ 0 w 1660"/>
                <a:gd name="T1" fmla="*/ 0 h 291"/>
                <a:gd name="T2" fmla="*/ 0 w 1660"/>
                <a:gd name="T3" fmla="*/ 1 h 291"/>
                <a:gd name="T4" fmla="*/ 0 w 1660"/>
                <a:gd name="T5" fmla="*/ 1 h 291"/>
                <a:gd name="T6" fmla="*/ 1 w 1660"/>
                <a:gd name="T7" fmla="*/ 1 h 291"/>
                <a:gd name="T8" fmla="*/ 1 w 1660"/>
                <a:gd name="T9" fmla="*/ 1 h 291"/>
                <a:gd name="T10" fmla="*/ 1 w 1660"/>
                <a:gd name="T11" fmla="*/ 0 h 291"/>
                <a:gd name="T12" fmla="*/ 1 w 1660"/>
                <a:gd name="T13" fmla="*/ 0 h 291"/>
                <a:gd name="T14" fmla="*/ 0 w 1660"/>
                <a:gd name="T15" fmla="*/ 0 h 291"/>
                <a:gd name="T16" fmla="*/ 0 w 1660"/>
                <a:gd name="T17" fmla="*/ 0 h 291"/>
                <a:gd name="T18" fmla="*/ 60 w 1660"/>
                <a:gd name="T19" fmla="*/ 17 h 291"/>
                <a:gd name="T20" fmla="*/ 60 w 1660"/>
                <a:gd name="T21" fmla="*/ 16 h 291"/>
                <a:gd name="T22" fmla="*/ 59 w 1660"/>
                <a:gd name="T23" fmla="*/ 16 h 291"/>
                <a:gd name="T24" fmla="*/ 59 w 1660"/>
                <a:gd name="T25" fmla="*/ 16 h 291"/>
                <a:gd name="T26" fmla="*/ 59 w 1660"/>
                <a:gd name="T27" fmla="*/ 17 h 291"/>
                <a:gd name="T28" fmla="*/ 59 w 1660"/>
                <a:gd name="T29" fmla="*/ 17 h 291"/>
                <a:gd name="T30" fmla="*/ 59 w 1660"/>
                <a:gd name="T31" fmla="*/ 17 h 291"/>
                <a:gd name="T32" fmla="*/ 60 w 1660"/>
                <a:gd name="T33" fmla="*/ 17 h 291"/>
                <a:gd name="T34" fmla="*/ 60 w 1660"/>
                <a:gd name="T35" fmla="*/ 17 h 29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291"/>
                <a:gd name="T56" fmla="*/ 1660 w 1660"/>
                <a:gd name="T57" fmla="*/ 291 h 29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291">
                  <a:moveTo>
                    <a:pt x="0" y="10"/>
                  </a:moveTo>
                  <a:lnTo>
                    <a:pt x="2" y="18"/>
                  </a:lnTo>
                  <a:lnTo>
                    <a:pt x="10" y="22"/>
                  </a:lnTo>
                  <a:lnTo>
                    <a:pt x="18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4" y="0"/>
                  </a:lnTo>
                  <a:lnTo>
                    <a:pt x="6" y="2"/>
                  </a:lnTo>
                  <a:lnTo>
                    <a:pt x="0" y="10"/>
                  </a:lnTo>
                  <a:close/>
                  <a:moveTo>
                    <a:pt x="1660" y="281"/>
                  </a:moveTo>
                  <a:lnTo>
                    <a:pt x="1658" y="273"/>
                  </a:lnTo>
                  <a:lnTo>
                    <a:pt x="1650" y="269"/>
                  </a:lnTo>
                  <a:lnTo>
                    <a:pt x="1642" y="271"/>
                  </a:lnTo>
                  <a:lnTo>
                    <a:pt x="1638" y="279"/>
                  </a:lnTo>
                  <a:lnTo>
                    <a:pt x="1638" y="287"/>
                  </a:lnTo>
                  <a:lnTo>
                    <a:pt x="1646" y="291"/>
                  </a:lnTo>
                  <a:lnTo>
                    <a:pt x="1654" y="289"/>
                  </a:lnTo>
                  <a:lnTo>
                    <a:pt x="1660" y="281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27"/>
            <p:cNvSpPr>
              <a:spLocks noChangeShapeType="1"/>
            </p:cNvSpPr>
            <p:nvPr/>
          </p:nvSpPr>
          <p:spPr bwMode="auto">
            <a:xfrm>
              <a:off x="1418" y="1598"/>
              <a:ext cx="306" cy="6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Freeform 128"/>
            <p:cNvSpPr>
              <a:spLocks noEditPoints="1"/>
            </p:cNvSpPr>
            <p:nvPr/>
          </p:nvSpPr>
          <p:spPr bwMode="auto">
            <a:xfrm>
              <a:off x="1414" y="1661"/>
              <a:ext cx="315" cy="98"/>
            </a:xfrm>
            <a:custGeom>
              <a:avLst/>
              <a:gdLst>
                <a:gd name="T0" fmla="*/ 60 w 1660"/>
                <a:gd name="T1" fmla="*/ 0 h 402"/>
                <a:gd name="T2" fmla="*/ 60 w 1660"/>
                <a:gd name="T3" fmla="*/ 0 h 402"/>
                <a:gd name="T4" fmla="*/ 59 w 1660"/>
                <a:gd name="T5" fmla="*/ 0 h 402"/>
                <a:gd name="T6" fmla="*/ 59 w 1660"/>
                <a:gd name="T7" fmla="*/ 0 h 402"/>
                <a:gd name="T8" fmla="*/ 59 w 1660"/>
                <a:gd name="T9" fmla="*/ 1 h 402"/>
                <a:gd name="T10" fmla="*/ 59 w 1660"/>
                <a:gd name="T11" fmla="*/ 1 h 402"/>
                <a:gd name="T12" fmla="*/ 59 w 1660"/>
                <a:gd name="T13" fmla="*/ 1 h 402"/>
                <a:gd name="T14" fmla="*/ 60 w 1660"/>
                <a:gd name="T15" fmla="*/ 1 h 402"/>
                <a:gd name="T16" fmla="*/ 60 w 1660"/>
                <a:gd name="T17" fmla="*/ 0 h 402"/>
                <a:gd name="T18" fmla="*/ 0 w 1660"/>
                <a:gd name="T19" fmla="*/ 23 h 402"/>
                <a:gd name="T20" fmla="*/ 0 w 1660"/>
                <a:gd name="T21" fmla="*/ 24 h 402"/>
                <a:gd name="T22" fmla="*/ 1 w 1660"/>
                <a:gd name="T23" fmla="*/ 24 h 402"/>
                <a:gd name="T24" fmla="*/ 1 w 1660"/>
                <a:gd name="T25" fmla="*/ 24 h 402"/>
                <a:gd name="T26" fmla="*/ 1 w 1660"/>
                <a:gd name="T27" fmla="*/ 23 h 402"/>
                <a:gd name="T28" fmla="*/ 1 w 1660"/>
                <a:gd name="T29" fmla="*/ 23 h 402"/>
                <a:gd name="T30" fmla="*/ 0 w 1660"/>
                <a:gd name="T31" fmla="*/ 23 h 402"/>
                <a:gd name="T32" fmla="*/ 0 w 1660"/>
                <a:gd name="T33" fmla="*/ 23 h 402"/>
                <a:gd name="T34" fmla="*/ 0 w 1660"/>
                <a:gd name="T35" fmla="*/ 23 h 40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0"/>
                <a:gd name="T55" fmla="*/ 0 h 402"/>
                <a:gd name="T56" fmla="*/ 1660 w 1660"/>
                <a:gd name="T57" fmla="*/ 402 h 40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0" h="402">
                  <a:moveTo>
                    <a:pt x="1660" y="8"/>
                  </a:moveTo>
                  <a:lnTo>
                    <a:pt x="1654" y="2"/>
                  </a:lnTo>
                  <a:lnTo>
                    <a:pt x="1646" y="0"/>
                  </a:lnTo>
                  <a:lnTo>
                    <a:pt x="1638" y="4"/>
                  </a:lnTo>
                  <a:lnTo>
                    <a:pt x="1638" y="14"/>
                  </a:lnTo>
                  <a:lnTo>
                    <a:pt x="1642" y="20"/>
                  </a:lnTo>
                  <a:lnTo>
                    <a:pt x="1650" y="22"/>
                  </a:lnTo>
                  <a:lnTo>
                    <a:pt x="1658" y="16"/>
                  </a:lnTo>
                  <a:lnTo>
                    <a:pt x="1660" y="8"/>
                  </a:lnTo>
                  <a:close/>
                  <a:moveTo>
                    <a:pt x="0" y="394"/>
                  </a:moveTo>
                  <a:lnTo>
                    <a:pt x="6" y="400"/>
                  </a:lnTo>
                  <a:lnTo>
                    <a:pt x="14" y="402"/>
                  </a:lnTo>
                  <a:lnTo>
                    <a:pt x="22" y="398"/>
                  </a:lnTo>
                  <a:lnTo>
                    <a:pt x="22" y="388"/>
                  </a:lnTo>
                  <a:lnTo>
                    <a:pt x="18" y="382"/>
                  </a:lnTo>
                  <a:lnTo>
                    <a:pt x="10" y="380"/>
                  </a:lnTo>
                  <a:lnTo>
                    <a:pt x="2" y="386"/>
                  </a:lnTo>
                  <a:lnTo>
                    <a:pt x="0" y="39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129"/>
            <p:cNvSpPr>
              <a:spLocks noChangeShapeType="1"/>
            </p:cNvSpPr>
            <p:nvPr/>
          </p:nvSpPr>
          <p:spPr bwMode="auto">
            <a:xfrm flipH="1">
              <a:off x="1418" y="1664"/>
              <a:ext cx="306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Freeform 130"/>
            <p:cNvSpPr>
              <a:spLocks noEditPoints="1"/>
            </p:cNvSpPr>
            <p:nvPr/>
          </p:nvSpPr>
          <p:spPr bwMode="auto">
            <a:xfrm>
              <a:off x="1414" y="1934"/>
              <a:ext cx="281" cy="6"/>
            </a:xfrm>
            <a:custGeom>
              <a:avLst/>
              <a:gdLst>
                <a:gd name="T0" fmla="*/ 0 w 1481"/>
                <a:gd name="T1" fmla="*/ 1 h 24"/>
                <a:gd name="T2" fmla="*/ 0 w 1481"/>
                <a:gd name="T3" fmla="*/ 1 h 24"/>
                <a:gd name="T4" fmla="*/ 0 w 1481"/>
                <a:gd name="T5" fmla="*/ 2 h 24"/>
                <a:gd name="T6" fmla="*/ 1 w 1481"/>
                <a:gd name="T7" fmla="*/ 1 h 24"/>
                <a:gd name="T8" fmla="*/ 1 w 1481"/>
                <a:gd name="T9" fmla="*/ 1 h 24"/>
                <a:gd name="T10" fmla="*/ 1 w 1481"/>
                <a:gd name="T11" fmla="*/ 0 h 24"/>
                <a:gd name="T12" fmla="*/ 0 w 1481"/>
                <a:gd name="T13" fmla="*/ 0 h 24"/>
                <a:gd name="T14" fmla="*/ 0 w 1481"/>
                <a:gd name="T15" fmla="*/ 0 h 24"/>
                <a:gd name="T16" fmla="*/ 0 w 1481"/>
                <a:gd name="T17" fmla="*/ 1 h 24"/>
                <a:gd name="T18" fmla="*/ 53 w 1481"/>
                <a:gd name="T19" fmla="*/ 1 h 24"/>
                <a:gd name="T20" fmla="*/ 53 w 1481"/>
                <a:gd name="T21" fmla="*/ 0 h 24"/>
                <a:gd name="T22" fmla="*/ 53 w 1481"/>
                <a:gd name="T23" fmla="*/ 0 h 24"/>
                <a:gd name="T24" fmla="*/ 53 w 1481"/>
                <a:gd name="T25" fmla="*/ 0 h 24"/>
                <a:gd name="T26" fmla="*/ 52 w 1481"/>
                <a:gd name="T27" fmla="*/ 1 h 24"/>
                <a:gd name="T28" fmla="*/ 53 w 1481"/>
                <a:gd name="T29" fmla="*/ 1 h 24"/>
                <a:gd name="T30" fmla="*/ 53 w 1481"/>
                <a:gd name="T31" fmla="*/ 2 h 24"/>
                <a:gd name="T32" fmla="*/ 53 w 1481"/>
                <a:gd name="T33" fmla="*/ 1 h 24"/>
                <a:gd name="T34" fmla="*/ 53 w 1481"/>
                <a:gd name="T35" fmla="*/ 1 h 2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81"/>
                <a:gd name="T55" fmla="*/ 0 h 24"/>
                <a:gd name="T56" fmla="*/ 1481 w 1481"/>
                <a:gd name="T57" fmla="*/ 24 h 2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81" h="24">
                  <a:moveTo>
                    <a:pt x="0" y="12"/>
                  </a:moveTo>
                  <a:lnTo>
                    <a:pt x="4" y="20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2" y="12"/>
                  </a:lnTo>
                  <a:lnTo>
                    <a:pt x="20" y="4"/>
                  </a:lnTo>
                  <a:lnTo>
                    <a:pt x="12" y="0"/>
                  </a:lnTo>
                  <a:lnTo>
                    <a:pt x="4" y="4"/>
                  </a:lnTo>
                  <a:lnTo>
                    <a:pt x="0" y="12"/>
                  </a:lnTo>
                  <a:close/>
                  <a:moveTo>
                    <a:pt x="1481" y="12"/>
                  </a:moveTo>
                  <a:lnTo>
                    <a:pt x="1477" y="4"/>
                  </a:lnTo>
                  <a:lnTo>
                    <a:pt x="1469" y="0"/>
                  </a:lnTo>
                  <a:lnTo>
                    <a:pt x="1461" y="4"/>
                  </a:lnTo>
                  <a:lnTo>
                    <a:pt x="1457" y="12"/>
                  </a:lnTo>
                  <a:lnTo>
                    <a:pt x="1461" y="20"/>
                  </a:lnTo>
                  <a:lnTo>
                    <a:pt x="1469" y="24"/>
                  </a:lnTo>
                  <a:lnTo>
                    <a:pt x="1477" y="20"/>
                  </a:lnTo>
                  <a:lnTo>
                    <a:pt x="1481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131"/>
            <p:cNvSpPr>
              <a:spLocks noChangeShapeType="1"/>
            </p:cNvSpPr>
            <p:nvPr/>
          </p:nvSpPr>
          <p:spPr bwMode="auto">
            <a:xfrm>
              <a:off x="1418" y="1937"/>
              <a:ext cx="27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Line 132"/>
            <p:cNvSpPr>
              <a:spLocks noChangeShapeType="1"/>
            </p:cNvSpPr>
            <p:nvPr/>
          </p:nvSpPr>
          <p:spPr bwMode="auto">
            <a:xfrm flipH="1" flipV="1">
              <a:off x="1692" y="1937"/>
              <a:ext cx="149" cy="3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Line 133"/>
            <p:cNvSpPr>
              <a:spLocks noChangeShapeType="1"/>
            </p:cNvSpPr>
            <p:nvPr/>
          </p:nvSpPr>
          <p:spPr bwMode="auto">
            <a:xfrm>
              <a:off x="1416" y="1466"/>
              <a:ext cx="0" cy="1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Line 134"/>
            <p:cNvSpPr>
              <a:spLocks noChangeShapeType="1"/>
            </p:cNvSpPr>
            <p:nvPr/>
          </p:nvSpPr>
          <p:spPr bwMode="auto">
            <a:xfrm flipV="1">
              <a:off x="1008" y="1849"/>
              <a:ext cx="127" cy="9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135"/>
            <p:cNvSpPr>
              <a:spLocks noChangeShapeType="1"/>
            </p:cNvSpPr>
            <p:nvPr/>
          </p:nvSpPr>
          <p:spPr bwMode="auto">
            <a:xfrm flipH="1">
              <a:off x="1726" y="1543"/>
              <a:ext cx="98" cy="12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Rectangle 136"/>
            <p:cNvSpPr>
              <a:spLocks noChangeArrowheads="1"/>
            </p:cNvSpPr>
            <p:nvPr/>
          </p:nvSpPr>
          <p:spPr bwMode="auto">
            <a:xfrm>
              <a:off x="1193" y="157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3" name="Rectangle 137"/>
            <p:cNvSpPr>
              <a:spLocks noChangeArrowheads="1"/>
            </p:cNvSpPr>
            <p:nvPr/>
          </p:nvSpPr>
          <p:spPr bwMode="auto">
            <a:xfrm>
              <a:off x="1184" y="183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4" name="Rectangle 138"/>
            <p:cNvSpPr>
              <a:spLocks noChangeArrowheads="1"/>
            </p:cNvSpPr>
            <p:nvPr/>
          </p:nvSpPr>
          <p:spPr bwMode="auto">
            <a:xfrm>
              <a:off x="1448" y="1564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5" name="Rectangle 139"/>
            <p:cNvSpPr>
              <a:spLocks noChangeArrowheads="1"/>
            </p:cNvSpPr>
            <p:nvPr/>
          </p:nvSpPr>
          <p:spPr bwMode="auto">
            <a:xfrm>
              <a:off x="1448" y="1716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6" name="Rectangle 140"/>
            <p:cNvSpPr>
              <a:spLocks noChangeArrowheads="1"/>
            </p:cNvSpPr>
            <p:nvPr/>
          </p:nvSpPr>
          <p:spPr bwMode="auto">
            <a:xfrm>
              <a:off x="1448" y="1915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7" name="Rectangle 141"/>
            <p:cNvSpPr>
              <a:spLocks noChangeArrowheads="1"/>
            </p:cNvSpPr>
            <p:nvPr/>
          </p:nvSpPr>
          <p:spPr bwMode="auto">
            <a:xfrm>
              <a:off x="1757" y="1634"/>
              <a:ext cx="37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sp>
          <p:nvSpPr>
            <p:cNvPr id="448" name="Rectangle 142"/>
            <p:cNvSpPr>
              <a:spLocks noChangeArrowheads="1"/>
            </p:cNvSpPr>
            <p:nvPr/>
          </p:nvSpPr>
          <p:spPr bwMode="auto">
            <a:xfrm>
              <a:off x="1721" y="1903"/>
              <a:ext cx="36" cy="70"/>
            </a:xfrm>
            <a:prstGeom prst="rect">
              <a:avLst/>
            </a:prstGeom>
            <a:solidFill>
              <a:schemeClr val="bg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125400" prstMaterial="legacyMatte">
              <a:bevelT w="13500" h="13500" prst="angle"/>
              <a:bevelB w="13500" h="13500" prst="angle"/>
              <a:extrusionClr>
                <a:schemeClr val="bg2"/>
              </a:extrusionClr>
            </a:sp3d>
          </p:spPr>
          <p:txBody>
            <a:bodyPr wrap="none" lIns="90488" tIns="44450" rIns="90488" bIns="44450" anchor="ctr">
              <a:flatTx/>
            </a:bodyPr>
            <a:lstStyle/>
            <a:p>
              <a:endParaRPr lang="en-US"/>
            </a:p>
          </p:txBody>
        </p:sp>
        <p:cxnSp>
          <p:nvCxnSpPr>
            <p:cNvPr id="449" name="AutoShape 143"/>
            <p:cNvCxnSpPr>
              <a:cxnSpLocks noChangeShapeType="1"/>
              <a:stCxn id="442" idx="3"/>
              <a:endCxn id="444" idx="1"/>
            </p:cNvCxnSpPr>
            <p:nvPr/>
          </p:nvCxnSpPr>
          <p:spPr bwMode="auto">
            <a:xfrm flipV="1">
              <a:off x="1229" y="1599"/>
              <a:ext cx="219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" name="AutoShape 144"/>
            <p:cNvCxnSpPr>
              <a:cxnSpLocks noChangeShapeType="1"/>
              <a:stCxn id="442" idx="3"/>
              <a:endCxn id="445" idx="1"/>
            </p:cNvCxnSpPr>
            <p:nvPr/>
          </p:nvCxnSpPr>
          <p:spPr bwMode="auto">
            <a:xfrm>
              <a:off x="1229" y="1611"/>
              <a:ext cx="219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1" name="AutoShape 145"/>
            <p:cNvCxnSpPr>
              <a:cxnSpLocks noChangeShapeType="1"/>
              <a:stCxn id="443" idx="3"/>
              <a:endCxn id="445" idx="1"/>
            </p:cNvCxnSpPr>
            <p:nvPr/>
          </p:nvCxnSpPr>
          <p:spPr bwMode="auto">
            <a:xfrm flipV="1">
              <a:off x="1220" y="1751"/>
              <a:ext cx="228" cy="1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2" name="AutoShape 146"/>
            <p:cNvCxnSpPr>
              <a:cxnSpLocks noChangeShapeType="1"/>
              <a:stCxn id="443" idx="3"/>
              <a:endCxn id="446" idx="1"/>
            </p:cNvCxnSpPr>
            <p:nvPr/>
          </p:nvCxnSpPr>
          <p:spPr bwMode="auto">
            <a:xfrm>
              <a:off x="1220" y="1868"/>
              <a:ext cx="228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3" name="AutoShape 147"/>
            <p:cNvCxnSpPr>
              <a:cxnSpLocks noChangeShapeType="1"/>
              <a:stCxn id="445" idx="3"/>
              <a:endCxn id="447" idx="1"/>
            </p:cNvCxnSpPr>
            <p:nvPr/>
          </p:nvCxnSpPr>
          <p:spPr bwMode="auto">
            <a:xfrm flipV="1">
              <a:off x="1484" y="1669"/>
              <a:ext cx="273" cy="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4" name="AutoShape 148"/>
            <p:cNvCxnSpPr>
              <a:cxnSpLocks noChangeShapeType="1"/>
              <a:stCxn id="446" idx="3"/>
              <a:endCxn id="448" idx="1"/>
            </p:cNvCxnSpPr>
            <p:nvPr/>
          </p:nvCxnSpPr>
          <p:spPr bwMode="auto">
            <a:xfrm flipV="1">
              <a:off x="1484" y="1938"/>
              <a:ext cx="237" cy="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5" name="AutoShape 149"/>
            <p:cNvCxnSpPr>
              <a:cxnSpLocks noChangeShapeType="1"/>
              <a:stCxn id="448" idx="0"/>
              <a:endCxn id="447" idx="2"/>
            </p:cNvCxnSpPr>
            <p:nvPr/>
          </p:nvCxnSpPr>
          <p:spPr bwMode="auto">
            <a:xfrm flipV="1">
              <a:off x="1739" y="1704"/>
              <a:ext cx="37" cy="1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6" name="AutoShape 150"/>
            <p:cNvCxnSpPr>
              <a:cxnSpLocks noChangeShapeType="1"/>
              <a:stCxn id="443" idx="0"/>
              <a:endCxn id="442" idx="2"/>
            </p:cNvCxnSpPr>
            <p:nvPr/>
          </p:nvCxnSpPr>
          <p:spPr bwMode="auto">
            <a:xfrm flipV="1">
              <a:off x="1202" y="1646"/>
              <a:ext cx="9" cy="1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7" name="AutoShape 151"/>
            <p:cNvCxnSpPr>
              <a:cxnSpLocks noChangeShapeType="1"/>
              <a:stCxn id="444" idx="3"/>
              <a:endCxn id="447" idx="1"/>
            </p:cNvCxnSpPr>
            <p:nvPr/>
          </p:nvCxnSpPr>
          <p:spPr bwMode="auto">
            <a:xfrm>
              <a:off x="1484" y="1599"/>
              <a:ext cx="273" cy="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8" name="AutoShape 152"/>
            <p:cNvCxnSpPr>
              <a:cxnSpLocks noChangeShapeType="1"/>
              <a:endCxn id="442" idx="1"/>
            </p:cNvCxnSpPr>
            <p:nvPr/>
          </p:nvCxnSpPr>
          <p:spPr bwMode="auto">
            <a:xfrm>
              <a:off x="1100" y="1557"/>
              <a:ext cx="93" cy="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9" name="AutoShape 153"/>
            <p:cNvCxnSpPr>
              <a:cxnSpLocks noChangeShapeType="1"/>
              <a:endCxn id="443" idx="1"/>
            </p:cNvCxnSpPr>
            <p:nvPr/>
          </p:nvCxnSpPr>
          <p:spPr bwMode="auto">
            <a:xfrm flipV="1">
              <a:off x="1109" y="1868"/>
              <a:ext cx="75" cy="4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0" name="AutoShape 154"/>
            <p:cNvCxnSpPr>
              <a:cxnSpLocks noChangeShapeType="1"/>
              <a:stCxn id="444" idx="0"/>
            </p:cNvCxnSpPr>
            <p:nvPr/>
          </p:nvCxnSpPr>
          <p:spPr bwMode="auto">
            <a:xfrm flipV="1">
              <a:off x="1466" y="1503"/>
              <a:ext cx="19" cy="6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" name="AutoShape 155"/>
            <p:cNvCxnSpPr>
              <a:cxnSpLocks noChangeShapeType="1"/>
              <a:stCxn id="448" idx="3"/>
              <a:endCxn id="465" idx="1"/>
            </p:cNvCxnSpPr>
            <p:nvPr/>
          </p:nvCxnSpPr>
          <p:spPr bwMode="auto">
            <a:xfrm>
              <a:off x="1757" y="1938"/>
              <a:ext cx="19" cy="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" name="AutoShape 156"/>
            <p:cNvCxnSpPr>
              <a:cxnSpLocks noChangeShapeType="1"/>
              <a:stCxn id="447" idx="3"/>
            </p:cNvCxnSpPr>
            <p:nvPr/>
          </p:nvCxnSpPr>
          <p:spPr bwMode="auto">
            <a:xfrm flipV="1">
              <a:off x="1794" y="1576"/>
              <a:ext cx="54" cy="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3" name="Text Box 157"/>
            <p:cNvSpPr txBox="1">
              <a:spLocks noChangeArrowheads="1"/>
            </p:cNvSpPr>
            <p:nvPr/>
          </p:nvSpPr>
          <p:spPr bwMode="auto">
            <a:xfrm>
              <a:off x="1012" y="146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dirty="0"/>
                <a:t>A</a:t>
              </a:r>
            </a:p>
          </p:txBody>
        </p:sp>
        <p:sp>
          <p:nvSpPr>
            <p:cNvPr id="464" name="Text Box 158"/>
            <p:cNvSpPr txBox="1">
              <a:spLocks noChangeArrowheads="1"/>
            </p:cNvSpPr>
            <p:nvPr/>
          </p:nvSpPr>
          <p:spPr bwMode="auto">
            <a:xfrm>
              <a:off x="1008" y="1852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B</a:t>
              </a:r>
            </a:p>
          </p:txBody>
        </p:sp>
        <p:sp>
          <p:nvSpPr>
            <p:cNvPr id="465" name="Text Box 159"/>
            <p:cNvSpPr txBox="1">
              <a:spLocks noChangeArrowheads="1"/>
            </p:cNvSpPr>
            <p:nvPr/>
          </p:nvSpPr>
          <p:spPr bwMode="auto">
            <a:xfrm>
              <a:off x="1776" y="1889"/>
              <a:ext cx="157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E</a:t>
              </a:r>
            </a:p>
          </p:txBody>
        </p:sp>
        <p:sp>
          <p:nvSpPr>
            <p:cNvPr id="466" name="Text Box 160"/>
            <p:cNvSpPr txBox="1">
              <a:spLocks noChangeArrowheads="1"/>
            </p:cNvSpPr>
            <p:nvPr/>
          </p:nvSpPr>
          <p:spPr bwMode="auto">
            <a:xfrm>
              <a:off x="1780" y="1474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D</a:t>
              </a:r>
            </a:p>
          </p:txBody>
        </p:sp>
        <p:sp>
          <p:nvSpPr>
            <p:cNvPr id="467" name="Text Box 161"/>
            <p:cNvSpPr txBox="1">
              <a:spLocks noChangeArrowheads="1"/>
            </p:cNvSpPr>
            <p:nvPr/>
          </p:nvSpPr>
          <p:spPr bwMode="auto">
            <a:xfrm>
              <a:off x="1401" y="1392"/>
              <a:ext cx="16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63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60538"/>
            <a:ext cx="8839200" cy="4411662"/>
          </a:xfrm>
        </p:spPr>
        <p:txBody>
          <a:bodyPr/>
          <a:lstStyle/>
          <a:p>
            <a:r>
              <a:rPr lang="en-US" sz="2400" dirty="0" smtClean="0"/>
              <a:t>How many messages needed to flood link state messages?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O(N x E), where N is #nodes; E is #edges in graph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sz="2400" dirty="0" smtClean="0"/>
          </a:p>
          <a:p>
            <a:r>
              <a:rPr lang="en-US" sz="2400" dirty="0" smtClean="0"/>
              <a:t>Processing complexity for </a:t>
            </a:r>
            <a:r>
              <a:rPr lang="en-US" sz="2400" dirty="0" err="1" smtClean="0"/>
              <a:t>Dijkstra’s</a:t>
            </a:r>
            <a:r>
              <a:rPr lang="en-US" sz="2400" dirty="0" smtClean="0"/>
              <a:t> algorithm?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</a:rPr>
              <a:t>O(N</a:t>
            </a:r>
            <a:r>
              <a:rPr lang="en-US" baseline="30000" dirty="0" smtClean="0">
                <a:solidFill>
                  <a:srgbClr val="000090"/>
                </a:solidFill>
              </a:rPr>
              <a:t>2</a:t>
            </a:r>
            <a:r>
              <a:rPr lang="en-US" dirty="0" smtClean="0">
                <a:solidFill>
                  <a:srgbClr val="000090"/>
                </a:solidFill>
              </a:rPr>
              <a:t>), because we check all nodes w not in S at each iteration and we have O(N) iterations</a:t>
            </a:r>
            <a:endParaRPr lang="en-US" dirty="0">
              <a:solidFill>
                <a:srgbClr val="00009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90"/>
                </a:solidFill>
              </a:rPr>
              <a:t>more </a:t>
            </a:r>
            <a:r>
              <a:rPr lang="en-US" dirty="0">
                <a:solidFill>
                  <a:srgbClr val="000090"/>
                </a:solidFill>
              </a:rPr>
              <a:t>efficient implementations: O(N log(N)</a:t>
            </a:r>
            <a:r>
              <a:rPr lang="en-US" dirty="0" smtClean="0">
                <a:solidFill>
                  <a:srgbClr val="000090"/>
                </a:solidFill>
              </a:rPr>
              <a:t>)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sz="2400" dirty="0" smtClean="0"/>
          </a:p>
          <a:p>
            <a:r>
              <a:rPr lang="en-US" sz="2400" dirty="0" smtClean="0"/>
              <a:t>How many entries in the LS topology database? </a:t>
            </a:r>
            <a:r>
              <a:rPr lang="en-US" dirty="0" smtClean="0">
                <a:solidFill>
                  <a:srgbClr val="000090"/>
                </a:solidFill>
              </a:rPr>
              <a:t>O(E)</a:t>
            </a:r>
            <a:br>
              <a:rPr lang="en-US" dirty="0" smtClean="0">
                <a:solidFill>
                  <a:srgbClr val="000090"/>
                </a:solidFill>
              </a:rPr>
            </a:br>
            <a:r>
              <a:rPr lang="en-US" dirty="0" smtClean="0">
                <a:solidFill>
                  <a:srgbClr val="000090"/>
                </a:solidFill>
              </a:rPr>
              <a:t> </a:t>
            </a:r>
          </a:p>
          <a:p>
            <a:r>
              <a:rPr lang="en-US" sz="2400" dirty="0" smtClean="0"/>
              <a:t>How many entries in the forwarding table? </a:t>
            </a:r>
            <a:r>
              <a:rPr lang="en-US" dirty="0" smtClean="0">
                <a:solidFill>
                  <a:srgbClr val="000090"/>
                </a:solidFill>
              </a:rPr>
              <a:t>O(N)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23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305800" cy="1173162"/>
          </a:xfrm>
        </p:spPr>
        <p:txBody>
          <a:bodyPr/>
          <a:lstStyle/>
          <a:p>
            <a:pPr algn="ctr"/>
            <a:r>
              <a:rPr lang="en-US" dirty="0" smtClean="0"/>
              <a:t>Many pieces to the network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Addressing</a:t>
            </a:r>
          </a:p>
          <a:p>
            <a:r>
              <a:rPr lang="en-US" dirty="0" smtClean="0"/>
              <a:t>Policy and management</a:t>
            </a:r>
          </a:p>
          <a:p>
            <a:r>
              <a:rPr lang="en-US" dirty="0" smtClean="0"/>
              <a:t>IP protocol details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1048213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6B20F9-999C-6E4C-92E7-495BBC5F5618}" type="slidenum">
              <a:rPr lang="en-US" sz="1400" b="0">
                <a:latin typeface="Times New Roman" charset="0"/>
              </a:rPr>
              <a:pPr eaLnBrk="1" hangingPunct="1"/>
              <a:t>40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Flooding: Suppress Duplicates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1336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Each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router sends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information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out its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The next node sends it out through all of its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ports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xcept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the one where the information arrived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Need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remember previous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msgs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suppress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duplicates!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3488" y="3613150"/>
            <a:ext cx="1570037" cy="1296988"/>
            <a:chOff x="1577" y="2276"/>
            <a:chExt cx="989" cy="817"/>
          </a:xfrm>
        </p:grpSpPr>
        <p:sp>
          <p:nvSpPr>
            <p:cNvPr id="65614" name="Freeform 5"/>
            <p:cNvSpPr>
              <a:spLocks/>
            </p:cNvSpPr>
            <p:nvPr/>
          </p:nvSpPr>
          <p:spPr bwMode="auto">
            <a:xfrm>
              <a:off x="1577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5" name="Freeform 6"/>
            <p:cNvSpPr>
              <a:spLocks/>
            </p:cNvSpPr>
            <p:nvPr/>
          </p:nvSpPr>
          <p:spPr bwMode="auto">
            <a:xfrm>
              <a:off x="1577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6" name="Rectangle 7"/>
            <p:cNvSpPr>
              <a:spLocks noChangeArrowheads="1"/>
            </p:cNvSpPr>
            <p:nvPr/>
          </p:nvSpPr>
          <p:spPr bwMode="auto">
            <a:xfrm>
              <a:off x="1630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17" name="Rectangle 8"/>
            <p:cNvSpPr>
              <a:spLocks noChangeArrowheads="1"/>
            </p:cNvSpPr>
            <p:nvPr/>
          </p:nvSpPr>
          <p:spPr bwMode="auto">
            <a:xfrm>
              <a:off x="2035" y="2300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A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18" name="Freeform 9"/>
            <p:cNvSpPr>
              <a:spLocks/>
            </p:cNvSpPr>
            <p:nvPr/>
          </p:nvSpPr>
          <p:spPr bwMode="auto">
            <a:xfrm>
              <a:off x="1979" y="2276"/>
              <a:ext cx="185" cy="182"/>
            </a:xfrm>
            <a:custGeom>
              <a:avLst/>
              <a:gdLst>
                <a:gd name="T0" fmla="*/ 105 w 246"/>
                <a:gd name="T1" fmla="*/ 51 h 242"/>
                <a:gd name="T2" fmla="*/ 103 w 246"/>
                <a:gd name="T3" fmla="*/ 59 h 242"/>
                <a:gd name="T4" fmla="*/ 102 w 246"/>
                <a:gd name="T5" fmla="*/ 68 h 242"/>
                <a:gd name="T6" fmla="*/ 99 w 246"/>
                <a:gd name="T7" fmla="*/ 74 h 242"/>
                <a:gd name="T8" fmla="*/ 95 w 246"/>
                <a:gd name="T9" fmla="*/ 81 h 242"/>
                <a:gd name="T10" fmla="*/ 90 w 246"/>
                <a:gd name="T11" fmla="*/ 88 h 242"/>
                <a:gd name="T12" fmla="*/ 83 w 246"/>
                <a:gd name="T13" fmla="*/ 93 h 242"/>
                <a:gd name="T14" fmla="*/ 77 w 246"/>
                <a:gd name="T15" fmla="*/ 99 h 242"/>
                <a:gd name="T16" fmla="*/ 70 w 246"/>
                <a:gd name="T17" fmla="*/ 102 h 242"/>
                <a:gd name="T18" fmla="*/ 61 w 246"/>
                <a:gd name="T19" fmla="*/ 103 h 242"/>
                <a:gd name="T20" fmla="*/ 53 w 246"/>
                <a:gd name="T21" fmla="*/ 103 h 242"/>
                <a:gd name="T22" fmla="*/ 44 w 246"/>
                <a:gd name="T23" fmla="*/ 103 h 242"/>
                <a:gd name="T24" fmla="*/ 37 w 246"/>
                <a:gd name="T25" fmla="*/ 102 h 242"/>
                <a:gd name="T26" fmla="*/ 29 w 246"/>
                <a:gd name="T27" fmla="*/ 99 h 242"/>
                <a:gd name="T28" fmla="*/ 22 w 246"/>
                <a:gd name="T29" fmla="*/ 93 h 242"/>
                <a:gd name="T30" fmla="*/ 17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2 w 246"/>
                <a:gd name="T39" fmla="*/ 59 h 242"/>
                <a:gd name="T40" fmla="*/ 0 w 246"/>
                <a:gd name="T41" fmla="*/ 51 h 242"/>
                <a:gd name="T42" fmla="*/ 2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7 w 246"/>
                <a:gd name="T51" fmla="*/ 15 h 242"/>
                <a:gd name="T52" fmla="*/ 22 w 246"/>
                <a:gd name="T53" fmla="*/ 10 h 242"/>
                <a:gd name="T54" fmla="*/ 29 w 246"/>
                <a:gd name="T55" fmla="*/ 5 h 242"/>
                <a:gd name="T56" fmla="*/ 37 w 246"/>
                <a:gd name="T57" fmla="*/ 2 h 242"/>
                <a:gd name="T58" fmla="*/ 44 w 246"/>
                <a:gd name="T59" fmla="*/ 0 h 242"/>
                <a:gd name="T60" fmla="*/ 53 w 246"/>
                <a:gd name="T61" fmla="*/ 0 h 242"/>
                <a:gd name="T62" fmla="*/ 61 w 246"/>
                <a:gd name="T63" fmla="*/ 0 h 242"/>
                <a:gd name="T64" fmla="*/ 70 w 246"/>
                <a:gd name="T65" fmla="*/ 2 h 242"/>
                <a:gd name="T66" fmla="*/ 77 w 246"/>
                <a:gd name="T67" fmla="*/ 5 h 242"/>
                <a:gd name="T68" fmla="*/ 83 w 246"/>
                <a:gd name="T69" fmla="*/ 10 h 242"/>
                <a:gd name="T70" fmla="*/ 90 w 246"/>
                <a:gd name="T71" fmla="*/ 15 h 242"/>
                <a:gd name="T72" fmla="*/ 95 w 246"/>
                <a:gd name="T73" fmla="*/ 22 h 242"/>
                <a:gd name="T74" fmla="*/ 99 w 246"/>
                <a:gd name="T75" fmla="*/ 29 h 242"/>
                <a:gd name="T76" fmla="*/ 102 w 246"/>
                <a:gd name="T77" fmla="*/ 35 h 242"/>
                <a:gd name="T78" fmla="*/ 103 w 246"/>
                <a:gd name="T79" fmla="*/ 43 h 242"/>
                <a:gd name="T80" fmla="*/ 105 w 246"/>
                <a:gd name="T81" fmla="*/ 51 h 242"/>
                <a:gd name="T82" fmla="*/ 105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1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4" y="140"/>
                  </a:lnTo>
                  <a:lnTo>
                    <a:pt x="0" y="121"/>
                  </a:lnTo>
                  <a:lnTo>
                    <a:pt x="4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1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9" name="Line 10"/>
            <p:cNvSpPr>
              <a:spLocks noChangeShapeType="1"/>
            </p:cNvSpPr>
            <p:nvPr/>
          </p:nvSpPr>
          <p:spPr bwMode="auto">
            <a:xfrm>
              <a:off x="1759" y="2364"/>
              <a:ext cx="220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0" name="Line 11"/>
            <p:cNvSpPr>
              <a:spLocks noChangeShapeType="1"/>
            </p:cNvSpPr>
            <p:nvPr/>
          </p:nvSpPr>
          <p:spPr bwMode="auto">
            <a:xfrm>
              <a:off x="1668" y="2458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1" name="Line 12"/>
            <p:cNvSpPr>
              <a:spLocks noChangeShapeType="1"/>
            </p:cNvSpPr>
            <p:nvPr/>
          </p:nvSpPr>
          <p:spPr bwMode="auto">
            <a:xfrm flipH="1">
              <a:off x="2065" y="2446"/>
              <a:ext cx="0" cy="2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2" name="Rectangle 13"/>
            <p:cNvSpPr>
              <a:spLocks noChangeArrowheads="1"/>
            </p:cNvSpPr>
            <p:nvPr/>
          </p:nvSpPr>
          <p:spPr bwMode="auto">
            <a:xfrm>
              <a:off x="1633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C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3" name="Freeform 14"/>
            <p:cNvSpPr>
              <a:spLocks/>
            </p:cNvSpPr>
            <p:nvPr/>
          </p:nvSpPr>
          <p:spPr bwMode="auto">
            <a:xfrm>
              <a:off x="1577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6"/>
                <a:gd name="T128" fmla="*/ 243 w 243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4" name="Rectangle 15"/>
            <p:cNvSpPr>
              <a:spLocks noChangeArrowheads="1"/>
            </p:cNvSpPr>
            <p:nvPr/>
          </p:nvSpPr>
          <p:spPr bwMode="auto">
            <a:xfrm>
              <a:off x="2041" y="270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5" name="Freeform 16"/>
            <p:cNvSpPr>
              <a:spLocks/>
            </p:cNvSpPr>
            <p:nvPr/>
          </p:nvSpPr>
          <p:spPr bwMode="auto">
            <a:xfrm>
              <a:off x="1979" y="2678"/>
              <a:ext cx="185" cy="185"/>
            </a:xfrm>
            <a:custGeom>
              <a:avLst/>
              <a:gdLst>
                <a:gd name="T0" fmla="*/ 105 w 246"/>
                <a:gd name="T1" fmla="*/ 51 h 246"/>
                <a:gd name="T2" fmla="*/ 103 w 246"/>
                <a:gd name="T3" fmla="*/ 62 h 246"/>
                <a:gd name="T4" fmla="*/ 102 w 246"/>
                <a:gd name="T5" fmla="*/ 68 h 246"/>
                <a:gd name="T6" fmla="*/ 99 w 246"/>
                <a:gd name="T7" fmla="*/ 77 h 246"/>
                <a:gd name="T8" fmla="*/ 95 w 246"/>
                <a:gd name="T9" fmla="*/ 83 h 246"/>
                <a:gd name="T10" fmla="*/ 90 w 246"/>
                <a:gd name="T11" fmla="*/ 90 h 246"/>
                <a:gd name="T12" fmla="*/ 83 w 246"/>
                <a:gd name="T13" fmla="*/ 95 h 246"/>
                <a:gd name="T14" fmla="*/ 77 w 246"/>
                <a:gd name="T15" fmla="*/ 99 h 246"/>
                <a:gd name="T16" fmla="*/ 70 w 246"/>
                <a:gd name="T17" fmla="*/ 102 h 246"/>
                <a:gd name="T18" fmla="*/ 61 w 246"/>
                <a:gd name="T19" fmla="*/ 103 h 246"/>
                <a:gd name="T20" fmla="*/ 53 w 246"/>
                <a:gd name="T21" fmla="*/ 105 h 246"/>
                <a:gd name="T22" fmla="*/ 44 w 246"/>
                <a:gd name="T23" fmla="*/ 103 h 246"/>
                <a:gd name="T24" fmla="*/ 37 w 246"/>
                <a:gd name="T25" fmla="*/ 102 h 246"/>
                <a:gd name="T26" fmla="*/ 29 w 246"/>
                <a:gd name="T27" fmla="*/ 99 h 246"/>
                <a:gd name="T28" fmla="*/ 22 w 246"/>
                <a:gd name="T29" fmla="*/ 95 h 246"/>
                <a:gd name="T30" fmla="*/ 17 w 246"/>
                <a:gd name="T31" fmla="*/ 90 h 246"/>
                <a:gd name="T32" fmla="*/ 10 w 246"/>
                <a:gd name="T33" fmla="*/ 83 h 246"/>
                <a:gd name="T34" fmla="*/ 6 w 246"/>
                <a:gd name="T35" fmla="*/ 77 h 246"/>
                <a:gd name="T36" fmla="*/ 3 w 246"/>
                <a:gd name="T37" fmla="*/ 68 h 246"/>
                <a:gd name="T38" fmla="*/ 2 w 246"/>
                <a:gd name="T39" fmla="*/ 62 h 246"/>
                <a:gd name="T40" fmla="*/ 0 w 246"/>
                <a:gd name="T41" fmla="*/ 53 h 246"/>
                <a:gd name="T42" fmla="*/ 2 w 246"/>
                <a:gd name="T43" fmla="*/ 44 h 246"/>
                <a:gd name="T44" fmla="*/ 3 w 246"/>
                <a:gd name="T45" fmla="*/ 37 h 246"/>
                <a:gd name="T46" fmla="*/ 6 w 246"/>
                <a:gd name="T47" fmla="*/ 29 h 246"/>
                <a:gd name="T48" fmla="*/ 10 w 246"/>
                <a:gd name="T49" fmla="*/ 22 h 246"/>
                <a:gd name="T50" fmla="*/ 17 w 246"/>
                <a:gd name="T51" fmla="*/ 15 h 246"/>
                <a:gd name="T52" fmla="*/ 22 w 246"/>
                <a:gd name="T53" fmla="*/ 10 h 246"/>
                <a:gd name="T54" fmla="*/ 29 w 246"/>
                <a:gd name="T55" fmla="*/ 6 h 246"/>
                <a:gd name="T56" fmla="*/ 37 w 246"/>
                <a:gd name="T57" fmla="*/ 4 h 246"/>
                <a:gd name="T58" fmla="*/ 44 w 246"/>
                <a:gd name="T59" fmla="*/ 2 h 246"/>
                <a:gd name="T60" fmla="*/ 53 w 246"/>
                <a:gd name="T61" fmla="*/ 0 h 246"/>
                <a:gd name="T62" fmla="*/ 61 w 246"/>
                <a:gd name="T63" fmla="*/ 2 h 246"/>
                <a:gd name="T64" fmla="*/ 70 w 246"/>
                <a:gd name="T65" fmla="*/ 4 h 246"/>
                <a:gd name="T66" fmla="*/ 77 w 246"/>
                <a:gd name="T67" fmla="*/ 6 h 246"/>
                <a:gd name="T68" fmla="*/ 83 w 246"/>
                <a:gd name="T69" fmla="*/ 10 h 246"/>
                <a:gd name="T70" fmla="*/ 90 w 246"/>
                <a:gd name="T71" fmla="*/ 15 h 246"/>
                <a:gd name="T72" fmla="*/ 95 w 246"/>
                <a:gd name="T73" fmla="*/ 22 h 246"/>
                <a:gd name="T74" fmla="*/ 99 w 246"/>
                <a:gd name="T75" fmla="*/ 29 h 246"/>
                <a:gd name="T76" fmla="*/ 102 w 246"/>
                <a:gd name="T77" fmla="*/ 37 h 246"/>
                <a:gd name="T78" fmla="*/ 103 w 246"/>
                <a:gd name="T79" fmla="*/ 44 h 246"/>
                <a:gd name="T80" fmla="*/ 105 w 246"/>
                <a:gd name="T81" fmla="*/ 53 h 246"/>
                <a:gd name="T82" fmla="*/ 105 w 246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6"/>
                <a:gd name="T128" fmla="*/ 246 w 246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4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6" name="Rectangle 17"/>
            <p:cNvSpPr>
              <a:spLocks noChangeArrowheads="1"/>
            </p:cNvSpPr>
            <p:nvPr/>
          </p:nvSpPr>
          <p:spPr bwMode="auto">
            <a:xfrm>
              <a:off x="2437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27" name="Freeform 18"/>
            <p:cNvSpPr>
              <a:spLocks/>
            </p:cNvSpPr>
            <p:nvPr/>
          </p:nvSpPr>
          <p:spPr bwMode="auto">
            <a:xfrm>
              <a:off x="2384" y="2678"/>
              <a:ext cx="182" cy="185"/>
            </a:xfrm>
            <a:custGeom>
              <a:avLst/>
              <a:gdLst>
                <a:gd name="T0" fmla="*/ 103 w 242"/>
                <a:gd name="T1" fmla="*/ 51 h 246"/>
                <a:gd name="T2" fmla="*/ 103 w 242"/>
                <a:gd name="T3" fmla="*/ 62 h 246"/>
                <a:gd name="T4" fmla="*/ 102 w 242"/>
                <a:gd name="T5" fmla="*/ 68 h 246"/>
                <a:gd name="T6" fmla="*/ 99 w 242"/>
                <a:gd name="T7" fmla="*/ 77 h 246"/>
                <a:gd name="T8" fmla="*/ 93 w 242"/>
                <a:gd name="T9" fmla="*/ 83 h 246"/>
                <a:gd name="T10" fmla="*/ 88 w 242"/>
                <a:gd name="T11" fmla="*/ 90 h 246"/>
                <a:gd name="T12" fmla="*/ 83 w 242"/>
                <a:gd name="T13" fmla="*/ 95 h 246"/>
                <a:gd name="T14" fmla="*/ 77 w 242"/>
                <a:gd name="T15" fmla="*/ 99 h 246"/>
                <a:gd name="T16" fmla="*/ 68 w 242"/>
                <a:gd name="T17" fmla="*/ 102 h 246"/>
                <a:gd name="T18" fmla="*/ 60 w 242"/>
                <a:gd name="T19" fmla="*/ 103 h 246"/>
                <a:gd name="T20" fmla="*/ 51 w 242"/>
                <a:gd name="T21" fmla="*/ 105 h 246"/>
                <a:gd name="T22" fmla="*/ 43 w 242"/>
                <a:gd name="T23" fmla="*/ 103 h 246"/>
                <a:gd name="T24" fmla="*/ 35 w 242"/>
                <a:gd name="T25" fmla="*/ 102 h 246"/>
                <a:gd name="T26" fmla="*/ 29 w 242"/>
                <a:gd name="T27" fmla="*/ 99 h 246"/>
                <a:gd name="T28" fmla="*/ 22 w 242"/>
                <a:gd name="T29" fmla="*/ 95 h 246"/>
                <a:gd name="T30" fmla="*/ 15 w 242"/>
                <a:gd name="T31" fmla="*/ 90 h 246"/>
                <a:gd name="T32" fmla="*/ 10 w 242"/>
                <a:gd name="T33" fmla="*/ 83 h 246"/>
                <a:gd name="T34" fmla="*/ 5 w 242"/>
                <a:gd name="T35" fmla="*/ 77 h 246"/>
                <a:gd name="T36" fmla="*/ 2 w 242"/>
                <a:gd name="T37" fmla="*/ 68 h 246"/>
                <a:gd name="T38" fmla="*/ 0 w 242"/>
                <a:gd name="T39" fmla="*/ 62 h 246"/>
                <a:gd name="T40" fmla="*/ 0 w 242"/>
                <a:gd name="T41" fmla="*/ 53 h 246"/>
                <a:gd name="T42" fmla="*/ 0 w 242"/>
                <a:gd name="T43" fmla="*/ 44 h 246"/>
                <a:gd name="T44" fmla="*/ 2 w 242"/>
                <a:gd name="T45" fmla="*/ 37 h 246"/>
                <a:gd name="T46" fmla="*/ 5 w 242"/>
                <a:gd name="T47" fmla="*/ 29 h 246"/>
                <a:gd name="T48" fmla="*/ 10 w 242"/>
                <a:gd name="T49" fmla="*/ 22 h 246"/>
                <a:gd name="T50" fmla="*/ 15 w 242"/>
                <a:gd name="T51" fmla="*/ 15 h 246"/>
                <a:gd name="T52" fmla="*/ 22 w 242"/>
                <a:gd name="T53" fmla="*/ 10 h 246"/>
                <a:gd name="T54" fmla="*/ 29 w 242"/>
                <a:gd name="T55" fmla="*/ 6 h 246"/>
                <a:gd name="T56" fmla="*/ 35 w 242"/>
                <a:gd name="T57" fmla="*/ 4 h 246"/>
                <a:gd name="T58" fmla="*/ 43 w 242"/>
                <a:gd name="T59" fmla="*/ 2 h 246"/>
                <a:gd name="T60" fmla="*/ 51 w 242"/>
                <a:gd name="T61" fmla="*/ 0 h 246"/>
                <a:gd name="T62" fmla="*/ 60 w 242"/>
                <a:gd name="T63" fmla="*/ 2 h 246"/>
                <a:gd name="T64" fmla="*/ 68 w 242"/>
                <a:gd name="T65" fmla="*/ 4 h 246"/>
                <a:gd name="T66" fmla="*/ 77 w 242"/>
                <a:gd name="T67" fmla="*/ 6 h 246"/>
                <a:gd name="T68" fmla="*/ 83 w 242"/>
                <a:gd name="T69" fmla="*/ 10 h 246"/>
                <a:gd name="T70" fmla="*/ 88 w 242"/>
                <a:gd name="T71" fmla="*/ 15 h 246"/>
                <a:gd name="T72" fmla="*/ 93 w 242"/>
                <a:gd name="T73" fmla="*/ 22 h 246"/>
                <a:gd name="T74" fmla="*/ 99 w 242"/>
                <a:gd name="T75" fmla="*/ 29 h 246"/>
                <a:gd name="T76" fmla="*/ 102 w 242"/>
                <a:gd name="T77" fmla="*/ 37 h 246"/>
                <a:gd name="T78" fmla="*/ 103 w 242"/>
                <a:gd name="T79" fmla="*/ 44 h 246"/>
                <a:gd name="T80" fmla="*/ 103 w 242"/>
                <a:gd name="T81" fmla="*/ 53 h 246"/>
                <a:gd name="T82" fmla="*/ 103 w 242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6"/>
                <a:gd name="T128" fmla="*/ 242 w 2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8" name="Line 19"/>
            <p:cNvSpPr>
              <a:spLocks noChangeShapeType="1"/>
            </p:cNvSpPr>
            <p:nvPr/>
          </p:nvSpPr>
          <p:spPr bwMode="auto">
            <a:xfrm>
              <a:off x="1759" y="2769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29" name="Line 20"/>
            <p:cNvSpPr>
              <a:spLocks noChangeShapeType="1"/>
            </p:cNvSpPr>
            <p:nvPr/>
          </p:nvSpPr>
          <p:spPr bwMode="auto">
            <a:xfrm>
              <a:off x="2164" y="2769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30" name="Rectangle 21"/>
            <p:cNvSpPr>
              <a:spLocks noChangeArrowheads="1"/>
            </p:cNvSpPr>
            <p:nvPr/>
          </p:nvSpPr>
          <p:spPr bwMode="auto">
            <a:xfrm>
              <a:off x="2015" y="293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(a)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832350" y="3613150"/>
            <a:ext cx="1570038" cy="1296988"/>
            <a:chOff x="3044" y="2276"/>
            <a:chExt cx="989" cy="817"/>
          </a:xfrm>
        </p:grpSpPr>
        <p:sp>
          <p:nvSpPr>
            <p:cNvPr id="65591" name="Freeform 23"/>
            <p:cNvSpPr>
              <a:spLocks/>
            </p:cNvSpPr>
            <p:nvPr/>
          </p:nvSpPr>
          <p:spPr bwMode="auto">
            <a:xfrm>
              <a:off x="3044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2" name="Freeform 24"/>
            <p:cNvSpPr>
              <a:spLocks/>
            </p:cNvSpPr>
            <p:nvPr/>
          </p:nvSpPr>
          <p:spPr bwMode="auto">
            <a:xfrm>
              <a:off x="3044" y="2276"/>
              <a:ext cx="182" cy="182"/>
            </a:xfrm>
            <a:custGeom>
              <a:avLst/>
              <a:gdLst>
                <a:gd name="T0" fmla="*/ 102 w 243"/>
                <a:gd name="T1" fmla="*/ 51 h 242"/>
                <a:gd name="T2" fmla="*/ 102 w 243"/>
                <a:gd name="T3" fmla="*/ 59 h 242"/>
                <a:gd name="T4" fmla="*/ 100 w 243"/>
                <a:gd name="T5" fmla="*/ 68 h 242"/>
                <a:gd name="T6" fmla="*/ 97 w 243"/>
                <a:gd name="T7" fmla="*/ 74 h 242"/>
                <a:gd name="T8" fmla="*/ 93 w 243"/>
                <a:gd name="T9" fmla="*/ 81 h 242"/>
                <a:gd name="T10" fmla="*/ 88 w 243"/>
                <a:gd name="T11" fmla="*/ 88 h 242"/>
                <a:gd name="T12" fmla="*/ 82 w 243"/>
                <a:gd name="T13" fmla="*/ 93 h 242"/>
                <a:gd name="T14" fmla="*/ 76 w 243"/>
                <a:gd name="T15" fmla="*/ 99 h 242"/>
                <a:gd name="T16" fmla="*/ 68 w 243"/>
                <a:gd name="T17" fmla="*/ 102 h 242"/>
                <a:gd name="T18" fmla="*/ 59 w 243"/>
                <a:gd name="T19" fmla="*/ 103 h 242"/>
                <a:gd name="T20" fmla="*/ 51 w 243"/>
                <a:gd name="T21" fmla="*/ 103 h 242"/>
                <a:gd name="T22" fmla="*/ 43 w 243"/>
                <a:gd name="T23" fmla="*/ 103 h 242"/>
                <a:gd name="T24" fmla="*/ 34 w 243"/>
                <a:gd name="T25" fmla="*/ 102 h 242"/>
                <a:gd name="T26" fmla="*/ 28 w 243"/>
                <a:gd name="T27" fmla="*/ 99 h 242"/>
                <a:gd name="T28" fmla="*/ 21 w 243"/>
                <a:gd name="T29" fmla="*/ 93 h 242"/>
                <a:gd name="T30" fmla="*/ 15 w 243"/>
                <a:gd name="T31" fmla="*/ 88 h 242"/>
                <a:gd name="T32" fmla="*/ 10 w 243"/>
                <a:gd name="T33" fmla="*/ 81 h 242"/>
                <a:gd name="T34" fmla="*/ 5 w 243"/>
                <a:gd name="T35" fmla="*/ 74 h 242"/>
                <a:gd name="T36" fmla="*/ 1 w 243"/>
                <a:gd name="T37" fmla="*/ 68 h 242"/>
                <a:gd name="T38" fmla="*/ 0 w 243"/>
                <a:gd name="T39" fmla="*/ 59 h 242"/>
                <a:gd name="T40" fmla="*/ 0 w 243"/>
                <a:gd name="T41" fmla="*/ 51 h 242"/>
                <a:gd name="T42" fmla="*/ 0 w 243"/>
                <a:gd name="T43" fmla="*/ 43 h 242"/>
                <a:gd name="T44" fmla="*/ 1 w 243"/>
                <a:gd name="T45" fmla="*/ 35 h 242"/>
                <a:gd name="T46" fmla="*/ 5 w 243"/>
                <a:gd name="T47" fmla="*/ 29 h 242"/>
                <a:gd name="T48" fmla="*/ 10 w 243"/>
                <a:gd name="T49" fmla="*/ 22 h 242"/>
                <a:gd name="T50" fmla="*/ 15 w 243"/>
                <a:gd name="T51" fmla="*/ 15 h 242"/>
                <a:gd name="T52" fmla="*/ 21 w 243"/>
                <a:gd name="T53" fmla="*/ 10 h 242"/>
                <a:gd name="T54" fmla="*/ 28 w 243"/>
                <a:gd name="T55" fmla="*/ 5 h 242"/>
                <a:gd name="T56" fmla="*/ 34 w 243"/>
                <a:gd name="T57" fmla="*/ 2 h 242"/>
                <a:gd name="T58" fmla="*/ 43 w 243"/>
                <a:gd name="T59" fmla="*/ 0 h 242"/>
                <a:gd name="T60" fmla="*/ 51 w 243"/>
                <a:gd name="T61" fmla="*/ 0 h 242"/>
                <a:gd name="T62" fmla="*/ 59 w 243"/>
                <a:gd name="T63" fmla="*/ 0 h 242"/>
                <a:gd name="T64" fmla="*/ 68 w 243"/>
                <a:gd name="T65" fmla="*/ 2 h 242"/>
                <a:gd name="T66" fmla="*/ 76 w 243"/>
                <a:gd name="T67" fmla="*/ 5 h 242"/>
                <a:gd name="T68" fmla="*/ 82 w 243"/>
                <a:gd name="T69" fmla="*/ 10 h 242"/>
                <a:gd name="T70" fmla="*/ 88 w 243"/>
                <a:gd name="T71" fmla="*/ 15 h 242"/>
                <a:gd name="T72" fmla="*/ 93 w 243"/>
                <a:gd name="T73" fmla="*/ 22 h 242"/>
                <a:gd name="T74" fmla="*/ 97 w 243"/>
                <a:gd name="T75" fmla="*/ 29 h 242"/>
                <a:gd name="T76" fmla="*/ 100 w 243"/>
                <a:gd name="T77" fmla="*/ 35 h 242"/>
                <a:gd name="T78" fmla="*/ 102 w 243"/>
                <a:gd name="T79" fmla="*/ 43 h 242"/>
                <a:gd name="T80" fmla="*/ 102 w 243"/>
                <a:gd name="T81" fmla="*/ 51 h 242"/>
                <a:gd name="T82" fmla="*/ 102 w 243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2"/>
                <a:gd name="T128" fmla="*/ 243 w 243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3" name="Freeform 25"/>
            <p:cNvSpPr>
              <a:spLocks/>
            </p:cNvSpPr>
            <p:nvPr/>
          </p:nvSpPr>
          <p:spPr bwMode="auto">
            <a:xfrm>
              <a:off x="3447" y="2276"/>
              <a:ext cx="184" cy="182"/>
            </a:xfrm>
            <a:custGeom>
              <a:avLst/>
              <a:gdLst>
                <a:gd name="T0" fmla="*/ 103 w 246"/>
                <a:gd name="T1" fmla="*/ 51 h 242"/>
                <a:gd name="T2" fmla="*/ 101 w 246"/>
                <a:gd name="T3" fmla="*/ 59 h 242"/>
                <a:gd name="T4" fmla="*/ 99 w 246"/>
                <a:gd name="T5" fmla="*/ 68 h 242"/>
                <a:gd name="T6" fmla="*/ 96 w 246"/>
                <a:gd name="T7" fmla="*/ 74 h 242"/>
                <a:gd name="T8" fmla="*/ 93 w 246"/>
                <a:gd name="T9" fmla="*/ 81 h 242"/>
                <a:gd name="T10" fmla="*/ 88 w 246"/>
                <a:gd name="T11" fmla="*/ 88 h 242"/>
                <a:gd name="T12" fmla="*/ 82 w 246"/>
                <a:gd name="T13" fmla="*/ 93 h 242"/>
                <a:gd name="T14" fmla="*/ 76 w 246"/>
                <a:gd name="T15" fmla="*/ 99 h 242"/>
                <a:gd name="T16" fmla="*/ 69 w 246"/>
                <a:gd name="T17" fmla="*/ 102 h 242"/>
                <a:gd name="T18" fmla="*/ 61 w 246"/>
                <a:gd name="T19" fmla="*/ 103 h 242"/>
                <a:gd name="T20" fmla="*/ 52 w 246"/>
                <a:gd name="T21" fmla="*/ 103 h 242"/>
                <a:gd name="T22" fmla="*/ 44 w 246"/>
                <a:gd name="T23" fmla="*/ 103 h 242"/>
                <a:gd name="T24" fmla="*/ 36 w 246"/>
                <a:gd name="T25" fmla="*/ 102 h 242"/>
                <a:gd name="T26" fmla="*/ 28 w 246"/>
                <a:gd name="T27" fmla="*/ 99 h 242"/>
                <a:gd name="T28" fmla="*/ 21 w 246"/>
                <a:gd name="T29" fmla="*/ 93 h 242"/>
                <a:gd name="T30" fmla="*/ 16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1 w 246"/>
                <a:gd name="T39" fmla="*/ 59 h 242"/>
                <a:gd name="T40" fmla="*/ 0 w 246"/>
                <a:gd name="T41" fmla="*/ 51 h 242"/>
                <a:gd name="T42" fmla="*/ 1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6 w 246"/>
                <a:gd name="T51" fmla="*/ 15 h 242"/>
                <a:gd name="T52" fmla="*/ 21 w 246"/>
                <a:gd name="T53" fmla="*/ 10 h 242"/>
                <a:gd name="T54" fmla="*/ 28 w 246"/>
                <a:gd name="T55" fmla="*/ 5 h 242"/>
                <a:gd name="T56" fmla="*/ 36 w 246"/>
                <a:gd name="T57" fmla="*/ 2 h 242"/>
                <a:gd name="T58" fmla="*/ 44 w 246"/>
                <a:gd name="T59" fmla="*/ 0 h 242"/>
                <a:gd name="T60" fmla="*/ 52 w 246"/>
                <a:gd name="T61" fmla="*/ 0 h 242"/>
                <a:gd name="T62" fmla="*/ 61 w 246"/>
                <a:gd name="T63" fmla="*/ 0 h 242"/>
                <a:gd name="T64" fmla="*/ 69 w 246"/>
                <a:gd name="T65" fmla="*/ 2 h 242"/>
                <a:gd name="T66" fmla="*/ 76 w 246"/>
                <a:gd name="T67" fmla="*/ 5 h 242"/>
                <a:gd name="T68" fmla="*/ 82 w 246"/>
                <a:gd name="T69" fmla="*/ 10 h 242"/>
                <a:gd name="T70" fmla="*/ 88 w 246"/>
                <a:gd name="T71" fmla="*/ 15 h 242"/>
                <a:gd name="T72" fmla="*/ 93 w 246"/>
                <a:gd name="T73" fmla="*/ 22 h 242"/>
                <a:gd name="T74" fmla="*/ 96 w 246"/>
                <a:gd name="T75" fmla="*/ 29 h 242"/>
                <a:gd name="T76" fmla="*/ 99 w 246"/>
                <a:gd name="T77" fmla="*/ 35 h 242"/>
                <a:gd name="T78" fmla="*/ 101 w 246"/>
                <a:gd name="T79" fmla="*/ 43 h 242"/>
                <a:gd name="T80" fmla="*/ 103 w 246"/>
                <a:gd name="T81" fmla="*/ 51 h 242"/>
                <a:gd name="T82" fmla="*/ 103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4" name="Freeform 26"/>
            <p:cNvSpPr>
              <a:spLocks/>
            </p:cNvSpPr>
            <p:nvPr/>
          </p:nvSpPr>
          <p:spPr bwMode="auto">
            <a:xfrm>
              <a:off x="3447" y="2276"/>
              <a:ext cx="184" cy="182"/>
            </a:xfrm>
            <a:custGeom>
              <a:avLst/>
              <a:gdLst>
                <a:gd name="T0" fmla="*/ 103 w 246"/>
                <a:gd name="T1" fmla="*/ 51 h 242"/>
                <a:gd name="T2" fmla="*/ 101 w 246"/>
                <a:gd name="T3" fmla="*/ 59 h 242"/>
                <a:gd name="T4" fmla="*/ 99 w 246"/>
                <a:gd name="T5" fmla="*/ 68 h 242"/>
                <a:gd name="T6" fmla="*/ 96 w 246"/>
                <a:gd name="T7" fmla="*/ 74 h 242"/>
                <a:gd name="T8" fmla="*/ 93 w 246"/>
                <a:gd name="T9" fmla="*/ 81 h 242"/>
                <a:gd name="T10" fmla="*/ 88 w 246"/>
                <a:gd name="T11" fmla="*/ 88 h 242"/>
                <a:gd name="T12" fmla="*/ 82 w 246"/>
                <a:gd name="T13" fmla="*/ 93 h 242"/>
                <a:gd name="T14" fmla="*/ 76 w 246"/>
                <a:gd name="T15" fmla="*/ 99 h 242"/>
                <a:gd name="T16" fmla="*/ 69 w 246"/>
                <a:gd name="T17" fmla="*/ 102 h 242"/>
                <a:gd name="T18" fmla="*/ 61 w 246"/>
                <a:gd name="T19" fmla="*/ 103 h 242"/>
                <a:gd name="T20" fmla="*/ 52 w 246"/>
                <a:gd name="T21" fmla="*/ 103 h 242"/>
                <a:gd name="T22" fmla="*/ 44 w 246"/>
                <a:gd name="T23" fmla="*/ 103 h 242"/>
                <a:gd name="T24" fmla="*/ 36 w 246"/>
                <a:gd name="T25" fmla="*/ 102 h 242"/>
                <a:gd name="T26" fmla="*/ 28 w 246"/>
                <a:gd name="T27" fmla="*/ 99 h 242"/>
                <a:gd name="T28" fmla="*/ 21 w 246"/>
                <a:gd name="T29" fmla="*/ 93 h 242"/>
                <a:gd name="T30" fmla="*/ 16 w 246"/>
                <a:gd name="T31" fmla="*/ 88 h 242"/>
                <a:gd name="T32" fmla="*/ 10 w 246"/>
                <a:gd name="T33" fmla="*/ 81 h 242"/>
                <a:gd name="T34" fmla="*/ 6 w 246"/>
                <a:gd name="T35" fmla="*/ 74 h 242"/>
                <a:gd name="T36" fmla="*/ 3 w 246"/>
                <a:gd name="T37" fmla="*/ 68 h 242"/>
                <a:gd name="T38" fmla="*/ 1 w 246"/>
                <a:gd name="T39" fmla="*/ 59 h 242"/>
                <a:gd name="T40" fmla="*/ 0 w 246"/>
                <a:gd name="T41" fmla="*/ 51 h 242"/>
                <a:gd name="T42" fmla="*/ 1 w 246"/>
                <a:gd name="T43" fmla="*/ 43 h 242"/>
                <a:gd name="T44" fmla="*/ 3 w 246"/>
                <a:gd name="T45" fmla="*/ 35 h 242"/>
                <a:gd name="T46" fmla="*/ 6 w 246"/>
                <a:gd name="T47" fmla="*/ 29 h 242"/>
                <a:gd name="T48" fmla="*/ 10 w 246"/>
                <a:gd name="T49" fmla="*/ 22 h 242"/>
                <a:gd name="T50" fmla="*/ 16 w 246"/>
                <a:gd name="T51" fmla="*/ 15 h 242"/>
                <a:gd name="T52" fmla="*/ 21 w 246"/>
                <a:gd name="T53" fmla="*/ 10 h 242"/>
                <a:gd name="T54" fmla="*/ 28 w 246"/>
                <a:gd name="T55" fmla="*/ 5 h 242"/>
                <a:gd name="T56" fmla="*/ 36 w 246"/>
                <a:gd name="T57" fmla="*/ 2 h 242"/>
                <a:gd name="T58" fmla="*/ 44 w 246"/>
                <a:gd name="T59" fmla="*/ 0 h 242"/>
                <a:gd name="T60" fmla="*/ 52 w 246"/>
                <a:gd name="T61" fmla="*/ 0 h 242"/>
                <a:gd name="T62" fmla="*/ 61 w 246"/>
                <a:gd name="T63" fmla="*/ 0 h 242"/>
                <a:gd name="T64" fmla="*/ 69 w 246"/>
                <a:gd name="T65" fmla="*/ 2 h 242"/>
                <a:gd name="T66" fmla="*/ 76 w 246"/>
                <a:gd name="T67" fmla="*/ 5 h 242"/>
                <a:gd name="T68" fmla="*/ 82 w 246"/>
                <a:gd name="T69" fmla="*/ 10 h 242"/>
                <a:gd name="T70" fmla="*/ 88 w 246"/>
                <a:gd name="T71" fmla="*/ 15 h 242"/>
                <a:gd name="T72" fmla="*/ 93 w 246"/>
                <a:gd name="T73" fmla="*/ 22 h 242"/>
                <a:gd name="T74" fmla="*/ 96 w 246"/>
                <a:gd name="T75" fmla="*/ 29 h 242"/>
                <a:gd name="T76" fmla="*/ 99 w 246"/>
                <a:gd name="T77" fmla="*/ 35 h 242"/>
                <a:gd name="T78" fmla="*/ 101 w 246"/>
                <a:gd name="T79" fmla="*/ 43 h 242"/>
                <a:gd name="T80" fmla="*/ 103 w 246"/>
                <a:gd name="T81" fmla="*/ 51 h 242"/>
                <a:gd name="T82" fmla="*/ 103 w 246"/>
                <a:gd name="T83" fmla="*/ 51 h 24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2"/>
                <a:gd name="T128" fmla="*/ 246 w 246"/>
                <a:gd name="T129" fmla="*/ 242 h 24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5" name="Freeform 27"/>
            <p:cNvSpPr>
              <a:spLocks/>
            </p:cNvSpPr>
            <p:nvPr/>
          </p:nvSpPr>
          <p:spPr bwMode="auto">
            <a:xfrm>
              <a:off x="3044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102 w 243"/>
                <a:gd name="T85" fmla="*/ 51 h 24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6"/>
                <a:gd name="T131" fmla="*/ 243 w 243"/>
                <a:gd name="T132" fmla="*/ 246 h 24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6" name="Freeform 28"/>
            <p:cNvSpPr>
              <a:spLocks/>
            </p:cNvSpPr>
            <p:nvPr/>
          </p:nvSpPr>
          <p:spPr bwMode="auto">
            <a:xfrm>
              <a:off x="3044" y="2678"/>
              <a:ext cx="182" cy="185"/>
            </a:xfrm>
            <a:custGeom>
              <a:avLst/>
              <a:gdLst>
                <a:gd name="T0" fmla="*/ 102 w 243"/>
                <a:gd name="T1" fmla="*/ 51 h 246"/>
                <a:gd name="T2" fmla="*/ 102 w 243"/>
                <a:gd name="T3" fmla="*/ 62 h 246"/>
                <a:gd name="T4" fmla="*/ 100 w 243"/>
                <a:gd name="T5" fmla="*/ 68 h 246"/>
                <a:gd name="T6" fmla="*/ 97 w 243"/>
                <a:gd name="T7" fmla="*/ 77 h 246"/>
                <a:gd name="T8" fmla="*/ 93 w 243"/>
                <a:gd name="T9" fmla="*/ 83 h 246"/>
                <a:gd name="T10" fmla="*/ 88 w 243"/>
                <a:gd name="T11" fmla="*/ 90 h 246"/>
                <a:gd name="T12" fmla="*/ 82 w 243"/>
                <a:gd name="T13" fmla="*/ 95 h 246"/>
                <a:gd name="T14" fmla="*/ 76 w 243"/>
                <a:gd name="T15" fmla="*/ 99 h 246"/>
                <a:gd name="T16" fmla="*/ 68 w 243"/>
                <a:gd name="T17" fmla="*/ 102 h 246"/>
                <a:gd name="T18" fmla="*/ 59 w 243"/>
                <a:gd name="T19" fmla="*/ 103 h 246"/>
                <a:gd name="T20" fmla="*/ 51 w 243"/>
                <a:gd name="T21" fmla="*/ 105 h 246"/>
                <a:gd name="T22" fmla="*/ 43 w 243"/>
                <a:gd name="T23" fmla="*/ 103 h 246"/>
                <a:gd name="T24" fmla="*/ 34 w 243"/>
                <a:gd name="T25" fmla="*/ 102 h 246"/>
                <a:gd name="T26" fmla="*/ 28 w 243"/>
                <a:gd name="T27" fmla="*/ 99 h 246"/>
                <a:gd name="T28" fmla="*/ 21 w 243"/>
                <a:gd name="T29" fmla="*/ 95 h 246"/>
                <a:gd name="T30" fmla="*/ 15 w 243"/>
                <a:gd name="T31" fmla="*/ 90 h 246"/>
                <a:gd name="T32" fmla="*/ 10 w 243"/>
                <a:gd name="T33" fmla="*/ 83 h 246"/>
                <a:gd name="T34" fmla="*/ 5 w 243"/>
                <a:gd name="T35" fmla="*/ 77 h 246"/>
                <a:gd name="T36" fmla="*/ 1 w 243"/>
                <a:gd name="T37" fmla="*/ 68 h 246"/>
                <a:gd name="T38" fmla="*/ 0 w 243"/>
                <a:gd name="T39" fmla="*/ 62 h 246"/>
                <a:gd name="T40" fmla="*/ 0 w 243"/>
                <a:gd name="T41" fmla="*/ 53 h 246"/>
                <a:gd name="T42" fmla="*/ 0 w 243"/>
                <a:gd name="T43" fmla="*/ 44 h 246"/>
                <a:gd name="T44" fmla="*/ 1 w 243"/>
                <a:gd name="T45" fmla="*/ 37 h 246"/>
                <a:gd name="T46" fmla="*/ 5 w 243"/>
                <a:gd name="T47" fmla="*/ 29 h 246"/>
                <a:gd name="T48" fmla="*/ 10 w 243"/>
                <a:gd name="T49" fmla="*/ 22 h 246"/>
                <a:gd name="T50" fmla="*/ 15 w 243"/>
                <a:gd name="T51" fmla="*/ 15 h 246"/>
                <a:gd name="T52" fmla="*/ 21 w 243"/>
                <a:gd name="T53" fmla="*/ 10 h 246"/>
                <a:gd name="T54" fmla="*/ 28 w 243"/>
                <a:gd name="T55" fmla="*/ 6 h 246"/>
                <a:gd name="T56" fmla="*/ 34 w 243"/>
                <a:gd name="T57" fmla="*/ 4 h 246"/>
                <a:gd name="T58" fmla="*/ 43 w 243"/>
                <a:gd name="T59" fmla="*/ 2 h 246"/>
                <a:gd name="T60" fmla="*/ 51 w 243"/>
                <a:gd name="T61" fmla="*/ 0 h 246"/>
                <a:gd name="T62" fmla="*/ 59 w 243"/>
                <a:gd name="T63" fmla="*/ 2 h 246"/>
                <a:gd name="T64" fmla="*/ 68 w 243"/>
                <a:gd name="T65" fmla="*/ 4 h 246"/>
                <a:gd name="T66" fmla="*/ 76 w 243"/>
                <a:gd name="T67" fmla="*/ 6 h 246"/>
                <a:gd name="T68" fmla="*/ 82 w 243"/>
                <a:gd name="T69" fmla="*/ 10 h 246"/>
                <a:gd name="T70" fmla="*/ 88 w 243"/>
                <a:gd name="T71" fmla="*/ 15 h 246"/>
                <a:gd name="T72" fmla="*/ 93 w 243"/>
                <a:gd name="T73" fmla="*/ 22 h 246"/>
                <a:gd name="T74" fmla="*/ 97 w 243"/>
                <a:gd name="T75" fmla="*/ 29 h 246"/>
                <a:gd name="T76" fmla="*/ 100 w 243"/>
                <a:gd name="T77" fmla="*/ 37 h 246"/>
                <a:gd name="T78" fmla="*/ 102 w 243"/>
                <a:gd name="T79" fmla="*/ 44 h 246"/>
                <a:gd name="T80" fmla="*/ 102 w 243"/>
                <a:gd name="T81" fmla="*/ 53 h 246"/>
                <a:gd name="T82" fmla="*/ 102 w 243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6"/>
                <a:gd name="T128" fmla="*/ 243 w 243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7" name="Line 29"/>
            <p:cNvSpPr>
              <a:spLocks noChangeShapeType="1"/>
            </p:cNvSpPr>
            <p:nvPr/>
          </p:nvSpPr>
          <p:spPr bwMode="auto">
            <a:xfrm>
              <a:off x="3264" y="2317"/>
              <a:ext cx="9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8" name="Freeform 30"/>
            <p:cNvSpPr>
              <a:spLocks/>
            </p:cNvSpPr>
            <p:nvPr/>
          </p:nvSpPr>
          <p:spPr bwMode="auto">
            <a:xfrm>
              <a:off x="3344" y="2300"/>
              <a:ext cx="67" cy="35"/>
            </a:xfrm>
            <a:custGeom>
              <a:avLst/>
              <a:gdLst>
                <a:gd name="T0" fmla="*/ 0 w 90"/>
                <a:gd name="T1" fmla="*/ 19 h 47"/>
                <a:gd name="T2" fmla="*/ 37 w 90"/>
                <a:gd name="T3" fmla="*/ 10 h 47"/>
                <a:gd name="T4" fmla="*/ 0 w 90"/>
                <a:gd name="T5" fmla="*/ 0 h 47"/>
                <a:gd name="T6" fmla="*/ 0 w 90"/>
                <a:gd name="T7" fmla="*/ 19 h 47"/>
                <a:gd name="T8" fmla="*/ 0 w 90"/>
                <a:gd name="T9" fmla="*/ 19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7"/>
                <a:gd name="T17" fmla="*/ 90 w 90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7">
                  <a:moveTo>
                    <a:pt x="0" y="47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9" name="Rectangle 31"/>
            <p:cNvSpPr>
              <a:spLocks noChangeArrowheads="1"/>
            </p:cNvSpPr>
            <p:nvPr/>
          </p:nvSpPr>
          <p:spPr bwMode="auto">
            <a:xfrm>
              <a:off x="3097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0" name="Rectangle 32"/>
            <p:cNvSpPr>
              <a:spLocks noChangeArrowheads="1"/>
            </p:cNvSpPr>
            <p:nvPr/>
          </p:nvSpPr>
          <p:spPr bwMode="auto">
            <a:xfrm>
              <a:off x="3502" y="2300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1" name="Line 33"/>
            <p:cNvSpPr>
              <a:spLocks noChangeShapeType="1"/>
            </p:cNvSpPr>
            <p:nvPr/>
          </p:nvSpPr>
          <p:spPr bwMode="auto">
            <a:xfrm>
              <a:off x="3226" y="2364"/>
              <a:ext cx="22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2" name="Line 34"/>
            <p:cNvSpPr>
              <a:spLocks noChangeShapeType="1"/>
            </p:cNvSpPr>
            <p:nvPr/>
          </p:nvSpPr>
          <p:spPr bwMode="auto">
            <a:xfrm>
              <a:off x="3074" y="2496"/>
              <a:ext cx="1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3" name="Freeform 35"/>
            <p:cNvSpPr>
              <a:spLocks/>
            </p:cNvSpPr>
            <p:nvPr/>
          </p:nvSpPr>
          <p:spPr bwMode="auto">
            <a:xfrm>
              <a:off x="3056" y="2576"/>
              <a:ext cx="38" cy="67"/>
            </a:xfrm>
            <a:custGeom>
              <a:avLst/>
              <a:gdLst>
                <a:gd name="T0" fmla="*/ 0 w 51"/>
                <a:gd name="T1" fmla="*/ 0 h 90"/>
                <a:gd name="T2" fmla="*/ 10 w 51"/>
                <a:gd name="T3" fmla="*/ 37 h 90"/>
                <a:gd name="T4" fmla="*/ 21 w 51"/>
                <a:gd name="T5" fmla="*/ 0 h 90"/>
                <a:gd name="T6" fmla="*/ 0 w 51"/>
                <a:gd name="T7" fmla="*/ 0 h 90"/>
                <a:gd name="T8" fmla="*/ 0 w 5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0" y="0"/>
                  </a:moveTo>
                  <a:lnTo>
                    <a:pt x="24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4" name="Line 36"/>
            <p:cNvSpPr>
              <a:spLocks noChangeShapeType="1"/>
            </p:cNvSpPr>
            <p:nvPr/>
          </p:nvSpPr>
          <p:spPr bwMode="auto">
            <a:xfrm>
              <a:off x="3136" y="2458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5" name="Line 37"/>
            <p:cNvSpPr>
              <a:spLocks noChangeShapeType="1"/>
            </p:cNvSpPr>
            <p:nvPr/>
          </p:nvSpPr>
          <p:spPr bwMode="auto">
            <a:xfrm>
              <a:off x="3537" y="2458"/>
              <a:ext cx="3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6" name="Rectangle 38"/>
            <p:cNvSpPr>
              <a:spLocks noChangeArrowheads="1"/>
            </p:cNvSpPr>
            <p:nvPr/>
          </p:nvSpPr>
          <p:spPr bwMode="auto">
            <a:xfrm>
              <a:off x="3100" y="2705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607" name="Rectangle 39"/>
            <p:cNvSpPr>
              <a:spLocks noChangeArrowheads="1"/>
            </p:cNvSpPr>
            <p:nvPr/>
          </p:nvSpPr>
          <p:spPr bwMode="auto">
            <a:xfrm>
              <a:off x="3508" y="2705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08" name="Freeform 40"/>
            <p:cNvSpPr>
              <a:spLocks/>
            </p:cNvSpPr>
            <p:nvPr/>
          </p:nvSpPr>
          <p:spPr bwMode="auto">
            <a:xfrm>
              <a:off x="3447" y="2678"/>
              <a:ext cx="184" cy="185"/>
            </a:xfrm>
            <a:custGeom>
              <a:avLst/>
              <a:gdLst>
                <a:gd name="T0" fmla="*/ 103 w 246"/>
                <a:gd name="T1" fmla="*/ 51 h 246"/>
                <a:gd name="T2" fmla="*/ 101 w 246"/>
                <a:gd name="T3" fmla="*/ 62 h 246"/>
                <a:gd name="T4" fmla="*/ 99 w 246"/>
                <a:gd name="T5" fmla="*/ 68 h 246"/>
                <a:gd name="T6" fmla="*/ 96 w 246"/>
                <a:gd name="T7" fmla="*/ 77 h 246"/>
                <a:gd name="T8" fmla="*/ 93 w 246"/>
                <a:gd name="T9" fmla="*/ 83 h 246"/>
                <a:gd name="T10" fmla="*/ 88 w 246"/>
                <a:gd name="T11" fmla="*/ 90 h 246"/>
                <a:gd name="T12" fmla="*/ 82 w 246"/>
                <a:gd name="T13" fmla="*/ 95 h 246"/>
                <a:gd name="T14" fmla="*/ 76 w 246"/>
                <a:gd name="T15" fmla="*/ 99 h 246"/>
                <a:gd name="T16" fmla="*/ 69 w 246"/>
                <a:gd name="T17" fmla="*/ 102 h 246"/>
                <a:gd name="T18" fmla="*/ 61 w 246"/>
                <a:gd name="T19" fmla="*/ 103 h 246"/>
                <a:gd name="T20" fmla="*/ 52 w 246"/>
                <a:gd name="T21" fmla="*/ 105 h 246"/>
                <a:gd name="T22" fmla="*/ 44 w 246"/>
                <a:gd name="T23" fmla="*/ 103 h 246"/>
                <a:gd name="T24" fmla="*/ 36 w 246"/>
                <a:gd name="T25" fmla="*/ 102 h 246"/>
                <a:gd name="T26" fmla="*/ 28 w 246"/>
                <a:gd name="T27" fmla="*/ 99 h 246"/>
                <a:gd name="T28" fmla="*/ 21 w 246"/>
                <a:gd name="T29" fmla="*/ 95 h 246"/>
                <a:gd name="T30" fmla="*/ 16 w 246"/>
                <a:gd name="T31" fmla="*/ 90 h 246"/>
                <a:gd name="T32" fmla="*/ 10 w 246"/>
                <a:gd name="T33" fmla="*/ 83 h 246"/>
                <a:gd name="T34" fmla="*/ 6 w 246"/>
                <a:gd name="T35" fmla="*/ 77 h 246"/>
                <a:gd name="T36" fmla="*/ 3 w 246"/>
                <a:gd name="T37" fmla="*/ 68 h 246"/>
                <a:gd name="T38" fmla="*/ 1 w 246"/>
                <a:gd name="T39" fmla="*/ 62 h 246"/>
                <a:gd name="T40" fmla="*/ 0 w 246"/>
                <a:gd name="T41" fmla="*/ 53 h 246"/>
                <a:gd name="T42" fmla="*/ 1 w 246"/>
                <a:gd name="T43" fmla="*/ 44 h 246"/>
                <a:gd name="T44" fmla="*/ 3 w 246"/>
                <a:gd name="T45" fmla="*/ 37 h 246"/>
                <a:gd name="T46" fmla="*/ 6 w 246"/>
                <a:gd name="T47" fmla="*/ 29 h 246"/>
                <a:gd name="T48" fmla="*/ 10 w 246"/>
                <a:gd name="T49" fmla="*/ 22 h 246"/>
                <a:gd name="T50" fmla="*/ 16 w 246"/>
                <a:gd name="T51" fmla="*/ 15 h 246"/>
                <a:gd name="T52" fmla="*/ 21 w 246"/>
                <a:gd name="T53" fmla="*/ 10 h 246"/>
                <a:gd name="T54" fmla="*/ 28 w 246"/>
                <a:gd name="T55" fmla="*/ 6 h 246"/>
                <a:gd name="T56" fmla="*/ 36 w 246"/>
                <a:gd name="T57" fmla="*/ 4 h 246"/>
                <a:gd name="T58" fmla="*/ 44 w 246"/>
                <a:gd name="T59" fmla="*/ 2 h 246"/>
                <a:gd name="T60" fmla="*/ 52 w 246"/>
                <a:gd name="T61" fmla="*/ 0 h 246"/>
                <a:gd name="T62" fmla="*/ 61 w 246"/>
                <a:gd name="T63" fmla="*/ 2 h 246"/>
                <a:gd name="T64" fmla="*/ 69 w 246"/>
                <a:gd name="T65" fmla="*/ 4 h 246"/>
                <a:gd name="T66" fmla="*/ 76 w 246"/>
                <a:gd name="T67" fmla="*/ 6 h 246"/>
                <a:gd name="T68" fmla="*/ 82 w 246"/>
                <a:gd name="T69" fmla="*/ 10 h 246"/>
                <a:gd name="T70" fmla="*/ 88 w 246"/>
                <a:gd name="T71" fmla="*/ 15 h 246"/>
                <a:gd name="T72" fmla="*/ 93 w 246"/>
                <a:gd name="T73" fmla="*/ 22 h 246"/>
                <a:gd name="T74" fmla="*/ 96 w 246"/>
                <a:gd name="T75" fmla="*/ 29 h 246"/>
                <a:gd name="T76" fmla="*/ 99 w 246"/>
                <a:gd name="T77" fmla="*/ 37 h 246"/>
                <a:gd name="T78" fmla="*/ 101 w 246"/>
                <a:gd name="T79" fmla="*/ 44 h 246"/>
                <a:gd name="T80" fmla="*/ 103 w 246"/>
                <a:gd name="T81" fmla="*/ 53 h 246"/>
                <a:gd name="T82" fmla="*/ 103 w 246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6"/>
                <a:gd name="T128" fmla="*/ 246 w 246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3" y="145"/>
                  </a:lnTo>
                  <a:lnTo>
                    <a:pt x="0" y="125"/>
                  </a:lnTo>
                  <a:lnTo>
                    <a:pt x="3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09" name="Rectangle 41"/>
            <p:cNvSpPr>
              <a:spLocks noChangeArrowheads="1"/>
            </p:cNvSpPr>
            <p:nvPr/>
          </p:nvSpPr>
          <p:spPr bwMode="auto">
            <a:xfrm>
              <a:off x="3904" y="2705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610" name="Freeform 42"/>
            <p:cNvSpPr>
              <a:spLocks/>
            </p:cNvSpPr>
            <p:nvPr/>
          </p:nvSpPr>
          <p:spPr bwMode="auto">
            <a:xfrm>
              <a:off x="3852" y="2678"/>
              <a:ext cx="181" cy="185"/>
            </a:xfrm>
            <a:custGeom>
              <a:avLst/>
              <a:gdLst>
                <a:gd name="T0" fmla="*/ 101 w 242"/>
                <a:gd name="T1" fmla="*/ 51 h 246"/>
                <a:gd name="T2" fmla="*/ 101 w 242"/>
                <a:gd name="T3" fmla="*/ 62 h 246"/>
                <a:gd name="T4" fmla="*/ 99 w 242"/>
                <a:gd name="T5" fmla="*/ 68 h 246"/>
                <a:gd name="T6" fmla="*/ 96 w 242"/>
                <a:gd name="T7" fmla="*/ 77 h 246"/>
                <a:gd name="T8" fmla="*/ 92 w 242"/>
                <a:gd name="T9" fmla="*/ 83 h 246"/>
                <a:gd name="T10" fmla="*/ 87 w 242"/>
                <a:gd name="T11" fmla="*/ 90 h 246"/>
                <a:gd name="T12" fmla="*/ 82 w 242"/>
                <a:gd name="T13" fmla="*/ 95 h 246"/>
                <a:gd name="T14" fmla="*/ 76 w 242"/>
                <a:gd name="T15" fmla="*/ 99 h 246"/>
                <a:gd name="T16" fmla="*/ 67 w 242"/>
                <a:gd name="T17" fmla="*/ 102 h 246"/>
                <a:gd name="T18" fmla="*/ 59 w 242"/>
                <a:gd name="T19" fmla="*/ 103 h 246"/>
                <a:gd name="T20" fmla="*/ 51 w 242"/>
                <a:gd name="T21" fmla="*/ 105 h 246"/>
                <a:gd name="T22" fmla="*/ 43 w 242"/>
                <a:gd name="T23" fmla="*/ 103 h 246"/>
                <a:gd name="T24" fmla="*/ 34 w 242"/>
                <a:gd name="T25" fmla="*/ 102 h 246"/>
                <a:gd name="T26" fmla="*/ 28 w 242"/>
                <a:gd name="T27" fmla="*/ 99 h 246"/>
                <a:gd name="T28" fmla="*/ 21 w 242"/>
                <a:gd name="T29" fmla="*/ 95 h 246"/>
                <a:gd name="T30" fmla="*/ 14 w 242"/>
                <a:gd name="T31" fmla="*/ 90 h 246"/>
                <a:gd name="T32" fmla="*/ 10 w 242"/>
                <a:gd name="T33" fmla="*/ 83 h 246"/>
                <a:gd name="T34" fmla="*/ 4 w 242"/>
                <a:gd name="T35" fmla="*/ 77 h 246"/>
                <a:gd name="T36" fmla="*/ 1 w 242"/>
                <a:gd name="T37" fmla="*/ 68 h 246"/>
                <a:gd name="T38" fmla="*/ 0 w 242"/>
                <a:gd name="T39" fmla="*/ 62 h 246"/>
                <a:gd name="T40" fmla="*/ 0 w 242"/>
                <a:gd name="T41" fmla="*/ 53 h 246"/>
                <a:gd name="T42" fmla="*/ 0 w 242"/>
                <a:gd name="T43" fmla="*/ 44 h 246"/>
                <a:gd name="T44" fmla="*/ 1 w 242"/>
                <a:gd name="T45" fmla="*/ 37 h 246"/>
                <a:gd name="T46" fmla="*/ 4 w 242"/>
                <a:gd name="T47" fmla="*/ 29 h 246"/>
                <a:gd name="T48" fmla="*/ 10 w 242"/>
                <a:gd name="T49" fmla="*/ 22 h 246"/>
                <a:gd name="T50" fmla="*/ 14 w 242"/>
                <a:gd name="T51" fmla="*/ 15 h 246"/>
                <a:gd name="T52" fmla="*/ 21 w 242"/>
                <a:gd name="T53" fmla="*/ 10 h 246"/>
                <a:gd name="T54" fmla="*/ 28 w 242"/>
                <a:gd name="T55" fmla="*/ 6 h 246"/>
                <a:gd name="T56" fmla="*/ 34 w 242"/>
                <a:gd name="T57" fmla="*/ 4 h 246"/>
                <a:gd name="T58" fmla="*/ 43 w 242"/>
                <a:gd name="T59" fmla="*/ 2 h 246"/>
                <a:gd name="T60" fmla="*/ 51 w 242"/>
                <a:gd name="T61" fmla="*/ 0 h 246"/>
                <a:gd name="T62" fmla="*/ 59 w 242"/>
                <a:gd name="T63" fmla="*/ 2 h 246"/>
                <a:gd name="T64" fmla="*/ 67 w 242"/>
                <a:gd name="T65" fmla="*/ 4 h 246"/>
                <a:gd name="T66" fmla="*/ 76 w 242"/>
                <a:gd name="T67" fmla="*/ 6 h 246"/>
                <a:gd name="T68" fmla="*/ 82 w 242"/>
                <a:gd name="T69" fmla="*/ 10 h 246"/>
                <a:gd name="T70" fmla="*/ 87 w 242"/>
                <a:gd name="T71" fmla="*/ 15 h 246"/>
                <a:gd name="T72" fmla="*/ 92 w 242"/>
                <a:gd name="T73" fmla="*/ 22 h 246"/>
                <a:gd name="T74" fmla="*/ 96 w 242"/>
                <a:gd name="T75" fmla="*/ 29 h 246"/>
                <a:gd name="T76" fmla="*/ 99 w 242"/>
                <a:gd name="T77" fmla="*/ 37 h 246"/>
                <a:gd name="T78" fmla="*/ 101 w 242"/>
                <a:gd name="T79" fmla="*/ 44 h 246"/>
                <a:gd name="T80" fmla="*/ 101 w 242"/>
                <a:gd name="T81" fmla="*/ 53 h 246"/>
                <a:gd name="T82" fmla="*/ 101 w 242"/>
                <a:gd name="T83" fmla="*/ 53 h 24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6"/>
                <a:gd name="T128" fmla="*/ 242 w 242"/>
                <a:gd name="T129" fmla="*/ 246 h 24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1" name="Line 43"/>
            <p:cNvSpPr>
              <a:spLocks noChangeShapeType="1"/>
            </p:cNvSpPr>
            <p:nvPr/>
          </p:nvSpPr>
          <p:spPr bwMode="auto">
            <a:xfrm>
              <a:off x="3226" y="2769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2" name="Line 44"/>
            <p:cNvSpPr>
              <a:spLocks noChangeShapeType="1"/>
            </p:cNvSpPr>
            <p:nvPr/>
          </p:nvSpPr>
          <p:spPr bwMode="auto">
            <a:xfrm>
              <a:off x="3631" y="2769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613" name="Rectangle 45"/>
            <p:cNvSpPr>
              <a:spLocks noChangeArrowheads="1"/>
            </p:cNvSpPr>
            <p:nvPr/>
          </p:nvSpPr>
          <p:spPr bwMode="auto">
            <a:xfrm>
              <a:off x="3479" y="293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(b)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2503488" y="5313363"/>
            <a:ext cx="1570037" cy="1303337"/>
            <a:chOff x="1577" y="3347"/>
            <a:chExt cx="989" cy="821"/>
          </a:xfrm>
        </p:grpSpPr>
        <p:sp>
          <p:nvSpPr>
            <p:cNvPr id="65567" name="Freeform 47"/>
            <p:cNvSpPr>
              <a:spLocks/>
            </p:cNvSpPr>
            <p:nvPr/>
          </p:nvSpPr>
          <p:spPr bwMode="auto">
            <a:xfrm>
              <a:off x="1577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8" name="Freeform 48"/>
            <p:cNvSpPr>
              <a:spLocks/>
            </p:cNvSpPr>
            <p:nvPr/>
          </p:nvSpPr>
          <p:spPr bwMode="auto">
            <a:xfrm>
              <a:off x="1577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Freeform 49"/>
            <p:cNvSpPr>
              <a:spLocks/>
            </p:cNvSpPr>
            <p:nvPr/>
          </p:nvSpPr>
          <p:spPr bwMode="auto">
            <a:xfrm>
              <a:off x="1979" y="3347"/>
              <a:ext cx="185" cy="182"/>
            </a:xfrm>
            <a:custGeom>
              <a:avLst/>
              <a:gdLst>
                <a:gd name="T0" fmla="*/ 105 w 246"/>
                <a:gd name="T1" fmla="*/ 51 h 243"/>
                <a:gd name="T2" fmla="*/ 103 w 246"/>
                <a:gd name="T3" fmla="*/ 59 h 243"/>
                <a:gd name="T4" fmla="*/ 102 w 246"/>
                <a:gd name="T5" fmla="*/ 68 h 243"/>
                <a:gd name="T6" fmla="*/ 99 w 246"/>
                <a:gd name="T7" fmla="*/ 74 h 243"/>
                <a:gd name="T8" fmla="*/ 95 w 246"/>
                <a:gd name="T9" fmla="*/ 82 h 243"/>
                <a:gd name="T10" fmla="*/ 90 w 246"/>
                <a:gd name="T11" fmla="*/ 88 h 243"/>
                <a:gd name="T12" fmla="*/ 83 w 246"/>
                <a:gd name="T13" fmla="*/ 92 h 243"/>
                <a:gd name="T14" fmla="*/ 77 w 246"/>
                <a:gd name="T15" fmla="*/ 97 h 243"/>
                <a:gd name="T16" fmla="*/ 70 w 246"/>
                <a:gd name="T17" fmla="*/ 100 h 243"/>
                <a:gd name="T18" fmla="*/ 61 w 246"/>
                <a:gd name="T19" fmla="*/ 102 h 243"/>
                <a:gd name="T20" fmla="*/ 53 w 246"/>
                <a:gd name="T21" fmla="*/ 102 h 243"/>
                <a:gd name="T22" fmla="*/ 44 w 246"/>
                <a:gd name="T23" fmla="*/ 102 h 243"/>
                <a:gd name="T24" fmla="*/ 37 w 246"/>
                <a:gd name="T25" fmla="*/ 100 h 243"/>
                <a:gd name="T26" fmla="*/ 29 w 246"/>
                <a:gd name="T27" fmla="*/ 97 h 243"/>
                <a:gd name="T28" fmla="*/ 22 w 246"/>
                <a:gd name="T29" fmla="*/ 92 h 243"/>
                <a:gd name="T30" fmla="*/ 17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2 w 246"/>
                <a:gd name="T39" fmla="*/ 59 h 243"/>
                <a:gd name="T40" fmla="*/ 0 w 246"/>
                <a:gd name="T41" fmla="*/ 51 h 243"/>
                <a:gd name="T42" fmla="*/ 2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7 w 246"/>
                <a:gd name="T51" fmla="*/ 14 h 243"/>
                <a:gd name="T52" fmla="*/ 22 w 246"/>
                <a:gd name="T53" fmla="*/ 10 h 243"/>
                <a:gd name="T54" fmla="*/ 29 w 246"/>
                <a:gd name="T55" fmla="*/ 5 h 243"/>
                <a:gd name="T56" fmla="*/ 37 w 246"/>
                <a:gd name="T57" fmla="*/ 1 h 243"/>
                <a:gd name="T58" fmla="*/ 44 w 246"/>
                <a:gd name="T59" fmla="*/ 0 h 243"/>
                <a:gd name="T60" fmla="*/ 53 w 246"/>
                <a:gd name="T61" fmla="*/ 0 h 243"/>
                <a:gd name="T62" fmla="*/ 61 w 246"/>
                <a:gd name="T63" fmla="*/ 0 h 243"/>
                <a:gd name="T64" fmla="*/ 70 w 246"/>
                <a:gd name="T65" fmla="*/ 1 h 243"/>
                <a:gd name="T66" fmla="*/ 77 w 246"/>
                <a:gd name="T67" fmla="*/ 5 h 243"/>
                <a:gd name="T68" fmla="*/ 83 w 246"/>
                <a:gd name="T69" fmla="*/ 10 h 243"/>
                <a:gd name="T70" fmla="*/ 90 w 246"/>
                <a:gd name="T71" fmla="*/ 14 h 243"/>
                <a:gd name="T72" fmla="*/ 95 w 246"/>
                <a:gd name="T73" fmla="*/ 21 h 243"/>
                <a:gd name="T74" fmla="*/ 99 w 246"/>
                <a:gd name="T75" fmla="*/ 28 h 243"/>
                <a:gd name="T76" fmla="*/ 102 w 246"/>
                <a:gd name="T77" fmla="*/ 34 h 243"/>
                <a:gd name="T78" fmla="*/ 103 w 246"/>
                <a:gd name="T79" fmla="*/ 43 h 243"/>
                <a:gd name="T80" fmla="*/ 105 w 246"/>
                <a:gd name="T81" fmla="*/ 51 h 243"/>
                <a:gd name="T82" fmla="*/ 105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Freeform 50"/>
            <p:cNvSpPr>
              <a:spLocks/>
            </p:cNvSpPr>
            <p:nvPr/>
          </p:nvSpPr>
          <p:spPr bwMode="auto">
            <a:xfrm>
              <a:off x="1979" y="3347"/>
              <a:ext cx="185" cy="182"/>
            </a:xfrm>
            <a:custGeom>
              <a:avLst/>
              <a:gdLst>
                <a:gd name="T0" fmla="*/ 105 w 246"/>
                <a:gd name="T1" fmla="*/ 51 h 243"/>
                <a:gd name="T2" fmla="*/ 103 w 246"/>
                <a:gd name="T3" fmla="*/ 59 h 243"/>
                <a:gd name="T4" fmla="*/ 102 w 246"/>
                <a:gd name="T5" fmla="*/ 68 h 243"/>
                <a:gd name="T6" fmla="*/ 99 w 246"/>
                <a:gd name="T7" fmla="*/ 74 h 243"/>
                <a:gd name="T8" fmla="*/ 95 w 246"/>
                <a:gd name="T9" fmla="*/ 82 h 243"/>
                <a:gd name="T10" fmla="*/ 90 w 246"/>
                <a:gd name="T11" fmla="*/ 88 h 243"/>
                <a:gd name="T12" fmla="*/ 83 w 246"/>
                <a:gd name="T13" fmla="*/ 92 h 243"/>
                <a:gd name="T14" fmla="*/ 77 w 246"/>
                <a:gd name="T15" fmla="*/ 97 h 243"/>
                <a:gd name="T16" fmla="*/ 70 w 246"/>
                <a:gd name="T17" fmla="*/ 100 h 243"/>
                <a:gd name="T18" fmla="*/ 61 w 246"/>
                <a:gd name="T19" fmla="*/ 102 h 243"/>
                <a:gd name="T20" fmla="*/ 53 w 246"/>
                <a:gd name="T21" fmla="*/ 102 h 243"/>
                <a:gd name="T22" fmla="*/ 44 w 246"/>
                <a:gd name="T23" fmla="*/ 102 h 243"/>
                <a:gd name="T24" fmla="*/ 37 w 246"/>
                <a:gd name="T25" fmla="*/ 100 h 243"/>
                <a:gd name="T26" fmla="*/ 29 w 246"/>
                <a:gd name="T27" fmla="*/ 97 h 243"/>
                <a:gd name="T28" fmla="*/ 22 w 246"/>
                <a:gd name="T29" fmla="*/ 92 h 243"/>
                <a:gd name="T30" fmla="*/ 17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2 w 246"/>
                <a:gd name="T39" fmla="*/ 59 h 243"/>
                <a:gd name="T40" fmla="*/ 0 w 246"/>
                <a:gd name="T41" fmla="*/ 51 h 243"/>
                <a:gd name="T42" fmla="*/ 2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7 w 246"/>
                <a:gd name="T51" fmla="*/ 14 h 243"/>
                <a:gd name="T52" fmla="*/ 22 w 246"/>
                <a:gd name="T53" fmla="*/ 10 h 243"/>
                <a:gd name="T54" fmla="*/ 29 w 246"/>
                <a:gd name="T55" fmla="*/ 5 h 243"/>
                <a:gd name="T56" fmla="*/ 37 w 246"/>
                <a:gd name="T57" fmla="*/ 1 h 243"/>
                <a:gd name="T58" fmla="*/ 44 w 246"/>
                <a:gd name="T59" fmla="*/ 0 h 243"/>
                <a:gd name="T60" fmla="*/ 53 w 246"/>
                <a:gd name="T61" fmla="*/ 0 h 243"/>
                <a:gd name="T62" fmla="*/ 61 w 246"/>
                <a:gd name="T63" fmla="*/ 0 h 243"/>
                <a:gd name="T64" fmla="*/ 70 w 246"/>
                <a:gd name="T65" fmla="*/ 1 h 243"/>
                <a:gd name="T66" fmla="*/ 77 w 246"/>
                <a:gd name="T67" fmla="*/ 5 h 243"/>
                <a:gd name="T68" fmla="*/ 83 w 246"/>
                <a:gd name="T69" fmla="*/ 10 h 243"/>
                <a:gd name="T70" fmla="*/ 90 w 246"/>
                <a:gd name="T71" fmla="*/ 14 h 243"/>
                <a:gd name="T72" fmla="*/ 95 w 246"/>
                <a:gd name="T73" fmla="*/ 21 h 243"/>
                <a:gd name="T74" fmla="*/ 99 w 246"/>
                <a:gd name="T75" fmla="*/ 28 h 243"/>
                <a:gd name="T76" fmla="*/ 102 w 246"/>
                <a:gd name="T77" fmla="*/ 34 h 243"/>
                <a:gd name="T78" fmla="*/ 103 w 246"/>
                <a:gd name="T79" fmla="*/ 43 h 243"/>
                <a:gd name="T80" fmla="*/ 105 w 246"/>
                <a:gd name="T81" fmla="*/ 51 h 243"/>
                <a:gd name="T82" fmla="*/ 105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Freeform 51"/>
            <p:cNvSpPr>
              <a:spLocks/>
            </p:cNvSpPr>
            <p:nvPr/>
          </p:nvSpPr>
          <p:spPr bwMode="auto">
            <a:xfrm>
              <a:off x="1577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102 w 243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7"/>
                <a:gd name="T131" fmla="*/ 243 w 243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2" name="Freeform 52"/>
            <p:cNvSpPr>
              <a:spLocks/>
            </p:cNvSpPr>
            <p:nvPr/>
          </p:nvSpPr>
          <p:spPr bwMode="auto">
            <a:xfrm>
              <a:off x="1577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7"/>
                <a:gd name="T128" fmla="*/ 243 w 243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Freeform 53"/>
            <p:cNvSpPr>
              <a:spLocks/>
            </p:cNvSpPr>
            <p:nvPr/>
          </p:nvSpPr>
          <p:spPr bwMode="auto">
            <a:xfrm>
              <a:off x="1979" y="3749"/>
              <a:ext cx="185" cy="185"/>
            </a:xfrm>
            <a:custGeom>
              <a:avLst/>
              <a:gdLst>
                <a:gd name="T0" fmla="*/ 105 w 246"/>
                <a:gd name="T1" fmla="*/ 51 h 247"/>
                <a:gd name="T2" fmla="*/ 103 w 246"/>
                <a:gd name="T3" fmla="*/ 61 h 247"/>
                <a:gd name="T4" fmla="*/ 102 w 246"/>
                <a:gd name="T5" fmla="*/ 68 h 247"/>
                <a:gd name="T6" fmla="*/ 99 w 246"/>
                <a:gd name="T7" fmla="*/ 76 h 247"/>
                <a:gd name="T8" fmla="*/ 95 w 246"/>
                <a:gd name="T9" fmla="*/ 82 h 247"/>
                <a:gd name="T10" fmla="*/ 90 w 246"/>
                <a:gd name="T11" fmla="*/ 89 h 247"/>
                <a:gd name="T12" fmla="*/ 83 w 246"/>
                <a:gd name="T13" fmla="*/ 94 h 247"/>
                <a:gd name="T14" fmla="*/ 77 w 246"/>
                <a:gd name="T15" fmla="*/ 97 h 247"/>
                <a:gd name="T16" fmla="*/ 70 w 246"/>
                <a:gd name="T17" fmla="*/ 100 h 247"/>
                <a:gd name="T18" fmla="*/ 61 w 246"/>
                <a:gd name="T19" fmla="*/ 102 h 247"/>
                <a:gd name="T20" fmla="*/ 53 w 246"/>
                <a:gd name="T21" fmla="*/ 104 h 247"/>
                <a:gd name="T22" fmla="*/ 44 w 246"/>
                <a:gd name="T23" fmla="*/ 102 h 247"/>
                <a:gd name="T24" fmla="*/ 37 w 246"/>
                <a:gd name="T25" fmla="*/ 100 h 247"/>
                <a:gd name="T26" fmla="*/ 29 w 246"/>
                <a:gd name="T27" fmla="*/ 97 h 247"/>
                <a:gd name="T28" fmla="*/ 22 w 246"/>
                <a:gd name="T29" fmla="*/ 94 h 247"/>
                <a:gd name="T30" fmla="*/ 17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2 w 246"/>
                <a:gd name="T39" fmla="*/ 61 h 247"/>
                <a:gd name="T40" fmla="*/ 0 w 246"/>
                <a:gd name="T41" fmla="*/ 52 h 247"/>
                <a:gd name="T42" fmla="*/ 2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7 w 246"/>
                <a:gd name="T51" fmla="*/ 16 h 247"/>
                <a:gd name="T52" fmla="*/ 22 w 246"/>
                <a:gd name="T53" fmla="*/ 10 h 247"/>
                <a:gd name="T54" fmla="*/ 29 w 246"/>
                <a:gd name="T55" fmla="*/ 7 h 247"/>
                <a:gd name="T56" fmla="*/ 37 w 246"/>
                <a:gd name="T57" fmla="*/ 3 h 247"/>
                <a:gd name="T58" fmla="*/ 44 w 246"/>
                <a:gd name="T59" fmla="*/ 1 h 247"/>
                <a:gd name="T60" fmla="*/ 53 w 246"/>
                <a:gd name="T61" fmla="*/ 0 h 247"/>
                <a:gd name="T62" fmla="*/ 61 w 246"/>
                <a:gd name="T63" fmla="*/ 1 h 247"/>
                <a:gd name="T64" fmla="*/ 70 w 246"/>
                <a:gd name="T65" fmla="*/ 3 h 247"/>
                <a:gd name="T66" fmla="*/ 77 w 246"/>
                <a:gd name="T67" fmla="*/ 7 h 247"/>
                <a:gd name="T68" fmla="*/ 83 w 246"/>
                <a:gd name="T69" fmla="*/ 10 h 247"/>
                <a:gd name="T70" fmla="*/ 90 w 246"/>
                <a:gd name="T71" fmla="*/ 16 h 247"/>
                <a:gd name="T72" fmla="*/ 95 w 246"/>
                <a:gd name="T73" fmla="*/ 21 h 247"/>
                <a:gd name="T74" fmla="*/ 99 w 246"/>
                <a:gd name="T75" fmla="*/ 28 h 247"/>
                <a:gd name="T76" fmla="*/ 102 w 246"/>
                <a:gd name="T77" fmla="*/ 37 h 247"/>
                <a:gd name="T78" fmla="*/ 103 w 246"/>
                <a:gd name="T79" fmla="*/ 44 h 247"/>
                <a:gd name="T80" fmla="*/ 105 w 246"/>
                <a:gd name="T81" fmla="*/ 52 h 247"/>
                <a:gd name="T82" fmla="*/ 105 w 246"/>
                <a:gd name="T83" fmla="*/ 52 h 247"/>
                <a:gd name="T84" fmla="*/ 105 w 246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6"/>
                <a:gd name="T130" fmla="*/ 0 h 247"/>
                <a:gd name="T131" fmla="*/ 246 w 246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Freeform 54"/>
            <p:cNvSpPr>
              <a:spLocks/>
            </p:cNvSpPr>
            <p:nvPr/>
          </p:nvSpPr>
          <p:spPr bwMode="auto">
            <a:xfrm>
              <a:off x="1979" y="3749"/>
              <a:ext cx="185" cy="185"/>
            </a:xfrm>
            <a:custGeom>
              <a:avLst/>
              <a:gdLst>
                <a:gd name="T0" fmla="*/ 105 w 246"/>
                <a:gd name="T1" fmla="*/ 51 h 247"/>
                <a:gd name="T2" fmla="*/ 103 w 246"/>
                <a:gd name="T3" fmla="*/ 61 h 247"/>
                <a:gd name="T4" fmla="*/ 102 w 246"/>
                <a:gd name="T5" fmla="*/ 68 h 247"/>
                <a:gd name="T6" fmla="*/ 99 w 246"/>
                <a:gd name="T7" fmla="*/ 76 h 247"/>
                <a:gd name="T8" fmla="*/ 95 w 246"/>
                <a:gd name="T9" fmla="*/ 82 h 247"/>
                <a:gd name="T10" fmla="*/ 90 w 246"/>
                <a:gd name="T11" fmla="*/ 89 h 247"/>
                <a:gd name="T12" fmla="*/ 83 w 246"/>
                <a:gd name="T13" fmla="*/ 94 h 247"/>
                <a:gd name="T14" fmla="*/ 77 w 246"/>
                <a:gd name="T15" fmla="*/ 97 h 247"/>
                <a:gd name="T16" fmla="*/ 70 w 246"/>
                <a:gd name="T17" fmla="*/ 100 h 247"/>
                <a:gd name="T18" fmla="*/ 61 w 246"/>
                <a:gd name="T19" fmla="*/ 102 h 247"/>
                <a:gd name="T20" fmla="*/ 53 w 246"/>
                <a:gd name="T21" fmla="*/ 104 h 247"/>
                <a:gd name="T22" fmla="*/ 44 w 246"/>
                <a:gd name="T23" fmla="*/ 102 h 247"/>
                <a:gd name="T24" fmla="*/ 37 w 246"/>
                <a:gd name="T25" fmla="*/ 100 h 247"/>
                <a:gd name="T26" fmla="*/ 29 w 246"/>
                <a:gd name="T27" fmla="*/ 97 h 247"/>
                <a:gd name="T28" fmla="*/ 22 w 246"/>
                <a:gd name="T29" fmla="*/ 94 h 247"/>
                <a:gd name="T30" fmla="*/ 17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2 w 246"/>
                <a:gd name="T39" fmla="*/ 61 h 247"/>
                <a:gd name="T40" fmla="*/ 0 w 246"/>
                <a:gd name="T41" fmla="*/ 52 h 247"/>
                <a:gd name="T42" fmla="*/ 2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7 w 246"/>
                <a:gd name="T51" fmla="*/ 16 h 247"/>
                <a:gd name="T52" fmla="*/ 22 w 246"/>
                <a:gd name="T53" fmla="*/ 10 h 247"/>
                <a:gd name="T54" fmla="*/ 29 w 246"/>
                <a:gd name="T55" fmla="*/ 7 h 247"/>
                <a:gd name="T56" fmla="*/ 37 w 246"/>
                <a:gd name="T57" fmla="*/ 3 h 247"/>
                <a:gd name="T58" fmla="*/ 44 w 246"/>
                <a:gd name="T59" fmla="*/ 1 h 247"/>
                <a:gd name="T60" fmla="*/ 53 w 246"/>
                <a:gd name="T61" fmla="*/ 0 h 247"/>
                <a:gd name="T62" fmla="*/ 61 w 246"/>
                <a:gd name="T63" fmla="*/ 1 h 247"/>
                <a:gd name="T64" fmla="*/ 70 w 246"/>
                <a:gd name="T65" fmla="*/ 3 h 247"/>
                <a:gd name="T66" fmla="*/ 77 w 246"/>
                <a:gd name="T67" fmla="*/ 7 h 247"/>
                <a:gd name="T68" fmla="*/ 83 w 246"/>
                <a:gd name="T69" fmla="*/ 10 h 247"/>
                <a:gd name="T70" fmla="*/ 90 w 246"/>
                <a:gd name="T71" fmla="*/ 16 h 247"/>
                <a:gd name="T72" fmla="*/ 95 w 246"/>
                <a:gd name="T73" fmla="*/ 21 h 247"/>
                <a:gd name="T74" fmla="*/ 99 w 246"/>
                <a:gd name="T75" fmla="*/ 28 h 247"/>
                <a:gd name="T76" fmla="*/ 102 w 246"/>
                <a:gd name="T77" fmla="*/ 37 h 247"/>
                <a:gd name="T78" fmla="*/ 103 w 246"/>
                <a:gd name="T79" fmla="*/ 44 h 247"/>
                <a:gd name="T80" fmla="*/ 105 w 246"/>
                <a:gd name="T81" fmla="*/ 52 h 247"/>
                <a:gd name="T82" fmla="*/ 105 w 246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7"/>
                <a:gd name="T128" fmla="*/ 246 w 246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Rectangle 55"/>
            <p:cNvSpPr>
              <a:spLocks noChangeArrowheads="1"/>
            </p:cNvSpPr>
            <p:nvPr/>
          </p:nvSpPr>
          <p:spPr bwMode="auto">
            <a:xfrm>
              <a:off x="1630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76" name="Rectangle 56"/>
            <p:cNvSpPr>
              <a:spLocks noChangeArrowheads="1"/>
            </p:cNvSpPr>
            <p:nvPr/>
          </p:nvSpPr>
          <p:spPr bwMode="auto">
            <a:xfrm>
              <a:off x="2035" y="3371"/>
              <a:ext cx="85" cy="15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77" name="Line 57"/>
            <p:cNvSpPr>
              <a:spLocks noChangeShapeType="1"/>
            </p:cNvSpPr>
            <p:nvPr/>
          </p:nvSpPr>
          <p:spPr bwMode="auto">
            <a:xfrm>
              <a:off x="1759" y="3439"/>
              <a:ext cx="2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Line 58"/>
            <p:cNvSpPr>
              <a:spLocks noChangeShapeType="1"/>
            </p:cNvSpPr>
            <p:nvPr/>
          </p:nvSpPr>
          <p:spPr bwMode="auto">
            <a:xfrm>
              <a:off x="1668" y="3529"/>
              <a:ext cx="1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9" name="Line 59"/>
            <p:cNvSpPr>
              <a:spLocks noChangeShapeType="1"/>
            </p:cNvSpPr>
            <p:nvPr/>
          </p:nvSpPr>
          <p:spPr bwMode="auto">
            <a:xfrm>
              <a:off x="2120" y="3567"/>
              <a:ext cx="0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0" name="Freeform 60"/>
            <p:cNvSpPr>
              <a:spLocks/>
            </p:cNvSpPr>
            <p:nvPr/>
          </p:nvSpPr>
          <p:spPr bwMode="auto">
            <a:xfrm>
              <a:off x="2102" y="3646"/>
              <a:ext cx="39" cy="68"/>
            </a:xfrm>
            <a:custGeom>
              <a:avLst/>
              <a:gdLst>
                <a:gd name="T0" fmla="*/ 0 w 51"/>
                <a:gd name="T1" fmla="*/ 0 h 90"/>
                <a:gd name="T2" fmla="*/ 11 w 51"/>
                <a:gd name="T3" fmla="*/ 39 h 90"/>
                <a:gd name="T4" fmla="*/ 23 w 51"/>
                <a:gd name="T5" fmla="*/ 0 h 90"/>
                <a:gd name="T6" fmla="*/ 0 w 51"/>
                <a:gd name="T7" fmla="*/ 0 h 90"/>
                <a:gd name="T8" fmla="*/ 0 w 51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90"/>
                <a:gd name="T17" fmla="*/ 51 w 51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90">
                  <a:moveTo>
                    <a:pt x="0" y="0"/>
                  </a:moveTo>
                  <a:lnTo>
                    <a:pt x="23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1" name="Line 61"/>
            <p:cNvSpPr>
              <a:spLocks noChangeShapeType="1"/>
            </p:cNvSpPr>
            <p:nvPr/>
          </p:nvSpPr>
          <p:spPr bwMode="auto">
            <a:xfrm>
              <a:off x="2065" y="3525"/>
              <a:ext cx="0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2" name="Line 62"/>
            <p:cNvSpPr>
              <a:spLocks noChangeShapeType="1"/>
            </p:cNvSpPr>
            <p:nvPr/>
          </p:nvSpPr>
          <p:spPr bwMode="auto">
            <a:xfrm>
              <a:off x="1797" y="3790"/>
              <a:ext cx="9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3" name="Freeform 63"/>
            <p:cNvSpPr>
              <a:spLocks/>
            </p:cNvSpPr>
            <p:nvPr/>
          </p:nvSpPr>
          <p:spPr bwMode="auto">
            <a:xfrm>
              <a:off x="1877" y="3776"/>
              <a:ext cx="67" cy="35"/>
            </a:xfrm>
            <a:custGeom>
              <a:avLst/>
              <a:gdLst>
                <a:gd name="T0" fmla="*/ 0 w 90"/>
                <a:gd name="T1" fmla="*/ 18 h 47"/>
                <a:gd name="T2" fmla="*/ 37 w 90"/>
                <a:gd name="T3" fmla="*/ 10 h 47"/>
                <a:gd name="T4" fmla="*/ 0 w 90"/>
                <a:gd name="T5" fmla="*/ 0 h 47"/>
                <a:gd name="T6" fmla="*/ 0 w 90"/>
                <a:gd name="T7" fmla="*/ 19 h 47"/>
                <a:gd name="T8" fmla="*/ 0 w 90"/>
                <a:gd name="T9" fmla="*/ 19 h 47"/>
                <a:gd name="T10" fmla="*/ 0 w 90"/>
                <a:gd name="T11" fmla="*/ 1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7"/>
                <a:gd name="T20" fmla="*/ 90 w 90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4" name="Rectangle 64"/>
            <p:cNvSpPr>
              <a:spLocks noChangeArrowheads="1"/>
            </p:cNvSpPr>
            <p:nvPr/>
          </p:nvSpPr>
          <p:spPr bwMode="auto">
            <a:xfrm>
              <a:off x="1633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85" name="Rectangle 65"/>
            <p:cNvSpPr>
              <a:spLocks noChangeArrowheads="1"/>
            </p:cNvSpPr>
            <p:nvPr/>
          </p:nvSpPr>
          <p:spPr bwMode="auto">
            <a:xfrm>
              <a:off x="2041" y="3776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86" name="Rectangle 66"/>
            <p:cNvSpPr>
              <a:spLocks noChangeArrowheads="1"/>
            </p:cNvSpPr>
            <p:nvPr/>
          </p:nvSpPr>
          <p:spPr bwMode="auto">
            <a:xfrm>
              <a:off x="2437" y="3776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D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65587" name="Freeform 67"/>
            <p:cNvSpPr>
              <a:spLocks/>
            </p:cNvSpPr>
            <p:nvPr/>
          </p:nvSpPr>
          <p:spPr bwMode="auto">
            <a:xfrm>
              <a:off x="2384" y="3749"/>
              <a:ext cx="182" cy="185"/>
            </a:xfrm>
            <a:custGeom>
              <a:avLst/>
              <a:gdLst>
                <a:gd name="T0" fmla="*/ 103 w 242"/>
                <a:gd name="T1" fmla="*/ 51 h 247"/>
                <a:gd name="T2" fmla="*/ 103 w 242"/>
                <a:gd name="T3" fmla="*/ 61 h 247"/>
                <a:gd name="T4" fmla="*/ 102 w 242"/>
                <a:gd name="T5" fmla="*/ 68 h 247"/>
                <a:gd name="T6" fmla="*/ 99 w 242"/>
                <a:gd name="T7" fmla="*/ 76 h 247"/>
                <a:gd name="T8" fmla="*/ 93 w 242"/>
                <a:gd name="T9" fmla="*/ 82 h 247"/>
                <a:gd name="T10" fmla="*/ 88 w 242"/>
                <a:gd name="T11" fmla="*/ 89 h 247"/>
                <a:gd name="T12" fmla="*/ 83 w 242"/>
                <a:gd name="T13" fmla="*/ 94 h 247"/>
                <a:gd name="T14" fmla="*/ 77 w 242"/>
                <a:gd name="T15" fmla="*/ 97 h 247"/>
                <a:gd name="T16" fmla="*/ 68 w 242"/>
                <a:gd name="T17" fmla="*/ 100 h 247"/>
                <a:gd name="T18" fmla="*/ 60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5 w 242"/>
                <a:gd name="T25" fmla="*/ 100 h 247"/>
                <a:gd name="T26" fmla="*/ 29 w 242"/>
                <a:gd name="T27" fmla="*/ 97 h 247"/>
                <a:gd name="T28" fmla="*/ 22 w 242"/>
                <a:gd name="T29" fmla="*/ 94 h 247"/>
                <a:gd name="T30" fmla="*/ 15 w 242"/>
                <a:gd name="T31" fmla="*/ 89 h 247"/>
                <a:gd name="T32" fmla="*/ 10 w 242"/>
                <a:gd name="T33" fmla="*/ 82 h 247"/>
                <a:gd name="T34" fmla="*/ 5 w 242"/>
                <a:gd name="T35" fmla="*/ 76 h 247"/>
                <a:gd name="T36" fmla="*/ 2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2 w 242"/>
                <a:gd name="T45" fmla="*/ 37 h 247"/>
                <a:gd name="T46" fmla="*/ 5 w 242"/>
                <a:gd name="T47" fmla="*/ 28 h 247"/>
                <a:gd name="T48" fmla="*/ 10 w 242"/>
                <a:gd name="T49" fmla="*/ 21 h 247"/>
                <a:gd name="T50" fmla="*/ 15 w 242"/>
                <a:gd name="T51" fmla="*/ 16 h 247"/>
                <a:gd name="T52" fmla="*/ 22 w 242"/>
                <a:gd name="T53" fmla="*/ 10 h 247"/>
                <a:gd name="T54" fmla="*/ 29 w 242"/>
                <a:gd name="T55" fmla="*/ 7 h 247"/>
                <a:gd name="T56" fmla="*/ 35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60 w 242"/>
                <a:gd name="T63" fmla="*/ 1 h 247"/>
                <a:gd name="T64" fmla="*/ 68 w 242"/>
                <a:gd name="T65" fmla="*/ 3 h 247"/>
                <a:gd name="T66" fmla="*/ 77 w 242"/>
                <a:gd name="T67" fmla="*/ 7 h 247"/>
                <a:gd name="T68" fmla="*/ 83 w 242"/>
                <a:gd name="T69" fmla="*/ 10 h 247"/>
                <a:gd name="T70" fmla="*/ 88 w 242"/>
                <a:gd name="T71" fmla="*/ 16 h 247"/>
                <a:gd name="T72" fmla="*/ 93 w 242"/>
                <a:gd name="T73" fmla="*/ 21 h 247"/>
                <a:gd name="T74" fmla="*/ 99 w 242"/>
                <a:gd name="T75" fmla="*/ 28 h 247"/>
                <a:gd name="T76" fmla="*/ 102 w 242"/>
                <a:gd name="T77" fmla="*/ 37 h 247"/>
                <a:gd name="T78" fmla="*/ 103 w 242"/>
                <a:gd name="T79" fmla="*/ 44 h 247"/>
                <a:gd name="T80" fmla="*/ 103 w 242"/>
                <a:gd name="T81" fmla="*/ 52 h 247"/>
                <a:gd name="T82" fmla="*/ 103 w 242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7"/>
                <a:gd name="T128" fmla="*/ 242 w 242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8" name="Line 68"/>
            <p:cNvSpPr>
              <a:spLocks noChangeShapeType="1"/>
            </p:cNvSpPr>
            <p:nvPr/>
          </p:nvSpPr>
          <p:spPr bwMode="auto">
            <a:xfrm>
              <a:off x="1759" y="3840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89" name="Line 69"/>
            <p:cNvSpPr>
              <a:spLocks noChangeShapeType="1"/>
            </p:cNvSpPr>
            <p:nvPr/>
          </p:nvSpPr>
          <p:spPr bwMode="auto">
            <a:xfrm>
              <a:off x="2164" y="3840"/>
              <a:ext cx="2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90" name="Rectangle 70"/>
            <p:cNvSpPr>
              <a:spLocks noChangeArrowheads="1"/>
            </p:cNvSpPr>
            <p:nvPr/>
          </p:nvSpPr>
          <p:spPr bwMode="auto">
            <a:xfrm>
              <a:off x="2018" y="4014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(c)</a:t>
              </a:r>
              <a:endParaRPr lang="en-US" sz="2400" b="0">
                <a:latin typeface="Times New Roman" charset="0"/>
              </a:endParaRP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832350" y="5313363"/>
            <a:ext cx="1570038" cy="1303337"/>
            <a:chOff x="3044" y="3347"/>
            <a:chExt cx="989" cy="821"/>
          </a:xfrm>
        </p:grpSpPr>
        <p:sp>
          <p:nvSpPr>
            <p:cNvPr id="65544" name="Freeform 72"/>
            <p:cNvSpPr>
              <a:spLocks/>
            </p:cNvSpPr>
            <p:nvPr/>
          </p:nvSpPr>
          <p:spPr bwMode="auto">
            <a:xfrm>
              <a:off x="3044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5" name="Freeform 73"/>
            <p:cNvSpPr>
              <a:spLocks/>
            </p:cNvSpPr>
            <p:nvPr/>
          </p:nvSpPr>
          <p:spPr bwMode="auto">
            <a:xfrm>
              <a:off x="3044" y="3347"/>
              <a:ext cx="182" cy="182"/>
            </a:xfrm>
            <a:custGeom>
              <a:avLst/>
              <a:gdLst>
                <a:gd name="T0" fmla="*/ 102 w 243"/>
                <a:gd name="T1" fmla="*/ 51 h 243"/>
                <a:gd name="T2" fmla="*/ 102 w 243"/>
                <a:gd name="T3" fmla="*/ 59 h 243"/>
                <a:gd name="T4" fmla="*/ 100 w 243"/>
                <a:gd name="T5" fmla="*/ 68 h 243"/>
                <a:gd name="T6" fmla="*/ 97 w 243"/>
                <a:gd name="T7" fmla="*/ 74 h 243"/>
                <a:gd name="T8" fmla="*/ 93 w 243"/>
                <a:gd name="T9" fmla="*/ 82 h 243"/>
                <a:gd name="T10" fmla="*/ 88 w 243"/>
                <a:gd name="T11" fmla="*/ 88 h 243"/>
                <a:gd name="T12" fmla="*/ 82 w 243"/>
                <a:gd name="T13" fmla="*/ 92 h 243"/>
                <a:gd name="T14" fmla="*/ 76 w 243"/>
                <a:gd name="T15" fmla="*/ 97 h 243"/>
                <a:gd name="T16" fmla="*/ 68 w 243"/>
                <a:gd name="T17" fmla="*/ 100 h 243"/>
                <a:gd name="T18" fmla="*/ 59 w 243"/>
                <a:gd name="T19" fmla="*/ 102 h 243"/>
                <a:gd name="T20" fmla="*/ 51 w 243"/>
                <a:gd name="T21" fmla="*/ 102 h 243"/>
                <a:gd name="T22" fmla="*/ 43 w 243"/>
                <a:gd name="T23" fmla="*/ 102 h 243"/>
                <a:gd name="T24" fmla="*/ 34 w 243"/>
                <a:gd name="T25" fmla="*/ 100 h 243"/>
                <a:gd name="T26" fmla="*/ 28 w 243"/>
                <a:gd name="T27" fmla="*/ 97 h 243"/>
                <a:gd name="T28" fmla="*/ 21 w 243"/>
                <a:gd name="T29" fmla="*/ 92 h 243"/>
                <a:gd name="T30" fmla="*/ 15 w 243"/>
                <a:gd name="T31" fmla="*/ 88 h 243"/>
                <a:gd name="T32" fmla="*/ 10 w 243"/>
                <a:gd name="T33" fmla="*/ 82 h 243"/>
                <a:gd name="T34" fmla="*/ 5 w 243"/>
                <a:gd name="T35" fmla="*/ 74 h 243"/>
                <a:gd name="T36" fmla="*/ 1 w 243"/>
                <a:gd name="T37" fmla="*/ 68 h 243"/>
                <a:gd name="T38" fmla="*/ 0 w 243"/>
                <a:gd name="T39" fmla="*/ 59 h 243"/>
                <a:gd name="T40" fmla="*/ 0 w 243"/>
                <a:gd name="T41" fmla="*/ 51 h 243"/>
                <a:gd name="T42" fmla="*/ 0 w 243"/>
                <a:gd name="T43" fmla="*/ 43 h 243"/>
                <a:gd name="T44" fmla="*/ 1 w 243"/>
                <a:gd name="T45" fmla="*/ 34 h 243"/>
                <a:gd name="T46" fmla="*/ 5 w 243"/>
                <a:gd name="T47" fmla="*/ 28 h 243"/>
                <a:gd name="T48" fmla="*/ 10 w 243"/>
                <a:gd name="T49" fmla="*/ 21 h 243"/>
                <a:gd name="T50" fmla="*/ 15 w 243"/>
                <a:gd name="T51" fmla="*/ 14 h 243"/>
                <a:gd name="T52" fmla="*/ 21 w 243"/>
                <a:gd name="T53" fmla="*/ 10 h 243"/>
                <a:gd name="T54" fmla="*/ 28 w 243"/>
                <a:gd name="T55" fmla="*/ 5 h 243"/>
                <a:gd name="T56" fmla="*/ 34 w 243"/>
                <a:gd name="T57" fmla="*/ 1 h 243"/>
                <a:gd name="T58" fmla="*/ 43 w 243"/>
                <a:gd name="T59" fmla="*/ 0 h 243"/>
                <a:gd name="T60" fmla="*/ 51 w 243"/>
                <a:gd name="T61" fmla="*/ 0 h 243"/>
                <a:gd name="T62" fmla="*/ 59 w 243"/>
                <a:gd name="T63" fmla="*/ 0 h 243"/>
                <a:gd name="T64" fmla="*/ 68 w 243"/>
                <a:gd name="T65" fmla="*/ 1 h 243"/>
                <a:gd name="T66" fmla="*/ 76 w 243"/>
                <a:gd name="T67" fmla="*/ 5 h 243"/>
                <a:gd name="T68" fmla="*/ 82 w 243"/>
                <a:gd name="T69" fmla="*/ 10 h 243"/>
                <a:gd name="T70" fmla="*/ 88 w 243"/>
                <a:gd name="T71" fmla="*/ 14 h 243"/>
                <a:gd name="T72" fmla="*/ 93 w 243"/>
                <a:gd name="T73" fmla="*/ 21 h 243"/>
                <a:gd name="T74" fmla="*/ 97 w 243"/>
                <a:gd name="T75" fmla="*/ 28 h 243"/>
                <a:gd name="T76" fmla="*/ 100 w 243"/>
                <a:gd name="T77" fmla="*/ 34 h 243"/>
                <a:gd name="T78" fmla="*/ 102 w 243"/>
                <a:gd name="T79" fmla="*/ 43 h 243"/>
                <a:gd name="T80" fmla="*/ 102 w 243"/>
                <a:gd name="T81" fmla="*/ 51 h 243"/>
                <a:gd name="T82" fmla="*/ 102 w 243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3"/>
                <a:gd name="T128" fmla="*/ 243 w 243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Freeform 74"/>
            <p:cNvSpPr>
              <a:spLocks/>
            </p:cNvSpPr>
            <p:nvPr/>
          </p:nvSpPr>
          <p:spPr bwMode="auto">
            <a:xfrm>
              <a:off x="3447" y="3347"/>
              <a:ext cx="184" cy="182"/>
            </a:xfrm>
            <a:custGeom>
              <a:avLst/>
              <a:gdLst>
                <a:gd name="T0" fmla="*/ 103 w 246"/>
                <a:gd name="T1" fmla="*/ 51 h 243"/>
                <a:gd name="T2" fmla="*/ 101 w 246"/>
                <a:gd name="T3" fmla="*/ 59 h 243"/>
                <a:gd name="T4" fmla="*/ 99 w 246"/>
                <a:gd name="T5" fmla="*/ 68 h 243"/>
                <a:gd name="T6" fmla="*/ 96 w 246"/>
                <a:gd name="T7" fmla="*/ 74 h 243"/>
                <a:gd name="T8" fmla="*/ 93 w 246"/>
                <a:gd name="T9" fmla="*/ 82 h 243"/>
                <a:gd name="T10" fmla="*/ 88 w 246"/>
                <a:gd name="T11" fmla="*/ 88 h 243"/>
                <a:gd name="T12" fmla="*/ 82 w 246"/>
                <a:gd name="T13" fmla="*/ 92 h 243"/>
                <a:gd name="T14" fmla="*/ 76 w 246"/>
                <a:gd name="T15" fmla="*/ 97 h 243"/>
                <a:gd name="T16" fmla="*/ 69 w 246"/>
                <a:gd name="T17" fmla="*/ 100 h 243"/>
                <a:gd name="T18" fmla="*/ 61 w 246"/>
                <a:gd name="T19" fmla="*/ 102 h 243"/>
                <a:gd name="T20" fmla="*/ 52 w 246"/>
                <a:gd name="T21" fmla="*/ 102 h 243"/>
                <a:gd name="T22" fmla="*/ 44 w 246"/>
                <a:gd name="T23" fmla="*/ 102 h 243"/>
                <a:gd name="T24" fmla="*/ 36 w 246"/>
                <a:gd name="T25" fmla="*/ 100 h 243"/>
                <a:gd name="T26" fmla="*/ 28 w 246"/>
                <a:gd name="T27" fmla="*/ 97 h 243"/>
                <a:gd name="T28" fmla="*/ 21 w 246"/>
                <a:gd name="T29" fmla="*/ 92 h 243"/>
                <a:gd name="T30" fmla="*/ 16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1 w 246"/>
                <a:gd name="T39" fmla="*/ 59 h 243"/>
                <a:gd name="T40" fmla="*/ 0 w 246"/>
                <a:gd name="T41" fmla="*/ 51 h 243"/>
                <a:gd name="T42" fmla="*/ 1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6 w 246"/>
                <a:gd name="T51" fmla="*/ 14 h 243"/>
                <a:gd name="T52" fmla="*/ 21 w 246"/>
                <a:gd name="T53" fmla="*/ 10 h 243"/>
                <a:gd name="T54" fmla="*/ 28 w 246"/>
                <a:gd name="T55" fmla="*/ 5 h 243"/>
                <a:gd name="T56" fmla="*/ 36 w 246"/>
                <a:gd name="T57" fmla="*/ 1 h 243"/>
                <a:gd name="T58" fmla="*/ 44 w 246"/>
                <a:gd name="T59" fmla="*/ 0 h 243"/>
                <a:gd name="T60" fmla="*/ 52 w 246"/>
                <a:gd name="T61" fmla="*/ 0 h 243"/>
                <a:gd name="T62" fmla="*/ 61 w 246"/>
                <a:gd name="T63" fmla="*/ 0 h 243"/>
                <a:gd name="T64" fmla="*/ 69 w 246"/>
                <a:gd name="T65" fmla="*/ 1 h 243"/>
                <a:gd name="T66" fmla="*/ 76 w 246"/>
                <a:gd name="T67" fmla="*/ 5 h 243"/>
                <a:gd name="T68" fmla="*/ 82 w 246"/>
                <a:gd name="T69" fmla="*/ 10 h 243"/>
                <a:gd name="T70" fmla="*/ 88 w 246"/>
                <a:gd name="T71" fmla="*/ 14 h 243"/>
                <a:gd name="T72" fmla="*/ 93 w 246"/>
                <a:gd name="T73" fmla="*/ 21 h 243"/>
                <a:gd name="T74" fmla="*/ 96 w 246"/>
                <a:gd name="T75" fmla="*/ 28 h 243"/>
                <a:gd name="T76" fmla="*/ 99 w 246"/>
                <a:gd name="T77" fmla="*/ 34 h 243"/>
                <a:gd name="T78" fmla="*/ 101 w 246"/>
                <a:gd name="T79" fmla="*/ 43 h 243"/>
                <a:gd name="T80" fmla="*/ 103 w 246"/>
                <a:gd name="T81" fmla="*/ 51 h 243"/>
                <a:gd name="T82" fmla="*/ 103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Freeform 75"/>
            <p:cNvSpPr>
              <a:spLocks/>
            </p:cNvSpPr>
            <p:nvPr/>
          </p:nvSpPr>
          <p:spPr bwMode="auto">
            <a:xfrm>
              <a:off x="3447" y="3347"/>
              <a:ext cx="184" cy="182"/>
            </a:xfrm>
            <a:custGeom>
              <a:avLst/>
              <a:gdLst>
                <a:gd name="T0" fmla="*/ 103 w 246"/>
                <a:gd name="T1" fmla="*/ 51 h 243"/>
                <a:gd name="T2" fmla="*/ 101 w 246"/>
                <a:gd name="T3" fmla="*/ 59 h 243"/>
                <a:gd name="T4" fmla="*/ 99 w 246"/>
                <a:gd name="T5" fmla="*/ 68 h 243"/>
                <a:gd name="T6" fmla="*/ 96 w 246"/>
                <a:gd name="T7" fmla="*/ 74 h 243"/>
                <a:gd name="T8" fmla="*/ 93 w 246"/>
                <a:gd name="T9" fmla="*/ 82 h 243"/>
                <a:gd name="T10" fmla="*/ 88 w 246"/>
                <a:gd name="T11" fmla="*/ 88 h 243"/>
                <a:gd name="T12" fmla="*/ 82 w 246"/>
                <a:gd name="T13" fmla="*/ 92 h 243"/>
                <a:gd name="T14" fmla="*/ 76 w 246"/>
                <a:gd name="T15" fmla="*/ 97 h 243"/>
                <a:gd name="T16" fmla="*/ 69 w 246"/>
                <a:gd name="T17" fmla="*/ 100 h 243"/>
                <a:gd name="T18" fmla="*/ 61 w 246"/>
                <a:gd name="T19" fmla="*/ 102 h 243"/>
                <a:gd name="T20" fmla="*/ 52 w 246"/>
                <a:gd name="T21" fmla="*/ 102 h 243"/>
                <a:gd name="T22" fmla="*/ 44 w 246"/>
                <a:gd name="T23" fmla="*/ 102 h 243"/>
                <a:gd name="T24" fmla="*/ 36 w 246"/>
                <a:gd name="T25" fmla="*/ 100 h 243"/>
                <a:gd name="T26" fmla="*/ 28 w 246"/>
                <a:gd name="T27" fmla="*/ 97 h 243"/>
                <a:gd name="T28" fmla="*/ 21 w 246"/>
                <a:gd name="T29" fmla="*/ 92 h 243"/>
                <a:gd name="T30" fmla="*/ 16 w 246"/>
                <a:gd name="T31" fmla="*/ 88 h 243"/>
                <a:gd name="T32" fmla="*/ 10 w 246"/>
                <a:gd name="T33" fmla="*/ 82 h 243"/>
                <a:gd name="T34" fmla="*/ 6 w 246"/>
                <a:gd name="T35" fmla="*/ 74 h 243"/>
                <a:gd name="T36" fmla="*/ 3 w 246"/>
                <a:gd name="T37" fmla="*/ 68 h 243"/>
                <a:gd name="T38" fmla="*/ 1 w 246"/>
                <a:gd name="T39" fmla="*/ 59 h 243"/>
                <a:gd name="T40" fmla="*/ 0 w 246"/>
                <a:gd name="T41" fmla="*/ 51 h 243"/>
                <a:gd name="T42" fmla="*/ 1 w 246"/>
                <a:gd name="T43" fmla="*/ 43 h 243"/>
                <a:gd name="T44" fmla="*/ 3 w 246"/>
                <a:gd name="T45" fmla="*/ 34 h 243"/>
                <a:gd name="T46" fmla="*/ 6 w 246"/>
                <a:gd name="T47" fmla="*/ 28 h 243"/>
                <a:gd name="T48" fmla="*/ 10 w 246"/>
                <a:gd name="T49" fmla="*/ 21 h 243"/>
                <a:gd name="T50" fmla="*/ 16 w 246"/>
                <a:gd name="T51" fmla="*/ 14 h 243"/>
                <a:gd name="T52" fmla="*/ 21 w 246"/>
                <a:gd name="T53" fmla="*/ 10 h 243"/>
                <a:gd name="T54" fmla="*/ 28 w 246"/>
                <a:gd name="T55" fmla="*/ 5 h 243"/>
                <a:gd name="T56" fmla="*/ 36 w 246"/>
                <a:gd name="T57" fmla="*/ 1 h 243"/>
                <a:gd name="T58" fmla="*/ 44 w 246"/>
                <a:gd name="T59" fmla="*/ 0 h 243"/>
                <a:gd name="T60" fmla="*/ 52 w 246"/>
                <a:gd name="T61" fmla="*/ 0 h 243"/>
                <a:gd name="T62" fmla="*/ 61 w 246"/>
                <a:gd name="T63" fmla="*/ 0 h 243"/>
                <a:gd name="T64" fmla="*/ 69 w 246"/>
                <a:gd name="T65" fmla="*/ 1 h 243"/>
                <a:gd name="T66" fmla="*/ 76 w 246"/>
                <a:gd name="T67" fmla="*/ 5 h 243"/>
                <a:gd name="T68" fmla="*/ 82 w 246"/>
                <a:gd name="T69" fmla="*/ 10 h 243"/>
                <a:gd name="T70" fmla="*/ 88 w 246"/>
                <a:gd name="T71" fmla="*/ 14 h 243"/>
                <a:gd name="T72" fmla="*/ 93 w 246"/>
                <a:gd name="T73" fmla="*/ 21 h 243"/>
                <a:gd name="T74" fmla="*/ 96 w 246"/>
                <a:gd name="T75" fmla="*/ 28 h 243"/>
                <a:gd name="T76" fmla="*/ 99 w 246"/>
                <a:gd name="T77" fmla="*/ 34 h 243"/>
                <a:gd name="T78" fmla="*/ 101 w 246"/>
                <a:gd name="T79" fmla="*/ 43 h 243"/>
                <a:gd name="T80" fmla="*/ 103 w 246"/>
                <a:gd name="T81" fmla="*/ 51 h 243"/>
                <a:gd name="T82" fmla="*/ 103 w 246"/>
                <a:gd name="T83" fmla="*/ 51 h 24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3"/>
                <a:gd name="T128" fmla="*/ 246 w 246"/>
                <a:gd name="T129" fmla="*/ 243 h 24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48" name="Freeform 76"/>
            <p:cNvSpPr>
              <a:spLocks/>
            </p:cNvSpPr>
            <p:nvPr/>
          </p:nvSpPr>
          <p:spPr bwMode="auto">
            <a:xfrm>
              <a:off x="3044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102 w 243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3"/>
                <a:gd name="T130" fmla="*/ 0 h 247"/>
                <a:gd name="T131" fmla="*/ 243 w 243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49" name="Freeform 77"/>
            <p:cNvSpPr>
              <a:spLocks/>
            </p:cNvSpPr>
            <p:nvPr/>
          </p:nvSpPr>
          <p:spPr bwMode="auto">
            <a:xfrm>
              <a:off x="3044" y="3749"/>
              <a:ext cx="182" cy="185"/>
            </a:xfrm>
            <a:custGeom>
              <a:avLst/>
              <a:gdLst>
                <a:gd name="T0" fmla="*/ 102 w 243"/>
                <a:gd name="T1" fmla="*/ 51 h 247"/>
                <a:gd name="T2" fmla="*/ 102 w 243"/>
                <a:gd name="T3" fmla="*/ 61 h 247"/>
                <a:gd name="T4" fmla="*/ 100 w 243"/>
                <a:gd name="T5" fmla="*/ 68 h 247"/>
                <a:gd name="T6" fmla="*/ 97 w 243"/>
                <a:gd name="T7" fmla="*/ 76 h 247"/>
                <a:gd name="T8" fmla="*/ 93 w 243"/>
                <a:gd name="T9" fmla="*/ 82 h 247"/>
                <a:gd name="T10" fmla="*/ 88 w 243"/>
                <a:gd name="T11" fmla="*/ 89 h 247"/>
                <a:gd name="T12" fmla="*/ 82 w 243"/>
                <a:gd name="T13" fmla="*/ 94 h 247"/>
                <a:gd name="T14" fmla="*/ 76 w 243"/>
                <a:gd name="T15" fmla="*/ 97 h 247"/>
                <a:gd name="T16" fmla="*/ 68 w 243"/>
                <a:gd name="T17" fmla="*/ 100 h 247"/>
                <a:gd name="T18" fmla="*/ 59 w 243"/>
                <a:gd name="T19" fmla="*/ 102 h 247"/>
                <a:gd name="T20" fmla="*/ 51 w 243"/>
                <a:gd name="T21" fmla="*/ 104 h 247"/>
                <a:gd name="T22" fmla="*/ 43 w 243"/>
                <a:gd name="T23" fmla="*/ 102 h 247"/>
                <a:gd name="T24" fmla="*/ 34 w 243"/>
                <a:gd name="T25" fmla="*/ 100 h 247"/>
                <a:gd name="T26" fmla="*/ 28 w 243"/>
                <a:gd name="T27" fmla="*/ 97 h 247"/>
                <a:gd name="T28" fmla="*/ 21 w 243"/>
                <a:gd name="T29" fmla="*/ 94 h 247"/>
                <a:gd name="T30" fmla="*/ 15 w 243"/>
                <a:gd name="T31" fmla="*/ 89 h 247"/>
                <a:gd name="T32" fmla="*/ 10 w 243"/>
                <a:gd name="T33" fmla="*/ 82 h 247"/>
                <a:gd name="T34" fmla="*/ 5 w 243"/>
                <a:gd name="T35" fmla="*/ 76 h 247"/>
                <a:gd name="T36" fmla="*/ 1 w 243"/>
                <a:gd name="T37" fmla="*/ 68 h 247"/>
                <a:gd name="T38" fmla="*/ 0 w 243"/>
                <a:gd name="T39" fmla="*/ 61 h 247"/>
                <a:gd name="T40" fmla="*/ 0 w 243"/>
                <a:gd name="T41" fmla="*/ 52 h 247"/>
                <a:gd name="T42" fmla="*/ 0 w 243"/>
                <a:gd name="T43" fmla="*/ 44 h 247"/>
                <a:gd name="T44" fmla="*/ 1 w 243"/>
                <a:gd name="T45" fmla="*/ 37 h 247"/>
                <a:gd name="T46" fmla="*/ 5 w 243"/>
                <a:gd name="T47" fmla="*/ 28 h 247"/>
                <a:gd name="T48" fmla="*/ 10 w 243"/>
                <a:gd name="T49" fmla="*/ 21 h 247"/>
                <a:gd name="T50" fmla="*/ 15 w 243"/>
                <a:gd name="T51" fmla="*/ 16 h 247"/>
                <a:gd name="T52" fmla="*/ 21 w 243"/>
                <a:gd name="T53" fmla="*/ 10 h 247"/>
                <a:gd name="T54" fmla="*/ 28 w 243"/>
                <a:gd name="T55" fmla="*/ 7 h 247"/>
                <a:gd name="T56" fmla="*/ 34 w 243"/>
                <a:gd name="T57" fmla="*/ 3 h 247"/>
                <a:gd name="T58" fmla="*/ 43 w 243"/>
                <a:gd name="T59" fmla="*/ 1 h 247"/>
                <a:gd name="T60" fmla="*/ 51 w 243"/>
                <a:gd name="T61" fmla="*/ 0 h 247"/>
                <a:gd name="T62" fmla="*/ 59 w 243"/>
                <a:gd name="T63" fmla="*/ 1 h 247"/>
                <a:gd name="T64" fmla="*/ 68 w 243"/>
                <a:gd name="T65" fmla="*/ 3 h 247"/>
                <a:gd name="T66" fmla="*/ 76 w 243"/>
                <a:gd name="T67" fmla="*/ 7 h 247"/>
                <a:gd name="T68" fmla="*/ 82 w 243"/>
                <a:gd name="T69" fmla="*/ 10 h 247"/>
                <a:gd name="T70" fmla="*/ 88 w 243"/>
                <a:gd name="T71" fmla="*/ 16 h 247"/>
                <a:gd name="T72" fmla="*/ 93 w 243"/>
                <a:gd name="T73" fmla="*/ 21 h 247"/>
                <a:gd name="T74" fmla="*/ 97 w 243"/>
                <a:gd name="T75" fmla="*/ 28 h 247"/>
                <a:gd name="T76" fmla="*/ 100 w 243"/>
                <a:gd name="T77" fmla="*/ 37 h 247"/>
                <a:gd name="T78" fmla="*/ 102 w 243"/>
                <a:gd name="T79" fmla="*/ 44 h 247"/>
                <a:gd name="T80" fmla="*/ 102 w 243"/>
                <a:gd name="T81" fmla="*/ 52 h 247"/>
                <a:gd name="T82" fmla="*/ 102 w 243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3"/>
                <a:gd name="T127" fmla="*/ 0 h 247"/>
                <a:gd name="T128" fmla="*/ 243 w 243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Freeform 78"/>
            <p:cNvSpPr>
              <a:spLocks/>
            </p:cNvSpPr>
            <p:nvPr/>
          </p:nvSpPr>
          <p:spPr bwMode="auto">
            <a:xfrm>
              <a:off x="3447" y="3749"/>
              <a:ext cx="184" cy="185"/>
            </a:xfrm>
            <a:custGeom>
              <a:avLst/>
              <a:gdLst>
                <a:gd name="T0" fmla="*/ 103 w 246"/>
                <a:gd name="T1" fmla="*/ 51 h 247"/>
                <a:gd name="T2" fmla="*/ 101 w 246"/>
                <a:gd name="T3" fmla="*/ 61 h 247"/>
                <a:gd name="T4" fmla="*/ 99 w 246"/>
                <a:gd name="T5" fmla="*/ 68 h 247"/>
                <a:gd name="T6" fmla="*/ 96 w 246"/>
                <a:gd name="T7" fmla="*/ 76 h 247"/>
                <a:gd name="T8" fmla="*/ 93 w 246"/>
                <a:gd name="T9" fmla="*/ 82 h 247"/>
                <a:gd name="T10" fmla="*/ 88 w 246"/>
                <a:gd name="T11" fmla="*/ 89 h 247"/>
                <a:gd name="T12" fmla="*/ 82 w 246"/>
                <a:gd name="T13" fmla="*/ 94 h 247"/>
                <a:gd name="T14" fmla="*/ 76 w 246"/>
                <a:gd name="T15" fmla="*/ 97 h 247"/>
                <a:gd name="T16" fmla="*/ 69 w 246"/>
                <a:gd name="T17" fmla="*/ 100 h 247"/>
                <a:gd name="T18" fmla="*/ 61 w 246"/>
                <a:gd name="T19" fmla="*/ 102 h 247"/>
                <a:gd name="T20" fmla="*/ 52 w 246"/>
                <a:gd name="T21" fmla="*/ 104 h 247"/>
                <a:gd name="T22" fmla="*/ 44 w 246"/>
                <a:gd name="T23" fmla="*/ 102 h 247"/>
                <a:gd name="T24" fmla="*/ 36 w 246"/>
                <a:gd name="T25" fmla="*/ 100 h 247"/>
                <a:gd name="T26" fmla="*/ 28 w 246"/>
                <a:gd name="T27" fmla="*/ 97 h 247"/>
                <a:gd name="T28" fmla="*/ 21 w 246"/>
                <a:gd name="T29" fmla="*/ 94 h 247"/>
                <a:gd name="T30" fmla="*/ 16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1 w 246"/>
                <a:gd name="T39" fmla="*/ 61 h 247"/>
                <a:gd name="T40" fmla="*/ 0 w 246"/>
                <a:gd name="T41" fmla="*/ 52 h 247"/>
                <a:gd name="T42" fmla="*/ 1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6 w 246"/>
                <a:gd name="T51" fmla="*/ 16 h 247"/>
                <a:gd name="T52" fmla="*/ 21 w 246"/>
                <a:gd name="T53" fmla="*/ 10 h 247"/>
                <a:gd name="T54" fmla="*/ 28 w 246"/>
                <a:gd name="T55" fmla="*/ 7 h 247"/>
                <a:gd name="T56" fmla="*/ 36 w 246"/>
                <a:gd name="T57" fmla="*/ 3 h 247"/>
                <a:gd name="T58" fmla="*/ 44 w 246"/>
                <a:gd name="T59" fmla="*/ 1 h 247"/>
                <a:gd name="T60" fmla="*/ 52 w 246"/>
                <a:gd name="T61" fmla="*/ 0 h 247"/>
                <a:gd name="T62" fmla="*/ 61 w 246"/>
                <a:gd name="T63" fmla="*/ 1 h 247"/>
                <a:gd name="T64" fmla="*/ 69 w 246"/>
                <a:gd name="T65" fmla="*/ 3 h 247"/>
                <a:gd name="T66" fmla="*/ 76 w 246"/>
                <a:gd name="T67" fmla="*/ 7 h 247"/>
                <a:gd name="T68" fmla="*/ 82 w 246"/>
                <a:gd name="T69" fmla="*/ 10 h 247"/>
                <a:gd name="T70" fmla="*/ 88 w 246"/>
                <a:gd name="T71" fmla="*/ 16 h 247"/>
                <a:gd name="T72" fmla="*/ 93 w 246"/>
                <a:gd name="T73" fmla="*/ 21 h 247"/>
                <a:gd name="T74" fmla="*/ 96 w 246"/>
                <a:gd name="T75" fmla="*/ 28 h 247"/>
                <a:gd name="T76" fmla="*/ 99 w 246"/>
                <a:gd name="T77" fmla="*/ 37 h 247"/>
                <a:gd name="T78" fmla="*/ 101 w 246"/>
                <a:gd name="T79" fmla="*/ 44 h 247"/>
                <a:gd name="T80" fmla="*/ 103 w 246"/>
                <a:gd name="T81" fmla="*/ 52 h 247"/>
                <a:gd name="T82" fmla="*/ 103 w 246"/>
                <a:gd name="T83" fmla="*/ 52 h 247"/>
                <a:gd name="T84" fmla="*/ 103 w 246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6"/>
                <a:gd name="T130" fmla="*/ 0 h 247"/>
                <a:gd name="T131" fmla="*/ 246 w 246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Freeform 79"/>
            <p:cNvSpPr>
              <a:spLocks/>
            </p:cNvSpPr>
            <p:nvPr/>
          </p:nvSpPr>
          <p:spPr bwMode="auto">
            <a:xfrm>
              <a:off x="3447" y="3749"/>
              <a:ext cx="184" cy="185"/>
            </a:xfrm>
            <a:custGeom>
              <a:avLst/>
              <a:gdLst>
                <a:gd name="T0" fmla="*/ 103 w 246"/>
                <a:gd name="T1" fmla="*/ 51 h 247"/>
                <a:gd name="T2" fmla="*/ 101 w 246"/>
                <a:gd name="T3" fmla="*/ 61 h 247"/>
                <a:gd name="T4" fmla="*/ 99 w 246"/>
                <a:gd name="T5" fmla="*/ 68 h 247"/>
                <a:gd name="T6" fmla="*/ 96 w 246"/>
                <a:gd name="T7" fmla="*/ 76 h 247"/>
                <a:gd name="T8" fmla="*/ 93 w 246"/>
                <a:gd name="T9" fmla="*/ 82 h 247"/>
                <a:gd name="T10" fmla="*/ 88 w 246"/>
                <a:gd name="T11" fmla="*/ 89 h 247"/>
                <a:gd name="T12" fmla="*/ 82 w 246"/>
                <a:gd name="T13" fmla="*/ 94 h 247"/>
                <a:gd name="T14" fmla="*/ 76 w 246"/>
                <a:gd name="T15" fmla="*/ 97 h 247"/>
                <a:gd name="T16" fmla="*/ 69 w 246"/>
                <a:gd name="T17" fmla="*/ 100 h 247"/>
                <a:gd name="T18" fmla="*/ 61 w 246"/>
                <a:gd name="T19" fmla="*/ 102 h 247"/>
                <a:gd name="T20" fmla="*/ 52 w 246"/>
                <a:gd name="T21" fmla="*/ 104 h 247"/>
                <a:gd name="T22" fmla="*/ 44 w 246"/>
                <a:gd name="T23" fmla="*/ 102 h 247"/>
                <a:gd name="T24" fmla="*/ 36 w 246"/>
                <a:gd name="T25" fmla="*/ 100 h 247"/>
                <a:gd name="T26" fmla="*/ 28 w 246"/>
                <a:gd name="T27" fmla="*/ 97 h 247"/>
                <a:gd name="T28" fmla="*/ 21 w 246"/>
                <a:gd name="T29" fmla="*/ 94 h 247"/>
                <a:gd name="T30" fmla="*/ 16 w 246"/>
                <a:gd name="T31" fmla="*/ 89 h 247"/>
                <a:gd name="T32" fmla="*/ 10 w 246"/>
                <a:gd name="T33" fmla="*/ 82 h 247"/>
                <a:gd name="T34" fmla="*/ 6 w 246"/>
                <a:gd name="T35" fmla="*/ 76 h 247"/>
                <a:gd name="T36" fmla="*/ 3 w 246"/>
                <a:gd name="T37" fmla="*/ 68 h 247"/>
                <a:gd name="T38" fmla="*/ 1 w 246"/>
                <a:gd name="T39" fmla="*/ 61 h 247"/>
                <a:gd name="T40" fmla="*/ 0 w 246"/>
                <a:gd name="T41" fmla="*/ 52 h 247"/>
                <a:gd name="T42" fmla="*/ 1 w 246"/>
                <a:gd name="T43" fmla="*/ 44 h 247"/>
                <a:gd name="T44" fmla="*/ 3 w 246"/>
                <a:gd name="T45" fmla="*/ 37 h 247"/>
                <a:gd name="T46" fmla="*/ 6 w 246"/>
                <a:gd name="T47" fmla="*/ 28 h 247"/>
                <a:gd name="T48" fmla="*/ 10 w 246"/>
                <a:gd name="T49" fmla="*/ 21 h 247"/>
                <a:gd name="T50" fmla="*/ 16 w 246"/>
                <a:gd name="T51" fmla="*/ 16 h 247"/>
                <a:gd name="T52" fmla="*/ 21 w 246"/>
                <a:gd name="T53" fmla="*/ 10 h 247"/>
                <a:gd name="T54" fmla="*/ 28 w 246"/>
                <a:gd name="T55" fmla="*/ 7 h 247"/>
                <a:gd name="T56" fmla="*/ 36 w 246"/>
                <a:gd name="T57" fmla="*/ 3 h 247"/>
                <a:gd name="T58" fmla="*/ 44 w 246"/>
                <a:gd name="T59" fmla="*/ 1 h 247"/>
                <a:gd name="T60" fmla="*/ 52 w 246"/>
                <a:gd name="T61" fmla="*/ 0 h 247"/>
                <a:gd name="T62" fmla="*/ 61 w 246"/>
                <a:gd name="T63" fmla="*/ 1 h 247"/>
                <a:gd name="T64" fmla="*/ 69 w 246"/>
                <a:gd name="T65" fmla="*/ 3 h 247"/>
                <a:gd name="T66" fmla="*/ 76 w 246"/>
                <a:gd name="T67" fmla="*/ 7 h 247"/>
                <a:gd name="T68" fmla="*/ 82 w 246"/>
                <a:gd name="T69" fmla="*/ 10 h 247"/>
                <a:gd name="T70" fmla="*/ 88 w 246"/>
                <a:gd name="T71" fmla="*/ 16 h 247"/>
                <a:gd name="T72" fmla="*/ 93 w 246"/>
                <a:gd name="T73" fmla="*/ 21 h 247"/>
                <a:gd name="T74" fmla="*/ 96 w 246"/>
                <a:gd name="T75" fmla="*/ 28 h 247"/>
                <a:gd name="T76" fmla="*/ 99 w 246"/>
                <a:gd name="T77" fmla="*/ 37 h 247"/>
                <a:gd name="T78" fmla="*/ 101 w 246"/>
                <a:gd name="T79" fmla="*/ 44 h 247"/>
                <a:gd name="T80" fmla="*/ 103 w 246"/>
                <a:gd name="T81" fmla="*/ 52 h 247"/>
                <a:gd name="T82" fmla="*/ 103 w 246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6"/>
                <a:gd name="T127" fmla="*/ 0 h 247"/>
                <a:gd name="T128" fmla="*/ 246 w 246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2" name="Freeform 80"/>
            <p:cNvSpPr>
              <a:spLocks/>
            </p:cNvSpPr>
            <p:nvPr/>
          </p:nvSpPr>
          <p:spPr bwMode="auto">
            <a:xfrm>
              <a:off x="3852" y="3749"/>
              <a:ext cx="181" cy="185"/>
            </a:xfrm>
            <a:custGeom>
              <a:avLst/>
              <a:gdLst>
                <a:gd name="T0" fmla="*/ 101 w 242"/>
                <a:gd name="T1" fmla="*/ 51 h 247"/>
                <a:gd name="T2" fmla="*/ 101 w 242"/>
                <a:gd name="T3" fmla="*/ 61 h 247"/>
                <a:gd name="T4" fmla="*/ 99 w 242"/>
                <a:gd name="T5" fmla="*/ 68 h 247"/>
                <a:gd name="T6" fmla="*/ 96 w 242"/>
                <a:gd name="T7" fmla="*/ 76 h 247"/>
                <a:gd name="T8" fmla="*/ 92 w 242"/>
                <a:gd name="T9" fmla="*/ 82 h 247"/>
                <a:gd name="T10" fmla="*/ 87 w 242"/>
                <a:gd name="T11" fmla="*/ 89 h 247"/>
                <a:gd name="T12" fmla="*/ 82 w 242"/>
                <a:gd name="T13" fmla="*/ 94 h 247"/>
                <a:gd name="T14" fmla="*/ 76 w 242"/>
                <a:gd name="T15" fmla="*/ 97 h 247"/>
                <a:gd name="T16" fmla="*/ 67 w 242"/>
                <a:gd name="T17" fmla="*/ 100 h 247"/>
                <a:gd name="T18" fmla="*/ 59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4 w 242"/>
                <a:gd name="T25" fmla="*/ 100 h 247"/>
                <a:gd name="T26" fmla="*/ 28 w 242"/>
                <a:gd name="T27" fmla="*/ 97 h 247"/>
                <a:gd name="T28" fmla="*/ 21 w 242"/>
                <a:gd name="T29" fmla="*/ 94 h 247"/>
                <a:gd name="T30" fmla="*/ 14 w 242"/>
                <a:gd name="T31" fmla="*/ 89 h 247"/>
                <a:gd name="T32" fmla="*/ 10 w 242"/>
                <a:gd name="T33" fmla="*/ 82 h 247"/>
                <a:gd name="T34" fmla="*/ 4 w 242"/>
                <a:gd name="T35" fmla="*/ 76 h 247"/>
                <a:gd name="T36" fmla="*/ 1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1 w 242"/>
                <a:gd name="T45" fmla="*/ 37 h 247"/>
                <a:gd name="T46" fmla="*/ 4 w 242"/>
                <a:gd name="T47" fmla="*/ 28 h 247"/>
                <a:gd name="T48" fmla="*/ 10 w 242"/>
                <a:gd name="T49" fmla="*/ 21 h 247"/>
                <a:gd name="T50" fmla="*/ 14 w 242"/>
                <a:gd name="T51" fmla="*/ 16 h 247"/>
                <a:gd name="T52" fmla="*/ 21 w 242"/>
                <a:gd name="T53" fmla="*/ 10 h 247"/>
                <a:gd name="T54" fmla="*/ 28 w 242"/>
                <a:gd name="T55" fmla="*/ 7 h 247"/>
                <a:gd name="T56" fmla="*/ 34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59 w 242"/>
                <a:gd name="T63" fmla="*/ 1 h 247"/>
                <a:gd name="T64" fmla="*/ 67 w 242"/>
                <a:gd name="T65" fmla="*/ 3 h 247"/>
                <a:gd name="T66" fmla="*/ 76 w 242"/>
                <a:gd name="T67" fmla="*/ 7 h 247"/>
                <a:gd name="T68" fmla="*/ 82 w 242"/>
                <a:gd name="T69" fmla="*/ 10 h 247"/>
                <a:gd name="T70" fmla="*/ 87 w 242"/>
                <a:gd name="T71" fmla="*/ 16 h 247"/>
                <a:gd name="T72" fmla="*/ 92 w 242"/>
                <a:gd name="T73" fmla="*/ 21 h 247"/>
                <a:gd name="T74" fmla="*/ 96 w 242"/>
                <a:gd name="T75" fmla="*/ 28 h 247"/>
                <a:gd name="T76" fmla="*/ 99 w 242"/>
                <a:gd name="T77" fmla="*/ 37 h 247"/>
                <a:gd name="T78" fmla="*/ 101 w 242"/>
                <a:gd name="T79" fmla="*/ 44 h 247"/>
                <a:gd name="T80" fmla="*/ 101 w 242"/>
                <a:gd name="T81" fmla="*/ 52 h 247"/>
                <a:gd name="T82" fmla="*/ 101 w 242"/>
                <a:gd name="T83" fmla="*/ 52 h 247"/>
                <a:gd name="T84" fmla="*/ 101 w 242"/>
                <a:gd name="T85" fmla="*/ 51 h 24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2"/>
                <a:gd name="T130" fmla="*/ 0 h 247"/>
                <a:gd name="T131" fmla="*/ 242 w 242"/>
                <a:gd name="T132" fmla="*/ 247 h 24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  <a:lnTo>
                    <a:pt x="242" y="12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Freeform 81"/>
            <p:cNvSpPr>
              <a:spLocks/>
            </p:cNvSpPr>
            <p:nvPr/>
          </p:nvSpPr>
          <p:spPr bwMode="auto">
            <a:xfrm>
              <a:off x="3852" y="3749"/>
              <a:ext cx="181" cy="185"/>
            </a:xfrm>
            <a:custGeom>
              <a:avLst/>
              <a:gdLst>
                <a:gd name="T0" fmla="*/ 101 w 242"/>
                <a:gd name="T1" fmla="*/ 51 h 247"/>
                <a:gd name="T2" fmla="*/ 101 w 242"/>
                <a:gd name="T3" fmla="*/ 61 h 247"/>
                <a:gd name="T4" fmla="*/ 99 w 242"/>
                <a:gd name="T5" fmla="*/ 68 h 247"/>
                <a:gd name="T6" fmla="*/ 96 w 242"/>
                <a:gd name="T7" fmla="*/ 76 h 247"/>
                <a:gd name="T8" fmla="*/ 92 w 242"/>
                <a:gd name="T9" fmla="*/ 82 h 247"/>
                <a:gd name="T10" fmla="*/ 87 w 242"/>
                <a:gd name="T11" fmla="*/ 89 h 247"/>
                <a:gd name="T12" fmla="*/ 82 w 242"/>
                <a:gd name="T13" fmla="*/ 94 h 247"/>
                <a:gd name="T14" fmla="*/ 76 w 242"/>
                <a:gd name="T15" fmla="*/ 97 h 247"/>
                <a:gd name="T16" fmla="*/ 67 w 242"/>
                <a:gd name="T17" fmla="*/ 100 h 247"/>
                <a:gd name="T18" fmla="*/ 59 w 242"/>
                <a:gd name="T19" fmla="*/ 102 h 247"/>
                <a:gd name="T20" fmla="*/ 51 w 242"/>
                <a:gd name="T21" fmla="*/ 104 h 247"/>
                <a:gd name="T22" fmla="*/ 43 w 242"/>
                <a:gd name="T23" fmla="*/ 102 h 247"/>
                <a:gd name="T24" fmla="*/ 34 w 242"/>
                <a:gd name="T25" fmla="*/ 100 h 247"/>
                <a:gd name="T26" fmla="*/ 28 w 242"/>
                <a:gd name="T27" fmla="*/ 97 h 247"/>
                <a:gd name="T28" fmla="*/ 21 w 242"/>
                <a:gd name="T29" fmla="*/ 94 h 247"/>
                <a:gd name="T30" fmla="*/ 14 w 242"/>
                <a:gd name="T31" fmla="*/ 89 h 247"/>
                <a:gd name="T32" fmla="*/ 10 w 242"/>
                <a:gd name="T33" fmla="*/ 82 h 247"/>
                <a:gd name="T34" fmla="*/ 4 w 242"/>
                <a:gd name="T35" fmla="*/ 76 h 247"/>
                <a:gd name="T36" fmla="*/ 1 w 242"/>
                <a:gd name="T37" fmla="*/ 68 h 247"/>
                <a:gd name="T38" fmla="*/ 0 w 242"/>
                <a:gd name="T39" fmla="*/ 61 h 247"/>
                <a:gd name="T40" fmla="*/ 0 w 242"/>
                <a:gd name="T41" fmla="*/ 52 h 247"/>
                <a:gd name="T42" fmla="*/ 0 w 242"/>
                <a:gd name="T43" fmla="*/ 44 h 247"/>
                <a:gd name="T44" fmla="*/ 1 w 242"/>
                <a:gd name="T45" fmla="*/ 37 h 247"/>
                <a:gd name="T46" fmla="*/ 4 w 242"/>
                <a:gd name="T47" fmla="*/ 28 h 247"/>
                <a:gd name="T48" fmla="*/ 10 w 242"/>
                <a:gd name="T49" fmla="*/ 21 h 247"/>
                <a:gd name="T50" fmla="*/ 14 w 242"/>
                <a:gd name="T51" fmla="*/ 16 h 247"/>
                <a:gd name="T52" fmla="*/ 21 w 242"/>
                <a:gd name="T53" fmla="*/ 10 h 247"/>
                <a:gd name="T54" fmla="*/ 28 w 242"/>
                <a:gd name="T55" fmla="*/ 7 h 247"/>
                <a:gd name="T56" fmla="*/ 34 w 242"/>
                <a:gd name="T57" fmla="*/ 3 h 247"/>
                <a:gd name="T58" fmla="*/ 43 w 242"/>
                <a:gd name="T59" fmla="*/ 1 h 247"/>
                <a:gd name="T60" fmla="*/ 51 w 242"/>
                <a:gd name="T61" fmla="*/ 0 h 247"/>
                <a:gd name="T62" fmla="*/ 59 w 242"/>
                <a:gd name="T63" fmla="*/ 1 h 247"/>
                <a:gd name="T64" fmla="*/ 67 w 242"/>
                <a:gd name="T65" fmla="*/ 3 h 247"/>
                <a:gd name="T66" fmla="*/ 76 w 242"/>
                <a:gd name="T67" fmla="*/ 7 h 247"/>
                <a:gd name="T68" fmla="*/ 82 w 242"/>
                <a:gd name="T69" fmla="*/ 10 h 247"/>
                <a:gd name="T70" fmla="*/ 87 w 242"/>
                <a:gd name="T71" fmla="*/ 16 h 247"/>
                <a:gd name="T72" fmla="*/ 92 w 242"/>
                <a:gd name="T73" fmla="*/ 21 h 247"/>
                <a:gd name="T74" fmla="*/ 96 w 242"/>
                <a:gd name="T75" fmla="*/ 28 h 247"/>
                <a:gd name="T76" fmla="*/ 99 w 242"/>
                <a:gd name="T77" fmla="*/ 37 h 247"/>
                <a:gd name="T78" fmla="*/ 101 w 242"/>
                <a:gd name="T79" fmla="*/ 44 h 247"/>
                <a:gd name="T80" fmla="*/ 101 w 242"/>
                <a:gd name="T81" fmla="*/ 52 h 247"/>
                <a:gd name="T82" fmla="*/ 101 w 242"/>
                <a:gd name="T83" fmla="*/ 52 h 24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42"/>
                <a:gd name="T127" fmla="*/ 0 h 247"/>
                <a:gd name="T128" fmla="*/ 242 w 242"/>
                <a:gd name="T129" fmla="*/ 247 h 24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solidFill>
              <a:schemeClr val="hlink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Rectangle 82"/>
            <p:cNvSpPr>
              <a:spLocks noChangeArrowheads="1"/>
            </p:cNvSpPr>
            <p:nvPr/>
          </p:nvSpPr>
          <p:spPr bwMode="auto">
            <a:xfrm>
              <a:off x="3097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X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55" name="Rectangle 83"/>
            <p:cNvSpPr>
              <a:spLocks noChangeArrowheads="1"/>
            </p:cNvSpPr>
            <p:nvPr/>
          </p:nvSpPr>
          <p:spPr bwMode="auto">
            <a:xfrm>
              <a:off x="3502" y="3371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A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56" name="Line 84"/>
            <p:cNvSpPr>
              <a:spLocks noChangeShapeType="1"/>
            </p:cNvSpPr>
            <p:nvPr/>
          </p:nvSpPr>
          <p:spPr bwMode="auto">
            <a:xfrm>
              <a:off x="3226" y="3439"/>
              <a:ext cx="22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85"/>
            <p:cNvSpPr>
              <a:spLocks noChangeShapeType="1"/>
            </p:cNvSpPr>
            <p:nvPr/>
          </p:nvSpPr>
          <p:spPr bwMode="auto">
            <a:xfrm>
              <a:off x="3136" y="3529"/>
              <a:ext cx="0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86"/>
            <p:cNvSpPr>
              <a:spLocks noChangeShapeType="1"/>
            </p:cNvSpPr>
            <p:nvPr/>
          </p:nvSpPr>
          <p:spPr bwMode="auto">
            <a:xfrm>
              <a:off x="3537" y="3529"/>
              <a:ext cx="3" cy="2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Rectangle 87"/>
            <p:cNvSpPr>
              <a:spLocks noChangeArrowheads="1"/>
            </p:cNvSpPr>
            <p:nvPr/>
          </p:nvSpPr>
          <p:spPr bwMode="auto">
            <a:xfrm>
              <a:off x="3100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C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0" name="Rectangle 88"/>
            <p:cNvSpPr>
              <a:spLocks noChangeArrowheads="1"/>
            </p:cNvSpPr>
            <p:nvPr/>
          </p:nvSpPr>
          <p:spPr bwMode="auto">
            <a:xfrm>
              <a:off x="3508" y="3776"/>
              <a:ext cx="91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B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1" name="Rectangle 89"/>
            <p:cNvSpPr>
              <a:spLocks noChangeArrowheads="1"/>
            </p:cNvSpPr>
            <p:nvPr/>
          </p:nvSpPr>
          <p:spPr bwMode="auto">
            <a:xfrm>
              <a:off x="3904" y="3776"/>
              <a:ext cx="98" cy="16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chemeClr val="bg1"/>
                  </a:solidFill>
                  <a:latin typeface="Arial" charset="0"/>
                </a:rPr>
                <a:t>D</a:t>
              </a:r>
              <a:endParaRPr lang="en-US" sz="2400" b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5562" name="Line 90"/>
            <p:cNvSpPr>
              <a:spLocks noChangeShapeType="1"/>
            </p:cNvSpPr>
            <p:nvPr/>
          </p:nvSpPr>
          <p:spPr bwMode="auto">
            <a:xfrm>
              <a:off x="3226" y="3840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91"/>
            <p:cNvSpPr>
              <a:spLocks noChangeShapeType="1"/>
            </p:cNvSpPr>
            <p:nvPr/>
          </p:nvSpPr>
          <p:spPr bwMode="auto">
            <a:xfrm>
              <a:off x="3669" y="3790"/>
              <a:ext cx="9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Freeform 92"/>
            <p:cNvSpPr>
              <a:spLocks/>
            </p:cNvSpPr>
            <p:nvPr/>
          </p:nvSpPr>
          <p:spPr bwMode="auto">
            <a:xfrm>
              <a:off x="3746" y="3776"/>
              <a:ext cx="67" cy="35"/>
            </a:xfrm>
            <a:custGeom>
              <a:avLst/>
              <a:gdLst>
                <a:gd name="T0" fmla="*/ 0 w 90"/>
                <a:gd name="T1" fmla="*/ 18 h 47"/>
                <a:gd name="T2" fmla="*/ 37 w 90"/>
                <a:gd name="T3" fmla="*/ 10 h 47"/>
                <a:gd name="T4" fmla="*/ 1 w 90"/>
                <a:gd name="T5" fmla="*/ 0 h 47"/>
                <a:gd name="T6" fmla="*/ 1 w 90"/>
                <a:gd name="T7" fmla="*/ 19 h 47"/>
                <a:gd name="T8" fmla="*/ 1 w 90"/>
                <a:gd name="T9" fmla="*/ 19 h 47"/>
                <a:gd name="T10" fmla="*/ 0 w 90"/>
                <a:gd name="T11" fmla="*/ 18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47"/>
                <a:gd name="T20" fmla="*/ 90 w 90"/>
                <a:gd name="T21" fmla="*/ 47 h 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4" y="0"/>
                  </a:lnTo>
                  <a:lnTo>
                    <a:pt x="4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5" name="Line 93"/>
            <p:cNvSpPr>
              <a:spLocks noChangeShapeType="1"/>
            </p:cNvSpPr>
            <p:nvPr/>
          </p:nvSpPr>
          <p:spPr bwMode="auto">
            <a:xfrm>
              <a:off x="3631" y="3840"/>
              <a:ext cx="2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Rectangle 94"/>
            <p:cNvSpPr>
              <a:spLocks noChangeArrowheads="1"/>
            </p:cNvSpPr>
            <p:nvPr/>
          </p:nvSpPr>
          <p:spPr bwMode="auto">
            <a:xfrm>
              <a:off x="3479" y="4014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600" b="0">
                  <a:solidFill>
                    <a:srgbClr val="000000"/>
                  </a:solidFill>
                  <a:latin typeface="Arial" charset="0"/>
                </a:rPr>
                <a:t>(d)</a:t>
              </a:r>
              <a:endParaRPr lang="en-US" sz="2400" b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4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Flooding: Making it Reliable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/>
              <a:t>Reliable flooding</a:t>
            </a:r>
          </a:p>
          <a:p>
            <a:pPr lvl="1"/>
            <a:r>
              <a:rPr lang="en-US" dirty="0"/>
              <a:t>Ensure all nodes receive link-state information</a:t>
            </a:r>
          </a:p>
          <a:p>
            <a:pPr lvl="1"/>
            <a:r>
              <a:rPr lang="en-US" dirty="0"/>
              <a:t>Ensure all nodes use the latest version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Packet loss</a:t>
            </a:r>
          </a:p>
          <a:p>
            <a:pPr lvl="1"/>
            <a:r>
              <a:rPr lang="en-US" dirty="0"/>
              <a:t>Out-of-order arrival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Acknowledgments and retransmissions</a:t>
            </a:r>
          </a:p>
          <a:p>
            <a:pPr lvl="1"/>
            <a:r>
              <a:rPr lang="en-US" dirty="0"/>
              <a:t>Sequence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How can it still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Flooding: When to Flood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dirty="0"/>
              <a:t>Topology change</a:t>
            </a:r>
          </a:p>
          <a:p>
            <a:pPr lvl="1"/>
            <a:r>
              <a:rPr lang="en-US" dirty="0"/>
              <a:t>Link or node failure</a:t>
            </a:r>
          </a:p>
          <a:p>
            <a:pPr lvl="1"/>
            <a:r>
              <a:rPr lang="en-US" dirty="0"/>
              <a:t>Link or node recovery</a:t>
            </a:r>
          </a:p>
          <a:p>
            <a:r>
              <a:rPr lang="en-US" dirty="0"/>
              <a:t>Configuration change</a:t>
            </a:r>
          </a:p>
          <a:p>
            <a:pPr lvl="1"/>
            <a:r>
              <a:rPr lang="en-US" dirty="0"/>
              <a:t>Link cost change</a:t>
            </a:r>
          </a:p>
          <a:p>
            <a:pPr lvl="1"/>
            <a:r>
              <a:rPr lang="en-US" dirty="0"/>
              <a:t>Potential problems with making cost dynamic!</a:t>
            </a:r>
          </a:p>
          <a:p>
            <a:r>
              <a:rPr lang="en-US" dirty="0"/>
              <a:t>Periodically</a:t>
            </a:r>
          </a:p>
          <a:p>
            <a:pPr lvl="1"/>
            <a:r>
              <a:rPr lang="en-US" dirty="0"/>
              <a:t>Refresh the link-state information</a:t>
            </a:r>
          </a:p>
          <a:p>
            <a:pPr lvl="1"/>
            <a:r>
              <a:rPr lang="en-US" dirty="0"/>
              <a:t>Typically (say) 30 minutes</a:t>
            </a:r>
          </a:p>
          <a:p>
            <a:pPr lvl="1"/>
            <a:r>
              <a:rPr lang="en-US" dirty="0"/>
              <a:t>Corrects for possible corruption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5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Convergence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Getting </a:t>
            </a:r>
            <a:r>
              <a:rPr lang="en-US" dirty="0">
                <a:latin typeface="Arial" charset="0"/>
              </a:rPr>
              <a:t>consistent routing information to all nodes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E.g., all nodes having the same link-state database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F</a:t>
            </a:r>
            <a:r>
              <a:rPr lang="en-US" dirty="0" smtClean="0">
                <a:latin typeface="Arial" charset="0"/>
              </a:rPr>
              <a:t>orwarding is consistent after </a:t>
            </a:r>
            <a:r>
              <a:rPr lang="en-US" dirty="0">
                <a:latin typeface="Arial" charset="0"/>
              </a:rPr>
              <a:t>convergence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nodes have the same link-state database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 nodes forward packets 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paths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F08470-9819-EF47-B7A3-1151B4164970}" type="slidenum">
              <a:rPr lang="en-US" sz="1400" b="0">
                <a:latin typeface="Times New Roman" charset="0"/>
              </a:rPr>
              <a:pPr eaLnBrk="1" hangingPunct="1"/>
              <a:t>44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Time elapsed before every router has a consistent picture of the network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Sources of convergence delay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Detection latency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Flooding of link-state information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Recomputation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of forwarding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tables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Storing forwarding tables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Performance during convergence period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Lost packets due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blackholes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and TTL expiry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Looping packets consuming resources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Out-of-order packets reaching the destination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Very bad for VoIP, online gaming, and video</a:t>
            </a:r>
          </a:p>
        </p:txBody>
      </p:sp>
    </p:spTree>
    <p:extLst>
      <p:ext uri="{BB962C8B-B14F-4D97-AF65-F5344CB8AC3E}">
        <p14:creationId xmlns:p14="http://schemas.microsoft.com/office/powerpoint/2010/main" val="227646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Inconsistent link-state database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Some routers know about failure before others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The shortest paths are no longer consistent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 cause transient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</a:rPr>
              <a:t>forwarding loops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Issue#2: Transient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Disruptions</a:t>
            </a:r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838200" y="3429000"/>
            <a:ext cx="3571875" cy="2236788"/>
            <a:chOff x="528" y="2160"/>
            <a:chExt cx="2250" cy="1409"/>
          </a:xfrm>
        </p:grpSpPr>
        <p:sp>
          <p:nvSpPr>
            <p:cNvPr id="80969" name="Freeform 4"/>
            <p:cNvSpPr>
              <a:spLocks/>
            </p:cNvSpPr>
            <p:nvPr/>
          </p:nvSpPr>
          <p:spPr bwMode="auto">
            <a:xfrm>
              <a:off x="528" y="2160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0" name="Freeform 5"/>
            <p:cNvSpPr>
              <a:spLocks/>
            </p:cNvSpPr>
            <p:nvPr/>
          </p:nvSpPr>
          <p:spPr bwMode="auto">
            <a:xfrm>
              <a:off x="864" y="270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1" name="Oval 6"/>
            <p:cNvSpPr>
              <a:spLocks noChangeArrowheads="1"/>
            </p:cNvSpPr>
            <p:nvPr/>
          </p:nvSpPr>
          <p:spPr bwMode="auto">
            <a:xfrm>
              <a:off x="604" y="2951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>
              <a:off x="604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Line 8"/>
            <p:cNvSpPr>
              <a:spLocks noChangeShapeType="1"/>
            </p:cNvSpPr>
            <p:nvPr/>
          </p:nvSpPr>
          <p:spPr bwMode="auto">
            <a:xfrm>
              <a:off x="917" y="294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4" name="Rectangle 9"/>
            <p:cNvSpPr>
              <a:spLocks noChangeArrowheads="1"/>
            </p:cNvSpPr>
            <p:nvPr/>
          </p:nvSpPr>
          <p:spPr bwMode="auto">
            <a:xfrm>
              <a:off x="604" y="2944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75" name="Oval 10"/>
            <p:cNvSpPr>
              <a:spLocks noChangeArrowheads="1"/>
            </p:cNvSpPr>
            <p:nvPr/>
          </p:nvSpPr>
          <p:spPr bwMode="auto">
            <a:xfrm>
              <a:off x="601" y="2885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6" name="Oval 11"/>
            <p:cNvSpPr>
              <a:spLocks noChangeArrowheads="1"/>
            </p:cNvSpPr>
            <p:nvPr/>
          </p:nvSpPr>
          <p:spPr bwMode="auto">
            <a:xfrm>
              <a:off x="1078" y="333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Line 12"/>
            <p:cNvSpPr>
              <a:spLocks noChangeShapeType="1"/>
            </p:cNvSpPr>
            <p:nvPr/>
          </p:nvSpPr>
          <p:spPr bwMode="auto">
            <a:xfrm>
              <a:off x="1078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Line 13"/>
            <p:cNvSpPr>
              <a:spLocks noChangeShapeType="1"/>
            </p:cNvSpPr>
            <p:nvPr/>
          </p:nvSpPr>
          <p:spPr bwMode="auto">
            <a:xfrm>
              <a:off x="1391" y="333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9" name="Rectangle 14"/>
            <p:cNvSpPr>
              <a:spLocks noChangeArrowheads="1"/>
            </p:cNvSpPr>
            <p:nvPr/>
          </p:nvSpPr>
          <p:spPr bwMode="auto">
            <a:xfrm>
              <a:off x="1078" y="333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0" name="Oval 15"/>
            <p:cNvSpPr>
              <a:spLocks noChangeArrowheads="1"/>
            </p:cNvSpPr>
            <p:nvPr/>
          </p:nvSpPr>
          <p:spPr bwMode="auto">
            <a:xfrm>
              <a:off x="1075" y="327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Oval 16"/>
            <p:cNvSpPr>
              <a:spLocks noChangeArrowheads="1"/>
            </p:cNvSpPr>
            <p:nvPr/>
          </p:nvSpPr>
          <p:spPr bwMode="auto">
            <a:xfrm>
              <a:off x="1074" y="2648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Line 17"/>
            <p:cNvSpPr>
              <a:spLocks noChangeShapeType="1"/>
            </p:cNvSpPr>
            <p:nvPr/>
          </p:nvSpPr>
          <p:spPr bwMode="auto">
            <a:xfrm>
              <a:off x="1074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Line 18"/>
            <p:cNvSpPr>
              <a:spLocks noChangeShapeType="1"/>
            </p:cNvSpPr>
            <p:nvPr/>
          </p:nvSpPr>
          <p:spPr bwMode="auto">
            <a:xfrm>
              <a:off x="1387" y="264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Rectangle 19"/>
            <p:cNvSpPr>
              <a:spLocks noChangeArrowheads="1"/>
            </p:cNvSpPr>
            <p:nvPr/>
          </p:nvSpPr>
          <p:spPr bwMode="auto">
            <a:xfrm>
              <a:off x="1074" y="2641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85" name="Oval 20"/>
            <p:cNvSpPr>
              <a:spLocks noChangeArrowheads="1"/>
            </p:cNvSpPr>
            <p:nvPr/>
          </p:nvSpPr>
          <p:spPr bwMode="auto">
            <a:xfrm>
              <a:off x="1071" y="2582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Oval 21"/>
            <p:cNvSpPr>
              <a:spLocks noChangeArrowheads="1"/>
            </p:cNvSpPr>
            <p:nvPr/>
          </p:nvSpPr>
          <p:spPr bwMode="auto">
            <a:xfrm>
              <a:off x="1757" y="2644"/>
              <a:ext cx="312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7" name="Line 22"/>
            <p:cNvSpPr>
              <a:spLocks noChangeShapeType="1"/>
            </p:cNvSpPr>
            <p:nvPr/>
          </p:nvSpPr>
          <p:spPr bwMode="auto">
            <a:xfrm>
              <a:off x="1757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8" name="Line 23"/>
            <p:cNvSpPr>
              <a:spLocks noChangeShapeType="1"/>
            </p:cNvSpPr>
            <p:nvPr/>
          </p:nvSpPr>
          <p:spPr bwMode="auto">
            <a:xfrm>
              <a:off x="2069" y="263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9" name="Rectangle 24"/>
            <p:cNvSpPr>
              <a:spLocks noChangeArrowheads="1"/>
            </p:cNvSpPr>
            <p:nvPr/>
          </p:nvSpPr>
          <p:spPr bwMode="auto">
            <a:xfrm>
              <a:off x="1757" y="2637"/>
              <a:ext cx="309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0" name="Oval 25"/>
            <p:cNvSpPr>
              <a:spLocks noChangeArrowheads="1"/>
            </p:cNvSpPr>
            <p:nvPr/>
          </p:nvSpPr>
          <p:spPr bwMode="auto">
            <a:xfrm>
              <a:off x="1760" y="2581"/>
              <a:ext cx="312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1" name="Oval 26"/>
            <p:cNvSpPr>
              <a:spLocks noChangeArrowheads="1"/>
            </p:cNvSpPr>
            <p:nvPr/>
          </p:nvSpPr>
          <p:spPr bwMode="auto">
            <a:xfrm>
              <a:off x="1767" y="3335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2" name="Line 27"/>
            <p:cNvSpPr>
              <a:spLocks noChangeShapeType="1"/>
            </p:cNvSpPr>
            <p:nvPr/>
          </p:nvSpPr>
          <p:spPr bwMode="auto">
            <a:xfrm>
              <a:off x="1767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3" name="Line 28"/>
            <p:cNvSpPr>
              <a:spLocks noChangeShapeType="1"/>
            </p:cNvSpPr>
            <p:nvPr/>
          </p:nvSpPr>
          <p:spPr bwMode="auto">
            <a:xfrm>
              <a:off x="2080" y="332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4" name="Rectangle 29"/>
            <p:cNvSpPr>
              <a:spLocks noChangeArrowheads="1"/>
            </p:cNvSpPr>
            <p:nvPr/>
          </p:nvSpPr>
          <p:spPr bwMode="auto">
            <a:xfrm>
              <a:off x="1767" y="3328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0995" name="Oval 30"/>
            <p:cNvSpPr>
              <a:spLocks noChangeArrowheads="1"/>
            </p:cNvSpPr>
            <p:nvPr/>
          </p:nvSpPr>
          <p:spPr bwMode="auto">
            <a:xfrm>
              <a:off x="1764" y="3269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6" name="Oval 31"/>
            <p:cNvSpPr>
              <a:spLocks noChangeArrowheads="1"/>
            </p:cNvSpPr>
            <p:nvPr/>
          </p:nvSpPr>
          <p:spPr bwMode="auto">
            <a:xfrm>
              <a:off x="2332" y="2994"/>
              <a:ext cx="313" cy="81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7" name="Line 32"/>
            <p:cNvSpPr>
              <a:spLocks noChangeShapeType="1"/>
            </p:cNvSpPr>
            <p:nvPr/>
          </p:nvSpPr>
          <p:spPr bwMode="auto">
            <a:xfrm>
              <a:off x="2332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8" name="Line 33"/>
            <p:cNvSpPr>
              <a:spLocks noChangeShapeType="1"/>
            </p:cNvSpPr>
            <p:nvPr/>
          </p:nvSpPr>
          <p:spPr bwMode="auto">
            <a:xfrm>
              <a:off x="2645" y="29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99" name="Rectangle 34"/>
            <p:cNvSpPr>
              <a:spLocks noChangeArrowheads="1"/>
            </p:cNvSpPr>
            <p:nvPr/>
          </p:nvSpPr>
          <p:spPr bwMode="auto">
            <a:xfrm>
              <a:off x="2332" y="2987"/>
              <a:ext cx="310" cy="4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sz="1800" b="0">
                <a:latin typeface="Arial" charset="0"/>
              </a:endParaRPr>
            </a:p>
          </p:txBody>
        </p:sp>
        <p:sp>
          <p:nvSpPr>
            <p:cNvPr id="81000" name="Oval 35"/>
            <p:cNvSpPr>
              <a:spLocks noChangeArrowheads="1"/>
            </p:cNvSpPr>
            <p:nvPr/>
          </p:nvSpPr>
          <p:spPr bwMode="auto">
            <a:xfrm>
              <a:off x="2329" y="2928"/>
              <a:ext cx="313" cy="9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1" name="Freeform 36"/>
            <p:cNvSpPr>
              <a:spLocks/>
            </p:cNvSpPr>
            <p:nvPr/>
          </p:nvSpPr>
          <p:spPr bwMode="auto">
            <a:xfrm>
              <a:off x="1923" y="2736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2" name="Freeform 37"/>
            <p:cNvSpPr>
              <a:spLocks/>
            </p:cNvSpPr>
            <p:nvPr/>
          </p:nvSpPr>
          <p:spPr bwMode="auto">
            <a:xfrm>
              <a:off x="1230" y="2742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3" name="Freeform 38"/>
            <p:cNvSpPr>
              <a:spLocks/>
            </p:cNvSpPr>
            <p:nvPr/>
          </p:nvSpPr>
          <p:spPr bwMode="auto">
            <a:xfrm>
              <a:off x="1395" y="2727"/>
              <a:ext cx="504" cy="600"/>
            </a:xfrm>
            <a:custGeom>
              <a:avLst/>
              <a:gdLst>
                <a:gd name="T0" fmla="*/ 0 w 378"/>
                <a:gd name="T1" fmla="*/ 7134 h 174"/>
                <a:gd name="T2" fmla="*/ 89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4" name="Freeform 39"/>
            <p:cNvSpPr>
              <a:spLocks/>
            </p:cNvSpPr>
            <p:nvPr/>
          </p:nvSpPr>
          <p:spPr bwMode="auto">
            <a:xfrm>
              <a:off x="2082" y="307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5" name="Freeform 40"/>
            <p:cNvSpPr>
              <a:spLocks/>
            </p:cNvSpPr>
            <p:nvPr/>
          </p:nvSpPr>
          <p:spPr bwMode="auto">
            <a:xfrm>
              <a:off x="1401" y="335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6" name="Freeform 41"/>
            <p:cNvSpPr>
              <a:spLocks/>
            </p:cNvSpPr>
            <p:nvPr/>
          </p:nvSpPr>
          <p:spPr bwMode="auto">
            <a:xfrm>
              <a:off x="810" y="3033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7" name="Freeform 42"/>
            <p:cNvSpPr>
              <a:spLocks/>
            </p:cNvSpPr>
            <p:nvPr/>
          </p:nvSpPr>
          <p:spPr bwMode="auto">
            <a:xfrm>
              <a:off x="1395" y="2667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8" name="Freeform 43"/>
            <p:cNvSpPr>
              <a:spLocks/>
            </p:cNvSpPr>
            <p:nvPr/>
          </p:nvSpPr>
          <p:spPr bwMode="auto">
            <a:xfrm>
              <a:off x="2070" y="2664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009" name="Freeform 44"/>
            <p:cNvSpPr>
              <a:spLocks/>
            </p:cNvSpPr>
            <p:nvPr/>
          </p:nvSpPr>
          <p:spPr bwMode="auto">
            <a:xfrm>
              <a:off x="753" y="2235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010" name="Group 45"/>
            <p:cNvGrpSpPr>
              <a:grpSpLocks/>
            </p:cNvGrpSpPr>
            <p:nvPr/>
          </p:nvGrpSpPr>
          <p:grpSpPr bwMode="auto">
            <a:xfrm>
              <a:off x="649" y="2849"/>
              <a:ext cx="212" cy="231"/>
              <a:chOff x="2950" y="2441"/>
              <a:chExt cx="215" cy="231"/>
            </a:xfrm>
          </p:grpSpPr>
          <p:sp>
            <p:nvSpPr>
              <p:cNvPr id="8102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8" name="Text Box 47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</p:grpSp>
        <p:grpSp>
          <p:nvGrpSpPr>
            <p:cNvPr id="81011" name="Group 48"/>
            <p:cNvGrpSpPr>
              <a:grpSpLocks/>
            </p:cNvGrpSpPr>
            <p:nvPr/>
          </p:nvGrpSpPr>
          <p:grpSpPr bwMode="auto">
            <a:xfrm>
              <a:off x="1819" y="3233"/>
              <a:ext cx="212" cy="231"/>
              <a:chOff x="2950" y="2441"/>
              <a:chExt cx="215" cy="231"/>
            </a:xfrm>
          </p:grpSpPr>
          <p:sp>
            <p:nvSpPr>
              <p:cNvPr id="8102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6" name="Text Box 5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</p:grpSp>
        <p:grpSp>
          <p:nvGrpSpPr>
            <p:cNvPr id="81012" name="Group 51"/>
            <p:cNvGrpSpPr>
              <a:grpSpLocks/>
            </p:cNvGrpSpPr>
            <p:nvPr/>
          </p:nvGrpSpPr>
          <p:grpSpPr bwMode="auto">
            <a:xfrm>
              <a:off x="1134" y="3230"/>
              <a:ext cx="220" cy="231"/>
              <a:chOff x="2946" y="2441"/>
              <a:chExt cx="223" cy="231"/>
            </a:xfrm>
          </p:grpSpPr>
          <p:sp>
            <p:nvSpPr>
              <p:cNvPr id="8102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4" name="Text Box 53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</p:grpSp>
        <p:grpSp>
          <p:nvGrpSpPr>
            <p:cNvPr id="81013" name="Group 54"/>
            <p:cNvGrpSpPr>
              <a:grpSpLocks/>
            </p:cNvGrpSpPr>
            <p:nvPr/>
          </p:nvGrpSpPr>
          <p:grpSpPr bwMode="auto">
            <a:xfrm>
              <a:off x="1809" y="2543"/>
              <a:ext cx="220" cy="231"/>
              <a:chOff x="2946" y="2441"/>
              <a:chExt cx="223" cy="231"/>
            </a:xfrm>
          </p:grpSpPr>
          <p:sp>
            <p:nvSpPr>
              <p:cNvPr id="8102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2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</p:grpSp>
        <p:grpSp>
          <p:nvGrpSpPr>
            <p:cNvPr id="81014" name="Group 57"/>
            <p:cNvGrpSpPr>
              <a:grpSpLocks/>
            </p:cNvGrpSpPr>
            <p:nvPr/>
          </p:nvGrpSpPr>
          <p:grpSpPr bwMode="auto">
            <a:xfrm>
              <a:off x="1130" y="2543"/>
              <a:ext cx="212" cy="231"/>
              <a:chOff x="2951" y="2441"/>
              <a:chExt cx="215" cy="231"/>
            </a:xfrm>
          </p:grpSpPr>
          <p:sp>
            <p:nvSpPr>
              <p:cNvPr id="8101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20" name="Text Box 59"/>
              <p:cNvSpPr txBox="1">
                <a:spLocks noChangeArrowheads="1"/>
              </p:cNvSpPr>
              <p:nvPr/>
            </p:nvSpPr>
            <p:spPr bwMode="auto">
              <a:xfrm>
                <a:off x="2951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</p:grpSp>
        <p:grpSp>
          <p:nvGrpSpPr>
            <p:cNvPr id="81015" name="Group 60"/>
            <p:cNvGrpSpPr>
              <a:grpSpLocks/>
            </p:cNvGrpSpPr>
            <p:nvPr/>
          </p:nvGrpSpPr>
          <p:grpSpPr bwMode="auto">
            <a:xfrm>
              <a:off x="2396" y="2891"/>
              <a:ext cx="204" cy="231"/>
              <a:chOff x="2954" y="2441"/>
              <a:chExt cx="207" cy="231"/>
            </a:xfrm>
          </p:grpSpPr>
          <p:sp>
            <p:nvSpPr>
              <p:cNvPr id="8101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018" name="Text Box 62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</p:grpSp>
        <p:sp>
          <p:nvSpPr>
            <p:cNvPr id="81016" name="Line 63"/>
            <p:cNvSpPr>
              <a:spLocks noChangeShapeType="1"/>
            </p:cNvSpPr>
            <p:nvPr/>
          </p:nvSpPr>
          <p:spPr bwMode="auto">
            <a:xfrm>
              <a:off x="804" y="3021"/>
              <a:ext cx="282" cy="2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1900" name="Text Box 124"/>
          <p:cNvSpPr txBox="1">
            <a:spLocks noChangeArrowheads="1"/>
          </p:cNvSpPr>
          <p:nvPr/>
        </p:nvSpPr>
        <p:spPr bwMode="auto">
          <a:xfrm>
            <a:off x="609600" y="5745163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 and D think that this</a:t>
            </a:r>
            <a:br>
              <a:rPr lang="en-US">
                <a:latin typeface="Helvetica" charset="0"/>
              </a:rPr>
            </a:br>
            <a:r>
              <a:rPr lang="en-US">
                <a:latin typeface="Helvetica" charset="0"/>
              </a:rPr>
              <a:t>is the path to C</a:t>
            </a:r>
          </a:p>
        </p:txBody>
      </p:sp>
      <p:sp>
        <p:nvSpPr>
          <p:cNvPr id="971901" name="Text Box 125"/>
          <p:cNvSpPr txBox="1">
            <a:spLocks noChangeArrowheads="1"/>
          </p:cNvSpPr>
          <p:nvPr/>
        </p:nvSpPr>
        <p:spPr bwMode="auto">
          <a:xfrm>
            <a:off x="4953000" y="5715000"/>
            <a:ext cx="358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E thinks that this</a:t>
            </a:r>
            <a:br>
              <a:rPr lang="en-US" dirty="0">
                <a:latin typeface="Helvetica" charset="0"/>
              </a:rPr>
            </a:br>
            <a:r>
              <a:rPr lang="en-US" dirty="0">
                <a:latin typeface="Helvetica" charset="0"/>
              </a:rPr>
              <a:t>is the path to C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62525" y="3429000"/>
            <a:ext cx="3571875" cy="2236788"/>
            <a:chOff x="4962525" y="3429000"/>
            <a:chExt cx="3571875" cy="2236788"/>
          </a:xfrm>
        </p:grpSpPr>
        <p:grpSp>
          <p:nvGrpSpPr>
            <p:cNvPr id="3" name="Group 2"/>
            <p:cNvGrpSpPr/>
            <p:nvPr/>
          </p:nvGrpSpPr>
          <p:grpSpPr>
            <a:xfrm>
              <a:off x="4962525" y="3429000"/>
              <a:ext cx="3571875" cy="2236788"/>
              <a:chOff x="4962525" y="3429000"/>
              <a:chExt cx="3571875" cy="2236788"/>
            </a:xfrm>
          </p:grpSpPr>
          <p:sp>
            <p:nvSpPr>
              <p:cNvPr id="80909" name="Freeform 64"/>
              <p:cNvSpPr>
                <a:spLocks/>
              </p:cNvSpPr>
              <p:nvPr/>
            </p:nvSpPr>
            <p:spPr bwMode="auto">
              <a:xfrm>
                <a:off x="4962525" y="3429000"/>
                <a:ext cx="3571875" cy="2236788"/>
              </a:xfrm>
              <a:custGeom>
                <a:avLst/>
                <a:gdLst>
                  <a:gd name="T0" fmla="*/ 0 w 2250"/>
                  <a:gd name="T1" fmla="*/ 624 h 1409"/>
                  <a:gd name="T2" fmla="*/ 219 w 2250"/>
                  <a:gd name="T3" fmla="*/ 321 h 1409"/>
                  <a:gd name="T4" fmla="*/ 529 w 2250"/>
                  <a:gd name="T5" fmla="*/ 35 h 1409"/>
                  <a:gd name="T6" fmla="*/ 1551 w 2250"/>
                  <a:gd name="T7" fmla="*/ 111 h 1409"/>
                  <a:gd name="T8" fmla="*/ 1968 w 2250"/>
                  <a:gd name="T9" fmla="*/ 483 h 1409"/>
                  <a:gd name="T10" fmla="*/ 2199 w 2250"/>
                  <a:gd name="T11" fmla="*/ 906 h 1409"/>
                  <a:gd name="T12" fmla="*/ 1659 w 2250"/>
                  <a:gd name="T13" fmla="*/ 1314 h 1409"/>
                  <a:gd name="T14" fmla="*/ 993 w 2250"/>
                  <a:gd name="T15" fmla="*/ 1386 h 1409"/>
                  <a:gd name="T16" fmla="*/ 465 w 2250"/>
                  <a:gd name="T17" fmla="*/ 1356 h 1409"/>
                  <a:gd name="T18" fmla="*/ 102 w 2250"/>
                  <a:gd name="T19" fmla="*/ 1068 h 1409"/>
                  <a:gd name="T20" fmla="*/ 0 w 2250"/>
                  <a:gd name="T21" fmla="*/ 624 h 140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50"/>
                  <a:gd name="T34" fmla="*/ 0 h 1409"/>
                  <a:gd name="T35" fmla="*/ 2250 w 2250"/>
                  <a:gd name="T36" fmla="*/ 1409 h 140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50" h="1409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Freeform 65"/>
              <p:cNvSpPr>
                <a:spLocks/>
              </p:cNvSpPr>
              <p:nvPr/>
            </p:nvSpPr>
            <p:spPr bwMode="auto">
              <a:xfrm>
                <a:off x="5495925" y="4300538"/>
                <a:ext cx="542925" cy="295275"/>
              </a:xfrm>
              <a:custGeom>
                <a:avLst/>
                <a:gdLst>
                  <a:gd name="T0" fmla="*/ 0 w 342"/>
                  <a:gd name="T1" fmla="*/ 186 h 186"/>
                  <a:gd name="T2" fmla="*/ 342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Oval 66"/>
              <p:cNvSpPr>
                <a:spLocks noChangeArrowheads="1"/>
              </p:cNvSpPr>
              <p:nvPr/>
            </p:nvSpPr>
            <p:spPr bwMode="auto">
              <a:xfrm>
                <a:off x="5083175" y="46847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2" name="Line 67"/>
              <p:cNvSpPr>
                <a:spLocks noChangeShapeType="1"/>
              </p:cNvSpPr>
              <p:nvPr/>
            </p:nvSpPr>
            <p:spPr bwMode="auto">
              <a:xfrm>
                <a:off x="5083175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3" name="Line 68"/>
              <p:cNvSpPr>
                <a:spLocks noChangeShapeType="1"/>
              </p:cNvSpPr>
              <p:nvPr/>
            </p:nvSpPr>
            <p:spPr bwMode="auto">
              <a:xfrm>
                <a:off x="5580063" y="46736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4" name="Rectangle 69"/>
              <p:cNvSpPr>
                <a:spLocks noChangeArrowheads="1"/>
              </p:cNvSpPr>
              <p:nvPr/>
            </p:nvSpPr>
            <p:spPr bwMode="auto">
              <a:xfrm>
                <a:off x="5083175" y="46736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15" name="Oval 70"/>
              <p:cNvSpPr>
                <a:spLocks noChangeArrowheads="1"/>
              </p:cNvSpPr>
              <p:nvPr/>
            </p:nvSpPr>
            <p:spPr bwMode="auto">
              <a:xfrm>
                <a:off x="5078413" y="45799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6" name="Oval 71"/>
              <p:cNvSpPr>
                <a:spLocks noChangeArrowheads="1"/>
              </p:cNvSpPr>
              <p:nvPr/>
            </p:nvSpPr>
            <p:spPr bwMode="auto">
              <a:xfrm>
                <a:off x="5835650" y="52990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7" name="Line 72"/>
              <p:cNvSpPr>
                <a:spLocks noChangeShapeType="1"/>
              </p:cNvSpPr>
              <p:nvPr/>
            </p:nvSpPr>
            <p:spPr bwMode="auto">
              <a:xfrm>
                <a:off x="5835650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8" name="Line 73"/>
              <p:cNvSpPr>
                <a:spLocks noChangeShapeType="1"/>
              </p:cNvSpPr>
              <p:nvPr/>
            </p:nvSpPr>
            <p:spPr bwMode="auto">
              <a:xfrm>
                <a:off x="6332538" y="52879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Rectangle 74"/>
              <p:cNvSpPr>
                <a:spLocks noChangeArrowheads="1"/>
              </p:cNvSpPr>
              <p:nvPr/>
            </p:nvSpPr>
            <p:spPr bwMode="auto">
              <a:xfrm>
                <a:off x="5835650" y="52879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20" name="Oval 75"/>
              <p:cNvSpPr>
                <a:spLocks noChangeArrowheads="1"/>
              </p:cNvSpPr>
              <p:nvPr/>
            </p:nvSpPr>
            <p:spPr bwMode="auto">
              <a:xfrm>
                <a:off x="5830888" y="51943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1" name="Oval 76"/>
              <p:cNvSpPr>
                <a:spLocks noChangeArrowheads="1"/>
              </p:cNvSpPr>
              <p:nvPr/>
            </p:nvSpPr>
            <p:spPr bwMode="auto">
              <a:xfrm>
                <a:off x="5829300" y="4203700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2" name="Line 77"/>
              <p:cNvSpPr>
                <a:spLocks noChangeShapeType="1"/>
              </p:cNvSpPr>
              <p:nvPr/>
            </p:nvSpPr>
            <p:spPr bwMode="auto">
              <a:xfrm>
                <a:off x="5829300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3" name="Line 78"/>
              <p:cNvSpPr>
                <a:spLocks noChangeShapeType="1"/>
              </p:cNvSpPr>
              <p:nvPr/>
            </p:nvSpPr>
            <p:spPr bwMode="auto">
              <a:xfrm>
                <a:off x="6326188" y="419258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4" name="Rectangle 79"/>
              <p:cNvSpPr>
                <a:spLocks noChangeArrowheads="1"/>
              </p:cNvSpPr>
              <p:nvPr/>
            </p:nvSpPr>
            <p:spPr bwMode="auto">
              <a:xfrm>
                <a:off x="5829300" y="4192588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25" name="Oval 80"/>
              <p:cNvSpPr>
                <a:spLocks noChangeArrowheads="1"/>
              </p:cNvSpPr>
              <p:nvPr/>
            </p:nvSpPr>
            <p:spPr bwMode="auto">
              <a:xfrm>
                <a:off x="5824538" y="4098925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6" name="Oval 81"/>
              <p:cNvSpPr>
                <a:spLocks noChangeArrowheads="1"/>
              </p:cNvSpPr>
              <p:nvPr/>
            </p:nvSpPr>
            <p:spPr bwMode="auto">
              <a:xfrm>
                <a:off x="6913563" y="4197350"/>
                <a:ext cx="495300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7" name="Line 82"/>
              <p:cNvSpPr>
                <a:spLocks noChangeShapeType="1"/>
              </p:cNvSpPr>
              <p:nvPr/>
            </p:nvSpPr>
            <p:spPr bwMode="auto">
              <a:xfrm>
                <a:off x="69135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8" name="Line 83"/>
              <p:cNvSpPr>
                <a:spLocks noChangeShapeType="1"/>
              </p:cNvSpPr>
              <p:nvPr/>
            </p:nvSpPr>
            <p:spPr bwMode="auto">
              <a:xfrm>
                <a:off x="7408863" y="4186238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9" name="Rectangle 84"/>
              <p:cNvSpPr>
                <a:spLocks noChangeArrowheads="1"/>
              </p:cNvSpPr>
              <p:nvPr/>
            </p:nvSpPr>
            <p:spPr bwMode="auto">
              <a:xfrm>
                <a:off x="6913563" y="4186238"/>
                <a:ext cx="490538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30" name="Oval 85"/>
              <p:cNvSpPr>
                <a:spLocks noChangeArrowheads="1"/>
              </p:cNvSpPr>
              <p:nvPr/>
            </p:nvSpPr>
            <p:spPr bwMode="auto">
              <a:xfrm>
                <a:off x="6918325" y="4097338"/>
                <a:ext cx="495300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1" name="Oval 86"/>
              <p:cNvSpPr>
                <a:spLocks noChangeArrowheads="1"/>
              </p:cNvSpPr>
              <p:nvPr/>
            </p:nvSpPr>
            <p:spPr bwMode="auto">
              <a:xfrm>
                <a:off x="6929438" y="5294313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2" name="Line 87"/>
              <p:cNvSpPr>
                <a:spLocks noChangeShapeType="1"/>
              </p:cNvSpPr>
              <p:nvPr/>
            </p:nvSpPr>
            <p:spPr bwMode="auto">
              <a:xfrm>
                <a:off x="6929438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3" name="Line 88"/>
              <p:cNvSpPr>
                <a:spLocks noChangeShapeType="1"/>
              </p:cNvSpPr>
              <p:nvPr/>
            </p:nvSpPr>
            <p:spPr bwMode="auto">
              <a:xfrm>
                <a:off x="7426325" y="528320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4" name="Rectangle 89"/>
              <p:cNvSpPr>
                <a:spLocks noChangeArrowheads="1"/>
              </p:cNvSpPr>
              <p:nvPr/>
            </p:nvSpPr>
            <p:spPr bwMode="auto">
              <a:xfrm>
                <a:off x="6929438" y="5283200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35" name="Oval 90"/>
              <p:cNvSpPr>
                <a:spLocks noChangeArrowheads="1"/>
              </p:cNvSpPr>
              <p:nvPr/>
            </p:nvSpPr>
            <p:spPr bwMode="auto">
              <a:xfrm>
                <a:off x="6924675" y="5189538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6" name="Oval 91"/>
              <p:cNvSpPr>
                <a:spLocks noChangeArrowheads="1"/>
              </p:cNvSpPr>
              <p:nvPr/>
            </p:nvSpPr>
            <p:spPr bwMode="auto">
              <a:xfrm>
                <a:off x="7826375" y="4752975"/>
                <a:ext cx="496888" cy="128588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7" name="Line 92"/>
              <p:cNvSpPr>
                <a:spLocks noChangeShapeType="1"/>
              </p:cNvSpPr>
              <p:nvPr/>
            </p:nvSpPr>
            <p:spPr bwMode="auto">
              <a:xfrm>
                <a:off x="7826375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8" name="Line 93"/>
              <p:cNvSpPr>
                <a:spLocks noChangeShapeType="1"/>
              </p:cNvSpPr>
              <p:nvPr/>
            </p:nvSpPr>
            <p:spPr bwMode="auto">
              <a:xfrm>
                <a:off x="8323263" y="4741863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9" name="Rectangle 94"/>
              <p:cNvSpPr>
                <a:spLocks noChangeArrowheads="1"/>
              </p:cNvSpPr>
              <p:nvPr/>
            </p:nvSpPr>
            <p:spPr bwMode="auto">
              <a:xfrm>
                <a:off x="7826375" y="4741863"/>
                <a:ext cx="492125" cy="777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sz="1800" b="0">
                  <a:latin typeface="Arial" charset="0"/>
                </a:endParaRPr>
              </a:p>
            </p:txBody>
          </p:sp>
          <p:sp>
            <p:nvSpPr>
              <p:cNvPr id="80940" name="Oval 95"/>
              <p:cNvSpPr>
                <a:spLocks noChangeArrowheads="1"/>
              </p:cNvSpPr>
              <p:nvPr/>
            </p:nvSpPr>
            <p:spPr bwMode="auto">
              <a:xfrm>
                <a:off x="7821613" y="4648200"/>
                <a:ext cx="496888" cy="15081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2" name="Freeform 97"/>
              <p:cNvSpPr>
                <a:spLocks/>
              </p:cNvSpPr>
              <p:nvPr/>
            </p:nvSpPr>
            <p:spPr bwMode="auto">
              <a:xfrm>
                <a:off x="6076950" y="4352925"/>
                <a:ext cx="1588" cy="852488"/>
              </a:xfrm>
              <a:custGeom>
                <a:avLst/>
                <a:gdLst>
                  <a:gd name="T0" fmla="*/ 0 w 1"/>
                  <a:gd name="T1" fmla="*/ 0 h 537"/>
                  <a:gd name="T2" fmla="*/ 0 w 1"/>
                  <a:gd name="T3" fmla="*/ 537 h 537"/>
                  <a:gd name="T4" fmla="*/ 0 60000 65536"/>
                  <a:gd name="T5" fmla="*/ 0 60000 65536"/>
                  <a:gd name="T6" fmla="*/ 0 w 1"/>
                  <a:gd name="T7" fmla="*/ 0 h 537"/>
                  <a:gd name="T8" fmla="*/ 1 w 1"/>
                  <a:gd name="T9" fmla="*/ 537 h 53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37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3" name="Freeform 98"/>
              <p:cNvSpPr>
                <a:spLocks/>
              </p:cNvSpPr>
              <p:nvPr/>
            </p:nvSpPr>
            <p:spPr bwMode="auto">
              <a:xfrm>
                <a:off x="6324600" y="4343400"/>
                <a:ext cx="800100" cy="952500"/>
              </a:xfrm>
              <a:custGeom>
                <a:avLst/>
                <a:gdLst>
                  <a:gd name="T0" fmla="*/ 0 w 378"/>
                  <a:gd name="T1" fmla="*/ 7134 h 174"/>
                  <a:gd name="T2" fmla="*/ 896 w 378"/>
                  <a:gd name="T3" fmla="*/ 0 h 174"/>
                  <a:gd name="T4" fmla="*/ 0 60000 65536"/>
                  <a:gd name="T5" fmla="*/ 0 60000 65536"/>
                  <a:gd name="T6" fmla="*/ 0 w 378"/>
                  <a:gd name="T7" fmla="*/ 0 h 174"/>
                  <a:gd name="T8" fmla="*/ 378 w 378"/>
                  <a:gd name="T9" fmla="*/ 174 h 17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78" h="174">
                    <a:moveTo>
                      <a:pt x="0" y="174"/>
                    </a:moveTo>
                    <a:lnTo>
                      <a:pt x="378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4" name="Freeform 99"/>
              <p:cNvSpPr>
                <a:spLocks/>
              </p:cNvSpPr>
              <p:nvPr/>
            </p:nvSpPr>
            <p:spPr bwMode="auto">
              <a:xfrm>
                <a:off x="7429500" y="4876800"/>
                <a:ext cx="581025" cy="428625"/>
              </a:xfrm>
              <a:custGeom>
                <a:avLst/>
                <a:gdLst>
                  <a:gd name="T0" fmla="*/ 0 w 366"/>
                  <a:gd name="T1" fmla="*/ 270 h 270"/>
                  <a:gd name="T2" fmla="*/ 366 w 366"/>
                  <a:gd name="T3" fmla="*/ 0 h 270"/>
                  <a:gd name="T4" fmla="*/ 0 60000 65536"/>
                  <a:gd name="T5" fmla="*/ 0 60000 65536"/>
                  <a:gd name="T6" fmla="*/ 0 w 366"/>
                  <a:gd name="T7" fmla="*/ 0 h 270"/>
                  <a:gd name="T8" fmla="*/ 366 w 366"/>
                  <a:gd name="T9" fmla="*/ 270 h 2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270">
                    <a:moveTo>
                      <a:pt x="0" y="270"/>
                    </a:moveTo>
                    <a:lnTo>
                      <a:pt x="366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5" name="Freeform 100"/>
              <p:cNvSpPr>
                <a:spLocks/>
              </p:cNvSpPr>
              <p:nvPr/>
            </p:nvSpPr>
            <p:spPr bwMode="auto">
              <a:xfrm>
                <a:off x="6348413" y="5329238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6" name="Freeform 101"/>
              <p:cNvSpPr>
                <a:spLocks/>
              </p:cNvSpPr>
              <p:nvPr/>
            </p:nvSpPr>
            <p:spPr bwMode="auto">
              <a:xfrm>
                <a:off x="5410200" y="4814888"/>
                <a:ext cx="438150" cy="419100"/>
              </a:xfrm>
              <a:custGeom>
                <a:avLst/>
                <a:gdLst>
                  <a:gd name="T0" fmla="*/ 276 w 276"/>
                  <a:gd name="T1" fmla="*/ 264 h 264"/>
                  <a:gd name="T2" fmla="*/ 0 w 276"/>
                  <a:gd name="T3" fmla="*/ 0 h 264"/>
                  <a:gd name="T4" fmla="*/ 0 60000 65536"/>
                  <a:gd name="T5" fmla="*/ 0 60000 65536"/>
                  <a:gd name="T6" fmla="*/ 0 w 276"/>
                  <a:gd name="T7" fmla="*/ 0 h 264"/>
                  <a:gd name="T8" fmla="*/ 276 w 276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6" h="264">
                    <a:moveTo>
                      <a:pt x="276" y="264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7" name="Freeform 102"/>
              <p:cNvSpPr>
                <a:spLocks/>
              </p:cNvSpPr>
              <p:nvPr/>
            </p:nvSpPr>
            <p:spPr bwMode="auto">
              <a:xfrm>
                <a:off x="6338888" y="4233863"/>
                <a:ext cx="581025" cy="1588"/>
              </a:xfrm>
              <a:custGeom>
                <a:avLst/>
                <a:gdLst>
                  <a:gd name="T0" fmla="*/ 366 w 366"/>
                  <a:gd name="T1" fmla="*/ 0 h 1"/>
                  <a:gd name="T2" fmla="*/ 0 w 366"/>
                  <a:gd name="T3" fmla="*/ 0 h 1"/>
                  <a:gd name="T4" fmla="*/ 0 60000 65536"/>
                  <a:gd name="T5" fmla="*/ 0 60000 65536"/>
                  <a:gd name="T6" fmla="*/ 0 w 366"/>
                  <a:gd name="T7" fmla="*/ 0 h 1"/>
                  <a:gd name="T8" fmla="*/ 366 w 366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6" h="1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8" name="Freeform 103"/>
              <p:cNvSpPr>
                <a:spLocks/>
              </p:cNvSpPr>
              <p:nvPr/>
            </p:nvSpPr>
            <p:spPr bwMode="auto">
              <a:xfrm>
                <a:off x="7410450" y="4229100"/>
                <a:ext cx="628650" cy="423863"/>
              </a:xfrm>
              <a:custGeom>
                <a:avLst/>
                <a:gdLst>
                  <a:gd name="T0" fmla="*/ 396 w 396"/>
                  <a:gd name="T1" fmla="*/ 267 h 267"/>
                  <a:gd name="T2" fmla="*/ 0 w 396"/>
                  <a:gd name="T3" fmla="*/ 0 h 267"/>
                  <a:gd name="T4" fmla="*/ 0 60000 65536"/>
                  <a:gd name="T5" fmla="*/ 0 60000 65536"/>
                  <a:gd name="T6" fmla="*/ 0 w 396"/>
                  <a:gd name="T7" fmla="*/ 0 h 267"/>
                  <a:gd name="T8" fmla="*/ 396 w 396"/>
                  <a:gd name="T9" fmla="*/ 267 h 26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6" h="267">
                    <a:moveTo>
                      <a:pt x="396" y="267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49" name="Freeform 104"/>
              <p:cNvSpPr>
                <a:spLocks/>
              </p:cNvSpPr>
              <p:nvPr/>
            </p:nvSpPr>
            <p:spPr bwMode="auto">
              <a:xfrm>
                <a:off x="5319713" y="3548063"/>
                <a:ext cx="1762125" cy="1023938"/>
              </a:xfrm>
              <a:custGeom>
                <a:avLst/>
                <a:gdLst>
                  <a:gd name="T0" fmla="*/ 1110 w 1110"/>
                  <a:gd name="T1" fmla="*/ 342 h 645"/>
                  <a:gd name="T2" fmla="*/ 0 w 1110"/>
                  <a:gd name="T3" fmla="*/ 645 h 645"/>
                  <a:gd name="T4" fmla="*/ 0 60000 65536"/>
                  <a:gd name="T5" fmla="*/ 0 60000 65536"/>
                  <a:gd name="T6" fmla="*/ 0 w 1110"/>
                  <a:gd name="T7" fmla="*/ 0 h 645"/>
                  <a:gd name="T8" fmla="*/ 1110 w 1110"/>
                  <a:gd name="T9" fmla="*/ 645 h 6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10" h="645">
                    <a:moveTo>
                      <a:pt x="1110" y="342"/>
                    </a:moveTo>
                    <a:cubicBezTo>
                      <a:pt x="1104" y="0"/>
                      <a:pt x="21" y="63"/>
                      <a:pt x="0" y="645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950" name="Group 105"/>
              <p:cNvGrpSpPr>
                <a:grpSpLocks/>
              </p:cNvGrpSpPr>
              <p:nvPr/>
            </p:nvGrpSpPr>
            <p:grpSpPr bwMode="auto">
              <a:xfrm>
                <a:off x="5154613" y="4522788"/>
                <a:ext cx="336550" cy="366713"/>
                <a:chOff x="2950" y="2441"/>
                <a:chExt cx="215" cy="231"/>
              </a:xfrm>
            </p:grpSpPr>
            <p:sp>
              <p:nvSpPr>
                <p:cNvPr id="80967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68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950" y="2441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A</a:t>
                  </a:r>
                </a:p>
              </p:txBody>
            </p:sp>
          </p:grpSp>
          <p:grpSp>
            <p:nvGrpSpPr>
              <p:cNvPr id="80951" name="Group 108"/>
              <p:cNvGrpSpPr>
                <a:grpSpLocks/>
              </p:cNvGrpSpPr>
              <p:nvPr/>
            </p:nvGrpSpPr>
            <p:grpSpPr bwMode="auto">
              <a:xfrm>
                <a:off x="7011988" y="5132388"/>
                <a:ext cx="336550" cy="366713"/>
                <a:chOff x="2950" y="2441"/>
                <a:chExt cx="215" cy="231"/>
              </a:xfrm>
            </p:grpSpPr>
            <p:sp>
              <p:nvSpPr>
                <p:cNvPr id="80965" name="Rectangle 1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6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950" y="2441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E</a:t>
                  </a:r>
                </a:p>
              </p:txBody>
            </p:sp>
          </p:grpSp>
          <p:grpSp>
            <p:nvGrpSpPr>
              <p:cNvPr id="80952" name="Group 111"/>
              <p:cNvGrpSpPr>
                <a:grpSpLocks/>
              </p:cNvGrpSpPr>
              <p:nvPr/>
            </p:nvGrpSpPr>
            <p:grpSpPr bwMode="auto">
              <a:xfrm>
                <a:off x="5924550" y="5127625"/>
                <a:ext cx="349250" cy="366713"/>
                <a:chOff x="2946" y="2441"/>
                <a:chExt cx="223" cy="231"/>
              </a:xfrm>
            </p:grpSpPr>
            <p:sp>
              <p:nvSpPr>
                <p:cNvPr id="80963" name="Rectangle 11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6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946" y="2441"/>
                  <a:ext cx="22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D</a:t>
                  </a:r>
                </a:p>
              </p:txBody>
            </p:sp>
          </p:grpSp>
          <p:grpSp>
            <p:nvGrpSpPr>
              <p:cNvPr id="80953" name="Group 114"/>
              <p:cNvGrpSpPr>
                <a:grpSpLocks/>
              </p:cNvGrpSpPr>
              <p:nvPr/>
            </p:nvGrpSpPr>
            <p:grpSpPr bwMode="auto">
              <a:xfrm>
                <a:off x="6996113" y="4037013"/>
                <a:ext cx="349250" cy="366713"/>
                <a:chOff x="2946" y="2441"/>
                <a:chExt cx="223" cy="231"/>
              </a:xfrm>
            </p:grpSpPr>
            <p:sp>
              <p:nvSpPr>
                <p:cNvPr id="80961" name="Rectangle 11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62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946" y="2441"/>
                  <a:ext cx="22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C</a:t>
                  </a:r>
                </a:p>
              </p:txBody>
            </p:sp>
          </p:grpSp>
          <p:grpSp>
            <p:nvGrpSpPr>
              <p:cNvPr id="80954" name="Group 117"/>
              <p:cNvGrpSpPr>
                <a:grpSpLocks/>
              </p:cNvGrpSpPr>
              <p:nvPr/>
            </p:nvGrpSpPr>
            <p:grpSpPr bwMode="auto">
              <a:xfrm>
                <a:off x="5918200" y="4037013"/>
                <a:ext cx="336550" cy="366713"/>
                <a:chOff x="2951" y="2441"/>
                <a:chExt cx="215" cy="231"/>
              </a:xfrm>
            </p:grpSpPr>
            <p:sp>
              <p:nvSpPr>
                <p:cNvPr id="809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60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951" y="2441"/>
                  <a:ext cx="215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B</a:t>
                  </a:r>
                </a:p>
              </p:txBody>
            </p:sp>
          </p:grpSp>
          <p:grpSp>
            <p:nvGrpSpPr>
              <p:cNvPr id="80955" name="Group 120"/>
              <p:cNvGrpSpPr>
                <a:grpSpLocks/>
              </p:cNvGrpSpPr>
              <p:nvPr/>
            </p:nvGrpSpPr>
            <p:grpSpPr bwMode="auto">
              <a:xfrm>
                <a:off x="7927975" y="4589463"/>
                <a:ext cx="323850" cy="366713"/>
                <a:chOff x="2954" y="2441"/>
                <a:chExt cx="207" cy="231"/>
              </a:xfrm>
            </p:grpSpPr>
            <p:sp>
              <p:nvSpPr>
                <p:cNvPr id="80957" name="Rectangle 12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8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2954" y="2441"/>
                  <a:ext cx="20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Courier New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Arial" charset="0"/>
                    </a:rPr>
                    <a:t>F</a:t>
                  </a:r>
                </a:p>
              </p:txBody>
            </p:sp>
          </p:grpSp>
          <p:sp>
            <p:nvSpPr>
              <p:cNvPr id="80956" name="Line 123"/>
              <p:cNvSpPr>
                <a:spLocks noChangeShapeType="1"/>
              </p:cNvSpPr>
              <p:nvPr/>
            </p:nvSpPr>
            <p:spPr bwMode="auto">
              <a:xfrm>
                <a:off x="5400675" y="4795838"/>
                <a:ext cx="447675" cy="4476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" name="&quot;No&quot; Symbol 3"/>
            <p:cNvSpPr/>
            <p:nvPr/>
          </p:nvSpPr>
          <p:spPr bwMode="auto">
            <a:xfrm>
              <a:off x="7010400" y="4724400"/>
              <a:ext cx="304800" cy="304800"/>
            </a:xfrm>
            <a:prstGeom prst="noSmoking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16" name="Group 132"/>
          <p:cNvGrpSpPr>
            <a:grpSpLocks/>
          </p:cNvGrpSpPr>
          <p:nvPr/>
        </p:nvGrpSpPr>
        <p:grpSpPr bwMode="auto">
          <a:xfrm>
            <a:off x="2057400" y="5094287"/>
            <a:ext cx="5029200" cy="468313"/>
            <a:chOff x="1296" y="3216"/>
            <a:chExt cx="3168" cy="295"/>
          </a:xfrm>
        </p:grpSpPr>
        <p:sp>
          <p:nvSpPr>
            <p:cNvPr id="80905" name="Oval 128"/>
            <p:cNvSpPr>
              <a:spLocks noChangeArrowheads="1"/>
            </p:cNvSpPr>
            <p:nvPr/>
          </p:nvSpPr>
          <p:spPr bwMode="auto">
            <a:xfrm>
              <a:off x="129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Oval 129"/>
            <p:cNvSpPr>
              <a:spLocks noChangeArrowheads="1"/>
            </p:cNvSpPr>
            <p:nvPr/>
          </p:nvSpPr>
          <p:spPr bwMode="auto">
            <a:xfrm>
              <a:off x="3936" y="3216"/>
              <a:ext cx="528" cy="28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0907" name="AutoShape 130"/>
            <p:cNvCxnSpPr>
              <a:cxnSpLocks noChangeShapeType="1"/>
              <a:stCxn id="80905" idx="5"/>
              <a:endCxn id="80906" idx="3"/>
            </p:cNvCxnSpPr>
            <p:nvPr/>
          </p:nvCxnSpPr>
          <p:spPr bwMode="auto">
            <a:xfrm rot="16200000" flipH="1">
              <a:off x="2879" y="2339"/>
              <a:ext cx="1" cy="2266"/>
            </a:xfrm>
            <a:prstGeom prst="curvedConnector3">
              <a:avLst>
                <a:gd name="adj1" fmla="val 17700000"/>
              </a:avLst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08" name="Rectangle 131"/>
            <p:cNvSpPr>
              <a:spLocks noChangeArrowheads="1"/>
            </p:cNvSpPr>
            <p:nvPr/>
          </p:nvSpPr>
          <p:spPr bwMode="auto">
            <a:xfrm>
              <a:off x="2554" y="3223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  <a:latin typeface="Arial" charset="0"/>
                </a:rPr>
                <a:t>Loop!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72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/>
      <p:bldP spid="971900" grpId="0"/>
      <p:bldP spid="9719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43971D4-E4B5-5446-90B9-23A0F1236DB3}" type="slidenum">
              <a:rPr lang="en-US" sz="1400" b="0">
                <a:latin typeface="Times New Roman" charset="0"/>
              </a:rPr>
              <a:pPr eaLnBrk="1" hangingPunct="1"/>
              <a:t>46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Reducing Convergence Delay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1662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Faster detection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Smaller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“hello”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timers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Link-layer technologies that can detect failures</a:t>
            </a:r>
          </a:p>
          <a:p>
            <a:r>
              <a:rPr lang="en-US" dirty="0">
                <a:latin typeface="Arial" charset="0"/>
              </a:rPr>
              <a:t>Faster flooding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Flooding immediately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Sending link-state packets with high-priority</a:t>
            </a:r>
          </a:p>
          <a:p>
            <a:r>
              <a:rPr lang="en-US" dirty="0">
                <a:latin typeface="Arial" charset="0"/>
              </a:rPr>
              <a:t>Faster computation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Faster processors on the routers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Incremental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Dijkstra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algorithm</a:t>
            </a:r>
          </a:p>
          <a:p>
            <a:r>
              <a:rPr lang="en-US" dirty="0">
                <a:latin typeface="Arial" charset="0"/>
              </a:rPr>
              <a:t>Faster forwarding-table update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Data structures supporting incremental updates</a:t>
            </a:r>
          </a:p>
        </p:txBody>
      </p:sp>
    </p:spTree>
    <p:extLst>
      <p:ext uri="{BB962C8B-B14F-4D97-AF65-F5344CB8AC3E}">
        <p14:creationId xmlns:p14="http://schemas.microsoft.com/office/powerpoint/2010/main" val="162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Assignment #</a:t>
            </a:r>
            <a:r>
              <a:rPr lang="en-US" dirty="0"/>
              <a:t>2</a:t>
            </a:r>
            <a:r>
              <a:rPr lang="en-US" dirty="0" smtClean="0"/>
              <a:t> is posted, due March 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r>
              <a:rPr lang="en-US" dirty="0" smtClean="0"/>
              <a:t>Quiz 2 on Thursday @ 11:00am </a:t>
            </a:r>
          </a:p>
          <a:p>
            <a:endParaRPr lang="en-US" dirty="0"/>
          </a:p>
          <a:p>
            <a:r>
              <a:rPr lang="en-US" dirty="0" smtClean="0"/>
              <a:t>Friday Discussion: Assignment 2 Clinic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A10F-1B2C-564A-8529-6A1B9B53CF7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51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Context and Terminology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89" y="22860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179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89" y="5737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9" y="48227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51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8" idx="0"/>
          </p:cNvCxnSpPr>
          <p:nvPr/>
        </p:nvCxnSpPr>
        <p:spPr bwMode="auto">
          <a:xfrm flipV="1">
            <a:off x="3131095" y="5334000"/>
            <a:ext cx="450305" cy="403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486400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3962400" y="2667000"/>
            <a:ext cx="2743200" cy="609600"/>
          </a:xfrm>
          <a:prstGeom prst="round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685800" y="457200"/>
            <a:ext cx="7239000" cy="838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b="0" dirty="0">
                <a:solidFill>
                  <a:schemeClr val="bg1"/>
                </a:solidFill>
              </a:rPr>
              <a:t/>
            </a:r>
            <a:br>
              <a:rPr lang="en-US" b="0" dirty="0">
                <a:solidFill>
                  <a:schemeClr val="bg1"/>
                </a:solidFill>
              </a:rPr>
            </a:br>
            <a:r>
              <a:rPr lang="en-US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657600" y="2209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620000" y="33528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096000" y="4800600"/>
            <a:ext cx="1219200" cy="838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95400"/>
            <a:ext cx="3505200" cy="2590800"/>
            <a:chOff x="2438400" y="1295400"/>
            <a:chExt cx="3505200" cy="25908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>
              <a:off x="3962400" y="1295400"/>
              <a:ext cx="152400" cy="25908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19600" y="1371600"/>
              <a:ext cx="1524000" cy="198120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5715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Context and Terminology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89" y="228600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179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189" y="5737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89" y="48227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51180"/>
            <a:ext cx="595811" cy="5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276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FF6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8" idx="0"/>
          </p:cNvCxnSpPr>
          <p:nvPr/>
        </p:nvCxnSpPr>
        <p:spPr bwMode="auto">
          <a:xfrm flipV="1">
            <a:off x="3131095" y="5334000"/>
            <a:ext cx="450305" cy="4031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33725"/>
            <a:ext cx="381000" cy="2857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>
            <a:off x="2590800" y="3362325"/>
            <a:ext cx="5334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oup 37"/>
          <p:cNvGrpSpPr>
            <a:grpSpLocks/>
          </p:cNvGrpSpPr>
          <p:nvPr/>
        </p:nvGrpSpPr>
        <p:grpSpPr bwMode="auto">
          <a:xfrm>
            <a:off x="762000" y="3125787"/>
            <a:ext cx="533400" cy="227013"/>
            <a:chOff x="885372" y="3276600"/>
            <a:chExt cx="1172028" cy="228600"/>
          </a:xfrm>
        </p:grpSpPr>
        <p:sp>
          <p:nvSpPr>
            <p:cNvPr id="64" name="Rectangle 63"/>
            <p:cNvSpPr/>
            <p:nvPr/>
          </p:nvSpPr>
          <p:spPr>
            <a:xfrm>
              <a:off x="885372" y="3276600"/>
              <a:ext cx="867455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" dirty="0"/>
                <a:t>111010010</a:t>
              </a:r>
              <a:endParaRPr lang="en-US" sz="8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04869"/>
              </p:ext>
            </p:extLst>
          </p:nvPr>
        </p:nvGraphicFramePr>
        <p:xfrm>
          <a:off x="1629592" y="24384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570767"/>
              </p:ext>
            </p:extLst>
          </p:nvPr>
        </p:nvGraphicFramePr>
        <p:xfrm>
          <a:off x="2286000" y="28194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02588"/>
              </p:ext>
            </p:extLst>
          </p:nvPr>
        </p:nvGraphicFramePr>
        <p:xfrm>
          <a:off x="3153592" y="28956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81489"/>
              </p:ext>
            </p:extLst>
          </p:nvPr>
        </p:nvGraphicFramePr>
        <p:xfrm>
          <a:off x="3305992" y="3695693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68978"/>
              </p:ext>
            </p:extLst>
          </p:nvPr>
        </p:nvGraphicFramePr>
        <p:xfrm>
          <a:off x="3886200" y="4000493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85623"/>
              </p:ext>
            </p:extLst>
          </p:nvPr>
        </p:nvGraphicFramePr>
        <p:xfrm>
          <a:off x="4648200" y="35814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82408"/>
              </p:ext>
            </p:extLst>
          </p:nvPr>
        </p:nvGraphicFramePr>
        <p:xfrm>
          <a:off x="5668192" y="32766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68630"/>
              </p:ext>
            </p:extLst>
          </p:nvPr>
        </p:nvGraphicFramePr>
        <p:xfrm>
          <a:off x="6506392" y="3810000"/>
          <a:ext cx="275408" cy="34290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75408"/>
              </a:tblGrid>
              <a:tr h="152405">
                <a:tc>
                  <a:txBody>
                    <a:bodyPr/>
                    <a:lstStyle/>
                    <a:p>
                      <a:pPr algn="ctr"/>
                      <a:r>
                        <a:rPr lang="en-US" sz="100" dirty="0" smtClean="0">
                          <a:solidFill>
                            <a:schemeClr val="bg1"/>
                          </a:solidFill>
                        </a:rPr>
                        <a:t>Destination </a:t>
                      </a:r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2">
                <a:tc>
                  <a:txBody>
                    <a:bodyPr/>
                    <a:lstStyle/>
                    <a:p>
                      <a:pPr algn="ctr"/>
                      <a:endParaRPr 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75789" y="5391090"/>
            <a:ext cx="582211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0090"/>
                </a:solidFill>
              </a:rPr>
              <a:t>MIT</a:t>
            </a:r>
            <a:endParaRPr lang="en-US" sz="1800" b="0" dirty="0">
              <a:solidFill>
                <a:srgbClr val="000090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228600" y="5334000"/>
            <a:ext cx="8229600" cy="12954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Internet routing protocols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</a:rPr>
              <a:t>are responsible for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constructing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and updating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2400" b="0" dirty="0" smtClean="0">
                <a:solidFill>
                  <a:schemeClr val="bg1"/>
                </a:solidFill>
              </a:rPr>
              <a:t>the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forwarding tables at routers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22860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439E-6 -1.5848E-6 L 0.0686 -0.01599 L 0.1372 0.03893 L 0.22282 0.02294 L 0.23497 0.12118 L 0.30687 0.14875 L 0.39267 0.1235 L 0.50938 0.06858 L 0.59673 0.18536 " pathEditMode="relative" ptsTypes="AAAAAAAAA">
                                      <p:cBhvr>
                                        <p:cTn id="11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100" dirty="0"/>
              <a:t>Last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253" y="1875831"/>
            <a:ext cx="8465540" cy="4657961"/>
          </a:xfrm>
        </p:spPr>
        <p:txBody>
          <a:bodyPr/>
          <a:lstStyle/>
          <a:p>
            <a:r>
              <a:rPr lang="en-US" dirty="0" smtClean="0"/>
              <a:t>Forwarding: “data plane” 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rgbClr val="800080"/>
                </a:solidFill>
              </a:rPr>
              <a:t>Directing one data packet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rgbClr val="800080"/>
                </a:solidFill>
              </a:rPr>
              <a:t>Each router using local routing state</a:t>
            </a:r>
            <a:endParaRPr lang="en-US" dirty="0">
              <a:solidFill>
                <a:srgbClr val="800080"/>
              </a:solidFill>
            </a:endParaRPr>
          </a:p>
          <a:p>
            <a:r>
              <a:rPr lang="en-US" dirty="0" smtClean="0"/>
              <a:t>Routing: “control </a:t>
            </a:r>
            <a:r>
              <a:rPr lang="en-US" dirty="0"/>
              <a:t>plane” 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rgbClr val="800080"/>
                </a:solidFill>
              </a:rPr>
              <a:t>Computing the forwarding tables that guide packets</a:t>
            </a:r>
          </a:p>
          <a:p>
            <a:pPr lvl="1">
              <a:spcBef>
                <a:spcPts val="703"/>
              </a:spcBef>
            </a:pPr>
            <a:r>
              <a:rPr lang="en-US" dirty="0" smtClean="0">
                <a:solidFill>
                  <a:srgbClr val="800080"/>
                </a:solidFill>
              </a:rPr>
              <a:t>Jointly computed by routers using a distributed protocol</a:t>
            </a:r>
            <a:br>
              <a:rPr lang="en-US" dirty="0" smtClean="0">
                <a:solidFill>
                  <a:srgbClr val="800080"/>
                </a:solidFill>
              </a:rPr>
            </a:br>
            <a:endParaRPr lang="en-US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2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100" dirty="0"/>
              <a:t>Last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8253" y="1875831"/>
            <a:ext cx="8465540" cy="4657961"/>
          </a:xfrm>
        </p:spPr>
        <p:txBody>
          <a:bodyPr/>
          <a:lstStyle/>
          <a:p>
            <a:r>
              <a:rPr lang="en-US" dirty="0" smtClean="0"/>
              <a:t>Two correctness conditions for routing state: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deadends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loops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60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Protocols: High Level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2"/>
            <a:ext cx="9067800" cy="4986337"/>
          </a:xfrm>
        </p:spPr>
        <p:txBody>
          <a:bodyPr/>
          <a:lstStyle/>
          <a:p>
            <a:r>
              <a:rPr lang="en-US" sz="2400" dirty="0" smtClean="0"/>
              <a:t>Routing protocols implement the core function of a network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Establish paths between nodes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Part </a:t>
            </a:r>
            <a:r>
              <a:rPr lang="en-US" dirty="0">
                <a:solidFill>
                  <a:srgbClr val="000090"/>
                </a:solidFill>
              </a:rPr>
              <a:t>of the network’s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control plane</a:t>
            </a:r>
            <a:r>
              <a:rPr lang="en-US" dirty="0"/>
              <a:t>” </a:t>
            </a:r>
          </a:p>
          <a:p>
            <a:endParaRPr lang="en-US" sz="2400" dirty="0" smtClean="0"/>
          </a:p>
          <a:p>
            <a:r>
              <a:rPr lang="en-US" sz="2400" dirty="0" smtClean="0"/>
              <a:t>Network modeled as a graph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Routers are graph vertices 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Links are edges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Edges have an associated “cost”</a:t>
            </a:r>
          </a:p>
          <a:p>
            <a:pPr lvl="2"/>
            <a:r>
              <a:rPr lang="en-US" dirty="0" smtClean="0">
                <a:solidFill>
                  <a:srgbClr val="000090"/>
                </a:solidFill>
              </a:rPr>
              <a:t>e.g., distance, loss  </a:t>
            </a:r>
            <a:br>
              <a:rPr lang="en-US" dirty="0" smtClean="0">
                <a:solidFill>
                  <a:srgbClr val="000090"/>
                </a:solidFill>
              </a:rPr>
            </a:br>
            <a:endParaRPr lang="en-US" dirty="0" smtClean="0">
              <a:solidFill>
                <a:srgbClr val="000090"/>
              </a:solidFill>
            </a:endParaRPr>
          </a:p>
          <a:p>
            <a:r>
              <a:rPr lang="en-US" sz="2400" dirty="0" smtClean="0"/>
              <a:t>Goal: compute a “good” path from source to destination</a:t>
            </a:r>
          </a:p>
          <a:p>
            <a:pPr lvl="1"/>
            <a:r>
              <a:rPr lang="en-US" dirty="0" smtClean="0">
                <a:solidFill>
                  <a:srgbClr val="000090"/>
                </a:solidFill>
              </a:rPr>
              <a:t>“good” usually means the shortest (least cost) path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90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724525" y="2971800"/>
            <a:ext cx="3419475" cy="2286000"/>
            <a:chOff x="3066" y="1107"/>
            <a:chExt cx="2250" cy="1409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066" y="1107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02" y="1656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461" y="1683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768" y="1689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933" y="1674"/>
              <a:ext cx="504" cy="600"/>
            </a:xfrm>
            <a:custGeom>
              <a:avLst/>
              <a:gdLst>
                <a:gd name="T0" fmla="*/ 0 w 378"/>
                <a:gd name="T1" fmla="*/ 174 h 174"/>
                <a:gd name="T2" fmla="*/ 378 w 378"/>
                <a:gd name="T3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620" y="2022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939" y="230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348" y="1980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933" y="1614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4608" y="1611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291" y="1182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46"/>
            <p:cNvGrpSpPr>
              <a:grpSpLocks/>
            </p:cNvGrpSpPr>
            <p:nvPr/>
          </p:nvGrpSpPr>
          <p:grpSpPr bwMode="auto">
            <a:xfrm>
              <a:off x="3187" y="1796"/>
              <a:ext cx="212" cy="231"/>
              <a:chOff x="2950" y="2441"/>
              <a:chExt cx="215" cy="231"/>
            </a:xfrm>
          </p:grpSpPr>
          <p:sp>
            <p:nvSpPr>
              <p:cNvPr id="74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48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A</a:t>
                </a:r>
              </a:p>
            </p:txBody>
          </p:sp>
        </p:grp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>
              <a:off x="4357" y="2180"/>
              <a:ext cx="212" cy="231"/>
              <a:chOff x="2950" y="2441"/>
              <a:chExt cx="215" cy="231"/>
            </a:xfrm>
          </p:grpSpPr>
          <p:sp>
            <p:nvSpPr>
              <p:cNvPr id="72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51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E</a:t>
                </a:r>
              </a:p>
            </p:txBody>
          </p:sp>
        </p:grpSp>
        <p:grpSp>
          <p:nvGrpSpPr>
            <p:cNvPr id="50" name="Group 52"/>
            <p:cNvGrpSpPr>
              <a:grpSpLocks/>
            </p:cNvGrpSpPr>
            <p:nvPr/>
          </p:nvGrpSpPr>
          <p:grpSpPr bwMode="auto">
            <a:xfrm>
              <a:off x="3673" y="2177"/>
              <a:ext cx="220" cy="231"/>
              <a:chOff x="2947" y="2441"/>
              <a:chExt cx="223" cy="231"/>
            </a:xfrm>
          </p:grpSpPr>
          <p:sp>
            <p:nvSpPr>
              <p:cNvPr id="70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54"/>
              <p:cNvSpPr txBox="1">
                <a:spLocks noChangeArrowheads="1"/>
              </p:cNvSpPr>
              <p:nvPr/>
            </p:nvSpPr>
            <p:spPr bwMode="auto">
              <a:xfrm>
                <a:off x="2947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D</a:t>
                </a:r>
              </a:p>
            </p:txBody>
          </p:sp>
        </p:grpSp>
        <p:grpSp>
          <p:nvGrpSpPr>
            <p:cNvPr id="51" name="Group 55"/>
            <p:cNvGrpSpPr>
              <a:grpSpLocks/>
            </p:cNvGrpSpPr>
            <p:nvPr/>
          </p:nvGrpSpPr>
          <p:grpSpPr bwMode="auto">
            <a:xfrm>
              <a:off x="4347" y="1490"/>
              <a:ext cx="220" cy="231"/>
              <a:chOff x="2946" y="2441"/>
              <a:chExt cx="223" cy="231"/>
            </a:xfrm>
          </p:grpSpPr>
          <p:sp>
            <p:nvSpPr>
              <p:cNvPr id="68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57"/>
              <p:cNvSpPr txBox="1">
                <a:spLocks noChangeArrowheads="1"/>
              </p:cNvSpPr>
              <p:nvPr/>
            </p:nvSpPr>
            <p:spPr bwMode="auto">
              <a:xfrm>
                <a:off x="2946" y="2441"/>
                <a:ext cx="22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C</a:t>
                </a:r>
              </a:p>
            </p:txBody>
          </p:sp>
        </p:grpSp>
        <p:grpSp>
          <p:nvGrpSpPr>
            <p:cNvPr id="52" name="Group 58"/>
            <p:cNvGrpSpPr>
              <a:grpSpLocks/>
            </p:cNvGrpSpPr>
            <p:nvPr/>
          </p:nvGrpSpPr>
          <p:grpSpPr bwMode="auto">
            <a:xfrm>
              <a:off x="3667" y="1490"/>
              <a:ext cx="212" cy="231"/>
              <a:chOff x="2950" y="2441"/>
              <a:chExt cx="215" cy="231"/>
            </a:xfrm>
          </p:grpSpPr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Text Box 60"/>
              <p:cNvSpPr txBox="1">
                <a:spLocks noChangeArrowheads="1"/>
              </p:cNvSpPr>
              <p:nvPr/>
            </p:nvSpPr>
            <p:spPr bwMode="auto">
              <a:xfrm>
                <a:off x="2950" y="2441"/>
                <a:ext cx="21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B</a:t>
                </a:r>
              </a:p>
            </p:txBody>
          </p:sp>
        </p:grpSp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4934" y="1838"/>
              <a:ext cx="204" cy="231"/>
              <a:chOff x="2954" y="2441"/>
              <a:chExt cx="207" cy="231"/>
            </a:xfrm>
          </p:grpSpPr>
          <p:sp>
            <p:nvSpPr>
              <p:cNvPr id="64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63"/>
              <p:cNvSpPr txBox="1">
                <a:spLocks noChangeArrowheads="1"/>
              </p:cNvSpPr>
              <p:nvPr/>
            </p:nvSpPr>
            <p:spPr bwMode="auto">
              <a:xfrm>
                <a:off x="2954" y="2441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</a:t>
                </a:r>
              </a:p>
            </p:txBody>
          </p:sp>
        </p:grp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3397" y="16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55" name="Text Box 65"/>
            <p:cNvSpPr txBox="1">
              <a:spLocks noChangeArrowheads="1"/>
            </p:cNvSpPr>
            <p:nvPr/>
          </p:nvSpPr>
          <p:spPr bwMode="auto">
            <a:xfrm>
              <a:off x="3745" y="182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56" name="Text Box 66"/>
            <p:cNvSpPr txBox="1">
              <a:spLocks noChangeArrowheads="1"/>
            </p:cNvSpPr>
            <p:nvPr/>
          </p:nvSpPr>
          <p:spPr bwMode="auto">
            <a:xfrm>
              <a:off x="3310" y="20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1</a:t>
              </a:r>
            </a:p>
          </p:txBody>
        </p:sp>
        <p:sp>
          <p:nvSpPr>
            <p:cNvPr id="57" name="Text Box 67"/>
            <p:cNvSpPr txBox="1">
              <a:spLocks noChangeArrowheads="1"/>
            </p:cNvSpPr>
            <p:nvPr/>
          </p:nvSpPr>
          <p:spPr bwMode="auto">
            <a:xfrm>
              <a:off x="4129" y="19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4066" y="227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1</a:t>
              </a:r>
            </a:p>
          </p:txBody>
        </p:sp>
        <p:sp>
          <p:nvSpPr>
            <p:cNvPr id="59" name="Text Box 69"/>
            <p:cNvSpPr txBox="1">
              <a:spLocks noChangeArrowheads="1"/>
            </p:cNvSpPr>
            <p:nvPr/>
          </p:nvSpPr>
          <p:spPr bwMode="auto">
            <a:xfrm>
              <a:off x="4426" y="184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1</a:t>
              </a:r>
            </a:p>
          </p:txBody>
        </p:sp>
        <p:sp>
          <p:nvSpPr>
            <p:cNvPr id="60" name="Text Box 70"/>
            <p:cNvSpPr txBox="1">
              <a:spLocks noChangeArrowheads="1"/>
            </p:cNvSpPr>
            <p:nvPr/>
          </p:nvSpPr>
          <p:spPr bwMode="auto">
            <a:xfrm>
              <a:off x="4786" y="210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4759" y="156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5</a:t>
              </a:r>
            </a:p>
          </p:txBody>
        </p:sp>
        <p:sp>
          <p:nvSpPr>
            <p:cNvPr id="62" name="Text Box 72"/>
            <p:cNvSpPr txBox="1">
              <a:spLocks noChangeArrowheads="1"/>
            </p:cNvSpPr>
            <p:nvPr/>
          </p:nvSpPr>
          <p:spPr bwMode="auto">
            <a:xfrm>
              <a:off x="4024" y="141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63" name="Text Box 73"/>
            <p:cNvSpPr txBox="1">
              <a:spLocks noChangeArrowheads="1"/>
            </p:cNvSpPr>
            <p:nvPr/>
          </p:nvSpPr>
          <p:spPr bwMode="auto">
            <a:xfrm>
              <a:off x="3673" y="11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8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32711</TotalTime>
  <Words>3466</Words>
  <Application>Microsoft Macintosh PowerPoint</Application>
  <PresentationFormat>On-screen Show (4:3)</PresentationFormat>
  <Paragraphs>1061</Paragraphs>
  <Slides>47</Slides>
  <Notes>27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Network</vt:lpstr>
      <vt:lpstr>Equation</vt:lpstr>
      <vt:lpstr>Chapter 3: Routing  </vt:lpstr>
      <vt:lpstr>Administrivia</vt:lpstr>
      <vt:lpstr>Today</vt:lpstr>
      <vt:lpstr>Many pieces to the network layer</vt:lpstr>
      <vt:lpstr>Context and Terminology</vt:lpstr>
      <vt:lpstr>Context and Terminology</vt:lpstr>
      <vt:lpstr>Last Time</vt:lpstr>
      <vt:lpstr>Last Time</vt:lpstr>
      <vt:lpstr>Routing Protocols: High Level  </vt:lpstr>
      <vt:lpstr>Internet Routing works at two levels</vt:lpstr>
      <vt:lpstr>Outline</vt:lpstr>
      <vt:lpstr>PowerPoint Presentation</vt:lpstr>
      <vt:lpstr>PowerPoint Presentation</vt:lpstr>
      <vt:lpstr>Least-cost path routing</vt:lpstr>
      <vt:lpstr>“Least Cost” Routes</vt:lpstr>
      <vt:lpstr>Two Routing Algorithms  </vt:lpstr>
      <vt:lpstr>Link-State</vt:lpstr>
      <vt:lpstr>Link State Routing</vt:lpstr>
      <vt:lpstr>Link State Routing</vt:lpstr>
      <vt:lpstr>Link State Routing</vt:lpstr>
      <vt:lpstr>How to Compute Routes</vt:lpstr>
      <vt:lpstr>“Least Cost” Routes</vt:lpstr>
      <vt:lpstr>Dijkstra’s Shortest Path Algorithm</vt:lpstr>
      <vt:lpstr>Example</vt:lpstr>
      <vt:lpstr>Notation</vt:lpstr>
      <vt:lpstr>Dijkstra’s Algorithm</vt:lpstr>
      <vt:lpstr>Intuition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Example: Dijkstra’s Algorithm</vt:lpstr>
      <vt:lpstr>The Forwarding Table</vt:lpstr>
      <vt:lpstr>Link State Routing: Issues? </vt:lpstr>
      <vt:lpstr>Scalability:</vt:lpstr>
      <vt:lpstr>Flooding: Suppress Duplicates</vt:lpstr>
      <vt:lpstr>Flooding: Making it Reliable</vt:lpstr>
      <vt:lpstr>Flooding: When to Flood</vt:lpstr>
      <vt:lpstr>Convergence</vt:lpstr>
      <vt:lpstr>Convergence Delay</vt:lpstr>
      <vt:lpstr>Issue#2: Transient Disruptions</vt:lpstr>
      <vt:lpstr>Reducing Convergence Delay</vt:lpstr>
      <vt:lpstr>Administrivia</vt:lpstr>
    </vt:vector>
  </TitlesOfParts>
  <Company>ICSI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122: Computer Networks</dc:title>
  <cp:lastModifiedBy>Alefiya Hussain</cp:lastModifiedBy>
  <cp:revision>1312</cp:revision>
  <cp:lastPrinted>2013-09-07T22:41:40Z</cp:lastPrinted>
  <dcterms:created xsi:type="dcterms:W3CDTF">2010-08-30T13:51:03Z</dcterms:created>
  <dcterms:modified xsi:type="dcterms:W3CDTF">2016-02-16T19:02:27Z</dcterms:modified>
</cp:coreProperties>
</file>