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431" r:id="rId2"/>
    <p:sldId id="1216" r:id="rId3"/>
    <p:sldId id="1217" r:id="rId4"/>
    <p:sldId id="1302" r:id="rId5"/>
    <p:sldId id="1223" r:id="rId6"/>
    <p:sldId id="1225" r:id="rId7"/>
    <p:sldId id="1226" r:id="rId8"/>
    <p:sldId id="1227" r:id="rId9"/>
    <p:sldId id="1228" r:id="rId10"/>
    <p:sldId id="1293" r:id="rId11"/>
    <p:sldId id="1224" r:id="rId12"/>
    <p:sldId id="1230" r:id="rId13"/>
    <p:sldId id="1294" r:id="rId14"/>
    <p:sldId id="1232" r:id="rId15"/>
    <p:sldId id="1233" r:id="rId16"/>
    <p:sldId id="1234" r:id="rId17"/>
    <p:sldId id="1235" r:id="rId18"/>
    <p:sldId id="1236" r:id="rId19"/>
    <p:sldId id="1298" r:id="rId20"/>
    <p:sldId id="1231" r:id="rId21"/>
    <p:sldId id="1237" r:id="rId22"/>
    <p:sldId id="1290" r:id="rId23"/>
    <p:sldId id="1270" r:id="rId24"/>
    <p:sldId id="1271" r:id="rId25"/>
    <p:sldId id="1296" r:id="rId26"/>
    <p:sldId id="1272" r:id="rId27"/>
    <p:sldId id="1273" r:id="rId28"/>
    <p:sldId id="1274" r:id="rId29"/>
    <p:sldId id="1275" r:id="rId30"/>
    <p:sldId id="1276" r:id="rId31"/>
    <p:sldId id="1277" r:id="rId32"/>
    <p:sldId id="1297" r:id="rId33"/>
    <p:sldId id="1278" r:id="rId34"/>
    <p:sldId id="1239" r:id="rId35"/>
    <p:sldId id="1300" r:id="rId36"/>
    <p:sldId id="1279" r:id="rId37"/>
    <p:sldId id="1281" r:id="rId38"/>
    <p:sldId id="1303" r:id="rId39"/>
    <p:sldId id="1284" r:id="rId40"/>
    <p:sldId id="1283" r:id="rId41"/>
    <p:sldId id="1285" r:id="rId42"/>
    <p:sldId id="1286" r:id="rId43"/>
    <p:sldId id="1292" r:id="rId44"/>
    <p:sldId id="1242" r:id="rId45"/>
    <p:sldId id="1243" r:id="rId46"/>
    <p:sldId id="1244" r:id="rId47"/>
    <p:sldId id="1245" r:id="rId48"/>
    <p:sldId id="1246" r:id="rId49"/>
    <p:sldId id="1287" r:id="rId50"/>
    <p:sldId id="1288" r:id="rId51"/>
    <p:sldId id="1289" r:id="rId52"/>
    <p:sldId id="1304" r:id="rId53"/>
    <p:sldId id="1305" r:id="rId54"/>
    <p:sldId id="1306" r:id="rId55"/>
    <p:sldId id="1307" r:id="rId56"/>
    <p:sldId id="1308" r:id="rId57"/>
    <p:sldId id="1309" r:id="rId58"/>
    <p:sldId id="1310" r:id="rId59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3478" autoAdjust="0"/>
  </p:normalViewPr>
  <p:slideViewPr>
    <p:cSldViewPr>
      <p:cViewPr>
        <p:scale>
          <a:sx n="94" d="100"/>
          <a:sy n="94" d="100"/>
        </p:scale>
        <p:origin x="-8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50E72D9-2E4F-6B44-8F11-CE6AA1C43E1B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9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AD94C4A-3AC1-7348-853D-72E41CBBFB82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FC33C67-3A26-4B4C-A1F6-16771664FCBA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B871EB-5C4B-044D-B449-4650714033A5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C4F68E-2C62-554F-9085-4EB0F44760B5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ECE046-2009-284B-991D-6AEAD235ED8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Transport Layer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2296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 353 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Transport Design Issues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85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6362"/>
            <a:ext cx="8991600" cy="1173162"/>
          </a:xfrm>
        </p:spPr>
        <p:txBody>
          <a:bodyPr/>
          <a:lstStyle/>
          <a:p>
            <a:r>
              <a:rPr lang="en-US" dirty="0" smtClean="0"/>
              <a:t>Context: Applications and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1"/>
            <a:ext cx="8534400" cy="5181600"/>
          </a:xfrm>
        </p:spPr>
        <p:txBody>
          <a:bodyPr/>
          <a:lstStyle/>
          <a:p>
            <a:r>
              <a:rPr lang="en-US" sz="2400" dirty="0" smtClean="0"/>
              <a:t>Socket: software abstraction by which an application process exchanges network messages with the (transport layer in the) operating system </a:t>
            </a:r>
          </a:p>
          <a:p>
            <a:pPr lvl="1"/>
            <a:r>
              <a:rPr lang="en-US" sz="2000" dirty="0" err="1" smtClean="0">
                <a:solidFill>
                  <a:srgbClr val="000090"/>
                </a:solidFill>
              </a:rPr>
              <a:t>socketID</a:t>
            </a:r>
            <a:r>
              <a:rPr lang="en-US" sz="2000" dirty="0" smtClean="0">
                <a:solidFill>
                  <a:srgbClr val="000090"/>
                </a:solidFill>
              </a:rPr>
              <a:t> = socket(…, </a:t>
            </a:r>
            <a:r>
              <a:rPr lang="en-US" sz="2000" dirty="0" err="1" smtClean="0">
                <a:solidFill>
                  <a:srgbClr val="000090"/>
                </a:solidFill>
              </a:rPr>
              <a:t>socket.TYPE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lvl="1"/>
            <a:r>
              <a:rPr lang="en-US" sz="2000" dirty="0" err="1" smtClean="0">
                <a:solidFill>
                  <a:srgbClr val="000090"/>
                </a:solidFill>
              </a:rPr>
              <a:t>socketID.sendto</a:t>
            </a:r>
            <a:r>
              <a:rPr lang="en-US" sz="2000" dirty="0" smtClean="0">
                <a:solidFill>
                  <a:srgbClr val="000090"/>
                </a:solidFill>
              </a:rPr>
              <a:t>(message, …)  </a:t>
            </a:r>
          </a:p>
          <a:p>
            <a:pPr lvl="1"/>
            <a:r>
              <a:rPr lang="en-US" sz="2000" dirty="0" err="1" smtClean="0">
                <a:solidFill>
                  <a:srgbClr val="000090"/>
                </a:solidFill>
              </a:rPr>
              <a:t>socketID.recvfrom</a:t>
            </a:r>
            <a:r>
              <a:rPr lang="en-US" sz="2000" dirty="0" smtClean="0">
                <a:solidFill>
                  <a:srgbClr val="000090"/>
                </a:solidFill>
              </a:rPr>
              <a:t>(…) </a:t>
            </a:r>
          </a:p>
          <a:p>
            <a:pPr lvl="1"/>
            <a:r>
              <a:rPr lang="en-US" sz="2000" dirty="0" smtClean="0"/>
              <a:t>will cover in detail after midterm</a:t>
            </a:r>
          </a:p>
          <a:p>
            <a:endParaRPr lang="en-US" sz="2400" dirty="0" smtClean="0"/>
          </a:p>
          <a:p>
            <a:r>
              <a:rPr lang="en-US" sz="2400" dirty="0" smtClean="0"/>
              <a:t>Two important types of sockets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UDP socket: </a:t>
            </a:r>
            <a:r>
              <a:rPr lang="en-US" sz="2000" dirty="0">
                <a:solidFill>
                  <a:srgbClr val="000090"/>
                </a:solidFill>
              </a:rPr>
              <a:t>TYPE is SOCK_DGRAM 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sym typeface="Wingdings"/>
              </a:rPr>
              <a:t>TCP socket: </a:t>
            </a:r>
            <a:r>
              <a:rPr lang="en-US" sz="2000" dirty="0">
                <a:solidFill>
                  <a:srgbClr val="000090"/>
                </a:solidFill>
                <a:sym typeface="Wingdings"/>
              </a:rPr>
              <a:t>TYPE is </a:t>
            </a:r>
            <a:r>
              <a:rPr lang="en-US" sz="2000" dirty="0" smtClean="0">
                <a:solidFill>
                  <a:srgbClr val="000090"/>
                </a:solidFill>
                <a:sym typeface="Wingdings"/>
              </a:rPr>
              <a:t>SOCK_STREAM</a:t>
            </a:r>
          </a:p>
          <a:p>
            <a:pPr lvl="1"/>
            <a:endParaRPr lang="en-US" sz="2000" dirty="0">
              <a:solidFill>
                <a:srgbClr val="00009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202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Ports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915400" cy="4267200"/>
          </a:xfrm>
        </p:spPr>
        <p:txBody>
          <a:bodyPr/>
          <a:lstStyle/>
          <a:p>
            <a:r>
              <a:rPr lang="en-US" sz="2400" dirty="0" smtClean="0"/>
              <a:t>Problem: deciding </a:t>
            </a:r>
            <a:r>
              <a:rPr lang="en-US" sz="2400" dirty="0"/>
              <a:t>which </a:t>
            </a:r>
            <a:r>
              <a:rPr lang="en-US" sz="2400" dirty="0" smtClean="0"/>
              <a:t>app (socket) gets </a:t>
            </a:r>
            <a:r>
              <a:rPr lang="en-US" sz="2400" dirty="0"/>
              <a:t>which </a:t>
            </a:r>
            <a:r>
              <a:rPr lang="en-US" sz="2400" dirty="0" smtClean="0"/>
              <a:t>packets</a:t>
            </a:r>
          </a:p>
          <a:p>
            <a:pPr lvl="4"/>
            <a:endParaRPr lang="en-US" sz="1400" dirty="0"/>
          </a:p>
          <a:p>
            <a:pPr marL="342900" lvl="1" indent="-342900">
              <a:buClr>
                <a:schemeClr val="tx2"/>
              </a:buClr>
            </a:pPr>
            <a:r>
              <a:rPr lang="en-US" sz="2400" dirty="0"/>
              <a:t>Solution: </a:t>
            </a:r>
            <a:r>
              <a:rPr lang="en-US" b="1" i="1" dirty="0">
                <a:solidFill>
                  <a:srgbClr val="FF0000"/>
                </a:solidFill>
              </a:rPr>
              <a:t>port</a:t>
            </a:r>
            <a:r>
              <a:rPr lang="en-US" dirty="0"/>
              <a:t> </a:t>
            </a:r>
            <a:r>
              <a:rPr lang="en-US" dirty="0" smtClean="0"/>
              <a:t>as a transport </a:t>
            </a:r>
            <a:r>
              <a:rPr lang="en-US" dirty="0"/>
              <a:t>layer </a:t>
            </a:r>
            <a:r>
              <a:rPr lang="en-US" dirty="0" smtClean="0"/>
              <a:t>identifier (16 bits)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dirty="0" smtClean="0"/>
              <a:t>packet carries source/destination </a:t>
            </a:r>
            <a:r>
              <a:rPr lang="en-US" dirty="0"/>
              <a:t>port </a:t>
            </a:r>
            <a:r>
              <a:rPr lang="en-US" dirty="0" smtClean="0"/>
              <a:t>numbers in transport header </a:t>
            </a:r>
            <a:endParaRPr lang="en-US" i="1" dirty="0">
              <a:solidFill>
                <a:srgbClr val="FF0000"/>
              </a:solidFill>
            </a:endParaRPr>
          </a:p>
          <a:p>
            <a:pPr marL="3078163" lvl="8" indent="-342900"/>
            <a:endParaRPr lang="en-US" dirty="0" smtClean="0"/>
          </a:p>
          <a:p>
            <a:r>
              <a:rPr lang="en-US" sz="2400" dirty="0" smtClean="0"/>
              <a:t>OS stores mapping between sockets </a:t>
            </a:r>
            <a:r>
              <a:rPr lang="en-US" sz="2400" dirty="0" smtClean="0">
                <a:solidFill>
                  <a:srgbClr val="000000"/>
                </a:solidFill>
              </a:rPr>
              <a:t>and ports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Port: in packets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Socket: in OS</a:t>
            </a:r>
          </a:p>
          <a:p>
            <a:pPr lvl="5"/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2400" dirty="0" smtClean="0"/>
              <a:t>For UDP ports </a:t>
            </a:r>
            <a:r>
              <a:rPr lang="en-US" sz="2000" dirty="0" smtClean="0"/>
              <a:t>(SOCK_DGRAM)</a:t>
            </a:r>
          </a:p>
          <a:p>
            <a:pPr lvl="1"/>
            <a:r>
              <a:rPr lang="en-US" sz="2000" dirty="0" smtClean="0"/>
              <a:t>OS stores (local port, local IP address) </a:t>
            </a:r>
            <a:r>
              <a:rPr lang="en-US" sz="2000" dirty="0" smtClean="0">
                <a:sym typeface="Wingdings"/>
              </a:rPr>
              <a:t> socket</a:t>
            </a:r>
            <a:endParaRPr lang="en-US" sz="2000" dirty="0">
              <a:sym typeface="Wingdings"/>
            </a:endParaRPr>
          </a:p>
          <a:p>
            <a:pPr lvl="6"/>
            <a:endParaRPr lang="en-US" sz="1400" dirty="0" smtClean="0">
              <a:sym typeface="Wingdings"/>
            </a:endParaRPr>
          </a:p>
          <a:p>
            <a:r>
              <a:rPr lang="en-US" sz="2400" dirty="0" smtClean="0"/>
              <a:t>For TCP ports </a:t>
            </a:r>
            <a:r>
              <a:rPr lang="en-US" sz="2000" dirty="0" smtClean="0"/>
              <a:t>(SOCK_STREAM)</a:t>
            </a:r>
          </a:p>
          <a:p>
            <a:pPr lvl="1"/>
            <a:r>
              <a:rPr lang="en-US" sz="2000" dirty="0" smtClean="0"/>
              <a:t>OS stores </a:t>
            </a:r>
            <a:r>
              <a:rPr lang="en-US" sz="2000" dirty="0" smtClean="0">
                <a:sym typeface="Wingdings"/>
              </a:rPr>
              <a:t>(local port, local IP, remote port, remote IP)  socket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2398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915400" cy="4267200"/>
          </a:xfrm>
        </p:spPr>
        <p:txBody>
          <a:bodyPr/>
          <a:lstStyle/>
          <a:p>
            <a:r>
              <a:rPr lang="en-US" dirty="0" smtClean="0"/>
              <a:t>Why the difference?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 socket</a:t>
            </a:r>
            <a:endParaRPr lang="en-US" dirty="0"/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(local port, local IP, remote port, remote </a:t>
            </a:r>
            <a:r>
              <a:rPr lang="en-US" dirty="0" smtClean="0"/>
              <a:t>IP </a:t>
            </a:r>
            <a:r>
              <a:rPr lang="en-US" dirty="0">
                <a:sym typeface="Wingdings"/>
              </a:rPr>
              <a:t>) </a:t>
            </a:r>
            <a:r>
              <a:rPr lang="en-US" dirty="0" smtClean="0"/>
              <a:t> </a:t>
            </a:r>
            <a:r>
              <a:rPr lang="en-US" dirty="0"/>
              <a:t>socket</a:t>
            </a:r>
          </a:p>
          <a:p>
            <a:endParaRPr lang="en-US" dirty="0"/>
          </a:p>
          <a:p>
            <a:r>
              <a:rPr lang="en-US" dirty="0"/>
              <a:t>Why do you need to include </a:t>
            </a:r>
            <a:r>
              <a:rPr lang="en-US" dirty="0" smtClean="0"/>
              <a:t>local IP?</a:t>
            </a:r>
          </a:p>
          <a:p>
            <a:endParaRPr lang="en-US" dirty="0"/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5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3"/>
          <p:cNvSpPr>
            <a:spLocks noChangeArrowheads="1"/>
          </p:cNvSpPr>
          <p:nvPr/>
        </p:nvSpPr>
        <p:spPr bwMode="auto">
          <a:xfrm>
            <a:off x="1447800" y="3784600"/>
            <a:ext cx="6002338" cy="6350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9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0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1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2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3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4" name="Rectangle 12"/>
          <p:cNvSpPr>
            <a:spLocks noChangeArrowheads="1"/>
          </p:cNvSpPr>
          <p:nvPr/>
        </p:nvSpPr>
        <p:spPr bwMode="auto">
          <a:xfrm>
            <a:off x="1419225" y="592138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5" name="Rectangle 13"/>
          <p:cNvSpPr>
            <a:spLocks noChangeArrowheads="1"/>
          </p:cNvSpPr>
          <p:nvPr/>
        </p:nvSpPr>
        <p:spPr bwMode="auto">
          <a:xfrm>
            <a:off x="2190750" y="514350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6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2397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398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9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0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1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2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3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2404" name="Rectangle 22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5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6" name="Line 24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7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8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9" name="Rectangle 27"/>
          <p:cNvSpPr>
            <a:spLocks noChangeArrowheads="1"/>
          </p:cNvSpPr>
          <p:nvPr/>
        </p:nvSpPr>
        <p:spPr bwMode="auto">
          <a:xfrm>
            <a:off x="3762375" y="40386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10" name="Rectangle 29"/>
          <p:cNvSpPr>
            <a:spLocks noChangeArrowheads="1"/>
          </p:cNvSpPr>
          <p:nvPr/>
        </p:nvSpPr>
        <p:spPr bwMode="auto">
          <a:xfrm>
            <a:off x="1435100" y="4430713"/>
            <a:ext cx="6002338" cy="2122487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11" name="Rectangle 30"/>
          <p:cNvSpPr>
            <a:spLocks noChangeArrowheads="1"/>
          </p:cNvSpPr>
          <p:nvPr/>
        </p:nvSpPr>
        <p:spPr bwMode="auto">
          <a:xfrm>
            <a:off x="3908425" y="5310188"/>
            <a:ext cx="1057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97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4" name="Rectangle 3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4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6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7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8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9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0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1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3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4444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4445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46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7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9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0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1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4452" name="Rectangle 21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3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4" name="Line 23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5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6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7" name="Rectangle 27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Rectangle 12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0" name="Rectangle 13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6491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6492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493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4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6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7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6499" name="Rectangle 22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6500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01" name="Line 24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503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1033254" name="AutoShape 38"/>
          <p:cNvCxnSpPr>
            <a:cxnSpLocks noChangeShapeType="1"/>
            <a:stCxn id="276498" idx="3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05" name="Rectangle 40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06" name="Rectangle 41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7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2"/>
          <p:cNvSpPr>
            <a:spLocks noChangeArrowheads="1"/>
          </p:cNvSpPr>
          <p:nvPr/>
        </p:nvSpPr>
        <p:spPr bwMode="auto">
          <a:xfrm>
            <a:off x="1416050" y="3810000"/>
            <a:ext cx="6002338" cy="1371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0" name="Rectangle 3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2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3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4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5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6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7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8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39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8540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8541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42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3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4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5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6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8548" name="Rectangle 21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8549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0" name="Line 23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1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2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3" name="Rectangle 26"/>
          <p:cNvSpPr>
            <a:spLocks noChangeArrowheads="1"/>
          </p:cNvSpPr>
          <p:nvPr/>
        </p:nvSpPr>
        <p:spPr bwMode="auto">
          <a:xfrm>
            <a:off x="1420813" y="5181600"/>
            <a:ext cx="6002337" cy="12954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54" name="Rectangle 27"/>
          <p:cNvSpPr>
            <a:spLocks noChangeArrowheads="1"/>
          </p:cNvSpPr>
          <p:nvPr/>
        </p:nvSpPr>
        <p:spPr bwMode="auto">
          <a:xfrm>
            <a:off x="3894138" y="5715000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5" name="Line 28"/>
          <p:cNvSpPr>
            <a:spLocks noChangeShapeType="1"/>
          </p:cNvSpPr>
          <p:nvPr/>
        </p:nvSpPr>
        <p:spPr bwMode="auto">
          <a:xfrm>
            <a:off x="1435100" y="4495800"/>
            <a:ext cx="59674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6" name="Line 29"/>
          <p:cNvSpPr>
            <a:spLocks noChangeShapeType="1"/>
          </p:cNvSpPr>
          <p:nvPr/>
        </p:nvSpPr>
        <p:spPr bwMode="auto">
          <a:xfrm>
            <a:off x="4414838" y="38100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7" name="Rectangle 30"/>
          <p:cNvSpPr>
            <a:spLocks noChangeArrowheads="1"/>
          </p:cNvSpPr>
          <p:nvPr/>
        </p:nvSpPr>
        <p:spPr bwMode="auto">
          <a:xfrm>
            <a:off x="1905000" y="3962400"/>
            <a:ext cx="1930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Source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8" name="Rectangle 31"/>
          <p:cNvSpPr>
            <a:spLocks noChangeArrowheads="1"/>
          </p:cNvSpPr>
          <p:nvPr/>
        </p:nvSpPr>
        <p:spPr bwMode="auto">
          <a:xfrm>
            <a:off x="4800600" y="3962400"/>
            <a:ext cx="2347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Destination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9" name="Rectangle 33"/>
          <p:cNvSpPr>
            <a:spLocks noChangeArrowheads="1"/>
          </p:cNvSpPr>
          <p:nvPr/>
        </p:nvSpPr>
        <p:spPr bwMode="auto">
          <a:xfrm>
            <a:off x="2951163" y="4648200"/>
            <a:ext cx="3038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More transport header fields ….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78560" name="AutoShape 34"/>
          <p:cNvCxnSpPr>
            <a:cxnSpLocks noChangeShapeType="1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5148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Recap: Multiplexing and </a:t>
            </a:r>
            <a:r>
              <a:rPr lang="en-US" sz="3200" dirty="0" err="1" smtClean="0">
                <a:latin typeface="Helvetica" charset="0"/>
                <a:ea typeface="ＭＳ Ｐゴシック" charset="0"/>
                <a:cs typeface="ＭＳ Ｐゴシック" charset="0"/>
              </a:rPr>
              <a:t>Demultiplexing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58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762" y="1981200"/>
            <a:ext cx="8529638" cy="5030788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Host receives IP </a:t>
            </a:r>
            <a:r>
              <a:rPr lang="en-US" sz="2400" dirty="0" smtClean="0">
                <a:latin typeface="Arial" charset="0"/>
              </a:rPr>
              <a:t>packets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IP header has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source and destination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IP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Transport Layer header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has source and destination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number 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Host </a:t>
            </a:r>
            <a:r>
              <a:rPr lang="en-US" sz="2400" dirty="0">
                <a:latin typeface="Arial" charset="0"/>
              </a:rPr>
              <a:t>uses IP addresses and port numbers to direct the </a:t>
            </a:r>
            <a:r>
              <a:rPr lang="en-US" sz="2400" dirty="0" smtClean="0">
                <a:latin typeface="Arial" charset="0"/>
              </a:rPr>
              <a:t>message </a:t>
            </a:r>
            <a:r>
              <a:rPr lang="en-US" sz="2400" dirty="0">
                <a:latin typeface="Arial" charset="0"/>
              </a:rPr>
              <a:t>to appropriate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socket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UDP maps local destination port and address to socket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TCP maps address pair and port pair to socket</a:t>
            </a:r>
          </a:p>
        </p:txBody>
      </p:sp>
    </p:spTree>
    <p:extLst>
      <p:ext uri="{BB962C8B-B14F-4D97-AF65-F5344CB8AC3E}">
        <p14:creationId xmlns:p14="http://schemas.microsoft.com/office/powerpoint/2010/main" val="381344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Lecture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ports</a:t>
            </a:r>
          </a:p>
          <a:p>
            <a:endParaRPr lang="en-US" dirty="0" smtClean="0"/>
          </a:p>
          <a:p>
            <a:r>
              <a:rPr lang="en-US" dirty="0" smtClean="0"/>
              <a:t>UDP</a:t>
            </a:r>
          </a:p>
          <a:p>
            <a:endParaRPr lang="en-US" dirty="0" smtClean="0"/>
          </a:p>
          <a:p>
            <a:r>
              <a:rPr lang="en-US" dirty="0" smtClean="0"/>
              <a:t>Reliable Transport</a:t>
            </a:r>
          </a:p>
          <a:p>
            <a:endParaRPr lang="en-US" dirty="0"/>
          </a:p>
          <a:p>
            <a:r>
              <a:rPr lang="en-US" dirty="0" smtClean="0"/>
              <a:t>Next lecture: Details of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The Transport Layer</a:t>
            </a:r>
          </a:p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(brief review from last lecture)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on 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915400" cy="4800600"/>
          </a:xfrm>
        </p:spPr>
        <p:txBody>
          <a:bodyPr/>
          <a:lstStyle/>
          <a:p>
            <a:r>
              <a:rPr lang="en-US" sz="2400" dirty="0" smtClean="0"/>
              <a:t>Separate </a:t>
            </a:r>
            <a:r>
              <a:rPr lang="en-US" sz="2400" dirty="0"/>
              <a:t>16-bit port address space for UDP and TCP</a:t>
            </a:r>
          </a:p>
          <a:p>
            <a:pPr lvl="1"/>
            <a:endParaRPr lang="en-US" i="1" dirty="0" smtClean="0"/>
          </a:p>
          <a:p>
            <a:r>
              <a:rPr lang="en-US" sz="2400" dirty="0" smtClean="0"/>
              <a:t>“Well known” </a:t>
            </a:r>
            <a:r>
              <a:rPr lang="en-US" sz="2400" dirty="0"/>
              <a:t>ports</a:t>
            </a:r>
            <a:r>
              <a:rPr lang="en-US" sz="2400" i="1" dirty="0"/>
              <a:t> </a:t>
            </a:r>
            <a:r>
              <a:rPr lang="en-US" sz="2400" dirty="0"/>
              <a:t>(0-1023): everyone agrees </a:t>
            </a:r>
            <a:r>
              <a:rPr lang="en-US" sz="2400" dirty="0" smtClean="0"/>
              <a:t>which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services run on these ports</a:t>
            </a:r>
          </a:p>
          <a:p>
            <a:pPr lvl="1"/>
            <a:r>
              <a:rPr lang="en-US" sz="2000" dirty="0"/>
              <a:t>e.g., ssh:22, http:</a:t>
            </a:r>
            <a:r>
              <a:rPr lang="en-US" sz="2000" dirty="0" smtClean="0"/>
              <a:t>80</a:t>
            </a:r>
          </a:p>
          <a:p>
            <a:pPr lvl="1"/>
            <a:r>
              <a:rPr lang="en-US" sz="2000" dirty="0" smtClean="0"/>
              <a:t>helps client know server’s port</a:t>
            </a:r>
          </a:p>
          <a:p>
            <a:pPr lvl="1"/>
            <a:r>
              <a:rPr lang="en-US" sz="2000" dirty="0" smtClean="0"/>
              <a:t>Services can listen on well-known port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Ephemeral </a:t>
            </a:r>
            <a:r>
              <a:rPr lang="en-US" sz="2400" dirty="0"/>
              <a:t>ports (most 1024-65535)</a:t>
            </a:r>
            <a:r>
              <a:rPr lang="en-US" sz="2400" dirty="0" smtClean="0"/>
              <a:t>: given </a:t>
            </a:r>
            <a:r>
              <a:rPr lang="en-US" sz="2400" dirty="0"/>
              <a:t>to </a:t>
            </a:r>
            <a:r>
              <a:rPr lang="en-US" sz="2400" dirty="0" smtClean="0"/>
              <a:t>clients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73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UDP: </a:t>
            </a:r>
            <a:r>
              <a:rPr lang="en-US" sz="3200" dirty="0">
                <a:latin typeface="Arial" charset="0"/>
              </a:rPr>
              <a:t>User Datagram Protocol 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Lightweight communication between processes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Avoid overhead and delays of ordered, reliable delivery</a:t>
            </a: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UDP described in RFC </a:t>
            </a:r>
            <a:r>
              <a:rPr lang="en-US" sz="2400" dirty="0">
                <a:latin typeface="Arial" charset="0"/>
              </a:rPr>
              <a:t>768 </a:t>
            </a:r>
            <a:r>
              <a:rPr lang="en-US" sz="2400" dirty="0" smtClean="0">
                <a:latin typeface="Arial" charset="0"/>
              </a:rPr>
              <a:t>– (1980</a:t>
            </a:r>
            <a:r>
              <a:rPr lang="en-US" sz="2400" dirty="0">
                <a:latin typeface="Arial" charset="0"/>
              </a:rPr>
              <a:t>!)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Destination IP address and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port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support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demultiplexing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Optional error checking on the packet contents</a:t>
            </a:r>
          </a:p>
          <a:p>
            <a:pPr lvl="2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800" dirty="0">
                <a:latin typeface="Comic Sans MS" charset="0"/>
                <a:ea typeface="Arial" charset="0"/>
                <a:cs typeface="Arial" charset="0"/>
              </a:rPr>
              <a:t>checksum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 field = 0 means </a:t>
            </a:r>
            <a:r>
              <a:rPr lang="ja-JP" altLang="en-US" sz="18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1800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sz="18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ea typeface="Arial" charset="0"/>
                <a:cs typeface="Arial" charset="0"/>
              </a:rPr>
              <a:t>t verify checksum</a:t>
            </a:r>
            <a:r>
              <a:rPr lang="ja-JP" altLang="en-US" sz="18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1800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0" y="4953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Comic Sans MS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Comic Sans MS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570163" y="5576888"/>
              <a:ext cx="1295400" cy="36671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Comic Sans MS" charset="0"/>
                </a:rPr>
                <a:t>checksum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522788" y="5576888"/>
              <a:ext cx="895350" cy="36671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Comic Sans MS" charset="0"/>
                </a:rPr>
                <a:t>length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Comic Sans MS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25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229600" cy="441166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IP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packets are addressed to a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host but end-to-end communication is between application processes at  hosts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Need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 way to decide which packets go to which applications (mux/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demux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IP </a:t>
            </a:r>
            <a:r>
              <a:rPr lang="en-US" dirty="0"/>
              <a:t>provides a </a:t>
            </a:r>
            <a:r>
              <a:rPr lang="en-US" dirty="0" smtClean="0"/>
              <a:t>weak </a:t>
            </a:r>
            <a:r>
              <a:rPr lang="en-US" dirty="0"/>
              <a:t>service model (</a:t>
            </a:r>
            <a:r>
              <a:rPr lang="en-US" i="1" dirty="0"/>
              <a:t>best-effort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can be </a:t>
            </a:r>
            <a:r>
              <a:rPr lang="en-US" dirty="0" smtClean="0"/>
              <a:t>corrupted, delayed</a:t>
            </a:r>
            <a:r>
              <a:rPr lang="en-US" dirty="0"/>
              <a:t>, dropped, reordered, </a:t>
            </a:r>
            <a:r>
              <a:rPr lang="en-US" dirty="0" smtClean="0"/>
              <a:t>duplicated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3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047999"/>
            <a:ext cx="3276600" cy="30829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@Sender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7999"/>
            <a:ext cx="3276600" cy="30829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@Receiver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wait for packets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077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In a perfect world, reliable transport is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9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In a perfect world, reliable transport is easy</a:t>
            </a:r>
          </a:p>
          <a:p>
            <a:r>
              <a:rPr lang="en-US" b="0" dirty="0" smtClean="0"/>
              <a:t>All the bad things best-effort can do</a:t>
            </a:r>
          </a:p>
          <a:p>
            <a:pPr lvl="1"/>
            <a:r>
              <a:rPr lang="en-US" b="0" dirty="0"/>
              <a:t>a packet is corrupted (bit errors)</a:t>
            </a:r>
          </a:p>
          <a:p>
            <a:pPr lvl="1"/>
            <a:r>
              <a:rPr lang="en-US" b="0" dirty="0"/>
              <a:t>a packet is lost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a packet is delayed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packets are reordered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>
                <a:solidFill>
                  <a:srgbClr val="000090"/>
                </a:solidFill>
              </a:rPr>
              <a:t>)</a:t>
            </a:r>
            <a:endParaRPr lang="en-US" b="0" dirty="0"/>
          </a:p>
          <a:p>
            <a:pPr lvl="1"/>
            <a:r>
              <a:rPr lang="en-US" b="0" dirty="0"/>
              <a:t>a packet is duplicated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/>
              <a:t>)</a:t>
            </a:r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9639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Mechanisms for coping with bad events</a:t>
            </a:r>
          </a:p>
          <a:p>
            <a:pPr lvl="1"/>
            <a:r>
              <a:rPr lang="en-US" b="0" dirty="0" smtClean="0"/>
              <a:t>Checksums: to detect corruption</a:t>
            </a:r>
          </a:p>
          <a:p>
            <a:pPr lvl="1"/>
            <a:r>
              <a:rPr lang="en-US" b="0" dirty="0" smtClean="0"/>
              <a:t>ACKs: receiver tells sender that it received packet</a:t>
            </a:r>
          </a:p>
          <a:p>
            <a:pPr lvl="1"/>
            <a:r>
              <a:rPr lang="en-US" b="0" dirty="0" smtClean="0"/>
              <a:t>NACK: receiver tells sender it did not receive packet</a:t>
            </a:r>
          </a:p>
          <a:p>
            <a:pPr lvl="1"/>
            <a:r>
              <a:rPr lang="en-US" b="0" dirty="0" smtClean="0"/>
              <a:t>Sequence numbers: a way to identify packets</a:t>
            </a:r>
          </a:p>
          <a:p>
            <a:pPr lvl="1"/>
            <a:r>
              <a:rPr lang="en-US" b="0" dirty="0" smtClean="0"/>
              <a:t>Retransmissions: sender resends packets</a:t>
            </a:r>
          </a:p>
          <a:p>
            <a:pPr lvl="1"/>
            <a:r>
              <a:rPr lang="en-US" b="0" dirty="0" smtClean="0"/>
              <a:t>Timeouts: a way of deciding when to resend a packet</a:t>
            </a:r>
          </a:p>
          <a:p>
            <a:pPr lvl="1"/>
            <a:r>
              <a:rPr lang="en-US" b="0" i="1" dirty="0" smtClean="0"/>
              <a:t>Forward error correction: a way to mask errors without retransmission</a:t>
            </a:r>
          </a:p>
          <a:p>
            <a:pPr lvl="1"/>
            <a:r>
              <a:rPr lang="en-US" b="0" i="1" dirty="0" smtClean="0"/>
              <a:t>Network encoding: an efficient way to repair errors</a:t>
            </a:r>
          </a:p>
          <a:p>
            <a:pPr lvl="1"/>
            <a:r>
              <a:rPr lang="en-US" b="0" dirty="0" smtClean="0"/>
              <a:t>….</a:t>
            </a:r>
          </a:p>
          <a:p>
            <a:pPr lvl="1"/>
            <a:endParaRPr lang="en-US" b="0" dirty="0"/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2189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Corruption 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08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1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Corruption 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08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5715000"/>
            <a:ext cx="6705600" cy="6858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715000"/>
            <a:ext cx="8229600" cy="6858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64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1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Loss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9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Loss (of </a:t>
            </a:r>
            <a:r>
              <a:rPr lang="en-US" sz="3600" dirty="0" err="1" smtClean="0"/>
              <a:t>ack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Review: Transport Layer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</a:t>
            </a:r>
            <a:r>
              <a:rPr lang="en-US" dirty="0" smtClean="0">
                <a:solidFill>
                  <a:srgbClr val="FF0000"/>
                </a:solidFill>
              </a:rPr>
              <a:t>at end-hosts</a:t>
            </a:r>
            <a:r>
              <a:rPr lang="en-US" dirty="0" smtClean="0">
                <a:solidFill>
                  <a:srgbClr val="660066"/>
                </a:solidFill>
              </a:rPr>
              <a:t>, </a:t>
            </a:r>
            <a:r>
              <a:rPr lang="en-US" dirty="0" smtClean="0"/>
              <a:t>between the application and network layer </a:t>
            </a:r>
            <a:endParaRPr lang="en-US" dirty="0"/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53263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53265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53267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53271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53273" name="AutoShape 26"/>
          <p:cNvCxnSpPr>
            <a:cxnSpLocks noChangeShapeType="1"/>
            <a:stCxn id="53257" idx="3"/>
            <a:endCxn id="53271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4" name="AutoShape 27"/>
          <p:cNvCxnSpPr>
            <a:cxnSpLocks noChangeShapeType="1"/>
            <a:stCxn id="53255" idx="3"/>
            <a:endCxn id="53269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5" name="AutoShape 28"/>
          <p:cNvCxnSpPr>
            <a:cxnSpLocks noChangeShapeType="1"/>
            <a:stCxn id="53253" idx="3"/>
            <a:endCxn id="53267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6" name="AutoShape 29"/>
          <p:cNvCxnSpPr>
            <a:cxnSpLocks noChangeShapeType="1"/>
            <a:stCxn id="53271" idx="3"/>
            <a:endCxn id="53265" idx="1"/>
          </p:cNvCxnSpPr>
          <p:nvPr/>
        </p:nvCxnSpPr>
        <p:spPr bwMode="auto">
          <a:xfrm>
            <a:off x="5500688" y="5143500"/>
            <a:ext cx="976312" cy="127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7" name="AutoShape 30"/>
          <p:cNvCxnSpPr>
            <a:cxnSpLocks noChangeShapeType="1"/>
            <a:stCxn id="53269" idx="3"/>
            <a:endCxn id="53263" idx="1"/>
          </p:cNvCxnSpPr>
          <p:nvPr/>
        </p:nvCxnSpPr>
        <p:spPr bwMode="auto">
          <a:xfrm>
            <a:off x="5500688" y="4762500"/>
            <a:ext cx="976312" cy="127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8" name="AutoShape 31"/>
          <p:cNvCxnSpPr>
            <a:cxnSpLocks noChangeShapeType="1"/>
            <a:stCxn id="53267" idx="3"/>
            <a:endCxn id="53261" idx="1"/>
          </p:cNvCxnSpPr>
          <p:nvPr/>
        </p:nvCxnSpPr>
        <p:spPr bwMode="auto">
          <a:xfrm>
            <a:off x="5500688" y="4381500"/>
            <a:ext cx="976312" cy="127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9" name="AutoShape 32"/>
          <p:cNvCxnSpPr>
            <a:cxnSpLocks noChangeShapeType="1"/>
            <a:stCxn id="53251" idx="3"/>
            <a:endCxn id="53259" idx="1"/>
          </p:cNvCxnSpPr>
          <p:nvPr/>
        </p:nvCxnSpPr>
        <p:spPr bwMode="auto">
          <a:xfrm>
            <a:off x="2770188" y="4000500"/>
            <a:ext cx="3706812" cy="127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280" name="Group 33"/>
          <p:cNvGrpSpPr>
            <a:grpSpLocks/>
          </p:cNvGrpSpPr>
          <p:nvPr/>
        </p:nvGrpSpPr>
        <p:grpSpPr bwMode="auto">
          <a:xfrm>
            <a:off x="1066800" y="3441700"/>
            <a:ext cx="7113588" cy="396875"/>
            <a:chOff x="647" y="2280"/>
            <a:chExt cx="4481" cy="250"/>
          </a:xfrm>
          <a:solidFill>
            <a:srgbClr val="CCFFFF"/>
          </a:solidFill>
        </p:grpSpPr>
        <p:sp>
          <p:nvSpPr>
            <p:cNvPr id="53285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Application</a:t>
              </a:r>
            </a:p>
          </p:txBody>
        </p:sp>
        <p:sp>
          <p:nvSpPr>
            <p:cNvPr id="53287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53289" name="AutoShape 38"/>
            <p:cNvCxnSpPr>
              <a:cxnSpLocks noChangeShapeType="1"/>
              <a:stCxn id="53285" idx="3"/>
              <a:endCxn id="53288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/>
          </p:spPr>
        </p:cxnSp>
      </p:grpSp>
      <p:sp>
        <p:nvSpPr>
          <p:cNvPr id="53281" name="Text Box 39"/>
          <p:cNvSpPr txBox="1">
            <a:spLocks noChangeArrowheads="1"/>
          </p:cNvSpPr>
          <p:nvPr/>
        </p:nvSpPr>
        <p:spPr bwMode="auto">
          <a:xfrm>
            <a:off x="1339162" y="6246643"/>
            <a:ext cx="1157076" cy="45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660066"/>
                </a:solidFill>
                <a:latin typeface="Arial" charset="0"/>
              </a:rPr>
              <a:t>Host A</a:t>
            </a:r>
          </a:p>
        </p:txBody>
      </p:sp>
      <p:sp>
        <p:nvSpPr>
          <p:cNvPr id="53282" name="Text Box 40"/>
          <p:cNvSpPr txBox="1">
            <a:spLocks noChangeArrowheads="1"/>
          </p:cNvSpPr>
          <p:nvPr/>
        </p:nvSpPr>
        <p:spPr bwMode="auto">
          <a:xfrm>
            <a:off x="6826842" y="6170443"/>
            <a:ext cx="1174158" cy="45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660066"/>
                </a:solidFill>
                <a:latin typeface="Arial" charset="0"/>
              </a:rPr>
              <a:t>Host B</a:t>
            </a:r>
          </a:p>
        </p:txBody>
      </p:sp>
      <p:sp>
        <p:nvSpPr>
          <p:cNvPr id="53283" name="Text Box 41"/>
          <p:cNvSpPr txBox="1">
            <a:spLocks noChangeArrowheads="1"/>
          </p:cNvSpPr>
          <p:nvPr/>
        </p:nvSpPr>
        <p:spPr bwMode="auto">
          <a:xfrm>
            <a:off x="4121446" y="5943600"/>
            <a:ext cx="1174158" cy="45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660066"/>
                </a:solidFill>
                <a:latin typeface="Arial" charset="0"/>
              </a:rPr>
              <a:t>Router</a:t>
            </a:r>
          </a:p>
        </p:txBody>
      </p:sp>
      <p:sp>
        <p:nvSpPr>
          <p:cNvPr id="53284" name="Freeform 42"/>
          <p:cNvSpPr>
            <a:spLocks/>
          </p:cNvSpPr>
          <p:nvPr/>
        </p:nvSpPr>
        <p:spPr bwMode="auto">
          <a:xfrm>
            <a:off x="2590801" y="3429000"/>
            <a:ext cx="4114800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 bwMode="auto">
          <a:xfrm>
            <a:off x="762000" y="3581400"/>
            <a:ext cx="22860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172200" y="3581400"/>
            <a:ext cx="22860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pic>
        <p:nvPicPr>
          <p:cNvPr id="47" name="Picture 5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486400"/>
            <a:ext cx="914400" cy="55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10200"/>
            <a:ext cx="85017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10200"/>
            <a:ext cx="85017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1821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Loss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990600" y="5943600"/>
            <a:ext cx="7467600" cy="6858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retx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. 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8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(to detect bit errors) </a:t>
            </a:r>
          </a:p>
          <a:p>
            <a:r>
              <a:rPr lang="en-US" dirty="0" smtClean="0"/>
              <a:t>timers (to detect loss)</a:t>
            </a:r>
          </a:p>
          <a:p>
            <a:r>
              <a:rPr lang="en-US" dirty="0" smtClean="0"/>
              <a:t>acknowledgements (positive or negative)</a:t>
            </a:r>
          </a:p>
          <a:p>
            <a:r>
              <a:rPr lang="en-US" dirty="0" smtClean="0"/>
              <a:t>sequence numbers (to deal with duplicates)</a:t>
            </a:r>
          </a:p>
          <a:p>
            <a:endParaRPr lang="en-US" dirty="0"/>
          </a:p>
          <a:p>
            <a:r>
              <a:rPr lang="en-US" dirty="0" smtClean="0"/>
              <a:t>But we haven’t put them together into a coherent design…</a:t>
            </a:r>
          </a:p>
        </p:txBody>
      </p:sp>
    </p:spTree>
    <p:extLst>
      <p:ext uri="{BB962C8B-B14F-4D97-AF65-F5344CB8AC3E}">
        <p14:creationId xmlns:p14="http://schemas.microsoft.com/office/powerpoint/2010/main" val="73618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Designing Reliable Transport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53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29200"/>
            <a:ext cx="8229600" cy="1524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 have a correct reliable transport protocol! </a:t>
            </a:r>
          </a:p>
          <a:p>
            <a:r>
              <a:rPr lang="en-US" dirty="0" smtClean="0"/>
              <a:t>Probably the world’s most inefficient one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why?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0"/>
            <a:ext cx="4038600" cy="3082925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b="0" dirty="0" smtClean="0">
                <a:solidFill>
                  <a:srgbClr val="000090"/>
                </a:solidFill>
              </a:rPr>
              <a:t>@Sender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send packet(I); (re)set timer; wait for </a:t>
            </a:r>
            <a:r>
              <a:rPr lang="en-US" sz="2200" b="0" dirty="0" err="1" smtClean="0">
                <a:solidFill>
                  <a:srgbClr val="000090"/>
                </a:solidFill>
              </a:rPr>
              <a:t>ack</a:t>
            </a:r>
            <a:endParaRPr lang="en-US" sz="2200" b="0" dirty="0" smtClean="0">
              <a:solidFill>
                <a:srgbClr val="000090"/>
              </a:solidFill>
            </a:endParaRP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If (ACK) </a:t>
            </a:r>
          </a:p>
          <a:p>
            <a:pPr lvl="2"/>
            <a:r>
              <a:rPr lang="en-US" sz="2200" b="0" dirty="0" smtClean="0">
                <a:solidFill>
                  <a:srgbClr val="000090"/>
                </a:solidFill>
              </a:rPr>
              <a:t>I++; repeat</a:t>
            </a:r>
          </a:p>
          <a:p>
            <a:pPr lvl="1"/>
            <a:r>
              <a:rPr lang="en-US" sz="2200" b="0" dirty="0">
                <a:solidFill>
                  <a:srgbClr val="000090"/>
                </a:solidFill>
              </a:rPr>
              <a:t>I</a:t>
            </a:r>
            <a:r>
              <a:rPr lang="en-US" sz="2200" b="0" dirty="0" smtClean="0">
                <a:solidFill>
                  <a:srgbClr val="000090"/>
                </a:solidFill>
              </a:rPr>
              <a:t>f (NACK or TIMEOUT)</a:t>
            </a:r>
          </a:p>
          <a:p>
            <a:pPr lvl="2"/>
            <a:r>
              <a:rPr lang="en-US" sz="2200" b="0" dirty="0" smtClean="0">
                <a:solidFill>
                  <a:srgbClr val="000090"/>
                </a:solidFill>
              </a:rPr>
              <a:t>repeat</a:t>
            </a:r>
          </a:p>
          <a:p>
            <a:pPr lvl="1"/>
            <a:endParaRPr lang="en-US" b="0" dirty="0">
              <a:solidFill>
                <a:srgbClr val="000090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0"/>
            <a:ext cx="4114800" cy="3082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b="0" dirty="0" smtClean="0">
                <a:solidFill>
                  <a:srgbClr val="000090"/>
                </a:solidFill>
              </a:rPr>
              <a:t>@Receiver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wait for packet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if packet is OK, send ACK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else, send NACK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repeat</a:t>
            </a:r>
            <a:endParaRPr lang="en-US" sz="2200" b="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0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959225" y="5791200"/>
            <a:ext cx="2895600" cy="457200"/>
          </a:xfrm>
        </p:spPr>
        <p:txBody>
          <a:bodyPr/>
          <a:lstStyle/>
          <a:p>
            <a:fld id="{FA14D17A-C218-2B4F-99DB-2A56245705DB}" type="slidenum">
              <a:rPr lang="en-US"/>
              <a:pPr/>
              <a:t>34</a:t>
            </a:fld>
            <a:endParaRPr lang="en-US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</a:t>
            </a:r>
            <a:r>
              <a:rPr lang="en-US" dirty="0" smtClean="0"/>
              <a:t>Wait is Inefficient </a:t>
            </a:r>
            <a:endParaRPr lang="en-US" dirty="0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5638801" y="3809999"/>
            <a:ext cx="3429000" cy="1313966"/>
          </a:xfrm>
          <a:prstGeom prst="rect">
            <a:avLst/>
          </a:prstGeom>
          <a:solidFill>
            <a:srgbClr val="E6EC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latin typeface="+mn-lt"/>
              </a:rPr>
              <a:t>If TRANS </a:t>
            </a:r>
            <a:r>
              <a:rPr lang="en-US" sz="2000" b="0" dirty="0">
                <a:latin typeface="+mn-lt"/>
              </a:rPr>
              <a:t>&lt;&lt; </a:t>
            </a:r>
            <a:r>
              <a:rPr lang="en-US" sz="2000" b="0" dirty="0" smtClean="0">
                <a:latin typeface="+mn-lt"/>
              </a:rPr>
              <a:t>RTT then</a:t>
            </a:r>
          </a:p>
          <a:p>
            <a:pPr algn="l" eaLnBrk="1" hangingPunct="1"/>
            <a:endParaRPr lang="en-US" sz="2000" b="0" dirty="0">
              <a:latin typeface="+mn-lt"/>
            </a:endParaRPr>
          </a:p>
          <a:p>
            <a:pPr algn="l" eaLnBrk="1" hangingPunct="1"/>
            <a:r>
              <a:rPr lang="en-US" sz="2000" b="0" dirty="0" smtClean="0">
                <a:latin typeface="+mn-lt"/>
              </a:rPr>
              <a:t>Throughput ~ DATA/RTT</a:t>
            </a:r>
          </a:p>
          <a:p>
            <a:pPr algn="l" eaLnBrk="1" hangingPunct="1"/>
            <a:endParaRPr lang="en-US" sz="2000" b="0" dirty="0">
              <a:latin typeface="+mn-lt"/>
            </a:endParaRP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255434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endParaRPr lang="en-US" dirty="0"/>
          </a:p>
          <a:p>
            <a:r>
              <a:rPr lang="en-US" dirty="0" smtClean="0"/>
              <a:t>How does receiver </a:t>
            </a:r>
            <a:r>
              <a:rPr lang="en-US" dirty="0" err="1" smtClean="0"/>
              <a:t>ack</a:t>
            </a:r>
            <a:r>
              <a:rPr lang="en-US" dirty="0" smtClean="0"/>
              <a:t>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endParaRPr lang="en-US" dirty="0"/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GBN</a:t>
            </a:r>
          </a:p>
          <a:p>
            <a:pPr lvl="1"/>
            <a:r>
              <a:rPr lang="en-US" dirty="0" smtClean="0"/>
              <a:t>Selective 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153400" cy="468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window</a:t>
            </a:r>
            <a:r>
              <a:rPr lang="en-US" sz="2400" dirty="0"/>
              <a:t>  = set of adjacent sequence </a:t>
            </a:r>
            <a:r>
              <a:rPr lang="en-US" sz="2400" dirty="0" smtClean="0"/>
              <a:t>numbers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size of the set is the </a:t>
            </a:r>
            <a:r>
              <a:rPr lang="en-US" sz="2000" dirty="0">
                <a:solidFill>
                  <a:srgbClr val="0000FF"/>
                </a:solidFill>
              </a:rPr>
              <a:t>window </a:t>
            </a:r>
            <a:r>
              <a:rPr lang="en-US" sz="2000" dirty="0" smtClean="0">
                <a:solidFill>
                  <a:srgbClr val="0000FF"/>
                </a:solidFill>
              </a:rPr>
              <a:t>size</a:t>
            </a:r>
            <a:r>
              <a:rPr lang="en-US" sz="2000" i="1" dirty="0" smtClean="0"/>
              <a:t>; </a:t>
            </a:r>
            <a:r>
              <a:rPr lang="en-US" sz="2000" dirty="0" smtClean="0"/>
              <a:t>assume </a:t>
            </a:r>
            <a:r>
              <a:rPr lang="en-US" sz="2000" dirty="0"/>
              <a:t>window size is 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endParaRPr lang="en-US" i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General idea: send up to </a:t>
            </a:r>
            <a:r>
              <a:rPr lang="en-US" sz="2400" i="1" dirty="0"/>
              <a:t>n</a:t>
            </a:r>
            <a:r>
              <a:rPr lang="en-US" sz="2400" dirty="0" smtClean="0"/>
              <a:t> packets at a time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Sender </a:t>
            </a:r>
            <a:r>
              <a:rPr lang="en-US" sz="2000" dirty="0"/>
              <a:t>can send packets in its </a:t>
            </a:r>
            <a:r>
              <a:rPr lang="en-US" sz="2000" dirty="0" smtClean="0"/>
              <a:t>window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Receiver </a:t>
            </a:r>
            <a:r>
              <a:rPr lang="en-US" sz="2000" dirty="0"/>
              <a:t>can accept packets in its </a:t>
            </a:r>
            <a:r>
              <a:rPr lang="en-US" sz="2000" dirty="0" smtClean="0"/>
              <a:t>window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Window of acceptable packets “slides” on successful reception/acknowledgement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Window contains all packets that might still be in transit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Sliding window often called “packets in flight”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8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Let </a:t>
            </a:r>
            <a:r>
              <a:rPr lang="en-US" sz="2000" dirty="0"/>
              <a:t>A be the </a:t>
            </a:r>
            <a:r>
              <a:rPr lang="en-US" sz="2000" dirty="0">
                <a:solidFill>
                  <a:srgbClr val="0000FF"/>
                </a:solidFill>
              </a:rPr>
              <a:t>last </a:t>
            </a:r>
            <a:r>
              <a:rPr lang="en-US" sz="2000" dirty="0" err="1" smtClean="0">
                <a:solidFill>
                  <a:srgbClr val="0000FF"/>
                </a:solidFill>
              </a:rPr>
              <a:t>ack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000" dirty="0" err="1" smtClean="0">
                <a:solidFill>
                  <a:srgbClr val="0000FF"/>
                </a:solidFill>
              </a:rPr>
              <a:t>d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packet of sender without gap</a:t>
            </a:r>
            <a:r>
              <a:rPr lang="en-US" sz="2000" dirty="0"/>
              <a:t>; then window of sender = {A+1, A+2, …, </a:t>
            </a:r>
            <a:r>
              <a:rPr lang="en-US" sz="2000" dirty="0" err="1"/>
              <a:t>A+n</a:t>
            </a:r>
            <a:r>
              <a:rPr lang="en-US" sz="2000" dirty="0"/>
              <a:t>}</a:t>
            </a:r>
            <a:br>
              <a:rPr lang="en-US" sz="2000" dirty="0"/>
            </a:b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Let B be the </a:t>
            </a:r>
            <a:r>
              <a:rPr lang="en-US" sz="2000" dirty="0">
                <a:solidFill>
                  <a:srgbClr val="0000FF"/>
                </a:solidFill>
              </a:rPr>
              <a:t>last received packet without gap</a:t>
            </a:r>
            <a:r>
              <a:rPr lang="en-US" sz="2000" dirty="0"/>
              <a:t> by receiver, then window of receiver = {B+1,…, </a:t>
            </a:r>
            <a:r>
              <a:rPr lang="en-US" sz="2000" dirty="0" err="1"/>
              <a:t>B+n</a:t>
            </a:r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54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MIN[ </a:t>
            </a:r>
            <a:r>
              <a:rPr lang="en-US" dirty="0" err="1" smtClean="0"/>
              <a:t>nDATA</a:t>
            </a:r>
            <a:r>
              <a:rPr lang="en-US" dirty="0" smtClean="0"/>
              <a:t>/RTT, Link Bandwidth]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Compare to Stop and Wait: Data/RTT</a:t>
            </a:r>
          </a:p>
          <a:p>
            <a:endParaRPr lang="en-US" dirty="0"/>
          </a:p>
          <a:p>
            <a:r>
              <a:rPr lang="en-US" dirty="0" smtClean="0"/>
              <a:t>questions: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happens when n gets too large?</a:t>
            </a:r>
          </a:p>
          <a:p>
            <a:pPr lvl="1"/>
            <a:r>
              <a:rPr lang="en-US" dirty="0" smtClean="0"/>
              <a:t>How do we choose n?</a:t>
            </a:r>
          </a:p>
        </p:txBody>
      </p:sp>
    </p:spTree>
    <p:extLst>
      <p:ext uri="{BB962C8B-B14F-4D97-AF65-F5344CB8AC3E}">
        <p14:creationId xmlns:p14="http://schemas.microsoft.com/office/powerpoint/2010/main" val="40103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73162"/>
          </a:xfrm>
        </p:spPr>
        <p:txBody>
          <a:bodyPr/>
          <a:lstStyle/>
          <a:p>
            <a:r>
              <a:rPr lang="en-US" sz="3600" dirty="0" smtClean="0"/>
              <a:t>Acknowledgements w/ Sliding Window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 smtClean="0"/>
              <a:t>cumulative ACKs: ACK </a:t>
            </a:r>
            <a:r>
              <a:rPr lang="en-US" dirty="0"/>
              <a:t>carries next </a:t>
            </a:r>
            <a:r>
              <a:rPr lang="en-US" dirty="0" smtClean="0"/>
              <a:t>in</a:t>
            </a:r>
            <a:r>
              <a:rPr lang="en-US" dirty="0"/>
              <a:t>-order sequence </a:t>
            </a:r>
            <a:r>
              <a:rPr lang="en-US" dirty="0" smtClean="0"/>
              <a:t>number that the receiver expects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6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229600" cy="4411662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en-US" dirty="0"/>
              <a:t>packets are addressed to a </a:t>
            </a:r>
            <a:r>
              <a:rPr lang="en-US" dirty="0" smtClean="0"/>
              <a:t>host but end-to-end communication is between application processes at  hosts</a:t>
            </a:r>
          </a:p>
          <a:p>
            <a:pPr lvl="1"/>
            <a:r>
              <a:rPr lang="en-US" dirty="0" smtClean="0"/>
              <a:t>Need</a:t>
            </a:r>
            <a:r>
              <a:rPr lang="en-US" dirty="0"/>
              <a:t> </a:t>
            </a:r>
            <a:r>
              <a:rPr lang="en-US" dirty="0" smtClean="0"/>
              <a:t>a way to decide which packets go to which applications (mux/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 </a:t>
            </a:r>
            <a:r>
              <a:rPr lang="en-US" dirty="0"/>
              <a:t>provides a </a:t>
            </a:r>
            <a:r>
              <a:rPr lang="en-US" dirty="0" smtClean="0"/>
              <a:t>weak </a:t>
            </a:r>
            <a:r>
              <a:rPr lang="en-US" dirty="0"/>
              <a:t>service model (</a:t>
            </a:r>
            <a:r>
              <a:rPr lang="en-US" i="1" dirty="0"/>
              <a:t>best-effort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can be </a:t>
            </a:r>
            <a:r>
              <a:rPr lang="en-US" dirty="0" smtClean="0"/>
              <a:t>corrupted, delayed</a:t>
            </a:r>
            <a:r>
              <a:rPr lang="en-US" dirty="0"/>
              <a:t>, dropped, reordered, </a:t>
            </a:r>
            <a:r>
              <a:rPr lang="en-US" dirty="0" smtClean="0"/>
              <a:t>duplicated </a:t>
            </a:r>
            <a:endParaRPr lang="en-US" dirty="0"/>
          </a:p>
          <a:p>
            <a:pPr lvl="1"/>
            <a:r>
              <a:rPr lang="en-US" dirty="0" smtClean="0"/>
              <a:t>No guidance on how much traffic to send and when</a:t>
            </a:r>
            <a:endParaRPr lang="en-US" i="1" dirty="0" smtClean="0"/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5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73162"/>
          </a:xfrm>
        </p:spPr>
        <p:txBody>
          <a:bodyPr/>
          <a:lstStyle/>
          <a:p>
            <a:r>
              <a:rPr lang="en-US" dirty="0" smtClean="0"/>
              <a:t>Cumulative Acknowledgements (1)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After receiving B+1, B+2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Receiver sends ACK(B+3) = ACK(B</a:t>
            </a:r>
            <a:r>
              <a:rPr lang="en-US" b="0" baseline="-25000" dirty="0" smtClean="0"/>
              <a:t>new</a:t>
            </a:r>
            <a:r>
              <a:rPr lang="en-US" b="0" dirty="0" smtClean="0"/>
              <a:t>+1)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902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73162"/>
          </a:xfrm>
        </p:spPr>
        <p:txBody>
          <a:bodyPr/>
          <a:lstStyle/>
          <a:p>
            <a:r>
              <a:rPr lang="en-US" dirty="0" smtClean="0"/>
              <a:t>Cumulative Acknowledgements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Receiver sends </a:t>
            </a:r>
            <a:r>
              <a:rPr lang="en-US" b="0" dirty="0" smtClean="0">
                <a:solidFill>
                  <a:srgbClr val="FF0000"/>
                </a:solidFill>
              </a:rPr>
              <a:t>ACK(B+1)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2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73162"/>
          </a:xfrm>
        </p:spPr>
        <p:txBody>
          <a:bodyPr/>
          <a:lstStyle/>
          <a:p>
            <a:r>
              <a:rPr lang="en-US" sz="3600" dirty="0" smtClean="0"/>
              <a:t>Acknowledgements w/ Sliding Window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 smtClean="0"/>
              <a:t>cumulative ACKs: ACK carries next in-order sequence number the receiver expects</a:t>
            </a:r>
          </a:p>
          <a:p>
            <a:pPr lvl="1"/>
            <a:r>
              <a:rPr lang="en-US" dirty="0" smtClean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1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153400" cy="468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Resending packets: two canonical approaches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Go-Back-N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Selective Repeat</a:t>
            </a:r>
          </a:p>
          <a:p>
            <a:pPr marL="0" indent="-4763">
              <a:lnSpc>
                <a:spcPct val="90000"/>
              </a:lnSpc>
              <a:buNone/>
            </a:pPr>
            <a:endParaRPr lang="en-US" dirty="0" smtClean="0"/>
          </a:p>
          <a:p>
            <a:pPr marL="452437" indent="-457200"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any </a:t>
            </a:r>
            <a:r>
              <a:rPr lang="en-US" sz="2400" dirty="0"/>
              <a:t>variants </a:t>
            </a:r>
            <a:r>
              <a:rPr lang="en-US" sz="2400" dirty="0" smtClean="0"/>
              <a:t>that differ in </a:t>
            </a:r>
            <a:r>
              <a:rPr lang="en-US" sz="2400" dirty="0"/>
              <a:t>implementation </a:t>
            </a:r>
            <a:r>
              <a:rPr lang="en-US" sz="2400" dirty="0" smtClean="0"/>
              <a:t>details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45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71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GBN Example with Errors</a:t>
            </a:r>
          </a:p>
        </p:txBody>
      </p:sp>
      <p:sp>
        <p:nvSpPr>
          <p:cNvPr id="1149957" name="Text Box 5"/>
          <p:cNvSpPr txBox="1">
            <a:spLocks noChangeArrowheads="1"/>
          </p:cNvSpPr>
          <p:nvPr/>
        </p:nvSpPr>
        <p:spPr bwMode="auto">
          <a:xfrm>
            <a:off x="2799908" y="1438275"/>
            <a:ext cx="3580255" cy="46165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49958" name="Line 6"/>
          <p:cNvSpPr>
            <a:spLocks noChangeShapeType="1"/>
          </p:cNvSpPr>
          <p:nvPr/>
        </p:nvSpPr>
        <p:spPr bwMode="auto">
          <a:xfrm>
            <a:off x="1928813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49959" name="Line 7"/>
          <p:cNvSpPr>
            <a:spLocks noChangeShapeType="1"/>
          </p:cNvSpPr>
          <p:nvPr/>
        </p:nvSpPr>
        <p:spPr bwMode="auto">
          <a:xfrm>
            <a:off x="7283450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49963" name="Text Box 11"/>
          <p:cNvSpPr txBox="1">
            <a:spLocks noChangeArrowheads="1"/>
          </p:cNvSpPr>
          <p:nvPr/>
        </p:nvSpPr>
        <p:spPr bwMode="auto">
          <a:xfrm>
            <a:off x="707570" y="59413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49964" name="Text Box 12"/>
          <p:cNvSpPr txBox="1">
            <a:spLocks noChangeArrowheads="1"/>
          </p:cNvSpPr>
          <p:nvPr/>
        </p:nvSpPr>
        <p:spPr bwMode="auto">
          <a:xfrm>
            <a:off x="6673251" y="59413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Receiver</a:t>
            </a:r>
          </a:p>
        </p:txBody>
      </p:sp>
      <p:grpSp>
        <p:nvGrpSpPr>
          <p:cNvPr id="1150009" name="Group 57"/>
          <p:cNvGrpSpPr>
            <a:grpSpLocks/>
          </p:cNvGrpSpPr>
          <p:nvPr/>
        </p:nvGrpSpPr>
        <p:grpSpPr bwMode="auto">
          <a:xfrm>
            <a:off x="1452563" y="1625600"/>
            <a:ext cx="5843588" cy="2057400"/>
            <a:chOff x="915" y="1024"/>
            <a:chExt cx="3681" cy="1296"/>
          </a:xfrm>
        </p:grpSpPr>
        <p:sp>
          <p:nvSpPr>
            <p:cNvPr id="1149960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1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2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5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6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7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8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72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1149973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149974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1149975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149976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149992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93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50010" name="Group 58"/>
          <p:cNvGrpSpPr>
            <a:grpSpLocks/>
          </p:cNvGrpSpPr>
          <p:nvPr/>
        </p:nvGrpSpPr>
        <p:grpSpPr bwMode="auto">
          <a:xfrm>
            <a:off x="1458913" y="3454400"/>
            <a:ext cx="5837238" cy="828675"/>
            <a:chOff x="919" y="2176"/>
            <a:chExt cx="3677" cy="522"/>
          </a:xfrm>
        </p:grpSpPr>
        <p:sp>
          <p:nvSpPr>
            <p:cNvPr id="1149969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70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77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1150013" name="Group 61"/>
          <p:cNvGrpSpPr>
            <a:grpSpLocks/>
          </p:cNvGrpSpPr>
          <p:nvPr/>
        </p:nvGrpSpPr>
        <p:grpSpPr bwMode="auto">
          <a:xfrm>
            <a:off x="-87313" y="3124200"/>
            <a:ext cx="2036763" cy="1905000"/>
            <a:chOff x="-55" y="1968"/>
            <a:chExt cx="1283" cy="1200"/>
          </a:xfrm>
        </p:grpSpPr>
        <p:sp>
          <p:nvSpPr>
            <p:cNvPr id="1150014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15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16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17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1150018" name="Group 66"/>
          <p:cNvGrpSpPr>
            <a:grpSpLocks/>
          </p:cNvGrpSpPr>
          <p:nvPr/>
        </p:nvGrpSpPr>
        <p:grpSpPr bwMode="auto">
          <a:xfrm>
            <a:off x="1595438" y="4810125"/>
            <a:ext cx="5686426" cy="1031875"/>
            <a:chOff x="1005" y="3030"/>
            <a:chExt cx="3582" cy="650"/>
          </a:xfrm>
        </p:grpSpPr>
        <p:sp>
          <p:nvSpPr>
            <p:cNvPr id="1150019" name="Text Box 67"/>
            <p:cNvSpPr txBox="1">
              <a:spLocks noChangeArrowheads="1"/>
            </p:cNvSpPr>
            <p:nvPr/>
          </p:nvSpPr>
          <p:spPr bwMode="auto">
            <a:xfrm>
              <a:off x="1022" y="303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150020" name="Text Box 68"/>
            <p:cNvSpPr txBox="1">
              <a:spLocks noChangeArrowheads="1"/>
            </p:cNvSpPr>
            <p:nvPr/>
          </p:nvSpPr>
          <p:spPr bwMode="auto">
            <a:xfrm>
              <a:off x="1022" y="317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150021" name="Text Box 69"/>
            <p:cNvSpPr txBox="1">
              <a:spLocks noChangeArrowheads="1"/>
            </p:cNvSpPr>
            <p:nvPr/>
          </p:nvSpPr>
          <p:spPr bwMode="auto">
            <a:xfrm>
              <a:off x="1005" y="331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1150022" name="Line 70"/>
            <p:cNvSpPr>
              <a:spLocks noChangeShapeType="1"/>
            </p:cNvSpPr>
            <p:nvPr/>
          </p:nvSpPr>
          <p:spPr bwMode="auto">
            <a:xfrm>
              <a:off x="1206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23" name="Line 71"/>
            <p:cNvSpPr>
              <a:spLocks noChangeShapeType="1"/>
            </p:cNvSpPr>
            <p:nvPr/>
          </p:nvSpPr>
          <p:spPr bwMode="auto">
            <a:xfrm>
              <a:off x="1206" y="324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24" name="Line 72"/>
            <p:cNvSpPr>
              <a:spLocks noChangeShapeType="1"/>
            </p:cNvSpPr>
            <p:nvPr/>
          </p:nvSpPr>
          <p:spPr bwMode="auto">
            <a:xfrm>
              <a:off x="1206" y="3344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31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60538"/>
            <a:ext cx="8686800" cy="4411662"/>
          </a:xfrm>
        </p:spPr>
        <p:txBody>
          <a:bodyPr/>
          <a:lstStyle/>
          <a:p>
            <a:r>
              <a:rPr lang="en-US" dirty="0"/>
              <a:t>Sender: transmit up to </a:t>
            </a:r>
            <a:r>
              <a:rPr lang="en-US" i="1" dirty="0"/>
              <a:t>n</a:t>
            </a:r>
            <a:r>
              <a:rPr lang="en-US" dirty="0"/>
              <a:t> unacknowledged </a:t>
            </a:r>
            <a:r>
              <a:rPr lang="en-US" dirty="0" smtClean="0"/>
              <a:t>packets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Assume </a:t>
            </a:r>
            <a:r>
              <a:rPr lang="en-US" dirty="0"/>
              <a:t>packet </a:t>
            </a:r>
            <a:r>
              <a:rPr lang="en-US" i="1" dirty="0"/>
              <a:t>k</a:t>
            </a:r>
            <a:r>
              <a:rPr lang="en-US" dirty="0"/>
              <a:t> is </a:t>
            </a:r>
            <a:r>
              <a:rPr lang="en-US" dirty="0" smtClean="0"/>
              <a:t>lost, </a:t>
            </a:r>
            <a:r>
              <a:rPr lang="en-US" i="1" dirty="0" smtClean="0"/>
              <a:t>k+1</a:t>
            </a:r>
            <a:r>
              <a:rPr lang="en-US" dirty="0" smtClean="0"/>
              <a:t> is not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Receiver: </a:t>
            </a:r>
            <a:r>
              <a:rPr lang="en-US" dirty="0" smtClean="0"/>
              <a:t>indicates </a:t>
            </a:r>
            <a:r>
              <a:rPr lang="en-US" dirty="0"/>
              <a:t>packet </a:t>
            </a:r>
            <a:r>
              <a:rPr lang="en-US" i="1" dirty="0" smtClean="0"/>
              <a:t>k+1</a:t>
            </a:r>
            <a:r>
              <a:rPr lang="en-US" dirty="0" smtClean="0"/>
              <a:t> correctly received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Sender: retransmit </a:t>
            </a:r>
            <a:r>
              <a:rPr lang="en-US" dirty="0" smtClean="0"/>
              <a:t>only packet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smtClean="0"/>
              <a:t>on timeout</a:t>
            </a:r>
          </a:p>
          <a:p>
            <a:endParaRPr lang="en-US" sz="2500" dirty="0"/>
          </a:p>
          <a:p>
            <a:r>
              <a:rPr lang="en-US" sz="2500" dirty="0" smtClean="0"/>
              <a:t>Efficient in retransmissions but complex book-keeping</a:t>
            </a:r>
          </a:p>
          <a:p>
            <a:pPr lvl="1"/>
            <a:r>
              <a:rPr lang="en-US" sz="2100" dirty="0" smtClean="0"/>
              <a:t>need a timer per packet</a:t>
            </a:r>
          </a:p>
          <a:p>
            <a:pPr lvl="1"/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 Example with Errors</a:t>
            </a:r>
          </a:p>
        </p:txBody>
      </p:sp>
      <p:sp>
        <p:nvSpPr>
          <p:cNvPr id="1129475" name="Line 3"/>
          <p:cNvSpPr>
            <a:spLocks noChangeShapeType="1"/>
          </p:cNvSpPr>
          <p:nvPr/>
        </p:nvSpPr>
        <p:spPr bwMode="auto">
          <a:xfrm>
            <a:off x="7356475" y="4452938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7453360" y="4960299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9477" name="Line 5"/>
          <p:cNvSpPr>
            <a:spLocks noChangeShapeType="1"/>
          </p:cNvSpPr>
          <p:nvPr/>
        </p:nvSpPr>
        <p:spPr bwMode="auto">
          <a:xfrm>
            <a:off x="1808163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78" name="Line 6"/>
          <p:cNvSpPr>
            <a:spLocks noChangeShapeType="1"/>
          </p:cNvSpPr>
          <p:nvPr/>
        </p:nvSpPr>
        <p:spPr bwMode="auto">
          <a:xfrm>
            <a:off x="7162800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79" name="Line 7"/>
          <p:cNvSpPr>
            <a:spLocks noChangeShapeType="1"/>
          </p:cNvSpPr>
          <p:nvPr/>
        </p:nvSpPr>
        <p:spPr bwMode="auto">
          <a:xfrm>
            <a:off x="1808163" y="19208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0" name="Line 8"/>
          <p:cNvSpPr>
            <a:spLocks noChangeShapeType="1"/>
          </p:cNvSpPr>
          <p:nvPr/>
        </p:nvSpPr>
        <p:spPr bwMode="auto">
          <a:xfrm flipH="1">
            <a:off x="1808163" y="2530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1" name="Line 9"/>
          <p:cNvSpPr>
            <a:spLocks noChangeShapeType="1"/>
          </p:cNvSpPr>
          <p:nvPr/>
        </p:nvSpPr>
        <p:spPr bwMode="auto">
          <a:xfrm>
            <a:off x="1808163" y="3073400"/>
            <a:ext cx="3871912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2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1129483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1129484" name="Line 12"/>
          <p:cNvSpPr>
            <a:spLocks noChangeShapeType="1"/>
          </p:cNvSpPr>
          <p:nvPr/>
        </p:nvSpPr>
        <p:spPr bwMode="auto">
          <a:xfrm>
            <a:off x="1808163" y="222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5" name="Line 13"/>
          <p:cNvSpPr>
            <a:spLocks noChangeShapeType="1"/>
          </p:cNvSpPr>
          <p:nvPr/>
        </p:nvSpPr>
        <p:spPr bwMode="auto">
          <a:xfrm>
            <a:off x="1808163" y="2530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6" name="Line 14"/>
          <p:cNvSpPr>
            <a:spLocks noChangeShapeType="1"/>
          </p:cNvSpPr>
          <p:nvPr/>
        </p:nvSpPr>
        <p:spPr bwMode="auto">
          <a:xfrm flipH="1">
            <a:off x="1808163" y="2835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7" name="Line 15"/>
          <p:cNvSpPr>
            <a:spLocks noChangeShapeType="1"/>
          </p:cNvSpPr>
          <p:nvPr/>
        </p:nvSpPr>
        <p:spPr bwMode="auto">
          <a:xfrm flipH="1">
            <a:off x="1808163" y="3140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8" name="Line 16"/>
          <p:cNvSpPr>
            <a:spLocks noChangeShapeType="1"/>
          </p:cNvSpPr>
          <p:nvPr/>
        </p:nvSpPr>
        <p:spPr bwMode="auto">
          <a:xfrm>
            <a:off x="1808163" y="33782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9" name="Line 17"/>
          <p:cNvSpPr>
            <a:spLocks noChangeShapeType="1"/>
          </p:cNvSpPr>
          <p:nvPr/>
        </p:nvSpPr>
        <p:spPr bwMode="auto">
          <a:xfrm>
            <a:off x="1808163" y="3749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90" name="Line 18"/>
          <p:cNvSpPr>
            <a:spLocks noChangeShapeType="1"/>
          </p:cNvSpPr>
          <p:nvPr/>
        </p:nvSpPr>
        <p:spPr bwMode="auto">
          <a:xfrm flipH="1">
            <a:off x="1808163" y="39624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91" name="Text Box 19"/>
          <p:cNvSpPr txBox="1">
            <a:spLocks noChangeArrowheads="1"/>
          </p:cNvSpPr>
          <p:nvPr/>
        </p:nvSpPr>
        <p:spPr bwMode="auto">
          <a:xfrm>
            <a:off x="1331574" y="16256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1</a:t>
            </a:r>
          </a:p>
        </p:txBody>
      </p:sp>
      <p:sp>
        <p:nvSpPr>
          <p:cNvPr id="1129492" name="Text Box 20"/>
          <p:cNvSpPr txBox="1">
            <a:spLocks noChangeArrowheads="1"/>
          </p:cNvSpPr>
          <p:nvPr/>
        </p:nvSpPr>
        <p:spPr bwMode="auto">
          <a:xfrm>
            <a:off x="1337924" y="196215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2</a:t>
            </a:r>
          </a:p>
        </p:txBody>
      </p:sp>
      <p:sp>
        <p:nvSpPr>
          <p:cNvPr id="1129493" name="Text Box 21"/>
          <p:cNvSpPr txBox="1">
            <a:spLocks noChangeArrowheads="1"/>
          </p:cNvSpPr>
          <p:nvPr/>
        </p:nvSpPr>
        <p:spPr bwMode="auto">
          <a:xfrm>
            <a:off x="1337924" y="23241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3</a:t>
            </a:r>
          </a:p>
        </p:txBody>
      </p:sp>
      <p:sp>
        <p:nvSpPr>
          <p:cNvPr id="1129494" name="Text Box 22"/>
          <p:cNvSpPr txBox="1">
            <a:spLocks noChangeArrowheads="1"/>
          </p:cNvSpPr>
          <p:nvPr/>
        </p:nvSpPr>
        <p:spPr bwMode="auto">
          <a:xfrm>
            <a:off x="1337924" y="2835275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4</a:t>
            </a:r>
          </a:p>
        </p:txBody>
      </p:sp>
      <p:sp>
        <p:nvSpPr>
          <p:cNvPr id="1129495" name="Text Box 23"/>
          <p:cNvSpPr txBox="1">
            <a:spLocks noChangeArrowheads="1"/>
          </p:cNvSpPr>
          <p:nvPr/>
        </p:nvSpPr>
        <p:spPr bwMode="auto">
          <a:xfrm>
            <a:off x="1337924" y="3171825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5</a:t>
            </a:r>
          </a:p>
        </p:txBody>
      </p:sp>
      <p:sp>
        <p:nvSpPr>
          <p:cNvPr id="1129496" name="Text Box 24"/>
          <p:cNvSpPr txBox="1">
            <a:spLocks noChangeArrowheads="1"/>
          </p:cNvSpPr>
          <p:nvPr/>
        </p:nvSpPr>
        <p:spPr bwMode="auto">
          <a:xfrm>
            <a:off x="1337924" y="34671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6</a:t>
            </a:r>
          </a:p>
        </p:txBody>
      </p:sp>
      <p:sp>
        <p:nvSpPr>
          <p:cNvPr id="1129497" name="Text Box 25"/>
          <p:cNvSpPr txBox="1">
            <a:spLocks noChangeArrowheads="1"/>
          </p:cNvSpPr>
          <p:nvPr/>
        </p:nvSpPr>
        <p:spPr bwMode="auto">
          <a:xfrm>
            <a:off x="1491911" y="43434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1129498" name="Text Box 26"/>
          <p:cNvSpPr txBox="1">
            <a:spLocks noChangeArrowheads="1"/>
          </p:cNvSpPr>
          <p:nvPr/>
        </p:nvSpPr>
        <p:spPr bwMode="auto">
          <a:xfrm>
            <a:off x="1415711" y="56438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1129501" name="Line 29"/>
          <p:cNvSpPr>
            <a:spLocks noChangeShapeType="1"/>
          </p:cNvSpPr>
          <p:nvPr/>
        </p:nvSpPr>
        <p:spPr bwMode="auto">
          <a:xfrm flipH="1">
            <a:off x="1808163" y="4359275"/>
            <a:ext cx="536575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03" name="Line 31"/>
          <p:cNvSpPr>
            <a:spLocks noChangeShapeType="1"/>
          </p:cNvSpPr>
          <p:nvPr/>
        </p:nvSpPr>
        <p:spPr bwMode="auto">
          <a:xfrm>
            <a:off x="1828800" y="47244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04" name="Text Box 32"/>
          <p:cNvSpPr txBox="1">
            <a:spLocks noChangeArrowheads="1"/>
          </p:cNvSpPr>
          <p:nvPr/>
        </p:nvSpPr>
        <p:spPr bwMode="auto">
          <a:xfrm rot="21254809">
            <a:off x="3561428" y="3932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9505" name="Line 33"/>
          <p:cNvSpPr>
            <a:spLocks noChangeShapeType="1"/>
          </p:cNvSpPr>
          <p:nvPr/>
        </p:nvSpPr>
        <p:spPr bwMode="auto">
          <a:xfrm>
            <a:off x="5603875" y="3302000"/>
            <a:ext cx="152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1129506" name="Line 34"/>
          <p:cNvSpPr>
            <a:spLocks noChangeShapeType="1"/>
          </p:cNvSpPr>
          <p:nvPr/>
        </p:nvSpPr>
        <p:spPr bwMode="auto">
          <a:xfrm flipH="1">
            <a:off x="5603875" y="3302000"/>
            <a:ext cx="152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1129507" name="Text Box 35"/>
          <p:cNvSpPr txBox="1">
            <a:spLocks noChangeArrowheads="1"/>
          </p:cNvSpPr>
          <p:nvPr/>
        </p:nvSpPr>
        <p:spPr bwMode="auto">
          <a:xfrm>
            <a:off x="2917383" y="1438275"/>
            <a:ext cx="3580255" cy="46165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9508" name="Text Box 36"/>
          <p:cNvSpPr txBox="1">
            <a:spLocks noChangeArrowheads="1"/>
          </p:cNvSpPr>
          <p:nvPr/>
        </p:nvSpPr>
        <p:spPr bwMode="auto">
          <a:xfrm>
            <a:off x="702564" y="1600200"/>
            <a:ext cx="55949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{1}</a:t>
            </a:r>
          </a:p>
        </p:txBody>
      </p:sp>
      <p:sp>
        <p:nvSpPr>
          <p:cNvPr id="1129509" name="Text Box 37"/>
          <p:cNvSpPr txBox="1">
            <a:spLocks noChangeArrowheads="1"/>
          </p:cNvSpPr>
          <p:nvPr/>
        </p:nvSpPr>
        <p:spPr bwMode="auto">
          <a:xfrm>
            <a:off x="359746" y="1943100"/>
            <a:ext cx="93565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{1, 2}</a:t>
            </a:r>
          </a:p>
        </p:txBody>
      </p:sp>
      <p:sp>
        <p:nvSpPr>
          <p:cNvPr id="1129510" name="Text Box 38"/>
          <p:cNvSpPr txBox="1">
            <a:spLocks noChangeArrowheads="1"/>
          </p:cNvSpPr>
          <p:nvPr/>
        </p:nvSpPr>
        <p:spPr bwMode="auto">
          <a:xfrm>
            <a:off x="28668" y="2324100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{1, 2, 3}</a:t>
            </a:r>
          </a:p>
        </p:txBody>
      </p:sp>
      <p:sp>
        <p:nvSpPr>
          <p:cNvPr id="1129511" name="Text Box 39"/>
          <p:cNvSpPr txBox="1">
            <a:spLocks noChangeArrowheads="1"/>
          </p:cNvSpPr>
          <p:nvPr/>
        </p:nvSpPr>
        <p:spPr bwMode="auto">
          <a:xfrm>
            <a:off x="28668" y="2778125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{2, 3, 4}</a:t>
            </a:r>
          </a:p>
        </p:txBody>
      </p:sp>
      <p:sp>
        <p:nvSpPr>
          <p:cNvPr id="1129512" name="Text Box 40"/>
          <p:cNvSpPr txBox="1">
            <a:spLocks noChangeArrowheads="1"/>
          </p:cNvSpPr>
          <p:nvPr/>
        </p:nvSpPr>
        <p:spPr bwMode="auto">
          <a:xfrm>
            <a:off x="28668" y="3159125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{3, 4, 5}</a:t>
            </a:r>
          </a:p>
        </p:txBody>
      </p:sp>
      <p:sp>
        <p:nvSpPr>
          <p:cNvPr id="1129513" name="Text Box 41"/>
          <p:cNvSpPr txBox="1">
            <a:spLocks noChangeArrowheads="1"/>
          </p:cNvSpPr>
          <p:nvPr/>
        </p:nvSpPr>
        <p:spPr bwMode="auto">
          <a:xfrm>
            <a:off x="28668" y="3543300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{4, 5, 6}</a:t>
            </a:r>
          </a:p>
        </p:txBody>
      </p:sp>
      <p:sp>
        <p:nvSpPr>
          <p:cNvPr id="1129515" name="Text Box 43"/>
          <p:cNvSpPr txBox="1">
            <a:spLocks noChangeArrowheads="1"/>
          </p:cNvSpPr>
          <p:nvPr/>
        </p:nvSpPr>
        <p:spPr bwMode="auto">
          <a:xfrm>
            <a:off x="188576" y="4191000"/>
            <a:ext cx="11068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{4,5,6}</a:t>
            </a:r>
          </a:p>
        </p:txBody>
      </p:sp>
      <p:sp>
        <p:nvSpPr>
          <p:cNvPr id="1129516" name="Line 44"/>
          <p:cNvSpPr>
            <a:spLocks noChangeShapeType="1"/>
          </p:cNvSpPr>
          <p:nvPr/>
        </p:nvSpPr>
        <p:spPr bwMode="auto">
          <a:xfrm flipH="1">
            <a:off x="1752600" y="5334000"/>
            <a:ext cx="536575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17" name="Line 45"/>
          <p:cNvSpPr>
            <a:spLocks noChangeShapeType="1"/>
          </p:cNvSpPr>
          <p:nvPr/>
        </p:nvSpPr>
        <p:spPr bwMode="auto">
          <a:xfrm>
            <a:off x="1828800" y="5943600"/>
            <a:ext cx="3048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18" name="Text Box 46"/>
          <p:cNvSpPr txBox="1">
            <a:spLocks noChangeArrowheads="1"/>
          </p:cNvSpPr>
          <p:nvPr/>
        </p:nvSpPr>
        <p:spPr bwMode="auto">
          <a:xfrm>
            <a:off x="203919" y="5636900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 rot="21254809">
            <a:off x="3673756" y="4313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28600" y="4646300"/>
            <a:ext cx="11068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{4,5,6}</a:t>
            </a:r>
          </a:p>
        </p:txBody>
      </p:sp>
      <p:grpSp>
        <p:nvGrpSpPr>
          <p:cNvPr id="46" name="Group 61"/>
          <p:cNvGrpSpPr>
            <a:grpSpLocks/>
          </p:cNvGrpSpPr>
          <p:nvPr/>
        </p:nvGrpSpPr>
        <p:grpSpPr bwMode="auto">
          <a:xfrm>
            <a:off x="9525" y="3048000"/>
            <a:ext cx="1743075" cy="1676400"/>
            <a:chOff x="130" y="1968"/>
            <a:chExt cx="1098" cy="1200"/>
          </a:xfrm>
        </p:grpSpPr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Text Box 65"/>
            <p:cNvSpPr txBox="1">
              <a:spLocks noChangeArrowheads="1"/>
            </p:cNvSpPr>
            <p:nvPr/>
          </p:nvSpPr>
          <p:spPr bwMode="auto">
            <a:xfrm>
              <a:off x="130" y="2160"/>
              <a:ext cx="762" cy="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51" name="Text Box 32"/>
          <p:cNvSpPr txBox="1">
            <a:spLocks noChangeArrowheads="1"/>
          </p:cNvSpPr>
          <p:nvPr/>
        </p:nvSpPr>
        <p:spPr bwMode="auto">
          <a:xfrm rot="21254809">
            <a:off x="3713828" y="52997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87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88" grpId="0" animBg="1"/>
      <p:bldP spid="1129489" grpId="0" animBg="1"/>
      <p:bldP spid="1129490" grpId="0" animBg="1"/>
      <p:bldP spid="1129497" grpId="0"/>
      <p:bldP spid="1129498" grpId="0"/>
      <p:bldP spid="1129501" grpId="0" animBg="1"/>
      <p:bldP spid="1129503" grpId="0" animBg="1"/>
      <p:bldP spid="1129504" grpId="0"/>
      <p:bldP spid="1129515" grpId="0"/>
      <p:bldP spid="1129516" grpId="0" animBg="1"/>
      <p:bldP spid="1129517" grpId="0" animBg="1"/>
      <p:bldP spid="1129518" grpId="0"/>
      <p:bldP spid="44" grpId="0"/>
      <p:bldP spid="45" grpId="0"/>
      <p:bldP spid="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267200"/>
          </a:xfrm>
        </p:spPr>
        <p:txBody>
          <a:bodyPr/>
          <a:lstStyle/>
          <a:p>
            <a:r>
              <a:rPr lang="en-US" dirty="0"/>
              <a:t>With sliding windows, it is possible to fully utilize a link, provided the window size is large enough. </a:t>
            </a:r>
            <a:endParaRPr lang="en-US" dirty="0" smtClean="0"/>
          </a:p>
          <a:p>
            <a:r>
              <a:rPr lang="en-US" dirty="0" smtClean="0"/>
              <a:t>Sender </a:t>
            </a:r>
            <a:r>
              <a:rPr lang="en-US" dirty="0"/>
              <a:t>has to buffer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buffer </a:t>
            </a:r>
            <a:r>
              <a:rPr lang="en-US" dirty="0" smtClean="0"/>
              <a:t>limits</a:t>
            </a:r>
          </a:p>
          <a:p>
            <a:r>
              <a:rPr lang="en-US" dirty="0" smtClean="0"/>
              <a:t>Implementation complexity depends on protocol details (GBN vs. 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 smtClean="0"/>
              <a:t>cumulative 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endParaRPr lang="en-US" dirty="0"/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8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534400" cy="4411662"/>
          </a:xfrm>
        </p:spPr>
        <p:txBody>
          <a:bodyPr/>
          <a:lstStyle/>
          <a:p>
            <a:r>
              <a:rPr lang="en-US" dirty="0" smtClean="0"/>
              <a:t>Communication between application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rgbClr val="FF0000"/>
                </a:solidFill>
              </a:rPr>
              <a:t>ports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60538"/>
            <a:ext cx="88392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Most of our previous tricks + a few differences</a:t>
            </a:r>
          </a:p>
          <a:p>
            <a:r>
              <a:rPr lang="en-US" sz="2400" dirty="0" smtClean="0"/>
              <a:t>Sequence numbers are byte offsets </a:t>
            </a:r>
          </a:p>
          <a:p>
            <a:r>
              <a:rPr lang="en-US" sz="2400" dirty="0" smtClean="0"/>
              <a:t>Sender and receiver maintain a sliding window</a:t>
            </a:r>
          </a:p>
          <a:p>
            <a:r>
              <a:rPr lang="en-US" sz="2400" dirty="0" smtClean="0"/>
              <a:t>Receiver sends cumulative acknowledgements (like GBN)</a:t>
            </a:r>
          </a:p>
          <a:p>
            <a:r>
              <a:rPr lang="en-US" sz="2400" dirty="0" smtClean="0"/>
              <a:t>Sender maintains a single </a:t>
            </a:r>
            <a:r>
              <a:rPr lang="en-US" sz="2400" dirty="0" err="1" smtClean="0"/>
              <a:t>retx</a:t>
            </a:r>
            <a:r>
              <a:rPr lang="en-US" sz="2400" dirty="0" smtClean="0"/>
              <a:t>. timer </a:t>
            </a:r>
          </a:p>
          <a:p>
            <a:r>
              <a:rPr lang="en-US" sz="2400" dirty="0" smtClean="0"/>
              <a:t>Receivers do not drop out-of-sequence packets (like SR)</a:t>
            </a:r>
          </a:p>
          <a:p>
            <a:r>
              <a:rPr lang="en-US" sz="2400" dirty="0" smtClean="0"/>
              <a:t>Introduces </a:t>
            </a:r>
            <a:r>
              <a:rPr lang="en-US" sz="2400" dirty="0" smtClean="0">
                <a:solidFill>
                  <a:srgbClr val="FF0000"/>
                </a:solidFill>
              </a:rPr>
              <a:t>fast retransmit </a:t>
            </a:r>
            <a:r>
              <a:rPr lang="en-US" sz="2400" dirty="0" smtClean="0"/>
              <a:t>: optimization that uses duplicate</a:t>
            </a:r>
            <a:br>
              <a:rPr lang="en-US" sz="2400" dirty="0" smtClean="0"/>
            </a:br>
            <a:r>
              <a:rPr lang="en-US" sz="2400" dirty="0" smtClean="0"/>
              <a:t>ACKs to trigger early </a:t>
            </a:r>
            <a:r>
              <a:rPr lang="en-US" sz="2400" dirty="0" err="1" smtClean="0"/>
              <a:t>retx</a:t>
            </a:r>
            <a:r>
              <a:rPr lang="en-US" sz="2400" dirty="0"/>
              <a:t> </a:t>
            </a:r>
            <a:r>
              <a:rPr lang="en-US" sz="2400" dirty="0" smtClean="0"/>
              <a:t>(next time)</a:t>
            </a:r>
          </a:p>
          <a:p>
            <a:r>
              <a:rPr lang="en-US" sz="2400" dirty="0" smtClean="0"/>
              <a:t>Introduces timeout estimation algorithms (next time)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76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b="1" dirty="0" smtClean="0">
                <a:solidFill>
                  <a:srgbClr val="000090"/>
                </a:solidFill>
                <a:latin typeface="Arial" charset="0"/>
              </a:rPr>
              <a:t>Until Now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Flow control</a:t>
            </a:r>
            <a:r>
              <a:rPr lang="en-US" dirty="0" smtClean="0">
                <a:latin typeface="Arial" charset="0"/>
              </a:rPr>
              <a:t>: adjusting the sending rate to keep from overwhelming </a:t>
            </a:r>
            <a:r>
              <a:rPr lang="en-US" dirty="0">
                <a:latin typeface="Arial" charset="0"/>
              </a:rPr>
              <a:t>a</a:t>
            </a:r>
            <a:r>
              <a:rPr lang="en-US" i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slow </a:t>
            </a:r>
            <a:r>
              <a:rPr lang="en-US" i="1" dirty="0">
                <a:latin typeface="Arial" charset="0"/>
              </a:rPr>
              <a:t>receiver</a:t>
            </a:r>
          </a:p>
          <a:p>
            <a:pPr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b="1" dirty="0" smtClean="0">
                <a:solidFill>
                  <a:srgbClr val="000090"/>
                </a:solidFill>
                <a:latin typeface="Arial" charset="0"/>
              </a:rPr>
              <a:t>Today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Congestion control</a:t>
            </a:r>
            <a:r>
              <a:rPr lang="en-US" dirty="0" smtClean="0">
                <a:latin typeface="Arial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adjusting the sending rate to keep from overloading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network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Arial" charset="0"/>
              </a:rPr>
            </a:br>
            <a:endParaRPr lang="en-US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0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6162"/>
            <a:ext cx="8458200" cy="3170238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If </a:t>
            </a:r>
            <a:r>
              <a:rPr lang="en-US" sz="2400" dirty="0">
                <a:latin typeface="Arial" charset="0"/>
              </a:rPr>
              <a:t>two packets arrive at </a:t>
            </a:r>
            <a:r>
              <a:rPr lang="en-US" sz="2400" dirty="0" smtClean="0">
                <a:latin typeface="Arial" charset="0"/>
              </a:rPr>
              <a:t>a router at the same </a:t>
            </a:r>
            <a:r>
              <a:rPr lang="en-US" sz="2400" dirty="0">
                <a:latin typeface="Arial" charset="0"/>
              </a:rPr>
              <a:t>time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Router will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transmit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one and buffer/drop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other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Internet traffic is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bursty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solidFill>
                <a:srgbClr val="0000FF"/>
              </a:solidFill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If </a:t>
            </a:r>
            <a:r>
              <a:rPr lang="en-US" sz="2400" dirty="0">
                <a:latin typeface="Arial" charset="0"/>
              </a:rPr>
              <a:t>many packets arrive </a:t>
            </a:r>
            <a:r>
              <a:rPr lang="en-US" sz="2400" dirty="0" smtClean="0">
                <a:latin typeface="Arial" charset="0"/>
              </a:rPr>
              <a:t>close in time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the router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cannot keep up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gets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congested</a:t>
            </a:r>
            <a:endParaRPr lang="en-US" sz="2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causes packet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delays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drops</a:t>
            </a:r>
          </a:p>
          <a:p>
            <a:pPr lvl="1"/>
            <a:endParaRPr lang="en-US" sz="20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0"/>
                <a:cs typeface="ＭＳ Ｐゴシック" charset="0"/>
              </a:rPr>
              <a:t>Statistical Multiplexing </a:t>
            </a:r>
            <a:r>
              <a:rPr lang="en-US" sz="3400" dirty="0" smtClean="0">
                <a:ea typeface="ＭＳ Ｐゴシック" charset="0"/>
                <a:cs typeface="ＭＳ Ｐゴシック" charset="0"/>
                <a:sym typeface="Wingdings"/>
              </a:rPr>
              <a:t> Congestion</a:t>
            </a:r>
            <a:endParaRPr lang="en-US" sz="3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7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16162"/>
            <a:ext cx="8001000" cy="3170238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How do we know the network is congested?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Who takes care of congestion?</a:t>
            </a:r>
          </a:p>
          <a:p>
            <a:pPr lvl="1"/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network, end hosts, both, …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How do we handle of congestion?</a:t>
            </a:r>
          </a:p>
          <a:p>
            <a:pPr marL="0" indent="0">
              <a:buNone/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0"/>
                <a:cs typeface="ＭＳ Ｐゴシック" charset="0"/>
              </a:rPr>
              <a:t>A few design considerations</a:t>
            </a:r>
            <a:endParaRPr lang="en-US" sz="3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12293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1" dirty="0" smtClean="0">
                <a:solidFill>
                  <a:srgbClr val="0000FF"/>
                </a:solidFill>
                <a:latin typeface="+mn-lt"/>
              </a:rPr>
              <a:t>…If you were starting with TCP?</a:t>
            </a:r>
            <a:endParaRPr lang="en-US" sz="2800" b="0" i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9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2938"/>
            <a:ext cx="8229600" cy="4411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End </a:t>
            </a:r>
            <a:r>
              <a:rPr lang="en-US" b="1" dirty="0"/>
              <a:t>hosts </a:t>
            </a:r>
            <a:r>
              <a:rPr lang="en-US" dirty="0"/>
              <a:t>adjust sending </a:t>
            </a:r>
            <a:r>
              <a:rPr lang="en-US" dirty="0" smtClean="0"/>
              <a:t>rate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b="1" dirty="0" smtClean="0"/>
              <a:t>implicit feedback </a:t>
            </a:r>
            <a:r>
              <a:rPr lang="en-US" dirty="0"/>
              <a:t>from </a:t>
            </a:r>
            <a:r>
              <a:rPr lang="en-US" dirty="0" smtClean="0"/>
              <a:t>network</a:t>
            </a:r>
          </a:p>
          <a:p>
            <a:pPr lvl="1"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 smtClean="0"/>
              <a:t>Not the only approach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consequence of history rather than planning</a:t>
            </a:r>
          </a:p>
          <a:p>
            <a:pPr lvl="2">
              <a:lnSpc>
                <a:spcPct val="120000"/>
              </a:lnSpc>
            </a:pPr>
            <a:endParaRPr lang="en-US" b="1" dirty="0" smtClean="0"/>
          </a:p>
          <a:p>
            <a:pPr>
              <a:lnSpc>
                <a:spcPct val="12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2525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TCP in the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endParaRPr lang="en-US" dirty="0" smtClean="0"/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76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Jacobson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2938"/>
            <a:ext cx="8229600" cy="4411662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Leader of the networking research group at LBL</a:t>
            </a:r>
          </a:p>
          <a:p>
            <a:r>
              <a:rPr lang="en-US" dirty="0" smtClean="0"/>
              <a:t>Many contributions to the early TCP/IP stack</a:t>
            </a:r>
          </a:p>
          <a:p>
            <a:pPr lvl="1"/>
            <a:r>
              <a:rPr lang="en-US" dirty="0" smtClean="0"/>
              <a:t>Most notably congestion control</a:t>
            </a:r>
          </a:p>
          <a:p>
            <a:r>
              <a:rPr lang="en-US" dirty="0" smtClean="0"/>
              <a:t>Creator of many widely used network tools</a:t>
            </a:r>
          </a:p>
          <a:p>
            <a:pPr lvl="1"/>
            <a:r>
              <a:rPr lang="en-US" dirty="0" err="1" smtClean="0"/>
              <a:t>Traceroute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pathchar</a:t>
            </a:r>
            <a:r>
              <a:rPr lang="en-US" dirty="0" smtClean="0"/>
              <a:t>, Berkeley Packet Filter</a:t>
            </a:r>
            <a:endParaRPr lang="en-US" dirty="0"/>
          </a:p>
          <a:p>
            <a:r>
              <a:rPr lang="en-US" sz="2600" dirty="0" smtClean="0"/>
              <a:t>Later Chief Scientist at Cisco, now Fellow at PARC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81000"/>
            <a:ext cx="15911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2938"/>
            <a:ext cx="8229600" cy="4411662"/>
          </a:xfrm>
        </p:spPr>
        <p:txBody>
          <a:bodyPr/>
          <a:lstStyle/>
          <a:p>
            <a:r>
              <a:rPr lang="en-US" sz="2400" dirty="0" smtClean="0"/>
              <a:t>Extend TCP’s existing window-based protocol but </a:t>
            </a:r>
            <a:r>
              <a:rPr lang="en-US" sz="2400" dirty="0" smtClean="0">
                <a:solidFill>
                  <a:srgbClr val="FF0000"/>
                </a:solidFill>
              </a:rPr>
              <a:t>adapt</a:t>
            </a:r>
            <a:r>
              <a:rPr lang="en-US" sz="2400" dirty="0" smtClean="0"/>
              <a:t> the window size in response to congestion</a:t>
            </a:r>
          </a:p>
          <a:p>
            <a:endParaRPr lang="en-US" sz="2400" dirty="0" smtClean="0"/>
          </a:p>
          <a:p>
            <a:r>
              <a:rPr lang="en-US" sz="2400" dirty="0" smtClean="0"/>
              <a:t>A pragmatic and effective solution 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</a:rPr>
              <a:t>required no upgrades to routers or applications!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</a:rPr>
              <a:t>patch of a few lines of code to TCP implementations</a:t>
            </a:r>
          </a:p>
          <a:p>
            <a:endParaRPr lang="en-US" sz="2400" dirty="0" smtClean="0"/>
          </a:p>
          <a:p>
            <a:r>
              <a:rPr lang="en-US" sz="2400" dirty="0" smtClean="0"/>
              <a:t>Extensively researched and improved upon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Especially now with datacenters and cloud services</a:t>
            </a:r>
            <a:endParaRPr lang="en-US" sz="2000" dirty="0">
              <a:solidFill>
                <a:srgbClr val="00009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6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534400" cy="44116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 between application processes</a:t>
            </a:r>
          </a:p>
          <a:p>
            <a:r>
              <a:rPr lang="en-US" dirty="0" smtClean="0"/>
              <a:t>Provide common end-to-end services for app layer </a:t>
            </a:r>
            <a:r>
              <a:rPr lang="en-US" dirty="0" smtClean="0">
                <a:solidFill>
                  <a:srgbClr val="000090"/>
                </a:solidFill>
              </a:rPr>
              <a:t>[optional]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2"/>
            <a:r>
              <a:rPr lang="en-US" dirty="0" smtClean="0"/>
              <a:t>too fast may overwhelm the network</a:t>
            </a:r>
          </a:p>
          <a:p>
            <a:pPr lvl="2"/>
            <a:r>
              <a:rPr lang="en-US" dirty="0" smtClean="0"/>
              <a:t>too slow is not 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1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686800" cy="4411662"/>
          </a:xfrm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Communication between processes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pPr lvl="1"/>
            <a:r>
              <a:rPr lang="en-US" dirty="0" smtClean="0"/>
              <a:t>also SCTP, MTCP, SST, RDP, DCCP, …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3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686800" cy="4411662"/>
          </a:xfrm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Communication between processes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Provide common end-to-end services for app layer [optional]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TCP and UDP are the common transport protocols</a:t>
            </a:r>
          </a:p>
          <a:p>
            <a:r>
              <a:rPr lang="en-US" dirty="0" smtClean="0"/>
              <a:t>UDP is a minimalist, no-frills transport protocol</a:t>
            </a:r>
          </a:p>
          <a:p>
            <a:pPr lvl="1"/>
            <a:r>
              <a:rPr lang="en-US" dirty="0" smtClean="0"/>
              <a:t>only provides mux/</a:t>
            </a:r>
            <a:r>
              <a:rPr lang="en-US" dirty="0" err="1" smtClean="0"/>
              <a:t>demux</a:t>
            </a:r>
            <a:r>
              <a:rPr lang="en-US" dirty="0" smtClean="0"/>
              <a:t> capabilities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5338"/>
            <a:ext cx="8686800" cy="4411662"/>
          </a:xfrm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Communication between processes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Provide common end-to-end services for app layer [optional]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TCP and UDP are the common transport protocols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UDP is a minimalist, no-frills transport protocol</a:t>
            </a:r>
          </a:p>
          <a:p>
            <a:r>
              <a:rPr lang="en-US" dirty="0" smtClean="0"/>
              <a:t>TCP is the whole-hog protocol</a:t>
            </a:r>
          </a:p>
          <a:p>
            <a:pPr lvl="1"/>
            <a:r>
              <a:rPr lang="en-US" dirty="0" smtClean="0"/>
              <a:t>offers apps a reliable, in-order, </a:t>
            </a:r>
            <a:r>
              <a:rPr lang="en-US" dirty="0" err="1" smtClean="0"/>
              <a:t>bytestream</a:t>
            </a:r>
            <a:r>
              <a:rPr lang="en-US" dirty="0" smtClean="0"/>
              <a:t> abstraction</a:t>
            </a:r>
          </a:p>
          <a:p>
            <a:pPr lvl="1"/>
            <a:r>
              <a:rPr lang="en-US" dirty="0" smtClean="0"/>
              <a:t>with congestion control </a:t>
            </a:r>
          </a:p>
          <a:p>
            <a:pPr lvl="1"/>
            <a:r>
              <a:rPr lang="en-US" dirty="0" smtClean="0"/>
              <a:t>but no performance guarantees (delay, </a:t>
            </a:r>
            <a:r>
              <a:rPr lang="en-US" dirty="0" err="1" smtClean="0"/>
              <a:t>bw</a:t>
            </a:r>
            <a:r>
              <a:rPr lang="en-US" dirty="0" smtClean="0"/>
              <a:t>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5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44380</TotalTime>
  <Words>2622</Words>
  <Application>Microsoft Macintosh PowerPoint</Application>
  <PresentationFormat>On-screen Show (4:3)</PresentationFormat>
  <Paragraphs>604</Paragraphs>
  <Slides>58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Network</vt:lpstr>
      <vt:lpstr>The Transport Layer </vt:lpstr>
      <vt:lpstr>PowerPoint Presentation</vt:lpstr>
      <vt:lpstr>Review: Transport Layer</vt:lpstr>
      <vt:lpstr>Why a transport layer? 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PowerPoint Presentation</vt:lpstr>
      <vt:lpstr>Context: Applications and Sockets</vt:lpstr>
      <vt:lpstr>Ports</vt:lpstr>
      <vt:lpstr>Two Questions</vt:lpstr>
      <vt:lpstr>PowerPoint Presentation</vt:lpstr>
      <vt:lpstr>PowerPoint Presentation</vt:lpstr>
      <vt:lpstr>PowerPoint Presentation</vt:lpstr>
      <vt:lpstr>PowerPoint Presentation</vt:lpstr>
      <vt:lpstr>Recap: Multiplexing and Demultiplexing</vt:lpstr>
      <vt:lpstr>Rest of Lecture</vt:lpstr>
      <vt:lpstr>More on Ports</vt:lpstr>
      <vt:lpstr>UDP: User Datagram Protocol </vt:lpstr>
      <vt:lpstr>Why a transport layer? </vt:lpstr>
      <vt:lpstr>Reliable Transport</vt:lpstr>
      <vt:lpstr>Reliable Transport</vt:lpstr>
      <vt:lpstr>Reliable Transport</vt:lpstr>
      <vt:lpstr>Dealing with Packet Corruption </vt:lpstr>
      <vt:lpstr>Dealing with Packet Corruption </vt:lpstr>
      <vt:lpstr>Dealing with Packet Loss</vt:lpstr>
      <vt:lpstr>Dealing with Packet Loss (of ack)</vt:lpstr>
      <vt:lpstr>Dealing with Packet Loss</vt:lpstr>
      <vt:lpstr>Components of a solution (so far)</vt:lpstr>
      <vt:lpstr>PowerPoint Presentation</vt:lpstr>
      <vt:lpstr>A Solution: “Stop and Wait”</vt:lpstr>
      <vt:lpstr>Stop &amp; Wait is Inefficient 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 (1)</vt:lpstr>
      <vt:lpstr>Cumulative Acknowledgements (2)</vt:lpstr>
      <vt:lpstr>Acknowledgements w/ Sliding Window</vt:lpstr>
      <vt:lpstr>Sliding Window Protocols</vt:lpstr>
      <vt:lpstr>GBN Example w/o Errors</vt:lpstr>
      <vt:lpstr>GBN Example with Errors</vt:lpstr>
      <vt:lpstr>Selective Repeat (SR)</vt:lpstr>
      <vt:lpstr>SR Example with Errors</vt:lpstr>
      <vt:lpstr>Observations</vt:lpstr>
      <vt:lpstr>Recap: components of a solution</vt:lpstr>
      <vt:lpstr>What does TCP do?</vt:lpstr>
      <vt:lpstr>TCP </vt:lpstr>
      <vt:lpstr>PowerPoint Presentation</vt:lpstr>
      <vt:lpstr>Statistical Multiplexing  Congestion</vt:lpstr>
      <vt:lpstr>A few design considerations</vt:lpstr>
      <vt:lpstr>TCP’s approach</vt:lpstr>
      <vt:lpstr>Some History: TCP in the 1980s</vt:lpstr>
      <vt:lpstr>Van Jacobson</vt:lpstr>
      <vt:lpstr>Jacobson’s Approach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2047</cp:revision>
  <cp:lastPrinted>2013-09-23T20:04:51Z</cp:lastPrinted>
  <dcterms:created xsi:type="dcterms:W3CDTF">2010-08-30T13:51:03Z</dcterms:created>
  <dcterms:modified xsi:type="dcterms:W3CDTF">2016-04-01T23:13:52Z</dcterms:modified>
</cp:coreProperties>
</file>