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431" r:id="rId2"/>
    <p:sldId id="1446" r:id="rId3"/>
    <p:sldId id="1571" r:id="rId4"/>
    <p:sldId id="1572" r:id="rId5"/>
    <p:sldId id="1573" r:id="rId6"/>
    <p:sldId id="1574" r:id="rId7"/>
    <p:sldId id="1575" r:id="rId8"/>
    <p:sldId id="1576" r:id="rId9"/>
    <p:sldId id="1577" r:id="rId10"/>
    <p:sldId id="1578" r:id="rId11"/>
    <p:sldId id="1579" r:id="rId12"/>
    <p:sldId id="1580" r:id="rId13"/>
    <p:sldId id="1581" r:id="rId14"/>
    <p:sldId id="1582" r:id="rId15"/>
    <p:sldId id="1583" r:id="rId16"/>
    <p:sldId id="1584" r:id="rId17"/>
    <p:sldId id="1585" r:id="rId18"/>
    <p:sldId id="1586" r:id="rId19"/>
    <p:sldId id="1587" r:id="rId20"/>
    <p:sldId id="1588" r:id="rId21"/>
    <p:sldId id="1589" r:id="rId22"/>
    <p:sldId id="1590" r:id="rId23"/>
    <p:sldId id="1591" r:id="rId24"/>
    <p:sldId id="1592" r:id="rId25"/>
    <p:sldId id="1595" r:id="rId26"/>
    <p:sldId id="1596" r:id="rId27"/>
    <p:sldId id="1597" r:id="rId28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2B0"/>
    <a:srgbClr val="FF9857"/>
    <a:srgbClr val="FFFF99"/>
    <a:srgbClr val="FFCC99"/>
    <a:srgbClr val="FF3300"/>
    <a:srgbClr val="CCFFFF"/>
    <a:srgbClr val="FFCC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 autoAdjust="0"/>
  </p:normalViewPr>
  <p:slideViewPr>
    <p:cSldViewPr>
      <p:cViewPr>
        <p:scale>
          <a:sx n="94" d="100"/>
          <a:sy n="94" d="100"/>
        </p:scale>
        <p:origin x="-6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5888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C816B1D2-BE1A-CF48-BB2F-496E285E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344D7B7-8497-9440-908B-E77F83F6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8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5E10-A0CA-344B-8575-36A6C69B7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7706-4F62-EA48-B7A0-989AE18DF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1BD-0D0C-7043-AF85-3A59FA5D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7158-3B47-5C4A-A629-8594130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78DD-F5B8-314B-9873-FEA8875C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B920-46FC-A548-895D-36A9BD933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45D-63E1-8C4C-9A3D-7CB34664D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6654-21FB-CA40-A072-7FA17CC0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724-9A37-7B41-BBCB-F97B60D8C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6742-18A0-1B48-A0FD-EA85AA809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207-A5D9-C040-8DE6-427C11144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A01B2A8-52CD-F545-8CC6-5F85D29D8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839200" cy="1905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Routers: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Fair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Sharing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8229600" cy="2971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CS 353 </a:t>
            </a:r>
          </a:p>
          <a:p>
            <a:pPr eaLnBrk="1" hangingPunct="1"/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Spring 2016</a:t>
            </a:r>
          </a:p>
          <a:p>
            <a:pPr eaLnBrk="1" hangingPunct="1"/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Alefiya Hussain 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C=12</a:t>
            </a:r>
          </a:p>
          <a:p>
            <a:pPr lvl="1"/>
            <a:r>
              <a:rPr lang="en-US" dirty="0" smtClean="0"/>
              <a:t>Requests: r1=6, r2=5, r3=4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One solution: a1=4, a2=4, a3=4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veryone gets the same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b="1" i="1" dirty="0" smtClean="0">
                <a:solidFill>
                  <a:srgbClr val="C00000"/>
                </a:solidFill>
              </a:rPr>
              <a:t>Why not proportional to their demands?</a:t>
            </a:r>
          </a:p>
          <a:p>
            <a:pPr lvl="1"/>
            <a:r>
              <a:rPr lang="en-US" b="1" i="1" dirty="0" err="1" smtClean="0">
                <a:solidFill>
                  <a:srgbClr val="C00000"/>
                </a:solidFill>
              </a:rPr>
              <a:t>ai</a:t>
            </a:r>
            <a:r>
              <a:rPr lang="en-US" b="1" i="1" dirty="0" smtClean="0">
                <a:solidFill>
                  <a:srgbClr val="C00000"/>
                </a:solidFill>
              </a:rPr>
              <a:t> = (12/15)</a:t>
            </a:r>
            <a:r>
              <a:rPr lang="en-US" b="1" i="1" dirty="0" err="1" smtClean="0">
                <a:solidFill>
                  <a:srgbClr val="C00000"/>
                </a:solidFill>
              </a:rPr>
              <a:t>ri</a:t>
            </a:r>
            <a:endParaRPr lang="en-US" dirty="0"/>
          </a:p>
          <a:p>
            <a:pPr lvl="7"/>
            <a:endParaRPr lang="en-US" dirty="0"/>
          </a:p>
          <a:p>
            <a:r>
              <a:rPr lang="en-US" dirty="0" smtClean="0"/>
              <a:t>Asking for more gets you more!</a:t>
            </a:r>
          </a:p>
          <a:p>
            <a:pPr lvl="1"/>
            <a:r>
              <a:rPr lang="en-US" dirty="0" smtClean="0"/>
              <a:t>Not incentive compatible (i.e., cheating works)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94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C=14; Requests</a:t>
            </a:r>
            <a:r>
              <a:rPr lang="en-US" dirty="0"/>
              <a:t>: r1=6, r2=5, </a:t>
            </a:r>
            <a:r>
              <a:rPr lang="en-US" dirty="0" smtClean="0"/>
              <a:t>r3=4</a:t>
            </a:r>
          </a:p>
          <a:p>
            <a:endParaRPr lang="en-US" dirty="0"/>
          </a:p>
          <a:p>
            <a:r>
              <a:rPr lang="en-US" dirty="0" smtClean="0"/>
              <a:t>a3=4 (can’t give more than a flow wants)</a:t>
            </a:r>
          </a:p>
          <a:p>
            <a:endParaRPr lang="en-US" dirty="0"/>
          </a:p>
          <a:p>
            <a:r>
              <a:rPr lang="en-US" dirty="0" smtClean="0"/>
              <a:t>Remaining bandwidth is 10, with demands 6 and 5</a:t>
            </a:r>
          </a:p>
          <a:p>
            <a:pPr lvl="1"/>
            <a:r>
              <a:rPr lang="en-US" dirty="0" smtClean="0"/>
              <a:t>From previous example, if both want more than their share, they both get half</a:t>
            </a:r>
          </a:p>
          <a:p>
            <a:pPr lvl="1"/>
            <a:r>
              <a:rPr lang="en-US" dirty="0" smtClean="0"/>
              <a:t>a1=a2=5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62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Given </a:t>
            </a:r>
            <a:r>
              <a:rPr lang="en-US" dirty="0" smtClean="0">
                <a:latin typeface="Arial" charset="0"/>
                <a:cs typeface="Arial" charset="0"/>
              </a:rPr>
              <a:t>set </a:t>
            </a:r>
            <a:r>
              <a:rPr lang="en-US" dirty="0">
                <a:latin typeface="Arial" charset="0"/>
                <a:cs typeface="Arial" charset="0"/>
              </a:rPr>
              <a:t>of bandwidth demands </a:t>
            </a:r>
            <a:r>
              <a:rPr lang="en-US" i="1" dirty="0" err="1">
                <a:latin typeface="Arial" charset="0"/>
                <a:cs typeface="Arial" charset="0"/>
              </a:rPr>
              <a:t>r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baseline="-25000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dirty="0" smtClean="0">
                <a:latin typeface="Arial" charset="0"/>
                <a:cs typeface="Arial" charset="0"/>
              </a:rPr>
              <a:t>total </a:t>
            </a:r>
            <a:r>
              <a:rPr lang="en-US" dirty="0">
                <a:latin typeface="Arial" charset="0"/>
                <a:cs typeface="Arial" charset="0"/>
              </a:rPr>
              <a:t>bandwidth C, </a:t>
            </a:r>
            <a:r>
              <a:rPr lang="en-US" dirty="0" smtClean="0">
                <a:latin typeface="Arial" charset="0"/>
                <a:cs typeface="Arial" charset="0"/>
              </a:rPr>
              <a:t>max</a:t>
            </a:r>
            <a:r>
              <a:rPr lang="en-US" dirty="0">
                <a:latin typeface="Arial" charset="0"/>
                <a:cs typeface="Arial" charset="0"/>
              </a:rPr>
              <a:t>-min bandwidth allocations are:</a:t>
            </a:r>
          </a:p>
          <a:p>
            <a:pPr algn="ctr">
              <a:buFontTx/>
              <a:buNone/>
            </a:pPr>
            <a:r>
              <a:rPr lang="en-US" i="1" dirty="0" err="1">
                <a:latin typeface="Arial" charset="0"/>
                <a:cs typeface="Arial" charset="0"/>
              </a:rPr>
              <a:t>a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baseline="-25000" dirty="0">
                <a:latin typeface="Arial" charset="0"/>
                <a:cs typeface="Arial" charset="0"/>
              </a:rPr>
              <a:t>  </a:t>
            </a:r>
            <a:r>
              <a:rPr lang="en-US" dirty="0">
                <a:latin typeface="Arial" charset="0"/>
                <a:cs typeface="Arial" charset="0"/>
              </a:rPr>
              <a:t>= min(</a:t>
            </a:r>
            <a:r>
              <a:rPr lang="en-US" i="1" dirty="0">
                <a:latin typeface="Arial" charset="0"/>
                <a:cs typeface="Arial" charset="0"/>
              </a:rPr>
              <a:t>f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 err="1">
                <a:latin typeface="Arial" charset="0"/>
                <a:cs typeface="Arial" charset="0"/>
              </a:rPr>
              <a:t>r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cs typeface="Arial" charset="0"/>
              </a:rPr>
              <a:t>   where </a:t>
            </a:r>
            <a:r>
              <a:rPr lang="en-US" dirty="0">
                <a:latin typeface="Arial" charset="0"/>
                <a:cs typeface="Arial" charset="0"/>
              </a:rPr>
              <a:t>f is the unique value such that Sum(</a:t>
            </a:r>
            <a:r>
              <a:rPr lang="en-US" i="1" dirty="0" err="1">
                <a:latin typeface="Arial" charset="0"/>
                <a:cs typeface="Arial" charset="0"/>
              </a:rPr>
              <a:t>a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 = 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or set f to be infinite if no such value exists</a:t>
            </a:r>
            <a:endParaRPr lang="en-US" dirty="0">
              <a:latin typeface="Arial" charset="0"/>
              <a:cs typeface="Arial" charset="0"/>
            </a:endParaRPr>
          </a:p>
          <a:p>
            <a:pPr lvl="3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This is what round-robin service gives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all packets are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MTUs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Property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you 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get full demand, no one gets more than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you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 it or lose it: you don’t get credit for not using link</a:t>
            </a:r>
          </a:p>
          <a:p>
            <a:pPr marL="339725" lvl="1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6FF553-3033-5B4C-90C7-5012BFA34A74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9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Assume link speed C is 10mbps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Have three flows: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1 is sending at a rate 8mbps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2 is sending at a rate 6mbps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3 is sending at a rate 2mbps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How much bandwidth should each get?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According to max-min fairness?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0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" charset="0"/>
                <a:cs typeface="Arial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 = 10;   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 = 8,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= 6,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3</a:t>
            </a:r>
            <a:r>
              <a:rPr lang="en-US" dirty="0">
                <a:latin typeface="Arial" charset="0"/>
                <a:cs typeface="Arial" charset="0"/>
              </a:rPr>
              <a:t> = 2;    </a:t>
            </a:r>
            <a:r>
              <a:rPr lang="en-US" i="1" dirty="0"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= 3</a:t>
            </a:r>
          </a:p>
          <a:p>
            <a:r>
              <a:rPr lang="en-US" i="1" dirty="0">
                <a:latin typeface="Arial" charset="0"/>
                <a:cs typeface="Arial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/3 = 3.33 </a:t>
            </a:r>
            <a:r>
              <a:rPr lang="en-US" dirty="0">
                <a:latin typeface="Arial" charset="0"/>
                <a:cs typeface="Arial" charset="0"/>
                <a:sym typeface="Symbol" charset="0"/>
              </a:rPr>
              <a:t></a:t>
            </a:r>
            <a:endParaRPr lang="en-US" dirty="0">
              <a:latin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Can service all of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endParaRPr lang="en-US" dirty="0">
              <a:latin typeface="Arial" charset="0"/>
              <a:ea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Remove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from the accounting: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C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 C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–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8;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N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2</a:t>
            </a:r>
          </a:p>
          <a:p>
            <a:r>
              <a:rPr lang="en-US" i="1" dirty="0">
                <a:latin typeface="Arial" charset="0"/>
                <a:cs typeface="Arial" charset="0"/>
                <a:sym typeface="Wingdings" charset="0"/>
              </a:rPr>
              <a:t>C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/2 = 4 </a:t>
            </a:r>
            <a:r>
              <a:rPr lang="en-US" dirty="0">
                <a:latin typeface="Arial" charset="0"/>
                <a:cs typeface="Arial" charset="0"/>
                <a:sym typeface="Symbol" charset="0"/>
              </a:rPr>
              <a:t></a:t>
            </a:r>
            <a:endParaRPr lang="en-US" dirty="0">
              <a:latin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t service all of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1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or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2</a:t>
            </a:r>
            <a:endParaRPr lang="en-US" dirty="0">
              <a:latin typeface="Arial" charset="0"/>
              <a:ea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So hold them to the remaining fair share: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f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4</a:t>
            </a: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0BB38F-666D-D846-97D1-C48655DBD34D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48006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Comic Sans MS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Comic Sans MS" charset="0"/>
                </a:rPr>
                <a:t>2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Comic Sans MS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Comic Sans MS" charset="0"/>
                </a:rPr>
                <a:t>2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>
                  <a:latin typeface="Times" charset="0"/>
                </a:rPr>
                <a:t>f </a:t>
              </a:r>
              <a:r>
                <a:rPr lang="en-US" sz="1800" b="0">
                  <a:latin typeface="Arial" charset="0"/>
                </a:rPr>
                <a:t>= 4</a:t>
              </a:r>
              <a:r>
                <a:rPr lang="en-US" sz="1800" b="0">
                  <a:latin typeface="Comic Sans MS" charset="0"/>
                </a:rPr>
                <a:t>: 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chemeClr val="accent1"/>
                  </a:solidFill>
                  <a:latin typeface="Arial" charset="0"/>
                </a:rPr>
                <a:t>8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chemeClr val="accent1"/>
                  </a:solidFill>
                  <a:latin typeface="Arial" charset="0"/>
                </a:rPr>
                <a:t>4</a:t>
              </a:r>
              <a:r>
                <a:rPr lang="en-US" sz="1800" b="0">
                  <a:latin typeface="Arial" charset="0"/>
                </a:rPr>
                <a:t>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rgbClr val="66CCFF"/>
                  </a:solidFill>
                  <a:latin typeface="Arial" charset="0"/>
                </a:rPr>
                <a:t>6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rgbClr val="66CCFF"/>
                  </a:solidFill>
                  <a:latin typeface="Arial" charset="0"/>
                </a:rPr>
                <a:t>4</a:t>
              </a:r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chemeClr val="accent2"/>
                  </a:solidFill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chemeClr val="accent2"/>
                  </a:solidFill>
                  <a:latin typeface="Arial" charset="0"/>
                </a:rPr>
                <a:t>2</a:t>
              </a:r>
              <a:r>
                <a:rPr lang="en-US" sz="1600" b="0">
                  <a:latin typeface="Comic Sans MS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5" y="216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Comic Sans MS" charset="0"/>
                </a:rPr>
                <a:t>10</a:t>
              </a:r>
              <a:endParaRPr lang="en-US" b="0">
                <a:latin typeface="Comic Sans MS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13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  <a:p>
            <a:endParaRPr lang="en-US" dirty="0"/>
          </a:p>
          <a:p>
            <a:r>
              <a:rPr lang="en-US" dirty="0" smtClean="0"/>
              <a:t>How to implement fairness in general</a:t>
            </a:r>
          </a:p>
          <a:p>
            <a:pPr lvl="1"/>
            <a:r>
              <a:rPr lang="en-US" dirty="0" smtClean="0"/>
              <a:t>Going beyond round-robin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there simpler ways to implement this?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what’s wrong with this approach?</a:t>
            </a:r>
          </a:p>
          <a:p>
            <a:pPr lvl="1"/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43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22238"/>
            <a:ext cx="9677400" cy="8683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Dealing with different packet sizes</a:t>
            </a:r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Mental model: Bit-by-bit round robin (“fluid flow”) 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Can you do this in practice?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No, packets cannot be preempted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But we can approximate it 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This is what “fair queuing” routers do</a:t>
            </a:r>
          </a:p>
        </p:txBody>
      </p:sp>
    </p:spTree>
    <p:extLst>
      <p:ext uri="{BB962C8B-B14F-4D97-AF65-F5344CB8AC3E}">
        <p14:creationId xmlns:p14="http://schemas.microsoft.com/office/powerpoint/2010/main" val="37237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Fair Queuing (FQ) </a:t>
            </a:r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For each packet, compute the time at which the last bit of a packet would have left the router </a:t>
            </a:r>
            <a:r>
              <a:rPr lang="en-US" i="1" dirty="0" smtClean="0">
                <a:cs typeface="+mn-cs"/>
              </a:rPr>
              <a:t>if</a:t>
            </a:r>
            <a:r>
              <a:rPr lang="en-US" dirty="0" smtClean="0">
                <a:cs typeface="+mn-cs"/>
              </a:rPr>
              <a:t> flows are served bit-by-bit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Then serve packets in the increasing order of their deadlines</a:t>
            </a:r>
          </a:p>
        </p:txBody>
      </p:sp>
    </p:spTree>
    <p:extLst>
      <p:ext uri="{BB962C8B-B14F-4D97-AF65-F5344CB8AC3E}">
        <p14:creationId xmlns:p14="http://schemas.microsoft.com/office/powerpoint/2010/main" val="245031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</a:t>
            </a:r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 smtClean="0">
                <a:latin typeface="+mn-lt"/>
                <a:cs typeface="+mn-cs"/>
              </a:rPr>
              <a:t>FQ</a:t>
            </a:r>
            <a:br>
              <a:rPr lang="en-US" b="0" dirty="0" smtClean="0">
                <a:latin typeface="+mn-lt"/>
                <a:cs typeface="+mn-cs"/>
              </a:rPr>
            </a:br>
            <a:r>
              <a:rPr lang="en-US" b="0" dirty="0" smtClean="0">
                <a:latin typeface="+mn-lt"/>
                <a:cs typeface="+mn-cs"/>
              </a:rPr>
              <a:t>Packet</a:t>
            </a:r>
            <a:endParaRPr lang="en-US" b="0" dirty="0">
              <a:latin typeface="+mn-lt"/>
              <a:cs typeface="+mn-cs"/>
            </a:endParaRP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33702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Implementation of round-robin generalized to case where not all packets are MTUs</a:t>
            </a:r>
          </a:p>
          <a:p>
            <a:pPr lvl="3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Weighted fair </a:t>
            </a:r>
            <a:r>
              <a:rPr lang="en-US" dirty="0" err="1" smtClean="0">
                <a:latin typeface="Arial" charset="0"/>
                <a:cs typeface="Arial" charset="0"/>
              </a:rPr>
              <a:t>queueing</a:t>
            </a:r>
            <a:r>
              <a:rPr lang="en-US" dirty="0" smtClean="0">
                <a:latin typeface="Arial" charset="0"/>
                <a:cs typeface="Arial" charset="0"/>
              </a:rPr>
              <a:t> (WFQ) lets you assign different flows different shares</a:t>
            </a: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WFQ is implemented in almost all routers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Not </a:t>
            </a:r>
            <a:r>
              <a:rPr lang="en-US" dirty="0" smtClean="0">
                <a:latin typeface="Arial" charset="0"/>
                <a:cs typeface="Arial" charset="0"/>
              </a:rPr>
              <a:t>true in </a:t>
            </a:r>
            <a:r>
              <a:rPr lang="en-US" dirty="0">
                <a:latin typeface="Arial" charset="0"/>
                <a:cs typeface="Arial" charset="0"/>
              </a:rPr>
              <a:t>the 1980-90s, when CC was being developed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Mostly used to isolate </a:t>
            </a:r>
            <a:r>
              <a:rPr lang="en-US" dirty="0" smtClean="0">
                <a:latin typeface="Arial" charset="0"/>
                <a:cs typeface="Arial" charset="0"/>
              </a:rPr>
              <a:t>larger </a:t>
            </a:r>
            <a:r>
              <a:rPr lang="en-US" dirty="0">
                <a:latin typeface="Arial" charset="0"/>
                <a:cs typeface="Arial" charset="0"/>
              </a:rPr>
              <a:t>granularities (e.g., per-prefix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9F07DA-2F41-2641-AFF5-8D3E4AB82D53}" type="slidenum">
              <a:rPr lang="en-US" sz="1400" b="0">
                <a:latin typeface="Times New Roman" charset="0"/>
              </a:rPr>
              <a:pPr eaLnBrk="1" hangingPunct="1"/>
              <a:t>19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9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19400"/>
            <a:ext cx="4044823" cy="3616324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1800" dirty="0" smtClean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458200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Assignment 3 Due: </a:t>
            </a:r>
            <a:r>
              <a:rPr lang="en-US" sz="2800" b="0" dirty="0">
                <a:latin typeface="+mn-lt"/>
              </a:rPr>
              <a:t>4</a:t>
            </a:r>
            <a:r>
              <a:rPr lang="en-US" sz="2800" b="0" dirty="0" smtClean="0">
                <a:latin typeface="+mn-lt"/>
              </a:rPr>
              <a:t>/22 </a:t>
            </a:r>
            <a:endParaRPr lang="en-US" sz="2800" b="0" dirty="0">
              <a:latin typeface="+mn-lt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Homework 2: </a:t>
            </a:r>
            <a:r>
              <a:rPr lang="en-US" sz="2800" b="0" dirty="0" smtClean="0">
                <a:latin typeface="+mn-lt"/>
              </a:rPr>
              <a:t>Due </a:t>
            </a:r>
            <a:r>
              <a:rPr lang="en-US" sz="2800" b="0" dirty="0" smtClean="0">
                <a:latin typeface="+mn-lt"/>
              </a:rPr>
              <a:t>4/29 at 10am 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Quiz 4 Grades Up </a:t>
            </a:r>
            <a:endParaRPr lang="en-US" sz="2800" b="0" dirty="0" smtClean="0">
              <a:latin typeface="+mn-lt"/>
            </a:endParaRPr>
          </a:p>
          <a:p>
            <a:pPr algn="l"/>
            <a:endParaRPr lang="en-US" sz="2400" b="0" dirty="0" smtClean="0">
              <a:latin typeface="+mn-lt"/>
            </a:endParaRPr>
          </a:p>
          <a:p>
            <a:pPr algn="l"/>
            <a:r>
              <a:rPr lang="en-US" sz="2400" dirty="0" smtClean="0">
                <a:solidFill>
                  <a:srgbClr val="FF6600"/>
                </a:solidFill>
                <a:latin typeface="+mn-lt"/>
              </a:rPr>
              <a:t>Avoid a 50% score reduction by: </a:t>
            </a:r>
          </a:p>
          <a:p>
            <a:pPr algn="l"/>
            <a:r>
              <a:rPr lang="en-US" sz="1800" b="0" dirty="0">
                <a:latin typeface="+mn-lt"/>
              </a:rPr>
              <a:t>1. Include a </a:t>
            </a:r>
            <a:r>
              <a:rPr lang="en-US" sz="1800" b="0" dirty="0" err="1">
                <a:latin typeface="+mn-lt"/>
              </a:rPr>
              <a:t>Makefile</a:t>
            </a:r>
            <a:r>
              <a:rPr lang="en-US" sz="1800" b="0" dirty="0">
                <a:latin typeface="+mn-lt"/>
              </a:rPr>
              <a:t> </a:t>
            </a:r>
          </a:p>
          <a:p>
            <a:pPr algn="l"/>
            <a:r>
              <a:rPr lang="en-US" sz="1800" b="0" dirty="0">
                <a:latin typeface="+mn-lt"/>
              </a:rPr>
              <a:t>2. The executable has to be named "watchdog" or "desman" and should accept any order of command line parameters</a:t>
            </a:r>
          </a:p>
          <a:p>
            <a:pPr algn="l"/>
            <a:r>
              <a:rPr lang="en-US" sz="1800" b="0" dirty="0">
                <a:latin typeface="+mn-lt"/>
              </a:rPr>
              <a:t>3. Executable has to be generated in the same location as the </a:t>
            </a:r>
            <a:r>
              <a:rPr lang="en-US" sz="1800" b="0" dirty="0" err="1" smtClean="0">
                <a:latin typeface="+mn-lt"/>
              </a:rPr>
              <a:t>makefile</a:t>
            </a:r>
            <a:endParaRPr lang="en-US" sz="1800" b="0" dirty="0">
              <a:latin typeface="+mn-lt"/>
            </a:endParaRPr>
          </a:p>
          <a:p>
            <a:pPr algn="l"/>
            <a:r>
              <a:rPr lang="en-US" sz="1800" b="0" dirty="0">
                <a:latin typeface="+mn-lt"/>
              </a:rPr>
              <a:t>4. Flushing when writing to </a:t>
            </a:r>
            <a:r>
              <a:rPr lang="en-US" sz="1800" b="0" dirty="0" err="1">
                <a:latin typeface="+mn-lt"/>
              </a:rPr>
              <a:t>logfiles</a:t>
            </a:r>
            <a:r>
              <a:rPr lang="en-US" sz="1800" b="0" dirty="0">
                <a:latin typeface="+mn-lt"/>
              </a:rPr>
              <a:t> or before quitting while reading an interface. </a:t>
            </a:r>
          </a:p>
          <a:p>
            <a:pPr algn="l"/>
            <a:r>
              <a:rPr lang="en-US" sz="1800" b="0" dirty="0">
                <a:latin typeface="+mn-lt"/>
              </a:rPr>
              <a:t>5. Code has to work on on Ubuntu or Mac (please ensure the latest version of </a:t>
            </a:r>
            <a:r>
              <a:rPr lang="en-US" sz="1800" b="0" dirty="0" err="1">
                <a:latin typeface="+mn-lt"/>
              </a:rPr>
              <a:t>xcode</a:t>
            </a:r>
            <a:r>
              <a:rPr lang="en-US" sz="1800" b="0" dirty="0">
                <a:latin typeface="+mn-lt"/>
              </a:rPr>
              <a:t> for Mac and </a:t>
            </a:r>
            <a:r>
              <a:rPr lang="en-US" sz="1800" b="0" dirty="0" err="1">
                <a:latin typeface="+mn-lt"/>
              </a:rPr>
              <a:t>gcc</a:t>
            </a:r>
            <a:r>
              <a:rPr lang="en-US" sz="1800" b="0" dirty="0">
                <a:latin typeface="+mn-lt"/>
              </a:rPr>
              <a:t> for Ubuntu) </a:t>
            </a:r>
          </a:p>
          <a:p>
            <a:pPr algn="l"/>
            <a:r>
              <a:rPr lang="en-US" sz="1800" b="0" dirty="0">
                <a:latin typeface="+mn-lt"/>
              </a:rPr>
              <a:t>6. Assignment description: page 2 say "UID can be" </a:t>
            </a:r>
            <a:r>
              <a:rPr lang="en-US" sz="1800" b="0" dirty="0" smtClean="0">
                <a:latin typeface="+mn-lt"/>
                <a:sym typeface="Wingdings"/>
              </a:rPr>
              <a:t></a:t>
            </a:r>
            <a:r>
              <a:rPr lang="en-US" sz="1800" b="0" dirty="0" smtClean="0">
                <a:latin typeface="+mn-lt"/>
              </a:rPr>
              <a:t> </a:t>
            </a:r>
            <a:r>
              <a:rPr lang="en-US" sz="1800" b="0" dirty="0">
                <a:latin typeface="+mn-lt"/>
              </a:rPr>
              <a:t>"UID </a:t>
            </a:r>
            <a:r>
              <a:rPr lang="en-US" sz="1800" dirty="0">
                <a:latin typeface="+mn-lt"/>
              </a:rPr>
              <a:t>must</a:t>
            </a:r>
            <a:r>
              <a:rPr lang="en-US" sz="1800" b="0" dirty="0">
                <a:latin typeface="+mn-lt"/>
              </a:rPr>
              <a:t> be" </a:t>
            </a:r>
          </a:p>
          <a:p>
            <a:pPr algn="l"/>
            <a:r>
              <a:rPr lang="en-US" sz="1800" b="0" dirty="0">
                <a:latin typeface="+mn-lt"/>
              </a:rPr>
              <a:t>7. Do not include the angle bracket "&lt;" and "&gt;" in </a:t>
            </a:r>
            <a:r>
              <a:rPr lang="en-US" sz="1800" b="0" dirty="0" err="1">
                <a:latin typeface="+mn-lt"/>
              </a:rPr>
              <a:t>logfile</a:t>
            </a:r>
            <a:r>
              <a:rPr lang="en-US" sz="1800" b="0" dirty="0">
                <a:latin typeface="+mn-lt"/>
              </a:rPr>
              <a:t>. </a:t>
            </a:r>
          </a:p>
          <a:p>
            <a:pPr algn="l"/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829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FQ vs. FIFO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FQ advantages: </a:t>
            </a:r>
          </a:p>
          <a:p>
            <a:pPr lvl="1">
              <a:defRPr/>
            </a:pPr>
            <a:r>
              <a:rPr lang="en-US" dirty="0" smtClean="0"/>
              <a:t> : cheating flows don’t benefit</a:t>
            </a:r>
          </a:p>
          <a:p>
            <a:pPr lvl="1"/>
            <a:r>
              <a:rPr lang="en-US" dirty="0" smtClean="0"/>
              <a:t>Bandwidth </a:t>
            </a:r>
            <a:r>
              <a:rPr lang="en-US" dirty="0"/>
              <a:t>share does not depend on </a:t>
            </a:r>
            <a:r>
              <a:rPr lang="en-US" dirty="0" smtClean="0"/>
              <a:t>RTT</a:t>
            </a:r>
          </a:p>
          <a:p>
            <a:pPr lvl="1"/>
            <a:r>
              <a:rPr lang="en-US" dirty="0"/>
              <a:t>Flows can pick any rate adjustment scheme they </a:t>
            </a:r>
            <a:r>
              <a:rPr lang="en-US" dirty="0" smtClean="0"/>
              <a:t>want</a:t>
            </a:r>
            <a:endParaRPr lang="en-US" dirty="0"/>
          </a:p>
          <a:p>
            <a:pPr marL="693737" lvl="2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Disadvantages:</a:t>
            </a:r>
          </a:p>
          <a:p>
            <a:pPr lvl="1">
              <a:defRPr/>
            </a:pPr>
            <a:r>
              <a:rPr lang="en-US" dirty="0" smtClean="0"/>
              <a:t>More complex than FIFO: per flow queue/state, additional per-packet book-keeping </a:t>
            </a:r>
          </a:p>
        </p:txBody>
      </p:sp>
    </p:spTree>
    <p:extLst>
      <p:ext uri="{BB962C8B-B14F-4D97-AF65-F5344CB8AC3E}">
        <p14:creationId xmlns:p14="http://schemas.microsoft.com/office/powerpoint/2010/main" val="267019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to implement fairness in general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Going beyond round-robin</a:t>
            </a:r>
          </a:p>
          <a:p>
            <a:pPr lvl="1"/>
            <a:endParaRPr lang="en-US" dirty="0"/>
          </a:p>
          <a:p>
            <a:r>
              <a:rPr lang="en-US" dirty="0" smtClean="0"/>
              <a:t>Are there simpler ways to implement this?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what’s wrong with this approach?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515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 Through Dropping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r>
              <a:rPr lang="en-US" sz="2400" dirty="0" smtClean="0"/>
              <a:t>Traditional FQ uses scheduling to achieve fairness</a:t>
            </a:r>
          </a:p>
          <a:p>
            <a:endParaRPr lang="en-US" sz="2400" dirty="0"/>
          </a:p>
          <a:p>
            <a:r>
              <a:rPr lang="en-US" sz="2400" dirty="0" smtClean="0"/>
              <a:t>But note that dropping is sufficient to give fairness</a:t>
            </a:r>
          </a:p>
          <a:p>
            <a:endParaRPr lang="en-US" sz="2400" dirty="0"/>
          </a:p>
          <a:p>
            <a:r>
              <a:rPr lang="en-US" sz="2400" dirty="0" smtClean="0"/>
              <a:t>Assume a set of incoming rates </a:t>
            </a:r>
            <a:r>
              <a:rPr lang="en-US" sz="2400" dirty="0" err="1" smtClean="0"/>
              <a:t>ri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Dropping at rates pi </a:t>
            </a:r>
            <a:r>
              <a:rPr lang="en-US" sz="2400" dirty="0" smtClean="0"/>
              <a:t>yields fairness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ri</a:t>
            </a:r>
            <a:r>
              <a:rPr lang="en-US" sz="2400" dirty="0" smtClean="0"/>
              <a:t>(1-pi) =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64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Dropping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Estimate rate </a:t>
            </a:r>
            <a:r>
              <a:rPr lang="en-US" dirty="0" err="1" smtClean="0"/>
              <a:t>ri</a:t>
            </a:r>
            <a:r>
              <a:rPr lang="en-US" dirty="0" smtClean="0"/>
              <a:t> at edge, stick in packet header</a:t>
            </a:r>
          </a:p>
          <a:p>
            <a:pPr lvl="1"/>
            <a:r>
              <a:rPr lang="en-US" dirty="0" smtClean="0"/>
              <a:t>Then individual routers drop with probability 1=</a:t>
            </a:r>
            <a:r>
              <a:rPr lang="en-US" i="1" dirty="0" smtClean="0"/>
              <a:t>f</a:t>
            </a:r>
            <a:r>
              <a:rPr lang="en-US" dirty="0" smtClean="0"/>
              <a:t>/</a:t>
            </a:r>
            <a:r>
              <a:rPr lang="en-US" dirty="0" err="1" smtClean="0"/>
              <a:t>ri</a:t>
            </a:r>
            <a:endParaRPr lang="en-US" dirty="0" smtClean="0"/>
          </a:p>
          <a:p>
            <a:pPr lvl="1"/>
            <a:r>
              <a:rPr lang="en-US" dirty="0" smtClean="0"/>
              <a:t>Where each router computes its </a:t>
            </a:r>
            <a:r>
              <a:rPr lang="en-US" dirty="0" smtClean="0"/>
              <a:t>own </a:t>
            </a:r>
            <a:r>
              <a:rPr lang="en-US" i="1" dirty="0" smtClean="0"/>
              <a:t>f</a:t>
            </a:r>
            <a:endParaRPr lang="en-US" i="1" dirty="0" smtClean="0"/>
          </a:p>
          <a:p>
            <a:pPr lvl="1"/>
            <a:endParaRPr lang="en-US" dirty="0"/>
          </a:p>
          <a:p>
            <a:r>
              <a:rPr lang="en-US" dirty="0" smtClean="0"/>
              <a:t>Estimate rate at every router using “shadow buffer”</a:t>
            </a:r>
          </a:p>
          <a:p>
            <a:pPr lvl="1"/>
            <a:r>
              <a:rPr lang="en-US" dirty="0" smtClean="0"/>
              <a:t>See how many packets of a flow are in shadow buffer</a:t>
            </a:r>
          </a:p>
          <a:p>
            <a:pPr lvl="1"/>
            <a:r>
              <a:rPr lang="en-US" dirty="0" smtClean="0"/>
              <a:t>Use this to estimate </a:t>
            </a:r>
            <a:r>
              <a:rPr lang="en-US" dirty="0" err="1" smtClean="0"/>
              <a:t>ri</a:t>
            </a:r>
            <a:endParaRPr lang="en-US" dirty="0" smtClean="0"/>
          </a:p>
          <a:p>
            <a:pPr lvl="1"/>
            <a:r>
              <a:rPr lang="en-US" dirty="0" smtClean="0"/>
              <a:t>Why does this work?</a:t>
            </a:r>
          </a:p>
          <a:p>
            <a:pPr lvl="1"/>
            <a:r>
              <a:rPr lang="en-US" dirty="0" smtClean="0"/>
              <a:t>Implemented on significant fraction of Cisco product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4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to implement fairness in general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Going beyond round-robin</a:t>
            </a:r>
          </a:p>
          <a:p>
            <a:pPr lvl="1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there simpler ways to implement this?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And what’s wrong with this approach?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08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equal </a:t>
            </a:r>
            <a:r>
              <a:rPr lang="en-US" dirty="0"/>
              <a:t>shares to </a:t>
            </a:r>
            <a:r>
              <a:rPr lang="en-US" dirty="0" smtClean="0"/>
              <a:t>“</a:t>
            </a:r>
            <a:r>
              <a:rPr lang="en-US" dirty="0"/>
              <a:t>flows” is silly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have 8 flows, and I have 4…</a:t>
            </a:r>
          </a:p>
          <a:p>
            <a:pPr lvl="1"/>
            <a:r>
              <a:rPr lang="en-US" dirty="0" smtClean="0"/>
              <a:t>Why should you get twice the bandwidth?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What if your flow goes over 4 congested hops, and mine only goes over 1?</a:t>
            </a:r>
          </a:p>
          <a:p>
            <a:pPr lvl="1"/>
            <a:r>
              <a:rPr lang="en-US" dirty="0" smtClean="0"/>
              <a:t>Why not penalize for using more scarce bandwidth?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And what is a flow anyway?</a:t>
            </a:r>
          </a:p>
          <a:p>
            <a:pPr lvl="1"/>
            <a:r>
              <a:rPr lang="en-US" dirty="0" smtClean="0"/>
              <a:t>TCP connection</a:t>
            </a:r>
          </a:p>
          <a:p>
            <a:pPr lvl="1"/>
            <a:r>
              <a:rPr lang="en-US" dirty="0" smtClean="0"/>
              <a:t>Source-Destination pair?</a:t>
            </a:r>
          </a:p>
          <a:p>
            <a:pPr lvl="1"/>
            <a:r>
              <a:rPr lang="en-US" dirty="0" smtClean="0"/>
              <a:t>Source?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people for congestion!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ECN as congestion markers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Whenever I get ECN bit set, I have to pay $$$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 debate over what a flow is, or what fair is…</a:t>
            </a:r>
          </a:p>
          <a:p>
            <a:pPr lvl="2"/>
            <a:endParaRPr lang="en-US" dirty="0"/>
          </a:p>
          <a:p>
            <a:r>
              <a:rPr lang="en-US" dirty="0" smtClean="0"/>
              <a:t>Idea started by Frank Kelly, backed by much math</a:t>
            </a:r>
          </a:p>
          <a:p>
            <a:pPr lvl="1"/>
            <a:r>
              <a:rPr lang="en-US" dirty="0" smtClean="0"/>
              <a:t>Great idea: simple, elegant, </a:t>
            </a:r>
            <a:r>
              <a:rPr lang="en-US" dirty="0" smtClean="0"/>
              <a:t>effective</a:t>
            </a:r>
          </a:p>
          <a:p>
            <a:pPr lvl="1"/>
            <a:r>
              <a:rPr lang="en-US" dirty="0" smtClean="0"/>
              <a:t>Hard to practice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1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Router Assisted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Adjustment: helps get flows up to speed</a:t>
            </a:r>
          </a:p>
          <a:p>
            <a:pPr lvl="1"/>
            <a:r>
              <a:rPr lang="en-US" dirty="0" smtClean="0"/>
              <a:t>Huge improvement in FTC performance</a:t>
            </a:r>
          </a:p>
          <a:p>
            <a:pPr lvl="1"/>
            <a:endParaRPr lang="en-US" dirty="0"/>
          </a:p>
          <a:p>
            <a:r>
              <a:rPr lang="en-US" dirty="0" smtClean="0"/>
              <a:t>Isolation: helps protect flows from cheaters</a:t>
            </a:r>
          </a:p>
          <a:p>
            <a:pPr lvl="1"/>
            <a:r>
              <a:rPr lang="en-US" dirty="0" smtClean="0"/>
              <a:t>Gives each flow fair share</a:t>
            </a:r>
          </a:p>
          <a:p>
            <a:pPr lvl="1"/>
            <a:r>
              <a:rPr lang="en-US" dirty="0" smtClean="0"/>
              <a:t>Allows innovation in CC algorithms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32038"/>
            <a:ext cx="8229600" cy="1173162"/>
          </a:xfrm>
        </p:spPr>
        <p:txBody>
          <a:bodyPr/>
          <a:lstStyle/>
          <a:p>
            <a:r>
              <a:rPr lang="en-US" sz="4000" dirty="0" smtClean="0"/>
              <a:t>How can routers ensure each flow gets its “fair share”?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940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each “flow” separately</a:t>
            </a:r>
          </a:p>
          <a:p>
            <a:pPr lvl="1"/>
            <a:r>
              <a:rPr lang="en-US" dirty="0" smtClean="0"/>
              <a:t>For now, flows are packets between same Source/</a:t>
            </a:r>
            <a:r>
              <a:rPr lang="en-US" dirty="0" err="1" smtClean="0"/>
              <a:t>Dest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Each flow has its own FIFO queue in router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Service flows in a round-robin fashion</a:t>
            </a:r>
          </a:p>
          <a:p>
            <a:pPr lvl="1"/>
            <a:r>
              <a:rPr lang="en-US" dirty="0" smtClean="0"/>
              <a:t>When line becomes free, take packet from next flow</a:t>
            </a:r>
          </a:p>
          <a:p>
            <a:pPr lvl="7"/>
            <a:endParaRPr lang="en-US" dirty="0"/>
          </a:p>
          <a:p>
            <a:r>
              <a:rPr lang="en-US" dirty="0" smtClean="0"/>
              <a:t>Assuming all flows are sending MTU packets, all flows can get their fair share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Each flow can use their own adjustment algorithm</a:t>
            </a:r>
          </a:p>
          <a:p>
            <a:pPr lvl="1"/>
            <a:r>
              <a:rPr lang="en-US" dirty="0" smtClean="0"/>
              <a:t>Perhaps aided by the router telling them how fast to send</a:t>
            </a:r>
          </a:p>
          <a:p>
            <a:pPr lvl="3"/>
            <a:endParaRPr lang="en-US" dirty="0"/>
          </a:p>
          <a:p>
            <a:r>
              <a:rPr lang="en-US" dirty="0" smtClean="0"/>
              <a:t>This solves the innovation problem!</a:t>
            </a:r>
          </a:p>
          <a:p>
            <a:pPr lvl="1"/>
            <a:r>
              <a:rPr lang="en-US" dirty="0" smtClean="0"/>
              <a:t>People can experiment with any CC algorithm</a:t>
            </a:r>
          </a:p>
          <a:p>
            <a:pPr lvl="2"/>
            <a:endParaRPr lang="en-US" dirty="0"/>
          </a:p>
          <a:p>
            <a:r>
              <a:rPr lang="en-US" dirty="0" smtClean="0"/>
              <a:t>And the cheating problem!</a:t>
            </a:r>
          </a:p>
          <a:p>
            <a:pPr lvl="1"/>
            <a:r>
              <a:rPr lang="en-US" dirty="0" smtClean="0"/>
              <a:t>No matter what you do, you can’t get more than your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28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fair?</a:t>
            </a:r>
          </a:p>
          <a:p>
            <a:endParaRPr lang="en-US" dirty="0"/>
          </a:p>
          <a:p>
            <a:r>
              <a:rPr lang="en-US" dirty="0" smtClean="0"/>
              <a:t>How to implement fairness in general</a:t>
            </a:r>
          </a:p>
          <a:p>
            <a:pPr lvl="1"/>
            <a:r>
              <a:rPr lang="en-US" dirty="0" smtClean="0"/>
              <a:t>Going beyond round-robin</a:t>
            </a:r>
          </a:p>
          <a:p>
            <a:pPr lvl="1"/>
            <a:endParaRPr lang="en-US" dirty="0"/>
          </a:p>
          <a:p>
            <a:r>
              <a:rPr lang="en-US" dirty="0" smtClean="0"/>
              <a:t>Are there simpler ways to implement this?</a:t>
            </a:r>
          </a:p>
          <a:p>
            <a:endParaRPr lang="en-US" dirty="0"/>
          </a:p>
          <a:p>
            <a:r>
              <a:rPr lang="en-US" dirty="0" smtClean="0"/>
              <a:t>And what’s wrong with this approach?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92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fair?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to implement fairness in general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Going beyond round-robin</a:t>
            </a:r>
          </a:p>
          <a:p>
            <a:pPr lvl="1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there simpler ways to implement this?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what’s wrong with this approach?</a:t>
            </a:r>
          </a:p>
          <a:p>
            <a:pPr lvl="1"/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71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4835525"/>
          </a:xfrm>
        </p:spPr>
        <p:txBody>
          <a:bodyPr/>
          <a:lstStyle/>
          <a:p>
            <a:r>
              <a:rPr lang="en-US" dirty="0" smtClean="0"/>
              <a:t>When all flows want the same rate, fair is easy</a:t>
            </a:r>
          </a:p>
          <a:p>
            <a:pPr lvl="1"/>
            <a:r>
              <a:rPr lang="en-US" dirty="0" smtClean="0"/>
              <a:t>Fair share = C/N</a:t>
            </a:r>
          </a:p>
          <a:p>
            <a:pPr lvl="1"/>
            <a:r>
              <a:rPr lang="en-US" dirty="0" smtClean="0"/>
              <a:t>C = capacity of link</a:t>
            </a:r>
          </a:p>
          <a:p>
            <a:pPr lvl="1"/>
            <a:r>
              <a:rPr lang="en-US" dirty="0" smtClean="0"/>
              <a:t>N = number of flows</a:t>
            </a:r>
          </a:p>
          <a:p>
            <a:pPr lvl="1"/>
            <a:endParaRPr lang="en-US" dirty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This is fair share per link.  This is not a global fair share.</a:t>
            </a:r>
          </a:p>
          <a:p>
            <a:pPr lvl="1"/>
            <a:endParaRPr lang="en-US" dirty="0"/>
          </a:p>
          <a:p>
            <a:r>
              <a:rPr lang="en-US" dirty="0" smtClean="0"/>
              <a:t>When not all flows have the same demand?</a:t>
            </a:r>
          </a:p>
          <a:p>
            <a:pPr lvl="1"/>
            <a:r>
              <a:rPr lang="en-US" dirty="0" smtClean="0"/>
              <a:t>Either flow isn’t high bandwidth</a:t>
            </a:r>
          </a:p>
          <a:p>
            <a:pPr lvl="1"/>
            <a:r>
              <a:rPr lang="en-US" dirty="0" smtClean="0"/>
              <a:t>Or limited by C/N on some other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14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Requests: </a:t>
            </a:r>
            <a:r>
              <a:rPr lang="en-US" dirty="0" err="1" smtClean="0"/>
              <a:t>ri</a:t>
            </a:r>
            <a:r>
              <a:rPr lang="en-US" dirty="0" smtClean="0"/>
              <a:t>    Allocations: </a:t>
            </a:r>
            <a:r>
              <a:rPr lang="en-US" dirty="0" err="1" smtClean="0"/>
              <a:t>ai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C=20</a:t>
            </a:r>
            <a:endParaRPr lang="en-US" dirty="0"/>
          </a:p>
          <a:p>
            <a:pPr lvl="1"/>
            <a:r>
              <a:rPr lang="en-US" dirty="0"/>
              <a:t>Requests: r1=6, r2=5, </a:t>
            </a:r>
            <a:r>
              <a:rPr lang="en-US" dirty="0" smtClean="0"/>
              <a:t>r3=4</a:t>
            </a:r>
          </a:p>
          <a:p>
            <a:pPr lvl="1"/>
            <a:endParaRPr lang="en-US" dirty="0"/>
          </a:p>
          <a:p>
            <a:r>
              <a:rPr lang="en-US" dirty="0"/>
              <a:t>Solution: a1=6, a2=5, </a:t>
            </a:r>
            <a:r>
              <a:rPr lang="en-US" dirty="0" smtClean="0"/>
              <a:t>a3=4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bandwidth is plentiful, everyone gets their request</a:t>
            </a:r>
          </a:p>
          <a:p>
            <a:endParaRPr lang="en-US" dirty="0"/>
          </a:p>
          <a:p>
            <a:r>
              <a:rPr lang="en-US" dirty="0" smtClean="0"/>
              <a:t>This is the easy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255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48547</TotalTime>
  <Words>1331</Words>
  <Application>Microsoft Macintosh PowerPoint</Application>
  <PresentationFormat>On-screen Show (4:3)</PresentationFormat>
  <Paragraphs>316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Network</vt:lpstr>
      <vt:lpstr>Routers:  Fair Sharing</vt:lpstr>
      <vt:lpstr>Announcements:</vt:lpstr>
      <vt:lpstr>How can routers ensure each flow gets its “fair share”?</vt:lpstr>
      <vt:lpstr>Isolation</vt:lpstr>
      <vt:lpstr>Benefits</vt:lpstr>
      <vt:lpstr>Four Challenges</vt:lpstr>
      <vt:lpstr>Four Challenges</vt:lpstr>
      <vt:lpstr>Fairness</vt:lpstr>
      <vt:lpstr>Example 1</vt:lpstr>
      <vt:lpstr>Example 2</vt:lpstr>
      <vt:lpstr>Example 3</vt:lpstr>
      <vt:lpstr>Max-Min Fairness</vt:lpstr>
      <vt:lpstr>Example</vt:lpstr>
      <vt:lpstr>Example</vt:lpstr>
      <vt:lpstr>Four Challenges</vt:lpstr>
      <vt:lpstr>Dealing with different packet sizes</vt:lpstr>
      <vt:lpstr>Fair Queuing (FQ) </vt:lpstr>
      <vt:lpstr>Example</vt:lpstr>
      <vt:lpstr>Fair Queuing (FQ)</vt:lpstr>
      <vt:lpstr>FQ vs. FIFO</vt:lpstr>
      <vt:lpstr>Four Challenges</vt:lpstr>
      <vt:lpstr>Fairness Through Dropping</vt:lpstr>
      <vt:lpstr>Two Dropping Approaches</vt:lpstr>
      <vt:lpstr>Four Challenges</vt:lpstr>
      <vt:lpstr>Giving equal shares to “flows” is silly</vt:lpstr>
      <vt:lpstr>Charge people for congestion!</vt:lpstr>
      <vt:lpstr>Summary of Router Assisted CC</vt:lpstr>
    </vt:vector>
  </TitlesOfParts>
  <Company>ICSI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Computer Networks</dc:title>
  <cp:lastModifiedBy>Alefiya Hussain</cp:lastModifiedBy>
  <cp:revision>2100</cp:revision>
  <cp:lastPrinted>2013-09-23T20:04:51Z</cp:lastPrinted>
  <dcterms:created xsi:type="dcterms:W3CDTF">2010-08-30T13:51:03Z</dcterms:created>
  <dcterms:modified xsi:type="dcterms:W3CDTF">2016-04-22T18:42:43Z</dcterms:modified>
</cp:coreProperties>
</file>