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431" r:id="rId2"/>
    <p:sldId id="1446" r:id="rId3"/>
    <p:sldId id="1216" r:id="rId4"/>
    <p:sldId id="1325" r:id="rId5"/>
    <p:sldId id="1462" r:id="rId6"/>
    <p:sldId id="1453" r:id="rId7"/>
    <p:sldId id="1458" r:id="rId8"/>
    <p:sldId id="1460" r:id="rId9"/>
    <p:sldId id="1598" r:id="rId10"/>
    <p:sldId id="1599" r:id="rId11"/>
    <p:sldId id="1600" r:id="rId12"/>
    <p:sldId id="1494" r:id="rId13"/>
    <p:sldId id="1535" r:id="rId14"/>
    <p:sldId id="1536" r:id="rId15"/>
    <p:sldId id="1537" r:id="rId16"/>
    <p:sldId id="1538" r:id="rId17"/>
    <p:sldId id="1539" r:id="rId18"/>
    <p:sldId id="1540" r:id="rId19"/>
    <p:sldId id="1541" r:id="rId20"/>
    <p:sldId id="1542" r:id="rId21"/>
    <p:sldId id="1544" r:id="rId22"/>
    <p:sldId id="1545" r:id="rId23"/>
    <p:sldId id="1546" r:id="rId24"/>
    <p:sldId id="1547" r:id="rId25"/>
    <p:sldId id="1548" r:id="rId26"/>
    <p:sldId id="1549" r:id="rId27"/>
    <p:sldId id="1550" r:id="rId28"/>
    <p:sldId id="1551" r:id="rId29"/>
    <p:sldId id="1553" r:id="rId30"/>
    <p:sldId id="1554" r:id="rId31"/>
    <p:sldId id="1555" r:id="rId32"/>
    <p:sldId id="1556" r:id="rId33"/>
    <p:sldId id="1557" r:id="rId34"/>
    <p:sldId id="1558" r:id="rId35"/>
    <p:sldId id="1559" r:id="rId36"/>
    <p:sldId id="1560" r:id="rId37"/>
    <p:sldId id="1561" r:id="rId38"/>
    <p:sldId id="1562" r:id="rId39"/>
    <p:sldId id="1563" r:id="rId40"/>
    <p:sldId id="1564" r:id="rId41"/>
    <p:sldId id="1565" r:id="rId42"/>
    <p:sldId id="1566" r:id="rId43"/>
    <p:sldId id="1567" r:id="rId44"/>
    <p:sldId id="1569" r:id="rId45"/>
    <p:sldId id="1571" r:id="rId46"/>
    <p:sldId id="1572" r:id="rId47"/>
    <p:sldId id="1573" r:id="rId48"/>
    <p:sldId id="1574" r:id="rId49"/>
    <p:sldId id="1575" r:id="rId50"/>
    <p:sldId id="1576" r:id="rId51"/>
    <p:sldId id="1577" r:id="rId52"/>
    <p:sldId id="1578" r:id="rId53"/>
    <p:sldId id="1579" r:id="rId54"/>
    <p:sldId id="1580" r:id="rId55"/>
    <p:sldId id="1581" r:id="rId56"/>
    <p:sldId id="1582" r:id="rId57"/>
    <p:sldId id="1583" r:id="rId5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8474" autoAdjust="0"/>
  </p:normalViewPr>
  <p:slideViewPr>
    <p:cSldViewPr>
      <p:cViewPr>
        <p:scale>
          <a:sx n="94" d="100"/>
          <a:sy n="94" d="100"/>
        </p:scale>
        <p:origin x="-5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715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8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D764017-9695-6E4E-BA5B-604F8CA13258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22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1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13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2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2B15A-FC0D-BE47-8BCD-E82CD28FAFF1}" type="slidenum">
              <a:rPr lang="en-US"/>
              <a:pPr/>
              <a:t>34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4288" y="746125"/>
            <a:ext cx="4757737" cy="3568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5750" cy="4303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16" tIns="47459" rIns="94916" bIns="47459"/>
          <a:lstStyle/>
          <a:p>
            <a:pPr defTabSz="9588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98DB-7297-7747-8500-F18E83A59716}" type="slidenum">
              <a:rPr lang="en-US"/>
              <a:pPr/>
              <a:t>35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TCP: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Concept of Fair Sharing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82296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 353 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Alefiya Hussain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rgbClr val="000090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rgbClr val="000090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1173162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 Simple Model for TCP Throughput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525460" y="2133600"/>
              <a:ext cx="3313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1173162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 Simple Model for TCP Throughput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14474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525460" y="2133600"/>
              <a:ext cx="3313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33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Last Lecture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TCP Congestion control: the gory details</a:t>
            </a:r>
          </a:p>
          <a:p>
            <a:pPr lvl="1">
              <a:buClr>
                <a:schemeClr val="tx2"/>
              </a:buClr>
            </a:pPr>
            <a:endParaRPr lang="en-US" dirty="0" smtClean="0">
              <a:latin typeface="Arial" charset="0"/>
            </a:endParaRPr>
          </a:p>
          <a:p>
            <a:pPr marL="0" indent="-4763">
              <a:buNone/>
            </a:pPr>
            <a:r>
              <a:rPr lang="en-US" b="1" dirty="0" smtClean="0">
                <a:solidFill>
                  <a:srgbClr val="000090"/>
                </a:solidFill>
                <a:latin typeface="Arial" charset="0"/>
              </a:rPr>
              <a:t>Today</a:t>
            </a:r>
          </a:p>
          <a:p>
            <a:pPr marL="801687" lvl="1" indent="-457200"/>
            <a:r>
              <a:rPr lang="en-US" dirty="0" smtClean="0">
                <a:solidFill>
                  <a:srgbClr val="A6A6A6"/>
                </a:solidFill>
                <a:latin typeface="Arial" charset="0"/>
              </a:rPr>
              <a:t>Wrap-up CC details (fast retransmit)</a:t>
            </a:r>
          </a:p>
          <a:p>
            <a:pPr marL="801687" lvl="1" indent="-457200"/>
            <a:r>
              <a:rPr lang="en-US" dirty="0" smtClean="0">
                <a:solidFill>
                  <a:srgbClr val="000090"/>
                </a:solidFill>
                <a:latin typeface="Arial" charset="0"/>
              </a:rPr>
              <a:t>Critically examining TCP</a:t>
            </a:r>
          </a:p>
          <a:p>
            <a:pPr marL="801687" lvl="1" indent="-457200"/>
            <a:r>
              <a:rPr lang="en-US" dirty="0" smtClean="0">
                <a:solidFill>
                  <a:srgbClr val="000090"/>
                </a:solidFill>
                <a:latin typeface="Arial" charset="0"/>
              </a:rPr>
              <a:t>Advanced techniques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9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Critical Analysis of TCP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64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Failings of TCP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Cumulative ACKs are </a:t>
            </a:r>
            <a:r>
              <a:rPr lang="en-US" b="1" dirty="0" smtClean="0"/>
              <a:t>silly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Fills </a:t>
            </a:r>
            <a:r>
              <a:rPr lang="en-US" dirty="0"/>
              <a:t>up queues (large delays)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losses (</a:t>
            </a:r>
            <a:r>
              <a:rPr lang="en-US" dirty="0" err="1"/>
              <a:t>noncongestive</a:t>
            </a:r>
            <a:r>
              <a:rPr lang="en-US" dirty="0"/>
              <a:t> losses)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not scale to high-speed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Produces irregular saw-tooth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RTT (unfair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Takes a long time to reach steady state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cheat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Relies on homogeneity for performance/fairness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9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Cumulative ACK Stupidity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US" dirty="0" smtClean="0"/>
              <a:t>When we have cumulative ACKs, we must:</a:t>
            </a:r>
          </a:p>
          <a:p>
            <a:pPr lvl="1"/>
            <a:r>
              <a:rPr lang="en-US" dirty="0" smtClean="0"/>
              <a:t>Guess which data has arrived</a:t>
            </a:r>
          </a:p>
          <a:p>
            <a:pPr lvl="1"/>
            <a:r>
              <a:rPr lang="en-US" dirty="0" smtClean="0"/>
              <a:t>Play games with CWND to send additional packets</a:t>
            </a:r>
          </a:p>
          <a:p>
            <a:pPr lvl="7"/>
            <a:endParaRPr lang="en-US" dirty="0"/>
          </a:p>
          <a:p>
            <a:r>
              <a:rPr lang="en-US" dirty="0" smtClean="0"/>
              <a:t>TCP SACK:</a:t>
            </a:r>
          </a:p>
          <a:p>
            <a:pPr lvl="1"/>
            <a:r>
              <a:rPr lang="en-US" dirty="0" smtClean="0"/>
              <a:t>Selective Acknowledgements</a:t>
            </a:r>
          </a:p>
          <a:p>
            <a:pPr lvl="2"/>
            <a:r>
              <a:rPr lang="en-US" dirty="0" smtClean="0"/>
              <a:t>Think: complete listing of all received packets</a:t>
            </a:r>
          </a:p>
          <a:p>
            <a:pPr lvl="1"/>
            <a:r>
              <a:rPr lang="en-US" dirty="0" smtClean="0"/>
              <a:t>Would remove need for “fast recovery”</a:t>
            </a:r>
          </a:p>
          <a:p>
            <a:pPr lvl="1"/>
            <a:endParaRPr lang="en-US" dirty="0"/>
          </a:p>
          <a:p>
            <a:r>
              <a:rPr lang="en-US" dirty="0" smtClean="0"/>
              <a:t>Could design very simple CC algorithm</a:t>
            </a:r>
          </a:p>
          <a:p>
            <a:pPr lvl="1"/>
            <a:r>
              <a:rPr lang="en-US" dirty="0" smtClean="0"/>
              <a:t>Just slow-start, congestion avoidance, fast-retransmit</a:t>
            </a:r>
          </a:p>
          <a:p>
            <a:pPr lvl="1"/>
            <a:r>
              <a:rPr lang="en-US" dirty="0" smtClean="0"/>
              <a:t>Much more robust to drops (almost never time out)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38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TCP fills up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only slows down when queues fill up</a:t>
            </a:r>
          </a:p>
          <a:p>
            <a:pPr lvl="4"/>
            <a:endParaRPr lang="en-US" dirty="0"/>
          </a:p>
          <a:p>
            <a:r>
              <a:rPr lang="en-US" dirty="0" smtClean="0"/>
              <a:t>Means that delays are large for everyone</a:t>
            </a:r>
          </a:p>
          <a:p>
            <a:pPr lvl="3"/>
            <a:endParaRPr lang="en-US" dirty="0"/>
          </a:p>
          <a:p>
            <a:r>
              <a:rPr lang="en-US" dirty="0" smtClean="0"/>
              <a:t>And many packets are dropped when buffer fills</a:t>
            </a:r>
          </a:p>
          <a:p>
            <a:pPr lvl="1"/>
            <a:r>
              <a:rPr lang="en-US" i="1" dirty="0"/>
              <a:t>N</a:t>
            </a:r>
            <a:r>
              <a:rPr lang="en-US" i="1" dirty="0" smtClean="0"/>
              <a:t>ot always, but it does tend to increase packet drops</a:t>
            </a:r>
          </a:p>
          <a:p>
            <a:pPr lvl="4"/>
            <a:endParaRPr lang="en-US" dirty="0"/>
          </a:p>
          <a:p>
            <a:r>
              <a:rPr lang="en-US" dirty="0" smtClean="0"/>
              <a:t>Alternative: Random Early Drop (Sally Floyd)</a:t>
            </a:r>
          </a:p>
          <a:p>
            <a:pPr lvl="1"/>
            <a:r>
              <a:rPr lang="en-US" dirty="0" smtClean="0"/>
              <a:t>Drop packets on purpose before queue is full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1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Early Drop (or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Measure </a:t>
            </a:r>
            <a:r>
              <a:rPr lang="en-US" dirty="0" err="1" smtClean="0"/>
              <a:t>avg</a:t>
            </a:r>
            <a:r>
              <a:rPr lang="en-US" dirty="0" smtClean="0"/>
              <a:t> queue size </a:t>
            </a:r>
            <a:r>
              <a:rPr lang="en-US" b="1" i="1" dirty="0" smtClean="0"/>
              <a:t>A</a:t>
            </a:r>
            <a:r>
              <a:rPr lang="en-US" dirty="0" smtClean="0"/>
              <a:t> with exp. weighting</a:t>
            </a:r>
          </a:p>
          <a:p>
            <a:pPr lvl="1"/>
            <a:r>
              <a:rPr lang="en-US" dirty="0" smtClean="0"/>
              <a:t>Allows short bursts of packets without over-reacting</a:t>
            </a:r>
          </a:p>
          <a:p>
            <a:pPr lvl="4"/>
            <a:endParaRPr lang="en-US" dirty="0"/>
          </a:p>
          <a:p>
            <a:r>
              <a:rPr lang="en-US" dirty="0" smtClean="0"/>
              <a:t>Drop probability is a function of </a:t>
            </a:r>
            <a:r>
              <a:rPr lang="en-US" b="1" i="1" dirty="0" smtClean="0"/>
              <a:t>A</a:t>
            </a:r>
          </a:p>
          <a:p>
            <a:pPr lvl="1"/>
            <a:r>
              <a:rPr lang="en-US" dirty="0" smtClean="0"/>
              <a:t>No drops if </a:t>
            </a:r>
            <a:r>
              <a:rPr lang="en-US" b="1" i="1" dirty="0" smtClean="0"/>
              <a:t>A</a:t>
            </a:r>
            <a:r>
              <a:rPr lang="en-US" dirty="0" smtClean="0"/>
              <a:t> is very small</a:t>
            </a:r>
          </a:p>
          <a:p>
            <a:pPr lvl="1"/>
            <a:r>
              <a:rPr lang="en-US" dirty="0" smtClean="0"/>
              <a:t>Low drop rate for moderate </a:t>
            </a:r>
            <a:r>
              <a:rPr lang="en-US" b="1" i="1" dirty="0" smtClean="0"/>
              <a:t>A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Drop everything if </a:t>
            </a:r>
            <a:r>
              <a:rPr lang="en-US" b="1" i="1" dirty="0" smtClean="0"/>
              <a:t>A</a:t>
            </a:r>
            <a:r>
              <a:rPr lang="en-US" dirty="0" smtClean="0"/>
              <a:t> is too big</a:t>
            </a:r>
          </a:p>
          <a:p>
            <a:pPr lvl="1"/>
            <a:endParaRPr lang="en-US" dirty="0"/>
          </a:p>
          <a:p>
            <a:r>
              <a:rPr lang="en-US" dirty="0" smtClean="0"/>
              <a:t>Drop probability applied to incoming packets</a:t>
            </a:r>
          </a:p>
          <a:p>
            <a:endParaRPr lang="en-US" dirty="0"/>
          </a:p>
          <a:p>
            <a:r>
              <a:rPr lang="en-US" dirty="0" smtClean="0"/>
              <a:t>Intuition: link is fully utilized well before buffer is full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Dropping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112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9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queues smaller, while allowing bursts</a:t>
            </a:r>
          </a:p>
          <a:p>
            <a:pPr lvl="1"/>
            <a:r>
              <a:rPr lang="en-US" dirty="0" smtClean="0"/>
              <a:t>Just using small buffers in routers can’t do the latter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Reduces synchronization between flows</a:t>
            </a:r>
          </a:p>
          <a:p>
            <a:pPr lvl="1"/>
            <a:r>
              <a:rPr lang="en-US" dirty="0" smtClean="0"/>
              <a:t>Not all flows are dropping packets at once</a:t>
            </a:r>
          </a:p>
          <a:p>
            <a:pPr lvl="1"/>
            <a:r>
              <a:rPr lang="en-US" dirty="0" smtClean="0"/>
              <a:t>Increase/decrease are more gentle</a:t>
            </a:r>
          </a:p>
          <a:p>
            <a:pPr lvl="7"/>
            <a:endParaRPr lang="en-US" dirty="0"/>
          </a:p>
          <a:p>
            <a:pPr lvl="7"/>
            <a:endParaRPr lang="is-I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4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4044823" cy="3616324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458200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Assignment 3 Due: </a:t>
            </a:r>
            <a:r>
              <a:rPr lang="en-US" sz="2800" b="0" dirty="0">
                <a:latin typeface="+mn-lt"/>
              </a:rPr>
              <a:t>4</a:t>
            </a:r>
            <a:r>
              <a:rPr lang="en-US" sz="2800" b="0" dirty="0" smtClean="0">
                <a:latin typeface="+mn-lt"/>
              </a:rPr>
              <a:t>/22 </a:t>
            </a:r>
            <a:endParaRPr lang="en-US" sz="2800" b="0" dirty="0">
              <a:latin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Homework 2: Given Today Due 4/29 at 10am 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Discussed in the discussion at 12noon. </a:t>
            </a:r>
          </a:p>
          <a:p>
            <a:pPr algn="l"/>
            <a:endParaRPr lang="en-US" sz="2400" b="0" dirty="0" smtClean="0">
              <a:latin typeface="+mn-lt"/>
            </a:endParaRPr>
          </a:p>
          <a:p>
            <a:pPr algn="l"/>
            <a:r>
              <a:rPr lang="en-US" sz="2400" dirty="0" smtClean="0">
                <a:solidFill>
                  <a:srgbClr val="FF6600"/>
                </a:solidFill>
                <a:latin typeface="+mn-lt"/>
              </a:rPr>
              <a:t>Avoid a 50% score reduction by: </a:t>
            </a:r>
          </a:p>
          <a:p>
            <a:pPr algn="l"/>
            <a:r>
              <a:rPr lang="en-US" sz="1800" b="0" dirty="0">
                <a:latin typeface="+mn-lt"/>
              </a:rPr>
              <a:t>1. Include a </a:t>
            </a:r>
            <a:r>
              <a:rPr lang="en-US" sz="1800" b="0" dirty="0" err="1">
                <a:latin typeface="+mn-lt"/>
              </a:rPr>
              <a:t>Makefile</a:t>
            </a:r>
            <a:r>
              <a:rPr lang="en-US" sz="1800" b="0" dirty="0">
                <a:latin typeface="+mn-lt"/>
              </a:rPr>
              <a:t> </a:t>
            </a:r>
          </a:p>
          <a:p>
            <a:pPr algn="l"/>
            <a:r>
              <a:rPr lang="en-US" sz="1800" b="0" dirty="0">
                <a:latin typeface="+mn-lt"/>
              </a:rPr>
              <a:t>2. The executable has to be named "watchdog" or "desman" and should accept any order of command line parameters</a:t>
            </a:r>
          </a:p>
          <a:p>
            <a:pPr algn="l"/>
            <a:r>
              <a:rPr lang="en-US" sz="1800" b="0" dirty="0">
                <a:latin typeface="+mn-lt"/>
              </a:rPr>
              <a:t>3. Executable has to be generated in the same location as the </a:t>
            </a:r>
            <a:r>
              <a:rPr lang="en-US" sz="1800" b="0" dirty="0" err="1" smtClean="0">
                <a:latin typeface="+mn-lt"/>
              </a:rPr>
              <a:t>makefile</a:t>
            </a:r>
            <a:endParaRPr lang="en-US" sz="1800" b="0" dirty="0">
              <a:latin typeface="+mn-lt"/>
            </a:endParaRPr>
          </a:p>
          <a:p>
            <a:pPr algn="l"/>
            <a:r>
              <a:rPr lang="en-US" sz="1800" b="0" dirty="0">
                <a:latin typeface="+mn-lt"/>
              </a:rPr>
              <a:t>4. Flushing when writing to </a:t>
            </a:r>
            <a:r>
              <a:rPr lang="en-US" sz="1800" b="0" dirty="0" err="1">
                <a:latin typeface="+mn-lt"/>
              </a:rPr>
              <a:t>logfiles</a:t>
            </a:r>
            <a:r>
              <a:rPr lang="en-US" sz="1800" b="0" dirty="0">
                <a:latin typeface="+mn-lt"/>
              </a:rPr>
              <a:t> or before quitting while reading an interface. </a:t>
            </a:r>
          </a:p>
          <a:p>
            <a:pPr algn="l"/>
            <a:r>
              <a:rPr lang="en-US" sz="1800" b="0" dirty="0">
                <a:latin typeface="+mn-lt"/>
              </a:rPr>
              <a:t>5. Code has to work on on Ubuntu or Mac (please ensure the latest version of </a:t>
            </a:r>
            <a:r>
              <a:rPr lang="en-US" sz="1800" b="0" dirty="0" err="1">
                <a:latin typeface="+mn-lt"/>
              </a:rPr>
              <a:t>xcode</a:t>
            </a:r>
            <a:r>
              <a:rPr lang="en-US" sz="1800" b="0" dirty="0">
                <a:latin typeface="+mn-lt"/>
              </a:rPr>
              <a:t> for Mac and </a:t>
            </a:r>
            <a:r>
              <a:rPr lang="en-US" sz="1800" b="0" dirty="0" err="1">
                <a:latin typeface="+mn-lt"/>
              </a:rPr>
              <a:t>gcc</a:t>
            </a:r>
            <a:r>
              <a:rPr lang="en-US" sz="1800" b="0" dirty="0">
                <a:latin typeface="+mn-lt"/>
              </a:rPr>
              <a:t> for Ubuntu) </a:t>
            </a:r>
          </a:p>
          <a:p>
            <a:pPr algn="l"/>
            <a:r>
              <a:rPr lang="en-US" sz="1800" b="0" dirty="0">
                <a:latin typeface="+mn-lt"/>
              </a:rPr>
              <a:t>6. Assignment description: page 2 say "UID can be" </a:t>
            </a:r>
            <a:r>
              <a:rPr lang="en-US" sz="1800" b="0" dirty="0" smtClean="0">
                <a:latin typeface="+mn-lt"/>
                <a:sym typeface="Wingdings"/>
              </a:rPr>
              <a:t>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>
                <a:latin typeface="+mn-lt"/>
              </a:rPr>
              <a:t>"UID </a:t>
            </a:r>
            <a:r>
              <a:rPr lang="en-US" sz="1800" dirty="0">
                <a:latin typeface="+mn-lt"/>
              </a:rPr>
              <a:t>must</a:t>
            </a:r>
            <a:r>
              <a:rPr lang="en-US" sz="1800" b="0" dirty="0">
                <a:latin typeface="+mn-lt"/>
              </a:rPr>
              <a:t> be" </a:t>
            </a:r>
          </a:p>
          <a:p>
            <a:pPr algn="l"/>
            <a:r>
              <a:rPr lang="en-US" sz="1800" b="0" dirty="0">
                <a:latin typeface="+mn-lt"/>
              </a:rPr>
              <a:t>7. Do not include the angle bracket "&lt;" and "&gt;" in </a:t>
            </a:r>
            <a:r>
              <a:rPr lang="en-US" sz="1800" b="0" dirty="0" err="1">
                <a:latin typeface="+mn-lt"/>
              </a:rPr>
              <a:t>logfile</a:t>
            </a:r>
            <a:r>
              <a:rPr lang="en-US" sz="1800" b="0" dirty="0">
                <a:latin typeface="+mn-lt"/>
              </a:rPr>
              <a:t>. </a:t>
            </a:r>
          </a:p>
          <a:p>
            <a:pPr algn="l"/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29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RED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gives all flows roughly the same drop rate</a:t>
            </a:r>
          </a:p>
          <a:p>
            <a:endParaRPr lang="en-US" dirty="0"/>
          </a:p>
          <a:p>
            <a:r>
              <a:rPr lang="en-US" dirty="0" smtClean="0"/>
              <a:t>The TCP equation gives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Resulting throughputs depend on RTT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312558"/>
              </p:ext>
            </p:extLst>
          </p:nvPr>
        </p:nvGraphicFramePr>
        <p:xfrm>
          <a:off x="2514600" y="3251199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51199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90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Non-congestion-related Losses?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Explicit Congestion Notification (ECN)</a:t>
            </a:r>
          </a:p>
          <a:p>
            <a:pPr lvl="5"/>
            <a:endParaRPr lang="en-US" dirty="0"/>
          </a:p>
          <a:p>
            <a:r>
              <a:rPr lang="en-US" dirty="0" smtClean="0"/>
              <a:t>Bit in IP packet header (actually two)</a:t>
            </a:r>
            <a:endParaRPr lang="en-US" dirty="0"/>
          </a:p>
          <a:p>
            <a:pPr lvl="1"/>
            <a:r>
              <a:rPr lang="en-US" dirty="0" smtClean="0"/>
              <a:t>TCP receiver returns this bit in ACK</a:t>
            </a:r>
          </a:p>
          <a:p>
            <a:pPr lvl="5"/>
            <a:endParaRPr lang="en-US" dirty="0"/>
          </a:p>
          <a:p>
            <a:r>
              <a:rPr lang="en-US" dirty="0" smtClean="0"/>
              <a:t>When RED router would drop, it sets bit instead</a:t>
            </a:r>
          </a:p>
          <a:p>
            <a:pPr lvl="1"/>
            <a:r>
              <a:rPr lang="en-US" dirty="0" smtClean="0"/>
              <a:t>Congestion semantics of bit exactly like that of drop</a:t>
            </a:r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Separate corruption from congestion</a:t>
            </a:r>
          </a:p>
          <a:p>
            <a:pPr lvl="1"/>
            <a:r>
              <a:rPr lang="en-US" dirty="0" smtClean="0"/>
              <a:t>Separate recovery from rate adjustment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4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Does AIMD work at high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= (MSS/RTT) </a:t>
            </a:r>
            <a:r>
              <a:rPr lang="en-US" dirty="0" err="1"/>
              <a:t>sqrt</a:t>
            </a:r>
            <a:r>
              <a:rPr lang="en-US" dirty="0"/>
              <a:t>(3/2p) </a:t>
            </a:r>
          </a:p>
          <a:p>
            <a:pPr lvl="1"/>
            <a:r>
              <a:rPr lang="en-US" dirty="0" smtClean="0"/>
              <a:t>Assume that RTT = 100ms, MSS=1500bytes</a:t>
            </a:r>
          </a:p>
          <a:p>
            <a:pPr lvl="2"/>
            <a:endParaRPr lang="en-US" dirty="0"/>
          </a:p>
          <a:p>
            <a:r>
              <a:rPr lang="en-US" dirty="0" smtClean="0"/>
              <a:t>What value of p is required to go 100Gbps?</a:t>
            </a:r>
          </a:p>
          <a:p>
            <a:pPr lvl="1"/>
            <a:r>
              <a:rPr lang="en-US" dirty="0" smtClean="0"/>
              <a:t>Roughly 2 x 10</a:t>
            </a:r>
            <a:r>
              <a:rPr lang="en-US" baseline="30000" dirty="0" smtClean="0"/>
              <a:t>-12</a:t>
            </a:r>
            <a:endParaRPr lang="en-US" dirty="0"/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Roughly 16.6 hours</a:t>
            </a:r>
            <a:endParaRPr lang="en-US" dirty="0"/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Roughly 6 </a:t>
            </a:r>
            <a:r>
              <a:rPr lang="en-US" dirty="0" err="1" smtClean="0"/>
              <a:t>petabits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These are not practical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2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 AIMD “constants” depend on CWND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very high speeds, </a:t>
            </a:r>
          </a:p>
          <a:p>
            <a:pPr lvl="1"/>
            <a:r>
              <a:rPr lang="en-US" dirty="0" smtClean="0"/>
              <a:t>Increase CWND by more than MSS in a RTT</a:t>
            </a:r>
          </a:p>
          <a:p>
            <a:pPr lvl="1"/>
            <a:r>
              <a:rPr lang="en-US" dirty="0" smtClean="0"/>
              <a:t>Decrease CWND by less than ½ after a loss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 smtClean="0"/>
              <a:t>We will discuss other approaches later…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 Proposal (Floyd)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Group 4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297608"/>
              </p:ext>
            </p:extLst>
          </p:nvPr>
        </p:nvGraphicFramePr>
        <p:xfrm>
          <a:off x="-76201" y="1905000"/>
          <a:ext cx="9067802" cy="4191001"/>
        </p:xfrm>
        <a:graphic>
          <a:graphicData uri="http://schemas.openxmlformats.org/drawingml/2006/table">
            <a:tbl>
              <a:tblPr/>
              <a:tblGrid>
                <a:gridCol w="2266507"/>
                <a:gridCol w="2268282"/>
                <a:gridCol w="2266506"/>
                <a:gridCol w="2266507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AvgCwnd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pkts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Increase  a(w)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Decrease b(w)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1.5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100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8333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83333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8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1286"/>
            <a:ext cx="7862804" cy="55440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60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changes the TCP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~ p</a:t>
            </a:r>
            <a:r>
              <a:rPr lang="en-US" baseline="30000" dirty="0" smtClean="0"/>
              <a:t>-.8 </a:t>
            </a:r>
            <a:r>
              <a:rPr lang="en-US" dirty="0" smtClean="0"/>
              <a:t> (rather than p</a:t>
            </a:r>
            <a:r>
              <a:rPr lang="en-US" baseline="30000" dirty="0" smtClean="0"/>
              <a:t>-.5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drops every tens of seconds</a:t>
            </a:r>
          </a:p>
          <a:p>
            <a:endParaRPr lang="en-US" baseline="30000" dirty="0"/>
          </a:p>
          <a:p>
            <a:r>
              <a:rPr lang="en-US" dirty="0" smtClean="0"/>
              <a:t>To achieve high throughput: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need such a tiny drop rate…</a:t>
            </a:r>
          </a:p>
          <a:p>
            <a:pPr lvl="1"/>
            <a:r>
              <a:rPr lang="en-US" dirty="0" smtClean="0"/>
              <a:t>Can ramp up more quickly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can this coexist with normal TCP?</a:t>
            </a:r>
          </a:p>
          <a:p>
            <a:pPr lvl="1"/>
            <a:r>
              <a:rPr lang="en-US" dirty="0" smtClean="0"/>
              <a:t>Only invoke new parameters at large window sizes</a:t>
            </a:r>
          </a:p>
          <a:p>
            <a:pPr lvl="1"/>
            <a:r>
              <a:rPr lang="en-US" dirty="0" smtClean="0"/>
              <a:t>Competes fairly with normal TCP at normal 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(5) </a:t>
            </a:r>
            <a:r>
              <a:rPr lang="en-US" sz="3600" dirty="0" err="1" smtClean="0"/>
              <a:t>Sawtooth</a:t>
            </a:r>
            <a:r>
              <a:rPr lang="en-US" sz="3600" dirty="0" smtClean="0"/>
              <a:t> Behavior Uneven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</a:rPr>
              <a:t>TCP throughput is “choppy”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epeated swings between W/2 to 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>
                <a:solidFill>
                  <a:srgbClr val="000090"/>
                </a:solidFill>
              </a:rPr>
              <a:t>Some apps would prefer sending at a steady rate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e.g., streaming apps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 solution: “Equation-Based Congestion Control”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itch TCP’s increase/decrease rules and just follow the equation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easure drop percentage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, and set rate accordingly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Following the TCP equation ensures we’re “</a:t>
            </a:r>
            <a:r>
              <a:rPr lang="en-US" sz="2400" dirty="0">
                <a:solidFill>
                  <a:srgbClr val="000090"/>
                </a:solidFill>
              </a:rPr>
              <a:t>TCP friendly”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i.e., use no more than TCP does in similar setting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9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230157"/>
              </p:ext>
            </p:extLst>
          </p:nvPr>
        </p:nvGraphicFramePr>
        <p:xfrm>
          <a:off x="2743200" y="47244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Problems Are All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published and often standardized solutions</a:t>
            </a:r>
          </a:p>
          <a:p>
            <a:r>
              <a:rPr lang="en-US" dirty="0" smtClean="0"/>
              <a:t>TCP-SACK</a:t>
            </a:r>
          </a:p>
          <a:p>
            <a:r>
              <a:rPr lang="en-US" dirty="0" smtClean="0"/>
              <a:t>RED (and its many variants)</a:t>
            </a:r>
          </a:p>
          <a:p>
            <a:r>
              <a:rPr lang="en-US" dirty="0" smtClean="0"/>
              <a:t>ECN</a:t>
            </a:r>
          </a:p>
          <a:p>
            <a:r>
              <a:rPr lang="en-US" dirty="0" smtClean="0"/>
              <a:t>High-Speed TCP</a:t>
            </a:r>
          </a:p>
          <a:p>
            <a:r>
              <a:rPr lang="en-US" dirty="0" smtClean="0"/>
              <a:t>Equation-based congestion control (EBCC)</a:t>
            </a:r>
          </a:p>
          <a:p>
            <a:r>
              <a:rPr lang="en-US" dirty="0" smtClean="0"/>
              <a:t>Datagram congestion control protocol (DCCP)</a:t>
            </a:r>
          </a:p>
          <a:p>
            <a:pPr marL="0" indent="-4763">
              <a:buNone/>
            </a:pPr>
            <a:endParaRPr lang="en-US" dirty="0" smtClean="0"/>
          </a:p>
          <a:p>
            <a:pPr marL="0" indent="-4763">
              <a:buNone/>
            </a:pPr>
            <a:r>
              <a:rPr lang="en-US" dirty="0" smtClean="0"/>
              <a:t>Not widely used, as far as I know (but Apple just adopted ECN a few months ago!)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31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Bias Against Long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TCP unfair in the face of heterogeneous RTTs!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19376"/>
              </p:ext>
            </p:extLst>
          </p:nvPr>
        </p:nvGraphicFramePr>
        <p:xfrm>
          <a:off x="2660649" y="3171868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49" y="3171868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295400" y="4114800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715000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link</a:t>
            </a:r>
            <a:endParaRPr lang="en-US" sz="18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648420" y="4524418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66006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537090" y="5362617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8800" y="4419600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660066"/>
                </a:solidFill>
                <a:latin typeface="+mn-lt"/>
              </a:rPr>
              <a:t>100ms</a:t>
            </a:r>
            <a:endParaRPr lang="en-US" sz="1800" i="1" dirty="0">
              <a:solidFill>
                <a:srgbClr val="660066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8800" y="5574268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6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51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421688" cy="15001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The Transport Layer</a:t>
            </a:r>
          </a:p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(brief review from last lecture)</a:t>
            </a:r>
            <a:endParaRPr lang="en-US" sz="4400" b="1" dirty="0">
              <a:solidFill>
                <a:srgbClr val="66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additive constant proportional to RTT</a:t>
            </a:r>
          </a:p>
          <a:p>
            <a:endParaRPr lang="en-US" dirty="0" smtClean="0"/>
          </a:p>
          <a:p>
            <a:r>
              <a:rPr lang="en-US" dirty="0" smtClean="0"/>
              <a:t>But people don’t really care about this</a:t>
            </a:r>
            <a:r>
              <a:rPr lang="is-IS" dirty="0" smtClean="0"/>
              <a:t>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14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(7) How do short flows fare?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dirty="0">
                <a:sym typeface="Wingdings"/>
              </a:rPr>
              <a:t>50% of flows have &lt; 1500B to send; 80% &lt; 100KB</a:t>
            </a:r>
          </a:p>
          <a:p>
            <a:pPr lvl="3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Short flows are slowed down by slow-start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It takes several round-trips to send 8 packets!</a:t>
            </a:r>
          </a:p>
          <a:p>
            <a:pPr lvl="2"/>
            <a:r>
              <a:rPr lang="en-US" dirty="0" smtClean="0">
                <a:sym typeface="Wingdings"/>
              </a:rPr>
              <a:t>Handshake, CWND=1, CWND=2, CWND=4</a:t>
            </a:r>
            <a:r>
              <a:rPr lang="is-IS" dirty="0" smtClean="0">
                <a:sym typeface="Wingdings"/>
              </a:rPr>
              <a:t>, CWND=8</a:t>
            </a:r>
            <a:endParaRPr lang="en-US" dirty="0">
              <a:sym typeface="Wingdings"/>
            </a:endParaRPr>
          </a:p>
          <a:p>
            <a:pPr lvl="5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Too few </a:t>
            </a:r>
            <a:r>
              <a:rPr lang="en-US" dirty="0">
                <a:sym typeface="Wingdings"/>
              </a:rPr>
              <a:t>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r>
              <a:rPr lang="en-US" dirty="0">
                <a:sym typeface="Wingdings"/>
              </a:rPr>
              <a:t>Isolated loss may lead to </a:t>
            </a:r>
            <a:r>
              <a:rPr lang="en-US" dirty="0" smtClean="0">
                <a:sym typeface="Wingdings"/>
              </a:rPr>
              <a:t>timeouts</a:t>
            </a:r>
          </a:p>
          <a:p>
            <a:pPr lvl="7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At </a:t>
            </a:r>
            <a:r>
              <a:rPr lang="en-US" dirty="0" smtClean="0">
                <a:sym typeface="Wingdings"/>
              </a:rPr>
              <a:t>typical </a:t>
            </a:r>
            <a:r>
              <a:rPr lang="en-US" dirty="0">
                <a:sym typeface="Wingdings"/>
              </a:rPr>
              <a:t>timeout values of ~</a:t>
            </a:r>
            <a:r>
              <a:rPr lang="en-US" dirty="0" smtClean="0">
                <a:sym typeface="Wingdings"/>
              </a:rPr>
              <a:t>500ms</a:t>
            </a:r>
            <a:r>
              <a:rPr lang="is-IS" dirty="0" smtClean="0">
                <a:sym typeface="Wingdings"/>
              </a:rPr>
              <a:t>…</a:t>
            </a:r>
          </a:p>
          <a:p>
            <a:pPr lvl="1"/>
            <a:r>
              <a:rPr lang="is-IS" dirty="0" smtClean="0">
                <a:sym typeface="Wingdings"/>
              </a:rPr>
              <a:t>...m</a:t>
            </a:r>
            <a:r>
              <a:rPr lang="en-US" dirty="0" err="1" smtClean="0">
                <a:sym typeface="Wingdings"/>
              </a:rPr>
              <a:t>ight</a:t>
            </a:r>
            <a:r>
              <a:rPr lang="en-US" dirty="0" smtClean="0">
                <a:sym typeface="Wingdings"/>
              </a:rPr>
              <a:t> severely </a:t>
            </a:r>
            <a:r>
              <a:rPr lang="en-US" dirty="0">
                <a:sym typeface="Wingdings"/>
              </a:rPr>
              <a:t>impact </a:t>
            </a:r>
            <a:r>
              <a:rPr lang="en-US" dirty="0" smtClean="0">
                <a:sym typeface="Wingdings"/>
              </a:rPr>
              <a:t>flow </a:t>
            </a:r>
            <a:r>
              <a:rPr lang="en-US" dirty="0">
                <a:sym typeface="Wingdings"/>
              </a:rPr>
              <a:t>completion time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9099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US" dirty="0" smtClean="0"/>
              <a:t>Larger initial window?</a:t>
            </a:r>
          </a:p>
          <a:p>
            <a:pPr lvl="1"/>
            <a:r>
              <a:rPr lang="en-US" dirty="0" smtClean="0"/>
              <a:t>Google proposed moving from ~4KB to ~15KB</a:t>
            </a:r>
            <a:endParaRPr lang="en-US" dirty="0"/>
          </a:p>
          <a:p>
            <a:pPr lvl="1"/>
            <a:r>
              <a:rPr lang="en-US" dirty="0" smtClean="0"/>
              <a:t>Covers </a:t>
            </a:r>
            <a:r>
              <a:rPr lang="en-US" dirty="0"/>
              <a:t>≈90% of HTTP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Decreases delay by ~5%</a:t>
            </a:r>
          </a:p>
          <a:p>
            <a:pPr lvl="4"/>
            <a:endParaRPr lang="en-US" dirty="0"/>
          </a:p>
          <a:p>
            <a:r>
              <a:rPr lang="en-US" dirty="0" smtClean="0"/>
              <a:t>Recursively cautious congestion control (RC3)</a:t>
            </a:r>
          </a:p>
          <a:p>
            <a:pPr lvl="1"/>
            <a:r>
              <a:rPr lang="en-US" dirty="0" smtClean="0"/>
              <a:t>Run normal TCP at normal priority</a:t>
            </a:r>
          </a:p>
          <a:p>
            <a:pPr lvl="1"/>
            <a:r>
              <a:rPr lang="en-US" dirty="0" smtClean="0"/>
              <a:t>Send aggressively at lower priorities</a:t>
            </a:r>
          </a:p>
          <a:p>
            <a:pPr lvl="1"/>
            <a:r>
              <a:rPr lang="en-US" dirty="0" smtClean="0"/>
              <a:t>With a limit on each priority level</a:t>
            </a:r>
          </a:p>
          <a:p>
            <a:pPr lvl="1"/>
            <a:r>
              <a:rPr lang="en-US" dirty="0" smtClean="0"/>
              <a:t>Ramps up to full speed immediately, no harm to others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02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(8) 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was designed assuming a cooperative world</a:t>
            </a:r>
          </a:p>
          <a:p>
            <a:endParaRPr lang="en-US" dirty="0"/>
          </a:p>
          <a:p>
            <a:r>
              <a:rPr lang="en-US" dirty="0" smtClean="0"/>
              <a:t>No attempt was made to prevent cheating</a:t>
            </a:r>
          </a:p>
          <a:p>
            <a:endParaRPr lang="en-US" dirty="0"/>
          </a:p>
          <a:p>
            <a:r>
              <a:rPr lang="en-US" dirty="0" smtClean="0"/>
              <a:t>Many ways to cheat, will present three</a:t>
            </a:r>
          </a:p>
        </p:txBody>
      </p:sp>
    </p:spTree>
    <p:extLst>
      <p:ext uri="{BB962C8B-B14F-4D97-AF65-F5344CB8AC3E}">
        <p14:creationId xmlns:p14="http://schemas.microsoft.com/office/powerpoint/2010/main" val="40799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4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Cheating #1: ACK-splitting (</a:t>
            </a:r>
            <a:r>
              <a:rPr lang="en-US" sz="3500" dirty="0" err="1" smtClean="0"/>
              <a:t>Rcvr</a:t>
            </a:r>
            <a:r>
              <a:rPr lang="en-US" sz="3500" dirty="0" smtClean="0"/>
              <a:t>)</a:t>
            </a:r>
            <a:endParaRPr lang="en-US" sz="3200" dirty="0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471B6-9EDE-3748-BF9B-5A42D75EE218}" type="slidenum">
              <a:rPr lang="en-US"/>
              <a:pPr/>
              <a:t>34</a:t>
            </a:fld>
            <a:endParaRPr lang="en-US"/>
          </a:p>
        </p:txBody>
      </p:sp>
      <p:sp>
        <p:nvSpPr>
          <p:cNvPr id="934914" name="Line 2"/>
          <p:cNvSpPr>
            <a:spLocks noChangeShapeType="1"/>
          </p:cNvSpPr>
          <p:nvPr/>
        </p:nvSpPr>
        <p:spPr bwMode="auto">
          <a:xfrm>
            <a:off x="1701800" y="2005013"/>
            <a:ext cx="6350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915" name="AutoShape 3"/>
          <p:cNvSpPr>
            <a:spLocks/>
          </p:cNvSpPr>
          <p:nvPr/>
        </p:nvSpPr>
        <p:spPr bwMode="auto">
          <a:xfrm>
            <a:off x="1309688" y="2135188"/>
            <a:ext cx="425450" cy="1096962"/>
          </a:xfrm>
          <a:prstGeom prst="leftBrace">
            <a:avLst>
              <a:gd name="adj1" fmla="val 214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1280160" anchor="ctr"/>
          <a:lstStyle/>
          <a:p>
            <a:pPr algn="ctr" eaLnBrk="0" hangingPunct="0"/>
            <a:r>
              <a:rPr lang="en-US" sz="2400" b="0">
                <a:latin typeface="Arial" charset="0"/>
              </a:rPr>
              <a:t>Round-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Trip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Time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(RTT)</a:t>
            </a:r>
            <a:endParaRPr lang="en-US" sz="2400" b="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1076325" y="14478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Sender</a:t>
            </a:r>
          </a:p>
        </p:txBody>
      </p:sp>
      <p:sp>
        <p:nvSpPr>
          <p:cNvPr id="934917" name="Text Box 5"/>
          <p:cNvSpPr txBox="1">
            <a:spLocks noChangeArrowheads="1"/>
          </p:cNvSpPr>
          <p:nvPr/>
        </p:nvSpPr>
        <p:spPr bwMode="auto">
          <a:xfrm>
            <a:off x="3886200" y="14478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Receiver</a:t>
            </a:r>
          </a:p>
        </p:txBody>
      </p:sp>
      <p:grpSp>
        <p:nvGrpSpPr>
          <p:cNvPr id="934918" name="Group 6"/>
          <p:cNvGrpSpPr>
            <a:grpSpLocks/>
          </p:cNvGrpSpPr>
          <p:nvPr/>
        </p:nvGrpSpPr>
        <p:grpSpPr bwMode="auto">
          <a:xfrm rot="-621974">
            <a:off x="1701800" y="2501900"/>
            <a:ext cx="2938463" cy="846138"/>
            <a:chOff x="3264" y="1795"/>
            <a:chExt cx="1968" cy="533"/>
          </a:xfrm>
        </p:grpSpPr>
        <p:sp>
          <p:nvSpPr>
            <p:cNvPr id="934919" name="Text Box 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486</a:t>
              </a:r>
            </a:p>
          </p:txBody>
        </p:sp>
        <p:sp>
          <p:nvSpPr>
            <p:cNvPr id="934920" name="Line 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endParaRPr lang="en-US"/>
            </a:p>
          </p:txBody>
        </p:sp>
        <p:sp>
          <p:nvSpPr>
            <p:cNvPr id="934921" name="Text Box 9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22" name="Group 10"/>
          <p:cNvGrpSpPr>
            <a:grpSpLocks/>
          </p:cNvGrpSpPr>
          <p:nvPr/>
        </p:nvGrpSpPr>
        <p:grpSpPr bwMode="auto">
          <a:xfrm rot="657088">
            <a:off x="1716088" y="5040313"/>
            <a:ext cx="3028950" cy="358775"/>
            <a:chOff x="3504" y="1702"/>
            <a:chExt cx="1920" cy="288"/>
          </a:xfrm>
        </p:grpSpPr>
        <p:sp>
          <p:nvSpPr>
            <p:cNvPr id="934923" name="Line 11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4" name="Text Box 12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4381:5841</a:t>
              </a:r>
              <a:endParaRPr lang="en-US" sz="2400" b="0"/>
            </a:p>
          </p:txBody>
        </p:sp>
      </p:grpSp>
      <p:grpSp>
        <p:nvGrpSpPr>
          <p:cNvPr id="934925" name="Group 13"/>
          <p:cNvGrpSpPr>
            <a:grpSpLocks/>
          </p:cNvGrpSpPr>
          <p:nvPr/>
        </p:nvGrpSpPr>
        <p:grpSpPr bwMode="auto">
          <a:xfrm rot="657088">
            <a:off x="1716088" y="4160838"/>
            <a:ext cx="3028950" cy="358775"/>
            <a:chOff x="3504" y="1702"/>
            <a:chExt cx="1920" cy="288"/>
          </a:xfrm>
        </p:grpSpPr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7" name="Text Box 15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1461:2921</a:t>
              </a:r>
              <a:endParaRPr lang="en-US" sz="2400" b="0"/>
            </a:p>
          </p:txBody>
        </p:sp>
      </p:grpSp>
      <p:grpSp>
        <p:nvGrpSpPr>
          <p:cNvPr id="934928" name="Group 16"/>
          <p:cNvGrpSpPr>
            <a:grpSpLocks/>
          </p:cNvGrpSpPr>
          <p:nvPr/>
        </p:nvGrpSpPr>
        <p:grpSpPr bwMode="auto">
          <a:xfrm rot="657088">
            <a:off x="1714500" y="4605338"/>
            <a:ext cx="3030538" cy="358775"/>
            <a:chOff x="3504" y="1702"/>
            <a:chExt cx="1920" cy="288"/>
          </a:xfrm>
        </p:grpSpPr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0" name="Text Box 18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2921:4381</a:t>
              </a:r>
              <a:endParaRPr lang="en-US" sz="2400" b="0"/>
            </a:p>
          </p:txBody>
        </p:sp>
      </p:grpSp>
      <p:grpSp>
        <p:nvGrpSpPr>
          <p:cNvPr id="934931" name="Group 19"/>
          <p:cNvGrpSpPr>
            <a:grpSpLocks/>
          </p:cNvGrpSpPr>
          <p:nvPr/>
        </p:nvGrpSpPr>
        <p:grpSpPr bwMode="auto">
          <a:xfrm rot="657088">
            <a:off x="1714500" y="5478463"/>
            <a:ext cx="3030538" cy="360362"/>
            <a:chOff x="3504" y="1702"/>
            <a:chExt cx="1920" cy="288"/>
          </a:xfrm>
        </p:grpSpPr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3" name="Text Box 21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5841:7301</a:t>
              </a:r>
              <a:endParaRPr lang="en-US" sz="2400" b="0"/>
            </a:p>
          </p:txBody>
        </p:sp>
      </p:grpSp>
      <p:grpSp>
        <p:nvGrpSpPr>
          <p:cNvPr id="934934" name="Group 22"/>
          <p:cNvGrpSpPr>
            <a:grpSpLocks/>
          </p:cNvGrpSpPr>
          <p:nvPr/>
        </p:nvGrpSpPr>
        <p:grpSpPr bwMode="auto">
          <a:xfrm rot="-621974">
            <a:off x="1714500" y="2917825"/>
            <a:ext cx="2941638" cy="847725"/>
            <a:chOff x="3264" y="1795"/>
            <a:chExt cx="1968" cy="533"/>
          </a:xfrm>
        </p:grpSpPr>
        <p:sp>
          <p:nvSpPr>
            <p:cNvPr id="934935" name="Text Box 23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973</a:t>
              </a:r>
            </a:p>
          </p:txBody>
        </p:sp>
        <p:sp>
          <p:nvSpPr>
            <p:cNvPr id="934936" name="Line 24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37" name="Text Box 25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38" name="Group 26"/>
          <p:cNvGrpSpPr>
            <a:grpSpLocks/>
          </p:cNvGrpSpPr>
          <p:nvPr/>
        </p:nvGrpSpPr>
        <p:grpSpPr bwMode="auto">
          <a:xfrm rot="-621974">
            <a:off x="1714500" y="3311525"/>
            <a:ext cx="2941638" cy="846138"/>
            <a:chOff x="3264" y="1795"/>
            <a:chExt cx="1968" cy="533"/>
          </a:xfrm>
        </p:grpSpPr>
        <p:sp>
          <p:nvSpPr>
            <p:cNvPr id="934939" name="Text Box 2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1461</a:t>
              </a:r>
            </a:p>
          </p:txBody>
        </p:sp>
        <p:sp>
          <p:nvSpPr>
            <p:cNvPr id="934940" name="Line 2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41" name="Text Box 29"/>
            <p:cNvSpPr txBox="1">
              <a:spLocks noChangeArrowheads="1"/>
            </p:cNvSpPr>
            <p:nvPr/>
          </p:nvSpPr>
          <p:spPr bwMode="auto">
            <a:xfrm>
              <a:off x="4127" y="2081"/>
              <a:ext cx="10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sp>
        <p:nvSpPr>
          <p:cNvPr id="934942" name="Line 30"/>
          <p:cNvSpPr>
            <a:spLocks noChangeShapeType="1"/>
          </p:cNvSpPr>
          <p:nvPr/>
        </p:nvSpPr>
        <p:spPr bwMode="auto">
          <a:xfrm>
            <a:off x="4641850" y="2005013"/>
            <a:ext cx="7938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4943" name="Group 31"/>
          <p:cNvGrpSpPr>
            <a:grpSpLocks/>
          </p:cNvGrpSpPr>
          <p:nvPr/>
        </p:nvGrpSpPr>
        <p:grpSpPr bwMode="auto">
          <a:xfrm rot="657088">
            <a:off x="1714500" y="2070100"/>
            <a:ext cx="3030538" cy="358775"/>
            <a:chOff x="3504" y="1702"/>
            <a:chExt cx="1920" cy="288"/>
          </a:xfrm>
        </p:grpSpPr>
        <p:sp>
          <p:nvSpPr>
            <p:cNvPr id="934944" name="Line 32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45" name="Text Box 33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1:1461</a:t>
              </a:r>
              <a:endParaRPr lang="en-US" sz="2400" b="0"/>
            </a:p>
          </p:txBody>
        </p:sp>
      </p:grpSp>
      <p:sp>
        <p:nvSpPr>
          <p:cNvPr id="934946" name="Text Box 34"/>
          <p:cNvSpPr txBox="1">
            <a:spLocks noChangeArrowheads="1"/>
          </p:cNvSpPr>
          <p:nvPr/>
        </p:nvSpPr>
        <p:spPr bwMode="auto">
          <a:xfrm>
            <a:off x="5075238" y="2286000"/>
            <a:ext cx="40687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Rule: grow window by one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full-sized packet for each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valid ACK received 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</a:t>
            </a: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Send </a:t>
            </a:r>
            <a:r>
              <a:rPr lang="en-US" sz="2400" dirty="0">
                <a:latin typeface="Arial" charset="0"/>
              </a:rPr>
              <a:t>M</a:t>
            </a:r>
            <a:r>
              <a:rPr lang="en-US" sz="2400" b="0" dirty="0">
                <a:latin typeface="Arial" charset="0"/>
              </a:rPr>
              <a:t> (distinct) ACKs for one packet</a:t>
            </a:r>
          </a:p>
          <a:p>
            <a:pPr algn="l" eaLnBrk="0" hangingPunct="0">
              <a:buFontTx/>
              <a:buChar char="•"/>
            </a:pPr>
            <a:endParaRPr lang="en-US" sz="2400" b="0" dirty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Growth factor proportional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to </a:t>
            </a:r>
            <a:r>
              <a:rPr lang="en-US" sz="2400" dirty="0">
                <a:latin typeface="Arial" charset="0"/>
              </a:rPr>
              <a:t>M</a:t>
            </a:r>
            <a:endParaRPr lang="en-US" sz="2400" b="0" dirty="0">
              <a:latin typeface="Arial" charset="0"/>
            </a:endParaRPr>
          </a:p>
          <a:p>
            <a:pPr algn="l" eaLnBrk="0" hangingPunct="0"/>
            <a:endParaRPr lang="en-US" sz="2400" b="0" dirty="0" smtClean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 smtClean="0">
                <a:latin typeface="Arial" charset="0"/>
              </a:rPr>
              <a:t> What</a:t>
            </a:r>
            <a:r>
              <a:rPr lang="en-US" sz="2400" b="0" dirty="0" smtClean="0">
                <a:latin typeface="Arial"/>
              </a:rPr>
              <a:t>’</a:t>
            </a:r>
            <a:r>
              <a:rPr lang="en-US" sz="2400" b="0" dirty="0" smtClean="0">
                <a:latin typeface="Arial" charset="0"/>
              </a:rPr>
              <a:t>s the fix?</a:t>
            </a: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 </a:t>
            </a:r>
            <a:endParaRPr lang="en-US" sz="2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3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line change to Linux TCP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C51-5424-2C49-96E7-69ED63E6BCA5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936962" name="Object 2"/>
          <p:cNvGraphicFramePr>
            <a:graphicFrameLocks noChangeAspect="1"/>
          </p:cNvGraphicFramePr>
          <p:nvPr/>
        </p:nvGraphicFramePr>
        <p:xfrm>
          <a:off x="368300" y="1604963"/>
          <a:ext cx="8162925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Worksheet" r:id="rId5" imgW="5549900" imgH="3149600" progId="Excel.Sheet.8">
                  <p:embed/>
                </p:oleObj>
              </mc:Choice>
              <mc:Fallback>
                <p:oleObj name="Worksheet" r:id="rId5" imgW="5549900" imgH="3149600" progId="Excel.Sheet.8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04963"/>
                        <a:ext cx="8162925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7239000" y="3459163"/>
            <a:ext cx="14097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(Courtesy of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Stefan Savage)</a:t>
            </a:r>
          </a:p>
        </p:txBody>
      </p:sp>
    </p:spTree>
    <p:extLst>
      <p:ext uri="{BB962C8B-B14F-4D97-AF65-F5344CB8AC3E}">
        <p14:creationId xmlns:p14="http://schemas.microsoft.com/office/powerpoint/2010/main" val="393685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#2: Increasing CWND </a:t>
            </a:r>
            <a:r>
              <a:rPr lang="en-US" dirty="0"/>
              <a:t>Faster</a:t>
            </a:r>
            <a:endParaRPr lang="en-US" sz="2000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defTabSz="820738" eaLnBrk="1" hangingPunct="1"/>
            <a:endParaRPr lang="en-US" sz="2000">
              <a:latin typeface="Tahoma" charset="0"/>
            </a:endParaRPr>
          </a:p>
        </p:txBody>
      </p:sp>
      <p:sp>
        <p:nvSpPr>
          <p:cNvPr id="1051667" name="Text Box 19"/>
          <p:cNvSpPr txBox="1">
            <a:spLocks noChangeArrowheads="1"/>
          </p:cNvSpPr>
          <p:nvPr/>
        </p:nvSpPr>
        <p:spPr bwMode="auto">
          <a:xfrm>
            <a:off x="5756032" y="4210834"/>
            <a:ext cx="256222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Limit rates:</a:t>
            </a:r>
          </a:p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x = 2y</a:t>
            </a:r>
          </a:p>
        </p:txBody>
      </p:sp>
      <p:sp>
        <p:nvSpPr>
          <p:cNvPr id="1051668" name="Line 20"/>
          <p:cNvSpPr>
            <a:spLocks noChangeShapeType="1"/>
          </p:cNvSpPr>
          <p:nvPr/>
        </p:nvSpPr>
        <p:spPr bwMode="auto">
          <a:xfrm flipH="1">
            <a:off x="3954219" y="4872821"/>
            <a:ext cx="2286000" cy="146050"/>
          </a:xfrm>
          <a:prstGeom prst="line">
            <a:avLst/>
          </a:prstGeom>
          <a:noFill/>
          <a:ln w="28575">
            <a:solidFill>
              <a:srgbClr val="FF6699"/>
            </a:solidFill>
            <a:prstDash val="sysDot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69" name="Line 21"/>
          <p:cNvSpPr>
            <a:spLocks noChangeShapeType="1"/>
          </p:cNvSpPr>
          <p:nvPr/>
        </p:nvSpPr>
        <p:spPr bwMode="auto">
          <a:xfrm flipH="1">
            <a:off x="1965082" y="4547384"/>
            <a:ext cx="447675" cy="127000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70" name="Line 22"/>
          <p:cNvSpPr>
            <a:spLocks noChangeShapeType="1"/>
          </p:cNvSpPr>
          <p:nvPr/>
        </p:nvSpPr>
        <p:spPr bwMode="auto">
          <a:xfrm flipV="1">
            <a:off x="1952382" y="2124859"/>
            <a:ext cx="1587" cy="37099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1" name="Freeform 23"/>
          <p:cNvSpPr>
            <a:spLocks/>
          </p:cNvSpPr>
          <p:nvPr/>
        </p:nvSpPr>
        <p:spPr bwMode="auto">
          <a:xfrm>
            <a:off x="1869832" y="2124859"/>
            <a:ext cx="163512" cy="77787"/>
          </a:xfrm>
          <a:custGeom>
            <a:avLst/>
            <a:gdLst>
              <a:gd name="T0" fmla="*/ 113 w 113"/>
              <a:gd name="T1" fmla="*/ 56 h 56"/>
              <a:gd name="T2" fmla="*/ 57 w 113"/>
              <a:gd name="T3" fmla="*/ 0 h 56"/>
              <a:gd name="T4" fmla="*/ 0 w 113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6">
                <a:moveTo>
                  <a:pt x="113" y="56"/>
                </a:moveTo>
                <a:lnTo>
                  <a:pt x="57" y="0"/>
                </a:lnTo>
                <a:lnTo>
                  <a:pt x="0" y="5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2" name="Line 24"/>
          <p:cNvSpPr>
            <a:spLocks noChangeShapeType="1"/>
          </p:cNvSpPr>
          <p:nvPr/>
        </p:nvSpPr>
        <p:spPr bwMode="auto">
          <a:xfrm>
            <a:off x="1952382" y="5834846"/>
            <a:ext cx="38782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3" name="Freeform 25"/>
          <p:cNvSpPr>
            <a:spLocks/>
          </p:cNvSpPr>
          <p:nvPr/>
        </p:nvSpPr>
        <p:spPr bwMode="auto">
          <a:xfrm>
            <a:off x="5749682" y="5757059"/>
            <a:ext cx="80962" cy="157162"/>
          </a:xfrm>
          <a:custGeom>
            <a:avLst/>
            <a:gdLst>
              <a:gd name="T0" fmla="*/ 0 w 56"/>
              <a:gd name="T1" fmla="*/ 113 h 113"/>
              <a:gd name="T2" fmla="*/ 56 w 56"/>
              <a:gd name="T3" fmla="*/ 56 h 113"/>
              <a:gd name="T4" fmla="*/ 0 w 56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3">
                <a:moveTo>
                  <a:pt x="0" y="113"/>
                </a:moveTo>
                <a:lnTo>
                  <a:pt x="56" y="5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4" name="Rectangle 26"/>
          <p:cNvSpPr>
            <a:spLocks noChangeArrowheads="1"/>
          </p:cNvSpPr>
          <p:nvPr/>
        </p:nvSpPr>
        <p:spPr bwMode="auto">
          <a:xfrm>
            <a:off x="1524000" y="2131209"/>
            <a:ext cx="28709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000000"/>
                </a:solidFill>
                <a:latin typeface="+mn-lt"/>
              </a:rPr>
              <a:t>C</a:t>
            </a:r>
            <a:endParaRPr lang="en-US" sz="2000">
              <a:latin typeface="+mn-lt"/>
            </a:endParaRPr>
          </a:p>
        </p:txBody>
      </p:sp>
      <p:sp>
        <p:nvSpPr>
          <p:cNvPr id="1051675" name="Rectangle 27"/>
          <p:cNvSpPr>
            <a:spLocks noChangeArrowheads="1"/>
          </p:cNvSpPr>
          <p:nvPr/>
        </p:nvSpPr>
        <p:spPr bwMode="auto">
          <a:xfrm>
            <a:off x="5954037" y="5771346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FF0000"/>
                </a:solidFill>
                <a:latin typeface="+mn-lt"/>
              </a:rPr>
              <a:t>x</a:t>
            </a:r>
            <a:endParaRPr lang="en-US" sz="2000">
              <a:latin typeface="+mn-lt"/>
            </a:endParaRPr>
          </a:p>
        </p:txBody>
      </p:sp>
      <p:sp>
        <p:nvSpPr>
          <p:cNvPr id="1051676" name="Rectangle 28"/>
          <p:cNvSpPr>
            <a:spLocks noChangeArrowheads="1"/>
          </p:cNvSpPr>
          <p:nvPr/>
        </p:nvSpPr>
        <p:spPr bwMode="auto">
          <a:xfrm>
            <a:off x="2137687" y="1939121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3366FF"/>
                </a:solidFill>
                <a:latin typeface="+mn-lt"/>
              </a:rPr>
              <a:t>y</a:t>
            </a:r>
            <a:endParaRPr lang="en-US" sz="2000">
              <a:latin typeface="+mn-lt"/>
            </a:endParaRPr>
          </a:p>
        </p:txBody>
      </p:sp>
      <p:sp>
        <p:nvSpPr>
          <p:cNvPr id="1051677" name="Oval 29"/>
          <p:cNvSpPr>
            <a:spLocks noChangeArrowheads="1"/>
          </p:cNvSpPr>
          <p:nvPr/>
        </p:nvSpPr>
        <p:spPr bwMode="auto">
          <a:xfrm>
            <a:off x="2361957" y="4412446"/>
            <a:ext cx="138112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8" name="Oval 30"/>
          <p:cNvSpPr>
            <a:spLocks noChangeArrowheads="1"/>
          </p:cNvSpPr>
          <p:nvPr/>
        </p:nvSpPr>
        <p:spPr bwMode="auto">
          <a:xfrm>
            <a:off x="2222257" y="3326596"/>
            <a:ext cx="139700" cy="1333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9" name="Text Box 31"/>
          <p:cNvSpPr txBox="1">
            <a:spLocks noChangeArrowheads="1"/>
          </p:cNvSpPr>
          <p:nvPr/>
        </p:nvSpPr>
        <p:spPr bwMode="auto">
          <a:xfrm>
            <a:off x="4082997" y="2288371"/>
            <a:ext cx="4020947" cy="9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 b="0" dirty="0">
                <a:latin typeface="+mn-lt"/>
              </a:rPr>
              <a:t>x increases by 2 per RTT</a:t>
            </a:r>
          </a:p>
          <a:p>
            <a:pPr eaLnBrk="1" hangingPunct="1"/>
            <a:r>
              <a:rPr lang="en-US" sz="2700" b="0" dirty="0">
                <a:latin typeface="+mn-lt"/>
              </a:rPr>
              <a:t>y increases by 1 per RTT</a:t>
            </a:r>
          </a:p>
        </p:txBody>
      </p:sp>
      <p:sp>
        <p:nvSpPr>
          <p:cNvPr id="1051680" name="Line 32"/>
          <p:cNvSpPr>
            <a:spLocks noChangeShapeType="1"/>
          </p:cNvSpPr>
          <p:nvPr/>
        </p:nvSpPr>
        <p:spPr bwMode="auto">
          <a:xfrm flipH="1">
            <a:off x="2481019" y="3124984"/>
            <a:ext cx="434975" cy="12509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1" name="Line 33"/>
          <p:cNvSpPr>
            <a:spLocks noChangeShapeType="1"/>
          </p:cNvSpPr>
          <p:nvPr/>
        </p:nvSpPr>
        <p:spPr bwMode="auto">
          <a:xfrm>
            <a:off x="1946032" y="2518559"/>
            <a:ext cx="3394075" cy="329565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2" name="Line 34"/>
          <p:cNvSpPr>
            <a:spLocks noChangeShapeType="1"/>
          </p:cNvSpPr>
          <p:nvPr/>
        </p:nvSpPr>
        <p:spPr bwMode="auto">
          <a:xfrm flipV="1">
            <a:off x="2292107" y="3090059"/>
            <a:ext cx="623887" cy="303212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3" name="Line 35"/>
          <p:cNvSpPr>
            <a:spLocks noChangeShapeType="1"/>
          </p:cNvSpPr>
          <p:nvPr/>
        </p:nvSpPr>
        <p:spPr bwMode="auto">
          <a:xfrm flipV="1">
            <a:off x="2430219" y="3840946"/>
            <a:ext cx="1316038" cy="639763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4" name="Line 36"/>
          <p:cNvSpPr>
            <a:spLocks noChangeShapeType="1"/>
          </p:cNvSpPr>
          <p:nvPr/>
        </p:nvSpPr>
        <p:spPr bwMode="auto">
          <a:xfrm flipH="1">
            <a:off x="1971432" y="4883934"/>
            <a:ext cx="850900" cy="947737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5" name="Line 37"/>
          <p:cNvSpPr>
            <a:spLocks noChangeShapeType="1"/>
          </p:cNvSpPr>
          <p:nvPr/>
        </p:nvSpPr>
        <p:spPr bwMode="auto">
          <a:xfrm flipH="1">
            <a:off x="2933457" y="3942546"/>
            <a:ext cx="762000" cy="8064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6" name="Oval 38"/>
          <p:cNvSpPr>
            <a:spLocks noChangeArrowheads="1"/>
          </p:cNvSpPr>
          <p:nvPr/>
        </p:nvSpPr>
        <p:spPr bwMode="auto">
          <a:xfrm>
            <a:off x="2776294" y="4748996"/>
            <a:ext cx="139700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87" name="Line 39"/>
          <p:cNvSpPr>
            <a:spLocks noChangeShapeType="1"/>
          </p:cNvSpPr>
          <p:nvPr/>
        </p:nvSpPr>
        <p:spPr bwMode="auto">
          <a:xfrm flipV="1">
            <a:off x="2846144" y="42441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8" name="Line 40"/>
          <p:cNvSpPr>
            <a:spLocks noChangeShapeType="1"/>
          </p:cNvSpPr>
          <p:nvPr/>
        </p:nvSpPr>
        <p:spPr bwMode="auto">
          <a:xfrm flipH="1">
            <a:off x="1946032" y="5033159"/>
            <a:ext cx="1038225" cy="79216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9" name="Oval 41"/>
          <p:cNvSpPr>
            <a:spLocks noChangeArrowheads="1"/>
          </p:cNvSpPr>
          <p:nvPr/>
        </p:nvSpPr>
        <p:spPr bwMode="auto">
          <a:xfrm>
            <a:off x="2915994" y="4950609"/>
            <a:ext cx="138113" cy="134937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90" name="Line 42"/>
          <p:cNvSpPr>
            <a:spLocks noChangeShapeType="1"/>
          </p:cNvSpPr>
          <p:nvPr/>
        </p:nvSpPr>
        <p:spPr bwMode="auto">
          <a:xfrm flipH="1">
            <a:off x="3066807" y="4279096"/>
            <a:ext cx="887412" cy="6921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1" name="Line 43"/>
          <p:cNvSpPr>
            <a:spLocks noChangeShapeType="1"/>
          </p:cNvSpPr>
          <p:nvPr/>
        </p:nvSpPr>
        <p:spPr bwMode="auto">
          <a:xfrm flipV="1">
            <a:off x="2984257" y="44473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2" name="Line 44"/>
          <p:cNvSpPr>
            <a:spLocks noChangeShapeType="1"/>
          </p:cNvSpPr>
          <p:nvPr/>
        </p:nvSpPr>
        <p:spPr bwMode="auto">
          <a:xfrm flipH="1">
            <a:off x="2014294" y="4412446"/>
            <a:ext cx="2147888" cy="1412875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3" name="Line 45"/>
          <p:cNvSpPr>
            <a:spLocks noChangeShapeType="1"/>
          </p:cNvSpPr>
          <p:nvPr/>
        </p:nvSpPr>
        <p:spPr bwMode="auto">
          <a:xfrm flipV="1">
            <a:off x="1946032" y="4580721"/>
            <a:ext cx="2562225" cy="1244600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4" name="Line 46"/>
          <p:cNvSpPr>
            <a:spLocks noChangeShapeType="1"/>
          </p:cNvSpPr>
          <p:nvPr/>
        </p:nvSpPr>
        <p:spPr bwMode="auto">
          <a:xfrm flipV="1">
            <a:off x="3123957" y="4614059"/>
            <a:ext cx="1316037" cy="639762"/>
          </a:xfrm>
          <a:prstGeom prst="line">
            <a:avLst/>
          </a:prstGeom>
          <a:noFill/>
          <a:ln w="3810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69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Cheating #3: Open Many Connections</a:t>
            </a:r>
            <a:endParaRPr lang="en-US" sz="2400" dirty="0" smtClean="0">
              <a:cs typeface="+mj-cs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54738" name="Text Box 18"/>
          <p:cNvSpPr txBox="1">
            <a:spLocks noChangeArrowheads="1"/>
          </p:cNvSpPr>
          <p:nvPr/>
        </p:nvSpPr>
        <p:spPr bwMode="auto">
          <a:xfrm>
            <a:off x="701675" y="3429000"/>
            <a:ext cx="7375525" cy="22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Assume 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A starts 10 connections to B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D starts 1 connection to E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Each connection gets about the same throughput</a:t>
            </a:r>
          </a:p>
          <a:p>
            <a:pPr algn="l" eaLnBrk="1" hangingPunct="1"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Then A gets 10 times more throughput than D</a:t>
            </a:r>
          </a:p>
        </p:txBody>
      </p:sp>
    </p:spTree>
    <p:extLst>
      <p:ext uri="{BB962C8B-B14F-4D97-AF65-F5344CB8AC3E}">
        <p14:creationId xmlns:p14="http://schemas.microsoft.com/office/powerpoint/2010/main" val="234630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 smtClean="0"/>
              <a:t>Either sender or receiver can independently cheat!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Why hasn’t Internet suffered congestion collapse yet? 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/>
              <a:t>How can we prevent cheating?</a:t>
            </a:r>
          </a:p>
          <a:p>
            <a:pPr lvl="1"/>
            <a:r>
              <a:rPr lang="en-US" dirty="0" smtClean="0"/>
              <a:t>Verify TCP implementations?</a:t>
            </a:r>
          </a:p>
          <a:p>
            <a:pPr lvl="1"/>
            <a:r>
              <a:rPr lang="en-US" dirty="0" smtClean="0"/>
              <a:t>Controlling end points is hopeless!</a:t>
            </a:r>
          </a:p>
          <a:p>
            <a:pPr lvl="1"/>
            <a:endParaRPr lang="en-US" dirty="0"/>
          </a:p>
          <a:p>
            <a:r>
              <a:rPr lang="en-US" dirty="0" smtClean="0"/>
              <a:t>So what should we do?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62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(9) Converse of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fair, need to be TCP-friendly</a:t>
            </a:r>
          </a:p>
          <a:p>
            <a:endParaRPr lang="en-US" dirty="0"/>
          </a:p>
          <a:p>
            <a:r>
              <a:rPr lang="en-US" dirty="0" smtClean="0"/>
              <a:t>Everyone uses “similar” CC algorithm</a:t>
            </a:r>
          </a:p>
          <a:p>
            <a:endParaRPr lang="en-US" dirty="0"/>
          </a:p>
          <a:p>
            <a:r>
              <a:rPr lang="en-US" dirty="0" smtClean="0"/>
              <a:t>Slows down innovation!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12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to Address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u="sng" dirty="0" err="1"/>
              <a:t>Demultiplexing</a:t>
            </a:r>
            <a:r>
              <a:rPr lang="en-US" dirty="0"/>
              <a:t>: identifier for application process</a:t>
            </a:r>
          </a:p>
          <a:p>
            <a:pPr lvl="1"/>
            <a:r>
              <a:rPr lang="en-US" dirty="0" smtClean="0"/>
              <a:t>Going from host-to-host (IP) to process-to-process</a:t>
            </a:r>
            <a:endParaRPr lang="en-US" dirty="0"/>
          </a:p>
          <a:p>
            <a:r>
              <a:rPr lang="en-US" u="sng" dirty="0" smtClean="0"/>
              <a:t>Translating between </a:t>
            </a:r>
            <a:r>
              <a:rPr lang="en-US" u="sng" dirty="0" err="1" smtClean="0"/>
              <a:t>bytestreams</a:t>
            </a:r>
            <a:r>
              <a:rPr lang="en-US" u="sng" dirty="0" smtClean="0"/>
              <a:t> and packets</a:t>
            </a:r>
          </a:p>
          <a:p>
            <a:pPr lvl="1"/>
            <a:r>
              <a:rPr lang="en-US" dirty="0" smtClean="0"/>
              <a:t>Do segmentation and reassembly</a:t>
            </a:r>
          </a:p>
          <a:p>
            <a:r>
              <a:rPr lang="en-US" u="sng" dirty="0" smtClean="0"/>
              <a:t>Reliability</a:t>
            </a:r>
            <a:r>
              <a:rPr lang="en-US" dirty="0" smtClean="0"/>
              <a:t>: ACKs and all that stuff</a:t>
            </a:r>
          </a:p>
          <a:p>
            <a:r>
              <a:rPr lang="en-US" u="sng" dirty="0" smtClean="0"/>
              <a:t>Corruption</a:t>
            </a:r>
            <a:r>
              <a:rPr lang="en-US" dirty="0" smtClean="0"/>
              <a:t>: checksum</a:t>
            </a:r>
          </a:p>
          <a:p>
            <a:r>
              <a:rPr lang="en-US" u="sng" dirty="0" smtClean="0"/>
              <a:t>Not overloading receiver</a:t>
            </a:r>
            <a:r>
              <a:rPr lang="en-US" dirty="0" smtClean="0"/>
              <a:t>: “Flow Control”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data in </a:t>
            </a:r>
            <a:r>
              <a:rPr lang="en-US" dirty="0" err="1"/>
              <a:t>recvr’s</a:t>
            </a:r>
            <a:r>
              <a:rPr lang="en-US" dirty="0"/>
              <a:t>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u="sng" dirty="0" smtClean="0"/>
              <a:t>Not overloading network</a:t>
            </a:r>
            <a:r>
              <a:rPr lang="en-US" dirty="0" smtClean="0"/>
              <a:t>: “Congestion </a:t>
            </a:r>
            <a:r>
              <a:rPr lang="en-US" dirty="0"/>
              <a:t>C</a:t>
            </a:r>
            <a:r>
              <a:rPr lang="en-US" dirty="0" smtClean="0"/>
              <a:t>ontrol”</a:t>
            </a:r>
          </a:p>
          <a:p>
            <a:pPr lvl="1"/>
            <a:r>
              <a:rPr lang="en-US" dirty="0" smtClean="0"/>
              <a:t>Limit data based on network capacity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solve these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against long RTTs</a:t>
            </a:r>
          </a:p>
          <a:p>
            <a:endParaRPr lang="en-US" dirty="0"/>
          </a:p>
          <a:p>
            <a:r>
              <a:rPr lang="en-US" dirty="0" smtClean="0"/>
              <a:t>Slow to ramp up (for short flows)</a:t>
            </a:r>
          </a:p>
          <a:p>
            <a:endParaRPr lang="en-US" dirty="0"/>
          </a:p>
          <a:p>
            <a:r>
              <a:rPr lang="en-US" dirty="0" smtClean="0"/>
              <a:t>Cheating</a:t>
            </a:r>
          </a:p>
          <a:p>
            <a:endParaRPr lang="en-US" dirty="0"/>
          </a:p>
          <a:p>
            <a:r>
              <a:rPr lang="en-US" dirty="0" smtClean="0"/>
              <a:t>Need for uniformity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8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Network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dirty="0" smtClean="0"/>
              <a:t>Routers can help by:</a:t>
            </a:r>
          </a:p>
          <a:p>
            <a:pPr lvl="1"/>
            <a:r>
              <a:rPr lang="en-US" dirty="0" smtClean="0"/>
              <a:t>Providing guidance for speed to send at</a:t>
            </a:r>
          </a:p>
          <a:p>
            <a:pPr lvl="1"/>
            <a:r>
              <a:rPr lang="en-US" dirty="0" smtClean="0"/>
              <a:t>Providing isolation/fairness</a:t>
            </a:r>
          </a:p>
          <a:p>
            <a:pPr lvl="1"/>
            <a:endParaRPr lang="en-US" dirty="0"/>
          </a:p>
          <a:p>
            <a:r>
              <a:rPr lang="en-US" dirty="0" smtClean="0"/>
              <a:t>Guidance for sending rate deals with</a:t>
            </a:r>
          </a:p>
          <a:p>
            <a:pPr lvl="1"/>
            <a:r>
              <a:rPr lang="en-US" dirty="0" smtClean="0"/>
              <a:t>Slow to ramp up</a:t>
            </a:r>
          </a:p>
          <a:p>
            <a:pPr lvl="1"/>
            <a:r>
              <a:rPr lang="en-US" dirty="0" smtClean="0"/>
              <a:t>Bias against long RTTs</a:t>
            </a:r>
          </a:p>
          <a:p>
            <a:pPr lvl="1"/>
            <a:endParaRPr lang="en-US" dirty="0"/>
          </a:p>
          <a:p>
            <a:r>
              <a:rPr lang="en-US" dirty="0" smtClean="0"/>
              <a:t>Providing Isolation/Fairness deals with</a:t>
            </a:r>
          </a:p>
          <a:p>
            <a:pPr lvl="1"/>
            <a:r>
              <a:rPr lang="en-US" dirty="0" smtClean="0"/>
              <a:t>Cheating</a:t>
            </a:r>
          </a:p>
          <a:p>
            <a:pPr lvl="1"/>
            <a:r>
              <a:rPr lang="en-US" dirty="0" smtClean="0"/>
              <a:t>Need for uniformity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41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outers tell hosts how fast to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686800" cy="4411662"/>
          </a:xfrm>
        </p:spPr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Routers insert “fair share” </a:t>
            </a:r>
            <a:r>
              <a:rPr lang="en-US" i="1" dirty="0" smtClean="0"/>
              <a:t>f</a:t>
            </a:r>
            <a:r>
              <a:rPr lang="en-US" dirty="0" smtClean="0"/>
              <a:t> in packet header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End-hosts set sending rate (or window size) to </a:t>
            </a:r>
            <a:r>
              <a:rPr lang="en-US" i="1" dirty="0" smtClean="0">
                <a:latin typeface="Arial" charset="0"/>
                <a:cs typeface="Arial" charset="0"/>
              </a:rPr>
              <a:t>f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cs typeface="Arial" charset="0"/>
              </a:rPr>
              <a:t>opefully (still need some policing of </a:t>
            </a:r>
            <a:r>
              <a:rPr lang="en-US" dirty="0" err="1" smtClean="0">
                <a:latin typeface="Arial" charset="0"/>
                <a:cs typeface="Arial" charset="0"/>
              </a:rPr>
              <a:t>endhosts</a:t>
            </a:r>
            <a:r>
              <a:rPr lang="en-US" dirty="0">
                <a:latin typeface="Arial" charset="0"/>
                <a:cs typeface="Arial" charset="0"/>
              </a:rPr>
              <a:t>!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endParaRPr lang="en-US" i="1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This is the basic idea behind the “Rate Control Protocol” (RCP) from </a:t>
            </a:r>
            <a:r>
              <a:rPr lang="en-US" dirty="0" err="1" smtClean="0">
                <a:latin typeface="Arial" charset="0"/>
                <a:cs typeface="Arial" charset="0"/>
              </a:rPr>
              <a:t>Dukkipati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et al.</a:t>
            </a:r>
            <a:r>
              <a:rPr lang="en-US" dirty="0" smtClean="0">
                <a:latin typeface="Arial" charset="0"/>
                <a:cs typeface="Arial" charset="0"/>
              </a:rPr>
              <a:t> ’07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3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</a:p>
          <a:p>
            <a:pPr lvl="1"/>
            <a:r>
              <a:rPr lang="en-US" dirty="0" smtClean="0"/>
              <a:t>Router estimates rate </a:t>
            </a:r>
            <a:r>
              <a:rPr lang="en-US" i="1" dirty="0" smtClean="0"/>
              <a:t>f</a:t>
            </a:r>
            <a:r>
              <a:rPr lang="en-US" dirty="0" smtClean="0"/>
              <a:t> that will use its capacity</a:t>
            </a:r>
          </a:p>
          <a:p>
            <a:pPr lvl="1"/>
            <a:r>
              <a:rPr lang="en-US" dirty="0"/>
              <a:t>Adaptive process of guessing (why not exact?)</a:t>
            </a:r>
          </a:p>
          <a:p>
            <a:pPr lvl="1"/>
            <a:r>
              <a:rPr lang="en-US" dirty="0" smtClean="0"/>
              <a:t>This is what it tells hosts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Why does this work?</a:t>
            </a:r>
          </a:p>
          <a:p>
            <a:pPr lvl="1"/>
            <a:r>
              <a:rPr lang="en-US" dirty="0" smtClean="0"/>
              <a:t>Flows get immediately up to speed</a:t>
            </a:r>
          </a:p>
          <a:p>
            <a:pPr lvl="1"/>
            <a:r>
              <a:rPr lang="en-US" dirty="0" smtClean="0"/>
              <a:t>And no need to “probe” (gently or otherwise)</a:t>
            </a:r>
          </a:p>
          <a:p>
            <a:pPr lvl="6"/>
            <a:endParaRPr lang="en-US" dirty="0"/>
          </a:p>
          <a:p>
            <a:r>
              <a:rPr lang="en-US" dirty="0" smtClean="0"/>
              <a:t>How do you evaluate the resulting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25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05894"/>
            <a:ext cx="62865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2642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improvement?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26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32038"/>
            <a:ext cx="8229600" cy="1173162"/>
          </a:xfrm>
        </p:spPr>
        <p:txBody>
          <a:bodyPr/>
          <a:lstStyle/>
          <a:p>
            <a:r>
              <a:rPr lang="en-US" sz="4000" dirty="0" smtClean="0"/>
              <a:t>How can routers ensure each flow gets its “fair share”?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940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each “flow” separately</a:t>
            </a:r>
          </a:p>
          <a:p>
            <a:pPr lvl="1"/>
            <a:r>
              <a:rPr lang="en-US" dirty="0" smtClean="0"/>
              <a:t>For now, flows are packets between same Source/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Each flow has its own FIFO queue in router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Service flows in a round-robin fashion</a:t>
            </a:r>
          </a:p>
          <a:p>
            <a:pPr lvl="1"/>
            <a:r>
              <a:rPr lang="en-US" dirty="0" smtClean="0"/>
              <a:t>When line becomes free, take packet from next flow</a:t>
            </a:r>
          </a:p>
          <a:p>
            <a:pPr lvl="7"/>
            <a:endParaRPr lang="en-US" dirty="0"/>
          </a:p>
          <a:p>
            <a:r>
              <a:rPr lang="en-US" dirty="0" smtClean="0"/>
              <a:t>Assuming all flows are sending MTU packets, all flows can get their fair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Each flow can use their own adjustment algorithm</a:t>
            </a:r>
          </a:p>
          <a:p>
            <a:pPr lvl="1"/>
            <a:r>
              <a:rPr lang="en-US" dirty="0" smtClean="0"/>
              <a:t>Perhaps aided by the router telling them how fast to send</a:t>
            </a:r>
          </a:p>
          <a:p>
            <a:pPr lvl="3"/>
            <a:endParaRPr lang="en-US" dirty="0"/>
          </a:p>
          <a:p>
            <a:r>
              <a:rPr lang="en-US" dirty="0" smtClean="0"/>
              <a:t>This solves the innovation problem!</a:t>
            </a:r>
          </a:p>
          <a:p>
            <a:pPr lvl="1"/>
            <a:r>
              <a:rPr lang="en-US" dirty="0" smtClean="0"/>
              <a:t>People can experiment with any CC algorithm</a:t>
            </a:r>
          </a:p>
          <a:p>
            <a:pPr lvl="2"/>
            <a:endParaRPr lang="en-US" dirty="0"/>
          </a:p>
          <a:p>
            <a:r>
              <a:rPr lang="en-US" dirty="0" smtClean="0"/>
              <a:t>And the cheating problem!</a:t>
            </a:r>
          </a:p>
          <a:p>
            <a:pPr lvl="1"/>
            <a:r>
              <a:rPr lang="en-US" dirty="0" smtClean="0"/>
              <a:t>No matter what you do, you can’t get more than your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2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92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71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534400" cy="1173162"/>
          </a:xfrm>
        </p:spPr>
        <p:txBody>
          <a:bodyPr/>
          <a:lstStyle/>
          <a:p>
            <a:r>
              <a:rPr lang="en-US" dirty="0" smtClean="0"/>
              <a:t>Recall: Three Issues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Discovering the available (bottleneck) bandwidth</a:t>
            </a:r>
          </a:p>
          <a:p>
            <a:pPr lvl="1"/>
            <a:r>
              <a:rPr lang="en-US" dirty="0" smtClean="0"/>
              <a:t>Slow Start</a:t>
            </a:r>
          </a:p>
          <a:p>
            <a:endParaRPr lang="en-US" dirty="0"/>
          </a:p>
          <a:p>
            <a:r>
              <a:rPr lang="en-US" dirty="0"/>
              <a:t>Adjusting to variations in bandwidth</a:t>
            </a:r>
          </a:p>
          <a:p>
            <a:pPr lvl="1"/>
            <a:r>
              <a:rPr lang="en-US" dirty="0" smtClean="0"/>
              <a:t>AIMD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Sharing bandwidth between 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When all flows want the same rate, fair is easy</a:t>
            </a:r>
          </a:p>
          <a:p>
            <a:pPr lvl="1"/>
            <a:r>
              <a:rPr lang="en-US" dirty="0" smtClean="0"/>
              <a:t>Fair share = C/N</a:t>
            </a:r>
          </a:p>
          <a:p>
            <a:pPr lvl="1"/>
            <a:r>
              <a:rPr lang="en-US" dirty="0" smtClean="0"/>
              <a:t>C = capacity of link</a:t>
            </a:r>
          </a:p>
          <a:p>
            <a:pPr lvl="1"/>
            <a:r>
              <a:rPr lang="en-US" dirty="0" smtClean="0"/>
              <a:t>N = number of flows</a:t>
            </a:r>
          </a:p>
          <a:p>
            <a:pPr lvl="1"/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This is fair share per link.  This is not a global fair share.</a:t>
            </a:r>
          </a:p>
          <a:p>
            <a:pPr lvl="1"/>
            <a:endParaRPr lang="en-US" dirty="0"/>
          </a:p>
          <a:p>
            <a:r>
              <a:rPr lang="en-US" dirty="0" smtClean="0"/>
              <a:t>When not all flows have the same demand?</a:t>
            </a:r>
          </a:p>
          <a:p>
            <a:pPr lvl="1"/>
            <a:r>
              <a:rPr lang="en-US" dirty="0" smtClean="0"/>
              <a:t>Either flow isn’t high bandwidth</a:t>
            </a:r>
          </a:p>
          <a:p>
            <a:pPr lvl="1"/>
            <a:r>
              <a:rPr lang="en-US" dirty="0" smtClean="0"/>
              <a:t>Or limited by C/N on some other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14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Requests: </a:t>
            </a:r>
            <a:r>
              <a:rPr lang="en-US" dirty="0" err="1" smtClean="0"/>
              <a:t>ri</a:t>
            </a:r>
            <a:r>
              <a:rPr lang="en-US" dirty="0" smtClean="0"/>
              <a:t>    Allocations: </a:t>
            </a:r>
            <a:r>
              <a:rPr lang="en-US" dirty="0" err="1" smtClean="0"/>
              <a:t>ai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C=20</a:t>
            </a:r>
            <a:endParaRPr lang="en-US" dirty="0"/>
          </a:p>
          <a:p>
            <a:pPr lvl="1"/>
            <a:r>
              <a:rPr lang="en-US" dirty="0"/>
              <a:t>Requests: r1=6, r2=5, </a:t>
            </a:r>
            <a:r>
              <a:rPr lang="en-US" dirty="0" smtClean="0"/>
              <a:t>r3=4</a:t>
            </a:r>
          </a:p>
          <a:p>
            <a:pPr lvl="1"/>
            <a:endParaRPr lang="en-US" dirty="0"/>
          </a:p>
          <a:p>
            <a:r>
              <a:rPr lang="en-US" dirty="0"/>
              <a:t>Solution: a1=6, a2=5, </a:t>
            </a:r>
            <a:r>
              <a:rPr lang="en-US" dirty="0" smtClean="0"/>
              <a:t>a3=4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bandwidth is plentiful, everyone gets their request</a:t>
            </a:r>
          </a:p>
          <a:p>
            <a:endParaRPr lang="en-US" dirty="0"/>
          </a:p>
          <a:p>
            <a:r>
              <a:rPr lang="en-US" dirty="0" smtClean="0"/>
              <a:t>This is the easy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25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C=12</a:t>
            </a:r>
          </a:p>
          <a:p>
            <a:pPr lvl="1"/>
            <a:r>
              <a:rPr lang="en-US" dirty="0" smtClean="0"/>
              <a:t>Requests: r1=6, r2=5, r3=4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solution: a1=4, a2=4, a3=4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veryone gets the same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Why not proportional to their demands?</a:t>
            </a:r>
          </a:p>
          <a:p>
            <a:pPr lvl="1"/>
            <a:r>
              <a:rPr lang="en-US" b="1" i="1" dirty="0" err="1" smtClean="0">
                <a:solidFill>
                  <a:srgbClr val="C00000"/>
                </a:solidFill>
              </a:rPr>
              <a:t>ai</a:t>
            </a:r>
            <a:r>
              <a:rPr lang="en-US" b="1" i="1" dirty="0" smtClean="0">
                <a:solidFill>
                  <a:srgbClr val="C00000"/>
                </a:solidFill>
              </a:rPr>
              <a:t> = (12/15)</a:t>
            </a:r>
            <a:r>
              <a:rPr lang="en-US" b="1" i="1" dirty="0" err="1" smtClean="0">
                <a:solidFill>
                  <a:srgbClr val="C00000"/>
                </a:solidFill>
              </a:rPr>
              <a:t>ri</a:t>
            </a:r>
            <a:endParaRPr lang="en-US" dirty="0"/>
          </a:p>
          <a:p>
            <a:pPr lvl="7"/>
            <a:endParaRPr lang="en-US" dirty="0"/>
          </a:p>
          <a:p>
            <a:r>
              <a:rPr lang="en-US" dirty="0" smtClean="0"/>
              <a:t>Asking for more gets you more!</a:t>
            </a:r>
          </a:p>
          <a:p>
            <a:pPr lvl="1"/>
            <a:r>
              <a:rPr lang="en-US" dirty="0" smtClean="0"/>
              <a:t>Not incentive compatible (i.e., cheating 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94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C=14; Requests</a:t>
            </a:r>
            <a:r>
              <a:rPr lang="en-US" dirty="0"/>
              <a:t>: r1=6, r2=5, </a:t>
            </a:r>
            <a:r>
              <a:rPr lang="en-US" dirty="0" smtClean="0"/>
              <a:t>r3=4</a:t>
            </a:r>
          </a:p>
          <a:p>
            <a:endParaRPr lang="en-US" dirty="0"/>
          </a:p>
          <a:p>
            <a:r>
              <a:rPr lang="en-US" dirty="0" smtClean="0"/>
              <a:t>a3=4 (can’t give more than a flow wants)</a:t>
            </a:r>
          </a:p>
          <a:p>
            <a:endParaRPr lang="en-US" dirty="0"/>
          </a:p>
          <a:p>
            <a:r>
              <a:rPr lang="en-US" dirty="0" smtClean="0"/>
              <a:t>Remaining bandwidth is 10, with demands 6 and 5</a:t>
            </a:r>
          </a:p>
          <a:p>
            <a:pPr lvl="1"/>
            <a:r>
              <a:rPr lang="en-US" dirty="0" smtClean="0"/>
              <a:t>From previous example, if both want more than their share, they both get half</a:t>
            </a:r>
          </a:p>
          <a:p>
            <a:pPr lvl="1"/>
            <a:r>
              <a:rPr lang="en-US" dirty="0" smtClean="0"/>
              <a:t>a1=a2=5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62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</a:t>
            </a:r>
            <a:r>
              <a:rPr lang="en-US" dirty="0" smtClean="0">
                <a:latin typeface="Arial" charset="0"/>
                <a:cs typeface="Arial" charset="0"/>
              </a:rPr>
              <a:t>set </a:t>
            </a:r>
            <a:r>
              <a:rPr lang="en-US" dirty="0">
                <a:latin typeface="Arial" charset="0"/>
                <a:cs typeface="Arial" charset="0"/>
              </a:rPr>
              <a:t>of bandwidth demands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cs typeface="Arial" charset="0"/>
              </a:rPr>
              <a:t>total </a:t>
            </a:r>
            <a:r>
              <a:rPr lang="en-US" dirty="0">
                <a:latin typeface="Arial" charset="0"/>
                <a:cs typeface="Arial" charset="0"/>
              </a:rPr>
              <a:t>bandwidth C, </a:t>
            </a:r>
            <a:r>
              <a:rPr lang="en-US" dirty="0" smtClean="0">
                <a:latin typeface="Arial" charset="0"/>
                <a:cs typeface="Arial" charset="0"/>
              </a:rPr>
              <a:t>max</a:t>
            </a:r>
            <a:r>
              <a:rPr lang="en-US" dirty="0">
                <a:latin typeface="Arial" charset="0"/>
                <a:cs typeface="Arial" charset="0"/>
              </a:rPr>
              <a:t>-min bandwidth allocations are:</a:t>
            </a:r>
          </a:p>
          <a:p>
            <a:pPr algn="ctr">
              <a:buFontTx/>
              <a:buNone/>
            </a:pP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= min(</a:t>
            </a:r>
            <a:r>
              <a:rPr lang="en-US" i="1" dirty="0">
                <a:latin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   where </a:t>
            </a:r>
            <a:r>
              <a:rPr lang="en-US" dirty="0">
                <a:latin typeface="Arial" charset="0"/>
                <a:cs typeface="Arial" charset="0"/>
              </a:rPr>
              <a:t>f is the unique value such that Sum(</a:t>
            </a: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=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or set f to be infinite if no such value exists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This is what round-robin service gives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all packets 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MTUs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Property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you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get full demand, no one gets more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it or lose it: you don’t get credit for not using link</a:t>
            </a:r>
          </a:p>
          <a:p>
            <a:pPr marL="339725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F553-3033-5B4C-90C7-5012BFA34A74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Assume link speed C is 10mbps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Have three flows: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1 is sending at a rate 8mbps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2 is sending at a rate 6mbps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3 is sending at a rate 2mbps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How much bandwidth should each get?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According to max-min fairness?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= 10;   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= 8,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= 6,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3</a:t>
            </a:r>
            <a:r>
              <a:rPr lang="en-US" dirty="0">
                <a:latin typeface="Arial" charset="0"/>
                <a:cs typeface="Arial" charset="0"/>
              </a:rPr>
              <a:t> = 2;    </a:t>
            </a:r>
            <a:r>
              <a:rPr lang="en-US" i="1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= 3</a:t>
            </a:r>
          </a:p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/3 = 3.33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Remove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from the accounting: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 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–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8;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N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2</a:t>
            </a:r>
          </a:p>
          <a:p>
            <a:r>
              <a:rPr lang="en-US" i="1" dirty="0">
                <a:latin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/2 = 4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t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or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So hold them to the remaining fair share: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4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0BB38F-666D-D846-97D1-C48655DBD34D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8006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>
                  <a:latin typeface="Times" charset="0"/>
                </a:rPr>
                <a:t>f </a:t>
              </a:r>
              <a:r>
                <a:rPr lang="en-US" sz="1800" b="0">
                  <a:latin typeface="Arial" charset="0"/>
                </a:rPr>
                <a:t>= 4</a:t>
              </a:r>
              <a:r>
                <a:rPr lang="en-US" sz="1800" b="0">
                  <a:latin typeface="Comic Sans MS" charset="0"/>
                </a:rPr>
                <a:t>: 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8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4</a:t>
              </a:r>
              <a:r>
                <a:rPr lang="en-US" sz="1800" b="0"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6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4</a:t>
              </a:r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600" b="0">
                  <a:latin typeface="Comic Sans MS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5" y="216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Comic Sans MS" charset="0"/>
                </a:rPr>
                <a:t>10</a:t>
              </a:r>
              <a:endParaRPr lang="en-US" b="0">
                <a:latin typeface="Comic Sans MS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1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4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Bandwidth Discovery with Slow Start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Goal: estimate available bandwidth </a:t>
            </a:r>
          </a:p>
          <a:p>
            <a:pPr lvl="1"/>
            <a:r>
              <a:rPr lang="en-US" dirty="0" smtClean="0">
                <a:latin typeface="Arial" charset="0"/>
              </a:rPr>
              <a:t>start slow (for safety) </a:t>
            </a:r>
          </a:p>
          <a:p>
            <a:pPr lvl="1"/>
            <a:r>
              <a:rPr lang="en-US" dirty="0" smtClean="0">
                <a:latin typeface="Arial" charset="0"/>
              </a:rPr>
              <a:t>but ramp up quickly (for efficiency) </a:t>
            </a:r>
          </a:p>
          <a:p>
            <a:pPr lvl="1"/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4191000"/>
            <a:ext cx="86106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For each RTT: double CWND</a:t>
            </a:r>
            <a:endParaRPr lang="en-US" sz="2600" b="0" dirty="0">
              <a:latin typeface="+mn-lt"/>
            </a:endParaRPr>
          </a:p>
          <a:p>
            <a:pPr marL="457200" indent="-457200" algn="l">
              <a:lnSpc>
                <a:spcPct val="70000"/>
              </a:lnSpc>
              <a:buFont typeface="Arial"/>
              <a:buChar char="•"/>
            </a:pPr>
            <a:endParaRPr lang="en-US" sz="2600" b="0" dirty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Simpler implementation: for </a:t>
            </a:r>
            <a:r>
              <a:rPr lang="en-US" sz="2600" b="0" dirty="0">
                <a:latin typeface="+mn-lt"/>
              </a:rPr>
              <a:t>each </a:t>
            </a:r>
            <a:r>
              <a:rPr lang="en-US" sz="2600" b="0" dirty="0" smtClean="0">
                <a:latin typeface="+mn-lt"/>
              </a:rPr>
              <a:t>ACK, </a:t>
            </a:r>
            <a:r>
              <a:rPr lang="en-US" sz="2600" b="0" dirty="0">
                <a:latin typeface="+mn-lt"/>
              </a:rPr>
              <a:t>CWND +</a:t>
            </a:r>
            <a:r>
              <a:rPr lang="en-US" sz="2600" b="0" dirty="0" smtClean="0">
                <a:latin typeface="+mn-lt"/>
              </a:rPr>
              <a:t>= 1</a:t>
            </a:r>
            <a:endParaRPr lang="en-US" sz="2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39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6868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Additive increase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indow grows by one MSS for every RTT with no loss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each successful RTT, CWND = CWND + 1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Simple implementation: 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Multiplicative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loss of packet, divide congestion window in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half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On loss, CWND = CWND/2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Slow-Start vs. 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two ways to stop Slow start? </a:t>
            </a:r>
          </a:p>
          <a:p>
            <a:endParaRPr lang="en-US" dirty="0" smtClean="0"/>
          </a:p>
          <a:p>
            <a:r>
              <a:rPr lang="en-US" dirty="0" smtClean="0"/>
              <a:t>Loss: </a:t>
            </a:r>
            <a:r>
              <a:rPr lang="en-US" dirty="0" err="1" smtClean="0"/>
              <a:t>DupACK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Introduce a “slow start threshold”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Initialized to a large value</a:t>
            </a:r>
          </a:p>
          <a:p>
            <a:pPr lvl="1"/>
            <a:r>
              <a:rPr lang="en-US" dirty="0" smtClean="0"/>
              <a:t>On timeout, 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 = CWND/2</a:t>
            </a:r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CWND = </a:t>
            </a:r>
            <a:r>
              <a:rPr lang="en-US" dirty="0" err="1" smtClean="0"/>
              <a:t>ssthresh</a:t>
            </a:r>
            <a:r>
              <a:rPr lang="en-US" dirty="0" smtClean="0"/>
              <a:t>, sender switches from slow-start to AIMD-style increase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Throughput Equation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5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46895</TotalTime>
  <Words>2524</Words>
  <Application>Microsoft Macintosh PowerPoint</Application>
  <PresentationFormat>On-screen Show (4:3)</PresentationFormat>
  <Paragraphs>586</Paragraphs>
  <Slides>57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Network</vt:lpstr>
      <vt:lpstr>Equation</vt:lpstr>
      <vt:lpstr>Worksheet</vt:lpstr>
      <vt:lpstr>TCP:  Concept of Fair Sharing</vt:lpstr>
      <vt:lpstr>Announcements:</vt:lpstr>
      <vt:lpstr>PowerPoint Presentation</vt:lpstr>
      <vt:lpstr>What Is Needed to Address These?</vt:lpstr>
      <vt:lpstr>Recall: Three Issues</vt:lpstr>
      <vt:lpstr>Bandwidth Discovery with Slow Start</vt:lpstr>
      <vt:lpstr>AIMD</vt:lpstr>
      <vt:lpstr>Slow-Start vs. AIMD</vt:lpstr>
      <vt:lpstr>TCP Throughput Equation</vt:lpstr>
      <vt:lpstr>A Simple Model for TCP Throughput</vt:lpstr>
      <vt:lpstr>A Simple Model for TCP Throughput</vt:lpstr>
      <vt:lpstr>PowerPoint Presentation</vt:lpstr>
      <vt:lpstr>A Critical Analysis of TCP</vt:lpstr>
      <vt:lpstr>The Many Failings of TCP CC</vt:lpstr>
      <vt:lpstr>(1) Cumulative ACK Stupidity</vt:lpstr>
      <vt:lpstr>(2) TCP fills up queues</vt:lpstr>
      <vt:lpstr>Random Early Drop (or Detection)</vt:lpstr>
      <vt:lpstr>RED Dropping Probability</vt:lpstr>
      <vt:lpstr>Advantages of RED</vt:lpstr>
      <vt:lpstr>Why Isn’t RED Fair?</vt:lpstr>
      <vt:lpstr>(3) Non-congestion-related Losses?</vt:lpstr>
      <vt:lpstr>(4) Does AIMD work at high speed?</vt:lpstr>
      <vt:lpstr>Adapting TCP to High Speed</vt:lpstr>
      <vt:lpstr>High-Speed TCP Proposal (Floyd)</vt:lpstr>
      <vt:lpstr>High-Speed TCP</vt:lpstr>
      <vt:lpstr>This changes the TCP Equation</vt:lpstr>
      <vt:lpstr>(5) Sawtooth Behavior Uneven</vt:lpstr>
      <vt:lpstr>These Problems Are All Solved</vt:lpstr>
      <vt:lpstr>(6) Bias Against Long RTTs</vt:lpstr>
      <vt:lpstr>Possible Solutions?</vt:lpstr>
      <vt:lpstr>(7) How do short flows fare? </vt:lpstr>
      <vt:lpstr>Possible Solutions?</vt:lpstr>
      <vt:lpstr>(8) Cheating</vt:lpstr>
      <vt:lpstr>Cheating #1: ACK-splitting (Rcvr)</vt:lpstr>
      <vt:lpstr>10 line change to Linux TCP</vt:lpstr>
      <vt:lpstr>Cheating #2: Increasing CWND Faster</vt:lpstr>
      <vt:lpstr>Cheating #3: Open Many Connections</vt:lpstr>
      <vt:lpstr>Cheating</vt:lpstr>
      <vt:lpstr>(9) Converse of Cheating</vt:lpstr>
      <vt:lpstr>How do you solve these problems?</vt:lpstr>
      <vt:lpstr>Get the Network Involved!</vt:lpstr>
      <vt:lpstr>Routers tell hosts how fast to send</vt:lpstr>
      <vt:lpstr>A Few More Details</vt:lpstr>
      <vt:lpstr>Why the improvement?</vt:lpstr>
      <vt:lpstr>How can routers ensure each flow gets its “fair share”?</vt:lpstr>
      <vt:lpstr>Isolation</vt:lpstr>
      <vt:lpstr>Benefits</vt:lpstr>
      <vt:lpstr>Four Challenges</vt:lpstr>
      <vt:lpstr>Four Challenges</vt:lpstr>
      <vt:lpstr>Fairness</vt:lpstr>
      <vt:lpstr>Example 1</vt:lpstr>
      <vt:lpstr>Example 2</vt:lpstr>
      <vt:lpstr>Example 3</vt:lpstr>
      <vt:lpstr>Max-Min Fairness</vt:lpstr>
      <vt:lpstr>Example</vt:lpstr>
      <vt:lpstr>Example</vt:lpstr>
      <vt:lpstr>Four Challenges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2097</cp:revision>
  <cp:lastPrinted>2013-09-23T20:04:51Z</cp:lastPrinted>
  <dcterms:created xsi:type="dcterms:W3CDTF">2010-08-30T13:51:03Z</dcterms:created>
  <dcterms:modified xsi:type="dcterms:W3CDTF">2016-04-21T15:24:10Z</dcterms:modified>
</cp:coreProperties>
</file>