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14"/>
  </p:notesMasterIdLst>
  <p:handoutMasterIdLst>
    <p:handoutMasterId r:id="rId115"/>
  </p:handoutMasterIdLst>
  <p:sldIdLst>
    <p:sldId id="569" r:id="rId2"/>
    <p:sldId id="513" r:id="rId3"/>
    <p:sldId id="655" r:id="rId4"/>
    <p:sldId id="646" r:id="rId5"/>
    <p:sldId id="570" r:id="rId6"/>
    <p:sldId id="735" r:id="rId7"/>
    <p:sldId id="744" r:id="rId8"/>
    <p:sldId id="823" r:id="rId9"/>
    <p:sldId id="745" r:id="rId10"/>
    <p:sldId id="746" r:id="rId11"/>
    <p:sldId id="747" r:id="rId12"/>
    <p:sldId id="748" r:id="rId13"/>
    <p:sldId id="749" r:id="rId14"/>
    <p:sldId id="750" r:id="rId15"/>
    <p:sldId id="751" r:id="rId16"/>
    <p:sldId id="752" r:id="rId17"/>
    <p:sldId id="753" r:id="rId18"/>
    <p:sldId id="754" r:id="rId19"/>
    <p:sldId id="755" r:id="rId20"/>
    <p:sldId id="756" r:id="rId21"/>
    <p:sldId id="757" r:id="rId22"/>
    <p:sldId id="758" r:id="rId23"/>
    <p:sldId id="759" r:id="rId24"/>
    <p:sldId id="761" r:id="rId25"/>
    <p:sldId id="762" r:id="rId26"/>
    <p:sldId id="763" r:id="rId27"/>
    <p:sldId id="764" r:id="rId28"/>
    <p:sldId id="765" r:id="rId29"/>
    <p:sldId id="766" r:id="rId30"/>
    <p:sldId id="767" r:id="rId31"/>
    <p:sldId id="768" r:id="rId32"/>
    <p:sldId id="769" r:id="rId33"/>
    <p:sldId id="770" r:id="rId34"/>
    <p:sldId id="771" r:id="rId35"/>
    <p:sldId id="772" r:id="rId36"/>
    <p:sldId id="773" r:id="rId37"/>
    <p:sldId id="774" r:id="rId38"/>
    <p:sldId id="776" r:id="rId39"/>
    <p:sldId id="777" r:id="rId40"/>
    <p:sldId id="778" r:id="rId41"/>
    <p:sldId id="779" r:id="rId42"/>
    <p:sldId id="780" r:id="rId43"/>
    <p:sldId id="781" r:id="rId44"/>
    <p:sldId id="783" r:id="rId45"/>
    <p:sldId id="784" r:id="rId46"/>
    <p:sldId id="785" r:id="rId47"/>
    <p:sldId id="786" r:id="rId48"/>
    <p:sldId id="787" r:id="rId49"/>
    <p:sldId id="788" r:id="rId50"/>
    <p:sldId id="790" r:id="rId51"/>
    <p:sldId id="791" r:id="rId52"/>
    <p:sldId id="793" r:id="rId53"/>
    <p:sldId id="794" r:id="rId54"/>
    <p:sldId id="795" r:id="rId55"/>
    <p:sldId id="797" r:id="rId56"/>
    <p:sldId id="798" r:id="rId57"/>
    <p:sldId id="799" r:id="rId58"/>
    <p:sldId id="800" r:id="rId59"/>
    <p:sldId id="801" r:id="rId60"/>
    <p:sldId id="802" r:id="rId61"/>
    <p:sldId id="803" r:id="rId62"/>
    <p:sldId id="804" r:id="rId63"/>
    <p:sldId id="806" r:id="rId64"/>
    <p:sldId id="807" r:id="rId65"/>
    <p:sldId id="808" r:id="rId66"/>
    <p:sldId id="809" r:id="rId67"/>
    <p:sldId id="810" r:id="rId68"/>
    <p:sldId id="811" r:id="rId69"/>
    <p:sldId id="813" r:id="rId70"/>
    <p:sldId id="814" r:id="rId71"/>
    <p:sldId id="815" r:id="rId72"/>
    <p:sldId id="816" r:id="rId73"/>
    <p:sldId id="817" r:id="rId74"/>
    <p:sldId id="818" r:id="rId75"/>
    <p:sldId id="819" r:id="rId76"/>
    <p:sldId id="820" r:id="rId77"/>
    <p:sldId id="821" r:id="rId78"/>
    <p:sldId id="716" r:id="rId79"/>
    <p:sldId id="659" r:id="rId80"/>
    <p:sldId id="660" r:id="rId81"/>
    <p:sldId id="661" r:id="rId82"/>
    <p:sldId id="663" r:id="rId83"/>
    <p:sldId id="664" r:id="rId84"/>
    <p:sldId id="665" r:id="rId85"/>
    <p:sldId id="669" r:id="rId86"/>
    <p:sldId id="670" r:id="rId87"/>
    <p:sldId id="673" r:id="rId88"/>
    <p:sldId id="671" r:id="rId89"/>
    <p:sldId id="718" r:id="rId90"/>
    <p:sldId id="720" r:id="rId91"/>
    <p:sldId id="719" r:id="rId92"/>
    <p:sldId id="687" r:id="rId93"/>
    <p:sldId id="688" r:id="rId94"/>
    <p:sldId id="689" r:id="rId95"/>
    <p:sldId id="690" r:id="rId96"/>
    <p:sldId id="692" r:id="rId97"/>
    <p:sldId id="693" r:id="rId98"/>
    <p:sldId id="691" r:id="rId99"/>
    <p:sldId id="694" r:id="rId100"/>
    <p:sldId id="695" r:id="rId101"/>
    <p:sldId id="721" r:id="rId102"/>
    <p:sldId id="722" r:id="rId103"/>
    <p:sldId id="723" r:id="rId104"/>
    <p:sldId id="724" r:id="rId105"/>
    <p:sldId id="725" r:id="rId106"/>
    <p:sldId id="699" r:id="rId107"/>
    <p:sldId id="700" r:id="rId108"/>
    <p:sldId id="702" r:id="rId109"/>
    <p:sldId id="703" r:id="rId110"/>
    <p:sldId id="726" r:id="rId111"/>
    <p:sldId id="729" r:id="rId112"/>
    <p:sldId id="645" r:id="rId11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6886" autoAdjust="0"/>
  </p:normalViewPr>
  <p:slideViewPr>
    <p:cSldViewPr>
      <p:cViewPr>
        <p:scale>
          <a:sx n="94" d="100"/>
          <a:sy n="94" d="100"/>
        </p:scale>
        <p:origin x="-8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notesMaster" Target="notesMasters/notesMaster1.xml"/><Relationship Id="rId115" Type="http://schemas.openxmlformats.org/officeDocument/2006/relationships/handoutMaster" Target="handoutMasters/handoutMaster1.xml"/><Relationship Id="rId116" Type="http://schemas.openxmlformats.org/officeDocument/2006/relationships/printerSettings" Target="printerSettings/printerSettings1.bin"/><Relationship Id="rId117" Type="http://schemas.openxmlformats.org/officeDocument/2006/relationships/presProps" Target="presProps.xml"/><Relationship Id="rId118" Type="http://schemas.openxmlformats.org/officeDocument/2006/relationships/viewProps" Target="viewProps.xml"/><Relationship Id="rId119" Type="http://schemas.openxmlformats.org/officeDocument/2006/relationships/theme" Target="theme/theme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D4FB0C-2624-5848-B5B2-2BC914DCC78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1432" tIns="45716" rIns="91432" bIns="45716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4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83" indent="-28572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98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5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21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7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53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9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5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5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Shape 23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2352" name="Shape 2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300"/>
              <a:t>A distance-vector routing algorithm is a </a:t>
            </a:r>
            <a:r>
              <a:rPr sz="2300" u="sng"/>
              <a:t>click</a:t>
            </a:r>
            <a:r>
              <a:rPr sz="2300"/>
              <a:t> distributed algorithm, </a:t>
            </a:r>
          </a:p>
          <a:p>
            <a:pPr lvl="0">
              <a:defRPr sz="1800"/>
            </a:pPr>
            <a:endParaRPr sz="2300"/>
          </a:p>
          <a:p>
            <a:pPr lvl="0">
              <a:defRPr sz="1800"/>
            </a:pPr>
            <a:r>
              <a:rPr sz="2300"/>
              <a:t>in the sense that </a:t>
            </a:r>
            <a:r>
              <a:rPr sz="2300" u="sng"/>
              <a:t>click</a:t>
            </a:r>
            <a:r>
              <a:rPr sz="2300"/>
              <a:t> all routers run it together: </a:t>
            </a:r>
          </a:p>
          <a:p>
            <a:pPr lvl="0">
              <a:defRPr sz="1800"/>
            </a:pPr>
            <a:r>
              <a:rPr sz="2300"/>
              <a:t>- they exchange messages </a:t>
            </a:r>
          </a:p>
          <a:p>
            <a:pPr lvl="0">
              <a:defRPr sz="1800"/>
            </a:pPr>
            <a:r>
              <a:rPr sz="2300"/>
              <a:t>- and they keep reacting to each other’s messages.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FDE3EEC-A7D5-3546-AE13-CE4258A270D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Shape 24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2445" name="Shape 24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300"/>
              <a:t>... which is called the Bellman-Ford equation.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solidFill>
                  <a:prstClr val="black"/>
                </a:solidFill>
                <a:latin typeface="Times New Roman" charset="0"/>
              </a:rPr>
              <a:pPr eaLnBrk="1" hangingPunct="1"/>
              <a:t>59</a:t>
            </a:fld>
            <a:endParaRPr lang="en-US" sz="1300" b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plane: software</a:t>
            </a:r>
            <a:r>
              <a:rPr lang="en-US" baseline="0" dirty="0" smtClean="0"/>
              <a:t>. Makes decisions over long time horizons.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plane: mostly hardware. A decision for each packet.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6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85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87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88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300" b="0">
                <a:latin typeface="Times New Roman" charset="0"/>
              </a:rPr>
              <a:pPr eaLnBrk="1" hangingPunct="1"/>
              <a:t>89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300" b="0">
                <a:latin typeface="Times New Roman" charset="0"/>
              </a:rPr>
              <a:pPr eaLnBrk="1" hangingPunct="1"/>
              <a:t>90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300" b="0">
                <a:latin typeface="Times New Roman" charset="0"/>
              </a:rPr>
              <a:pPr eaLnBrk="1" hangingPunct="1"/>
              <a:t>91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300" b="0">
                <a:latin typeface="Times New Roman" charset="0"/>
              </a:rPr>
              <a:pPr eaLnBrk="1" hangingPunct="1"/>
              <a:t>92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09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4966" indent="-37467846" defTabSz="95709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2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35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4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300" b="0">
                <a:latin typeface="Times New Roman" charset="0"/>
              </a:rPr>
              <a:pPr eaLnBrk="1" hangingPunct="1"/>
              <a:t>98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09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4966" indent="-37467846" defTabSz="95709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2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35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4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300" b="0">
                <a:latin typeface="Times New Roman" charset="0"/>
              </a:rPr>
              <a:pPr eaLnBrk="1" hangingPunct="1"/>
              <a:t>99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multiple conversations in parallel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resources are shared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83" indent="-28572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98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5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21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7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53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9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5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D147DA-DEF5-2749-A231-8EDDF836DF74}" type="slidenum">
              <a:rPr lang="en-US" sz="1300" b="0">
                <a:solidFill>
                  <a:prstClr val="black"/>
                </a:solidFill>
                <a:latin typeface="Times New Roman" charset="0"/>
              </a:rPr>
              <a:pPr eaLnBrk="1" hangingPunct="1"/>
              <a:t>15</a:t>
            </a:fld>
            <a:endParaRPr lang="en-US" sz="1300" b="0">
              <a:solidFill>
                <a:prstClr val="black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005439B-C077-C74D-B558-19FDCAD33757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A95442-188B-534A-9D5F-EA84BCA8F886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F0F11F-5D59-824D-84D3-08CF9C679EB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hape 45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Shape 45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0554" indent="-398772">
              <a:spcBef>
                <a:spcPts val="1687"/>
              </a:spcBef>
              <a:buChar char="-"/>
              <a:defRPr sz="2500" i="1"/>
            </a:lvl2pPr>
            <a:lvl3pPr marL="1240709" indent="-39877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50915" indent="-39877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61126" indent="-39877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8370012" y="6233069"/>
            <a:ext cx="197808" cy="2000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Calibri"/>
                <a:ea typeface="Calibri"/>
                <a:cs typeface="Calibri"/>
              </a:rPr>
              <a:pPr/>
              <a:t>‹#›</a:t>
            </a:fld>
            <a:endParaRPr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24173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xcel_97_-_2004_Worksheet5.xls"/><Relationship Id="rId12" Type="http://schemas.openxmlformats.org/officeDocument/2006/relationships/image" Target="../media/image5.png"/><Relationship Id="rId13" Type="http://schemas.openxmlformats.org/officeDocument/2006/relationships/oleObject" Target="../embeddings/Microsoft_Excel_97_-_2004_Worksheet6.xls"/><Relationship Id="rId1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png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2.png"/><Relationship Id="rId7" Type="http://schemas.openxmlformats.org/officeDocument/2006/relationships/oleObject" Target="../embeddings/Microsoft_Excel_97_-_2004_Worksheet3.xls"/><Relationship Id="rId8" Type="http://schemas.openxmlformats.org/officeDocument/2006/relationships/image" Target="../media/image3.png"/><Relationship Id="rId9" Type="http://schemas.openxmlformats.org/officeDocument/2006/relationships/oleObject" Target="../embeddings/Microsoft_Excel_97_-_2004_Worksheet4.xls"/><Relationship Id="rId10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hyperlink" Target="http://www.google.com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3.png"/><Relationship Id="rId5" Type="http://schemas.openxmlformats.org/officeDocument/2006/relationships/oleObject" Target="../embeddings/Microsoft_Excel_97_-_2004_Worksheet8.xls"/><Relationship Id="rId6" Type="http://schemas.openxmlformats.org/officeDocument/2006/relationships/image" Target="../media/image1.png"/><Relationship Id="rId7" Type="http://schemas.openxmlformats.org/officeDocument/2006/relationships/oleObject" Target="../embeddings/Microsoft_Excel_97_-_2004_Worksheet9.xls"/><Relationship Id="rId8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Review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838200" y="3657600"/>
            <a:ext cx="76962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 353 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Alefiya Hussain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1" name="Chart 7"/>
          <p:cNvGraphicFramePr>
            <a:graphicFrameLocks/>
          </p:cNvGraphicFramePr>
          <p:nvPr/>
        </p:nvGraphicFramePr>
        <p:xfrm>
          <a:off x="158750" y="4737101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7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1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8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Chart 6"/>
          <p:cNvGraphicFramePr>
            <a:graphicFrameLocks/>
          </p:cNvGraphicFramePr>
          <p:nvPr/>
        </p:nvGraphicFramePr>
        <p:xfrm>
          <a:off x="158503" y="2845222"/>
          <a:ext cx="3048372" cy="208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9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03" y="2845222"/>
                        <a:ext cx="3048372" cy="2085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704" y="2160594"/>
            <a:ext cx="1371921" cy="438581"/>
          </a:xfrm>
          <a:prstGeom prst="rect">
            <a:avLst/>
          </a:prstGeom>
          <a:noFill/>
        </p:spPr>
        <p:txBody>
          <a:bodyPr wrap="square"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>
                <a:solidFill>
                  <a:srgbClr val="0365C0"/>
                </a:solidFill>
                <a:latin typeface="Calibri"/>
                <a:ea typeface="Gill Sans"/>
                <a:cs typeface="Gill Sans"/>
                <a:sym typeface="Gill Sans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158750" y="-157321"/>
            <a:ext cx="8798217" cy="1714500"/>
          </a:xfrm>
        </p:spPr>
        <p:txBody>
          <a:bodyPr/>
          <a:lstStyle/>
          <a:p>
            <a:r>
              <a:rPr lang="en-US" sz="3800" dirty="0">
                <a:latin typeface="Arial" charset="0"/>
                <a:ea typeface="ＭＳ Ｐゴシック" charset="0"/>
                <a:cs typeface="ＭＳ Ｐゴシック" charset="0"/>
              </a:rPr>
              <a:t>Intuition: reservations</a:t>
            </a:r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9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418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897" y="6264429"/>
            <a:ext cx="1685389" cy="553994"/>
          </a:xfrm>
          <a:prstGeom prst="rect">
            <a:avLst/>
          </a:prstGeom>
          <a:noFill/>
        </p:spPr>
        <p:txBody>
          <a:bodyPr wrap="square"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0" kern="0" dirty="0">
                <a:solidFill>
                  <a:sysClr val="windowText" lastClr="000000"/>
                </a:solidFill>
                <a:latin typeface="Calibri"/>
                <a:ea typeface="Gill Sans"/>
                <a:cs typeface="Gill Sans"/>
                <a:sym typeface="Gill Sans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9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34302" y="2106570"/>
            <a:ext cx="3020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8740" y="2119702"/>
            <a:ext cx="0" cy="6266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4077" y="4066787"/>
            <a:ext cx="1371921" cy="438581"/>
          </a:xfrm>
          <a:prstGeom prst="rect">
            <a:avLst/>
          </a:prstGeom>
          <a:noFill/>
        </p:spPr>
        <p:txBody>
          <a:bodyPr wrap="square"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>
                <a:solidFill>
                  <a:srgbClr val="DE6A10">
                    <a:lumMod val="60000"/>
                    <a:lumOff val="40000"/>
                  </a:srgbClr>
                </a:solidFill>
                <a:latin typeface="Calibri"/>
                <a:ea typeface="Gill Sans"/>
                <a:cs typeface="Gill Sans"/>
                <a:sym typeface="Gill Sans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674" y="3973366"/>
            <a:ext cx="302009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113" y="3973367"/>
            <a:ext cx="0" cy="652937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4176" y="5953217"/>
            <a:ext cx="1371921" cy="438581"/>
          </a:xfrm>
          <a:prstGeom prst="rect">
            <a:avLst/>
          </a:prstGeom>
          <a:noFill/>
        </p:spPr>
        <p:txBody>
          <a:bodyPr wrap="square"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>
                <a:solidFill>
                  <a:srgbClr val="008000"/>
                </a:solidFill>
                <a:latin typeface="Calibri"/>
                <a:ea typeface="Gill Sans"/>
                <a:cs typeface="Gill Sans"/>
                <a:sym typeface="Gill Sans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7774" y="5886062"/>
            <a:ext cx="302009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212" y="5886063"/>
            <a:ext cx="0" cy="652937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3" name="Group 32"/>
          <p:cNvGrpSpPr/>
          <p:nvPr/>
        </p:nvGrpSpPr>
        <p:grpSpPr>
          <a:xfrm>
            <a:off x="4626678" y="3587320"/>
            <a:ext cx="4006850" cy="1560513"/>
            <a:chOff x="6412089" y="5120641"/>
            <a:chExt cx="5698631" cy="2219396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6412089" y="5120641"/>
              <a:ext cx="5698631" cy="2217138"/>
              <a:chOff x="5029200" y="3589577"/>
              <a:chExt cx="2840743" cy="155914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029200" y="5148726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029200" y="4629539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29200" y="4108765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029200" y="3589577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7434863" y="5129671"/>
              <a:ext cx="0" cy="7518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563752" y="5872482"/>
              <a:ext cx="0" cy="7518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712960" y="6585939"/>
              <a:ext cx="0" cy="7540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477623" y="3168389"/>
            <a:ext cx="3869046" cy="400105"/>
          </a:xfrm>
          <a:prstGeom prst="rect">
            <a:avLst/>
          </a:prstGeom>
          <a:noFill/>
        </p:spPr>
        <p:txBody>
          <a:bodyPr wrap="square"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  <a:latin typeface="Calibri"/>
                <a:ea typeface="Gill Sans"/>
                <a:cs typeface="Gill Sans"/>
                <a:sym typeface="Gill Sans"/>
              </a:rPr>
              <a:t>Link capacity = 30Mbps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64482" y="5284687"/>
            <a:ext cx="3869046" cy="400105"/>
          </a:xfrm>
          <a:prstGeom prst="rect">
            <a:avLst/>
          </a:prstGeom>
          <a:noFill/>
        </p:spPr>
        <p:txBody>
          <a:bodyPr wrap="square"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  <a:latin typeface="Calibri"/>
                <a:ea typeface="Gill Sans"/>
                <a:cs typeface="Gill Sans"/>
                <a:sym typeface="Gill Sans"/>
              </a:rPr>
              <a:t>Each source gets 10Mbps</a:t>
            </a:r>
          </a:p>
        </p:txBody>
      </p:sp>
      <p:graphicFrame>
        <p:nvGraphicFramePr>
          <p:cNvPr id="46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379622"/>
              </p:ext>
            </p:extLst>
          </p:nvPr>
        </p:nvGraphicFramePr>
        <p:xfrm>
          <a:off x="158750" y="4737101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0" r:id="rId9" imgW="3047748" imgH="2090755" progId="Excel.Chart.8">
                  <p:embed/>
                </p:oleObj>
              </mc:Choice>
              <mc:Fallback>
                <p:oleObj r:id="rId9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1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266282"/>
              </p:ext>
            </p:extLst>
          </p:nvPr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1" r:id="rId11" imgW="3047748" imgH="2084660" progId="Excel.Chart.8">
                  <p:embed/>
                </p:oleObj>
              </mc:Choice>
              <mc:Fallback>
                <p:oleObj r:id="rId11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553054"/>
              </p:ext>
            </p:extLst>
          </p:nvPr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2" name="Worksheet" r:id="rId13" imgW="3047748" imgH="2084660" progId="Excel.Sheet.8">
                  <p:embed/>
                </p:oleObj>
              </mc:Choice>
              <mc:Fallback>
                <p:oleObj name="Worksheet" r:id="rId13" imgW="3047748" imgH="20846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10"/>
          <p:cNvGrpSpPr>
            <a:grpSpLocks/>
          </p:cNvGrpSpPr>
          <p:nvPr/>
        </p:nvGrpSpPr>
        <p:grpSpPr bwMode="auto">
          <a:xfrm>
            <a:off x="209550" y="4135439"/>
            <a:ext cx="3294063" cy="519112"/>
            <a:chOff x="213360" y="2539282"/>
            <a:chExt cx="8829040" cy="51887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209550" y="6022975"/>
            <a:ext cx="3294063" cy="517525"/>
            <a:chOff x="213360" y="2539282"/>
            <a:chExt cx="8829040" cy="51887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38"/>
          <p:cNvGrpSpPr>
            <a:grpSpLocks/>
          </p:cNvGrpSpPr>
          <p:nvPr/>
        </p:nvGrpSpPr>
        <p:grpSpPr bwMode="auto">
          <a:xfrm>
            <a:off x="209550" y="2227264"/>
            <a:ext cx="3294063" cy="519112"/>
            <a:chOff x="213360" y="2539282"/>
            <a:chExt cx="8829040" cy="51887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3657600" y="1797547"/>
            <a:ext cx="5486400" cy="1138095"/>
          </a:xfrm>
          <a:prstGeom prst="rect">
            <a:avLst/>
          </a:prstGeom>
          <a:noFill/>
        </p:spPr>
        <p:txBody>
          <a:bodyPr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0" kern="0" dirty="0" smtClean="0">
                <a:solidFill>
                  <a:srgbClr val="FF0000"/>
                </a:solidFill>
                <a:latin typeface="Calibri"/>
                <a:ea typeface="Gill Sans"/>
                <a:cs typeface="Gill Sans"/>
                <a:sym typeface="Gill Sans"/>
              </a:rPr>
              <a:t>Overloading/</a:t>
            </a:r>
          </a:p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0" kern="0" dirty="0" smtClean="0">
                <a:solidFill>
                  <a:srgbClr val="FF0000"/>
                </a:solidFill>
                <a:latin typeface="Calibri"/>
                <a:ea typeface="Gill Sans"/>
                <a:cs typeface="Gill Sans"/>
                <a:sym typeface="Gill Sans"/>
              </a:rPr>
              <a:t>Underutilization </a:t>
            </a:r>
            <a:endParaRPr lang="en-US" sz="3400" b="0" kern="0" dirty="0">
              <a:solidFill>
                <a:srgbClr val="FF0000"/>
              </a:solidFill>
              <a:latin typeface="Calibri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2587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OleChart spid="46" grpId="0"/>
      <p:bldOleChart spid="47" grpId="0"/>
      <p:bldOleChart spid="48" grpId="0"/>
      <p:bldP spid="5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3475"/>
            <a:ext cx="8229600" cy="1279241"/>
          </a:xfrm>
        </p:spPr>
        <p:txBody>
          <a:bodyPr>
            <a:normAutofit/>
          </a:bodyPr>
          <a:lstStyle/>
          <a:p>
            <a:r>
              <a:rPr lang="en-US" dirty="0" smtClean="0"/>
              <a:t>Putting the pieces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9" y="5567845"/>
            <a:ext cx="6993971" cy="114446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Assume: `cold start’ -- nothing cached anywhere</a:t>
            </a:r>
          </a:p>
          <a:p>
            <a:r>
              <a:rPr lang="en-US" sz="2400" dirty="0" smtClean="0"/>
              <a:t>Assume: </a:t>
            </a:r>
            <a:r>
              <a:rPr lang="en-US" sz="2400" dirty="0" err="1" smtClean="0"/>
              <a:t>yourDNS</a:t>
            </a:r>
            <a:r>
              <a:rPr lang="en-US" sz="2400" dirty="0" smtClean="0"/>
              <a:t> on a different subnet from </a:t>
            </a:r>
            <a:r>
              <a:rPr lang="en-US" sz="2400" dirty="0" err="1" smtClean="0"/>
              <a:t>yourDHCP</a:t>
            </a:r>
            <a:endParaRPr lang="en-US" sz="2400" dirty="0" smtClean="0"/>
          </a:p>
          <a:p>
            <a:r>
              <a:rPr lang="en-US" sz="2400" dirty="0" smtClean="0"/>
              <a:t>Ignore intra- and </a:t>
            </a:r>
            <a:r>
              <a:rPr lang="en-US" sz="2400" dirty="0" err="1" smtClean="0"/>
              <a:t>interdomain</a:t>
            </a:r>
            <a:r>
              <a:rPr lang="en-US" sz="2400" dirty="0" smtClean="0"/>
              <a:t> routing protocols 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248102" y="2619748"/>
            <a:ext cx="4214580" cy="1611646"/>
            <a:chOff x="4248102" y="2619748"/>
            <a:chExt cx="4214580" cy="1611646"/>
          </a:xfrm>
        </p:grpSpPr>
        <p:sp>
          <p:nvSpPr>
            <p:cNvPr id="35" name="Cloud 34"/>
            <p:cNvSpPr/>
            <p:nvPr/>
          </p:nvSpPr>
          <p:spPr>
            <a:xfrm>
              <a:off x="6608700" y="2619748"/>
              <a:ext cx="1853982" cy="1611646"/>
            </a:xfrm>
            <a:prstGeom prst="cloud">
              <a:avLst/>
            </a:prstGeom>
            <a:solidFill>
              <a:srgbClr val="D9969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2823" y="3022677"/>
              <a:ext cx="668528" cy="39715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989127" y="3403486"/>
              <a:ext cx="1210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Google’s </a:t>
              </a:r>
              <a:br>
                <a:rPr lang="en-US" dirty="0" smtClean="0"/>
              </a:br>
              <a:r>
                <a:rPr lang="en-US" dirty="0" smtClean="0"/>
                <a:t>datacenter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4248102" y="3513101"/>
              <a:ext cx="2360598" cy="369388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32718" y="2322906"/>
            <a:ext cx="1615083" cy="4489538"/>
            <a:chOff x="132718" y="2322906"/>
            <a:chExt cx="1615083" cy="4489538"/>
          </a:xfrm>
        </p:grpSpPr>
        <p:pic>
          <p:nvPicPr>
            <p:cNvPr id="55" name="Picture 54" descr="Unknown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9" y="5476621"/>
              <a:ext cx="673898" cy="96649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516" y="2322906"/>
              <a:ext cx="815024" cy="815024"/>
            </a:xfrm>
            <a:prstGeom prst="rect">
              <a:avLst/>
            </a:prstGeom>
          </p:spPr>
        </p:pic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16200000">
              <a:off x="1206356" y="4854251"/>
              <a:ext cx="0" cy="323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rot="16200000">
              <a:off x="1206356" y="3720536"/>
              <a:ext cx="0" cy="323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rot="16200000">
              <a:off x="-70862" y="4257181"/>
              <a:ext cx="2886436" cy="809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rot="16200000">
              <a:off x="1204909" y="4037213"/>
              <a:ext cx="0" cy="3349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rot="16200000">
              <a:off x="1210443" y="4550229"/>
              <a:ext cx="0" cy="323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rot="16200000">
              <a:off x="1199372" y="5376009"/>
              <a:ext cx="0" cy="323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rot="16200000">
              <a:off x="1226638" y="2877937"/>
              <a:ext cx="0" cy="323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6" name="Picture 35" descr="7288396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46" y="4809201"/>
              <a:ext cx="676001" cy="4140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972629" y="6443112"/>
              <a:ext cx="77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Dorm</a:t>
              </a:r>
              <a:endParaRPr lang="en-US" i="1" dirty="0"/>
            </a:p>
          </p:txBody>
        </p:sp>
        <p:sp>
          <p:nvSpPr>
            <p:cNvPr id="56" name="Oval Callout 55"/>
            <p:cNvSpPr/>
            <p:nvPr/>
          </p:nvSpPr>
          <p:spPr>
            <a:xfrm>
              <a:off x="193532" y="3995598"/>
              <a:ext cx="791427" cy="374172"/>
            </a:xfrm>
            <a:prstGeom prst="wedgeEllipseCallout">
              <a:avLst>
                <a:gd name="adj1" fmla="val 21660"/>
                <a:gd name="adj2" fmla="val 16782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You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2718" y="2969791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/>
                <a:t>yourDHCP</a:t>
              </a:r>
              <a:endParaRPr lang="en-US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68308" y="2527794"/>
            <a:ext cx="2879794" cy="2596952"/>
            <a:chOff x="1368308" y="2527794"/>
            <a:chExt cx="2879794" cy="259695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7539" y="2848703"/>
              <a:ext cx="835665" cy="835665"/>
            </a:xfrm>
            <a:prstGeom prst="rect">
              <a:avLst/>
            </a:prstGeom>
          </p:spPr>
        </p:pic>
        <p:sp>
          <p:nvSpPr>
            <p:cNvPr id="11" name="Line 12"/>
            <p:cNvSpPr>
              <a:spLocks noChangeShapeType="1"/>
            </p:cNvSpPr>
            <p:nvPr/>
          </p:nvSpPr>
          <p:spPr bwMode="auto">
            <a:xfrm rot="16200000">
              <a:off x="1600055" y="4087176"/>
              <a:ext cx="1" cy="4634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5"/>
            <p:cNvSpPr>
              <a:spLocks noChangeArrowheads="1"/>
            </p:cNvSpPr>
            <p:nvPr/>
          </p:nvSpPr>
          <p:spPr bwMode="auto">
            <a:xfrm rot="16200000">
              <a:off x="1703605" y="4099558"/>
              <a:ext cx="447712" cy="3593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Cloud 32"/>
            <p:cNvSpPr/>
            <p:nvPr/>
          </p:nvSpPr>
          <p:spPr>
            <a:xfrm>
              <a:off x="2394120" y="3513100"/>
              <a:ext cx="1853982" cy="1611646"/>
            </a:xfrm>
            <a:prstGeom prst="cloud">
              <a:avLst/>
            </a:prstGeom>
            <a:solidFill>
              <a:srgbClr val="D9969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93367" y="4141747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USC</a:t>
              </a:r>
              <a:endParaRPr lang="en-US" dirty="0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rot="16200000" flipH="1">
              <a:off x="2317503" y="4108542"/>
              <a:ext cx="2" cy="4207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3598" y="2527794"/>
              <a:ext cx="1030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/>
                <a:t>yourDNS</a:t>
              </a:r>
              <a:endParaRPr lang="en-US" b="1" dirty="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395453" y="4087162"/>
              <a:ext cx="105875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42611" y="4411771"/>
              <a:ext cx="8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router</a:t>
              </a:r>
              <a:endParaRPr lang="en-US" i="1" dirty="0"/>
            </a:p>
          </p:txBody>
        </p:sp>
      </p:grpSp>
      <p:sp>
        <p:nvSpPr>
          <p:cNvPr id="67" name="Content Placeholder 2"/>
          <p:cNvSpPr txBox="1">
            <a:spLocks/>
          </p:cNvSpPr>
          <p:nvPr/>
        </p:nvSpPr>
        <p:spPr>
          <a:xfrm>
            <a:off x="1153440" y="1080807"/>
            <a:ext cx="6920072" cy="1028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Walk through the steps required to download </a:t>
            </a:r>
            <a:r>
              <a:rPr lang="en-US" sz="2400" dirty="0" smtClean="0">
                <a:hlinkClick r:id="rId6"/>
              </a:rPr>
              <a:t>www.google.com/index.html</a:t>
            </a:r>
            <a:r>
              <a:rPr lang="en-US" sz="2400" dirty="0" smtClean="0"/>
              <a:t> from your laptop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14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Wireless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90678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Things you need to know: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Properties of the medium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broadcast</a:t>
            </a:r>
          </a:p>
          <a:p>
            <a:pPr marL="693737" lvl="2" indent="0">
              <a:buNone/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  <a:sym typeface="Wingdings"/>
              </a:rPr>
              <a:t> collisions happen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  <a:sym typeface="Wingdings"/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  <a:sym typeface="Wingdings"/>
              </a:rPr>
              <a:t>but broadcast has limited range </a:t>
            </a:r>
          </a:p>
          <a:p>
            <a:pPr marL="693737" lvl="2" indent="0">
              <a:buNone/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  <a:sym typeface="Wingdings"/>
              </a:rPr>
              <a:t>no concept of a “global” collision </a:t>
            </a:r>
          </a:p>
          <a:p>
            <a:pPr marL="693737" lvl="2" indent="0">
              <a:buNone/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  <a:sym typeface="Wingdings"/>
              </a:rPr>
              <a:t> simultaneous transmissions are possible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can’t </a:t>
            </a:r>
            <a:r>
              <a:rPr lang="en-US" dirty="0">
                <a:solidFill>
                  <a:srgbClr val="000090"/>
                </a:solidFill>
                <a:latin typeface="Arial" charset="0"/>
                <a:cs typeface="Arial" charset="0"/>
              </a:rPr>
              <a:t>receive while transmitting </a:t>
            </a:r>
          </a:p>
          <a:p>
            <a:pPr lvl="2">
              <a:buFont typeface="Wingdings" charset="0"/>
              <a:buChar char="à"/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  <a:sym typeface="Wingdings"/>
              </a:rPr>
              <a:t>can’t detect collisions</a:t>
            </a:r>
            <a:endParaRPr lang="en-US" dirty="0" smtClean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>
              <a:buFont typeface="Wingdings" charset="0"/>
              <a:buChar char="à"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8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Wireless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90678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Things you need to know: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Properties of the medium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Canonical scenarios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hidden terminal (carrier sense fails to prevent collisions)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exposed terminal (carrier sense needlessly limits </a:t>
            </a:r>
            <a:r>
              <a:rPr lang="en-US" dirty="0" err="1" smtClean="0">
                <a:solidFill>
                  <a:srgbClr val="000090"/>
                </a:solidFill>
                <a:latin typeface="Arial" charset="0"/>
                <a:cs typeface="Arial" charset="0"/>
              </a:rPr>
              <a:t>commn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.)</a:t>
            </a:r>
          </a:p>
          <a:p>
            <a:pPr marL="693737" lvl="2" indent="0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Wireless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90678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Things you need to know: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Properties of the medium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Canonical scenarios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Techniques for collision avoidance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carrier sense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explicit request/response (RTS/CTS)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  <a:latin typeface="Arial" charset="0"/>
                <a:cs typeface="Arial" charset="0"/>
              </a:rPr>
              <a:t>backoff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 </a:t>
            </a:r>
          </a:p>
          <a:p>
            <a:pPr marL="693737" lvl="2" indent="0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4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Wireless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5344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Things you need to know: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Properties of the medium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Canonical scenarios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Techniques for collision avoidance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How to analyze a given media access protocol that uses the above techniques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We’ll give you the protocol rules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; you analyze how (and how well) data exchange proceeds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You don’t need to memorize protocol rules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e.g., Q7 on HW3</a:t>
            </a:r>
          </a:p>
          <a:p>
            <a:pPr marL="693737" lvl="2" indent="0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0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Wireless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5344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Things you need to know: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Properties of the medium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Canonical scenarios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Techniques for collision avoidance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How to analyze a given media access protocol that uses the above techniques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Things we don’t expect you to know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mathematical understanding of wireless signals (free space loss, interference, attenuation, </a:t>
            </a:r>
            <a:r>
              <a:rPr lang="en-US" i="1" dirty="0" smtClean="0">
                <a:latin typeface="Arial" charset="0"/>
                <a:cs typeface="Arial" charset="0"/>
              </a:rPr>
              <a:t>etc.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details of specific wireless protocols (e.g., 802.11)</a:t>
            </a:r>
          </a:p>
          <a:p>
            <a:pPr marL="693737" lvl="2" indent="0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5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Datacenters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9144000" cy="441166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What you should know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80571" y="2362200"/>
            <a:ext cx="89444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b="0" dirty="0" smtClean="0"/>
              <a:t>How and why DC networks are different (</a:t>
            </a:r>
            <a:r>
              <a:rPr lang="en-US" sz="2400" b="0" i="1" dirty="0" smtClean="0"/>
              <a:t>vs.</a:t>
            </a:r>
            <a:r>
              <a:rPr lang="en-US" sz="2400" b="0" dirty="0" smtClean="0"/>
              <a:t> WAN)</a:t>
            </a:r>
          </a:p>
          <a:p>
            <a:pPr lvl="1"/>
            <a:r>
              <a:rPr lang="en-US" sz="2000" b="0" dirty="0" smtClean="0">
                <a:solidFill>
                  <a:srgbClr val="000090"/>
                </a:solidFill>
              </a:rPr>
              <a:t>in terms of workload, goals, characteristics</a:t>
            </a:r>
            <a:r>
              <a:rPr lang="en-US" b="0" dirty="0"/>
              <a:t/>
            </a:r>
            <a:br>
              <a:rPr lang="en-US" b="0" dirty="0"/>
            </a:br>
            <a:endParaRPr lang="en-US" sz="2400" b="0" dirty="0" smtClean="0"/>
          </a:p>
          <a:p>
            <a:r>
              <a:rPr lang="en-US" sz="2400" b="0" dirty="0" smtClean="0"/>
              <a:t>How traditional solutions fare in this environment</a:t>
            </a:r>
          </a:p>
          <a:p>
            <a:pPr lvl="1"/>
            <a:r>
              <a:rPr lang="en-US" sz="2000" b="0" dirty="0" smtClean="0">
                <a:solidFill>
                  <a:srgbClr val="000090"/>
                </a:solidFill>
              </a:rPr>
              <a:t>e.g., IP, Ethernet, TCP</a:t>
            </a:r>
            <a:br>
              <a:rPr lang="en-US" sz="2000" b="0" dirty="0" smtClean="0">
                <a:solidFill>
                  <a:srgbClr val="000090"/>
                </a:solidFill>
              </a:rPr>
            </a:br>
            <a:endParaRPr lang="en-US" sz="2400" b="0" dirty="0" smtClean="0"/>
          </a:p>
          <a:p>
            <a:r>
              <a:rPr lang="en-US" sz="2400" b="0" dirty="0" smtClean="0"/>
              <a:t>Understand Fat-Tree DC networks</a:t>
            </a:r>
          </a:p>
          <a:p>
            <a:pPr lvl="1"/>
            <a:r>
              <a:rPr lang="en-US" sz="2000" b="0" dirty="0" smtClean="0"/>
              <a:t>Why “fat”; how we do addressing and routing on a fat-tree </a:t>
            </a:r>
          </a:p>
          <a:p>
            <a:pPr lvl="1"/>
            <a:endParaRPr lang="en-US" sz="2000" b="0" dirty="0" smtClean="0"/>
          </a:p>
          <a:p>
            <a:r>
              <a:rPr lang="en-US" sz="2400" b="0" dirty="0" smtClean="0"/>
              <a:t>High level understanding of DC-TCP </a:t>
            </a:r>
          </a:p>
          <a:p>
            <a:pPr lvl="1"/>
            <a:r>
              <a:rPr lang="en-US" sz="1600" b="0" dirty="0" smtClean="0"/>
              <a:t>mostly the “why” for the approach taken</a:t>
            </a:r>
          </a:p>
          <a:p>
            <a:pPr lvl="1"/>
            <a:endParaRPr lang="en-US" sz="2000" b="0" dirty="0" smtClean="0"/>
          </a:p>
          <a:p>
            <a:pPr lvl="1"/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86807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4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59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Typical datacenter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71" y="2053775"/>
            <a:ext cx="8944429" cy="4187368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smtClean="0"/>
              <a:t>Servers organized in racks</a:t>
            </a:r>
          </a:p>
          <a:p>
            <a:r>
              <a:rPr lang="en-US" dirty="0" smtClean="0"/>
              <a:t>Each rack has a `Top of Rack’ (</a:t>
            </a:r>
            <a:r>
              <a:rPr lang="en-US" dirty="0" err="1" smtClean="0"/>
              <a:t>ToR</a:t>
            </a:r>
            <a:r>
              <a:rPr lang="en-US" dirty="0" smtClean="0"/>
              <a:t>) switch</a:t>
            </a:r>
          </a:p>
          <a:p>
            <a:r>
              <a:rPr lang="en-US" dirty="0" smtClean="0"/>
              <a:t>An `aggregation fabric’ interconnects </a:t>
            </a:r>
            <a:r>
              <a:rPr lang="en-US" dirty="0" err="1" smtClean="0"/>
              <a:t>ToR</a:t>
            </a:r>
            <a:r>
              <a:rPr lang="en-US" dirty="0" smtClean="0"/>
              <a:t> switches</a:t>
            </a:r>
          </a:p>
          <a:p>
            <a:r>
              <a:rPr lang="en-US" dirty="0" smtClean="0"/>
              <a:t>Connected to the outside via `core’ switches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51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Typical datacenter traffic workload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8370"/>
            <a:ext cx="8763000" cy="473756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North-South traffic</a:t>
            </a:r>
            <a:r>
              <a:rPr lang="ja-JP" alt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Traffic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between outside world and the datacenter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Primarily latency sensitive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endParaRPr lang="en-US" altLang="ja-JP" sz="2800" dirty="0" smtClean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ja-JP" altLang="en-US" sz="28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East-West traffic</a:t>
            </a:r>
            <a:r>
              <a:rPr lang="ja-JP" alt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Traffic between machines in the datacenter</a:t>
            </a:r>
          </a:p>
          <a:p>
            <a:pPr lvl="1"/>
            <a:r>
              <a:rPr lang="en-US" sz="2400" dirty="0" err="1" smtClean="0">
                <a:latin typeface="Calibri" charset="0"/>
                <a:ea typeface="ＭＳ Ｐゴシック" charset="0"/>
              </a:rPr>
              <a:t>Commn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. </a:t>
            </a:r>
            <a:r>
              <a:rPr lang="en-US" sz="2400" i="1" dirty="0" smtClean="0">
                <a:latin typeface="Calibri" charset="0"/>
                <a:ea typeface="ＭＳ Ｐゴシック" charset="0"/>
              </a:rPr>
              <a:t>within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 “big data” computations (</a:t>
            </a:r>
            <a:r>
              <a:rPr lang="en-US" sz="2400" dirty="0">
                <a:latin typeface="Calibri" charset="0"/>
                <a:ea typeface="ＭＳ Ｐゴシック" charset="0"/>
              </a:rPr>
              <a:t>e.g. 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Map 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Reduce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 dirty="0" smtClean="0">
                <a:latin typeface="Calibri" charset="0"/>
                <a:ea typeface="ＭＳ Ｐゴシック" charset="0"/>
              </a:rPr>
              <a:t>Throughput intensive</a:t>
            </a:r>
          </a:p>
          <a:p>
            <a:pPr lvl="1"/>
            <a:endParaRPr lang="en-US" altLang="ja-JP" sz="2400" dirty="0">
              <a:latin typeface="Calibri" charset="0"/>
              <a:ea typeface="ＭＳ Ｐゴシック" charset="0"/>
            </a:endParaRPr>
          </a:p>
          <a:p>
            <a:r>
              <a:rPr lang="en-US" altLang="ja-JP" sz="2800" dirty="0" smtClean="0">
                <a:latin typeface="Calibri" charset="0"/>
                <a:ea typeface="ＭＳ Ｐゴシック" charset="0"/>
              </a:rPr>
              <a:t>“Elephants and Mice” </a:t>
            </a:r>
            <a:endParaRPr lang="en-US" altLang="ja-JP" sz="2800" dirty="0">
              <a:latin typeface="Calibri" charset="0"/>
              <a:ea typeface="ＭＳ Ｐゴシック" charset="0"/>
            </a:endParaRPr>
          </a:p>
          <a:p>
            <a:pPr lvl="1"/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1" y="199942"/>
            <a:ext cx="8777493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Characteristics of a datacenter network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1" y="1600199"/>
            <a:ext cx="9144000" cy="5888045"/>
          </a:xfrm>
        </p:spPr>
        <p:txBody>
          <a:bodyPr>
            <a:normAutofit/>
          </a:bodyPr>
          <a:lstStyle/>
          <a:p>
            <a:r>
              <a:rPr lang="en-US" dirty="0" smtClean="0"/>
              <a:t>Huge scale</a:t>
            </a:r>
          </a:p>
          <a:p>
            <a:r>
              <a:rPr lang="en-US" dirty="0" smtClean="0"/>
              <a:t>Limited geographic scope</a:t>
            </a:r>
          </a:p>
          <a:p>
            <a:r>
              <a:rPr lang="en-US" dirty="0"/>
              <a:t>Limited heterogeneity</a:t>
            </a:r>
          </a:p>
          <a:p>
            <a:pPr lvl="1"/>
            <a:r>
              <a:rPr lang="en-US" dirty="0"/>
              <a:t>regular topologies, link speeds, technologies, latencies, </a:t>
            </a:r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Single administrative domain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Control over network </a:t>
            </a:r>
            <a:r>
              <a:rPr lang="en-US" i="1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endpoints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Control over the </a:t>
            </a:r>
            <a:r>
              <a:rPr lang="en-US" i="1" dirty="0" smtClean="0">
                <a:solidFill>
                  <a:srgbClr val="0000FF"/>
                </a:solidFill>
              </a:rPr>
              <a:t>placement</a:t>
            </a:r>
            <a:r>
              <a:rPr lang="en-US" dirty="0" smtClean="0">
                <a:solidFill>
                  <a:srgbClr val="0000FF"/>
                </a:solidFill>
              </a:rPr>
              <a:t> of traffic sources/sinks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Control over topology (e.g., trees/fat-trees)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Lower concern: </a:t>
            </a:r>
            <a:r>
              <a:rPr lang="en-US" dirty="0">
                <a:solidFill>
                  <a:srgbClr val="0000FF"/>
                </a:solidFill>
              </a:rPr>
              <a:t>interoperability, </a:t>
            </a:r>
            <a:r>
              <a:rPr lang="en-US" dirty="0" smtClean="0">
                <a:solidFill>
                  <a:srgbClr val="0000FF"/>
                </a:solidFill>
              </a:rPr>
              <a:t>backward compatibility</a:t>
            </a:r>
          </a:p>
        </p:txBody>
      </p:sp>
      <p:sp>
        <p:nvSpPr>
          <p:cNvPr id="5" name="Oval 4"/>
          <p:cNvSpPr/>
          <p:nvPr/>
        </p:nvSpPr>
        <p:spPr bwMode="auto">
          <a:xfrm rot="5400000">
            <a:off x="2667000" y="609600"/>
            <a:ext cx="3962400" cy="8381999"/>
          </a:xfrm>
          <a:prstGeom prst="ellipse">
            <a:avLst/>
          </a:prstGeom>
          <a:noFill/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19490">
            <a:off x="4546322" y="2591978"/>
            <a:ext cx="406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New degrees of design freedom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942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9" name="Group 9"/>
          <p:cNvGrpSpPr>
            <a:grpSpLocks/>
          </p:cNvGrpSpPr>
          <p:nvPr/>
        </p:nvGrpSpPr>
        <p:grpSpPr bwMode="auto">
          <a:xfrm>
            <a:off x="209550" y="3094039"/>
            <a:ext cx="3294063" cy="1560512"/>
            <a:chOff x="213360" y="1499011"/>
            <a:chExt cx="8829043" cy="155914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" y="1499011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" y="3058160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9091" name="Chart 13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r:id="rId3" imgW="3047748" imgH="2084660" progId="Excel.Chart.8">
                  <p:embed/>
                </p:oleObj>
              </mc:Choice>
              <mc:Fallback>
                <p:oleObj r:id="rId3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8753" y="4737084"/>
            <a:ext cx="3344860" cy="2087600"/>
            <a:chOff x="158503" y="4737793"/>
            <a:chExt cx="3345064" cy="208685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09303" y="6540566"/>
              <a:ext cx="329426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9102" name="Chart 12"/>
            <p:cNvGraphicFramePr>
              <a:graphicFrameLocks/>
            </p:cNvGraphicFramePr>
            <p:nvPr/>
          </p:nvGraphicFramePr>
          <p:xfrm>
            <a:off x="158503" y="4737793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5" r:id="rId5" imgW="3047748" imgH="2090755" progId="Excel.Chart.8">
                    <p:embed/>
                  </p:oleObj>
                </mc:Choice>
                <mc:Fallback>
                  <p:oleObj r:id="rId5" imgW="3047748" imgH="2090755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4737793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8896" y="950936"/>
            <a:ext cx="3344859" cy="2085930"/>
            <a:chOff x="158503" y="950255"/>
            <a:chExt cx="3345060" cy="208685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302" y="2746488"/>
              <a:ext cx="3294261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9100" name="Chart 26"/>
            <p:cNvGraphicFramePr>
              <a:graphicFrameLocks/>
            </p:cNvGraphicFramePr>
            <p:nvPr/>
          </p:nvGraphicFramePr>
          <p:xfrm>
            <a:off x="158503" y="950255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6" name="Worksheet" r:id="rId7" imgW="3047748" imgH="2084660" progId="Excel.Sheet.8">
                    <p:embed/>
                  </p:oleObj>
                </mc:Choice>
                <mc:Fallback>
                  <p:oleObj name="Worksheet" r:id="rId7" imgW="3047748" imgH="2084660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950255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5" name="TextBox 27"/>
          <p:cNvSpPr txBox="1">
            <a:spLocks noChangeArrowheads="1"/>
          </p:cNvSpPr>
          <p:nvPr/>
        </p:nvSpPr>
        <p:spPr bwMode="auto">
          <a:xfrm>
            <a:off x="3831859" y="3154414"/>
            <a:ext cx="183307" cy="39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67" tIns="45384" rIns="90767" bIns="4538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defTabSz="40779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1669956"/>
            <a:ext cx="5486400" cy="1138095"/>
          </a:xfrm>
          <a:prstGeom prst="rect">
            <a:avLst/>
          </a:prstGeom>
          <a:noFill/>
        </p:spPr>
        <p:txBody>
          <a:bodyPr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0" kern="0" dirty="0" smtClean="0">
                <a:solidFill>
                  <a:srgbClr val="FF0000"/>
                </a:solidFill>
                <a:latin typeface="Calibri"/>
                <a:ea typeface="Gill Sans"/>
                <a:cs typeface="Gill Sans"/>
                <a:sym typeface="Gill Sans"/>
              </a:rPr>
              <a:t>Buffering </a:t>
            </a:r>
          </a:p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0" kern="0" dirty="0" smtClean="0">
                <a:solidFill>
                  <a:srgbClr val="FF0000"/>
                </a:solidFill>
                <a:latin typeface="Calibri"/>
                <a:ea typeface="Gill Sans"/>
                <a:cs typeface="Gill Sans"/>
                <a:sym typeface="Gill Sans"/>
              </a:rPr>
              <a:t>No </a:t>
            </a:r>
            <a:r>
              <a:rPr lang="en-US" sz="3400" b="0" kern="0" dirty="0">
                <a:solidFill>
                  <a:srgbClr val="FF0000"/>
                </a:solidFill>
                <a:latin typeface="Calibri"/>
                <a:ea typeface="Gill Sans"/>
                <a:cs typeface="Gill Sans"/>
                <a:sym typeface="Gill Sans"/>
              </a:rPr>
              <a:t>overloading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9897" y="6264429"/>
            <a:ext cx="1685389" cy="553994"/>
          </a:xfrm>
          <a:prstGeom prst="rect">
            <a:avLst/>
          </a:prstGeom>
          <a:noFill/>
        </p:spPr>
        <p:txBody>
          <a:bodyPr wrap="square"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0" kern="0" dirty="0">
                <a:solidFill>
                  <a:sysClr val="windowText" lastClr="000000"/>
                </a:solidFill>
                <a:latin typeface="Calibri"/>
                <a:ea typeface="Gill Sans"/>
                <a:cs typeface="Gill Sans"/>
                <a:sym typeface="Gill Sans"/>
              </a:rPr>
              <a:t>Time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158750" y="-157321"/>
            <a:ext cx="8798217" cy="1714500"/>
          </a:xfrm>
        </p:spPr>
        <p:txBody>
          <a:bodyPr/>
          <a:lstStyle/>
          <a:p>
            <a:r>
              <a:rPr lang="en-US" sz="3800" dirty="0">
                <a:latin typeface="Arial" charset="0"/>
                <a:ea typeface="ＭＳ Ｐゴシック" charset="0"/>
                <a:cs typeface="ＭＳ Ｐゴシック" charset="0"/>
              </a:rPr>
              <a:t>Intuition: on demand</a:t>
            </a:r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762500" y="3589339"/>
            <a:ext cx="3741738" cy="1558925"/>
            <a:chOff x="5029200" y="3589577"/>
            <a:chExt cx="2840743" cy="155914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6519863" y="3589339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77623" y="3168389"/>
            <a:ext cx="3869046" cy="400105"/>
          </a:xfrm>
          <a:prstGeom prst="rect">
            <a:avLst/>
          </a:prstGeom>
          <a:noFill/>
        </p:spPr>
        <p:txBody>
          <a:bodyPr wrap="square" lIns="90767" tIns="45384" rIns="90767" bIns="45384">
            <a:spAutoFit/>
          </a:bodyPr>
          <a:lstStyle/>
          <a:p>
            <a:pPr algn="ctr" defTabSz="4077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  <a:latin typeface="Calibri"/>
                <a:ea typeface="Gill Sans"/>
                <a:cs typeface="Gill Sans"/>
                <a:sym typeface="Gill Sans"/>
              </a:rPr>
              <a:t>Link capacity = 30Mbps</a:t>
            </a:r>
          </a:p>
        </p:txBody>
      </p:sp>
    </p:spTree>
    <p:extLst>
      <p:ext uri="{BB962C8B-B14F-4D97-AF65-F5344CB8AC3E}">
        <p14:creationId xmlns:p14="http://schemas.microsoft.com/office/powerpoint/2010/main" val="9604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5.55556E-7 -0.2761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0104 0.27778 " pathEditMode="relative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Fat-Tree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686800" cy="4411662"/>
          </a:xfrm>
        </p:spPr>
        <p:txBody>
          <a:bodyPr/>
          <a:lstStyle/>
          <a:p>
            <a:r>
              <a:rPr lang="en-US" dirty="0" smtClean="0"/>
              <a:t>What: “scale out” approach to building a high bisection bandwidth network</a:t>
            </a:r>
          </a:p>
          <a:p>
            <a:pPr lvl="1"/>
            <a:r>
              <a:rPr lang="en-US" dirty="0" smtClean="0"/>
              <a:t>“high bisection BW” </a:t>
            </a:r>
            <a:r>
              <a:rPr lang="en-US" dirty="0" smtClean="0">
                <a:sym typeface="Wingdings"/>
              </a:rPr>
              <a:t> high BW between servers</a:t>
            </a:r>
            <a:endParaRPr lang="en-US" dirty="0" smtClean="0"/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Lots of east-west traffic </a:t>
            </a:r>
          </a:p>
          <a:p>
            <a:pPr lvl="2"/>
            <a:r>
              <a:rPr lang="en-US" dirty="0" smtClean="0"/>
              <a:t>(think shuffle in map-reduce)</a:t>
            </a:r>
          </a:p>
          <a:p>
            <a:pPr lvl="1"/>
            <a:r>
              <a:rPr lang="en-US" dirty="0" smtClean="0"/>
              <a:t>But traditional tree topologies expensive to scale</a:t>
            </a:r>
          </a:p>
          <a:p>
            <a:pPr lvl="2"/>
            <a:r>
              <a:rPr lang="en-US" dirty="0" smtClean="0"/>
              <a:t>(“scale up” </a:t>
            </a:r>
            <a:r>
              <a:rPr lang="en-US" dirty="0" smtClean="0">
                <a:sym typeface="Wingdings"/>
              </a:rPr>
              <a:t> links near root exorbitantly expensive)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How? Topology in which each switch has many links going “up”</a:t>
            </a:r>
          </a:p>
        </p:txBody>
      </p:sp>
    </p:spTree>
    <p:extLst>
      <p:ext uri="{BB962C8B-B14F-4D97-AF65-F5344CB8AC3E}">
        <p14:creationId xmlns:p14="http://schemas.microsoft.com/office/powerpoint/2010/main" val="37984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Datacenter Transport Designs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62" y="1600200"/>
            <a:ext cx="8663138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Know: rationale and approach at a high level only</a:t>
            </a:r>
          </a:p>
          <a:p>
            <a:endParaRPr lang="en-US" dirty="0"/>
          </a:p>
          <a:p>
            <a:r>
              <a:rPr lang="en-US" dirty="0" smtClean="0"/>
              <a:t>E.g., DC-TCP </a:t>
            </a:r>
          </a:p>
          <a:p>
            <a:pPr lvl="1"/>
            <a:r>
              <a:rPr lang="en-US" dirty="0" smtClean="0"/>
              <a:t>Why? Datacenters need both high throughput </a:t>
            </a:r>
            <a:r>
              <a:rPr lang="en-US" i="1" dirty="0" smtClean="0"/>
              <a:t>and </a:t>
            </a:r>
            <a:r>
              <a:rPr lang="en-US" dirty="0" smtClean="0"/>
              <a:t>low latency but TCP isn’t good at this</a:t>
            </a:r>
          </a:p>
          <a:p>
            <a:pPr lvl="1"/>
            <a:r>
              <a:rPr lang="en-US" dirty="0" smtClean="0"/>
              <a:t>What? Incremental change to TCP to achieve both </a:t>
            </a:r>
          </a:p>
          <a:p>
            <a:pPr lvl="1"/>
            <a:r>
              <a:rPr lang="en-US" dirty="0" smtClean="0"/>
              <a:t>How?: two ideas</a:t>
            </a:r>
          </a:p>
          <a:p>
            <a:pPr lvl="2"/>
            <a:r>
              <a:rPr lang="en-US" dirty="0" smtClean="0"/>
              <a:t>react early (using ECN) </a:t>
            </a:r>
          </a:p>
          <a:p>
            <a:pPr lvl="2"/>
            <a:r>
              <a:rPr lang="en-US" dirty="0" smtClean="0"/>
              <a:t>react in proportion to the </a:t>
            </a:r>
            <a:r>
              <a:rPr lang="en-US" i="1" dirty="0" smtClean="0"/>
              <a:t>extent</a:t>
            </a:r>
            <a:r>
              <a:rPr lang="en-US" dirty="0" smtClean="0"/>
              <a:t> of congestion (by adapting </a:t>
            </a:r>
            <a:br>
              <a:rPr lang="en-US" dirty="0" smtClean="0"/>
            </a:br>
            <a:r>
              <a:rPr lang="en-US" dirty="0" smtClean="0"/>
              <a:t>CWND based on fraction of packets with ECN set)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68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08438"/>
            <a:ext cx="8229600" cy="1173162"/>
          </a:xfrm>
        </p:spPr>
        <p:txBody>
          <a:bodyPr/>
          <a:lstStyle/>
          <a:p>
            <a:pPr algn="ctr"/>
            <a:r>
              <a:rPr lang="en-US" sz="8800" dirty="0" smtClean="0">
                <a:latin typeface="Calibri"/>
                <a:cs typeface="Calibri"/>
              </a:rPr>
              <a:t>Thanks </a:t>
            </a:r>
            <a:br>
              <a:rPr lang="en-US" sz="8800" dirty="0" smtClean="0">
                <a:latin typeface="Calibri"/>
                <a:cs typeface="Calibri"/>
              </a:rPr>
            </a:br>
            <a:r>
              <a:rPr lang="en-US" sz="8800" dirty="0" smtClean="0">
                <a:latin typeface="Calibri"/>
                <a:cs typeface="Calibri"/>
              </a:rPr>
              <a:t>&amp;</a:t>
            </a:r>
            <a:br>
              <a:rPr lang="en-US" sz="8800" dirty="0" smtClean="0">
                <a:latin typeface="Calibri"/>
                <a:cs typeface="Calibri"/>
              </a:rPr>
            </a:br>
            <a:r>
              <a:rPr lang="en-US" sz="8800" dirty="0" smtClean="0">
                <a:latin typeface="Calibri"/>
                <a:cs typeface="Calibri"/>
              </a:rPr>
              <a:t>Good luck! </a:t>
            </a:r>
            <a:endParaRPr lang="en-US" sz="8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17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>
          <a:xfrm>
            <a:off x="76202" y="178594"/>
            <a:ext cx="9067800" cy="1714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/>
              <a:t>Two approaches to sharing</a:t>
            </a:r>
            <a:endParaRPr sz="4600" dirty="0"/>
          </a:p>
        </p:txBody>
      </p:sp>
      <p:sp>
        <p:nvSpPr>
          <p:cNvPr id="850" name="Shape 850"/>
          <p:cNvSpPr>
            <a:spLocks noGrp="1"/>
          </p:cNvSpPr>
          <p:nvPr>
            <p:ph type="body" idx="1"/>
          </p:nvPr>
        </p:nvSpPr>
        <p:spPr>
          <a:xfrm>
            <a:off x="875110" y="1946672"/>
            <a:ext cx="7896303" cy="412551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00" dirty="0" smtClean="0"/>
              <a:t>Reservations </a:t>
            </a:r>
            <a:r>
              <a:rPr lang="en-US" sz="3100" dirty="0">
                <a:sym typeface="Wingdings"/>
              </a:rPr>
              <a:t> circuit switching </a:t>
            </a:r>
            <a:endParaRPr lang="en-US" sz="31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On demand </a:t>
            </a:r>
            <a:r>
              <a:rPr lang="en-US" sz="3100" dirty="0">
                <a:sym typeface="Wingdings"/>
              </a:rPr>
              <a:t> packet switching </a:t>
            </a:r>
            <a:endParaRPr lang="en-US" sz="3100" dirty="0"/>
          </a:p>
          <a:p>
            <a:pPr marL="221533" indent="0">
              <a:buNone/>
              <a:defRPr sz="1800">
                <a:solidFill>
                  <a:srgbClr val="000000"/>
                </a:solidFill>
              </a:defRPr>
            </a:pPr>
            <a:endParaRPr lang="en-US" sz="3100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2"/>
          </p:nvPr>
        </p:nvSpPr>
        <p:spPr>
          <a:xfrm>
            <a:off x="8385312" y="6233069"/>
            <a:ext cx="168992" cy="2000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12</a:t>
            </a:fld>
            <a:endParaRPr>
              <a:solidFill>
                <a:srgbClr val="91919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0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/>
              <a:t>Two approaches to sharing</a:t>
            </a:r>
            <a:endParaRPr sz="4600" dirty="0"/>
          </a:p>
        </p:txBody>
      </p:sp>
      <p:sp>
        <p:nvSpPr>
          <p:cNvPr id="1036" name="Shape 1036"/>
          <p:cNvSpPr>
            <a:spLocks noGrp="1"/>
          </p:cNvSpPr>
          <p:nvPr>
            <p:ph type="body" idx="1"/>
          </p:nvPr>
        </p:nvSpPr>
        <p:spPr>
          <a:xfrm>
            <a:off x="329020" y="1841730"/>
            <a:ext cx="8738780" cy="494704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500" dirty="0"/>
              <a:t>Packet switching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lang="en-US" sz="2200" dirty="0" smtClean="0">
                <a:solidFill>
                  <a:srgbClr val="800080"/>
                </a:solidFill>
              </a:rPr>
              <a:t>network resources consumed on demand per-packet </a:t>
            </a:r>
            <a:endParaRPr lang="en-US" sz="2200" dirty="0">
              <a:solidFill>
                <a:srgbClr val="80008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800080"/>
                </a:solidFill>
              </a:rPr>
              <a:t>“admission control”</a:t>
            </a:r>
            <a:r>
              <a:rPr sz="2200" dirty="0">
                <a:solidFill>
                  <a:srgbClr val="800080"/>
                </a:solidFill>
              </a:rPr>
              <a:t>: </a:t>
            </a:r>
            <a:r>
              <a:rPr sz="2200" u="sng" dirty="0">
                <a:solidFill>
                  <a:srgbClr val="800080"/>
                </a:solidFill>
              </a:rPr>
              <a:t>per packet</a:t>
            </a:r>
            <a:r>
              <a:rPr lang="en-US" sz="2200" dirty="0">
                <a:solidFill>
                  <a:srgbClr val="800080"/>
                </a:solidFill>
              </a:rPr>
              <a:t/>
            </a:r>
            <a:br>
              <a:rPr lang="en-US" sz="2200" dirty="0">
                <a:solidFill>
                  <a:srgbClr val="800080"/>
                </a:solidFill>
              </a:rPr>
            </a:br>
            <a:endParaRPr sz="2200" dirty="0">
              <a:solidFill>
                <a:srgbClr val="800080"/>
              </a:solidFill>
            </a:endParaRPr>
          </a:p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500" dirty="0"/>
              <a:t>C</a:t>
            </a:r>
            <a:r>
              <a:rPr lang="en-US" sz="2500" dirty="0"/>
              <a:t>ircuit</a:t>
            </a:r>
            <a:r>
              <a:rPr sz="2500" dirty="0"/>
              <a:t> switching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lang="en-US" sz="2200" dirty="0" smtClean="0">
                <a:solidFill>
                  <a:srgbClr val="800080"/>
                </a:solidFill>
              </a:rPr>
              <a:t>network </a:t>
            </a:r>
            <a:r>
              <a:rPr sz="2200" dirty="0" smtClean="0">
                <a:solidFill>
                  <a:srgbClr val="800080"/>
                </a:solidFill>
              </a:rPr>
              <a:t>resources </a:t>
            </a:r>
            <a:r>
              <a:rPr sz="2200" dirty="0">
                <a:solidFill>
                  <a:srgbClr val="800080"/>
                </a:solidFill>
              </a:rPr>
              <a:t>reserved </a:t>
            </a:r>
            <a:r>
              <a:rPr lang="en-US" sz="2200" dirty="0" smtClean="0">
                <a:solidFill>
                  <a:srgbClr val="800080"/>
                </a:solidFill>
              </a:rPr>
              <a:t>a priori  at “connection” initiation</a:t>
            </a:r>
            <a:endParaRPr sz="2200" dirty="0">
              <a:solidFill>
                <a:srgbClr val="80008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800080"/>
                </a:solidFill>
              </a:rPr>
              <a:t>"</a:t>
            </a:r>
            <a:r>
              <a:rPr sz="2200" dirty="0">
                <a:solidFill>
                  <a:srgbClr val="800080"/>
                </a:solidFill>
              </a:rPr>
              <a:t>admission control</a:t>
            </a:r>
            <a:r>
              <a:rPr lang="en-US" sz="2200" dirty="0">
                <a:solidFill>
                  <a:srgbClr val="800080"/>
                </a:solidFill>
              </a:rPr>
              <a:t>"</a:t>
            </a:r>
            <a:r>
              <a:rPr sz="2200" dirty="0">
                <a:solidFill>
                  <a:srgbClr val="800080"/>
                </a:solidFill>
              </a:rPr>
              <a:t>: </a:t>
            </a:r>
            <a:r>
              <a:rPr sz="2200" u="sng" dirty="0">
                <a:solidFill>
                  <a:srgbClr val="800080"/>
                </a:solidFill>
              </a:rPr>
              <a:t>per connection</a:t>
            </a:r>
            <a:r>
              <a:rPr lang="en-US" sz="2200" dirty="0">
                <a:solidFill>
                  <a:srgbClr val="800080"/>
                </a:solidFill>
              </a:rPr>
              <a:t/>
            </a:r>
            <a:br>
              <a:rPr lang="en-US" sz="2200" dirty="0">
                <a:solidFill>
                  <a:srgbClr val="800080"/>
                </a:solidFill>
              </a:rPr>
            </a:br>
            <a:endParaRPr lang="en-US" sz="22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183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109" y="1946808"/>
            <a:ext cx="7961957" cy="4018359"/>
          </a:xfrm>
        </p:spPr>
        <p:txBody>
          <a:bodyPr/>
          <a:lstStyle/>
          <a:p>
            <a:pPr marL="221668" indent="0">
              <a:buNone/>
            </a:pPr>
            <a:r>
              <a:rPr lang="en-US" dirty="0" smtClean="0"/>
              <a:t>Packet switching exploits </a:t>
            </a:r>
            <a:r>
              <a:rPr lang="en-US" i="1" dirty="0" smtClean="0">
                <a:solidFill>
                  <a:srgbClr val="FF0000"/>
                </a:solidFill>
              </a:rPr>
              <a:t>statistical multiplexing </a:t>
            </a:r>
            <a:r>
              <a:rPr lang="en-US" dirty="0" smtClean="0">
                <a:solidFill>
                  <a:schemeClr val="tx1"/>
                </a:solidFill>
              </a:rPr>
              <a:t>better than circuit switching</a:t>
            </a:r>
          </a:p>
          <a:p>
            <a:r>
              <a:rPr lang="en-US" sz="2800" dirty="0">
                <a:solidFill>
                  <a:srgbClr val="800080"/>
                </a:solidFill>
              </a:rPr>
              <a:t>Sharing using the statistics of demand</a:t>
            </a:r>
          </a:p>
          <a:p>
            <a:r>
              <a:rPr lang="en-US" sz="2800" dirty="0">
                <a:solidFill>
                  <a:srgbClr val="800080"/>
                </a:solidFill>
              </a:rPr>
              <a:t>Good for </a:t>
            </a:r>
            <a:r>
              <a:rPr lang="en-US" sz="2800" dirty="0" err="1">
                <a:solidFill>
                  <a:srgbClr val="800080"/>
                </a:solidFill>
              </a:rPr>
              <a:t>bursty</a:t>
            </a:r>
            <a:r>
              <a:rPr lang="en-US" sz="2800" dirty="0">
                <a:solidFill>
                  <a:srgbClr val="800080"/>
                </a:solidFill>
              </a:rPr>
              <a:t> traffic (average &lt;&lt; peak demand)</a:t>
            </a: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5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48" name="Straight Connector 49"/>
          <p:cNvCxnSpPr>
            <a:cxnSpLocks noChangeShapeType="1"/>
          </p:cNvCxnSpPr>
          <p:nvPr/>
        </p:nvCxnSpPr>
        <p:spPr bwMode="auto">
          <a:xfrm flipH="1">
            <a:off x="5137150" y="224472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143139"/>
            <a:ext cx="8229600" cy="1173163"/>
          </a:xfrm>
        </p:spPr>
        <p:txBody>
          <a:bodyPr/>
          <a:lstStyle/>
          <a:p>
            <a:pPr algn="ctr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3750" y="5037138"/>
            <a:ext cx="8229600" cy="1820862"/>
          </a:xfrm>
        </p:spPr>
        <p:txBody>
          <a:bodyPr/>
          <a:lstStyle/>
          <a:p>
            <a:pPr marL="359205" indent="-359205">
              <a:spcBef>
                <a:spcPts val="211"/>
              </a:spcBef>
              <a:buAutoNum type="arabicParenBoth"/>
            </a:pPr>
            <a:r>
              <a:rPr lang="en-US" sz="22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 sends a reservation request to </a:t>
            </a:r>
            <a:r>
              <a:rPr lang="en-US" sz="22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dst</a:t>
            </a:r>
            <a:endParaRPr lang="en-US" sz="220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11"/>
              </a:spcBef>
              <a:buNone/>
            </a:pPr>
            <a:r>
              <a:rPr lang="en-US" sz="2200" dirty="0">
                <a:ea typeface="ＭＳ Ｐゴシック" charset="0"/>
                <a:cs typeface="ＭＳ Ｐゴシック" charset="0"/>
              </a:rPr>
              <a:t>(2) Switches “establish a circuit”</a:t>
            </a:r>
          </a:p>
          <a:p>
            <a:pPr marL="0" indent="0">
              <a:spcBef>
                <a:spcPts val="211"/>
              </a:spcBef>
              <a:buNone/>
            </a:pPr>
            <a:r>
              <a:rPr lang="en-US" sz="2200" dirty="0">
                <a:ea typeface="ＭＳ Ｐゴシック" charset="0"/>
                <a:cs typeface="ＭＳ Ｐゴシック" charset="0"/>
              </a:rPr>
              <a:t>(3) </a:t>
            </a:r>
            <a:r>
              <a:rPr lang="en-US" sz="22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 starts sending data</a:t>
            </a:r>
          </a:p>
          <a:p>
            <a:pPr marL="0" indent="0">
              <a:spcBef>
                <a:spcPts val="211"/>
              </a:spcBef>
              <a:buNone/>
            </a:pPr>
            <a:r>
              <a:rPr lang="en-US" sz="2200" dirty="0">
                <a:ea typeface="ＭＳ Ｐゴシック" charset="0"/>
                <a:cs typeface="ＭＳ Ｐゴシック" charset="0"/>
              </a:rPr>
              <a:t>(4) </a:t>
            </a:r>
            <a:r>
              <a:rPr lang="en-US" sz="22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 sends a “teardown circuit” message  </a:t>
            </a:r>
          </a:p>
        </p:txBody>
      </p:sp>
      <p:sp>
        <p:nvSpPr>
          <p:cNvPr id="59" name="Shape 1247"/>
          <p:cNvSpPr/>
          <p:nvPr/>
        </p:nvSpPr>
        <p:spPr>
          <a:xfrm>
            <a:off x="5357803" y="2012157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603751" y="4302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824" tIns="45413" rIns="90824" bIns="45413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</a:pPr>
            <a:endParaRPr lang="en-US" sz="3000" b="0" kern="0">
              <a:solidFill>
                <a:sysClr val="windowText" lastClr="000000"/>
              </a:solidFill>
              <a:latin typeface="Calibri"/>
              <a:ea typeface="Gill Sans"/>
              <a:cs typeface="Gill Sans"/>
              <a:sym typeface="Gill Sans"/>
            </a:endParaRPr>
          </a:p>
        </p:txBody>
      </p:sp>
      <p:sp>
        <p:nvSpPr>
          <p:cNvPr id="35844" name="Rectangle 32"/>
          <p:cNvSpPr>
            <a:spLocks noChangeArrowheads="1"/>
          </p:cNvSpPr>
          <p:nvPr/>
        </p:nvSpPr>
        <p:spPr bwMode="auto">
          <a:xfrm>
            <a:off x="4832351" y="2625724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824" tIns="45413" rIns="90824" bIns="45413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</a:pPr>
            <a:endParaRPr lang="en-US" sz="3000" b="0" kern="0">
              <a:solidFill>
                <a:sysClr val="windowText" lastClr="000000"/>
              </a:solidFill>
              <a:latin typeface="Calibri"/>
              <a:ea typeface="Gill Sans"/>
              <a:cs typeface="Gill Sans"/>
              <a:sym typeface="Gill Sans"/>
            </a:endParaRPr>
          </a:p>
        </p:txBody>
      </p:sp>
      <p:sp>
        <p:nvSpPr>
          <p:cNvPr id="35845" name="Rectangle 33"/>
          <p:cNvSpPr>
            <a:spLocks noChangeArrowheads="1"/>
          </p:cNvSpPr>
          <p:nvPr/>
        </p:nvSpPr>
        <p:spPr bwMode="auto">
          <a:xfrm>
            <a:off x="6280150" y="3311524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824" tIns="45413" rIns="90824" bIns="45413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</a:pPr>
            <a:endParaRPr lang="en-US" sz="3000" b="0" kern="0">
              <a:solidFill>
                <a:sysClr val="windowText" lastClr="000000"/>
              </a:solidFill>
              <a:latin typeface="Calibri"/>
              <a:ea typeface="Gill Sans"/>
              <a:cs typeface="Gill Sans"/>
              <a:sym typeface="Gill Sans"/>
            </a:endParaRPr>
          </a:p>
        </p:txBody>
      </p:sp>
      <p:cxnSp>
        <p:nvCxnSpPr>
          <p:cNvPr id="35846" name="Straight Connector 12"/>
          <p:cNvCxnSpPr>
            <a:cxnSpLocks noChangeShapeType="1"/>
          </p:cNvCxnSpPr>
          <p:nvPr/>
        </p:nvCxnSpPr>
        <p:spPr bwMode="auto">
          <a:xfrm>
            <a:off x="6584950" y="3449767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7" name="Straight Connector 43"/>
          <p:cNvCxnSpPr>
            <a:cxnSpLocks noChangeShapeType="1"/>
            <a:stCxn id="35845" idx="2"/>
          </p:cNvCxnSpPr>
          <p:nvPr/>
        </p:nvCxnSpPr>
        <p:spPr bwMode="auto">
          <a:xfrm flipH="1">
            <a:off x="6356351" y="36163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Straight Connector 53"/>
          <p:cNvCxnSpPr>
            <a:cxnSpLocks noChangeShapeType="1"/>
            <a:stCxn id="35843" idx="3"/>
            <a:endCxn id="35845" idx="1"/>
          </p:cNvCxnSpPr>
          <p:nvPr/>
        </p:nvCxnSpPr>
        <p:spPr bwMode="auto">
          <a:xfrm flipV="1">
            <a:off x="4908550" y="3463924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Straight Connector 56"/>
          <p:cNvCxnSpPr>
            <a:cxnSpLocks noChangeShapeType="1"/>
            <a:stCxn id="35844" idx="3"/>
            <a:endCxn id="35845" idx="1"/>
          </p:cNvCxnSpPr>
          <p:nvPr/>
        </p:nvCxnSpPr>
        <p:spPr bwMode="auto">
          <a:xfrm>
            <a:off x="5137150" y="2778124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Straight Connector 59"/>
          <p:cNvCxnSpPr>
            <a:cxnSpLocks noChangeShapeType="1"/>
          </p:cNvCxnSpPr>
          <p:nvPr/>
        </p:nvCxnSpPr>
        <p:spPr bwMode="auto">
          <a:xfrm>
            <a:off x="4603750" y="2320924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Straight Connector 62"/>
          <p:cNvCxnSpPr>
            <a:cxnSpLocks noChangeShapeType="1"/>
            <a:stCxn id="35865" idx="2"/>
            <a:endCxn id="35843" idx="1"/>
          </p:cNvCxnSpPr>
          <p:nvPr/>
        </p:nvCxnSpPr>
        <p:spPr bwMode="auto">
          <a:xfrm>
            <a:off x="3994151" y="3921124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Straight Connector 67"/>
          <p:cNvCxnSpPr>
            <a:cxnSpLocks noChangeShapeType="1"/>
          </p:cNvCxnSpPr>
          <p:nvPr/>
        </p:nvCxnSpPr>
        <p:spPr bwMode="auto">
          <a:xfrm flipV="1">
            <a:off x="3384551" y="38449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88"/>
          <p:cNvCxnSpPr>
            <a:cxnSpLocks noChangeShapeType="1"/>
            <a:stCxn id="35858" idx="3"/>
          </p:cNvCxnSpPr>
          <p:nvPr/>
        </p:nvCxnSpPr>
        <p:spPr bwMode="auto">
          <a:xfrm>
            <a:off x="3232150" y="31591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90"/>
          <p:cNvCxnSpPr>
            <a:cxnSpLocks noChangeShapeType="1"/>
          </p:cNvCxnSpPr>
          <p:nvPr/>
        </p:nvCxnSpPr>
        <p:spPr bwMode="auto">
          <a:xfrm>
            <a:off x="2698751" y="2701924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91"/>
          <p:cNvCxnSpPr>
            <a:cxnSpLocks noChangeShapeType="1"/>
          </p:cNvCxnSpPr>
          <p:nvPr/>
        </p:nvCxnSpPr>
        <p:spPr bwMode="auto">
          <a:xfrm flipH="1">
            <a:off x="2470150" y="3159124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87"/>
          <p:cNvSpPr>
            <a:spLocks noChangeArrowheads="1"/>
          </p:cNvSpPr>
          <p:nvPr/>
        </p:nvSpPr>
        <p:spPr bwMode="auto">
          <a:xfrm>
            <a:off x="2927351" y="3006724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824" tIns="45413" rIns="90824" bIns="45413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</a:pPr>
            <a:endParaRPr lang="en-US" sz="3000" b="0" kern="0">
              <a:solidFill>
                <a:sysClr val="windowText" lastClr="000000"/>
              </a:solidFill>
              <a:latin typeface="Calibri"/>
              <a:ea typeface="Gill Sans"/>
              <a:cs typeface="Gill Sans"/>
              <a:sym typeface="Gill Sans"/>
            </a:endParaRPr>
          </a:p>
        </p:txBody>
      </p:sp>
      <p:sp>
        <p:nvSpPr>
          <p:cNvPr id="35865" name="Rectangle 36"/>
          <p:cNvSpPr>
            <a:spLocks noChangeArrowheads="1"/>
          </p:cNvSpPr>
          <p:nvPr/>
        </p:nvSpPr>
        <p:spPr bwMode="auto">
          <a:xfrm>
            <a:off x="3841751" y="36163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824" tIns="45413" rIns="90824" bIns="45413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</a:pPr>
            <a:endParaRPr lang="en-US" sz="3000" b="0" kern="0">
              <a:solidFill>
                <a:sysClr val="windowText" lastClr="000000"/>
              </a:solidFill>
              <a:latin typeface="Calibri"/>
              <a:ea typeface="Gill Sans"/>
              <a:cs typeface="Gill Sans"/>
              <a:sym typeface="Gill Sans"/>
            </a:endParaRPr>
          </a:p>
        </p:txBody>
      </p:sp>
      <p:cxnSp>
        <p:nvCxnSpPr>
          <p:cNvPr id="35867" name="Straight Connector 34"/>
          <p:cNvCxnSpPr>
            <a:cxnSpLocks noChangeShapeType="1"/>
          </p:cNvCxnSpPr>
          <p:nvPr/>
        </p:nvCxnSpPr>
        <p:spPr bwMode="auto">
          <a:xfrm flipV="1">
            <a:off x="3994151" y="2778124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5607978" y="1957527"/>
            <a:ext cx="782638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24" tIns="45413" rIns="90824" bIns="4541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defTabSz="40804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kern="0" dirty="0" err="1">
                <a:solidFill>
                  <a:srgbClr val="0000FF"/>
                </a:solidFill>
                <a:latin typeface="Calibri"/>
                <a:sym typeface="Gill Sans"/>
              </a:rPr>
              <a:t>dst</a:t>
            </a:r>
            <a:endParaRPr lang="en-US" sz="3000" kern="0" dirty="0">
              <a:solidFill>
                <a:srgbClr val="0000FF"/>
              </a:solidFill>
              <a:latin typeface="Calibri"/>
              <a:sym typeface="Gill San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11391" y="2209799"/>
            <a:ext cx="930463" cy="533400"/>
            <a:chOff x="7653561" y="3810000"/>
            <a:chExt cx="1084345" cy="533400"/>
          </a:xfrm>
        </p:grpSpPr>
        <p:sp>
          <p:nvSpPr>
            <p:cNvPr id="35878" name="Oval Callout 7"/>
            <p:cNvSpPr>
              <a:spLocks noChangeArrowheads="1"/>
            </p:cNvSpPr>
            <p:nvPr/>
          </p:nvSpPr>
          <p:spPr bwMode="auto">
            <a:xfrm>
              <a:off x="7696201" y="3810000"/>
              <a:ext cx="976725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08042" fontAlgn="auto">
                <a:spcBef>
                  <a:spcPts val="0"/>
                </a:spcBef>
                <a:spcAft>
                  <a:spcPts val="0"/>
                </a:spcAft>
              </a:pPr>
              <a:endParaRPr lang="en-US" sz="3000" b="0" kern="0">
                <a:solidFill>
                  <a:sysClr val="windowText" lastClr="000000"/>
                </a:solidFill>
                <a:latin typeface="Calibri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53561" y="3886200"/>
              <a:ext cx="108434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40804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  <a:latin typeface="Calibri"/>
                  <a:ea typeface="Gill Sans"/>
                  <a:cs typeface="Gill Sans"/>
                  <a:sym typeface="Gill Sans"/>
                </a:rPr>
                <a:t>10Mb/s?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697191" y="2743200"/>
            <a:ext cx="930463" cy="533400"/>
            <a:chOff x="7653561" y="3810000"/>
            <a:chExt cx="1084345" cy="533400"/>
          </a:xfrm>
        </p:grpSpPr>
        <p:sp>
          <p:nvSpPr>
            <p:cNvPr id="35876" name="Oval Callout 45"/>
            <p:cNvSpPr>
              <a:spLocks noChangeArrowheads="1"/>
            </p:cNvSpPr>
            <p:nvPr/>
          </p:nvSpPr>
          <p:spPr bwMode="auto">
            <a:xfrm>
              <a:off x="7696201" y="3810000"/>
              <a:ext cx="976725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08042" fontAlgn="auto">
                <a:spcBef>
                  <a:spcPts val="0"/>
                </a:spcBef>
                <a:spcAft>
                  <a:spcPts val="0"/>
                </a:spcAft>
              </a:pPr>
              <a:endParaRPr lang="en-US" sz="3000" b="0" kern="0">
                <a:solidFill>
                  <a:sysClr val="windowText" lastClr="000000"/>
                </a:solidFill>
                <a:latin typeface="Calibri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53561" y="3886200"/>
              <a:ext cx="108434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40804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  <a:latin typeface="Calibri"/>
                  <a:ea typeface="Gill Sans"/>
                  <a:cs typeface="Gill Sans"/>
                  <a:sym typeface="Gill Sans"/>
                </a:rPr>
                <a:t>10Mb/s?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718185" y="1885547"/>
            <a:ext cx="1007056" cy="533401"/>
            <a:chOff x="7564193" y="3500455"/>
            <a:chExt cx="1173606" cy="533400"/>
          </a:xfrm>
        </p:grpSpPr>
        <p:sp>
          <p:nvSpPr>
            <p:cNvPr id="35874" name="Oval Callout 48"/>
            <p:cNvSpPr>
              <a:spLocks noChangeArrowheads="1"/>
            </p:cNvSpPr>
            <p:nvPr/>
          </p:nvSpPr>
          <p:spPr bwMode="auto">
            <a:xfrm>
              <a:off x="7564193" y="3500455"/>
              <a:ext cx="976725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08042" fontAlgn="auto">
                <a:spcBef>
                  <a:spcPts val="0"/>
                </a:spcBef>
                <a:spcAft>
                  <a:spcPts val="0"/>
                </a:spcAft>
              </a:pPr>
              <a:endParaRPr lang="en-US" sz="3000" b="0" kern="0">
                <a:solidFill>
                  <a:sysClr val="windowText" lastClr="000000"/>
                </a:solidFill>
                <a:latin typeface="Calibri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3453" y="3588567"/>
              <a:ext cx="1084346" cy="3385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40804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  <a:latin typeface="Calibri"/>
                  <a:ea typeface="Gill Sans"/>
                  <a:cs typeface="Gill Sans"/>
                  <a:sym typeface="Gill Sans"/>
                </a:rPr>
                <a:t>10Mb/s?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>
            <a:off x="2528888" y="2659063"/>
            <a:ext cx="2957512" cy="1150937"/>
          </a:xfrm>
          <a:custGeom>
            <a:avLst/>
            <a:gdLst>
              <a:gd name="T0" fmla="*/ 0 w 2957286"/>
              <a:gd name="T1" fmla="*/ 72692 h 1150522"/>
              <a:gd name="T2" fmla="*/ 526223 w 2957286"/>
              <a:gd name="T3" fmla="*/ 599215 h 1150522"/>
              <a:gd name="T4" fmla="*/ 1524232 w 2957286"/>
              <a:gd name="T5" fmla="*/ 1143892 h 1150522"/>
              <a:gd name="T6" fmla="*/ 2667408 w 2957286"/>
              <a:gd name="T7" fmla="*/ 181627 h 1150522"/>
              <a:gd name="T8" fmla="*/ 2957738 w 2957286"/>
              <a:gd name="T9" fmla="*/ 68 h 1150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7286" h="1150522">
                <a:moveTo>
                  <a:pt x="0" y="72640"/>
                </a:moveTo>
                <a:cubicBezTo>
                  <a:pt x="136071" y="246509"/>
                  <a:pt x="272143" y="420378"/>
                  <a:pt x="526143" y="598783"/>
                </a:cubicBezTo>
                <a:cubicBezTo>
                  <a:pt x="780143" y="777188"/>
                  <a:pt x="1167191" y="1212616"/>
                  <a:pt x="1524000" y="1143068"/>
                </a:cubicBezTo>
                <a:cubicBezTo>
                  <a:pt x="1880809" y="1073520"/>
                  <a:pt x="2428119" y="371997"/>
                  <a:pt x="2667000" y="181497"/>
                </a:cubicBezTo>
                <a:cubicBezTo>
                  <a:pt x="2905881" y="-9003"/>
                  <a:pt x="2957286" y="68"/>
                  <a:pt x="2957286" y="6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824" tIns="45413" rIns="90824" bIns="45413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</a:pPr>
            <a:endParaRPr lang="en-US" sz="3000" b="0" kern="0">
              <a:solidFill>
                <a:sysClr val="windowText" lastClr="000000"/>
              </a:solidFill>
              <a:latin typeface="Calibri"/>
              <a:ea typeface="Gill Sans"/>
              <a:cs typeface="Gill Sans"/>
              <a:sym typeface="Gill Sans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flipH="1">
            <a:off x="1759381" y="2152128"/>
            <a:ext cx="782638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24" tIns="45413" rIns="90824" bIns="4541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defTabSz="40804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kern="0" dirty="0" err="1">
                <a:solidFill>
                  <a:srgbClr val="0000FF"/>
                </a:solidFill>
                <a:latin typeface="Calibri"/>
                <a:sym typeface="Gill Sans"/>
              </a:rPr>
              <a:t>src</a:t>
            </a:r>
            <a:endParaRPr lang="en-US" sz="3000" kern="0" dirty="0">
              <a:solidFill>
                <a:srgbClr val="0000FF"/>
              </a:solidFill>
              <a:latin typeface="Calibri"/>
              <a:sym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6634" y="1994194"/>
            <a:ext cx="2666916" cy="1447800"/>
            <a:chOff x="4487468" y="2753359"/>
            <a:chExt cx="3792947" cy="2059093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487468" y="3295225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3" name="Oval Callout 7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40804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 b="0" kern="0">
                  <a:solidFill>
                    <a:sysClr val="windowText" lastClr="000000"/>
                  </a:solidFill>
                  <a:latin typeface="Calibri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986830" y="3886200"/>
                <a:ext cx="417546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40804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0" kern="0" dirty="0">
                    <a:solidFill>
                      <a:sysClr val="windowText" lastClr="000000"/>
                    </a:solidFill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00" b="0" kern="0" dirty="0">
                  <a:solidFill>
                    <a:sysClr val="windowText" lastClr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5462828" y="405383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9" name="Oval Callout 45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40804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 b="0" kern="0">
                  <a:solidFill>
                    <a:sysClr val="windowText" lastClr="000000"/>
                  </a:solidFill>
                  <a:latin typeface="Calibri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86830" y="3886200"/>
                <a:ext cx="417546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40804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0" kern="0" dirty="0">
                    <a:solidFill>
                      <a:sysClr val="windowText" lastClr="000000"/>
                    </a:solidFill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00" b="0" kern="0" dirty="0">
                  <a:solidFill>
                    <a:sysClr val="windowText" lastClr="000000"/>
                  </a:solidFill>
                  <a:latin typeface="Calibri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7088428" y="275335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53" name="Oval Callout 48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40804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000" b="0" kern="0">
                  <a:solidFill>
                    <a:sysClr val="windowText" lastClr="000000"/>
                  </a:solidFill>
                  <a:latin typeface="Calibri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986830" y="3886200"/>
                <a:ext cx="417546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40804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0" kern="0" dirty="0">
                    <a:solidFill>
                      <a:sysClr val="windowText" lastClr="000000"/>
                    </a:solidFill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00" b="0" kern="0" dirty="0">
                  <a:solidFill>
                    <a:sysClr val="windowText" lastClr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55" name="Shape 1247"/>
          <p:cNvSpPr/>
          <p:nvPr/>
        </p:nvSpPr>
        <p:spPr>
          <a:xfrm>
            <a:off x="2112962" y="3302459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Shape 1247"/>
          <p:cNvSpPr/>
          <p:nvPr/>
        </p:nvSpPr>
        <p:spPr>
          <a:xfrm>
            <a:off x="3155251" y="427593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Shape 1247"/>
          <p:cNvSpPr/>
          <p:nvPr/>
        </p:nvSpPr>
        <p:spPr>
          <a:xfrm>
            <a:off x="6177757" y="397113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Shape 1247"/>
          <p:cNvSpPr/>
          <p:nvPr/>
        </p:nvSpPr>
        <p:spPr>
          <a:xfrm>
            <a:off x="7015956" y="3300607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Shape 1247"/>
          <p:cNvSpPr/>
          <p:nvPr/>
        </p:nvSpPr>
        <p:spPr>
          <a:xfrm>
            <a:off x="4393398" y="206613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Shape 1247"/>
          <p:cNvSpPr/>
          <p:nvPr/>
        </p:nvSpPr>
        <p:spPr>
          <a:xfrm>
            <a:off x="2542020" y="244078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8042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0371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686800" cy="44116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dirty="0" smtClean="0"/>
              <a:t>Data is sent as chunks of formatted bits (Packets)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dirty="0" smtClean="0"/>
              <a:t>Packets consist of a “header” and “payload”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dirty="0" smtClean="0"/>
              <a:t>Switches “forward” packets based on their headers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dirty="0" smtClean="0"/>
              <a:t>Each packet travels independently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dirty="0" smtClean="0"/>
              <a:t>No link resources are reserved in advance</a:t>
            </a:r>
          </a:p>
        </p:txBody>
      </p:sp>
    </p:spTree>
    <p:extLst>
      <p:ext uri="{BB962C8B-B14F-4D97-AF65-F5344CB8AC3E}">
        <p14:creationId xmlns:p14="http://schemas.microsoft.com/office/powerpoint/2010/main" val="331037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066884" y="-76200"/>
            <a:ext cx="7358063" cy="1714500"/>
          </a:xfrm>
        </p:spPr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1" y="1828800"/>
            <a:ext cx="7771010" cy="461544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sz="2400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inefficient when traffic is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bursty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complexity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circuit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sz="2400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</p:spTree>
    <p:extLst>
      <p:ext uri="{BB962C8B-B14F-4D97-AF65-F5344CB8AC3E}">
        <p14:creationId xmlns:p14="http://schemas.microsoft.com/office/powerpoint/2010/main" val="393117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893069" y="0"/>
            <a:ext cx="7358063" cy="1714500"/>
          </a:xfrm>
        </p:spPr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129" y="1785354"/>
            <a:ext cx="8125360" cy="461544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</a:rPr>
              <a:t>simpler to implement</a:t>
            </a:r>
            <a:endParaRPr lang="en-US" sz="2400" dirty="0">
              <a:solidFill>
                <a:srgbClr val="FF0000"/>
              </a:solidFill>
              <a:ea typeface="ＭＳ Ｐゴシック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</a:rPr>
              <a:t>robust: can “route around trouble”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charset="0"/>
            </a:endParaRPr>
          </a:p>
          <a:p>
            <a:pPr lvl="1">
              <a:spcBef>
                <a:spcPts val="0"/>
              </a:spcBef>
            </a:pPr>
            <a:endParaRPr lang="en-US" sz="2400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requires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buffer management and congestion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control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unpredictable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performance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0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230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52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419600"/>
          </a:xfrm>
        </p:spPr>
        <p:txBody>
          <a:bodyPr/>
          <a:lstStyle/>
          <a:p>
            <a:r>
              <a:rPr lang="en-US" dirty="0" smtClean="0"/>
              <a:t>Homework due tomorrow 12:00pm </a:t>
            </a:r>
          </a:p>
          <a:p>
            <a:pPr lvl="1"/>
            <a:r>
              <a:rPr lang="en-US" dirty="0" smtClean="0"/>
              <a:t>Solutions during discussion </a:t>
            </a:r>
          </a:p>
          <a:p>
            <a:pPr lvl="1"/>
            <a:r>
              <a:rPr lang="en-US" dirty="0" smtClean="0"/>
              <a:t>Hand in before class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May 10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at 11am </a:t>
            </a:r>
            <a:endParaRPr lang="en-US" dirty="0"/>
          </a:p>
          <a:p>
            <a:pPr lvl="1"/>
            <a:r>
              <a:rPr lang="en-US" dirty="0" smtClean="0"/>
              <a:t>Final is closed </a:t>
            </a:r>
            <a:r>
              <a:rPr lang="en-US" dirty="0"/>
              <a:t>book, closed </a:t>
            </a:r>
            <a:r>
              <a:rPr lang="en-US" dirty="0" smtClean="0"/>
              <a:t>notes </a:t>
            </a:r>
            <a:endParaRPr lang="en-US" dirty="0"/>
          </a:p>
          <a:p>
            <a:pPr lvl="1"/>
            <a:r>
              <a:rPr lang="en-US" dirty="0"/>
              <a:t>No calculators, electronic devices, etc.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not require any complicated calculation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600" b="0" dirty="0">
                <a:latin typeface="Calibri"/>
                <a:ea typeface="ＭＳ Ｐゴシック" charset="0"/>
                <a:cs typeface="Calibri"/>
              </a:rPr>
              <a:t>A network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3894138"/>
            <a:ext cx="8534400" cy="2963862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charset="0"/>
                <a:cs typeface="Calibri"/>
              </a:rPr>
              <a:t>Link bandwidth  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Calibri"/>
                <a:ea typeface="ＭＳ Ｐゴシック" charset="0"/>
                <a:cs typeface="Calibri"/>
              </a:rPr>
              <a:t>number of bits sent/received per unit time (bits/sec or bps)</a:t>
            </a:r>
          </a:p>
          <a:p>
            <a:r>
              <a:rPr lang="en-US" sz="2400" dirty="0">
                <a:latin typeface="Calibri"/>
                <a:ea typeface="ＭＳ Ｐゴシック" charset="0"/>
                <a:cs typeface="Calibri"/>
              </a:rPr>
              <a:t>Propagation delay 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Calibri"/>
                <a:ea typeface="ＭＳ Ｐゴシック" charset="0"/>
                <a:cs typeface="Calibri"/>
              </a:rPr>
              <a:t>time for one bit to move through the link (seconds)</a:t>
            </a: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charset="0"/>
                <a:cs typeface="Calibri"/>
              </a:rPr>
              <a:t>Bandwidth-Delay Product (BDP) 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Calibri"/>
                <a:ea typeface="ＭＳ Ｐゴシック" charset="0"/>
                <a:cs typeface="Calibri"/>
              </a:rPr>
              <a:t>number of bits “in flight” at any time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Calibri"/>
                <a:ea typeface="ＭＳ Ｐゴシック" charset="0"/>
                <a:cs typeface="Calibri"/>
              </a:rPr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669" y="1998663"/>
            <a:ext cx="422275" cy="692150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56" tIns="45529" rIns="91056" bIns="45529" anchor="ctr"/>
          <a:lstStyle/>
          <a:p>
            <a:pPr defTabSz="910657">
              <a:defRPr/>
            </a:pPr>
            <a:endParaRPr lang="en-US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56" tIns="45529" rIns="91056" bIns="45529" anchor="ctr"/>
          <a:lstStyle/>
          <a:p>
            <a:pPr defTabSz="910657">
              <a:defRPr/>
            </a:pPr>
            <a:endParaRPr lang="en-US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156" y="1998663"/>
            <a:ext cx="422275" cy="692150"/>
          </a:xfrm>
          <a:prstGeom prst="ellipse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56" tIns="45529" rIns="91056" bIns="45529" anchor="ctr"/>
          <a:lstStyle/>
          <a:p>
            <a:pPr defTabSz="910657">
              <a:defRPr/>
            </a:pPr>
            <a:endParaRPr lang="en-US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05232" y="2139953"/>
            <a:ext cx="1309368" cy="40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56" tIns="45529" rIns="91056" bIns="45529">
            <a:spAutoFit/>
          </a:bodyPr>
          <a:lstStyle/>
          <a:p>
            <a:pPr defTabSz="910657">
              <a:defRPr/>
            </a:pPr>
            <a:r>
              <a:rPr lang="en-US" b="0" dirty="0">
                <a:solidFill>
                  <a:srgbClr val="000000"/>
                </a:solidFill>
                <a:latin typeface="Calibri"/>
                <a:cs typeface="Calibri"/>
                <a:sym typeface="Gill Sans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56" tIns="45529" rIns="91056" bIns="45529" anchor="ctr"/>
          <a:lstStyle/>
          <a:p>
            <a:pPr defTabSz="910657">
              <a:defRPr/>
            </a:pPr>
            <a:endParaRPr lang="en-US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118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56" tIns="45529" rIns="91056" bIns="45529" anchor="ctr"/>
          <a:lstStyle/>
          <a:p>
            <a:pPr defTabSz="910657">
              <a:defRPr/>
            </a:pPr>
            <a:endParaRPr lang="en-US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36214" y="2876550"/>
            <a:ext cx="2074050" cy="40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56" tIns="45529" rIns="91056" bIns="45529">
            <a:spAutoFit/>
          </a:bodyPr>
          <a:lstStyle/>
          <a:p>
            <a:pPr defTabSz="910657">
              <a:defRPr/>
            </a:pPr>
            <a:r>
              <a:rPr lang="en-US" b="0" dirty="0">
                <a:solidFill>
                  <a:srgbClr val="000000"/>
                </a:solidFill>
                <a:latin typeface="Calibri"/>
                <a:cs typeface="Calibri"/>
                <a:sym typeface="Gill Sans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2589" y="2152271"/>
            <a:ext cx="2096592" cy="40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56" tIns="45529" rIns="91056" bIns="45529">
            <a:spAutoFit/>
          </a:bodyPr>
          <a:lstStyle/>
          <a:p>
            <a:pPr defTabSz="910657">
              <a:defRPr/>
            </a:pPr>
            <a:r>
              <a:rPr lang="en-US" b="0" dirty="0">
                <a:solidFill>
                  <a:srgbClr val="000000"/>
                </a:solidFill>
                <a:latin typeface="Calibri"/>
                <a:cs typeface="Calibri"/>
                <a:sym typeface="Gill Sans"/>
              </a:rPr>
              <a:t>delay x bandwidth</a:t>
            </a:r>
          </a:p>
        </p:txBody>
      </p:sp>
    </p:spTree>
    <p:extLst>
      <p:ext uri="{BB962C8B-B14F-4D97-AF65-F5344CB8AC3E}">
        <p14:creationId xmlns:p14="http://schemas.microsoft.com/office/powerpoint/2010/main" val="118720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Consists of four components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transmission delay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propagation delay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queuing delay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processing delay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464810" y="33024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059" tIns="32021" rIns="64059" bIns="32021" numCol="1" spcCol="26683" rtlCol="0" anchor="t">
            <a:noAutofit/>
          </a:bodyPr>
          <a:lstStyle/>
          <a:p>
            <a:pPr algn="l" defTabSz="640541" fontAlgn="auto" latinLnBrk="1" hangingPunct="0">
              <a:spcBef>
                <a:spcPts val="0"/>
              </a:spcBef>
              <a:spcAft>
                <a:spcPts val="0"/>
              </a:spcAft>
            </a:pPr>
            <a:endParaRPr lang="en-US" sz="1300" b="0" kern="0">
              <a:solidFill>
                <a:srgbClr val="80008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434498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059" tIns="32021" rIns="64059" bIns="32021" numCol="1" spcCol="26683" rtlCol="0" anchor="t">
            <a:noAutofit/>
          </a:bodyPr>
          <a:lstStyle/>
          <a:p>
            <a:pPr algn="l" defTabSz="640541" fontAlgn="auto" latinLnBrk="1" hangingPunct="0">
              <a:spcBef>
                <a:spcPts val="0"/>
              </a:spcBef>
              <a:spcAft>
                <a:spcPts val="0"/>
              </a:spcAft>
            </a:pPr>
            <a:endParaRPr lang="en-US" sz="1300" b="0" kern="0">
              <a:solidFill>
                <a:srgbClr val="80008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6" y="3480447"/>
            <a:ext cx="2939335" cy="46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537" tIns="35537" rIns="35537" bIns="35537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881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500" b="0" i="1" kern="0" dirty="0">
                <a:solidFill>
                  <a:srgbClr val="800080"/>
                </a:solidFill>
                <a:latin typeface="Calibri"/>
                <a:ea typeface="Calibri"/>
                <a:cs typeface="Calibri"/>
              </a:rPr>
              <a:t>due to link properties</a:t>
            </a:r>
            <a:endParaRPr sz="2500" b="0" i="1" kern="0" dirty="0">
              <a:solidFill>
                <a:srgbClr val="80008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3" y="4338052"/>
            <a:ext cx="2965804" cy="85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537" tIns="35537" rIns="35537" bIns="35537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881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500" b="0" i="1" kern="0" dirty="0">
                <a:solidFill>
                  <a:srgbClr val="800080"/>
                </a:solidFill>
                <a:latin typeface="Calibri"/>
                <a:ea typeface="Calibri"/>
                <a:cs typeface="Calibri"/>
              </a:rPr>
              <a:t>due to traffic mix and </a:t>
            </a:r>
          </a:p>
          <a:p>
            <a:pPr algn="ctr" defTabSz="40881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500" b="0" i="1" kern="0" dirty="0">
                <a:solidFill>
                  <a:srgbClr val="800080"/>
                </a:solidFill>
                <a:latin typeface="Calibri"/>
                <a:ea typeface="Calibri"/>
                <a:cs typeface="Calibri"/>
              </a:rPr>
              <a:t>switch internals</a:t>
            </a:r>
            <a:endParaRPr sz="2500" b="0" i="1" kern="0" dirty="0">
              <a:solidFill>
                <a:srgbClr val="80008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6051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320495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7536657" y="2321719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886239" y="2600728"/>
            <a:ext cx="1523397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</a:t>
            </a: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ansmission</a:t>
            </a: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885" name="Shape 885"/>
          <p:cNvSpPr/>
          <p:nvPr/>
        </p:nvSpPr>
        <p:spPr>
          <a:xfrm>
            <a:off x="1464469" y="2321719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893027" y="-98227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03" tIns="35603" rIns="35603" bIns="35603" anchor="ctr"/>
          <a:lstStyle>
            <a:lvl1pPr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48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End-to-end delay</a:t>
            </a:r>
            <a:r>
              <a:rPr sz="13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Shape 883"/>
          <p:cNvSpPr/>
          <p:nvPr/>
        </p:nvSpPr>
        <p:spPr>
          <a:xfrm>
            <a:off x="1607851" y="2951864"/>
            <a:ext cx="1523397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propagation</a:t>
            </a: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87" y="3265863"/>
            <a:ext cx="1523397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queuing</a:t>
            </a:r>
            <a:endParaRPr sz="2000" b="0" kern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Shape 883"/>
          <p:cNvSpPr/>
          <p:nvPr/>
        </p:nvSpPr>
        <p:spPr>
          <a:xfrm>
            <a:off x="2673187" y="3560570"/>
            <a:ext cx="1523397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processing</a:t>
            </a:r>
            <a:endParaRPr sz="2000" b="0" kern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" name="Shape 883"/>
          <p:cNvSpPr/>
          <p:nvPr/>
        </p:nvSpPr>
        <p:spPr>
          <a:xfrm>
            <a:off x="3238405" y="3941916"/>
            <a:ext cx="1523397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</a:t>
            </a: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ansmission</a:t>
            </a: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3960017" y="4293052"/>
            <a:ext cx="1523397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propagation</a:t>
            </a: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82" y="4691452"/>
            <a:ext cx="1523397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queuing</a:t>
            </a:r>
            <a:endParaRPr sz="2000" b="0" kern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Shape 883"/>
          <p:cNvSpPr/>
          <p:nvPr/>
        </p:nvSpPr>
        <p:spPr>
          <a:xfrm>
            <a:off x="5253282" y="4986159"/>
            <a:ext cx="1523397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processing</a:t>
            </a:r>
            <a:endParaRPr sz="2000" b="0" kern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5" name="Shape 883"/>
          <p:cNvSpPr/>
          <p:nvPr/>
        </p:nvSpPr>
        <p:spPr>
          <a:xfrm>
            <a:off x="5818500" y="5367505"/>
            <a:ext cx="1523397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</a:t>
            </a: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ansmission</a:t>
            </a: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112" y="5718641"/>
            <a:ext cx="1523397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03" tIns="35603" rIns="35603" bIns="35603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09071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propagation</a:t>
            </a:r>
            <a:r>
              <a:rPr sz="2000" b="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1684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39812" cy="487363"/>
          </a:xfrm>
          <a:prstGeom prst="rect">
            <a:avLst/>
          </a:prstGeom>
          <a:noFill/>
        </p:spPr>
        <p:txBody>
          <a:bodyPr wrap="none" lIns="91099" tIns="45550" rIns="91099" bIns="45550">
            <a:spAutoFit/>
          </a:bodyPr>
          <a:lstStyle/>
          <a:p>
            <a:pPr algn="l" defTabSz="911078">
              <a:lnSpc>
                <a:spcPct val="120000"/>
              </a:lnSpc>
              <a:defRPr/>
            </a:pPr>
            <a:r>
              <a:rPr lang="en-US" sz="2200" b="0" dirty="0">
                <a:solidFill>
                  <a:srgbClr val="000000"/>
                </a:solidFill>
                <a:latin typeface="Arial"/>
                <a:sym typeface="Gill Sans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32075" y="1765372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99" tIns="45550" rIns="91099" bIns="455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defTabSz="911078" eaLnBrk="1" hangingPunct="1"/>
            <a:r>
              <a:rPr lang="en-US" sz="2800">
                <a:solidFill>
                  <a:srgbClr val="000000"/>
                </a:solidFill>
                <a:sym typeface="Gill Sans"/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8250" y="1765372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99" tIns="45550" rIns="91099" bIns="455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defTabSz="911078" eaLnBrk="1" hangingPunct="1"/>
            <a:r>
              <a:rPr lang="en-US" sz="2800">
                <a:solidFill>
                  <a:srgbClr val="000000"/>
                </a:solidFill>
                <a:sym typeface="Gill Sans"/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142" tIns="0" rIns="91063" bIns="45536" anchor="ctr"/>
          <a:lstStyle/>
          <a:p>
            <a:pPr algn="ctr" defTabSz="911078">
              <a:spcBef>
                <a:spcPts val="1000"/>
              </a:spcBef>
              <a:spcAft>
                <a:spcPts val="1000"/>
              </a:spcAft>
            </a:pPr>
            <a:r>
              <a:rPr lang="en-US" altLang="zh-TW" b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  <a:sym typeface="Gill Sans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72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3" tIns="45717" rIns="91433" bIns="45717" anchor="ctr"/>
            <a:lstStyle/>
            <a:p>
              <a:pPr defTabSz="911078"/>
              <a:endParaRPr lang="en-US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3" tIns="45717" rIns="91433" bIns="45717" anchor="ctr"/>
            <a:lstStyle/>
            <a:p>
              <a:pPr defTabSz="911078"/>
              <a:endParaRPr lang="en-US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99190" y="5386388"/>
              <a:ext cx="8011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911078">
                <a:defRPr/>
              </a:pPr>
              <a:r>
                <a:rPr lang="en-US" sz="2200" b="0" dirty="0">
                  <a:solidFill>
                    <a:srgbClr val="000090"/>
                  </a:solidFill>
                  <a:latin typeface="Arial"/>
                  <a:sym typeface="Gill Sans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57401"/>
            <a:ext cx="1720850" cy="487363"/>
          </a:xfrm>
          <a:prstGeom prst="rect">
            <a:avLst/>
          </a:prstGeom>
          <a:noFill/>
        </p:spPr>
        <p:txBody>
          <a:bodyPr wrap="none" lIns="91099" tIns="45550" rIns="91099" bIns="45550">
            <a:spAutoFit/>
          </a:bodyPr>
          <a:lstStyle/>
          <a:p>
            <a:pPr algn="l" defTabSz="911078">
              <a:lnSpc>
                <a:spcPct val="120000"/>
              </a:lnSpc>
              <a:defRPr/>
            </a:pPr>
            <a:r>
              <a:rPr lang="en-US" sz="2200" b="0" dirty="0">
                <a:solidFill>
                  <a:srgbClr val="000000"/>
                </a:solidFill>
                <a:latin typeface="Arial"/>
                <a:sym typeface="Gill Sans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3723" tIns="45616" rIns="91229" bIns="228091" anchor="ctr"/>
          <a:lstStyle/>
          <a:p>
            <a:pPr defTabSz="911078"/>
            <a:endParaRPr lang="en-US">
              <a:solidFill>
                <a:srgbClr val="000000"/>
              </a:solidFill>
              <a:sym typeface="Gill Sans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1078"/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Time to transmit </a:t>
              </a:r>
              <a:b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</a:b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one bit = 1/10</a:t>
              </a:r>
              <a:r>
                <a:rPr lang="en-US" b="0" baseline="3000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6</a:t>
              </a: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1078"/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Time to transmit </a:t>
              </a:r>
              <a:b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</a:b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800 bits=800x1/10</a:t>
              </a:r>
              <a:r>
                <a:rPr lang="en-US" b="0" baseline="3000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6</a:t>
              </a: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1078"/>
              <a:endParaRPr lang="en-US">
                <a:solidFill>
                  <a:srgbClr val="000000"/>
                </a:solidFill>
                <a:sym typeface="Gill Sans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1078"/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Time when that</a:t>
              </a:r>
              <a:b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</a:b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 bit reaches B</a:t>
              </a:r>
              <a:b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</a:b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 = 1/10</a:t>
              </a:r>
              <a:r>
                <a:rPr lang="en-US" b="0" baseline="3000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6</a:t>
              </a: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+1/10</a:t>
              </a:r>
              <a:r>
                <a:rPr lang="en-US" b="0" baseline="3000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3</a:t>
              </a: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1078"/>
              <a:endParaRPr lang="en-US">
                <a:solidFill>
                  <a:srgbClr val="000000"/>
                </a:solidFill>
                <a:sym typeface="Gill Sans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6764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1078"/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The last bit </a:t>
              </a:r>
              <a:b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</a:b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reaches B at </a:t>
              </a:r>
            </a:p>
            <a:p>
              <a:pPr algn="ctr" defTabSz="911078"/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(800x1/10</a:t>
              </a:r>
              <a:r>
                <a:rPr lang="en-US" b="0" baseline="3000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6</a:t>
              </a: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)+1/10</a:t>
              </a:r>
              <a:r>
                <a:rPr lang="en-US" b="0" baseline="3000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3</a:t>
              </a:r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s</a:t>
              </a:r>
            </a:p>
            <a:p>
              <a:pPr algn="ctr" defTabSz="911078"/>
              <a:r>
                <a:rPr lang="en-US" b="0">
                  <a:solidFill>
                    <a:srgbClr val="FFFFFF"/>
                  </a:solidFill>
                  <a:latin typeface="Arial" charset="0"/>
                  <a:cs typeface="Arial" charset="0"/>
                  <a:sym typeface="Gill Sans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84265"/>
            <a:ext cx="8458200" cy="1173162"/>
          </a:xfrm>
        </p:spPr>
        <p:txBody>
          <a:bodyPr/>
          <a:lstStyle/>
          <a:p>
            <a:pPr algn="ctr"/>
            <a:r>
              <a:rPr lang="en-US" b="0" dirty="0">
                <a:latin typeface="Calibri"/>
                <a:ea typeface="ＭＳ Ｐゴシック" charset="0"/>
                <a:cs typeface="Calibri"/>
              </a:rPr>
              <a:t>Packet </a:t>
            </a:r>
            <a:r>
              <a:rPr lang="en-US" b="0" dirty="0" smtClean="0">
                <a:latin typeface="Calibri"/>
                <a:ea typeface="ＭＳ Ｐゴシック" charset="0"/>
                <a:cs typeface="Calibri"/>
              </a:rPr>
              <a:t>Delay</a:t>
            </a:r>
            <a:r>
              <a:rPr lang="en-US" b="0" dirty="0">
                <a:latin typeface="Calibri"/>
                <a:ea typeface="ＭＳ Ｐゴシック" charset="0"/>
                <a:cs typeface="Calibri"/>
              </a:rPr>
              <a:t/>
            </a:r>
            <a:br>
              <a:rPr lang="en-US" b="0" dirty="0">
                <a:latin typeface="Calibri"/>
                <a:ea typeface="ＭＳ Ｐゴシック" charset="0"/>
                <a:cs typeface="Calibri"/>
              </a:rPr>
            </a:br>
            <a:r>
              <a:rPr lang="en-US" sz="3600" b="0" i="1" dirty="0">
                <a:solidFill>
                  <a:srgbClr val="800080"/>
                </a:solidFill>
                <a:latin typeface="Calibri"/>
                <a:ea typeface="ＭＳ Ｐゴシック" charset="0"/>
                <a:cs typeface="Calibri"/>
              </a:rPr>
              <a:t>Sending 100B packets from A to B?</a:t>
            </a:r>
          </a:p>
        </p:txBody>
      </p:sp>
    </p:spTree>
    <p:extLst>
      <p:ext uri="{BB962C8B-B14F-4D97-AF65-F5344CB8AC3E}">
        <p14:creationId xmlns:p14="http://schemas.microsoft.com/office/powerpoint/2010/main" val="29942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419600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Basic concepts </a:t>
            </a:r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Architecture </a:t>
            </a:r>
            <a:r>
              <a:rPr lang="en-US" sz="2400" dirty="0"/>
              <a:t>and principles </a:t>
            </a:r>
            <a:endParaRPr lang="en-US" sz="2400" dirty="0" smtClean="0"/>
          </a:p>
          <a:p>
            <a:r>
              <a:rPr lang="en-US" sz="2400" dirty="0" smtClean="0"/>
              <a:t>Network layer </a:t>
            </a:r>
          </a:p>
          <a:p>
            <a:r>
              <a:rPr lang="en-US" sz="1800" dirty="0" smtClean="0"/>
              <a:t>Concepts: valid routing state, convergence, least-cost paths</a:t>
            </a:r>
            <a:endParaRPr lang="en-US" sz="1800" dirty="0"/>
          </a:p>
          <a:p>
            <a:pPr lvl="1"/>
            <a:r>
              <a:rPr lang="en-US" sz="1800" dirty="0" smtClean="0"/>
              <a:t>Overall context (inter- and intra-domain routing)</a:t>
            </a:r>
          </a:p>
          <a:p>
            <a:pPr lvl="1"/>
            <a:r>
              <a:rPr lang="en-US" sz="1800" dirty="0" smtClean="0"/>
              <a:t>Computing least-cost routes </a:t>
            </a:r>
            <a:r>
              <a:rPr lang="en-US" sz="1800" dirty="0"/>
              <a:t>(DV, </a:t>
            </a:r>
            <a:r>
              <a:rPr lang="en-US" sz="1800" dirty="0" smtClean="0"/>
              <a:t>LS)</a:t>
            </a:r>
            <a:endParaRPr lang="en-US" sz="1800" dirty="0"/>
          </a:p>
          <a:p>
            <a:pPr lvl="1"/>
            <a:r>
              <a:rPr lang="en-US" sz="1800" dirty="0"/>
              <a:t>IP addressing </a:t>
            </a:r>
          </a:p>
          <a:p>
            <a:pPr lvl="1"/>
            <a:r>
              <a:rPr lang="en-US" sz="1800" dirty="0"/>
              <a:t>Inter-domain</a:t>
            </a:r>
          </a:p>
          <a:p>
            <a:pPr lvl="1"/>
            <a:r>
              <a:rPr lang="en-US" sz="1800" dirty="0"/>
              <a:t>Router architecture</a:t>
            </a:r>
          </a:p>
          <a:p>
            <a:r>
              <a:rPr lang="en-US" sz="2400" dirty="0"/>
              <a:t>Transport </a:t>
            </a:r>
            <a:endParaRPr lang="en-US" sz="2400" dirty="0" smtClean="0"/>
          </a:p>
          <a:p>
            <a:pPr lvl="1"/>
            <a:r>
              <a:rPr lang="en-US" sz="1400" dirty="0" smtClean="0"/>
              <a:t>Role </a:t>
            </a:r>
            <a:r>
              <a:rPr lang="en-US" sz="1400" dirty="0"/>
              <a:t>of the transport layer</a:t>
            </a:r>
          </a:p>
          <a:p>
            <a:pPr lvl="1"/>
            <a:r>
              <a:rPr lang="en-US" sz="1800" dirty="0"/>
              <a:t>UDP vs. TCP </a:t>
            </a:r>
          </a:p>
          <a:p>
            <a:pPr lvl="1"/>
            <a:r>
              <a:rPr lang="en-US" sz="1800" dirty="0"/>
              <a:t>TCP details: reliability and flow control </a:t>
            </a:r>
          </a:p>
          <a:p>
            <a:pPr lvl="1"/>
            <a:r>
              <a:rPr lang="en-US" sz="1800" dirty="0"/>
              <a:t>TCP congestion control: general concepts only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66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76201" y="122239"/>
            <a:ext cx="8991600" cy="1173162"/>
          </a:xfrm>
        </p:spPr>
        <p:txBody>
          <a:bodyPr/>
          <a:lstStyle/>
          <a:p>
            <a:pPr algn="ctr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Architecture</a:t>
            </a: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5463"/>
            <a:ext cx="8458200" cy="4452937"/>
          </a:xfrm>
        </p:spPr>
        <p:txBody>
          <a:bodyPr/>
          <a:lstStyle/>
          <a:p>
            <a:pPr marL="340326" indent="-340326">
              <a:lnSpc>
                <a:spcPct val="13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You should know</a:t>
            </a:r>
          </a:p>
          <a:p>
            <a:pPr marL="687319" lvl="1" indent="-340326">
              <a:lnSpc>
                <a:spcPct val="13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Layering: what/where/why</a:t>
            </a:r>
          </a:p>
          <a:p>
            <a:pPr marL="687319" lvl="1" indent="-340326">
              <a:lnSpc>
                <a:spcPct val="13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Protocols: what/where/why </a:t>
            </a: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  <a:p>
            <a:pPr marL="688544" lvl="1" indent="-340326">
              <a:lnSpc>
                <a:spcPct val="13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Principles: layering, end-to-end argument, “narrow waist”</a:t>
            </a:r>
          </a:p>
          <a:p>
            <a:pPr marL="688544" lvl="1" indent="-340326">
              <a:lnSpc>
                <a:spcPct val="13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Benefits and weaknesses/consequences of principles/choices</a:t>
            </a:r>
          </a:p>
          <a:p>
            <a:pPr marL="981979" lvl="2" indent="-340326">
              <a:lnSpc>
                <a:spcPct val="130000"/>
              </a:lnSpc>
            </a:pPr>
            <a:r>
              <a:rPr lang="en-US" i="1" dirty="0" smtClean="0">
                <a:latin typeface="Calibri" charset="0"/>
                <a:ea typeface="ＭＳ Ｐゴシック" charset="0"/>
                <a:cs typeface="Calibri" charset="0"/>
              </a:rPr>
              <a:t>E.g., layering is good because… but has hurt…</a:t>
            </a:r>
            <a:endParaRPr lang="en-US" i="1" dirty="0">
              <a:latin typeface="Calibri" charset="0"/>
              <a:ea typeface="ＭＳ Ｐゴシック" charset="0"/>
              <a:cs typeface="Calibri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645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0136"/>
            <a:r>
              <a:rPr lang="en-US"/>
              <a:t>Layering</a:t>
            </a:r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696200" cy="4637088"/>
          </a:xfrm>
        </p:spPr>
        <p:txBody>
          <a:bodyPr/>
          <a:lstStyle/>
          <a:p>
            <a:pPr defTabSz="910136"/>
            <a:endParaRPr lang="en-US" sz="2400" dirty="0"/>
          </a:p>
          <a:p>
            <a:pPr defTabSz="910136"/>
            <a:r>
              <a:rPr lang="en-US" sz="2400" dirty="0"/>
              <a:t>Layering is a particular form of modularization</a:t>
            </a:r>
          </a:p>
          <a:p>
            <a:pPr defTabSz="910136"/>
            <a:endParaRPr lang="en-US" sz="2400" dirty="0"/>
          </a:p>
          <a:p>
            <a:pPr defTabSz="910136"/>
            <a:r>
              <a:rPr lang="en-US" sz="2400" dirty="0"/>
              <a:t>System is broken into a </a:t>
            </a:r>
            <a:r>
              <a:rPr lang="en-US" sz="2400" dirty="0">
                <a:solidFill>
                  <a:srgbClr val="FF0000"/>
                </a:solidFill>
              </a:rPr>
              <a:t>vertical hierarchy </a:t>
            </a:r>
            <a:r>
              <a:rPr lang="en-US" sz="2400" dirty="0"/>
              <a:t>of logically distinct entities (layers)</a:t>
            </a:r>
          </a:p>
          <a:p>
            <a:pPr defTabSz="910136"/>
            <a:endParaRPr lang="en-US" sz="2400" dirty="0"/>
          </a:p>
          <a:p>
            <a:pPr defTabSz="910136"/>
            <a:r>
              <a:rPr lang="en-US" sz="2400" dirty="0"/>
              <a:t>Service provided by one layer is based </a:t>
            </a:r>
            <a:r>
              <a:rPr lang="en-US" sz="2400" dirty="0">
                <a:solidFill>
                  <a:srgbClr val="FF0000"/>
                </a:solidFill>
              </a:rPr>
              <a:t>solely</a:t>
            </a:r>
            <a:r>
              <a:rPr lang="en-US" sz="2400" dirty="0"/>
              <a:t> on the service provided by layer below</a:t>
            </a:r>
          </a:p>
          <a:p>
            <a:pPr marL="0" indent="0" defTabSz="910136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330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307"/>
          <p:cNvSpPr/>
          <p:nvPr/>
        </p:nvSpPr>
        <p:spPr>
          <a:xfrm>
            <a:off x="9526" y="1550988"/>
            <a:ext cx="9170988" cy="963612"/>
          </a:xfrm>
          <a:prstGeom prst="rect">
            <a:avLst/>
          </a:prstGeom>
          <a:solidFill>
            <a:srgbClr val="0096FF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41" name="Shape 309"/>
          <p:cNvSpPr/>
          <p:nvPr/>
        </p:nvSpPr>
        <p:spPr>
          <a:xfrm>
            <a:off x="-223838" y="3581400"/>
            <a:ext cx="9377363" cy="990600"/>
          </a:xfrm>
          <a:prstGeom prst="rect">
            <a:avLst/>
          </a:prstGeom>
          <a:solidFill>
            <a:srgbClr val="008F00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42" name="Shape 310"/>
          <p:cNvSpPr/>
          <p:nvPr/>
        </p:nvSpPr>
        <p:spPr>
          <a:xfrm>
            <a:off x="-223838" y="5607050"/>
            <a:ext cx="9377363" cy="94615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46" name="Shape 311"/>
          <p:cNvSpPr/>
          <p:nvPr/>
        </p:nvSpPr>
        <p:spPr>
          <a:xfrm>
            <a:off x="-223838" y="2514600"/>
            <a:ext cx="9377363" cy="1066800"/>
          </a:xfrm>
          <a:prstGeom prst="rect">
            <a:avLst/>
          </a:prstGeom>
          <a:solidFill>
            <a:srgbClr val="942193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47" name="Shape 306"/>
          <p:cNvSpPr/>
          <p:nvPr/>
        </p:nvSpPr>
        <p:spPr>
          <a:xfrm>
            <a:off x="-187325" y="4572000"/>
            <a:ext cx="9304338" cy="1066800"/>
          </a:xfrm>
          <a:prstGeom prst="rect">
            <a:avLst/>
          </a:prstGeom>
          <a:solidFill>
            <a:srgbClr val="FFD479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23558" name="Title 1"/>
          <p:cNvSpPr>
            <a:spLocks noGrp="1"/>
          </p:cNvSpPr>
          <p:nvPr>
            <p:ph type="title"/>
          </p:nvPr>
        </p:nvSpPr>
        <p:spPr>
          <a:xfrm>
            <a:off x="457200" y="-76199"/>
            <a:ext cx="8229600" cy="1173163"/>
          </a:xfrm>
        </p:spPr>
        <p:txBody>
          <a:bodyPr/>
          <a:lstStyle/>
          <a:p>
            <a:pPr algn="ctr"/>
            <a:r>
              <a:rPr lang="en-US" sz="4800">
                <a:latin typeface="Calibri" charset="0"/>
                <a:ea typeface="ＭＳ Ｐゴシック" charset="0"/>
                <a:cs typeface="Calibri" charset="0"/>
              </a:rPr>
              <a:t>Internet Layers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0257"/>
            <a:ext cx="6172200" cy="523875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ＭＳ Ｐゴシック" pitchFamily="32" charset="-128"/>
                <a:cs typeface="Calibri"/>
              </a:rPr>
              <a:t>Applications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3100" y="4262438"/>
            <a:ext cx="1917700" cy="461962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Calibri"/>
                <a:ea typeface="ＭＳ Ｐゴシック" pitchFamily="32" charset="-128"/>
                <a:cs typeface="Calibri"/>
              </a:rPr>
              <a:t>…built on…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2300" y="3200401"/>
            <a:ext cx="1917700" cy="461963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Calibri"/>
                <a:ea typeface="ＭＳ Ｐゴシック" pitchFamily="32" charset="-128"/>
                <a:cs typeface="Calibri"/>
              </a:rPr>
              <a:t>…built on…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206626"/>
            <a:ext cx="1917700" cy="460375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Calibri"/>
                <a:ea typeface="ＭＳ Ｐゴシック" pitchFamily="32" charset="-128"/>
                <a:cs typeface="Calibri"/>
              </a:rPr>
              <a:t>…built on…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00" y="5330825"/>
            <a:ext cx="1917700" cy="460375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Calibri"/>
                <a:ea typeface="ＭＳ Ｐゴシック" pitchFamily="32" charset="-128"/>
                <a:cs typeface="Calibri"/>
              </a:rPr>
              <a:t>…built on…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600382"/>
            <a:ext cx="6019800" cy="523875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ＭＳ Ｐゴシック" pitchFamily="32" charset="-128"/>
                <a:cs typeface="Calibri"/>
              </a:rPr>
              <a:t>Reliable (or unreliable) transport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13150"/>
            <a:ext cx="6400800" cy="522288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ＭＳ Ｐゴシック" pitchFamily="32" charset="-128"/>
                <a:cs typeface="Calibri"/>
              </a:rPr>
              <a:t>Best-effort global packet delivery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683182"/>
            <a:ext cx="6172200" cy="523875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ＭＳ Ｐゴシック" pitchFamily="32" charset="-128"/>
                <a:cs typeface="Calibri"/>
              </a:rPr>
              <a:t>Best-effort local packet delivery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865870"/>
            <a:ext cx="6172200" cy="523875"/>
          </a:xfrm>
          <a:prstGeom prst="rect">
            <a:avLst/>
          </a:prstGeom>
          <a:noFill/>
        </p:spPr>
        <p:txBody>
          <a:bodyPr lIns="91156" tIns="45578" rIns="91156" bIns="45578"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ＭＳ Ｐゴシック" pitchFamily="32" charset="-128"/>
                <a:cs typeface="Calibri"/>
              </a:rPr>
              <a:t>Physical transfer of bits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4267201" y="1981201"/>
            <a:ext cx="4495800" cy="4267200"/>
            <a:chOff x="4267200" y="1600200"/>
            <a:chExt cx="4495800" cy="4267200"/>
          </a:xfrm>
        </p:grpSpPr>
        <p:cxnSp>
          <p:nvCxnSpPr>
            <p:cNvPr id="23569" name="Straight Arrow Connector 14"/>
            <p:cNvCxnSpPr>
              <a:cxnSpLocks noChangeShapeType="1"/>
              <a:endCxn id="23583" idx="1"/>
            </p:cNvCxnSpPr>
            <p:nvPr/>
          </p:nvCxnSpPr>
          <p:spPr bwMode="auto">
            <a:xfrm>
              <a:off x="4267200" y="1600200"/>
              <a:ext cx="2536459" cy="144223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Straight Arrow Connector 21"/>
            <p:cNvCxnSpPr>
              <a:cxnSpLocks noChangeShapeType="1"/>
              <a:endCxn id="23579" idx="1"/>
            </p:cNvCxnSpPr>
            <p:nvPr/>
          </p:nvCxnSpPr>
          <p:spPr bwMode="auto">
            <a:xfrm flipV="1">
              <a:off x="5181600" y="4958547"/>
              <a:ext cx="1649046" cy="90885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Straight Arrow Connector 23"/>
            <p:cNvCxnSpPr>
              <a:cxnSpLocks noChangeShapeType="1"/>
              <a:endCxn id="23580" idx="1"/>
            </p:cNvCxnSpPr>
            <p:nvPr/>
          </p:nvCxnSpPr>
          <p:spPr bwMode="auto">
            <a:xfrm flipV="1">
              <a:off x="5791200" y="4501347"/>
              <a:ext cx="1039446" cy="22305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Straight Arrow Connector 25"/>
            <p:cNvCxnSpPr>
              <a:cxnSpLocks noChangeShapeType="1"/>
              <a:endCxn id="23581" idx="1"/>
            </p:cNvCxnSpPr>
            <p:nvPr/>
          </p:nvCxnSpPr>
          <p:spPr bwMode="auto">
            <a:xfrm>
              <a:off x="6019800" y="3657600"/>
              <a:ext cx="810846" cy="38813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Straight Arrow Connector 27"/>
            <p:cNvCxnSpPr>
              <a:cxnSpLocks noChangeShapeType="1"/>
              <a:endCxn id="23582" idx="1"/>
            </p:cNvCxnSpPr>
            <p:nvPr/>
          </p:nvCxnSpPr>
          <p:spPr bwMode="auto">
            <a:xfrm>
              <a:off x="5105400" y="2819400"/>
              <a:ext cx="1725246" cy="76913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" name="Group 6"/>
            <p:cNvGrpSpPr>
              <a:grpSpLocks/>
            </p:cNvGrpSpPr>
            <p:nvPr/>
          </p:nvGrpSpPr>
          <p:grpSpPr bwMode="auto">
            <a:xfrm>
              <a:off x="7239000" y="2819400"/>
              <a:ext cx="1497012" cy="431800"/>
              <a:chOff x="0" y="0"/>
              <a:chExt cx="943" cy="272"/>
            </a:xfrm>
            <a:solidFill>
              <a:srgbClr val="0000FF"/>
            </a:solidFill>
          </p:grpSpPr>
          <p:sp>
            <p:nvSpPr>
              <p:cNvPr id="44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8"/>
              <p:cNvSpPr>
                <a:spLocks/>
              </p:cNvSpPr>
              <p:nvPr/>
            </p:nvSpPr>
            <p:spPr bwMode="auto">
              <a:xfrm>
                <a:off x="34" y="24"/>
                <a:ext cx="873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52" name="Group 15"/>
            <p:cNvGrpSpPr>
              <a:grpSpLocks/>
            </p:cNvGrpSpPr>
            <p:nvPr/>
          </p:nvGrpSpPr>
          <p:grpSpPr bwMode="auto">
            <a:xfrm>
              <a:off x="7265988" y="3352800"/>
              <a:ext cx="1497012" cy="431800"/>
              <a:chOff x="0" y="0"/>
              <a:chExt cx="943" cy="272"/>
            </a:xfrm>
            <a:solidFill>
              <a:srgbClr val="0000FF"/>
            </a:solidFill>
          </p:grpSpPr>
          <p:sp>
            <p:nvSpPr>
              <p:cNvPr id="53" name="Rectangle 1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7"/>
              <p:cNvSpPr>
                <a:spLocks/>
              </p:cNvSpPr>
              <p:nvPr/>
            </p:nvSpPr>
            <p:spPr bwMode="auto">
              <a:xfrm>
                <a:off x="35" y="24"/>
                <a:ext cx="752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23576" name="Group 18"/>
            <p:cNvGrpSpPr>
              <a:grpSpLocks/>
            </p:cNvGrpSpPr>
            <p:nvPr/>
          </p:nvGrpSpPr>
          <p:grpSpPr bwMode="auto">
            <a:xfrm>
              <a:off x="7265988" y="3810000"/>
              <a:ext cx="1497012" cy="428625"/>
              <a:chOff x="0" y="0"/>
              <a:chExt cx="943" cy="270"/>
            </a:xfrm>
          </p:grpSpPr>
          <p:sp>
            <p:nvSpPr>
              <p:cNvPr id="56" name="Rectangle 19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9" name="Rectangle 20"/>
              <p:cNvSpPr>
                <a:spLocks/>
              </p:cNvSpPr>
              <p:nvPr/>
            </p:nvSpPr>
            <p:spPr bwMode="auto">
              <a:xfrm>
                <a:off x="140" y="23"/>
                <a:ext cx="66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9523" algn="ctr"/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23577" name="Group 21"/>
            <p:cNvGrpSpPr>
              <a:grpSpLocks/>
            </p:cNvGrpSpPr>
            <p:nvPr/>
          </p:nvGrpSpPr>
          <p:grpSpPr bwMode="auto">
            <a:xfrm>
              <a:off x="7265988" y="4265612"/>
              <a:ext cx="1497012" cy="431800"/>
              <a:chOff x="0" y="0"/>
              <a:chExt cx="943" cy="272"/>
            </a:xfrm>
          </p:grpSpPr>
          <p:sp>
            <p:nvSpPr>
              <p:cNvPr id="59" name="Rectangle 22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7" name="Rectangle 23"/>
              <p:cNvSpPr>
                <a:spLocks/>
              </p:cNvSpPr>
              <p:nvPr/>
            </p:nvSpPr>
            <p:spPr bwMode="auto">
              <a:xfrm>
                <a:off x="183" y="24"/>
                <a:ext cx="69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9523" algn="ctr"/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23578" name="Group 24"/>
            <p:cNvGrpSpPr>
              <a:grpSpLocks/>
            </p:cNvGrpSpPr>
            <p:nvPr/>
          </p:nvGrpSpPr>
          <p:grpSpPr bwMode="auto">
            <a:xfrm>
              <a:off x="7265988" y="4722812"/>
              <a:ext cx="1497012" cy="430213"/>
              <a:chOff x="0" y="0"/>
              <a:chExt cx="943" cy="271"/>
            </a:xfrm>
          </p:grpSpPr>
          <p:sp>
            <p:nvSpPr>
              <p:cNvPr id="62" name="Rectangle 25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5" name="Rectangle 26"/>
              <p:cNvSpPr>
                <a:spLocks/>
              </p:cNvSpPr>
              <p:nvPr/>
            </p:nvSpPr>
            <p:spPr bwMode="auto">
              <a:xfrm>
                <a:off x="195" y="23"/>
                <a:ext cx="67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9523" algn="ctr"/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23579" name="Rectangle 27"/>
            <p:cNvSpPr>
              <a:spLocks/>
            </p:cNvSpPr>
            <p:nvPr/>
          </p:nvSpPr>
          <p:spPr bwMode="auto">
            <a:xfrm>
              <a:off x="6830646" y="4811712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L1</a:t>
              </a:r>
            </a:p>
          </p:txBody>
        </p:sp>
        <p:sp>
          <p:nvSpPr>
            <p:cNvPr id="23580" name="Rectangle 28"/>
            <p:cNvSpPr>
              <a:spLocks/>
            </p:cNvSpPr>
            <p:nvPr/>
          </p:nvSpPr>
          <p:spPr bwMode="auto">
            <a:xfrm>
              <a:off x="6830646" y="4354512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L2</a:t>
              </a:r>
            </a:p>
          </p:txBody>
        </p:sp>
        <p:sp>
          <p:nvSpPr>
            <p:cNvPr id="23581" name="Rectangle 29"/>
            <p:cNvSpPr>
              <a:spLocks/>
            </p:cNvSpPr>
            <p:nvPr/>
          </p:nvSpPr>
          <p:spPr bwMode="auto">
            <a:xfrm>
              <a:off x="6830646" y="3898900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L3</a:t>
              </a:r>
            </a:p>
          </p:txBody>
        </p:sp>
        <p:sp>
          <p:nvSpPr>
            <p:cNvPr id="23582" name="Rectangle 30"/>
            <p:cNvSpPr>
              <a:spLocks/>
            </p:cNvSpPr>
            <p:nvPr/>
          </p:nvSpPr>
          <p:spPr bwMode="auto">
            <a:xfrm>
              <a:off x="6830646" y="3441700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L4</a:t>
              </a:r>
            </a:p>
          </p:txBody>
        </p:sp>
        <p:sp>
          <p:nvSpPr>
            <p:cNvPr id="23583" name="Rectangle 33"/>
            <p:cNvSpPr>
              <a:spLocks/>
            </p:cNvSpPr>
            <p:nvPr/>
          </p:nvSpPr>
          <p:spPr bwMode="auto">
            <a:xfrm>
              <a:off x="6803659" y="2895600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L7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410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What gets implemented where?</a:t>
            </a: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4478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Lower three layers implemented everywhere</a:t>
            </a:r>
          </a:p>
          <a:p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1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516" y="3806850"/>
            <a:ext cx="1224396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86" y="4187854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37" y="4568854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95" y="4949850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1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717" y="3806850"/>
            <a:ext cx="1224396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87" y="4187854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33" y="4568854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89" y="4949850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70" y="42037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601" y="4187854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70" y="45847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52" y="4568854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70" y="4965701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310" y="4949850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1" y="3441835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  <a:cs typeface="Calibri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8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Calibri" charset="0"/>
                  <a:cs typeface="Calibri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  <a:cs typeface="Calibri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8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Calibri" charset="0"/>
                  <a:cs typeface="Calibri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977900" y="5499100"/>
            <a:ext cx="187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660066"/>
                </a:solidFill>
                <a:latin typeface="Calibri" charset="0"/>
                <a:cs typeface="Calibri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389688" y="5499100"/>
            <a:ext cx="187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660066"/>
                </a:solidFill>
                <a:latin typeface="Calibri" charset="0"/>
                <a:cs typeface="Calibri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970338" y="5499100"/>
            <a:ext cx="11747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660066"/>
                </a:solidFill>
                <a:latin typeface="Calibri" charset="0"/>
                <a:cs typeface="Calibri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317033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Logical Communication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762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Layers interacts with peer’</a:t>
            </a:r>
            <a:r>
              <a:rPr lang="en-US" altLang="ja-JP">
                <a:latin typeface="Calibri" charset="0"/>
                <a:ea typeface="ＭＳ Ｐゴシック" charset="0"/>
                <a:cs typeface="Calibri" charset="0"/>
              </a:rPr>
              <a:t>s corresponding layer</a:t>
            </a:r>
            <a:endParaRPr lang="en-US"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066800" y="3810001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233516" y="3794153"/>
            <a:ext cx="1224396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Transport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325586" y="4175157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331937" y="4556155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1066800" y="495300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311295" y="4937153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6477000" y="3810001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643717" y="3794153"/>
            <a:ext cx="1224396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Transport</a:t>
            </a:r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6735787" y="4175157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6742133" y="4556155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6477000" y="495300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6721489" y="4937153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>
            <a:off x="3733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3992587" y="4175157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36885" name="Rectangle 22"/>
          <p:cNvSpPr>
            <a:spLocks noChangeArrowheads="1"/>
          </p:cNvSpPr>
          <p:nvPr/>
        </p:nvSpPr>
        <p:spPr bwMode="auto">
          <a:xfrm>
            <a:off x="3733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3998933" y="4556155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36887" name="Rectangle 24"/>
          <p:cNvSpPr>
            <a:spLocks noChangeArrowheads="1"/>
          </p:cNvSpPr>
          <p:nvPr/>
        </p:nvSpPr>
        <p:spPr bwMode="auto">
          <a:xfrm>
            <a:off x="3733800" y="495300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3978289" y="4937153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cxnSp>
        <p:nvCxnSpPr>
          <p:cNvPr id="36889" name="AutoShape 26"/>
          <p:cNvCxnSpPr>
            <a:cxnSpLocks noChangeShapeType="1"/>
            <a:stCxn id="36873" idx="3"/>
            <a:endCxn id="36887" idx="1"/>
          </p:cNvCxnSpPr>
          <p:nvPr/>
        </p:nvCxnSpPr>
        <p:spPr bwMode="auto">
          <a:xfrm>
            <a:off x="2782888" y="5143500"/>
            <a:ext cx="9382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AutoShape 27"/>
          <p:cNvCxnSpPr>
            <a:cxnSpLocks noChangeShapeType="1"/>
            <a:stCxn id="36871" idx="3"/>
            <a:endCxn id="36885" idx="1"/>
          </p:cNvCxnSpPr>
          <p:nvPr/>
        </p:nvCxnSpPr>
        <p:spPr bwMode="auto">
          <a:xfrm>
            <a:off x="2782888" y="4762500"/>
            <a:ext cx="9382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1" name="AutoShape 28"/>
          <p:cNvCxnSpPr>
            <a:cxnSpLocks noChangeShapeType="1"/>
            <a:stCxn id="36869" idx="3"/>
            <a:endCxn id="36883" idx="1"/>
          </p:cNvCxnSpPr>
          <p:nvPr/>
        </p:nvCxnSpPr>
        <p:spPr bwMode="auto">
          <a:xfrm>
            <a:off x="2782888" y="4381500"/>
            <a:ext cx="9382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2" name="AutoShape 29"/>
          <p:cNvCxnSpPr>
            <a:cxnSpLocks noChangeShapeType="1"/>
            <a:stCxn id="36887" idx="3"/>
            <a:endCxn id="36881" idx="1"/>
          </p:cNvCxnSpPr>
          <p:nvPr/>
        </p:nvCxnSpPr>
        <p:spPr bwMode="auto">
          <a:xfrm>
            <a:off x="5449888" y="5143500"/>
            <a:ext cx="10144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30"/>
          <p:cNvCxnSpPr>
            <a:cxnSpLocks noChangeShapeType="1"/>
            <a:stCxn id="36885" idx="3"/>
            <a:endCxn id="36879" idx="1"/>
          </p:cNvCxnSpPr>
          <p:nvPr/>
        </p:nvCxnSpPr>
        <p:spPr bwMode="auto">
          <a:xfrm>
            <a:off x="5449888" y="4762500"/>
            <a:ext cx="10144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31"/>
          <p:cNvCxnSpPr>
            <a:cxnSpLocks noChangeShapeType="1"/>
            <a:stCxn id="36883" idx="3"/>
            <a:endCxn id="36877" idx="1"/>
          </p:cNvCxnSpPr>
          <p:nvPr/>
        </p:nvCxnSpPr>
        <p:spPr bwMode="auto">
          <a:xfrm>
            <a:off x="5449888" y="4381500"/>
            <a:ext cx="10144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5" name="AutoShape 32"/>
          <p:cNvCxnSpPr>
            <a:cxnSpLocks noChangeShapeType="1"/>
            <a:stCxn id="36867" idx="3"/>
            <a:endCxn id="36875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6" name="Rectangle 33"/>
          <p:cNvSpPr>
            <a:spLocks noChangeArrowheads="1"/>
          </p:cNvSpPr>
          <p:nvPr/>
        </p:nvSpPr>
        <p:spPr bwMode="auto">
          <a:xfrm>
            <a:off x="10668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1143029" y="3429030"/>
            <a:ext cx="141317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Application</a:t>
            </a:r>
          </a:p>
        </p:txBody>
      </p:sp>
      <p:sp>
        <p:nvSpPr>
          <p:cNvPr id="36898" name="Rectangle 35"/>
          <p:cNvSpPr>
            <a:spLocks noChangeArrowheads="1"/>
          </p:cNvSpPr>
          <p:nvPr/>
        </p:nvSpPr>
        <p:spPr bwMode="auto">
          <a:xfrm>
            <a:off x="64770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6510366" y="3429030"/>
            <a:ext cx="141317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Application</a:t>
            </a:r>
          </a:p>
        </p:txBody>
      </p:sp>
      <p:cxnSp>
        <p:nvCxnSpPr>
          <p:cNvPr id="36900" name="AutoShape 37"/>
          <p:cNvCxnSpPr>
            <a:cxnSpLocks noChangeShapeType="1"/>
            <a:stCxn id="36896" idx="3"/>
            <a:endCxn id="36898" idx="1"/>
          </p:cNvCxnSpPr>
          <p:nvPr/>
        </p:nvCxnSpPr>
        <p:spPr bwMode="auto">
          <a:xfrm>
            <a:off x="2782888" y="3619500"/>
            <a:ext cx="36814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Text Box 38"/>
          <p:cNvSpPr txBox="1">
            <a:spLocks noChangeArrowheads="1"/>
          </p:cNvSpPr>
          <p:nvPr/>
        </p:nvSpPr>
        <p:spPr bwMode="auto">
          <a:xfrm>
            <a:off x="1333500" y="5486400"/>
            <a:ext cx="1168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800080"/>
                </a:solidFill>
                <a:latin typeface="Calibri" charset="0"/>
                <a:cs typeface="Calibri" charset="0"/>
              </a:rPr>
              <a:t>Host A</a:t>
            </a:r>
          </a:p>
        </p:txBody>
      </p:sp>
      <p:sp>
        <p:nvSpPr>
          <p:cNvPr id="36902" name="Text Box 39"/>
          <p:cNvSpPr txBox="1">
            <a:spLocks noChangeArrowheads="1"/>
          </p:cNvSpPr>
          <p:nvPr/>
        </p:nvSpPr>
        <p:spPr bwMode="auto">
          <a:xfrm>
            <a:off x="6753282" y="5486400"/>
            <a:ext cx="1152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800080"/>
                </a:solidFill>
                <a:latin typeface="Calibri" charset="0"/>
                <a:cs typeface="Calibri" charset="0"/>
              </a:rPr>
              <a:t>Host B</a:t>
            </a:r>
          </a:p>
        </p:txBody>
      </p:sp>
      <p:sp>
        <p:nvSpPr>
          <p:cNvPr id="36903" name="Text Box 40"/>
          <p:cNvSpPr txBox="1">
            <a:spLocks noChangeArrowheads="1"/>
          </p:cNvSpPr>
          <p:nvPr/>
        </p:nvSpPr>
        <p:spPr bwMode="auto">
          <a:xfrm>
            <a:off x="3979920" y="5486400"/>
            <a:ext cx="12096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800080"/>
                </a:solidFill>
                <a:latin typeface="Calibri" charset="0"/>
                <a:cs typeface="Calibri" charset="0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371875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800600"/>
          </a:xfrm>
        </p:spPr>
        <p:txBody>
          <a:bodyPr/>
          <a:lstStyle/>
          <a:p>
            <a:r>
              <a:rPr lang="en-US" sz="2200" dirty="0" smtClean="0">
                <a:solidFill>
                  <a:srgbClr val="000000"/>
                </a:solidFill>
              </a:rPr>
              <a:t>Test based on material covered </a:t>
            </a:r>
            <a:r>
              <a:rPr lang="en-US" sz="2200" dirty="0">
                <a:solidFill>
                  <a:srgbClr val="000000"/>
                </a:solidFill>
              </a:rPr>
              <a:t>in lecture &amp; </a:t>
            </a:r>
            <a:r>
              <a:rPr lang="en-US" sz="2200" dirty="0" smtClean="0">
                <a:solidFill>
                  <a:srgbClr val="000000"/>
                </a:solidFill>
              </a:rPr>
              <a:t>sections from the </a:t>
            </a:r>
            <a:r>
              <a:rPr lang="en-US" sz="2200" dirty="0" smtClean="0">
                <a:solidFill>
                  <a:srgbClr val="FF0000"/>
                </a:solidFill>
              </a:rPr>
              <a:t>entire</a:t>
            </a:r>
            <a:r>
              <a:rPr lang="en-US" sz="2200" dirty="0" smtClean="0">
                <a:solidFill>
                  <a:srgbClr val="000000"/>
                </a:solidFill>
              </a:rPr>
              <a:t> semester</a:t>
            </a:r>
          </a:p>
          <a:p>
            <a:pPr lvl="2"/>
            <a:r>
              <a:rPr lang="en-US" sz="1800" dirty="0" smtClean="0">
                <a:solidFill>
                  <a:srgbClr val="000090"/>
                </a:solidFill>
              </a:rPr>
              <a:t>Text</a:t>
            </a:r>
            <a:r>
              <a:rPr lang="en-US" sz="1800" dirty="0">
                <a:solidFill>
                  <a:srgbClr val="000090"/>
                </a:solidFill>
              </a:rPr>
              <a:t>: only to clarify details and context for the </a:t>
            </a:r>
            <a:r>
              <a:rPr lang="en-US" sz="1800" dirty="0" smtClean="0">
                <a:solidFill>
                  <a:srgbClr val="000090"/>
                </a:solidFill>
              </a:rPr>
              <a:t>above</a:t>
            </a:r>
            <a:br>
              <a:rPr lang="en-US" sz="1800" dirty="0" smtClean="0">
                <a:solidFill>
                  <a:srgbClr val="000090"/>
                </a:solidFill>
              </a:rPr>
            </a:br>
            <a:endParaRPr lang="en-US" dirty="0" smtClean="0">
              <a:solidFill>
                <a:srgbClr val="000090"/>
              </a:solidFill>
            </a:endParaRPr>
          </a:p>
          <a:p>
            <a:r>
              <a:rPr lang="en-US" sz="2200" dirty="0" smtClean="0"/>
              <a:t>More emphasis on post-midterm material</a:t>
            </a:r>
            <a:endParaRPr lang="en-US" sz="2200" dirty="0" smtClean="0">
              <a:solidFill>
                <a:srgbClr val="000090"/>
              </a:solidFill>
            </a:endParaRPr>
          </a:p>
          <a:p>
            <a:pPr lvl="2"/>
            <a:r>
              <a:rPr lang="en-US" sz="1800" dirty="0" smtClean="0">
                <a:solidFill>
                  <a:srgbClr val="000090"/>
                </a:solidFill>
              </a:rPr>
              <a:t>But you really can’t tackle post-midterm material without thoroughly understanding the pre-midterm material!</a:t>
            </a:r>
          </a:p>
          <a:p>
            <a:pPr lvl="1"/>
            <a:endParaRPr lang="en-US" sz="22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Physical Communication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1"/>
            <a:ext cx="77724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Communication goes down to physical network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Then up to relevant layer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066800" y="3810001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233516" y="3794153"/>
            <a:ext cx="1224396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Transport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1325586" y="4175157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1331937" y="4556155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1066800" y="495300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311295" y="4937153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6477000" y="3810001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6643717" y="3794153"/>
            <a:ext cx="1224396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Transport</a:t>
            </a:r>
          </a:p>
        </p:txBody>
      </p: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6735787" y="4175157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38927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6742133" y="4556155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38929" name="Rectangle 18"/>
          <p:cNvSpPr>
            <a:spLocks noChangeArrowheads="1"/>
          </p:cNvSpPr>
          <p:nvPr/>
        </p:nvSpPr>
        <p:spPr bwMode="auto">
          <a:xfrm>
            <a:off x="6477000" y="495300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30" name="Text Box 19"/>
          <p:cNvSpPr txBox="1">
            <a:spLocks noChangeArrowheads="1"/>
          </p:cNvSpPr>
          <p:nvPr/>
        </p:nvSpPr>
        <p:spPr bwMode="auto">
          <a:xfrm>
            <a:off x="6721489" y="4937153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sp>
        <p:nvSpPr>
          <p:cNvPr id="38931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32" name="Text Box 21"/>
          <p:cNvSpPr txBox="1">
            <a:spLocks noChangeArrowheads="1"/>
          </p:cNvSpPr>
          <p:nvPr/>
        </p:nvSpPr>
        <p:spPr bwMode="auto">
          <a:xfrm>
            <a:off x="4056089" y="4175157"/>
            <a:ext cx="11143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Network</a:t>
            </a:r>
          </a:p>
        </p:txBody>
      </p:sp>
      <p:sp>
        <p:nvSpPr>
          <p:cNvPr id="38933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34" name="Text Box 23"/>
          <p:cNvSpPr txBox="1">
            <a:spLocks noChangeArrowheads="1"/>
          </p:cNvSpPr>
          <p:nvPr/>
        </p:nvSpPr>
        <p:spPr bwMode="auto">
          <a:xfrm>
            <a:off x="4064022" y="4556155"/>
            <a:ext cx="1074615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Datalink</a:t>
            </a:r>
          </a:p>
        </p:txBody>
      </p:sp>
      <p:sp>
        <p:nvSpPr>
          <p:cNvPr id="38935" name="Rectangle 24"/>
          <p:cNvSpPr>
            <a:spLocks noChangeArrowheads="1"/>
          </p:cNvSpPr>
          <p:nvPr/>
        </p:nvSpPr>
        <p:spPr bwMode="auto">
          <a:xfrm>
            <a:off x="3797300" y="495300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156" tIns="45578" rIns="91156" bIns="45578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8936" name="Text Box 25"/>
          <p:cNvSpPr txBox="1">
            <a:spLocks noChangeArrowheads="1"/>
          </p:cNvSpPr>
          <p:nvPr/>
        </p:nvSpPr>
        <p:spPr bwMode="auto">
          <a:xfrm>
            <a:off x="4041791" y="4937153"/>
            <a:ext cx="1041929" cy="3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6" tIns="45574" rIns="91146" bIns="4557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  <a:cs typeface="Calibri" charset="0"/>
              </a:rPr>
              <a:t>Physical</a:t>
            </a:r>
          </a:p>
        </p:txBody>
      </p:sp>
      <p:cxnSp>
        <p:nvCxnSpPr>
          <p:cNvPr id="38937" name="AutoShape 26"/>
          <p:cNvCxnSpPr>
            <a:cxnSpLocks noChangeShapeType="1"/>
            <a:stCxn id="38921" idx="3"/>
            <a:endCxn id="38935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7"/>
          <p:cNvCxnSpPr>
            <a:cxnSpLocks noChangeShapeType="1"/>
            <a:stCxn id="38919" idx="3"/>
            <a:endCxn id="38933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8"/>
          <p:cNvCxnSpPr>
            <a:cxnSpLocks noChangeShapeType="1"/>
            <a:stCxn id="38917" idx="3"/>
            <a:endCxn id="38931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9"/>
          <p:cNvCxnSpPr>
            <a:cxnSpLocks noChangeShapeType="1"/>
            <a:stCxn id="38935" idx="3"/>
            <a:endCxn id="38929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30"/>
          <p:cNvCxnSpPr>
            <a:cxnSpLocks noChangeShapeType="1"/>
            <a:stCxn id="38933" idx="3"/>
            <a:endCxn id="38927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31"/>
          <p:cNvCxnSpPr>
            <a:cxnSpLocks noChangeShapeType="1"/>
            <a:stCxn id="38931" idx="3"/>
            <a:endCxn id="38925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2"/>
          <p:cNvCxnSpPr>
            <a:cxnSpLocks noChangeShapeType="1"/>
            <a:stCxn id="38915" idx="3"/>
            <a:endCxn id="38923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44" name="Group 33"/>
          <p:cNvGrpSpPr>
            <a:grpSpLocks/>
          </p:cNvGrpSpPr>
          <p:nvPr/>
        </p:nvGrpSpPr>
        <p:grpSpPr bwMode="auto">
          <a:xfrm>
            <a:off x="1066801" y="3429135"/>
            <a:ext cx="7113588" cy="400050"/>
            <a:chOff x="647" y="2280"/>
            <a:chExt cx="4481" cy="252"/>
          </a:xfrm>
        </p:grpSpPr>
        <p:sp>
          <p:nvSpPr>
            <p:cNvPr id="38949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  <a:cs typeface="Calibri" charset="0"/>
              </a:endParaRPr>
            </a:p>
          </p:txBody>
        </p:sp>
        <p:sp>
          <p:nvSpPr>
            <p:cNvPr id="38950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8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Calibri" charset="0"/>
                  <a:cs typeface="Calibri" charset="0"/>
                </a:rPr>
                <a:t>Application</a:t>
              </a:r>
            </a:p>
          </p:txBody>
        </p:sp>
        <p:sp>
          <p:nvSpPr>
            <p:cNvPr id="38951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  <a:cs typeface="Calibri" charset="0"/>
              </a:endParaRPr>
            </a:p>
          </p:txBody>
        </p:sp>
        <p:sp>
          <p:nvSpPr>
            <p:cNvPr id="38952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8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Calibri" charset="0"/>
                  <a:cs typeface="Calibri" charset="0"/>
                </a:rPr>
                <a:t>Application</a:t>
              </a:r>
            </a:p>
          </p:txBody>
        </p:sp>
        <p:cxnSp>
          <p:nvCxnSpPr>
            <p:cNvPr id="38953" name="AutoShape 38"/>
            <p:cNvCxnSpPr>
              <a:cxnSpLocks noChangeShapeType="1"/>
              <a:stCxn id="38949" idx="3"/>
              <a:endCxn id="38952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45" name="Text Box 39"/>
          <p:cNvSpPr txBox="1">
            <a:spLocks noChangeArrowheads="1"/>
          </p:cNvSpPr>
          <p:nvPr/>
        </p:nvSpPr>
        <p:spPr bwMode="auto">
          <a:xfrm>
            <a:off x="1333500" y="5486400"/>
            <a:ext cx="1168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800080"/>
                </a:solidFill>
                <a:latin typeface="Calibri" charset="0"/>
                <a:cs typeface="Calibri" charset="0"/>
              </a:rPr>
              <a:t>Host A</a:t>
            </a:r>
          </a:p>
        </p:txBody>
      </p:sp>
      <p:sp>
        <p:nvSpPr>
          <p:cNvPr id="38946" name="Text Box 40"/>
          <p:cNvSpPr txBox="1">
            <a:spLocks noChangeArrowheads="1"/>
          </p:cNvSpPr>
          <p:nvPr/>
        </p:nvSpPr>
        <p:spPr bwMode="auto">
          <a:xfrm>
            <a:off x="6753282" y="5486400"/>
            <a:ext cx="1152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800080"/>
                </a:solidFill>
                <a:latin typeface="Calibri" charset="0"/>
                <a:cs typeface="Calibri" charset="0"/>
              </a:rPr>
              <a:t>Host B</a:t>
            </a:r>
          </a:p>
        </p:txBody>
      </p:sp>
      <p:sp>
        <p:nvSpPr>
          <p:cNvPr id="38947" name="Text Box 41"/>
          <p:cNvSpPr txBox="1">
            <a:spLocks noChangeArrowheads="1"/>
          </p:cNvSpPr>
          <p:nvPr/>
        </p:nvSpPr>
        <p:spPr bwMode="auto">
          <a:xfrm>
            <a:off x="3952932" y="5486400"/>
            <a:ext cx="12096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59" tIns="44238" rIns="90059" bIns="44238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800080"/>
                </a:solidFill>
                <a:latin typeface="Calibri" charset="0"/>
                <a:cs typeface="Calibri" charset="0"/>
              </a:rPr>
              <a:t>Router</a:t>
            </a:r>
          </a:p>
        </p:txBody>
      </p:sp>
      <p:sp>
        <p:nvSpPr>
          <p:cNvPr id="38948" name="Freeform 42"/>
          <p:cNvSpPr>
            <a:spLocks/>
          </p:cNvSpPr>
          <p:nvPr/>
        </p:nvSpPr>
        <p:spPr bwMode="auto">
          <a:xfrm>
            <a:off x="2438457" y="34290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204" tIns="44309" rIns="90204" bIns="4430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8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2239"/>
            <a:ext cx="8534400" cy="1173162"/>
          </a:xfrm>
        </p:spPr>
        <p:txBody>
          <a:bodyPr/>
          <a:lstStyle/>
          <a:p>
            <a:pPr algn="ctr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Protocols and Layers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762000" y="4953001"/>
            <a:ext cx="82296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Communication between peer layers on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different systems is defined by 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protocols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477000" y="2387600"/>
            <a:ext cx="1497012" cy="431800"/>
            <a:chOff x="0" y="0"/>
            <a:chExt cx="943" cy="272"/>
          </a:xfrm>
          <a:solidFill>
            <a:srgbClr val="0000FF"/>
          </a:solidFill>
        </p:grpSpPr>
        <p:sp>
          <p:nvSpPr>
            <p:cNvPr id="5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/>
            </p:cNvSpPr>
            <p:nvPr/>
          </p:nvSpPr>
          <p:spPr bwMode="auto">
            <a:xfrm>
              <a:off x="34" y="24"/>
              <a:ext cx="873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503988" y="2847975"/>
            <a:ext cx="1497012" cy="431800"/>
            <a:chOff x="0" y="0"/>
            <a:chExt cx="943" cy="272"/>
          </a:xfrm>
          <a:solidFill>
            <a:srgbClr val="0000FF"/>
          </a:solidFill>
        </p:grpSpPr>
        <p:sp>
          <p:nvSpPr>
            <p:cNvPr id="8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7"/>
            <p:cNvSpPr>
              <a:spLocks/>
            </p:cNvSpPr>
            <p:nvPr/>
          </p:nvSpPr>
          <p:spPr bwMode="auto">
            <a:xfrm>
              <a:off x="35" y="24"/>
              <a:ext cx="75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24581" name="Group 18"/>
          <p:cNvGrpSpPr>
            <a:grpSpLocks/>
          </p:cNvGrpSpPr>
          <p:nvPr/>
        </p:nvGrpSpPr>
        <p:grpSpPr bwMode="auto">
          <a:xfrm>
            <a:off x="6503988" y="3305175"/>
            <a:ext cx="1497012" cy="428625"/>
            <a:chOff x="0" y="0"/>
            <a:chExt cx="943" cy="270"/>
          </a:xfrm>
        </p:grpSpPr>
        <p:sp>
          <p:nvSpPr>
            <p:cNvPr id="11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solidFill>
              <a:srgbClr val="114FFB"/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5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9523" algn="ctr"/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4582" name="Group 21"/>
          <p:cNvGrpSpPr>
            <a:grpSpLocks/>
          </p:cNvGrpSpPr>
          <p:nvPr/>
        </p:nvGrpSpPr>
        <p:grpSpPr bwMode="auto">
          <a:xfrm>
            <a:off x="6503988" y="3760788"/>
            <a:ext cx="1497012" cy="431800"/>
            <a:chOff x="0" y="0"/>
            <a:chExt cx="943" cy="272"/>
          </a:xfrm>
        </p:grpSpPr>
        <p:sp>
          <p:nvSpPr>
            <p:cNvPr id="14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solidFill>
              <a:srgbClr val="114FFB"/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3" name="Rectangle 23"/>
            <p:cNvSpPr>
              <a:spLocks/>
            </p:cNvSpPr>
            <p:nvPr/>
          </p:nvSpPr>
          <p:spPr bwMode="auto">
            <a:xfrm>
              <a:off x="183" y="24"/>
              <a:ext cx="6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9523" algn="ctr"/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4583" name="Group 24"/>
          <p:cNvGrpSpPr>
            <a:grpSpLocks/>
          </p:cNvGrpSpPr>
          <p:nvPr/>
        </p:nvGrpSpPr>
        <p:grpSpPr bwMode="auto">
          <a:xfrm>
            <a:off x="6503988" y="4217988"/>
            <a:ext cx="1497012" cy="430212"/>
            <a:chOff x="0" y="0"/>
            <a:chExt cx="943" cy="271"/>
          </a:xfrm>
        </p:grpSpPr>
        <p:sp>
          <p:nvSpPr>
            <p:cNvPr id="17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solidFill>
              <a:srgbClr val="114FFB"/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1" name="Rectangle 26"/>
            <p:cNvSpPr>
              <a:spLocks/>
            </p:cNvSpPr>
            <p:nvPr/>
          </p:nvSpPr>
          <p:spPr bwMode="auto">
            <a:xfrm>
              <a:off x="195" y="23"/>
              <a:ext cx="67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9523" algn="ctr"/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4584" name="Rectangle 27"/>
          <p:cNvSpPr>
            <a:spLocks/>
          </p:cNvSpPr>
          <p:nvPr/>
        </p:nvSpPr>
        <p:spPr bwMode="auto">
          <a:xfrm>
            <a:off x="8170864" y="4278313"/>
            <a:ext cx="3635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L1</a:t>
            </a:r>
          </a:p>
        </p:txBody>
      </p:sp>
      <p:sp>
        <p:nvSpPr>
          <p:cNvPr id="24585" name="Rectangle 28"/>
          <p:cNvSpPr>
            <a:spLocks/>
          </p:cNvSpPr>
          <p:nvPr/>
        </p:nvSpPr>
        <p:spPr bwMode="auto">
          <a:xfrm>
            <a:off x="8170864" y="3821113"/>
            <a:ext cx="3635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L2</a:t>
            </a:r>
          </a:p>
        </p:txBody>
      </p:sp>
      <p:sp>
        <p:nvSpPr>
          <p:cNvPr id="24586" name="Rectangle 29"/>
          <p:cNvSpPr>
            <a:spLocks/>
          </p:cNvSpPr>
          <p:nvPr/>
        </p:nvSpPr>
        <p:spPr bwMode="auto">
          <a:xfrm>
            <a:off x="8170864" y="3365557"/>
            <a:ext cx="36353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L3</a:t>
            </a:r>
          </a:p>
        </p:txBody>
      </p:sp>
      <p:sp>
        <p:nvSpPr>
          <p:cNvPr id="24587" name="Rectangle 30"/>
          <p:cNvSpPr>
            <a:spLocks/>
          </p:cNvSpPr>
          <p:nvPr/>
        </p:nvSpPr>
        <p:spPr bwMode="auto">
          <a:xfrm>
            <a:off x="8170864" y="2908357"/>
            <a:ext cx="36353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L4</a:t>
            </a:r>
          </a:p>
        </p:txBody>
      </p:sp>
      <p:sp>
        <p:nvSpPr>
          <p:cNvPr id="24588" name="Rectangle 33"/>
          <p:cNvSpPr>
            <a:spLocks/>
          </p:cNvSpPr>
          <p:nvPr/>
        </p:nvSpPr>
        <p:spPr bwMode="auto">
          <a:xfrm>
            <a:off x="8143875" y="2362257"/>
            <a:ext cx="3635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L7</a:t>
            </a:r>
          </a:p>
        </p:txBody>
      </p: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1730741" y="2387600"/>
            <a:ext cx="1497012" cy="431800"/>
            <a:chOff x="0" y="0"/>
            <a:chExt cx="943" cy="272"/>
          </a:xfrm>
          <a:solidFill>
            <a:srgbClr val="0000FF"/>
          </a:solidFill>
        </p:grpSpPr>
        <p:sp>
          <p:nvSpPr>
            <p:cNvPr id="25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Rectangle 8"/>
            <p:cNvSpPr>
              <a:spLocks/>
            </p:cNvSpPr>
            <p:nvPr/>
          </p:nvSpPr>
          <p:spPr bwMode="auto">
            <a:xfrm>
              <a:off x="34" y="24"/>
              <a:ext cx="873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1757729" y="2847975"/>
            <a:ext cx="1497012" cy="431800"/>
            <a:chOff x="0" y="0"/>
            <a:chExt cx="943" cy="272"/>
          </a:xfrm>
          <a:solidFill>
            <a:srgbClr val="0000FF"/>
          </a:solidFill>
        </p:grpSpPr>
        <p:sp>
          <p:nvSpPr>
            <p:cNvPr id="28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Rectangle 17"/>
            <p:cNvSpPr>
              <a:spLocks/>
            </p:cNvSpPr>
            <p:nvPr/>
          </p:nvSpPr>
          <p:spPr bwMode="auto">
            <a:xfrm>
              <a:off x="35" y="24"/>
              <a:ext cx="75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24591" name="Group 18"/>
          <p:cNvGrpSpPr>
            <a:grpSpLocks/>
          </p:cNvGrpSpPr>
          <p:nvPr/>
        </p:nvGrpSpPr>
        <p:grpSpPr bwMode="auto">
          <a:xfrm>
            <a:off x="1757363" y="3305175"/>
            <a:ext cx="1497012" cy="428625"/>
            <a:chOff x="0" y="0"/>
            <a:chExt cx="943" cy="270"/>
          </a:xfrm>
        </p:grpSpPr>
        <p:sp>
          <p:nvSpPr>
            <p:cNvPr id="31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solidFill>
              <a:srgbClr val="114FFB"/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09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9523" algn="ctr"/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4592" name="Group 21"/>
          <p:cNvGrpSpPr>
            <a:grpSpLocks/>
          </p:cNvGrpSpPr>
          <p:nvPr/>
        </p:nvGrpSpPr>
        <p:grpSpPr bwMode="auto">
          <a:xfrm>
            <a:off x="1757363" y="3760788"/>
            <a:ext cx="1497012" cy="431800"/>
            <a:chOff x="0" y="0"/>
            <a:chExt cx="943" cy="272"/>
          </a:xfrm>
        </p:grpSpPr>
        <p:sp>
          <p:nvSpPr>
            <p:cNvPr id="34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solidFill>
              <a:srgbClr val="114FFB"/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07" name="Rectangle 23"/>
            <p:cNvSpPr>
              <a:spLocks/>
            </p:cNvSpPr>
            <p:nvPr/>
          </p:nvSpPr>
          <p:spPr bwMode="auto">
            <a:xfrm>
              <a:off x="183" y="24"/>
              <a:ext cx="6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9523" algn="ctr"/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4593" name="Group 24"/>
          <p:cNvGrpSpPr>
            <a:grpSpLocks/>
          </p:cNvGrpSpPr>
          <p:nvPr/>
        </p:nvGrpSpPr>
        <p:grpSpPr bwMode="auto">
          <a:xfrm>
            <a:off x="1757363" y="4217988"/>
            <a:ext cx="1497012" cy="430212"/>
            <a:chOff x="0" y="0"/>
            <a:chExt cx="943" cy="271"/>
          </a:xfrm>
        </p:grpSpPr>
        <p:sp>
          <p:nvSpPr>
            <p:cNvPr id="37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solidFill>
              <a:srgbClr val="114FFB"/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05" name="Rectangle 26"/>
            <p:cNvSpPr>
              <a:spLocks/>
            </p:cNvSpPr>
            <p:nvPr/>
          </p:nvSpPr>
          <p:spPr bwMode="auto">
            <a:xfrm>
              <a:off x="195" y="23"/>
              <a:ext cx="67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9523" algn="ctr"/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4594" name="Rectangle 27"/>
          <p:cNvSpPr>
            <a:spLocks/>
          </p:cNvSpPr>
          <p:nvPr/>
        </p:nvSpPr>
        <p:spPr bwMode="auto">
          <a:xfrm>
            <a:off x="1317625" y="4306888"/>
            <a:ext cx="36353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L1</a:t>
            </a:r>
          </a:p>
        </p:txBody>
      </p:sp>
      <p:sp>
        <p:nvSpPr>
          <p:cNvPr id="24595" name="Rectangle 28"/>
          <p:cNvSpPr>
            <a:spLocks/>
          </p:cNvSpPr>
          <p:nvPr/>
        </p:nvSpPr>
        <p:spPr bwMode="auto">
          <a:xfrm>
            <a:off x="1317625" y="3849688"/>
            <a:ext cx="36353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L2</a:t>
            </a:r>
          </a:p>
        </p:txBody>
      </p:sp>
      <p:sp>
        <p:nvSpPr>
          <p:cNvPr id="24596" name="Rectangle 29"/>
          <p:cNvSpPr>
            <a:spLocks/>
          </p:cNvSpPr>
          <p:nvPr/>
        </p:nvSpPr>
        <p:spPr bwMode="auto">
          <a:xfrm>
            <a:off x="1317625" y="3394132"/>
            <a:ext cx="3635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L3</a:t>
            </a:r>
          </a:p>
        </p:txBody>
      </p:sp>
      <p:sp>
        <p:nvSpPr>
          <p:cNvPr id="24597" name="Rectangle 30"/>
          <p:cNvSpPr>
            <a:spLocks/>
          </p:cNvSpPr>
          <p:nvPr/>
        </p:nvSpPr>
        <p:spPr bwMode="auto">
          <a:xfrm>
            <a:off x="1317625" y="2936932"/>
            <a:ext cx="3635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L4</a:t>
            </a:r>
          </a:p>
        </p:txBody>
      </p:sp>
      <p:sp>
        <p:nvSpPr>
          <p:cNvPr id="24598" name="Rectangle 33"/>
          <p:cNvSpPr>
            <a:spLocks/>
          </p:cNvSpPr>
          <p:nvPr/>
        </p:nvSpPr>
        <p:spPr bwMode="auto">
          <a:xfrm>
            <a:off x="1290639" y="2390832"/>
            <a:ext cx="36353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325" tIns="25325" rIns="63300" bIns="25325">
            <a:spAutoFit/>
          </a:bodyPr>
          <a:lstStyle/>
          <a:p>
            <a:pPr marL="7937">
              <a:lnSpc>
                <a:spcPct val="85000"/>
              </a:lnSpc>
            </a:pPr>
            <a:r>
              <a:rPr lang="en-US" sz="1800">
                <a:latin typeface="Arial" charset="0"/>
                <a:cs typeface="Arial" charset="0"/>
                <a:sym typeface="Arial" charset="0"/>
              </a:rPr>
              <a:t>L7</a:t>
            </a:r>
          </a:p>
        </p:txBody>
      </p:sp>
      <p:cxnSp>
        <p:nvCxnSpPr>
          <p:cNvPr id="24599" name="Straight Connector 44"/>
          <p:cNvCxnSpPr>
            <a:cxnSpLocks noChangeShapeType="1"/>
          </p:cNvCxnSpPr>
          <p:nvPr/>
        </p:nvCxnSpPr>
        <p:spPr bwMode="auto">
          <a:xfrm>
            <a:off x="3248025" y="2603500"/>
            <a:ext cx="3228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Straight Connector 46"/>
          <p:cNvCxnSpPr>
            <a:cxnSpLocks noChangeShapeType="1"/>
          </p:cNvCxnSpPr>
          <p:nvPr/>
        </p:nvCxnSpPr>
        <p:spPr bwMode="auto">
          <a:xfrm>
            <a:off x="3276600" y="3048000"/>
            <a:ext cx="3228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Straight Connector 47"/>
          <p:cNvCxnSpPr>
            <a:cxnSpLocks noChangeShapeType="1"/>
          </p:cNvCxnSpPr>
          <p:nvPr/>
        </p:nvCxnSpPr>
        <p:spPr bwMode="auto">
          <a:xfrm>
            <a:off x="3276600" y="3505200"/>
            <a:ext cx="3228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Straight Connector 48"/>
          <p:cNvCxnSpPr>
            <a:cxnSpLocks noChangeShapeType="1"/>
          </p:cNvCxnSpPr>
          <p:nvPr/>
        </p:nvCxnSpPr>
        <p:spPr bwMode="auto">
          <a:xfrm>
            <a:off x="3276600" y="4038600"/>
            <a:ext cx="3228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traight Connector 49"/>
          <p:cNvCxnSpPr>
            <a:cxnSpLocks noChangeShapeType="1"/>
          </p:cNvCxnSpPr>
          <p:nvPr/>
        </p:nvCxnSpPr>
        <p:spPr bwMode="auto">
          <a:xfrm>
            <a:off x="3276600" y="4419600"/>
            <a:ext cx="3228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131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1173163"/>
          </a:xfrm>
        </p:spPr>
        <p:txBody>
          <a:bodyPr/>
          <a:lstStyle/>
          <a:p>
            <a:pPr algn="ctr"/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Protocols at different layers</a:t>
            </a:r>
          </a:p>
        </p:txBody>
      </p:sp>
      <p:sp>
        <p:nvSpPr>
          <p:cNvPr id="25602" name="Content Placeholder 122890"/>
          <p:cNvSpPr>
            <a:spLocks noGrp="1"/>
          </p:cNvSpPr>
          <p:nvPr>
            <p:ph idx="1"/>
          </p:nvPr>
        </p:nvSpPr>
        <p:spPr>
          <a:xfrm>
            <a:off x="533400" y="6172201"/>
            <a:ext cx="8229600" cy="796925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There is just one network-layer protocol!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>
              <a:latin typeface="Calibri" charset="0"/>
              <a:ea typeface="ＭＳ Ｐゴシック" charset="0"/>
              <a:cs typeface="Calibri" charset="0"/>
            </a:endParaRP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228600" y="1676412"/>
            <a:ext cx="8610600" cy="3979870"/>
            <a:chOff x="228600" y="1676400"/>
            <a:chExt cx="8610600" cy="3979873"/>
          </a:xfrm>
        </p:grpSpPr>
        <p:grpSp>
          <p:nvGrpSpPr>
            <p:cNvPr id="18" name="Group 6"/>
            <p:cNvGrpSpPr>
              <a:grpSpLocks/>
            </p:cNvGrpSpPr>
            <p:nvPr/>
          </p:nvGrpSpPr>
          <p:grpSpPr bwMode="auto">
            <a:xfrm>
              <a:off x="1273541" y="1676400"/>
              <a:ext cx="1497012" cy="431800"/>
              <a:chOff x="0" y="0"/>
              <a:chExt cx="943" cy="272"/>
            </a:xfrm>
            <a:solidFill>
              <a:srgbClr val="0000FF"/>
            </a:solidFill>
          </p:grpSpPr>
          <p:sp>
            <p:nvSpPr>
              <p:cNvPr id="19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Rectangle 8"/>
              <p:cNvSpPr>
                <a:spLocks/>
              </p:cNvSpPr>
              <p:nvPr/>
            </p:nvSpPr>
            <p:spPr bwMode="auto">
              <a:xfrm>
                <a:off x="34" y="24"/>
                <a:ext cx="873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1273541" y="2667000"/>
              <a:ext cx="1497012" cy="431800"/>
              <a:chOff x="0" y="0"/>
              <a:chExt cx="943" cy="272"/>
            </a:xfrm>
            <a:solidFill>
              <a:srgbClr val="0000FF"/>
            </a:solidFill>
          </p:grpSpPr>
          <p:sp>
            <p:nvSpPr>
              <p:cNvPr id="23" name="Rectangle 1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Rectangle 17"/>
              <p:cNvSpPr>
                <a:spLocks/>
              </p:cNvSpPr>
              <p:nvPr/>
            </p:nvSpPr>
            <p:spPr bwMode="auto">
              <a:xfrm>
                <a:off x="35" y="24"/>
                <a:ext cx="752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25606" name="Group 18"/>
            <p:cNvGrpSpPr>
              <a:grpSpLocks/>
            </p:cNvGrpSpPr>
            <p:nvPr/>
          </p:nvGrpSpPr>
          <p:grpSpPr bwMode="auto">
            <a:xfrm>
              <a:off x="1322388" y="3609975"/>
              <a:ext cx="1497012" cy="428625"/>
              <a:chOff x="0" y="0"/>
              <a:chExt cx="943" cy="270"/>
            </a:xfrm>
          </p:grpSpPr>
          <p:sp>
            <p:nvSpPr>
              <p:cNvPr id="29" name="Rectangle 19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6" name="Rectangle 20"/>
              <p:cNvSpPr>
                <a:spLocks/>
              </p:cNvSpPr>
              <p:nvPr/>
            </p:nvSpPr>
            <p:spPr bwMode="auto">
              <a:xfrm>
                <a:off x="140" y="23"/>
                <a:ext cx="66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9523" algn="ctr"/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25607" name="Group 21"/>
            <p:cNvGrpSpPr>
              <a:grpSpLocks/>
            </p:cNvGrpSpPr>
            <p:nvPr/>
          </p:nvGrpSpPr>
          <p:grpSpPr bwMode="auto">
            <a:xfrm>
              <a:off x="1349375" y="4368800"/>
              <a:ext cx="1497013" cy="431800"/>
              <a:chOff x="0" y="0"/>
              <a:chExt cx="943" cy="272"/>
            </a:xfrm>
          </p:grpSpPr>
          <p:sp>
            <p:nvSpPr>
              <p:cNvPr id="32" name="Rectangle 22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4" name="Rectangle 23"/>
              <p:cNvSpPr>
                <a:spLocks/>
              </p:cNvSpPr>
              <p:nvPr/>
            </p:nvSpPr>
            <p:spPr bwMode="auto">
              <a:xfrm>
                <a:off x="183" y="24"/>
                <a:ext cx="69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9523" algn="ctr"/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25608" name="Group 24"/>
            <p:cNvGrpSpPr>
              <a:grpSpLocks/>
            </p:cNvGrpSpPr>
            <p:nvPr/>
          </p:nvGrpSpPr>
          <p:grpSpPr bwMode="auto">
            <a:xfrm>
              <a:off x="1349375" y="5132388"/>
              <a:ext cx="1497013" cy="430212"/>
              <a:chOff x="0" y="0"/>
              <a:chExt cx="943" cy="271"/>
            </a:xfrm>
          </p:grpSpPr>
          <p:sp>
            <p:nvSpPr>
              <p:cNvPr id="35" name="Rectangle 25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2" name="Rectangle 26"/>
              <p:cNvSpPr>
                <a:spLocks/>
              </p:cNvSpPr>
              <p:nvPr/>
            </p:nvSpPr>
            <p:spPr bwMode="auto">
              <a:xfrm>
                <a:off x="195" y="23"/>
                <a:ext cx="67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9523" algn="ctr"/>
                <a:r>
                  <a:rPr lang="en-US" sz="18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25609" name="Rectangle 27"/>
            <p:cNvSpPr>
              <a:spLocks/>
            </p:cNvSpPr>
            <p:nvPr/>
          </p:nvSpPr>
          <p:spPr bwMode="auto">
            <a:xfrm>
              <a:off x="914033" y="5221288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latin typeface="Arial" charset="0"/>
                  <a:cs typeface="Arial" charset="0"/>
                  <a:sym typeface="Arial" charset="0"/>
                </a:rPr>
                <a:t>L1</a:t>
              </a:r>
            </a:p>
          </p:txBody>
        </p:sp>
        <p:sp>
          <p:nvSpPr>
            <p:cNvPr id="25610" name="Rectangle 28"/>
            <p:cNvSpPr>
              <a:spLocks/>
            </p:cNvSpPr>
            <p:nvPr/>
          </p:nvSpPr>
          <p:spPr bwMode="auto">
            <a:xfrm>
              <a:off x="914033" y="4457700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latin typeface="Arial" charset="0"/>
                  <a:cs typeface="Arial" charset="0"/>
                  <a:sym typeface="Arial" charset="0"/>
                </a:rPr>
                <a:t>L2</a:t>
              </a:r>
            </a:p>
          </p:txBody>
        </p:sp>
        <p:sp>
          <p:nvSpPr>
            <p:cNvPr id="25611" name="Rectangle 29"/>
            <p:cNvSpPr>
              <a:spLocks/>
            </p:cNvSpPr>
            <p:nvPr/>
          </p:nvSpPr>
          <p:spPr bwMode="auto">
            <a:xfrm>
              <a:off x="887048" y="3698875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latin typeface="Arial" charset="0"/>
                  <a:cs typeface="Arial" charset="0"/>
                  <a:sym typeface="Arial" charset="0"/>
                </a:rPr>
                <a:t>L3</a:t>
              </a:r>
            </a:p>
          </p:txBody>
        </p:sp>
        <p:sp>
          <p:nvSpPr>
            <p:cNvPr id="25612" name="Rectangle 30"/>
            <p:cNvSpPr>
              <a:spLocks/>
            </p:cNvSpPr>
            <p:nvPr/>
          </p:nvSpPr>
          <p:spPr bwMode="auto">
            <a:xfrm>
              <a:off x="837834" y="2754313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latin typeface="Arial" charset="0"/>
                  <a:cs typeface="Arial" charset="0"/>
                  <a:sym typeface="Arial" charset="0"/>
                </a:rPr>
                <a:t>L4</a:t>
              </a:r>
            </a:p>
          </p:txBody>
        </p:sp>
        <p:sp>
          <p:nvSpPr>
            <p:cNvPr id="25613" name="Rectangle 33"/>
            <p:cNvSpPr>
              <a:spLocks/>
            </p:cNvSpPr>
            <p:nvPr/>
          </p:nvSpPr>
          <p:spPr bwMode="auto">
            <a:xfrm>
              <a:off x="837834" y="1752600"/>
              <a:ext cx="359141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rIns="63493" bIns="25400">
              <a:spAutoFit/>
            </a:bodyPr>
            <a:lstStyle/>
            <a:p>
              <a:pPr marL="7937">
                <a:lnSpc>
                  <a:spcPct val="85000"/>
                </a:lnSpc>
              </a:pPr>
              <a:r>
                <a:rPr lang="en-US" sz="1800">
                  <a:latin typeface="Arial" charset="0"/>
                  <a:cs typeface="Arial" charset="0"/>
                  <a:sym typeface="Arial" charset="0"/>
                </a:rPr>
                <a:t>L7</a:t>
              </a:r>
            </a:p>
          </p:txBody>
        </p:sp>
        <p:grpSp>
          <p:nvGrpSpPr>
            <p:cNvPr id="42" name="Group 6"/>
            <p:cNvGrpSpPr>
              <a:grpSpLocks/>
            </p:cNvGrpSpPr>
            <p:nvPr/>
          </p:nvGrpSpPr>
          <p:grpSpPr bwMode="auto">
            <a:xfrm>
              <a:off x="4114800" y="1676400"/>
              <a:ext cx="9906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43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Rectangle 8"/>
              <p:cNvSpPr>
                <a:spLocks/>
              </p:cNvSpPr>
              <p:nvPr/>
            </p:nvSpPr>
            <p:spPr bwMode="auto">
              <a:xfrm>
                <a:off x="105" y="25"/>
                <a:ext cx="730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SMTP</a:t>
                </a:r>
              </a:p>
            </p:txBody>
          </p:sp>
        </p:grpSp>
        <p:grpSp>
          <p:nvGrpSpPr>
            <p:cNvPr id="45" name="Group 6"/>
            <p:cNvGrpSpPr>
              <a:grpSpLocks/>
            </p:cNvGrpSpPr>
            <p:nvPr/>
          </p:nvGrpSpPr>
          <p:grpSpPr bwMode="auto">
            <a:xfrm>
              <a:off x="5334000" y="1701800"/>
              <a:ext cx="9144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46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Rectangle 8"/>
              <p:cNvSpPr>
                <a:spLocks/>
              </p:cNvSpPr>
              <p:nvPr/>
            </p:nvSpPr>
            <p:spPr bwMode="auto">
              <a:xfrm>
                <a:off x="34" y="25"/>
                <a:ext cx="751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HTTP</a:t>
                </a:r>
              </a:p>
            </p:txBody>
          </p:sp>
        </p:grpSp>
        <p:grpSp>
          <p:nvGrpSpPr>
            <p:cNvPr id="48" name="Group 6"/>
            <p:cNvGrpSpPr>
              <a:grpSpLocks/>
            </p:cNvGrpSpPr>
            <p:nvPr/>
          </p:nvGrpSpPr>
          <p:grpSpPr bwMode="auto">
            <a:xfrm>
              <a:off x="6477000" y="17018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49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Rectangle 8"/>
              <p:cNvSpPr>
                <a:spLocks/>
              </p:cNvSpPr>
              <p:nvPr/>
            </p:nvSpPr>
            <p:spPr bwMode="auto">
              <a:xfrm>
                <a:off x="89" y="25"/>
                <a:ext cx="764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DNS</a:t>
                </a:r>
              </a:p>
            </p:txBody>
          </p:sp>
        </p:grpSp>
        <p:grpSp>
          <p:nvGrpSpPr>
            <p:cNvPr id="51" name="Group 6"/>
            <p:cNvGrpSpPr>
              <a:grpSpLocks/>
            </p:cNvGrpSpPr>
            <p:nvPr/>
          </p:nvGrpSpPr>
          <p:grpSpPr bwMode="auto">
            <a:xfrm>
              <a:off x="7391400" y="17018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52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Rectangle 8"/>
              <p:cNvSpPr>
                <a:spLocks/>
              </p:cNvSpPr>
              <p:nvPr/>
            </p:nvSpPr>
            <p:spPr bwMode="auto">
              <a:xfrm>
                <a:off x="106" y="25"/>
                <a:ext cx="727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NTP</a:t>
                </a:r>
              </a:p>
            </p:txBody>
          </p:sp>
        </p:grpSp>
        <p:grpSp>
          <p:nvGrpSpPr>
            <p:cNvPr id="55" name="Group 6"/>
            <p:cNvGrpSpPr>
              <a:grpSpLocks/>
            </p:cNvGrpSpPr>
            <p:nvPr/>
          </p:nvGrpSpPr>
          <p:grpSpPr bwMode="auto">
            <a:xfrm>
              <a:off x="4876800" y="27432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56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Rectangle 8"/>
              <p:cNvSpPr>
                <a:spLocks/>
              </p:cNvSpPr>
              <p:nvPr/>
            </p:nvSpPr>
            <p:spPr bwMode="auto">
              <a:xfrm>
                <a:off x="106" y="25"/>
                <a:ext cx="727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TCP</a:t>
                </a:r>
              </a:p>
            </p:txBody>
          </p:sp>
        </p:grpSp>
        <p:grpSp>
          <p:nvGrpSpPr>
            <p:cNvPr id="58" name="Group 6"/>
            <p:cNvGrpSpPr>
              <a:grpSpLocks/>
            </p:cNvGrpSpPr>
            <p:nvPr/>
          </p:nvGrpSpPr>
          <p:grpSpPr bwMode="auto">
            <a:xfrm>
              <a:off x="6629400" y="27432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59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Rectangle 8"/>
              <p:cNvSpPr>
                <a:spLocks/>
              </p:cNvSpPr>
              <p:nvPr/>
            </p:nvSpPr>
            <p:spPr bwMode="auto">
              <a:xfrm>
                <a:off x="90" y="25"/>
                <a:ext cx="759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UDP</a:t>
                </a:r>
              </a:p>
            </p:txBody>
          </p:sp>
        </p:grpSp>
        <p:grpSp>
          <p:nvGrpSpPr>
            <p:cNvPr id="61" name="Group 6"/>
            <p:cNvGrpSpPr>
              <a:grpSpLocks/>
            </p:cNvGrpSpPr>
            <p:nvPr/>
          </p:nvGrpSpPr>
          <p:grpSpPr bwMode="auto">
            <a:xfrm>
              <a:off x="5867400" y="35814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62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Rectangle 8"/>
              <p:cNvSpPr>
                <a:spLocks/>
              </p:cNvSpPr>
              <p:nvPr/>
            </p:nvSpPr>
            <p:spPr bwMode="auto">
              <a:xfrm>
                <a:off x="256" y="25"/>
                <a:ext cx="425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IP</a:t>
                </a:r>
              </a:p>
            </p:txBody>
          </p:sp>
        </p:grpSp>
        <p:grpSp>
          <p:nvGrpSpPr>
            <p:cNvPr id="64" name="Group 6"/>
            <p:cNvGrpSpPr>
              <a:grpSpLocks/>
            </p:cNvGrpSpPr>
            <p:nvPr/>
          </p:nvGrpSpPr>
          <p:grpSpPr bwMode="auto">
            <a:xfrm>
              <a:off x="4724561" y="4419600"/>
              <a:ext cx="1371276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65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Rectangle 8"/>
              <p:cNvSpPr>
                <a:spLocks/>
              </p:cNvSpPr>
              <p:nvPr/>
            </p:nvSpPr>
            <p:spPr bwMode="auto">
              <a:xfrm>
                <a:off x="-191" y="25"/>
                <a:ext cx="1319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Ethernet</a:t>
                </a:r>
              </a:p>
            </p:txBody>
          </p:sp>
        </p:grpSp>
        <p:grpSp>
          <p:nvGrpSpPr>
            <p:cNvPr id="67" name="Group 6"/>
            <p:cNvGrpSpPr>
              <a:grpSpLocks/>
            </p:cNvGrpSpPr>
            <p:nvPr/>
          </p:nvGrpSpPr>
          <p:grpSpPr bwMode="auto">
            <a:xfrm>
              <a:off x="6248400" y="4419600"/>
              <a:ext cx="914400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68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Rectangle 8"/>
              <p:cNvSpPr>
                <a:spLocks/>
              </p:cNvSpPr>
              <p:nvPr/>
            </p:nvSpPr>
            <p:spPr bwMode="auto">
              <a:xfrm>
                <a:off x="-154" y="25"/>
                <a:ext cx="1240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FDDI</a:t>
                </a:r>
              </a:p>
            </p:txBody>
          </p:sp>
        </p:grpSp>
        <p:grpSp>
          <p:nvGrpSpPr>
            <p:cNvPr id="70" name="Group 6"/>
            <p:cNvGrpSpPr>
              <a:grpSpLocks/>
            </p:cNvGrpSpPr>
            <p:nvPr/>
          </p:nvGrpSpPr>
          <p:grpSpPr bwMode="auto">
            <a:xfrm>
              <a:off x="7315200" y="4419600"/>
              <a:ext cx="914400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71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Rectangle 8"/>
              <p:cNvSpPr>
                <a:spLocks/>
              </p:cNvSpPr>
              <p:nvPr/>
            </p:nvSpPr>
            <p:spPr bwMode="auto">
              <a:xfrm>
                <a:off x="-79" y="25"/>
                <a:ext cx="1090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PPP</a:t>
                </a:r>
              </a:p>
            </p:txBody>
          </p:sp>
        </p:grpSp>
        <p:grpSp>
          <p:nvGrpSpPr>
            <p:cNvPr id="73" name="Group 6"/>
            <p:cNvGrpSpPr>
              <a:grpSpLocks/>
            </p:cNvGrpSpPr>
            <p:nvPr/>
          </p:nvGrpSpPr>
          <p:grpSpPr bwMode="auto">
            <a:xfrm>
              <a:off x="4114800" y="5181600"/>
              <a:ext cx="1218876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74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Rectangle 8"/>
              <p:cNvSpPr>
                <a:spLocks/>
              </p:cNvSpPr>
              <p:nvPr/>
            </p:nvSpPr>
            <p:spPr bwMode="auto">
              <a:xfrm>
                <a:off x="-140" y="25"/>
                <a:ext cx="1216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optical</a:t>
                </a:r>
              </a:p>
            </p:txBody>
          </p:sp>
        </p:grpSp>
        <p:grpSp>
          <p:nvGrpSpPr>
            <p:cNvPr id="76" name="Group 6"/>
            <p:cNvGrpSpPr>
              <a:grpSpLocks/>
            </p:cNvGrpSpPr>
            <p:nvPr/>
          </p:nvGrpSpPr>
          <p:grpSpPr bwMode="auto">
            <a:xfrm>
              <a:off x="5486239" y="5181600"/>
              <a:ext cx="914400" cy="474673"/>
              <a:chOff x="-377" y="0"/>
              <a:chExt cx="1697" cy="299"/>
            </a:xfrm>
            <a:solidFill>
              <a:srgbClr val="008000"/>
            </a:solidFill>
          </p:grpSpPr>
          <p:sp>
            <p:nvSpPr>
              <p:cNvPr id="77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Rectangle 8"/>
              <p:cNvSpPr>
                <a:spLocks/>
              </p:cNvSpPr>
              <p:nvPr/>
            </p:nvSpPr>
            <p:spPr bwMode="auto">
              <a:xfrm>
                <a:off x="-277" y="95"/>
                <a:ext cx="1511" cy="2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copper</a:t>
                </a:r>
              </a:p>
            </p:txBody>
          </p:sp>
        </p:grpSp>
        <p:grpSp>
          <p:nvGrpSpPr>
            <p:cNvPr id="79" name="Group 6"/>
            <p:cNvGrpSpPr>
              <a:grpSpLocks/>
            </p:cNvGrpSpPr>
            <p:nvPr/>
          </p:nvGrpSpPr>
          <p:grpSpPr bwMode="auto">
            <a:xfrm>
              <a:off x="6553039" y="5181600"/>
              <a:ext cx="914401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80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Rectangle 8"/>
              <p:cNvSpPr>
                <a:spLocks/>
              </p:cNvSpPr>
              <p:nvPr/>
            </p:nvSpPr>
            <p:spPr bwMode="auto">
              <a:xfrm>
                <a:off x="-235" y="26"/>
                <a:ext cx="1288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8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radio</a:t>
                </a:r>
              </a:p>
            </p:txBody>
          </p:sp>
        </p:grpSp>
        <p:grpSp>
          <p:nvGrpSpPr>
            <p:cNvPr id="82" name="Group 6"/>
            <p:cNvGrpSpPr>
              <a:grpSpLocks/>
            </p:cNvGrpSpPr>
            <p:nvPr/>
          </p:nvGrpSpPr>
          <p:grpSpPr bwMode="auto">
            <a:xfrm>
              <a:off x="7543800" y="5181600"/>
              <a:ext cx="914400" cy="474673"/>
              <a:chOff x="-377" y="0"/>
              <a:chExt cx="1697" cy="299"/>
            </a:xfrm>
            <a:solidFill>
              <a:srgbClr val="008000"/>
            </a:solidFill>
          </p:grpSpPr>
          <p:sp>
            <p:nvSpPr>
              <p:cNvPr id="83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4" name="Rectangle 8"/>
              <p:cNvSpPr>
                <a:spLocks/>
              </p:cNvSpPr>
              <p:nvPr/>
            </p:nvSpPr>
            <p:spPr bwMode="auto">
              <a:xfrm>
                <a:off x="-99" y="95"/>
                <a:ext cx="1257" cy="2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PSTN</a:t>
                </a:r>
              </a:p>
            </p:txBody>
          </p:sp>
        </p:grpSp>
        <p:cxnSp>
          <p:nvCxnSpPr>
            <p:cNvPr id="25628" name="Straight Arrow Connector 2"/>
            <p:cNvCxnSpPr>
              <a:cxnSpLocks noChangeShapeType="1"/>
            </p:cNvCxnSpPr>
            <p:nvPr/>
          </p:nvCxnSpPr>
          <p:spPr bwMode="auto">
            <a:xfrm>
              <a:off x="4610100" y="2108200"/>
              <a:ext cx="6477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84"/>
            <p:cNvCxnSpPr>
              <a:cxnSpLocks noChangeShapeType="1"/>
            </p:cNvCxnSpPr>
            <p:nvPr/>
          </p:nvCxnSpPr>
          <p:spPr bwMode="auto">
            <a:xfrm flipH="1">
              <a:off x="5257800" y="2133600"/>
              <a:ext cx="5334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85"/>
            <p:cNvCxnSpPr>
              <a:cxnSpLocks noChangeShapeType="1"/>
            </p:cNvCxnSpPr>
            <p:nvPr/>
          </p:nvCxnSpPr>
          <p:spPr bwMode="auto">
            <a:xfrm flipH="1">
              <a:off x="7010400" y="2133600"/>
              <a:ext cx="762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Straight Arrow Connector 88"/>
            <p:cNvCxnSpPr>
              <a:cxnSpLocks noChangeShapeType="1"/>
            </p:cNvCxnSpPr>
            <p:nvPr/>
          </p:nvCxnSpPr>
          <p:spPr bwMode="auto">
            <a:xfrm>
              <a:off x="6858000" y="2133600"/>
              <a:ext cx="1524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Straight Arrow Connector 91"/>
            <p:cNvCxnSpPr>
              <a:cxnSpLocks noChangeShapeType="1"/>
            </p:cNvCxnSpPr>
            <p:nvPr/>
          </p:nvCxnSpPr>
          <p:spPr bwMode="auto">
            <a:xfrm>
              <a:off x="5257800" y="3175000"/>
              <a:ext cx="83820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Straight Arrow Connector 93"/>
            <p:cNvCxnSpPr>
              <a:cxnSpLocks noChangeShapeType="1"/>
            </p:cNvCxnSpPr>
            <p:nvPr/>
          </p:nvCxnSpPr>
          <p:spPr bwMode="auto">
            <a:xfrm flipH="1">
              <a:off x="6245225" y="3200400"/>
              <a:ext cx="765175" cy="4206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4" name="Straight Arrow Connector 99"/>
            <p:cNvCxnSpPr>
              <a:cxnSpLocks noChangeShapeType="1"/>
            </p:cNvCxnSpPr>
            <p:nvPr/>
          </p:nvCxnSpPr>
          <p:spPr bwMode="auto">
            <a:xfrm flipH="1">
              <a:off x="5410200" y="40386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5" name="Straight Arrow Connector 101"/>
            <p:cNvCxnSpPr>
              <a:cxnSpLocks noChangeShapeType="1"/>
            </p:cNvCxnSpPr>
            <p:nvPr/>
          </p:nvCxnSpPr>
          <p:spPr bwMode="auto">
            <a:xfrm>
              <a:off x="6248400" y="4013200"/>
              <a:ext cx="454025" cy="446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Straight Arrow Connector 104"/>
            <p:cNvCxnSpPr>
              <a:cxnSpLocks noChangeShapeType="1"/>
            </p:cNvCxnSpPr>
            <p:nvPr/>
          </p:nvCxnSpPr>
          <p:spPr bwMode="auto">
            <a:xfrm>
              <a:off x="6248400" y="4013200"/>
              <a:ext cx="1520825" cy="446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7" name="Straight Connector 122894"/>
            <p:cNvCxnSpPr>
              <a:cxnSpLocks noChangeShapeType="1"/>
            </p:cNvCxnSpPr>
            <p:nvPr/>
          </p:nvCxnSpPr>
          <p:spPr bwMode="auto">
            <a:xfrm>
              <a:off x="228600" y="2362200"/>
              <a:ext cx="8610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8" name="Straight Connector 117"/>
            <p:cNvCxnSpPr>
              <a:cxnSpLocks noChangeShapeType="1"/>
            </p:cNvCxnSpPr>
            <p:nvPr/>
          </p:nvCxnSpPr>
          <p:spPr bwMode="auto">
            <a:xfrm>
              <a:off x="228600" y="3429000"/>
              <a:ext cx="8610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Straight Connector 118"/>
            <p:cNvCxnSpPr>
              <a:cxnSpLocks noChangeShapeType="1"/>
            </p:cNvCxnSpPr>
            <p:nvPr/>
          </p:nvCxnSpPr>
          <p:spPr bwMode="auto">
            <a:xfrm>
              <a:off x="228600" y="4267200"/>
              <a:ext cx="8610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0" name="Straight Connector 119"/>
            <p:cNvCxnSpPr>
              <a:cxnSpLocks noChangeShapeType="1"/>
            </p:cNvCxnSpPr>
            <p:nvPr/>
          </p:nvCxnSpPr>
          <p:spPr bwMode="auto">
            <a:xfrm>
              <a:off x="228600" y="5029200"/>
              <a:ext cx="8610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96013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-160338" y="3884670"/>
            <a:ext cx="9304338" cy="892175"/>
          </a:xfrm>
          <a:prstGeom prst="rect">
            <a:avLst/>
          </a:prstGeom>
          <a:solidFill>
            <a:srgbClr val="FFD479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9526" y="1098550"/>
            <a:ext cx="9170988" cy="928688"/>
          </a:xfrm>
          <a:prstGeom prst="rect">
            <a:avLst/>
          </a:prstGeom>
          <a:solidFill>
            <a:srgbClr val="0096FF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-223838" y="2027295"/>
            <a:ext cx="9377363" cy="928687"/>
          </a:xfrm>
          <a:prstGeom prst="rect">
            <a:avLst/>
          </a:prstGeom>
          <a:solidFill>
            <a:srgbClr val="942193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-223838" y="2955925"/>
            <a:ext cx="9377363" cy="928688"/>
          </a:xfrm>
          <a:prstGeom prst="rect">
            <a:avLst/>
          </a:prstGeom>
          <a:solidFill>
            <a:srgbClr val="008F00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-84138" y="4768850"/>
            <a:ext cx="9304338" cy="88423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758" name="Shape 443"/>
          <p:cNvSpPr>
            <a:spLocks noChangeArrowheads="1"/>
          </p:cNvSpPr>
          <p:nvPr/>
        </p:nvSpPr>
        <p:spPr bwMode="auto">
          <a:xfrm>
            <a:off x="152400" y="1447800"/>
            <a:ext cx="6318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05" tIns="35605" rIns="35605" bIns="35605" anchor="ctr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Arial" charset="0"/>
                <a:sym typeface="Calibri" charset="0"/>
              </a:rPr>
              <a:t>App</a:t>
            </a:r>
          </a:p>
        </p:txBody>
      </p:sp>
      <p:sp>
        <p:nvSpPr>
          <p:cNvPr id="74759" name="Shape 444"/>
          <p:cNvSpPr>
            <a:spLocks noChangeArrowheads="1"/>
          </p:cNvSpPr>
          <p:nvPr/>
        </p:nvSpPr>
        <p:spPr bwMode="auto">
          <a:xfrm>
            <a:off x="76200" y="2378076"/>
            <a:ext cx="13795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05" tIns="35605" rIns="35605" bIns="35605" anchor="ctr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Arial" charset="0"/>
                <a:sym typeface="Calibri" charset="0"/>
              </a:rPr>
              <a:t>Transport</a:t>
            </a:r>
          </a:p>
        </p:txBody>
      </p:sp>
      <p:sp>
        <p:nvSpPr>
          <p:cNvPr id="74760" name="Shape 445"/>
          <p:cNvSpPr>
            <a:spLocks noChangeArrowheads="1"/>
          </p:cNvSpPr>
          <p:nvPr/>
        </p:nvSpPr>
        <p:spPr bwMode="auto">
          <a:xfrm>
            <a:off x="-381000" y="3216276"/>
            <a:ext cx="16748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05" tIns="35605" rIns="35605" bIns="35605" anchor="ctr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Arial" charset="0"/>
                <a:sym typeface="Calibri" charset="0"/>
              </a:rPr>
              <a:t>Network</a:t>
            </a:r>
          </a:p>
        </p:txBody>
      </p:sp>
      <p:sp>
        <p:nvSpPr>
          <p:cNvPr id="74761" name="Shape 446"/>
          <p:cNvSpPr>
            <a:spLocks noChangeArrowheads="1"/>
          </p:cNvSpPr>
          <p:nvPr/>
        </p:nvSpPr>
        <p:spPr bwMode="auto">
          <a:xfrm>
            <a:off x="228600" y="4084639"/>
            <a:ext cx="6365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05" tIns="35605" rIns="35605" bIns="35605" anchor="ctr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74762" name="Shape 447"/>
          <p:cNvSpPr>
            <a:spLocks noChangeArrowheads="1"/>
          </p:cNvSpPr>
          <p:nvPr/>
        </p:nvSpPr>
        <p:spPr bwMode="auto">
          <a:xfrm>
            <a:off x="152402" y="4935539"/>
            <a:ext cx="12176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05" tIns="35605" rIns="35605" bIns="35605" anchor="ctr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Arial" charset="0"/>
                <a:sym typeface="Calibri" charset="0"/>
              </a:rPr>
              <a:t>Physical</a:t>
            </a:r>
          </a:p>
        </p:txBody>
      </p:sp>
      <p:sp>
        <p:nvSpPr>
          <p:cNvPr id="449" name="Shape 449"/>
          <p:cNvSpPr/>
          <p:nvPr/>
        </p:nvSpPr>
        <p:spPr>
          <a:xfrm>
            <a:off x="1600200" y="1066801"/>
            <a:ext cx="2286000" cy="4554538"/>
          </a:xfrm>
          <a:prstGeom prst="roundRect">
            <a:avLst>
              <a:gd name="adj" fmla="val 4202"/>
            </a:avLst>
          </a:prstGeom>
          <a:ln w="635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76401" y="4114800"/>
            <a:ext cx="2133600" cy="482600"/>
            <a:chOff x="1676400" y="4114800"/>
            <a:chExt cx="2133600" cy="482203"/>
          </a:xfrm>
        </p:grpSpPr>
        <p:sp>
          <p:nvSpPr>
            <p:cNvPr id="440" name="Shape 440"/>
            <p:cNvSpPr/>
            <p:nvPr/>
          </p:nvSpPr>
          <p:spPr>
            <a:xfrm>
              <a:off x="2601913" y="4114800"/>
              <a:ext cx="446087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824" name="Shape 439"/>
            <p:cNvSpPr>
              <a:spLocks noChangeArrowheads="1"/>
            </p:cNvSpPr>
            <p:nvPr/>
          </p:nvSpPr>
          <p:spPr bwMode="auto">
            <a:xfrm>
              <a:off x="3048000" y="4114800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  <p:sp>
          <p:nvSpPr>
            <p:cNvPr id="22" name="Shape 440"/>
            <p:cNvSpPr/>
            <p:nvPr/>
          </p:nvSpPr>
          <p:spPr>
            <a:xfrm>
              <a:off x="2144713" y="4114800"/>
              <a:ext cx="446087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n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" name="Shape 440"/>
            <p:cNvSpPr/>
            <p:nvPr/>
          </p:nvSpPr>
          <p:spPr>
            <a:xfrm>
              <a:off x="1676400" y="4114800"/>
              <a:ext cx="457200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l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4" name="Shape 449"/>
          <p:cNvSpPr/>
          <p:nvPr/>
        </p:nvSpPr>
        <p:spPr>
          <a:xfrm>
            <a:off x="6781800" y="1066801"/>
            <a:ext cx="2286000" cy="4554538"/>
          </a:xfrm>
          <a:prstGeom prst="roundRect">
            <a:avLst>
              <a:gd name="adj" fmla="val 4202"/>
            </a:avLst>
          </a:prstGeom>
          <a:ln w="635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Shape 450"/>
          <p:cNvSpPr/>
          <p:nvPr/>
        </p:nvSpPr>
        <p:spPr>
          <a:xfrm>
            <a:off x="4191000" y="2971800"/>
            <a:ext cx="2286000" cy="2630488"/>
          </a:xfrm>
          <a:prstGeom prst="roundRect">
            <a:avLst>
              <a:gd name="adj" fmla="val 7772"/>
            </a:avLst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767" name="Shape 447"/>
          <p:cNvSpPr>
            <a:spLocks noChangeArrowheads="1"/>
          </p:cNvSpPr>
          <p:nvPr/>
        </p:nvSpPr>
        <p:spPr bwMode="auto">
          <a:xfrm>
            <a:off x="2362257" y="5638800"/>
            <a:ext cx="7524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05" tIns="35605" rIns="35605" bIns="35605" anchor="ctr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Arial" charset="0"/>
                <a:sym typeface="Calibri" charset="0"/>
              </a:rPr>
              <a:t>Alice</a:t>
            </a:r>
          </a:p>
        </p:txBody>
      </p:sp>
      <p:sp>
        <p:nvSpPr>
          <p:cNvPr id="74768" name="Shape 447"/>
          <p:cNvSpPr>
            <a:spLocks noChangeArrowheads="1"/>
          </p:cNvSpPr>
          <p:nvPr/>
        </p:nvSpPr>
        <p:spPr bwMode="auto">
          <a:xfrm>
            <a:off x="7686732" y="5654675"/>
            <a:ext cx="619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05" tIns="35605" rIns="35605" bIns="35605" anchor="ctr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Arial" charset="0"/>
                <a:sym typeface="Calibri" charset="0"/>
              </a:rPr>
              <a:t>Bob</a:t>
            </a:r>
          </a:p>
        </p:txBody>
      </p:sp>
      <p:sp>
        <p:nvSpPr>
          <p:cNvPr id="74769" name="Shape 447"/>
          <p:cNvSpPr>
            <a:spLocks noChangeArrowheads="1"/>
          </p:cNvSpPr>
          <p:nvPr/>
        </p:nvSpPr>
        <p:spPr bwMode="auto">
          <a:xfrm>
            <a:off x="4876857" y="5638800"/>
            <a:ext cx="9953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05" tIns="35605" rIns="35605" bIns="35605" anchor="ctr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Arial" charset="0"/>
                <a:sym typeface="Calibri" charset="0"/>
              </a:rPr>
              <a:t>Router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44713" y="3200400"/>
            <a:ext cx="1665287" cy="482600"/>
            <a:chOff x="2144316" y="3200400"/>
            <a:chExt cx="1665684" cy="482203"/>
          </a:xfrm>
        </p:grpSpPr>
        <p:sp>
          <p:nvSpPr>
            <p:cNvPr id="29" name="Shape 440"/>
            <p:cNvSpPr/>
            <p:nvPr/>
          </p:nvSpPr>
          <p:spPr>
            <a:xfrm>
              <a:off x="2601625" y="3200400"/>
              <a:ext cx="446193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821" name="Shape 439"/>
            <p:cNvSpPr>
              <a:spLocks noChangeArrowheads="1"/>
            </p:cNvSpPr>
            <p:nvPr/>
          </p:nvSpPr>
          <p:spPr bwMode="auto">
            <a:xfrm>
              <a:off x="3048000" y="3200400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  <p:sp>
          <p:nvSpPr>
            <p:cNvPr id="31" name="Shape 440"/>
            <p:cNvSpPr/>
            <p:nvPr/>
          </p:nvSpPr>
          <p:spPr>
            <a:xfrm>
              <a:off x="2144316" y="3200400"/>
              <a:ext cx="446193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n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601913" y="2336800"/>
            <a:ext cx="1208087" cy="482600"/>
            <a:chOff x="2601516" y="2337197"/>
            <a:chExt cx="1208484" cy="482203"/>
          </a:xfrm>
        </p:grpSpPr>
        <p:sp>
          <p:nvSpPr>
            <p:cNvPr id="33" name="Shape 440"/>
            <p:cNvSpPr/>
            <p:nvPr/>
          </p:nvSpPr>
          <p:spPr>
            <a:xfrm>
              <a:off x="2601516" y="2337197"/>
              <a:ext cx="446234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819" name="Shape 439"/>
            <p:cNvSpPr>
              <a:spLocks noChangeArrowheads="1"/>
            </p:cNvSpPr>
            <p:nvPr/>
          </p:nvSpPr>
          <p:spPr bwMode="auto">
            <a:xfrm>
              <a:off x="3048000" y="2337197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</p:grpSp>
      <p:sp>
        <p:nvSpPr>
          <p:cNvPr id="38" name="Shape 439"/>
          <p:cNvSpPr>
            <a:spLocks noChangeArrowheads="1"/>
          </p:cNvSpPr>
          <p:nvPr/>
        </p:nvSpPr>
        <p:spPr bwMode="auto">
          <a:xfrm>
            <a:off x="3048001" y="1422400"/>
            <a:ext cx="762000" cy="482600"/>
          </a:xfrm>
          <a:prstGeom prst="rect">
            <a:avLst/>
          </a:prstGeom>
          <a:noFill/>
          <a:ln w="28575">
            <a:solidFill>
              <a:srgbClr val="0433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msg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7783514" y="2362200"/>
            <a:ext cx="1208087" cy="482600"/>
            <a:chOff x="2601516" y="2337197"/>
            <a:chExt cx="1208484" cy="482203"/>
          </a:xfrm>
        </p:grpSpPr>
        <p:sp>
          <p:nvSpPr>
            <p:cNvPr id="54" name="Shape 440"/>
            <p:cNvSpPr/>
            <p:nvPr/>
          </p:nvSpPr>
          <p:spPr>
            <a:xfrm>
              <a:off x="2601516" y="2337197"/>
              <a:ext cx="446234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817" name="Shape 439"/>
            <p:cNvSpPr>
              <a:spLocks noChangeArrowheads="1"/>
            </p:cNvSpPr>
            <p:nvPr/>
          </p:nvSpPr>
          <p:spPr bwMode="auto">
            <a:xfrm>
              <a:off x="3048000" y="2337197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</p:grpSp>
      <p:sp>
        <p:nvSpPr>
          <p:cNvPr id="56" name="Shape 439"/>
          <p:cNvSpPr>
            <a:spLocks noChangeArrowheads="1"/>
          </p:cNvSpPr>
          <p:nvPr/>
        </p:nvSpPr>
        <p:spPr bwMode="auto">
          <a:xfrm>
            <a:off x="8229600" y="1447800"/>
            <a:ext cx="762000" cy="482600"/>
          </a:xfrm>
          <a:prstGeom prst="rect">
            <a:avLst/>
          </a:prstGeom>
          <a:noFill/>
          <a:ln w="28575">
            <a:solidFill>
              <a:srgbClr val="0433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msg</a:t>
            </a:r>
          </a:p>
        </p:txBody>
      </p: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267200" y="4114800"/>
            <a:ext cx="2133600" cy="482600"/>
            <a:chOff x="1676400" y="4114800"/>
            <a:chExt cx="2133600" cy="482203"/>
          </a:xfrm>
        </p:grpSpPr>
        <p:sp>
          <p:nvSpPr>
            <p:cNvPr id="58" name="Shape 440"/>
            <p:cNvSpPr/>
            <p:nvPr/>
          </p:nvSpPr>
          <p:spPr>
            <a:xfrm>
              <a:off x="2601913" y="4114800"/>
              <a:ext cx="446087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813" name="Shape 439"/>
            <p:cNvSpPr>
              <a:spLocks noChangeArrowheads="1"/>
            </p:cNvSpPr>
            <p:nvPr/>
          </p:nvSpPr>
          <p:spPr bwMode="auto">
            <a:xfrm>
              <a:off x="3048000" y="4114800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  <p:sp>
          <p:nvSpPr>
            <p:cNvPr id="60" name="Shape 440"/>
            <p:cNvSpPr/>
            <p:nvPr/>
          </p:nvSpPr>
          <p:spPr>
            <a:xfrm>
              <a:off x="2144713" y="4114800"/>
              <a:ext cx="446087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n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1" name="Shape 440"/>
            <p:cNvSpPr/>
            <p:nvPr/>
          </p:nvSpPr>
          <p:spPr>
            <a:xfrm>
              <a:off x="1676400" y="4114800"/>
              <a:ext cx="457200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l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4735514" y="3200400"/>
            <a:ext cx="1665287" cy="482600"/>
            <a:chOff x="2144316" y="3200400"/>
            <a:chExt cx="1665684" cy="482203"/>
          </a:xfrm>
        </p:grpSpPr>
        <p:sp>
          <p:nvSpPr>
            <p:cNvPr id="63" name="Shape 440"/>
            <p:cNvSpPr/>
            <p:nvPr/>
          </p:nvSpPr>
          <p:spPr>
            <a:xfrm>
              <a:off x="2601625" y="3200400"/>
              <a:ext cx="446193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810" name="Shape 439"/>
            <p:cNvSpPr>
              <a:spLocks noChangeArrowheads="1"/>
            </p:cNvSpPr>
            <p:nvPr/>
          </p:nvSpPr>
          <p:spPr bwMode="auto">
            <a:xfrm>
              <a:off x="3048000" y="3200400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  <p:sp>
          <p:nvSpPr>
            <p:cNvPr id="65" name="Shape 440"/>
            <p:cNvSpPr/>
            <p:nvPr/>
          </p:nvSpPr>
          <p:spPr>
            <a:xfrm>
              <a:off x="2144316" y="3200400"/>
              <a:ext cx="446193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n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267200" y="4114800"/>
            <a:ext cx="2133600" cy="482600"/>
            <a:chOff x="1676400" y="4114800"/>
            <a:chExt cx="2133600" cy="482203"/>
          </a:xfrm>
        </p:grpSpPr>
        <p:sp>
          <p:nvSpPr>
            <p:cNvPr id="67" name="Shape 440"/>
            <p:cNvSpPr/>
            <p:nvPr/>
          </p:nvSpPr>
          <p:spPr>
            <a:xfrm>
              <a:off x="2601913" y="4114800"/>
              <a:ext cx="446087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806" name="Shape 439"/>
            <p:cNvSpPr>
              <a:spLocks noChangeArrowheads="1"/>
            </p:cNvSpPr>
            <p:nvPr/>
          </p:nvSpPr>
          <p:spPr bwMode="auto">
            <a:xfrm>
              <a:off x="3048000" y="4114800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  <p:sp>
          <p:nvSpPr>
            <p:cNvPr id="69" name="Shape 440"/>
            <p:cNvSpPr/>
            <p:nvPr/>
          </p:nvSpPr>
          <p:spPr>
            <a:xfrm>
              <a:off x="2144713" y="4114800"/>
              <a:ext cx="446087" cy="482203"/>
            </a:xfrm>
            <a:prstGeom prst="rect">
              <a:avLst/>
            </a:prstGeom>
            <a:ln w="28575" cmpd="sng">
              <a:solidFill>
                <a:srgbClr val="0000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Calibri"/>
                </a:rPr>
                <a:t>n</a:t>
              </a:r>
              <a:endParaRPr sz="1800" b="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0" name="Shape 440"/>
            <p:cNvSpPr/>
            <p:nvPr/>
          </p:nvSpPr>
          <p:spPr>
            <a:xfrm>
              <a:off x="1676400" y="4114800"/>
              <a:ext cx="457200" cy="482203"/>
            </a:xfrm>
            <a:prstGeom prst="rect">
              <a:avLst/>
            </a:prstGeom>
            <a:ln w="28575" cmpd="sng">
              <a:solidFill>
                <a:srgbClr val="FF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Calibri"/>
                </a:rPr>
                <a:t>l</a:t>
              </a:r>
              <a:endParaRPr sz="1800" b="0" baseline="-250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7315200" y="3251200"/>
            <a:ext cx="1676400" cy="482600"/>
            <a:chOff x="2133600" y="3200400"/>
            <a:chExt cx="1676400" cy="482203"/>
          </a:xfrm>
        </p:grpSpPr>
        <p:sp>
          <p:nvSpPr>
            <p:cNvPr id="90" name="Shape 440"/>
            <p:cNvSpPr/>
            <p:nvPr/>
          </p:nvSpPr>
          <p:spPr>
            <a:xfrm>
              <a:off x="2601913" y="3200400"/>
              <a:ext cx="446087" cy="482203"/>
            </a:xfrm>
            <a:prstGeom prst="rect">
              <a:avLst/>
            </a:prstGeom>
            <a:ln w="28575" cmpd="sng">
              <a:solidFill>
                <a:srgbClr val="0000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803" name="Shape 439"/>
            <p:cNvSpPr>
              <a:spLocks noChangeArrowheads="1"/>
            </p:cNvSpPr>
            <p:nvPr/>
          </p:nvSpPr>
          <p:spPr bwMode="auto">
            <a:xfrm>
              <a:off x="3048000" y="3200400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  <p:sp>
          <p:nvSpPr>
            <p:cNvPr id="92" name="Shape 440"/>
            <p:cNvSpPr/>
            <p:nvPr/>
          </p:nvSpPr>
          <p:spPr>
            <a:xfrm>
              <a:off x="2133600" y="3200400"/>
              <a:ext cx="446088" cy="482203"/>
            </a:xfrm>
            <a:prstGeom prst="rect">
              <a:avLst/>
            </a:prstGeom>
            <a:ln w="28575" cmpd="sng">
              <a:solidFill>
                <a:srgbClr val="0000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 err="1"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latin typeface="+mn-lt"/>
                  <a:ea typeface="+mn-ea"/>
                  <a:cs typeface="+mn-cs"/>
                  <a:sym typeface="Calibri"/>
                </a:rPr>
                <a:t>n</a:t>
              </a:r>
              <a:endParaRPr sz="1800" b="0" baseline="-25000" dirty="0"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779" name="Shape 594"/>
          <p:cNvSpPr>
            <a:spLocks noChangeShapeType="1"/>
          </p:cNvSpPr>
          <p:nvPr/>
        </p:nvSpPr>
        <p:spPr bwMode="auto">
          <a:xfrm>
            <a:off x="2895600" y="6324600"/>
            <a:ext cx="2133600" cy="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4" name="Shape 596"/>
          <p:cNvSpPr/>
          <p:nvPr/>
        </p:nvSpPr>
        <p:spPr>
          <a:xfrm>
            <a:off x="2438401" y="6096001"/>
            <a:ext cx="5080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5" name="Shape 614"/>
          <p:cNvSpPr/>
          <p:nvPr/>
        </p:nvSpPr>
        <p:spPr>
          <a:xfrm>
            <a:off x="5080000" y="6162732"/>
            <a:ext cx="558800" cy="4667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6" name="Shape 596"/>
          <p:cNvSpPr/>
          <p:nvPr/>
        </p:nvSpPr>
        <p:spPr>
          <a:xfrm>
            <a:off x="7721600" y="6121400"/>
            <a:ext cx="5080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783" name="Shape 594"/>
          <p:cNvSpPr>
            <a:spLocks noChangeShapeType="1"/>
          </p:cNvSpPr>
          <p:nvPr/>
        </p:nvSpPr>
        <p:spPr bwMode="auto">
          <a:xfrm>
            <a:off x="5638800" y="6324600"/>
            <a:ext cx="2133600" cy="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3429000" y="1905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3429000" y="28194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1"/>
          <p:cNvCxnSpPr>
            <a:cxnSpLocks noChangeShapeType="1"/>
          </p:cNvCxnSpPr>
          <p:nvPr/>
        </p:nvCxnSpPr>
        <p:spPr bwMode="auto">
          <a:xfrm>
            <a:off x="3429000" y="3733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102"/>
          <p:cNvCxnSpPr>
            <a:cxnSpLocks noChangeShapeType="1"/>
          </p:cNvCxnSpPr>
          <p:nvPr/>
        </p:nvCxnSpPr>
        <p:spPr bwMode="auto">
          <a:xfrm>
            <a:off x="6019800" y="3733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6858000" y="4114800"/>
            <a:ext cx="2133600" cy="482600"/>
            <a:chOff x="1676400" y="4114800"/>
            <a:chExt cx="2133600" cy="482203"/>
          </a:xfrm>
        </p:grpSpPr>
        <p:sp>
          <p:nvSpPr>
            <p:cNvPr id="105" name="Shape 440"/>
            <p:cNvSpPr/>
            <p:nvPr/>
          </p:nvSpPr>
          <p:spPr>
            <a:xfrm>
              <a:off x="2601913" y="4114800"/>
              <a:ext cx="446087" cy="482203"/>
            </a:xfrm>
            <a:prstGeom prst="rect">
              <a:avLst/>
            </a:prstGeom>
            <a:ln w="28575" cmpd="sng">
              <a:solidFill>
                <a:srgbClr val="0433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defRPr sz="1800"/>
              </a:pPr>
              <a:r>
                <a:rPr lang="en-US" sz="1800" b="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rPr>
                <a:t>t</a:t>
              </a:r>
              <a:endParaRPr sz="1800" b="0" baseline="-25000" dirty="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799" name="Shape 439"/>
            <p:cNvSpPr>
              <a:spLocks noChangeArrowheads="1"/>
            </p:cNvSpPr>
            <p:nvPr/>
          </p:nvSpPr>
          <p:spPr bwMode="auto">
            <a:xfrm>
              <a:off x="3048000" y="4114800"/>
              <a:ext cx="762000" cy="482203"/>
            </a:xfrm>
            <a:prstGeom prst="rect">
              <a:avLst/>
            </a:prstGeom>
            <a:noFill/>
            <a:ln w="28575">
              <a:solidFill>
                <a:srgbClr val="0433FF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 b="0">
                  <a:solidFill>
                    <a:srgbClr val="000000"/>
                  </a:solidFill>
                  <a:latin typeface="Calibri" charset="0"/>
                  <a:cs typeface="Calibri" charset="0"/>
                  <a:sym typeface="Calibri" charset="0"/>
                </a:rPr>
                <a:t>msg</a:t>
              </a:r>
            </a:p>
          </p:txBody>
        </p:sp>
        <p:sp>
          <p:nvSpPr>
            <p:cNvPr id="107" name="Shape 440"/>
            <p:cNvSpPr/>
            <p:nvPr/>
          </p:nvSpPr>
          <p:spPr>
            <a:xfrm>
              <a:off x="2144713" y="4114800"/>
              <a:ext cx="446087" cy="482203"/>
            </a:xfrm>
            <a:prstGeom prst="rect">
              <a:avLst/>
            </a:prstGeom>
            <a:ln w="28575" cmpd="sng">
              <a:solidFill>
                <a:srgbClr val="0000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Calibri"/>
                </a:rPr>
                <a:t>n</a:t>
              </a:r>
              <a:endParaRPr sz="1800" b="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Shape 440"/>
            <p:cNvSpPr/>
            <p:nvPr/>
          </p:nvSpPr>
          <p:spPr>
            <a:xfrm>
              <a:off x="1676400" y="4114800"/>
              <a:ext cx="457200" cy="482203"/>
            </a:xfrm>
            <a:prstGeom prst="rect">
              <a:avLst/>
            </a:prstGeom>
            <a:ln w="28575" cmpd="sng">
              <a:solidFill>
                <a:srgbClr val="FF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 sz="1800"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Calibri"/>
                </a:rPr>
                <a:t>H</a:t>
              </a:r>
              <a:r>
                <a:rPr lang="en-US" sz="1800" b="0" baseline="-25000" dirty="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Calibri"/>
                </a:rPr>
                <a:t>l</a:t>
              </a:r>
              <a:endParaRPr sz="1800" b="0" baseline="-250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09" name="Straight Arrow Connector 108"/>
          <p:cNvCxnSpPr>
            <a:cxnSpLocks noChangeShapeType="1"/>
            <a:stCxn id="74799" idx="0"/>
            <a:endCxn id="74803" idx="2"/>
          </p:cNvCxnSpPr>
          <p:nvPr/>
        </p:nvCxnSpPr>
        <p:spPr bwMode="auto">
          <a:xfrm flipV="1">
            <a:off x="8610600" y="3733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Straight Arrow Connector 111"/>
          <p:cNvCxnSpPr>
            <a:cxnSpLocks noChangeShapeType="1"/>
          </p:cNvCxnSpPr>
          <p:nvPr/>
        </p:nvCxnSpPr>
        <p:spPr bwMode="auto">
          <a:xfrm flipV="1">
            <a:off x="8610600" y="28194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V="1">
            <a:off x="8610600" y="1981201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V="1">
            <a:off x="5867400" y="3733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Elbow Connector 6"/>
          <p:cNvCxnSpPr>
            <a:cxnSpLocks noChangeShapeType="1"/>
            <a:stCxn id="440" idx="2"/>
            <a:endCxn id="67" idx="2"/>
          </p:cNvCxnSpPr>
          <p:nvPr/>
        </p:nvCxnSpPr>
        <p:spPr bwMode="auto">
          <a:xfrm rot="16200000" flipH="1">
            <a:off x="4119563" y="3302000"/>
            <a:ext cx="12700" cy="2590800"/>
          </a:xfrm>
          <a:prstGeom prst="bentConnector3">
            <a:avLst>
              <a:gd name="adj1" fmla="val 451620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Elbow Connector 74"/>
          <p:cNvCxnSpPr>
            <a:cxnSpLocks noChangeShapeType="1"/>
          </p:cNvCxnSpPr>
          <p:nvPr/>
        </p:nvCxnSpPr>
        <p:spPr bwMode="auto">
          <a:xfrm rot="16200000" flipH="1">
            <a:off x="7080250" y="3359150"/>
            <a:ext cx="12700" cy="2590800"/>
          </a:xfrm>
          <a:prstGeom prst="bentConnector3">
            <a:avLst>
              <a:gd name="adj1" fmla="val 4269282"/>
            </a:avLst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381000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Layer Encapsulation</a:t>
            </a:r>
          </a:p>
        </p:txBody>
      </p:sp>
      <p:pic>
        <p:nvPicPr>
          <p:cNvPr id="77" name="Picture 48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1"/>
            <a:ext cx="711456" cy="50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530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 animBg="1"/>
      <p:bldP spid="24" grpId="0" animBg="1"/>
      <p:bldP spid="25" grpId="0" animBg="1"/>
      <p:bldP spid="38" grpId="0" animBg="1"/>
      <p:bldP spid="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dirty="0">
                <a:solidFill>
                  <a:srgbClr val="424242"/>
                </a:solidFill>
                <a:latin typeface="Calibri" charset="0"/>
                <a:ea typeface="ＭＳ Ｐゴシック" charset="0"/>
                <a:cs typeface="Calibri" charset="0"/>
              </a:rPr>
              <a:t>Layers: pros and cons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8178800" cy="4286250"/>
          </a:xfrm>
        </p:spPr>
        <p:txBody>
          <a:bodyPr/>
          <a:lstStyle/>
          <a:p>
            <a:pPr marL="221608" indent="0">
              <a:spcBef>
                <a:spcPts val="100"/>
              </a:spcBef>
              <a:buNone/>
            </a:pPr>
            <a:r>
              <a:rPr lang="en-US" sz="3400" dirty="0">
                <a:latin typeface="Calibri" charset="0"/>
                <a:ea typeface="ＭＳ Ｐゴシック" charset="0"/>
                <a:cs typeface="Calibri" charset="0"/>
              </a:rPr>
              <a:t>Why layer?</a:t>
            </a:r>
          </a:p>
          <a:p>
            <a:pPr marL="677471" indent="-455853">
              <a:spcBef>
                <a:spcPts val="100"/>
              </a:spcBef>
            </a:pPr>
            <a:r>
              <a:rPr lang="en-US" sz="3200" dirty="0">
                <a:solidFill>
                  <a:srgbClr val="942193"/>
                </a:solidFill>
                <a:latin typeface="Calibri" charset="0"/>
                <a:ea typeface="ＭＳ Ｐゴシック" charset="0"/>
                <a:cs typeface="Calibri" charset="0"/>
              </a:rPr>
              <a:t>Reduce complexity</a:t>
            </a:r>
          </a:p>
          <a:p>
            <a:pPr marL="677471" indent="-455853">
              <a:spcBef>
                <a:spcPts val="100"/>
              </a:spcBef>
            </a:pPr>
            <a:r>
              <a:rPr lang="en-US" sz="3200" dirty="0">
                <a:solidFill>
                  <a:srgbClr val="942193"/>
                </a:solidFill>
                <a:latin typeface="Calibri" charset="0"/>
                <a:ea typeface="ＭＳ Ｐゴシック" charset="0"/>
                <a:cs typeface="Calibri" charset="0"/>
              </a:rPr>
              <a:t>Improve flexibility/innovation</a:t>
            </a:r>
          </a:p>
          <a:p>
            <a:pPr marL="815578" lvl="1" indent="0">
              <a:spcBef>
                <a:spcPts val="100"/>
              </a:spcBef>
              <a:buNone/>
            </a:pPr>
            <a:r>
              <a:rPr lang="en-US" sz="2900" dirty="0">
                <a:solidFill>
                  <a:srgbClr val="942193"/>
                </a:solidFill>
                <a:latin typeface="Calibri" charset="0"/>
                <a:ea typeface="ＭＳ Ｐゴシック" charset="0"/>
                <a:cs typeface="Calibri" charset="0"/>
              </a:rPr>
              <a:t> (Each layer can evolve independently)</a:t>
            </a:r>
          </a:p>
          <a:p>
            <a:pPr marL="221608" indent="0">
              <a:spcBef>
                <a:spcPts val="100"/>
              </a:spcBef>
              <a:buNone/>
            </a:pPr>
            <a:endParaRPr lang="en-US" sz="3400" dirty="0">
              <a:solidFill>
                <a:srgbClr val="942193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marL="12699" indent="0">
              <a:spcBef>
                <a:spcPts val="100"/>
              </a:spcBef>
              <a:buNone/>
            </a:pPr>
            <a:r>
              <a:rPr lang="en-US" sz="3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Why not layer?</a:t>
            </a:r>
          </a:p>
          <a:p>
            <a:pPr marL="582490" indent="-569844">
              <a:spcBef>
                <a:spcPts val="100"/>
              </a:spcBef>
            </a:pPr>
            <a:r>
              <a:rPr lang="en-US" sz="3200" dirty="0">
                <a:solidFill>
                  <a:srgbClr val="942193"/>
                </a:solidFill>
                <a:latin typeface="Calibri" charset="0"/>
                <a:ea typeface="ＭＳ Ｐゴシック" charset="0"/>
                <a:cs typeface="Calibri" charset="0"/>
              </a:rPr>
              <a:t>sub-optimal performance</a:t>
            </a:r>
          </a:p>
          <a:p>
            <a:pPr marL="582490" indent="-569844">
              <a:spcBef>
                <a:spcPts val="100"/>
              </a:spcBef>
            </a:pPr>
            <a:r>
              <a:rPr lang="en-US" sz="3200" dirty="0">
                <a:solidFill>
                  <a:srgbClr val="942193"/>
                </a:solidFill>
                <a:latin typeface="Calibri" charset="0"/>
                <a:ea typeface="ＭＳ Ｐゴシック" charset="0"/>
                <a:cs typeface="Calibri" charset="0"/>
              </a:rPr>
              <a:t>cross-layer information often useful</a:t>
            </a:r>
          </a:p>
          <a:p>
            <a:pPr marL="677471" indent="-455853">
              <a:spcBef>
                <a:spcPts val="100"/>
              </a:spcBef>
            </a:pPr>
            <a:endParaRPr lang="en-US" sz="34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305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build="p" bldLvl="5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>
                <a:latin typeface="Calibri" charset="0"/>
                <a:ea typeface="ＭＳ Ｐゴシック" charset="0"/>
                <a:cs typeface="Calibri" charset="0"/>
              </a:rPr>
              <a:t>End-to-end argument: Intuition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application requirements can only be correctly implemented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end-to-end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reliability, security, 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etc</a:t>
            </a:r>
            <a:r>
              <a:rPr lang="en-US" i="1" dirty="0" smtClean="0">
                <a:latin typeface="Calibri" charset="0"/>
                <a:ea typeface="ＭＳ Ｐゴシック" charset="0"/>
                <a:cs typeface="Calibri" charset="0"/>
              </a:rPr>
              <a:t>.</a:t>
            </a: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  <a:p>
            <a:pPr lvl="1"/>
            <a:endParaRPr lang="en-US" b="1" dirty="0">
              <a:latin typeface="Calibri" charset="0"/>
              <a:ea typeface="ＭＳ Ｐゴシック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End-systems</a:t>
            </a:r>
          </a:p>
          <a:p>
            <a:pPr lvl="1"/>
            <a:r>
              <a:rPr lang="en-US" b="1" dirty="0">
                <a:latin typeface="Calibri" charset="0"/>
                <a:ea typeface="ＭＳ Ｐゴシック" charset="0"/>
                <a:cs typeface="Calibri" charset="0"/>
              </a:rPr>
              <a:t>Can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 satisfy the requirement without network</a:t>
            </a:r>
            <a:r>
              <a:rPr lang="ja-JP" altLang="en-US" dirty="0">
                <a:latin typeface="Calibri" charset="0"/>
                <a:ea typeface="ＭＳ Ｐゴシック" charset="0"/>
                <a:cs typeface="Calibri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  <a:cs typeface="Calibri" charset="0"/>
              </a:rPr>
              <a:t>s help</a:t>
            </a:r>
          </a:p>
          <a:p>
            <a:pPr lvl="1"/>
            <a:r>
              <a:rPr lang="en-US" b="1" dirty="0">
                <a:latin typeface="Calibri" charset="0"/>
                <a:ea typeface="ＭＳ Ｐゴシック" charset="0"/>
                <a:cs typeface="Calibri" charset="0"/>
              </a:rPr>
              <a:t>Will/must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 do so, since they can’</a:t>
            </a:r>
            <a:r>
              <a:rPr lang="en-US" altLang="ja-JP" dirty="0">
                <a:latin typeface="Calibri" charset="0"/>
                <a:ea typeface="ＭＳ Ｐゴシック" charset="0"/>
                <a:cs typeface="Calibri" charset="0"/>
              </a:rPr>
              <a:t>t rely on the network</a:t>
            </a:r>
            <a:endParaRPr lang="en-US" altLang="ja-JP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26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400" dirty="0">
                <a:latin typeface="Calibri" charset="0"/>
                <a:ea typeface="ＭＳ Ｐゴシック" charset="0"/>
                <a:cs typeface="Calibri" charset="0"/>
              </a:rPr>
              <a:t>Implications of the E2E argument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7738"/>
            <a:ext cx="8229600" cy="4411662"/>
          </a:xfrm>
        </p:spPr>
        <p:txBody>
          <a:bodyPr/>
          <a:lstStyle/>
          <a:p>
            <a:pPr marL="340309" indent="-340309" eaLnBrk="1" hangingPunct="1">
              <a:defRPr/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 layered design, the E2E principle provides guidance on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which layers are implemented where</a:t>
            </a:r>
          </a:p>
          <a:p>
            <a:pPr marL="340309" indent="-340309" eaLnBrk="1" hangingPunct="1">
              <a:defRPr/>
            </a:pPr>
            <a:endParaRPr lang="en-US" altLang="ja-JP" dirty="0" smtClean="0">
              <a:latin typeface="Calibri"/>
              <a:ea typeface="ＭＳ Ｐゴシック" charset="0"/>
              <a:cs typeface="Calibri"/>
            </a:endParaRPr>
          </a:p>
          <a:p>
            <a:pPr marL="340309" indent="-340309" eaLnBrk="1" hangingPunct="1">
              <a:defRPr/>
            </a:pP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Key argument for why IP offers only “best effort” delivery (leading to “dumb network / smart ends”)</a:t>
            </a:r>
          </a:p>
          <a:p>
            <a:pPr marL="688509" lvl="1" indent="-345048" eaLnBrk="1" hangingPunct="1">
              <a:defRPr/>
            </a:pP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Reliability implemented at the end host (TCP)</a:t>
            </a:r>
          </a:p>
          <a:p>
            <a:pPr marL="688509" lvl="1" indent="-345048" eaLnBrk="1" hangingPunct="1">
              <a:defRPr/>
            </a:pP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Often credited as key to the Internet’s success</a:t>
            </a:r>
          </a:p>
          <a:p>
            <a:pPr marL="343476" lvl="1" indent="0" eaLnBrk="1" hangingPunct="1">
              <a:buNone/>
              <a:defRPr/>
            </a:pPr>
            <a:endParaRPr lang="en-US" altLang="ja-JP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9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76201" y="122239"/>
            <a:ext cx="8991600" cy="1173162"/>
          </a:xfrm>
        </p:spPr>
        <p:txBody>
          <a:bodyPr/>
          <a:lstStyle/>
          <a:p>
            <a:pPr algn="ctr"/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Architectural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5463"/>
            <a:ext cx="8153400" cy="4452937"/>
          </a:xfrm>
        </p:spPr>
        <p:txBody>
          <a:bodyPr/>
          <a:lstStyle/>
          <a:p>
            <a:pPr marL="340326" indent="-340326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Layering </a:t>
            </a: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  <a:p>
            <a:pPr marL="688544" lvl="1" indent="-340326"/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reduce complexity, increase flexibility</a:t>
            </a:r>
          </a:p>
          <a:p>
            <a:pPr marL="340326" indent="-340326"/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  <a:p>
            <a:pPr marL="340326" indent="-340326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IP as the “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narrow waist”</a:t>
            </a:r>
          </a:p>
          <a:p>
            <a:pPr marL="688544" lvl="1" indent="-340326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eases 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interoperability </a:t>
            </a:r>
            <a:br>
              <a:rPr lang="en-US" dirty="0">
                <a:latin typeface="Calibri" charset="0"/>
                <a:ea typeface="ＭＳ Ｐゴシック" charset="0"/>
                <a:cs typeface="Calibri" charset="0"/>
              </a:rPr>
            </a:b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  <a:p>
            <a:pPr marL="340326" indent="-340326"/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“smart ends, dumb network</a:t>
            </a:r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” (E2E argument) </a:t>
            </a: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  <a:p>
            <a:pPr marL="688544" lvl="1" indent="-340326"/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No application knowledge in network 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Wingdings" charset="0"/>
              </a:rPr>
              <a:t> more general</a:t>
            </a: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  <a:p>
            <a:pPr marL="688544" lvl="1" indent="-340326"/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Minimal state in the network 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Wingdings" charset="0"/>
              </a:rPr>
              <a:t> 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more robust to failure</a:t>
            </a:r>
          </a:p>
          <a:p>
            <a:pPr marL="688544" lvl="1" indent="-340326"/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31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253" y="1875831"/>
            <a:ext cx="8465540" cy="4657961"/>
          </a:xfrm>
        </p:spPr>
        <p:txBody>
          <a:bodyPr/>
          <a:lstStyle/>
          <a:p>
            <a:r>
              <a:rPr lang="en-US" sz="3200" dirty="0"/>
              <a:t>Forwarding: “data plane” </a:t>
            </a:r>
          </a:p>
          <a:p>
            <a:pPr lvl="1">
              <a:spcBef>
                <a:spcPts val="703"/>
              </a:spcBef>
            </a:pPr>
            <a:r>
              <a:rPr lang="en-US" sz="2400" dirty="0">
                <a:solidFill>
                  <a:srgbClr val="800080"/>
                </a:solidFill>
              </a:rPr>
              <a:t>Directing one data packet</a:t>
            </a:r>
          </a:p>
          <a:p>
            <a:pPr lvl="1">
              <a:spcBef>
                <a:spcPts val="703"/>
              </a:spcBef>
            </a:pPr>
            <a:r>
              <a:rPr lang="en-US" sz="2400" dirty="0">
                <a:solidFill>
                  <a:srgbClr val="800080"/>
                </a:solidFill>
              </a:rPr>
              <a:t>Each router using local </a:t>
            </a:r>
            <a:r>
              <a:rPr lang="en-US" sz="2400" dirty="0" smtClean="0">
                <a:solidFill>
                  <a:srgbClr val="800080"/>
                </a:solidFill>
              </a:rPr>
              <a:t>forwarding table</a:t>
            </a:r>
            <a:endParaRPr lang="en-US" sz="2400" dirty="0">
              <a:solidFill>
                <a:srgbClr val="800080"/>
              </a:solidFill>
            </a:endParaRPr>
          </a:p>
          <a:p>
            <a:r>
              <a:rPr lang="en-US" sz="3200" dirty="0"/>
              <a:t>Routing: “control plane” </a:t>
            </a:r>
          </a:p>
          <a:p>
            <a:pPr lvl="1">
              <a:spcBef>
                <a:spcPts val="703"/>
              </a:spcBef>
            </a:pPr>
            <a:r>
              <a:rPr lang="en-US" sz="2400" dirty="0">
                <a:solidFill>
                  <a:srgbClr val="800080"/>
                </a:solidFill>
              </a:rPr>
              <a:t>Computing the forwarding tables that guide packets</a:t>
            </a:r>
          </a:p>
          <a:p>
            <a:pPr lvl="1">
              <a:spcBef>
                <a:spcPts val="703"/>
              </a:spcBef>
            </a:pPr>
            <a:r>
              <a:rPr lang="en-US" sz="2400" dirty="0">
                <a:solidFill>
                  <a:srgbClr val="800080"/>
                </a:solidFill>
              </a:rPr>
              <a:t>Jointly computed by routers using a distributed algorithm</a:t>
            </a:r>
            <a:br>
              <a:rPr lang="en-US" sz="2400" dirty="0">
                <a:solidFill>
                  <a:srgbClr val="800080"/>
                </a:solidFill>
              </a:rPr>
            </a:br>
            <a:endParaRPr lang="en-US" sz="24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2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basic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253" y="1875831"/>
            <a:ext cx="8465540" cy="4657961"/>
          </a:xfrm>
        </p:spPr>
        <p:txBody>
          <a:bodyPr/>
          <a:lstStyle/>
          <a:p>
            <a:r>
              <a:rPr lang="en-US" sz="3200" dirty="0" smtClean="0"/>
              <a:t>Valid routing state </a:t>
            </a:r>
          </a:p>
          <a:p>
            <a:r>
              <a:rPr lang="en-US" sz="3200" dirty="0" smtClean="0"/>
              <a:t>Convergence </a:t>
            </a:r>
          </a:p>
          <a:p>
            <a:r>
              <a:rPr lang="en-US" sz="3200" dirty="0" smtClean="0"/>
              <a:t>Least-cost paths</a:t>
            </a:r>
            <a:endParaRPr lang="en-US" sz="24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 (2)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86800" cy="4800600"/>
          </a:xfrm>
        </p:spPr>
        <p:txBody>
          <a:bodyPr/>
          <a:lstStyle/>
          <a:p>
            <a:r>
              <a:rPr lang="en-US" sz="2400" dirty="0" smtClean="0"/>
              <a:t>Be prepared to: </a:t>
            </a:r>
            <a:endParaRPr lang="en-US" sz="2000" dirty="0" smtClean="0">
              <a:solidFill>
                <a:srgbClr val="000090"/>
              </a:solidFill>
            </a:endParaRPr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Weigh design options outside of the context we studied them in</a:t>
            </a:r>
          </a:p>
          <a:p>
            <a:pPr marL="344487" lvl="1" indent="0">
              <a:buNone/>
            </a:pPr>
            <a:r>
              <a:rPr lang="en-US" sz="2000" dirty="0" smtClean="0"/>
              <a:t>	</a:t>
            </a:r>
            <a:r>
              <a:rPr lang="en-US" sz="2000" i="1" dirty="0"/>
              <a:t>e.g., </a:t>
            </a:r>
            <a:r>
              <a:rPr lang="en-US" sz="2000" i="1" dirty="0" smtClean="0"/>
              <a:t>run BGP between datacenter sites?</a:t>
            </a:r>
            <a:endParaRPr lang="en-US" sz="2000" i="1" dirty="0"/>
          </a:p>
          <a:p>
            <a:pPr marL="344487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Contemplate new designs we haven’t talked about </a:t>
            </a:r>
          </a:p>
          <a:p>
            <a:pPr lvl="2"/>
            <a:r>
              <a:rPr lang="en-US" sz="1800" i="1" dirty="0" smtClean="0"/>
              <a:t>e.g., HTTP-like protocol built on top of UDP</a:t>
            </a:r>
            <a:br>
              <a:rPr lang="en-US" sz="1800" i="1" dirty="0" smtClean="0"/>
            </a:br>
            <a:endParaRPr lang="en-US" sz="1800" i="1" dirty="0"/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Consider the `complete picture’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i="1" dirty="0" smtClean="0"/>
              <a:t>e.g., persistent TCP connection when my DNS server fails… </a:t>
            </a:r>
            <a:br>
              <a:rPr lang="en-US" i="1" dirty="0" smtClean="0"/>
            </a:br>
            <a:endParaRPr lang="en-US" i="1" dirty="0"/>
          </a:p>
          <a:p>
            <a:pPr marL="342900" lvl="1" indent="-342900"/>
            <a:r>
              <a:rPr lang="en-US" u="sng" dirty="0" smtClean="0">
                <a:solidFill>
                  <a:srgbClr val="FF0000"/>
                </a:solidFill>
              </a:rPr>
              <a:t>If you’re unsure, put down your assumptions </a:t>
            </a:r>
            <a:endParaRPr lang="en-US" u="sng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57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78" y="1616041"/>
            <a:ext cx="8709857" cy="5486400"/>
          </a:xfrm>
        </p:spPr>
        <p:txBody>
          <a:bodyPr/>
          <a:lstStyle/>
          <a:p>
            <a:r>
              <a:rPr lang="en-US" dirty="0" smtClean="0"/>
              <a:t>Global forwarding state is “valid” if it produces forwarding decisions that always deliver packets to their destinations</a:t>
            </a:r>
          </a:p>
          <a:p>
            <a:r>
              <a:rPr lang="en-US" sz="2800" dirty="0" smtClean="0">
                <a:solidFill>
                  <a:srgbClr val="000000"/>
                </a:solidFill>
                <a:ea typeface="ＭＳ Ｐゴシック" charset="0"/>
              </a:rPr>
              <a:t>Global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routing state is valid </a:t>
            </a:r>
            <a:r>
              <a:rPr lang="en-US" sz="2800" b="1" i="1" dirty="0">
                <a:solidFill>
                  <a:srgbClr val="000000"/>
                </a:solidFill>
                <a:ea typeface="ＭＳ Ｐゴシック" charset="0"/>
              </a:rPr>
              <a:t>if and only if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:</a:t>
            </a:r>
          </a:p>
          <a:p>
            <a:pPr marL="1007106" lvl="2" indent="-223447" algn="l" defTabSz="914400" rtl="0" eaLnBrk="0" fontAlgn="base" hangingPunct="0">
              <a:spcBef>
                <a:spcPct val="10000"/>
              </a:spcBef>
              <a:spcAft>
                <a:spcPct val="0"/>
              </a:spcAft>
              <a:buSzTx/>
              <a:buFont typeface="Helvetica" charset="0"/>
              <a:buChar char="–"/>
            </a:pPr>
            <a:r>
              <a:rPr lang="en-US" sz="2400" i="0" dirty="0">
                <a:solidFill>
                  <a:srgbClr val="000000"/>
                </a:solidFill>
              </a:rPr>
              <a:t>There are no dead ends (other than destination)</a:t>
            </a:r>
          </a:p>
          <a:p>
            <a:pPr marL="1007106" lvl="2" indent="-223447" algn="l" defTabSz="914400" rtl="0" eaLnBrk="0" fontAlgn="base" hangingPunct="0">
              <a:spcBef>
                <a:spcPct val="10000"/>
              </a:spcBef>
              <a:spcAft>
                <a:spcPct val="0"/>
              </a:spcAft>
              <a:buSzTx/>
              <a:buFont typeface="Helvetica" charset="0"/>
              <a:buChar char="–"/>
            </a:pPr>
            <a:r>
              <a:rPr lang="en-US" sz="2400" i="0" dirty="0">
                <a:solidFill>
                  <a:srgbClr val="000000"/>
                </a:solidFill>
              </a:rPr>
              <a:t>There are no loops</a:t>
            </a:r>
          </a:p>
          <a:p>
            <a:endParaRPr lang="en-US" dirty="0" smtClean="0"/>
          </a:p>
          <a:p>
            <a:pPr marL="76094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81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ＭＳ Ｐゴシック" charset="0"/>
                <a:cs typeface="ＭＳ Ｐゴシック" charset="0"/>
              </a:rPr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790" y="1676401"/>
            <a:ext cx="828461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Time to achieve </a:t>
            </a:r>
            <a:r>
              <a:rPr lang="en-US" sz="3200" dirty="0" smtClean="0"/>
              <a:t>convergence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E.g., all nodes have the same link-state </a:t>
            </a:r>
            <a:r>
              <a:rPr lang="en-US" dirty="0" smtClean="0">
                <a:solidFill>
                  <a:srgbClr val="773F9B"/>
                </a:solidFill>
                <a:ea typeface="Arial" charset="0"/>
                <a:cs typeface="Arial" charset="0"/>
              </a:rPr>
              <a:t>database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200" dirty="0"/>
              <a:t>Sources of convergence delay?</a:t>
            </a:r>
          </a:p>
          <a:p>
            <a:pPr lvl="1">
              <a:lnSpc>
                <a:spcPct val="90000"/>
              </a:lnSpc>
              <a:spcBef>
                <a:spcPts val="844"/>
              </a:spcBef>
            </a:pPr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time to detect failure</a:t>
            </a:r>
          </a:p>
          <a:p>
            <a:pPr lvl="1">
              <a:lnSpc>
                <a:spcPct val="90000"/>
              </a:lnSpc>
              <a:spcBef>
                <a:spcPts val="844"/>
              </a:spcBef>
            </a:pPr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time to flood link-state information</a:t>
            </a:r>
          </a:p>
          <a:p>
            <a:pPr lvl="1">
              <a:lnSpc>
                <a:spcPct val="90000"/>
              </a:lnSpc>
              <a:spcBef>
                <a:spcPts val="844"/>
              </a:spcBef>
            </a:pPr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time to re-compute forwarding tables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Performance during convergence period?</a:t>
            </a:r>
          </a:p>
          <a:p>
            <a:pPr lvl="1">
              <a:lnSpc>
                <a:spcPct val="90000"/>
              </a:lnSpc>
              <a:spcBef>
                <a:spcPts val="844"/>
              </a:spcBef>
            </a:pPr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lost packets due to </a:t>
            </a:r>
            <a:r>
              <a:rPr lang="en-US" dirty="0" err="1">
                <a:solidFill>
                  <a:srgbClr val="773F9B"/>
                </a:solidFill>
                <a:ea typeface="Arial" charset="0"/>
                <a:cs typeface="Arial" charset="0"/>
              </a:rPr>
              <a:t>blackholes</a:t>
            </a:r>
            <a:endParaRPr lang="en-US" dirty="0">
              <a:solidFill>
                <a:srgbClr val="773F9B"/>
              </a:solidFill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844"/>
              </a:spcBef>
            </a:pPr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looping packets</a:t>
            </a:r>
          </a:p>
          <a:p>
            <a:pPr lvl="1">
              <a:lnSpc>
                <a:spcPct val="90000"/>
              </a:lnSpc>
              <a:spcBef>
                <a:spcPts val="844"/>
              </a:spcBef>
            </a:pPr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out-of-order packets reaching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31741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457226" y="838200"/>
            <a:ext cx="8069263" cy="685800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424242"/>
                </a:solidFill>
              </a:rPr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892970" y="2286028"/>
            <a:ext cx="7590234" cy="3527227"/>
          </a:xfrm>
          <a:prstGeom prst="rect">
            <a:avLst/>
          </a:prstGeom>
        </p:spPr>
        <p:txBody>
          <a:bodyPr lIns="0" tIns="0" rIns="0" bIns="0" anchor="t"/>
          <a:lstStyle/>
          <a:p>
            <a:pPr marL="401240">
              <a:spcBef>
                <a:spcPts val="8436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Given: router graph &amp; </a:t>
            </a:r>
            <a:r>
              <a:rPr sz="3000" u="sng" dirty="0">
                <a:solidFill>
                  <a:srgbClr val="424242"/>
                </a:solidFill>
              </a:rPr>
              <a:t>link costs</a:t>
            </a:r>
          </a:p>
          <a:p>
            <a:pPr marL="40124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marL="40124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Goal: find least-cost path                                            </a:t>
            </a: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          </a:t>
            </a:r>
            <a:r>
              <a:rPr lang="en-US" sz="3000" dirty="0">
                <a:solidFill>
                  <a:srgbClr val="424242"/>
                </a:solidFill>
              </a:rPr>
              <a:t>  </a:t>
            </a:r>
            <a:r>
              <a:rPr sz="3000" dirty="0">
                <a:solidFill>
                  <a:srgbClr val="424242"/>
                </a:solidFill>
              </a:rPr>
              <a:t>from each source router</a:t>
            </a: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          </a:t>
            </a:r>
            <a:r>
              <a:rPr lang="en-US" sz="3000" dirty="0">
                <a:solidFill>
                  <a:srgbClr val="424242"/>
                </a:solidFill>
              </a:rPr>
              <a:t>  </a:t>
            </a:r>
            <a:r>
              <a:rPr sz="3000" dirty="0">
                <a:solidFill>
                  <a:srgbClr val="424242"/>
                </a:solidFill>
              </a:rPr>
              <a:t>to each destination router</a:t>
            </a:r>
            <a:endParaRPr lang="en-US" sz="3000" dirty="0">
              <a:solidFill>
                <a:srgbClr val="424242"/>
              </a:solidFill>
            </a:endParaRP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 Distance-Vector and Link-State are examples</a:t>
            </a: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998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6" y="685800"/>
            <a:ext cx="8069263" cy="685800"/>
          </a:xfrm>
        </p:spPr>
        <p:txBody>
          <a:bodyPr/>
          <a:lstStyle/>
          <a:p>
            <a:pPr algn="ctr"/>
            <a:r>
              <a:rPr lang="en-US" sz="4000" dirty="0"/>
              <a:t>“Least Cost”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26"/>
            <a:ext cx="8229600" cy="4018359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</a:t>
            </a:r>
            <a:r>
              <a:rPr lang="en-US" dirty="0" smtClean="0"/>
              <a:t>east cost” routes an easy way to avoid loops</a:t>
            </a:r>
          </a:p>
          <a:p>
            <a:pPr lvl="1">
              <a:spcBef>
                <a:spcPts val="844"/>
              </a:spcBef>
            </a:pPr>
            <a:r>
              <a:rPr lang="en-US" dirty="0"/>
              <a:t>No sensible cost </a:t>
            </a:r>
            <a:r>
              <a:rPr lang="en-US" dirty="0" smtClean="0"/>
              <a:t>metric is </a:t>
            </a:r>
            <a:r>
              <a:rPr lang="en-US" dirty="0"/>
              <a:t>minimized by traversing a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Least </a:t>
            </a:r>
            <a:r>
              <a:rPr lang="en-US" dirty="0"/>
              <a:t>cost routes are </a:t>
            </a:r>
            <a:r>
              <a:rPr lang="en-US" dirty="0" smtClean="0"/>
              <a:t>destination</a:t>
            </a:r>
            <a:r>
              <a:rPr lang="en-US" dirty="0"/>
              <a:t>-</a:t>
            </a:r>
            <a:r>
              <a:rPr lang="en-US" dirty="0" smtClean="0"/>
              <a:t>based</a:t>
            </a:r>
            <a:endParaRPr lang="en-US" dirty="0"/>
          </a:p>
          <a:p>
            <a:pPr lvl="1">
              <a:spcBef>
                <a:spcPts val="844"/>
              </a:spcBef>
            </a:pPr>
            <a:r>
              <a:rPr lang="en-US" dirty="0"/>
              <a:t>i.e., do not depend on the source</a:t>
            </a:r>
          </a:p>
          <a:p>
            <a:r>
              <a:rPr lang="en-US" dirty="0"/>
              <a:t>Least-cost paths form a spanning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378"/>
          <p:cNvSpPr/>
          <p:nvPr/>
        </p:nvSpPr>
        <p:spPr>
          <a:xfrm>
            <a:off x="2971800" y="3810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Shape 378"/>
          <p:cNvSpPr/>
          <p:nvPr/>
        </p:nvSpPr>
        <p:spPr>
          <a:xfrm>
            <a:off x="5638801" y="3048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" name="Shape 378"/>
          <p:cNvSpPr/>
          <p:nvPr/>
        </p:nvSpPr>
        <p:spPr>
          <a:xfrm>
            <a:off x="1524001" y="22098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2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1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endCxn id="114" idx="1"/>
          </p:cNvCxnSpPr>
          <p:nvPr/>
        </p:nvCxnSpPr>
        <p:spPr bwMode="auto">
          <a:xfrm flipV="1">
            <a:off x="2438400" y="4719042"/>
            <a:ext cx="457200" cy="799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115" idx="2"/>
          </p:cNvCxnSpPr>
          <p:nvPr/>
        </p:nvCxnSpPr>
        <p:spPr bwMode="auto">
          <a:xfrm flipV="1">
            <a:off x="3131096" y="5323284"/>
            <a:ext cx="488405" cy="4138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1905001" y="2505076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28800" y="3124226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2590801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 flipV="1">
            <a:off x="3048000" y="2514601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733675" y="2590801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3276626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3114675" y="4267201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3267076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4191000" y="4181476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6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4953000" y="3800476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5800726" y="3886226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6724650" y="3886226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6019826" y="3429001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7181850" y="3343276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ounded Rectangle 122"/>
          <p:cNvSpPr/>
          <p:nvPr/>
        </p:nvSpPr>
        <p:spPr bwMode="auto">
          <a:xfrm>
            <a:off x="5486400" y="5486400"/>
            <a:ext cx="2743200" cy="6096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algn="ctr" defTabSz="913180"/>
            <a:r>
              <a:rPr lang="en-US" b="0" dirty="0">
                <a:solidFill>
                  <a:schemeClr val="bg1"/>
                </a:solidFill>
              </a:rPr>
              <a:t>“Interior 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685800" y="457200"/>
            <a:ext cx="7239000" cy="838200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algn="ctr" defTabSz="913180"/>
            <a:r>
              <a:rPr lang="en-US" b="0" dirty="0">
                <a:solidFill>
                  <a:schemeClr val="tx1"/>
                </a:solidFill>
              </a:rPr>
              <a:t>“Autonomous </a:t>
            </a:r>
            <a:r>
              <a:rPr lang="en-US" b="0" dirty="0" smtClean="0">
                <a:solidFill>
                  <a:schemeClr val="tx1"/>
                </a:solidFill>
              </a:rPr>
              <a:t>System (AS)</a:t>
            </a:r>
            <a:r>
              <a:rPr lang="en-US" b="0" dirty="0">
                <a:solidFill>
                  <a:schemeClr val="tx1"/>
                </a:solidFill>
              </a:rPr>
              <a:t>” or “Domain”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Region of a network under a </a:t>
            </a:r>
            <a:r>
              <a:rPr lang="en-US" b="0" dirty="0">
                <a:solidFill>
                  <a:schemeClr val="tx1"/>
                </a:solidFill>
              </a:rPr>
              <a:t>single administrative entity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defTabSz="913180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defTabSz="913180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1" y="30480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defTabSz="913180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1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defTabSz="913180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2667001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7432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318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318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318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318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318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3180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6800" y="3048000"/>
            <a:ext cx="5562600" cy="1828800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57150" cmpd="sng">
            <a:solidFill>
              <a:srgbClr val="008000"/>
            </a:solidFill>
          </a:ln>
        </p:spPr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defTabSz="913180"/>
            <a:endParaRPr lang="en-US"/>
          </a:p>
        </p:txBody>
      </p:sp>
      <p:sp>
        <p:nvSpPr>
          <p:cNvPr id="78" name="Shape 388"/>
          <p:cNvSpPr/>
          <p:nvPr/>
        </p:nvSpPr>
        <p:spPr>
          <a:xfrm>
            <a:off x="762000" y="2819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388"/>
          <p:cNvSpPr/>
          <p:nvPr/>
        </p:nvSpPr>
        <p:spPr>
          <a:xfrm>
            <a:off x="2133600" y="4595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388"/>
          <p:cNvSpPr/>
          <p:nvPr/>
        </p:nvSpPr>
        <p:spPr>
          <a:xfrm>
            <a:off x="2895601" y="56388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Shape 388"/>
          <p:cNvSpPr/>
          <p:nvPr/>
        </p:nvSpPr>
        <p:spPr>
          <a:xfrm>
            <a:off x="3962400" y="251460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5" name="Shape 388"/>
          <p:cNvSpPr/>
          <p:nvPr/>
        </p:nvSpPr>
        <p:spPr>
          <a:xfrm>
            <a:off x="6400800" y="480060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hape 388"/>
          <p:cNvSpPr/>
          <p:nvPr/>
        </p:nvSpPr>
        <p:spPr>
          <a:xfrm>
            <a:off x="8001000" y="3581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411"/>
          <p:cNvSpPr/>
          <p:nvPr/>
        </p:nvSpPr>
        <p:spPr>
          <a:xfrm>
            <a:off x="1524000" y="2819400"/>
            <a:ext cx="446484" cy="3702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3" name="Shape 411"/>
          <p:cNvSpPr/>
          <p:nvPr/>
        </p:nvSpPr>
        <p:spPr>
          <a:xfrm>
            <a:off x="2209801" y="34397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4" name="Shape 411"/>
          <p:cNvSpPr/>
          <p:nvPr/>
        </p:nvSpPr>
        <p:spPr>
          <a:xfrm>
            <a:off x="2667001" y="2372917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411"/>
          <p:cNvSpPr/>
          <p:nvPr/>
        </p:nvSpPr>
        <p:spPr>
          <a:xfrm>
            <a:off x="2514600" y="2819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411"/>
          <p:cNvSpPr/>
          <p:nvPr/>
        </p:nvSpPr>
        <p:spPr>
          <a:xfrm>
            <a:off x="3276600" y="2514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Shape 411"/>
          <p:cNvSpPr/>
          <p:nvPr/>
        </p:nvSpPr>
        <p:spPr>
          <a:xfrm>
            <a:off x="56388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Shape 411"/>
          <p:cNvSpPr/>
          <p:nvPr/>
        </p:nvSpPr>
        <p:spPr>
          <a:xfrm>
            <a:off x="3048000" y="3200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" name="Shape 411"/>
          <p:cNvSpPr/>
          <p:nvPr/>
        </p:nvSpPr>
        <p:spPr>
          <a:xfrm>
            <a:off x="3124201" y="4038601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" name="Shape 411"/>
          <p:cNvSpPr/>
          <p:nvPr/>
        </p:nvSpPr>
        <p:spPr>
          <a:xfrm>
            <a:off x="4572000" y="4038601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" name="Shape 411"/>
          <p:cNvSpPr/>
          <p:nvPr/>
        </p:nvSpPr>
        <p:spPr>
          <a:xfrm>
            <a:off x="2895601" y="45720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Shape 411"/>
          <p:cNvSpPr/>
          <p:nvPr/>
        </p:nvSpPr>
        <p:spPr>
          <a:xfrm>
            <a:off x="3429000" y="5029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Shape 411"/>
          <p:cNvSpPr/>
          <p:nvPr/>
        </p:nvSpPr>
        <p:spPr>
          <a:xfrm>
            <a:off x="3810001" y="4419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 411"/>
          <p:cNvSpPr/>
          <p:nvPr/>
        </p:nvSpPr>
        <p:spPr>
          <a:xfrm>
            <a:off x="4267201" y="48768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 411"/>
          <p:cNvSpPr/>
          <p:nvPr/>
        </p:nvSpPr>
        <p:spPr>
          <a:xfrm>
            <a:off x="6858000" y="32111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 411"/>
          <p:cNvSpPr/>
          <p:nvPr/>
        </p:nvSpPr>
        <p:spPr>
          <a:xfrm>
            <a:off x="6172200" y="3124201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1" name="Shape 411"/>
          <p:cNvSpPr/>
          <p:nvPr/>
        </p:nvSpPr>
        <p:spPr>
          <a:xfrm>
            <a:off x="6400800" y="4267201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" name="Shape 411"/>
          <p:cNvSpPr/>
          <p:nvPr/>
        </p:nvSpPr>
        <p:spPr>
          <a:xfrm>
            <a:off x="73914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4800600" y="1828800"/>
            <a:ext cx="2743200" cy="609600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algn="ctr" defTabSz="913180"/>
            <a:r>
              <a:rPr lang="en-US" b="0" dirty="0">
                <a:solidFill>
                  <a:schemeClr val="bg1"/>
                </a:solidFill>
              </a:rPr>
              <a:t>“Border Routers”</a:t>
            </a:r>
          </a:p>
        </p:txBody>
      </p:sp>
      <p:sp>
        <p:nvSpPr>
          <p:cNvPr id="92" name="Rounded Rectangle 91"/>
          <p:cNvSpPr/>
          <p:nvPr/>
        </p:nvSpPr>
        <p:spPr bwMode="auto">
          <a:xfrm>
            <a:off x="228600" y="4495801"/>
            <a:ext cx="31242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317" tIns="45659" rIns="91317" bIns="45659" numCol="1" rtlCol="0" anchor="ctr" anchorCtr="0" compatLnSpc="1">
            <a:prstTxWarp prst="textNoShape">
              <a:avLst/>
            </a:prstTxWarp>
          </a:bodyPr>
          <a:lstStyle/>
          <a:p>
            <a:pPr algn="ctr" defTabSz="913180"/>
            <a:r>
              <a:rPr lang="en-US" b="0" dirty="0">
                <a:solidFill>
                  <a:schemeClr val="bg1"/>
                </a:solidFill>
              </a:rPr>
              <a:t>An “end-to-end” route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95400"/>
            <a:ext cx="3505200" cy="2590800"/>
            <a:chOff x="2438400" y="1295400"/>
            <a:chExt cx="3505200" cy="25908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962400" y="1295400"/>
              <a:ext cx="152400" cy="25908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19600" y="1371600"/>
              <a:ext cx="1524000" cy="19812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798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5" grpId="0" animBg="1"/>
      <p:bldP spid="125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124" grpId="0" animBg="1"/>
      <p:bldP spid="124" grpId="1" animBg="1"/>
      <p:bldP spid="9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9067800" cy="4411662"/>
          </a:xfrm>
        </p:spPr>
        <p:txBody>
          <a:bodyPr/>
          <a:lstStyle/>
          <a:p>
            <a:r>
              <a:rPr lang="en-US" dirty="0"/>
              <a:t>Internet Routing works at two levels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AS runs an </a:t>
            </a:r>
            <a:r>
              <a:rPr lang="en-US" dirty="0">
                <a:solidFill>
                  <a:srgbClr val="FF0000"/>
                </a:solidFill>
              </a:rPr>
              <a:t>intra-domain </a:t>
            </a:r>
            <a:r>
              <a:rPr lang="en-US" dirty="0">
                <a:solidFill>
                  <a:srgbClr val="000000"/>
                </a:solidFill>
              </a:rPr>
              <a:t>routing protocol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establishes routes within its domain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Intra-domain routes are “least cost”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e.g., Link State (OSPF) and Distance Vector (RIP)</a:t>
            </a:r>
            <a:br>
              <a:rPr lang="en-US" dirty="0" smtClean="0">
                <a:solidFill>
                  <a:srgbClr val="000090"/>
                </a:solidFill>
              </a:rPr>
            </a:b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err="1" smtClean="0"/>
              <a:t>ASes</a:t>
            </a:r>
            <a:r>
              <a:rPr lang="en-US" dirty="0" smtClean="0"/>
              <a:t> </a:t>
            </a:r>
            <a:r>
              <a:rPr lang="en-US" dirty="0"/>
              <a:t>participate in an </a:t>
            </a:r>
            <a:r>
              <a:rPr lang="en-US" dirty="0">
                <a:solidFill>
                  <a:srgbClr val="FF0000"/>
                </a:solidFill>
              </a:rPr>
              <a:t>inter-domain </a:t>
            </a:r>
            <a:r>
              <a:rPr lang="en-US" dirty="0">
                <a:solidFill>
                  <a:srgbClr val="000000"/>
                </a:solidFill>
              </a:rPr>
              <a:t>routing protocol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that establishes </a:t>
            </a:r>
            <a:r>
              <a:rPr lang="en-US" dirty="0"/>
              <a:t>routes between </a:t>
            </a:r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Inter-domain routes determined by policy (need not be least-cost)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e.g., Path Vector  (BGP</a:t>
            </a:r>
            <a:r>
              <a:rPr lang="en-US" dirty="0">
                <a:solidFill>
                  <a:srgbClr val="000090"/>
                </a:solidFill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4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State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9067800" cy="4411662"/>
          </a:xfrm>
        </p:spPr>
        <p:txBody>
          <a:bodyPr/>
          <a:lstStyle/>
          <a:p>
            <a:r>
              <a:rPr lang="en-US" dirty="0" smtClean="0"/>
              <a:t>Every router knows its local “link state” </a:t>
            </a:r>
          </a:p>
          <a:p>
            <a:r>
              <a:rPr lang="en-US" dirty="0" smtClean="0"/>
              <a:t>A router floods its link state to all other routers</a:t>
            </a:r>
          </a:p>
          <a:p>
            <a:r>
              <a:rPr lang="en-US" dirty="0" smtClean="0"/>
              <a:t>Every router learns the entire network graph</a:t>
            </a:r>
          </a:p>
          <a:p>
            <a:r>
              <a:rPr lang="en-US" dirty="0" smtClean="0"/>
              <a:t>Every router locally runs </a:t>
            </a:r>
            <a:r>
              <a:rPr lang="en-US" dirty="0" err="1" smtClean="0"/>
              <a:t>Dijkstra’s</a:t>
            </a:r>
            <a:r>
              <a:rPr lang="en-US" dirty="0" smtClean="0"/>
              <a:t> to compute its forwarding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Will not test your ability to solve </a:t>
            </a:r>
            <a:r>
              <a:rPr lang="en-US" dirty="0" err="1" smtClean="0">
                <a:solidFill>
                  <a:srgbClr val="FF0000"/>
                </a:solidFill>
              </a:rPr>
              <a:t>Dijkstra’s</a:t>
            </a:r>
            <a:r>
              <a:rPr lang="en-US" dirty="0" smtClean="0">
                <a:solidFill>
                  <a:srgbClr val="FF0000"/>
                </a:solidFill>
              </a:rPr>
              <a:t> under pressure</a:t>
            </a:r>
          </a:p>
          <a:p>
            <a:pPr>
              <a:lnSpc>
                <a:spcPct val="90000"/>
              </a:lnSpc>
            </a:pPr>
            <a:r>
              <a:rPr lang="en-US" dirty="0"/>
              <a:t>But you should know the high level properties of 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every node maintains complete topology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link updates flooded everywhere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may have loops while nodes have inconsistent topology information</a:t>
            </a:r>
          </a:p>
          <a:p>
            <a:pPr marL="0" indent="0">
              <a:buNone/>
            </a:pPr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1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Shape 2348"/>
          <p:cNvSpPr>
            <a:spLocks noGrp="1"/>
          </p:cNvSpPr>
          <p:nvPr>
            <p:ph type="body" idx="1"/>
          </p:nvPr>
        </p:nvSpPr>
        <p:spPr>
          <a:xfrm>
            <a:off x="833524" y="2375323"/>
            <a:ext cx="8727236" cy="3161109"/>
          </a:xfrm>
          <a:prstGeom prst="rect">
            <a:avLst/>
          </a:prstGeom>
        </p:spPr>
        <p:txBody>
          <a:bodyPr lIns="0" tIns="0" rIns="0" bIns="0" anchor="t"/>
          <a:lstStyle/>
          <a:p>
            <a:pPr marL="401282">
              <a:spcBef>
                <a:spcPts val="4922"/>
              </a:spcBef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424242"/>
                </a:solidFill>
              </a:rPr>
              <a:t>Distributed algorithm</a:t>
            </a:r>
            <a:r>
              <a:rPr lang="en-US" sz="3400" dirty="0">
                <a:solidFill>
                  <a:srgbClr val="424242"/>
                </a:solidFill>
              </a:rPr>
              <a:t> (Bellman-Ford)</a:t>
            </a:r>
            <a:endParaRPr sz="3400" dirty="0">
              <a:solidFill>
                <a:srgbClr val="424242"/>
              </a:solidFill>
            </a:endParaRPr>
          </a:p>
          <a:p>
            <a:pPr marL="401282"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424242"/>
                </a:solidFill>
              </a:rPr>
              <a:t>All routers run it “together”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773F9B"/>
                </a:solidFill>
              </a:rPr>
              <a:t>each router runs its own instance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773F9B"/>
                </a:solidFill>
              </a:rPr>
              <a:t>neighbors exchange and react to</a:t>
            </a:r>
            <a:r>
              <a:rPr lang="en-US" sz="3100" dirty="0">
                <a:solidFill>
                  <a:srgbClr val="773F9B"/>
                </a:solidFill>
              </a:rPr>
              <a:t> </a:t>
            </a:r>
            <a:r>
              <a:rPr sz="3100" dirty="0">
                <a:solidFill>
                  <a:srgbClr val="773F9B"/>
                </a:solidFill>
              </a:rPr>
              <a:t>each </a:t>
            </a:r>
            <a:r>
              <a:rPr lang="en-US" sz="3100" dirty="0">
                <a:solidFill>
                  <a:srgbClr val="773F9B"/>
                </a:solidFill>
              </a:rPr>
              <a:t/>
            </a:r>
            <a:br>
              <a:rPr lang="en-US" sz="3100" dirty="0">
                <a:solidFill>
                  <a:srgbClr val="773F9B"/>
                </a:solidFill>
              </a:rPr>
            </a:br>
            <a:r>
              <a:rPr sz="3100" dirty="0">
                <a:solidFill>
                  <a:srgbClr val="773F9B"/>
                </a:solidFill>
              </a:rPr>
              <a:t>other’s messages</a:t>
            </a:r>
          </a:p>
        </p:txBody>
      </p:sp>
      <p:sp>
        <p:nvSpPr>
          <p:cNvPr id="2350" name="Shape 2350"/>
          <p:cNvSpPr/>
          <p:nvPr/>
        </p:nvSpPr>
        <p:spPr>
          <a:xfrm>
            <a:off x="571500" y="321469"/>
            <a:ext cx="799207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66" tIns="35666" rIns="35666" bIns="35666" anchor="ctr"/>
          <a:lstStyle>
            <a:lvl1pPr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000" dirty="0"/>
              <a:t>Distance-vector routing</a:t>
            </a:r>
          </a:p>
        </p:txBody>
      </p:sp>
    </p:spTree>
    <p:extLst>
      <p:ext uri="{BB962C8B-B14F-4D97-AF65-F5344CB8AC3E}">
        <p14:creationId xmlns:p14="http://schemas.microsoft.com/office/powerpoint/2010/main" val="40449856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8" grpId="0" build="p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ea typeface="ＭＳ Ｐゴシック" charset="0"/>
                <a:cs typeface="Calibri"/>
              </a:rPr>
              <a:t>Distance Vector Routing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839200" cy="4640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Each router knows the links to its </a:t>
            </a:r>
            <a:r>
              <a:rPr lang="en-US" dirty="0" smtClean="0">
                <a:latin typeface="Calibri"/>
                <a:cs typeface="Calibri"/>
              </a:rPr>
              <a:t>neighbors</a:t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  <a:p>
            <a:pPr marL="340736" lvl="1" indent="-340736"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Calibri"/>
                <a:cs typeface="Calibri"/>
              </a:rPr>
              <a:t>Each </a:t>
            </a:r>
            <a:r>
              <a:rPr lang="en-US" dirty="0">
                <a:latin typeface="Calibri"/>
                <a:cs typeface="Calibri"/>
              </a:rPr>
              <a:t>router has provisional </a:t>
            </a:r>
            <a:r>
              <a:rPr lang="ja-JP" altLang="en-US" dirty="0" smtClean="0">
                <a:latin typeface="Calibri"/>
                <a:cs typeface="Calibri"/>
              </a:rPr>
              <a:t>“</a:t>
            </a:r>
            <a:r>
              <a:rPr lang="en-US" altLang="ja-JP" dirty="0" smtClean="0">
                <a:latin typeface="Calibri"/>
                <a:cs typeface="Calibri"/>
              </a:rPr>
              <a:t>least cost</a:t>
            </a:r>
            <a:r>
              <a:rPr lang="ja-JP" altLang="en-US" dirty="0" smtClean="0">
                <a:latin typeface="Calibri"/>
                <a:cs typeface="Calibri"/>
              </a:rPr>
              <a:t>”</a:t>
            </a:r>
            <a:r>
              <a:rPr lang="en-US" altLang="ja-JP" dirty="0" smtClean="0">
                <a:latin typeface="Calibri"/>
                <a:cs typeface="Calibri"/>
              </a:rPr>
              <a:t> estimate to </a:t>
            </a:r>
            <a:br>
              <a:rPr lang="en-US" altLang="ja-JP" dirty="0" smtClean="0">
                <a:latin typeface="Calibri"/>
                <a:cs typeface="Calibri"/>
              </a:rPr>
            </a:br>
            <a:r>
              <a:rPr lang="en-US" altLang="ja-JP" dirty="0" smtClean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lang="en-US" altLang="ja-JP" dirty="0" smtClean="0">
                <a:latin typeface="Calibri"/>
                <a:cs typeface="Calibri"/>
              </a:rPr>
              <a:t> other router -- its </a:t>
            </a:r>
            <a:r>
              <a:rPr lang="en-US" altLang="ja-JP" dirty="0" smtClean="0">
                <a:solidFill>
                  <a:srgbClr val="FF0000"/>
                </a:solidFill>
                <a:latin typeface="Calibri"/>
                <a:cs typeface="Calibri"/>
              </a:rPr>
              <a:t>distance vector (DV)</a:t>
            </a:r>
            <a:endParaRPr lang="en-US" altLang="ja-JP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634074" lvl="2" indent="-340736">
              <a:lnSpc>
                <a:spcPct val="90000"/>
              </a:lnSpc>
              <a:buClr>
                <a:schemeClr val="tx2"/>
              </a:buClr>
            </a:pPr>
            <a:r>
              <a:rPr lang="en-US" i="1" dirty="0" smtClean="0">
                <a:latin typeface="Calibri"/>
                <a:ea typeface="Arial" charset="0"/>
                <a:cs typeface="Calibri"/>
              </a:rPr>
              <a:t>E.g</a:t>
            </a:r>
            <a:r>
              <a:rPr lang="en-US" i="1" dirty="0">
                <a:latin typeface="Calibri"/>
                <a:ea typeface="Arial" charset="0"/>
                <a:cs typeface="Calibri"/>
              </a:rPr>
              <a:t>.:  Router A: </a:t>
            </a:r>
            <a:r>
              <a:rPr lang="ja-JP" altLang="en-US" i="1" dirty="0" smtClean="0">
                <a:solidFill>
                  <a:srgbClr val="000090"/>
                </a:solidFill>
                <a:latin typeface="Calibri"/>
                <a:ea typeface="Arial" charset="0"/>
                <a:cs typeface="Calibri"/>
              </a:rPr>
              <a:t>“</a:t>
            </a:r>
            <a:r>
              <a:rPr lang="en-US" altLang="ja-JP" i="1" dirty="0" smtClean="0">
                <a:solidFill>
                  <a:srgbClr val="000090"/>
                </a:solidFill>
                <a:latin typeface="Calibri"/>
                <a:ea typeface="Arial" charset="0"/>
                <a:cs typeface="Calibri"/>
              </a:rPr>
              <a:t>A </a:t>
            </a:r>
            <a:r>
              <a:rPr lang="en-US" altLang="ja-JP" i="1" dirty="0">
                <a:solidFill>
                  <a:srgbClr val="000090"/>
                </a:solidFill>
                <a:latin typeface="Calibri"/>
                <a:ea typeface="Arial" charset="0"/>
                <a:cs typeface="Calibri"/>
              </a:rPr>
              <a:t>can get to </a:t>
            </a:r>
            <a:r>
              <a:rPr lang="en-US" altLang="ja-JP" i="1" dirty="0" smtClean="0">
                <a:solidFill>
                  <a:srgbClr val="000090"/>
                </a:solidFill>
                <a:latin typeface="Calibri"/>
                <a:ea typeface="Arial" charset="0"/>
                <a:cs typeface="Calibri"/>
              </a:rPr>
              <a:t>B </a:t>
            </a:r>
            <a:r>
              <a:rPr lang="en-US" altLang="ja-JP" i="1" dirty="0">
                <a:solidFill>
                  <a:srgbClr val="000090"/>
                </a:solidFill>
                <a:latin typeface="Calibri"/>
                <a:ea typeface="Arial" charset="0"/>
                <a:cs typeface="Calibri"/>
              </a:rPr>
              <a:t>with cost 11</a:t>
            </a:r>
            <a:r>
              <a:rPr lang="ja-JP" altLang="en-US" i="1" dirty="0" smtClean="0">
                <a:solidFill>
                  <a:srgbClr val="000090"/>
                </a:solidFill>
                <a:latin typeface="Calibri"/>
                <a:ea typeface="Arial" charset="0"/>
                <a:cs typeface="Calibri"/>
              </a:rPr>
              <a:t>”</a:t>
            </a:r>
            <a:r>
              <a:rPr lang="en-US" altLang="ja-JP" i="1" dirty="0" smtClean="0">
                <a:solidFill>
                  <a:srgbClr val="000090"/>
                </a:solidFill>
                <a:latin typeface="Calibri"/>
                <a:ea typeface="Arial" charset="0"/>
                <a:cs typeface="Calibri"/>
              </a:rPr>
              <a:t/>
            </a:r>
            <a:br>
              <a:rPr lang="en-US" altLang="ja-JP" i="1" dirty="0" smtClean="0">
                <a:solidFill>
                  <a:srgbClr val="000090"/>
                </a:solidFill>
                <a:latin typeface="Calibri"/>
                <a:ea typeface="Arial" charset="0"/>
                <a:cs typeface="Calibri"/>
              </a:rPr>
            </a:br>
            <a:endParaRPr lang="en-US" altLang="ja-JP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Routers </a:t>
            </a:r>
            <a:r>
              <a:rPr lang="en-US" dirty="0">
                <a:latin typeface="Calibri"/>
                <a:cs typeface="Calibri"/>
              </a:rPr>
              <a:t>exchange </a:t>
            </a:r>
            <a:r>
              <a:rPr lang="en-US" dirty="0" smtClean="0">
                <a:latin typeface="Calibri"/>
                <a:cs typeface="Calibri"/>
              </a:rPr>
              <a:t>this DV with </a:t>
            </a:r>
            <a:r>
              <a:rPr lang="en-US" dirty="0">
                <a:latin typeface="Calibri"/>
                <a:cs typeface="Calibri"/>
              </a:rPr>
              <a:t>their </a:t>
            </a:r>
            <a:r>
              <a:rPr lang="en-US" dirty="0" smtClean="0">
                <a:latin typeface="Calibri"/>
                <a:cs typeface="Calibri"/>
              </a:rPr>
              <a:t>neighbors</a:t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Routers look over the set of options offered by their neighbors and select the best one</a:t>
            </a:r>
            <a:br>
              <a:rPr lang="en-US" dirty="0" smtClean="0">
                <a:latin typeface="Calibri"/>
                <a:cs typeface="Calibri"/>
              </a:rPr>
            </a:b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Iterative </a:t>
            </a:r>
            <a:r>
              <a:rPr lang="en-US" dirty="0">
                <a:latin typeface="Calibri"/>
                <a:cs typeface="Calibri"/>
              </a:rPr>
              <a:t>process converges </a:t>
            </a:r>
            <a:r>
              <a:rPr lang="en-US" dirty="0" smtClean="0">
                <a:latin typeface="Calibri"/>
                <a:cs typeface="Calibri"/>
              </a:rPr>
              <a:t>to set </a:t>
            </a:r>
            <a:r>
              <a:rPr lang="en-US" dirty="0">
                <a:latin typeface="Calibri"/>
                <a:cs typeface="Calibri"/>
              </a:rPr>
              <a:t>of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52417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Shape 2424"/>
          <p:cNvSpPr/>
          <p:nvPr/>
        </p:nvSpPr>
        <p:spPr>
          <a:xfrm>
            <a:off x="3205759" y="1214454"/>
            <a:ext cx="4598789" cy="2553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8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5" name="Shape 2425"/>
          <p:cNvSpPr/>
          <p:nvPr/>
        </p:nvSpPr>
        <p:spPr>
          <a:xfrm flipH="1">
            <a:off x="1298922" y="160660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321192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26" name="Shape 2426"/>
          <p:cNvSpPr/>
          <p:nvPr/>
        </p:nvSpPr>
        <p:spPr>
          <a:xfrm>
            <a:off x="1250169" y="2633629"/>
            <a:ext cx="2372031" cy="74707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321192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28" name="Shape 2428"/>
          <p:cNvSpPr/>
          <p:nvPr/>
        </p:nvSpPr>
        <p:spPr>
          <a:xfrm>
            <a:off x="3500438" y="129480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b="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</a:t>
            </a:r>
          </a:p>
        </p:txBody>
      </p:sp>
      <p:sp>
        <p:nvSpPr>
          <p:cNvPr id="2429" name="Shape 2429"/>
          <p:cNvSpPr/>
          <p:nvPr/>
        </p:nvSpPr>
        <p:spPr>
          <a:xfrm>
            <a:off x="2437821" y="2129327"/>
            <a:ext cx="267891" cy="34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85" tIns="35685" rIns="35685" bIns="3568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7</a:t>
            </a:r>
          </a:p>
        </p:txBody>
      </p:sp>
      <p:sp>
        <p:nvSpPr>
          <p:cNvPr id="2430" name="Shape 2430"/>
          <p:cNvSpPr/>
          <p:nvPr/>
        </p:nvSpPr>
        <p:spPr>
          <a:xfrm>
            <a:off x="2107422" y="1544434"/>
            <a:ext cx="267891" cy="34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85" tIns="35685" rIns="35685" bIns="3568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</a:p>
        </p:txBody>
      </p:sp>
      <p:sp>
        <p:nvSpPr>
          <p:cNvPr id="2431" name="Shape 2431"/>
          <p:cNvSpPr/>
          <p:nvPr/>
        </p:nvSpPr>
        <p:spPr>
          <a:xfrm>
            <a:off x="3276896" y="4219278"/>
            <a:ext cx="224135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85" tIns="35685" rIns="35685" bIns="35685" anchor="ctr">
            <a:spAutoFit/>
          </a:bodyPr>
          <a:lstStyle/>
          <a:p>
            <a:pPr algn="l" defTabSz="410415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2500" b="0"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cost(x,n) + d</a:t>
            </a:r>
            <a:r>
              <a:rPr sz="2500" b="0" kern="0" baseline="-5999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500" b="0"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(z)</a:t>
            </a:r>
          </a:p>
        </p:txBody>
      </p:sp>
      <p:sp>
        <p:nvSpPr>
          <p:cNvPr id="2432" name="Shape 2432"/>
          <p:cNvSpPr/>
          <p:nvPr/>
        </p:nvSpPr>
        <p:spPr>
          <a:xfrm>
            <a:off x="2412354" y="4219278"/>
            <a:ext cx="79352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85" tIns="35685" rIns="35685" bIns="35685" anchor="ctr">
            <a:spAutoFit/>
          </a:bodyPr>
          <a:lstStyle/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2500" b="0"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sz="2500" b="0" kern="0" baseline="-5999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500" b="0"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</p:txBody>
      </p:sp>
      <p:sp>
        <p:nvSpPr>
          <p:cNvPr id="2433" name="Shape 2433"/>
          <p:cNvSpPr/>
          <p:nvPr/>
        </p:nvSpPr>
        <p:spPr>
          <a:xfrm>
            <a:off x="5449201" y="4217838"/>
            <a:ext cx="187483" cy="502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85" tIns="35685" rIns="35685" bIns="35685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2800" b="0"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}</a:t>
            </a:r>
          </a:p>
        </p:txBody>
      </p:sp>
      <p:sp>
        <p:nvSpPr>
          <p:cNvPr id="2434" name="Shape 2434"/>
          <p:cNvSpPr/>
          <p:nvPr/>
        </p:nvSpPr>
        <p:spPr>
          <a:xfrm>
            <a:off x="3500438" y="316111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b="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</a:t>
            </a:r>
          </a:p>
        </p:txBody>
      </p:sp>
      <p:sp>
        <p:nvSpPr>
          <p:cNvPr id="2435" name="Shape 2435"/>
          <p:cNvSpPr/>
          <p:nvPr/>
        </p:nvSpPr>
        <p:spPr>
          <a:xfrm flipV="1">
            <a:off x="1330508" y="2496784"/>
            <a:ext cx="193750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321192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6" name="Shape 2436"/>
          <p:cNvSpPr/>
          <p:nvPr/>
        </p:nvSpPr>
        <p:spPr>
          <a:xfrm>
            <a:off x="892970" y="222349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b="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</a:p>
        </p:txBody>
      </p:sp>
      <p:sp>
        <p:nvSpPr>
          <p:cNvPr id="2437" name="Shape 2437"/>
          <p:cNvSpPr/>
          <p:nvPr/>
        </p:nvSpPr>
        <p:spPr>
          <a:xfrm>
            <a:off x="3089673" y="223242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929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b="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</a:p>
        </p:txBody>
      </p:sp>
      <p:sp>
        <p:nvSpPr>
          <p:cNvPr id="2438" name="Shape 2438"/>
          <p:cNvSpPr/>
          <p:nvPr/>
        </p:nvSpPr>
        <p:spPr>
          <a:xfrm>
            <a:off x="2107422" y="2982113"/>
            <a:ext cx="267891" cy="34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85" tIns="35685" rIns="35685" bIns="3568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2439" name="Shape 2439"/>
          <p:cNvSpPr/>
          <p:nvPr/>
        </p:nvSpPr>
        <p:spPr>
          <a:xfrm>
            <a:off x="7366992" y="223242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b="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</a:p>
        </p:txBody>
      </p:sp>
      <p:sp>
        <p:nvSpPr>
          <p:cNvPr id="2440" name="Shape 2440"/>
          <p:cNvSpPr/>
          <p:nvPr/>
        </p:nvSpPr>
        <p:spPr>
          <a:xfrm>
            <a:off x="2286000" y="4800600"/>
            <a:ext cx="1960730" cy="379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85" tIns="35685" rIns="35685" bIns="35685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2000" b="0" kern="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for all neighbors n</a:t>
            </a:r>
          </a:p>
        </p:txBody>
      </p:sp>
      <p:sp>
        <p:nvSpPr>
          <p:cNvPr id="2441" name="Shape 2441"/>
          <p:cNvSpPr/>
          <p:nvPr/>
        </p:nvSpPr>
        <p:spPr>
          <a:xfrm>
            <a:off x="1423303" y="4202776"/>
            <a:ext cx="89654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85" tIns="35685" rIns="35685" bIns="35685" anchor="ctr">
            <a:spAutoFit/>
          </a:bodyPr>
          <a:lstStyle/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2500" b="0"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500" b="0" kern="0" baseline="-5999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sz="2500" b="0"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(z) = </a:t>
            </a:r>
          </a:p>
        </p:txBody>
      </p:sp>
      <p:sp>
        <p:nvSpPr>
          <p:cNvPr id="2442" name="Shape 2442"/>
          <p:cNvSpPr/>
          <p:nvPr/>
        </p:nvSpPr>
        <p:spPr>
          <a:xfrm>
            <a:off x="4608448" y="5664444"/>
            <a:ext cx="3955852" cy="502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85" tIns="35685" rIns="35685" bIns="3568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 defTabSz="410415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660066"/>
                </a:solidFill>
                <a:latin typeface="Calibri"/>
                <a:ea typeface="Calibri"/>
                <a:cs typeface="Calibri"/>
              </a:rPr>
              <a:t>Bellman-Ford equation</a:t>
            </a:r>
          </a:p>
        </p:txBody>
      </p:sp>
      <p:sp>
        <p:nvSpPr>
          <p:cNvPr id="2443" name="Shape 2443"/>
          <p:cNvSpPr/>
          <p:nvPr/>
        </p:nvSpPr>
        <p:spPr>
          <a:xfrm>
            <a:off x="5317943" y="4929565"/>
            <a:ext cx="547353" cy="788832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192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016331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here on…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dirty="0" smtClean="0"/>
              <a:t>Walk through what I expect you to know: key topics, important aspects of each </a:t>
            </a:r>
            <a:endParaRPr lang="en-US" dirty="0"/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Just </a:t>
            </a:r>
            <a:r>
              <a:rPr lang="en-US" dirty="0">
                <a:latin typeface="Arial" charset="0"/>
              </a:rPr>
              <a:t>because I didn’t cover it in review doesn’t mean you don’t need to know </a:t>
            </a:r>
            <a:r>
              <a:rPr lang="en-US" dirty="0" smtClean="0">
                <a:latin typeface="Arial" charset="0"/>
              </a:rPr>
              <a:t>it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But if I covered it today, you should know </a:t>
            </a:r>
            <a:r>
              <a:rPr lang="en-US" dirty="0" smtClean="0">
                <a:latin typeface="Arial" charset="0"/>
              </a:rPr>
              <a:t>it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My plan: summarize, not explain</a:t>
            </a:r>
          </a:p>
          <a:p>
            <a:pPr lvl="1"/>
            <a:r>
              <a:rPr lang="en-US" dirty="0">
                <a:latin typeface="Arial" charset="0"/>
              </a:rPr>
              <a:t>Stop me when you want to discuss something further!</a:t>
            </a:r>
          </a:p>
          <a:p>
            <a:endParaRPr lang="en-US" dirty="0"/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4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Counting-to-Infinity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2624137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Cause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z routes through y, y routes through x (to reach </a:t>
            </a:r>
            <a:r>
              <a:rPr lang="en-US" i="1" dirty="0" err="1" smtClean="0">
                <a:latin typeface="Calibri"/>
                <a:cs typeface="Calibri"/>
              </a:rPr>
              <a:t>dst</a:t>
            </a:r>
            <a:r>
              <a:rPr lang="en-US" dirty="0" smtClean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y</a:t>
            </a:r>
            <a:r>
              <a:rPr lang="en-US" dirty="0" smtClean="0">
                <a:latin typeface="Calibri"/>
                <a:cs typeface="Calibri"/>
              </a:rPr>
              <a:t> loses connectivity to x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y decides to route through z (to reach </a:t>
            </a:r>
            <a:r>
              <a:rPr lang="en-US" i="1" dirty="0" err="1" smtClean="0">
                <a:latin typeface="Calibri"/>
                <a:cs typeface="Calibri"/>
              </a:rPr>
              <a:t>dst</a:t>
            </a:r>
            <a:r>
              <a:rPr lang="en-US" dirty="0" smtClean="0">
                <a:latin typeface="Calibri"/>
                <a:cs typeface="Calibri"/>
              </a:rPr>
              <a:t>)</a:t>
            </a:r>
          </a:p>
          <a:p>
            <a:r>
              <a:rPr lang="en-US" dirty="0" smtClean="0">
                <a:latin typeface="Calibri"/>
                <a:cs typeface="Calibri"/>
              </a:rPr>
              <a:t>Can take a very long time to resolve</a:t>
            </a:r>
          </a:p>
        </p:txBody>
      </p:sp>
    </p:spTree>
    <p:extLst>
      <p:ext uri="{BB962C8B-B14F-4D97-AF65-F5344CB8AC3E}">
        <p14:creationId xmlns:p14="http://schemas.microsoft.com/office/powerpoint/2010/main" val="233027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Poisoned Reverse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How: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If z routes to </a:t>
            </a:r>
            <a:r>
              <a:rPr lang="en-US" i="1" dirty="0" err="1" smtClean="0">
                <a:latin typeface="Calibri"/>
                <a:cs typeface="Calibri"/>
              </a:rPr>
              <a:t>dst</a:t>
            </a:r>
            <a:r>
              <a:rPr lang="en-US" dirty="0" smtClean="0">
                <a:latin typeface="Calibri"/>
                <a:cs typeface="Calibri"/>
              </a:rPr>
              <a:t> through y,  z advertises to y that its cost to </a:t>
            </a:r>
            <a:r>
              <a:rPr lang="en-US" i="1" dirty="0" err="1" smtClean="0">
                <a:latin typeface="Calibri"/>
                <a:cs typeface="Calibri"/>
              </a:rPr>
              <a:t>dst</a:t>
            </a:r>
            <a:r>
              <a:rPr lang="en-US" dirty="0" smtClean="0">
                <a:latin typeface="Calibri"/>
                <a:cs typeface="Calibri"/>
              </a:rPr>
              <a:t> is infinite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y never decides to route to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dst</a:t>
            </a:r>
            <a:r>
              <a:rPr lang="en-US" dirty="0" smtClean="0">
                <a:latin typeface="Calibri"/>
                <a:cs typeface="Calibri"/>
              </a:rPr>
              <a:t> through z</a:t>
            </a:r>
          </a:p>
          <a:p>
            <a:r>
              <a:rPr lang="en-US" dirty="0" smtClean="0">
                <a:latin typeface="Calibri"/>
                <a:cs typeface="Calibri"/>
              </a:rPr>
              <a:t>Often avoids the count-to-infinity problem</a:t>
            </a: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45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73162"/>
          </a:xfrm>
        </p:spPr>
        <p:txBody>
          <a:bodyPr/>
          <a:lstStyle/>
          <a:p>
            <a:r>
              <a:rPr lang="en-US" dirty="0" smtClean="0"/>
              <a:t>Addressing Goal: </a:t>
            </a:r>
            <a:r>
              <a:rPr lang="en-US" u="sng" dirty="0" smtClean="0">
                <a:solidFill>
                  <a:srgbClr val="F47A00"/>
                </a:solidFill>
              </a:rPr>
              <a:t>Scalable</a:t>
            </a:r>
            <a:r>
              <a:rPr lang="en-US" dirty="0" smtClean="0">
                <a:solidFill>
                  <a:srgbClr val="F47A00"/>
                </a:solidFill>
              </a:rPr>
              <a:t>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36738"/>
            <a:ext cx="8915400" cy="4411662"/>
          </a:xfrm>
        </p:spPr>
        <p:txBody>
          <a:bodyPr/>
          <a:lstStyle/>
          <a:p>
            <a:r>
              <a:rPr lang="en-US" dirty="0" smtClean="0"/>
              <a:t>State: Small forwarding tables at routers</a:t>
            </a:r>
          </a:p>
          <a:p>
            <a:pPr lvl="1"/>
            <a:endParaRPr lang="en-US" dirty="0"/>
          </a:p>
          <a:p>
            <a:r>
              <a:rPr lang="en-US" dirty="0" smtClean="0"/>
              <a:t>Churn: Limited rate of change in routing tables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sz="3200" dirty="0">
                <a:solidFill>
                  <a:srgbClr val="F47A00"/>
                </a:solidFill>
              </a:rPr>
              <a:t>Ability to aggregate addresses is</a:t>
            </a:r>
            <a:r>
              <a:rPr lang="en-US" sz="3200" i="1" dirty="0">
                <a:solidFill>
                  <a:srgbClr val="F47A00"/>
                </a:solidFill>
              </a:rPr>
              <a:t> </a:t>
            </a:r>
            <a:r>
              <a:rPr lang="en-US" sz="3200" dirty="0">
                <a:solidFill>
                  <a:srgbClr val="F47A00"/>
                </a:solidFill>
              </a:rPr>
              <a:t>crucial for both</a:t>
            </a:r>
            <a:endParaRPr lang="en-US" sz="4000" dirty="0">
              <a:solidFill>
                <a:srgbClr val="F47A00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</a:rPr>
              <a:t>(one entry to</a:t>
            </a:r>
            <a:r>
              <a:rPr lang="en-US" sz="3200" i="1" dirty="0">
                <a:solidFill>
                  <a:schemeClr val="tx2"/>
                </a:solidFill>
              </a:rPr>
              <a:t> summarize </a:t>
            </a:r>
            <a:r>
              <a:rPr lang="en-US" sz="3200" dirty="0">
                <a:solidFill>
                  <a:schemeClr val="tx2"/>
                </a:solidFill>
              </a:rPr>
              <a:t>many addresses)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27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Hierarchy in IP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9372600" cy="3276600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32 bits are partitioned into a prefix and suffix components</a:t>
            </a:r>
          </a:p>
          <a:p>
            <a:r>
              <a:rPr lang="en-US" sz="2400" dirty="0">
                <a:latin typeface="Arial" charset="0"/>
              </a:rPr>
              <a:t>Prefix is the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network component</a:t>
            </a:r>
            <a:r>
              <a:rPr lang="en-US" sz="2400" dirty="0">
                <a:latin typeface="Arial" charset="0"/>
              </a:rPr>
              <a:t>; suffix is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host component</a:t>
            </a:r>
            <a:r>
              <a:rPr lang="en-US" sz="2400" dirty="0">
                <a:solidFill>
                  <a:srgbClr val="F47A00"/>
                </a:solidFill>
                <a:latin typeface="Arial" charset="0"/>
              </a:rPr>
              <a:t/>
            </a:r>
            <a:br>
              <a:rPr lang="en-US" sz="2400" dirty="0">
                <a:solidFill>
                  <a:srgbClr val="F47A00"/>
                </a:solidFill>
                <a:latin typeface="Arial" charset="0"/>
              </a:rPr>
            </a:br>
            <a:endParaRPr lang="en-US" sz="2400" dirty="0">
              <a:solidFill>
                <a:srgbClr val="F47A00"/>
              </a:solidFill>
              <a:latin typeface="Arial" charset="0"/>
            </a:endParaRPr>
          </a:p>
          <a:p>
            <a:endParaRPr lang="en-US" sz="2400" dirty="0">
              <a:solidFill>
                <a:srgbClr val="F47A00"/>
              </a:solidFill>
              <a:latin typeface="Arial" charset="0"/>
            </a:endParaRPr>
          </a:p>
          <a:p>
            <a:endParaRPr lang="en-US" sz="2400" dirty="0">
              <a:solidFill>
                <a:srgbClr val="F47A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Interdomain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routing operates on the network prefix</a:t>
            </a:r>
          </a:p>
          <a:p>
            <a:r>
              <a:rPr lang="en-US" sz="2400" dirty="0">
                <a:latin typeface="Arial" charset="0"/>
              </a:rPr>
              <a:t>“slash” notation: 12.34.158.0/23 </a:t>
            </a:r>
            <a:r>
              <a:rPr lang="en-US" sz="2400" dirty="0">
                <a:latin typeface="Arial" charset="0"/>
                <a:sym typeface="Wingdings"/>
              </a:rPr>
              <a:t> </a:t>
            </a:r>
            <a:r>
              <a:rPr lang="en-US" sz="2400" dirty="0">
                <a:latin typeface="Arial" charset="0"/>
              </a:rPr>
              <a:t>network with a 23 bit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 prefix and 2</a:t>
            </a:r>
            <a:r>
              <a:rPr lang="en-US" sz="2400" baseline="30000" dirty="0">
                <a:latin typeface="Arial" charset="0"/>
              </a:rPr>
              <a:t>9</a:t>
            </a:r>
            <a:r>
              <a:rPr lang="en-US" sz="2400" dirty="0">
                <a:latin typeface="Arial" charset="0"/>
              </a:rPr>
              <a:t> host addresses</a:t>
            </a:r>
          </a:p>
          <a:p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200" y="2911386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5"/>
              <a:ext cx="7334250" cy="633413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80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80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80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10027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80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008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2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7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/>
              <a:t>IP addressing </a:t>
            </a:r>
            <a:r>
              <a:rPr lang="en-US" sz="3600" dirty="0">
                <a:sym typeface="Wingdings"/>
              </a:rPr>
              <a:t> scalable</a:t>
            </a:r>
            <a:r>
              <a:rPr lang="en-US" sz="3600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5463"/>
            <a:ext cx="8763000" cy="1023937"/>
          </a:xfrm>
        </p:spPr>
        <p:txBody>
          <a:bodyPr/>
          <a:lstStyle/>
          <a:p>
            <a:r>
              <a:rPr lang="en-US" dirty="0"/>
              <a:t>Hierarchical address allocation helps routing scalability if allocation matches topological hierarchy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Problem: may not be able to aggregate addresses for </a:t>
            </a:r>
            <a:r>
              <a:rPr lang="en-US" dirty="0" smtClean="0">
                <a:solidFill>
                  <a:srgbClr val="000090"/>
                </a:solidFill>
              </a:rPr>
              <a:t>“multi-homed” </a:t>
            </a:r>
            <a:r>
              <a:rPr lang="en-US" dirty="0" smtClean="0">
                <a:solidFill>
                  <a:srgbClr val="000000"/>
                </a:solidFill>
              </a:rPr>
              <a:t>networks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6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/>
              <a:t>IP addressing </a:t>
            </a:r>
            <a:r>
              <a:rPr lang="en-US" sz="3600" dirty="0">
                <a:sym typeface="Wingdings"/>
              </a:rPr>
              <a:t> scalable</a:t>
            </a:r>
            <a:r>
              <a:rPr lang="en-US" sz="3600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5463"/>
            <a:ext cx="8763000" cy="1023937"/>
          </a:xfrm>
        </p:spPr>
        <p:txBody>
          <a:bodyPr/>
          <a:lstStyle/>
          <a:p>
            <a:r>
              <a:rPr lang="en-US" dirty="0"/>
              <a:t>Hierarchical address allocation helps routing scalability if allocation matches topological hierarchy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Problem: may not be able to aggregate addresses for </a:t>
            </a:r>
            <a:r>
              <a:rPr lang="en-US" dirty="0" smtClean="0">
                <a:solidFill>
                  <a:srgbClr val="000090"/>
                </a:solidFill>
              </a:rPr>
              <a:t>“multi-homed” </a:t>
            </a:r>
            <a:r>
              <a:rPr lang="en-US" dirty="0" smtClean="0">
                <a:solidFill>
                  <a:srgbClr val="000000"/>
                </a:solidFill>
              </a:rPr>
              <a:t>networks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Two competing forces in scalable routing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aggregation reduces number of routing entries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multi-homing increases number of entries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5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</a:t>
            </a:r>
            <a:r>
              <a:rPr lang="en-US" dirty="0"/>
              <a:t> </a:t>
            </a:r>
            <a:r>
              <a:rPr lang="en-US" dirty="0" smtClean="0"/>
              <a:t>and Inter-Domain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387"/>
            <a:ext cx="8305800" cy="4986337"/>
          </a:xfrm>
        </p:spPr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endParaRPr lang="en-US" dirty="0" smtClean="0"/>
          </a:p>
          <a:p>
            <a:r>
              <a:rPr lang="en-US" dirty="0" smtClean="0"/>
              <a:t>Nodes are Autonomous Systems (</a:t>
            </a:r>
            <a:r>
              <a:rPr lang="en-US" dirty="0" err="1" smtClean="0"/>
              <a:t>ASes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Links represent both physical connections and business relationships</a:t>
            </a:r>
          </a:p>
          <a:p>
            <a:pPr lvl="1"/>
            <a:r>
              <a:rPr lang="en-US" dirty="0" smtClean="0"/>
              <a:t>customer-provider or peer-to-peer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BGP is the protocol for inter-domain routing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1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94488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Topology and policy is shaped by the business relationships between </a:t>
            </a:r>
            <a:r>
              <a:rPr lang="en-US" sz="3600" dirty="0" err="1">
                <a:latin typeface="Helvetica" charset="0"/>
                <a:ea typeface="ＭＳ Ｐゴシック" charset="0"/>
                <a:cs typeface="ＭＳ Ｐゴシック" charset="0"/>
              </a:rPr>
              <a:t>ASes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226" y="2057400"/>
            <a:ext cx="8926774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Three basic kinds of relationships between </a:t>
            </a:r>
            <a:r>
              <a:rPr lang="en-US" dirty="0" err="1">
                <a:latin typeface="Arial" charset="0"/>
                <a:cs typeface="Arial" charset="0"/>
              </a:rPr>
              <a:t>ASes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A can be AS B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customer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A can be AS B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provider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A can be AS B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peer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 Business implications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Customer pays provider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Peers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pay each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1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extends 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With some important differences</a:t>
            </a:r>
          </a:p>
          <a:p>
            <a:pPr lvl="1"/>
            <a:r>
              <a:rPr lang="en-US" dirty="0" smtClean="0"/>
              <a:t>routes selected based on policy, not just shortest path</a:t>
            </a:r>
          </a:p>
          <a:p>
            <a:pPr lvl="1"/>
            <a:r>
              <a:rPr lang="en-US" b="1" dirty="0" smtClean="0"/>
              <a:t>path vector </a:t>
            </a:r>
            <a:r>
              <a:rPr lang="en-US" dirty="0" smtClean="0"/>
              <a:t>(useful to avoid loops)</a:t>
            </a:r>
          </a:p>
          <a:p>
            <a:pPr lvl="1"/>
            <a:r>
              <a:rPr lang="en-US" dirty="0" smtClean="0"/>
              <a:t>Selective route advertisement </a:t>
            </a:r>
          </a:p>
          <a:p>
            <a:pPr lvl="1"/>
            <a:r>
              <a:rPr lang="en-US" dirty="0" smtClean="0"/>
              <a:t>may aggregate routes (aggregating prefixes)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64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915400" cy="1173162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Helvetica" charset="0"/>
                <a:ea typeface="宋体" charset="0"/>
                <a:cs typeface="宋体" charset="0"/>
              </a:rPr>
              <a:t>Policy imposed in how routes are </a:t>
            </a:r>
            <a:r>
              <a:rPr lang="en-US" altLang="zh-CN" dirty="0" smtClean="0">
                <a:solidFill>
                  <a:srgbClr val="0000FF"/>
                </a:solidFill>
                <a:latin typeface="Helvetica" charset="0"/>
                <a:ea typeface="宋体" charset="0"/>
                <a:cs typeface="宋体" charset="0"/>
              </a:rPr>
              <a:t>selected and exported</a:t>
            </a:r>
            <a:endParaRPr lang="en-US" altLang="zh-CN" sz="3200" dirty="0">
              <a:solidFill>
                <a:srgbClr val="0000FF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51054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3215579"/>
            <a:ext cx="1600200" cy="899221"/>
            <a:chOff x="7620000" y="3215579"/>
            <a:chExt cx="1600200" cy="899221"/>
          </a:xfrm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7430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667000"/>
            <a:ext cx="7848600" cy="2286000"/>
            <a:chOff x="304800" y="2667000"/>
            <a:chExt cx="7848600" cy="2286000"/>
          </a:xfrm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b="0" dirty="0" smtClean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b="0" dirty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b="0" dirty="0" smtClean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b="0" dirty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b="0" dirty="0" smtClean="0">
                    <a:solidFill>
                      <a:srgbClr val="000000"/>
                    </a:solidFill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b="0" dirty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b="0" dirty="0" smtClean="0">
                    <a:solidFill>
                      <a:srgbClr val="000000"/>
                    </a:solidFill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b="0" dirty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b="0" dirty="0" smtClean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b="0" dirty="0" smtClean="0">
                    <a:solidFill>
                      <a:srgbClr val="000000"/>
                    </a:solidFill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b="0" dirty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b="0" dirty="0" smtClean="0">
                    <a:solidFill>
                      <a:srgbClr val="000000"/>
                    </a:solidFill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b="0" dirty="0">
                  <a:solidFill>
                    <a:srgbClr val="000000"/>
                  </a:solidFill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8956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10000"/>
            <a:ext cx="304800" cy="533400"/>
            <a:chOff x="1392" y="2688"/>
            <a:chExt cx="192" cy="336"/>
          </a:xfrm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8862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7432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6576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133600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6668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971800"/>
            <a:ext cx="73638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example: questions on …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419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Congestion control: TCP and advanced CC</a:t>
            </a:r>
          </a:p>
          <a:p>
            <a:r>
              <a:rPr lang="en-US" dirty="0" smtClean="0"/>
              <a:t>HTTP performance</a:t>
            </a:r>
          </a:p>
          <a:p>
            <a:r>
              <a:rPr lang="en-US" dirty="0" smtClean="0"/>
              <a:t>E2E </a:t>
            </a:r>
            <a:r>
              <a:rPr lang="en-US" dirty="0"/>
              <a:t>operation: “steps when A talks to B” </a:t>
            </a:r>
            <a:endParaRPr lang="en-US" dirty="0" smtClean="0"/>
          </a:p>
          <a:p>
            <a:r>
              <a:rPr lang="en-US" dirty="0" smtClean="0"/>
              <a:t>Wireless </a:t>
            </a:r>
          </a:p>
          <a:p>
            <a:r>
              <a:rPr lang="en-US" dirty="0" smtClean="0"/>
              <a:t>Ethernet spanning tree and self learning</a:t>
            </a:r>
          </a:p>
          <a:p>
            <a:r>
              <a:rPr lang="en-US" dirty="0" smtClean="0"/>
              <a:t>Datacenters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41117"/>
              </p:ext>
            </p:extLst>
          </p:nvPr>
        </p:nvGraphicFramePr>
        <p:xfrm>
          <a:off x="1371600" y="1778001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066800" y="56388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848" tIns="45424" rIns="90848" bIns="45424" numCol="1" rtlCol="0" anchor="ctr" anchorCtr="0" compatLnSpc="1">
            <a:prstTxWarp prst="textNoShape">
              <a:avLst/>
            </a:prstTxWarp>
          </a:bodyPr>
          <a:lstStyle/>
          <a:p>
            <a:pPr algn="ctr" defTabSz="908554"/>
            <a:r>
              <a:rPr lang="en-US" sz="2400" b="0" dirty="0">
                <a:solidFill>
                  <a:schemeClr val="bg1"/>
                </a:solidFill>
              </a:rPr>
              <a:t>We’ll refer to these as the “</a:t>
            </a:r>
            <a:r>
              <a:rPr lang="en-US" sz="2400" b="0" dirty="0" err="1">
                <a:solidFill>
                  <a:schemeClr val="bg1"/>
                </a:solidFill>
              </a:rPr>
              <a:t>Gao</a:t>
            </a:r>
            <a:r>
              <a:rPr lang="en-US" sz="2400" b="0" dirty="0">
                <a:solidFill>
                  <a:schemeClr val="bg1"/>
                </a:solidFill>
              </a:rPr>
              <a:t>-Rexford” rules</a:t>
            </a:r>
          </a:p>
          <a:p>
            <a:pPr algn="ctr" defTabSz="908554"/>
            <a:r>
              <a:rPr lang="en-US" sz="2400" b="0" dirty="0">
                <a:solidFill>
                  <a:schemeClr val="bg1"/>
                </a:solidFill>
              </a:rPr>
              <a:t>(capture common </a:t>
            </a:r>
            <a:r>
              <a:rPr lang="en-US" sz="2400" b="0" dirty="0">
                <a:solidFill>
                  <a:srgbClr val="FF0000"/>
                </a:solidFill>
              </a:rPr>
              <a:t>-- but not required! -- </a:t>
            </a:r>
            <a:r>
              <a:rPr lang="en-US" sz="2400" b="0" dirty="0">
                <a:solidFill>
                  <a:srgbClr val="FFFFFF"/>
                </a:solidFill>
              </a:rPr>
              <a:t>practice!</a:t>
            </a:r>
            <a:r>
              <a:rPr lang="en-US" sz="2400" b="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636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BGP </a:t>
            </a:r>
            <a:r>
              <a:rPr lang="en-US" dirty="0"/>
              <a:t>uses </a:t>
            </a:r>
            <a:r>
              <a:rPr lang="en-US" dirty="0" smtClean="0"/>
              <a:t>route attributes </a:t>
            </a:r>
            <a:r>
              <a:rPr lang="en-US" dirty="0"/>
              <a:t>to implement the above </a:t>
            </a:r>
            <a:endParaRPr lang="en-US" dirty="0" smtClean="0"/>
          </a:p>
          <a:p>
            <a:pPr lvl="1"/>
            <a:r>
              <a:rPr lang="en-US" dirty="0" smtClean="0"/>
              <a:t>ASPATH, LOCAL_PREF, MED, …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11" y="5334000"/>
            <a:ext cx="7941597" cy="830997"/>
          </a:xfrm>
          <a:prstGeom prst="rect">
            <a:avLst/>
          </a:prstGeom>
          <a:solidFill>
            <a:schemeClr val="accent5"/>
          </a:solidFill>
        </p:spPr>
        <p:txBody>
          <a:bodyPr wrap="none" lIns="90848" tIns="45424" rIns="90848" bIns="45424" rtlCol="0">
            <a:spAutoFit/>
          </a:bodyPr>
          <a:lstStyle/>
          <a:p>
            <a:pPr algn="ctr"/>
            <a:r>
              <a:rPr lang="en-US" sz="2400" b="0" dirty="0">
                <a:solidFill>
                  <a:srgbClr val="FF0000"/>
                </a:solidFill>
                <a:latin typeface="+mn-lt"/>
              </a:rPr>
              <a:t>You should know the general idea/goal for each attribute; </a:t>
            </a:r>
            <a:br>
              <a:rPr lang="en-US" sz="2400" b="0" dirty="0">
                <a:solidFill>
                  <a:srgbClr val="FF0000"/>
                </a:solidFill>
                <a:latin typeface="+mn-lt"/>
              </a:rPr>
            </a:br>
            <a:r>
              <a:rPr lang="en-US" sz="2400" b="0" dirty="0">
                <a:solidFill>
                  <a:srgbClr val="FF0000"/>
                </a:solidFill>
                <a:latin typeface="+mn-lt"/>
              </a:rPr>
              <a:t>we won’t quiz you on the detailed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42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9"/>
            <a:ext cx="9144000" cy="9445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Policy Dictates Route Selection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381000" y="5638801"/>
            <a:ext cx="8229600" cy="1066800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46099" name="Straight Arrow Connector 41"/>
          <p:cNvCxnSpPr>
            <a:cxnSpLocks noChangeShapeType="1"/>
          </p:cNvCxnSpPr>
          <p:nvPr/>
        </p:nvCxnSpPr>
        <p:spPr bwMode="auto">
          <a:xfrm>
            <a:off x="533400" y="526268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Arrow Connector 42"/>
          <p:cNvCxnSpPr>
            <a:cxnSpLocks noChangeShapeType="1"/>
          </p:cNvCxnSpPr>
          <p:nvPr/>
        </p:nvCxnSpPr>
        <p:spPr bwMode="auto">
          <a:xfrm>
            <a:off x="4343400" y="526268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 lIns="90848" tIns="45424" rIns="90848" bIns="45424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7075" y="5029201"/>
            <a:ext cx="2573338" cy="461963"/>
          </a:xfrm>
          <a:prstGeom prst="rect">
            <a:avLst/>
          </a:prstGeom>
          <a:noFill/>
        </p:spPr>
        <p:txBody>
          <a:bodyPr wrap="none" lIns="90848" tIns="45424" rIns="90848" bIns="45424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86532"/>
              </p:ext>
            </p:extLst>
          </p:nvPr>
        </p:nvGraphicFramePr>
        <p:xfrm>
          <a:off x="838200" y="2620124"/>
          <a:ext cx="2234978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4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20124"/>
                        <a:ext cx="2234978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50608"/>
              </p:ext>
            </p:extLst>
          </p:nvPr>
        </p:nvGraphicFramePr>
        <p:xfrm>
          <a:off x="3438719" y="2631853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5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719" y="2631853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709248"/>
              </p:ext>
            </p:extLst>
          </p:nvPr>
        </p:nvGraphicFramePr>
        <p:xfrm>
          <a:off x="5994624" y="2590800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6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24" y="2590800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81726"/>
              </p:ext>
            </p:extLst>
          </p:nvPr>
        </p:nvGraphicFramePr>
        <p:xfrm>
          <a:off x="1196545" y="4140366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7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45" y="4140366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606936"/>
              </p:ext>
            </p:extLst>
          </p:nvPr>
        </p:nvGraphicFramePr>
        <p:xfrm>
          <a:off x="3890607" y="4140366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8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607" y="4140366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16991"/>
              </p:ext>
            </p:extLst>
          </p:nvPr>
        </p:nvGraphicFramePr>
        <p:xfrm>
          <a:off x="6515590" y="4140366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9"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90" y="4140366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1" name="Straight Connector 11"/>
          <p:cNvCxnSpPr>
            <a:cxnSpLocks noChangeShapeType="1"/>
          </p:cNvCxnSpPr>
          <p:nvPr/>
        </p:nvCxnSpPr>
        <p:spPr bwMode="auto">
          <a:xfrm>
            <a:off x="2979634" y="3055281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2"/>
          <p:cNvCxnSpPr>
            <a:cxnSpLocks noChangeShapeType="1"/>
          </p:cNvCxnSpPr>
          <p:nvPr/>
        </p:nvCxnSpPr>
        <p:spPr bwMode="auto">
          <a:xfrm>
            <a:off x="5535539" y="3055281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3"/>
          <p:cNvCxnSpPr>
            <a:cxnSpLocks noChangeShapeType="1"/>
          </p:cNvCxnSpPr>
          <p:nvPr/>
        </p:nvCxnSpPr>
        <p:spPr bwMode="auto">
          <a:xfrm rot="5400000">
            <a:off x="1702882" y="3871374"/>
            <a:ext cx="619307" cy="287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"/>
          <p:cNvCxnSpPr>
            <a:cxnSpLocks noChangeShapeType="1"/>
          </p:cNvCxnSpPr>
          <p:nvPr/>
        </p:nvCxnSpPr>
        <p:spPr bwMode="auto">
          <a:xfrm rot="5400000">
            <a:off x="4327147" y="387099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rot="5400000">
            <a:off x="6883050" y="387099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6" name="Freeform 31"/>
          <p:cNvSpPr>
            <a:spLocks noChangeArrowheads="1"/>
          </p:cNvSpPr>
          <p:nvPr/>
        </p:nvSpPr>
        <p:spPr bwMode="auto">
          <a:xfrm>
            <a:off x="1667142" y="2830079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848" tIns="45424" rIns="90848" bIns="45424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7" name="Freeform 32"/>
          <p:cNvSpPr>
            <a:spLocks noChangeArrowheads="1"/>
          </p:cNvSpPr>
          <p:nvPr/>
        </p:nvSpPr>
        <p:spPr bwMode="auto">
          <a:xfrm>
            <a:off x="2192427" y="3137385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848" tIns="45424" rIns="90848" bIns="45424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8" name="Freeform 33"/>
          <p:cNvSpPr>
            <a:spLocks noChangeArrowheads="1"/>
          </p:cNvSpPr>
          <p:nvPr/>
        </p:nvSpPr>
        <p:spPr bwMode="auto">
          <a:xfrm>
            <a:off x="4706596" y="3111581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848" tIns="45424" rIns="90848" bIns="45424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355" y="2883204"/>
            <a:ext cx="401069" cy="460221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5059" y="2886503"/>
            <a:ext cx="368638" cy="460221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28705" y="2886503"/>
            <a:ext cx="368638" cy="460221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2426" y="4237718"/>
            <a:ext cx="368638" cy="460221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6117" y="4237718"/>
            <a:ext cx="368638" cy="460221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32020" y="4237718"/>
            <a:ext cx="368638" cy="460221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214015"/>
              </p:ext>
            </p:extLst>
          </p:nvPr>
        </p:nvGraphicFramePr>
        <p:xfrm>
          <a:off x="2438400" y="1324076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0" name="Photo Editor Photo" r:id="rId11" imgW="1905266" imgH="1390844" progId="">
                  <p:embed/>
                </p:oleObj>
              </mc:Choice>
              <mc:Fallback>
                <p:oleObj name="Photo Editor Photo" r:id="rId11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24076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16"/>
          <p:cNvCxnSpPr>
            <a:cxnSpLocks noChangeShapeType="1"/>
          </p:cNvCxnSpPr>
          <p:nvPr/>
        </p:nvCxnSpPr>
        <p:spPr bwMode="auto">
          <a:xfrm>
            <a:off x="3886200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16"/>
          <p:cNvCxnSpPr>
            <a:cxnSpLocks noChangeShapeType="1"/>
          </p:cNvCxnSpPr>
          <p:nvPr/>
        </p:nvCxnSpPr>
        <p:spPr bwMode="auto">
          <a:xfrm flipH="1">
            <a:off x="2514600" y="22098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12039" y="1524000"/>
            <a:ext cx="369362" cy="461665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65152" y="1219200"/>
            <a:ext cx="419103" cy="373659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1800" b="0" dirty="0" err="1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54535" y="1249978"/>
            <a:ext cx="484351" cy="373659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1800" b="0" dirty="0">
                <a:latin typeface="+mn-lt"/>
              </a:rPr>
              <a:t>Cu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1820" y="1581090"/>
            <a:ext cx="680592" cy="373659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1800" b="0" dirty="0">
                <a:latin typeface="+mn-lt"/>
              </a:rPr>
              <a:t>Peer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63408" y="1611868"/>
            <a:ext cx="680592" cy="373659"/>
          </a:xfrm>
          <a:prstGeom prst="rect">
            <a:avLst/>
          </a:prstGeom>
          <a:noFill/>
        </p:spPr>
        <p:txBody>
          <a:bodyPr wrap="none" lIns="90848" tIns="45424" rIns="90848" bIns="45424" rtlCol="0">
            <a:spAutoFit/>
          </a:bodyPr>
          <a:lstStyle/>
          <a:p>
            <a:r>
              <a:rPr lang="en-US" sz="1800" b="0" dirty="0">
                <a:latin typeface="+mn-lt"/>
              </a:rPr>
              <a:t>Peer</a:t>
            </a: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742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44" grpId="0"/>
      <p:bldP spid="45" grpId="0"/>
      <p:bldP spid="46096" grpId="0" animBg="1"/>
      <p:bldP spid="46097" grpId="0" animBg="1"/>
      <p:bldP spid="4609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IP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48516" y="1670050"/>
            <a:ext cx="81613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Version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42825" y="1592263"/>
            <a:ext cx="721352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Header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Length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57021" y="1592263"/>
            <a:ext cx="144560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8-bit</a:t>
            </a:r>
          </a:p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Type of Service</a:t>
            </a:r>
          </a:p>
          <a:p>
            <a:pPr algn="ctr" eaLnBrk="0" hangingPunct="0"/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663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16-bit Total Length (Bytes)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20372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Identification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65269" y="2379663"/>
            <a:ext cx="5992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3-bit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Flags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3169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13-bit Fragment Offset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41354" y="3052763"/>
            <a:ext cx="125595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8-bit Time to 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669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8-bit Protocol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8689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Header Checksum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466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32-bit Source IP Address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29041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32-bit Destination IP Address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622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Options (if any)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235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Payload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1" y="381000"/>
            <a:ext cx="8077200" cy="830399"/>
          </a:xfrm>
          <a:prstGeom prst="rect">
            <a:avLst/>
          </a:prstGeom>
          <a:solidFill>
            <a:srgbClr val="595959"/>
          </a:solidFill>
        </p:spPr>
        <p:txBody>
          <a:bodyPr wrap="square" lIns="90848" tIns="45424" rIns="90848" bIns="45424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We’ll give you the header format but you should</a:t>
            </a:r>
            <a:br>
              <a:rPr lang="en-US" sz="2400" b="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 know what each field is and its use/misuse</a:t>
            </a:r>
            <a:endParaRPr lang="en-US" sz="24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252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309563"/>
            <a:ext cx="8605837" cy="671512"/>
          </a:xfrm>
        </p:spPr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32001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12871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69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9" name="Oval Callout 48"/>
          <p:cNvSpPr/>
          <p:nvPr/>
        </p:nvSpPr>
        <p:spPr bwMode="auto">
          <a:xfrm>
            <a:off x="457200" y="1524000"/>
            <a:ext cx="2438400" cy="990600"/>
          </a:xfrm>
          <a:prstGeom prst="wedgeEllipseCallout">
            <a:avLst>
              <a:gd name="adj1" fmla="val 20725"/>
              <a:gd name="adj2" fmla="val 11901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Processes packets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on their way in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0" name="Oval Callout 49"/>
          <p:cNvSpPr/>
          <p:nvPr/>
        </p:nvSpPr>
        <p:spPr bwMode="auto">
          <a:xfrm>
            <a:off x="6553200" y="2286000"/>
            <a:ext cx="2438400" cy="990600"/>
          </a:xfrm>
          <a:prstGeom prst="wedgeEllipseCallout">
            <a:avLst>
              <a:gd name="adj1" fmla="val -36350"/>
              <a:gd name="adj2" fmla="val 13401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Processes packets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before they leave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5867400" y="5105400"/>
            <a:ext cx="2743200" cy="1143000"/>
          </a:xfrm>
          <a:prstGeom prst="wedgeEllipseCallout">
            <a:avLst>
              <a:gd name="adj1" fmla="val -76247"/>
              <a:gd name="adj2" fmla="val -9237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Transfers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packets 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from input to 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output ports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5867400" y="228600"/>
            <a:ext cx="2971800" cy="1600200"/>
          </a:xfrm>
          <a:prstGeom prst="wedgeEllipseCallout">
            <a:avLst>
              <a:gd name="adj1" fmla="val -12523"/>
              <a:gd name="adj2" fmla="val 4945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Input and Output for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 the same port are on one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physical </a:t>
            </a:r>
            <a:r>
              <a:rPr lang="en-US" sz="1800" dirty="0" err="1" smtClean="0">
                <a:latin typeface="+mn-lt"/>
              </a:rPr>
              <a:t>linecard</a:t>
            </a:r>
            <a:r>
              <a:rPr lang="en-US" sz="1800" dirty="0" smtClean="0">
                <a:latin typeface="+mn-lt"/>
              </a:rPr>
              <a:t> 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3048000" y="1600200"/>
            <a:ext cx="3276600" cy="15240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6553200" y="1752600"/>
            <a:ext cx="76200" cy="14478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1490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9" name="Oval Callout 48"/>
          <p:cNvSpPr/>
          <p:nvPr/>
        </p:nvSpPr>
        <p:spPr bwMode="auto">
          <a:xfrm>
            <a:off x="6096000" y="685800"/>
            <a:ext cx="2895600" cy="1600200"/>
          </a:xfrm>
          <a:prstGeom prst="wedgeEllipseCallout">
            <a:avLst>
              <a:gd name="adj1" fmla="val -75808"/>
              <a:gd name="adj2" fmla="val 3815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(1)</a:t>
            </a: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Implement IGP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and BGP protocols;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compute routing tables</a:t>
            </a:r>
            <a:endParaRPr kumimoji="0" lang="en-US" sz="17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6" name="Oval Callout 35"/>
          <p:cNvSpPr/>
          <p:nvPr/>
        </p:nvSpPr>
        <p:spPr bwMode="auto">
          <a:xfrm>
            <a:off x="6172200" y="838200"/>
            <a:ext cx="2895600" cy="1600200"/>
          </a:xfrm>
          <a:prstGeom prst="wedgeEllipseCallout">
            <a:avLst>
              <a:gd name="adj1" fmla="val -75341"/>
              <a:gd name="adj2" fmla="val 3647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(2)</a:t>
            </a: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Push forwarding 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tables to the line cards</a:t>
            </a:r>
            <a:endParaRPr kumimoji="0" lang="en-US" sz="17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67000" y="2362200"/>
            <a:ext cx="1600200" cy="3810000"/>
            <a:chOff x="2667000" y="2362200"/>
            <a:chExt cx="1600200" cy="38100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3048000" y="2362200"/>
              <a:ext cx="1066800" cy="762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endCxn id="6" idx="3"/>
            </p:cNvCxnSpPr>
            <p:nvPr/>
          </p:nvCxnSpPr>
          <p:spPr bwMode="auto">
            <a:xfrm flipH="1">
              <a:off x="3023786" y="2362200"/>
              <a:ext cx="1167214" cy="17772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2362200"/>
              <a:ext cx="1219200" cy="3505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667000" y="3200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667000" y="3962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5867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5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6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838200" y="2590800"/>
            <a:ext cx="7620000" cy="40386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Callout 48"/>
          <p:cNvSpPr/>
          <p:nvPr/>
        </p:nvSpPr>
        <p:spPr bwMode="auto">
          <a:xfrm>
            <a:off x="7162800" y="1676400"/>
            <a:ext cx="1981200" cy="1219200"/>
          </a:xfrm>
          <a:prstGeom prst="wedgeEllipseCallout">
            <a:avLst>
              <a:gd name="adj1" fmla="val -52333"/>
              <a:gd name="adj2" fmla="val 6028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Constitutes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the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data plane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667000" y="1600200"/>
            <a:ext cx="4038600" cy="8382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Callout 35"/>
          <p:cNvSpPr/>
          <p:nvPr/>
        </p:nvSpPr>
        <p:spPr bwMode="auto">
          <a:xfrm>
            <a:off x="6324600" y="457200"/>
            <a:ext cx="1981200" cy="1219200"/>
          </a:xfrm>
          <a:prstGeom prst="wedgeEllipseCallout">
            <a:avLst>
              <a:gd name="adj1" fmla="val -52333"/>
              <a:gd name="adj2" fmla="val 6028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Constitutes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the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control plane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383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35" grpId="0" animBg="1"/>
      <p:bldP spid="3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Router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 Line cards: destination lookups at high speed</a:t>
            </a:r>
          </a:p>
          <a:p>
            <a:pPr lvl="1"/>
            <a:r>
              <a:rPr lang="en-US" sz="2000" dirty="0"/>
              <a:t>e.g., find the longest prefix match (LPM) in the table that matches the packet destination address</a:t>
            </a:r>
          </a:p>
          <a:p>
            <a:pPr lvl="1"/>
            <a:endParaRPr lang="en-US" sz="2000" dirty="0"/>
          </a:p>
          <a:p>
            <a:r>
              <a:rPr lang="en-US" sz="2400" dirty="0"/>
              <a:t>@ Switch fabric: head-of-line blocking, scheduling the switch fabric at high speed 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@ Route processor: complexity/correctness more a problem than performance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You should understand why these challenges arise but we don’t expect you to know how to fix them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e.g., specifics of scheduling algorithms or LPM lookups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81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65338"/>
            <a:ext cx="88392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Communication between application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</a:t>
            </a:r>
            <a:r>
              <a:rPr lang="en-US" i="1" dirty="0" smtClean="0">
                <a:solidFill>
                  <a:srgbClr val="FF0000"/>
                </a:solidFill>
              </a:rPr>
              <a:t>ports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(2) Provide </a:t>
            </a:r>
            <a:r>
              <a:rPr lang="en-US" dirty="0"/>
              <a:t>common end-to-end services for app </a:t>
            </a:r>
            <a:r>
              <a:rPr lang="en-US" dirty="0" smtClean="0"/>
              <a:t>layer</a:t>
            </a:r>
            <a:endParaRPr lang="en-US" dirty="0">
              <a:solidFill>
                <a:srgbClr val="000090"/>
              </a:solidFill>
            </a:endParaRP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3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You should know: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statistical </a:t>
            </a:r>
            <a:r>
              <a:rPr lang="en-US" dirty="0"/>
              <a:t>multiplexing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packet vs. circuit </a:t>
            </a:r>
            <a:r>
              <a:rPr lang="en-US" dirty="0" smtClean="0"/>
              <a:t>switching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Flow control </a:t>
            </a:r>
            <a:r>
              <a:rPr lang="en-US" dirty="0" err="1" smtClean="0"/>
              <a:t>vs</a:t>
            </a:r>
            <a:r>
              <a:rPr lang="en-US" dirty="0" smtClean="0"/>
              <a:t> congestion control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ACK types 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link characteristics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packet delays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9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F10D24-AF79-3B40-9DAD-BB1417A215A5}" type="slidenum">
              <a:rPr lang="en-US"/>
              <a:pPr/>
              <a:t>70</a:t>
            </a:fld>
            <a:endParaRPr lang="en-US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UDP vs. TCP</a:t>
            </a:r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provide </a:t>
            </a:r>
            <a:r>
              <a:rPr lang="en-US" dirty="0" smtClean="0"/>
              <a:t>mux/</a:t>
            </a:r>
            <a:r>
              <a:rPr lang="en-US" dirty="0" err="1" smtClean="0"/>
              <a:t>demux-ing</a:t>
            </a:r>
            <a:r>
              <a:rPr lang="en-US" dirty="0" smtClean="0"/>
              <a:t> </a:t>
            </a:r>
            <a:r>
              <a:rPr lang="en-US" dirty="0"/>
              <a:t>via ports</a:t>
            </a:r>
          </a:p>
          <a:p>
            <a:endParaRPr lang="en-US" sz="2000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2981775"/>
              </p:ext>
            </p:extLst>
          </p:nvPr>
        </p:nvGraphicFramePr>
        <p:xfrm>
          <a:off x="762001" y="2711451"/>
          <a:ext cx="7620000" cy="3228976"/>
        </p:xfrm>
        <a:graphic>
          <a:graphicData uri="http://schemas.openxmlformats.org/drawingml/2006/table">
            <a:tbl>
              <a:tblPr/>
              <a:tblGrid>
                <a:gridCol w="1828800"/>
                <a:gridCol w="2895600"/>
                <a:gridCol w="2895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Video, audio streaming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File transfer, chat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6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algn="ctr"/>
            <a:r>
              <a:rPr lang="en-US" dirty="0" smtClean="0"/>
              <a:t>Reliable Transport: </a:t>
            </a:r>
            <a:br>
              <a:rPr lang="en-US" dirty="0" smtClean="0"/>
            </a:br>
            <a:r>
              <a:rPr lang="en-US" dirty="0" smtClean="0"/>
              <a:t>General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(feedback from receiver)</a:t>
            </a:r>
          </a:p>
          <a:p>
            <a:pPr lvl="1"/>
            <a:r>
              <a:rPr lang="en-US" dirty="0" smtClean="0"/>
              <a:t>cumulative: “received everything up to X”</a:t>
            </a:r>
          </a:p>
          <a:p>
            <a:pPr lvl="1"/>
            <a:r>
              <a:rPr lang="en-US" dirty="0" smtClean="0"/>
              <a:t>selective: “received X”</a:t>
            </a:r>
          </a:p>
          <a:p>
            <a:r>
              <a:rPr lang="en-US" dirty="0" smtClean="0"/>
              <a:t>Sequence numbers (detect duplicates, accounting)</a:t>
            </a:r>
          </a:p>
          <a:p>
            <a:r>
              <a:rPr lang="en-US" dirty="0" smtClean="0"/>
              <a:t>Sliding Windows </a:t>
            </a:r>
            <a:r>
              <a:rPr lang="en-US" dirty="0"/>
              <a:t>(</a:t>
            </a:r>
            <a:r>
              <a:rPr lang="en-US" dirty="0" smtClean="0"/>
              <a:t>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51816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solidFill>
                  <a:srgbClr val="FF0000"/>
                </a:solidFill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solidFill>
                  <a:srgbClr val="FF0000"/>
                </a:solidFill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solidFill>
                  <a:srgbClr val="FF0000"/>
                </a:solidFill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solidFill>
                  <a:srgbClr val="FF0000"/>
                </a:solidFill>
                <a:latin typeface="+mn-lt"/>
              </a:rPr>
              <a:t>how TCP uses them</a:t>
            </a:r>
          </a:p>
        </p:txBody>
      </p:sp>
    </p:spTree>
    <p:extLst>
      <p:ext uri="{BB962C8B-B14F-4D97-AF65-F5344CB8AC3E}">
        <p14:creationId xmlns:p14="http://schemas.microsoft.com/office/powerpoint/2010/main" val="370218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60538"/>
            <a:ext cx="8839200" cy="4411662"/>
          </a:xfrm>
        </p:spPr>
        <p:txBody>
          <a:bodyPr/>
          <a:lstStyle/>
          <a:p>
            <a:r>
              <a:rPr lang="en-US" sz="2400" dirty="0"/>
              <a:t>How TCP achieves reliability</a:t>
            </a:r>
          </a:p>
          <a:p>
            <a:r>
              <a:rPr lang="en-US" sz="2400" dirty="0"/>
              <a:t>RTT estimation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Connection establishment/teardown 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Flow </a:t>
            </a:r>
            <a:r>
              <a:rPr lang="en-US" sz="2400" dirty="0" smtClean="0">
                <a:solidFill>
                  <a:srgbClr val="000000"/>
                </a:solidFill>
              </a:rPr>
              <a:t>Control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Congestion Control (concepts only) 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For each, know how the functionality is implemented and </a:t>
            </a:r>
            <a:r>
              <a:rPr lang="en-US" i="1" u="sng" dirty="0" smtClean="0"/>
              <a:t>why</a:t>
            </a:r>
            <a:r>
              <a:rPr lang="en-US" i="1" dirty="0" smtClean="0"/>
              <a:t> </a:t>
            </a:r>
            <a:r>
              <a:rPr lang="en-US" dirty="0" smtClean="0"/>
              <a:t>it is needed</a:t>
            </a:r>
          </a:p>
        </p:txBody>
      </p:sp>
    </p:spTree>
    <p:extLst>
      <p:ext uri="{BB962C8B-B14F-4D97-AF65-F5344CB8AC3E}">
        <p14:creationId xmlns:p14="http://schemas.microsoft.com/office/powerpoint/2010/main" val="336745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E.g., RTT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60538"/>
            <a:ext cx="8839200" cy="4411662"/>
          </a:xfrm>
        </p:spPr>
        <p:txBody>
          <a:bodyPr/>
          <a:lstStyle/>
          <a:p>
            <a:r>
              <a:rPr lang="en-US" sz="2400" dirty="0"/>
              <a:t>Why? TCP uses timeouts to retransmit packets </a:t>
            </a:r>
          </a:p>
          <a:p>
            <a:r>
              <a:rPr lang="en-US" sz="2400" dirty="0"/>
              <a:t>But RTT may vary (significantly!) for different reasons and on different timescales</a:t>
            </a:r>
          </a:p>
          <a:p>
            <a:pPr lvl="1"/>
            <a:r>
              <a:rPr lang="en-US" sz="2000" dirty="0"/>
              <a:t>due to temporary congestion</a:t>
            </a:r>
          </a:p>
          <a:p>
            <a:pPr lvl="1"/>
            <a:r>
              <a:rPr lang="en-US" sz="2000" dirty="0"/>
              <a:t>due to long-lived congestion </a:t>
            </a:r>
          </a:p>
          <a:p>
            <a:pPr lvl="1"/>
            <a:r>
              <a:rPr lang="en-US" sz="2000" dirty="0"/>
              <a:t>due to a change in routing paths</a:t>
            </a:r>
          </a:p>
          <a:p>
            <a:r>
              <a:rPr lang="en-US" sz="2400" dirty="0"/>
              <a:t>An incorrect RTT estimate might introduce spurious retransmissions or overly long delays</a:t>
            </a:r>
          </a:p>
          <a:p>
            <a:r>
              <a:rPr lang="en-US" sz="2400" dirty="0"/>
              <a:t>RTT estimators should react to change but not too quickly</a:t>
            </a:r>
          </a:p>
          <a:p>
            <a:pPr lvl="1"/>
            <a:r>
              <a:rPr lang="en-US" sz="2000" dirty="0"/>
              <a:t>proposed solutions use EWMA, incorporate deviations</a:t>
            </a:r>
          </a:p>
        </p:txBody>
      </p:sp>
    </p:spTree>
    <p:extLst>
      <p:ext uri="{BB962C8B-B14F-4D97-AF65-F5344CB8AC3E}">
        <p14:creationId xmlns:p14="http://schemas.microsoft.com/office/powerpoint/2010/main" val="421320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E.g.,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60538"/>
            <a:ext cx="8839200" cy="4411662"/>
          </a:xfrm>
        </p:spPr>
        <p:txBody>
          <a:bodyPr/>
          <a:lstStyle/>
          <a:p>
            <a:r>
              <a:rPr lang="en-US" sz="2400" dirty="0"/>
              <a:t>Why? IP is best-effort but many apps. need reliable delivery</a:t>
            </a:r>
          </a:p>
          <a:p>
            <a:pPr lvl="1"/>
            <a:r>
              <a:rPr lang="en-US" sz="2000" dirty="0"/>
              <a:t>Having TCP take care of it simplifies application development</a:t>
            </a:r>
          </a:p>
          <a:p>
            <a:r>
              <a:rPr lang="en-US" sz="2400" dirty="0"/>
              <a:t>How</a:t>
            </a:r>
          </a:p>
          <a:p>
            <a:pPr lvl="1"/>
            <a:r>
              <a:rPr lang="en-US" sz="2000" dirty="0"/>
              <a:t>checksums and timers (for error and loss detection) </a:t>
            </a:r>
          </a:p>
          <a:p>
            <a:pPr lvl="1"/>
            <a:r>
              <a:rPr lang="en-US" sz="2000" dirty="0"/>
              <a:t>fast retransmit (for faster-than-timeout loss detection)</a:t>
            </a:r>
          </a:p>
          <a:p>
            <a:pPr lvl="1"/>
            <a:r>
              <a:rPr lang="en-US" sz="2000" dirty="0"/>
              <a:t>cumulative ACKs (feedback from receiver -- what’s lost/what’s not)</a:t>
            </a:r>
          </a:p>
          <a:p>
            <a:pPr lvl="1"/>
            <a:r>
              <a:rPr lang="en-US" sz="2000" dirty="0"/>
              <a:t>sliding windows (for efficiency)</a:t>
            </a:r>
          </a:p>
          <a:p>
            <a:pPr lvl="1"/>
            <a:r>
              <a:rPr lang="en-US" sz="2000" dirty="0"/>
              <a:t>buffers at sender (to hold packets while waiting for ACKs)</a:t>
            </a:r>
          </a:p>
          <a:p>
            <a:pPr lvl="1"/>
            <a:r>
              <a:rPr lang="en-US" sz="2000" dirty="0"/>
              <a:t>buffers at receiver (to reorder packets before delivery to app.)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18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E.g., Connection Establishment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458200" cy="3160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Why?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TCP is a </a:t>
            </a:r>
            <a:r>
              <a:rPr lang="en-US" sz="2000" dirty="0" err="1">
                <a:latin typeface="Arial" charset="0"/>
                <a:cs typeface="Arial" charset="0"/>
              </a:rPr>
              <a:t>stateful</a:t>
            </a:r>
            <a:r>
              <a:rPr lang="en-US" sz="2000" dirty="0">
                <a:latin typeface="Arial" charset="0"/>
                <a:cs typeface="Arial" charset="0"/>
              </a:rPr>
              <a:t> protocol (CWND, buffer space, ISN, etc.)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Need to initialize connection state at both ends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Exchange initial sequence numbers 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How? Three-way handshake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Host A sends a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SYN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host B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Host B returns a SYN acknowledgment (</a:t>
            </a:r>
            <a:r>
              <a:rPr lang="en-US" sz="2000" b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SYN ACK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Host A sends an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(+ data) to acknowledge the SYN ACK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Hosts exchange proposed Initial Sequence Numbers at each step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6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E.g., Flow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3160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Why?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TCP offers a reliable in-order byte stream abstraction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Hence, TCP at the receiver must buffer a packet until all packets before it (in byte-order) have arrived </a:t>
            </a:r>
            <a:r>
              <a:rPr lang="en-US" sz="2000" u="sng" dirty="0">
                <a:latin typeface="Arial" charset="0"/>
                <a:cs typeface="Arial" charset="0"/>
              </a:rPr>
              <a:t>and</a:t>
            </a:r>
            <a:r>
              <a:rPr lang="en-US" sz="2000" dirty="0">
                <a:latin typeface="Arial" charset="0"/>
                <a:cs typeface="Arial" charset="0"/>
              </a:rPr>
              <a:t> the receiving application has consumed available bytes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Hence receiver advances its window when the receiving application consumes data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But sender advances its window when new data </a:t>
            </a:r>
            <a:r>
              <a:rPr lang="en-US" sz="2000" dirty="0" err="1">
                <a:latin typeface="Arial" charset="0"/>
              </a:rPr>
              <a:t>ACK’</a:t>
            </a:r>
            <a:r>
              <a:rPr lang="en-US" altLang="ja-JP" sz="2000" dirty="0" err="1">
                <a:latin typeface="Arial" charset="0"/>
              </a:rPr>
              <a:t>d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Hence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>
                <a:latin typeface="Arial" charset="0"/>
                <a:cs typeface="Arial" charset="0"/>
              </a:rPr>
              <a:t>risk the sender might overrun the receiver’s buffers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How? “Advertised Window” field in TCP header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Receiver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advertises</a:t>
            </a:r>
            <a:r>
              <a:rPr lang="en-US" sz="2000" dirty="0">
                <a:latin typeface="Arial" charset="0"/>
              </a:rPr>
              <a:t> the “right hand edge” of its window to sender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Sender agrees not to exceed this amount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6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E.g., Congestion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Why?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Because a sender shouldn’t overload the network itself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But yet, should make efficient use of available network capacity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While </a:t>
            </a:r>
            <a:r>
              <a:rPr lang="en-US" sz="2000" u="sng" dirty="0">
                <a:latin typeface="Arial" charset="0"/>
                <a:cs typeface="Arial" charset="0"/>
              </a:rPr>
              <a:t>sharing</a:t>
            </a:r>
            <a:r>
              <a:rPr lang="en-US" sz="2000" dirty="0">
                <a:latin typeface="Arial" charset="0"/>
                <a:cs typeface="Arial" charset="0"/>
              </a:rPr>
              <a:t> available capacity fairly with other flows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And adapting to changes in available capacity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How?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Dynamically adapts the size of the sending window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(don’t worry about the exact algorithms used to do the adaptation)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1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dirty="0" smtClean="0"/>
              <a:t>Domain Name System (DNS) </a:t>
            </a:r>
          </a:p>
          <a:p>
            <a:pPr lvl="1"/>
            <a:r>
              <a:rPr lang="en-US" dirty="0" smtClean="0"/>
              <a:t>What’s behind (e.g.) </a:t>
            </a:r>
            <a:r>
              <a:rPr lang="en-US" dirty="0" err="1" smtClean="0"/>
              <a:t>xyz.cs.usc.edu</a:t>
            </a:r>
            <a:endParaRPr lang="en-US" dirty="0" smtClean="0"/>
          </a:p>
          <a:p>
            <a:pPr marL="3444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HTTP and the Web</a:t>
            </a:r>
          </a:p>
          <a:p>
            <a:pPr lvl="1"/>
            <a:r>
              <a:rPr lang="en-US" dirty="0" smtClean="0"/>
              <a:t>What happens when you click on a link?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2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7004-53B8-FE4C-B571-89743780D337}" type="slidenum">
              <a:rPr lang="en-US"/>
              <a:pPr/>
              <a:t>79</a:t>
            </a:fld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dirty="0" smtClean="0"/>
              <a:t>Machine addresses</a:t>
            </a:r>
            <a:r>
              <a:rPr lang="en-US" dirty="0"/>
              <a:t>: </a:t>
            </a:r>
            <a:r>
              <a:rPr lang="en-US" i="1" dirty="0">
                <a:solidFill>
                  <a:srgbClr val="000090"/>
                </a:solidFill>
              </a:rPr>
              <a:t>e.g., 169.229.131.109</a:t>
            </a:r>
            <a:endParaRPr lang="en-US" dirty="0">
              <a:solidFill>
                <a:srgbClr val="00009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router</a:t>
            </a:r>
            <a:r>
              <a:rPr lang="en-US" dirty="0"/>
              <a:t>-usable labels for machines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conforms to </a:t>
            </a:r>
            <a:r>
              <a:rPr lang="en-US" dirty="0" smtClean="0"/>
              <a:t>network structure (</a:t>
            </a:r>
            <a:r>
              <a:rPr lang="en-US" dirty="0" smtClean="0">
                <a:solidFill>
                  <a:srgbClr val="000090"/>
                </a:solidFill>
              </a:rPr>
              <a:t>the “where”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Machine names: </a:t>
            </a:r>
            <a:r>
              <a:rPr lang="en-US" i="1" dirty="0">
                <a:solidFill>
                  <a:srgbClr val="000090"/>
                </a:solidFill>
              </a:rPr>
              <a:t>e.g., </a:t>
            </a:r>
            <a:r>
              <a:rPr lang="en-US" i="1" dirty="0" err="1" smtClean="0">
                <a:solidFill>
                  <a:srgbClr val="000090"/>
                </a:solidFill>
              </a:rPr>
              <a:t>cs.usc.edu</a:t>
            </a:r>
            <a:endParaRPr lang="en-US" dirty="0">
              <a:solidFill>
                <a:srgbClr val="00009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human-usable labels for machines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conforms to organizational structure (</a:t>
            </a:r>
            <a:r>
              <a:rPr lang="en-US" dirty="0">
                <a:solidFill>
                  <a:srgbClr val="000090"/>
                </a:solidFill>
              </a:rPr>
              <a:t>the “who”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The Domain Name System (DNS) is how we map from one to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419600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Basic concepts </a:t>
            </a:r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Architecture </a:t>
            </a:r>
            <a:r>
              <a:rPr lang="en-US" sz="2400" dirty="0"/>
              <a:t>and principles </a:t>
            </a:r>
            <a:endParaRPr lang="en-US" sz="2400" dirty="0" smtClean="0"/>
          </a:p>
          <a:p>
            <a:r>
              <a:rPr lang="en-US" sz="2400" dirty="0" smtClean="0"/>
              <a:t>Network layer </a:t>
            </a:r>
          </a:p>
          <a:p>
            <a:r>
              <a:rPr lang="en-US" sz="1800" dirty="0" smtClean="0"/>
              <a:t>Concepts: valid routing state, convergence, least-cost paths</a:t>
            </a:r>
            <a:endParaRPr lang="en-US" sz="1800" dirty="0"/>
          </a:p>
          <a:p>
            <a:pPr lvl="1"/>
            <a:r>
              <a:rPr lang="en-US" sz="1800" dirty="0" smtClean="0"/>
              <a:t>Overall context (inter- and intra-domain routing)</a:t>
            </a:r>
          </a:p>
          <a:p>
            <a:pPr lvl="1"/>
            <a:r>
              <a:rPr lang="en-US" sz="1800" dirty="0" smtClean="0"/>
              <a:t>Computing least-cost routes </a:t>
            </a:r>
            <a:r>
              <a:rPr lang="en-US" sz="1800" dirty="0"/>
              <a:t>(DV, </a:t>
            </a:r>
            <a:r>
              <a:rPr lang="en-US" sz="1800" dirty="0" smtClean="0"/>
              <a:t>LS)</a:t>
            </a:r>
            <a:endParaRPr lang="en-US" sz="1800" dirty="0"/>
          </a:p>
          <a:p>
            <a:pPr lvl="1"/>
            <a:r>
              <a:rPr lang="en-US" sz="1800" dirty="0"/>
              <a:t>IP addressing </a:t>
            </a:r>
          </a:p>
          <a:p>
            <a:pPr lvl="1"/>
            <a:r>
              <a:rPr lang="en-US" sz="1800" dirty="0"/>
              <a:t>Inter-domain</a:t>
            </a:r>
          </a:p>
          <a:p>
            <a:pPr lvl="1"/>
            <a:r>
              <a:rPr lang="en-US" sz="1800" dirty="0"/>
              <a:t>Router architecture</a:t>
            </a:r>
          </a:p>
          <a:p>
            <a:r>
              <a:rPr lang="en-US" sz="2400" dirty="0"/>
              <a:t>Transport </a:t>
            </a:r>
            <a:endParaRPr lang="en-US" sz="2400" dirty="0" smtClean="0"/>
          </a:p>
          <a:p>
            <a:pPr lvl="1"/>
            <a:r>
              <a:rPr lang="en-US" sz="1400" dirty="0" smtClean="0"/>
              <a:t>Role </a:t>
            </a:r>
            <a:r>
              <a:rPr lang="en-US" sz="1400" dirty="0"/>
              <a:t>of the transport layer</a:t>
            </a:r>
          </a:p>
          <a:p>
            <a:pPr lvl="1"/>
            <a:r>
              <a:rPr lang="en-US" sz="1800" dirty="0"/>
              <a:t>UDP vs. TCP </a:t>
            </a:r>
          </a:p>
          <a:p>
            <a:pPr lvl="1"/>
            <a:r>
              <a:rPr lang="en-US" sz="1800" dirty="0"/>
              <a:t>TCP details: reliability and flow control </a:t>
            </a:r>
          </a:p>
          <a:p>
            <a:pPr lvl="1"/>
            <a:r>
              <a:rPr lang="en-US" sz="1800" dirty="0"/>
              <a:t>TCP congestion control: general concepts only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482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 DNS design: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intertwined hierarchies </a:t>
            </a:r>
            <a:endParaRPr lang="en-US" dirty="0"/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opposed to centralized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 about DNS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dirty="0" smtClean="0"/>
              <a:t>Steps in resolving a DNS request</a:t>
            </a:r>
          </a:p>
          <a:p>
            <a:pPr lvl="1"/>
            <a:r>
              <a:rPr lang="en-US" dirty="0" smtClean="0"/>
              <a:t>from the viewpoint of three different hierarchies</a:t>
            </a:r>
          </a:p>
          <a:p>
            <a:pPr lvl="1"/>
            <a:r>
              <a:rPr lang="en-US" dirty="0" smtClean="0"/>
              <a:t>make sure you can walk through the sequence of messages exchanged between different servers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Role of caching </a:t>
            </a:r>
          </a:p>
          <a:p>
            <a:pPr lvl="1"/>
            <a:r>
              <a:rPr lang="en-US" dirty="0"/>
              <a:t>impact on performance, availability,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repeat above walk-through with “cold” vs. “warm” cache</a:t>
            </a:r>
          </a:p>
          <a:p>
            <a:endParaRPr lang="en-US" dirty="0" smtClean="0"/>
          </a:p>
          <a:p>
            <a:r>
              <a:rPr lang="en-US" dirty="0" smtClean="0"/>
              <a:t>Pros/cons of the design</a:t>
            </a:r>
          </a:p>
          <a:p>
            <a:pPr marL="344487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75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Web and HTTP</a:t>
            </a:r>
            <a:endParaRPr lang="en-US" sz="3600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4338"/>
            <a:ext cx="8229600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content is named using URLs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URLs use DNS hostnames</a:t>
            </a:r>
          </a:p>
          <a:p>
            <a:pPr lvl="1"/>
            <a:r>
              <a:rPr lang="en-US" dirty="0"/>
              <a:t>Thus, content names are tied to specific hosts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HTTP is the protocol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for exchanging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Synchronous </a:t>
            </a:r>
            <a:r>
              <a:rPr lang="en-US" dirty="0"/>
              <a:t>request/reply protocol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Runs over TCP, Port </a:t>
            </a:r>
            <a:r>
              <a:rPr lang="en-US" dirty="0" smtClean="0"/>
              <a:t>80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Stateless (modulo cookies) 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Client-server architecture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server is “always on” and “well known”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clients initiate contact to server</a:t>
            </a:r>
            <a:br>
              <a:rPr lang="en-US" dirty="0"/>
            </a:br>
            <a:endParaRPr lang="en-US" dirty="0"/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3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HTTP Request/Response</a:t>
            </a:r>
            <a:endParaRPr lang="en-US" dirty="0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13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2893111" y="1828800"/>
            <a:ext cx="8273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i="1"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439052" y="1884363"/>
            <a:ext cx="9170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i="1" dirty="0"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178006" y="2170086"/>
            <a:ext cx="11277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>
                <a:latin typeface="+mn-lt"/>
              </a:rPr>
              <a:t>TCP Syn</a:t>
            </a: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654458" y="2568548"/>
            <a:ext cx="168585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439179" y="3330548"/>
            <a:ext cx="24910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684718" y="3881438"/>
            <a:ext cx="301626" cy="887412"/>
            <a:chOff x="963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63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tx2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66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tx2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66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tx2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32890" y="2400300"/>
            <a:ext cx="129926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>
                <a:latin typeface="+mn-lt"/>
              </a:rPr>
              <a:t>Establish</a:t>
            </a:r>
          </a:p>
          <a:p>
            <a:r>
              <a:rPr lang="en-US" sz="1800" b="0"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77590" y="4229100"/>
            <a:ext cx="113233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>
                <a:latin typeface="+mn-lt"/>
              </a:rPr>
              <a:t>Request</a:t>
            </a:r>
          </a:p>
          <a:p>
            <a:r>
              <a:rPr lang="en-US" sz="1800" b="0"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31852" y="3086100"/>
            <a:ext cx="95267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>
                <a:latin typeface="+mn-lt"/>
              </a:rPr>
              <a:t>Client </a:t>
            </a:r>
          </a:p>
          <a:p>
            <a:r>
              <a:rPr lang="en-US" sz="1800" b="0"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Close connection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710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 about HTTP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dirty="0" smtClean="0"/>
              <a:t>Steps in HTTP request/response</a:t>
            </a:r>
          </a:p>
          <a:p>
            <a:endParaRPr lang="en-US" dirty="0" smtClean="0"/>
          </a:p>
          <a:p>
            <a:r>
              <a:rPr lang="en-US" dirty="0" smtClean="0"/>
              <a:t>Broad form of request/response messages</a:t>
            </a:r>
          </a:p>
          <a:p>
            <a:pPr lvl="1"/>
            <a:r>
              <a:rPr lang="en-US" dirty="0" smtClean="0"/>
              <a:t>only to the level of detail covered in lecture/section </a:t>
            </a:r>
          </a:p>
          <a:p>
            <a:pPr lvl="1"/>
            <a:r>
              <a:rPr lang="en-US" dirty="0" smtClean="0"/>
              <a:t>not details of request/response</a:t>
            </a:r>
            <a:r>
              <a:rPr lang="en-US" dirty="0"/>
              <a:t> </a:t>
            </a:r>
            <a:r>
              <a:rPr lang="en-US" dirty="0" smtClean="0"/>
              <a:t>headers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Performance</a:t>
            </a:r>
          </a:p>
          <a:p>
            <a:pPr lvl="1"/>
            <a:r>
              <a:rPr lang="en-US" dirty="0" smtClean="0"/>
              <a:t>persistent </a:t>
            </a:r>
            <a:r>
              <a:rPr lang="en-US" i="1" dirty="0" smtClean="0"/>
              <a:t>vs.</a:t>
            </a:r>
            <a:r>
              <a:rPr lang="en-US" dirty="0" smtClean="0"/>
              <a:t> concurrent </a:t>
            </a:r>
            <a:r>
              <a:rPr lang="en-US" i="1" dirty="0" smtClean="0"/>
              <a:t>vs.</a:t>
            </a:r>
            <a:r>
              <a:rPr lang="en-US" dirty="0" smtClean="0"/>
              <a:t> pipelined connections</a:t>
            </a:r>
          </a:p>
          <a:p>
            <a:pPr lvl="2"/>
            <a:r>
              <a:rPr lang="en-US" dirty="0" smtClean="0"/>
              <a:t>why they’re needed; what performance benefit they offer</a:t>
            </a:r>
          </a:p>
          <a:p>
            <a:pPr lvl="1"/>
            <a:r>
              <a:rPr lang="en-US" dirty="0" smtClean="0"/>
              <a:t>when and how caching and replication help performance</a:t>
            </a:r>
          </a:p>
          <a:p>
            <a:pPr marL="344487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31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Broadcast Ethernet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60538"/>
            <a:ext cx="8534400" cy="44116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Traditional Ethernet: broadcast medium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  <a:sym typeface="Wingdings"/>
              </a:rPr>
              <a:t>dedicated </a:t>
            </a:r>
            <a:r>
              <a:rPr lang="en-US" i="1" dirty="0" smtClean="0">
                <a:latin typeface="Arial" charset="0"/>
                <a:cs typeface="Arial" charset="0"/>
                <a:sym typeface="Wingdings"/>
              </a:rPr>
              <a:t>vs.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 shared 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Challenge with broadcast media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avoid having multiple nodes speaking at once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Otherwise, collisions lead to garbled data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algorithm that determines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which node can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transmit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(Old) Ethernet used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access protocols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Contrast: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partitioning among nodes 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4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Random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Access Protocols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A </a:t>
            </a:r>
            <a:r>
              <a:rPr lang="en-US" sz="2400" dirty="0">
                <a:latin typeface="Arial" charset="0"/>
                <a:cs typeface="Arial" charset="0"/>
              </a:rPr>
              <a:t>node </a:t>
            </a:r>
            <a:r>
              <a:rPr lang="en-US" sz="2400" i="1" dirty="0" smtClean="0">
                <a:latin typeface="Arial" charset="0"/>
                <a:cs typeface="Arial" charset="0"/>
              </a:rPr>
              <a:t>may</a:t>
            </a:r>
            <a:r>
              <a:rPr lang="en-US" sz="2400" dirty="0" smtClean="0">
                <a:latin typeface="Arial" charset="0"/>
                <a:cs typeface="Arial" charset="0"/>
              </a:rPr>
              <a:t> send at any time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Contrast: node waits for its turn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Two or more transmitting nodes </a:t>
            </a:r>
            <a:r>
              <a:rPr lang="en-US" sz="2400" dirty="0">
                <a:latin typeface="Arial" charset="0"/>
                <a:ea typeface="AppleGothic" charset="0"/>
                <a:cs typeface="AppleGothic" charset="0"/>
                <a:sym typeface="Symbol" charset="0"/>
              </a:rPr>
              <a:t>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collision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lost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Random access MAC protocol specifies: 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to detect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avoid collisions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to recover from collisions </a:t>
            </a:r>
          </a:p>
        </p:txBody>
      </p:sp>
    </p:spTree>
    <p:extLst>
      <p:ext uri="{BB962C8B-B14F-4D97-AF65-F5344CB8AC3E}">
        <p14:creationId xmlns:p14="http://schemas.microsoft.com/office/powerpoint/2010/main" val="323953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Key Ideas of Random 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0090"/>
                </a:solidFill>
                <a:latin typeface="Arial" charset="0"/>
                <a:cs typeface="Arial" charset="0"/>
              </a:rPr>
              <a:t>Carrier sense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Before sending, check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if someone else is already sending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data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Collision </a:t>
            </a:r>
            <a:r>
              <a:rPr lang="en-US" sz="2400" dirty="0">
                <a:solidFill>
                  <a:srgbClr val="000090"/>
                </a:solidFill>
                <a:latin typeface="Arial" charset="0"/>
                <a:cs typeface="Arial" charset="0"/>
              </a:rPr>
              <a:t>detection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If someone else starts talking at the same time,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stop</a:t>
            </a:r>
          </a:p>
          <a:p>
            <a:pPr lvl="2"/>
            <a:r>
              <a:rPr lang="en-US" sz="1800" i="1" dirty="0" smtClean="0">
                <a:latin typeface="Arial" charset="0"/>
                <a:ea typeface="Arial" charset="0"/>
                <a:cs typeface="Arial" charset="0"/>
              </a:rPr>
              <a:t>But make sure everyone knows there was a collision!</a:t>
            </a:r>
            <a:br>
              <a:rPr lang="en-US" sz="1800" i="1" dirty="0" smtClean="0">
                <a:latin typeface="Arial" charset="0"/>
                <a:ea typeface="Arial" charset="0"/>
                <a:cs typeface="Arial" charset="0"/>
              </a:rPr>
            </a:br>
            <a:endParaRPr lang="en-US" sz="1800" i="1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Collision avoidance</a:t>
            </a:r>
          </a:p>
          <a:p>
            <a:pPr marL="863600" lvl="1" indent="-514350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Explicit ACK from receiver signals (lack of) collision and impending communication</a:t>
            </a:r>
            <a:b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Randomness</a:t>
            </a:r>
            <a:endParaRPr lang="en-US" sz="2400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If you can’t talk, wait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for a random time before trying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again</a:t>
            </a:r>
          </a:p>
          <a:p>
            <a:pPr marL="344487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Broadcast Ethernet, CSMA/CD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41538"/>
            <a:ext cx="83820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Things to know/understand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why CSMA alone does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not </a:t>
            </a:r>
            <a:r>
              <a:rPr lang="en-US" dirty="0" smtClean="0">
                <a:latin typeface="Arial" charset="0"/>
                <a:cs typeface="Arial" charset="0"/>
              </a:rPr>
              <a:t>eliminate all collisions (because of nonzero propagation delay)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That collision </a:t>
            </a:r>
            <a:r>
              <a:rPr lang="en-US" dirty="0">
                <a:latin typeface="Arial" charset="0"/>
                <a:cs typeface="Arial" charset="0"/>
              </a:rPr>
              <a:t>detection </a:t>
            </a:r>
            <a:r>
              <a:rPr lang="en-US" dirty="0" smtClean="0">
                <a:latin typeface="Arial" charset="0"/>
                <a:cs typeface="Arial" charset="0"/>
              </a:rPr>
              <a:t>is easy </a:t>
            </a:r>
            <a:r>
              <a:rPr lang="en-US" dirty="0">
                <a:latin typeface="Arial" charset="0"/>
                <a:cs typeface="Arial" charset="0"/>
              </a:rPr>
              <a:t>in wired (broadcast) LANs but difficult in wireless LANs </a:t>
            </a:r>
            <a:r>
              <a:rPr lang="en-US" dirty="0" smtClean="0">
                <a:latin typeface="Arial" charset="0"/>
                <a:cs typeface="Arial" charset="0"/>
              </a:rPr>
              <a:t>(hence CSMA/CA)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That collision </a:t>
            </a:r>
            <a:r>
              <a:rPr lang="en-US" dirty="0">
                <a:latin typeface="Arial" charset="0"/>
                <a:cs typeface="Arial" charset="0"/>
              </a:rPr>
              <a:t>detection imposes a bound on max length of a wire and minimum length of </a:t>
            </a:r>
            <a:r>
              <a:rPr lang="en-US" dirty="0" smtClean="0">
                <a:latin typeface="Arial" charset="0"/>
                <a:cs typeface="Arial" charset="0"/>
              </a:rPr>
              <a:t>frame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Switched Ethernet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7" name="Rectangle 4"/>
          <p:cNvSpPr>
            <a:spLocks noChangeArrowheads="1"/>
          </p:cNvSpPr>
          <p:nvPr/>
        </p:nvSpPr>
        <p:spPr bwMode="auto">
          <a:xfrm>
            <a:off x="3959225" y="2573405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10042"/>
              </p:ext>
            </p:extLst>
          </p:nvPr>
        </p:nvGraphicFramePr>
        <p:xfrm>
          <a:off x="3952875" y="1292292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5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292292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71414"/>
              </p:ext>
            </p:extLst>
          </p:nvPr>
        </p:nvGraphicFramePr>
        <p:xfrm>
          <a:off x="3983038" y="3552892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3552892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24328"/>
              </p:ext>
            </p:extLst>
          </p:nvPr>
        </p:nvGraphicFramePr>
        <p:xfrm>
          <a:off x="5367338" y="2320992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7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2320992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09452"/>
              </p:ext>
            </p:extLst>
          </p:nvPr>
        </p:nvGraphicFramePr>
        <p:xfrm>
          <a:off x="2535238" y="233210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8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33210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3017838" y="2474980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5273675" y="2474980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4194175" y="1732030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12"/>
          <p:cNvSpPr>
            <a:spLocks noChangeArrowheads="1"/>
          </p:cNvSpPr>
          <p:nvPr/>
        </p:nvSpPr>
        <p:spPr bwMode="auto">
          <a:xfrm>
            <a:off x="4202113" y="3359217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>
            <a:off x="3171825" y="2530542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4240213" y="1943167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 flipH="1">
            <a:off x="4403725" y="2530542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V="1">
            <a:off x="4240213" y="2651192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3311525" y="2878205"/>
            <a:ext cx="796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switch</a:t>
            </a:r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 flipV="1">
            <a:off x="3625850" y="2675005"/>
            <a:ext cx="35560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074863" y="227178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58389" name="Text Box 20"/>
          <p:cNvSpPr txBox="1">
            <a:spLocks noChangeArrowheads="1"/>
          </p:cNvSpPr>
          <p:nvPr/>
        </p:nvSpPr>
        <p:spPr bwMode="auto">
          <a:xfrm>
            <a:off x="4572000" y="123514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5992813" y="230988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58391" name="Text Box 22"/>
          <p:cNvSpPr txBox="1">
            <a:spLocks noChangeArrowheads="1"/>
          </p:cNvSpPr>
          <p:nvPr/>
        </p:nvSpPr>
        <p:spPr bwMode="auto">
          <a:xfrm>
            <a:off x="4532313" y="350050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965655" name="Rectangle 23"/>
          <p:cNvSpPr>
            <a:spLocks noChangeArrowheads="1"/>
          </p:cNvSpPr>
          <p:nvPr/>
        </p:nvSpPr>
        <p:spPr bwMode="auto">
          <a:xfrm>
            <a:off x="457200" y="4255538"/>
            <a:ext cx="8458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8275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b="0" dirty="0" smtClean="0">
                <a:solidFill>
                  <a:srgbClr val="FF0000"/>
                </a:solidFill>
                <a:latin typeface="Arial" charset="0"/>
              </a:rPr>
              <a:t>Why? </a:t>
            </a:r>
            <a:r>
              <a:rPr lang="en-US" sz="2800" b="0" dirty="0">
                <a:latin typeface="Arial" charset="0"/>
              </a:rPr>
              <a:t>C</a:t>
            </a:r>
            <a:r>
              <a:rPr lang="en-US" sz="2800" b="0" dirty="0" smtClean="0">
                <a:latin typeface="Arial" charset="0"/>
              </a:rPr>
              <a:t>oncurrent communication</a:t>
            </a:r>
          </a:p>
          <a:p>
            <a:pPr marL="625475" lvl="1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rgbClr val="000090"/>
                </a:solidFill>
                <a:latin typeface="Arial" charset="0"/>
              </a:rPr>
              <a:t>Host A can talk to C, while B talks to D</a:t>
            </a:r>
          </a:p>
          <a:p>
            <a:pPr marL="625475" lvl="1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rgbClr val="000090"/>
                </a:solidFill>
                <a:latin typeface="Arial" charset="0"/>
              </a:rPr>
              <a:t>No collisions </a:t>
            </a:r>
            <a:r>
              <a:rPr lang="en-US" sz="2400" b="0" dirty="0" smtClean="0">
                <a:solidFill>
                  <a:srgbClr val="000090"/>
                </a:solidFill>
                <a:latin typeface="Arial" charset="0"/>
                <a:sym typeface="Wingdings"/>
              </a:rPr>
              <a:t> no need for CSMA, CD</a:t>
            </a:r>
            <a:endParaRPr lang="en-US" sz="2400" i="1" dirty="0" smtClean="0">
              <a:solidFill>
                <a:srgbClr val="000090"/>
              </a:solidFill>
              <a:latin typeface="Arial" charset="0"/>
              <a:sym typeface="Wingdings"/>
            </a:endParaRPr>
          </a:p>
          <a:p>
            <a:pPr marL="625475" lvl="1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rgbClr val="000090"/>
                </a:solidFill>
                <a:latin typeface="Arial" charset="0"/>
                <a:sym typeface="Wingdings"/>
              </a:rPr>
              <a:t>No constraints on link lengths, </a:t>
            </a:r>
            <a:r>
              <a:rPr lang="en-US" sz="2400" b="0" i="1" dirty="0" smtClean="0">
                <a:solidFill>
                  <a:srgbClr val="000090"/>
                </a:solidFill>
                <a:latin typeface="Arial" charset="0"/>
                <a:sym typeface="Wingdings"/>
              </a:rPr>
              <a:t>etc.</a:t>
            </a:r>
          </a:p>
          <a:p>
            <a:pPr marL="168275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rgbClr val="00009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3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>
          <a:xfrm>
            <a:off x="76202" y="178594"/>
            <a:ext cx="9067800" cy="1714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/>
              <a:t>How are network resources shared?</a:t>
            </a:r>
            <a:endParaRPr sz="4600" dirty="0"/>
          </a:p>
        </p:txBody>
      </p:sp>
      <p:sp>
        <p:nvSpPr>
          <p:cNvPr id="850" name="Shape 850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7896303" cy="4125516"/>
          </a:xfrm>
          <a:prstGeom prst="rect">
            <a:avLst/>
          </a:prstGeom>
        </p:spPr>
        <p:txBody>
          <a:bodyPr/>
          <a:lstStyle/>
          <a:p>
            <a:pPr marL="221555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Two </a:t>
            </a:r>
            <a:r>
              <a:rPr lang="en-US" sz="3100" dirty="0" smtClean="0"/>
              <a:t>approaches</a:t>
            </a:r>
            <a:endParaRPr lang="en-US" sz="3100" dirty="0"/>
          </a:p>
          <a:p>
            <a:pPr lvl="1">
              <a:buFont typeface="Wingdings" charset="2"/>
              <a:buChar char="u"/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Reservations</a:t>
            </a:r>
            <a:endParaRPr lang="en-US" dirty="0"/>
          </a:p>
          <a:p>
            <a:pPr lvl="1">
              <a:buFont typeface="Wingdings" charset="2"/>
              <a:buChar char="u"/>
              <a:defRPr sz="1800">
                <a:solidFill>
                  <a:srgbClr val="000000"/>
                </a:solidFill>
              </a:defRPr>
            </a:pPr>
            <a:r>
              <a:rPr lang="en-US" dirty="0"/>
              <a:t>On </a:t>
            </a:r>
            <a:r>
              <a:rPr lang="en-US" dirty="0" smtClean="0"/>
              <a:t>demand</a:t>
            </a:r>
            <a:endParaRPr lang="en-US" dirty="0"/>
          </a:p>
          <a:p>
            <a:pPr marL="221533" indent="0">
              <a:buNone/>
              <a:defRPr sz="1800">
                <a:solidFill>
                  <a:srgbClr val="000000"/>
                </a:solidFill>
              </a:defRPr>
            </a:pPr>
            <a:endParaRPr lang="en-US" sz="3100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2"/>
          </p:nvPr>
        </p:nvSpPr>
        <p:spPr>
          <a:xfrm>
            <a:off x="8385312" y="6233069"/>
            <a:ext cx="168992" cy="2000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9</a:t>
            </a:fld>
            <a:endParaRPr>
              <a:solidFill>
                <a:srgbClr val="91919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55" name="Rectangle 23"/>
          <p:cNvSpPr>
            <a:spLocks noChangeArrowheads="1"/>
          </p:cNvSpPr>
          <p:nvPr/>
        </p:nvSpPr>
        <p:spPr bwMode="auto">
          <a:xfrm>
            <a:off x="381000" y="1600200"/>
            <a:ext cx="8458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8275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b="0" dirty="0" smtClean="0">
                <a:latin typeface="Arial" charset="0"/>
              </a:rPr>
              <a:t>What you should know about switched Ethernet </a:t>
            </a:r>
          </a:p>
          <a:p>
            <a:pPr marL="796925" lvl="1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Ethernet frame format </a:t>
            </a:r>
          </a:p>
          <a:p>
            <a:pPr marL="796925" lvl="1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Concept of framing and sentinel bits</a:t>
            </a:r>
          </a:p>
          <a:p>
            <a:pPr marL="796925" lvl="1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Ethernet addresses</a:t>
            </a:r>
          </a:p>
          <a:p>
            <a:pPr marL="796925" lvl="1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Why spanning tree and self-learning are needed</a:t>
            </a:r>
          </a:p>
          <a:p>
            <a:pPr marL="796925" lvl="1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How the spanning tree is constructed</a:t>
            </a: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role of soft state</a:t>
            </a:r>
          </a:p>
          <a:p>
            <a:pPr marL="796925" lvl="1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How self-learning works</a:t>
            </a: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role of caching (see HW3 problem)</a:t>
            </a:r>
          </a:p>
          <a:p>
            <a:pPr marL="796925" lvl="1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contrast style of Ethernet vs. IP addressing and routing </a:t>
            </a: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>
                <a:latin typeface="Arial" charset="0"/>
              </a:rPr>
              <a:t>w</a:t>
            </a:r>
            <a:r>
              <a:rPr lang="en-US" sz="2400" b="0" dirty="0" smtClean="0">
                <a:latin typeface="Arial" charset="0"/>
              </a:rPr>
              <a:t>ith implications that follow </a:t>
            </a:r>
          </a:p>
          <a:p>
            <a:pPr marL="1711325" lvl="3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scalability, plug-n-play, portability, …</a:t>
            </a: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800" b="0" dirty="0" smtClean="0">
              <a:latin typeface="Arial" charset="0"/>
            </a:endParaRP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800" b="0" dirty="0" smtClean="0">
              <a:latin typeface="Arial" charset="0"/>
            </a:endParaRPr>
          </a:p>
          <a:p>
            <a:pPr marL="168275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Switched Ethernet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30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55" name="Rectangle 23"/>
          <p:cNvSpPr>
            <a:spLocks noChangeArrowheads="1"/>
          </p:cNvSpPr>
          <p:nvPr/>
        </p:nvSpPr>
        <p:spPr bwMode="auto">
          <a:xfrm>
            <a:off x="381000" y="1752600"/>
            <a:ext cx="8458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8275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b="0" dirty="0" smtClean="0">
                <a:solidFill>
                  <a:srgbClr val="FF0000"/>
                </a:solidFill>
                <a:latin typeface="Arial" charset="0"/>
              </a:rPr>
              <a:t>How? </a:t>
            </a:r>
            <a:r>
              <a:rPr lang="en-US" sz="2800" b="0" dirty="0" smtClean="0">
                <a:latin typeface="Arial" charset="0"/>
              </a:rPr>
              <a:t>Two pieces</a:t>
            </a:r>
          </a:p>
          <a:p>
            <a:pPr marL="854075" lvl="1" indent="-514350" algn="l" eaLnBrk="0" hangingPunct="0">
              <a:spcBef>
                <a:spcPct val="100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2800" b="0" dirty="0" smtClean="0">
                <a:solidFill>
                  <a:srgbClr val="000090"/>
                </a:solidFill>
                <a:latin typeface="Arial" charset="0"/>
              </a:rPr>
              <a:t>Build a spanning tree </a:t>
            </a:r>
          </a:p>
          <a:p>
            <a:pPr marL="1082675" lvl="2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Why? For loop-free flooding</a:t>
            </a:r>
          </a:p>
          <a:p>
            <a:pPr marL="1539875" lvl="3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Why flooding?: plug-n-play</a:t>
            </a:r>
          </a:p>
          <a:p>
            <a:pPr marL="1082675" lvl="2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How? Shortest path tree rooted at node with the lowest ID (MAC address)</a:t>
            </a:r>
          </a:p>
          <a:p>
            <a:pPr marL="796925" lvl="1" indent="-457200" algn="l" eaLnBrk="0" hangingPunct="0">
              <a:spcBef>
                <a:spcPct val="100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2400" b="0" dirty="0" smtClean="0">
                <a:solidFill>
                  <a:srgbClr val="000090"/>
                </a:solidFill>
                <a:latin typeface="Arial" charset="0"/>
              </a:rPr>
              <a:t>“Self Learning” switches</a:t>
            </a: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Why? Optimization; so switches can reach destination without flooding</a:t>
            </a: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How? If packet </a:t>
            </a:r>
            <a:r>
              <a:rPr lang="en-US" sz="2400" b="0" u="sng" dirty="0" smtClean="0">
                <a:latin typeface="Arial" charset="0"/>
              </a:rPr>
              <a:t>from</a:t>
            </a:r>
            <a:r>
              <a:rPr lang="en-US" sz="2400" b="0" dirty="0" smtClean="0">
                <a:latin typeface="Arial" charset="0"/>
              </a:rPr>
              <a:t> A arrives on port X, switch learns to send packets </a:t>
            </a:r>
            <a:r>
              <a:rPr lang="en-US" sz="2400" b="0" u="sng" dirty="0" smtClean="0">
                <a:latin typeface="Arial" charset="0"/>
              </a:rPr>
              <a:t>to</a:t>
            </a:r>
            <a:r>
              <a:rPr lang="en-US" sz="2400" b="0" dirty="0" smtClean="0">
                <a:latin typeface="Arial" charset="0"/>
              </a:rPr>
              <a:t> A via port X</a:t>
            </a: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800" b="0" dirty="0" smtClean="0">
              <a:latin typeface="Arial" charset="0"/>
            </a:endParaRPr>
          </a:p>
          <a:p>
            <a:pPr marL="168275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Switched Ethernet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3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Naming and Discovery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5655" name="Rectangle 23"/>
          <p:cNvSpPr>
            <a:spLocks noChangeArrowheads="1"/>
          </p:cNvSpPr>
          <p:nvPr/>
        </p:nvSpPr>
        <p:spPr bwMode="auto">
          <a:xfrm>
            <a:off x="381000" y="1752600"/>
            <a:ext cx="845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8275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What you should know </a:t>
            </a:r>
            <a:br>
              <a:rPr lang="en-US" sz="2800" b="0" dirty="0" smtClean="0">
                <a:solidFill>
                  <a:srgbClr val="0000FF"/>
                </a:solidFill>
                <a:latin typeface="Arial" charset="0"/>
              </a:rPr>
            </a:br>
            <a:endParaRPr lang="en-US" sz="2800" b="0" dirty="0" smtClean="0">
              <a:solidFill>
                <a:srgbClr val="0000FF"/>
              </a:solidFill>
              <a:latin typeface="Arial" charset="0"/>
            </a:endParaRPr>
          </a:p>
          <a:p>
            <a:pPr marL="625475" lvl="1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Naming schemes at different layers (Ethernet, IP, DNS)</a:t>
            </a:r>
          </a:p>
          <a:p>
            <a:pPr marL="1082675" lvl="2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rgbClr val="000090"/>
                </a:solidFill>
                <a:latin typeface="Arial" charset="0"/>
              </a:rPr>
              <a:t>format; what they represent; what role they play </a:t>
            </a:r>
            <a:br>
              <a:rPr lang="en-US" sz="2400" b="0" dirty="0" smtClean="0">
                <a:solidFill>
                  <a:srgbClr val="000090"/>
                </a:solidFill>
                <a:latin typeface="Arial" charset="0"/>
              </a:rPr>
            </a:br>
            <a:endParaRPr lang="en-US" sz="2400" b="0" dirty="0" smtClean="0">
              <a:latin typeface="Arial" charset="0"/>
            </a:endParaRPr>
          </a:p>
          <a:p>
            <a:pPr marL="625475" lvl="1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latin typeface="Arial" charset="0"/>
              </a:rPr>
              <a:t>How we discover and translate between names</a:t>
            </a:r>
          </a:p>
          <a:p>
            <a:pPr marL="1082675" lvl="2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rgbClr val="000090"/>
                </a:solidFill>
                <a:latin typeface="Arial" charset="0"/>
              </a:rPr>
              <a:t>DNS, ARP, DHCP</a:t>
            </a:r>
          </a:p>
          <a:p>
            <a:pPr marL="1082675" lvl="2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rgbClr val="000090"/>
                </a:solidFill>
                <a:latin typeface="Arial" charset="0"/>
              </a:rPr>
              <a:t>role of broadcast, soft state and caching</a:t>
            </a:r>
            <a:br>
              <a:rPr lang="en-US" sz="2400" b="0" dirty="0" smtClean="0">
                <a:solidFill>
                  <a:srgbClr val="000090"/>
                </a:solidFill>
                <a:latin typeface="Arial" charset="0"/>
              </a:rPr>
            </a:br>
            <a:endParaRPr lang="en-US" sz="2400" b="0" dirty="0" smtClean="0">
              <a:solidFill>
                <a:srgbClr val="000090"/>
              </a:solidFill>
              <a:latin typeface="Arial" charset="0"/>
            </a:endParaRPr>
          </a:p>
          <a:p>
            <a:pPr marL="625475" lvl="1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400" b="0" dirty="0" smtClean="0">
              <a:latin typeface="Arial" charset="0"/>
            </a:endParaRPr>
          </a:p>
          <a:p>
            <a:pPr marL="1254125" lvl="2" indent="-45720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800" b="0" dirty="0" smtClean="0">
              <a:latin typeface="Arial" charset="0"/>
            </a:endParaRPr>
          </a:p>
          <a:p>
            <a:pPr marL="168275" indent="-28575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rgbClr val="00009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8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49" y="1600200"/>
            <a:ext cx="8685979" cy="49986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layer: URLs and domain names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names “resources” -- hosts, content, program</a:t>
            </a:r>
            <a:r>
              <a:rPr lang="en-US" dirty="0">
                <a:solidFill>
                  <a:srgbClr val="000090"/>
                </a:solidFill>
                <a:sym typeface="Wingdings"/>
              </a:rPr>
              <a:t/>
            </a:r>
            <a:br>
              <a:rPr lang="en-US" dirty="0">
                <a:solidFill>
                  <a:srgbClr val="000090"/>
                </a:solidFill>
                <a:sym typeface="Wingdings"/>
              </a:rPr>
            </a:b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/>
              <a:t>Network layer: IP addresses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host’s network location </a:t>
            </a:r>
          </a:p>
          <a:p>
            <a:endParaRPr lang="en-US" dirty="0" smtClean="0"/>
          </a:p>
          <a:p>
            <a:r>
              <a:rPr lang="en-US" dirty="0" smtClean="0"/>
              <a:t>Link layer: MAC addresses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host identifier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all three for end-to-end communication!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host is “born” knowing only its MAC address</a:t>
            </a:r>
          </a:p>
          <a:p>
            <a:endParaRPr lang="en-US" dirty="0"/>
          </a:p>
          <a:p>
            <a:r>
              <a:rPr lang="en-US" dirty="0" smtClean="0"/>
              <a:t>Must discover lots of information before it can communicate with a remote host B</a:t>
            </a:r>
          </a:p>
          <a:p>
            <a:pPr lvl="1"/>
            <a:r>
              <a:rPr lang="en-US" dirty="0" smtClean="0"/>
              <a:t>what is my IP address?  </a:t>
            </a:r>
          </a:p>
          <a:p>
            <a:pPr lvl="1"/>
            <a:r>
              <a:rPr lang="en-US" dirty="0" smtClean="0"/>
              <a:t>what is B’s IP address? (remote) </a:t>
            </a:r>
          </a:p>
          <a:p>
            <a:pPr lvl="1"/>
            <a:r>
              <a:rPr lang="en-US" dirty="0" smtClean="0"/>
              <a:t>what is B’s MAC address? (if B is local)</a:t>
            </a:r>
          </a:p>
          <a:p>
            <a:pPr lvl="1"/>
            <a:r>
              <a:rPr lang="en-US" dirty="0" smtClean="0"/>
              <a:t>what is my first-hop router’s address? (if B is not local)</a:t>
            </a:r>
          </a:p>
          <a:p>
            <a:pPr lvl="1"/>
            <a:r>
              <a:rPr lang="en-US" i="1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19" y="1731591"/>
            <a:ext cx="8351043" cy="4239504"/>
          </a:xfrm>
        </p:spPr>
        <p:txBody>
          <a:bodyPr>
            <a:normAutofit/>
          </a:bodyPr>
          <a:lstStyle/>
          <a:p>
            <a:r>
              <a:rPr lang="en-US" dirty="0" smtClean="0"/>
              <a:t>Link layer discovery protocols</a:t>
            </a:r>
          </a:p>
          <a:p>
            <a:r>
              <a:rPr lang="en-US" dirty="0" smtClean="0"/>
              <a:t>Serve two functions </a:t>
            </a:r>
          </a:p>
          <a:p>
            <a:pPr lvl="1"/>
            <a:r>
              <a:rPr lang="en-US" dirty="0" smtClean="0"/>
              <a:t>Discovery of local end-hosts</a:t>
            </a:r>
          </a:p>
          <a:p>
            <a:pPr lvl="2"/>
            <a:r>
              <a:rPr lang="en-US" dirty="0">
                <a:solidFill>
                  <a:srgbClr val="000090"/>
                </a:solidFill>
              </a:rPr>
              <a:t>for communication between hosts on the same </a:t>
            </a:r>
            <a:r>
              <a:rPr lang="en-US" dirty="0" smtClean="0">
                <a:solidFill>
                  <a:srgbClr val="000090"/>
                </a:solidFill>
              </a:rPr>
              <a:t>LAN</a:t>
            </a:r>
            <a:endParaRPr lang="en-US" dirty="0"/>
          </a:p>
          <a:p>
            <a:pPr lvl="1"/>
            <a:r>
              <a:rPr lang="en-US" dirty="0" smtClean="0"/>
              <a:t>Bootstrap communication with remote hosts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what’s my IP address?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who/where is my local DNS server?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who/where is my first hop router? 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354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138" cy="4525963"/>
          </a:xfrm>
        </p:spPr>
        <p:txBody>
          <a:bodyPr/>
          <a:lstStyle/>
          <a:p>
            <a:r>
              <a:rPr lang="en-US" dirty="0" smtClean="0"/>
              <a:t>“Dynamic </a:t>
            </a:r>
            <a:r>
              <a:rPr lang="en-US" dirty="0"/>
              <a:t>H</a:t>
            </a:r>
            <a:r>
              <a:rPr lang="en-US" dirty="0" smtClean="0"/>
              <a:t>ost Configuration Protocol”</a:t>
            </a:r>
          </a:p>
          <a:p>
            <a:endParaRPr lang="en-US" dirty="0" smtClean="0"/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its own IP address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its </a:t>
            </a:r>
            <a:r>
              <a:rPr lang="en-US" dirty="0" err="1" smtClean="0">
                <a:solidFill>
                  <a:srgbClr val="000090"/>
                </a:solidFill>
              </a:rPr>
              <a:t>netmask</a:t>
            </a:r>
            <a:endParaRPr lang="en-US" dirty="0" smtClean="0">
              <a:solidFill>
                <a:srgbClr val="000090"/>
              </a:solidFill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IP address(</a:t>
            </a:r>
            <a:r>
              <a:rPr lang="en-US" dirty="0" err="1" smtClean="0">
                <a:solidFill>
                  <a:srgbClr val="000090"/>
                </a:solidFill>
              </a:rPr>
              <a:t>es</a:t>
            </a:r>
            <a:r>
              <a:rPr lang="en-US" dirty="0" smtClean="0">
                <a:solidFill>
                  <a:srgbClr val="000090"/>
                </a:solidFill>
              </a:rPr>
              <a:t>) for its DNS name server(s)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IP address(</a:t>
            </a:r>
            <a:r>
              <a:rPr lang="en-US" dirty="0" err="1" smtClean="0">
                <a:solidFill>
                  <a:srgbClr val="000090"/>
                </a:solidFill>
              </a:rPr>
              <a:t>es</a:t>
            </a:r>
            <a:r>
              <a:rPr lang="en-US" dirty="0" smtClean="0">
                <a:solidFill>
                  <a:srgbClr val="000090"/>
                </a:solidFill>
              </a:rPr>
              <a:t>) for its first-hop “default” router(s)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80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138" cy="56163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“offer” message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 </a:t>
            </a:r>
            <a:r>
              <a:rPr lang="en-US" dirty="0" smtClean="0"/>
              <a:t>a DHCP request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DHCP server responds with an ACK</a:t>
            </a:r>
          </a:p>
        </p:txBody>
      </p:sp>
    </p:spTree>
    <p:extLst>
      <p:ext uri="{BB962C8B-B14F-4D97-AF65-F5344CB8AC3E}">
        <p14:creationId xmlns:p14="http://schemas.microsoft.com/office/powerpoint/2010/main" val="348175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ARP: Address </a:t>
            </a:r>
            <a:r>
              <a:rPr lang="en-US" dirty="0">
                <a:ea typeface="ＭＳ Ｐゴシック" charset="0"/>
                <a:cs typeface="ＭＳ Ｐゴシック" charset="0"/>
              </a:rPr>
              <a:t>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798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ARP provides IP-to-</a:t>
            </a:r>
            <a:r>
              <a:rPr lang="en-US" sz="2400" dirty="0" smtClean="0">
                <a:cs typeface="Arial" charset="0"/>
                <a:sym typeface="Wingdings"/>
              </a:rPr>
              <a:t>MAC translation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Every host </a:t>
            </a:r>
            <a:r>
              <a:rPr lang="en-US" sz="2400" dirty="0">
                <a:cs typeface="Arial" charset="0"/>
              </a:rPr>
              <a:t>maintains an </a:t>
            </a:r>
            <a:r>
              <a:rPr lang="en-US" sz="2400" dirty="0">
                <a:solidFill>
                  <a:srgbClr val="0000FF"/>
                </a:solidFill>
                <a:cs typeface="Arial" charset="0"/>
              </a:rPr>
              <a:t>ARP</a:t>
            </a:r>
            <a:r>
              <a:rPr lang="en-US" sz="2400" dirty="0">
                <a:cs typeface="Arial" charset="0"/>
              </a:rPr>
              <a:t> table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list of (IP address 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  <a:sym typeface="Wingdings"/>
              </a:rPr>
              <a:t>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MAC 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address) pairs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But</a:t>
            </a:r>
            <a:r>
              <a:rPr lang="en-US" sz="2400" dirty="0">
                <a:cs typeface="Arial" charset="0"/>
              </a:rPr>
              <a:t>: what if IP address </a:t>
            </a:r>
            <a:r>
              <a:rPr lang="en-US" sz="2400" dirty="0">
                <a:solidFill>
                  <a:srgbClr val="FF3300"/>
                </a:solidFill>
                <a:cs typeface="Arial" charset="0"/>
              </a:rPr>
              <a:t>not</a:t>
            </a:r>
            <a:r>
              <a:rPr lang="en-US" sz="2400" dirty="0">
                <a:cs typeface="Arial" charset="0"/>
              </a:rPr>
              <a:t> in the table?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Sender broadcasts: </a:t>
            </a:r>
            <a:r>
              <a:rPr lang="ja-JP" alt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ea typeface="Arial" charset="0"/>
                <a:cs typeface="Arial" charset="0"/>
              </a:rPr>
              <a:t>Who has IP address 1.2.3.156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?</a:t>
            </a:r>
            <a:r>
              <a:rPr lang="ja-JP" alt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”</a:t>
            </a:r>
            <a:endParaRPr lang="en-US" sz="2000" dirty="0">
              <a:solidFill>
                <a:srgbClr val="000090"/>
              </a:solidFill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Receiver responds: </a:t>
            </a:r>
            <a:r>
              <a:rPr lang="ja-JP" alt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ea typeface="Arial" charset="0"/>
                <a:cs typeface="Arial" charset="0"/>
              </a:rPr>
              <a:t>MAC address 58-23-D7-FA-20-B0</a:t>
            </a:r>
            <a:r>
              <a:rPr lang="ja-JP" alt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”</a:t>
            </a:r>
            <a:endParaRPr lang="en-US" sz="2000" dirty="0">
              <a:solidFill>
                <a:srgbClr val="000090"/>
              </a:solidFill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Sender caches result in its ARP 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table</a:t>
            </a:r>
            <a:endParaRPr lang="en-US" sz="2000" dirty="0">
              <a:solidFill>
                <a:srgbClr val="00009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Key Ideas in Both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ARP and DHCP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Broadcasting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dirty="0" smtClean="0">
                <a:latin typeface="Arial" charset="0"/>
                <a:cs typeface="Arial" charset="0"/>
              </a:rPr>
              <a:t>used for initial bootstrap </a:t>
            </a:r>
          </a:p>
          <a:p>
            <a:pPr lvl="1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Caching</a:t>
            </a:r>
            <a:r>
              <a:rPr lang="en-US" sz="2400" dirty="0">
                <a:latin typeface="Arial" charset="0"/>
                <a:cs typeface="Arial" charset="0"/>
              </a:rPr>
              <a:t>: remember the past for a while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Store the information you learn to reduce overhead</a:t>
            </a:r>
          </a:p>
          <a:p>
            <a:pPr lvl="1"/>
            <a:r>
              <a:rPr lang="en-US" sz="2000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Key optimization for performance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Soft state</a:t>
            </a:r>
            <a:r>
              <a:rPr lang="en-US" sz="2400" dirty="0">
                <a:latin typeface="Arial" charset="0"/>
                <a:cs typeface="Arial" charset="0"/>
              </a:rPr>
              <a:t>: eventually forget the past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Associate a time-to-live field with the information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… and either refresh or discard the information</a:t>
            </a:r>
          </a:p>
          <a:p>
            <a:pPr lvl="1"/>
            <a:r>
              <a:rPr lang="en-US" sz="2000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Key </a:t>
            </a:r>
            <a:r>
              <a:rPr lang="en-US" sz="2000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000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robustness </a:t>
            </a:r>
          </a:p>
        </p:txBody>
      </p:sp>
    </p:spTree>
    <p:extLst>
      <p:ext uri="{BB962C8B-B14F-4D97-AF65-F5344CB8AC3E}">
        <p14:creationId xmlns:p14="http://schemas.microsoft.com/office/powerpoint/2010/main" val="391032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51083</TotalTime>
  <Words>4903</Words>
  <Application>Microsoft Macintosh PowerPoint</Application>
  <PresentationFormat>On-screen Show (4:3)</PresentationFormat>
  <Paragraphs>1225</Paragraphs>
  <Slides>112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Network</vt:lpstr>
      <vt:lpstr>Excel.Chart.8</vt:lpstr>
      <vt:lpstr>Chart</vt:lpstr>
      <vt:lpstr>Worksheet</vt:lpstr>
      <vt:lpstr>Photo Editor Photo</vt:lpstr>
      <vt:lpstr>Clip</vt:lpstr>
      <vt:lpstr>Review</vt:lpstr>
      <vt:lpstr>Logistics</vt:lpstr>
      <vt:lpstr>General Guidelines</vt:lpstr>
      <vt:lpstr>General Guidelines (2)</vt:lpstr>
      <vt:lpstr>From here on…</vt:lpstr>
      <vt:lpstr>For example: questions on … </vt:lpstr>
      <vt:lpstr>Basic concepts</vt:lpstr>
      <vt:lpstr>Topics</vt:lpstr>
      <vt:lpstr>How are network resources shared?</vt:lpstr>
      <vt:lpstr>Intuition: reservations</vt:lpstr>
      <vt:lpstr>Intuition: on demand</vt:lpstr>
      <vt:lpstr>Two approaches to sharing</vt:lpstr>
      <vt:lpstr>Two approaches to sharing</vt:lpstr>
      <vt:lpstr>PowerPoint Presentation</vt:lpstr>
      <vt:lpstr>Circuit Switching</vt:lpstr>
      <vt:lpstr>Packet Switching</vt:lpstr>
      <vt:lpstr>Circuit Switching</vt:lpstr>
      <vt:lpstr>Packet Switching</vt:lpstr>
      <vt:lpstr>Performance Metrics</vt:lpstr>
      <vt:lpstr>A network link</vt:lpstr>
      <vt:lpstr>Delay</vt:lpstr>
      <vt:lpstr>PowerPoint Presentation</vt:lpstr>
      <vt:lpstr>Packet Delay Sending 100B packets from A to B?</vt:lpstr>
      <vt:lpstr>Topics</vt:lpstr>
      <vt:lpstr>Architecture</vt:lpstr>
      <vt:lpstr>Layering</vt:lpstr>
      <vt:lpstr>Internet Layers</vt:lpstr>
      <vt:lpstr>What gets implemented where?</vt:lpstr>
      <vt:lpstr>Logical Communication</vt:lpstr>
      <vt:lpstr>Physical Communication</vt:lpstr>
      <vt:lpstr>Protocols and Layers</vt:lpstr>
      <vt:lpstr>Protocols at different layers</vt:lpstr>
      <vt:lpstr>Layer Encapsulation</vt:lpstr>
      <vt:lpstr>Layers: pros and cons</vt:lpstr>
      <vt:lpstr>End-to-end argument: Intuition</vt:lpstr>
      <vt:lpstr>Implications of the E2E argument</vt:lpstr>
      <vt:lpstr>Architectural Wisdom</vt:lpstr>
      <vt:lpstr>Forwarding vs. Routing</vt:lpstr>
      <vt:lpstr>Routing: basic concepts</vt:lpstr>
      <vt:lpstr>“Valid” Routing State</vt:lpstr>
      <vt:lpstr>Convergence Delay</vt:lpstr>
      <vt:lpstr>Least-cost path routing</vt:lpstr>
      <vt:lpstr>“Least Cost” Routes</vt:lpstr>
      <vt:lpstr>PowerPoint Presentation</vt:lpstr>
      <vt:lpstr>Internet Routing</vt:lpstr>
      <vt:lpstr>Link State Routing</vt:lpstr>
      <vt:lpstr>PowerPoint Presentation</vt:lpstr>
      <vt:lpstr>Distance Vector Routing</vt:lpstr>
      <vt:lpstr>PowerPoint Presentation</vt:lpstr>
      <vt:lpstr>Counting-to-Infinity</vt:lpstr>
      <vt:lpstr>Poisoned Reverse</vt:lpstr>
      <vt:lpstr>Addressing Goal: Scalable Routing</vt:lpstr>
      <vt:lpstr>Hierarchy in IP Addressing</vt:lpstr>
      <vt:lpstr>IP addressing  scalable routing? </vt:lpstr>
      <vt:lpstr>IP addressing  scalable routing? </vt:lpstr>
      <vt:lpstr>BGP and Inter-Domain Routing</vt:lpstr>
      <vt:lpstr> Topology and policy is shaped by the business relationships between ASes</vt:lpstr>
      <vt:lpstr>BGP extends DV</vt:lpstr>
      <vt:lpstr>Policy imposed in how routes are selected and exported</vt:lpstr>
      <vt:lpstr>Typical Export Policy</vt:lpstr>
      <vt:lpstr>Typical Selection Policy</vt:lpstr>
      <vt:lpstr>   Policy Dictates Route Selection</vt:lpstr>
      <vt:lpstr>IP Packet Structure</vt:lpstr>
      <vt:lpstr>IPv4 and IPv6 Header Comparison</vt:lpstr>
      <vt:lpstr>What’s inside a router?</vt:lpstr>
      <vt:lpstr>What’s inside a router?</vt:lpstr>
      <vt:lpstr>What’s inside a router?</vt:lpstr>
      <vt:lpstr>Challenges in Router Design</vt:lpstr>
      <vt:lpstr>Role of the Transport Layer</vt:lpstr>
      <vt:lpstr>UDP vs. TCP</vt:lpstr>
      <vt:lpstr>Reliable Transport:  General Concepts</vt:lpstr>
      <vt:lpstr>Things to know about TCP</vt:lpstr>
      <vt:lpstr>E.g., RTT Estimation</vt:lpstr>
      <vt:lpstr>E.g., Reliability</vt:lpstr>
      <vt:lpstr>E.g., Connection Establishment</vt:lpstr>
      <vt:lpstr>E.g., Flow Control</vt:lpstr>
      <vt:lpstr>E.g., Congestion Control</vt:lpstr>
      <vt:lpstr>Application Layer</vt:lpstr>
      <vt:lpstr>Internet Names &amp; Addresses</vt:lpstr>
      <vt:lpstr>Key to DNS design: Hierarchy</vt:lpstr>
      <vt:lpstr>Things to know about DNS</vt:lpstr>
      <vt:lpstr>Web and HTTP</vt:lpstr>
      <vt:lpstr>Steps in HTTP Request/Response</vt:lpstr>
      <vt:lpstr>Things to know about HTTP</vt:lpstr>
      <vt:lpstr>Broadcast Ethernet</vt:lpstr>
      <vt:lpstr>Random Access Protocols</vt:lpstr>
      <vt:lpstr>Key Ideas of Random Access</vt:lpstr>
      <vt:lpstr>Broadcast Ethernet, CSMA/CD</vt:lpstr>
      <vt:lpstr>Switched Ethernet</vt:lpstr>
      <vt:lpstr>Switched Ethernet</vt:lpstr>
      <vt:lpstr>Switched Ethernet</vt:lpstr>
      <vt:lpstr>Naming and Discovery</vt:lpstr>
      <vt:lpstr>Naming  </vt:lpstr>
      <vt:lpstr>Discovery</vt:lpstr>
      <vt:lpstr>ARP and DHCP</vt:lpstr>
      <vt:lpstr>DHCP</vt:lpstr>
      <vt:lpstr>DHCP: operation</vt:lpstr>
      <vt:lpstr>ARP: Address Resolution Protocol</vt:lpstr>
      <vt:lpstr>Key Ideas in Both ARP and DHCP</vt:lpstr>
      <vt:lpstr>Putting the pieces together</vt:lpstr>
      <vt:lpstr>Wireless</vt:lpstr>
      <vt:lpstr>Wireless</vt:lpstr>
      <vt:lpstr>Wireless</vt:lpstr>
      <vt:lpstr>Wireless</vt:lpstr>
      <vt:lpstr>Wireless</vt:lpstr>
      <vt:lpstr>Datacenters</vt:lpstr>
      <vt:lpstr>Typical datacenter architecture</vt:lpstr>
      <vt:lpstr>Typical datacenter traffic workload</vt:lpstr>
      <vt:lpstr>Characteristics of a datacenter network</vt:lpstr>
      <vt:lpstr>Fat-Tree Topologies</vt:lpstr>
      <vt:lpstr>Datacenter Transport Designs </vt:lpstr>
      <vt:lpstr>Thanks  &amp; Good luck! 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2932</cp:revision>
  <cp:lastPrinted>2013-09-23T20:04:51Z</cp:lastPrinted>
  <dcterms:created xsi:type="dcterms:W3CDTF">2010-08-30T13:51:03Z</dcterms:created>
  <dcterms:modified xsi:type="dcterms:W3CDTF">2016-05-02T20:53:22Z</dcterms:modified>
</cp:coreProperties>
</file>