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431" r:id="rId2"/>
    <p:sldId id="1446" r:id="rId3"/>
    <p:sldId id="1216" r:id="rId4"/>
    <p:sldId id="1323" r:id="rId5"/>
    <p:sldId id="1325" r:id="rId6"/>
    <p:sldId id="1414" r:id="rId7"/>
    <p:sldId id="1416" r:id="rId8"/>
    <p:sldId id="1417" r:id="rId9"/>
    <p:sldId id="1420" r:id="rId10"/>
    <p:sldId id="1422" r:id="rId11"/>
    <p:sldId id="1441" r:id="rId12"/>
    <p:sldId id="1442" r:id="rId13"/>
    <p:sldId id="1445" r:id="rId14"/>
    <p:sldId id="1439" r:id="rId15"/>
    <p:sldId id="1447" r:id="rId16"/>
    <p:sldId id="1449" r:id="rId17"/>
    <p:sldId id="1450" r:id="rId18"/>
    <p:sldId id="1451" r:id="rId19"/>
    <p:sldId id="1452" r:id="rId20"/>
    <p:sldId id="1453" r:id="rId21"/>
    <p:sldId id="1454" r:id="rId22"/>
    <p:sldId id="1455" r:id="rId23"/>
    <p:sldId id="1456" r:id="rId24"/>
    <p:sldId id="1457" r:id="rId25"/>
    <p:sldId id="1458" r:id="rId26"/>
    <p:sldId id="1459" r:id="rId27"/>
    <p:sldId id="1460" r:id="rId28"/>
    <p:sldId id="1461" r:id="rId29"/>
    <p:sldId id="1462" r:id="rId30"/>
    <p:sldId id="1463" r:id="rId31"/>
    <p:sldId id="1464" r:id="rId32"/>
    <p:sldId id="1465" r:id="rId33"/>
    <p:sldId id="1466" r:id="rId34"/>
    <p:sldId id="1467" r:id="rId35"/>
    <p:sldId id="1468" r:id="rId36"/>
    <p:sldId id="1469" r:id="rId37"/>
    <p:sldId id="1470" r:id="rId38"/>
    <p:sldId id="1471" r:id="rId39"/>
    <p:sldId id="1472" r:id="rId40"/>
    <p:sldId id="1473" r:id="rId41"/>
    <p:sldId id="1474" r:id="rId42"/>
    <p:sldId id="1475" r:id="rId43"/>
    <p:sldId id="1476" r:id="rId44"/>
    <p:sldId id="1477" r:id="rId45"/>
    <p:sldId id="1478" r:id="rId46"/>
    <p:sldId id="1479" r:id="rId47"/>
    <p:sldId id="1480" r:id="rId48"/>
    <p:sldId id="1490" r:id="rId49"/>
    <p:sldId id="1482" r:id="rId50"/>
    <p:sldId id="1491" r:id="rId51"/>
    <p:sldId id="1492" r:id="rId52"/>
    <p:sldId id="1493" r:id="rId53"/>
    <p:sldId id="1489" r:id="rId54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4" autoAdjust="0"/>
  </p:normalViewPr>
  <p:slideViewPr>
    <p:cSldViewPr>
      <p:cViewPr>
        <p:scale>
          <a:sx n="94" d="100"/>
          <a:sy n="94" d="100"/>
        </p:scale>
        <p:origin x="-928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1744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4" Type="http://schemas.openxmlformats.org/officeDocument/2006/relationships/slide" Target="slides/slide36.xml"/><Relationship Id="rId5" Type="http://schemas.openxmlformats.org/officeDocument/2006/relationships/slide" Target="slides/slide37.xml"/><Relationship Id="rId1" Type="http://schemas.openxmlformats.org/officeDocument/2006/relationships/slide" Target="slides/slide32.xml"/><Relationship Id="rId2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6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D764017-9695-6E4E-BA5B-604F8CA13258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9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9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CB0AF9-070E-284C-A561-46B458C4AD5B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TCP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More Congestion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Control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82296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CS 353 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Spring 2016</a:t>
            </a:r>
          </a:p>
          <a:p>
            <a:pPr eaLnBrk="1" hangingPunct="1"/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Alefiya Hussain 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Jacobson/Karels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Problem: need to better capture variability in RTT</a:t>
            </a:r>
            <a:endParaRPr lang="en-US" dirty="0">
              <a:latin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Directly measure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deviation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/>
            <a:endParaRPr lang="en-US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Deviation =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SampleRTT</a:t>
            </a:r>
            <a:r>
              <a:rPr lang="en-US" sz="2400" dirty="0">
                <a:latin typeface="Arial" charset="0"/>
                <a:cs typeface="Arial" charset="0"/>
              </a:rPr>
              <a:t> –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 err="1">
                <a:latin typeface="Arial" charset="0"/>
                <a:cs typeface="Arial" charset="0"/>
              </a:rPr>
              <a:t>EstimatedDeviation</a:t>
            </a:r>
            <a:r>
              <a:rPr lang="en-US" sz="2400" dirty="0">
                <a:latin typeface="Arial" charset="0"/>
                <a:cs typeface="Arial" charset="0"/>
              </a:rPr>
              <a:t>: </a:t>
            </a:r>
            <a:r>
              <a:rPr lang="en-US" sz="2400" dirty="0" smtClean="0">
                <a:latin typeface="Arial" charset="0"/>
                <a:cs typeface="Arial" charset="0"/>
              </a:rPr>
              <a:t>exponential average </a:t>
            </a:r>
            <a:r>
              <a:rPr lang="en-US" sz="2400" dirty="0">
                <a:latin typeface="Arial" charset="0"/>
                <a:cs typeface="Arial" charset="0"/>
              </a:rPr>
              <a:t>of Deviation</a:t>
            </a: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RTO =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+ 4 x </a:t>
            </a:r>
            <a:r>
              <a:rPr lang="en-US" sz="2400" dirty="0" err="1" smtClean="0">
                <a:latin typeface="Arial" charset="0"/>
                <a:cs typeface="Arial" charset="0"/>
              </a:rPr>
              <a:t>EstimatedDeviation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2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US" b="1" dirty="0" smtClean="0">
                <a:solidFill>
                  <a:srgbClr val="000090"/>
                </a:solidFill>
                <a:latin typeface="Arial" charset="0"/>
              </a:rPr>
              <a:t>Advertised Window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Flow control</a:t>
            </a:r>
            <a:r>
              <a:rPr lang="en-US" dirty="0" smtClean="0">
                <a:latin typeface="Arial" charset="0"/>
              </a:rPr>
              <a:t>: adjusting the sending rate to keep from overwhelming </a:t>
            </a:r>
            <a:r>
              <a:rPr lang="en-US" dirty="0">
                <a:latin typeface="Arial" charset="0"/>
              </a:rPr>
              <a:t>a</a:t>
            </a:r>
            <a:r>
              <a:rPr lang="en-US" i="1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slow </a:t>
            </a:r>
            <a:r>
              <a:rPr lang="en-US" i="1" dirty="0">
                <a:latin typeface="Arial" charset="0"/>
              </a:rPr>
              <a:t>receiver</a:t>
            </a:r>
          </a:p>
          <a:p>
            <a:pPr>
              <a:buClr>
                <a:schemeClr val="tx2"/>
              </a:buClr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b="1" dirty="0" smtClean="0">
                <a:solidFill>
                  <a:srgbClr val="000090"/>
                </a:solidFill>
                <a:latin typeface="Arial" charset="0"/>
              </a:rPr>
              <a:t>Self-Clocking </a:t>
            </a:r>
            <a:endParaRPr lang="en-US" b="1" dirty="0" smtClean="0">
              <a:solidFill>
                <a:srgbClr val="000090"/>
              </a:solidFill>
              <a:latin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Congestion control</a:t>
            </a:r>
            <a:r>
              <a:rPr lang="en-US" dirty="0" smtClean="0">
                <a:latin typeface="Arial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adjusting the sending rate to keep from overloading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network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i="1" dirty="0">
                <a:solidFill>
                  <a:srgbClr val="FF0000"/>
                </a:solidFill>
                <a:latin typeface="Arial" charset="0"/>
              </a:rPr>
            </a:br>
            <a:endParaRPr lang="en-US" i="1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6162"/>
            <a:ext cx="8458200" cy="3170238"/>
          </a:xfrm>
        </p:spPr>
        <p:txBody>
          <a:bodyPr/>
          <a:lstStyle/>
          <a:p>
            <a:r>
              <a:rPr lang="en-US" sz="2400" dirty="0" smtClean="0">
                <a:latin typeface="Arial" charset="0"/>
              </a:rPr>
              <a:t>If </a:t>
            </a:r>
            <a:r>
              <a:rPr lang="en-US" sz="2400" dirty="0">
                <a:latin typeface="Arial" charset="0"/>
              </a:rPr>
              <a:t>two packets arrive at </a:t>
            </a:r>
            <a:r>
              <a:rPr lang="en-US" sz="2400" dirty="0" smtClean="0">
                <a:latin typeface="Arial" charset="0"/>
              </a:rPr>
              <a:t>a router at the same </a:t>
            </a:r>
            <a:r>
              <a:rPr lang="en-US" sz="2400" dirty="0">
                <a:latin typeface="Arial" charset="0"/>
              </a:rPr>
              <a:t>time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Router will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transmit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one and buffer/drop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other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Internet traffic is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bursty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4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solidFill>
                <a:srgbClr val="0000FF"/>
              </a:solidFill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If </a:t>
            </a:r>
            <a:r>
              <a:rPr lang="en-US" sz="2400" dirty="0">
                <a:latin typeface="Arial" charset="0"/>
              </a:rPr>
              <a:t>many packets arrive </a:t>
            </a:r>
            <a:r>
              <a:rPr lang="en-US" sz="2400" dirty="0" smtClean="0">
                <a:latin typeface="Arial" charset="0"/>
              </a:rPr>
              <a:t>close in time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the router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cannot keep up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gets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congested</a:t>
            </a:r>
            <a:endParaRPr lang="en-US" sz="2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causes packet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delays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drops</a:t>
            </a:r>
          </a:p>
          <a:p>
            <a:pPr lvl="1"/>
            <a:endParaRPr lang="en-US" sz="20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0"/>
                <a:cs typeface="ＭＳ Ｐゴシック" charset="0"/>
              </a:rPr>
              <a:t>Statistical Multiplexing </a:t>
            </a:r>
            <a:r>
              <a:rPr lang="en-US" sz="3400" dirty="0" smtClean="0">
                <a:ea typeface="ＭＳ Ｐゴシック" charset="0"/>
                <a:cs typeface="ＭＳ Ｐゴシック" charset="0"/>
                <a:sym typeface="Wingdings"/>
              </a:rPr>
              <a:t> Congestion</a:t>
            </a:r>
            <a:endParaRPr lang="en-US" sz="3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3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Congestion is Harmful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0500DA-474C-EF48-A323-720A51A76023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4515" name="Freeform 3"/>
          <p:cNvSpPr>
            <a:spLocks/>
          </p:cNvSpPr>
          <p:nvPr/>
        </p:nvSpPr>
        <p:spPr bwMode="auto">
          <a:xfrm>
            <a:off x="950912" y="3457576"/>
            <a:ext cx="2687638" cy="1516062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200" y="2743200"/>
            <a:ext cx="9797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 dirty="0">
                <a:latin typeface="Comic Sans MS" charset="0"/>
              </a:rPr>
              <a:t>Average</a:t>
            </a:r>
          </a:p>
          <a:p>
            <a:r>
              <a:rPr lang="en-US" sz="1600" b="0" dirty="0">
                <a:latin typeface="Comic Sans MS" charset="0"/>
              </a:rPr>
              <a:t>Packet </a:t>
            </a:r>
            <a:endParaRPr lang="en-US" sz="1600" b="0" dirty="0" smtClean="0">
              <a:latin typeface="Comic Sans MS" charset="0"/>
            </a:endParaRPr>
          </a:p>
          <a:p>
            <a:r>
              <a:rPr lang="en-US" sz="1600" b="0" dirty="0" smtClean="0">
                <a:latin typeface="Comic Sans MS" charset="0"/>
              </a:rPr>
              <a:t>delay</a:t>
            </a:r>
            <a:endParaRPr lang="en-US" sz="1600" b="0" dirty="0">
              <a:latin typeface="Comic Sans MS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411412" y="4919663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18" name="Freeform 6"/>
          <p:cNvSpPr>
            <a:spLocks/>
          </p:cNvSpPr>
          <p:nvPr/>
        </p:nvSpPr>
        <p:spPr bwMode="auto">
          <a:xfrm>
            <a:off x="950912" y="3457576"/>
            <a:ext cx="2309813" cy="1481137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287712" y="3295651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899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0" dirty="0">
                <a:latin typeface="+mn-lt"/>
                <a:ea typeface="+mn-ea"/>
                <a:cs typeface="+mn-cs"/>
              </a:rPr>
              <a:t>Typical </a:t>
            </a:r>
            <a:r>
              <a:rPr lang="en-US" sz="3200" b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queuing system</a:t>
            </a:r>
            <a:r>
              <a:rPr lang="en-US" sz="3200" b="0" dirty="0">
                <a:latin typeface="+mn-lt"/>
                <a:ea typeface="+mn-ea"/>
                <a:cs typeface="+mn-cs"/>
              </a:rPr>
              <a:t> with </a:t>
            </a:r>
            <a:r>
              <a:rPr lang="en-US" sz="3200" b="0" dirty="0" err="1">
                <a:latin typeface="+mn-lt"/>
                <a:ea typeface="+mn-ea"/>
                <a:cs typeface="+mn-cs"/>
              </a:rPr>
              <a:t>bursty</a:t>
            </a:r>
            <a:r>
              <a:rPr lang="en-US" sz="3200" b="0" dirty="0">
                <a:latin typeface="+mn-lt"/>
                <a:ea typeface="+mn-ea"/>
                <a:cs typeface="+mn-cs"/>
              </a:rPr>
              <a:t> arrivals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57200" y="6143625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CC0000"/>
                </a:solidFill>
                <a:latin typeface="Helvetica" charset="0"/>
              </a:rPr>
              <a:t>Must balance utilization versus delay and loss</a:t>
            </a:r>
          </a:p>
        </p:txBody>
      </p:sp>
      <p:sp>
        <p:nvSpPr>
          <p:cNvPr id="64522" name="Freeform 3"/>
          <p:cNvSpPr>
            <a:spLocks/>
          </p:cNvSpPr>
          <p:nvPr/>
        </p:nvSpPr>
        <p:spPr bwMode="auto">
          <a:xfrm>
            <a:off x="5257800" y="3481388"/>
            <a:ext cx="2687637" cy="1516063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Text Box 4"/>
          <p:cNvSpPr txBox="1">
            <a:spLocks noChangeArrowheads="1"/>
          </p:cNvSpPr>
          <p:nvPr/>
        </p:nvSpPr>
        <p:spPr bwMode="auto">
          <a:xfrm>
            <a:off x="4164677" y="2895600"/>
            <a:ext cx="9756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 dirty="0">
                <a:latin typeface="Comic Sans MS" charset="0"/>
              </a:rPr>
              <a:t>Average</a:t>
            </a:r>
          </a:p>
          <a:p>
            <a:r>
              <a:rPr lang="en-US" sz="1600" b="0" dirty="0">
                <a:latin typeface="Comic Sans MS" charset="0"/>
              </a:rPr>
              <a:t>Packet </a:t>
            </a:r>
            <a:endParaRPr lang="en-US" sz="1600" b="0" dirty="0" smtClean="0">
              <a:latin typeface="Comic Sans MS" charset="0"/>
            </a:endParaRPr>
          </a:p>
          <a:p>
            <a:r>
              <a:rPr lang="en-US" sz="1600" b="0" dirty="0" smtClean="0">
                <a:latin typeface="Comic Sans MS" charset="0"/>
              </a:rPr>
              <a:t>loss</a:t>
            </a:r>
            <a:endParaRPr lang="en-US" sz="1600" b="0" dirty="0">
              <a:latin typeface="Comic Sans MS" charset="0"/>
            </a:endParaRPr>
          </a:p>
        </p:txBody>
      </p:sp>
      <p:sp>
        <p:nvSpPr>
          <p:cNvPr id="64524" name="Text Box 5"/>
          <p:cNvSpPr txBox="1">
            <a:spLocks noChangeArrowheads="1"/>
          </p:cNvSpPr>
          <p:nvPr/>
        </p:nvSpPr>
        <p:spPr bwMode="auto">
          <a:xfrm>
            <a:off x="6718300" y="4943476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25" name="Freeform 6"/>
          <p:cNvSpPr>
            <a:spLocks/>
          </p:cNvSpPr>
          <p:nvPr/>
        </p:nvSpPr>
        <p:spPr bwMode="auto">
          <a:xfrm>
            <a:off x="5257800" y="3505200"/>
            <a:ext cx="3449637" cy="1490663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7"/>
          <p:cNvSpPr>
            <a:spLocks noChangeShapeType="1"/>
          </p:cNvSpPr>
          <p:nvPr/>
        </p:nvSpPr>
        <p:spPr bwMode="auto">
          <a:xfrm>
            <a:off x="7594600" y="3319463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Freeform 1"/>
          <p:cNvSpPr>
            <a:spLocks/>
          </p:cNvSpPr>
          <p:nvPr/>
        </p:nvSpPr>
        <p:spPr bwMode="auto">
          <a:xfrm>
            <a:off x="4503738" y="384175"/>
            <a:ext cx="3575050" cy="620713"/>
          </a:xfrm>
          <a:custGeom>
            <a:avLst/>
            <a:gdLst>
              <a:gd name="T0" fmla="*/ 2333068 w 3574916"/>
              <a:gd name="T1" fmla="*/ 0 h 620358"/>
              <a:gd name="T2" fmla="*/ 3470069 w 3574916"/>
              <a:gd name="T3" fmla="*/ 561193 h 620358"/>
              <a:gd name="T4" fmla="*/ 0 w 3574916"/>
              <a:gd name="T5" fmla="*/ 324901 h 6203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74916" h="620358">
                <a:moveTo>
                  <a:pt x="2333068" y="0"/>
                </a:moveTo>
                <a:cubicBezTo>
                  <a:pt x="3095991" y="253521"/>
                  <a:pt x="3858914" y="507043"/>
                  <a:pt x="3470069" y="561193"/>
                </a:cubicBezTo>
                <a:cubicBezTo>
                  <a:pt x="3081224" y="615343"/>
                  <a:pt x="1757184" y="735950"/>
                  <a:pt x="0" y="32490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Approach in a Nutshell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connection has window</a:t>
            </a:r>
          </a:p>
          <a:p>
            <a:pPr lvl="1"/>
            <a:r>
              <a:rPr lang="en-US" dirty="0"/>
              <a:t>Controls number of </a:t>
            </a:r>
            <a:r>
              <a:rPr lang="en-US" dirty="0" smtClean="0"/>
              <a:t>packets in flight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Sending rate: ~Window/RTT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Vary window size to control sending rate</a:t>
            </a:r>
          </a:p>
        </p:txBody>
      </p:sp>
    </p:spTree>
    <p:extLst>
      <p:ext uri="{BB962C8B-B14F-4D97-AF65-F5344CB8AC3E}">
        <p14:creationId xmlns:p14="http://schemas.microsoft.com/office/powerpoint/2010/main" val="38680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r>
              <a:rPr lang="en-US" dirty="0" smtClean="0"/>
              <a:t>All These </a:t>
            </a:r>
            <a:r>
              <a:rPr lang="en-US" dirty="0"/>
              <a:t>W</a:t>
            </a:r>
            <a:r>
              <a:rPr lang="en-US" dirty="0" smtClean="0"/>
              <a:t>indows…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34400" cy="4724400"/>
          </a:xfrm>
        </p:spPr>
        <p:txBody>
          <a:bodyPr/>
          <a:lstStyle/>
          <a:p>
            <a:r>
              <a:rPr lang="en-US" sz="2400" dirty="0" smtClean="0"/>
              <a:t>Congestion Window: </a:t>
            </a:r>
            <a:r>
              <a:rPr lang="en-US" sz="2400" dirty="0" smtClean="0">
                <a:solidFill>
                  <a:srgbClr val="FF0000"/>
                </a:solidFill>
              </a:rPr>
              <a:t>CWND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How many bytes can be sent without overflowing routers</a:t>
            </a:r>
          </a:p>
          <a:p>
            <a:pPr lvl="1"/>
            <a:r>
              <a:rPr lang="en-US" sz="2000" dirty="0"/>
              <a:t>Computed by </a:t>
            </a:r>
            <a:r>
              <a:rPr lang="en-US" sz="2000" dirty="0" smtClean="0"/>
              <a:t>the sender using congestion </a:t>
            </a:r>
            <a:r>
              <a:rPr lang="en-US" sz="2000" dirty="0"/>
              <a:t>control algorithm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Flow control window: </a:t>
            </a:r>
            <a:r>
              <a:rPr lang="en-US" sz="2400" dirty="0" err="1" smtClean="0">
                <a:solidFill>
                  <a:srgbClr val="0000FF"/>
                </a:solidFill>
              </a:rPr>
              <a:t>AdvertisedWindow</a:t>
            </a:r>
            <a:r>
              <a:rPr lang="en-US" sz="2400" dirty="0" smtClean="0">
                <a:solidFill>
                  <a:srgbClr val="0000FF"/>
                </a:solidFill>
              </a:rPr>
              <a:t> (RWND)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000" dirty="0"/>
              <a:t>How many bytes can be sent without overflowing </a:t>
            </a:r>
            <a:r>
              <a:rPr lang="en-US" sz="2000" dirty="0" smtClean="0"/>
              <a:t>receiver’s buffers</a:t>
            </a:r>
            <a:endParaRPr lang="en-US" sz="2000" dirty="0"/>
          </a:p>
          <a:p>
            <a:pPr lvl="1"/>
            <a:r>
              <a:rPr lang="en-US" sz="2000" dirty="0"/>
              <a:t>Determined by the </a:t>
            </a:r>
            <a:r>
              <a:rPr lang="en-US" sz="2000" dirty="0" smtClean="0"/>
              <a:t>receiver and reported to the sender</a:t>
            </a:r>
          </a:p>
          <a:p>
            <a:pPr lvl="1"/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Sender-side window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minimum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{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CWND, RWND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Assume for this lecture that RWND &gt;&gt; CWND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0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050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1173162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Basic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1538"/>
            <a:ext cx="8229600" cy="4411662"/>
          </a:xfrm>
        </p:spPr>
        <p:txBody>
          <a:bodyPr/>
          <a:lstStyle/>
          <a:p>
            <a:r>
              <a:rPr lang="en-US" dirty="0" smtClean="0"/>
              <a:t>How does the sender detect congestion?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How does the sender adjust its sending rate?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To address three issues</a:t>
            </a:r>
            <a:endParaRPr lang="en-US" dirty="0">
              <a:solidFill>
                <a:srgbClr val="000090"/>
              </a:solidFill>
            </a:endParaRPr>
          </a:p>
          <a:p>
            <a:pPr lvl="2"/>
            <a:r>
              <a:rPr lang="en-US" sz="2400" dirty="0">
                <a:solidFill>
                  <a:srgbClr val="000090"/>
                </a:solidFill>
              </a:rPr>
              <a:t>Finding </a:t>
            </a:r>
            <a:r>
              <a:rPr lang="en-US" sz="2400" dirty="0" smtClean="0">
                <a:solidFill>
                  <a:srgbClr val="000090"/>
                </a:solidFill>
              </a:rPr>
              <a:t>available bottleneck bandwidth</a:t>
            </a:r>
            <a:endParaRPr lang="en-US" sz="2400" dirty="0">
              <a:solidFill>
                <a:srgbClr val="000090"/>
              </a:solidFill>
            </a:endParaRPr>
          </a:p>
          <a:p>
            <a:pPr lvl="2"/>
            <a:r>
              <a:rPr lang="en-US" sz="2400" dirty="0">
                <a:solidFill>
                  <a:srgbClr val="000090"/>
                </a:solidFill>
              </a:rPr>
              <a:t>Adjusting to bandwidth variations</a:t>
            </a:r>
          </a:p>
          <a:p>
            <a:pPr lvl="2"/>
            <a:r>
              <a:rPr lang="en-US" sz="2400" dirty="0">
                <a:solidFill>
                  <a:srgbClr val="000090"/>
                </a:solidFill>
              </a:rPr>
              <a:t>Sharing bandwidth</a:t>
            </a:r>
          </a:p>
        </p:txBody>
      </p:sp>
    </p:spTree>
    <p:extLst>
      <p:ext uri="{BB962C8B-B14F-4D97-AF65-F5344CB8AC3E}">
        <p14:creationId xmlns:p14="http://schemas.microsoft.com/office/powerpoint/2010/main" val="368009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</a:rPr>
              <a:t>Packet delays 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Tricky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noisy signal (delay often varies considerably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Routers tell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endhosts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when they’re congested</a:t>
            </a:r>
          </a:p>
          <a:p>
            <a:pPr marL="693737" lvl="2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Arial" charset="0"/>
              </a:rPr>
              <a:t>Packet loss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Fail-safe signal that TCP already has to detect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Complication: non-congestive loss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(e.g., checksum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errors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 lvl="1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4487" lvl="1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7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Duplicate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ACKs: isolated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getting ACKs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Timeout: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much more serious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enough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have suffered several losses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2938"/>
            <a:ext cx="8534400" cy="4411662"/>
          </a:xfrm>
        </p:spPr>
        <p:txBody>
          <a:bodyPr/>
          <a:lstStyle/>
          <a:p>
            <a:r>
              <a:rPr lang="en-US" dirty="0"/>
              <a:t>Basic structure: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Upon receipt of ACK (of new data): increase rate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Upon detection of loss: decrease </a:t>
            </a:r>
            <a:r>
              <a:rPr lang="en-US" dirty="0" smtClean="0">
                <a:solidFill>
                  <a:srgbClr val="000090"/>
                </a:solidFill>
              </a:rPr>
              <a:t>rate</a:t>
            </a:r>
            <a:br>
              <a:rPr lang="en-US" dirty="0" smtClean="0">
                <a:solidFill>
                  <a:srgbClr val="000090"/>
                </a:solidFill>
              </a:rPr>
            </a:b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 we increase/decrease the rate depends on the phase of congestion control we’re in: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Discovering </a:t>
            </a:r>
            <a:r>
              <a:rPr lang="en-US" dirty="0">
                <a:solidFill>
                  <a:srgbClr val="000090"/>
                </a:solidFill>
              </a:rPr>
              <a:t>available bottleneck </a:t>
            </a:r>
            <a:r>
              <a:rPr lang="en-US" dirty="0" smtClean="0">
                <a:solidFill>
                  <a:srgbClr val="000090"/>
                </a:solidFill>
              </a:rPr>
              <a:t>bandwidth </a:t>
            </a:r>
            <a:r>
              <a:rPr lang="en-US" i="1" dirty="0" smtClean="0">
                <a:solidFill>
                  <a:srgbClr val="000090"/>
                </a:solidFill>
              </a:rPr>
              <a:t>vs.</a:t>
            </a:r>
            <a:endParaRPr lang="en-US" i="1" dirty="0">
              <a:solidFill>
                <a:srgbClr val="000090"/>
              </a:solidFill>
            </a:endParaRPr>
          </a:p>
          <a:p>
            <a:pPr lvl="1"/>
            <a:r>
              <a:rPr lang="en-US" dirty="0">
                <a:solidFill>
                  <a:srgbClr val="000090"/>
                </a:solidFill>
              </a:rPr>
              <a:t>Adjusting to bandwidth </a:t>
            </a:r>
            <a:r>
              <a:rPr lang="en-US" dirty="0" smtClean="0">
                <a:solidFill>
                  <a:srgbClr val="000090"/>
                </a:solidFill>
              </a:rPr>
              <a:t>variations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4044823" cy="3616324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458200" cy="446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Assignment 3 Due: </a:t>
            </a:r>
            <a:r>
              <a:rPr lang="en-US" sz="2800" b="0" dirty="0">
                <a:latin typeface="+mn-lt"/>
              </a:rPr>
              <a:t>4</a:t>
            </a:r>
            <a:r>
              <a:rPr lang="en-US" sz="2800" b="0" dirty="0" smtClean="0">
                <a:latin typeface="+mn-lt"/>
              </a:rPr>
              <a:t>/22 </a:t>
            </a:r>
            <a:endParaRPr lang="en-US" sz="2800" b="0" dirty="0">
              <a:latin typeface="+mn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b="0" dirty="0">
                <a:latin typeface="+mn-lt"/>
              </a:rPr>
              <a:t>Quiz </a:t>
            </a:r>
            <a:r>
              <a:rPr lang="en-US" sz="2800" b="0" dirty="0" smtClean="0">
                <a:latin typeface="+mn-lt"/>
              </a:rPr>
              <a:t>3: </a:t>
            </a:r>
            <a:r>
              <a:rPr lang="en-US" sz="2800" b="0" dirty="0" smtClean="0">
                <a:latin typeface="+mn-lt"/>
              </a:rPr>
              <a:t>Tomorrow 4</a:t>
            </a:r>
            <a:r>
              <a:rPr lang="en-US" sz="2800" b="0" dirty="0">
                <a:latin typeface="+mn-lt"/>
              </a:rPr>
              <a:t>/15 </a:t>
            </a:r>
            <a:endParaRPr lang="en-US" sz="2800" b="0" dirty="0" smtClean="0">
              <a:latin typeface="+mn-lt"/>
            </a:endParaRPr>
          </a:p>
          <a:p>
            <a:pPr algn="l"/>
            <a:endParaRPr lang="en-US" sz="2400" b="0" dirty="0" smtClean="0">
              <a:latin typeface="+mn-lt"/>
            </a:endParaRPr>
          </a:p>
          <a:p>
            <a:pPr algn="l"/>
            <a:r>
              <a:rPr lang="en-US" sz="2400" dirty="0" smtClean="0">
                <a:solidFill>
                  <a:srgbClr val="FF6600"/>
                </a:solidFill>
                <a:latin typeface="+mn-lt"/>
              </a:rPr>
              <a:t>Avoid a 50% score reduction by: </a:t>
            </a:r>
            <a:endParaRPr lang="en-US" sz="2400" dirty="0" smtClean="0">
              <a:solidFill>
                <a:srgbClr val="FF6600"/>
              </a:solidFill>
              <a:latin typeface="+mn-lt"/>
            </a:endParaRPr>
          </a:p>
          <a:p>
            <a:pPr algn="l"/>
            <a:r>
              <a:rPr lang="en-US" sz="1800" b="0" dirty="0">
                <a:latin typeface="+mn-lt"/>
              </a:rPr>
              <a:t>1. Include a </a:t>
            </a:r>
            <a:r>
              <a:rPr lang="en-US" sz="1800" b="0" dirty="0" err="1">
                <a:latin typeface="+mn-lt"/>
              </a:rPr>
              <a:t>Makefile</a:t>
            </a:r>
            <a:r>
              <a:rPr lang="en-US" sz="1800" b="0" dirty="0">
                <a:latin typeface="+mn-lt"/>
              </a:rPr>
              <a:t> </a:t>
            </a:r>
          </a:p>
          <a:p>
            <a:pPr algn="l"/>
            <a:r>
              <a:rPr lang="en-US" sz="1800" b="0" dirty="0">
                <a:latin typeface="+mn-lt"/>
              </a:rPr>
              <a:t>2. The executable has to be named "watchdog" or "desman" and should accept any order of command line parameters</a:t>
            </a:r>
          </a:p>
          <a:p>
            <a:pPr algn="l"/>
            <a:r>
              <a:rPr lang="en-US" sz="1800" b="0" dirty="0">
                <a:latin typeface="+mn-lt"/>
              </a:rPr>
              <a:t>3. Executable has to be generated in the same location as the </a:t>
            </a:r>
            <a:r>
              <a:rPr lang="en-US" sz="1800" b="0" dirty="0" err="1" smtClean="0">
                <a:latin typeface="+mn-lt"/>
              </a:rPr>
              <a:t>makefile</a:t>
            </a:r>
            <a:endParaRPr lang="en-US" sz="1800" b="0" dirty="0">
              <a:latin typeface="+mn-lt"/>
            </a:endParaRPr>
          </a:p>
          <a:p>
            <a:pPr algn="l"/>
            <a:r>
              <a:rPr lang="en-US" sz="1800" b="0" dirty="0">
                <a:latin typeface="+mn-lt"/>
              </a:rPr>
              <a:t>4. Flushing when writing to </a:t>
            </a:r>
            <a:r>
              <a:rPr lang="en-US" sz="1800" b="0" dirty="0" err="1">
                <a:latin typeface="+mn-lt"/>
              </a:rPr>
              <a:t>logfiles</a:t>
            </a:r>
            <a:r>
              <a:rPr lang="en-US" sz="1800" b="0" dirty="0">
                <a:latin typeface="+mn-lt"/>
              </a:rPr>
              <a:t> or before quitting while reading an interface. </a:t>
            </a:r>
          </a:p>
          <a:p>
            <a:pPr algn="l"/>
            <a:r>
              <a:rPr lang="en-US" sz="1800" b="0" dirty="0">
                <a:latin typeface="+mn-lt"/>
              </a:rPr>
              <a:t>5. Code has to work on on Ubuntu or Mac (please ensure the latest version of </a:t>
            </a:r>
            <a:r>
              <a:rPr lang="en-US" sz="1800" b="0" dirty="0" err="1">
                <a:latin typeface="+mn-lt"/>
              </a:rPr>
              <a:t>xcode</a:t>
            </a:r>
            <a:r>
              <a:rPr lang="en-US" sz="1800" b="0" dirty="0">
                <a:latin typeface="+mn-lt"/>
              </a:rPr>
              <a:t> for Mac and </a:t>
            </a:r>
            <a:r>
              <a:rPr lang="en-US" sz="1800" b="0" dirty="0" err="1">
                <a:latin typeface="+mn-lt"/>
              </a:rPr>
              <a:t>gcc</a:t>
            </a:r>
            <a:r>
              <a:rPr lang="en-US" sz="1800" b="0" dirty="0">
                <a:latin typeface="+mn-lt"/>
              </a:rPr>
              <a:t> for Ubuntu) </a:t>
            </a:r>
          </a:p>
          <a:p>
            <a:pPr algn="l"/>
            <a:r>
              <a:rPr lang="en-US" sz="1800" b="0" dirty="0">
                <a:latin typeface="+mn-lt"/>
              </a:rPr>
              <a:t>6. Assignment description: page 2 say "UID can be" </a:t>
            </a:r>
            <a:r>
              <a:rPr lang="en-US" sz="1800" b="0" dirty="0" smtClean="0">
                <a:latin typeface="+mn-lt"/>
                <a:sym typeface="Wingdings"/>
              </a:rPr>
              <a:t></a:t>
            </a:r>
            <a:r>
              <a:rPr lang="en-US" sz="1800" b="0" dirty="0" smtClean="0">
                <a:latin typeface="+mn-lt"/>
              </a:rPr>
              <a:t> </a:t>
            </a:r>
            <a:r>
              <a:rPr lang="en-US" sz="1800" b="0" dirty="0">
                <a:latin typeface="+mn-lt"/>
              </a:rPr>
              <a:t>"UID </a:t>
            </a:r>
            <a:r>
              <a:rPr lang="en-US" sz="1800" dirty="0">
                <a:latin typeface="+mn-lt"/>
              </a:rPr>
              <a:t>must</a:t>
            </a:r>
            <a:r>
              <a:rPr lang="en-US" sz="1800" b="0" dirty="0">
                <a:latin typeface="+mn-lt"/>
              </a:rPr>
              <a:t> be" </a:t>
            </a:r>
          </a:p>
          <a:p>
            <a:pPr algn="l"/>
            <a:r>
              <a:rPr lang="en-US" sz="1800" b="0" dirty="0">
                <a:latin typeface="+mn-lt"/>
              </a:rPr>
              <a:t>7. Do not include the angle bracket "&lt;" and "&gt;" in </a:t>
            </a:r>
            <a:r>
              <a:rPr lang="en-US" sz="1800" b="0" dirty="0" err="1">
                <a:latin typeface="+mn-lt"/>
              </a:rPr>
              <a:t>logfile</a:t>
            </a:r>
            <a:r>
              <a:rPr lang="en-US" sz="1800" b="0" dirty="0">
                <a:latin typeface="+mn-lt"/>
              </a:rPr>
              <a:t>. </a:t>
            </a:r>
          </a:p>
          <a:p>
            <a:pPr algn="l"/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29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Bandwidth Discovery with Slow Start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Goal: estimate available bandwidth </a:t>
            </a:r>
          </a:p>
          <a:p>
            <a:pPr lvl="1"/>
            <a:r>
              <a:rPr lang="en-US" dirty="0" smtClean="0">
                <a:latin typeface="Arial" charset="0"/>
              </a:rPr>
              <a:t>start slow (for safety) </a:t>
            </a:r>
          </a:p>
          <a:p>
            <a:pPr lvl="1"/>
            <a:r>
              <a:rPr lang="en-US" dirty="0" smtClean="0">
                <a:latin typeface="Arial" charset="0"/>
              </a:rPr>
              <a:t>but ramp up quickly (for efficiency) 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Consider</a:t>
            </a:r>
          </a:p>
          <a:p>
            <a:pPr lvl="1"/>
            <a:r>
              <a:rPr lang="en-US" dirty="0" smtClean="0"/>
              <a:t>RTT </a:t>
            </a:r>
            <a:r>
              <a:rPr lang="en-US" dirty="0"/>
              <a:t>= 100ms, MSS=</a:t>
            </a:r>
            <a:r>
              <a:rPr lang="en-US" dirty="0" smtClean="0"/>
              <a:t>1000bytes</a:t>
            </a:r>
          </a:p>
          <a:p>
            <a:pPr lvl="1"/>
            <a:r>
              <a:rPr lang="en-US" dirty="0" smtClean="0"/>
              <a:t>Window size to fill 1Mbps of BW = 12.5 packets</a:t>
            </a:r>
          </a:p>
          <a:p>
            <a:pPr lvl="1"/>
            <a:r>
              <a:rPr lang="en-US" dirty="0" smtClean="0"/>
              <a:t>Window size to fill</a:t>
            </a:r>
            <a:r>
              <a:rPr lang="en-US" i="1" dirty="0" smtClean="0"/>
              <a:t> </a:t>
            </a:r>
            <a:r>
              <a:rPr lang="en-US" dirty="0" smtClean="0"/>
              <a:t>1Gbps = 12,500 packets</a:t>
            </a:r>
          </a:p>
          <a:p>
            <a:pPr lvl="1"/>
            <a:r>
              <a:rPr lang="en-US" dirty="0" smtClean="0"/>
              <a:t>Either is possible! </a:t>
            </a:r>
            <a:endParaRPr lang="en-US" dirty="0"/>
          </a:p>
          <a:p>
            <a:pPr lvl="2"/>
            <a:endParaRPr lang="en-US" dirty="0"/>
          </a:p>
          <a:p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9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Slow Start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 Phase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Sender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starts at a slow rate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increases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exponentially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until first loss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Start with a small congestion window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Initially, CWND =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So, initial sending rate is MSS/RTT</a:t>
            </a:r>
          </a:p>
          <a:p>
            <a:pPr>
              <a:buClr>
                <a:schemeClr val="tx2"/>
              </a:buClr>
            </a:pP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Double the CWND for each RTT with no loss </a:t>
            </a:r>
          </a:p>
          <a:p>
            <a:pPr marL="344487" lvl="1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7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in Action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8600" y="1799171"/>
            <a:ext cx="861060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For each RTT: double CWND</a:t>
            </a:r>
            <a:endParaRPr lang="en-US" sz="2600" b="0" dirty="0">
              <a:latin typeface="+mn-lt"/>
            </a:endParaRPr>
          </a:p>
          <a:p>
            <a:pPr marL="457200" indent="-457200" algn="l">
              <a:lnSpc>
                <a:spcPct val="70000"/>
              </a:lnSpc>
              <a:buFont typeface="Arial"/>
              <a:buChar char="•"/>
            </a:pPr>
            <a:endParaRPr lang="en-US" sz="2600" b="0" dirty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Simpler implementation: for </a:t>
            </a:r>
            <a:r>
              <a:rPr lang="en-US" sz="2600" b="0" dirty="0">
                <a:latin typeface="+mn-lt"/>
              </a:rPr>
              <a:t>each </a:t>
            </a:r>
            <a:r>
              <a:rPr lang="en-US" sz="2600" b="0" dirty="0" smtClean="0">
                <a:latin typeface="+mn-lt"/>
              </a:rPr>
              <a:t>ACK, </a:t>
            </a:r>
            <a:r>
              <a:rPr lang="en-US" sz="2600" b="0" dirty="0">
                <a:latin typeface="+mn-lt"/>
              </a:rPr>
              <a:t>CWND +</a:t>
            </a:r>
            <a:r>
              <a:rPr lang="en-US" sz="2600" b="0" dirty="0" smtClean="0">
                <a:latin typeface="+mn-lt"/>
              </a:rPr>
              <a:t>= 1</a:t>
            </a:r>
            <a:endParaRPr lang="en-US" sz="2600" b="0" dirty="0">
              <a:latin typeface="+mn-lt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-28689"/>
              <a:gd name="adj2" fmla="val 15110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Linear increase per </a:t>
            </a:r>
            <a:r>
              <a:rPr lang="en-US" sz="2800" b="0" u="sng" dirty="0" smtClean="0">
                <a:solidFill>
                  <a:schemeClr val="bg1"/>
                </a:solidFill>
                <a:latin typeface="+mn-lt"/>
              </a:rPr>
              <a:t>ACK</a:t>
            </a:r>
            <a:r>
              <a:rPr lang="en-US" sz="2800" b="0" dirty="0" smtClean="0">
                <a:solidFill>
                  <a:schemeClr val="bg1"/>
                </a:solidFill>
              </a:rPr>
              <a:t>(</a:t>
            </a:r>
            <a:r>
              <a:rPr lang="en-US" sz="2800" b="0" dirty="0">
                <a:solidFill>
                  <a:schemeClr val="bg1"/>
                </a:solidFill>
              </a:rPr>
              <a:t>CWND+1)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  <a:sym typeface="Wingdings"/>
              </a:rPr>
              <a:t> exponential increase per </a:t>
            </a:r>
            <a:r>
              <a:rPr lang="en-US" sz="2800" b="0" u="sng" dirty="0" smtClean="0">
                <a:solidFill>
                  <a:schemeClr val="bg1"/>
                </a:solidFill>
                <a:latin typeface="+mn-lt"/>
                <a:sym typeface="Wingdings"/>
              </a:rPr>
              <a:t>RTT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Courier New"/>
                <a:cs typeface="Courier New"/>
                <a:sym typeface="Wingdings"/>
              </a:rPr>
              <a:t>(2xCWND)</a:t>
            </a:r>
            <a:endParaRPr lang="en-US" sz="2800" b="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379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in Action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8600" y="1799171"/>
            <a:ext cx="861060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For each RTT: double CWND</a:t>
            </a:r>
            <a:endParaRPr lang="en-US" sz="2600" b="0" dirty="0">
              <a:latin typeface="+mn-lt"/>
            </a:endParaRPr>
          </a:p>
          <a:p>
            <a:pPr marL="457200" indent="-457200" algn="l">
              <a:lnSpc>
                <a:spcPct val="70000"/>
              </a:lnSpc>
              <a:buFont typeface="Arial"/>
              <a:buChar char="•"/>
            </a:pPr>
            <a:endParaRPr lang="en-US" sz="2600" b="0" dirty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600" b="0" dirty="0" smtClean="0">
                <a:latin typeface="+mn-lt"/>
              </a:rPr>
              <a:t>Simpler implementation: for </a:t>
            </a:r>
            <a:r>
              <a:rPr lang="en-US" sz="2600" b="0" dirty="0">
                <a:latin typeface="+mn-lt"/>
              </a:rPr>
              <a:t>each </a:t>
            </a:r>
            <a:r>
              <a:rPr lang="en-US" sz="2600" b="0" dirty="0" smtClean="0">
                <a:latin typeface="+mn-lt"/>
              </a:rPr>
              <a:t>ACK, </a:t>
            </a:r>
            <a:r>
              <a:rPr lang="en-US" sz="2600" b="0" dirty="0">
                <a:latin typeface="+mn-lt"/>
              </a:rPr>
              <a:t>CWND +</a:t>
            </a:r>
            <a:r>
              <a:rPr lang="en-US" sz="2600" b="0" dirty="0" smtClean="0">
                <a:latin typeface="+mn-lt"/>
              </a:rPr>
              <a:t>= 1</a:t>
            </a:r>
            <a:endParaRPr lang="en-US" sz="2600" b="0" dirty="0">
              <a:latin typeface="+mn-lt"/>
            </a:endParaRPr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3914775"/>
            <a:ext cx="7620000" cy="2286000"/>
            <a:chOff x="609600" y="3914775"/>
            <a:chExt cx="7620000" cy="2286000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98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Comic Sans MS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609600" y="5743575"/>
              <a:ext cx="86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Comic Sans MS" charset="0"/>
                </a:rPr>
                <a:t>Dest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Comic Sans MS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Comic Sans MS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Comic Sans MS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838200"/>
          </a:xfrm>
        </p:spPr>
        <p:txBody>
          <a:bodyPr/>
          <a:lstStyle/>
          <a:p>
            <a:r>
              <a:rPr lang="en-US" dirty="0" smtClean="0"/>
              <a:t>Adjusting to Varying Bandwidth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71663"/>
            <a:ext cx="8991600" cy="4833937"/>
          </a:xfrm>
        </p:spPr>
        <p:txBody>
          <a:bodyPr/>
          <a:lstStyle/>
          <a:p>
            <a:r>
              <a:rPr lang="en-US" dirty="0" smtClean="0"/>
              <a:t>Slow start gave an estimate of available bandwidth </a:t>
            </a:r>
          </a:p>
          <a:p>
            <a:endParaRPr lang="en-US" dirty="0" smtClean="0"/>
          </a:p>
          <a:p>
            <a:r>
              <a:rPr lang="en-US" dirty="0" smtClean="0"/>
              <a:t>Now, want </a:t>
            </a:r>
            <a:r>
              <a:rPr lang="en-US" dirty="0"/>
              <a:t>to </a:t>
            </a:r>
            <a:r>
              <a:rPr lang="en-US" dirty="0" smtClean="0"/>
              <a:t>track variations in this available </a:t>
            </a:r>
            <a:r>
              <a:rPr lang="en-US" dirty="0"/>
              <a:t>bandwidth, oscillating around its current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Repeated probing (rate increase) and </a:t>
            </a:r>
            <a:r>
              <a:rPr lang="en-US" dirty="0" err="1" smtClean="0"/>
              <a:t>backoff</a:t>
            </a:r>
            <a:r>
              <a:rPr lang="en-US" dirty="0" smtClean="0"/>
              <a:t> (decrease)</a:t>
            </a:r>
            <a:br>
              <a:rPr lang="en-US" dirty="0" smtClean="0"/>
            </a:br>
            <a:endParaRPr lang="en-US" sz="2800" dirty="0"/>
          </a:p>
          <a:p>
            <a:r>
              <a:rPr lang="en-US" dirty="0" smtClean="0"/>
              <a:t>TCP uses: “Additive Increase Multiplicative Decrease” (AIMD)</a:t>
            </a:r>
          </a:p>
          <a:p>
            <a:pPr lvl="1"/>
            <a:r>
              <a:rPr lang="en-US" dirty="0" smtClean="0">
                <a:latin typeface="Arial" charset="0"/>
              </a:rPr>
              <a:t>We’ll see why shortly…</a:t>
            </a:r>
          </a:p>
          <a:p>
            <a:pPr lvl="1"/>
            <a:endParaRPr lang="en-US" sz="2000" dirty="0" smtClean="0">
              <a:latin typeface="Arial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sz="3200" dirty="0">
              <a:sym typeface="Symbol" charset="0"/>
            </a:endParaRP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638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38"/>
            <a:ext cx="8686800" cy="44116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Additive increase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indow grows by one MSS for every RTT with no loss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each successful RTT, CWND = CWND + 1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Simple implementation: 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Multiplicative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loss of packet, divide congestion window in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half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On loss, CWND = CWND/2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Leads to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Sawtooth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Exponential</a:t>
            </a:r>
            <a:br>
              <a:rPr lang="en-US" sz="1600" b="0">
                <a:latin typeface="Comic Sans MS" charset="0"/>
              </a:rPr>
            </a:br>
            <a:r>
              <a:rPr lang="ja-JP" altLang="en-US" sz="1600" b="0">
                <a:latin typeface="Comic Sans MS" charset="0"/>
              </a:rPr>
              <a:t>“</a:t>
            </a:r>
            <a:r>
              <a:rPr lang="en-US" altLang="ja-JP" sz="1600" b="0">
                <a:latin typeface="Comic Sans MS" charset="0"/>
              </a:rPr>
              <a:t>slow start</a:t>
            </a:r>
            <a:r>
              <a:rPr lang="ja-JP" altLang="en-US" sz="1600" b="0">
                <a:latin typeface="Comic Sans MS" charset="0"/>
              </a:rPr>
              <a:t>”</a:t>
            </a:r>
            <a:endParaRPr lang="en-US" sz="1600" b="0">
              <a:latin typeface="Comic Sans MS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Slow-Start vs. 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does a sender stop Slow-Start and start Additive Increase?</a:t>
            </a:r>
          </a:p>
          <a:p>
            <a:endParaRPr lang="en-US" dirty="0" smtClean="0"/>
          </a:p>
          <a:p>
            <a:r>
              <a:rPr lang="en-US" dirty="0" smtClean="0"/>
              <a:t>Introduce a “slow start threshold”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Initialized to a large value</a:t>
            </a:r>
          </a:p>
          <a:p>
            <a:pPr lvl="1"/>
            <a:r>
              <a:rPr lang="en-US" dirty="0" smtClean="0"/>
              <a:t>On timeout, </a:t>
            </a:r>
            <a:r>
              <a:rPr lang="en-US" dirty="0" err="1" smtClean="0">
                <a:solidFill>
                  <a:srgbClr val="FF0000"/>
                </a:solidFill>
              </a:rPr>
              <a:t>ssthresh</a:t>
            </a:r>
            <a:r>
              <a:rPr lang="en-US" dirty="0" smtClean="0">
                <a:solidFill>
                  <a:srgbClr val="FF0000"/>
                </a:solidFill>
              </a:rPr>
              <a:t> = CWND/2</a:t>
            </a:r>
          </a:p>
          <a:p>
            <a:pPr lvl="1"/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CWND = </a:t>
            </a:r>
            <a:r>
              <a:rPr lang="en-US" dirty="0" err="1" smtClean="0"/>
              <a:t>ssthresh</a:t>
            </a:r>
            <a:r>
              <a:rPr lang="en-US" dirty="0" smtClean="0"/>
              <a:t>, sender switches from slow-start to AIMD-style increase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AIMD?</a:t>
            </a: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458200" cy="1752600"/>
          </a:xfrm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6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534400" cy="1173162"/>
          </a:xfrm>
        </p:spPr>
        <p:txBody>
          <a:bodyPr/>
          <a:lstStyle/>
          <a:p>
            <a:r>
              <a:rPr lang="en-US" dirty="0" smtClean="0"/>
              <a:t>Recall: Three Issues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Discovering the available (bottleneck) bandwidth</a:t>
            </a:r>
          </a:p>
          <a:p>
            <a:pPr lvl="1"/>
            <a:r>
              <a:rPr lang="en-US" dirty="0" smtClean="0"/>
              <a:t>Slow Start</a:t>
            </a:r>
          </a:p>
          <a:p>
            <a:endParaRPr lang="en-US" dirty="0"/>
          </a:p>
          <a:p>
            <a:r>
              <a:rPr lang="en-US" dirty="0"/>
              <a:t>Adjusting to variations in bandwidth</a:t>
            </a:r>
          </a:p>
          <a:p>
            <a:pPr lvl="1"/>
            <a:r>
              <a:rPr lang="en-US" dirty="0" smtClean="0"/>
              <a:t>AIMD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Sharing bandwidth between 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421688" cy="150018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The Transport Layer</a:t>
            </a:r>
          </a:p>
          <a:p>
            <a:r>
              <a:rPr lang="en-US" sz="4400" b="1" dirty="0" smtClean="0">
                <a:solidFill>
                  <a:srgbClr val="660066"/>
                </a:solidFill>
                <a:latin typeface="+mj-lt"/>
              </a:rPr>
              <a:t>(brief review from last lecture)</a:t>
            </a:r>
            <a:endParaRPr lang="en-US" sz="4400" b="1" dirty="0">
              <a:solidFill>
                <a:srgbClr val="66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bandwidth sharing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Efficiency: High utilization of link bandwidth</a:t>
            </a:r>
          </a:p>
          <a:p>
            <a:r>
              <a:rPr lang="en-US" dirty="0" smtClean="0"/>
              <a:t>Fairness: Each flow gets equal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5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838200"/>
          </a:xfrm>
        </p:spPr>
        <p:txBody>
          <a:bodyPr/>
          <a:lstStyle/>
          <a:p>
            <a:r>
              <a:rPr lang="en-US" dirty="0" smtClean="0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686800" cy="4833937"/>
          </a:xfrm>
        </p:spPr>
        <p:txBody>
          <a:bodyPr/>
          <a:lstStyle/>
          <a:p>
            <a:r>
              <a:rPr lang="en-US" dirty="0" smtClean="0"/>
              <a:t>Some rate adjustment options: Every RTT, we can </a:t>
            </a:r>
            <a:endParaRPr lang="en-US" dirty="0"/>
          </a:p>
          <a:p>
            <a:pPr lvl="1"/>
            <a:r>
              <a:rPr lang="en-US" dirty="0"/>
              <a:t>Multiplicative increase or decrease: </a:t>
            </a:r>
            <a:r>
              <a:rPr lang="en-US" dirty="0" smtClean="0"/>
              <a:t>CWND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dirty="0">
                <a:sym typeface="Symbol" charset="0"/>
              </a:rPr>
              <a:t>a</a:t>
            </a:r>
            <a:r>
              <a:rPr lang="en-US" dirty="0" smtClean="0">
                <a:sym typeface="Symbol" charset="0"/>
              </a:rPr>
              <a:t>*CWND</a:t>
            </a:r>
            <a:endParaRPr lang="en-US" dirty="0">
              <a:sym typeface="Symbol" charset="0"/>
            </a:endParaRP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 smtClean="0"/>
              <a:t>CWND</a:t>
            </a:r>
            <a:r>
              <a:rPr lang="en-US" dirty="0" smtClean="0">
                <a:sym typeface="Symbol" charset="0"/>
              </a:rPr>
              <a:t> CWND </a:t>
            </a:r>
            <a:r>
              <a:rPr lang="en-US" dirty="0">
                <a:sym typeface="Symbol" charset="0"/>
              </a:rPr>
              <a:t>+ b</a:t>
            </a:r>
          </a:p>
          <a:p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</a:t>
            </a:r>
            <a:r>
              <a:rPr lang="en-US" dirty="0" smtClean="0"/>
              <a:t>decrease</a:t>
            </a:r>
            <a:endParaRPr lang="en-US" dirty="0"/>
          </a:p>
          <a:p>
            <a:pPr lvl="1"/>
            <a:r>
              <a:rPr lang="en-US" dirty="0"/>
              <a:t>MIMD: drastic increase and </a:t>
            </a:r>
            <a:r>
              <a:rPr lang="en-US" dirty="0" smtClean="0"/>
              <a:t>decrease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0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73162"/>
          </a:xfrm>
        </p:spPr>
        <p:txBody>
          <a:bodyPr/>
          <a:lstStyle/>
          <a:p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Simple Model of Congestion Control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1’s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2’s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295400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008000"/>
                </a:solidFill>
                <a:latin typeface="+mn-lt"/>
              </a:rPr>
            </a:b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)</a:t>
            </a:r>
            <a:endParaRPr lang="en-US" sz="16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= 1)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3124200" cy="4411662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  <a:latin typeface="Arial" charset="0"/>
              </a:rPr>
              <a:t>Two users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rates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1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 and x</a:t>
            </a:r>
            <a:r>
              <a:rPr lang="en-US" sz="2000" baseline="-25000" dirty="0" smtClean="0">
                <a:solidFill>
                  <a:srgbClr val="000090"/>
                </a:solidFill>
                <a:latin typeface="Arial" charset="0"/>
              </a:rPr>
              <a:t>2</a:t>
            </a:r>
            <a:endParaRPr lang="en-US" sz="2000" baseline="-25000" dirty="0">
              <a:solidFill>
                <a:srgbClr val="00009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Congestion when </a:t>
            </a:r>
            <a:br>
              <a:rPr lang="en-US" sz="2400" dirty="0" smtClean="0">
                <a:solidFill>
                  <a:srgbClr val="FF0000"/>
                </a:solidFill>
                <a:latin typeface="Arial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&gt; 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Unused capacity when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&lt;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dirty="0" smtClean="0">
              <a:solidFill>
                <a:srgbClr val="FF0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Fair </a:t>
            </a:r>
            <a:r>
              <a:rPr lang="en-US" sz="2400" dirty="0">
                <a:solidFill>
                  <a:srgbClr val="008000"/>
                </a:solidFill>
                <a:latin typeface="Arial" charset="0"/>
              </a:rPr>
              <a:t>when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2400" dirty="0" smtClean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24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endParaRPr lang="en-US" sz="2400" dirty="0">
              <a:solidFill>
                <a:srgbClr val="008000"/>
              </a:solidFill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8765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129037" grpId="0" build="p"/>
      <p:bldP spid="31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3048000" cy="4411662"/>
          </a:xfrm>
        </p:spPr>
        <p:txBody>
          <a:bodyPr/>
          <a:lstStyle/>
          <a:p>
            <a:endParaRPr lang="en-US" sz="2400" dirty="0">
              <a:latin typeface="Arial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Congested: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495800" y="4267200"/>
            <a:ext cx="3384550" cy="1447800"/>
            <a:chOff x="2832" y="2688"/>
            <a:chExt cx="2132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832" y="3216"/>
              <a:ext cx="1584" cy="384"/>
            </a:xfrm>
            <a:prstGeom prst="wedgeRectCallout">
              <a:avLst>
                <a:gd name="adj1" fmla="val 38449"/>
                <a:gd name="adj2" fmla="val -13880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315" y="2688"/>
              <a:ext cx="649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331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 dirty="0">
                <a:latin typeface="Times New Roman" charset="0"/>
              </a:rPr>
              <a:t>line</a:t>
            </a:r>
            <a:endParaRPr lang="en-US" sz="1400" b="0" baseline="-25000" dirty="0">
              <a:latin typeface="Times New Roman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3048000" cy="4411662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 +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 - 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18359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11313" y="3240088"/>
          <a:ext cx="5838825" cy="33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240088"/>
                        <a:ext cx="5838825" cy="338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327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MIMD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78120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2930525" cy="4411663"/>
          </a:xfrm>
        </p:spPr>
        <p:txBody>
          <a:bodyPr lIns="90479" tIns="44446" rIns="90479" bIns="44446"/>
          <a:lstStyle/>
          <a:p>
            <a:r>
              <a:rPr lang="en-US" sz="2400" dirty="0">
                <a:latin typeface="Arial" charset="0"/>
              </a:rPr>
              <a:t>Increase: </a:t>
            </a:r>
            <a:r>
              <a:rPr lang="en-US" sz="2400" dirty="0">
                <a:latin typeface="Times New Roman" charset="0"/>
              </a:rPr>
              <a:t>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I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Arial" charset="0"/>
              </a:rPr>
              <a:t>Decrease:</a:t>
            </a:r>
            <a:r>
              <a:rPr lang="en-US" sz="2400" dirty="0">
                <a:latin typeface="Times New Roman" charset="0"/>
              </a:rPr>
              <a:t> x*</a:t>
            </a:r>
            <a:r>
              <a:rPr lang="en-US" sz="2400" dirty="0" err="1">
                <a:latin typeface="Times New Roman" charset="0"/>
              </a:rPr>
              <a:t>b</a:t>
            </a:r>
            <a:r>
              <a:rPr lang="en-US" sz="2400" baseline="-25000" dirty="0" err="1">
                <a:latin typeface="Times New Roman" charset="0"/>
              </a:rPr>
              <a:t>D</a:t>
            </a:r>
            <a:endParaRPr lang="en-US" sz="2400" baseline="-25000" dirty="0">
              <a:latin typeface="Times New Roman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Does not converge to fairness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941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71600"/>
            <a:ext cx="2178050" cy="2057400"/>
            <a:chOff x="3024" y="864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962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3" name="Text Box 9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5174" name="Text Box 10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6" name="Text Box 12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7" name="Text Box 13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78325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0" y="1719263"/>
            <a:ext cx="3505200" cy="4071937"/>
          </a:xfrm>
        </p:spPr>
        <p:txBody>
          <a:bodyPr lIns="90479" tIns="44446" rIns="90479" bIns="44446"/>
          <a:lstStyle/>
          <a:p>
            <a:r>
              <a:rPr lang="en-US" dirty="0">
                <a:latin typeface="Arial" charset="0"/>
              </a:rPr>
              <a:t>Increase: </a:t>
            </a:r>
            <a:r>
              <a:rPr lang="en-US" dirty="0" err="1">
                <a:latin typeface="Times New Roman" charset="0"/>
              </a:rPr>
              <a:t>x+</a:t>
            </a:r>
            <a:r>
              <a:rPr lang="en-US" dirty="0" err="1" smtClean="0">
                <a:latin typeface="Times New Roman" charset="0"/>
              </a:rPr>
              <a:t>a</a:t>
            </a:r>
            <a:r>
              <a:rPr lang="en-US" baseline="-25000" dirty="0" err="1" smtClean="0">
                <a:latin typeface="Times New Roman" charset="0"/>
              </a:rPr>
              <a:t>I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Arial" charset="0"/>
              </a:rPr>
              <a:t>Decrease:</a:t>
            </a:r>
            <a:r>
              <a:rPr lang="en-US" dirty="0">
                <a:latin typeface="Times New Roman" charset="0"/>
              </a:rPr>
              <a:t> x*</a:t>
            </a:r>
            <a:r>
              <a:rPr lang="en-US" dirty="0" err="1">
                <a:latin typeface="Times New Roman" charset="0"/>
              </a:rPr>
              <a:t>b</a:t>
            </a:r>
            <a:r>
              <a:rPr lang="en-US" baseline="-25000" dirty="0" err="1">
                <a:latin typeface="Times New Roman" charset="0"/>
              </a:rPr>
              <a:t>D</a:t>
            </a:r>
            <a:endParaRPr lang="en-US" baseline="-25000" dirty="0">
              <a:latin typeface="Times New Roman" charset="0"/>
            </a:endParaRPr>
          </a:p>
          <a:p>
            <a:r>
              <a:rPr lang="en-US" dirty="0">
                <a:latin typeface="Arial" charset="0"/>
              </a:rPr>
              <a:t>Converges to fairness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3726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7CF50-CF73-764C-8D89-F28B7CC3D467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 smtClean="0">
                <a:latin typeface="+mn-lt"/>
              </a:rPr>
              <a:t>50 </a:t>
            </a:r>
            <a:r>
              <a:rPr lang="en-US" b="0" dirty="0" err="1" smtClean="0">
                <a:latin typeface="+mn-lt"/>
              </a:rPr>
              <a:t>pkts</a:t>
            </a:r>
            <a:r>
              <a:rPr lang="en-US" b="0" dirty="0" smtClean="0">
                <a:latin typeface="+mn-lt"/>
              </a:rPr>
              <a:t>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73225" y="3276600"/>
          <a:ext cx="6175375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276600"/>
                        <a:ext cx="6175375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689225" y="3727450"/>
            <a:ext cx="4643438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Rates equalize </a:t>
            </a:r>
            <a:r>
              <a:rPr lang="en-US" sz="2900" b="0">
                <a:latin typeface="Tahoma" charset="0"/>
                <a:sym typeface="Wingdings" charset="0"/>
              </a:rPr>
              <a:t> fair share</a:t>
            </a:r>
            <a:endParaRPr lang="en-US" sz="29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702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Congestion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Details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4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Simple Mail Transfer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Protocol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(SMTP)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7"/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Hides details of the link </a:t>
            </a:r>
            <a:r>
              <a:rPr lang="en-US" dirty="0" smtClean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technology, ex: IP</a:t>
            </a:r>
            <a:endParaRPr lang="en-US" dirty="0">
              <a:solidFill>
                <a:srgbClr val="ADADA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7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r>
              <a:rPr lang="en-US" dirty="0" smtClean="0"/>
              <a:t>[Also </a:t>
            </a:r>
            <a:r>
              <a:rPr lang="en-US" dirty="0" err="1" smtClean="0">
                <a:solidFill>
                  <a:srgbClr val="0000FF"/>
                </a:solidFill>
              </a:rPr>
              <a:t>dupACKcount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timer</a:t>
            </a:r>
            <a:r>
              <a:rPr lang="en-US" dirty="0" smtClean="0"/>
              <a:t>, as before]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Events </a:t>
            </a:r>
          </a:p>
          <a:p>
            <a:pPr lvl="1"/>
            <a:r>
              <a:rPr lang="en-US" dirty="0" smtClean="0"/>
              <a:t>ACK (new data) </a:t>
            </a:r>
          </a:p>
          <a:p>
            <a:pPr lvl="1"/>
            <a:r>
              <a:rPr lang="en-US" dirty="0" err="1" smtClean="0"/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/>
              <a:t>Timeout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2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800600" cy="4411662"/>
          </a:xfrm>
        </p:spPr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E2E2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3300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    </a:t>
            </a:r>
            <a:r>
              <a:rPr lang="en-US" b="0" i="1" dirty="0" smtClean="0">
                <a:solidFill>
                  <a:srgbClr val="FF0000"/>
                </a:solidFill>
                <a:latin typeface="+mn-lt"/>
              </a:rPr>
              <a:t>CWND = 2xCWND</a:t>
            </a:r>
            <a:endParaRPr lang="en-US" b="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88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800600" cy="4411662"/>
          </a:xfrm>
        </p:spPr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Slow start phase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05400" y="426720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100223"/>
                <a:gd name="adj2" fmla="val -66532"/>
                <a:gd name="adj3" fmla="val 16667"/>
              </a:avLst>
            </a:prstGeom>
            <a:solidFill>
              <a:srgbClr val="E2E2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33009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    </a:t>
              </a:r>
              <a:r>
                <a:rPr lang="en-US" b="0" i="1" dirty="0" smtClean="0">
                  <a:solidFill>
                    <a:srgbClr val="FF0000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“Congestion </a:t>
            </a:r>
            <a:br>
              <a:rPr lang="en-US" sz="24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i="1" dirty="0" smtClean="0">
                <a:solidFill>
                  <a:srgbClr val="FF0000"/>
                </a:solidFill>
                <a:latin typeface="+mn-lt"/>
              </a:rPr>
              <a:t>Avoidance” phase (additive increase)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04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TimeOut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</a:t>
            </a:r>
            <a:r>
              <a:rPr lang="en-US" dirty="0" err="1" smtClean="0"/>
              <a:t>dupACK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2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4050" y="565626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1 MSS, but take advantage of knowing the previous value of </a:t>
            </a:r>
            <a:r>
              <a:rPr lang="en-US" sz="2400" b="0" dirty="0" smtClean="0">
                <a:latin typeface="Arial" charset="0"/>
              </a:rPr>
              <a:t>CWND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10000"/>
            <a:ext cx="4724400" cy="1676400"/>
            <a:chOff x="1152" y="2400"/>
            <a:chExt cx="2976" cy="1056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52" y="2400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latin typeface="Comic Sans MS" charset="0"/>
                </a:rPr>
                <a:t>Slow start in operation until it reaches half of previous </a:t>
              </a:r>
              <a:r>
                <a:rPr lang="en-US" sz="1600" b="0" i="1">
                  <a:latin typeface="Comic Sans MS" charset="0"/>
                </a:rPr>
                <a:t>CWND</a:t>
              </a:r>
              <a:r>
                <a:rPr lang="en-US" sz="1600" b="0">
                  <a:latin typeface="Comic Sans MS" charset="0"/>
                </a:rPr>
                <a:t>, I.e., </a:t>
              </a:r>
              <a:r>
                <a:rPr lang="en-US" sz="1600" b="0" i="1">
                  <a:latin typeface="Comic Sans MS" charset="0"/>
                </a:rPr>
                <a:t>SSTHRESH</a:t>
              </a:r>
              <a:endParaRPr lang="en-US" sz="1600" b="0">
                <a:latin typeface="Comic Sans MS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1943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52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Phase: Fast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congestion avoidance too slow in recovering from an isolated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5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pPr lvl="2"/>
            <a:endParaRPr lang="en-US" dirty="0"/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  <a:p>
            <a:pPr lvl="1"/>
            <a:r>
              <a:rPr lang="en-US" dirty="0" smtClean="0"/>
              <a:t>What ACKs do they generate?</a:t>
            </a:r>
          </a:p>
          <a:p>
            <a:pPr lvl="1"/>
            <a:r>
              <a:rPr lang="en-US" dirty="0" smtClean="0"/>
              <a:t>And how does the sender respond?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 smtClean="0"/>
              <a:t>Timeline (at sender)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38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In flight: 101, 102, 103, 104, 105, 106, 107, 108, 109, 110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RETRANSMIT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+ 1/5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=5 + 2/5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=5 + 3/5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=5 + 4/5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+ 5/5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/>
              <a:t>cwnd</a:t>
            </a:r>
            <a:r>
              <a:rPr lang="en-US" sz="2000" dirty="0" smtClean="0"/>
              <a:t>=6 </a:t>
            </a:r>
            <a:r>
              <a:rPr lang="en-US" sz="2000" dirty="0"/>
              <a:t>+ </a:t>
            </a:r>
            <a:r>
              <a:rPr lang="en-US" sz="2000" dirty="0" smtClean="0"/>
              <a:t>1/</a:t>
            </a:r>
            <a:r>
              <a:rPr lang="en-US" sz="2000" dirty="0"/>
              <a:t>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</a:t>
            </a:r>
            <a:r>
              <a:rPr lang="en-US" sz="2000" dirty="0" smtClean="0">
                <a:solidFill>
                  <a:srgbClr val="FF0000"/>
                </a:solidFill>
              </a:rPr>
              <a:t>) 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381780"/>
            <a:ext cx="71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9807" y="1295400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101</a:t>
            </a:r>
            <a:endParaRPr lang="en-US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139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Idea: Grant the sender temporary “credit” for each </a:t>
            </a:r>
            <a:r>
              <a:rPr lang="en-US" sz="2400" dirty="0" err="1" smtClean="0"/>
              <a:t>dupACK</a:t>
            </a:r>
            <a:r>
              <a:rPr lang="en-US" sz="2400" dirty="0" smtClean="0"/>
              <a:t> so as to keep packets in flight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dupACKcount</a:t>
            </a:r>
            <a:r>
              <a:rPr lang="en-US" sz="2400" dirty="0" smtClean="0"/>
              <a:t> = 3 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= </a:t>
            </a:r>
            <a:r>
              <a:rPr lang="en-US" sz="2000" dirty="0" err="1" smtClean="0"/>
              <a:t>cwnd</a:t>
            </a:r>
            <a:r>
              <a:rPr lang="en-US" sz="2000" dirty="0" smtClean="0"/>
              <a:t>/2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cwnd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ssthresh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+ 3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While in fast recovery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+ 1 for </a:t>
            </a:r>
            <a:r>
              <a:rPr lang="en-US" sz="2000" dirty="0">
                <a:solidFill>
                  <a:srgbClr val="FF0000"/>
                </a:solidFill>
              </a:rPr>
              <a:t>each additional duplicate </a:t>
            </a:r>
            <a:r>
              <a:rPr lang="en-US" sz="2000" dirty="0" smtClean="0">
                <a:solidFill>
                  <a:srgbClr val="FF0000"/>
                </a:solidFill>
              </a:rPr>
              <a:t>ACK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Exit fast recovery after </a:t>
            </a:r>
            <a:r>
              <a:rPr lang="en-US" sz="2400" dirty="0"/>
              <a:t>receiving new </a:t>
            </a:r>
            <a:r>
              <a:rPr lang="en-US" sz="2400" dirty="0" smtClean="0"/>
              <a:t>ACK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 err="1" smtClean="0">
                <a:solidFill>
                  <a:srgbClr val="FF0000"/>
                </a:solidFill>
              </a:rPr>
              <a:t>cwnd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ssthresh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1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to Address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u="sng" dirty="0" err="1"/>
              <a:t>Demultiplexing</a:t>
            </a:r>
            <a:r>
              <a:rPr lang="en-US" dirty="0"/>
              <a:t>: identifier for application process</a:t>
            </a:r>
          </a:p>
          <a:p>
            <a:pPr lvl="1"/>
            <a:r>
              <a:rPr lang="en-US" dirty="0" smtClean="0"/>
              <a:t>Going from host-to-host (IP) to process-to-process</a:t>
            </a:r>
            <a:endParaRPr lang="en-US" dirty="0"/>
          </a:p>
          <a:p>
            <a:r>
              <a:rPr lang="en-US" u="sng" dirty="0" smtClean="0"/>
              <a:t>Translating between </a:t>
            </a:r>
            <a:r>
              <a:rPr lang="en-US" u="sng" dirty="0" err="1" smtClean="0"/>
              <a:t>bytestreams</a:t>
            </a:r>
            <a:r>
              <a:rPr lang="en-US" u="sng" dirty="0" smtClean="0"/>
              <a:t> and packets</a:t>
            </a:r>
          </a:p>
          <a:p>
            <a:pPr lvl="1"/>
            <a:r>
              <a:rPr lang="en-US" dirty="0" smtClean="0"/>
              <a:t>Do segmentation and reassembly</a:t>
            </a:r>
          </a:p>
          <a:p>
            <a:r>
              <a:rPr lang="en-US" u="sng" dirty="0" smtClean="0"/>
              <a:t>Reliability</a:t>
            </a:r>
            <a:r>
              <a:rPr lang="en-US" dirty="0" smtClean="0"/>
              <a:t>: ACKs and all that stuff</a:t>
            </a:r>
          </a:p>
          <a:p>
            <a:r>
              <a:rPr lang="en-US" u="sng" dirty="0" smtClean="0"/>
              <a:t>Corruption</a:t>
            </a:r>
            <a:r>
              <a:rPr lang="en-US" dirty="0" smtClean="0"/>
              <a:t>: checksum</a:t>
            </a:r>
          </a:p>
          <a:p>
            <a:r>
              <a:rPr lang="en-US" u="sng" dirty="0" smtClean="0"/>
              <a:t>Not overloading receiver</a:t>
            </a:r>
            <a:r>
              <a:rPr lang="en-US" dirty="0" smtClean="0"/>
              <a:t>: “Flow Control”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data in </a:t>
            </a:r>
            <a:r>
              <a:rPr lang="en-US" dirty="0" err="1"/>
              <a:t>recvr’s</a:t>
            </a:r>
            <a:r>
              <a:rPr lang="en-US" dirty="0"/>
              <a:t>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u="sng" dirty="0" smtClean="0"/>
              <a:t>Not overloading network</a:t>
            </a:r>
            <a:r>
              <a:rPr lang="en-US" dirty="0" smtClean="0"/>
              <a:t>: “Congestion </a:t>
            </a:r>
            <a:r>
              <a:rPr lang="en-US" dirty="0"/>
              <a:t>C</a:t>
            </a:r>
            <a:r>
              <a:rPr lang="en-US" dirty="0" smtClean="0"/>
              <a:t>ontrol”</a:t>
            </a:r>
          </a:p>
          <a:p>
            <a:pPr lvl="1"/>
            <a:r>
              <a:rPr lang="en-US" dirty="0" smtClean="0"/>
              <a:t>Limit data based on network capacity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73162"/>
          </a:xfrm>
        </p:spPr>
        <p:txBody>
          <a:bodyPr/>
          <a:lstStyle/>
          <a:p>
            <a:r>
              <a:rPr lang="en-US" dirty="0" smtClean="0"/>
              <a:t>Timeline (at sender)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5344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In flight: 101, 102, 103, 104, 105, 106, 107, 108, 109, </a:t>
            </a:r>
            <a:r>
              <a:rPr lang="en-US" sz="2000" b="1" dirty="0" smtClean="0"/>
              <a:t>110</a:t>
            </a:r>
            <a:br>
              <a:rPr lang="en-US" sz="2000" b="1" dirty="0" smtClean="0"/>
            </a:br>
            <a:endParaRPr lang="en-US" sz="2000" dirty="0" smtClean="0"/>
          </a:p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  <a:endParaRPr lang="en-US" sz="2000" dirty="0"/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REXMIT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</a:t>
            </a:r>
            <a:r>
              <a:rPr lang="en-US" sz="2000" b="1" dirty="0" smtClean="0">
                <a:solidFill>
                  <a:srgbClr val="008000"/>
                </a:solidFill>
              </a:rPr>
              <a:t>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b="1" dirty="0" err="1" smtClean="0">
                <a:solidFill>
                  <a:srgbClr val="008000"/>
                </a:solidFill>
              </a:rPr>
              <a:t>cwnd</a:t>
            </a:r>
            <a:r>
              <a:rPr lang="en-US" sz="2000" b="1" dirty="0" smtClean="0">
                <a:solidFill>
                  <a:srgbClr val="008000"/>
                </a:solidFill>
              </a:rPr>
              <a:t>= 9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106)  </a:t>
            </a:r>
            <a:r>
              <a:rPr lang="en-US" sz="2000" dirty="0" err="1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107)  </a:t>
            </a:r>
            <a:r>
              <a:rPr lang="en-US" sz="2000" dirty="0" err="1"/>
              <a:t>cwnd</a:t>
            </a:r>
            <a:r>
              <a:rPr lang="en-US" sz="2000" dirty="0" smtClean="0"/>
              <a:t>=11 (</a:t>
            </a:r>
            <a:r>
              <a:rPr lang="en-US" sz="2000" b="1" dirty="0" err="1" smtClean="0">
                <a:solidFill>
                  <a:srgbClr val="008000"/>
                </a:solidFill>
              </a:rPr>
              <a:t>xmit</a:t>
            </a:r>
            <a:r>
              <a:rPr lang="en-US" sz="2000" b="1" dirty="0" smtClean="0">
                <a:solidFill>
                  <a:srgbClr val="008000"/>
                </a:solidFill>
              </a:rPr>
              <a:t> 111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ACK </a:t>
            </a:r>
            <a:r>
              <a:rPr lang="en-US" sz="2000" dirty="0" smtClean="0"/>
              <a:t>101 </a:t>
            </a:r>
            <a:r>
              <a:rPr lang="en-US" sz="2000" dirty="0"/>
              <a:t>(due to </a:t>
            </a:r>
            <a:r>
              <a:rPr lang="en-US" sz="2000" dirty="0" smtClean="0"/>
              <a:t>108)  </a:t>
            </a:r>
            <a:r>
              <a:rPr lang="en-US" sz="2000" dirty="0" err="1"/>
              <a:t>cwnd</a:t>
            </a:r>
            <a:r>
              <a:rPr lang="en-US" sz="2000" dirty="0" smtClean="0"/>
              <a:t>=12 (</a:t>
            </a:r>
            <a:r>
              <a:rPr lang="en-US" sz="2000" b="1" dirty="0" err="1" smtClean="0">
                <a:solidFill>
                  <a:srgbClr val="008000"/>
                </a:solidFill>
              </a:rPr>
              <a:t>xmit</a:t>
            </a:r>
            <a:r>
              <a:rPr lang="en-US" sz="2000" b="1" dirty="0" smtClean="0">
                <a:solidFill>
                  <a:srgbClr val="008000"/>
                </a:solidFill>
              </a:rPr>
              <a:t> 112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b="1" dirty="0" err="1" smtClean="0">
                <a:solidFill>
                  <a:srgbClr val="008000"/>
                </a:solidFill>
              </a:rPr>
              <a:t>xmit</a:t>
            </a:r>
            <a:r>
              <a:rPr lang="en-US" sz="2000" b="1" dirty="0" smtClean="0">
                <a:solidFill>
                  <a:srgbClr val="008000"/>
                </a:solidFill>
              </a:rPr>
              <a:t> 113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ACK 101 (due to </a:t>
            </a:r>
            <a:r>
              <a:rPr lang="en-US" sz="2000" dirty="0" smtClean="0"/>
              <a:t>110)  </a:t>
            </a:r>
            <a:r>
              <a:rPr lang="en-US" sz="2000" dirty="0" err="1"/>
              <a:t>cwnd</a:t>
            </a:r>
            <a:r>
              <a:rPr lang="en-US" sz="2000" dirty="0" smtClean="0"/>
              <a:t>=14 (</a:t>
            </a:r>
            <a:r>
              <a:rPr lang="en-US" sz="2000" b="1" dirty="0" err="1" smtClean="0">
                <a:solidFill>
                  <a:srgbClr val="008000"/>
                </a:solidFill>
              </a:rPr>
              <a:t>xmit</a:t>
            </a:r>
            <a:r>
              <a:rPr lang="en-US" sz="2000" b="1" dirty="0" smtClean="0">
                <a:solidFill>
                  <a:srgbClr val="008000"/>
                </a:solidFill>
              </a:rPr>
              <a:t> 114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</a:t>
            </a:r>
            <a:r>
              <a:rPr lang="en-US" sz="2000" dirty="0" smtClean="0">
                <a:solidFill>
                  <a:srgbClr val="0000FF"/>
                </a:solidFill>
              </a:rPr>
              <a:t>111 </a:t>
            </a:r>
            <a:r>
              <a:rPr lang="en-US" sz="2000" dirty="0">
                <a:solidFill>
                  <a:srgbClr val="0000FF"/>
                </a:solidFill>
              </a:rPr>
              <a:t>(due to </a:t>
            </a:r>
            <a:r>
              <a:rPr lang="en-US" sz="2000" dirty="0" smtClean="0">
                <a:solidFill>
                  <a:srgbClr val="0000FF"/>
                </a:solidFill>
              </a:rPr>
              <a:t>101)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 = 5 (</a:t>
            </a:r>
            <a:r>
              <a:rPr lang="en-US" sz="2000" dirty="0" err="1" smtClean="0">
                <a:solidFill>
                  <a:srgbClr val="0000FF"/>
                </a:solidFill>
              </a:rPr>
              <a:t>xmit</a:t>
            </a:r>
            <a:r>
              <a:rPr lang="en-US" sz="2000" dirty="0" smtClean="0">
                <a:solidFill>
                  <a:srgbClr val="0000FF"/>
                </a:solidFill>
              </a:rPr>
              <a:t> 115)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congestion avoidance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447800"/>
            <a:ext cx="71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0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Events </a:t>
            </a:r>
          </a:p>
          <a:p>
            <a:pPr lvl="1"/>
            <a:r>
              <a:rPr lang="en-US" dirty="0" smtClean="0"/>
              <a:t>ACK (new data) </a:t>
            </a:r>
          </a:p>
          <a:p>
            <a:pPr lvl="1"/>
            <a:r>
              <a:rPr lang="en-US" dirty="0" err="1" smtClean="0"/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/>
              <a:t>Timeout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2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4-14 at 10.4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81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419600"/>
          </a:xfrm>
        </p:spPr>
        <p:txBody>
          <a:bodyPr/>
          <a:lstStyle/>
          <a:p>
            <a:pPr marL="342900" indent="-342900"/>
            <a:r>
              <a:rPr lang="en-US" dirty="0"/>
              <a:t>TCP-Tahoe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</a:t>
            </a:r>
            <a:r>
              <a:rPr lang="en-US" dirty="0" smtClean="0"/>
              <a:t>on 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TCP-Reno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on timeout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 </a:t>
            </a:r>
            <a:r>
              <a:rPr lang="en-US" dirty="0" smtClean="0"/>
              <a:t>CWND/</a:t>
            </a:r>
            <a:r>
              <a:rPr lang="en-US" dirty="0"/>
              <a:t>2 on </a:t>
            </a:r>
            <a:r>
              <a:rPr lang="en-US" dirty="0" smtClean="0"/>
              <a:t>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marL="742950" lvl="1" indent="-285750"/>
            <a:r>
              <a:rPr lang="en-US" dirty="0"/>
              <a:t>TCP-Reno + i</a:t>
            </a:r>
            <a:r>
              <a:rPr lang="en-US" dirty="0" smtClean="0"/>
              <a:t>mproved </a:t>
            </a:r>
            <a:r>
              <a:rPr lang="en-US" dirty="0"/>
              <a:t>fast </a:t>
            </a:r>
            <a:r>
              <a:rPr lang="en-US" dirty="0" smtClean="0"/>
              <a:t>recovery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smtClean="0"/>
              <a:t>SACK</a:t>
            </a:r>
          </a:p>
          <a:p>
            <a:pPr lvl="1" indent="-342900"/>
            <a:r>
              <a:rPr lang="en-US" dirty="0" smtClean="0"/>
              <a:t>incorporates selective acknowledgements 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5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Our default </a:t>
            </a:r>
            <a:br>
              <a:rPr lang="en-US" sz="2400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assumption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and Retransmissions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Reliability requires retransmitting lost data</a:t>
            </a:r>
          </a:p>
          <a:p>
            <a:pPr lvl="4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nvolves setting timer and retransmitting on timeout</a:t>
            </a:r>
          </a:p>
          <a:p>
            <a:pPr lvl="4"/>
            <a:endParaRPr lang="en-US" dirty="0"/>
          </a:p>
          <a:p>
            <a:r>
              <a:rPr lang="en-US" dirty="0" smtClean="0"/>
              <a:t>TCP resets timer whenever new data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err="1" smtClean="0"/>
              <a:t>Retx</a:t>
            </a:r>
            <a:r>
              <a:rPr lang="en-US" dirty="0" smtClean="0"/>
              <a:t> of packet containing “next byte” when timer goes off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638800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Timeout Value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4290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189038" y="1988415"/>
            <a:ext cx="1173162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4478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2192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219200" y="48078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477963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62722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0772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837238" y="1988415"/>
            <a:ext cx="2239962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0960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5867400" y="2521815"/>
            <a:ext cx="2209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5867400" y="27504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126163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4859938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rgbClr val="FF0000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9906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627063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09600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-8145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381000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381000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838200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724400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724400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732130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486400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58674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7244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648200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31606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ChangeArrowheads="1"/>
          </p:cNvSpPr>
          <p:nvPr/>
        </p:nvSpPr>
        <p:spPr bwMode="auto">
          <a:xfrm>
            <a:off x="1524000" y="2133600"/>
            <a:ext cx="6705600" cy="1447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46662" dir="3284183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exponential averaging of RTT samples</a:t>
            </a:r>
            <a:endParaRPr lang="en-US" dirty="0"/>
          </a:p>
        </p:txBody>
      </p:sp>
      <p:graphicFrame>
        <p:nvGraphicFramePr>
          <p:cNvPr id="1143813" name="Object 5"/>
          <p:cNvGraphicFramePr>
            <a:graphicFrameLocks noChangeAspect="1"/>
          </p:cNvGraphicFramePr>
          <p:nvPr>
            <p:extLst/>
          </p:nvPr>
        </p:nvGraphicFramePr>
        <p:xfrm>
          <a:off x="1692275" y="2286000"/>
          <a:ext cx="63849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3543300" imgH="635000" progId="Equation.3">
                  <p:embed/>
                </p:oleObj>
              </mc:Choice>
              <mc:Fallback>
                <p:oleObj name="Equation" r:id="rId3" imgW="3543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86000"/>
                        <a:ext cx="63849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4" name="Line 6"/>
          <p:cNvSpPr>
            <a:spLocks noChangeShapeType="1"/>
          </p:cNvSpPr>
          <p:nvPr/>
        </p:nvSpPr>
        <p:spPr bwMode="auto">
          <a:xfrm flipV="1">
            <a:off x="1600200" y="417512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5" name="Line 7"/>
          <p:cNvSpPr>
            <a:spLocks noChangeShapeType="1"/>
          </p:cNvSpPr>
          <p:nvPr/>
        </p:nvSpPr>
        <p:spPr bwMode="auto">
          <a:xfrm>
            <a:off x="1600200" y="6156325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6" name="Line 8"/>
          <p:cNvSpPr>
            <a:spLocks noChangeShapeType="1"/>
          </p:cNvSpPr>
          <p:nvPr/>
        </p:nvSpPr>
        <p:spPr bwMode="auto">
          <a:xfrm flipV="1">
            <a:off x="2209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7" name="Line 9"/>
          <p:cNvSpPr>
            <a:spLocks noChangeShapeType="1"/>
          </p:cNvSpPr>
          <p:nvPr/>
        </p:nvSpPr>
        <p:spPr bwMode="auto">
          <a:xfrm>
            <a:off x="2133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8" name="Line 10"/>
          <p:cNvSpPr>
            <a:spLocks noChangeShapeType="1"/>
          </p:cNvSpPr>
          <p:nvPr/>
        </p:nvSpPr>
        <p:spPr bwMode="auto">
          <a:xfrm flipV="1">
            <a:off x="3276600" y="52419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9" name="Line 11"/>
          <p:cNvSpPr>
            <a:spLocks noChangeShapeType="1"/>
          </p:cNvSpPr>
          <p:nvPr/>
        </p:nvSpPr>
        <p:spPr bwMode="auto">
          <a:xfrm>
            <a:off x="3200400" y="52419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0" name="Line 12"/>
          <p:cNvSpPr>
            <a:spLocks noChangeShapeType="1"/>
          </p:cNvSpPr>
          <p:nvPr/>
        </p:nvSpPr>
        <p:spPr bwMode="auto">
          <a:xfrm flipV="1">
            <a:off x="4191000" y="5546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1" name="Line 13"/>
          <p:cNvSpPr>
            <a:spLocks noChangeShapeType="1"/>
          </p:cNvSpPr>
          <p:nvPr/>
        </p:nvSpPr>
        <p:spPr bwMode="auto">
          <a:xfrm>
            <a:off x="4114800" y="55467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2" name="Line 14"/>
          <p:cNvSpPr>
            <a:spLocks noChangeShapeType="1"/>
          </p:cNvSpPr>
          <p:nvPr/>
        </p:nvSpPr>
        <p:spPr bwMode="auto">
          <a:xfrm flipV="1">
            <a:off x="4876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3" name="Line 15"/>
          <p:cNvSpPr>
            <a:spLocks noChangeShapeType="1"/>
          </p:cNvSpPr>
          <p:nvPr/>
        </p:nvSpPr>
        <p:spPr bwMode="auto">
          <a:xfrm>
            <a:off x="4800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4" name="Line 16"/>
          <p:cNvSpPr>
            <a:spLocks noChangeShapeType="1"/>
          </p:cNvSpPr>
          <p:nvPr/>
        </p:nvSpPr>
        <p:spPr bwMode="auto">
          <a:xfrm flipV="1">
            <a:off x="6096000" y="57753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5" name="Line 17"/>
          <p:cNvSpPr>
            <a:spLocks noChangeShapeType="1"/>
          </p:cNvSpPr>
          <p:nvPr/>
        </p:nvSpPr>
        <p:spPr bwMode="auto">
          <a:xfrm>
            <a:off x="6019800" y="57753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6" name="Line 18"/>
          <p:cNvSpPr>
            <a:spLocks noChangeShapeType="1"/>
          </p:cNvSpPr>
          <p:nvPr/>
        </p:nvSpPr>
        <p:spPr bwMode="auto">
          <a:xfrm flipV="1">
            <a:off x="64770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7" name="Line 19"/>
          <p:cNvSpPr>
            <a:spLocks noChangeShapeType="1"/>
          </p:cNvSpPr>
          <p:nvPr/>
        </p:nvSpPr>
        <p:spPr bwMode="auto">
          <a:xfrm>
            <a:off x="64008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8" name="Freeform 20"/>
          <p:cNvSpPr>
            <a:spLocks/>
          </p:cNvSpPr>
          <p:nvPr/>
        </p:nvSpPr>
        <p:spPr bwMode="auto">
          <a:xfrm>
            <a:off x="2209800" y="5165725"/>
            <a:ext cx="4572000" cy="228600"/>
          </a:xfrm>
          <a:custGeom>
            <a:avLst/>
            <a:gdLst>
              <a:gd name="T0" fmla="*/ 0 w 2880"/>
              <a:gd name="T1" fmla="*/ 0 h 144"/>
              <a:gd name="T2" fmla="*/ 672 w 2880"/>
              <a:gd name="T3" fmla="*/ 0 h 144"/>
              <a:gd name="T4" fmla="*/ 1248 w 2880"/>
              <a:gd name="T5" fmla="*/ 96 h 144"/>
              <a:gd name="T6" fmla="*/ 1680 w 2880"/>
              <a:gd name="T7" fmla="*/ 0 h 144"/>
              <a:gd name="T8" fmla="*/ 2448 w 2880"/>
              <a:gd name="T9" fmla="*/ 144 h 144"/>
              <a:gd name="T10" fmla="*/ 2688 w 2880"/>
              <a:gd name="T11" fmla="*/ 96 h 144"/>
              <a:gd name="T12" fmla="*/ 2880 w 2880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0" h="144">
                <a:moveTo>
                  <a:pt x="0" y="0"/>
                </a:moveTo>
                <a:lnTo>
                  <a:pt x="672" y="0"/>
                </a:lnTo>
                <a:lnTo>
                  <a:pt x="1248" y="96"/>
                </a:lnTo>
                <a:lnTo>
                  <a:pt x="1680" y="0"/>
                </a:lnTo>
                <a:lnTo>
                  <a:pt x="2448" y="144"/>
                </a:lnTo>
                <a:lnTo>
                  <a:pt x="2688" y="96"/>
                </a:lnTo>
                <a:lnTo>
                  <a:pt x="2880" y="144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9" name="Line 21"/>
          <p:cNvSpPr>
            <a:spLocks noChangeShapeType="1"/>
          </p:cNvSpPr>
          <p:nvPr/>
        </p:nvSpPr>
        <p:spPr bwMode="auto">
          <a:xfrm flipH="1">
            <a:off x="1981200" y="5165725"/>
            <a:ext cx="2286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0" name="Text Box 22"/>
          <p:cNvSpPr txBox="1">
            <a:spLocks noChangeArrowheads="1"/>
          </p:cNvSpPr>
          <p:nvPr/>
        </p:nvSpPr>
        <p:spPr bwMode="auto">
          <a:xfrm rot="-5400000">
            <a:off x="761206" y="4680744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EstimatedRTT</a:t>
            </a:r>
          </a:p>
        </p:txBody>
      </p:sp>
      <p:sp>
        <p:nvSpPr>
          <p:cNvPr id="1143831" name="Text Box 23"/>
          <p:cNvSpPr txBox="1">
            <a:spLocks noChangeArrowheads="1"/>
          </p:cNvSpPr>
          <p:nvPr/>
        </p:nvSpPr>
        <p:spPr bwMode="auto">
          <a:xfrm>
            <a:off x="6337300" y="629602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1143832" name="Text Box 24"/>
          <p:cNvSpPr txBox="1">
            <a:spLocks noChangeArrowheads="1"/>
          </p:cNvSpPr>
          <p:nvPr/>
        </p:nvSpPr>
        <p:spPr bwMode="auto">
          <a:xfrm>
            <a:off x="3554413" y="4010025"/>
            <a:ext cx="11287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SampleRTT</a:t>
            </a:r>
          </a:p>
        </p:txBody>
      </p:sp>
      <p:sp>
        <p:nvSpPr>
          <p:cNvPr id="1143833" name="Line 25"/>
          <p:cNvSpPr>
            <a:spLocks noChangeShapeType="1"/>
          </p:cNvSpPr>
          <p:nvPr/>
        </p:nvSpPr>
        <p:spPr bwMode="auto">
          <a:xfrm flipH="1">
            <a:off x="2209800" y="4479925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4" name="Line 26"/>
          <p:cNvSpPr>
            <a:spLocks noChangeShapeType="1"/>
          </p:cNvSpPr>
          <p:nvPr/>
        </p:nvSpPr>
        <p:spPr bwMode="auto">
          <a:xfrm flipH="1">
            <a:off x="3276600" y="44799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5" name="Line 27"/>
          <p:cNvSpPr>
            <a:spLocks noChangeShapeType="1"/>
          </p:cNvSpPr>
          <p:nvPr/>
        </p:nvSpPr>
        <p:spPr bwMode="auto">
          <a:xfrm>
            <a:off x="4191000" y="4479925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6" name="Line 28"/>
          <p:cNvSpPr>
            <a:spLocks noChangeShapeType="1"/>
          </p:cNvSpPr>
          <p:nvPr/>
        </p:nvSpPr>
        <p:spPr bwMode="auto">
          <a:xfrm>
            <a:off x="4191000" y="4479925"/>
            <a:ext cx="2286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7" name="Line 29"/>
          <p:cNvSpPr>
            <a:spLocks noChangeShapeType="1"/>
          </p:cNvSpPr>
          <p:nvPr/>
        </p:nvSpPr>
        <p:spPr bwMode="auto">
          <a:xfrm>
            <a:off x="4038600" y="4479925"/>
            <a:ext cx="1524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8" name="Line 30"/>
          <p:cNvSpPr>
            <a:spLocks noChangeShapeType="1"/>
          </p:cNvSpPr>
          <p:nvPr/>
        </p:nvSpPr>
        <p:spPr bwMode="auto">
          <a:xfrm>
            <a:off x="4114800" y="4479925"/>
            <a:ext cx="19812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1143814" grpId="0" animBg="1"/>
      <p:bldP spid="1143815" grpId="0" animBg="1"/>
      <p:bldP spid="1143816" grpId="0" animBg="1"/>
      <p:bldP spid="1143817" grpId="0" animBg="1"/>
      <p:bldP spid="1143818" grpId="0" animBg="1"/>
      <p:bldP spid="1143819" grpId="0" animBg="1"/>
      <p:bldP spid="1143820" grpId="0" animBg="1"/>
      <p:bldP spid="1143821" grpId="0" animBg="1"/>
      <p:bldP spid="1143822" grpId="0" animBg="1"/>
      <p:bldP spid="1143823" grpId="0" animBg="1"/>
      <p:bldP spid="1143824" grpId="0" animBg="1"/>
      <p:bldP spid="1143825" grpId="0" animBg="1"/>
      <p:bldP spid="1143826" grpId="0" animBg="1"/>
      <p:bldP spid="1143827" grpId="0" animBg="1"/>
      <p:bldP spid="1143828" grpId="0" animBg="1"/>
      <p:bldP spid="1143829" grpId="0" animBg="1"/>
      <p:bldP spid="1143830" grpId="0"/>
      <p:bldP spid="1143831" grpId="0"/>
      <p:bldP spid="1143832" grpId="0"/>
      <p:bldP spid="1143833" grpId="0" animBg="1"/>
      <p:bldP spid="1143834" grpId="0" animBg="1"/>
      <p:bldP spid="1143835" grpId="0" animBg="1"/>
      <p:bldP spid="1143836" grpId="0" animBg="1"/>
      <p:bldP spid="1143837" grpId="0" animBg="1"/>
      <p:bldP spid="11438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/>
              <a:t>Measure </a:t>
            </a:r>
            <a:r>
              <a:rPr lang="en-US" i="1" dirty="0" err="1"/>
              <a:t>SampleRTT</a:t>
            </a:r>
            <a:r>
              <a:rPr lang="en-US" dirty="0"/>
              <a:t> only for original transmissions</a:t>
            </a:r>
          </a:p>
          <a:p>
            <a:pPr lvl="1"/>
            <a:r>
              <a:rPr lang="en-US" dirty="0"/>
              <a:t>Once a segment has been retransmitted, do not use it for any further measurements</a:t>
            </a:r>
          </a:p>
          <a:p>
            <a:pPr lvl="1"/>
            <a:r>
              <a:rPr lang="en-US" dirty="0"/>
              <a:t>Computes </a:t>
            </a:r>
            <a:r>
              <a:rPr lang="en-US" i="1" dirty="0" err="1"/>
              <a:t>EstimatedRTT</a:t>
            </a:r>
            <a:r>
              <a:rPr lang="en-US" dirty="0"/>
              <a:t> using α = 0.875</a:t>
            </a:r>
          </a:p>
          <a:p>
            <a:pPr lvl="8"/>
            <a:endParaRPr lang="en-US" dirty="0"/>
          </a:p>
          <a:p>
            <a:r>
              <a:rPr lang="en-US" dirty="0"/>
              <a:t>Timeout value (RTO)  = 2 × </a:t>
            </a:r>
            <a:r>
              <a:rPr lang="en-US" i="1" dirty="0" err="1"/>
              <a:t>EstimatedRTT</a:t>
            </a:r>
            <a:endParaRPr lang="en-US" i="1" dirty="0"/>
          </a:p>
          <a:p>
            <a:pPr lvl="5"/>
            <a:endParaRPr lang="en-US" dirty="0"/>
          </a:p>
          <a:p>
            <a:r>
              <a:rPr lang="en-US" dirty="0" smtClean="0"/>
              <a:t>Use exponential </a:t>
            </a:r>
            <a:r>
              <a:rPr lang="en-US" dirty="0" err="1" smtClean="0"/>
              <a:t>backoff</a:t>
            </a:r>
            <a:r>
              <a:rPr lang="en-US" dirty="0" smtClean="0"/>
              <a:t> for repeated retransmissions</a:t>
            </a:r>
            <a:endParaRPr lang="en-US" dirty="0"/>
          </a:p>
          <a:p>
            <a:pPr lvl="1"/>
            <a:r>
              <a:rPr lang="en-US" dirty="0"/>
              <a:t>Every time RTO timer expires, set </a:t>
            </a:r>
            <a:r>
              <a:rPr lang="en-US" dirty="0" smtClean="0"/>
              <a:t>RTO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 </a:t>
            </a:r>
            <a:r>
              <a:rPr lang="en-US" dirty="0" smtClean="0"/>
              <a:t>2·RTO</a:t>
            </a:r>
            <a:endParaRPr lang="en-US" dirty="0"/>
          </a:p>
          <a:p>
            <a:pPr lvl="2"/>
            <a:r>
              <a:rPr lang="en-US" dirty="0"/>
              <a:t>(Up  to </a:t>
            </a:r>
            <a:r>
              <a:rPr lang="en-US" dirty="0" smtClean="0"/>
              <a:t>maximum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 </a:t>
            </a:r>
            <a:r>
              <a:rPr lang="en-US" dirty="0" smtClean="0"/>
              <a:t>60 </a:t>
            </a:r>
            <a:r>
              <a:rPr lang="en-US" dirty="0"/>
              <a:t>sec)</a:t>
            </a:r>
          </a:p>
          <a:p>
            <a:pPr lvl="1"/>
            <a:r>
              <a:rPr lang="en-US" dirty="0"/>
              <a:t>Every time new measurement comes in (= successful original transmission), collapse RTO back to 2 × </a:t>
            </a:r>
            <a:r>
              <a:rPr lang="en-US" dirty="0" err="1"/>
              <a:t>EstimatedRTT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9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45824</TotalTime>
  <Words>1937</Words>
  <Application>Microsoft Macintosh PowerPoint</Application>
  <PresentationFormat>On-screen Show (4:3)</PresentationFormat>
  <Paragraphs>529</Paragraphs>
  <Slides>53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Network</vt:lpstr>
      <vt:lpstr>Equation</vt:lpstr>
      <vt:lpstr>Worksheet</vt:lpstr>
      <vt:lpstr>TCP:  More Congestion Control</vt:lpstr>
      <vt:lpstr>Announcements:</vt:lpstr>
      <vt:lpstr>PowerPoint Presentation</vt:lpstr>
      <vt:lpstr>Role of Transport Layer</vt:lpstr>
      <vt:lpstr>What Is Needed to Address These?</vt:lpstr>
      <vt:lpstr>Timeouts and Retransmissions</vt:lpstr>
      <vt:lpstr>Setting the Timeout Value</vt:lpstr>
      <vt:lpstr>RTT Estimation</vt:lpstr>
      <vt:lpstr>Karn/Partridge Algorithm</vt:lpstr>
      <vt:lpstr>Jacobson/Karels Algorithm</vt:lpstr>
      <vt:lpstr>PowerPoint Presentation</vt:lpstr>
      <vt:lpstr>Statistical Multiplexing  Congestion</vt:lpstr>
      <vt:lpstr>Congestion is Harmful</vt:lpstr>
      <vt:lpstr>TCP’s Approach in a Nutshell</vt:lpstr>
      <vt:lpstr>All These Windows…</vt:lpstr>
      <vt:lpstr>Two Basic Questions</vt:lpstr>
      <vt:lpstr>Detecting Congestion</vt:lpstr>
      <vt:lpstr>Not All Losses the Same</vt:lpstr>
      <vt:lpstr>Rate Adjustment</vt:lpstr>
      <vt:lpstr>Bandwidth Discovery with Slow Start</vt:lpstr>
      <vt:lpstr>“Slow Start” Phase</vt:lpstr>
      <vt:lpstr>Slow Start in Action</vt:lpstr>
      <vt:lpstr>Slow Start in Action</vt:lpstr>
      <vt:lpstr>Adjusting to Varying Bandwidth</vt:lpstr>
      <vt:lpstr>AIMD</vt:lpstr>
      <vt:lpstr>Leads to the TCP “Sawtooth”</vt:lpstr>
      <vt:lpstr>Slow-Start vs. AIMD</vt:lpstr>
      <vt:lpstr>Why AIMD?</vt:lpstr>
      <vt:lpstr>Recall: Three Issues</vt:lpstr>
      <vt:lpstr>Goals for bandwidth sharing 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TCP Congestion Control Details</vt:lpstr>
      <vt:lpstr>Implementation</vt:lpstr>
      <vt:lpstr>Event: ACK (new data)</vt:lpstr>
      <vt:lpstr>Event: ACK (new data)</vt:lpstr>
      <vt:lpstr>Event: TimeOut</vt:lpstr>
      <vt:lpstr>Event: dupACK</vt:lpstr>
      <vt:lpstr>Example</vt:lpstr>
      <vt:lpstr>One Final Phase: Fast Recovery</vt:lpstr>
      <vt:lpstr>Example</vt:lpstr>
      <vt:lpstr>Timeline (at sender)</vt:lpstr>
      <vt:lpstr>Solution: Fast Recovery</vt:lpstr>
      <vt:lpstr>Timeline (at sender)</vt:lpstr>
      <vt:lpstr>Recap: Implementation</vt:lpstr>
      <vt:lpstr>PowerPoint Presentation</vt:lpstr>
      <vt:lpstr>TCP Flavors 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2084</cp:revision>
  <cp:lastPrinted>2013-09-23T20:04:51Z</cp:lastPrinted>
  <dcterms:created xsi:type="dcterms:W3CDTF">2010-08-30T13:51:03Z</dcterms:created>
  <dcterms:modified xsi:type="dcterms:W3CDTF">2016-04-14T17:45:05Z</dcterms:modified>
</cp:coreProperties>
</file>