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vml" ContentType="application/vnd.openxmlformats-officedocument.vmlDrawing"/>
  <Default Extension="png" ContentType="image/p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embeddings/oleObject16.bin" ContentType="application/vnd.openxmlformats-officedocument.oleObject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77"/>
  </p:notesMasterIdLst>
  <p:handoutMasterIdLst>
    <p:handoutMasterId r:id="rId78"/>
  </p:handoutMasterIdLst>
  <p:sldIdLst>
    <p:sldId id="431" r:id="rId2"/>
    <p:sldId id="1446" r:id="rId3"/>
    <p:sldId id="1216" r:id="rId4"/>
    <p:sldId id="1321" r:id="rId5"/>
    <p:sldId id="1322" r:id="rId6"/>
    <p:sldId id="1323" r:id="rId7"/>
    <p:sldId id="1324" r:id="rId8"/>
    <p:sldId id="1325" r:id="rId9"/>
    <p:sldId id="1327" r:id="rId10"/>
    <p:sldId id="1329" r:id="rId11"/>
    <p:sldId id="1336" r:id="rId12"/>
    <p:sldId id="1337" r:id="rId13"/>
    <p:sldId id="1338" r:id="rId14"/>
    <p:sldId id="1339" r:id="rId15"/>
    <p:sldId id="1340" r:id="rId16"/>
    <p:sldId id="1348" r:id="rId17"/>
    <p:sldId id="1362" r:id="rId18"/>
    <p:sldId id="1363" r:id="rId19"/>
    <p:sldId id="1364" r:id="rId20"/>
    <p:sldId id="1365" r:id="rId21"/>
    <p:sldId id="1397" r:id="rId22"/>
    <p:sldId id="1398" r:id="rId23"/>
    <p:sldId id="1399" r:id="rId24"/>
    <p:sldId id="1400" r:id="rId25"/>
    <p:sldId id="1401" r:id="rId26"/>
    <p:sldId id="1402" r:id="rId27"/>
    <p:sldId id="1403" r:id="rId28"/>
    <p:sldId id="1404" r:id="rId29"/>
    <p:sldId id="1408" r:id="rId30"/>
    <p:sldId id="1409" r:id="rId31"/>
    <p:sldId id="1410" r:id="rId32"/>
    <p:sldId id="1411" r:id="rId33"/>
    <p:sldId id="1413" r:id="rId34"/>
    <p:sldId id="1414" r:id="rId35"/>
    <p:sldId id="1416" r:id="rId36"/>
    <p:sldId id="1417" r:id="rId37"/>
    <p:sldId id="1418" r:id="rId38"/>
    <p:sldId id="1419" r:id="rId39"/>
    <p:sldId id="1427" r:id="rId40"/>
    <p:sldId id="1420" r:id="rId41"/>
    <p:sldId id="1421" r:id="rId42"/>
    <p:sldId id="1422" r:id="rId43"/>
    <p:sldId id="1423" r:id="rId44"/>
    <p:sldId id="1424" r:id="rId45"/>
    <p:sldId id="1425" r:id="rId46"/>
    <p:sldId id="1426" r:id="rId47"/>
    <p:sldId id="1441" r:id="rId48"/>
    <p:sldId id="1442" r:id="rId49"/>
    <p:sldId id="1445" r:id="rId50"/>
    <p:sldId id="1443" r:id="rId51"/>
    <p:sldId id="1444" r:id="rId52"/>
    <p:sldId id="1428" r:id="rId53"/>
    <p:sldId id="1429" r:id="rId54"/>
    <p:sldId id="1430" r:id="rId55"/>
    <p:sldId id="1431" r:id="rId56"/>
    <p:sldId id="1432" r:id="rId57"/>
    <p:sldId id="1434" r:id="rId58"/>
    <p:sldId id="1435" r:id="rId59"/>
    <p:sldId id="1436" r:id="rId60"/>
    <p:sldId id="1437" r:id="rId61"/>
    <p:sldId id="1438" r:id="rId62"/>
    <p:sldId id="1439" r:id="rId63"/>
    <p:sldId id="1447" r:id="rId64"/>
    <p:sldId id="1448" r:id="rId65"/>
    <p:sldId id="1449" r:id="rId66"/>
    <p:sldId id="1450" r:id="rId67"/>
    <p:sldId id="1451" r:id="rId68"/>
    <p:sldId id="1452" r:id="rId69"/>
    <p:sldId id="1453" r:id="rId70"/>
    <p:sldId id="1454" r:id="rId71"/>
    <p:sldId id="1455" r:id="rId72"/>
    <p:sldId id="1456" r:id="rId73"/>
    <p:sldId id="1457" r:id="rId74"/>
    <p:sldId id="1458" r:id="rId75"/>
    <p:sldId id="1459" r:id="rId76"/>
  </p:sldIdLst>
  <p:sldSz cx="9144000" cy="6858000" type="screen4x3"/>
  <p:notesSz cx="7315200" cy="96012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1pPr>
    <a:lvl2pPr marL="457200"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2pPr>
    <a:lvl3pPr marL="914400"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3pPr>
    <a:lvl4pPr marL="1371600"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4pPr>
    <a:lvl5pPr marL="1828800"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B2B0"/>
    <a:srgbClr val="FF9857"/>
    <a:srgbClr val="FFFF99"/>
    <a:srgbClr val="FFCC99"/>
    <a:srgbClr val="FF3300"/>
    <a:srgbClr val="CCFFFF"/>
    <a:srgbClr val="FFCC00"/>
    <a:srgbClr val="FF7C8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932" autoAdjust="0"/>
  </p:normalViewPr>
  <p:slideViewPr>
    <p:cSldViewPr>
      <p:cViewPr>
        <p:scale>
          <a:sx n="94" d="100"/>
          <a:sy n="94" d="100"/>
        </p:scale>
        <p:origin x="-992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8912"/>
    </p:cViewPr>
  </p:sorterViewPr>
  <p:notesViewPr>
    <p:cSldViewPr>
      <p:cViewPr varScale="1">
        <p:scale>
          <a:sx n="80" d="100"/>
          <a:sy n="80" d="100"/>
        </p:scale>
        <p:origin x="-1296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presProps" Target="presProps.xml"/><Relationship Id="rId81" Type="http://schemas.openxmlformats.org/officeDocument/2006/relationships/viewProps" Target="viewProps.xml"/><Relationship Id="rId82" Type="http://schemas.openxmlformats.org/officeDocument/2006/relationships/theme" Target="theme/theme1.xml"/><Relationship Id="rId83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notesMaster" Target="notesMasters/notesMaster1.xml"/><Relationship Id="rId78" Type="http://schemas.openxmlformats.org/officeDocument/2006/relationships/handoutMaster" Target="handoutMasters/handoutMaster1.xml"/><Relationship Id="rId79" Type="http://schemas.openxmlformats.org/officeDocument/2006/relationships/printerSettings" Target="printerSettings/printerSettings1.bin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fld id="{C816B1D2-BE1A-CF48-BB2F-496E285EDA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228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defTabSz="957263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defTabSz="957263">
              <a:defRPr sz="1300" b="0">
                <a:latin typeface="Times New Roman" charset="0"/>
              </a:defRPr>
            </a:lvl1pPr>
          </a:lstStyle>
          <a:p>
            <a:pPr>
              <a:defRPr/>
            </a:pPr>
            <a:fld id="{3344D7B7-8497-9440-908B-E77F83F666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661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E51F563-C848-BA4D-AB84-3446998224F6}" type="slidenum">
              <a:rPr lang="en-US" sz="1300" b="0">
                <a:latin typeface="Times New Roman" charset="0"/>
              </a:rPr>
              <a:pPr eaLnBrk="1" hangingPunct="1"/>
              <a:t>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652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05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09D4B52-1D9A-9D44-9D6F-0F6EA38F68F0}" type="slidenum">
              <a:rPr lang="en-US" sz="1300" b="0">
                <a:latin typeface="Times New Roman" charset="0"/>
              </a:rPr>
              <a:pPr eaLnBrk="1" hangingPunct="1"/>
              <a:t>17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205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694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35A168B-27D0-7543-8B5C-E259A2AE562B}" type="slidenum">
              <a:rPr lang="en-US" sz="1300" b="0">
                <a:latin typeface="Times New Roman" charset="0"/>
              </a:rPr>
              <a:pPr eaLnBrk="1" hangingPunct="1"/>
              <a:t>18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784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35A168B-27D0-7543-8B5C-E259A2AE562B}" type="slidenum">
              <a:rPr lang="en-US" sz="1300" b="0">
                <a:latin typeface="Times New Roman" charset="0"/>
              </a:rPr>
              <a:pPr eaLnBrk="1" hangingPunct="1"/>
              <a:t>19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2171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35A168B-27D0-7543-8B5C-E259A2AE562B}" type="slidenum">
              <a:rPr lang="en-US" sz="1300" b="0">
                <a:latin typeface="Times New Roman" charset="0"/>
              </a:rPr>
              <a:pPr eaLnBrk="1" hangingPunct="1"/>
              <a:t>20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4270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FE5501C-9988-6F4E-B25E-B236D1649972}" type="slidenum">
              <a:rPr lang="en-US" sz="1300" b="0">
                <a:latin typeface="Times New Roman" charset="0"/>
              </a:rPr>
              <a:pPr eaLnBrk="1" hangingPunct="1"/>
              <a:t>21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6722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CC3C6E6-5BD2-C34F-9643-EE0DADF7AF6D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275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96CD0B-3BCB-7846-B3E5-AD71ED030C79}" type="slidenum">
              <a:rPr lang="en-US" sz="1300" b="0">
                <a:latin typeface="Times New Roman" charset="0"/>
              </a:rPr>
              <a:pPr eaLnBrk="1" hangingPunct="1"/>
              <a:t>23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8940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F2A7C32-EDE9-974C-B616-F1AC4FB7C327}" type="slidenum">
              <a:rPr lang="en-US" sz="1300" b="0">
                <a:latin typeface="Times New Roman" charset="0"/>
              </a:rPr>
              <a:pPr eaLnBrk="1" hangingPunct="1"/>
              <a:t>24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2683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DA2366B-52EF-3444-8850-E96CED3DF2B0}" type="slidenum">
              <a:rPr lang="en-US" sz="1300" b="0">
                <a:latin typeface="Times New Roman" charset="0"/>
              </a:rPr>
              <a:pPr eaLnBrk="1" hangingPunct="1"/>
              <a:t>25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5155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54DF27C-0FEC-5A40-93C3-13DF470A23DC}" type="slidenum">
              <a:rPr lang="en-US" sz="1300" b="0">
                <a:latin typeface="Times New Roman" charset="0"/>
              </a:rPr>
              <a:pPr eaLnBrk="1" hangingPunct="1"/>
              <a:t>26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516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E51F563-C848-BA4D-AB84-3446998224F6}" type="slidenum">
              <a:rPr lang="en-US" sz="1300" b="0">
                <a:latin typeface="Times New Roman" charset="0"/>
              </a:rPr>
              <a:pPr eaLnBrk="1" hangingPunct="1"/>
              <a:t>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652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3114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BE0D8A3-F38D-B54D-8553-157BA775C751}" type="slidenum">
              <a:rPr lang="en-US" sz="1300" b="0">
                <a:latin typeface="Times New Roman" charset="0"/>
              </a:rPr>
              <a:pPr eaLnBrk="1" hangingPunct="1"/>
              <a:t>27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936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5C67908-891F-064C-BF1C-8DC331DCFB45}" type="slidenum">
              <a:rPr lang="en-US" sz="1300" b="0">
                <a:latin typeface="Times New Roman" charset="0"/>
              </a:rPr>
              <a:pPr eaLnBrk="1" hangingPunct="1"/>
              <a:t>28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7522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E9B2A7C-4352-6F4A-9BCA-59016BCB4C2F}" type="slidenum">
              <a:rPr lang="en-US" sz="1300" b="0">
                <a:latin typeface="Times New Roman" charset="0"/>
              </a:rPr>
              <a:pPr eaLnBrk="1" hangingPunct="1"/>
              <a:t>29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Why timer?  Will get packet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with no state!!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8737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64BC5DD-F3D6-734B-AE37-06D4ABF193E0}" type="slidenum">
              <a:rPr lang="en-US" sz="1300" b="0">
                <a:latin typeface="Times New Roman" charset="0"/>
              </a:rPr>
              <a:pPr eaLnBrk="1" hangingPunct="1"/>
              <a:t>30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3343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0F2F9F7-F13F-A745-B601-041547EB2A10}" type="slidenum">
              <a:rPr lang="en-US" sz="1300" b="0">
                <a:latin typeface="Times New Roman" charset="0"/>
              </a:rPr>
              <a:pPr eaLnBrk="1" hangingPunct="1"/>
              <a:t>31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0401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2D54F11-1446-9A4B-9BC9-EF5BC23E79FB}" type="slidenum">
              <a:rPr lang="en-US" sz="1300" b="0">
                <a:latin typeface="Times New Roman" charset="0"/>
              </a:rPr>
              <a:pPr eaLnBrk="1" hangingPunct="1"/>
              <a:t>33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456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to measure </a:t>
            </a:r>
            <a:r>
              <a:rPr lang="en-US" i="1" dirty="0" err="1" smtClean="0"/>
              <a:t>SampleRTT</a:t>
            </a:r>
            <a:r>
              <a:rPr lang="en-US" i="1" dirty="0" smtClean="0"/>
              <a:t>?</a:t>
            </a:r>
          </a:p>
          <a:p>
            <a:endParaRPr lang="en-US" dirty="0" smtClean="0"/>
          </a:p>
          <a:p>
            <a:r>
              <a:rPr lang="en-US" dirty="0" smtClean="0"/>
              <a:t>Leading to How to get the Timeout value RTO?</a:t>
            </a:r>
          </a:p>
          <a:p>
            <a:endParaRPr lang="en-US" dirty="0" smtClean="0"/>
          </a:p>
          <a:p>
            <a:r>
              <a:rPr lang="en-US" dirty="0" smtClean="0"/>
              <a:t>   Dynamic adjustments to the RTO value?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08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b="0" kern="1200" dirty="0" smtClean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rPr>
              <a:t>Trace data showing per-packet round trip time on a well-behaved Arpanet connection. The</a:t>
            </a:r>
          </a:p>
          <a:p>
            <a:pPr algn="l"/>
            <a:r>
              <a:rPr lang="en-US" sz="1200" b="0" kern="1200" dirty="0" smtClean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rPr>
              <a:t>x-axis is the packet number (packets were numbered sequentially, starting with one) and</a:t>
            </a:r>
          </a:p>
          <a:p>
            <a:pPr algn="l"/>
            <a:r>
              <a:rPr lang="en-US" sz="1200" b="0" kern="1200" dirty="0" smtClean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rPr>
              <a:t>the y-axis is the elapsed time from the send of the packet to the sender’s receipt of its ack.</a:t>
            </a:r>
          </a:p>
          <a:p>
            <a:pPr algn="l"/>
            <a:r>
              <a:rPr lang="en-US" sz="1200" b="0" kern="1200" dirty="0" smtClean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rPr>
              <a:t>During this portion of the trace, no packets were dropped or retransmitted.</a:t>
            </a:r>
          </a:p>
          <a:p>
            <a:pPr algn="l"/>
            <a:r>
              <a:rPr lang="en-US" sz="1200" b="0" kern="1200" dirty="0" smtClean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rPr>
              <a:t>The packets are indicated by a dot. A dashed line connects them to make the sequence easier</a:t>
            </a:r>
          </a:p>
          <a:p>
            <a:pPr algn="l"/>
            <a:r>
              <a:rPr lang="en-US" sz="1200" b="0" kern="1200" dirty="0" smtClean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rPr>
              <a:t>to follow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42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D764017-9695-6E4E-BA5B-604F8CA13258}" type="slidenum">
              <a:rPr lang="en-US" sz="1300" b="0">
                <a:latin typeface="Times New Roman" charset="0"/>
              </a:rPr>
              <a:pPr eaLnBrk="1" hangingPunct="1"/>
              <a:t>47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14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sz="20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AF5948D-D09D-1B40-B686-E4596E3B3EAE}" type="slidenum">
              <a:rPr lang="en-US" sz="1300" b="0">
                <a:latin typeface="Times New Roman" charset="0"/>
              </a:rPr>
              <a:pPr eaLnBrk="1" hangingPunct="1"/>
              <a:t>48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E51F563-C848-BA4D-AB84-3446998224F6}" type="slidenum">
              <a:rPr lang="en-US" sz="1300" b="0">
                <a:latin typeface="Times New Roman" charset="0"/>
              </a:rPr>
              <a:pPr eaLnBrk="1" hangingPunct="1"/>
              <a:t>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652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0669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2CB0AF9-070E-284C-A561-46B458C4AD5B}" type="slidenum">
              <a:rPr lang="en-US" sz="1300" b="0">
                <a:latin typeface="Times New Roman" charset="0"/>
              </a:rPr>
              <a:pPr eaLnBrk="1" hangingPunct="1"/>
              <a:t>49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153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AF5948D-D09D-1B40-B686-E4596E3B3EAE}" type="slidenum">
              <a:rPr lang="en-US" sz="1300" b="0">
                <a:latin typeface="Times New Roman" charset="0"/>
              </a:rPr>
              <a:pPr eaLnBrk="1" hangingPunct="1"/>
              <a:t>50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897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E153740-8C51-4346-BF6D-FBC421DC3D28}" type="slidenum">
              <a:rPr lang="en-US" sz="1300" b="0">
                <a:latin typeface="Times New Roman" charset="0"/>
              </a:rPr>
              <a:pPr eaLnBrk="1" hangingPunct="1"/>
              <a:t>66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5DA2B1D-5FDE-A743-891C-2D6157A776A1}" type="slidenum">
              <a:rPr lang="en-US" sz="1300" b="0">
                <a:latin typeface="Times New Roman" charset="0"/>
              </a:rPr>
              <a:pPr eaLnBrk="1" hangingPunct="1"/>
              <a:t>69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617E3E7-2B42-714B-934F-5F81F0638D3B}" type="slidenum">
              <a:rPr lang="en-US" sz="1300" b="0">
                <a:latin typeface="Times New Roman" charset="0"/>
              </a:rPr>
              <a:pPr eaLnBrk="1" hangingPunct="1"/>
              <a:t>70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98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MSS </a:t>
            </a:r>
            <a:r>
              <a:rPr lang="en-US" dirty="0" err="1" smtClean="0">
                <a:ea typeface="ＭＳ Ｐゴシック" charset="0"/>
                <a:cs typeface="ＭＳ Ｐゴシック" charset="0"/>
              </a:rPr>
              <a:t>vs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MTU??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6D7678D-3933-B64B-89D3-B222E3A47E3F}" type="slidenum">
              <a:rPr lang="en-US" sz="1300" b="0">
                <a:latin typeface="Times New Roman" charset="0"/>
              </a:rPr>
              <a:pPr eaLnBrk="1" hangingPunct="1"/>
              <a:t>71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6D7678D-3933-B64B-89D3-B222E3A47E3F}" type="slidenum">
              <a:rPr lang="en-US" sz="1300" b="0">
                <a:latin typeface="Times New Roman" charset="0"/>
              </a:rPr>
              <a:pPr eaLnBrk="1" hangingPunct="1"/>
              <a:t>72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2D759AB-56F7-F243-83EF-1DC089F8D502}" type="slidenum">
              <a:rPr lang="en-US" sz="1300" b="0">
                <a:latin typeface="Times New Roman" charset="0"/>
              </a:rPr>
              <a:pPr eaLnBrk="1" hangingPunct="1"/>
              <a:t>75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3AB7D2-44D9-C341-97F4-AF3A6AE0BBC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556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20ABF75-2E1D-9B4D-B31A-237F9D1E6608}" type="slidenum">
              <a:rPr lang="en-US" sz="1300" b="0">
                <a:latin typeface="Times New Roman" charset="0"/>
              </a:rPr>
              <a:pPr eaLnBrk="1" hangingPunct="1"/>
              <a:t>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672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239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749FBFF-1FB3-644D-B84E-14F40F51DCB3}" type="slidenum">
              <a:rPr lang="en-US" sz="1300" b="0">
                <a:latin typeface="Times New Roman" charset="0"/>
              </a:rPr>
              <a:pPr eaLnBrk="1" hangingPunct="1"/>
              <a:t>10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69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120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2216833-82A8-B34A-B141-487C52E91C0E}" type="slidenum">
              <a:rPr lang="en-US" sz="1300" b="0">
                <a:latin typeface="Times New Roman" charset="0"/>
              </a:rPr>
              <a:pPr eaLnBrk="1" hangingPunct="1"/>
              <a:t>11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918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480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B86DB4-DB02-434D-BF4E-8499BEC609E4}" type="slidenum">
              <a:rPr lang="en-US" sz="1300" b="0">
                <a:latin typeface="Times New Roman" charset="0"/>
              </a:rPr>
              <a:pPr eaLnBrk="1" hangingPunct="1"/>
              <a:t>14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52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377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F5E10-A0CA-344B-8575-36A6C69B75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3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E7706-4F62-EA48-B7A0-989AE18DF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5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2A41BD-0D0C-7043-AF85-3A59FA5DE8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5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07158-3B47-5C4A-A629-8594130856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0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2078DD-F5B8-314B-9873-FEA8875CB5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43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75B920-46FC-A548-895D-36A9BD933E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0E245D-63E1-8C4C-9A3D-7CB34664D3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82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FA6654-21FB-CA40-A072-7FA17CC0EB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9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88F724-9A37-7B41-BBCB-F97B60D8C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89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F66742-18A0-1B48-A0FD-EA85AA809D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12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76B207-A5D9-C040-8DE6-427C111441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25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8229600" cy="117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01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latin typeface="Arial" charset="0"/>
              </a:defRPr>
            </a:lvl1pPr>
          </a:lstStyle>
          <a:p>
            <a:pPr>
              <a:defRPr/>
            </a:pPr>
            <a:fld id="{EA01B2A8-52CD-F545-8CC6-5F85D29D8A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>
          <a:solidFill>
            <a:schemeClr val="tx1"/>
          </a:solidFill>
          <a:latin typeface="+mn-lt"/>
          <a:ea typeface="ＭＳ Ｐゴシック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>
          <a:solidFill>
            <a:schemeClr val="tx1"/>
          </a:solidFill>
          <a:latin typeface="+mn-lt"/>
          <a:ea typeface="ＭＳ Ｐゴシック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.bin"/><Relationship Id="rId20" Type="http://schemas.openxmlformats.org/officeDocument/2006/relationships/image" Target="../media/image5.emf"/><Relationship Id="rId21" Type="http://schemas.openxmlformats.org/officeDocument/2006/relationships/oleObject" Target="../embeddings/oleObject13.bin"/><Relationship Id="rId22" Type="http://schemas.openxmlformats.org/officeDocument/2006/relationships/oleObject" Target="../embeddings/oleObject14.bin"/><Relationship Id="rId23" Type="http://schemas.openxmlformats.org/officeDocument/2006/relationships/oleObject" Target="../embeddings/oleObject15.bin"/><Relationship Id="rId10" Type="http://schemas.openxmlformats.org/officeDocument/2006/relationships/oleObject" Target="../embeddings/oleObject5.bin"/><Relationship Id="rId11" Type="http://schemas.openxmlformats.org/officeDocument/2006/relationships/oleObject" Target="../embeddings/oleObject6.bin"/><Relationship Id="rId12" Type="http://schemas.openxmlformats.org/officeDocument/2006/relationships/oleObject" Target="../embeddings/oleObject7.bin"/><Relationship Id="rId13" Type="http://schemas.openxmlformats.org/officeDocument/2006/relationships/oleObject" Target="../embeddings/oleObject8.bin"/><Relationship Id="rId14" Type="http://schemas.openxmlformats.org/officeDocument/2006/relationships/oleObject" Target="../embeddings/oleObject9.bin"/><Relationship Id="rId15" Type="http://schemas.openxmlformats.org/officeDocument/2006/relationships/image" Target="../media/image3.emf"/><Relationship Id="rId16" Type="http://schemas.openxmlformats.org/officeDocument/2006/relationships/oleObject" Target="../embeddings/oleObject10.bin"/><Relationship Id="rId17" Type="http://schemas.openxmlformats.org/officeDocument/2006/relationships/oleObject" Target="../embeddings/oleObject11.bin"/><Relationship Id="rId18" Type="http://schemas.openxmlformats.org/officeDocument/2006/relationships/image" Target="../media/image4.emf"/><Relationship Id="rId19" Type="http://schemas.openxmlformats.org/officeDocument/2006/relationships/oleObject" Target="../embeddings/oleObject1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2.bin"/><Relationship Id="rId7" Type="http://schemas.openxmlformats.org/officeDocument/2006/relationships/oleObject" Target="../embeddings/oleObject3.bin"/><Relationship Id="rId8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>
          <a:xfrm>
            <a:off x="228600" y="1143000"/>
            <a:ext cx="8839200" cy="1905000"/>
          </a:xfrm>
        </p:spPr>
        <p:txBody>
          <a:bodyPr/>
          <a:lstStyle/>
          <a:p>
            <a:pPr algn="ctr"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TCP: Parameterization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62" name="Subtitle 2"/>
          <p:cNvSpPr>
            <a:spLocks noGrp="1"/>
          </p:cNvSpPr>
          <p:nvPr>
            <p:ph type="subTitle" idx="1"/>
          </p:nvPr>
        </p:nvSpPr>
        <p:spPr>
          <a:xfrm>
            <a:off x="609600" y="3657600"/>
            <a:ext cx="8229600" cy="29718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CS 353 </a:t>
            </a:r>
          </a:p>
          <a:p>
            <a:pPr eaLnBrk="1" hangingPunct="1"/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Spring 2016</a:t>
            </a:r>
          </a:p>
          <a:p>
            <a:pPr eaLnBrk="1" hangingPunct="1"/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Alefiya Hussain </a:t>
            </a:r>
            <a:endParaRPr lang="en-US" sz="2400" i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TCP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Provides 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De-multiplexing to application ports 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“Connection” set-up &amp; tear-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down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Retransmission of lost and corrupted packets</a:t>
            </a:r>
          </a:p>
          <a:p>
            <a:pPr lvl="4"/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Flow control (to not overflow receiver)</a:t>
            </a:r>
          </a:p>
          <a:p>
            <a:pPr lvl="4"/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Congestion control (to not overload network)</a:t>
            </a:r>
          </a:p>
          <a:p>
            <a:pPr lvl="4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828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F1124FF-BE3C-114F-BED2-E49B705F42D7}" type="slidenum">
              <a:rPr lang="en-US" sz="1400" b="0">
                <a:latin typeface="Times New Roman" charset="0"/>
              </a:rPr>
              <a:pPr eaLnBrk="1" hangingPunct="1"/>
              <a:t>10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991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Helvetica" charset="0"/>
                <a:ea typeface="ＭＳ Ｐゴシック" charset="0"/>
                <a:cs typeface="ＭＳ Ｐゴシック" charset="0"/>
              </a:rPr>
              <a:t>Transmission Control Protocol (TCP)</a:t>
            </a:r>
          </a:p>
        </p:txBody>
      </p:sp>
      <p:sp>
        <p:nvSpPr>
          <p:cNvPr id="934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eliable, in-order delivery </a:t>
            </a:r>
            <a:endParaRPr lang="en-US" dirty="0" smtClean="0">
              <a:solidFill>
                <a:srgbClr val="000000"/>
              </a:solidFill>
              <a:latin typeface="Arial" charset="0"/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Ensures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byte stream (eventually) arrives intact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In the presence of 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corruption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loss</a:t>
            </a:r>
            <a:endParaRPr lang="en-US" dirty="0" smtClean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Connection oriented 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Explicit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set-up and tear-down of TCP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session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Full duplex stream</a:t>
            </a:r>
            <a:r>
              <a:rPr lang="en-US" dirty="0">
                <a:latin typeface="Arial" charset="0"/>
              </a:rPr>
              <a:t>-of-bytes </a:t>
            </a:r>
            <a:r>
              <a:rPr lang="en-US" dirty="0" smtClean="0">
                <a:latin typeface="Arial" charset="0"/>
              </a:rPr>
              <a:t>service </a:t>
            </a:r>
            <a:endParaRPr lang="en-US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Sends and receives a stream of bytes, not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messages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0">
              <a:lnSpc>
                <a:spcPct val="90000"/>
              </a:lnSpc>
              <a:buClr>
                <a:srgbClr val="000000"/>
              </a:buClr>
            </a:pP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F</a:t>
            </a:r>
            <a:r>
              <a:rPr lang="en-US" dirty="0" smtClean="0">
                <a:latin typeface="Arial" charset="0"/>
              </a:rPr>
              <a:t>low control </a:t>
            </a:r>
            <a:endParaRPr lang="en-US" dirty="0">
              <a:latin typeface="Arial" charset="0"/>
            </a:endParaRPr>
          </a:p>
          <a:p>
            <a:pPr lvl="1">
              <a:lnSpc>
                <a:spcPct val="90000"/>
              </a:lnSpc>
              <a:buSzPct val="75000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Ensures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that sender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doesn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t overwhelm </a:t>
            </a:r>
            <a:r>
              <a:rPr lang="en-US" altLang="ja-JP" dirty="0" smtClean="0">
                <a:latin typeface="Arial" charset="0"/>
                <a:ea typeface="Arial" charset="0"/>
                <a:cs typeface="Arial" charset="0"/>
              </a:rPr>
              <a:t>receiver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Congestion control </a:t>
            </a:r>
            <a:endParaRPr lang="en-US" dirty="0" smtClean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Dynamic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adaptation to network path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s </a:t>
            </a:r>
            <a:r>
              <a:rPr lang="en-US" altLang="ja-JP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capacity</a:t>
            </a:r>
            <a:endParaRPr lang="en-US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>
              <a:lnSpc>
                <a:spcPct val="90000"/>
              </a:lnSpc>
              <a:buSzPct val="75000"/>
              <a:buNone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081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C6B805B-AEBC-8645-A3F9-4F496F59522A}" type="slidenum">
              <a:rPr lang="en-US" sz="1400" b="0">
                <a:latin typeface="Times New Roman" charset="0"/>
              </a:rPr>
              <a:pPr eaLnBrk="1" hangingPunct="1"/>
              <a:t>11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726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491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Components of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991600" cy="4835525"/>
          </a:xfrm>
        </p:spPr>
        <p:txBody>
          <a:bodyPr/>
          <a:lstStyle/>
          <a:p>
            <a:r>
              <a:rPr lang="en-US" dirty="0" smtClean="0"/>
              <a:t>ACKs</a:t>
            </a:r>
          </a:p>
          <a:p>
            <a:pPr lvl="1"/>
            <a:r>
              <a:rPr lang="en-US" dirty="0" smtClean="0"/>
              <a:t>Can’t be reliable without knowing whether data has arrived</a:t>
            </a:r>
          </a:p>
          <a:p>
            <a:pPr lvl="1"/>
            <a:r>
              <a:rPr lang="en-US" b="1" i="1" dirty="0" smtClean="0"/>
              <a:t>TCP uses byte sequence numbers to identify payloads</a:t>
            </a:r>
          </a:p>
          <a:p>
            <a:pPr lvl="4"/>
            <a:endParaRPr lang="en-US" dirty="0"/>
          </a:p>
          <a:p>
            <a:r>
              <a:rPr lang="en-US" dirty="0"/>
              <a:t>Checksums (to detect corruption)</a:t>
            </a:r>
          </a:p>
          <a:p>
            <a:pPr lvl="1"/>
            <a:r>
              <a:rPr lang="en-US" dirty="0" smtClean="0"/>
              <a:t>Can’t be reliable without knowing whether data is corrupted</a:t>
            </a:r>
          </a:p>
          <a:p>
            <a:pPr lvl="1"/>
            <a:r>
              <a:rPr lang="en-US" b="1" i="1" dirty="0" smtClean="0"/>
              <a:t>TCP does checksum over TCP and </a:t>
            </a:r>
            <a:r>
              <a:rPr lang="en-US" b="1" i="1" dirty="0" err="1" smtClean="0"/>
              <a:t>pseudoheader</a:t>
            </a:r>
            <a:endParaRPr lang="en-US" b="1" i="1" dirty="0" smtClean="0"/>
          </a:p>
          <a:p>
            <a:pPr lvl="4"/>
            <a:endParaRPr lang="en-US" dirty="0"/>
          </a:p>
          <a:p>
            <a:r>
              <a:rPr lang="en-US" dirty="0" smtClean="0"/>
              <a:t>Timeouts and retransmissions</a:t>
            </a:r>
          </a:p>
          <a:p>
            <a:pPr lvl="1"/>
            <a:r>
              <a:rPr lang="en-US" dirty="0" smtClean="0"/>
              <a:t>Can’t be reliable without retransmitting lost/corrupted data</a:t>
            </a:r>
          </a:p>
          <a:p>
            <a:pPr lvl="1"/>
            <a:r>
              <a:rPr lang="en-US" b="1" i="1" dirty="0" smtClean="0"/>
              <a:t>TCP retransmits based on timeouts and duplicate ACKs</a:t>
            </a:r>
          </a:p>
          <a:p>
            <a:pPr lvl="1"/>
            <a:r>
              <a:rPr lang="en-US" i="1" dirty="0" smtClean="0"/>
              <a:t>Timeout based on estimate of RTT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4636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TCP Design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Sliding window flow control</a:t>
            </a:r>
          </a:p>
          <a:p>
            <a:pPr lvl="1"/>
            <a:r>
              <a:rPr lang="en-US" dirty="0" smtClean="0"/>
              <a:t>Allow W contiguous bytes to be in flight</a:t>
            </a:r>
          </a:p>
          <a:p>
            <a:r>
              <a:rPr lang="en-US" dirty="0" smtClean="0"/>
              <a:t>Cumulative acknowledgements</a:t>
            </a:r>
          </a:p>
          <a:p>
            <a:pPr lvl="1"/>
            <a:r>
              <a:rPr lang="en-US" dirty="0" smtClean="0"/>
              <a:t>Selective ACKs (full information) also supported (ignore)</a:t>
            </a:r>
            <a:endParaRPr lang="en-US" dirty="0"/>
          </a:p>
          <a:p>
            <a:r>
              <a:rPr lang="en-US" dirty="0" smtClean="0"/>
              <a:t>Single timer set after each payload is </a:t>
            </a:r>
            <a:r>
              <a:rPr lang="en-US" dirty="0" err="1" smtClean="0"/>
              <a:t>ACKed</a:t>
            </a:r>
            <a:endParaRPr lang="en-US" dirty="0" smtClean="0"/>
          </a:p>
          <a:p>
            <a:pPr lvl="1"/>
            <a:r>
              <a:rPr lang="en-US" dirty="0" smtClean="0"/>
              <a:t>Timer is effectively for the “next expected payload”</a:t>
            </a:r>
          </a:p>
          <a:p>
            <a:pPr lvl="1"/>
            <a:r>
              <a:rPr lang="en-US" dirty="0" smtClean="0"/>
              <a:t>When timer goes off, resend that payload</a:t>
            </a:r>
            <a:r>
              <a:rPr lang="en-US" dirty="0"/>
              <a:t> </a:t>
            </a:r>
            <a:r>
              <a:rPr lang="en-US" dirty="0" smtClean="0"/>
              <a:t>and wait</a:t>
            </a:r>
          </a:p>
          <a:p>
            <a:pPr lvl="2"/>
            <a:r>
              <a:rPr lang="en-US" dirty="0" smtClean="0"/>
              <a:t>And double timeout period</a:t>
            </a:r>
            <a:endParaRPr lang="en-US" dirty="0"/>
          </a:p>
          <a:p>
            <a:r>
              <a:rPr lang="en-US" dirty="0" smtClean="0"/>
              <a:t>Various tricks related to “fast retransmit”</a:t>
            </a:r>
          </a:p>
          <a:p>
            <a:pPr lvl="1"/>
            <a:r>
              <a:rPr lang="en-US" dirty="0" smtClean="0"/>
              <a:t>Using duplicate ACKs to trigger retransmission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385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 Header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8DF34D7-F9A1-8445-91F5-CAF39C495FB2}" type="slidenum">
              <a:rPr lang="en-US" sz="1400" b="0">
                <a:latin typeface="Times New Roman" charset="0"/>
              </a:rPr>
              <a:pPr eaLnBrk="1" hangingPunct="1"/>
              <a:t>14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926722" name="Rectangle 2"/>
          <p:cNvSpPr>
            <a:spLocks noChangeArrowheads="1"/>
          </p:cNvSpPr>
          <p:nvPr/>
        </p:nvSpPr>
        <p:spPr bwMode="auto">
          <a:xfrm>
            <a:off x="615950" y="1508125"/>
            <a:ext cx="8001000" cy="4648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Source port</a:t>
            </a:r>
          </a:p>
        </p:txBody>
      </p:sp>
      <p:sp>
        <p:nvSpPr>
          <p:cNvPr id="34823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4825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4827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8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1772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4829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0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1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4832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HdrLen</a:t>
            </a:r>
          </a:p>
        </p:txBody>
      </p:sp>
      <p:sp>
        <p:nvSpPr>
          <p:cNvPr id="34833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4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5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34836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34837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8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9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Checksum</a:t>
            </a:r>
          </a:p>
        </p:txBody>
      </p:sp>
      <p:sp>
        <p:nvSpPr>
          <p:cNvPr id="34840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4841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2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34843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572883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 Header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1F71FEA-4B63-0643-BFF9-B0FC45B63B78}" type="slidenum">
              <a:rPr lang="en-US" sz="1400" b="0">
                <a:latin typeface="Times New Roman" charset="0"/>
              </a:rPr>
              <a:pPr eaLnBrk="1" hangingPunct="1"/>
              <a:t>15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928770" name="Rectangle 2"/>
          <p:cNvSpPr>
            <a:spLocks noChangeArrowheads="1"/>
          </p:cNvSpPr>
          <p:nvPr/>
        </p:nvSpPr>
        <p:spPr bwMode="auto">
          <a:xfrm>
            <a:off x="615950" y="1508125"/>
            <a:ext cx="8001000" cy="4648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1772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89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0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6892" name="Text Box 27"/>
          <p:cNvSpPr txBox="1">
            <a:spLocks noChangeArrowheads="1"/>
          </p:cNvSpPr>
          <p:nvPr/>
        </p:nvSpPr>
        <p:spPr bwMode="auto">
          <a:xfrm>
            <a:off x="914400" y="2362200"/>
            <a:ext cx="17097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1"/>
                </a:solidFill>
                <a:latin typeface="Arial" charset="0"/>
              </a:rPr>
              <a:t>These should</a:t>
            </a:r>
          </a:p>
          <a:p>
            <a:pPr algn="l"/>
            <a:r>
              <a:rPr lang="en-US" b="0">
                <a:solidFill>
                  <a:schemeClr val="accent1"/>
                </a:solidFill>
                <a:latin typeface="Arial" charset="0"/>
              </a:rPr>
              <a:t>be familiar</a:t>
            </a:r>
          </a:p>
        </p:txBody>
      </p:sp>
      <p:sp>
        <p:nvSpPr>
          <p:cNvPr id="36893" name="Oval 28"/>
          <p:cNvSpPr>
            <a:spLocks noChangeArrowheads="1"/>
          </p:cNvSpPr>
          <p:nvPr/>
        </p:nvSpPr>
        <p:spPr bwMode="auto">
          <a:xfrm>
            <a:off x="3048000" y="1828800"/>
            <a:ext cx="5486400" cy="609600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4" name="Oval 29"/>
          <p:cNvSpPr>
            <a:spLocks noChangeArrowheads="1"/>
          </p:cNvSpPr>
          <p:nvPr/>
        </p:nvSpPr>
        <p:spPr bwMode="auto">
          <a:xfrm>
            <a:off x="3124200" y="3810000"/>
            <a:ext cx="2743200" cy="609600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6895" name="AutoShape 30"/>
          <p:cNvCxnSpPr>
            <a:cxnSpLocks noChangeShapeType="1"/>
            <a:stCxn id="36892" idx="3"/>
            <a:endCxn id="36893" idx="2"/>
          </p:cNvCxnSpPr>
          <p:nvPr/>
        </p:nvCxnSpPr>
        <p:spPr bwMode="auto">
          <a:xfrm flipV="1">
            <a:off x="2624138" y="2133600"/>
            <a:ext cx="411162" cy="579438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96" name="AutoShape 31"/>
          <p:cNvCxnSpPr>
            <a:cxnSpLocks noChangeShapeType="1"/>
          </p:cNvCxnSpPr>
          <p:nvPr/>
        </p:nvCxnSpPr>
        <p:spPr bwMode="auto">
          <a:xfrm>
            <a:off x="2590800" y="2667000"/>
            <a:ext cx="901700" cy="1173163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89473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Sender: </a:t>
            </a:r>
            <a:r>
              <a:rPr lang="en-US" dirty="0" err="1" smtClean="0"/>
              <a:t>seqno</a:t>
            </a:r>
            <a:r>
              <a:rPr lang="en-US" dirty="0" smtClean="0"/>
              <a:t>=X, length=B</a:t>
            </a:r>
          </a:p>
          <a:p>
            <a:r>
              <a:rPr lang="en-US" dirty="0" smtClean="0"/>
              <a:t>Receiver: ACK=X+B</a:t>
            </a:r>
          </a:p>
          <a:p>
            <a:r>
              <a:rPr lang="en-US" dirty="0" smtClean="0"/>
              <a:t>Sender: </a:t>
            </a:r>
            <a:r>
              <a:rPr lang="en-US" dirty="0" err="1"/>
              <a:t>seqno</a:t>
            </a:r>
            <a:r>
              <a:rPr lang="en-US" dirty="0"/>
              <a:t>=</a:t>
            </a:r>
            <a:r>
              <a:rPr lang="en-US" dirty="0" smtClean="0"/>
              <a:t>X+B, </a:t>
            </a:r>
            <a:r>
              <a:rPr lang="en-US" dirty="0"/>
              <a:t>length=</a:t>
            </a:r>
            <a:r>
              <a:rPr lang="en-US" dirty="0" smtClean="0"/>
              <a:t>B</a:t>
            </a:r>
          </a:p>
          <a:p>
            <a:r>
              <a:rPr lang="en-US" dirty="0" smtClean="0"/>
              <a:t>Receiver: ACK=X+2B</a:t>
            </a:r>
          </a:p>
          <a:p>
            <a:r>
              <a:rPr lang="en-US" dirty="0" smtClean="0"/>
              <a:t>Sender: </a:t>
            </a:r>
            <a:r>
              <a:rPr lang="en-US" dirty="0" err="1" smtClean="0"/>
              <a:t>seqno</a:t>
            </a:r>
            <a:r>
              <a:rPr lang="en-US" dirty="0" smtClean="0"/>
              <a:t>=X+2B, length=B</a:t>
            </a:r>
          </a:p>
          <a:p>
            <a:endParaRPr lang="en-US" dirty="0"/>
          </a:p>
          <a:p>
            <a:r>
              <a:rPr lang="en-US" dirty="0" err="1"/>
              <a:t>S</a:t>
            </a:r>
            <a:r>
              <a:rPr lang="en-US" dirty="0" err="1" smtClean="0"/>
              <a:t>eqno</a:t>
            </a:r>
            <a:r>
              <a:rPr lang="en-US" dirty="0" smtClean="0"/>
              <a:t> of next packet is same as last ACK field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11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Helvetica" charset="0"/>
                <a:ea typeface="ＭＳ Ｐゴシック" charset="0"/>
                <a:cs typeface="ＭＳ Ｐゴシック" charset="0"/>
              </a:rPr>
              <a:t>Sliding </a:t>
            </a:r>
            <a:r>
              <a:rPr lang="en-US" i="1" dirty="0" smtClean="0">
                <a:latin typeface="Helvetica" charset="0"/>
                <a:ea typeface="ＭＳ Ｐゴシック" charset="0"/>
                <a:cs typeface="ＭＳ Ｐゴシック" charset="0"/>
              </a:rPr>
              <a:t>Window Summary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5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Sender: window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advances</a:t>
            </a:r>
            <a:r>
              <a:rPr lang="en-US" dirty="0">
                <a:latin typeface="Arial" charset="0"/>
              </a:rPr>
              <a:t> when new data </a:t>
            </a:r>
            <a:r>
              <a:rPr lang="en-US" dirty="0" err="1">
                <a:latin typeface="Arial" charset="0"/>
              </a:rPr>
              <a:t>ack</a:t>
            </a:r>
            <a:r>
              <a:rPr lang="ja-JP" altLang="en-US" dirty="0">
                <a:latin typeface="Arial" charset="0"/>
              </a:rPr>
              <a:t>’</a:t>
            </a:r>
            <a:r>
              <a:rPr lang="en-US" altLang="ja-JP" dirty="0" smtClean="0">
                <a:latin typeface="Arial" charset="0"/>
              </a:rPr>
              <a:t>d</a:t>
            </a:r>
          </a:p>
          <a:p>
            <a:pPr lvl="1">
              <a:lnSpc>
                <a:spcPct val="90000"/>
              </a:lnSpc>
            </a:pPr>
            <a:endParaRPr lang="en-US" altLang="ja-JP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Receiver: window advances as receiving process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consumes</a:t>
            </a: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data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Receiver 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advertises</a:t>
            </a:r>
            <a:r>
              <a:rPr lang="en-US" dirty="0">
                <a:latin typeface="Arial" charset="0"/>
              </a:rPr>
              <a:t> to the sender where the receiver window currently ends (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altLang="ja-JP" dirty="0" err="1">
                <a:latin typeface="Arial" charset="0"/>
              </a:rPr>
              <a:t>righthand</a:t>
            </a:r>
            <a:r>
              <a:rPr lang="en-US" altLang="ja-JP" dirty="0">
                <a:latin typeface="Arial" charset="0"/>
              </a:rPr>
              <a:t> edge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altLang="ja-JP" dirty="0">
                <a:latin typeface="Arial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Sender agrees not to exceed this amount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It makes sure by setting its own window size to a value that can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t send beyond the receiver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s </a:t>
            </a:r>
            <a:r>
              <a:rPr lang="en-US" altLang="ja-JP" dirty="0" err="1">
                <a:latin typeface="Arial" charset="0"/>
                <a:ea typeface="Arial" charset="0"/>
                <a:cs typeface="Arial" charset="0"/>
              </a:rPr>
              <a:t>righthand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 edge 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948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331D461-E298-624A-AC3E-F043D400FA75}" type="slidenum">
              <a:rPr lang="en-US" sz="1400" b="0">
                <a:latin typeface="Times New Roman" charset="0"/>
              </a:rPr>
              <a:pPr eaLnBrk="1" hangingPunct="1"/>
              <a:t>17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161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539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866" name="Rectangle 2"/>
          <p:cNvSpPr>
            <a:spLocks noChangeArrowheads="1"/>
          </p:cNvSpPr>
          <p:nvPr/>
        </p:nvSpPr>
        <p:spPr bwMode="auto">
          <a:xfrm>
            <a:off x="615950" y="1508125"/>
            <a:ext cx="8001000" cy="4648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TCP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Header: What’s left?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40966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FF6600"/>
                </a:solidFill>
                <a:latin typeface="Arial" charset="0"/>
              </a:rPr>
              <a:t>Source port</a:t>
            </a:r>
          </a:p>
        </p:txBody>
      </p:sp>
      <p:sp>
        <p:nvSpPr>
          <p:cNvPr id="40967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8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40969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0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87806" cy="40011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40971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50649" cy="40011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Acknowledgment</a:t>
            </a:r>
          </a:p>
        </p:txBody>
      </p:sp>
      <p:sp>
        <p:nvSpPr>
          <p:cNvPr id="40973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5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40976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HdrLen</a:t>
            </a:r>
          </a:p>
        </p:txBody>
      </p:sp>
      <p:sp>
        <p:nvSpPr>
          <p:cNvPr id="40977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8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9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40980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40981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2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3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FF6600"/>
                </a:solidFill>
                <a:latin typeface="Arial" charset="0"/>
              </a:rPr>
              <a:t>Checksum</a:t>
            </a:r>
          </a:p>
        </p:txBody>
      </p:sp>
      <p:sp>
        <p:nvSpPr>
          <p:cNvPr id="40984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40985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6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40987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685800" y="2743200"/>
            <a:ext cx="2209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ja-JP" altLang="en-US" b="0" dirty="0">
                <a:solidFill>
                  <a:srgbClr val="FF6600"/>
                </a:solidFill>
                <a:latin typeface="Arial" charset="0"/>
              </a:rPr>
              <a:t>“</a:t>
            </a:r>
            <a:r>
              <a:rPr lang="en-US" b="0" dirty="0">
                <a:solidFill>
                  <a:srgbClr val="FF6600"/>
                </a:solidFill>
                <a:latin typeface="Arial" charset="0"/>
              </a:rPr>
              <a:t>Must Be Zero</a:t>
            </a:r>
            <a:r>
              <a:rPr lang="ja-JP" altLang="en-US" b="0" dirty="0">
                <a:solidFill>
                  <a:srgbClr val="FF6600"/>
                </a:solidFill>
                <a:latin typeface="Arial" charset="0"/>
              </a:rPr>
              <a:t>”</a:t>
            </a:r>
            <a:r>
              <a:rPr lang="en-US" b="0" dirty="0">
                <a:solidFill>
                  <a:srgbClr val="FF6600"/>
                </a:solidFill>
                <a:latin typeface="Arial" charset="0"/>
              </a:rPr>
              <a:t/>
            </a:r>
            <a:br>
              <a:rPr lang="en-US" b="0" dirty="0">
                <a:solidFill>
                  <a:srgbClr val="FF6600"/>
                </a:solidFill>
                <a:latin typeface="Arial" charset="0"/>
              </a:rPr>
            </a:br>
            <a:r>
              <a:rPr lang="en-US" b="0" dirty="0">
                <a:solidFill>
                  <a:srgbClr val="FF6600"/>
                </a:solidFill>
                <a:latin typeface="Arial" charset="0"/>
              </a:rPr>
              <a:t>6 bits reserved</a:t>
            </a:r>
          </a:p>
        </p:txBody>
      </p:sp>
      <p:sp>
        <p:nvSpPr>
          <p:cNvPr id="32" name="Oval 28"/>
          <p:cNvSpPr>
            <a:spLocks noChangeArrowheads="1"/>
          </p:cNvSpPr>
          <p:nvPr/>
        </p:nvSpPr>
        <p:spPr bwMode="auto">
          <a:xfrm>
            <a:off x="4191000" y="3352800"/>
            <a:ext cx="533400" cy="457200"/>
          </a:xfrm>
          <a:prstGeom prst="ellips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cxnSp>
        <p:nvCxnSpPr>
          <p:cNvPr id="33" name="AutoShape 29"/>
          <p:cNvCxnSpPr>
            <a:cxnSpLocks noChangeShapeType="1"/>
          </p:cNvCxnSpPr>
          <p:nvPr/>
        </p:nvCxnSpPr>
        <p:spPr bwMode="auto">
          <a:xfrm>
            <a:off x="2590800" y="3124200"/>
            <a:ext cx="1587500" cy="334962"/>
          </a:xfrm>
          <a:prstGeom prst="straightConnector1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 Box 27"/>
          <p:cNvSpPr txBox="1">
            <a:spLocks noChangeArrowheads="1"/>
          </p:cNvSpPr>
          <p:nvPr/>
        </p:nvSpPr>
        <p:spPr bwMode="auto">
          <a:xfrm>
            <a:off x="685800" y="3717925"/>
            <a:ext cx="22098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FF6600"/>
                </a:solidFill>
                <a:latin typeface="Arial" charset="0"/>
              </a:rPr>
              <a:t>Number of 4-byte words in TCP header;</a:t>
            </a:r>
            <a:br>
              <a:rPr lang="en-US" b="0" dirty="0">
                <a:solidFill>
                  <a:srgbClr val="FF6600"/>
                </a:solidFill>
                <a:latin typeface="Arial" charset="0"/>
              </a:rPr>
            </a:br>
            <a:r>
              <a:rPr lang="en-US" b="0" dirty="0">
                <a:solidFill>
                  <a:srgbClr val="FF6600"/>
                </a:solidFill>
                <a:latin typeface="Arial" charset="0"/>
              </a:rPr>
              <a:t>5 = no options</a:t>
            </a:r>
          </a:p>
        </p:txBody>
      </p:sp>
      <p:sp>
        <p:nvSpPr>
          <p:cNvPr id="36" name="Oval 28"/>
          <p:cNvSpPr>
            <a:spLocks noChangeArrowheads="1"/>
          </p:cNvSpPr>
          <p:nvPr/>
        </p:nvSpPr>
        <p:spPr bwMode="auto">
          <a:xfrm>
            <a:off x="3276600" y="3276600"/>
            <a:ext cx="1066800" cy="609600"/>
          </a:xfrm>
          <a:prstGeom prst="ellips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7" name="AutoShape 29"/>
          <p:cNvCxnSpPr>
            <a:cxnSpLocks noChangeShapeType="1"/>
            <a:stCxn id="35" idx="3"/>
            <a:endCxn id="36" idx="2"/>
          </p:cNvCxnSpPr>
          <p:nvPr/>
        </p:nvCxnSpPr>
        <p:spPr bwMode="auto">
          <a:xfrm flipV="1">
            <a:off x="2895600" y="3581400"/>
            <a:ext cx="381000" cy="792163"/>
          </a:xfrm>
          <a:prstGeom prst="straightConnector1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698113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  <p:bldP spid="35" grpId="0"/>
      <p:bldP spid="35" grpId="1"/>
      <p:bldP spid="36" grpId="0" animBg="1"/>
      <p:bldP spid="36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866" name="Rectangle 2"/>
          <p:cNvSpPr>
            <a:spLocks noChangeArrowheads="1"/>
          </p:cNvSpPr>
          <p:nvPr/>
        </p:nvSpPr>
        <p:spPr bwMode="auto">
          <a:xfrm>
            <a:off x="615950" y="1508125"/>
            <a:ext cx="8001000" cy="4648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TCP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Header: What’s left?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40966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FF6600"/>
                </a:solidFill>
                <a:latin typeface="Arial" charset="0"/>
              </a:rPr>
              <a:t>Source port</a:t>
            </a:r>
          </a:p>
        </p:txBody>
      </p:sp>
      <p:sp>
        <p:nvSpPr>
          <p:cNvPr id="40967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8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40969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0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87806" cy="40011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40971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50649" cy="40011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Acknowledgment</a:t>
            </a:r>
          </a:p>
        </p:txBody>
      </p:sp>
      <p:sp>
        <p:nvSpPr>
          <p:cNvPr id="40973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5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40976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 err="1">
                <a:solidFill>
                  <a:srgbClr val="FF6600"/>
                </a:solidFill>
                <a:latin typeface="Arial" charset="0"/>
              </a:rPr>
              <a:t>HdrLen</a:t>
            </a:r>
            <a:endParaRPr lang="en-US" b="0" dirty="0">
              <a:solidFill>
                <a:srgbClr val="FF6600"/>
              </a:solidFill>
              <a:latin typeface="Arial" charset="0"/>
            </a:endParaRPr>
          </a:p>
        </p:txBody>
      </p:sp>
      <p:sp>
        <p:nvSpPr>
          <p:cNvPr id="40977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8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9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40980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0</a:t>
            </a:r>
          </a:p>
        </p:txBody>
      </p:sp>
      <p:sp>
        <p:nvSpPr>
          <p:cNvPr id="40981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2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3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FF6600"/>
                </a:solidFill>
                <a:latin typeface="Arial" charset="0"/>
              </a:rPr>
              <a:t>Checksum</a:t>
            </a:r>
          </a:p>
        </p:txBody>
      </p:sp>
      <p:sp>
        <p:nvSpPr>
          <p:cNvPr id="40984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40985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6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40987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4" name="Text Box 27"/>
          <p:cNvSpPr txBox="1">
            <a:spLocks noChangeArrowheads="1"/>
          </p:cNvSpPr>
          <p:nvPr/>
        </p:nvSpPr>
        <p:spPr bwMode="auto">
          <a:xfrm>
            <a:off x="685800" y="2743200"/>
            <a:ext cx="22098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FF6600"/>
                </a:solidFill>
                <a:latin typeface="Arial" charset="0"/>
              </a:rPr>
              <a:t>Used with </a:t>
            </a:r>
            <a:r>
              <a:rPr lang="en-US" dirty="0">
                <a:solidFill>
                  <a:srgbClr val="FF6600"/>
                </a:solidFill>
                <a:latin typeface="Arial" charset="0"/>
              </a:rPr>
              <a:t>URG</a:t>
            </a:r>
            <a:r>
              <a:rPr lang="en-US" b="0" dirty="0">
                <a:solidFill>
                  <a:srgbClr val="FF6600"/>
                </a:solidFill>
                <a:latin typeface="Arial" charset="0"/>
              </a:rPr>
              <a:t> flag to indicate urgent </a:t>
            </a:r>
            <a:r>
              <a:rPr lang="en-US" b="0" dirty="0" smtClean="0">
                <a:solidFill>
                  <a:srgbClr val="FF6600"/>
                </a:solidFill>
                <a:latin typeface="Arial" charset="0"/>
              </a:rPr>
              <a:t>data</a:t>
            </a:r>
            <a:endParaRPr lang="en-US" b="0" dirty="0">
              <a:solidFill>
                <a:srgbClr val="FF6600"/>
              </a:solidFill>
              <a:latin typeface="Arial" charset="0"/>
            </a:endParaRPr>
          </a:p>
        </p:txBody>
      </p:sp>
      <p:sp>
        <p:nvSpPr>
          <p:cNvPr id="38" name="Oval 28"/>
          <p:cNvSpPr>
            <a:spLocks noChangeArrowheads="1"/>
          </p:cNvSpPr>
          <p:nvPr/>
        </p:nvSpPr>
        <p:spPr bwMode="auto">
          <a:xfrm>
            <a:off x="5791200" y="3733800"/>
            <a:ext cx="2438400" cy="685800"/>
          </a:xfrm>
          <a:prstGeom prst="ellips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cxnSp>
        <p:nvCxnSpPr>
          <p:cNvPr id="39" name="AutoShape 29"/>
          <p:cNvCxnSpPr>
            <a:cxnSpLocks noChangeShapeType="1"/>
            <a:stCxn id="34" idx="3"/>
            <a:endCxn id="38" idx="2"/>
          </p:cNvCxnSpPr>
          <p:nvPr/>
        </p:nvCxnSpPr>
        <p:spPr bwMode="auto">
          <a:xfrm>
            <a:off x="2895600" y="3251032"/>
            <a:ext cx="2895600" cy="825668"/>
          </a:xfrm>
          <a:prstGeom prst="straightConnector1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243433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819400"/>
            <a:ext cx="4044823" cy="3616324"/>
          </a:xfrm>
        </p:spPr>
        <p:txBody>
          <a:bodyPr/>
          <a:lstStyle/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1800" dirty="0" smtClean="0">
              <a:solidFill>
                <a:srgbClr val="7F7F7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2819400"/>
            <a:ext cx="67818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800" b="0" dirty="0" smtClean="0">
                <a:latin typeface="+mn-lt"/>
              </a:rPr>
              <a:t>Assignment 3 Due: </a:t>
            </a:r>
            <a:r>
              <a:rPr lang="en-US" sz="2800" b="0" dirty="0">
                <a:latin typeface="+mn-lt"/>
              </a:rPr>
              <a:t>4</a:t>
            </a:r>
            <a:r>
              <a:rPr lang="en-US" sz="2800" b="0" dirty="0" smtClean="0">
                <a:latin typeface="+mn-lt"/>
              </a:rPr>
              <a:t>/22 </a:t>
            </a:r>
          </a:p>
          <a:p>
            <a:pPr marL="342900" indent="-342900" algn="l">
              <a:buFont typeface="Arial"/>
              <a:buChar char="•"/>
            </a:pPr>
            <a:r>
              <a:rPr lang="en-US" sz="2800" b="0" dirty="0" smtClean="0">
                <a:latin typeface="+mn-lt"/>
              </a:rPr>
              <a:t>Sample Files: online </a:t>
            </a:r>
          </a:p>
          <a:p>
            <a:pPr algn="l"/>
            <a:endParaRPr lang="en-US" sz="2800" b="0" dirty="0">
              <a:latin typeface="+mn-lt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2800" b="0" dirty="0">
                <a:latin typeface="+mn-lt"/>
              </a:rPr>
              <a:t>Quiz </a:t>
            </a:r>
            <a:r>
              <a:rPr lang="en-US" sz="2800" b="0" dirty="0" smtClean="0">
                <a:latin typeface="+mn-lt"/>
              </a:rPr>
              <a:t>3: </a:t>
            </a:r>
            <a:r>
              <a:rPr lang="en-US" sz="2800" b="0" dirty="0">
                <a:latin typeface="+mn-lt"/>
              </a:rPr>
              <a:t>Friday 4/15 </a:t>
            </a:r>
            <a:endParaRPr lang="en-US" sz="2800" b="0" dirty="0" smtClean="0">
              <a:latin typeface="+mn-lt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2800" b="0" dirty="0" smtClean="0">
                <a:latin typeface="+mn-lt"/>
              </a:rPr>
              <a:t>4/15: Review output sample files </a:t>
            </a:r>
            <a:endParaRPr lang="en-US" sz="2800" b="0" dirty="0">
              <a:latin typeface="+mn-lt"/>
            </a:endParaRPr>
          </a:p>
          <a:p>
            <a:pPr algn="l"/>
            <a:endParaRPr lang="en-US" sz="2400" b="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1676400"/>
            <a:ext cx="58657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800" b="0" dirty="0" smtClean="0">
                <a:latin typeface="+mn-lt"/>
              </a:rPr>
              <a:t>Assignment 2 grades on BB</a:t>
            </a:r>
          </a:p>
          <a:p>
            <a:pPr marL="342900" indent="-342900" algn="l">
              <a:buFont typeface="Arial"/>
              <a:buChar char="•"/>
            </a:pPr>
            <a:r>
              <a:rPr lang="en-US" sz="2800" b="0" dirty="0" smtClean="0">
                <a:latin typeface="+mn-lt"/>
              </a:rPr>
              <a:t>Resolve with appointments Hours</a:t>
            </a:r>
            <a:endParaRPr lang="en-US" sz="2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8291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866" name="Rectangle 2"/>
          <p:cNvSpPr>
            <a:spLocks noChangeArrowheads="1"/>
          </p:cNvSpPr>
          <p:nvPr/>
        </p:nvSpPr>
        <p:spPr bwMode="auto">
          <a:xfrm>
            <a:off x="615950" y="1508125"/>
            <a:ext cx="8001000" cy="4648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TCP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Header: What’s left?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40966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FF6600"/>
                </a:solidFill>
                <a:latin typeface="Arial" charset="0"/>
              </a:rPr>
              <a:t>Source port</a:t>
            </a:r>
          </a:p>
        </p:txBody>
      </p:sp>
      <p:sp>
        <p:nvSpPr>
          <p:cNvPr id="40967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8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40969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0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87806" cy="40011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40971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50649" cy="40011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FF6600"/>
                </a:solidFill>
                <a:latin typeface="Arial" charset="0"/>
              </a:rPr>
              <a:t>Acknowledgment</a:t>
            </a:r>
          </a:p>
        </p:txBody>
      </p:sp>
      <p:sp>
        <p:nvSpPr>
          <p:cNvPr id="40973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5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51926" cy="40011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FF66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40976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 err="1">
                <a:solidFill>
                  <a:srgbClr val="FF6600"/>
                </a:solidFill>
                <a:latin typeface="Arial" charset="0"/>
              </a:rPr>
              <a:t>HdrLen</a:t>
            </a:r>
            <a:endParaRPr lang="en-US" b="0" dirty="0">
              <a:solidFill>
                <a:srgbClr val="FF6600"/>
              </a:solidFill>
              <a:latin typeface="Arial" charset="0"/>
            </a:endParaRPr>
          </a:p>
        </p:txBody>
      </p:sp>
      <p:sp>
        <p:nvSpPr>
          <p:cNvPr id="40977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8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9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40980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0</a:t>
            </a:r>
          </a:p>
        </p:txBody>
      </p:sp>
      <p:sp>
        <p:nvSpPr>
          <p:cNvPr id="40981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2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3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FF6600"/>
                </a:solidFill>
                <a:latin typeface="Arial" charset="0"/>
              </a:rPr>
              <a:t>Checksum</a:t>
            </a:r>
          </a:p>
        </p:txBody>
      </p:sp>
      <p:sp>
        <p:nvSpPr>
          <p:cNvPr id="40984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813317" cy="40011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40985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6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40987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4724400" y="3200400"/>
            <a:ext cx="1143000" cy="685800"/>
          </a:xfrm>
          <a:prstGeom prst="ellips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55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600" dirty="0" smtClean="0">
                <a:latin typeface="Helvetica" charset="0"/>
                <a:ea typeface="ＭＳ Ｐゴシック" charset="0"/>
                <a:cs typeface="ＭＳ Ｐゴシック" charset="0"/>
              </a:rPr>
              <a:t>TCP Connection Establishment</a:t>
            </a:r>
            <a:r>
              <a:rPr lang="en-US" sz="3600" dirty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3600" dirty="0" smtClean="0">
                <a:latin typeface="Helvetica" charset="0"/>
                <a:ea typeface="ＭＳ Ｐゴシック" charset="0"/>
                <a:cs typeface="ＭＳ Ｐゴシック" charset="0"/>
              </a:rPr>
              <a:t>and Initial Sequence Numbers</a:t>
            </a:r>
            <a:endParaRPr lang="en-US" sz="36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50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Initial Sequence Number (ISN)</a:t>
            </a:r>
          </a:p>
        </p:txBody>
      </p:sp>
      <p:sp>
        <p:nvSpPr>
          <p:cNvPr id="953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Sequence number for the very first byte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E.g., Why not just use ISN = 0?</a:t>
            </a:r>
          </a:p>
          <a:p>
            <a:r>
              <a:rPr lang="en-US" dirty="0">
                <a:latin typeface="Arial" charset="0"/>
                <a:cs typeface="Arial" charset="0"/>
              </a:rPr>
              <a:t>Practical issue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IP addresses and port #s uniquely identify a connection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Eventually, though, these port #s do get </a:t>
            </a:r>
            <a:r>
              <a:rPr lang="en-US" dirty="0">
                <a:solidFill>
                  <a:srgbClr val="FF3300"/>
                </a:solidFill>
                <a:latin typeface="Arial" charset="0"/>
                <a:ea typeface="Arial" charset="0"/>
                <a:cs typeface="Arial" charset="0"/>
              </a:rPr>
              <a:t>used again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… small chance an old packet is </a:t>
            </a:r>
            <a:r>
              <a:rPr lang="en-US" dirty="0">
                <a:solidFill>
                  <a:srgbClr val="FF3300"/>
                </a:solidFill>
                <a:latin typeface="Arial" charset="0"/>
                <a:ea typeface="Arial" charset="0"/>
                <a:cs typeface="Arial" charset="0"/>
              </a:rPr>
              <a:t>still in flight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TCP </a:t>
            </a:r>
            <a:r>
              <a:rPr lang="en-US" dirty="0">
                <a:latin typeface="Arial" charset="0"/>
                <a:cs typeface="Arial" charset="0"/>
              </a:rPr>
              <a:t>therefore </a:t>
            </a:r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</a:rPr>
              <a:t>requires</a:t>
            </a:r>
            <a:r>
              <a:rPr lang="en-US" dirty="0">
                <a:latin typeface="Arial" charset="0"/>
                <a:cs typeface="Arial" charset="0"/>
              </a:rPr>
              <a:t> changing ISN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Set from 32-bit clock that ticks every 4 microseconds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… only wraps around once every 4.55 hours</a:t>
            </a:r>
          </a:p>
          <a:p>
            <a:r>
              <a:rPr lang="en-US" dirty="0">
                <a:latin typeface="Arial" charset="0"/>
                <a:cs typeface="Arial" charset="0"/>
              </a:rPr>
              <a:t>To establish a connection, hosts exchange </a:t>
            </a:r>
            <a:r>
              <a:rPr lang="en-US" dirty="0" smtClean="0">
                <a:latin typeface="Arial" charset="0"/>
                <a:cs typeface="Arial" charset="0"/>
              </a:rPr>
              <a:t>ISNs</a:t>
            </a:r>
          </a:p>
          <a:p>
            <a:pPr lvl="1"/>
            <a:r>
              <a:rPr lang="en-US" b="1" dirty="0" smtClean="0">
                <a:latin typeface="Arial" charset="0"/>
                <a:cs typeface="Arial" charset="0"/>
              </a:rPr>
              <a:t>How does this help?</a:t>
            </a:r>
            <a:endParaRPr lang="en-US" b="1" dirty="0">
              <a:latin typeface="Arial" charset="0"/>
              <a:cs typeface="Arial" charset="0"/>
            </a:endParaRPr>
          </a:p>
        </p:txBody>
      </p:sp>
      <p:sp>
        <p:nvSpPr>
          <p:cNvPr id="716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9FA6574-D45A-A544-A7EF-A99ACFD2993A}" type="slidenum">
              <a:rPr lang="en-US" sz="1400" b="0">
                <a:latin typeface="Times New Roman" charset="0"/>
              </a:rPr>
              <a:pPr eaLnBrk="1" hangingPunct="1"/>
              <a:t>22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078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4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Establishing a TCP Connection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4585697"/>
            <a:ext cx="8534400" cy="4835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  <a:cs typeface="Arial" charset="0"/>
              </a:rPr>
              <a:t>Three-way handshake to establish connection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Host A sends a </a:t>
            </a:r>
            <a:r>
              <a:rPr lang="en-US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SYN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(open;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synchronize sequence numbers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) to host B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Host B returns a SYN acknowledgment (</a:t>
            </a:r>
            <a:r>
              <a:rPr lang="en-US" b="1" dirty="0">
                <a:solidFill>
                  <a:srgbClr val="FF3300"/>
                </a:solidFill>
                <a:latin typeface="Arial" charset="0"/>
                <a:ea typeface="Arial" charset="0"/>
                <a:cs typeface="Arial" charset="0"/>
              </a:rPr>
              <a:t>SYN ACK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Host A sends an</a:t>
            </a: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ACK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to acknowledge the SYN ACK</a:t>
            </a:r>
          </a:p>
        </p:txBody>
      </p:sp>
      <p:sp>
        <p:nvSpPr>
          <p:cNvPr id="7577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D9A618B-F17F-634A-AA87-28E7D45A9C8A}" type="slidenum">
              <a:rPr lang="en-US" sz="1400" b="0">
                <a:latin typeface="Times New Roman" charset="0"/>
              </a:rPr>
              <a:pPr eaLnBrk="1" hangingPunct="1"/>
              <a:t>23</a:t>
            </a:fld>
            <a:endParaRPr lang="en-US" sz="1400" b="0">
              <a:latin typeface="Times New Roman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451100" y="1555750"/>
            <a:ext cx="1603375" cy="630238"/>
            <a:chOff x="1544" y="980"/>
            <a:chExt cx="1010" cy="397"/>
          </a:xfrm>
        </p:grpSpPr>
        <p:sp>
          <p:nvSpPr>
            <p:cNvPr id="75798" name="Line 5"/>
            <p:cNvSpPr>
              <a:spLocks noChangeShapeType="1"/>
            </p:cNvSpPr>
            <p:nvPr/>
          </p:nvSpPr>
          <p:spPr bwMode="auto">
            <a:xfrm rot="5400000" flipV="1">
              <a:off x="1958" y="782"/>
              <a:ext cx="181" cy="101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99" name="Text Box 6"/>
            <p:cNvSpPr txBox="1">
              <a:spLocks noChangeArrowheads="1"/>
            </p:cNvSpPr>
            <p:nvPr/>
          </p:nvSpPr>
          <p:spPr bwMode="auto">
            <a:xfrm rot="605430">
              <a:off x="1828" y="980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0000FF"/>
                  </a:solidFill>
                  <a:latin typeface="Times New Roman" charset="0"/>
                </a:rPr>
                <a:t>SYN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462213" y="2195513"/>
            <a:ext cx="1574800" cy="520700"/>
            <a:chOff x="1551" y="1383"/>
            <a:chExt cx="992" cy="328"/>
          </a:xfrm>
        </p:grpSpPr>
        <p:sp>
          <p:nvSpPr>
            <p:cNvPr id="75796" name="Line 8"/>
            <p:cNvSpPr>
              <a:spLocks noChangeShapeType="1"/>
            </p:cNvSpPr>
            <p:nvPr/>
          </p:nvSpPr>
          <p:spPr bwMode="auto">
            <a:xfrm rot="5400000">
              <a:off x="1952" y="1121"/>
              <a:ext cx="189" cy="9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97" name="Text Box 9"/>
            <p:cNvSpPr txBox="1">
              <a:spLocks noChangeArrowheads="1"/>
            </p:cNvSpPr>
            <p:nvPr/>
          </p:nvSpPr>
          <p:spPr bwMode="auto">
            <a:xfrm rot="10146980" flipH="1" flipV="1">
              <a:off x="1631" y="1383"/>
              <a:ext cx="8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FF3300"/>
                  </a:solidFill>
                  <a:latin typeface="Times New Roman" charset="0"/>
                </a:rPr>
                <a:t>SYN ACK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439988" y="2963863"/>
            <a:ext cx="1600200" cy="501650"/>
            <a:chOff x="1537" y="1867"/>
            <a:chExt cx="1008" cy="316"/>
          </a:xfrm>
        </p:grpSpPr>
        <p:sp>
          <p:nvSpPr>
            <p:cNvPr id="75794" name="Line 11"/>
            <p:cNvSpPr>
              <a:spLocks noChangeShapeType="1"/>
            </p:cNvSpPr>
            <p:nvPr/>
          </p:nvSpPr>
          <p:spPr bwMode="auto">
            <a:xfrm rot="5400000" flipV="1">
              <a:off x="1897" y="1535"/>
              <a:ext cx="288" cy="1008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95" name="Text Box 12"/>
            <p:cNvSpPr txBox="1">
              <a:spLocks noChangeArrowheads="1"/>
            </p:cNvSpPr>
            <p:nvPr/>
          </p:nvSpPr>
          <p:spPr bwMode="auto">
            <a:xfrm rot="1044999">
              <a:off x="1963" y="1867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0000FF"/>
                  </a:solidFill>
                  <a:latin typeface="Times New Roman" charset="0"/>
                </a:rPr>
                <a:t>ACK</a:t>
              </a:r>
            </a:p>
          </p:txBody>
        </p:sp>
      </p:grpSp>
      <p:sp>
        <p:nvSpPr>
          <p:cNvPr id="75784" name="Line 13"/>
          <p:cNvSpPr>
            <a:spLocks noChangeShapeType="1"/>
          </p:cNvSpPr>
          <p:nvPr/>
        </p:nvSpPr>
        <p:spPr bwMode="auto">
          <a:xfrm rot="16200000" flipH="1">
            <a:off x="2599531" y="3132932"/>
            <a:ext cx="2890837" cy="63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5" name="Line 14"/>
          <p:cNvSpPr>
            <a:spLocks noChangeShapeType="1"/>
          </p:cNvSpPr>
          <p:nvPr/>
        </p:nvSpPr>
        <p:spPr bwMode="auto">
          <a:xfrm rot="5400000">
            <a:off x="1048544" y="3093244"/>
            <a:ext cx="2797175" cy="2381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6" name="Text Box 15"/>
          <p:cNvSpPr txBox="1">
            <a:spLocks noChangeArrowheads="1"/>
          </p:cNvSpPr>
          <p:nvPr/>
        </p:nvSpPr>
        <p:spPr bwMode="auto">
          <a:xfrm>
            <a:off x="2274888" y="123983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solidFill>
                  <a:srgbClr val="0000FF"/>
                </a:solidFill>
                <a:latin typeface="Times New Roman" charset="0"/>
              </a:rPr>
              <a:t>A</a:t>
            </a:r>
          </a:p>
        </p:txBody>
      </p:sp>
      <p:sp>
        <p:nvSpPr>
          <p:cNvPr id="75787" name="Text Box 16"/>
          <p:cNvSpPr txBox="1">
            <a:spLocks noChangeArrowheads="1"/>
          </p:cNvSpPr>
          <p:nvPr/>
        </p:nvSpPr>
        <p:spPr bwMode="auto">
          <a:xfrm>
            <a:off x="3841750" y="1201738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solidFill>
                  <a:srgbClr val="FF3300"/>
                </a:solidFill>
                <a:latin typeface="Times New Roman" charset="0"/>
              </a:rPr>
              <a:t>B</a:t>
            </a: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2444750" y="3384550"/>
            <a:ext cx="1627188" cy="966788"/>
            <a:chOff x="1540" y="2132"/>
            <a:chExt cx="1025" cy="609"/>
          </a:xfrm>
        </p:grpSpPr>
        <p:sp>
          <p:nvSpPr>
            <p:cNvPr id="75790" name="Line 18"/>
            <p:cNvSpPr>
              <a:spLocks noChangeShapeType="1"/>
            </p:cNvSpPr>
            <p:nvPr/>
          </p:nvSpPr>
          <p:spPr bwMode="auto">
            <a:xfrm rot="5400000" flipV="1">
              <a:off x="1896" y="1874"/>
              <a:ext cx="296" cy="1007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91" name="Text Box 19"/>
            <p:cNvSpPr txBox="1">
              <a:spLocks noChangeArrowheads="1"/>
            </p:cNvSpPr>
            <p:nvPr/>
          </p:nvSpPr>
          <p:spPr bwMode="auto">
            <a:xfrm rot="1003808">
              <a:off x="1829" y="2132"/>
              <a:ext cx="4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0000FF"/>
                  </a:solidFill>
                  <a:latin typeface="Times New Roman" charset="0"/>
                </a:rPr>
                <a:t>Data</a:t>
              </a:r>
            </a:p>
          </p:txBody>
        </p:sp>
        <p:sp>
          <p:nvSpPr>
            <p:cNvPr id="75792" name="Line 20"/>
            <p:cNvSpPr>
              <a:spLocks noChangeShapeType="1"/>
            </p:cNvSpPr>
            <p:nvPr/>
          </p:nvSpPr>
          <p:spPr bwMode="auto">
            <a:xfrm rot="5400000" flipV="1">
              <a:off x="1914" y="2089"/>
              <a:ext cx="296" cy="1007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93" name="Text Box 21"/>
            <p:cNvSpPr txBox="1">
              <a:spLocks noChangeArrowheads="1"/>
            </p:cNvSpPr>
            <p:nvPr/>
          </p:nvSpPr>
          <p:spPr bwMode="auto">
            <a:xfrm rot="1003808">
              <a:off x="1847" y="2347"/>
              <a:ext cx="4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0000FF"/>
                  </a:solidFill>
                  <a:latin typeface="Times New Roman" charset="0"/>
                </a:rPr>
                <a:t>Data</a:t>
              </a:r>
            </a:p>
          </p:txBody>
        </p:sp>
      </p:grpSp>
      <p:sp>
        <p:nvSpPr>
          <p:cNvPr id="957462" name="Text Box 22"/>
          <p:cNvSpPr txBox="1">
            <a:spLocks noChangeArrowheads="1"/>
          </p:cNvSpPr>
          <p:nvPr/>
        </p:nvSpPr>
        <p:spPr bwMode="auto">
          <a:xfrm>
            <a:off x="5148263" y="2122488"/>
            <a:ext cx="2535237" cy="118745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 dirty="0">
                <a:latin typeface="Helvetica" charset="0"/>
              </a:rPr>
              <a:t>Each host tells its ISN to the other host.</a:t>
            </a:r>
          </a:p>
        </p:txBody>
      </p:sp>
    </p:spTree>
    <p:extLst>
      <p:ext uri="{BB962C8B-B14F-4D97-AF65-F5344CB8AC3E}">
        <p14:creationId xmlns:p14="http://schemas.microsoft.com/office/powerpoint/2010/main" val="4264679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  <p:bldP spid="95746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 Header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78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3FCEA1D-1A29-054F-BF7E-8E5FD3A78E4D}" type="slidenum">
              <a:rPr lang="en-US" sz="1400" b="0">
                <a:latin typeface="Times New Roman" charset="0"/>
              </a:rPr>
              <a:pPr eaLnBrk="1" hangingPunct="1"/>
              <a:t>24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959490" name="Rectangle 2"/>
          <p:cNvSpPr>
            <a:spLocks noChangeArrowheads="1"/>
          </p:cNvSpPr>
          <p:nvPr/>
        </p:nvSpPr>
        <p:spPr bwMode="auto">
          <a:xfrm>
            <a:off x="609600" y="1524000"/>
            <a:ext cx="8001000" cy="4648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7782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Source port</a:t>
            </a:r>
          </a:p>
        </p:txBody>
      </p:sp>
      <p:sp>
        <p:nvSpPr>
          <p:cNvPr id="7783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7783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7783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1772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Acknowledgment</a:t>
            </a:r>
          </a:p>
        </p:txBody>
      </p:sp>
      <p:sp>
        <p:nvSpPr>
          <p:cNvPr id="7783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7784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HdrLen</a:t>
            </a:r>
          </a:p>
        </p:txBody>
      </p:sp>
      <p:sp>
        <p:nvSpPr>
          <p:cNvPr id="7784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7784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7784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4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4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Checksum</a:t>
            </a:r>
          </a:p>
        </p:txBody>
      </p:sp>
      <p:sp>
        <p:nvSpPr>
          <p:cNvPr id="7784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77849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50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7785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77852" name="Text Box 27"/>
          <p:cNvSpPr txBox="1">
            <a:spLocks noChangeArrowheads="1"/>
          </p:cNvSpPr>
          <p:nvPr/>
        </p:nvSpPr>
        <p:spPr bwMode="auto">
          <a:xfrm>
            <a:off x="685800" y="2667000"/>
            <a:ext cx="876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1"/>
                </a:solidFill>
                <a:latin typeface="Arial" charset="0"/>
              </a:rPr>
              <a:t>Flags:</a:t>
            </a:r>
          </a:p>
        </p:txBody>
      </p:sp>
      <p:sp>
        <p:nvSpPr>
          <p:cNvPr id="77853" name="Text Box 28"/>
          <p:cNvSpPr txBox="1">
            <a:spLocks noChangeArrowheads="1"/>
          </p:cNvSpPr>
          <p:nvPr/>
        </p:nvSpPr>
        <p:spPr bwMode="auto">
          <a:xfrm>
            <a:off x="1506538" y="2740025"/>
            <a:ext cx="7493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u="sng">
                <a:solidFill>
                  <a:schemeClr val="accent1"/>
                </a:solidFill>
                <a:latin typeface="Arial" charset="0"/>
              </a:rPr>
              <a:t>SYN</a:t>
            </a:r>
            <a:endParaRPr lang="en-US">
              <a:solidFill>
                <a:schemeClr val="accent1"/>
              </a:solidFill>
              <a:latin typeface="Arial" charset="0"/>
            </a:endParaRPr>
          </a:p>
          <a:p>
            <a:pPr algn="l"/>
            <a:r>
              <a:rPr lang="en-US" u="sng">
                <a:solidFill>
                  <a:schemeClr val="accent1"/>
                </a:solidFill>
                <a:latin typeface="Arial" charset="0"/>
              </a:rPr>
              <a:t>ACK</a:t>
            </a:r>
            <a:endParaRPr lang="en-US">
              <a:solidFill>
                <a:schemeClr val="accent1"/>
              </a:solidFill>
              <a:latin typeface="Arial" charset="0"/>
            </a:endParaRPr>
          </a:p>
          <a:p>
            <a:pPr algn="l"/>
            <a:r>
              <a:rPr lang="en-US" b="0">
                <a:solidFill>
                  <a:schemeClr val="accent1"/>
                </a:solidFill>
                <a:latin typeface="Arial" charset="0"/>
              </a:rPr>
              <a:t>FIN</a:t>
            </a:r>
          </a:p>
          <a:p>
            <a:pPr algn="l"/>
            <a:r>
              <a:rPr lang="en-US" b="0">
                <a:solidFill>
                  <a:schemeClr val="accent1"/>
                </a:solidFill>
                <a:latin typeface="Arial" charset="0"/>
              </a:rPr>
              <a:t>RST</a:t>
            </a:r>
          </a:p>
          <a:p>
            <a:pPr algn="l"/>
            <a:r>
              <a:rPr lang="en-US" b="0">
                <a:solidFill>
                  <a:schemeClr val="accent1"/>
                </a:solidFill>
                <a:latin typeface="Arial" charset="0"/>
              </a:rPr>
              <a:t>PSH</a:t>
            </a:r>
          </a:p>
          <a:p>
            <a:pPr algn="l"/>
            <a:r>
              <a:rPr lang="en-US" b="0">
                <a:solidFill>
                  <a:schemeClr val="accent1"/>
                </a:solidFill>
                <a:latin typeface="Arial" charset="0"/>
              </a:rPr>
              <a:t>URG</a:t>
            </a:r>
            <a:endParaRPr lang="en-US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77854" name="Oval 29"/>
          <p:cNvSpPr>
            <a:spLocks noChangeArrowheads="1"/>
          </p:cNvSpPr>
          <p:nvPr/>
        </p:nvSpPr>
        <p:spPr bwMode="auto">
          <a:xfrm>
            <a:off x="4648200" y="3276600"/>
            <a:ext cx="1219200" cy="533400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7855" name="AutoShape 30"/>
          <p:cNvCxnSpPr>
            <a:cxnSpLocks noChangeShapeType="1"/>
            <a:stCxn id="77853" idx="3"/>
            <a:endCxn id="77854" idx="2"/>
          </p:cNvCxnSpPr>
          <p:nvPr/>
        </p:nvCxnSpPr>
        <p:spPr bwMode="auto">
          <a:xfrm flipV="1">
            <a:off x="2255838" y="3543300"/>
            <a:ext cx="2379662" cy="157163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856" name="Text Box 31"/>
          <p:cNvSpPr txBox="1">
            <a:spLocks noChangeArrowheads="1"/>
          </p:cNvSpPr>
          <p:nvPr/>
        </p:nvSpPr>
        <p:spPr bwMode="auto">
          <a:xfrm>
            <a:off x="685800" y="6248400"/>
            <a:ext cx="543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latin typeface="Arial" charset="0"/>
              </a:rPr>
              <a:t>See /usr/include/netinet/tcp.h on Unix Systems</a:t>
            </a:r>
          </a:p>
        </p:txBody>
      </p:sp>
    </p:spTree>
    <p:extLst>
      <p:ext uri="{BB962C8B-B14F-4D97-AF65-F5344CB8AC3E}">
        <p14:creationId xmlns:p14="http://schemas.microsoft.com/office/powerpoint/2010/main" val="55081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Step 1: A</a:t>
            </a:r>
            <a:r>
              <a:rPr lang="ja-JP" altLang="en-US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 Initial SYN Packet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98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262D3C-8267-0642-9857-2EA2259C8F56}" type="slidenum">
              <a:rPr lang="en-US" sz="1400" b="0">
                <a:latin typeface="Times New Roman" charset="0"/>
              </a:rPr>
              <a:pPr eaLnBrk="1" hangingPunct="1"/>
              <a:t>25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961539" name="Rectangle 3"/>
          <p:cNvSpPr>
            <a:spLocks noChangeArrowheads="1"/>
          </p:cNvSpPr>
          <p:nvPr/>
        </p:nvSpPr>
        <p:spPr bwMode="auto">
          <a:xfrm>
            <a:off x="609600" y="1447800"/>
            <a:ext cx="8001000" cy="4648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79877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0445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3300"/>
                </a:solidFill>
                <a:latin typeface="Arial" charset="0"/>
              </a:rPr>
              <a:t>A</a:t>
            </a:r>
            <a:r>
              <a:rPr lang="ja-JP" altLang="en-US" b="0">
                <a:solidFill>
                  <a:srgbClr val="FF3300"/>
                </a:solidFill>
                <a:latin typeface="Arial" charset="0"/>
              </a:rPr>
              <a:t>’</a:t>
            </a:r>
            <a:r>
              <a:rPr lang="en-US" b="0">
                <a:solidFill>
                  <a:srgbClr val="FF3300"/>
                </a:solidFill>
                <a:latin typeface="Arial" charset="0"/>
              </a:rPr>
              <a:t>s port</a:t>
            </a:r>
          </a:p>
        </p:txBody>
      </p:sp>
      <p:sp>
        <p:nvSpPr>
          <p:cNvPr id="79879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0" name="Text Box 7"/>
          <p:cNvSpPr txBox="1">
            <a:spLocks noChangeArrowheads="1"/>
          </p:cNvSpPr>
          <p:nvPr/>
        </p:nvSpPr>
        <p:spPr bwMode="auto">
          <a:xfrm>
            <a:off x="6446838" y="1874838"/>
            <a:ext cx="10445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3300"/>
                </a:solidFill>
                <a:latin typeface="Arial" charset="0"/>
              </a:rPr>
              <a:t>B</a:t>
            </a:r>
            <a:r>
              <a:rPr lang="ja-JP" altLang="en-US" b="0">
                <a:solidFill>
                  <a:srgbClr val="FF3300"/>
                </a:solidFill>
                <a:latin typeface="Arial" charset="0"/>
              </a:rPr>
              <a:t>’</a:t>
            </a:r>
            <a:r>
              <a:rPr lang="en-US" b="0">
                <a:solidFill>
                  <a:srgbClr val="FF3300"/>
                </a:solidFill>
                <a:latin typeface="Arial" charset="0"/>
              </a:rPr>
              <a:t>s port</a:t>
            </a:r>
          </a:p>
        </p:txBody>
      </p:sp>
      <p:sp>
        <p:nvSpPr>
          <p:cNvPr id="79881" name="Rectangle 8"/>
          <p:cNvSpPr>
            <a:spLocks noChangeArrowheads="1"/>
          </p:cNvSpPr>
          <p:nvPr/>
        </p:nvSpPr>
        <p:spPr bwMode="auto">
          <a:xfrm>
            <a:off x="3343275" y="23622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2" name="Text Box 9"/>
          <p:cNvSpPr txBox="1">
            <a:spLocks noChangeArrowheads="1"/>
          </p:cNvSpPr>
          <p:nvPr/>
        </p:nvSpPr>
        <p:spPr bwMode="auto">
          <a:xfrm>
            <a:off x="4178300" y="2408238"/>
            <a:ext cx="3389313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3300"/>
                </a:solidFill>
                <a:latin typeface="Arial" charset="0"/>
              </a:rPr>
              <a:t>A</a:t>
            </a:r>
            <a:r>
              <a:rPr lang="ja-JP" altLang="en-US" b="0">
                <a:solidFill>
                  <a:srgbClr val="FF3300"/>
                </a:solidFill>
                <a:latin typeface="Arial" charset="0"/>
              </a:rPr>
              <a:t>’</a:t>
            </a:r>
            <a:r>
              <a:rPr lang="en-US" b="0">
                <a:solidFill>
                  <a:srgbClr val="FF3300"/>
                </a:solidFill>
                <a:latin typeface="Arial" charset="0"/>
              </a:rPr>
              <a:t>s Initial Sequence Number</a:t>
            </a:r>
          </a:p>
        </p:txBody>
      </p:sp>
      <p:sp>
        <p:nvSpPr>
          <p:cNvPr id="79883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4" name="Text Box 11"/>
          <p:cNvSpPr txBox="1">
            <a:spLocks noChangeArrowheads="1"/>
          </p:cNvSpPr>
          <p:nvPr/>
        </p:nvSpPr>
        <p:spPr bwMode="auto">
          <a:xfrm>
            <a:off x="4114800" y="2895600"/>
            <a:ext cx="350202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3300"/>
                </a:solidFill>
                <a:latin typeface="Arial" charset="0"/>
              </a:rPr>
              <a:t>(Irrelevant since ACK not set)</a:t>
            </a:r>
            <a:endParaRPr lang="en-US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9885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6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7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79888" name="Text Box 15"/>
          <p:cNvSpPr txBox="1">
            <a:spLocks noChangeArrowheads="1"/>
          </p:cNvSpPr>
          <p:nvPr/>
        </p:nvSpPr>
        <p:spPr bwMode="auto">
          <a:xfrm>
            <a:off x="3352800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3300"/>
                </a:solidFill>
                <a:latin typeface="Arial" charset="0"/>
              </a:rPr>
              <a:t>5=20B</a:t>
            </a:r>
          </a:p>
        </p:txBody>
      </p:sp>
      <p:sp>
        <p:nvSpPr>
          <p:cNvPr id="79889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0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1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1"/>
                </a:solidFill>
                <a:latin typeface="Arial" charset="0"/>
              </a:rPr>
              <a:t>Flags</a:t>
            </a:r>
            <a:endParaRPr lang="en-US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9892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79893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94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95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Checksum</a:t>
            </a:r>
          </a:p>
        </p:txBody>
      </p:sp>
      <p:sp>
        <p:nvSpPr>
          <p:cNvPr id="79896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79897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98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79899" name="Text Box 26"/>
          <p:cNvSpPr txBox="1">
            <a:spLocks noChangeArrowheads="1"/>
          </p:cNvSpPr>
          <p:nvPr/>
        </p:nvSpPr>
        <p:spPr bwMode="auto">
          <a:xfrm>
            <a:off x="652463" y="2705100"/>
            <a:ext cx="876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Flags:</a:t>
            </a:r>
          </a:p>
        </p:txBody>
      </p:sp>
      <p:sp>
        <p:nvSpPr>
          <p:cNvPr id="79900" name="Text Box 27"/>
          <p:cNvSpPr txBox="1">
            <a:spLocks noChangeArrowheads="1"/>
          </p:cNvSpPr>
          <p:nvPr/>
        </p:nvSpPr>
        <p:spPr bwMode="auto">
          <a:xfrm>
            <a:off x="1506538" y="2740025"/>
            <a:ext cx="7493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3300"/>
                </a:solidFill>
                <a:latin typeface="Arial" charset="0"/>
              </a:rPr>
              <a:t>SYN</a:t>
            </a:r>
          </a:p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ACK</a:t>
            </a:r>
          </a:p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FIN</a:t>
            </a:r>
          </a:p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RST</a:t>
            </a:r>
          </a:p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PSH</a:t>
            </a:r>
          </a:p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</a:t>
            </a:r>
          </a:p>
        </p:txBody>
      </p:sp>
      <p:sp>
        <p:nvSpPr>
          <p:cNvPr id="79901" name="Text Box 28"/>
          <p:cNvSpPr txBox="1">
            <a:spLocks noChangeArrowheads="1"/>
          </p:cNvSpPr>
          <p:nvPr/>
        </p:nvSpPr>
        <p:spPr bwMode="auto">
          <a:xfrm>
            <a:off x="1957388" y="5349875"/>
            <a:ext cx="5095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FF3300"/>
                </a:solidFill>
                <a:latin typeface="Helvetica" charset="0"/>
              </a:rPr>
              <a:t>A tells B it wants to open a connection…</a:t>
            </a:r>
          </a:p>
        </p:txBody>
      </p:sp>
      <p:sp>
        <p:nvSpPr>
          <p:cNvPr id="79902" name="Oval 29"/>
          <p:cNvSpPr>
            <a:spLocks noChangeArrowheads="1"/>
          </p:cNvSpPr>
          <p:nvPr/>
        </p:nvSpPr>
        <p:spPr bwMode="auto">
          <a:xfrm>
            <a:off x="4648200" y="3276600"/>
            <a:ext cx="1219200" cy="533400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9903" name="AutoShape 30"/>
          <p:cNvCxnSpPr>
            <a:cxnSpLocks noChangeShapeType="1"/>
            <a:stCxn id="79904" idx="6"/>
            <a:endCxn id="79902" idx="2"/>
          </p:cNvCxnSpPr>
          <p:nvPr/>
        </p:nvCxnSpPr>
        <p:spPr bwMode="auto">
          <a:xfrm>
            <a:off x="2374900" y="2933700"/>
            <a:ext cx="2260600" cy="6096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904" name="Oval 31"/>
          <p:cNvSpPr>
            <a:spLocks noChangeArrowheads="1"/>
          </p:cNvSpPr>
          <p:nvPr/>
        </p:nvSpPr>
        <p:spPr bwMode="auto">
          <a:xfrm>
            <a:off x="1447800" y="2743200"/>
            <a:ext cx="914400" cy="381000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05" name="Oval 32"/>
          <p:cNvSpPr>
            <a:spLocks noChangeArrowheads="1"/>
          </p:cNvSpPr>
          <p:nvPr/>
        </p:nvSpPr>
        <p:spPr bwMode="auto">
          <a:xfrm>
            <a:off x="3124200" y="3276600"/>
            <a:ext cx="1219200" cy="533400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06" name="Line 33"/>
          <p:cNvSpPr>
            <a:spLocks noChangeShapeType="1"/>
          </p:cNvSpPr>
          <p:nvPr/>
        </p:nvSpPr>
        <p:spPr bwMode="auto">
          <a:xfrm>
            <a:off x="3352800" y="4343400"/>
            <a:ext cx="4876800" cy="4572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07" name="Line 34"/>
          <p:cNvSpPr>
            <a:spLocks noChangeShapeType="1"/>
          </p:cNvSpPr>
          <p:nvPr/>
        </p:nvSpPr>
        <p:spPr bwMode="auto">
          <a:xfrm flipV="1">
            <a:off x="3352800" y="4343400"/>
            <a:ext cx="4876800" cy="4572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9908" name="AutoShape 35"/>
          <p:cNvCxnSpPr>
            <a:cxnSpLocks noChangeShapeType="1"/>
            <a:stCxn id="79905" idx="4"/>
            <a:endCxn id="79906" idx="0"/>
          </p:cNvCxnSpPr>
          <p:nvPr/>
        </p:nvCxnSpPr>
        <p:spPr bwMode="auto">
          <a:xfrm flipH="1">
            <a:off x="3352800" y="3822700"/>
            <a:ext cx="381000" cy="5080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762537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Step 2: B</a:t>
            </a:r>
            <a:r>
              <a:rPr lang="ja-JP" altLang="en-US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 SYN-ACK Packet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19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10063E2-5204-EF4E-8AA6-4551502A7C0E}" type="slidenum">
              <a:rPr lang="en-US" sz="1400" b="0">
                <a:latin typeface="Times New Roman" charset="0"/>
              </a:rPr>
              <a:pPr eaLnBrk="1" hangingPunct="1"/>
              <a:t>26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963587" name="Rectangle 3"/>
          <p:cNvSpPr>
            <a:spLocks noChangeArrowheads="1"/>
          </p:cNvSpPr>
          <p:nvPr/>
        </p:nvSpPr>
        <p:spPr bwMode="auto">
          <a:xfrm>
            <a:off x="609600" y="1524000"/>
            <a:ext cx="8001000" cy="4648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81925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6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0445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3300"/>
                </a:solidFill>
                <a:latin typeface="Arial" charset="0"/>
              </a:rPr>
              <a:t>B</a:t>
            </a:r>
            <a:r>
              <a:rPr lang="ja-JP" altLang="en-US" b="0">
                <a:solidFill>
                  <a:srgbClr val="FF3300"/>
                </a:solidFill>
                <a:latin typeface="Arial" charset="0"/>
              </a:rPr>
              <a:t>’</a:t>
            </a:r>
            <a:r>
              <a:rPr lang="en-US" b="0">
                <a:solidFill>
                  <a:srgbClr val="FF3300"/>
                </a:solidFill>
                <a:latin typeface="Arial" charset="0"/>
              </a:rPr>
              <a:t>s port</a:t>
            </a:r>
          </a:p>
        </p:txBody>
      </p:sp>
      <p:sp>
        <p:nvSpPr>
          <p:cNvPr id="81927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8" name="Text Box 7"/>
          <p:cNvSpPr txBox="1">
            <a:spLocks noChangeArrowheads="1"/>
          </p:cNvSpPr>
          <p:nvPr/>
        </p:nvSpPr>
        <p:spPr bwMode="auto">
          <a:xfrm>
            <a:off x="6446838" y="1874838"/>
            <a:ext cx="10445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3300"/>
                </a:solidFill>
                <a:latin typeface="Arial" charset="0"/>
              </a:rPr>
              <a:t>A</a:t>
            </a:r>
            <a:r>
              <a:rPr lang="ja-JP" altLang="en-US" b="0">
                <a:solidFill>
                  <a:srgbClr val="FF3300"/>
                </a:solidFill>
                <a:latin typeface="Arial" charset="0"/>
              </a:rPr>
              <a:t>’</a:t>
            </a:r>
            <a:r>
              <a:rPr lang="en-US" b="0">
                <a:solidFill>
                  <a:srgbClr val="FF3300"/>
                </a:solidFill>
                <a:latin typeface="Arial" charset="0"/>
              </a:rPr>
              <a:t>s port</a:t>
            </a:r>
          </a:p>
        </p:txBody>
      </p:sp>
      <p:sp>
        <p:nvSpPr>
          <p:cNvPr id="81929" name="Rectangle 8"/>
          <p:cNvSpPr>
            <a:spLocks noChangeArrowheads="1"/>
          </p:cNvSpPr>
          <p:nvPr/>
        </p:nvSpPr>
        <p:spPr bwMode="auto">
          <a:xfrm>
            <a:off x="3343275" y="23622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30" name="Text Box 9"/>
          <p:cNvSpPr txBox="1">
            <a:spLocks noChangeArrowheads="1"/>
          </p:cNvSpPr>
          <p:nvPr/>
        </p:nvSpPr>
        <p:spPr bwMode="auto">
          <a:xfrm>
            <a:off x="4178300" y="2408238"/>
            <a:ext cx="3389313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3300"/>
                </a:solidFill>
                <a:latin typeface="Arial" charset="0"/>
              </a:rPr>
              <a:t>B</a:t>
            </a:r>
            <a:r>
              <a:rPr lang="ja-JP" altLang="en-US" b="0">
                <a:solidFill>
                  <a:srgbClr val="FF3300"/>
                </a:solidFill>
                <a:latin typeface="Arial" charset="0"/>
              </a:rPr>
              <a:t>’</a:t>
            </a:r>
            <a:r>
              <a:rPr lang="en-US" b="0">
                <a:solidFill>
                  <a:srgbClr val="FF3300"/>
                </a:solidFill>
                <a:latin typeface="Arial" charset="0"/>
              </a:rPr>
              <a:t>s Initial Sequence Number</a:t>
            </a:r>
          </a:p>
        </p:txBody>
      </p:sp>
      <p:sp>
        <p:nvSpPr>
          <p:cNvPr id="81931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32" name="Text Box 11"/>
          <p:cNvSpPr txBox="1">
            <a:spLocks noChangeArrowheads="1"/>
          </p:cNvSpPr>
          <p:nvPr/>
        </p:nvSpPr>
        <p:spPr bwMode="auto">
          <a:xfrm>
            <a:off x="4495800" y="2895600"/>
            <a:ext cx="25908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FF3300"/>
                </a:solidFill>
                <a:latin typeface="Arial" charset="0"/>
              </a:rPr>
              <a:t>ACK = A</a:t>
            </a:r>
            <a:r>
              <a:rPr lang="ja-JP" altLang="en-US" b="0" dirty="0">
                <a:solidFill>
                  <a:srgbClr val="FF3300"/>
                </a:solidFill>
                <a:latin typeface="Arial" charset="0"/>
              </a:rPr>
              <a:t>’</a:t>
            </a:r>
            <a:r>
              <a:rPr lang="en-US" b="0" dirty="0">
                <a:solidFill>
                  <a:srgbClr val="FF3300"/>
                </a:solidFill>
                <a:latin typeface="Arial" charset="0"/>
              </a:rPr>
              <a:t>s ISN plus 1</a:t>
            </a:r>
          </a:p>
        </p:txBody>
      </p:sp>
      <p:sp>
        <p:nvSpPr>
          <p:cNvPr id="81933" name="Rectangle 12"/>
          <p:cNvSpPr>
            <a:spLocks noChangeArrowheads="1"/>
          </p:cNvSpPr>
          <p:nvPr/>
        </p:nvSpPr>
        <p:spPr bwMode="auto">
          <a:xfrm>
            <a:off x="3352800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34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35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81936" name="Text Box 15"/>
          <p:cNvSpPr txBox="1">
            <a:spLocks noChangeArrowheads="1"/>
          </p:cNvSpPr>
          <p:nvPr/>
        </p:nvSpPr>
        <p:spPr bwMode="auto">
          <a:xfrm>
            <a:off x="3573463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3300"/>
                </a:solidFill>
                <a:latin typeface="Arial" charset="0"/>
              </a:rPr>
              <a:t>20B</a:t>
            </a:r>
          </a:p>
        </p:txBody>
      </p:sp>
      <p:sp>
        <p:nvSpPr>
          <p:cNvPr id="81937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8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9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18415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endParaRPr lang="en-US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940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81941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42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43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Checksum</a:t>
            </a:r>
          </a:p>
        </p:txBody>
      </p:sp>
      <p:sp>
        <p:nvSpPr>
          <p:cNvPr id="81944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81945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46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81947" name="Text Box 26"/>
          <p:cNvSpPr txBox="1">
            <a:spLocks noChangeArrowheads="1"/>
          </p:cNvSpPr>
          <p:nvPr/>
        </p:nvSpPr>
        <p:spPr bwMode="auto">
          <a:xfrm>
            <a:off x="652463" y="2705100"/>
            <a:ext cx="876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Flags:</a:t>
            </a:r>
          </a:p>
        </p:txBody>
      </p:sp>
      <p:sp>
        <p:nvSpPr>
          <p:cNvPr id="81948" name="Text Box 27"/>
          <p:cNvSpPr txBox="1">
            <a:spLocks noChangeArrowheads="1"/>
          </p:cNvSpPr>
          <p:nvPr/>
        </p:nvSpPr>
        <p:spPr bwMode="auto">
          <a:xfrm>
            <a:off x="1506538" y="2740025"/>
            <a:ext cx="7493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3300"/>
                </a:solidFill>
                <a:latin typeface="Arial" charset="0"/>
              </a:rPr>
              <a:t>SYN</a:t>
            </a:r>
          </a:p>
          <a:p>
            <a:pPr algn="l"/>
            <a:r>
              <a:rPr lang="en-US" b="0">
                <a:solidFill>
                  <a:srgbClr val="FF3300"/>
                </a:solidFill>
                <a:latin typeface="Arial" charset="0"/>
              </a:rPr>
              <a:t>ACK</a:t>
            </a:r>
          </a:p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FIN</a:t>
            </a:r>
          </a:p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RST</a:t>
            </a:r>
          </a:p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PSH</a:t>
            </a:r>
          </a:p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</a:t>
            </a:r>
          </a:p>
        </p:txBody>
      </p:sp>
      <p:sp>
        <p:nvSpPr>
          <p:cNvPr id="81949" name="Text Box 28"/>
          <p:cNvSpPr txBox="1">
            <a:spLocks noChangeArrowheads="1"/>
          </p:cNvSpPr>
          <p:nvPr/>
        </p:nvSpPr>
        <p:spPr bwMode="auto">
          <a:xfrm>
            <a:off x="1079500" y="5349875"/>
            <a:ext cx="6875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FF3300"/>
                </a:solidFill>
                <a:latin typeface="Helvetica" charset="0"/>
              </a:rPr>
              <a:t>B tells A it accepts, and is ready to hear the next byte…</a:t>
            </a:r>
          </a:p>
        </p:txBody>
      </p:sp>
      <p:sp>
        <p:nvSpPr>
          <p:cNvPr id="81950" name="Text Box 29"/>
          <p:cNvSpPr txBox="1">
            <a:spLocks noChangeArrowheads="1"/>
          </p:cNvSpPr>
          <p:nvPr/>
        </p:nvSpPr>
        <p:spPr bwMode="auto">
          <a:xfrm>
            <a:off x="1173163" y="6219825"/>
            <a:ext cx="6804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FF3300"/>
                </a:solidFill>
                <a:latin typeface="Helvetica" charset="0"/>
              </a:rPr>
              <a:t>… upon receiving this packet, A can start sending data</a:t>
            </a:r>
          </a:p>
        </p:txBody>
      </p:sp>
      <p:sp>
        <p:nvSpPr>
          <p:cNvPr id="81951" name="Text Box 30"/>
          <p:cNvSpPr txBox="1">
            <a:spLocks noChangeArrowheads="1"/>
          </p:cNvSpPr>
          <p:nvPr/>
        </p:nvSpPr>
        <p:spPr bwMode="auto">
          <a:xfrm>
            <a:off x="4800600" y="3352800"/>
            <a:ext cx="804863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1"/>
                </a:solidFill>
                <a:latin typeface="Arial" charset="0"/>
              </a:rPr>
              <a:t>Flags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1447800" y="2743200"/>
            <a:ext cx="4343400" cy="1082675"/>
            <a:chOff x="912" y="1728"/>
            <a:chExt cx="2736" cy="682"/>
          </a:xfrm>
        </p:grpSpPr>
        <p:cxnSp>
          <p:nvCxnSpPr>
            <p:cNvPr id="81959" name="AutoShape 32"/>
            <p:cNvCxnSpPr>
              <a:cxnSpLocks noChangeShapeType="1"/>
              <a:stCxn id="81960" idx="6"/>
            </p:cNvCxnSpPr>
            <p:nvPr/>
          </p:nvCxnSpPr>
          <p:spPr bwMode="auto">
            <a:xfrm>
              <a:off x="1496" y="1944"/>
              <a:ext cx="1416" cy="264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1960" name="Oval 33"/>
            <p:cNvSpPr>
              <a:spLocks noChangeArrowheads="1"/>
            </p:cNvSpPr>
            <p:nvPr/>
          </p:nvSpPr>
          <p:spPr bwMode="auto">
            <a:xfrm>
              <a:off x="912" y="1728"/>
              <a:ext cx="576" cy="432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61" name="Oval 34"/>
            <p:cNvSpPr>
              <a:spLocks noChangeArrowheads="1"/>
            </p:cNvSpPr>
            <p:nvPr/>
          </p:nvSpPr>
          <p:spPr bwMode="auto">
            <a:xfrm>
              <a:off x="2928" y="2074"/>
              <a:ext cx="720" cy="336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1524000" y="2705100"/>
            <a:ext cx="6858000" cy="685800"/>
            <a:chOff x="960" y="1704"/>
            <a:chExt cx="4320" cy="432"/>
          </a:xfrm>
        </p:grpSpPr>
        <p:cxnSp>
          <p:nvCxnSpPr>
            <p:cNvPr id="81956" name="AutoShape 36"/>
            <p:cNvCxnSpPr>
              <a:cxnSpLocks noChangeShapeType="1"/>
              <a:stCxn id="81957" idx="6"/>
              <a:endCxn id="81958" idx="2"/>
            </p:cNvCxnSpPr>
            <p:nvPr/>
          </p:nvCxnSpPr>
          <p:spPr bwMode="auto">
            <a:xfrm flipV="1">
              <a:off x="1448" y="1920"/>
              <a:ext cx="560" cy="96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1957" name="Oval 37"/>
            <p:cNvSpPr>
              <a:spLocks noChangeArrowheads="1"/>
            </p:cNvSpPr>
            <p:nvPr/>
          </p:nvSpPr>
          <p:spPr bwMode="auto">
            <a:xfrm>
              <a:off x="960" y="1920"/>
              <a:ext cx="480" cy="192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58" name="Oval 38"/>
            <p:cNvSpPr>
              <a:spLocks noChangeArrowheads="1"/>
            </p:cNvSpPr>
            <p:nvPr/>
          </p:nvSpPr>
          <p:spPr bwMode="auto">
            <a:xfrm>
              <a:off x="2016" y="1704"/>
              <a:ext cx="3264" cy="432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954" name="Line 39"/>
          <p:cNvSpPr>
            <a:spLocks noChangeShapeType="1"/>
          </p:cNvSpPr>
          <p:nvPr/>
        </p:nvSpPr>
        <p:spPr bwMode="auto">
          <a:xfrm>
            <a:off x="3352800" y="4343400"/>
            <a:ext cx="4876800" cy="4572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5" name="Line 40"/>
          <p:cNvSpPr>
            <a:spLocks noChangeShapeType="1"/>
          </p:cNvSpPr>
          <p:nvPr/>
        </p:nvSpPr>
        <p:spPr bwMode="auto">
          <a:xfrm flipV="1">
            <a:off x="3352800" y="4343400"/>
            <a:ext cx="4876800" cy="4572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16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Step 3: A</a:t>
            </a:r>
            <a:r>
              <a:rPr lang="ja-JP" altLang="en-US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 ACK of the SYN-ACK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39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143690E-7747-2841-85AA-A8C7FE816F1A}" type="slidenum">
              <a:rPr lang="en-US" sz="1400" b="0">
                <a:latin typeface="Times New Roman" charset="0"/>
              </a:rPr>
              <a:pPr eaLnBrk="1" hangingPunct="1"/>
              <a:t>27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965635" name="Rectangle 3"/>
          <p:cNvSpPr>
            <a:spLocks noChangeArrowheads="1"/>
          </p:cNvSpPr>
          <p:nvPr/>
        </p:nvSpPr>
        <p:spPr bwMode="auto">
          <a:xfrm>
            <a:off x="615950" y="1508125"/>
            <a:ext cx="8001000" cy="4648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83973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4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0445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3300"/>
                </a:solidFill>
                <a:latin typeface="Arial" charset="0"/>
              </a:rPr>
              <a:t>A</a:t>
            </a:r>
            <a:r>
              <a:rPr lang="ja-JP" altLang="en-US" b="0">
                <a:solidFill>
                  <a:srgbClr val="FF3300"/>
                </a:solidFill>
                <a:latin typeface="Arial" charset="0"/>
              </a:rPr>
              <a:t>’</a:t>
            </a:r>
            <a:r>
              <a:rPr lang="en-US" b="0">
                <a:solidFill>
                  <a:srgbClr val="FF3300"/>
                </a:solidFill>
                <a:latin typeface="Arial" charset="0"/>
              </a:rPr>
              <a:t>s port</a:t>
            </a:r>
          </a:p>
        </p:txBody>
      </p:sp>
      <p:sp>
        <p:nvSpPr>
          <p:cNvPr id="83975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6" name="Text Box 7"/>
          <p:cNvSpPr txBox="1">
            <a:spLocks noChangeArrowheads="1"/>
          </p:cNvSpPr>
          <p:nvPr/>
        </p:nvSpPr>
        <p:spPr bwMode="auto">
          <a:xfrm>
            <a:off x="6446838" y="1874838"/>
            <a:ext cx="10445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3300"/>
                </a:solidFill>
                <a:latin typeface="Arial" charset="0"/>
              </a:rPr>
              <a:t>B</a:t>
            </a:r>
            <a:r>
              <a:rPr lang="ja-JP" altLang="en-US" b="0">
                <a:solidFill>
                  <a:srgbClr val="FF3300"/>
                </a:solidFill>
                <a:latin typeface="Arial" charset="0"/>
              </a:rPr>
              <a:t>’</a:t>
            </a:r>
            <a:r>
              <a:rPr lang="en-US" b="0">
                <a:solidFill>
                  <a:srgbClr val="FF3300"/>
                </a:solidFill>
                <a:latin typeface="Arial" charset="0"/>
              </a:rPr>
              <a:t>s port</a:t>
            </a:r>
          </a:p>
        </p:txBody>
      </p:sp>
      <p:sp>
        <p:nvSpPr>
          <p:cNvPr id="83977" name="Rectangle 8"/>
          <p:cNvSpPr>
            <a:spLocks noChangeArrowheads="1"/>
          </p:cNvSpPr>
          <p:nvPr/>
        </p:nvSpPr>
        <p:spPr bwMode="auto">
          <a:xfrm>
            <a:off x="3343275" y="23622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8" name="Rectangle 9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9" name="Text Box 10"/>
          <p:cNvSpPr txBox="1">
            <a:spLocks noChangeArrowheads="1"/>
          </p:cNvSpPr>
          <p:nvPr/>
        </p:nvSpPr>
        <p:spPr bwMode="auto">
          <a:xfrm>
            <a:off x="4751388" y="2865438"/>
            <a:ext cx="177958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FF3300"/>
                </a:solidFill>
                <a:latin typeface="Arial" charset="0"/>
              </a:rPr>
              <a:t>B</a:t>
            </a:r>
            <a:r>
              <a:rPr lang="ja-JP" altLang="en-US" b="0" dirty="0">
                <a:solidFill>
                  <a:srgbClr val="FF3300"/>
                </a:solidFill>
                <a:latin typeface="Arial" charset="0"/>
              </a:rPr>
              <a:t>’</a:t>
            </a:r>
            <a:r>
              <a:rPr lang="en-US" b="0" dirty="0">
                <a:solidFill>
                  <a:srgbClr val="FF3300"/>
                </a:solidFill>
                <a:latin typeface="Arial" charset="0"/>
              </a:rPr>
              <a:t>s ISN plus 1</a:t>
            </a:r>
          </a:p>
        </p:txBody>
      </p:sp>
      <p:sp>
        <p:nvSpPr>
          <p:cNvPr id="83980" name="Rectangle 11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81" name="Rectangle 12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82" name="Text Box 13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83983" name="Text Box 14"/>
          <p:cNvSpPr txBox="1">
            <a:spLocks noChangeArrowheads="1"/>
          </p:cNvSpPr>
          <p:nvPr/>
        </p:nvSpPr>
        <p:spPr bwMode="auto">
          <a:xfrm>
            <a:off x="3573463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3300"/>
                </a:solidFill>
                <a:latin typeface="Arial" charset="0"/>
              </a:rPr>
              <a:t>20B</a:t>
            </a:r>
          </a:p>
        </p:txBody>
      </p:sp>
      <p:sp>
        <p:nvSpPr>
          <p:cNvPr id="83984" name="Line 15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5" name="Line 16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6" name="Text Box 17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83987" name="Text Box 18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83988" name="Rectangle 19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89" name="Rectangle 20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90" name="Text Box 21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Checksum</a:t>
            </a:r>
          </a:p>
        </p:txBody>
      </p:sp>
      <p:sp>
        <p:nvSpPr>
          <p:cNvPr id="83991" name="Text Box 22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83992" name="Rectangle 23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93" name="Text Box 24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83994" name="Text Box 25"/>
          <p:cNvSpPr txBox="1">
            <a:spLocks noChangeArrowheads="1"/>
          </p:cNvSpPr>
          <p:nvPr/>
        </p:nvSpPr>
        <p:spPr bwMode="auto">
          <a:xfrm>
            <a:off x="652463" y="2705100"/>
            <a:ext cx="876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Flags:</a:t>
            </a:r>
          </a:p>
        </p:txBody>
      </p:sp>
      <p:sp>
        <p:nvSpPr>
          <p:cNvPr id="83995" name="Text Box 26"/>
          <p:cNvSpPr txBox="1">
            <a:spLocks noChangeArrowheads="1"/>
          </p:cNvSpPr>
          <p:nvPr/>
        </p:nvSpPr>
        <p:spPr bwMode="auto">
          <a:xfrm>
            <a:off x="1506538" y="2740025"/>
            <a:ext cx="7493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latin typeface="Arial" charset="0"/>
              </a:rPr>
              <a:t>SYN</a:t>
            </a:r>
          </a:p>
          <a:p>
            <a:pPr algn="l"/>
            <a:r>
              <a:rPr lang="en-US" b="0">
                <a:solidFill>
                  <a:srgbClr val="FF3300"/>
                </a:solidFill>
                <a:latin typeface="Arial" charset="0"/>
              </a:rPr>
              <a:t>ACK</a:t>
            </a:r>
          </a:p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FIN</a:t>
            </a:r>
          </a:p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RST</a:t>
            </a:r>
          </a:p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PSH</a:t>
            </a:r>
          </a:p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</a:t>
            </a:r>
          </a:p>
        </p:txBody>
      </p:sp>
      <p:sp>
        <p:nvSpPr>
          <p:cNvPr id="83996" name="Text Box 27"/>
          <p:cNvSpPr txBox="1">
            <a:spLocks noChangeArrowheads="1"/>
          </p:cNvSpPr>
          <p:nvPr/>
        </p:nvSpPr>
        <p:spPr bwMode="auto">
          <a:xfrm>
            <a:off x="1866900" y="5349875"/>
            <a:ext cx="530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FF3300"/>
                </a:solidFill>
                <a:latin typeface="Helvetica" charset="0"/>
              </a:rPr>
              <a:t>A tells B it</a:t>
            </a:r>
            <a:r>
              <a:rPr lang="ja-JP" altLang="en-US">
                <a:solidFill>
                  <a:srgbClr val="FF3300"/>
                </a:solidFill>
                <a:latin typeface="Helvetica" charset="0"/>
              </a:rPr>
              <a:t>’</a:t>
            </a:r>
            <a:r>
              <a:rPr lang="en-US">
                <a:solidFill>
                  <a:srgbClr val="FF3300"/>
                </a:solidFill>
                <a:latin typeface="Helvetica" charset="0"/>
              </a:rPr>
              <a:t>s likewise okay to start sending</a:t>
            </a:r>
          </a:p>
        </p:txBody>
      </p:sp>
      <p:sp>
        <p:nvSpPr>
          <p:cNvPr id="83997" name="Text Box 28"/>
          <p:cNvSpPr txBox="1">
            <a:spLocks noChangeArrowheads="1"/>
          </p:cNvSpPr>
          <p:nvPr/>
        </p:nvSpPr>
        <p:spPr bwMode="auto">
          <a:xfrm>
            <a:off x="4114800" y="2438400"/>
            <a:ext cx="3389313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solidFill>
                  <a:srgbClr val="FF3300"/>
                </a:solidFill>
                <a:latin typeface="Arial" charset="0"/>
              </a:rPr>
              <a:t>A</a:t>
            </a:r>
            <a:r>
              <a:rPr lang="ja-JP" altLang="en-US" sz="1800" b="0">
                <a:solidFill>
                  <a:srgbClr val="FF3300"/>
                </a:solidFill>
                <a:latin typeface="Arial" charset="0"/>
              </a:rPr>
              <a:t>’</a:t>
            </a:r>
            <a:r>
              <a:rPr lang="en-US" sz="1800" b="0">
                <a:solidFill>
                  <a:srgbClr val="FF3300"/>
                </a:solidFill>
                <a:latin typeface="Arial" charset="0"/>
              </a:rPr>
              <a:t>s Initial Sequence Number</a:t>
            </a:r>
          </a:p>
        </p:txBody>
      </p:sp>
      <p:sp>
        <p:nvSpPr>
          <p:cNvPr id="83998" name="Text Box 29"/>
          <p:cNvSpPr txBox="1">
            <a:spLocks noChangeArrowheads="1"/>
          </p:cNvSpPr>
          <p:nvPr/>
        </p:nvSpPr>
        <p:spPr bwMode="auto">
          <a:xfrm>
            <a:off x="1173163" y="6270625"/>
            <a:ext cx="6804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FF3300"/>
                </a:solidFill>
                <a:latin typeface="Helvetica" charset="0"/>
              </a:rPr>
              <a:t>… upon receiving this packet, B can start sending data</a:t>
            </a:r>
          </a:p>
        </p:txBody>
      </p:sp>
      <p:grpSp>
        <p:nvGrpSpPr>
          <p:cNvPr id="83999" name="Group 30"/>
          <p:cNvGrpSpPr>
            <a:grpSpLocks/>
          </p:cNvGrpSpPr>
          <p:nvPr/>
        </p:nvGrpSpPr>
        <p:grpSpPr bwMode="auto">
          <a:xfrm>
            <a:off x="1524000" y="2705100"/>
            <a:ext cx="6858000" cy="685800"/>
            <a:chOff x="960" y="1704"/>
            <a:chExt cx="4320" cy="432"/>
          </a:xfrm>
        </p:grpSpPr>
        <p:cxnSp>
          <p:nvCxnSpPr>
            <p:cNvPr id="84002" name="AutoShape 31"/>
            <p:cNvCxnSpPr>
              <a:cxnSpLocks noChangeShapeType="1"/>
              <a:stCxn id="84003" idx="6"/>
              <a:endCxn id="84004" idx="2"/>
            </p:cNvCxnSpPr>
            <p:nvPr/>
          </p:nvCxnSpPr>
          <p:spPr bwMode="auto">
            <a:xfrm flipV="1">
              <a:off x="1448" y="1920"/>
              <a:ext cx="560" cy="96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4003" name="Oval 32"/>
            <p:cNvSpPr>
              <a:spLocks noChangeArrowheads="1"/>
            </p:cNvSpPr>
            <p:nvPr/>
          </p:nvSpPr>
          <p:spPr bwMode="auto">
            <a:xfrm>
              <a:off x="960" y="1920"/>
              <a:ext cx="480" cy="192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04" name="Oval 33"/>
            <p:cNvSpPr>
              <a:spLocks noChangeArrowheads="1"/>
            </p:cNvSpPr>
            <p:nvPr/>
          </p:nvSpPr>
          <p:spPr bwMode="auto">
            <a:xfrm>
              <a:off x="2016" y="1704"/>
              <a:ext cx="3264" cy="432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4000" name="Line 34"/>
          <p:cNvSpPr>
            <a:spLocks noChangeShapeType="1"/>
          </p:cNvSpPr>
          <p:nvPr/>
        </p:nvSpPr>
        <p:spPr bwMode="auto">
          <a:xfrm>
            <a:off x="3352800" y="4343400"/>
            <a:ext cx="4876800" cy="4572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01" name="Line 35"/>
          <p:cNvSpPr>
            <a:spLocks noChangeShapeType="1"/>
          </p:cNvSpPr>
          <p:nvPr/>
        </p:nvSpPr>
        <p:spPr bwMode="auto">
          <a:xfrm flipV="1">
            <a:off x="3352800" y="4343400"/>
            <a:ext cx="4876800" cy="4572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69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>
                <a:latin typeface="Helvetica" charset="0"/>
                <a:ea typeface="ＭＳ Ｐゴシック" charset="0"/>
                <a:cs typeface="ＭＳ Ｐゴシック" charset="0"/>
              </a:rPr>
              <a:t>Timing Diagram: 3-Way Handshaking</a:t>
            </a:r>
            <a:endParaRPr lang="en-US" sz="320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60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2E87416-C450-3744-908A-2FCBD7B97F39}" type="slidenum">
              <a:rPr lang="en-US" sz="1400" b="0">
                <a:latin typeface="Times New Roman" charset="0"/>
              </a:rPr>
              <a:pPr eaLnBrk="1" hangingPunct="1"/>
              <a:t>28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86020" name="Line 3"/>
          <p:cNvSpPr>
            <a:spLocks noChangeShapeType="1"/>
          </p:cNvSpPr>
          <p:nvPr/>
        </p:nvSpPr>
        <p:spPr bwMode="auto">
          <a:xfrm>
            <a:off x="1985963" y="3041650"/>
            <a:ext cx="1587" cy="266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86021" name="Text Box 4"/>
          <p:cNvSpPr txBox="1">
            <a:spLocks noChangeArrowheads="1"/>
          </p:cNvSpPr>
          <p:nvPr/>
        </p:nvSpPr>
        <p:spPr bwMode="auto">
          <a:xfrm>
            <a:off x="889000" y="2700338"/>
            <a:ext cx="18700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>
                <a:latin typeface="Arial" charset="0"/>
              </a:rPr>
              <a:t>Client (initiator)</a:t>
            </a:r>
          </a:p>
        </p:txBody>
      </p:sp>
      <p:sp>
        <p:nvSpPr>
          <p:cNvPr id="86022" name="Text Box 5"/>
          <p:cNvSpPr txBox="1">
            <a:spLocks noChangeArrowheads="1"/>
          </p:cNvSpPr>
          <p:nvPr/>
        </p:nvSpPr>
        <p:spPr bwMode="auto">
          <a:xfrm>
            <a:off x="6403975" y="2152650"/>
            <a:ext cx="8921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>
                <a:latin typeface="Arial" charset="0"/>
              </a:rPr>
              <a:t>Server</a:t>
            </a:r>
          </a:p>
        </p:txBody>
      </p:sp>
      <p:sp>
        <p:nvSpPr>
          <p:cNvPr id="86023" name="Line 6"/>
          <p:cNvSpPr>
            <a:spLocks noChangeShapeType="1"/>
          </p:cNvSpPr>
          <p:nvPr/>
        </p:nvSpPr>
        <p:spPr bwMode="auto">
          <a:xfrm>
            <a:off x="6858000" y="3041650"/>
            <a:ext cx="1588" cy="266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981200" y="3295650"/>
            <a:ext cx="4876800" cy="736600"/>
            <a:chOff x="1248" y="2176"/>
            <a:chExt cx="3072" cy="464"/>
          </a:xfrm>
        </p:grpSpPr>
        <p:sp>
          <p:nvSpPr>
            <p:cNvPr id="86036" name="Line 8"/>
            <p:cNvSpPr>
              <a:spLocks noChangeShapeType="1"/>
            </p:cNvSpPr>
            <p:nvPr/>
          </p:nvSpPr>
          <p:spPr bwMode="auto">
            <a:xfrm>
              <a:off x="1248" y="2256"/>
              <a:ext cx="3072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86037" name="Text Box 9"/>
            <p:cNvSpPr txBox="1">
              <a:spLocks noChangeArrowheads="1"/>
            </p:cNvSpPr>
            <p:nvPr/>
          </p:nvSpPr>
          <p:spPr bwMode="auto">
            <a:xfrm rot="429064">
              <a:off x="1931" y="2176"/>
              <a:ext cx="131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>
                  <a:latin typeface="Arial" charset="0"/>
                </a:rPr>
                <a:t>SYN, SeqNum = x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982788" y="4162425"/>
            <a:ext cx="4875212" cy="631825"/>
            <a:chOff x="1248" y="2722"/>
            <a:chExt cx="3072" cy="398"/>
          </a:xfrm>
        </p:grpSpPr>
        <p:sp>
          <p:nvSpPr>
            <p:cNvPr id="86034" name="Line 11"/>
            <p:cNvSpPr>
              <a:spLocks noChangeShapeType="1"/>
            </p:cNvSpPr>
            <p:nvPr/>
          </p:nvSpPr>
          <p:spPr bwMode="auto">
            <a:xfrm flipH="1">
              <a:off x="1248" y="2784"/>
              <a:ext cx="3072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86035" name="Text Box 12"/>
            <p:cNvSpPr txBox="1">
              <a:spLocks noChangeArrowheads="1"/>
            </p:cNvSpPr>
            <p:nvPr/>
          </p:nvSpPr>
          <p:spPr bwMode="auto">
            <a:xfrm rot="-375610">
              <a:off x="1440" y="2722"/>
              <a:ext cx="262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>
                  <a:latin typeface="Arial" charset="0"/>
                </a:rPr>
                <a:t>SYN + ACK, SeqNum = y, Ack = x + 1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981200" y="4972050"/>
            <a:ext cx="4876800" cy="736600"/>
            <a:chOff x="1248" y="3232"/>
            <a:chExt cx="3072" cy="464"/>
          </a:xfrm>
        </p:grpSpPr>
        <p:sp>
          <p:nvSpPr>
            <p:cNvPr id="86032" name="Line 14"/>
            <p:cNvSpPr>
              <a:spLocks noChangeShapeType="1"/>
            </p:cNvSpPr>
            <p:nvPr/>
          </p:nvSpPr>
          <p:spPr bwMode="auto">
            <a:xfrm>
              <a:off x="1248" y="3312"/>
              <a:ext cx="3072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86033" name="Text Box 15"/>
            <p:cNvSpPr txBox="1">
              <a:spLocks noChangeArrowheads="1"/>
            </p:cNvSpPr>
            <p:nvPr/>
          </p:nvSpPr>
          <p:spPr bwMode="auto">
            <a:xfrm rot="429064">
              <a:off x="1964" y="3232"/>
              <a:ext cx="1259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>
                  <a:latin typeface="Arial" charset="0"/>
                </a:rPr>
                <a:t>ACK, Ack = y + 1</a:t>
              </a:r>
            </a:p>
          </p:txBody>
        </p:sp>
      </p:grpSp>
      <p:sp>
        <p:nvSpPr>
          <p:cNvPr id="86027" name="Text Box 16"/>
          <p:cNvSpPr txBox="1">
            <a:spLocks noChangeArrowheads="1"/>
          </p:cNvSpPr>
          <p:nvPr/>
        </p:nvSpPr>
        <p:spPr bwMode="auto">
          <a:xfrm>
            <a:off x="1219200" y="1905000"/>
            <a:ext cx="8667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i="1">
                <a:latin typeface="Arial" charset="0"/>
              </a:rPr>
              <a:t>Active</a:t>
            </a:r>
            <a:br>
              <a:rPr lang="en-US" sz="1800" i="1">
                <a:latin typeface="Arial" charset="0"/>
              </a:rPr>
            </a:br>
            <a:r>
              <a:rPr lang="en-US" sz="1800" i="1">
                <a:latin typeface="Arial" charset="0"/>
              </a:rPr>
              <a:t>Open</a:t>
            </a:r>
          </a:p>
        </p:txBody>
      </p:sp>
      <p:sp>
        <p:nvSpPr>
          <p:cNvPr id="86028" name="Text Box 17"/>
          <p:cNvSpPr txBox="1">
            <a:spLocks noChangeArrowheads="1"/>
          </p:cNvSpPr>
          <p:nvPr/>
        </p:nvSpPr>
        <p:spPr bwMode="auto">
          <a:xfrm>
            <a:off x="6324600" y="1371600"/>
            <a:ext cx="10318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i="1">
                <a:latin typeface="Arial" charset="0"/>
              </a:rPr>
              <a:t>Passive</a:t>
            </a:r>
            <a:br>
              <a:rPr lang="en-US" sz="1800" i="1">
                <a:latin typeface="Arial" charset="0"/>
              </a:rPr>
            </a:br>
            <a:r>
              <a:rPr lang="en-US" sz="1800" i="1">
                <a:latin typeface="Arial" charset="0"/>
              </a:rPr>
              <a:t>Open</a:t>
            </a:r>
          </a:p>
        </p:txBody>
      </p:sp>
      <p:sp>
        <p:nvSpPr>
          <p:cNvPr id="967698" name="Text Box 18"/>
          <p:cNvSpPr txBox="1">
            <a:spLocks noChangeArrowheads="1"/>
          </p:cNvSpPr>
          <p:nvPr/>
        </p:nvSpPr>
        <p:spPr bwMode="auto">
          <a:xfrm>
            <a:off x="606425" y="3101975"/>
            <a:ext cx="141605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>
                <a:latin typeface="Courier" charset="0"/>
              </a:rPr>
              <a:t>connect()</a:t>
            </a:r>
          </a:p>
        </p:txBody>
      </p:sp>
      <p:sp>
        <p:nvSpPr>
          <p:cNvPr id="86030" name="Text Box 19"/>
          <p:cNvSpPr txBox="1">
            <a:spLocks noChangeArrowheads="1"/>
          </p:cNvSpPr>
          <p:nvPr/>
        </p:nvSpPr>
        <p:spPr bwMode="auto">
          <a:xfrm>
            <a:off x="6781800" y="2590800"/>
            <a:ext cx="127793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>
                <a:latin typeface="Courier" charset="0"/>
              </a:rPr>
              <a:t>listen()</a:t>
            </a:r>
          </a:p>
        </p:txBody>
      </p:sp>
      <p:sp>
        <p:nvSpPr>
          <p:cNvPr id="967700" name="Text Box 20"/>
          <p:cNvSpPr txBox="1">
            <a:spLocks noChangeArrowheads="1"/>
          </p:cNvSpPr>
          <p:nvPr/>
        </p:nvSpPr>
        <p:spPr bwMode="auto">
          <a:xfrm>
            <a:off x="6934200" y="5486400"/>
            <a:ext cx="127793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>
                <a:latin typeface="Courier" charset="0"/>
              </a:rPr>
              <a:t>accept()</a:t>
            </a:r>
          </a:p>
        </p:txBody>
      </p:sp>
    </p:spTree>
    <p:extLst>
      <p:ext uri="{BB962C8B-B14F-4D97-AF65-F5344CB8AC3E}">
        <p14:creationId xmlns:p14="http://schemas.microsoft.com/office/powerpoint/2010/main" val="1008066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7698" grpId="0"/>
      <p:bldP spid="96770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Helvetica" charset="0"/>
                <a:ea typeface="ＭＳ Ｐゴシック" charset="0"/>
                <a:cs typeface="ＭＳ Ｐゴシック" charset="0"/>
              </a:rPr>
              <a:t>Normal Termination, One Side At A Time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792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3848585"/>
            <a:ext cx="8534400" cy="4835525"/>
          </a:xfrm>
        </p:spPr>
        <p:txBody>
          <a:bodyPr/>
          <a:lstStyle/>
          <a:p>
            <a:r>
              <a:rPr lang="en-US" sz="2400">
                <a:latin typeface="Arial" charset="0"/>
                <a:cs typeface="Arial" charset="0"/>
              </a:rPr>
              <a:t>Finish (</a:t>
            </a:r>
            <a:r>
              <a:rPr lang="en-US" sz="2400" b="1">
                <a:latin typeface="Arial" charset="0"/>
                <a:cs typeface="Arial" charset="0"/>
              </a:rPr>
              <a:t>FIN</a:t>
            </a:r>
            <a:r>
              <a:rPr lang="en-US" sz="2400">
                <a:latin typeface="Arial" charset="0"/>
                <a:cs typeface="Arial" charset="0"/>
              </a:rPr>
              <a:t>) to close and receive remaining bytes</a:t>
            </a:r>
          </a:p>
          <a:p>
            <a:pPr lvl="1"/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FIN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occupies </a:t>
            </a:r>
            <a:r>
              <a:rPr lang="en-US" sz="20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one octet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in the sequence space</a:t>
            </a:r>
          </a:p>
          <a:p>
            <a:r>
              <a:rPr lang="en-US" sz="2400" dirty="0">
                <a:latin typeface="Arial" charset="0"/>
                <a:cs typeface="Arial" charset="0"/>
              </a:rPr>
              <a:t>Other host </a:t>
            </a:r>
            <a:r>
              <a:rPr lang="en-US" sz="2400" dirty="0" err="1">
                <a:latin typeface="Arial" charset="0"/>
                <a:cs typeface="Arial" charset="0"/>
              </a:rPr>
              <a:t>ack</a:t>
            </a:r>
            <a:r>
              <a:rPr lang="ja-JP" altLang="en-US" sz="2400" dirty="0">
                <a:latin typeface="Arial" charset="0"/>
                <a:cs typeface="Arial" charset="0"/>
              </a:rPr>
              <a:t>’</a:t>
            </a:r>
            <a:r>
              <a:rPr lang="en-US" sz="2400" dirty="0">
                <a:latin typeface="Arial" charset="0"/>
                <a:cs typeface="Arial" charset="0"/>
              </a:rPr>
              <a:t>s the octet to confirm</a:t>
            </a:r>
          </a:p>
          <a:p>
            <a:r>
              <a:rPr lang="en-US" sz="2400" dirty="0">
                <a:latin typeface="Arial" charset="0"/>
                <a:cs typeface="Arial" charset="0"/>
              </a:rPr>
              <a:t>Closes A</a:t>
            </a:r>
            <a:r>
              <a:rPr lang="ja-JP" altLang="en-US" sz="2400" dirty="0">
                <a:latin typeface="Arial" charset="0"/>
                <a:cs typeface="Arial" charset="0"/>
              </a:rPr>
              <a:t>’</a:t>
            </a:r>
            <a:r>
              <a:rPr lang="en-US" sz="2400" dirty="0">
                <a:latin typeface="Arial" charset="0"/>
                <a:cs typeface="Arial" charset="0"/>
              </a:rPr>
              <a:t>s side of the connection, but </a:t>
            </a:r>
            <a:r>
              <a:rPr lang="en-US" sz="2400" dirty="0">
                <a:solidFill>
                  <a:srgbClr val="0000FF"/>
                </a:solidFill>
                <a:latin typeface="Arial" charset="0"/>
                <a:cs typeface="Arial" charset="0"/>
              </a:rPr>
              <a:t>not</a:t>
            </a:r>
            <a:r>
              <a:rPr lang="en-US" sz="2400" dirty="0">
                <a:latin typeface="Arial" charset="0"/>
                <a:cs typeface="Arial" charset="0"/>
              </a:rPr>
              <a:t> B</a:t>
            </a:r>
            <a:r>
              <a:rPr lang="ja-JP" altLang="en-US" sz="2400" dirty="0">
                <a:latin typeface="Arial" charset="0"/>
                <a:cs typeface="Arial" charset="0"/>
              </a:rPr>
              <a:t>’</a:t>
            </a:r>
            <a:r>
              <a:rPr lang="en-US" sz="2400" dirty="0">
                <a:latin typeface="Arial" charset="0"/>
                <a:cs typeface="Arial" charset="0"/>
              </a:rPr>
              <a:t>s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Until B likewise sends a </a:t>
            </a:r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FIN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Which A then 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acks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72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E585777-96CD-E34D-8C7D-4870CFCB0BAE}" type="slidenum">
              <a:rPr lang="en-US" sz="1400" b="0">
                <a:latin typeface="Times New Roman" charset="0"/>
              </a:rPr>
              <a:pPr eaLnBrk="1" hangingPunct="1"/>
              <a:t>29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97285" name="Line 4"/>
          <p:cNvSpPr>
            <a:spLocks noChangeShapeType="1"/>
          </p:cNvSpPr>
          <p:nvPr/>
        </p:nvSpPr>
        <p:spPr bwMode="auto">
          <a:xfrm flipV="1">
            <a:off x="1471613" y="1762125"/>
            <a:ext cx="287337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6" name="Line 5"/>
          <p:cNvSpPr>
            <a:spLocks noChangeShapeType="1"/>
          </p:cNvSpPr>
          <p:nvPr/>
        </p:nvSpPr>
        <p:spPr bwMode="auto">
          <a:xfrm>
            <a:off x="1989138" y="1779588"/>
            <a:ext cx="300037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7" name="Line 6"/>
          <p:cNvSpPr>
            <a:spLocks noChangeShapeType="1"/>
          </p:cNvSpPr>
          <p:nvPr/>
        </p:nvSpPr>
        <p:spPr bwMode="auto">
          <a:xfrm flipV="1">
            <a:off x="2581275" y="1776413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8" name="Line 7"/>
          <p:cNvSpPr>
            <a:spLocks noChangeShapeType="1"/>
          </p:cNvSpPr>
          <p:nvPr/>
        </p:nvSpPr>
        <p:spPr bwMode="auto">
          <a:xfrm flipV="1">
            <a:off x="3113088" y="1771650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9" name="Text Box 8"/>
          <p:cNvSpPr txBox="1">
            <a:spLocks noChangeArrowheads="1"/>
          </p:cNvSpPr>
          <p:nvPr/>
        </p:nvSpPr>
        <p:spPr bwMode="auto">
          <a:xfrm rot="-4794570">
            <a:off x="979488" y="2366962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</a:t>
            </a:r>
          </a:p>
        </p:txBody>
      </p:sp>
      <p:sp>
        <p:nvSpPr>
          <p:cNvPr id="97290" name="Text Box 9"/>
          <p:cNvSpPr txBox="1">
            <a:spLocks noChangeArrowheads="1"/>
          </p:cNvSpPr>
          <p:nvPr/>
        </p:nvSpPr>
        <p:spPr bwMode="auto">
          <a:xfrm rot="4712803">
            <a:off x="1703388" y="2360613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 ACK</a:t>
            </a:r>
          </a:p>
        </p:txBody>
      </p:sp>
      <p:sp>
        <p:nvSpPr>
          <p:cNvPr id="97291" name="Text Box 10"/>
          <p:cNvSpPr txBox="1">
            <a:spLocks noChangeArrowheads="1"/>
          </p:cNvSpPr>
          <p:nvPr/>
        </p:nvSpPr>
        <p:spPr bwMode="auto">
          <a:xfrm rot="-4355001">
            <a:off x="2373313" y="2138363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7292" name="Text Box 11"/>
          <p:cNvSpPr txBox="1">
            <a:spLocks noChangeArrowheads="1"/>
          </p:cNvSpPr>
          <p:nvPr/>
        </p:nvSpPr>
        <p:spPr bwMode="auto">
          <a:xfrm rot="-4396192">
            <a:off x="2824163" y="2382838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Data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833938" y="1773238"/>
            <a:ext cx="465137" cy="1603375"/>
            <a:chOff x="3406" y="1115"/>
            <a:chExt cx="293" cy="1010"/>
          </a:xfrm>
        </p:grpSpPr>
        <p:sp>
          <p:nvSpPr>
            <p:cNvPr id="97326" name="Line 13"/>
            <p:cNvSpPr>
              <a:spLocks noChangeShapeType="1"/>
            </p:cNvSpPr>
            <p:nvPr/>
          </p:nvSpPr>
          <p:spPr bwMode="auto">
            <a:xfrm flipV="1">
              <a:off x="3551" y="1115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7" name="Text Box 14"/>
            <p:cNvSpPr txBox="1">
              <a:spLocks noChangeArrowheads="1"/>
            </p:cNvSpPr>
            <p:nvPr/>
          </p:nvSpPr>
          <p:spPr bwMode="auto">
            <a:xfrm rot="-4702247">
              <a:off x="3344" y="1472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5576888" y="1771650"/>
            <a:ext cx="514350" cy="1573213"/>
            <a:chOff x="3874" y="1114"/>
            <a:chExt cx="324" cy="991"/>
          </a:xfrm>
        </p:grpSpPr>
        <p:sp>
          <p:nvSpPr>
            <p:cNvPr id="97324" name="Line 16"/>
            <p:cNvSpPr>
              <a:spLocks noChangeShapeType="1"/>
            </p:cNvSpPr>
            <p:nvPr/>
          </p:nvSpPr>
          <p:spPr bwMode="auto">
            <a:xfrm>
              <a:off x="3874" y="1114"/>
              <a:ext cx="175" cy="9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5" name="Text Box 17"/>
            <p:cNvSpPr txBox="1">
              <a:spLocks noChangeArrowheads="1"/>
            </p:cNvSpPr>
            <p:nvPr/>
          </p:nvSpPr>
          <p:spPr bwMode="auto">
            <a:xfrm rot="4688575">
              <a:off x="3846" y="1465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ACK</a:t>
              </a:r>
            </a:p>
          </p:txBody>
        </p:sp>
      </p:grpSp>
      <p:sp>
        <p:nvSpPr>
          <p:cNvPr id="97295" name="Line 18"/>
          <p:cNvSpPr>
            <a:spLocks noChangeShapeType="1"/>
          </p:cNvSpPr>
          <p:nvPr/>
        </p:nvSpPr>
        <p:spPr bwMode="auto">
          <a:xfrm>
            <a:off x="3706813" y="1773238"/>
            <a:ext cx="379412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6" name="Line 19"/>
          <p:cNvSpPr>
            <a:spLocks noChangeShapeType="1"/>
          </p:cNvSpPr>
          <p:nvPr/>
        </p:nvSpPr>
        <p:spPr bwMode="auto">
          <a:xfrm flipV="1">
            <a:off x="1263650" y="1752600"/>
            <a:ext cx="7042150" cy="22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7" name="Line 20"/>
          <p:cNvSpPr>
            <a:spLocks noChangeShapeType="1"/>
          </p:cNvSpPr>
          <p:nvPr/>
        </p:nvSpPr>
        <p:spPr bwMode="auto">
          <a:xfrm flipV="1">
            <a:off x="1279525" y="3352800"/>
            <a:ext cx="7102475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8" name="Text Box 21"/>
          <p:cNvSpPr txBox="1">
            <a:spLocks noChangeArrowheads="1"/>
          </p:cNvSpPr>
          <p:nvPr/>
        </p:nvSpPr>
        <p:spPr bwMode="auto">
          <a:xfrm rot="4676639">
            <a:off x="3724275" y="2371725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7299" name="Line 22"/>
          <p:cNvSpPr>
            <a:spLocks noChangeShapeType="1"/>
          </p:cNvSpPr>
          <p:nvPr/>
        </p:nvSpPr>
        <p:spPr bwMode="auto">
          <a:xfrm>
            <a:off x="2554288" y="3597275"/>
            <a:ext cx="1779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00" name="Text Box 23"/>
          <p:cNvSpPr txBox="1">
            <a:spLocks noChangeArrowheads="1"/>
          </p:cNvSpPr>
          <p:nvPr/>
        </p:nvSpPr>
        <p:spPr bwMode="auto">
          <a:xfrm>
            <a:off x="1951038" y="3398838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Times New Roman" charset="0"/>
              </a:rPr>
              <a:t>time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97301" name="Text Box 24"/>
          <p:cNvSpPr txBox="1">
            <a:spLocks noChangeArrowheads="1"/>
          </p:cNvSpPr>
          <p:nvPr/>
        </p:nvSpPr>
        <p:spPr bwMode="auto">
          <a:xfrm>
            <a:off x="774700" y="310991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A</a:t>
            </a:r>
          </a:p>
        </p:txBody>
      </p:sp>
      <p:sp>
        <p:nvSpPr>
          <p:cNvPr id="97302" name="Text Box 25"/>
          <p:cNvSpPr txBox="1">
            <a:spLocks noChangeArrowheads="1"/>
          </p:cNvSpPr>
          <p:nvPr/>
        </p:nvSpPr>
        <p:spPr bwMode="auto">
          <a:xfrm>
            <a:off x="731838" y="157162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B</a:t>
            </a:r>
          </a:p>
        </p:txBody>
      </p:sp>
      <p:sp>
        <p:nvSpPr>
          <p:cNvPr id="97303" name="Oval 26"/>
          <p:cNvSpPr>
            <a:spLocks noChangeArrowheads="1"/>
          </p:cNvSpPr>
          <p:nvPr/>
        </p:nvSpPr>
        <p:spPr bwMode="auto">
          <a:xfrm>
            <a:off x="4246563" y="3108325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304" name="Oval 27"/>
          <p:cNvSpPr>
            <a:spLocks noChangeArrowheads="1"/>
          </p:cNvSpPr>
          <p:nvPr/>
        </p:nvSpPr>
        <p:spPr bwMode="auto">
          <a:xfrm>
            <a:off x="4452938" y="3116263"/>
            <a:ext cx="80962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305" name="Oval 28"/>
          <p:cNvSpPr>
            <a:spLocks noChangeArrowheads="1"/>
          </p:cNvSpPr>
          <p:nvPr/>
        </p:nvSpPr>
        <p:spPr bwMode="auto">
          <a:xfrm>
            <a:off x="4668838" y="3108325"/>
            <a:ext cx="80962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226175" y="1781175"/>
            <a:ext cx="517525" cy="1573213"/>
            <a:chOff x="4283" y="1120"/>
            <a:chExt cx="326" cy="991"/>
          </a:xfrm>
        </p:grpSpPr>
        <p:sp>
          <p:nvSpPr>
            <p:cNvPr id="97322" name="Line 30"/>
            <p:cNvSpPr>
              <a:spLocks noChangeShapeType="1"/>
            </p:cNvSpPr>
            <p:nvPr/>
          </p:nvSpPr>
          <p:spPr bwMode="auto">
            <a:xfrm>
              <a:off x="4283" y="1120"/>
              <a:ext cx="175" cy="9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3" name="Text Box 31"/>
            <p:cNvSpPr txBox="1">
              <a:spLocks noChangeArrowheads="1"/>
            </p:cNvSpPr>
            <p:nvPr/>
          </p:nvSpPr>
          <p:spPr bwMode="auto">
            <a:xfrm rot="4688575">
              <a:off x="4297" y="1472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6797675" y="1743075"/>
            <a:ext cx="466725" cy="1603375"/>
            <a:chOff x="4643" y="1096"/>
            <a:chExt cx="294" cy="1010"/>
          </a:xfrm>
        </p:grpSpPr>
        <p:sp>
          <p:nvSpPr>
            <p:cNvPr id="97320" name="Line 33"/>
            <p:cNvSpPr>
              <a:spLocks noChangeShapeType="1"/>
            </p:cNvSpPr>
            <p:nvPr/>
          </p:nvSpPr>
          <p:spPr bwMode="auto">
            <a:xfrm flipV="1">
              <a:off x="4789" y="1096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1" name="Text Box 34"/>
            <p:cNvSpPr txBox="1">
              <a:spLocks noChangeArrowheads="1"/>
            </p:cNvSpPr>
            <p:nvPr/>
          </p:nvSpPr>
          <p:spPr bwMode="auto">
            <a:xfrm rot="-4702247">
              <a:off x="4541" y="1450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ACK</a:t>
              </a:r>
            </a:p>
          </p:txBody>
        </p:sp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6934200" y="3200400"/>
            <a:ext cx="2020888" cy="3411538"/>
            <a:chOff x="4368" y="2016"/>
            <a:chExt cx="1273" cy="2149"/>
          </a:xfrm>
        </p:grpSpPr>
        <p:cxnSp>
          <p:nvCxnSpPr>
            <p:cNvPr id="97317" name="AutoShape 36"/>
            <p:cNvCxnSpPr>
              <a:cxnSpLocks noChangeShapeType="1"/>
              <a:stCxn id="97319" idx="0"/>
              <a:endCxn id="97318" idx="4"/>
            </p:cNvCxnSpPr>
            <p:nvPr/>
          </p:nvCxnSpPr>
          <p:spPr bwMode="auto">
            <a:xfrm rot="16200000" flipV="1">
              <a:off x="4307" y="2755"/>
              <a:ext cx="1245" cy="15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7318" name="Oval 37"/>
            <p:cNvSpPr>
              <a:spLocks noChangeArrowheads="1"/>
            </p:cNvSpPr>
            <p:nvPr/>
          </p:nvSpPr>
          <p:spPr bwMode="auto">
            <a:xfrm>
              <a:off x="4428" y="2016"/>
              <a:ext cx="852" cy="192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19" name="Text Box 38"/>
            <p:cNvSpPr txBox="1">
              <a:spLocks noChangeArrowheads="1"/>
            </p:cNvSpPr>
            <p:nvPr/>
          </p:nvSpPr>
          <p:spPr bwMode="auto">
            <a:xfrm>
              <a:off x="4368" y="3453"/>
              <a:ext cx="1273" cy="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600">
                  <a:solidFill>
                    <a:schemeClr val="accent1"/>
                  </a:solidFill>
                  <a:latin typeface="Arial" charset="0"/>
                </a:rPr>
                <a:t>Timeout</a:t>
              </a:r>
              <a:r>
                <a:rPr lang="en-US" sz="1600" b="0">
                  <a:solidFill>
                    <a:schemeClr val="accent1"/>
                  </a:solidFill>
                  <a:latin typeface="Arial" charset="0"/>
                </a:rPr>
                <a:t>:</a:t>
              </a:r>
            </a:p>
            <a:p>
              <a:pPr algn="l" eaLnBrk="1" hangingPunct="1">
                <a:lnSpc>
                  <a:spcPct val="40000"/>
                </a:lnSpc>
                <a:spcBef>
                  <a:spcPct val="50000"/>
                </a:spcBef>
              </a:pPr>
              <a:r>
                <a:rPr lang="en-US" sz="1600" b="0">
                  <a:solidFill>
                    <a:schemeClr val="accent1"/>
                  </a:solidFill>
                  <a:latin typeface="Arial" charset="0"/>
                </a:rPr>
                <a:t>Avoid </a:t>
              </a:r>
              <a:r>
                <a:rPr lang="en-US" sz="1600" b="0" i="1">
                  <a:solidFill>
                    <a:schemeClr val="accent1"/>
                  </a:solidFill>
                  <a:latin typeface="Arial" charset="0"/>
                </a:rPr>
                <a:t>reincarnation</a:t>
              </a:r>
              <a:endParaRPr lang="en-US" sz="1600" b="0">
                <a:solidFill>
                  <a:schemeClr val="accent1"/>
                </a:solidFill>
                <a:latin typeface="Arial" charset="0"/>
              </a:endParaRPr>
            </a:p>
            <a:p>
              <a:pPr algn="l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 b="0">
                  <a:solidFill>
                    <a:schemeClr val="accent1"/>
                  </a:solidFill>
                  <a:latin typeface="Arial" charset="0"/>
                </a:rPr>
                <a:t>B will retransmit FIN </a:t>
              </a:r>
              <a:br>
                <a:rPr lang="en-US" sz="1600" b="0">
                  <a:solidFill>
                    <a:schemeClr val="accent1"/>
                  </a:solidFill>
                  <a:latin typeface="Arial" charset="0"/>
                </a:rPr>
              </a:br>
              <a:r>
                <a:rPr lang="en-US" sz="1600" b="0">
                  <a:solidFill>
                    <a:schemeClr val="accent1"/>
                  </a:solidFill>
                  <a:latin typeface="Arial" charset="0"/>
                </a:rPr>
                <a:t>if ACK is lost</a:t>
              </a:r>
            </a:p>
          </p:txBody>
        </p:sp>
      </p:grp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5715000" y="2971800"/>
            <a:ext cx="2524125" cy="2257425"/>
            <a:chOff x="3600" y="1872"/>
            <a:chExt cx="1590" cy="1422"/>
          </a:xfrm>
        </p:grpSpPr>
        <p:cxnSp>
          <p:nvCxnSpPr>
            <p:cNvPr id="97314" name="AutoShape 40"/>
            <p:cNvCxnSpPr>
              <a:cxnSpLocks noChangeShapeType="1"/>
              <a:stCxn id="97316" idx="0"/>
              <a:endCxn id="97315" idx="4"/>
            </p:cNvCxnSpPr>
            <p:nvPr/>
          </p:nvCxnSpPr>
          <p:spPr bwMode="auto">
            <a:xfrm flipH="1" flipV="1">
              <a:off x="3696" y="2264"/>
              <a:ext cx="963" cy="664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7315" name="Oval 41"/>
            <p:cNvSpPr>
              <a:spLocks noChangeArrowheads="1"/>
            </p:cNvSpPr>
            <p:nvPr/>
          </p:nvSpPr>
          <p:spPr bwMode="auto">
            <a:xfrm>
              <a:off x="3600" y="1872"/>
              <a:ext cx="192" cy="384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16" name="Text Box 42"/>
            <p:cNvSpPr txBox="1">
              <a:spLocks noChangeArrowheads="1"/>
            </p:cNvSpPr>
            <p:nvPr/>
          </p:nvSpPr>
          <p:spPr bwMode="auto">
            <a:xfrm>
              <a:off x="4128" y="2928"/>
              <a:ext cx="106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0">
                  <a:solidFill>
                    <a:schemeClr val="accent1"/>
                  </a:solidFill>
                  <a:latin typeface="Arial" charset="0"/>
                </a:rPr>
                <a:t>Connection</a:t>
              </a:r>
              <a:br>
                <a:rPr lang="en-US" sz="1600" b="0">
                  <a:solidFill>
                    <a:schemeClr val="accent1"/>
                  </a:solidFill>
                  <a:latin typeface="Arial" charset="0"/>
                </a:rPr>
              </a:br>
              <a:r>
                <a:rPr lang="en-US" sz="1600" b="0">
                  <a:solidFill>
                    <a:schemeClr val="accent1"/>
                  </a:solidFill>
                  <a:latin typeface="Arial" charset="0"/>
                </a:rPr>
                <a:t>now </a:t>
              </a:r>
              <a:r>
                <a:rPr lang="en-US" sz="1600">
                  <a:solidFill>
                    <a:schemeClr val="accent1"/>
                  </a:solidFill>
                  <a:latin typeface="Arial" charset="0"/>
                </a:rPr>
                <a:t>half-closed</a:t>
              </a:r>
              <a:endParaRPr lang="en-US" sz="1600" b="0">
                <a:solidFill>
                  <a:schemeClr val="accent1"/>
                </a:solidFill>
                <a:latin typeface="Arial" charset="0"/>
              </a:endParaRPr>
            </a:p>
          </p:txBody>
        </p:sp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7886700" y="3124200"/>
            <a:ext cx="1257300" cy="1571625"/>
            <a:chOff x="4968" y="1968"/>
            <a:chExt cx="792" cy="990"/>
          </a:xfrm>
        </p:grpSpPr>
        <p:cxnSp>
          <p:nvCxnSpPr>
            <p:cNvPr id="97311" name="AutoShape 44"/>
            <p:cNvCxnSpPr>
              <a:cxnSpLocks noChangeShapeType="1"/>
              <a:stCxn id="97313" idx="0"/>
              <a:endCxn id="97312" idx="4"/>
            </p:cNvCxnSpPr>
            <p:nvPr/>
          </p:nvCxnSpPr>
          <p:spPr bwMode="auto">
            <a:xfrm flipH="1" flipV="1">
              <a:off x="5232" y="2360"/>
              <a:ext cx="132" cy="232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7312" name="Oval 45"/>
            <p:cNvSpPr>
              <a:spLocks noChangeArrowheads="1"/>
            </p:cNvSpPr>
            <p:nvPr/>
          </p:nvSpPr>
          <p:spPr bwMode="auto">
            <a:xfrm>
              <a:off x="5136" y="1968"/>
              <a:ext cx="192" cy="384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13" name="Text Box 46"/>
            <p:cNvSpPr txBox="1">
              <a:spLocks noChangeArrowheads="1"/>
            </p:cNvSpPr>
            <p:nvPr/>
          </p:nvSpPr>
          <p:spPr bwMode="auto">
            <a:xfrm>
              <a:off x="4968" y="2592"/>
              <a:ext cx="79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0">
                  <a:solidFill>
                    <a:schemeClr val="accent1"/>
                  </a:solidFill>
                  <a:latin typeface="Arial" charset="0"/>
                </a:rPr>
                <a:t>Connection</a:t>
              </a:r>
              <a:br>
                <a:rPr lang="en-US" sz="1600" b="0">
                  <a:solidFill>
                    <a:schemeClr val="accent1"/>
                  </a:solidFill>
                  <a:latin typeface="Arial" charset="0"/>
                </a:rPr>
              </a:br>
              <a:r>
                <a:rPr lang="en-US" sz="1600" b="0">
                  <a:solidFill>
                    <a:schemeClr val="accent1"/>
                  </a:solidFill>
                  <a:latin typeface="Arial" charset="0"/>
                </a:rPr>
                <a:t>now </a:t>
              </a:r>
              <a:r>
                <a:rPr lang="en-US" sz="1600">
                  <a:solidFill>
                    <a:schemeClr val="accent1"/>
                  </a:solidFill>
                  <a:latin typeface="Arial" charset="0"/>
                </a:rPr>
                <a:t>closed</a:t>
              </a:r>
              <a:endParaRPr lang="en-US" sz="1600" b="0">
                <a:solidFill>
                  <a:schemeClr val="accent1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4185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2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8421688" cy="1500187"/>
          </a:xfrm>
        </p:spPr>
        <p:txBody>
          <a:bodyPr/>
          <a:lstStyle/>
          <a:p>
            <a:r>
              <a:rPr lang="en-US" sz="4400" b="1" dirty="0" smtClean="0">
                <a:solidFill>
                  <a:srgbClr val="660066"/>
                </a:solidFill>
                <a:latin typeface="+mj-lt"/>
              </a:rPr>
              <a:t>The Transport Layer</a:t>
            </a:r>
          </a:p>
          <a:p>
            <a:r>
              <a:rPr lang="en-US" sz="4400" b="1" dirty="0" smtClean="0">
                <a:solidFill>
                  <a:srgbClr val="660066"/>
                </a:solidFill>
                <a:latin typeface="+mj-lt"/>
              </a:rPr>
              <a:t>(brief review from last lecture)</a:t>
            </a:r>
            <a:endParaRPr lang="en-US" sz="4400" b="1" dirty="0">
              <a:solidFill>
                <a:srgbClr val="66006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1365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Helvetica" charset="0"/>
                <a:ea typeface="ＭＳ Ｐゴシック" charset="0"/>
                <a:cs typeface="ＭＳ Ｐゴシック" charset="0"/>
              </a:rPr>
              <a:t>Normal Termination, Both Together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9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>
                <a:latin typeface="Arial" charset="0"/>
                <a:cs typeface="Arial" charset="0"/>
              </a:rPr>
              <a:t>Same as before, but B sets </a:t>
            </a:r>
            <a:r>
              <a:rPr lang="en-US" sz="2400" b="1">
                <a:latin typeface="Arial" charset="0"/>
                <a:cs typeface="Arial" charset="0"/>
              </a:rPr>
              <a:t>FIN</a:t>
            </a:r>
            <a:r>
              <a:rPr lang="en-US" sz="2400">
                <a:latin typeface="Arial" charset="0"/>
                <a:cs typeface="Arial" charset="0"/>
              </a:rPr>
              <a:t> with their ack of A</a:t>
            </a:r>
            <a:r>
              <a:rPr lang="ja-JP" altLang="en-US" sz="2400">
                <a:latin typeface="Arial" charset="0"/>
                <a:cs typeface="Arial" charset="0"/>
              </a:rPr>
              <a:t>’</a:t>
            </a:r>
            <a:r>
              <a:rPr lang="en-US" sz="2400">
                <a:latin typeface="Arial" charset="0"/>
                <a:cs typeface="Arial" charset="0"/>
              </a:rPr>
              <a:t>s </a:t>
            </a:r>
            <a:r>
              <a:rPr lang="en-US" sz="2400" b="1">
                <a:latin typeface="Arial" charset="0"/>
                <a:cs typeface="Arial" charset="0"/>
              </a:rPr>
              <a:t>FIN</a:t>
            </a:r>
            <a:endParaRPr lang="en-US" sz="2400">
              <a:latin typeface="Arial" charset="0"/>
              <a:cs typeface="Arial" charset="0"/>
            </a:endParaRPr>
          </a:p>
        </p:txBody>
      </p:sp>
      <p:sp>
        <p:nvSpPr>
          <p:cNvPr id="993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9BDB93-4A44-674C-9484-CB1A499456BC}" type="slidenum">
              <a:rPr lang="en-US" sz="1400" b="0">
                <a:latin typeface="Times New Roman" charset="0"/>
              </a:rPr>
              <a:pPr eaLnBrk="1" hangingPunct="1"/>
              <a:t>30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99333" name="Line 4"/>
          <p:cNvSpPr>
            <a:spLocks noChangeShapeType="1"/>
          </p:cNvSpPr>
          <p:nvPr/>
        </p:nvSpPr>
        <p:spPr bwMode="auto">
          <a:xfrm flipV="1">
            <a:off x="2044700" y="1758950"/>
            <a:ext cx="287338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4" name="Line 5"/>
          <p:cNvSpPr>
            <a:spLocks noChangeShapeType="1"/>
          </p:cNvSpPr>
          <p:nvPr/>
        </p:nvSpPr>
        <p:spPr bwMode="auto">
          <a:xfrm>
            <a:off x="2562225" y="1776413"/>
            <a:ext cx="300038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5" name="Line 6"/>
          <p:cNvSpPr>
            <a:spLocks noChangeShapeType="1"/>
          </p:cNvSpPr>
          <p:nvPr/>
        </p:nvSpPr>
        <p:spPr bwMode="auto">
          <a:xfrm flipV="1">
            <a:off x="3154363" y="1773238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6" name="Line 7"/>
          <p:cNvSpPr>
            <a:spLocks noChangeShapeType="1"/>
          </p:cNvSpPr>
          <p:nvPr/>
        </p:nvSpPr>
        <p:spPr bwMode="auto">
          <a:xfrm flipV="1">
            <a:off x="3686175" y="1768475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7" name="Text Box 8"/>
          <p:cNvSpPr txBox="1">
            <a:spLocks noChangeArrowheads="1"/>
          </p:cNvSpPr>
          <p:nvPr/>
        </p:nvSpPr>
        <p:spPr bwMode="auto">
          <a:xfrm rot="-4794570">
            <a:off x="1552576" y="236378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</a:t>
            </a:r>
          </a:p>
        </p:txBody>
      </p:sp>
      <p:sp>
        <p:nvSpPr>
          <p:cNvPr id="99338" name="Text Box 9"/>
          <p:cNvSpPr txBox="1">
            <a:spLocks noChangeArrowheads="1"/>
          </p:cNvSpPr>
          <p:nvPr/>
        </p:nvSpPr>
        <p:spPr bwMode="auto">
          <a:xfrm rot="4712803">
            <a:off x="2276475" y="2357438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 ACK</a:t>
            </a:r>
          </a:p>
        </p:txBody>
      </p:sp>
      <p:sp>
        <p:nvSpPr>
          <p:cNvPr id="99339" name="Text Box 10"/>
          <p:cNvSpPr txBox="1">
            <a:spLocks noChangeArrowheads="1"/>
          </p:cNvSpPr>
          <p:nvPr/>
        </p:nvSpPr>
        <p:spPr bwMode="auto">
          <a:xfrm rot="-4355001">
            <a:off x="2946400" y="2135188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9340" name="Text Box 11"/>
          <p:cNvSpPr txBox="1">
            <a:spLocks noChangeArrowheads="1"/>
          </p:cNvSpPr>
          <p:nvPr/>
        </p:nvSpPr>
        <p:spPr bwMode="auto">
          <a:xfrm rot="-4396192">
            <a:off x="3397250" y="2379663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Data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407025" y="1770063"/>
            <a:ext cx="465138" cy="1603375"/>
            <a:chOff x="3406" y="1115"/>
            <a:chExt cx="293" cy="1010"/>
          </a:xfrm>
        </p:grpSpPr>
        <p:sp>
          <p:nvSpPr>
            <p:cNvPr id="99367" name="Line 13"/>
            <p:cNvSpPr>
              <a:spLocks noChangeShapeType="1"/>
            </p:cNvSpPr>
            <p:nvPr/>
          </p:nvSpPr>
          <p:spPr bwMode="auto">
            <a:xfrm flipV="1">
              <a:off x="3551" y="1115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8" name="Text Box 14"/>
            <p:cNvSpPr txBox="1">
              <a:spLocks noChangeArrowheads="1"/>
            </p:cNvSpPr>
            <p:nvPr/>
          </p:nvSpPr>
          <p:spPr bwMode="auto">
            <a:xfrm rot="-4702247">
              <a:off x="3344" y="1472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6149975" y="1768475"/>
            <a:ext cx="512763" cy="1573213"/>
            <a:chOff x="3874" y="1114"/>
            <a:chExt cx="323" cy="991"/>
          </a:xfrm>
        </p:grpSpPr>
        <p:sp>
          <p:nvSpPr>
            <p:cNvPr id="99365" name="Line 16"/>
            <p:cNvSpPr>
              <a:spLocks noChangeShapeType="1"/>
            </p:cNvSpPr>
            <p:nvPr/>
          </p:nvSpPr>
          <p:spPr bwMode="auto">
            <a:xfrm>
              <a:off x="3874" y="1114"/>
              <a:ext cx="175" cy="9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6" name="Text Box 17"/>
            <p:cNvSpPr txBox="1">
              <a:spLocks noChangeArrowheads="1"/>
            </p:cNvSpPr>
            <p:nvPr/>
          </p:nvSpPr>
          <p:spPr bwMode="auto">
            <a:xfrm rot="4688575">
              <a:off x="3631" y="1466"/>
              <a:ext cx="8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 + ACK</a:t>
              </a:r>
            </a:p>
          </p:txBody>
        </p:sp>
      </p:grpSp>
      <p:sp>
        <p:nvSpPr>
          <p:cNvPr id="99343" name="Line 18"/>
          <p:cNvSpPr>
            <a:spLocks noChangeShapeType="1"/>
          </p:cNvSpPr>
          <p:nvPr/>
        </p:nvSpPr>
        <p:spPr bwMode="auto">
          <a:xfrm>
            <a:off x="4279900" y="1770063"/>
            <a:ext cx="379413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4" name="Line 19"/>
          <p:cNvSpPr>
            <a:spLocks noChangeShapeType="1"/>
          </p:cNvSpPr>
          <p:nvPr/>
        </p:nvSpPr>
        <p:spPr bwMode="auto">
          <a:xfrm flipV="1">
            <a:off x="1836738" y="1739900"/>
            <a:ext cx="6421437" cy="31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5" name="Line 20"/>
          <p:cNvSpPr>
            <a:spLocks noChangeShapeType="1"/>
          </p:cNvSpPr>
          <p:nvPr/>
        </p:nvSpPr>
        <p:spPr bwMode="auto">
          <a:xfrm flipV="1">
            <a:off x="1852613" y="3352800"/>
            <a:ext cx="64452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6" name="Text Box 21"/>
          <p:cNvSpPr txBox="1">
            <a:spLocks noChangeArrowheads="1"/>
          </p:cNvSpPr>
          <p:nvPr/>
        </p:nvSpPr>
        <p:spPr bwMode="auto">
          <a:xfrm rot="4676639">
            <a:off x="4297363" y="2368550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9347" name="Line 22"/>
          <p:cNvSpPr>
            <a:spLocks noChangeShapeType="1"/>
          </p:cNvSpPr>
          <p:nvPr/>
        </p:nvSpPr>
        <p:spPr bwMode="auto">
          <a:xfrm>
            <a:off x="3127375" y="3594100"/>
            <a:ext cx="1779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8" name="Text Box 23"/>
          <p:cNvSpPr txBox="1">
            <a:spLocks noChangeArrowheads="1"/>
          </p:cNvSpPr>
          <p:nvPr/>
        </p:nvSpPr>
        <p:spPr bwMode="auto">
          <a:xfrm>
            <a:off x="2524125" y="3395663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Times New Roman" charset="0"/>
              </a:rPr>
              <a:t>time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99349" name="Text Box 24"/>
          <p:cNvSpPr txBox="1">
            <a:spLocks noChangeArrowheads="1"/>
          </p:cNvSpPr>
          <p:nvPr/>
        </p:nvSpPr>
        <p:spPr bwMode="auto">
          <a:xfrm>
            <a:off x="1347788" y="310673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A</a:t>
            </a:r>
          </a:p>
        </p:txBody>
      </p:sp>
      <p:sp>
        <p:nvSpPr>
          <p:cNvPr id="99350" name="Text Box 25"/>
          <p:cNvSpPr txBox="1">
            <a:spLocks noChangeArrowheads="1"/>
          </p:cNvSpPr>
          <p:nvPr/>
        </p:nvSpPr>
        <p:spPr bwMode="auto">
          <a:xfrm>
            <a:off x="1304925" y="15684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B</a:t>
            </a:r>
          </a:p>
        </p:txBody>
      </p:sp>
      <p:sp>
        <p:nvSpPr>
          <p:cNvPr id="99351" name="Oval 26"/>
          <p:cNvSpPr>
            <a:spLocks noChangeArrowheads="1"/>
          </p:cNvSpPr>
          <p:nvPr/>
        </p:nvSpPr>
        <p:spPr bwMode="auto">
          <a:xfrm>
            <a:off x="4819650" y="3105150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52" name="Oval 27"/>
          <p:cNvSpPr>
            <a:spLocks noChangeArrowheads="1"/>
          </p:cNvSpPr>
          <p:nvPr/>
        </p:nvSpPr>
        <p:spPr bwMode="auto">
          <a:xfrm>
            <a:off x="5026025" y="3113088"/>
            <a:ext cx="80963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53" name="Oval 28"/>
          <p:cNvSpPr>
            <a:spLocks noChangeArrowheads="1"/>
          </p:cNvSpPr>
          <p:nvPr/>
        </p:nvSpPr>
        <p:spPr bwMode="auto">
          <a:xfrm>
            <a:off x="5241925" y="3105150"/>
            <a:ext cx="8096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629400" y="1752600"/>
            <a:ext cx="466725" cy="1603375"/>
            <a:chOff x="4643" y="1096"/>
            <a:chExt cx="294" cy="1010"/>
          </a:xfrm>
        </p:grpSpPr>
        <p:sp>
          <p:nvSpPr>
            <p:cNvPr id="99363" name="Line 30"/>
            <p:cNvSpPr>
              <a:spLocks noChangeShapeType="1"/>
            </p:cNvSpPr>
            <p:nvPr/>
          </p:nvSpPr>
          <p:spPr bwMode="auto">
            <a:xfrm flipV="1">
              <a:off x="4789" y="1096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4" name="Text Box 31"/>
            <p:cNvSpPr txBox="1">
              <a:spLocks noChangeArrowheads="1"/>
            </p:cNvSpPr>
            <p:nvPr/>
          </p:nvSpPr>
          <p:spPr bwMode="auto">
            <a:xfrm rot="-4702247">
              <a:off x="4541" y="1450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ACK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7467600" y="3124200"/>
            <a:ext cx="1212850" cy="2105025"/>
            <a:chOff x="4704" y="1968"/>
            <a:chExt cx="764" cy="1326"/>
          </a:xfrm>
        </p:grpSpPr>
        <p:cxnSp>
          <p:nvCxnSpPr>
            <p:cNvPr id="99360" name="AutoShape 33"/>
            <p:cNvCxnSpPr>
              <a:cxnSpLocks noChangeShapeType="1"/>
              <a:stCxn id="99362" idx="0"/>
              <a:endCxn id="99361" idx="4"/>
            </p:cNvCxnSpPr>
            <p:nvPr/>
          </p:nvCxnSpPr>
          <p:spPr bwMode="auto">
            <a:xfrm flipV="1">
              <a:off x="5086" y="2360"/>
              <a:ext cx="146" cy="568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9361" name="Oval 34"/>
            <p:cNvSpPr>
              <a:spLocks noChangeArrowheads="1"/>
            </p:cNvSpPr>
            <p:nvPr/>
          </p:nvSpPr>
          <p:spPr bwMode="auto">
            <a:xfrm>
              <a:off x="5136" y="1968"/>
              <a:ext cx="192" cy="384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2" name="Text Box 35"/>
            <p:cNvSpPr txBox="1">
              <a:spLocks noChangeArrowheads="1"/>
            </p:cNvSpPr>
            <p:nvPr/>
          </p:nvSpPr>
          <p:spPr bwMode="auto">
            <a:xfrm>
              <a:off x="4704" y="2928"/>
              <a:ext cx="76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0">
                  <a:solidFill>
                    <a:schemeClr val="accent1"/>
                  </a:solidFill>
                  <a:latin typeface="Arial" charset="0"/>
                </a:rPr>
                <a:t>Connection</a:t>
              </a:r>
              <a:br>
                <a:rPr lang="en-US" sz="1600" b="0">
                  <a:solidFill>
                    <a:schemeClr val="accent1"/>
                  </a:solidFill>
                  <a:latin typeface="Arial" charset="0"/>
                </a:rPr>
              </a:br>
              <a:r>
                <a:rPr lang="en-US" sz="1600" b="0">
                  <a:solidFill>
                    <a:schemeClr val="accent1"/>
                  </a:solidFill>
                  <a:latin typeface="Arial" charset="0"/>
                </a:rPr>
                <a:t>now closed</a:t>
              </a:r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5257800" y="3200400"/>
            <a:ext cx="3124200" cy="1735138"/>
            <a:chOff x="3312" y="2016"/>
            <a:chExt cx="1968" cy="1093"/>
          </a:xfrm>
        </p:grpSpPr>
        <p:cxnSp>
          <p:nvCxnSpPr>
            <p:cNvPr id="99357" name="AutoShape 37"/>
            <p:cNvCxnSpPr>
              <a:cxnSpLocks noChangeShapeType="1"/>
              <a:stCxn id="99359" idx="0"/>
              <a:endCxn id="99358" idx="4"/>
            </p:cNvCxnSpPr>
            <p:nvPr/>
          </p:nvCxnSpPr>
          <p:spPr bwMode="auto">
            <a:xfrm rot="5400000" flipH="1" flipV="1">
              <a:off x="4274" y="1871"/>
              <a:ext cx="189" cy="862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9358" name="Oval 38"/>
            <p:cNvSpPr>
              <a:spLocks noChangeArrowheads="1"/>
            </p:cNvSpPr>
            <p:nvPr/>
          </p:nvSpPr>
          <p:spPr bwMode="auto">
            <a:xfrm>
              <a:off x="4320" y="2016"/>
              <a:ext cx="960" cy="192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59" name="Text Box 39"/>
            <p:cNvSpPr txBox="1">
              <a:spLocks noChangeArrowheads="1"/>
            </p:cNvSpPr>
            <p:nvPr/>
          </p:nvSpPr>
          <p:spPr bwMode="auto">
            <a:xfrm>
              <a:off x="3312" y="2397"/>
              <a:ext cx="1251" cy="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600">
                  <a:solidFill>
                    <a:schemeClr val="accent1"/>
                  </a:solidFill>
                  <a:latin typeface="Arial" charset="0"/>
                </a:rPr>
                <a:t>Timeout</a:t>
              </a:r>
              <a:r>
                <a:rPr lang="en-US" sz="1600" b="0">
                  <a:solidFill>
                    <a:schemeClr val="accent1"/>
                  </a:solidFill>
                  <a:latin typeface="Arial" charset="0"/>
                </a:rPr>
                <a:t>:</a:t>
              </a:r>
            </a:p>
            <a:p>
              <a:pPr algn="l" eaLnBrk="1" hangingPunct="1">
                <a:lnSpc>
                  <a:spcPct val="40000"/>
                </a:lnSpc>
                <a:spcBef>
                  <a:spcPct val="50000"/>
                </a:spcBef>
              </a:pPr>
              <a:r>
                <a:rPr lang="en-US" sz="1600" b="0">
                  <a:solidFill>
                    <a:schemeClr val="accent1"/>
                  </a:solidFill>
                  <a:latin typeface="Arial" charset="0"/>
                </a:rPr>
                <a:t>Avoid reincarnation</a:t>
              </a:r>
            </a:p>
            <a:p>
              <a:pPr algn="l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 b="0">
                  <a:solidFill>
                    <a:schemeClr val="accent1"/>
                  </a:solidFill>
                  <a:latin typeface="Arial" charset="0"/>
                </a:rPr>
                <a:t>Can retransmit</a:t>
              </a:r>
              <a:br>
                <a:rPr lang="en-US" sz="1600" b="0">
                  <a:solidFill>
                    <a:schemeClr val="accent1"/>
                  </a:solidFill>
                  <a:latin typeface="Arial" charset="0"/>
                </a:rPr>
              </a:br>
              <a:r>
                <a:rPr lang="en-US" sz="1600" b="0">
                  <a:solidFill>
                    <a:schemeClr val="accent1"/>
                  </a:solidFill>
                  <a:latin typeface="Arial" charset="0"/>
                </a:rPr>
                <a:t>FIN ACK if ACK lost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4886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997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Abrupt Termination</a:t>
            </a:r>
          </a:p>
        </p:txBody>
      </p:sp>
      <p:sp>
        <p:nvSpPr>
          <p:cNvPr id="984067" name="Rectangle 3"/>
          <p:cNvSpPr>
            <a:spLocks noGrp="1" noChangeArrowheads="1"/>
          </p:cNvSpPr>
          <p:nvPr>
            <p:ph idx="1"/>
          </p:nvPr>
        </p:nvSpPr>
        <p:spPr>
          <a:xfrm>
            <a:off x="390525" y="3978262"/>
            <a:ext cx="8534400" cy="4835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>
                <a:latin typeface="Arial" charset="0"/>
                <a:cs typeface="Arial" charset="0"/>
              </a:rPr>
              <a:t>A sends a RESET (</a:t>
            </a:r>
            <a:r>
              <a:rPr lang="en-US" sz="2000" b="1">
                <a:latin typeface="Arial" charset="0"/>
                <a:cs typeface="Arial" charset="0"/>
              </a:rPr>
              <a:t>RST</a:t>
            </a:r>
            <a:r>
              <a:rPr lang="en-US" sz="2000">
                <a:latin typeface="Arial" charset="0"/>
                <a:cs typeface="Arial" charset="0"/>
              </a:rPr>
              <a:t>) to B</a:t>
            </a:r>
          </a:p>
          <a:p>
            <a:pPr lvl="1">
              <a:lnSpc>
                <a:spcPct val="90000"/>
              </a:lnSpc>
            </a:pPr>
            <a:r>
              <a:rPr lang="en-US" sz="1800">
                <a:latin typeface="Arial" charset="0"/>
                <a:ea typeface="Arial" charset="0"/>
                <a:cs typeface="Arial" charset="0"/>
              </a:rPr>
              <a:t>E.g., because app. process on A </a:t>
            </a:r>
            <a:r>
              <a:rPr lang="en-US" sz="18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crashed</a:t>
            </a:r>
            <a:endParaRPr lang="en-US" sz="180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 sz="2000">
                <a:solidFill>
                  <a:srgbClr val="0000FF"/>
                </a:solidFill>
                <a:latin typeface="Arial" charset="0"/>
                <a:cs typeface="Arial" charset="0"/>
              </a:rPr>
              <a:t>That</a:t>
            </a:r>
            <a:r>
              <a:rPr lang="ja-JP" altLang="en-US" sz="2000">
                <a:solidFill>
                  <a:srgbClr val="0000FF"/>
                </a:solidFill>
                <a:latin typeface="Arial" charset="0"/>
                <a:cs typeface="Arial" charset="0"/>
              </a:rPr>
              <a:t>’</a:t>
            </a:r>
            <a:r>
              <a:rPr lang="en-US" sz="2000">
                <a:solidFill>
                  <a:srgbClr val="0000FF"/>
                </a:solidFill>
                <a:latin typeface="Arial" charset="0"/>
                <a:cs typeface="Arial" charset="0"/>
              </a:rPr>
              <a:t>s it</a:t>
            </a:r>
            <a:endParaRPr lang="en-US" sz="2000">
              <a:latin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1800">
                <a:latin typeface="Arial" charset="0"/>
                <a:ea typeface="Arial" charset="0"/>
                <a:cs typeface="Arial" charset="0"/>
              </a:rPr>
              <a:t>B does </a:t>
            </a:r>
            <a:r>
              <a:rPr lang="en-US" sz="18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not</a:t>
            </a:r>
            <a:r>
              <a:rPr lang="en-US" sz="1800">
                <a:latin typeface="Arial" charset="0"/>
                <a:ea typeface="Arial" charset="0"/>
                <a:cs typeface="Arial" charset="0"/>
              </a:rPr>
              <a:t> ack the </a:t>
            </a:r>
            <a:r>
              <a:rPr lang="en-US" sz="1800" b="1">
                <a:latin typeface="Arial" charset="0"/>
                <a:ea typeface="Arial" charset="0"/>
                <a:cs typeface="Arial" charset="0"/>
              </a:rPr>
              <a:t>RST</a:t>
            </a:r>
            <a:endParaRPr lang="en-US" sz="180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1800">
                <a:latin typeface="Arial" charset="0"/>
                <a:ea typeface="Arial" charset="0"/>
                <a:cs typeface="Arial" charset="0"/>
              </a:rPr>
              <a:t>Thus, </a:t>
            </a:r>
            <a:r>
              <a:rPr lang="en-US" sz="1800" b="1">
                <a:latin typeface="Arial" charset="0"/>
                <a:ea typeface="Arial" charset="0"/>
                <a:cs typeface="Arial" charset="0"/>
              </a:rPr>
              <a:t>RST</a:t>
            </a:r>
            <a:r>
              <a:rPr lang="en-US" sz="1800">
                <a:latin typeface="Arial" charset="0"/>
                <a:ea typeface="Arial" charset="0"/>
                <a:cs typeface="Arial" charset="0"/>
              </a:rPr>
              <a:t> is </a:t>
            </a:r>
            <a:r>
              <a:rPr lang="en-US" sz="18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not</a:t>
            </a:r>
            <a:r>
              <a:rPr lang="en-US" sz="1800">
                <a:latin typeface="Arial" charset="0"/>
                <a:ea typeface="Arial" charset="0"/>
                <a:cs typeface="Arial" charset="0"/>
              </a:rPr>
              <a:t> delivered </a:t>
            </a:r>
            <a:r>
              <a:rPr lang="en-US" sz="1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reliably</a:t>
            </a:r>
          </a:p>
          <a:p>
            <a:pPr lvl="1">
              <a:lnSpc>
                <a:spcPct val="90000"/>
              </a:lnSpc>
            </a:pPr>
            <a:r>
              <a:rPr lang="en-US" sz="1800">
                <a:latin typeface="Arial" charset="0"/>
                <a:ea typeface="Arial" charset="0"/>
                <a:cs typeface="Arial" charset="0"/>
              </a:rPr>
              <a:t>And: any data in flight is </a:t>
            </a:r>
            <a:r>
              <a:rPr lang="en-US" sz="18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lost</a:t>
            </a:r>
            <a:endParaRPr lang="en-US" sz="180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1800">
                <a:latin typeface="Arial" charset="0"/>
                <a:ea typeface="Arial" charset="0"/>
                <a:cs typeface="Arial" charset="0"/>
              </a:rPr>
              <a:t>But: if B sends anything more, will elicit </a:t>
            </a:r>
            <a:r>
              <a:rPr lang="en-US" sz="1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another</a:t>
            </a:r>
            <a:r>
              <a:rPr lang="en-US" sz="180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800" b="1">
                <a:latin typeface="Arial" charset="0"/>
                <a:ea typeface="Arial" charset="0"/>
                <a:cs typeface="Arial" charset="0"/>
              </a:rPr>
              <a:t>RST</a:t>
            </a:r>
            <a:endParaRPr lang="en-US" sz="18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34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2FD829B-234F-2E4F-ADE4-EF3DAD0DA5BD}" type="slidenum">
              <a:rPr lang="en-US" sz="1400" b="0">
                <a:latin typeface="Times New Roman" charset="0"/>
              </a:rPr>
              <a:pPr eaLnBrk="1" hangingPunct="1"/>
              <a:t>31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03429" name="Line 4"/>
          <p:cNvSpPr>
            <a:spLocks noChangeShapeType="1"/>
          </p:cNvSpPr>
          <p:nvPr/>
        </p:nvSpPr>
        <p:spPr bwMode="auto">
          <a:xfrm flipV="1">
            <a:off x="2044700" y="1758950"/>
            <a:ext cx="287338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0" name="Line 5"/>
          <p:cNvSpPr>
            <a:spLocks noChangeShapeType="1"/>
          </p:cNvSpPr>
          <p:nvPr/>
        </p:nvSpPr>
        <p:spPr bwMode="auto">
          <a:xfrm>
            <a:off x="2562225" y="1776413"/>
            <a:ext cx="300038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1" name="Line 6"/>
          <p:cNvSpPr>
            <a:spLocks noChangeShapeType="1"/>
          </p:cNvSpPr>
          <p:nvPr/>
        </p:nvSpPr>
        <p:spPr bwMode="auto">
          <a:xfrm flipV="1">
            <a:off x="3154363" y="1773238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2" name="Line 7"/>
          <p:cNvSpPr>
            <a:spLocks noChangeShapeType="1"/>
          </p:cNvSpPr>
          <p:nvPr/>
        </p:nvSpPr>
        <p:spPr bwMode="auto">
          <a:xfrm flipV="1">
            <a:off x="3686175" y="1768475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3" name="Text Box 8"/>
          <p:cNvSpPr txBox="1">
            <a:spLocks noChangeArrowheads="1"/>
          </p:cNvSpPr>
          <p:nvPr/>
        </p:nvSpPr>
        <p:spPr bwMode="auto">
          <a:xfrm rot="-4794570">
            <a:off x="1552576" y="236378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</a:t>
            </a:r>
          </a:p>
        </p:txBody>
      </p:sp>
      <p:sp>
        <p:nvSpPr>
          <p:cNvPr id="103434" name="Text Box 9"/>
          <p:cNvSpPr txBox="1">
            <a:spLocks noChangeArrowheads="1"/>
          </p:cNvSpPr>
          <p:nvPr/>
        </p:nvSpPr>
        <p:spPr bwMode="auto">
          <a:xfrm rot="4712803">
            <a:off x="2276475" y="2357438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 ACK</a:t>
            </a:r>
          </a:p>
        </p:txBody>
      </p:sp>
      <p:sp>
        <p:nvSpPr>
          <p:cNvPr id="103435" name="Text Box 10"/>
          <p:cNvSpPr txBox="1">
            <a:spLocks noChangeArrowheads="1"/>
          </p:cNvSpPr>
          <p:nvPr/>
        </p:nvSpPr>
        <p:spPr bwMode="auto">
          <a:xfrm rot="-4355001">
            <a:off x="2946400" y="2135188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103436" name="Text Box 11"/>
          <p:cNvSpPr txBox="1">
            <a:spLocks noChangeArrowheads="1"/>
          </p:cNvSpPr>
          <p:nvPr/>
        </p:nvSpPr>
        <p:spPr bwMode="auto">
          <a:xfrm rot="-4396192">
            <a:off x="3397250" y="2379663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Data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407025" y="1770063"/>
            <a:ext cx="465138" cy="1603375"/>
            <a:chOff x="3406" y="1115"/>
            <a:chExt cx="293" cy="1010"/>
          </a:xfrm>
        </p:grpSpPr>
        <p:sp>
          <p:nvSpPr>
            <p:cNvPr id="103455" name="Line 13"/>
            <p:cNvSpPr>
              <a:spLocks noChangeShapeType="1"/>
            </p:cNvSpPr>
            <p:nvPr/>
          </p:nvSpPr>
          <p:spPr bwMode="auto">
            <a:xfrm flipV="1">
              <a:off x="3551" y="1115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6" name="Text Box 14"/>
            <p:cNvSpPr txBox="1">
              <a:spLocks noChangeArrowheads="1"/>
            </p:cNvSpPr>
            <p:nvPr/>
          </p:nvSpPr>
          <p:spPr bwMode="auto">
            <a:xfrm rot="-4702247">
              <a:off x="3326" y="1470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RST</a:t>
              </a:r>
            </a:p>
          </p:txBody>
        </p:sp>
      </p:grpSp>
      <p:sp>
        <p:nvSpPr>
          <p:cNvPr id="103438" name="Line 15"/>
          <p:cNvSpPr>
            <a:spLocks noChangeShapeType="1"/>
          </p:cNvSpPr>
          <p:nvPr/>
        </p:nvSpPr>
        <p:spPr bwMode="auto">
          <a:xfrm>
            <a:off x="4279900" y="1770063"/>
            <a:ext cx="379413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9" name="Line 16"/>
          <p:cNvSpPr>
            <a:spLocks noChangeShapeType="1"/>
          </p:cNvSpPr>
          <p:nvPr/>
        </p:nvSpPr>
        <p:spPr bwMode="auto">
          <a:xfrm flipV="1">
            <a:off x="1836738" y="1739900"/>
            <a:ext cx="6421437" cy="31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0" name="Line 17"/>
          <p:cNvSpPr>
            <a:spLocks noChangeShapeType="1"/>
          </p:cNvSpPr>
          <p:nvPr/>
        </p:nvSpPr>
        <p:spPr bwMode="auto">
          <a:xfrm flipV="1">
            <a:off x="1852613" y="3352800"/>
            <a:ext cx="64452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1" name="Text Box 18"/>
          <p:cNvSpPr txBox="1">
            <a:spLocks noChangeArrowheads="1"/>
          </p:cNvSpPr>
          <p:nvPr/>
        </p:nvSpPr>
        <p:spPr bwMode="auto">
          <a:xfrm rot="4676639">
            <a:off x="4297363" y="2368550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103442" name="Line 19"/>
          <p:cNvSpPr>
            <a:spLocks noChangeShapeType="1"/>
          </p:cNvSpPr>
          <p:nvPr/>
        </p:nvSpPr>
        <p:spPr bwMode="auto">
          <a:xfrm>
            <a:off x="3127375" y="3594100"/>
            <a:ext cx="1779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3" name="Text Box 20"/>
          <p:cNvSpPr txBox="1">
            <a:spLocks noChangeArrowheads="1"/>
          </p:cNvSpPr>
          <p:nvPr/>
        </p:nvSpPr>
        <p:spPr bwMode="auto">
          <a:xfrm>
            <a:off x="2524125" y="3395663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Times New Roman" charset="0"/>
              </a:rPr>
              <a:t>time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103444" name="Text Box 21"/>
          <p:cNvSpPr txBox="1">
            <a:spLocks noChangeArrowheads="1"/>
          </p:cNvSpPr>
          <p:nvPr/>
        </p:nvSpPr>
        <p:spPr bwMode="auto">
          <a:xfrm>
            <a:off x="1347788" y="310673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A</a:t>
            </a:r>
          </a:p>
        </p:txBody>
      </p:sp>
      <p:sp>
        <p:nvSpPr>
          <p:cNvPr id="103445" name="Text Box 22"/>
          <p:cNvSpPr txBox="1">
            <a:spLocks noChangeArrowheads="1"/>
          </p:cNvSpPr>
          <p:nvPr/>
        </p:nvSpPr>
        <p:spPr bwMode="auto">
          <a:xfrm>
            <a:off x="1304925" y="15684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B</a:t>
            </a:r>
          </a:p>
        </p:txBody>
      </p:sp>
      <p:sp>
        <p:nvSpPr>
          <p:cNvPr id="103446" name="Oval 23"/>
          <p:cNvSpPr>
            <a:spLocks noChangeArrowheads="1"/>
          </p:cNvSpPr>
          <p:nvPr/>
        </p:nvSpPr>
        <p:spPr bwMode="auto">
          <a:xfrm>
            <a:off x="4819650" y="3105150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47" name="Oval 24"/>
          <p:cNvSpPr>
            <a:spLocks noChangeArrowheads="1"/>
          </p:cNvSpPr>
          <p:nvPr/>
        </p:nvSpPr>
        <p:spPr bwMode="auto">
          <a:xfrm>
            <a:off x="5026025" y="3113088"/>
            <a:ext cx="80963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48" name="Oval 25"/>
          <p:cNvSpPr>
            <a:spLocks noChangeArrowheads="1"/>
          </p:cNvSpPr>
          <p:nvPr/>
        </p:nvSpPr>
        <p:spPr bwMode="auto">
          <a:xfrm>
            <a:off x="5241925" y="3105150"/>
            <a:ext cx="8096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6373813" y="1773238"/>
            <a:ext cx="574675" cy="1584325"/>
            <a:chOff x="4015" y="1117"/>
            <a:chExt cx="362" cy="998"/>
          </a:xfrm>
        </p:grpSpPr>
        <p:sp>
          <p:nvSpPr>
            <p:cNvPr id="103453" name="Line 27"/>
            <p:cNvSpPr>
              <a:spLocks noChangeShapeType="1"/>
            </p:cNvSpPr>
            <p:nvPr/>
          </p:nvSpPr>
          <p:spPr bwMode="auto">
            <a:xfrm>
              <a:off x="4015" y="1117"/>
              <a:ext cx="239" cy="9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4" name="Text Box 28"/>
            <p:cNvSpPr txBox="1">
              <a:spLocks noChangeArrowheads="1"/>
            </p:cNvSpPr>
            <p:nvPr/>
          </p:nvSpPr>
          <p:spPr bwMode="auto">
            <a:xfrm rot="4676639">
              <a:off x="4043" y="1494"/>
              <a:ext cx="4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Data</a:t>
              </a: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858000" y="1773238"/>
            <a:ext cx="465138" cy="1603375"/>
            <a:chOff x="4320" y="1117"/>
            <a:chExt cx="293" cy="1010"/>
          </a:xfrm>
        </p:grpSpPr>
        <p:sp>
          <p:nvSpPr>
            <p:cNvPr id="103451" name="Line 30"/>
            <p:cNvSpPr>
              <a:spLocks noChangeShapeType="1"/>
            </p:cNvSpPr>
            <p:nvPr/>
          </p:nvSpPr>
          <p:spPr bwMode="auto">
            <a:xfrm flipV="1">
              <a:off x="4465" y="1117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2" name="Text Box 31"/>
            <p:cNvSpPr txBox="1">
              <a:spLocks noChangeArrowheads="1"/>
            </p:cNvSpPr>
            <p:nvPr/>
          </p:nvSpPr>
          <p:spPr bwMode="auto">
            <a:xfrm rot="-4702247">
              <a:off x="4240" y="1472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RST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8119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06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/>
              <a:t>TCP State Transitions</a:t>
            </a:r>
          </a:p>
        </p:txBody>
      </p:sp>
      <p:pic>
        <p:nvPicPr>
          <p:cNvPr id="6148" name="Picture 4" descr="W:\Editorial\KARYN\Booksold\PD3e\final figures\Metafiles\05x07.WM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981200"/>
            <a:ext cx="4051300" cy="3683000"/>
          </a:xfrm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248400" y="3505200"/>
            <a:ext cx="1752600" cy="101566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0" dirty="0" smtClean="0">
                <a:latin typeface="+mn-lt"/>
              </a:rPr>
              <a:t>Data, ACK </a:t>
            </a:r>
            <a:br>
              <a:rPr lang="en-US" b="0" dirty="0" smtClean="0">
                <a:latin typeface="+mn-lt"/>
              </a:rPr>
            </a:br>
            <a:r>
              <a:rPr lang="en-US" b="0" dirty="0" smtClean="0">
                <a:latin typeface="+mn-lt"/>
              </a:rPr>
              <a:t>exchanges </a:t>
            </a:r>
            <a:br>
              <a:rPr lang="en-US" b="0" dirty="0" smtClean="0">
                <a:latin typeface="+mn-lt"/>
              </a:rPr>
            </a:br>
            <a:r>
              <a:rPr lang="en-US" b="0" dirty="0" smtClean="0">
                <a:latin typeface="+mn-lt"/>
              </a:rPr>
              <a:t>are in here</a:t>
            </a:r>
            <a:endParaRPr lang="en-US" b="0" dirty="0">
              <a:latin typeface="+mn-lt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3505200" y="4038600"/>
            <a:ext cx="2743200" cy="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51983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Reliability: TCP Retransmission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5474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EBC02C5-345A-314C-901E-792A8249603A}" type="slidenum">
              <a:rPr lang="en-US" sz="1400" b="0">
                <a:latin typeface="Times New Roman" charset="0"/>
              </a:rPr>
              <a:pPr eaLnBrk="1" hangingPunct="1"/>
              <a:t>33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379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Timeouts and Retransmissions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991600" cy="4835525"/>
          </a:xfrm>
        </p:spPr>
        <p:txBody>
          <a:bodyPr/>
          <a:lstStyle/>
          <a:p>
            <a:r>
              <a:rPr lang="en-US" dirty="0" smtClean="0"/>
              <a:t>Reliability requires retransmitting lost data</a:t>
            </a:r>
          </a:p>
          <a:p>
            <a:pPr lvl="4"/>
            <a:endParaRPr lang="en-US" dirty="0"/>
          </a:p>
          <a:p>
            <a:r>
              <a:rPr lang="en-US" dirty="0"/>
              <a:t>I</a:t>
            </a:r>
            <a:r>
              <a:rPr lang="en-US" dirty="0" smtClean="0"/>
              <a:t>nvolves setting timer and retransmitting on timeout</a:t>
            </a:r>
          </a:p>
          <a:p>
            <a:pPr lvl="4"/>
            <a:endParaRPr lang="en-US" dirty="0"/>
          </a:p>
          <a:p>
            <a:r>
              <a:rPr lang="en-US" dirty="0" smtClean="0"/>
              <a:t>TCP resets timer whenever new data is </a:t>
            </a:r>
            <a:r>
              <a:rPr lang="en-US" dirty="0" err="1" smtClean="0"/>
              <a:t>ACKed</a:t>
            </a:r>
            <a:endParaRPr lang="en-US" dirty="0" smtClean="0"/>
          </a:p>
          <a:p>
            <a:pPr lvl="1"/>
            <a:r>
              <a:rPr lang="en-US" dirty="0" err="1" smtClean="0"/>
              <a:t>Retx</a:t>
            </a:r>
            <a:r>
              <a:rPr lang="en-US" dirty="0" smtClean="0"/>
              <a:t> of packet containing “next byte” when timer goes off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50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546" name="Line 2"/>
          <p:cNvSpPr>
            <a:spLocks noChangeShapeType="1"/>
          </p:cNvSpPr>
          <p:nvPr/>
        </p:nvSpPr>
        <p:spPr bwMode="auto">
          <a:xfrm>
            <a:off x="5638800" y="1988415"/>
            <a:ext cx="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5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the Timeout Value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32548" name="Line 4"/>
          <p:cNvSpPr>
            <a:spLocks noChangeShapeType="1"/>
          </p:cNvSpPr>
          <p:nvPr/>
        </p:nvSpPr>
        <p:spPr bwMode="auto">
          <a:xfrm>
            <a:off x="3429000" y="18360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49" name="Line 5"/>
          <p:cNvSpPr>
            <a:spLocks noChangeShapeType="1"/>
          </p:cNvSpPr>
          <p:nvPr/>
        </p:nvSpPr>
        <p:spPr bwMode="auto">
          <a:xfrm>
            <a:off x="1189038" y="1988415"/>
            <a:ext cx="1173162" cy="273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0" name="Text Box 6"/>
          <p:cNvSpPr txBox="1">
            <a:spLocks noChangeArrowheads="1"/>
          </p:cNvSpPr>
          <p:nvPr/>
        </p:nvSpPr>
        <p:spPr bwMode="auto">
          <a:xfrm>
            <a:off x="1447800" y="1836015"/>
            <a:ext cx="309563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1</a:t>
            </a:r>
          </a:p>
        </p:txBody>
      </p:sp>
      <p:sp>
        <p:nvSpPr>
          <p:cNvPr id="1132551" name="Line 7"/>
          <p:cNvSpPr>
            <a:spLocks noChangeShapeType="1"/>
          </p:cNvSpPr>
          <p:nvPr/>
        </p:nvSpPr>
        <p:spPr bwMode="auto">
          <a:xfrm>
            <a:off x="1219200" y="17598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2" name="Line 8"/>
          <p:cNvSpPr>
            <a:spLocks noChangeShapeType="1"/>
          </p:cNvSpPr>
          <p:nvPr/>
        </p:nvSpPr>
        <p:spPr bwMode="auto">
          <a:xfrm>
            <a:off x="1219200" y="4807815"/>
            <a:ext cx="2209800" cy="514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3" name="Text Box 9"/>
          <p:cNvSpPr txBox="1">
            <a:spLocks noChangeArrowheads="1"/>
          </p:cNvSpPr>
          <p:nvPr/>
        </p:nvSpPr>
        <p:spPr bwMode="auto">
          <a:xfrm>
            <a:off x="1477963" y="4655415"/>
            <a:ext cx="309562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1</a:t>
            </a:r>
          </a:p>
        </p:txBody>
      </p:sp>
      <p:sp>
        <p:nvSpPr>
          <p:cNvPr id="1132554" name="Text Box 10"/>
          <p:cNvSpPr txBox="1">
            <a:spLocks noChangeArrowheads="1"/>
          </p:cNvSpPr>
          <p:nvPr/>
        </p:nvSpPr>
        <p:spPr bwMode="auto">
          <a:xfrm>
            <a:off x="62722" y="5946362"/>
            <a:ext cx="466167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29" tIns="45714" rIns="91429" bIns="45714">
            <a:spAutoFit/>
          </a:bodyPr>
          <a:lstStyle/>
          <a:p>
            <a:pPr algn="ctr" eaLnBrk="1" hangingPunct="1"/>
            <a:r>
              <a:rPr lang="en-US" sz="2400" b="0" dirty="0">
                <a:solidFill>
                  <a:srgbClr val="FF0000"/>
                </a:solidFill>
                <a:latin typeface="+mn-lt"/>
              </a:rPr>
              <a:t>Timeout too long </a:t>
            </a:r>
            <a:r>
              <a:rPr lang="en-US" sz="2400" b="0" dirty="0">
                <a:solidFill>
                  <a:srgbClr val="FF0000"/>
                </a:solidFill>
                <a:latin typeface="+mn-lt"/>
                <a:sym typeface="Wingdings" charset="0"/>
              </a:rPr>
              <a:t> </a:t>
            </a:r>
            <a:r>
              <a:rPr lang="en-US" sz="2400" b="0" dirty="0" smtClean="0">
                <a:solidFill>
                  <a:srgbClr val="FF0000"/>
                </a:solidFill>
                <a:latin typeface="+mn-lt"/>
                <a:sym typeface="Wingdings" charset="0"/>
              </a:rPr>
              <a:t>inefficient</a:t>
            </a:r>
            <a:endParaRPr lang="en-US" sz="2400" b="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32555" name="Line 11"/>
          <p:cNvSpPr>
            <a:spLocks noChangeShapeType="1"/>
          </p:cNvSpPr>
          <p:nvPr/>
        </p:nvSpPr>
        <p:spPr bwMode="auto">
          <a:xfrm>
            <a:off x="8077200" y="18360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6" name="Line 12"/>
          <p:cNvSpPr>
            <a:spLocks noChangeShapeType="1"/>
          </p:cNvSpPr>
          <p:nvPr/>
        </p:nvSpPr>
        <p:spPr bwMode="auto">
          <a:xfrm>
            <a:off x="5837238" y="1988415"/>
            <a:ext cx="2239962" cy="520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7" name="Text Box 13"/>
          <p:cNvSpPr txBox="1">
            <a:spLocks noChangeArrowheads="1"/>
          </p:cNvSpPr>
          <p:nvPr/>
        </p:nvSpPr>
        <p:spPr bwMode="auto">
          <a:xfrm>
            <a:off x="6096000" y="1836015"/>
            <a:ext cx="309563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1</a:t>
            </a:r>
          </a:p>
        </p:txBody>
      </p:sp>
      <p:sp>
        <p:nvSpPr>
          <p:cNvPr id="1132558" name="Line 14"/>
          <p:cNvSpPr>
            <a:spLocks noChangeShapeType="1"/>
          </p:cNvSpPr>
          <p:nvPr/>
        </p:nvSpPr>
        <p:spPr bwMode="auto">
          <a:xfrm flipH="1">
            <a:off x="5867400" y="2521815"/>
            <a:ext cx="2209800" cy="609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559" name="Line 15"/>
          <p:cNvSpPr>
            <a:spLocks noChangeShapeType="1"/>
          </p:cNvSpPr>
          <p:nvPr/>
        </p:nvSpPr>
        <p:spPr bwMode="auto">
          <a:xfrm>
            <a:off x="5867400" y="2750415"/>
            <a:ext cx="2209800" cy="514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60" name="Text Box 16"/>
          <p:cNvSpPr txBox="1">
            <a:spLocks noChangeArrowheads="1"/>
          </p:cNvSpPr>
          <p:nvPr/>
        </p:nvSpPr>
        <p:spPr bwMode="auto">
          <a:xfrm>
            <a:off x="6126163" y="2612303"/>
            <a:ext cx="309562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1</a:t>
            </a:r>
          </a:p>
        </p:txBody>
      </p:sp>
      <p:sp>
        <p:nvSpPr>
          <p:cNvPr id="1132561" name="Text Box 17"/>
          <p:cNvSpPr txBox="1">
            <a:spLocks noChangeArrowheads="1"/>
          </p:cNvSpPr>
          <p:nvPr/>
        </p:nvSpPr>
        <p:spPr bwMode="auto">
          <a:xfrm>
            <a:off x="4859938" y="5950815"/>
            <a:ext cx="4284062" cy="830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29" tIns="45714" rIns="91429" bIns="45714">
            <a:spAutoFit/>
          </a:bodyPr>
          <a:lstStyle/>
          <a:p>
            <a:pPr algn="ctr" eaLnBrk="1" hangingPunct="1"/>
            <a:r>
              <a:rPr lang="en-US" sz="2400" b="0" dirty="0">
                <a:solidFill>
                  <a:srgbClr val="FF0000"/>
                </a:solidFill>
                <a:latin typeface="+mn-lt"/>
              </a:rPr>
              <a:t>Timeout too short </a:t>
            </a:r>
            <a:r>
              <a:rPr lang="en-US" sz="2400" b="0" dirty="0">
                <a:solidFill>
                  <a:srgbClr val="FF0000"/>
                </a:solidFill>
                <a:latin typeface="+mn-lt"/>
                <a:sym typeface="Wingdings" charset="0"/>
              </a:rPr>
              <a:t> </a:t>
            </a:r>
            <a:endParaRPr lang="en-US" sz="2400" b="0" dirty="0" smtClean="0">
              <a:solidFill>
                <a:srgbClr val="FF0000"/>
              </a:solidFill>
              <a:latin typeface="+mn-lt"/>
              <a:sym typeface="Wingdings" charset="0"/>
            </a:endParaRPr>
          </a:p>
          <a:p>
            <a:pPr algn="ctr" eaLnBrk="1" hangingPunct="1"/>
            <a:r>
              <a:rPr lang="en-US" sz="2400" b="0" dirty="0" smtClean="0">
                <a:solidFill>
                  <a:srgbClr val="FF0000"/>
                </a:solidFill>
                <a:latin typeface="+mn-lt"/>
                <a:sym typeface="Wingdings" charset="0"/>
              </a:rPr>
              <a:t>duplicate </a:t>
            </a:r>
            <a:r>
              <a:rPr lang="en-US" sz="2400" b="0" dirty="0">
                <a:solidFill>
                  <a:srgbClr val="FF0000"/>
                </a:solidFill>
                <a:latin typeface="+mn-lt"/>
                <a:sym typeface="Wingdings" charset="0"/>
              </a:rPr>
              <a:t>packets </a:t>
            </a:r>
            <a:endParaRPr lang="en-US" sz="2400" b="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32562" name="Line 18"/>
          <p:cNvSpPr>
            <a:spLocks noChangeShapeType="1"/>
          </p:cNvSpPr>
          <p:nvPr/>
        </p:nvSpPr>
        <p:spPr bwMode="auto">
          <a:xfrm>
            <a:off x="990600" y="198841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563" name="Text Box 19"/>
          <p:cNvSpPr txBox="1">
            <a:spLocks noChangeArrowheads="1"/>
          </p:cNvSpPr>
          <p:nvPr/>
        </p:nvSpPr>
        <p:spPr bwMode="auto">
          <a:xfrm>
            <a:off x="627063" y="2367828"/>
            <a:ext cx="592137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RTT</a:t>
            </a:r>
          </a:p>
        </p:txBody>
      </p:sp>
      <p:sp>
        <p:nvSpPr>
          <p:cNvPr id="1132564" name="Line 20"/>
          <p:cNvSpPr>
            <a:spLocks noChangeShapeType="1"/>
          </p:cNvSpPr>
          <p:nvPr/>
        </p:nvSpPr>
        <p:spPr bwMode="auto">
          <a:xfrm>
            <a:off x="2286000" y="2140815"/>
            <a:ext cx="152400" cy="2286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65" name="Line 21"/>
          <p:cNvSpPr>
            <a:spLocks noChangeShapeType="1"/>
          </p:cNvSpPr>
          <p:nvPr/>
        </p:nvSpPr>
        <p:spPr bwMode="auto">
          <a:xfrm flipH="1">
            <a:off x="2286000" y="2140815"/>
            <a:ext cx="152400" cy="2286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66" name="Line 22"/>
          <p:cNvSpPr>
            <a:spLocks noChangeShapeType="1"/>
          </p:cNvSpPr>
          <p:nvPr/>
        </p:nvSpPr>
        <p:spPr bwMode="auto">
          <a:xfrm>
            <a:off x="609600" y="1988415"/>
            <a:ext cx="0" cy="2819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67" name="Text Box 23"/>
          <p:cNvSpPr txBox="1">
            <a:spLocks noChangeArrowheads="1"/>
          </p:cNvSpPr>
          <p:nvPr/>
        </p:nvSpPr>
        <p:spPr bwMode="auto">
          <a:xfrm>
            <a:off x="-8145" y="3472728"/>
            <a:ext cx="115432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Timeout</a:t>
            </a:r>
          </a:p>
        </p:txBody>
      </p:sp>
      <p:sp>
        <p:nvSpPr>
          <p:cNvPr id="1132568" name="Line 24"/>
          <p:cNvSpPr>
            <a:spLocks noChangeShapeType="1"/>
          </p:cNvSpPr>
          <p:nvPr/>
        </p:nvSpPr>
        <p:spPr bwMode="auto">
          <a:xfrm>
            <a:off x="381000" y="4807815"/>
            <a:ext cx="8382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32569" name="Line 25"/>
          <p:cNvSpPr>
            <a:spLocks noChangeShapeType="1"/>
          </p:cNvSpPr>
          <p:nvPr/>
        </p:nvSpPr>
        <p:spPr bwMode="auto">
          <a:xfrm>
            <a:off x="381000" y="1988415"/>
            <a:ext cx="8382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32570" name="Line 26"/>
          <p:cNvSpPr>
            <a:spLocks noChangeShapeType="1"/>
          </p:cNvSpPr>
          <p:nvPr/>
        </p:nvSpPr>
        <p:spPr bwMode="auto">
          <a:xfrm>
            <a:off x="838200" y="3131415"/>
            <a:ext cx="381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1" name="Line 27"/>
          <p:cNvSpPr>
            <a:spLocks noChangeShapeType="1"/>
          </p:cNvSpPr>
          <p:nvPr/>
        </p:nvSpPr>
        <p:spPr bwMode="auto">
          <a:xfrm>
            <a:off x="4724400" y="3131415"/>
            <a:ext cx="1143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2" name="Line 28"/>
          <p:cNvSpPr>
            <a:spLocks noChangeShapeType="1"/>
          </p:cNvSpPr>
          <p:nvPr/>
        </p:nvSpPr>
        <p:spPr bwMode="auto">
          <a:xfrm>
            <a:off x="4724400" y="1988415"/>
            <a:ext cx="1143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3" name="Text Box 29"/>
          <p:cNvSpPr txBox="1">
            <a:spLocks noChangeArrowheads="1"/>
          </p:cNvSpPr>
          <p:nvPr/>
        </p:nvSpPr>
        <p:spPr bwMode="auto">
          <a:xfrm>
            <a:off x="4732130" y="2140815"/>
            <a:ext cx="115432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Timeout</a:t>
            </a:r>
          </a:p>
        </p:txBody>
      </p:sp>
      <p:sp>
        <p:nvSpPr>
          <p:cNvPr id="1132574" name="Line 30"/>
          <p:cNvSpPr>
            <a:spLocks noChangeShapeType="1"/>
          </p:cNvSpPr>
          <p:nvPr/>
        </p:nvSpPr>
        <p:spPr bwMode="auto">
          <a:xfrm>
            <a:off x="5486400" y="2750415"/>
            <a:ext cx="381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5" name="Line 31"/>
          <p:cNvSpPr>
            <a:spLocks noChangeShapeType="1"/>
          </p:cNvSpPr>
          <p:nvPr/>
        </p:nvSpPr>
        <p:spPr bwMode="auto">
          <a:xfrm>
            <a:off x="5867400" y="17598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76" name="Line 32"/>
          <p:cNvSpPr>
            <a:spLocks noChangeShapeType="1"/>
          </p:cNvSpPr>
          <p:nvPr/>
        </p:nvSpPr>
        <p:spPr bwMode="auto">
          <a:xfrm>
            <a:off x="4724400" y="198841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577" name="Text Box 33"/>
          <p:cNvSpPr txBox="1">
            <a:spLocks noChangeArrowheads="1"/>
          </p:cNvSpPr>
          <p:nvPr/>
        </p:nvSpPr>
        <p:spPr bwMode="auto">
          <a:xfrm>
            <a:off x="4648200" y="2521815"/>
            <a:ext cx="592138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RTT</a:t>
            </a:r>
          </a:p>
        </p:txBody>
      </p:sp>
    </p:spTree>
    <p:extLst>
      <p:ext uri="{BB962C8B-B14F-4D97-AF65-F5344CB8AC3E}">
        <p14:creationId xmlns:p14="http://schemas.microsoft.com/office/powerpoint/2010/main" val="316062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2546" grpId="0" animBg="1"/>
      <p:bldP spid="1132555" grpId="0" animBg="1"/>
      <p:bldP spid="1132556" grpId="0" animBg="1"/>
      <p:bldP spid="1132557" grpId="0" animBg="1"/>
      <p:bldP spid="1132558" grpId="0" animBg="1"/>
      <p:bldP spid="1132559" grpId="0" animBg="1"/>
      <p:bldP spid="1132560" grpId="0" animBg="1"/>
      <p:bldP spid="1132561" grpId="0"/>
      <p:bldP spid="1132571" grpId="0" animBg="1"/>
      <p:bldP spid="1132572" grpId="0" animBg="1"/>
      <p:bldP spid="1132573" grpId="0" animBg="1"/>
      <p:bldP spid="1132574" grpId="0" animBg="1"/>
      <p:bldP spid="1132575" grpId="0" animBg="1"/>
      <p:bldP spid="1132576" grpId="0" animBg="1"/>
      <p:bldP spid="113257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810" name="Rectangle 2"/>
          <p:cNvSpPr>
            <a:spLocks noChangeArrowheads="1"/>
          </p:cNvSpPr>
          <p:nvPr/>
        </p:nvSpPr>
        <p:spPr bwMode="auto">
          <a:xfrm>
            <a:off x="1524000" y="2133600"/>
            <a:ext cx="6705600" cy="14478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46662" dir="3284183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11438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RTT Estimation</a:t>
            </a:r>
          </a:p>
        </p:txBody>
      </p:sp>
      <p:sp>
        <p:nvSpPr>
          <p:cNvPr id="1143812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411662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smtClean="0"/>
              <a:t>exponential averaging of RTT samples</a:t>
            </a:r>
            <a:endParaRPr lang="en-US" dirty="0"/>
          </a:p>
        </p:txBody>
      </p:sp>
      <p:graphicFrame>
        <p:nvGraphicFramePr>
          <p:cNvPr id="1143813" name="Object 5"/>
          <p:cNvGraphicFramePr>
            <a:graphicFrameLocks noChangeAspect="1"/>
          </p:cNvGraphicFramePr>
          <p:nvPr>
            <p:extLst/>
          </p:nvPr>
        </p:nvGraphicFramePr>
        <p:xfrm>
          <a:off x="1692275" y="2286000"/>
          <a:ext cx="6384925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Equation" r:id="rId3" imgW="3543300" imgH="635000" progId="Equation.3">
                  <p:embed/>
                </p:oleObj>
              </mc:Choice>
              <mc:Fallback>
                <p:oleObj name="Equation" r:id="rId3" imgW="35433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286000"/>
                        <a:ext cx="6384925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3814" name="Line 6"/>
          <p:cNvSpPr>
            <a:spLocks noChangeShapeType="1"/>
          </p:cNvSpPr>
          <p:nvPr/>
        </p:nvSpPr>
        <p:spPr bwMode="auto">
          <a:xfrm flipV="1">
            <a:off x="1600200" y="4175125"/>
            <a:ext cx="0" cy="1981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15" name="Line 7"/>
          <p:cNvSpPr>
            <a:spLocks noChangeShapeType="1"/>
          </p:cNvSpPr>
          <p:nvPr/>
        </p:nvSpPr>
        <p:spPr bwMode="auto">
          <a:xfrm>
            <a:off x="1600200" y="6156325"/>
            <a:ext cx="548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16" name="Line 8"/>
          <p:cNvSpPr>
            <a:spLocks noChangeShapeType="1"/>
          </p:cNvSpPr>
          <p:nvPr/>
        </p:nvSpPr>
        <p:spPr bwMode="auto">
          <a:xfrm flipV="1">
            <a:off x="2209800" y="4937125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17" name="Line 9"/>
          <p:cNvSpPr>
            <a:spLocks noChangeShapeType="1"/>
          </p:cNvSpPr>
          <p:nvPr/>
        </p:nvSpPr>
        <p:spPr bwMode="auto">
          <a:xfrm>
            <a:off x="2133600" y="4937125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18" name="Line 10"/>
          <p:cNvSpPr>
            <a:spLocks noChangeShapeType="1"/>
          </p:cNvSpPr>
          <p:nvPr/>
        </p:nvSpPr>
        <p:spPr bwMode="auto">
          <a:xfrm flipV="1">
            <a:off x="3276600" y="5241925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19" name="Line 11"/>
          <p:cNvSpPr>
            <a:spLocks noChangeShapeType="1"/>
          </p:cNvSpPr>
          <p:nvPr/>
        </p:nvSpPr>
        <p:spPr bwMode="auto">
          <a:xfrm>
            <a:off x="3200400" y="5241925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20" name="Line 12"/>
          <p:cNvSpPr>
            <a:spLocks noChangeShapeType="1"/>
          </p:cNvSpPr>
          <p:nvPr/>
        </p:nvSpPr>
        <p:spPr bwMode="auto">
          <a:xfrm flipV="1">
            <a:off x="4191000" y="5546725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21" name="Line 13"/>
          <p:cNvSpPr>
            <a:spLocks noChangeShapeType="1"/>
          </p:cNvSpPr>
          <p:nvPr/>
        </p:nvSpPr>
        <p:spPr bwMode="auto">
          <a:xfrm>
            <a:off x="4114800" y="5546725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22" name="Line 14"/>
          <p:cNvSpPr>
            <a:spLocks noChangeShapeType="1"/>
          </p:cNvSpPr>
          <p:nvPr/>
        </p:nvSpPr>
        <p:spPr bwMode="auto">
          <a:xfrm flipV="1">
            <a:off x="4876800" y="4937125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23" name="Line 15"/>
          <p:cNvSpPr>
            <a:spLocks noChangeShapeType="1"/>
          </p:cNvSpPr>
          <p:nvPr/>
        </p:nvSpPr>
        <p:spPr bwMode="auto">
          <a:xfrm>
            <a:off x="4800600" y="4937125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24" name="Line 16"/>
          <p:cNvSpPr>
            <a:spLocks noChangeShapeType="1"/>
          </p:cNvSpPr>
          <p:nvPr/>
        </p:nvSpPr>
        <p:spPr bwMode="auto">
          <a:xfrm flipV="1">
            <a:off x="6096000" y="5775325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25" name="Line 17"/>
          <p:cNvSpPr>
            <a:spLocks noChangeShapeType="1"/>
          </p:cNvSpPr>
          <p:nvPr/>
        </p:nvSpPr>
        <p:spPr bwMode="auto">
          <a:xfrm>
            <a:off x="6019800" y="5775325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26" name="Line 18"/>
          <p:cNvSpPr>
            <a:spLocks noChangeShapeType="1"/>
          </p:cNvSpPr>
          <p:nvPr/>
        </p:nvSpPr>
        <p:spPr bwMode="auto">
          <a:xfrm flipV="1">
            <a:off x="6477000" y="4937125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27" name="Line 19"/>
          <p:cNvSpPr>
            <a:spLocks noChangeShapeType="1"/>
          </p:cNvSpPr>
          <p:nvPr/>
        </p:nvSpPr>
        <p:spPr bwMode="auto">
          <a:xfrm>
            <a:off x="6400800" y="4937125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28" name="Freeform 20"/>
          <p:cNvSpPr>
            <a:spLocks/>
          </p:cNvSpPr>
          <p:nvPr/>
        </p:nvSpPr>
        <p:spPr bwMode="auto">
          <a:xfrm>
            <a:off x="2209800" y="5165725"/>
            <a:ext cx="4572000" cy="228600"/>
          </a:xfrm>
          <a:custGeom>
            <a:avLst/>
            <a:gdLst>
              <a:gd name="T0" fmla="*/ 0 w 2880"/>
              <a:gd name="T1" fmla="*/ 0 h 144"/>
              <a:gd name="T2" fmla="*/ 672 w 2880"/>
              <a:gd name="T3" fmla="*/ 0 h 144"/>
              <a:gd name="T4" fmla="*/ 1248 w 2880"/>
              <a:gd name="T5" fmla="*/ 96 h 144"/>
              <a:gd name="T6" fmla="*/ 1680 w 2880"/>
              <a:gd name="T7" fmla="*/ 0 h 144"/>
              <a:gd name="T8" fmla="*/ 2448 w 2880"/>
              <a:gd name="T9" fmla="*/ 144 h 144"/>
              <a:gd name="T10" fmla="*/ 2688 w 2880"/>
              <a:gd name="T11" fmla="*/ 96 h 144"/>
              <a:gd name="T12" fmla="*/ 2880 w 2880"/>
              <a:gd name="T13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80" h="144">
                <a:moveTo>
                  <a:pt x="0" y="0"/>
                </a:moveTo>
                <a:lnTo>
                  <a:pt x="672" y="0"/>
                </a:lnTo>
                <a:lnTo>
                  <a:pt x="1248" y="96"/>
                </a:lnTo>
                <a:lnTo>
                  <a:pt x="1680" y="0"/>
                </a:lnTo>
                <a:lnTo>
                  <a:pt x="2448" y="144"/>
                </a:lnTo>
                <a:lnTo>
                  <a:pt x="2688" y="96"/>
                </a:lnTo>
                <a:lnTo>
                  <a:pt x="2880" y="144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29" name="Line 21"/>
          <p:cNvSpPr>
            <a:spLocks noChangeShapeType="1"/>
          </p:cNvSpPr>
          <p:nvPr/>
        </p:nvSpPr>
        <p:spPr bwMode="auto">
          <a:xfrm flipH="1">
            <a:off x="1981200" y="5165725"/>
            <a:ext cx="228600" cy="762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30" name="Text Box 22"/>
          <p:cNvSpPr txBox="1">
            <a:spLocks noChangeArrowheads="1"/>
          </p:cNvSpPr>
          <p:nvPr/>
        </p:nvSpPr>
        <p:spPr bwMode="auto">
          <a:xfrm rot="-5400000">
            <a:off x="761206" y="4680744"/>
            <a:ext cx="13446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i="1">
                <a:latin typeface="Times New Roman" charset="0"/>
              </a:rPr>
              <a:t>EstimatedRTT</a:t>
            </a:r>
          </a:p>
        </p:txBody>
      </p:sp>
      <p:sp>
        <p:nvSpPr>
          <p:cNvPr id="1143831" name="Text Box 23"/>
          <p:cNvSpPr txBox="1">
            <a:spLocks noChangeArrowheads="1"/>
          </p:cNvSpPr>
          <p:nvPr/>
        </p:nvSpPr>
        <p:spPr bwMode="auto">
          <a:xfrm>
            <a:off x="6337300" y="6296025"/>
            <a:ext cx="5873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i="1">
                <a:latin typeface="Times New Roman" charset="0"/>
              </a:rPr>
              <a:t>Time</a:t>
            </a:r>
          </a:p>
        </p:txBody>
      </p:sp>
      <p:sp>
        <p:nvSpPr>
          <p:cNvPr id="1143832" name="Text Box 24"/>
          <p:cNvSpPr txBox="1">
            <a:spLocks noChangeArrowheads="1"/>
          </p:cNvSpPr>
          <p:nvPr/>
        </p:nvSpPr>
        <p:spPr bwMode="auto">
          <a:xfrm>
            <a:off x="3554413" y="4010025"/>
            <a:ext cx="11287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i="1">
                <a:latin typeface="Times New Roman" charset="0"/>
              </a:rPr>
              <a:t>SampleRTT</a:t>
            </a:r>
          </a:p>
        </p:txBody>
      </p:sp>
      <p:sp>
        <p:nvSpPr>
          <p:cNvPr id="1143833" name="Line 25"/>
          <p:cNvSpPr>
            <a:spLocks noChangeShapeType="1"/>
          </p:cNvSpPr>
          <p:nvPr/>
        </p:nvSpPr>
        <p:spPr bwMode="auto">
          <a:xfrm flipH="1">
            <a:off x="2209800" y="4479925"/>
            <a:ext cx="16002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34" name="Line 26"/>
          <p:cNvSpPr>
            <a:spLocks noChangeShapeType="1"/>
          </p:cNvSpPr>
          <p:nvPr/>
        </p:nvSpPr>
        <p:spPr bwMode="auto">
          <a:xfrm flipH="1">
            <a:off x="3276600" y="4479925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35" name="Line 27"/>
          <p:cNvSpPr>
            <a:spLocks noChangeShapeType="1"/>
          </p:cNvSpPr>
          <p:nvPr/>
        </p:nvSpPr>
        <p:spPr bwMode="auto">
          <a:xfrm>
            <a:off x="4191000" y="4479925"/>
            <a:ext cx="6858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36" name="Line 28"/>
          <p:cNvSpPr>
            <a:spLocks noChangeShapeType="1"/>
          </p:cNvSpPr>
          <p:nvPr/>
        </p:nvSpPr>
        <p:spPr bwMode="auto">
          <a:xfrm>
            <a:off x="4191000" y="4479925"/>
            <a:ext cx="22860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37" name="Line 29"/>
          <p:cNvSpPr>
            <a:spLocks noChangeShapeType="1"/>
          </p:cNvSpPr>
          <p:nvPr/>
        </p:nvSpPr>
        <p:spPr bwMode="auto">
          <a:xfrm>
            <a:off x="4038600" y="4479925"/>
            <a:ext cx="152400" cy="1066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38" name="Line 30"/>
          <p:cNvSpPr>
            <a:spLocks noChangeShapeType="1"/>
          </p:cNvSpPr>
          <p:nvPr/>
        </p:nvSpPr>
        <p:spPr bwMode="auto">
          <a:xfrm>
            <a:off x="4114800" y="4479925"/>
            <a:ext cx="1981200" cy="1295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37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3810" grpId="0" animBg="1"/>
      <p:bldP spid="1143814" grpId="0" animBg="1"/>
      <p:bldP spid="1143815" grpId="0" animBg="1"/>
      <p:bldP spid="1143816" grpId="0" animBg="1"/>
      <p:bldP spid="1143817" grpId="0" animBg="1"/>
      <p:bldP spid="1143818" grpId="0" animBg="1"/>
      <p:bldP spid="1143819" grpId="0" animBg="1"/>
      <p:bldP spid="1143820" grpId="0" animBg="1"/>
      <p:bldP spid="1143821" grpId="0" animBg="1"/>
      <p:bldP spid="1143822" grpId="0" animBg="1"/>
      <p:bldP spid="1143823" grpId="0" animBg="1"/>
      <p:bldP spid="1143824" grpId="0" animBg="1"/>
      <p:bldP spid="1143825" grpId="0" animBg="1"/>
      <p:bldP spid="1143826" grpId="0" animBg="1"/>
      <p:bldP spid="1143827" grpId="0" animBg="1"/>
      <p:bldP spid="1143828" grpId="0" animBg="1"/>
      <p:bldP spid="1143829" grpId="0" animBg="1"/>
      <p:bldP spid="1143830" grpId="0"/>
      <p:bldP spid="1143831" grpId="0"/>
      <p:bldP spid="1143832" grpId="0"/>
      <p:bldP spid="1143833" grpId="0" animBg="1"/>
      <p:bldP spid="1143834" grpId="0" animBg="1"/>
      <p:bldP spid="1143835" grpId="0" animBg="1"/>
      <p:bldP spid="1143836" grpId="0" animBg="1"/>
      <p:bldP spid="1143837" grpId="0" animBg="1"/>
      <p:bldP spid="114383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Averaging Example</a:t>
            </a:r>
          </a:p>
        </p:txBody>
      </p:sp>
      <p:sp>
        <p:nvSpPr>
          <p:cNvPr id="1154051" name="Line 3"/>
          <p:cNvSpPr>
            <a:spLocks noChangeShapeType="1"/>
          </p:cNvSpPr>
          <p:nvPr/>
        </p:nvSpPr>
        <p:spPr bwMode="auto">
          <a:xfrm flipV="1">
            <a:off x="1066800" y="2570163"/>
            <a:ext cx="0" cy="358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54052" name="Line 4"/>
          <p:cNvSpPr>
            <a:spLocks noChangeShapeType="1"/>
          </p:cNvSpPr>
          <p:nvPr/>
        </p:nvSpPr>
        <p:spPr bwMode="auto">
          <a:xfrm>
            <a:off x="1066800" y="6151563"/>
            <a:ext cx="6705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54053" name="Line 5"/>
          <p:cNvSpPr>
            <a:spLocks noChangeShapeType="1"/>
          </p:cNvSpPr>
          <p:nvPr/>
        </p:nvSpPr>
        <p:spPr bwMode="auto">
          <a:xfrm>
            <a:off x="1066800" y="3103563"/>
            <a:ext cx="6248400" cy="0"/>
          </a:xfrm>
          <a:prstGeom prst="line">
            <a:avLst/>
          </a:prstGeom>
          <a:noFill/>
          <a:ln w="508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54054" name="Text Box 6"/>
          <p:cNvSpPr txBox="1">
            <a:spLocks noChangeArrowheads="1"/>
          </p:cNvSpPr>
          <p:nvPr/>
        </p:nvSpPr>
        <p:spPr bwMode="auto">
          <a:xfrm>
            <a:off x="457200" y="2913063"/>
            <a:ext cx="6254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>
                <a:solidFill>
                  <a:srgbClr val="00CC00"/>
                </a:solidFill>
              </a:rPr>
              <a:t>RTT</a:t>
            </a:r>
          </a:p>
        </p:txBody>
      </p:sp>
      <p:sp>
        <p:nvSpPr>
          <p:cNvPr id="1154055" name="Text Box 7"/>
          <p:cNvSpPr txBox="1">
            <a:spLocks noChangeArrowheads="1"/>
          </p:cNvSpPr>
          <p:nvPr/>
        </p:nvSpPr>
        <p:spPr bwMode="auto">
          <a:xfrm>
            <a:off x="7300913" y="6189663"/>
            <a:ext cx="6127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800"/>
              <a:t>time</a:t>
            </a:r>
          </a:p>
        </p:txBody>
      </p:sp>
      <p:grpSp>
        <p:nvGrpSpPr>
          <p:cNvPr id="1154105" name="Group 57"/>
          <p:cNvGrpSpPr>
            <a:grpSpLocks/>
          </p:cNvGrpSpPr>
          <p:nvPr/>
        </p:nvGrpSpPr>
        <p:grpSpPr bwMode="auto">
          <a:xfrm>
            <a:off x="1447800" y="3103563"/>
            <a:ext cx="3048000" cy="3124200"/>
            <a:chOff x="912" y="1811"/>
            <a:chExt cx="1920" cy="1968"/>
          </a:xfrm>
        </p:grpSpPr>
        <p:sp>
          <p:nvSpPr>
            <p:cNvPr id="1154066" name="Line 18"/>
            <p:cNvSpPr>
              <a:spLocks noChangeShapeType="1"/>
            </p:cNvSpPr>
            <p:nvPr/>
          </p:nvSpPr>
          <p:spPr bwMode="auto">
            <a:xfrm>
              <a:off x="912" y="1811"/>
              <a:ext cx="0" cy="19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154067" name="Line 19"/>
            <p:cNvSpPr>
              <a:spLocks noChangeShapeType="1"/>
            </p:cNvSpPr>
            <p:nvPr/>
          </p:nvSpPr>
          <p:spPr bwMode="auto">
            <a:xfrm>
              <a:off x="1152" y="1811"/>
              <a:ext cx="0" cy="19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154068" name="Line 20"/>
            <p:cNvSpPr>
              <a:spLocks noChangeShapeType="1"/>
            </p:cNvSpPr>
            <p:nvPr/>
          </p:nvSpPr>
          <p:spPr bwMode="auto">
            <a:xfrm>
              <a:off x="1392" y="1811"/>
              <a:ext cx="0" cy="19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154069" name="Line 21"/>
            <p:cNvSpPr>
              <a:spLocks noChangeShapeType="1"/>
            </p:cNvSpPr>
            <p:nvPr/>
          </p:nvSpPr>
          <p:spPr bwMode="auto">
            <a:xfrm>
              <a:off x="1632" y="1811"/>
              <a:ext cx="0" cy="19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154070" name="Line 22"/>
            <p:cNvSpPr>
              <a:spLocks noChangeShapeType="1"/>
            </p:cNvSpPr>
            <p:nvPr/>
          </p:nvSpPr>
          <p:spPr bwMode="auto">
            <a:xfrm>
              <a:off x="1872" y="1811"/>
              <a:ext cx="0" cy="19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154071" name="Line 23"/>
            <p:cNvSpPr>
              <a:spLocks noChangeShapeType="1"/>
            </p:cNvSpPr>
            <p:nvPr/>
          </p:nvSpPr>
          <p:spPr bwMode="auto">
            <a:xfrm>
              <a:off x="2112" y="1811"/>
              <a:ext cx="0" cy="19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154072" name="Line 24"/>
            <p:cNvSpPr>
              <a:spLocks noChangeShapeType="1"/>
            </p:cNvSpPr>
            <p:nvPr/>
          </p:nvSpPr>
          <p:spPr bwMode="auto">
            <a:xfrm>
              <a:off x="2352" y="1811"/>
              <a:ext cx="0" cy="19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154073" name="Line 25"/>
            <p:cNvSpPr>
              <a:spLocks noChangeShapeType="1"/>
            </p:cNvSpPr>
            <p:nvPr/>
          </p:nvSpPr>
          <p:spPr bwMode="auto">
            <a:xfrm>
              <a:off x="2592" y="1811"/>
              <a:ext cx="0" cy="19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154074" name="Line 26"/>
            <p:cNvSpPr>
              <a:spLocks noChangeShapeType="1"/>
            </p:cNvSpPr>
            <p:nvPr/>
          </p:nvSpPr>
          <p:spPr bwMode="auto">
            <a:xfrm>
              <a:off x="2832" y="1811"/>
              <a:ext cx="0" cy="19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1154103" name="Text Box 55"/>
          <p:cNvSpPr txBox="1">
            <a:spLocks noChangeArrowheads="1"/>
          </p:cNvSpPr>
          <p:nvPr/>
        </p:nvSpPr>
        <p:spPr bwMode="auto">
          <a:xfrm>
            <a:off x="797555" y="1462088"/>
            <a:ext cx="6749420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i="1" dirty="0" err="1">
                <a:latin typeface="+mn-lt"/>
              </a:rPr>
              <a:t>EstimatedRTT</a:t>
            </a:r>
            <a:r>
              <a:rPr lang="en-US" sz="2000" b="0" i="1" dirty="0">
                <a:latin typeface="+mn-lt"/>
              </a:rPr>
              <a:t> = </a:t>
            </a:r>
            <a:r>
              <a:rPr lang="el-GR" sz="2000" b="0" i="1" dirty="0">
                <a:latin typeface="+mn-lt"/>
                <a:cs typeface="Arial" charset="0"/>
              </a:rPr>
              <a:t>α</a:t>
            </a:r>
            <a:r>
              <a:rPr lang="en-US" sz="2000" b="0" i="1" dirty="0">
                <a:latin typeface="+mn-lt"/>
                <a:cs typeface="Arial" charset="0"/>
              </a:rPr>
              <a:t>*</a:t>
            </a:r>
            <a:r>
              <a:rPr lang="en-US" sz="2000" b="0" i="1" dirty="0" err="1">
                <a:latin typeface="+mn-lt"/>
                <a:cs typeface="Arial" charset="0"/>
              </a:rPr>
              <a:t>EstimatedRTT</a:t>
            </a:r>
            <a:r>
              <a:rPr lang="en-US" sz="2000" b="0" i="1" dirty="0">
                <a:latin typeface="+mn-lt"/>
                <a:cs typeface="Arial" charset="0"/>
              </a:rPr>
              <a:t> + </a:t>
            </a:r>
            <a:r>
              <a:rPr lang="en-US" sz="2000" b="0" dirty="0">
                <a:latin typeface="+mn-lt"/>
                <a:cs typeface="Arial" charset="0"/>
              </a:rPr>
              <a:t>(1</a:t>
            </a:r>
            <a:r>
              <a:rPr lang="en-US" sz="2000" b="0" i="1" dirty="0">
                <a:latin typeface="+mn-lt"/>
                <a:cs typeface="Arial" charset="0"/>
              </a:rPr>
              <a:t> – </a:t>
            </a:r>
            <a:r>
              <a:rPr lang="el-GR" sz="2000" b="0" i="1" dirty="0">
                <a:latin typeface="+mn-lt"/>
                <a:cs typeface="Arial" charset="0"/>
              </a:rPr>
              <a:t>α</a:t>
            </a:r>
            <a:r>
              <a:rPr lang="en-US" sz="2000" b="0" dirty="0">
                <a:latin typeface="+mn-lt"/>
                <a:cs typeface="Arial" charset="0"/>
              </a:rPr>
              <a:t>)</a:t>
            </a:r>
            <a:r>
              <a:rPr lang="en-US" sz="2000" b="0" i="1" dirty="0">
                <a:latin typeface="+mn-lt"/>
                <a:cs typeface="Arial" charset="0"/>
              </a:rPr>
              <a:t>*</a:t>
            </a:r>
            <a:r>
              <a:rPr lang="en-US" sz="2000" b="0" i="1" dirty="0" err="1">
                <a:latin typeface="+mn-lt"/>
                <a:cs typeface="Arial" charset="0"/>
              </a:rPr>
              <a:t>SampleRTT</a:t>
            </a:r>
            <a:endParaRPr lang="en-US" b="0" dirty="0">
              <a:latin typeface="+mn-lt"/>
            </a:endParaRPr>
          </a:p>
        </p:txBody>
      </p:sp>
      <p:sp>
        <p:nvSpPr>
          <p:cNvPr id="1154104" name="Text Box 56"/>
          <p:cNvSpPr txBox="1">
            <a:spLocks noChangeArrowheads="1"/>
          </p:cNvSpPr>
          <p:nvPr/>
        </p:nvSpPr>
        <p:spPr bwMode="auto">
          <a:xfrm>
            <a:off x="1447161" y="1843088"/>
            <a:ext cx="551878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Assume RTT is constant </a:t>
            </a:r>
            <a:r>
              <a:rPr lang="en-US" sz="2000" b="0" dirty="0">
                <a:latin typeface="+mn-lt"/>
                <a:sym typeface="Wingdings" charset="0"/>
              </a:rPr>
              <a:t> </a:t>
            </a:r>
            <a:r>
              <a:rPr lang="en-US" sz="2000" b="0" i="1" dirty="0" err="1">
                <a:latin typeface="+mn-lt"/>
                <a:sym typeface="Wingdings" charset="0"/>
              </a:rPr>
              <a:t>SampleRTT</a:t>
            </a:r>
            <a:r>
              <a:rPr lang="en-US" sz="2000" b="0" dirty="0">
                <a:latin typeface="+mn-lt"/>
                <a:sym typeface="Wingdings" charset="0"/>
              </a:rPr>
              <a:t> = RTT</a:t>
            </a:r>
            <a:endParaRPr lang="en-US" sz="2000" b="0" dirty="0">
              <a:latin typeface="+mn-lt"/>
            </a:endParaRPr>
          </a:p>
        </p:txBody>
      </p:sp>
      <p:sp>
        <p:nvSpPr>
          <p:cNvPr id="1154110" name="Line 62"/>
          <p:cNvSpPr>
            <a:spLocks noChangeShapeType="1"/>
          </p:cNvSpPr>
          <p:nvPr/>
        </p:nvSpPr>
        <p:spPr bwMode="auto">
          <a:xfrm>
            <a:off x="1447800" y="60960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54111" name="Line 63"/>
          <p:cNvSpPr>
            <a:spLocks noChangeShapeType="1"/>
          </p:cNvSpPr>
          <p:nvPr/>
        </p:nvSpPr>
        <p:spPr bwMode="auto">
          <a:xfrm>
            <a:off x="1828800" y="60960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54112" name="Line 64"/>
          <p:cNvSpPr>
            <a:spLocks noChangeShapeType="1"/>
          </p:cNvSpPr>
          <p:nvPr/>
        </p:nvSpPr>
        <p:spPr bwMode="auto">
          <a:xfrm>
            <a:off x="2209800" y="60960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54113" name="Line 65"/>
          <p:cNvSpPr>
            <a:spLocks noChangeShapeType="1"/>
          </p:cNvSpPr>
          <p:nvPr/>
        </p:nvSpPr>
        <p:spPr bwMode="auto">
          <a:xfrm>
            <a:off x="2590800" y="60960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54114" name="Line 66"/>
          <p:cNvSpPr>
            <a:spLocks noChangeShapeType="1"/>
          </p:cNvSpPr>
          <p:nvPr/>
        </p:nvSpPr>
        <p:spPr bwMode="auto">
          <a:xfrm>
            <a:off x="3352800" y="60960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54115" name="Line 67"/>
          <p:cNvSpPr>
            <a:spLocks noChangeShapeType="1"/>
          </p:cNvSpPr>
          <p:nvPr/>
        </p:nvSpPr>
        <p:spPr bwMode="auto">
          <a:xfrm>
            <a:off x="2971800" y="60960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54116" name="Line 68"/>
          <p:cNvSpPr>
            <a:spLocks noChangeShapeType="1"/>
          </p:cNvSpPr>
          <p:nvPr/>
        </p:nvSpPr>
        <p:spPr bwMode="auto">
          <a:xfrm>
            <a:off x="3733800" y="60960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54117" name="Line 69"/>
          <p:cNvSpPr>
            <a:spLocks noChangeShapeType="1"/>
          </p:cNvSpPr>
          <p:nvPr/>
        </p:nvSpPr>
        <p:spPr bwMode="auto">
          <a:xfrm>
            <a:off x="4114800" y="60960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54118" name="Line 70"/>
          <p:cNvSpPr>
            <a:spLocks noChangeShapeType="1"/>
          </p:cNvSpPr>
          <p:nvPr/>
        </p:nvSpPr>
        <p:spPr bwMode="auto">
          <a:xfrm>
            <a:off x="4495800" y="60960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54119" name="Text Box 71"/>
          <p:cNvSpPr txBox="1">
            <a:spLocks noChangeArrowheads="1"/>
          </p:cNvSpPr>
          <p:nvPr/>
        </p:nvSpPr>
        <p:spPr bwMode="auto">
          <a:xfrm>
            <a:off x="914400" y="6172200"/>
            <a:ext cx="29368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154120" name="Text Box 72"/>
          <p:cNvSpPr txBox="1">
            <a:spLocks noChangeArrowheads="1"/>
          </p:cNvSpPr>
          <p:nvPr/>
        </p:nvSpPr>
        <p:spPr bwMode="auto">
          <a:xfrm>
            <a:off x="1306513" y="6172200"/>
            <a:ext cx="29368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154121" name="Text Box 73"/>
          <p:cNvSpPr txBox="1">
            <a:spLocks noChangeArrowheads="1"/>
          </p:cNvSpPr>
          <p:nvPr/>
        </p:nvSpPr>
        <p:spPr bwMode="auto">
          <a:xfrm>
            <a:off x="1687513" y="6172200"/>
            <a:ext cx="29368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154122" name="Text Box 74"/>
          <p:cNvSpPr txBox="1">
            <a:spLocks noChangeArrowheads="1"/>
          </p:cNvSpPr>
          <p:nvPr/>
        </p:nvSpPr>
        <p:spPr bwMode="auto">
          <a:xfrm>
            <a:off x="2068513" y="6172200"/>
            <a:ext cx="29368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154123" name="Text Box 75"/>
          <p:cNvSpPr txBox="1">
            <a:spLocks noChangeArrowheads="1"/>
          </p:cNvSpPr>
          <p:nvPr/>
        </p:nvSpPr>
        <p:spPr bwMode="auto">
          <a:xfrm>
            <a:off x="2438400" y="6172200"/>
            <a:ext cx="29368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154124" name="Text Box 76"/>
          <p:cNvSpPr txBox="1">
            <a:spLocks noChangeArrowheads="1"/>
          </p:cNvSpPr>
          <p:nvPr/>
        </p:nvSpPr>
        <p:spPr bwMode="auto">
          <a:xfrm>
            <a:off x="2819400" y="6172200"/>
            <a:ext cx="29368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154125" name="Text Box 77"/>
          <p:cNvSpPr txBox="1">
            <a:spLocks noChangeArrowheads="1"/>
          </p:cNvSpPr>
          <p:nvPr/>
        </p:nvSpPr>
        <p:spPr bwMode="auto">
          <a:xfrm>
            <a:off x="3200400" y="6172200"/>
            <a:ext cx="29368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154126" name="Text Box 78"/>
          <p:cNvSpPr txBox="1">
            <a:spLocks noChangeArrowheads="1"/>
          </p:cNvSpPr>
          <p:nvPr/>
        </p:nvSpPr>
        <p:spPr bwMode="auto">
          <a:xfrm>
            <a:off x="3581400" y="6172200"/>
            <a:ext cx="29368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154127" name="Text Box 79"/>
          <p:cNvSpPr txBox="1">
            <a:spLocks noChangeArrowheads="1"/>
          </p:cNvSpPr>
          <p:nvPr/>
        </p:nvSpPr>
        <p:spPr bwMode="auto">
          <a:xfrm>
            <a:off x="3962400" y="6172200"/>
            <a:ext cx="29368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1154128" name="Text Box 80"/>
          <p:cNvSpPr txBox="1">
            <a:spLocks noChangeArrowheads="1"/>
          </p:cNvSpPr>
          <p:nvPr/>
        </p:nvSpPr>
        <p:spPr bwMode="auto">
          <a:xfrm>
            <a:off x="4343400" y="6172200"/>
            <a:ext cx="29368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9</a:t>
            </a:r>
          </a:p>
        </p:txBody>
      </p:sp>
      <p:grpSp>
        <p:nvGrpSpPr>
          <p:cNvPr id="1154148" name="Group 100"/>
          <p:cNvGrpSpPr>
            <a:grpSpLocks/>
          </p:cNvGrpSpPr>
          <p:nvPr/>
        </p:nvGrpSpPr>
        <p:grpSpPr bwMode="auto">
          <a:xfrm>
            <a:off x="1066800" y="3179763"/>
            <a:ext cx="7019925" cy="2971800"/>
            <a:chOff x="672" y="1859"/>
            <a:chExt cx="4422" cy="1872"/>
          </a:xfrm>
        </p:grpSpPr>
        <p:sp>
          <p:nvSpPr>
            <p:cNvPr id="1154149" name="Freeform 101"/>
            <p:cNvSpPr>
              <a:spLocks/>
            </p:cNvSpPr>
            <p:nvPr/>
          </p:nvSpPr>
          <p:spPr bwMode="auto">
            <a:xfrm>
              <a:off x="672" y="1859"/>
              <a:ext cx="3936" cy="1872"/>
            </a:xfrm>
            <a:custGeom>
              <a:avLst/>
              <a:gdLst>
                <a:gd name="T0" fmla="*/ 0 w 3936"/>
                <a:gd name="T1" fmla="*/ 1872 h 1872"/>
                <a:gd name="T2" fmla="*/ 240 w 3936"/>
                <a:gd name="T3" fmla="*/ 1488 h 1872"/>
                <a:gd name="T4" fmla="*/ 480 w 3936"/>
                <a:gd name="T5" fmla="*/ 1200 h 1872"/>
                <a:gd name="T6" fmla="*/ 720 w 3936"/>
                <a:gd name="T7" fmla="*/ 960 h 1872"/>
                <a:gd name="T8" fmla="*/ 960 w 3936"/>
                <a:gd name="T9" fmla="*/ 768 h 1872"/>
                <a:gd name="T10" fmla="*/ 1200 w 3936"/>
                <a:gd name="T11" fmla="*/ 576 h 1872"/>
                <a:gd name="T12" fmla="*/ 1440 w 3936"/>
                <a:gd name="T13" fmla="*/ 432 h 1872"/>
                <a:gd name="T14" fmla="*/ 1728 w 3936"/>
                <a:gd name="T15" fmla="*/ 336 h 1872"/>
                <a:gd name="T16" fmla="*/ 2064 w 3936"/>
                <a:gd name="T17" fmla="*/ 240 h 1872"/>
                <a:gd name="T18" fmla="*/ 2592 w 3936"/>
                <a:gd name="T19" fmla="*/ 144 h 1872"/>
                <a:gd name="T20" fmla="*/ 3360 w 3936"/>
                <a:gd name="T21" fmla="*/ 48 h 1872"/>
                <a:gd name="T22" fmla="*/ 3936 w 3936"/>
                <a:gd name="T23" fmla="*/ 0 h 1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36" h="1872">
                  <a:moveTo>
                    <a:pt x="0" y="1872"/>
                  </a:moveTo>
                  <a:lnTo>
                    <a:pt x="240" y="1488"/>
                  </a:lnTo>
                  <a:lnTo>
                    <a:pt x="480" y="1200"/>
                  </a:lnTo>
                  <a:lnTo>
                    <a:pt x="720" y="960"/>
                  </a:lnTo>
                  <a:lnTo>
                    <a:pt x="960" y="768"/>
                  </a:lnTo>
                  <a:lnTo>
                    <a:pt x="1200" y="576"/>
                  </a:lnTo>
                  <a:lnTo>
                    <a:pt x="1440" y="432"/>
                  </a:lnTo>
                  <a:lnTo>
                    <a:pt x="1728" y="336"/>
                  </a:lnTo>
                  <a:lnTo>
                    <a:pt x="2064" y="240"/>
                  </a:lnTo>
                  <a:lnTo>
                    <a:pt x="2592" y="144"/>
                  </a:lnTo>
                  <a:lnTo>
                    <a:pt x="3360" y="48"/>
                  </a:lnTo>
                  <a:lnTo>
                    <a:pt x="3936" y="0"/>
                  </a:lnTo>
                </a:path>
              </a:pathLst>
            </a:cu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154150" name="Oval 102"/>
            <p:cNvSpPr>
              <a:spLocks noChangeArrowheads="1"/>
            </p:cNvSpPr>
            <p:nvPr/>
          </p:nvSpPr>
          <p:spPr bwMode="auto">
            <a:xfrm>
              <a:off x="864" y="3299"/>
              <a:ext cx="96" cy="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54151" name="Oval 103"/>
            <p:cNvSpPr>
              <a:spLocks noChangeArrowheads="1"/>
            </p:cNvSpPr>
            <p:nvPr/>
          </p:nvSpPr>
          <p:spPr bwMode="auto">
            <a:xfrm>
              <a:off x="1104" y="3011"/>
              <a:ext cx="96" cy="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54152" name="Oval 104"/>
            <p:cNvSpPr>
              <a:spLocks noChangeArrowheads="1"/>
            </p:cNvSpPr>
            <p:nvPr/>
          </p:nvSpPr>
          <p:spPr bwMode="auto">
            <a:xfrm>
              <a:off x="1344" y="2771"/>
              <a:ext cx="96" cy="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54153" name="Oval 105"/>
            <p:cNvSpPr>
              <a:spLocks noChangeArrowheads="1"/>
            </p:cNvSpPr>
            <p:nvPr/>
          </p:nvSpPr>
          <p:spPr bwMode="auto">
            <a:xfrm>
              <a:off x="1584" y="2579"/>
              <a:ext cx="96" cy="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54154" name="Oval 106"/>
            <p:cNvSpPr>
              <a:spLocks noChangeArrowheads="1"/>
            </p:cNvSpPr>
            <p:nvPr/>
          </p:nvSpPr>
          <p:spPr bwMode="auto">
            <a:xfrm>
              <a:off x="1824" y="2387"/>
              <a:ext cx="96" cy="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54155" name="Oval 107"/>
            <p:cNvSpPr>
              <a:spLocks noChangeArrowheads="1"/>
            </p:cNvSpPr>
            <p:nvPr/>
          </p:nvSpPr>
          <p:spPr bwMode="auto">
            <a:xfrm>
              <a:off x="2064" y="2243"/>
              <a:ext cx="96" cy="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54156" name="Oval 108"/>
            <p:cNvSpPr>
              <a:spLocks noChangeArrowheads="1"/>
            </p:cNvSpPr>
            <p:nvPr/>
          </p:nvSpPr>
          <p:spPr bwMode="auto">
            <a:xfrm>
              <a:off x="2304" y="2156"/>
              <a:ext cx="96" cy="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54157" name="Oval 109"/>
            <p:cNvSpPr>
              <a:spLocks noChangeArrowheads="1"/>
            </p:cNvSpPr>
            <p:nvPr/>
          </p:nvSpPr>
          <p:spPr bwMode="auto">
            <a:xfrm>
              <a:off x="2553" y="2088"/>
              <a:ext cx="96" cy="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54158" name="Oval 110"/>
            <p:cNvSpPr>
              <a:spLocks noChangeArrowheads="1"/>
            </p:cNvSpPr>
            <p:nvPr/>
          </p:nvSpPr>
          <p:spPr bwMode="auto">
            <a:xfrm>
              <a:off x="2784" y="2021"/>
              <a:ext cx="96" cy="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54159" name="Text Box 111"/>
            <p:cNvSpPr txBox="1">
              <a:spLocks noChangeArrowheads="1"/>
            </p:cNvSpPr>
            <p:nvPr/>
          </p:nvSpPr>
          <p:spPr bwMode="auto">
            <a:xfrm>
              <a:off x="3456" y="1960"/>
              <a:ext cx="163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000" i="1">
                  <a:solidFill>
                    <a:schemeClr val="accent1"/>
                  </a:solidFill>
                  <a:latin typeface="Times New Roman" charset="0"/>
                  <a:cs typeface="Arial" charset="0"/>
                </a:rPr>
                <a:t>EstimatedRTT</a:t>
              </a:r>
              <a:r>
                <a:rPr lang="en-US" sz="2000">
                  <a:solidFill>
                    <a:schemeClr val="accent1"/>
                  </a:solidFill>
                  <a:latin typeface="Times New Roman" charset="0"/>
                  <a:cs typeface="Arial" charset="0"/>
                </a:rPr>
                <a:t> (</a:t>
              </a:r>
              <a:r>
                <a:rPr lang="el-GR" sz="2000">
                  <a:solidFill>
                    <a:schemeClr val="accent1"/>
                  </a:solidFill>
                  <a:latin typeface="Times New Roman" charset="0"/>
                  <a:cs typeface="Arial" charset="0"/>
                </a:rPr>
                <a:t>α</a:t>
              </a:r>
              <a:r>
                <a:rPr lang="en-US" sz="2000">
                  <a:solidFill>
                    <a:schemeClr val="accent1"/>
                  </a:solidFill>
                  <a:latin typeface="Times New Roman" charset="0"/>
                  <a:cs typeface="Arial" charset="0"/>
                </a:rPr>
                <a:t> = 0.8)</a:t>
              </a:r>
              <a:endParaRPr lang="el-GR" sz="2000">
                <a:solidFill>
                  <a:schemeClr val="accent1"/>
                </a:solidFill>
                <a:latin typeface="Times New Roman" charset="0"/>
                <a:cs typeface="Arial" charset="0"/>
              </a:endParaRPr>
            </a:p>
          </p:txBody>
        </p:sp>
      </p:grpSp>
      <p:grpSp>
        <p:nvGrpSpPr>
          <p:cNvPr id="1154160" name="Group 112"/>
          <p:cNvGrpSpPr>
            <a:grpSpLocks/>
          </p:cNvGrpSpPr>
          <p:nvPr/>
        </p:nvGrpSpPr>
        <p:grpSpPr bwMode="auto">
          <a:xfrm>
            <a:off x="1066800" y="2709863"/>
            <a:ext cx="6715125" cy="3441700"/>
            <a:chOff x="672" y="1563"/>
            <a:chExt cx="4230" cy="2168"/>
          </a:xfrm>
        </p:grpSpPr>
        <p:sp>
          <p:nvSpPr>
            <p:cNvPr id="1154161" name="Oval 113"/>
            <p:cNvSpPr>
              <a:spLocks noChangeArrowheads="1"/>
            </p:cNvSpPr>
            <p:nvPr/>
          </p:nvSpPr>
          <p:spPr bwMode="auto">
            <a:xfrm>
              <a:off x="864" y="2723"/>
              <a:ext cx="96" cy="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54162" name="Oval 114"/>
            <p:cNvSpPr>
              <a:spLocks noChangeArrowheads="1"/>
            </p:cNvSpPr>
            <p:nvPr/>
          </p:nvSpPr>
          <p:spPr bwMode="auto">
            <a:xfrm>
              <a:off x="1104" y="2243"/>
              <a:ext cx="96" cy="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54163" name="Oval 115"/>
            <p:cNvSpPr>
              <a:spLocks noChangeArrowheads="1"/>
            </p:cNvSpPr>
            <p:nvPr/>
          </p:nvSpPr>
          <p:spPr bwMode="auto">
            <a:xfrm>
              <a:off x="1344" y="2003"/>
              <a:ext cx="96" cy="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54164" name="Oval 116"/>
            <p:cNvSpPr>
              <a:spLocks noChangeArrowheads="1"/>
            </p:cNvSpPr>
            <p:nvPr/>
          </p:nvSpPr>
          <p:spPr bwMode="auto">
            <a:xfrm>
              <a:off x="1584" y="1907"/>
              <a:ext cx="96" cy="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54165" name="Oval 117"/>
            <p:cNvSpPr>
              <a:spLocks noChangeArrowheads="1"/>
            </p:cNvSpPr>
            <p:nvPr/>
          </p:nvSpPr>
          <p:spPr bwMode="auto">
            <a:xfrm>
              <a:off x="1824" y="1811"/>
              <a:ext cx="96" cy="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54166" name="Oval 118"/>
            <p:cNvSpPr>
              <a:spLocks noChangeArrowheads="1"/>
            </p:cNvSpPr>
            <p:nvPr/>
          </p:nvSpPr>
          <p:spPr bwMode="auto">
            <a:xfrm>
              <a:off x="2064" y="1763"/>
              <a:ext cx="96" cy="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54167" name="Freeform 119"/>
            <p:cNvSpPr>
              <a:spLocks/>
            </p:cNvSpPr>
            <p:nvPr/>
          </p:nvSpPr>
          <p:spPr bwMode="auto">
            <a:xfrm>
              <a:off x="672" y="1811"/>
              <a:ext cx="3456" cy="1920"/>
            </a:xfrm>
            <a:custGeom>
              <a:avLst/>
              <a:gdLst>
                <a:gd name="T0" fmla="*/ 0 w 3456"/>
                <a:gd name="T1" fmla="*/ 1920 h 1920"/>
                <a:gd name="T2" fmla="*/ 240 w 3456"/>
                <a:gd name="T3" fmla="*/ 960 h 1920"/>
                <a:gd name="T4" fmla="*/ 480 w 3456"/>
                <a:gd name="T5" fmla="*/ 480 h 1920"/>
                <a:gd name="T6" fmla="*/ 720 w 3456"/>
                <a:gd name="T7" fmla="*/ 240 h 1920"/>
                <a:gd name="T8" fmla="*/ 960 w 3456"/>
                <a:gd name="T9" fmla="*/ 144 h 1920"/>
                <a:gd name="T10" fmla="*/ 1200 w 3456"/>
                <a:gd name="T11" fmla="*/ 48 h 1920"/>
                <a:gd name="T12" fmla="*/ 1440 w 3456"/>
                <a:gd name="T13" fmla="*/ 0 h 1920"/>
                <a:gd name="T14" fmla="*/ 3456 w 3456"/>
                <a:gd name="T15" fmla="*/ 0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56" h="1920">
                  <a:moveTo>
                    <a:pt x="0" y="1920"/>
                  </a:moveTo>
                  <a:lnTo>
                    <a:pt x="240" y="960"/>
                  </a:lnTo>
                  <a:lnTo>
                    <a:pt x="480" y="480"/>
                  </a:lnTo>
                  <a:lnTo>
                    <a:pt x="720" y="240"/>
                  </a:lnTo>
                  <a:lnTo>
                    <a:pt x="960" y="144"/>
                  </a:lnTo>
                  <a:lnTo>
                    <a:pt x="1200" y="48"/>
                  </a:lnTo>
                  <a:lnTo>
                    <a:pt x="1440" y="0"/>
                  </a:lnTo>
                  <a:lnTo>
                    <a:pt x="3456" y="0"/>
                  </a:lnTo>
                </a:path>
              </a:pathLst>
            </a:custGeom>
            <a:noFill/>
            <a:ln w="254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154168" name="Text Box 120"/>
            <p:cNvSpPr txBox="1">
              <a:spLocks noChangeArrowheads="1"/>
            </p:cNvSpPr>
            <p:nvPr/>
          </p:nvSpPr>
          <p:spPr bwMode="auto">
            <a:xfrm>
              <a:off x="3264" y="1563"/>
              <a:ext cx="163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000" i="1">
                  <a:solidFill>
                    <a:schemeClr val="tx2"/>
                  </a:solidFill>
                  <a:latin typeface="Times New Roman" charset="0"/>
                  <a:cs typeface="Arial" charset="0"/>
                </a:rPr>
                <a:t>EstimatedRTT</a:t>
              </a:r>
              <a:r>
                <a:rPr lang="en-US" sz="2000">
                  <a:solidFill>
                    <a:schemeClr val="tx2"/>
                  </a:solidFill>
                  <a:latin typeface="Times New Roman" charset="0"/>
                  <a:cs typeface="Arial" charset="0"/>
                </a:rPr>
                <a:t> (</a:t>
              </a:r>
              <a:r>
                <a:rPr lang="el-GR" sz="2000">
                  <a:solidFill>
                    <a:schemeClr val="tx2"/>
                  </a:solidFill>
                  <a:latin typeface="Times New Roman" charset="0"/>
                  <a:cs typeface="Arial" charset="0"/>
                </a:rPr>
                <a:t>α</a:t>
              </a:r>
              <a:r>
                <a:rPr lang="en-US" sz="2000">
                  <a:solidFill>
                    <a:schemeClr val="tx2"/>
                  </a:solidFill>
                  <a:latin typeface="Times New Roman" charset="0"/>
                  <a:cs typeface="Arial" charset="0"/>
                </a:rPr>
                <a:t> = 0.5)</a:t>
              </a:r>
              <a:endParaRPr lang="el-GR" sz="2000">
                <a:solidFill>
                  <a:schemeClr val="tx2"/>
                </a:solidFill>
                <a:latin typeface="Times New Roman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5158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Problem: Ambiguous Measurements</a:t>
            </a:r>
            <a:endParaRPr lang="en-US" sz="3600" dirty="0"/>
          </a:p>
        </p:txBody>
      </p:sp>
      <p:sp>
        <p:nvSpPr>
          <p:cNvPr id="1144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How </a:t>
            </a:r>
            <a:r>
              <a:rPr lang="en-US" sz="2400" dirty="0" smtClean="0"/>
              <a:t>do we </a:t>
            </a:r>
            <a:r>
              <a:rPr lang="en-US" sz="2400" dirty="0"/>
              <a:t>differentiate between the real ACK, and ACK of the retransmitted packet?</a:t>
            </a:r>
          </a:p>
        </p:txBody>
      </p:sp>
      <p:sp>
        <p:nvSpPr>
          <p:cNvPr id="1144836" name="Line 4"/>
          <p:cNvSpPr>
            <a:spLocks noChangeShapeType="1"/>
          </p:cNvSpPr>
          <p:nvPr/>
        </p:nvSpPr>
        <p:spPr bwMode="auto">
          <a:xfrm>
            <a:off x="17734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37" name="Line 5"/>
          <p:cNvSpPr>
            <a:spLocks noChangeShapeType="1"/>
          </p:cNvSpPr>
          <p:nvPr/>
        </p:nvSpPr>
        <p:spPr bwMode="auto">
          <a:xfrm>
            <a:off x="38308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38" name="Line 6"/>
          <p:cNvSpPr>
            <a:spLocks noChangeShapeType="1"/>
          </p:cNvSpPr>
          <p:nvPr/>
        </p:nvSpPr>
        <p:spPr bwMode="auto">
          <a:xfrm>
            <a:off x="1773458" y="38100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39" name="Line 7"/>
          <p:cNvSpPr>
            <a:spLocks noChangeShapeType="1"/>
          </p:cNvSpPr>
          <p:nvPr/>
        </p:nvSpPr>
        <p:spPr bwMode="auto">
          <a:xfrm>
            <a:off x="1773458" y="46482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0" name="Line 8"/>
          <p:cNvSpPr>
            <a:spLocks noChangeShapeType="1"/>
          </p:cNvSpPr>
          <p:nvPr/>
        </p:nvSpPr>
        <p:spPr bwMode="auto">
          <a:xfrm flipH="1">
            <a:off x="1773458" y="5181600"/>
            <a:ext cx="20574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1" name="Text Box 9"/>
          <p:cNvSpPr txBox="1">
            <a:spLocks noChangeArrowheads="1"/>
          </p:cNvSpPr>
          <p:nvPr/>
        </p:nvSpPr>
        <p:spPr bwMode="auto">
          <a:xfrm rot="-755306">
            <a:off x="2408353" y="5167106"/>
            <a:ext cx="57171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ACK</a:t>
            </a:r>
          </a:p>
        </p:txBody>
      </p:sp>
      <p:sp>
        <p:nvSpPr>
          <p:cNvPr id="1144842" name="Text Box 10"/>
          <p:cNvSpPr txBox="1">
            <a:spLocks noChangeArrowheads="1"/>
          </p:cNvSpPr>
          <p:nvPr/>
        </p:nvSpPr>
        <p:spPr bwMode="auto">
          <a:xfrm rot="873085">
            <a:off x="1971424" y="4586081"/>
            <a:ext cx="152970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Retransmission</a:t>
            </a:r>
          </a:p>
        </p:txBody>
      </p:sp>
      <p:sp>
        <p:nvSpPr>
          <p:cNvPr id="1144843" name="Text Box 11"/>
          <p:cNvSpPr txBox="1">
            <a:spLocks noChangeArrowheads="1"/>
          </p:cNvSpPr>
          <p:nvPr/>
        </p:nvSpPr>
        <p:spPr bwMode="auto">
          <a:xfrm rot="802585">
            <a:off x="1734620" y="3795506"/>
            <a:ext cx="206840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Original Transmission</a:t>
            </a:r>
          </a:p>
        </p:txBody>
      </p:sp>
      <p:sp>
        <p:nvSpPr>
          <p:cNvPr id="1144844" name="Line 12"/>
          <p:cNvSpPr>
            <a:spLocks noChangeShapeType="1"/>
          </p:cNvSpPr>
          <p:nvPr/>
        </p:nvSpPr>
        <p:spPr bwMode="auto">
          <a:xfrm>
            <a:off x="1544858" y="38100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5" name="Line 13"/>
          <p:cNvSpPr>
            <a:spLocks noChangeShapeType="1"/>
          </p:cNvSpPr>
          <p:nvPr/>
        </p:nvSpPr>
        <p:spPr bwMode="auto">
          <a:xfrm>
            <a:off x="1544858" y="56388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6" name="Line 14"/>
          <p:cNvSpPr>
            <a:spLocks noChangeShapeType="1"/>
          </p:cNvSpPr>
          <p:nvPr/>
        </p:nvSpPr>
        <p:spPr bwMode="auto">
          <a:xfrm flipV="1">
            <a:off x="1621058" y="3810000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7" name="Text Box 15"/>
          <p:cNvSpPr txBox="1">
            <a:spLocks noChangeArrowheads="1"/>
          </p:cNvSpPr>
          <p:nvPr/>
        </p:nvSpPr>
        <p:spPr bwMode="auto">
          <a:xfrm rot="-5400000">
            <a:off x="821561" y="4571000"/>
            <a:ext cx="117036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SampleRTT</a:t>
            </a:r>
          </a:p>
        </p:txBody>
      </p:sp>
      <p:sp>
        <p:nvSpPr>
          <p:cNvPr id="1144848" name="Text Box 16"/>
          <p:cNvSpPr txBox="1">
            <a:spLocks noChangeArrowheads="1"/>
          </p:cNvSpPr>
          <p:nvPr/>
        </p:nvSpPr>
        <p:spPr bwMode="auto">
          <a:xfrm>
            <a:off x="1337797" y="3095625"/>
            <a:ext cx="79829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Sender</a:t>
            </a:r>
          </a:p>
        </p:txBody>
      </p:sp>
      <p:sp>
        <p:nvSpPr>
          <p:cNvPr id="1144849" name="Text Box 17"/>
          <p:cNvSpPr txBox="1">
            <a:spLocks noChangeArrowheads="1"/>
          </p:cNvSpPr>
          <p:nvPr/>
        </p:nvSpPr>
        <p:spPr bwMode="auto">
          <a:xfrm>
            <a:off x="3327839" y="3095625"/>
            <a:ext cx="93936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Receiver</a:t>
            </a:r>
          </a:p>
        </p:txBody>
      </p:sp>
      <p:sp>
        <p:nvSpPr>
          <p:cNvPr id="1144850" name="Line 18"/>
          <p:cNvSpPr>
            <a:spLocks noChangeShapeType="1"/>
          </p:cNvSpPr>
          <p:nvPr/>
        </p:nvSpPr>
        <p:spPr bwMode="auto">
          <a:xfrm>
            <a:off x="54310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1" name="Line 19"/>
          <p:cNvSpPr>
            <a:spLocks noChangeShapeType="1"/>
          </p:cNvSpPr>
          <p:nvPr/>
        </p:nvSpPr>
        <p:spPr bwMode="auto">
          <a:xfrm>
            <a:off x="74884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2" name="Line 20"/>
          <p:cNvSpPr>
            <a:spLocks noChangeShapeType="1"/>
          </p:cNvSpPr>
          <p:nvPr/>
        </p:nvSpPr>
        <p:spPr bwMode="auto">
          <a:xfrm>
            <a:off x="5431058" y="38100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3" name="Line 21"/>
          <p:cNvSpPr>
            <a:spLocks noChangeShapeType="1"/>
          </p:cNvSpPr>
          <p:nvPr/>
        </p:nvSpPr>
        <p:spPr bwMode="auto">
          <a:xfrm>
            <a:off x="5431058" y="46482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4" name="Line 22"/>
          <p:cNvSpPr>
            <a:spLocks noChangeShapeType="1"/>
          </p:cNvSpPr>
          <p:nvPr/>
        </p:nvSpPr>
        <p:spPr bwMode="auto">
          <a:xfrm flipH="1">
            <a:off x="5431058" y="43434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5" name="Text Box 23"/>
          <p:cNvSpPr txBox="1">
            <a:spLocks noChangeArrowheads="1"/>
          </p:cNvSpPr>
          <p:nvPr/>
        </p:nvSpPr>
        <p:spPr bwMode="auto">
          <a:xfrm rot="-755306">
            <a:off x="6370753" y="4281281"/>
            <a:ext cx="57171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ACK</a:t>
            </a:r>
          </a:p>
        </p:txBody>
      </p:sp>
      <p:sp>
        <p:nvSpPr>
          <p:cNvPr id="1144856" name="Text Box 24"/>
          <p:cNvSpPr txBox="1">
            <a:spLocks noChangeArrowheads="1"/>
          </p:cNvSpPr>
          <p:nvPr/>
        </p:nvSpPr>
        <p:spPr bwMode="auto">
          <a:xfrm rot="873085">
            <a:off x="5629024" y="4586081"/>
            <a:ext cx="152970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Retransmission</a:t>
            </a:r>
          </a:p>
        </p:txBody>
      </p:sp>
      <p:sp>
        <p:nvSpPr>
          <p:cNvPr id="1144857" name="Text Box 25"/>
          <p:cNvSpPr txBox="1">
            <a:spLocks noChangeArrowheads="1"/>
          </p:cNvSpPr>
          <p:nvPr/>
        </p:nvSpPr>
        <p:spPr bwMode="auto">
          <a:xfrm rot="802585">
            <a:off x="5392220" y="3795506"/>
            <a:ext cx="206840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Original Transmission</a:t>
            </a:r>
          </a:p>
        </p:txBody>
      </p:sp>
      <p:sp>
        <p:nvSpPr>
          <p:cNvPr id="1144858" name="Line 26"/>
          <p:cNvSpPr>
            <a:spLocks noChangeShapeType="1"/>
          </p:cNvSpPr>
          <p:nvPr/>
        </p:nvSpPr>
        <p:spPr bwMode="auto">
          <a:xfrm>
            <a:off x="5202458" y="38100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9" name="Line 27"/>
          <p:cNvSpPr>
            <a:spLocks noChangeShapeType="1"/>
          </p:cNvSpPr>
          <p:nvPr/>
        </p:nvSpPr>
        <p:spPr bwMode="auto">
          <a:xfrm>
            <a:off x="5202458" y="48768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60" name="Line 28"/>
          <p:cNvSpPr>
            <a:spLocks noChangeShapeType="1"/>
          </p:cNvSpPr>
          <p:nvPr/>
        </p:nvSpPr>
        <p:spPr bwMode="auto">
          <a:xfrm flipV="1">
            <a:off x="5278658" y="3810000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61" name="Text Box 29"/>
          <p:cNvSpPr txBox="1">
            <a:spLocks noChangeArrowheads="1"/>
          </p:cNvSpPr>
          <p:nvPr/>
        </p:nvSpPr>
        <p:spPr bwMode="auto">
          <a:xfrm rot="-5400000">
            <a:off x="4479161" y="4136025"/>
            <a:ext cx="117036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SampleRTT</a:t>
            </a:r>
          </a:p>
        </p:txBody>
      </p:sp>
      <p:sp>
        <p:nvSpPr>
          <p:cNvPr id="1144862" name="Text Box 30"/>
          <p:cNvSpPr txBox="1">
            <a:spLocks noChangeArrowheads="1"/>
          </p:cNvSpPr>
          <p:nvPr/>
        </p:nvSpPr>
        <p:spPr bwMode="auto">
          <a:xfrm>
            <a:off x="4995397" y="3095625"/>
            <a:ext cx="79829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Sender</a:t>
            </a:r>
          </a:p>
        </p:txBody>
      </p:sp>
      <p:sp>
        <p:nvSpPr>
          <p:cNvPr id="1144863" name="Text Box 31"/>
          <p:cNvSpPr txBox="1">
            <a:spLocks noChangeArrowheads="1"/>
          </p:cNvSpPr>
          <p:nvPr/>
        </p:nvSpPr>
        <p:spPr bwMode="auto">
          <a:xfrm>
            <a:off x="6985439" y="3095625"/>
            <a:ext cx="93936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Receiver</a:t>
            </a:r>
          </a:p>
        </p:txBody>
      </p:sp>
    </p:spTree>
    <p:extLst>
      <p:ext uri="{BB962C8B-B14F-4D97-AF65-F5344CB8AC3E}">
        <p14:creationId xmlns:p14="http://schemas.microsoft.com/office/powerpoint/2010/main" val="36352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Pressing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760" y="1828800"/>
            <a:ext cx="8991600" cy="4835525"/>
          </a:xfrm>
        </p:spPr>
        <p:txBody>
          <a:bodyPr/>
          <a:lstStyle/>
          <a:p>
            <a:r>
              <a:rPr lang="en-US" dirty="0" smtClean="0"/>
              <a:t>When to measure </a:t>
            </a:r>
            <a:r>
              <a:rPr lang="en-US" i="1" dirty="0" err="1" smtClean="0"/>
              <a:t>SampleRTT</a:t>
            </a:r>
            <a:r>
              <a:rPr lang="en-US" i="1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How to get the Timeout value RTO?</a:t>
            </a:r>
          </a:p>
          <a:p>
            <a:endParaRPr lang="en-US" dirty="0"/>
          </a:p>
          <a:p>
            <a:r>
              <a:rPr lang="en-US" dirty="0" smtClean="0"/>
              <a:t>Dynamic adjustments to the RTO value?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2034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Role of Transport Layer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</a:rPr>
              <a:t>Application layer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Communication for specific applications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E.g.,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HyperText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Transfer Protocol (HTTP), File Transfer Protocol (FTP),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Simple Mail Transfer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Protocol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(SMTP)</a:t>
            </a:r>
          </a:p>
          <a:p>
            <a:pPr lvl="8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Transport layer</a:t>
            </a:r>
          </a:p>
          <a:p>
            <a:pPr lvl="1"/>
            <a:r>
              <a:rPr lang="en-US" i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What do we need here?</a:t>
            </a:r>
          </a:p>
          <a:p>
            <a:pPr lvl="8"/>
            <a:endParaRPr lang="en-US" i="1" dirty="0">
              <a:solidFill>
                <a:schemeClr val="bg2">
                  <a:lumMod val="60000"/>
                  <a:lumOff val="4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Network layer</a:t>
            </a:r>
          </a:p>
          <a:p>
            <a:pPr lvl="1"/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Logical communication between nodes</a:t>
            </a:r>
          </a:p>
          <a:p>
            <a:pPr lvl="1"/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Hides details of the link technology</a:t>
            </a:r>
          </a:p>
          <a:p>
            <a:pPr lvl="1"/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E.g., IP</a:t>
            </a:r>
          </a:p>
        </p:txBody>
      </p:sp>
      <p:sp>
        <p:nvSpPr>
          <p:cNvPr id="26419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64EFF77-E4A8-8443-AC15-D5ADA409BA2A}" type="slidenum">
              <a:rPr lang="en-US" sz="1400" b="0">
                <a:latin typeface="Times New Roman" charset="0"/>
              </a:rPr>
              <a:pPr eaLnBrk="1" hangingPunct="1"/>
              <a:t>4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992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Karn</a:t>
            </a:r>
            <a:r>
              <a:rPr lang="en-US" dirty="0" smtClean="0"/>
              <a:t>/Partridge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991600" cy="4835525"/>
          </a:xfrm>
        </p:spPr>
        <p:txBody>
          <a:bodyPr/>
          <a:lstStyle/>
          <a:p>
            <a:r>
              <a:rPr lang="en-US" dirty="0"/>
              <a:t>Measure </a:t>
            </a:r>
            <a:r>
              <a:rPr lang="en-US" i="1" dirty="0" err="1"/>
              <a:t>SampleRTT</a:t>
            </a:r>
            <a:r>
              <a:rPr lang="en-US" dirty="0"/>
              <a:t> only for original transmissions</a:t>
            </a:r>
          </a:p>
          <a:p>
            <a:pPr lvl="1"/>
            <a:r>
              <a:rPr lang="en-US" dirty="0"/>
              <a:t>Once a segment has been retransmitted, do not use it for any further measurements</a:t>
            </a:r>
          </a:p>
          <a:p>
            <a:pPr lvl="1"/>
            <a:r>
              <a:rPr lang="en-US" dirty="0"/>
              <a:t>Computes </a:t>
            </a:r>
            <a:r>
              <a:rPr lang="en-US" i="1" dirty="0" err="1"/>
              <a:t>EstimatedRTT</a:t>
            </a:r>
            <a:r>
              <a:rPr lang="en-US" dirty="0"/>
              <a:t> using α = 0.875</a:t>
            </a:r>
          </a:p>
          <a:p>
            <a:pPr lvl="8"/>
            <a:endParaRPr lang="en-US" dirty="0"/>
          </a:p>
          <a:p>
            <a:r>
              <a:rPr lang="en-US" dirty="0"/>
              <a:t>Timeout value (RTO)  = 2 × </a:t>
            </a:r>
            <a:r>
              <a:rPr lang="en-US" i="1" dirty="0" err="1"/>
              <a:t>EstimatedRTT</a:t>
            </a:r>
            <a:endParaRPr lang="en-US" i="1" dirty="0"/>
          </a:p>
          <a:p>
            <a:pPr lvl="5"/>
            <a:endParaRPr lang="en-US" dirty="0"/>
          </a:p>
          <a:p>
            <a:r>
              <a:rPr lang="en-US" dirty="0" smtClean="0"/>
              <a:t>Use exponential </a:t>
            </a:r>
            <a:r>
              <a:rPr lang="en-US" dirty="0" err="1" smtClean="0"/>
              <a:t>backoff</a:t>
            </a:r>
            <a:r>
              <a:rPr lang="en-US" dirty="0" smtClean="0"/>
              <a:t> for repeated retransmissions</a:t>
            </a:r>
            <a:endParaRPr lang="en-US" dirty="0"/>
          </a:p>
          <a:p>
            <a:pPr lvl="1"/>
            <a:r>
              <a:rPr lang="en-US" dirty="0"/>
              <a:t>Every time RTO timer expires, set </a:t>
            </a:r>
            <a:r>
              <a:rPr lang="en-US" dirty="0" smtClean="0"/>
              <a:t>RTO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Symbol" charset="0"/>
              </a:rPr>
              <a:t>  </a:t>
            </a:r>
            <a:r>
              <a:rPr lang="en-US" dirty="0" smtClean="0"/>
              <a:t>2·RTO</a:t>
            </a:r>
            <a:endParaRPr lang="en-US" dirty="0"/>
          </a:p>
          <a:p>
            <a:pPr lvl="2"/>
            <a:r>
              <a:rPr lang="en-US" dirty="0"/>
              <a:t>(Up  to </a:t>
            </a:r>
            <a:r>
              <a:rPr lang="en-US" dirty="0" smtClean="0"/>
              <a:t>maximum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Symbol" charset="0"/>
              </a:rPr>
              <a:t>  </a:t>
            </a:r>
            <a:r>
              <a:rPr lang="en-US" dirty="0" smtClean="0"/>
              <a:t>60 </a:t>
            </a:r>
            <a:r>
              <a:rPr lang="en-US" dirty="0"/>
              <a:t>sec)</a:t>
            </a:r>
          </a:p>
          <a:p>
            <a:pPr lvl="1"/>
            <a:r>
              <a:rPr lang="en-US" dirty="0"/>
              <a:t>Every time new measurement comes in (= successful original transmission), collapse RTO back to 2 × </a:t>
            </a:r>
            <a:r>
              <a:rPr lang="en-US" dirty="0" err="1"/>
              <a:t>EstimatedRTT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2497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73162"/>
          </a:xfrm>
        </p:spPr>
        <p:txBody>
          <a:bodyPr/>
          <a:lstStyle/>
          <a:p>
            <a:r>
              <a:rPr lang="en-US" dirty="0" err="1" smtClean="0"/>
              <a:t>Karn</a:t>
            </a:r>
            <a:r>
              <a:rPr lang="en-US" dirty="0" smtClean="0"/>
              <a:t>/Partridge: Well behaved connection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5223" y="1600200"/>
            <a:ext cx="8534400" cy="4765647"/>
          </a:xfrm>
        </p:spPr>
      </p:pic>
      <p:sp>
        <p:nvSpPr>
          <p:cNvPr id="5" name="TextBox 4"/>
          <p:cNvSpPr txBox="1"/>
          <p:nvPr/>
        </p:nvSpPr>
        <p:spPr>
          <a:xfrm>
            <a:off x="3669242" y="28953"/>
            <a:ext cx="5444019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from Jacobson and </a:t>
            </a:r>
            <a:r>
              <a:rPr lang="en-US" dirty="0" err="1" smtClean="0"/>
              <a:t>Karels</a:t>
            </a:r>
            <a:r>
              <a:rPr lang="en-US" dirty="0" smtClean="0"/>
              <a:t>, SIGCOMM 1988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86600" y="4267200"/>
            <a:ext cx="1569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SampleRTT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81800" y="2590800"/>
            <a:ext cx="2031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EstimatedRTT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5791200" y="2819400"/>
            <a:ext cx="914400" cy="12192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stCxn id="7" idx="1"/>
          </p:cNvCxnSpPr>
          <p:nvPr/>
        </p:nvCxnSpPr>
        <p:spPr bwMode="auto">
          <a:xfrm flipH="1">
            <a:off x="6172200" y="4467255"/>
            <a:ext cx="914400" cy="48574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579186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Jacobson/Karels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Problem: need to better capture variability in RTT</a:t>
            </a:r>
            <a:endParaRPr lang="en-US" dirty="0">
              <a:latin typeface="Arial" charset="0"/>
              <a:cs typeface="Arial" charset="0"/>
            </a:endParaRPr>
          </a:p>
          <a:p>
            <a:pPr marL="685800" lvl="1" indent="-228600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Directly measure </a:t>
            </a:r>
            <a:r>
              <a:rPr lang="en-US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deviation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285750" indent="-285750"/>
            <a:endParaRPr lang="en-US" dirty="0">
              <a:latin typeface="Arial" charset="0"/>
              <a:cs typeface="Arial" charset="0"/>
            </a:endParaRPr>
          </a:p>
          <a:p>
            <a:pPr marL="285750" indent="-285750"/>
            <a:r>
              <a:rPr lang="en-US" sz="2400" dirty="0">
                <a:latin typeface="Arial" charset="0"/>
                <a:cs typeface="Arial" charset="0"/>
              </a:rPr>
              <a:t>Deviation = </a:t>
            </a:r>
            <a:r>
              <a:rPr lang="en-US" sz="2400" b="1" dirty="0">
                <a:latin typeface="Arial" charset="0"/>
                <a:cs typeface="Arial" charset="0"/>
              </a:rPr>
              <a:t>|</a:t>
            </a:r>
            <a:r>
              <a:rPr lang="en-US" sz="2400" dirty="0">
                <a:latin typeface="Arial" charset="0"/>
                <a:cs typeface="Arial" charset="0"/>
              </a:rPr>
              <a:t> </a:t>
            </a:r>
            <a:r>
              <a:rPr lang="en-US" sz="2400" dirty="0" err="1">
                <a:latin typeface="Arial" charset="0"/>
                <a:cs typeface="Arial" charset="0"/>
              </a:rPr>
              <a:t>SampleRTT</a:t>
            </a:r>
            <a:r>
              <a:rPr lang="en-US" sz="2400" dirty="0">
                <a:latin typeface="Arial" charset="0"/>
                <a:cs typeface="Arial" charset="0"/>
              </a:rPr>
              <a:t> – </a:t>
            </a:r>
            <a:r>
              <a:rPr lang="en-US" sz="2400" dirty="0" err="1">
                <a:latin typeface="Arial" charset="0"/>
                <a:cs typeface="Arial" charset="0"/>
              </a:rPr>
              <a:t>EstimatedRTT</a:t>
            </a:r>
            <a:r>
              <a:rPr lang="en-US" sz="2400" dirty="0">
                <a:latin typeface="Arial" charset="0"/>
                <a:cs typeface="Arial" charset="0"/>
              </a:rPr>
              <a:t> </a:t>
            </a:r>
            <a:r>
              <a:rPr lang="en-US" sz="2400" b="1" dirty="0">
                <a:latin typeface="Arial" charset="0"/>
                <a:cs typeface="Arial" charset="0"/>
              </a:rPr>
              <a:t>|</a:t>
            </a:r>
            <a:r>
              <a:rPr lang="en-US" sz="2400" dirty="0">
                <a:latin typeface="Arial" charset="0"/>
                <a:cs typeface="Arial" charset="0"/>
              </a:rPr>
              <a:t> </a:t>
            </a:r>
            <a:endParaRPr lang="en-US" sz="2400" dirty="0" smtClean="0">
              <a:latin typeface="Arial" charset="0"/>
              <a:cs typeface="Arial" charset="0"/>
            </a:endParaRPr>
          </a:p>
          <a:p>
            <a:pPr marL="285750" indent="-285750"/>
            <a:endParaRPr lang="en-US" sz="2400" dirty="0">
              <a:latin typeface="Arial" charset="0"/>
              <a:cs typeface="Arial" charset="0"/>
            </a:endParaRPr>
          </a:p>
          <a:p>
            <a:pPr marL="285750" indent="-285750"/>
            <a:r>
              <a:rPr lang="en-US" sz="2400" dirty="0" err="1">
                <a:latin typeface="Arial" charset="0"/>
                <a:cs typeface="Arial" charset="0"/>
              </a:rPr>
              <a:t>EstimatedDeviation</a:t>
            </a:r>
            <a:r>
              <a:rPr lang="en-US" sz="2400" dirty="0">
                <a:latin typeface="Arial" charset="0"/>
                <a:cs typeface="Arial" charset="0"/>
              </a:rPr>
              <a:t>: </a:t>
            </a:r>
            <a:r>
              <a:rPr lang="en-US" sz="2400" dirty="0" smtClean="0">
                <a:latin typeface="Arial" charset="0"/>
                <a:cs typeface="Arial" charset="0"/>
              </a:rPr>
              <a:t>exponential average </a:t>
            </a:r>
            <a:r>
              <a:rPr lang="en-US" sz="2400" dirty="0">
                <a:latin typeface="Arial" charset="0"/>
                <a:cs typeface="Arial" charset="0"/>
              </a:rPr>
              <a:t>of Deviation</a:t>
            </a:r>
          </a:p>
          <a:p>
            <a:pPr marL="285750" indent="-285750"/>
            <a:endParaRPr lang="en-US" sz="2400" dirty="0">
              <a:latin typeface="Arial" charset="0"/>
              <a:cs typeface="Arial" charset="0"/>
            </a:endParaRPr>
          </a:p>
          <a:p>
            <a:pPr marL="285750" indent="-285750"/>
            <a:r>
              <a:rPr lang="en-US" sz="2400" dirty="0">
                <a:latin typeface="Arial" charset="0"/>
                <a:cs typeface="Arial" charset="0"/>
              </a:rPr>
              <a:t>RTO = </a:t>
            </a:r>
            <a:r>
              <a:rPr lang="en-US" sz="2400" dirty="0" err="1">
                <a:latin typeface="Arial" charset="0"/>
                <a:cs typeface="Arial" charset="0"/>
              </a:rPr>
              <a:t>EstimatedRTT</a:t>
            </a:r>
            <a:r>
              <a:rPr lang="en-US" sz="2400" dirty="0">
                <a:latin typeface="Arial" charset="0"/>
                <a:cs typeface="Arial" charset="0"/>
              </a:rPr>
              <a:t> + 4 x </a:t>
            </a:r>
            <a:r>
              <a:rPr lang="en-US" sz="2400" dirty="0" err="1" smtClean="0">
                <a:latin typeface="Arial" charset="0"/>
                <a:cs typeface="Arial" charset="0"/>
              </a:rPr>
              <a:t>EstimatedDeviation</a:t>
            </a:r>
            <a:endParaRPr lang="en-US" sz="2400" dirty="0" smtClean="0">
              <a:latin typeface="Arial" charset="0"/>
              <a:cs typeface="Arial" charset="0"/>
            </a:endParaRPr>
          </a:p>
          <a:p>
            <a:pPr marL="285750" indent="-285750"/>
            <a:endParaRPr lang="en-US" sz="24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721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Jacobson/</a:t>
            </a:r>
            <a:r>
              <a:rPr lang="en-US" dirty="0" err="1" smtClean="0"/>
              <a:t>Karels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52600"/>
            <a:ext cx="8534400" cy="4579162"/>
          </a:xfrm>
        </p:spPr>
      </p:pic>
      <p:sp>
        <p:nvSpPr>
          <p:cNvPr id="4" name="TextBox 3"/>
          <p:cNvSpPr txBox="1"/>
          <p:nvPr/>
        </p:nvSpPr>
        <p:spPr>
          <a:xfrm>
            <a:off x="7086600" y="4267200"/>
            <a:ext cx="1569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SampleRTT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81800" y="2590800"/>
            <a:ext cx="2031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EstimatedRTT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4724400" y="2819400"/>
            <a:ext cx="1981200" cy="1066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>
            <a:stCxn id="4" idx="1"/>
          </p:cNvCxnSpPr>
          <p:nvPr/>
        </p:nvCxnSpPr>
        <p:spPr bwMode="auto">
          <a:xfrm flipH="1">
            <a:off x="5867400" y="4467255"/>
            <a:ext cx="1219200" cy="48574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024646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This is all very interesting, but…..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Implementations often use a coarse-grained timer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500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msec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is typical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So what?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Above algorithms are largely irrelevant</a:t>
            </a:r>
          </a:p>
          <a:p>
            <a:pPr lvl="1"/>
            <a:r>
              <a:rPr lang="en-US" b="1" dirty="0">
                <a:latin typeface="Arial" charset="0"/>
                <a:ea typeface="Arial" charset="0"/>
                <a:cs typeface="Arial" charset="0"/>
              </a:rPr>
              <a:t>Incurring a timeout is 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expensive</a:t>
            </a:r>
          </a:p>
          <a:p>
            <a:pPr lvl="1"/>
            <a:endParaRPr lang="en-US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So we rely on duplicate ACKs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b="1" dirty="0">
              <a:latin typeface="Arial" charset="0"/>
              <a:ea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E2ADFC6-48C3-3843-AD22-D02AC0CE4552}" type="slidenum">
              <a:rPr lang="en-US" sz="1400" b="0">
                <a:latin typeface="Times New Roman" charset="0"/>
              </a:rPr>
              <a:pPr eaLnBrk="1" hangingPunct="1"/>
              <a:t>44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299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with cumulative 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Sender sends packets with 100B and </a:t>
            </a:r>
            <a:r>
              <a:rPr lang="en-US" dirty="0" err="1" smtClean="0"/>
              <a:t>seqnos</a:t>
            </a:r>
            <a:r>
              <a:rPr lang="en-US" dirty="0" smtClean="0"/>
              <a:t>.:</a:t>
            </a:r>
          </a:p>
          <a:p>
            <a:pPr lvl="1"/>
            <a:r>
              <a:rPr lang="en-US" dirty="0" smtClean="0"/>
              <a:t>100, 200, 300, 400, 500, 600, 700, 800, 900, …</a:t>
            </a:r>
          </a:p>
          <a:p>
            <a:endParaRPr lang="en-US" dirty="0" smtClean="0"/>
          </a:p>
          <a:p>
            <a:r>
              <a:rPr lang="en-US" dirty="0" smtClean="0"/>
              <a:t>Assume the fifth packet (</a:t>
            </a:r>
            <a:r>
              <a:rPr lang="en-US" dirty="0" err="1" smtClean="0"/>
              <a:t>seqno</a:t>
            </a:r>
            <a:r>
              <a:rPr lang="en-US" dirty="0" smtClean="0"/>
              <a:t> 500) is lost, but no others</a:t>
            </a:r>
          </a:p>
          <a:p>
            <a:endParaRPr lang="en-US" dirty="0"/>
          </a:p>
          <a:p>
            <a:r>
              <a:rPr lang="en-US" dirty="0" smtClean="0"/>
              <a:t>Stream of ACKs will be:</a:t>
            </a:r>
          </a:p>
          <a:p>
            <a:pPr lvl="1"/>
            <a:r>
              <a:rPr lang="en-US" dirty="0" smtClean="0"/>
              <a:t>200, 300, 400, 500, 500, 500, 500,…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592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with cumulative 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991600" cy="4835525"/>
          </a:xfrm>
        </p:spPr>
        <p:txBody>
          <a:bodyPr/>
          <a:lstStyle/>
          <a:p>
            <a:r>
              <a:rPr lang="en-US" dirty="0" smtClean="0"/>
              <a:t>“Duplicate ACKs” are a sign of an </a:t>
            </a:r>
            <a:r>
              <a:rPr lang="en-US" u="sng" dirty="0" smtClean="0"/>
              <a:t>isolated</a:t>
            </a:r>
            <a:r>
              <a:rPr lang="en-US" dirty="0" smtClean="0"/>
              <a:t> loss</a:t>
            </a:r>
          </a:p>
          <a:p>
            <a:pPr lvl="1"/>
            <a:r>
              <a:rPr lang="en-US" dirty="0" smtClean="0"/>
              <a:t>The lack of ACK progress means 500 hasn’t been delivered</a:t>
            </a:r>
          </a:p>
          <a:p>
            <a:pPr lvl="1"/>
            <a:r>
              <a:rPr lang="en-US" dirty="0" smtClean="0"/>
              <a:t>Stream of ACKs means some packets are being delivered</a:t>
            </a:r>
          </a:p>
          <a:p>
            <a:pPr lvl="1"/>
            <a:endParaRPr lang="en-US" dirty="0"/>
          </a:p>
          <a:p>
            <a:r>
              <a:rPr lang="en-US" dirty="0" smtClean="0"/>
              <a:t>Therefore, could trigger resend upon receiving k duplicate ACKs</a:t>
            </a:r>
          </a:p>
          <a:p>
            <a:pPr lvl="2"/>
            <a:r>
              <a:rPr lang="en-US" dirty="0" smtClean="0"/>
              <a:t>TCP uses k=3</a:t>
            </a:r>
          </a:p>
          <a:p>
            <a:pPr lvl="2"/>
            <a:endParaRPr lang="en-US" dirty="0"/>
          </a:p>
          <a:p>
            <a:r>
              <a:rPr lang="en-US" dirty="0" smtClean="0"/>
              <a:t>We will revisit this in congestion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955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Clr>
                <a:schemeClr val="tx2"/>
              </a:buClr>
              <a:buNone/>
            </a:pPr>
            <a:r>
              <a:rPr lang="en-US" b="1" dirty="0" smtClean="0">
                <a:solidFill>
                  <a:srgbClr val="000090"/>
                </a:solidFill>
                <a:latin typeface="Arial" charset="0"/>
              </a:rPr>
              <a:t>Advertised Window</a:t>
            </a:r>
          </a:p>
          <a:p>
            <a:pPr lvl="1">
              <a:buClr>
                <a:schemeClr val="tx2"/>
              </a:buClr>
            </a:pP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Flow control</a:t>
            </a:r>
            <a:r>
              <a:rPr lang="en-US" dirty="0" smtClean="0">
                <a:latin typeface="Arial" charset="0"/>
              </a:rPr>
              <a:t>: adjusting the sending rate to keep from overwhelming </a:t>
            </a:r>
            <a:r>
              <a:rPr lang="en-US" dirty="0">
                <a:latin typeface="Arial" charset="0"/>
              </a:rPr>
              <a:t>a</a:t>
            </a:r>
            <a:r>
              <a:rPr lang="en-US" i="1" dirty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slow </a:t>
            </a:r>
            <a:r>
              <a:rPr lang="en-US" i="1" dirty="0">
                <a:latin typeface="Arial" charset="0"/>
              </a:rPr>
              <a:t>receiver</a:t>
            </a:r>
          </a:p>
          <a:p>
            <a:pPr>
              <a:buClr>
                <a:schemeClr val="tx2"/>
              </a:buClr>
            </a:pPr>
            <a:endParaRPr lang="en-US" dirty="0" smtClean="0">
              <a:solidFill>
                <a:srgbClr val="0000FF"/>
              </a:solidFill>
              <a:latin typeface="Arial" charset="0"/>
            </a:endParaRPr>
          </a:p>
          <a:p>
            <a:pPr marL="0" indent="0">
              <a:buClr>
                <a:schemeClr val="tx2"/>
              </a:buClr>
              <a:buNone/>
            </a:pPr>
            <a:r>
              <a:rPr lang="en-US" b="1" dirty="0" smtClean="0">
                <a:solidFill>
                  <a:srgbClr val="000090"/>
                </a:solidFill>
                <a:latin typeface="Arial" charset="0"/>
              </a:rPr>
              <a:t>Today</a:t>
            </a:r>
          </a:p>
          <a:p>
            <a:pPr lvl="1">
              <a:buClr>
                <a:schemeClr val="tx2"/>
              </a:buClr>
            </a:pP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Congestion control</a:t>
            </a:r>
            <a:r>
              <a:rPr lang="en-US" dirty="0" smtClean="0">
                <a:latin typeface="Arial" charset="0"/>
              </a:rPr>
              <a:t>:</a:t>
            </a: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adjusting the sending rate to keep from overloading 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the</a:t>
            </a:r>
            <a:r>
              <a:rPr lang="en-US" dirty="0">
                <a:latin typeface="Arial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Arial" charset="0"/>
              </a:rPr>
              <a:t>network</a:t>
            </a:r>
            <a:r>
              <a:rPr lang="en-US" i="1" dirty="0">
                <a:solidFill>
                  <a:srgbClr val="FF0000"/>
                </a:solidFill>
                <a:latin typeface="Arial" charset="0"/>
              </a:rPr>
              <a:t/>
            </a:r>
            <a:br>
              <a:rPr lang="en-US" i="1" dirty="0">
                <a:solidFill>
                  <a:srgbClr val="FF0000"/>
                </a:solidFill>
                <a:latin typeface="Arial" charset="0"/>
              </a:rPr>
            </a:br>
            <a:endParaRPr lang="en-US" i="1" dirty="0">
              <a:solidFill>
                <a:srgbClr val="FF0000"/>
              </a:solidFill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52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5155" grpId="0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16162"/>
            <a:ext cx="8458200" cy="3170238"/>
          </a:xfrm>
        </p:spPr>
        <p:txBody>
          <a:bodyPr/>
          <a:lstStyle/>
          <a:p>
            <a:r>
              <a:rPr lang="en-US" sz="2400" dirty="0" smtClean="0">
                <a:latin typeface="Arial" charset="0"/>
              </a:rPr>
              <a:t>If </a:t>
            </a:r>
            <a:r>
              <a:rPr lang="en-US" sz="2400" dirty="0">
                <a:latin typeface="Arial" charset="0"/>
              </a:rPr>
              <a:t>two packets arrive at </a:t>
            </a:r>
            <a:r>
              <a:rPr lang="en-US" sz="2400" dirty="0" smtClean="0">
                <a:latin typeface="Arial" charset="0"/>
              </a:rPr>
              <a:t>a router at the same </a:t>
            </a:r>
            <a:r>
              <a:rPr lang="en-US" sz="2400" dirty="0">
                <a:latin typeface="Arial" charset="0"/>
              </a:rPr>
              <a:t>time</a:t>
            </a:r>
          </a:p>
          <a:p>
            <a:pPr lvl="1"/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Router will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transmit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one and buffer/drop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the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other</a:t>
            </a:r>
            <a:br>
              <a:rPr lang="en-US" sz="2000" dirty="0" smtClean="0">
                <a:latin typeface="Arial" charset="0"/>
                <a:ea typeface="Arial" charset="0"/>
                <a:cs typeface="Arial" charset="0"/>
              </a:rPr>
            </a:br>
            <a:endParaRPr lang="en-US" sz="20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Internet traffic is 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bursty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2400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</a:br>
            <a:endParaRPr lang="en-US" sz="2400" dirty="0" smtClean="0">
              <a:solidFill>
                <a:srgbClr val="0000FF"/>
              </a:solidFill>
              <a:latin typeface="Arial" charset="0"/>
            </a:endParaRPr>
          </a:p>
          <a:p>
            <a:r>
              <a:rPr lang="en-US" sz="2400" dirty="0" smtClean="0">
                <a:latin typeface="Arial" charset="0"/>
              </a:rPr>
              <a:t>If </a:t>
            </a:r>
            <a:r>
              <a:rPr lang="en-US" sz="2400" dirty="0">
                <a:latin typeface="Arial" charset="0"/>
              </a:rPr>
              <a:t>many packets arrive </a:t>
            </a:r>
            <a:r>
              <a:rPr lang="en-US" sz="2400" dirty="0" smtClean="0">
                <a:latin typeface="Arial" charset="0"/>
              </a:rPr>
              <a:t>close in time</a:t>
            </a:r>
            <a:endParaRPr lang="en-US" sz="2400" dirty="0">
              <a:latin typeface="Arial" charset="0"/>
            </a:endParaRPr>
          </a:p>
          <a:p>
            <a:pPr lvl="1"/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the router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cannot keep up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  <a:sym typeface="Wingdings"/>
              </a:rPr>
              <a:t> gets </a:t>
            </a:r>
            <a:r>
              <a:rPr lang="en-US" sz="20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congested</a:t>
            </a:r>
            <a:endParaRPr lang="en-US" sz="20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causes packet </a:t>
            </a:r>
            <a:r>
              <a:rPr lang="en-US" sz="2000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delays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 and </a:t>
            </a:r>
            <a:r>
              <a:rPr lang="en-US" sz="2000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drops</a:t>
            </a:r>
          </a:p>
          <a:p>
            <a:pPr lvl="1"/>
            <a:endParaRPr lang="en-US" sz="2000" dirty="0" smtClean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>
                <a:ea typeface="ＭＳ Ｐゴシック" charset="0"/>
                <a:cs typeface="ＭＳ Ｐゴシック" charset="0"/>
              </a:rPr>
              <a:t>Statistical Multiplexing </a:t>
            </a:r>
            <a:r>
              <a:rPr lang="en-US" sz="3400" dirty="0" smtClean="0">
                <a:ea typeface="ＭＳ Ｐゴシック" charset="0"/>
                <a:cs typeface="ＭＳ Ｐゴシック" charset="0"/>
                <a:sym typeface="Wingdings"/>
              </a:rPr>
              <a:t> Congestion</a:t>
            </a:r>
            <a:endParaRPr lang="en-US" sz="3400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531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Congestion is Harmful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1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70500DA-474C-EF48-A323-720A51A76023}" type="slidenum">
              <a:rPr lang="en-US" sz="1400" b="0">
                <a:latin typeface="Times New Roman" charset="0"/>
              </a:rPr>
              <a:pPr eaLnBrk="1" hangingPunct="1"/>
              <a:t>49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64515" name="Freeform 3"/>
          <p:cNvSpPr>
            <a:spLocks/>
          </p:cNvSpPr>
          <p:nvPr/>
        </p:nvSpPr>
        <p:spPr bwMode="auto">
          <a:xfrm>
            <a:off x="950912" y="3457576"/>
            <a:ext cx="2687638" cy="1516062"/>
          </a:xfrm>
          <a:custGeom>
            <a:avLst/>
            <a:gdLst>
              <a:gd name="T0" fmla="*/ 0 w 2016"/>
              <a:gd name="T1" fmla="*/ 0 h 1344"/>
              <a:gd name="T2" fmla="*/ 0 w 2016"/>
              <a:gd name="T3" fmla="*/ 2147483647 h 1344"/>
              <a:gd name="T4" fmla="*/ 2147483647 w 2016"/>
              <a:gd name="T5" fmla="*/ 2147483647 h 1344"/>
              <a:gd name="T6" fmla="*/ 0 60000 65536"/>
              <a:gd name="T7" fmla="*/ 0 60000 65536"/>
              <a:gd name="T8" fmla="*/ 0 60000 65536"/>
              <a:gd name="T9" fmla="*/ 0 w 2016"/>
              <a:gd name="T10" fmla="*/ 0 h 1344"/>
              <a:gd name="T11" fmla="*/ 2016 w 2016"/>
              <a:gd name="T12" fmla="*/ 1344 h 13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16" h="1344">
                <a:moveTo>
                  <a:pt x="0" y="0"/>
                </a:moveTo>
                <a:lnTo>
                  <a:pt x="0" y="1344"/>
                </a:lnTo>
                <a:lnTo>
                  <a:pt x="2016" y="13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76200" y="2743200"/>
            <a:ext cx="97975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sz="1600" b="0" dirty="0">
                <a:latin typeface="Comic Sans MS" charset="0"/>
              </a:rPr>
              <a:t>Average</a:t>
            </a:r>
          </a:p>
          <a:p>
            <a:r>
              <a:rPr lang="en-US" sz="1600" b="0" dirty="0">
                <a:latin typeface="Comic Sans MS" charset="0"/>
              </a:rPr>
              <a:t>Packet </a:t>
            </a:r>
            <a:endParaRPr lang="en-US" sz="1600" b="0" dirty="0" smtClean="0">
              <a:latin typeface="Comic Sans MS" charset="0"/>
            </a:endParaRPr>
          </a:p>
          <a:p>
            <a:r>
              <a:rPr lang="en-US" sz="1600" b="0" dirty="0" smtClean="0">
                <a:latin typeface="Comic Sans MS" charset="0"/>
              </a:rPr>
              <a:t>delay</a:t>
            </a:r>
            <a:endParaRPr lang="en-US" sz="1600" b="0" dirty="0">
              <a:latin typeface="Comic Sans MS" charset="0"/>
            </a:endParaRPr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2411412" y="4919663"/>
            <a:ext cx="811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Load</a:t>
            </a:r>
          </a:p>
        </p:txBody>
      </p:sp>
      <p:sp>
        <p:nvSpPr>
          <p:cNvPr id="64518" name="Freeform 6"/>
          <p:cNvSpPr>
            <a:spLocks/>
          </p:cNvSpPr>
          <p:nvPr/>
        </p:nvSpPr>
        <p:spPr bwMode="auto">
          <a:xfrm>
            <a:off x="950912" y="3457576"/>
            <a:ext cx="2309813" cy="1481137"/>
          </a:xfrm>
          <a:custGeom>
            <a:avLst/>
            <a:gdLst>
              <a:gd name="T0" fmla="*/ 0 w 1455"/>
              <a:gd name="T1" fmla="*/ 2147483647 h 933"/>
              <a:gd name="T2" fmla="*/ 2147483647 w 1455"/>
              <a:gd name="T3" fmla="*/ 2147483647 h 933"/>
              <a:gd name="T4" fmla="*/ 2147483647 w 1455"/>
              <a:gd name="T5" fmla="*/ 2147483647 h 933"/>
              <a:gd name="T6" fmla="*/ 2147483647 w 1455"/>
              <a:gd name="T7" fmla="*/ 2147483647 h 933"/>
              <a:gd name="T8" fmla="*/ 2147483647 w 1455"/>
              <a:gd name="T9" fmla="*/ 2147483647 h 933"/>
              <a:gd name="T10" fmla="*/ 2147483647 w 1455"/>
              <a:gd name="T11" fmla="*/ 0 h 93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55"/>
              <a:gd name="T19" fmla="*/ 0 h 933"/>
              <a:gd name="T20" fmla="*/ 1455 w 1455"/>
              <a:gd name="T21" fmla="*/ 933 h 93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55" h="933">
                <a:moveTo>
                  <a:pt x="0" y="933"/>
                </a:moveTo>
                <a:cubicBezTo>
                  <a:pt x="125" y="928"/>
                  <a:pt x="566" y="919"/>
                  <a:pt x="750" y="903"/>
                </a:cubicBezTo>
                <a:cubicBezTo>
                  <a:pt x="934" y="887"/>
                  <a:pt x="1008" y="876"/>
                  <a:pt x="1105" y="839"/>
                </a:cubicBezTo>
                <a:cubicBezTo>
                  <a:pt x="1202" y="802"/>
                  <a:pt x="1279" y="752"/>
                  <a:pt x="1334" y="682"/>
                </a:cubicBezTo>
                <a:cubicBezTo>
                  <a:pt x="1389" y="612"/>
                  <a:pt x="1415" y="535"/>
                  <a:pt x="1435" y="421"/>
                </a:cubicBezTo>
                <a:cubicBezTo>
                  <a:pt x="1455" y="307"/>
                  <a:pt x="1449" y="87"/>
                  <a:pt x="1453" y="0"/>
                </a:cubicBezTo>
              </a:path>
            </a:pathLst>
          </a:cu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19" name="Line 7"/>
          <p:cNvSpPr>
            <a:spLocks noChangeShapeType="1"/>
          </p:cNvSpPr>
          <p:nvPr/>
        </p:nvSpPr>
        <p:spPr bwMode="auto">
          <a:xfrm>
            <a:off x="3287712" y="3295651"/>
            <a:ext cx="0" cy="2057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0" name="Text Box 8"/>
          <p:cNvSpPr txBox="1">
            <a:spLocks noChangeArrowheads="1"/>
          </p:cNvSpPr>
          <p:nvPr/>
        </p:nvSpPr>
        <p:spPr bwMode="auto">
          <a:xfrm>
            <a:off x="152400" y="1371600"/>
            <a:ext cx="8991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3200" b="0" dirty="0">
                <a:latin typeface="+mn-lt"/>
                <a:ea typeface="+mn-ea"/>
                <a:cs typeface="+mn-cs"/>
              </a:rPr>
              <a:t>Typical </a:t>
            </a:r>
            <a:r>
              <a:rPr lang="en-US" sz="3200" b="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queuing system</a:t>
            </a:r>
            <a:r>
              <a:rPr lang="en-US" sz="3200" b="0" dirty="0">
                <a:latin typeface="+mn-lt"/>
                <a:ea typeface="+mn-ea"/>
                <a:cs typeface="+mn-cs"/>
              </a:rPr>
              <a:t> with </a:t>
            </a:r>
            <a:r>
              <a:rPr lang="en-US" sz="3200" b="0" dirty="0" err="1">
                <a:latin typeface="+mn-lt"/>
                <a:ea typeface="+mn-ea"/>
                <a:cs typeface="+mn-cs"/>
              </a:rPr>
              <a:t>bursty</a:t>
            </a:r>
            <a:r>
              <a:rPr lang="en-US" sz="3200" b="0" dirty="0">
                <a:latin typeface="+mn-lt"/>
                <a:ea typeface="+mn-ea"/>
                <a:cs typeface="+mn-cs"/>
              </a:rPr>
              <a:t> arrivals</a:t>
            </a:r>
          </a:p>
        </p:txBody>
      </p:sp>
      <p:sp>
        <p:nvSpPr>
          <p:cNvPr id="40980" name="Text Box 19"/>
          <p:cNvSpPr txBox="1">
            <a:spLocks noChangeArrowheads="1"/>
          </p:cNvSpPr>
          <p:nvPr/>
        </p:nvSpPr>
        <p:spPr bwMode="auto">
          <a:xfrm>
            <a:off x="457200" y="6143625"/>
            <a:ext cx="838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rgbClr val="CC0000"/>
                </a:solidFill>
                <a:latin typeface="Helvetica" charset="0"/>
              </a:rPr>
              <a:t>Must balance utilization versus delay and loss</a:t>
            </a:r>
          </a:p>
        </p:txBody>
      </p:sp>
      <p:sp>
        <p:nvSpPr>
          <p:cNvPr id="64522" name="Freeform 3"/>
          <p:cNvSpPr>
            <a:spLocks/>
          </p:cNvSpPr>
          <p:nvPr/>
        </p:nvSpPr>
        <p:spPr bwMode="auto">
          <a:xfrm>
            <a:off x="5257800" y="3481388"/>
            <a:ext cx="2687637" cy="1516063"/>
          </a:xfrm>
          <a:custGeom>
            <a:avLst/>
            <a:gdLst>
              <a:gd name="T0" fmla="*/ 0 w 2016"/>
              <a:gd name="T1" fmla="*/ 0 h 1344"/>
              <a:gd name="T2" fmla="*/ 0 w 2016"/>
              <a:gd name="T3" fmla="*/ 2147483647 h 1344"/>
              <a:gd name="T4" fmla="*/ 2147483647 w 2016"/>
              <a:gd name="T5" fmla="*/ 2147483647 h 1344"/>
              <a:gd name="T6" fmla="*/ 0 60000 65536"/>
              <a:gd name="T7" fmla="*/ 0 60000 65536"/>
              <a:gd name="T8" fmla="*/ 0 60000 65536"/>
              <a:gd name="T9" fmla="*/ 0 w 2016"/>
              <a:gd name="T10" fmla="*/ 0 h 1344"/>
              <a:gd name="T11" fmla="*/ 2016 w 2016"/>
              <a:gd name="T12" fmla="*/ 1344 h 13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16" h="1344">
                <a:moveTo>
                  <a:pt x="0" y="0"/>
                </a:moveTo>
                <a:lnTo>
                  <a:pt x="0" y="1344"/>
                </a:lnTo>
                <a:lnTo>
                  <a:pt x="2016" y="13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3" name="Text Box 4"/>
          <p:cNvSpPr txBox="1">
            <a:spLocks noChangeArrowheads="1"/>
          </p:cNvSpPr>
          <p:nvPr/>
        </p:nvSpPr>
        <p:spPr bwMode="auto">
          <a:xfrm>
            <a:off x="4164677" y="2895600"/>
            <a:ext cx="97564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sz="1600" b="0" dirty="0">
                <a:latin typeface="Comic Sans MS" charset="0"/>
              </a:rPr>
              <a:t>Average</a:t>
            </a:r>
          </a:p>
          <a:p>
            <a:r>
              <a:rPr lang="en-US" sz="1600" b="0" dirty="0">
                <a:latin typeface="Comic Sans MS" charset="0"/>
              </a:rPr>
              <a:t>Packet </a:t>
            </a:r>
            <a:endParaRPr lang="en-US" sz="1600" b="0" dirty="0" smtClean="0">
              <a:latin typeface="Comic Sans MS" charset="0"/>
            </a:endParaRPr>
          </a:p>
          <a:p>
            <a:r>
              <a:rPr lang="en-US" sz="1600" b="0" dirty="0" smtClean="0">
                <a:latin typeface="Comic Sans MS" charset="0"/>
              </a:rPr>
              <a:t>loss</a:t>
            </a:r>
            <a:endParaRPr lang="en-US" sz="1600" b="0" dirty="0">
              <a:latin typeface="Comic Sans MS" charset="0"/>
            </a:endParaRPr>
          </a:p>
        </p:txBody>
      </p:sp>
      <p:sp>
        <p:nvSpPr>
          <p:cNvPr id="64524" name="Text Box 5"/>
          <p:cNvSpPr txBox="1">
            <a:spLocks noChangeArrowheads="1"/>
          </p:cNvSpPr>
          <p:nvPr/>
        </p:nvSpPr>
        <p:spPr bwMode="auto">
          <a:xfrm>
            <a:off x="6718300" y="4943476"/>
            <a:ext cx="811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Load</a:t>
            </a:r>
          </a:p>
        </p:txBody>
      </p:sp>
      <p:sp>
        <p:nvSpPr>
          <p:cNvPr id="64525" name="Freeform 6"/>
          <p:cNvSpPr>
            <a:spLocks/>
          </p:cNvSpPr>
          <p:nvPr/>
        </p:nvSpPr>
        <p:spPr bwMode="auto">
          <a:xfrm>
            <a:off x="5257800" y="3505200"/>
            <a:ext cx="3449637" cy="1490663"/>
          </a:xfrm>
          <a:custGeom>
            <a:avLst/>
            <a:gdLst>
              <a:gd name="T0" fmla="*/ 0 w 1455"/>
              <a:gd name="T1" fmla="*/ 2147483647 h 933"/>
              <a:gd name="T2" fmla="*/ 2147483647 w 1455"/>
              <a:gd name="T3" fmla="*/ 2147483647 h 933"/>
              <a:gd name="T4" fmla="*/ 2147483647 w 1455"/>
              <a:gd name="T5" fmla="*/ 2147483647 h 933"/>
              <a:gd name="T6" fmla="*/ 2147483647 w 1455"/>
              <a:gd name="T7" fmla="*/ 2147483647 h 933"/>
              <a:gd name="T8" fmla="*/ 2147483647 w 1455"/>
              <a:gd name="T9" fmla="*/ 2147483647 h 933"/>
              <a:gd name="T10" fmla="*/ 2147483647 w 1455"/>
              <a:gd name="T11" fmla="*/ 0 h 93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55"/>
              <a:gd name="T19" fmla="*/ 0 h 933"/>
              <a:gd name="T20" fmla="*/ 1455 w 1455"/>
              <a:gd name="T21" fmla="*/ 933 h 93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55" h="933">
                <a:moveTo>
                  <a:pt x="0" y="933"/>
                </a:moveTo>
                <a:cubicBezTo>
                  <a:pt x="125" y="928"/>
                  <a:pt x="566" y="919"/>
                  <a:pt x="750" y="903"/>
                </a:cubicBezTo>
                <a:cubicBezTo>
                  <a:pt x="934" y="887"/>
                  <a:pt x="1008" y="876"/>
                  <a:pt x="1105" y="839"/>
                </a:cubicBezTo>
                <a:cubicBezTo>
                  <a:pt x="1202" y="802"/>
                  <a:pt x="1279" y="752"/>
                  <a:pt x="1334" y="682"/>
                </a:cubicBezTo>
                <a:cubicBezTo>
                  <a:pt x="1389" y="612"/>
                  <a:pt x="1415" y="535"/>
                  <a:pt x="1435" y="421"/>
                </a:cubicBezTo>
                <a:cubicBezTo>
                  <a:pt x="1455" y="307"/>
                  <a:pt x="1449" y="87"/>
                  <a:pt x="1453" y="0"/>
                </a:cubicBezTo>
              </a:path>
            </a:pathLst>
          </a:cu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6" name="Line 7"/>
          <p:cNvSpPr>
            <a:spLocks noChangeShapeType="1"/>
          </p:cNvSpPr>
          <p:nvPr/>
        </p:nvSpPr>
        <p:spPr bwMode="auto">
          <a:xfrm>
            <a:off x="7594600" y="3319463"/>
            <a:ext cx="0" cy="2057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7" name="Freeform 1"/>
          <p:cNvSpPr>
            <a:spLocks/>
          </p:cNvSpPr>
          <p:nvPr/>
        </p:nvSpPr>
        <p:spPr bwMode="auto">
          <a:xfrm>
            <a:off x="4503738" y="384175"/>
            <a:ext cx="3575050" cy="620713"/>
          </a:xfrm>
          <a:custGeom>
            <a:avLst/>
            <a:gdLst>
              <a:gd name="T0" fmla="*/ 2333068 w 3574916"/>
              <a:gd name="T1" fmla="*/ 0 h 620358"/>
              <a:gd name="T2" fmla="*/ 3470069 w 3574916"/>
              <a:gd name="T3" fmla="*/ 561193 h 620358"/>
              <a:gd name="T4" fmla="*/ 0 w 3574916"/>
              <a:gd name="T5" fmla="*/ 324901 h 62035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574916" h="620358">
                <a:moveTo>
                  <a:pt x="2333068" y="0"/>
                </a:moveTo>
                <a:cubicBezTo>
                  <a:pt x="3095991" y="253521"/>
                  <a:pt x="3858914" y="507043"/>
                  <a:pt x="3470069" y="561193"/>
                </a:cubicBezTo>
                <a:cubicBezTo>
                  <a:pt x="3081224" y="615343"/>
                  <a:pt x="1757184" y="735950"/>
                  <a:pt x="0" y="324901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3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Role of Transport Layer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Application layer</a:t>
            </a:r>
          </a:p>
          <a:p>
            <a:pPr lvl="1"/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Communication for specific applications</a:t>
            </a:r>
          </a:p>
          <a:p>
            <a:pPr lvl="1"/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E.g., 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HyperText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 Transfer Protocol (HTTP), File Transfer Protocol (FTP),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Simple Mail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Transfer Protocol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(SMTP)</a:t>
            </a:r>
          </a:p>
          <a:p>
            <a:pPr lvl="8"/>
            <a:endParaRPr lang="en-US" dirty="0">
              <a:solidFill>
                <a:schemeClr val="bg2">
                  <a:lumMod val="60000"/>
                  <a:lumOff val="4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solidFill>
                  <a:srgbClr val="ADADAD"/>
                </a:solidFill>
                <a:latin typeface="Arial" charset="0"/>
              </a:rPr>
              <a:t>Transport layer</a:t>
            </a:r>
          </a:p>
          <a:p>
            <a:pPr lvl="1"/>
            <a:r>
              <a:rPr lang="en-US" i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What do we need here</a:t>
            </a:r>
            <a:r>
              <a:rPr lang="en-US" i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?</a:t>
            </a:r>
          </a:p>
          <a:p>
            <a:pPr lvl="7"/>
            <a:endParaRPr lang="en-US" i="1" dirty="0">
              <a:solidFill>
                <a:schemeClr val="bg2">
                  <a:lumMod val="60000"/>
                  <a:lumOff val="4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b="1" dirty="0" smtClean="0">
                <a:latin typeface="Arial" charset="0"/>
              </a:rPr>
              <a:t>Network </a:t>
            </a:r>
            <a:r>
              <a:rPr lang="en-US" b="1" dirty="0">
                <a:latin typeface="Arial" charset="0"/>
              </a:rPr>
              <a:t>layer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Global communication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between nodes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Hides details of the link technology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E.g., IP</a:t>
            </a:r>
          </a:p>
        </p:txBody>
      </p:sp>
      <p:sp>
        <p:nvSpPr>
          <p:cNvPr id="26419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64EFF77-E4A8-8443-AC15-D5ADA409BA2A}" type="slidenum">
              <a:rPr lang="en-US" sz="1400" b="0">
                <a:latin typeface="Times New Roman" charset="0"/>
              </a:rPr>
              <a:pPr eaLnBrk="1" hangingPunct="1"/>
              <a:t>5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458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316162"/>
            <a:ext cx="8001000" cy="3170238"/>
          </a:xfrm>
        </p:spPr>
        <p:txBody>
          <a:bodyPr/>
          <a:lstStyle/>
          <a:p>
            <a:r>
              <a:rPr lang="en-US" sz="2400" dirty="0" smtClean="0">
                <a:latin typeface="Arial" charset="0"/>
              </a:rPr>
              <a:t>How do we know the network is congested? </a:t>
            </a:r>
            <a:endParaRPr lang="en-US" sz="2400" dirty="0" smtClean="0">
              <a:latin typeface="Arial" charset="0"/>
              <a:ea typeface="Arial" charset="0"/>
              <a:cs typeface="Arial" charset="0"/>
            </a:endParaRPr>
          </a:p>
          <a:p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Who takes care of congestion?</a:t>
            </a:r>
          </a:p>
          <a:p>
            <a:pPr lvl="1"/>
            <a:r>
              <a:rPr lang="en-US" sz="2000" i="1" dirty="0" smtClean="0">
                <a:latin typeface="Arial" charset="0"/>
                <a:ea typeface="Arial" charset="0"/>
                <a:cs typeface="Arial" charset="0"/>
              </a:rPr>
              <a:t>network, end hosts, both, …</a:t>
            </a:r>
          </a:p>
          <a:p>
            <a:pPr lvl="1"/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How do we handle of congestion?</a:t>
            </a:r>
          </a:p>
          <a:p>
            <a:pPr marL="0" indent="0">
              <a:buNone/>
            </a:pPr>
            <a:endParaRPr lang="en-US" sz="2000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>
                <a:ea typeface="ＭＳ Ｐゴシック" charset="0"/>
                <a:cs typeface="ＭＳ Ｐゴシック" charset="0"/>
              </a:rPr>
              <a:t>A few design considerations</a:t>
            </a:r>
            <a:endParaRPr lang="en-US" sz="3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67000" y="122938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1" dirty="0" smtClean="0">
                <a:solidFill>
                  <a:srgbClr val="0000FF"/>
                </a:solidFill>
                <a:latin typeface="+mn-lt"/>
              </a:rPr>
              <a:t>…If you were starting with TCP?</a:t>
            </a:r>
            <a:endParaRPr lang="en-US" sz="2800" b="0" i="1" dirty="0">
              <a:solidFill>
                <a:srgbClr val="0000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88629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build="p"/>
      <p:bldP spid="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TCP’s approach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912938"/>
            <a:ext cx="8229600" cy="441166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b="1" dirty="0" smtClean="0"/>
              <a:t>End </a:t>
            </a:r>
            <a:r>
              <a:rPr lang="en-US" b="1" dirty="0"/>
              <a:t>hosts </a:t>
            </a:r>
            <a:r>
              <a:rPr lang="en-US" dirty="0"/>
              <a:t>adjust sending </a:t>
            </a:r>
            <a:r>
              <a:rPr lang="en-US" dirty="0" smtClean="0"/>
              <a:t>rate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Based </a:t>
            </a:r>
            <a:r>
              <a:rPr lang="en-US" dirty="0"/>
              <a:t>on </a:t>
            </a:r>
            <a:r>
              <a:rPr lang="en-US" b="1" dirty="0" smtClean="0"/>
              <a:t>implicit feedback </a:t>
            </a:r>
            <a:r>
              <a:rPr lang="en-US" dirty="0"/>
              <a:t>from </a:t>
            </a:r>
            <a:r>
              <a:rPr lang="en-US" dirty="0" smtClean="0"/>
              <a:t>network</a:t>
            </a:r>
          </a:p>
          <a:p>
            <a:pPr lvl="1">
              <a:lnSpc>
                <a:spcPct val="120000"/>
              </a:lnSpc>
            </a:pPr>
            <a:endParaRPr lang="en-US" b="1" dirty="0"/>
          </a:p>
          <a:p>
            <a:pPr>
              <a:lnSpc>
                <a:spcPct val="120000"/>
              </a:lnSpc>
            </a:pPr>
            <a:r>
              <a:rPr lang="en-US" dirty="0" smtClean="0"/>
              <a:t>Not the only approach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 consequence of history rather than planning</a:t>
            </a:r>
          </a:p>
          <a:p>
            <a:pPr lvl="2">
              <a:lnSpc>
                <a:spcPct val="120000"/>
              </a:lnSpc>
            </a:pPr>
            <a:endParaRPr lang="en-US" b="1" dirty="0" smtClean="0"/>
          </a:p>
          <a:p>
            <a:pPr>
              <a:lnSpc>
                <a:spcPct val="120000"/>
              </a:lnSpc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949476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0838"/>
            <a:ext cx="8534400" cy="1173162"/>
          </a:xfrm>
        </p:spPr>
        <p:txBody>
          <a:bodyPr/>
          <a:lstStyle/>
          <a:p>
            <a:r>
              <a:rPr lang="en-US" dirty="0"/>
              <a:t>Three </a:t>
            </a:r>
            <a:r>
              <a:rPr lang="en-US" dirty="0" smtClean="0"/>
              <a:t>Issues to Consider</a:t>
            </a:r>
            <a:endParaRPr lang="en-US" dirty="0"/>
          </a:p>
        </p:txBody>
      </p:sp>
      <p:sp>
        <p:nvSpPr>
          <p:cNvPr id="98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Discovering the available (bottleneck) bandwidth</a:t>
            </a:r>
            <a:endParaRPr lang="en-US" dirty="0"/>
          </a:p>
          <a:p>
            <a:endParaRPr lang="en-US" dirty="0"/>
          </a:p>
          <a:p>
            <a:r>
              <a:rPr lang="en-US" dirty="0"/>
              <a:t>Adjusting to variations in bandwidth</a:t>
            </a:r>
          </a:p>
          <a:p>
            <a:endParaRPr lang="en-US" dirty="0"/>
          </a:p>
          <a:p>
            <a:r>
              <a:rPr lang="en-US" dirty="0"/>
              <a:t>Sharing bandwidth between flows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786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0995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</a:t>
            </a:r>
            <a:r>
              <a:rPr lang="en-US" dirty="0"/>
              <a:t>View</a:t>
            </a:r>
          </a:p>
        </p:txBody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Ignore internal structure of router and model it as </a:t>
            </a:r>
            <a:r>
              <a:rPr lang="en-US" dirty="0" smtClean="0"/>
              <a:t>a </a:t>
            </a:r>
            <a:r>
              <a:rPr lang="en-US" dirty="0"/>
              <a:t>single queue for a particular input-output pair</a:t>
            </a:r>
          </a:p>
        </p:txBody>
      </p:sp>
      <p:sp>
        <p:nvSpPr>
          <p:cNvPr id="979980" name="Text Box 12"/>
          <p:cNvSpPr txBox="1">
            <a:spLocks noChangeArrowheads="1"/>
          </p:cNvSpPr>
          <p:nvPr/>
        </p:nvSpPr>
        <p:spPr bwMode="auto">
          <a:xfrm>
            <a:off x="1126935" y="3203575"/>
            <a:ext cx="172262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Sending Host</a:t>
            </a:r>
          </a:p>
        </p:txBody>
      </p:sp>
      <p:sp>
        <p:nvSpPr>
          <p:cNvPr id="979981" name="Text Box 13"/>
          <p:cNvSpPr txBox="1">
            <a:spLocks noChangeArrowheads="1"/>
          </p:cNvSpPr>
          <p:nvPr/>
        </p:nvSpPr>
        <p:spPr bwMode="auto">
          <a:xfrm>
            <a:off x="3484481" y="3203575"/>
            <a:ext cx="197810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Buffer in Router</a:t>
            </a:r>
          </a:p>
        </p:txBody>
      </p:sp>
      <p:sp>
        <p:nvSpPr>
          <p:cNvPr id="979982" name="Text Box 14"/>
          <p:cNvSpPr txBox="1">
            <a:spLocks noChangeArrowheads="1"/>
          </p:cNvSpPr>
          <p:nvPr/>
        </p:nvSpPr>
        <p:spPr bwMode="auto">
          <a:xfrm>
            <a:off x="5971164" y="3200400"/>
            <a:ext cx="190759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Receiving Host</a:t>
            </a:r>
          </a:p>
        </p:txBody>
      </p:sp>
      <p:grpSp>
        <p:nvGrpSpPr>
          <p:cNvPr id="979986" name="Group 18"/>
          <p:cNvGrpSpPr>
            <a:grpSpLocks/>
          </p:cNvGrpSpPr>
          <p:nvPr/>
        </p:nvGrpSpPr>
        <p:grpSpPr bwMode="auto">
          <a:xfrm>
            <a:off x="1828800" y="2297113"/>
            <a:ext cx="5264150" cy="750887"/>
            <a:chOff x="1152" y="1447"/>
            <a:chExt cx="3316" cy="473"/>
          </a:xfrm>
        </p:grpSpPr>
        <p:grpSp>
          <p:nvGrpSpPr>
            <p:cNvPr id="979972" name="Group 4"/>
            <p:cNvGrpSpPr>
              <a:grpSpLocks/>
            </p:cNvGrpSpPr>
            <p:nvPr/>
          </p:nvGrpSpPr>
          <p:grpSpPr bwMode="auto">
            <a:xfrm>
              <a:off x="1152" y="1447"/>
              <a:ext cx="3316" cy="473"/>
              <a:chOff x="1248" y="672"/>
              <a:chExt cx="3648" cy="528"/>
            </a:xfrm>
          </p:grpSpPr>
          <p:sp>
            <p:nvSpPr>
              <p:cNvPr id="979973" name="Rectangle 5"/>
              <p:cNvSpPr>
                <a:spLocks noChangeArrowheads="1"/>
              </p:cNvSpPr>
              <p:nvPr/>
            </p:nvSpPr>
            <p:spPr bwMode="auto">
              <a:xfrm>
                <a:off x="1248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A</a:t>
                </a:r>
              </a:p>
            </p:txBody>
          </p:sp>
          <p:sp>
            <p:nvSpPr>
              <p:cNvPr id="979974" name="Rectangle 6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1152" cy="3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79975" name="Rectangle 7"/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B</a:t>
                </a:r>
              </a:p>
            </p:txBody>
          </p:sp>
          <p:sp>
            <p:nvSpPr>
              <p:cNvPr id="979976" name="Line 8"/>
              <p:cNvSpPr>
                <a:spLocks noChangeShapeType="1"/>
              </p:cNvSpPr>
              <p:nvPr/>
            </p:nvSpPr>
            <p:spPr bwMode="auto">
              <a:xfrm>
                <a:off x="1584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79977" name="Line 9"/>
              <p:cNvSpPr>
                <a:spLocks noChangeShapeType="1"/>
              </p:cNvSpPr>
              <p:nvPr/>
            </p:nvSpPr>
            <p:spPr bwMode="auto">
              <a:xfrm>
                <a:off x="3648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79978" name="Text Box 10"/>
              <p:cNvSpPr txBox="1">
                <a:spLocks noChangeArrowheads="1"/>
              </p:cNvSpPr>
              <p:nvPr/>
            </p:nvSpPr>
            <p:spPr bwMode="auto">
              <a:xfrm>
                <a:off x="3744" y="735"/>
                <a:ext cx="116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200">
                  <a:latin typeface="Tahoma" charset="0"/>
                </a:endParaRPr>
              </a:p>
            </p:txBody>
          </p:sp>
          <p:sp>
            <p:nvSpPr>
              <p:cNvPr id="979979" name="Text Box 11"/>
              <p:cNvSpPr txBox="1">
                <a:spLocks noChangeArrowheads="1"/>
              </p:cNvSpPr>
              <p:nvPr/>
            </p:nvSpPr>
            <p:spPr bwMode="auto">
              <a:xfrm>
                <a:off x="1824" y="672"/>
                <a:ext cx="243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900">
                  <a:latin typeface="Tahoma" charset="0"/>
                </a:endParaRPr>
              </a:p>
            </p:txBody>
          </p:sp>
        </p:grpSp>
        <p:sp>
          <p:nvSpPr>
            <p:cNvPr id="979983" name="Line 15"/>
            <p:cNvSpPr>
              <a:spLocks noChangeShapeType="1"/>
            </p:cNvSpPr>
            <p:nvPr/>
          </p:nvSpPr>
          <p:spPr bwMode="auto">
            <a:xfrm>
              <a:off x="3168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79984" name="Line 16"/>
            <p:cNvSpPr>
              <a:spLocks noChangeShapeType="1"/>
            </p:cNvSpPr>
            <p:nvPr/>
          </p:nvSpPr>
          <p:spPr bwMode="auto">
            <a:xfrm>
              <a:off x="3024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79985" name="Line 17"/>
            <p:cNvSpPr>
              <a:spLocks noChangeShapeType="1"/>
            </p:cNvSpPr>
            <p:nvPr/>
          </p:nvSpPr>
          <p:spPr bwMode="auto">
            <a:xfrm>
              <a:off x="2880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7331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Discovering available bandwidth</a:t>
            </a:r>
            <a:endParaRPr lang="en-US" dirty="0"/>
          </a:p>
        </p:txBody>
      </p:sp>
      <p:sp>
        <p:nvSpPr>
          <p:cNvPr id="98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Pick sending rate </a:t>
            </a:r>
            <a:r>
              <a:rPr lang="en-US" dirty="0"/>
              <a:t>to match bottleneck bandwidth</a:t>
            </a:r>
          </a:p>
          <a:p>
            <a:pPr lvl="1"/>
            <a:r>
              <a:rPr lang="en-US" dirty="0"/>
              <a:t>Without any </a:t>
            </a:r>
            <a:r>
              <a:rPr lang="en-US" i="1" dirty="0"/>
              <a:t>a priori</a:t>
            </a:r>
            <a:r>
              <a:rPr lang="en-US" dirty="0"/>
              <a:t> knowledge</a:t>
            </a:r>
          </a:p>
          <a:p>
            <a:pPr lvl="1"/>
            <a:r>
              <a:rPr lang="en-US" dirty="0"/>
              <a:t>Could be gigabit link, could be a modem</a:t>
            </a:r>
          </a:p>
        </p:txBody>
      </p:sp>
      <p:grpSp>
        <p:nvGrpSpPr>
          <p:cNvPr id="982020" name="Group 4"/>
          <p:cNvGrpSpPr>
            <a:grpSpLocks/>
          </p:cNvGrpSpPr>
          <p:nvPr/>
        </p:nvGrpSpPr>
        <p:grpSpPr bwMode="auto">
          <a:xfrm>
            <a:off x="1752600" y="2297113"/>
            <a:ext cx="5264150" cy="750887"/>
            <a:chOff x="1152" y="1447"/>
            <a:chExt cx="3316" cy="473"/>
          </a:xfrm>
        </p:grpSpPr>
        <p:grpSp>
          <p:nvGrpSpPr>
            <p:cNvPr id="982021" name="Group 5"/>
            <p:cNvGrpSpPr>
              <a:grpSpLocks/>
            </p:cNvGrpSpPr>
            <p:nvPr/>
          </p:nvGrpSpPr>
          <p:grpSpPr bwMode="auto">
            <a:xfrm>
              <a:off x="1152" y="1447"/>
              <a:ext cx="3316" cy="473"/>
              <a:chOff x="1248" y="672"/>
              <a:chExt cx="3648" cy="528"/>
            </a:xfrm>
          </p:grpSpPr>
          <p:sp>
            <p:nvSpPr>
              <p:cNvPr id="982022" name="Rectangle 6"/>
              <p:cNvSpPr>
                <a:spLocks noChangeArrowheads="1"/>
              </p:cNvSpPr>
              <p:nvPr/>
            </p:nvSpPr>
            <p:spPr bwMode="auto">
              <a:xfrm>
                <a:off x="1248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A</a:t>
                </a:r>
              </a:p>
            </p:txBody>
          </p:sp>
          <p:sp>
            <p:nvSpPr>
              <p:cNvPr id="982023" name="Rectangle 7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1152" cy="3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82024" name="Rectangle 8"/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B</a:t>
                </a:r>
              </a:p>
            </p:txBody>
          </p:sp>
          <p:sp>
            <p:nvSpPr>
              <p:cNvPr id="982025" name="Line 9"/>
              <p:cNvSpPr>
                <a:spLocks noChangeShapeType="1"/>
              </p:cNvSpPr>
              <p:nvPr/>
            </p:nvSpPr>
            <p:spPr bwMode="auto">
              <a:xfrm>
                <a:off x="1584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82026" name="Line 10"/>
              <p:cNvSpPr>
                <a:spLocks noChangeShapeType="1"/>
              </p:cNvSpPr>
              <p:nvPr/>
            </p:nvSpPr>
            <p:spPr bwMode="auto">
              <a:xfrm>
                <a:off x="3648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82027" name="Text Box 11"/>
              <p:cNvSpPr txBox="1">
                <a:spLocks noChangeArrowheads="1"/>
              </p:cNvSpPr>
              <p:nvPr/>
            </p:nvSpPr>
            <p:spPr bwMode="auto">
              <a:xfrm>
                <a:off x="3744" y="735"/>
                <a:ext cx="116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200">
                  <a:latin typeface="Tahoma" charset="0"/>
                </a:endParaRPr>
              </a:p>
            </p:txBody>
          </p:sp>
          <p:sp>
            <p:nvSpPr>
              <p:cNvPr id="982028" name="Text Box 12"/>
              <p:cNvSpPr txBox="1">
                <a:spLocks noChangeArrowheads="1"/>
              </p:cNvSpPr>
              <p:nvPr/>
            </p:nvSpPr>
            <p:spPr bwMode="auto">
              <a:xfrm>
                <a:off x="1824" y="672"/>
                <a:ext cx="243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900">
                  <a:latin typeface="Tahoma" charset="0"/>
                </a:endParaRPr>
              </a:p>
            </p:txBody>
          </p:sp>
        </p:grpSp>
        <p:sp>
          <p:nvSpPr>
            <p:cNvPr id="982029" name="Line 13"/>
            <p:cNvSpPr>
              <a:spLocks noChangeShapeType="1"/>
            </p:cNvSpPr>
            <p:nvPr/>
          </p:nvSpPr>
          <p:spPr bwMode="auto">
            <a:xfrm>
              <a:off x="3168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82030" name="Line 14"/>
            <p:cNvSpPr>
              <a:spLocks noChangeShapeType="1"/>
            </p:cNvSpPr>
            <p:nvPr/>
          </p:nvSpPr>
          <p:spPr bwMode="auto">
            <a:xfrm>
              <a:off x="3024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82031" name="Line 15"/>
            <p:cNvSpPr>
              <a:spLocks noChangeShapeType="1"/>
            </p:cNvSpPr>
            <p:nvPr/>
          </p:nvSpPr>
          <p:spPr bwMode="auto">
            <a:xfrm>
              <a:off x="2880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982032" name="Text Box 16"/>
          <p:cNvSpPr txBox="1">
            <a:spLocks noChangeArrowheads="1"/>
          </p:cNvSpPr>
          <p:nvPr/>
        </p:nvSpPr>
        <p:spPr bwMode="auto">
          <a:xfrm>
            <a:off x="5164569" y="2483411"/>
            <a:ext cx="1083831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+mn-lt"/>
              </a:rPr>
              <a:t>100 Mbps</a:t>
            </a:r>
          </a:p>
        </p:txBody>
      </p:sp>
    </p:spTree>
    <p:extLst>
      <p:ext uri="{BB962C8B-B14F-4D97-AF65-F5344CB8AC3E}">
        <p14:creationId xmlns:p14="http://schemas.microsoft.com/office/powerpoint/2010/main" val="1702018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991600" cy="1173162"/>
          </a:xfrm>
        </p:spPr>
        <p:txBody>
          <a:bodyPr/>
          <a:lstStyle/>
          <a:p>
            <a:r>
              <a:rPr lang="en-US" dirty="0" smtClean="0"/>
              <a:t>Adjusting to variations in bandwidth</a:t>
            </a:r>
            <a:endParaRPr lang="en-US" dirty="0"/>
          </a:p>
        </p:txBody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Adjust rate to match </a:t>
            </a:r>
            <a:r>
              <a:rPr lang="en-US" dirty="0" smtClean="0"/>
              <a:t>instantaneous </a:t>
            </a:r>
            <a:r>
              <a:rPr lang="en-US" dirty="0"/>
              <a:t>bandwidth</a:t>
            </a:r>
          </a:p>
          <a:p>
            <a:pPr lvl="1"/>
            <a:r>
              <a:rPr lang="en-US" dirty="0"/>
              <a:t>Assuming you have rough idea of bandwidth</a:t>
            </a:r>
          </a:p>
        </p:txBody>
      </p:sp>
      <p:grpSp>
        <p:nvGrpSpPr>
          <p:cNvPr id="983044" name="Group 4"/>
          <p:cNvGrpSpPr>
            <a:grpSpLocks/>
          </p:cNvGrpSpPr>
          <p:nvPr/>
        </p:nvGrpSpPr>
        <p:grpSpPr bwMode="auto">
          <a:xfrm>
            <a:off x="1828800" y="2297113"/>
            <a:ext cx="5264150" cy="750887"/>
            <a:chOff x="1152" y="1447"/>
            <a:chExt cx="3316" cy="473"/>
          </a:xfrm>
        </p:grpSpPr>
        <p:grpSp>
          <p:nvGrpSpPr>
            <p:cNvPr id="983045" name="Group 5"/>
            <p:cNvGrpSpPr>
              <a:grpSpLocks/>
            </p:cNvGrpSpPr>
            <p:nvPr/>
          </p:nvGrpSpPr>
          <p:grpSpPr bwMode="auto">
            <a:xfrm>
              <a:off x="1152" y="1447"/>
              <a:ext cx="3316" cy="473"/>
              <a:chOff x="1248" y="672"/>
              <a:chExt cx="3648" cy="528"/>
            </a:xfrm>
          </p:grpSpPr>
          <p:sp>
            <p:nvSpPr>
              <p:cNvPr id="983046" name="Rectangle 6"/>
              <p:cNvSpPr>
                <a:spLocks noChangeArrowheads="1"/>
              </p:cNvSpPr>
              <p:nvPr/>
            </p:nvSpPr>
            <p:spPr bwMode="auto">
              <a:xfrm>
                <a:off x="1248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A</a:t>
                </a:r>
              </a:p>
            </p:txBody>
          </p:sp>
          <p:sp>
            <p:nvSpPr>
              <p:cNvPr id="983047" name="Rectangle 7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1152" cy="3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83048" name="Rectangle 8"/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B</a:t>
                </a:r>
              </a:p>
            </p:txBody>
          </p:sp>
          <p:sp>
            <p:nvSpPr>
              <p:cNvPr id="983049" name="Line 9"/>
              <p:cNvSpPr>
                <a:spLocks noChangeShapeType="1"/>
              </p:cNvSpPr>
              <p:nvPr/>
            </p:nvSpPr>
            <p:spPr bwMode="auto">
              <a:xfrm>
                <a:off x="1584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83050" name="Line 10"/>
              <p:cNvSpPr>
                <a:spLocks noChangeShapeType="1"/>
              </p:cNvSpPr>
              <p:nvPr/>
            </p:nvSpPr>
            <p:spPr bwMode="auto">
              <a:xfrm>
                <a:off x="3648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83051" name="Text Box 11"/>
              <p:cNvSpPr txBox="1">
                <a:spLocks noChangeArrowheads="1"/>
              </p:cNvSpPr>
              <p:nvPr/>
            </p:nvSpPr>
            <p:spPr bwMode="auto">
              <a:xfrm>
                <a:off x="3744" y="735"/>
                <a:ext cx="116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200">
                  <a:latin typeface="Tahoma" charset="0"/>
                </a:endParaRPr>
              </a:p>
            </p:txBody>
          </p:sp>
          <p:sp>
            <p:nvSpPr>
              <p:cNvPr id="983052" name="Text Box 12"/>
              <p:cNvSpPr txBox="1">
                <a:spLocks noChangeArrowheads="1"/>
              </p:cNvSpPr>
              <p:nvPr/>
            </p:nvSpPr>
            <p:spPr bwMode="auto">
              <a:xfrm>
                <a:off x="1824" y="672"/>
                <a:ext cx="243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900">
                  <a:latin typeface="Tahoma" charset="0"/>
                </a:endParaRPr>
              </a:p>
            </p:txBody>
          </p:sp>
        </p:grpSp>
        <p:sp>
          <p:nvSpPr>
            <p:cNvPr id="983053" name="Line 13"/>
            <p:cNvSpPr>
              <a:spLocks noChangeShapeType="1"/>
            </p:cNvSpPr>
            <p:nvPr/>
          </p:nvSpPr>
          <p:spPr bwMode="auto">
            <a:xfrm>
              <a:off x="3168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83054" name="Line 14"/>
            <p:cNvSpPr>
              <a:spLocks noChangeShapeType="1"/>
            </p:cNvSpPr>
            <p:nvPr/>
          </p:nvSpPr>
          <p:spPr bwMode="auto">
            <a:xfrm>
              <a:off x="3024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83055" name="Line 15"/>
            <p:cNvSpPr>
              <a:spLocks noChangeShapeType="1"/>
            </p:cNvSpPr>
            <p:nvPr/>
          </p:nvSpPr>
          <p:spPr bwMode="auto">
            <a:xfrm>
              <a:off x="2880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983056" name="Text Box 16"/>
          <p:cNvSpPr txBox="1">
            <a:spLocks noChangeArrowheads="1"/>
          </p:cNvSpPr>
          <p:nvPr/>
        </p:nvSpPr>
        <p:spPr bwMode="auto">
          <a:xfrm>
            <a:off x="5464365" y="2409825"/>
            <a:ext cx="952310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BW(t)</a:t>
            </a:r>
          </a:p>
        </p:txBody>
      </p:sp>
    </p:spTree>
    <p:extLst>
      <p:ext uri="{BB962C8B-B14F-4D97-AF65-F5344CB8AC3E}">
        <p14:creationId xmlns:p14="http://schemas.microsoft.com/office/powerpoint/2010/main" val="1354004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9448800" cy="1173162"/>
          </a:xfrm>
        </p:spPr>
        <p:txBody>
          <a:bodyPr/>
          <a:lstStyle/>
          <a:p>
            <a:r>
              <a:rPr lang="en-US" dirty="0"/>
              <a:t>Multiple </a:t>
            </a:r>
            <a:r>
              <a:rPr lang="en-US" dirty="0" smtClean="0"/>
              <a:t>flows and sharing bandwidth</a:t>
            </a:r>
            <a:endParaRPr lang="en-US" dirty="0"/>
          </a:p>
        </p:txBody>
      </p:sp>
      <p:sp>
        <p:nvSpPr>
          <p:cNvPr id="98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Two Issues:</a:t>
            </a:r>
          </a:p>
          <a:p>
            <a:r>
              <a:rPr lang="en-US" dirty="0"/>
              <a:t>Adjust total sending rate to match bandwidth</a:t>
            </a:r>
          </a:p>
          <a:p>
            <a:r>
              <a:rPr lang="en-US" dirty="0"/>
              <a:t>Allocation of bandwidth between flows</a:t>
            </a:r>
          </a:p>
        </p:txBody>
      </p:sp>
      <p:sp>
        <p:nvSpPr>
          <p:cNvPr id="984088" name="Rectangle 24"/>
          <p:cNvSpPr>
            <a:spLocks noChangeArrowheads="1"/>
          </p:cNvSpPr>
          <p:nvPr/>
        </p:nvSpPr>
        <p:spPr bwMode="auto">
          <a:xfrm>
            <a:off x="1143000" y="1828800"/>
            <a:ext cx="71628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79" tIns="44446" rIns="90479" bIns="44446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charset="0"/>
              <a:buChar char="§"/>
            </a:pPr>
            <a:endParaRPr lang="en-US" sz="2400"/>
          </a:p>
        </p:txBody>
      </p:sp>
      <p:sp>
        <p:nvSpPr>
          <p:cNvPr id="984089" name="Rectangle 25"/>
          <p:cNvSpPr>
            <a:spLocks noChangeArrowheads="1"/>
          </p:cNvSpPr>
          <p:nvPr/>
        </p:nvSpPr>
        <p:spPr bwMode="auto">
          <a:xfrm>
            <a:off x="1143000" y="1828800"/>
            <a:ext cx="71628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79" tIns="44446" rIns="90479" bIns="44446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charset="0"/>
              <a:buChar char="§"/>
            </a:pPr>
            <a:endParaRPr lang="en-US" sz="2400"/>
          </a:p>
        </p:txBody>
      </p:sp>
      <p:grpSp>
        <p:nvGrpSpPr>
          <p:cNvPr id="984105" name="Group 41"/>
          <p:cNvGrpSpPr>
            <a:grpSpLocks/>
          </p:cNvGrpSpPr>
          <p:nvPr/>
        </p:nvGrpSpPr>
        <p:grpSpPr bwMode="auto">
          <a:xfrm>
            <a:off x="1600200" y="3733800"/>
            <a:ext cx="6324600" cy="2286000"/>
            <a:chOff x="1152" y="1728"/>
            <a:chExt cx="3984" cy="1440"/>
          </a:xfrm>
        </p:grpSpPr>
        <p:sp>
          <p:nvSpPr>
            <p:cNvPr id="984070" name="Rectangle 6"/>
            <p:cNvSpPr>
              <a:spLocks noChangeArrowheads="1"/>
            </p:cNvSpPr>
            <p:nvPr/>
          </p:nvSpPr>
          <p:spPr bwMode="auto">
            <a:xfrm>
              <a:off x="1152" y="2291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A2</a:t>
              </a:r>
            </a:p>
          </p:txBody>
        </p:sp>
        <p:sp>
          <p:nvSpPr>
            <p:cNvPr id="984071" name="Rectangle 7"/>
            <p:cNvSpPr>
              <a:spLocks noChangeArrowheads="1"/>
            </p:cNvSpPr>
            <p:nvPr/>
          </p:nvSpPr>
          <p:spPr bwMode="auto">
            <a:xfrm>
              <a:off x="2286" y="2291"/>
              <a:ext cx="1048" cy="3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72" name="Rectangle 8"/>
            <p:cNvSpPr>
              <a:spLocks noChangeArrowheads="1"/>
            </p:cNvSpPr>
            <p:nvPr/>
          </p:nvSpPr>
          <p:spPr bwMode="auto">
            <a:xfrm>
              <a:off x="4831" y="2291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B2</a:t>
              </a:r>
            </a:p>
          </p:txBody>
        </p:sp>
        <p:sp>
          <p:nvSpPr>
            <p:cNvPr id="984073" name="Line 9"/>
            <p:cNvSpPr>
              <a:spLocks noChangeShapeType="1"/>
            </p:cNvSpPr>
            <p:nvPr/>
          </p:nvSpPr>
          <p:spPr bwMode="auto">
            <a:xfrm>
              <a:off x="1457" y="2442"/>
              <a:ext cx="8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74" name="Line 10"/>
            <p:cNvSpPr>
              <a:spLocks noChangeShapeType="1"/>
            </p:cNvSpPr>
            <p:nvPr/>
          </p:nvSpPr>
          <p:spPr bwMode="auto">
            <a:xfrm>
              <a:off x="3334" y="2442"/>
              <a:ext cx="8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75" name="Text Box 11"/>
            <p:cNvSpPr txBox="1">
              <a:spLocks noChangeArrowheads="1"/>
            </p:cNvSpPr>
            <p:nvPr/>
          </p:nvSpPr>
          <p:spPr bwMode="auto">
            <a:xfrm>
              <a:off x="3421" y="2175"/>
              <a:ext cx="105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endParaRPr lang="en-US" b="0">
                <a:latin typeface="Tahoma" charset="0"/>
              </a:endParaRPr>
            </a:p>
          </p:txBody>
        </p:sp>
        <p:sp>
          <p:nvSpPr>
            <p:cNvPr id="984077" name="Line 13"/>
            <p:cNvSpPr>
              <a:spLocks noChangeShapeType="1"/>
            </p:cNvSpPr>
            <p:nvPr/>
          </p:nvSpPr>
          <p:spPr bwMode="auto">
            <a:xfrm>
              <a:off x="3168" y="2284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078" name="Line 14"/>
            <p:cNvSpPr>
              <a:spLocks noChangeShapeType="1"/>
            </p:cNvSpPr>
            <p:nvPr/>
          </p:nvSpPr>
          <p:spPr bwMode="auto">
            <a:xfrm>
              <a:off x="3024" y="2284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079" name="Line 15"/>
            <p:cNvSpPr>
              <a:spLocks noChangeShapeType="1"/>
            </p:cNvSpPr>
            <p:nvPr/>
          </p:nvSpPr>
          <p:spPr bwMode="auto">
            <a:xfrm>
              <a:off x="2880" y="2284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080" name="Text Box 16"/>
            <p:cNvSpPr txBox="1">
              <a:spLocks noChangeArrowheads="1"/>
            </p:cNvSpPr>
            <p:nvPr/>
          </p:nvSpPr>
          <p:spPr bwMode="auto">
            <a:xfrm>
              <a:off x="3347" y="2236"/>
              <a:ext cx="4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0" dirty="0" smtClean="0">
                  <a:latin typeface="+mn-lt"/>
                </a:rPr>
                <a:t>BW(t)</a:t>
              </a:r>
              <a:endParaRPr lang="en-US" sz="1600" b="0" dirty="0">
                <a:latin typeface="+mn-lt"/>
              </a:endParaRPr>
            </a:p>
          </p:txBody>
        </p:sp>
        <p:sp>
          <p:nvSpPr>
            <p:cNvPr id="984082" name="Rectangle 18"/>
            <p:cNvSpPr>
              <a:spLocks noChangeArrowheads="1"/>
            </p:cNvSpPr>
            <p:nvPr/>
          </p:nvSpPr>
          <p:spPr bwMode="auto">
            <a:xfrm>
              <a:off x="1152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A1</a:t>
              </a:r>
            </a:p>
          </p:txBody>
        </p:sp>
        <p:sp>
          <p:nvSpPr>
            <p:cNvPr id="984083" name="Rectangle 19"/>
            <p:cNvSpPr>
              <a:spLocks noChangeArrowheads="1"/>
            </p:cNvSpPr>
            <p:nvPr/>
          </p:nvSpPr>
          <p:spPr bwMode="auto">
            <a:xfrm>
              <a:off x="1152" y="2819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A3</a:t>
              </a:r>
            </a:p>
          </p:txBody>
        </p:sp>
        <p:sp>
          <p:nvSpPr>
            <p:cNvPr id="984086" name="Rectangle 22"/>
            <p:cNvSpPr>
              <a:spLocks noChangeArrowheads="1"/>
            </p:cNvSpPr>
            <p:nvPr/>
          </p:nvSpPr>
          <p:spPr bwMode="auto">
            <a:xfrm>
              <a:off x="4831" y="2867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B3</a:t>
              </a:r>
            </a:p>
          </p:txBody>
        </p:sp>
        <p:sp>
          <p:nvSpPr>
            <p:cNvPr id="984095" name="Rectangle 31"/>
            <p:cNvSpPr>
              <a:spLocks noChangeArrowheads="1"/>
            </p:cNvSpPr>
            <p:nvPr/>
          </p:nvSpPr>
          <p:spPr bwMode="auto">
            <a:xfrm>
              <a:off x="4831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B1</a:t>
              </a:r>
            </a:p>
          </p:txBody>
        </p:sp>
        <p:sp>
          <p:nvSpPr>
            <p:cNvPr id="984096" name="Line 32"/>
            <p:cNvSpPr>
              <a:spLocks noChangeShapeType="1"/>
            </p:cNvSpPr>
            <p:nvPr/>
          </p:nvSpPr>
          <p:spPr bwMode="auto">
            <a:xfrm>
              <a:off x="1457" y="1824"/>
              <a:ext cx="829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97" name="Line 33"/>
            <p:cNvSpPr>
              <a:spLocks noChangeShapeType="1"/>
            </p:cNvSpPr>
            <p:nvPr/>
          </p:nvSpPr>
          <p:spPr bwMode="auto">
            <a:xfrm flipV="1">
              <a:off x="1457" y="2442"/>
              <a:ext cx="829" cy="5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101" name="Rectangle 37"/>
            <p:cNvSpPr>
              <a:spLocks noChangeArrowheads="1"/>
            </p:cNvSpPr>
            <p:nvPr/>
          </p:nvSpPr>
          <p:spPr bwMode="auto">
            <a:xfrm>
              <a:off x="4184" y="2304"/>
              <a:ext cx="280" cy="3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102" name="Line 38"/>
            <p:cNvSpPr>
              <a:spLocks noChangeShapeType="1"/>
            </p:cNvSpPr>
            <p:nvPr/>
          </p:nvSpPr>
          <p:spPr bwMode="auto">
            <a:xfrm flipV="1">
              <a:off x="4464" y="1824"/>
              <a:ext cx="367" cy="6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103" name="Line 39"/>
            <p:cNvSpPr>
              <a:spLocks noChangeShapeType="1"/>
            </p:cNvSpPr>
            <p:nvPr/>
          </p:nvSpPr>
          <p:spPr bwMode="auto">
            <a:xfrm>
              <a:off x="4464" y="2442"/>
              <a:ext cx="367" cy="5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104" name="Line 40"/>
            <p:cNvSpPr>
              <a:spLocks noChangeShapeType="1"/>
            </p:cNvSpPr>
            <p:nvPr/>
          </p:nvSpPr>
          <p:spPr bwMode="auto">
            <a:xfrm>
              <a:off x="4464" y="2442"/>
              <a:ext cx="3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</p:grpSp>
    </p:spTree>
    <p:extLst>
      <p:ext uri="{BB962C8B-B14F-4D97-AF65-F5344CB8AC3E}">
        <p14:creationId xmlns:p14="http://schemas.microsoft.com/office/powerpoint/2010/main" val="1584177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73162"/>
          </a:xfrm>
        </p:spPr>
        <p:txBody>
          <a:bodyPr/>
          <a:lstStyle/>
          <a:p>
            <a:r>
              <a:rPr lang="en-US" dirty="0" smtClean="0"/>
              <a:t>Possible Approaches</a:t>
            </a:r>
            <a:endParaRPr lang="en-US" dirty="0"/>
          </a:p>
        </p:txBody>
      </p:sp>
      <p:sp>
        <p:nvSpPr>
          <p:cNvPr id="98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41166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(0) Send </a:t>
            </a:r>
            <a:r>
              <a:rPr lang="en-US" dirty="0"/>
              <a:t>without care</a:t>
            </a:r>
          </a:p>
          <a:p>
            <a:pPr lvl="1"/>
            <a:r>
              <a:rPr lang="en-US" dirty="0"/>
              <a:t>Many packet drops</a:t>
            </a:r>
          </a:p>
          <a:p>
            <a:pPr lvl="1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598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73162"/>
          </a:xfrm>
        </p:spPr>
        <p:txBody>
          <a:bodyPr/>
          <a:lstStyle/>
          <a:p>
            <a:r>
              <a:rPr lang="en-US" dirty="0" smtClean="0"/>
              <a:t>Possible </a:t>
            </a:r>
            <a:r>
              <a:rPr lang="en-US" dirty="0"/>
              <a:t>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41166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(0) Send </a:t>
            </a:r>
            <a:r>
              <a:rPr lang="en-US" dirty="0"/>
              <a:t>without </a:t>
            </a:r>
            <a:r>
              <a:rPr lang="en-US" dirty="0" smtClean="0"/>
              <a:t>care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(1) Reservations</a:t>
            </a:r>
          </a:p>
          <a:p>
            <a:pPr lvl="1"/>
            <a:r>
              <a:rPr lang="en-US" dirty="0"/>
              <a:t>Pre-arrange bandwidth allocations</a:t>
            </a:r>
          </a:p>
          <a:p>
            <a:pPr lvl="1"/>
            <a:r>
              <a:rPr lang="en-US" dirty="0"/>
              <a:t>Requires negotiation before sending packets</a:t>
            </a:r>
          </a:p>
          <a:p>
            <a:pPr lvl="1"/>
            <a:r>
              <a:rPr lang="en-US" dirty="0"/>
              <a:t>Low </a:t>
            </a:r>
            <a:r>
              <a:rPr lang="en-US" dirty="0" smtClean="0"/>
              <a:t>utilization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93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73162"/>
          </a:xfrm>
        </p:spPr>
        <p:txBody>
          <a:bodyPr/>
          <a:lstStyle/>
          <a:p>
            <a:r>
              <a:rPr lang="en-US" dirty="0" smtClean="0"/>
              <a:t>Possible </a:t>
            </a:r>
            <a:r>
              <a:rPr lang="en-US" dirty="0"/>
              <a:t>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41166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(0) Send </a:t>
            </a:r>
            <a:r>
              <a:rPr lang="en-US" dirty="0"/>
              <a:t>without </a:t>
            </a:r>
            <a:r>
              <a:rPr lang="en-US" dirty="0" smtClean="0"/>
              <a:t>care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(1) Reservations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2) Pricing</a:t>
            </a:r>
          </a:p>
          <a:p>
            <a:pPr lvl="1"/>
            <a:r>
              <a:rPr lang="en-US" dirty="0" smtClean="0"/>
              <a:t>Don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t </a:t>
            </a:r>
            <a:r>
              <a:rPr lang="en-US" dirty="0"/>
              <a:t>drop packets for the high-bidders</a:t>
            </a:r>
          </a:p>
          <a:p>
            <a:pPr lvl="1"/>
            <a:r>
              <a:rPr lang="en-US" dirty="0"/>
              <a:t>Requires payment model</a:t>
            </a:r>
          </a:p>
        </p:txBody>
      </p:sp>
    </p:spTree>
    <p:extLst>
      <p:ext uri="{BB962C8B-B14F-4D97-AF65-F5344CB8AC3E}">
        <p14:creationId xmlns:p14="http://schemas.microsoft.com/office/powerpoint/2010/main" val="1614688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Role of Transport Layer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Application layer</a:t>
            </a:r>
          </a:p>
          <a:p>
            <a:pPr lvl="1"/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Communication for specific applications</a:t>
            </a:r>
          </a:p>
          <a:p>
            <a:pPr lvl="1"/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E.g., 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HyperText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 Transfer Protocol (HTTP), File Transfer Protocol (FTP),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Simple Mail Transfer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Protocol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(SMTP)</a:t>
            </a:r>
          </a:p>
          <a:p>
            <a:pPr lvl="8"/>
            <a:endParaRPr lang="en-US" dirty="0">
              <a:solidFill>
                <a:schemeClr val="bg2">
                  <a:lumMod val="60000"/>
                  <a:lumOff val="4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b="1" dirty="0">
                <a:latin typeface="Arial" charset="0"/>
              </a:rPr>
              <a:t>Transport layer</a:t>
            </a:r>
          </a:p>
          <a:p>
            <a:pPr lvl="1"/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What do we need here?</a:t>
            </a:r>
          </a:p>
          <a:p>
            <a:pPr lvl="7"/>
            <a:endParaRPr lang="en-US" i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solidFill>
                  <a:srgbClr val="ADADAD"/>
                </a:solidFill>
                <a:latin typeface="Arial" charset="0"/>
              </a:rPr>
              <a:t>Network layer</a:t>
            </a:r>
          </a:p>
          <a:p>
            <a:pPr lvl="1"/>
            <a:r>
              <a:rPr lang="en-US" dirty="0">
                <a:solidFill>
                  <a:srgbClr val="ADADAD"/>
                </a:solidFill>
                <a:latin typeface="Arial" charset="0"/>
                <a:ea typeface="Arial" charset="0"/>
                <a:cs typeface="Arial" charset="0"/>
              </a:rPr>
              <a:t>Logical communication between nodes</a:t>
            </a:r>
          </a:p>
          <a:p>
            <a:pPr lvl="1"/>
            <a:r>
              <a:rPr lang="en-US" dirty="0">
                <a:solidFill>
                  <a:srgbClr val="ADADAD"/>
                </a:solidFill>
                <a:latin typeface="Arial" charset="0"/>
                <a:ea typeface="Arial" charset="0"/>
                <a:cs typeface="Arial" charset="0"/>
              </a:rPr>
              <a:t>Hides details of the link technology</a:t>
            </a:r>
          </a:p>
          <a:p>
            <a:pPr lvl="1"/>
            <a:r>
              <a:rPr lang="en-US" dirty="0">
                <a:solidFill>
                  <a:srgbClr val="ADADAD"/>
                </a:solidFill>
                <a:latin typeface="Arial" charset="0"/>
                <a:ea typeface="Arial" charset="0"/>
                <a:cs typeface="Arial" charset="0"/>
              </a:rPr>
              <a:t>E.g., IP</a:t>
            </a:r>
          </a:p>
        </p:txBody>
      </p:sp>
      <p:sp>
        <p:nvSpPr>
          <p:cNvPr id="26419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64EFF77-E4A8-8443-AC15-D5ADA409BA2A}" type="slidenum">
              <a:rPr lang="en-US" sz="1400" b="0">
                <a:latin typeface="Times New Roman" charset="0"/>
              </a:rPr>
              <a:pPr eaLnBrk="1" hangingPunct="1"/>
              <a:t>6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370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73162"/>
          </a:xfrm>
        </p:spPr>
        <p:txBody>
          <a:bodyPr/>
          <a:lstStyle/>
          <a:p>
            <a:r>
              <a:rPr lang="en-US" dirty="0" smtClean="0"/>
              <a:t>Possible </a:t>
            </a:r>
            <a:r>
              <a:rPr lang="en-US" dirty="0"/>
              <a:t>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458200" cy="4411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(0) Send </a:t>
            </a:r>
            <a:r>
              <a:rPr lang="en-US" dirty="0"/>
              <a:t>without </a:t>
            </a:r>
            <a:r>
              <a:rPr lang="en-US" dirty="0" smtClean="0"/>
              <a:t>care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(1) Reservations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2) </a:t>
            </a:r>
            <a:r>
              <a:rPr lang="en-US" dirty="0" smtClean="0"/>
              <a:t>Pricing</a:t>
            </a:r>
          </a:p>
          <a:p>
            <a:pPr marL="0" indent="0">
              <a:buNone/>
            </a:pPr>
            <a:r>
              <a:rPr lang="en-US" dirty="0" smtClean="0"/>
              <a:t>(3) Dynamic </a:t>
            </a:r>
            <a:r>
              <a:rPr lang="en-US" dirty="0"/>
              <a:t>Adjustment</a:t>
            </a:r>
          </a:p>
          <a:p>
            <a:pPr lvl="1"/>
            <a:r>
              <a:rPr lang="en-US" dirty="0" smtClean="0"/>
              <a:t>Hosts infer </a:t>
            </a:r>
            <a:r>
              <a:rPr lang="en-US" dirty="0"/>
              <a:t>level of </a:t>
            </a:r>
            <a:r>
              <a:rPr lang="en-US" dirty="0" smtClean="0"/>
              <a:t>congestion; adjust </a:t>
            </a:r>
            <a:endParaRPr lang="en-US" dirty="0"/>
          </a:p>
          <a:p>
            <a:pPr lvl="1"/>
            <a:r>
              <a:rPr lang="en-US" dirty="0"/>
              <a:t>Network </a:t>
            </a:r>
            <a:r>
              <a:rPr lang="en-US" dirty="0" smtClean="0"/>
              <a:t>reports congestion level to hosts; hosts </a:t>
            </a:r>
            <a:r>
              <a:rPr lang="en-US" dirty="0"/>
              <a:t>adjust</a:t>
            </a:r>
          </a:p>
          <a:p>
            <a:pPr lvl="1"/>
            <a:r>
              <a:rPr lang="en-US" dirty="0"/>
              <a:t>Combinations of the above</a:t>
            </a:r>
          </a:p>
          <a:p>
            <a:pPr lvl="1"/>
            <a:r>
              <a:rPr lang="en-US" dirty="0"/>
              <a:t>Simple to implement but suboptimal, messy </a:t>
            </a:r>
            <a:r>
              <a:rPr lang="en-US" dirty="0" smtClean="0"/>
              <a:t>dynamics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748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73162"/>
          </a:xfrm>
        </p:spPr>
        <p:txBody>
          <a:bodyPr/>
          <a:lstStyle/>
          <a:p>
            <a:r>
              <a:rPr lang="en-US" dirty="0" smtClean="0"/>
              <a:t>Possible </a:t>
            </a:r>
            <a:r>
              <a:rPr lang="en-US" dirty="0"/>
              <a:t>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686800" cy="44116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(0) Send </a:t>
            </a:r>
            <a:r>
              <a:rPr lang="en-US" dirty="0"/>
              <a:t>without </a:t>
            </a:r>
            <a:r>
              <a:rPr lang="en-US" dirty="0" smtClean="0"/>
              <a:t>care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(1) Reservations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2) </a:t>
            </a:r>
            <a:r>
              <a:rPr lang="en-US" dirty="0" smtClean="0"/>
              <a:t>Pricing</a:t>
            </a:r>
          </a:p>
          <a:p>
            <a:pPr marL="0" indent="0">
              <a:buNone/>
            </a:pPr>
            <a:r>
              <a:rPr lang="en-US" dirty="0" smtClean="0"/>
              <a:t>(3) Dynamic Adjustment</a:t>
            </a:r>
          </a:p>
          <a:p>
            <a:pPr marL="0" indent="0">
              <a:buClr>
                <a:schemeClr val="accent1"/>
              </a:buClr>
              <a:buNone/>
            </a:pPr>
            <a:endParaRPr lang="en-US" dirty="0" smtClean="0">
              <a:solidFill>
                <a:srgbClr val="000090"/>
              </a:solidFill>
            </a:endParaRPr>
          </a:p>
          <a:p>
            <a:pPr marL="0" indent="0">
              <a:buClr>
                <a:schemeClr val="accent1"/>
              </a:buClr>
              <a:buNone/>
            </a:pPr>
            <a:r>
              <a:rPr lang="en-US" dirty="0" smtClean="0">
                <a:solidFill>
                  <a:srgbClr val="000090"/>
                </a:solidFill>
              </a:rPr>
              <a:t>All </a:t>
            </a:r>
            <a:r>
              <a:rPr lang="en-US" dirty="0">
                <a:solidFill>
                  <a:srgbClr val="000090"/>
                </a:solidFill>
              </a:rPr>
              <a:t>three techniques have their place</a:t>
            </a:r>
          </a:p>
          <a:p>
            <a:pPr>
              <a:buClr>
                <a:schemeClr val="accent1"/>
              </a:buClr>
            </a:pPr>
            <a:r>
              <a:rPr lang="en-US" sz="2400" dirty="0" smtClean="0">
                <a:solidFill>
                  <a:srgbClr val="0000FF"/>
                </a:solidFill>
              </a:rPr>
              <a:t>Generality</a:t>
            </a:r>
            <a:r>
              <a:rPr lang="en-US" sz="2400" dirty="0" smtClean="0"/>
              <a:t> </a:t>
            </a:r>
            <a:r>
              <a:rPr lang="en-US" sz="2400" dirty="0"/>
              <a:t>of dynamic adjustment </a:t>
            </a:r>
            <a:r>
              <a:rPr lang="en-US" sz="2400" dirty="0" smtClean="0"/>
              <a:t>has proven powerful</a:t>
            </a:r>
            <a:endParaRPr lang="en-US" sz="2400" dirty="0"/>
          </a:p>
          <a:p>
            <a:pPr>
              <a:buClr>
                <a:schemeClr val="accent1"/>
              </a:buClr>
            </a:pPr>
            <a:r>
              <a:rPr lang="en-US" sz="2400" dirty="0" smtClean="0"/>
              <a:t>Doesn’t presume business </a:t>
            </a:r>
            <a:r>
              <a:rPr lang="en-US" sz="2400" dirty="0"/>
              <a:t>model, traffic characteristics, application </a:t>
            </a:r>
            <a:r>
              <a:rPr lang="en-US" sz="2400" dirty="0" smtClean="0"/>
              <a:t>requirements</a:t>
            </a:r>
            <a:endParaRPr lang="en-US" sz="2400" dirty="0"/>
          </a:p>
          <a:p>
            <a:pPr>
              <a:buClr>
                <a:schemeClr val="accent1"/>
              </a:buClr>
            </a:pPr>
            <a:r>
              <a:rPr lang="en-US" sz="2400" dirty="0" smtClean="0"/>
              <a:t>But does assume </a:t>
            </a:r>
            <a:r>
              <a:rPr lang="en-US" sz="2400" dirty="0"/>
              <a:t>good </a:t>
            </a:r>
            <a:r>
              <a:rPr lang="en-US" sz="2400" dirty="0" smtClean="0"/>
              <a:t>citizenship!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11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TCP’s Approach in a Nutshell</a:t>
            </a:r>
            <a:endParaRPr lang="en-US" dirty="0"/>
          </a:p>
        </p:txBody>
      </p:sp>
      <p:sp>
        <p:nvSpPr>
          <p:cNvPr id="98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TCP connection has window</a:t>
            </a:r>
          </a:p>
          <a:p>
            <a:pPr lvl="1"/>
            <a:r>
              <a:rPr lang="en-US" dirty="0"/>
              <a:t>Controls number of </a:t>
            </a:r>
            <a:r>
              <a:rPr lang="en-US" dirty="0" smtClean="0"/>
              <a:t>packets in flight 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Sending rate: ~Window/RTT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Vary window size to control sending rate</a:t>
            </a:r>
          </a:p>
        </p:txBody>
      </p:sp>
    </p:spTree>
    <p:extLst>
      <p:ext uri="{BB962C8B-B14F-4D97-AF65-F5344CB8AC3E}">
        <p14:creationId xmlns:p14="http://schemas.microsoft.com/office/powerpoint/2010/main" val="386800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5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914400"/>
          </a:xfrm>
        </p:spPr>
        <p:txBody>
          <a:bodyPr/>
          <a:lstStyle/>
          <a:p>
            <a:r>
              <a:rPr lang="en-US" dirty="0" smtClean="0"/>
              <a:t>All These </a:t>
            </a:r>
            <a:r>
              <a:rPr lang="en-US" dirty="0"/>
              <a:t>W</a:t>
            </a:r>
            <a:r>
              <a:rPr lang="en-US" dirty="0" smtClean="0"/>
              <a:t>indows…</a:t>
            </a:r>
            <a:endParaRPr lang="en-US" dirty="0"/>
          </a:p>
        </p:txBody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534400" cy="4724400"/>
          </a:xfrm>
        </p:spPr>
        <p:txBody>
          <a:bodyPr/>
          <a:lstStyle/>
          <a:p>
            <a:r>
              <a:rPr lang="en-US" sz="2400" dirty="0" smtClean="0"/>
              <a:t>Congestion Window: </a:t>
            </a:r>
            <a:r>
              <a:rPr lang="en-US" sz="2400" dirty="0" smtClean="0">
                <a:solidFill>
                  <a:srgbClr val="FF0000"/>
                </a:solidFill>
              </a:rPr>
              <a:t>CWND</a:t>
            </a:r>
            <a:endParaRPr lang="en-US" sz="2400" dirty="0">
              <a:solidFill>
                <a:srgbClr val="FF0000"/>
              </a:solidFill>
            </a:endParaRPr>
          </a:p>
          <a:p>
            <a:pPr lvl="1"/>
            <a:r>
              <a:rPr lang="en-US" sz="2000" dirty="0"/>
              <a:t>How many bytes can be sent without overflowing routers</a:t>
            </a:r>
          </a:p>
          <a:p>
            <a:pPr lvl="1"/>
            <a:r>
              <a:rPr lang="en-US" sz="2000" dirty="0"/>
              <a:t>Computed by </a:t>
            </a:r>
            <a:r>
              <a:rPr lang="en-US" sz="2000" dirty="0" smtClean="0"/>
              <a:t>the sender using congestion </a:t>
            </a:r>
            <a:r>
              <a:rPr lang="en-US" sz="2000" dirty="0"/>
              <a:t>control algorithm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Flow control window: </a:t>
            </a:r>
            <a:r>
              <a:rPr lang="en-US" sz="2400" dirty="0" err="1" smtClean="0">
                <a:solidFill>
                  <a:srgbClr val="0000FF"/>
                </a:solidFill>
              </a:rPr>
              <a:t>AdvertisedWindow</a:t>
            </a:r>
            <a:r>
              <a:rPr lang="en-US" sz="2400" dirty="0" smtClean="0">
                <a:solidFill>
                  <a:srgbClr val="0000FF"/>
                </a:solidFill>
              </a:rPr>
              <a:t> (RWND)</a:t>
            </a:r>
            <a:r>
              <a:rPr lang="en-US" sz="2400" dirty="0" smtClean="0"/>
              <a:t> </a:t>
            </a:r>
            <a:endParaRPr lang="en-US" sz="2400" dirty="0"/>
          </a:p>
          <a:p>
            <a:pPr lvl="1"/>
            <a:r>
              <a:rPr lang="en-US" sz="2000" dirty="0"/>
              <a:t>How many bytes can be sent without overflowing </a:t>
            </a:r>
            <a:r>
              <a:rPr lang="en-US" sz="2000" dirty="0" smtClean="0"/>
              <a:t>receiver’s buffers</a:t>
            </a:r>
            <a:endParaRPr lang="en-US" sz="2000" dirty="0"/>
          </a:p>
          <a:p>
            <a:pPr lvl="1"/>
            <a:r>
              <a:rPr lang="en-US" sz="2000" dirty="0"/>
              <a:t>Determined by the </a:t>
            </a:r>
            <a:r>
              <a:rPr lang="en-US" sz="2000" dirty="0" smtClean="0"/>
              <a:t>receiver and reported to the sender</a:t>
            </a:r>
          </a:p>
          <a:p>
            <a:pPr lvl="1"/>
            <a:endParaRPr lang="en-US" sz="2000" dirty="0"/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Sender-side window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= </a:t>
            </a:r>
            <a:r>
              <a:rPr lang="en-US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minimum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{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CWND, RWND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}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2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Assume for this lecture that RWND &gt;&gt; CWND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sz="20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80505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5395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2938"/>
            <a:ext cx="8458200" cy="4411662"/>
          </a:xfrm>
        </p:spPr>
        <p:txBody>
          <a:bodyPr/>
          <a:lstStyle/>
          <a:p>
            <a:r>
              <a:rPr lang="en-US" dirty="0" smtClean="0"/>
              <a:t>This lecture will talk about CWND in units of MSS </a:t>
            </a:r>
          </a:p>
          <a:p>
            <a:pPr lvl="1"/>
            <a:r>
              <a:rPr lang="en-US" dirty="0" smtClean="0"/>
              <a:t>(Recall MSS: Maximum </a:t>
            </a:r>
            <a:r>
              <a:rPr lang="en-US" dirty="0"/>
              <a:t>Segment Size, the amount of payload data in a TCP </a:t>
            </a:r>
            <a:r>
              <a:rPr lang="en-US" dirty="0" smtClean="0"/>
              <a:t>packet)</a:t>
            </a:r>
          </a:p>
          <a:p>
            <a:pPr lvl="1"/>
            <a:r>
              <a:rPr lang="en-US" dirty="0"/>
              <a:t>This is only for pedagogical purposes</a:t>
            </a:r>
          </a:p>
          <a:p>
            <a:pPr lvl="1"/>
            <a:endParaRPr lang="en-US" sz="2000" dirty="0" smtClean="0"/>
          </a:p>
          <a:p>
            <a:pPr lvl="3"/>
            <a:endParaRPr lang="en-US" sz="1600" dirty="0" smtClean="0"/>
          </a:p>
          <a:p>
            <a:r>
              <a:rPr lang="en-US" dirty="0" smtClean="0"/>
              <a:t>Keep in mind that real implementations maintain CWND in bytes</a:t>
            </a:r>
          </a:p>
        </p:txBody>
      </p:sp>
    </p:spTree>
    <p:extLst>
      <p:ext uri="{BB962C8B-B14F-4D97-AF65-F5344CB8AC3E}">
        <p14:creationId xmlns:p14="http://schemas.microsoft.com/office/powerpoint/2010/main" val="3636790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0838"/>
            <a:ext cx="8229600" cy="1173162"/>
          </a:xfrm>
        </p:spPr>
        <p:txBody>
          <a:bodyPr/>
          <a:lstStyle/>
          <a:p>
            <a:r>
              <a:rPr lang="en-US" dirty="0" smtClean="0"/>
              <a:t>Two </a:t>
            </a:r>
            <a:r>
              <a:rPr lang="en-US" dirty="0"/>
              <a:t>Basic </a:t>
            </a:r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99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41538"/>
            <a:ext cx="8229600" cy="4411662"/>
          </a:xfrm>
        </p:spPr>
        <p:txBody>
          <a:bodyPr/>
          <a:lstStyle/>
          <a:p>
            <a:r>
              <a:rPr lang="en-US" dirty="0" smtClean="0"/>
              <a:t>How does the sender detect congestion?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How does the sender adjust its sending rate?</a:t>
            </a:r>
            <a:endParaRPr lang="en-US" dirty="0"/>
          </a:p>
          <a:p>
            <a:pPr lvl="1"/>
            <a:r>
              <a:rPr lang="en-US" dirty="0" smtClean="0">
                <a:solidFill>
                  <a:srgbClr val="000090"/>
                </a:solidFill>
              </a:rPr>
              <a:t>To address three issues</a:t>
            </a:r>
            <a:endParaRPr lang="en-US" dirty="0">
              <a:solidFill>
                <a:srgbClr val="000090"/>
              </a:solidFill>
            </a:endParaRPr>
          </a:p>
          <a:p>
            <a:pPr lvl="2"/>
            <a:r>
              <a:rPr lang="en-US" sz="2400" dirty="0">
                <a:solidFill>
                  <a:srgbClr val="000090"/>
                </a:solidFill>
              </a:rPr>
              <a:t>Finding </a:t>
            </a:r>
            <a:r>
              <a:rPr lang="en-US" sz="2400" dirty="0" smtClean="0">
                <a:solidFill>
                  <a:srgbClr val="000090"/>
                </a:solidFill>
              </a:rPr>
              <a:t>available bottleneck bandwidth</a:t>
            </a:r>
            <a:endParaRPr lang="en-US" sz="2400" dirty="0">
              <a:solidFill>
                <a:srgbClr val="000090"/>
              </a:solidFill>
            </a:endParaRPr>
          </a:p>
          <a:p>
            <a:pPr lvl="2"/>
            <a:r>
              <a:rPr lang="en-US" sz="2400" dirty="0">
                <a:solidFill>
                  <a:srgbClr val="000090"/>
                </a:solidFill>
              </a:rPr>
              <a:t>Adjusting to bandwidth variations</a:t>
            </a:r>
          </a:p>
          <a:p>
            <a:pPr lvl="2"/>
            <a:r>
              <a:rPr lang="en-US" sz="2400" dirty="0">
                <a:solidFill>
                  <a:srgbClr val="000090"/>
                </a:solidFill>
              </a:rPr>
              <a:t>Sharing bandwidth</a:t>
            </a:r>
          </a:p>
        </p:txBody>
      </p:sp>
    </p:spTree>
    <p:extLst>
      <p:ext uri="{BB962C8B-B14F-4D97-AF65-F5344CB8AC3E}">
        <p14:creationId xmlns:p14="http://schemas.microsoft.com/office/powerpoint/2010/main" val="3680094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0211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Detecting Congestion</a:t>
            </a:r>
          </a:p>
        </p:txBody>
      </p:sp>
      <p:sp>
        <p:nvSpPr>
          <p:cNvPr id="96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>
                <a:latin typeface="Arial" charset="0"/>
              </a:rPr>
              <a:t>Packet delays </a:t>
            </a:r>
          </a:p>
          <a:p>
            <a:pPr lvl="1"/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Tricky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: noisy signal (delay often varies considerably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endParaRPr lang="en-US" sz="24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Routers tell </a:t>
            </a:r>
            <a:r>
              <a:rPr lang="en-US" sz="2400" dirty="0" err="1" smtClean="0">
                <a:latin typeface="Arial" charset="0"/>
                <a:ea typeface="Arial" charset="0"/>
                <a:cs typeface="Arial" charset="0"/>
              </a:rPr>
              <a:t>endhosts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 when they’re congested</a:t>
            </a:r>
          </a:p>
          <a:p>
            <a:pPr marL="693737" lvl="2" indent="0">
              <a:buNone/>
            </a:pPr>
            <a:endParaRPr lang="en-US" sz="18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Arial" charset="0"/>
              </a:rPr>
              <a:t>Packet loss</a:t>
            </a:r>
          </a:p>
          <a:p>
            <a:pPr lvl="1">
              <a:buClr>
                <a:schemeClr val="tx2"/>
              </a:buClr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Fail-safe signal that TCP already has to detect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Complication: non-congestive loss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(e.g., checksum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errors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lvl="1"/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 lvl="1"/>
            <a:endParaRPr lang="en-US" sz="2000" dirty="0" smtClean="0">
              <a:latin typeface="Arial" charset="0"/>
              <a:ea typeface="Arial" charset="0"/>
              <a:cs typeface="Arial" charset="0"/>
            </a:endParaRPr>
          </a:p>
          <a:p>
            <a:pPr marL="344487" lvl="1" indent="0">
              <a:buNone/>
            </a:pP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878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1539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All Losses the Same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Duplicate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ACKs: isolated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loss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Still getting ACKs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Timeout: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much more serious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Not enough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dupacks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Must have suffered several losses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Will adjust rate differently for each case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468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Rate Adjustment</a:t>
            </a:r>
          </a:p>
        </p:txBody>
      </p:sp>
      <p:sp>
        <p:nvSpPr>
          <p:cNvPr id="991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12938"/>
            <a:ext cx="8534400" cy="4411662"/>
          </a:xfrm>
        </p:spPr>
        <p:txBody>
          <a:bodyPr/>
          <a:lstStyle/>
          <a:p>
            <a:r>
              <a:rPr lang="en-US" dirty="0"/>
              <a:t>Basic structure:</a:t>
            </a:r>
          </a:p>
          <a:p>
            <a:pPr lvl="1"/>
            <a:r>
              <a:rPr lang="en-US" dirty="0">
                <a:solidFill>
                  <a:srgbClr val="000090"/>
                </a:solidFill>
              </a:rPr>
              <a:t>Upon receipt of ACK (of new data): increase rate</a:t>
            </a:r>
          </a:p>
          <a:p>
            <a:pPr lvl="1"/>
            <a:r>
              <a:rPr lang="en-US" dirty="0">
                <a:solidFill>
                  <a:srgbClr val="000090"/>
                </a:solidFill>
              </a:rPr>
              <a:t>Upon detection of loss: decrease </a:t>
            </a:r>
            <a:r>
              <a:rPr lang="en-US" dirty="0" smtClean="0">
                <a:solidFill>
                  <a:srgbClr val="000090"/>
                </a:solidFill>
              </a:rPr>
              <a:t>rate</a:t>
            </a:r>
            <a:br>
              <a:rPr lang="en-US" dirty="0" smtClean="0">
                <a:solidFill>
                  <a:srgbClr val="000090"/>
                </a:solidFill>
              </a:rPr>
            </a:br>
            <a:endParaRPr lang="en-US" dirty="0" smtClean="0">
              <a:solidFill>
                <a:srgbClr val="00009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How we increase/decrease the rate depends on the phase of congestion control we’re in: 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90"/>
                </a:solidFill>
              </a:rPr>
              <a:t>Discovering </a:t>
            </a:r>
            <a:r>
              <a:rPr lang="en-US" dirty="0">
                <a:solidFill>
                  <a:srgbClr val="000090"/>
                </a:solidFill>
              </a:rPr>
              <a:t>available bottleneck </a:t>
            </a:r>
            <a:r>
              <a:rPr lang="en-US" dirty="0" smtClean="0">
                <a:solidFill>
                  <a:srgbClr val="000090"/>
                </a:solidFill>
              </a:rPr>
              <a:t>bandwidth </a:t>
            </a:r>
            <a:r>
              <a:rPr lang="en-US" i="1" dirty="0" smtClean="0">
                <a:solidFill>
                  <a:srgbClr val="000090"/>
                </a:solidFill>
              </a:rPr>
              <a:t>vs.</a:t>
            </a:r>
            <a:endParaRPr lang="en-US" i="1" dirty="0">
              <a:solidFill>
                <a:srgbClr val="000090"/>
              </a:solidFill>
            </a:endParaRPr>
          </a:p>
          <a:p>
            <a:pPr lvl="1"/>
            <a:r>
              <a:rPr lang="en-US" dirty="0">
                <a:solidFill>
                  <a:srgbClr val="000090"/>
                </a:solidFill>
              </a:rPr>
              <a:t>Adjusting to bandwidth </a:t>
            </a:r>
            <a:r>
              <a:rPr lang="en-US" dirty="0" smtClean="0">
                <a:solidFill>
                  <a:srgbClr val="000090"/>
                </a:solidFill>
              </a:rPr>
              <a:t>variations</a:t>
            </a:r>
          </a:p>
          <a:p>
            <a:pPr lvl="1"/>
            <a:endParaRPr lang="en-US" dirty="0" smtClean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358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1235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534400" cy="1173162"/>
          </a:xfrm>
        </p:spPr>
        <p:txBody>
          <a:bodyPr/>
          <a:lstStyle/>
          <a:p>
            <a:r>
              <a:rPr lang="en-US" sz="3600" dirty="0" smtClean="0">
                <a:latin typeface="Helvetica" charset="0"/>
                <a:ea typeface="ＭＳ Ｐゴシック" charset="0"/>
                <a:cs typeface="ＭＳ Ｐゴシック" charset="0"/>
              </a:rPr>
              <a:t>Bandwidth Discovery with Slow Start</a:t>
            </a:r>
            <a:endParaRPr lang="en-US" sz="36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9571" name="Subtit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Goal: estimate available bandwidth </a:t>
            </a:r>
          </a:p>
          <a:p>
            <a:pPr lvl="1"/>
            <a:r>
              <a:rPr lang="en-US" dirty="0" smtClean="0">
                <a:latin typeface="Arial" charset="0"/>
              </a:rPr>
              <a:t>start slow (for safety) </a:t>
            </a:r>
          </a:p>
          <a:p>
            <a:pPr lvl="1"/>
            <a:r>
              <a:rPr lang="en-US" dirty="0" smtClean="0">
                <a:latin typeface="Arial" charset="0"/>
              </a:rPr>
              <a:t>but ramp up quickly (for efficiency) </a:t>
            </a: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Consider</a:t>
            </a:r>
          </a:p>
          <a:p>
            <a:pPr lvl="1"/>
            <a:r>
              <a:rPr lang="en-US" dirty="0" smtClean="0"/>
              <a:t>RTT </a:t>
            </a:r>
            <a:r>
              <a:rPr lang="en-US" dirty="0"/>
              <a:t>= 100ms, MSS=</a:t>
            </a:r>
            <a:r>
              <a:rPr lang="en-US" dirty="0" smtClean="0"/>
              <a:t>1000bytes</a:t>
            </a:r>
          </a:p>
          <a:p>
            <a:pPr lvl="1"/>
            <a:r>
              <a:rPr lang="en-US" dirty="0" smtClean="0"/>
              <a:t>Window size to fill 1Mbps of BW = 12.5 packets</a:t>
            </a:r>
          </a:p>
          <a:p>
            <a:pPr lvl="1"/>
            <a:r>
              <a:rPr lang="en-US" dirty="0" smtClean="0"/>
              <a:t>Window size to fill</a:t>
            </a:r>
            <a:r>
              <a:rPr lang="en-US" i="1" dirty="0" smtClean="0"/>
              <a:t> </a:t>
            </a:r>
            <a:r>
              <a:rPr lang="en-US" dirty="0" smtClean="0"/>
              <a:t>1Gbps = 12,500 packets</a:t>
            </a:r>
          </a:p>
          <a:p>
            <a:pPr lvl="1"/>
            <a:r>
              <a:rPr lang="en-US" dirty="0" smtClean="0"/>
              <a:t>Either is possible! </a:t>
            </a:r>
            <a:endParaRPr lang="en-US" dirty="0"/>
          </a:p>
          <a:p>
            <a:pPr lvl="2"/>
            <a:endParaRPr lang="en-US" dirty="0"/>
          </a:p>
          <a:p>
            <a:endParaRPr lang="en-US" dirty="0" smtClean="0">
              <a:latin typeface="Arial" charset="0"/>
            </a:endParaRPr>
          </a:p>
          <a:p>
            <a:pPr lvl="1"/>
            <a:endParaRPr lang="en-US" dirty="0" smtClean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396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What Problems Should Be Solved Here?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does host </a:t>
            </a:r>
            <a:r>
              <a:rPr lang="en-US" dirty="0" smtClean="0"/>
              <a:t>direct incoming </a:t>
            </a:r>
            <a:r>
              <a:rPr lang="en-US" dirty="0"/>
              <a:t>data?</a:t>
            </a:r>
          </a:p>
          <a:p>
            <a:r>
              <a:rPr lang="en-US" dirty="0" smtClean="0"/>
              <a:t>Applications think in terms of files or </a:t>
            </a:r>
            <a:r>
              <a:rPr lang="en-US" dirty="0" err="1" smtClean="0"/>
              <a:t>bytestreams</a:t>
            </a:r>
            <a:endParaRPr lang="en-US" dirty="0" smtClean="0"/>
          </a:p>
          <a:p>
            <a:r>
              <a:rPr lang="en-US" dirty="0" smtClean="0"/>
              <a:t>Reliability (for those apps that want it)</a:t>
            </a:r>
            <a:endParaRPr lang="en-US" dirty="0"/>
          </a:p>
          <a:p>
            <a:r>
              <a:rPr lang="en-US" dirty="0" smtClean="0"/>
              <a:t>Avoid overloading the receiving host</a:t>
            </a:r>
          </a:p>
          <a:p>
            <a:r>
              <a:rPr lang="en-US" dirty="0" smtClean="0"/>
              <a:t>Avoid overloading the network</a:t>
            </a:r>
          </a:p>
          <a:p>
            <a:r>
              <a:rPr lang="en-US" dirty="0"/>
              <a:t>Corruption</a:t>
            </a:r>
            <a:endParaRPr lang="en-US" b="1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03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Helvetic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>
                <a:latin typeface="Helvetica" charset="0"/>
                <a:ea typeface="ＭＳ Ｐゴシック" charset="0"/>
                <a:cs typeface="ＭＳ Ｐゴシック" charset="0"/>
              </a:rPr>
              <a:t>Slow Start</a:t>
            </a:r>
            <a:r>
              <a:rPr lang="ja-JP" altLang="en-US">
                <a:latin typeface="Helvetica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>
                <a:latin typeface="Helvetica" charset="0"/>
                <a:ea typeface="ＭＳ Ｐゴシック" charset="0"/>
                <a:cs typeface="ＭＳ Ｐゴシック" charset="0"/>
              </a:rPr>
              <a:t> Phase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Sender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starts at a slow rate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but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increases 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exponentially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until first loss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</a:rPr>
              <a:t>Start with a small congestion window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Initially, CWND =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1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So, initial sending rate is MSS/RTT</a:t>
            </a:r>
          </a:p>
          <a:p>
            <a:pPr>
              <a:buClr>
                <a:schemeClr val="tx2"/>
              </a:buClr>
            </a:pPr>
            <a:endParaRPr lang="en-US" sz="2400" dirty="0">
              <a:solidFill>
                <a:srgbClr val="0000FF"/>
              </a:solidFill>
              <a:latin typeface="Arial" charset="0"/>
            </a:endParaRPr>
          </a:p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Double the CWND for each RTT with no loss </a:t>
            </a:r>
          </a:p>
          <a:p>
            <a:pPr marL="344487" lvl="1" indent="0">
              <a:buNone/>
            </a:pP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2000" dirty="0" smtClean="0">
                <a:latin typeface="Arial" charset="0"/>
                <a:ea typeface="Arial" charset="0"/>
                <a:cs typeface="Arial" charset="0"/>
              </a:rPr>
            </a:br>
            <a:endParaRPr lang="en-US" sz="2000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sz="2000" dirty="0" smtClean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875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27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Slow Start in Action</a:t>
            </a: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228600" y="1799171"/>
            <a:ext cx="8610600" cy="1172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marL="457200" indent="-457200" algn="l">
              <a:buFont typeface="Arial"/>
              <a:buChar char="•"/>
            </a:pPr>
            <a:r>
              <a:rPr lang="en-US" sz="2600" b="0" dirty="0" smtClean="0">
                <a:latin typeface="+mn-lt"/>
              </a:rPr>
              <a:t>For each RTT: double CWND</a:t>
            </a:r>
            <a:endParaRPr lang="en-US" sz="2600" b="0" dirty="0">
              <a:latin typeface="+mn-lt"/>
            </a:endParaRPr>
          </a:p>
          <a:p>
            <a:pPr marL="457200" indent="-457200" algn="l">
              <a:lnSpc>
                <a:spcPct val="70000"/>
              </a:lnSpc>
              <a:buFont typeface="Arial"/>
              <a:buChar char="•"/>
            </a:pPr>
            <a:endParaRPr lang="en-US" sz="2600" b="0" dirty="0">
              <a:latin typeface="+mn-lt"/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2600" b="0" dirty="0" smtClean="0">
                <a:latin typeface="+mn-lt"/>
              </a:rPr>
              <a:t>Simpler implementation: for </a:t>
            </a:r>
            <a:r>
              <a:rPr lang="en-US" sz="2600" b="0" dirty="0">
                <a:latin typeface="+mn-lt"/>
              </a:rPr>
              <a:t>each </a:t>
            </a:r>
            <a:r>
              <a:rPr lang="en-US" sz="2600" b="0" dirty="0" smtClean="0">
                <a:latin typeface="+mn-lt"/>
              </a:rPr>
              <a:t>ACK, </a:t>
            </a:r>
            <a:r>
              <a:rPr lang="en-US" sz="2600" b="0" dirty="0">
                <a:latin typeface="+mn-lt"/>
              </a:rPr>
              <a:t>CWND +</a:t>
            </a:r>
            <a:r>
              <a:rPr lang="en-US" sz="2600" b="0" dirty="0" smtClean="0">
                <a:latin typeface="+mn-lt"/>
              </a:rPr>
              <a:t>= 1</a:t>
            </a:r>
            <a:endParaRPr lang="en-US" sz="2600" b="0" dirty="0">
              <a:latin typeface="+mn-lt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 rot="10800000">
            <a:off x="1524000" y="4419600"/>
            <a:ext cx="7391400" cy="1447800"/>
          </a:xfrm>
          <a:prstGeom prst="wedgeRoundRectCallout">
            <a:avLst>
              <a:gd name="adj1" fmla="val -28689"/>
              <a:gd name="adj2" fmla="val 151101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76400" y="4684693"/>
            <a:ext cx="716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dirty="0" smtClean="0">
                <a:solidFill>
                  <a:schemeClr val="bg1"/>
                </a:solidFill>
                <a:latin typeface="+mn-lt"/>
              </a:rPr>
              <a:t>Linear increase per </a:t>
            </a:r>
            <a:r>
              <a:rPr lang="en-US" sz="2800" b="0" u="sng" dirty="0" smtClean="0">
                <a:solidFill>
                  <a:schemeClr val="bg1"/>
                </a:solidFill>
                <a:latin typeface="+mn-lt"/>
              </a:rPr>
              <a:t>ACK</a:t>
            </a:r>
            <a:r>
              <a:rPr lang="en-US" sz="2800" b="0" dirty="0" smtClean="0">
                <a:solidFill>
                  <a:schemeClr val="bg1"/>
                </a:solidFill>
              </a:rPr>
              <a:t>(</a:t>
            </a:r>
            <a:r>
              <a:rPr lang="en-US" sz="2800" b="0" dirty="0">
                <a:solidFill>
                  <a:schemeClr val="bg1"/>
                </a:solidFill>
              </a:rPr>
              <a:t>CWND+1) </a:t>
            </a:r>
            <a:r>
              <a:rPr lang="en-US" sz="2800" b="0" dirty="0" smtClean="0">
                <a:solidFill>
                  <a:schemeClr val="bg1"/>
                </a:solidFill>
                <a:latin typeface="+mn-lt"/>
                <a:sym typeface="Wingdings"/>
              </a:rPr>
              <a:t> exponential increase per </a:t>
            </a:r>
            <a:r>
              <a:rPr lang="en-US" sz="2800" b="0" u="sng" dirty="0" smtClean="0">
                <a:solidFill>
                  <a:schemeClr val="bg1"/>
                </a:solidFill>
                <a:latin typeface="+mn-lt"/>
                <a:sym typeface="Wingdings"/>
              </a:rPr>
              <a:t>RTT</a:t>
            </a:r>
            <a:r>
              <a:rPr lang="en-US" sz="2800" b="0" dirty="0" smtClean="0">
                <a:solidFill>
                  <a:schemeClr val="bg1"/>
                </a:solidFill>
                <a:latin typeface="+mn-lt"/>
                <a:sym typeface="Wingdings"/>
              </a:rPr>
              <a:t> </a:t>
            </a:r>
            <a:r>
              <a:rPr lang="en-US" sz="2800" b="0" dirty="0" smtClean="0">
                <a:solidFill>
                  <a:schemeClr val="bg1"/>
                </a:solidFill>
                <a:latin typeface="Courier New"/>
                <a:cs typeface="Courier New"/>
                <a:sym typeface="Wingdings"/>
              </a:rPr>
              <a:t>(2xCWND)</a:t>
            </a:r>
            <a:endParaRPr lang="en-US" sz="2800" b="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53790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Slow Start in Action</a:t>
            </a: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228600" y="1799171"/>
            <a:ext cx="8610600" cy="1172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marL="457200" indent="-457200" algn="l">
              <a:buFont typeface="Arial"/>
              <a:buChar char="•"/>
            </a:pPr>
            <a:r>
              <a:rPr lang="en-US" sz="2600" b="0" dirty="0" smtClean="0">
                <a:latin typeface="+mn-lt"/>
              </a:rPr>
              <a:t>For each RTT: double CWND</a:t>
            </a:r>
            <a:endParaRPr lang="en-US" sz="2600" b="0" dirty="0">
              <a:latin typeface="+mn-lt"/>
            </a:endParaRPr>
          </a:p>
          <a:p>
            <a:pPr marL="457200" indent="-457200" algn="l">
              <a:lnSpc>
                <a:spcPct val="70000"/>
              </a:lnSpc>
              <a:buFont typeface="Arial"/>
              <a:buChar char="•"/>
            </a:pPr>
            <a:endParaRPr lang="en-US" sz="2600" b="0" dirty="0">
              <a:latin typeface="+mn-lt"/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2600" b="0" dirty="0" smtClean="0">
                <a:latin typeface="+mn-lt"/>
              </a:rPr>
              <a:t>Simpler implementation: for </a:t>
            </a:r>
            <a:r>
              <a:rPr lang="en-US" sz="2600" b="0" dirty="0">
                <a:latin typeface="+mn-lt"/>
              </a:rPr>
              <a:t>each </a:t>
            </a:r>
            <a:r>
              <a:rPr lang="en-US" sz="2600" b="0" dirty="0" smtClean="0">
                <a:latin typeface="+mn-lt"/>
              </a:rPr>
              <a:t>ACK, </a:t>
            </a:r>
            <a:r>
              <a:rPr lang="en-US" sz="2600" b="0" dirty="0">
                <a:latin typeface="+mn-lt"/>
              </a:rPr>
              <a:t>CWND +</a:t>
            </a:r>
            <a:r>
              <a:rPr lang="en-US" sz="2600" b="0" dirty="0" smtClean="0">
                <a:latin typeface="+mn-lt"/>
              </a:rPr>
              <a:t>= 1</a:t>
            </a:r>
            <a:endParaRPr lang="en-US" sz="2600" b="0" dirty="0">
              <a:latin typeface="+mn-lt"/>
            </a:endParaRPr>
          </a:p>
        </p:txBody>
      </p:sp>
      <p:sp>
        <p:nvSpPr>
          <p:cNvPr id="992262" name="Line 6"/>
          <p:cNvSpPr>
            <a:spLocks noChangeShapeType="1"/>
          </p:cNvSpPr>
          <p:nvPr/>
        </p:nvSpPr>
        <p:spPr bwMode="auto">
          <a:xfrm>
            <a:off x="1600200" y="4219575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2264" name="Line 8"/>
          <p:cNvSpPr>
            <a:spLocks noChangeShapeType="1"/>
          </p:cNvSpPr>
          <p:nvPr/>
        </p:nvSpPr>
        <p:spPr bwMode="auto">
          <a:xfrm>
            <a:off x="3429000" y="4219575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2266" name="Line 10"/>
          <p:cNvSpPr>
            <a:spLocks noChangeShapeType="1"/>
          </p:cNvSpPr>
          <p:nvPr/>
        </p:nvSpPr>
        <p:spPr bwMode="auto">
          <a:xfrm>
            <a:off x="3733800" y="4219575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2274" name="Rectangle 18"/>
          <p:cNvSpPr>
            <a:spLocks noChangeArrowheads="1"/>
          </p:cNvSpPr>
          <p:nvPr/>
        </p:nvSpPr>
        <p:spPr bwMode="auto">
          <a:xfrm>
            <a:off x="1600200" y="3990975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2275" name="Line 19"/>
          <p:cNvSpPr>
            <a:spLocks noChangeShapeType="1"/>
          </p:cNvSpPr>
          <p:nvPr/>
        </p:nvSpPr>
        <p:spPr bwMode="auto">
          <a:xfrm>
            <a:off x="1828800" y="39909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2276" name="Rectangle 20"/>
          <p:cNvSpPr>
            <a:spLocks noChangeArrowheads="1"/>
          </p:cNvSpPr>
          <p:nvPr/>
        </p:nvSpPr>
        <p:spPr bwMode="auto">
          <a:xfrm>
            <a:off x="3429000" y="3990975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2277" name="Line 21"/>
          <p:cNvSpPr>
            <a:spLocks noChangeShapeType="1"/>
          </p:cNvSpPr>
          <p:nvPr/>
        </p:nvSpPr>
        <p:spPr bwMode="auto">
          <a:xfrm>
            <a:off x="3657600" y="3992563"/>
            <a:ext cx="0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2278" name="Rectangle 22"/>
          <p:cNvSpPr>
            <a:spLocks noChangeArrowheads="1"/>
          </p:cNvSpPr>
          <p:nvPr/>
        </p:nvSpPr>
        <p:spPr bwMode="auto">
          <a:xfrm>
            <a:off x="3810000" y="3990975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2279" name="Line 23"/>
          <p:cNvSpPr>
            <a:spLocks noChangeShapeType="1"/>
          </p:cNvSpPr>
          <p:nvPr/>
        </p:nvSpPr>
        <p:spPr bwMode="auto">
          <a:xfrm>
            <a:off x="4038600" y="39909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2298" name="Text Box 42"/>
          <p:cNvSpPr txBox="1">
            <a:spLocks noChangeArrowheads="1"/>
          </p:cNvSpPr>
          <p:nvPr/>
        </p:nvSpPr>
        <p:spPr bwMode="auto">
          <a:xfrm>
            <a:off x="1676400" y="4894263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latin typeface="Comic Sans MS" charset="0"/>
              </a:rPr>
              <a:t>D</a:t>
            </a:r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2438400" y="4219575"/>
            <a:ext cx="990600" cy="1828800"/>
            <a:chOff x="1536" y="2448"/>
            <a:chExt cx="624" cy="1152"/>
          </a:xfrm>
        </p:grpSpPr>
        <p:sp>
          <p:nvSpPr>
            <p:cNvPr id="80972" name="Line 7"/>
            <p:cNvSpPr>
              <a:spLocks noChangeShapeType="1"/>
            </p:cNvSpPr>
            <p:nvPr/>
          </p:nvSpPr>
          <p:spPr bwMode="auto">
            <a:xfrm flipV="1">
              <a:off x="1536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73" name="Text Box 43"/>
            <p:cNvSpPr txBox="1">
              <a:spLocks noChangeArrowheads="1"/>
            </p:cNvSpPr>
            <p:nvPr/>
          </p:nvSpPr>
          <p:spPr bwMode="auto">
            <a:xfrm>
              <a:off x="1664" y="288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Comic Sans MS" charset="0"/>
                </a:rPr>
                <a:t>A</a:t>
              </a:r>
            </a:p>
          </p:txBody>
        </p:sp>
      </p:grpSp>
      <p:sp>
        <p:nvSpPr>
          <p:cNvPr id="992300" name="Text Box 44"/>
          <p:cNvSpPr txBox="1">
            <a:spLocks noChangeArrowheads="1"/>
          </p:cNvSpPr>
          <p:nvPr/>
        </p:nvSpPr>
        <p:spPr bwMode="auto">
          <a:xfrm>
            <a:off x="3505200" y="4829175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latin typeface="Comic Sans MS" charset="0"/>
              </a:rPr>
              <a:t>D</a:t>
            </a:r>
          </a:p>
        </p:txBody>
      </p:sp>
      <p:sp>
        <p:nvSpPr>
          <p:cNvPr id="992301" name="Text Box 45"/>
          <p:cNvSpPr txBox="1">
            <a:spLocks noChangeArrowheads="1"/>
          </p:cNvSpPr>
          <p:nvPr/>
        </p:nvSpPr>
        <p:spPr bwMode="auto">
          <a:xfrm>
            <a:off x="3784600" y="4829175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latin typeface="Comic Sans MS" charset="0"/>
              </a:rPr>
              <a:t>D</a:t>
            </a:r>
          </a:p>
        </p:txBody>
      </p: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4267200" y="4219575"/>
            <a:ext cx="990600" cy="1828800"/>
            <a:chOff x="2688" y="2448"/>
            <a:chExt cx="624" cy="1152"/>
          </a:xfrm>
        </p:grpSpPr>
        <p:sp>
          <p:nvSpPr>
            <p:cNvPr id="80970" name="Line 9"/>
            <p:cNvSpPr>
              <a:spLocks noChangeShapeType="1"/>
            </p:cNvSpPr>
            <p:nvPr/>
          </p:nvSpPr>
          <p:spPr bwMode="auto">
            <a:xfrm flipV="1">
              <a:off x="2688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71" name="Text Box 46"/>
            <p:cNvSpPr txBox="1">
              <a:spLocks noChangeArrowheads="1"/>
            </p:cNvSpPr>
            <p:nvPr/>
          </p:nvSpPr>
          <p:spPr bwMode="auto">
            <a:xfrm>
              <a:off x="2832" y="2832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Comic Sans MS" charset="0"/>
                </a:rPr>
                <a:t>A</a:t>
              </a:r>
            </a:p>
          </p:txBody>
        </p:sp>
      </p:grp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4572000" y="4219575"/>
            <a:ext cx="990600" cy="1828800"/>
            <a:chOff x="2880" y="2448"/>
            <a:chExt cx="624" cy="1152"/>
          </a:xfrm>
        </p:grpSpPr>
        <p:sp>
          <p:nvSpPr>
            <p:cNvPr id="80968" name="Line 11"/>
            <p:cNvSpPr>
              <a:spLocks noChangeShapeType="1"/>
            </p:cNvSpPr>
            <p:nvPr/>
          </p:nvSpPr>
          <p:spPr bwMode="auto">
            <a:xfrm flipV="1">
              <a:off x="2880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69" name="Text Box 47"/>
            <p:cNvSpPr txBox="1">
              <a:spLocks noChangeArrowheads="1"/>
            </p:cNvSpPr>
            <p:nvPr/>
          </p:nvSpPr>
          <p:spPr bwMode="auto">
            <a:xfrm>
              <a:off x="3024" y="2832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Comic Sans MS" charset="0"/>
                </a:rPr>
                <a:t>A</a:t>
              </a:r>
            </a:p>
          </p:txBody>
        </p:sp>
      </p:grpSp>
      <p:grpSp>
        <p:nvGrpSpPr>
          <p:cNvPr id="5" name="Group 71"/>
          <p:cNvGrpSpPr>
            <a:grpSpLocks/>
          </p:cNvGrpSpPr>
          <p:nvPr/>
        </p:nvGrpSpPr>
        <p:grpSpPr bwMode="auto">
          <a:xfrm>
            <a:off x="5257800" y="4219575"/>
            <a:ext cx="1143000" cy="1828800"/>
            <a:chOff x="3312" y="2448"/>
            <a:chExt cx="720" cy="1152"/>
          </a:xfrm>
        </p:grpSpPr>
        <p:sp>
          <p:nvSpPr>
            <p:cNvPr id="80964" name="Line 12"/>
            <p:cNvSpPr>
              <a:spLocks noChangeShapeType="1"/>
            </p:cNvSpPr>
            <p:nvPr/>
          </p:nvSpPr>
          <p:spPr bwMode="auto">
            <a:xfrm>
              <a:off x="3312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65" name="Line 14"/>
            <p:cNvSpPr>
              <a:spLocks noChangeShapeType="1"/>
            </p:cNvSpPr>
            <p:nvPr/>
          </p:nvSpPr>
          <p:spPr bwMode="auto">
            <a:xfrm>
              <a:off x="3504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66" name="Text Box 48"/>
            <p:cNvSpPr txBox="1">
              <a:spLocks noChangeArrowheads="1"/>
            </p:cNvSpPr>
            <p:nvPr/>
          </p:nvSpPr>
          <p:spPr bwMode="auto">
            <a:xfrm>
              <a:off x="3360" y="283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Comic Sans MS" charset="0"/>
                </a:rPr>
                <a:t>D</a:t>
              </a:r>
            </a:p>
          </p:txBody>
        </p:sp>
        <p:sp>
          <p:nvSpPr>
            <p:cNvPr id="80967" name="Text Box 49"/>
            <p:cNvSpPr txBox="1">
              <a:spLocks noChangeArrowheads="1"/>
            </p:cNvSpPr>
            <p:nvPr/>
          </p:nvSpPr>
          <p:spPr bwMode="auto">
            <a:xfrm>
              <a:off x="3536" y="283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Comic Sans MS" charset="0"/>
                </a:rPr>
                <a:t>D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09600" y="3914775"/>
            <a:ext cx="7620000" cy="2286000"/>
            <a:chOff x="609600" y="3914775"/>
            <a:chExt cx="7620000" cy="2286000"/>
          </a:xfrm>
        </p:grpSpPr>
        <p:sp>
          <p:nvSpPr>
            <p:cNvPr id="80900" name="Line 4"/>
            <p:cNvSpPr>
              <a:spLocks noChangeShapeType="1"/>
            </p:cNvSpPr>
            <p:nvPr/>
          </p:nvSpPr>
          <p:spPr bwMode="auto">
            <a:xfrm>
              <a:off x="1371600" y="4219575"/>
              <a:ext cx="685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01" name="Line 5"/>
            <p:cNvSpPr>
              <a:spLocks noChangeShapeType="1"/>
            </p:cNvSpPr>
            <p:nvPr/>
          </p:nvSpPr>
          <p:spPr bwMode="auto">
            <a:xfrm>
              <a:off x="1295400" y="6048375"/>
              <a:ext cx="6934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18" name="Text Box 54"/>
            <p:cNvSpPr txBox="1">
              <a:spLocks noChangeArrowheads="1"/>
            </p:cNvSpPr>
            <p:nvPr/>
          </p:nvSpPr>
          <p:spPr bwMode="auto">
            <a:xfrm>
              <a:off x="609600" y="3914775"/>
              <a:ext cx="6985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400" b="0">
                  <a:latin typeface="Comic Sans MS" charset="0"/>
                </a:rPr>
                <a:t>Src</a:t>
              </a:r>
            </a:p>
          </p:txBody>
        </p:sp>
        <p:sp>
          <p:nvSpPr>
            <p:cNvPr id="80919" name="Text Box 55"/>
            <p:cNvSpPr txBox="1">
              <a:spLocks noChangeArrowheads="1"/>
            </p:cNvSpPr>
            <p:nvPr/>
          </p:nvSpPr>
          <p:spPr bwMode="auto">
            <a:xfrm>
              <a:off x="609600" y="5743575"/>
              <a:ext cx="863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400" b="0">
                  <a:latin typeface="Comic Sans MS" charset="0"/>
                </a:rPr>
                <a:t>Dest</a:t>
              </a:r>
            </a:p>
          </p:txBody>
        </p:sp>
      </p:grpSp>
      <p:grpSp>
        <p:nvGrpSpPr>
          <p:cNvPr id="6" name="Group 72"/>
          <p:cNvGrpSpPr>
            <a:grpSpLocks/>
          </p:cNvGrpSpPr>
          <p:nvPr/>
        </p:nvGrpSpPr>
        <p:grpSpPr bwMode="auto">
          <a:xfrm>
            <a:off x="5943600" y="4219575"/>
            <a:ext cx="1219200" cy="1828800"/>
            <a:chOff x="3744" y="2448"/>
            <a:chExt cx="768" cy="1152"/>
          </a:xfrm>
        </p:grpSpPr>
        <p:sp>
          <p:nvSpPr>
            <p:cNvPr id="80960" name="Line 16"/>
            <p:cNvSpPr>
              <a:spLocks noChangeShapeType="1"/>
            </p:cNvSpPr>
            <p:nvPr/>
          </p:nvSpPr>
          <p:spPr bwMode="auto">
            <a:xfrm>
              <a:off x="3744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61" name="Text Box 52"/>
            <p:cNvSpPr txBox="1">
              <a:spLocks noChangeArrowheads="1"/>
            </p:cNvSpPr>
            <p:nvPr/>
          </p:nvSpPr>
          <p:spPr bwMode="auto">
            <a:xfrm>
              <a:off x="3776" y="283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Comic Sans MS" charset="0"/>
                </a:rPr>
                <a:t>D</a:t>
              </a:r>
            </a:p>
          </p:txBody>
        </p:sp>
        <p:sp>
          <p:nvSpPr>
            <p:cNvPr id="80962" name="Line 56"/>
            <p:cNvSpPr>
              <a:spLocks noChangeShapeType="1"/>
            </p:cNvSpPr>
            <p:nvPr/>
          </p:nvSpPr>
          <p:spPr bwMode="auto">
            <a:xfrm>
              <a:off x="3984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63" name="Text Box 57"/>
            <p:cNvSpPr txBox="1">
              <a:spLocks noChangeArrowheads="1"/>
            </p:cNvSpPr>
            <p:nvPr/>
          </p:nvSpPr>
          <p:spPr bwMode="auto">
            <a:xfrm>
              <a:off x="4016" y="281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Comic Sans MS" charset="0"/>
                </a:rPr>
                <a:t>D</a:t>
              </a:r>
            </a:p>
          </p:txBody>
        </p:sp>
      </p:grpSp>
      <p:sp>
        <p:nvSpPr>
          <p:cNvPr id="992318" name="Text Box 62"/>
          <p:cNvSpPr txBox="1">
            <a:spLocks noChangeArrowheads="1"/>
          </p:cNvSpPr>
          <p:nvPr/>
        </p:nvSpPr>
        <p:spPr bwMode="auto">
          <a:xfrm>
            <a:off x="1600200" y="3657600"/>
            <a:ext cx="298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rgbClr val="000099"/>
                </a:solidFill>
                <a:latin typeface="Comic Sans MS" charset="0"/>
              </a:rPr>
              <a:t>1</a:t>
            </a:r>
          </a:p>
        </p:txBody>
      </p:sp>
      <p:sp>
        <p:nvSpPr>
          <p:cNvPr id="992319" name="Text Box 63"/>
          <p:cNvSpPr txBox="1">
            <a:spLocks noChangeArrowheads="1"/>
          </p:cNvSpPr>
          <p:nvPr/>
        </p:nvSpPr>
        <p:spPr bwMode="auto">
          <a:xfrm>
            <a:off x="3657600" y="3670300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rgbClr val="000099"/>
                </a:solidFill>
                <a:latin typeface="Comic Sans MS" charset="0"/>
              </a:rPr>
              <a:t>2</a:t>
            </a:r>
          </a:p>
        </p:txBody>
      </p:sp>
      <p:grpSp>
        <p:nvGrpSpPr>
          <p:cNvPr id="7" name="Group 73"/>
          <p:cNvGrpSpPr>
            <a:grpSpLocks/>
          </p:cNvGrpSpPr>
          <p:nvPr/>
        </p:nvGrpSpPr>
        <p:grpSpPr bwMode="auto">
          <a:xfrm>
            <a:off x="5715000" y="3683000"/>
            <a:ext cx="990600" cy="460375"/>
            <a:chOff x="3600" y="2110"/>
            <a:chExt cx="624" cy="290"/>
          </a:xfrm>
        </p:grpSpPr>
        <p:sp>
          <p:nvSpPr>
            <p:cNvPr id="80955" name="Rectangle 32"/>
            <p:cNvSpPr>
              <a:spLocks noChangeArrowheads="1"/>
            </p:cNvSpPr>
            <p:nvPr/>
          </p:nvSpPr>
          <p:spPr bwMode="auto">
            <a:xfrm>
              <a:off x="3792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56" name="Line 33"/>
            <p:cNvSpPr>
              <a:spLocks noChangeShapeType="1"/>
            </p:cNvSpPr>
            <p:nvPr/>
          </p:nvSpPr>
          <p:spPr bwMode="auto">
            <a:xfrm>
              <a:off x="3936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57" name="Rectangle 58"/>
            <p:cNvSpPr>
              <a:spLocks noChangeArrowheads="1"/>
            </p:cNvSpPr>
            <p:nvPr/>
          </p:nvSpPr>
          <p:spPr bwMode="auto">
            <a:xfrm>
              <a:off x="4032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58" name="Line 59"/>
            <p:cNvSpPr>
              <a:spLocks noChangeShapeType="1"/>
            </p:cNvSpPr>
            <p:nvPr/>
          </p:nvSpPr>
          <p:spPr bwMode="auto">
            <a:xfrm>
              <a:off x="4176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59" name="Text Box 64"/>
            <p:cNvSpPr txBox="1">
              <a:spLocks noChangeArrowheads="1"/>
            </p:cNvSpPr>
            <p:nvPr/>
          </p:nvSpPr>
          <p:spPr bwMode="auto">
            <a:xfrm>
              <a:off x="3600" y="2110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>
                  <a:solidFill>
                    <a:srgbClr val="000099"/>
                  </a:solidFill>
                  <a:latin typeface="Comic Sans MS" charset="0"/>
                </a:rPr>
                <a:t>4</a:t>
              </a:r>
            </a:p>
          </p:txBody>
        </p:sp>
      </p:grpSp>
      <p:grpSp>
        <p:nvGrpSpPr>
          <p:cNvPr id="8" name="Group 70"/>
          <p:cNvGrpSpPr>
            <a:grpSpLocks/>
          </p:cNvGrpSpPr>
          <p:nvPr/>
        </p:nvGrpSpPr>
        <p:grpSpPr bwMode="auto">
          <a:xfrm>
            <a:off x="5257800" y="3678238"/>
            <a:ext cx="685800" cy="465137"/>
            <a:chOff x="3312" y="2107"/>
            <a:chExt cx="432" cy="293"/>
          </a:xfrm>
        </p:grpSpPr>
        <p:sp>
          <p:nvSpPr>
            <p:cNvPr id="80949" name="Rectangle 26"/>
            <p:cNvSpPr>
              <a:spLocks noChangeArrowheads="1"/>
            </p:cNvSpPr>
            <p:nvPr/>
          </p:nvSpPr>
          <p:spPr bwMode="auto">
            <a:xfrm>
              <a:off x="3552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50" name="Line 27"/>
            <p:cNvSpPr>
              <a:spLocks noChangeShapeType="1"/>
            </p:cNvSpPr>
            <p:nvPr/>
          </p:nvSpPr>
          <p:spPr bwMode="auto">
            <a:xfrm>
              <a:off x="3696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0951" name="Group 69"/>
            <p:cNvGrpSpPr>
              <a:grpSpLocks/>
            </p:cNvGrpSpPr>
            <p:nvPr/>
          </p:nvGrpSpPr>
          <p:grpSpPr bwMode="auto">
            <a:xfrm>
              <a:off x="3312" y="2107"/>
              <a:ext cx="262" cy="293"/>
              <a:chOff x="3312" y="2107"/>
              <a:chExt cx="262" cy="293"/>
            </a:xfrm>
          </p:grpSpPr>
          <p:sp>
            <p:nvSpPr>
              <p:cNvPr id="80952" name="Rectangle 24"/>
              <p:cNvSpPr>
                <a:spLocks noChangeArrowheads="1"/>
              </p:cNvSpPr>
              <p:nvPr/>
            </p:nvSpPr>
            <p:spPr bwMode="auto">
              <a:xfrm>
                <a:off x="3312" y="2304"/>
                <a:ext cx="192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53" name="Line 25"/>
              <p:cNvSpPr>
                <a:spLocks noChangeShapeType="1"/>
              </p:cNvSpPr>
              <p:nvPr/>
            </p:nvSpPr>
            <p:spPr bwMode="auto">
              <a:xfrm flipH="1">
                <a:off x="3456" y="230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54" name="Text Box 66"/>
              <p:cNvSpPr txBox="1">
                <a:spLocks noChangeArrowheads="1"/>
              </p:cNvSpPr>
              <p:nvPr/>
            </p:nvSpPr>
            <p:spPr bwMode="auto">
              <a:xfrm>
                <a:off x="3360" y="2107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b="0">
                    <a:solidFill>
                      <a:srgbClr val="000099"/>
                    </a:solidFill>
                    <a:latin typeface="Comic Sans MS" charset="0"/>
                  </a:rPr>
                  <a:t>3</a:t>
                </a:r>
              </a:p>
            </p:txBody>
          </p:sp>
        </p:grpSp>
      </p:grpSp>
      <p:sp>
        <p:nvSpPr>
          <p:cNvPr id="992331" name="Oval 75"/>
          <p:cNvSpPr>
            <a:spLocks noChangeArrowheads="1"/>
          </p:cNvSpPr>
          <p:nvPr/>
        </p:nvSpPr>
        <p:spPr bwMode="auto">
          <a:xfrm>
            <a:off x="3733800" y="3914775"/>
            <a:ext cx="2286000" cy="38100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76"/>
          <p:cNvGrpSpPr>
            <a:grpSpLocks/>
          </p:cNvGrpSpPr>
          <p:nvPr/>
        </p:nvGrpSpPr>
        <p:grpSpPr bwMode="auto">
          <a:xfrm>
            <a:off x="6096000" y="3686175"/>
            <a:ext cx="2473325" cy="2362200"/>
            <a:chOff x="3840" y="2112"/>
            <a:chExt cx="1558" cy="1488"/>
          </a:xfrm>
        </p:grpSpPr>
        <p:sp>
          <p:nvSpPr>
            <p:cNvPr id="80928" name="Line 77"/>
            <p:cNvSpPr>
              <a:spLocks noChangeShapeType="1"/>
            </p:cNvSpPr>
            <p:nvPr/>
          </p:nvSpPr>
          <p:spPr bwMode="auto">
            <a:xfrm flipV="1">
              <a:off x="3840" y="2450"/>
              <a:ext cx="623" cy="1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29" name="Line 78"/>
            <p:cNvSpPr>
              <a:spLocks noChangeShapeType="1"/>
            </p:cNvSpPr>
            <p:nvPr/>
          </p:nvSpPr>
          <p:spPr bwMode="auto">
            <a:xfrm flipV="1">
              <a:off x="4032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30" name="Line 79"/>
            <p:cNvSpPr>
              <a:spLocks noChangeShapeType="1"/>
            </p:cNvSpPr>
            <p:nvPr/>
          </p:nvSpPr>
          <p:spPr bwMode="auto">
            <a:xfrm flipV="1">
              <a:off x="4272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31" name="Rectangle 80"/>
            <p:cNvSpPr>
              <a:spLocks noChangeArrowheads="1"/>
            </p:cNvSpPr>
            <p:nvPr/>
          </p:nvSpPr>
          <p:spPr bwMode="auto">
            <a:xfrm>
              <a:off x="446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32" name="Line 81"/>
            <p:cNvSpPr>
              <a:spLocks noChangeShapeType="1"/>
            </p:cNvSpPr>
            <p:nvPr/>
          </p:nvSpPr>
          <p:spPr bwMode="auto">
            <a:xfrm>
              <a:off x="4608" y="2305"/>
              <a:ext cx="0" cy="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33" name="Rectangle 82"/>
            <p:cNvSpPr>
              <a:spLocks noChangeArrowheads="1"/>
            </p:cNvSpPr>
            <p:nvPr/>
          </p:nvSpPr>
          <p:spPr bwMode="auto">
            <a:xfrm>
              <a:off x="470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34" name="Line 83"/>
            <p:cNvSpPr>
              <a:spLocks noChangeShapeType="1"/>
            </p:cNvSpPr>
            <p:nvPr/>
          </p:nvSpPr>
          <p:spPr bwMode="auto">
            <a:xfrm>
              <a:off x="4848" y="2305"/>
              <a:ext cx="0" cy="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35" name="Rectangle 84"/>
            <p:cNvSpPr>
              <a:spLocks noChangeArrowheads="1"/>
            </p:cNvSpPr>
            <p:nvPr/>
          </p:nvSpPr>
          <p:spPr bwMode="auto">
            <a:xfrm>
              <a:off x="494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36" name="Line 85"/>
            <p:cNvSpPr>
              <a:spLocks noChangeShapeType="1"/>
            </p:cNvSpPr>
            <p:nvPr/>
          </p:nvSpPr>
          <p:spPr bwMode="auto">
            <a:xfrm>
              <a:off x="5088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37" name="Rectangle 86"/>
            <p:cNvSpPr>
              <a:spLocks noChangeArrowheads="1"/>
            </p:cNvSpPr>
            <p:nvPr/>
          </p:nvSpPr>
          <p:spPr bwMode="auto">
            <a:xfrm>
              <a:off x="518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38" name="Line 87"/>
            <p:cNvSpPr>
              <a:spLocks noChangeShapeType="1"/>
            </p:cNvSpPr>
            <p:nvPr/>
          </p:nvSpPr>
          <p:spPr bwMode="auto">
            <a:xfrm>
              <a:off x="5328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39" name="Line 88"/>
            <p:cNvSpPr>
              <a:spLocks noChangeShapeType="1"/>
            </p:cNvSpPr>
            <p:nvPr/>
          </p:nvSpPr>
          <p:spPr bwMode="auto">
            <a:xfrm>
              <a:off x="4464" y="2496"/>
              <a:ext cx="192" cy="38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40" name="Line 89"/>
            <p:cNvSpPr>
              <a:spLocks noChangeShapeType="1"/>
            </p:cNvSpPr>
            <p:nvPr/>
          </p:nvSpPr>
          <p:spPr bwMode="auto">
            <a:xfrm>
              <a:off x="4656" y="2496"/>
              <a:ext cx="183" cy="36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41" name="Line 90"/>
            <p:cNvSpPr>
              <a:spLocks noChangeShapeType="1"/>
            </p:cNvSpPr>
            <p:nvPr/>
          </p:nvSpPr>
          <p:spPr bwMode="auto">
            <a:xfrm>
              <a:off x="4896" y="2496"/>
              <a:ext cx="183" cy="36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42" name="Line 91"/>
            <p:cNvSpPr>
              <a:spLocks noChangeShapeType="1"/>
            </p:cNvSpPr>
            <p:nvPr/>
          </p:nvSpPr>
          <p:spPr bwMode="auto">
            <a:xfrm>
              <a:off x="5088" y="2448"/>
              <a:ext cx="192" cy="38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43" name="Text Box 92"/>
            <p:cNvSpPr txBox="1">
              <a:spLocks noChangeArrowheads="1"/>
            </p:cNvSpPr>
            <p:nvPr/>
          </p:nvSpPr>
          <p:spPr bwMode="auto">
            <a:xfrm>
              <a:off x="3840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Comic Sans MS" charset="0"/>
                </a:rPr>
                <a:t>A</a:t>
              </a:r>
            </a:p>
          </p:txBody>
        </p:sp>
        <p:sp>
          <p:nvSpPr>
            <p:cNvPr id="80944" name="Text Box 93"/>
            <p:cNvSpPr txBox="1">
              <a:spLocks noChangeArrowheads="1"/>
            </p:cNvSpPr>
            <p:nvPr/>
          </p:nvSpPr>
          <p:spPr bwMode="auto">
            <a:xfrm>
              <a:off x="4062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Comic Sans MS" charset="0"/>
                </a:rPr>
                <a:t>A</a:t>
              </a:r>
            </a:p>
          </p:txBody>
        </p:sp>
        <p:sp>
          <p:nvSpPr>
            <p:cNvPr id="80945" name="Text Box 94"/>
            <p:cNvSpPr txBox="1">
              <a:spLocks noChangeArrowheads="1"/>
            </p:cNvSpPr>
            <p:nvPr/>
          </p:nvSpPr>
          <p:spPr bwMode="auto">
            <a:xfrm>
              <a:off x="4320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Comic Sans MS" charset="0"/>
                </a:rPr>
                <a:t>A</a:t>
              </a:r>
            </a:p>
          </p:txBody>
        </p:sp>
        <p:sp>
          <p:nvSpPr>
            <p:cNvPr id="80946" name="Line 95"/>
            <p:cNvSpPr>
              <a:spLocks noChangeShapeType="1"/>
            </p:cNvSpPr>
            <p:nvPr/>
          </p:nvSpPr>
          <p:spPr bwMode="auto">
            <a:xfrm flipV="1">
              <a:off x="4512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47" name="Text Box 96"/>
            <p:cNvSpPr txBox="1">
              <a:spLocks noChangeArrowheads="1"/>
            </p:cNvSpPr>
            <p:nvPr/>
          </p:nvSpPr>
          <p:spPr bwMode="auto">
            <a:xfrm>
              <a:off x="4560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Comic Sans MS" charset="0"/>
                </a:rPr>
                <a:t>A</a:t>
              </a:r>
            </a:p>
          </p:txBody>
        </p:sp>
        <p:sp>
          <p:nvSpPr>
            <p:cNvPr id="80948" name="Text Box 97"/>
            <p:cNvSpPr txBox="1">
              <a:spLocks noChangeArrowheads="1"/>
            </p:cNvSpPr>
            <p:nvPr/>
          </p:nvSpPr>
          <p:spPr bwMode="auto">
            <a:xfrm>
              <a:off x="5184" y="2112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 dirty="0">
                  <a:solidFill>
                    <a:srgbClr val="000099"/>
                  </a:solidFill>
                  <a:latin typeface="Comic Sans MS" charset="0"/>
                </a:rPr>
                <a:t>8</a:t>
              </a:r>
            </a:p>
          </p:txBody>
        </p:sp>
      </p:grpSp>
      <p:sp>
        <p:nvSpPr>
          <p:cNvPr id="992354" name="Oval 98"/>
          <p:cNvSpPr>
            <a:spLocks noChangeArrowheads="1"/>
          </p:cNvSpPr>
          <p:nvPr/>
        </p:nvSpPr>
        <p:spPr bwMode="auto">
          <a:xfrm>
            <a:off x="5029200" y="3914775"/>
            <a:ext cx="1905000" cy="38100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2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62" grpId="0" animBg="1"/>
      <p:bldP spid="992264" grpId="0" animBg="1"/>
      <p:bldP spid="992266" grpId="0" animBg="1"/>
      <p:bldP spid="992274" grpId="0" animBg="1"/>
      <p:bldP spid="992275" grpId="0" animBg="1"/>
      <p:bldP spid="992276" grpId="0" animBg="1"/>
      <p:bldP spid="992277" grpId="0" animBg="1"/>
      <p:bldP spid="992278" grpId="0" animBg="1"/>
      <p:bldP spid="992279" grpId="0" animBg="1"/>
      <p:bldP spid="992298" grpId="0"/>
      <p:bldP spid="992300" grpId="0"/>
      <p:bldP spid="992301" grpId="0"/>
      <p:bldP spid="992318" grpId="0"/>
      <p:bldP spid="992319" grpId="0"/>
      <p:bldP spid="992331" grpId="0" animBg="1"/>
      <p:bldP spid="992354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848600" cy="838200"/>
          </a:xfrm>
        </p:spPr>
        <p:txBody>
          <a:bodyPr/>
          <a:lstStyle/>
          <a:p>
            <a:r>
              <a:rPr lang="en-US" dirty="0" smtClean="0"/>
              <a:t>Adjusting to Varying Bandwidth</a:t>
            </a:r>
            <a:endParaRPr lang="en-US" dirty="0"/>
          </a:p>
        </p:txBody>
      </p:sp>
      <p:sp>
        <p:nvSpPr>
          <p:cNvPr id="101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71663"/>
            <a:ext cx="8991600" cy="4833937"/>
          </a:xfrm>
        </p:spPr>
        <p:txBody>
          <a:bodyPr/>
          <a:lstStyle/>
          <a:p>
            <a:r>
              <a:rPr lang="en-US" dirty="0" smtClean="0"/>
              <a:t>Slow start gave an estimate of available bandwidth </a:t>
            </a:r>
          </a:p>
          <a:p>
            <a:endParaRPr lang="en-US" dirty="0" smtClean="0"/>
          </a:p>
          <a:p>
            <a:r>
              <a:rPr lang="en-US" dirty="0" smtClean="0"/>
              <a:t>Now, want </a:t>
            </a:r>
            <a:r>
              <a:rPr lang="en-US" dirty="0"/>
              <a:t>to </a:t>
            </a:r>
            <a:r>
              <a:rPr lang="en-US" dirty="0" smtClean="0"/>
              <a:t>track variations in this available </a:t>
            </a:r>
            <a:r>
              <a:rPr lang="en-US" dirty="0"/>
              <a:t>bandwidth, oscillating around its current </a:t>
            </a:r>
            <a:r>
              <a:rPr lang="en-US" dirty="0" smtClean="0"/>
              <a:t>value</a:t>
            </a:r>
          </a:p>
          <a:p>
            <a:pPr lvl="1"/>
            <a:r>
              <a:rPr lang="en-US" dirty="0" smtClean="0"/>
              <a:t>Repeated probing (rate increase) and </a:t>
            </a:r>
            <a:r>
              <a:rPr lang="en-US" dirty="0" err="1" smtClean="0"/>
              <a:t>backoff</a:t>
            </a:r>
            <a:r>
              <a:rPr lang="en-US" dirty="0" smtClean="0"/>
              <a:t> (decrease)</a:t>
            </a:r>
            <a:br>
              <a:rPr lang="en-US" dirty="0" smtClean="0"/>
            </a:br>
            <a:endParaRPr lang="en-US" sz="2800" dirty="0"/>
          </a:p>
          <a:p>
            <a:r>
              <a:rPr lang="en-US" dirty="0" smtClean="0"/>
              <a:t>TCP uses: “Additive Increase Multiplicative Decrease” (AIMD)</a:t>
            </a:r>
          </a:p>
          <a:p>
            <a:pPr lvl="1"/>
            <a:r>
              <a:rPr lang="en-US" dirty="0" smtClean="0">
                <a:latin typeface="Arial" charset="0"/>
              </a:rPr>
              <a:t>We’ll see why shortly…</a:t>
            </a:r>
          </a:p>
          <a:p>
            <a:pPr lvl="1"/>
            <a:endParaRPr lang="en-US" sz="2000" dirty="0" smtClean="0">
              <a:latin typeface="Arial" charset="0"/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sz="3200" dirty="0">
              <a:sym typeface="Symbol" charset="0"/>
            </a:endParaRP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66385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9907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60538"/>
            <a:ext cx="8686800" cy="4411662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Additive increase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  <a:sym typeface="Wingdings"/>
              </a:rPr>
              <a:t>W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indow grows by one MSS for every RTT with no loss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For each successful RTT, CWND = CWND + 1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Simple implementation: </a:t>
            </a:r>
          </a:p>
          <a:p>
            <a:pPr lvl="2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for each ACK, CWND = CWND+ 1/CWND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</a:rPr>
              <a:t>Multiplicative decrease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On loss of packet, divide congestion window in </a:t>
            </a:r>
            <a:r>
              <a:rPr lang="en-US" b="1" u="sng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half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On loss, CWND = CWND/2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437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Leads to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the TCP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Sawtooth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”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4995" name="Freeform 3"/>
          <p:cNvSpPr>
            <a:spLocks/>
          </p:cNvSpPr>
          <p:nvPr/>
        </p:nvSpPr>
        <p:spPr bwMode="auto">
          <a:xfrm>
            <a:off x="914400" y="2619375"/>
            <a:ext cx="7010400" cy="28194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996" name="Line 4"/>
          <p:cNvSpPr>
            <a:spLocks noChangeShapeType="1"/>
          </p:cNvSpPr>
          <p:nvPr/>
        </p:nvSpPr>
        <p:spPr bwMode="auto">
          <a:xfrm>
            <a:off x="2743200" y="307657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997" name="Line 5"/>
          <p:cNvSpPr>
            <a:spLocks noChangeShapeType="1"/>
          </p:cNvSpPr>
          <p:nvPr/>
        </p:nvSpPr>
        <p:spPr bwMode="auto">
          <a:xfrm>
            <a:off x="3352800" y="330517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998" name="Line 6"/>
          <p:cNvSpPr>
            <a:spLocks noChangeShapeType="1"/>
          </p:cNvSpPr>
          <p:nvPr/>
        </p:nvSpPr>
        <p:spPr bwMode="auto">
          <a:xfrm>
            <a:off x="5410200" y="254317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999" name="Line 7"/>
          <p:cNvSpPr>
            <a:spLocks noChangeShapeType="1"/>
          </p:cNvSpPr>
          <p:nvPr/>
        </p:nvSpPr>
        <p:spPr bwMode="auto">
          <a:xfrm>
            <a:off x="6102350" y="300355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0" name="Line 8"/>
          <p:cNvSpPr>
            <a:spLocks noChangeShapeType="1"/>
          </p:cNvSpPr>
          <p:nvPr/>
        </p:nvSpPr>
        <p:spPr bwMode="auto">
          <a:xfrm>
            <a:off x="7245350" y="307975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2306638" y="2681288"/>
            <a:ext cx="809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latin typeface="Comic Sans MS" charset="0"/>
              </a:rPr>
              <a:t>Loss</a:t>
            </a:r>
          </a:p>
        </p:txBody>
      </p:sp>
      <p:sp>
        <p:nvSpPr>
          <p:cNvPr id="85002" name="Freeform 10"/>
          <p:cNvSpPr>
            <a:spLocks/>
          </p:cNvSpPr>
          <p:nvPr/>
        </p:nvSpPr>
        <p:spPr bwMode="auto">
          <a:xfrm>
            <a:off x="914400" y="3990975"/>
            <a:ext cx="1828800" cy="1371600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3" name="AutoShape 11"/>
          <p:cNvSpPr>
            <a:spLocks noChangeArrowheads="1"/>
          </p:cNvSpPr>
          <p:nvPr/>
        </p:nvSpPr>
        <p:spPr bwMode="auto">
          <a:xfrm>
            <a:off x="1828800" y="5638800"/>
            <a:ext cx="1447800" cy="609600"/>
          </a:xfrm>
          <a:prstGeom prst="wedgeRectCallout">
            <a:avLst>
              <a:gd name="adj1" fmla="val -43968"/>
              <a:gd name="adj2" fmla="val -12344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0">
                <a:latin typeface="Comic Sans MS" charset="0"/>
              </a:rPr>
              <a:t>Exponential</a:t>
            </a:r>
            <a:br>
              <a:rPr lang="en-US" sz="1600" b="0">
                <a:latin typeface="Comic Sans MS" charset="0"/>
              </a:rPr>
            </a:br>
            <a:r>
              <a:rPr lang="ja-JP" altLang="en-US" sz="1600" b="0">
                <a:latin typeface="Comic Sans MS" charset="0"/>
              </a:rPr>
              <a:t>“</a:t>
            </a:r>
            <a:r>
              <a:rPr lang="en-US" altLang="ja-JP" sz="1600" b="0">
                <a:latin typeface="Comic Sans MS" charset="0"/>
              </a:rPr>
              <a:t>slow start</a:t>
            </a:r>
            <a:r>
              <a:rPr lang="ja-JP" altLang="en-US" sz="1600" b="0">
                <a:latin typeface="Comic Sans MS" charset="0"/>
              </a:rPr>
              <a:t>”</a:t>
            </a:r>
            <a:endParaRPr lang="en-US" sz="1600" b="0">
              <a:latin typeface="Comic Sans MS" charset="0"/>
            </a:endParaRPr>
          </a:p>
        </p:txBody>
      </p:sp>
      <p:sp>
        <p:nvSpPr>
          <p:cNvPr id="85004" name="Text Box 12"/>
          <p:cNvSpPr txBox="1">
            <a:spLocks noChangeArrowheads="1"/>
          </p:cNvSpPr>
          <p:nvPr/>
        </p:nvSpPr>
        <p:spPr bwMode="auto">
          <a:xfrm>
            <a:off x="7123113" y="5514975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t</a:t>
            </a:r>
          </a:p>
        </p:txBody>
      </p:sp>
      <p:sp>
        <p:nvSpPr>
          <p:cNvPr id="85005" name="Text Box 13"/>
          <p:cNvSpPr txBox="1">
            <a:spLocks noChangeArrowheads="1"/>
          </p:cNvSpPr>
          <p:nvPr/>
        </p:nvSpPr>
        <p:spPr bwMode="auto">
          <a:xfrm>
            <a:off x="341313" y="2085975"/>
            <a:ext cx="1182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Window</a:t>
            </a:r>
          </a:p>
        </p:txBody>
      </p:sp>
      <p:sp>
        <p:nvSpPr>
          <p:cNvPr id="85007" name="Freeform 15"/>
          <p:cNvSpPr>
            <a:spLocks/>
          </p:cNvSpPr>
          <p:nvPr/>
        </p:nvSpPr>
        <p:spPr bwMode="auto">
          <a:xfrm>
            <a:off x="2743200" y="3457575"/>
            <a:ext cx="2667000" cy="1524000"/>
          </a:xfrm>
          <a:custGeom>
            <a:avLst/>
            <a:gdLst>
              <a:gd name="T0" fmla="*/ 0 w 1680"/>
              <a:gd name="T1" fmla="*/ 2147483647 h 960"/>
              <a:gd name="T2" fmla="*/ 0 w 1680"/>
              <a:gd name="T3" fmla="*/ 2147483647 h 960"/>
              <a:gd name="T4" fmla="*/ 2147483647 w 1680"/>
              <a:gd name="T5" fmla="*/ 2147483647 h 960"/>
              <a:gd name="T6" fmla="*/ 2147483647 w 1680"/>
              <a:gd name="T7" fmla="*/ 2147483647 h 960"/>
              <a:gd name="T8" fmla="*/ 2147483647 w 1680"/>
              <a:gd name="T9" fmla="*/ 0 h 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0"/>
              <a:gd name="T16" fmla="*/ 0 h 960"/>
              <a:gd name="T17" fmla="*/ 1680 w 1680"/>
              <a:gd name="T18" fmla="*/ 960 h 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0" h="960">
                <a:moveTo>
                  <a:pt x="0" y="336"/>
                </a:moveTo>
                <a:lnTo>
                  <a:pt x="0" y="816"/>
                </a:lnTo>
                <a:lnTo>
                  <a:pt x="384" y="528"/>
                </a:lnTo>
                <a:lnTo>
                  <a:pt x="384" y="960"/>
                </a:lnTo>
                <a:lnTo>
                  <a:pt x="1680" y="0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8" name="Freeform 16"/>
          <p:cNvSpPr>
            <a:spLocks/>
          </p:cNvSpPr>
          <p:nvPr/>
        </p:nvSpPr>
        <p:spPr bwMode="auto">
          <a:xfrm>
            <a:off x="6102350" y="3917950"/>
            <a:ext cx="1600200" cy="990600"/>
          </a:xfrm>
          <a:custGeom>
            <a:avLst/>
            <a:gdLst>
              <a:gd name="T0" fmla="*/ 0 w 1008"/>
              <a:gd name="T1" fmla="*/ 0 h 624"/>
              <a:gd name="T2" fmla="*/ 0 w 1008"/>
              <a:gd name="T3" fmla="*/ 2147483647 h 624"/>
              <a:gd name="T4" fmla="*/ 2147483647 w 1008"/>
              <a:gd name="T5" fmla="*/ 2147483647 h 624"/>
              <a:gd name="T6" fmla="*/ 2147483647 w 1008"/>
              <a:gd name="T7" fmla="*/ 2147483647 h 624"/>
              <a:gd name="T8" fmla="*/ 2147483647 w 1008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8"/>
              <a:gd name="T16" fmla="*/ 0 h 624"/>
              <a:gd name="T17" fmla="*/ 1008 w 1008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8" h="624">
                <a:moveTo>
                  <a:pt x="0" y="0"/>
                </a:moveTo>
                <a:lnTo>
                  <a:pt x="0" y="624"/>
                </a:lnTo>
                <a:lnTo>
                  <a:pt x="720" y="48"/>
                </a:lnTo>
                <a:lnTo>
                  <a:pt x="720" y="576"/>
                </a:lnTo>
                <a:lnTo>
                  <a:pt x="1008" y="336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9" name="Line 17"/>
          <p:cNvSpPr>
            <a:spLocks noChangeShapeType="1"/>
          </p:cNvSpPr>
          <p:nvPr/>
        </p:nvSpPr>
        <p:spPr bwMode="auto">
          <a:xfrm flipV="1">
            <a:off x="5416550" y="3841750"/>
            <a:ext cx="685800" cy="6858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0" name="Line 18"/>
          <p:cNvSpPr>
            <a:spLocks noChangeShapeType="1"/>
          </p:cNvSpPr>
          <p:nvPr/>
        </p:nvSpPr>
        <p:spPr bwMode="auto">
          <a:xfrm>
            <a:off x="5410200" y="3457575"/>
            <a:ext cx="6350" cy="10668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81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0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Needed to Address These?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u="sng" dirty="0" err="1"/>
              <a:t>Demultiplexing</a:t>
            </a:r>
            <a:r>
              <a:rPr lang="en-US" dirty="0"/>
              <a:t>: identifier for application process</a:t>
            </a:r>
          </a:p>
          <a:p>
            <a:pPr lvl="1"/>
            <a:r>
              <a:rPr lang="en-US" dirty="0" smtClean="0"/>
              <a:t>Going from host-to-host (IP) to process-to-process</a:t>
            </a:r>
            <a:endParaRPr lang="en-US" dirty="0"/>
          </a:p>
          <a:p>
            <a:r>
              <a:rPr lang="en-US" u="sng" dirty="0" smtClean="0"/>
              <a:t>Translating between </a:t>
            </a:r>
            <a:r>
              <a:rPr lang="en-US" u="sng" dirty="0" err="1" smtClean="0"/>
              <a:t>bytestreams</a:t>
            </a:r>
            <a:r>
              <a:rPr lang="en-US" u="sng" dirty="0" smtClean="0"/>
              <a:t> and packets</a:t>
            </a:r>
          </a:p>
          <a:p>
            <a:pPr lvl="1"/>
            <a:r>
              <a:rPr lang="en-US" dirty="0" smtClean="0"/>
              <a:t>Do segmentation and reassembly</a:t>
            </a:r>
          </a:p>
          <a:p>
            <a:r>
              <a:rPr lang="en-US" u="sng" dirty="0" smtClean="0"/>
              <a:t>Reliability</a:t>
            </a:r>
            <a:r>
              <a:rPr lang="en-US" dirty="0" smtClean="0"/>
              <a:t>: ACKs and all that stuff</a:t>
            </a:r>
          </a:p>
          <a:p>
            <a:r>
              <a:rPr lang="en-US" u="sng" dirty="0" smtClean="0"/>
              <a:t>Corruption</a:t>
            </a:r>
            <a:r>
              <a:rPr lang="en-US" dirty="0" smtClean="0"/>
              <a:t>: checksum</a:t>
            </a:r>
          </a:p>
          <a:p>
            <a:r>
              <a:rPr lang="en-US" u="sng" dirty="0" smtClean="0"/>
              <a:t>Not overloading receiver</a:t>
            </a:r>
            <a:r>
              <a:rPr lang="en-US" dirty="0" smtClean="0"/>
              <a:t>: “Flow Control”</a:t>
            </a:r>
          </a:p>
          <a:p>
            <a:pPr lvl="1"/>
            <a:r>
              <a:rPr lang="en-US" dirty="0" smtClean="0"/>
              <a:t>Limit </a:t>
            </a:r>
            <a:r>
              <a:rPr lang="en-US" dirty="0"/>
              <a:t>data in </a:t>
            </a:r>
            <a:r>
              <a:rPr lang="en-US" dirty="0" err="1"/>
              <a:t>recvr’s</a:t>
            </a:r>
            <a:r>
              <a:rPr lang="en-US" dirty="0"/>
              <a:t> </a:t>
            </a:r>
            <a:r>
              <a:rPr lang="en-US" dirty="0" smtClean="0"/>
              <a:t>buffer</a:t>
            </a:r>
            <a:endParaRPr lang="en-US" dirty="0"/>
          </a:p>
          <a:p>
            <a:r>
              <a:rPr lang="en-US" u="sng" dirty="0" smtClean="0"/>
              <a:t>Not overloading network</a:t>
            </a:r>
            <a:r>
              <a:rPr lang="en-US" dirty="0" smtClean="0"/>
              <a:t>: “Congestion </a:t>
            </a:r>
            <a:r>
              <a:rPr lang="en-US" dirty="0"/>
              <a:t>C</a:t>
            </a:r>
            <a:r>
              <a:rPr lang="en-US" dirty="0" smtClean="0"/>
              <a:t>ontrol”</a:t>
            </a:r>
          </a:p>
          <a:p>
            <a:pPr lvl="1"/>
            <a:r>
              <a:rPr lang="en-US" dirty="0" smtClean="0"/>
              <a:t>Limit data based on network capacity 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28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Logical View of Transport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Protocols</a:t>
            </a:r>
          </a:p>
        </p:txBody>
      </p:sp>
      <p:graphicFrame>
        <p:nvGraphicFramePr>
          <p:cNvPr id="266244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9508354"/>
              </p:ext>
            </p:extLst>
          </p:nvPr>
        </p:nvGraphicFramePr>
        <p:xfrm>
          <a:off x="4070350" y="4189413"/>
          <a:ext cx="13081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2" name="Clip" r:id="rId4" imgW="1308100" imgH="1079500" progId="MS_ClipArt_Gallery.2">
                  <p:embed/>
                </p:oleObj>
              </mc:Choice>
              <mc:Fallback>
                <p:oleObj name="Clip" r:id="rId4" imgW="1308100" imgH="10795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350" y="4189413"/>
                        <a:ext cx="13081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4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0F0F1E4-AEF2-FB47-B404-2DB10038CAF4}" type="slidenum">
              <a:rPr lang="en-US" sz="1400" b="0">
                <a:latin typeface="Times New Roman" charset="0"/>
              </a:rPr>
              <a:pPr eaLnBrk="1" hangingPunct="1"/>
              <a:t>9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6657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762000"/>
            <a:ext cx="5407025" cy="5486400"/>
          </a:xfrm>
        </p:spPr>
        <p:txBody>
          <a:bodyPr/>
          <a:lstStyle/>
          <a:p>
            <a:endParaRPr lang="en-US" sz="2400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Provide</a:t>
            </a:r>
            <a:r>
              <a:rPr lang="en-US" i="1" dirty="0" smtClean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i="1" dirty="0">
                <a:solidFill>
                  <a:srgbClr val="FF0000"/>
                </a:solidFill>
                <a:latin typeface="Arial" charset="0"/>
              </a:rPr>
              <a:t>logical communication</a:t>
            </a:r>
            <a:r>
              <a:rPr lang="en-US" dirty="0">
                <a:latin typeface="Arial" charset="0"/>
              </a:rPr>
              <a:t> between application processes running on different </a:t>
            </a:r>
            <a:r>
              <a:rPr lang="en-US" dirty="0" smtClean="0">
                <a:latin typeface="Arial" charset="0"/>
              </a:rPr>
              <a:t>hosts</a:t>
            </a:r>
          </a:p>
          <a:p>
            <a:pPr marL="2197100" lvl="6" indent="0">
              <a:buNone/>
            </a:pPr>
            <a:endParaRPr lang="en-US" sz="1600" dirty="0">
              <a:latin typeface="Arial" charset="0"/>
            </a:endParaRPr>
          </a:p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Sender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: breaks application messages into 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segments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, </a:t>
            </a:r>
            <a:br>
              <a:rPr lang="en-US" dirty="0">
                <a:latin typeface="Arial" charset="0"/>
                <a:ea typeface="Arial" charset="0"/>
                <a:cs typeface="Arial" charset="0"/>
              </a:rPr>
            </a:br>
            <a:r>
              <a:rPr lang="en-US" dirty="0">
                <a:latin typeface="Arial" charset="0"/>
                <a:ea typeface="Arial" charset="0"/>
                <a:cs typeface="Arial" charset="0"/>
              </a:rPr>
              <a:t>and passes to network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layer</a:t>
            </a:r>
          </a:p>
          <a:p>
            <a:pPr lvl="5"/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lvl="5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Receiver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: reassembles segments into messages, passes to application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layer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6245" name="Freeform 5"/>
          <p:cNvSpPr>
            <a:spLocks/>
          </p:cNvSpPr>
          <p:nvPr/>
        </p:nvSpPr>
        <p:spPr bwMode="auto">
          <a:xfrm>
            <a:off x="7300912" y="2720975"/>
            <a:ext cx="1798638" cy="167481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46" name="Freeform 6"/>
          <p:cNvSpPr>
            <a:spLocks/>
          </p:cNvSpPr>
          <p:nvPr/>
        </p:nvSpPr>
        <p:spPr bwMode="auto">
          <a:xfrm>
            <a:off x="5421312" y="2578100"/>
            <a:ext cx="1866900" cy="1589087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40"/>
              <a:gd name="T37" fmla="*/ 0 h 1191"/>
              <a:gd name="T38" fmla="*/ 1340 w 1340"/>
              <a:gd name="T39" fmla="*/ 1191 h 119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47" name="Freeform 7"/>
          <p:cNvSpPr>
            <a:spLocks/>
          </p:cNvSpPr>
          <p:nvPr/>
        </p:nvSpPr>
        <p:spPr bwMode="auto">
          <a:xfrm>
            <a:off x="5789612" y="4029075"/>
            <a:ext cx="2974975" cy="221932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6248" name="Group 8"/>
          <p:cNvGrpSpPr>
            <a:grpSpLocks/>
          </p:cNvGrpSpPr>
          <p:nvPr/>
        </p:nvGrpSpPr>
        <p:grpSpPr bwMode="auto">
          <a:xfrm>
            <a:off x="5538787" y="2713037"/>
            <a:ext cx="733425" cy="319088"/>
            <a:chOff x="3552" y="246"/>
            <a:chExt cx="527" cy="248"/>
          </a:xfrm>
        </p:grpSpPr>
        <p:graphicFrame>
          <p:nvGraphicFramePr>
            <p:cNvPr id="266511" name="Object 15"/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3" name="Clip" r:id="rId6" imgW="1308100" imgH="1079500" progId="MS_ClipArt_Gallery.2">
                    <p:embed/>
                  </p:oleObj>
                </mc:Choice>
                <mc:Fallback>
                  <p:oleObj name="Clip" r:id="rId6" imgW="1308100" imgH="10795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512" name="Object 16"/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4" name="Clip" r:id="rId7" imgW="685800" imgH="482600" progId="MS_ClipArt_Gallery.2">
                    <p:embed/>
                  </p:oleObj>
                </mc:Choice>
                <mc:Fallback>
                  <p:oleObj name="Clip" r:id="rId7" imgW="685800" imgH="4826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513" name="Line 11"/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249" name="Group 12"/>
          <p:cNvGrpSpPr>
            <a:grpSpLocks/>
          </p:cNvGrpSpPr>
          <p:nvPr/>
        </p:nvGrpSpPr>
        <p:grpSpPr bwMode="auto">
          <a:xfrm>
            <a:off x="5538787" y="3308350"/>
            <a:ext cx="733425" cy="319087"/>
            <a:chOff x="3552" y="246"/>
            <a:chExt cx="527" cy="248"/>
          </a:xfrm>
        </p:grpSpPr>
        <p:graphicFrame>
          <p:nvGraphicFramePr>
            <p:cNvPr id="266508" name="Object 13"/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5" name="Clip" r:id="rId9" imgW="1308100" imgH="1079500" progId="MS_ClipArt_Gallery.2">
                    <p:embed/>
                  </p:oleObj>
                </mc:Choice>
                <mc:Fallback>
                  <p:oleObj name="Clip" r:id="rId9" imgW="1308100" imgH="10795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509" name="Object 14"/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6" name="Clip" r:id="rId10" imgW="685800" imgH="482600" progId="MS_ClipArt_Gallery.2">
                    <p:embed/>
                  </p:oleObj>
                </mc:Choice>
                <mc:Fallback>
                  <p:oleObj name="Clip" r:id="rId10" imgW="685800" imgH="4826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510" name="Line 15"/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250" name="Group 16"/>
          <p:cNvGrpSpPr>
            <a:grpSpLocks/>
          </p:cNvGrpSpPr>
          <p:nvPr/>
        </p:nvGrpSpPr>
        <p:grpSpPr bwMode="auto">
          <a:xfrm>
            <a:off x="5915025" y="3095625"/>
            <a:ext cx="69850" cy="214312"/>
            <a:chOff x="3842" y="406"/>
            <a:chExt cx="51" cy="167"/>
          </a:xfrm>
        </p:grpSpPr>
        <p:sp>
          <p:nvSpPr>
            <p:cNvPr id="266505" name="Oval 17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06" name="Oval 18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07" name="Oval 19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251" name="Group 20"/>
          <p:cNvGrpSpPr>
            <a:grpSpLocks/>
          </p:cNvGrpSpPr>
          <p:nvPr/>
        </p:nvGrpSpPr>
        <p:grpSpPr bwMode="auto">
          <a:xfrm>
            <a:off x="6384925" y="3598862"/>
            <a:ext cx="209550" cy="395288"/>
            <a:chOff x="4180" y="783"/>
            <a:chExt cx="150" cy="307"/>
          </a:xfrm>
        </p:grpSpPr>
        <p:sp>
          <p:nvSpPr>
            <p:cNvPr id="266497" name="AutoShape 2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8" name="Rectangle 2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9" name="Rectangle 2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00" name="AutoShape 2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01" name="Line 2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02" name="Line 2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03" name="Rectangle 2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04" name="Rectangle 2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252" name="Group 29"/>
          <p:cNvGrpSpPr>
            <a:grpSpLocks/>
          </p:cNvGrpSpPr>
          <p:nvPr/>
        </p:nvGrpSpPr>
        <p:grpSpPr bwMode="auto">
          <a:xfrm rot="16200000">
            <a:off x="6697663" y="3676649"/>
            <a:ext cx="80962" cy="233363"/>
            <a:chOff x="3842" y="406"/>
            <a:chExt cx="51" cy="167"/>
          </a:xfrm>
        </p:grpSpPr>
        <p:sp>
          <p:nvSpPr>
            <p:cNvPr id="266494" name="Oval 30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5" name="Oval 31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6" name="Oval 32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253" name="Line 33"/>
          <p:cNvSpPr>
            <a:spLocks noChangeShapeType="1"/>
          </p:cNvSpPr>
          <p:nvPr/>
        </p:nvSpPr>
        <p:spPr bwMode="auto">
          <a:xfrm>
            <a:off x="6521450" y="3506787"/>
            <a:ext cx="4953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54" name="Line 34"/>
          <p:cNvSpPr>
            <a:spLocks noChangeShapeType="1"/>
          </p:cNvSpPr>
          <p:nvPr/>
        </p:nvSpPr>
        <p:spPr bwMode="auto">
          <a:xfrm>
            <a:off x="6524625" y="3503612"/>
            <a:ext cx="1587" cy="95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55" name="Line 35"/>
          <p:cNvSpPr>
            <a:spLocks noChangeShapeType="1"/>
          </p:cNvSpPr>
          <p:nvPr/>
        </p:nvSpPr>
        <p:spPr bwMode="auto">
          <a:xfrm>
            <a:off x="7019925" y="3502025"/>
            <a:ext cx="1587" cy="82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56" name="Line 36"/>
          <p:cNvSpPr>
            <a:spLocks noChangeShapeType="1"/>
          </p:cNvSpPr>
          <p:nvPr/>
        </p:nvSpPr>
        <p:spPr bwMode="auto">
          <a:xfrm>
            <a:off x="6221412" y="2967037"/>
            <a:ext cx="288925" cy="265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57" name="Line 37"/>
          <p:cNvSpPr>
            <a:spLocks noChangeShapeType="1"/>
          </p:cNvSpPr>
          <p:nvPr/>
        </p:nvSpPr>
        <p:spPr bwMode="auto">
          <a:xfrm flipV="1">
            <a:off x="6234112" y="3252787"/>
            <a:ext cx="276225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58" name="Line 38"/>
          <p:cNvSpPr>
            <a:spLocks noChangeShapeType="1"/>
          </p:cNvSpPr>
          <p:nvPr/>
        </p:nvSpPr>
        <p:spPr bwMode="auto">
          <a:xfrm flipV="1">
            <a:off x="6761162" y="3338512"/>
            <a:ext cx="1588" cy="163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6259" name="Group 39"/>
          <p:cNvGrpSpPr>
            <a:grpSpLocks/>
          </p:cNvGrpSpPr>
          <p:nvPr/>
        </p:nvGrpSpPr>
        <p:grpSpPr bwMode="auto">
          <a:xfrm>
            <a:off x="6880225" y="3576637"/>
            <a:ext cx="209550" cy="395288"/>
            <a:chOff x="4180" y="783"/>
            <a:chExt cx="150" cy="307"/>
          </a:xfrm>
        </p:grpSpPr>
        <p:sp>
          <p:nvSpPr>
            <p:cNvPr id="266486" name="AutoShape 4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87" name="Rectangle 4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88" name="Rectangle 4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89" name="AutoShape 4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0" name="Line 4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1" name="Line 4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2" name="Rectangle 4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3" name="Rectangle 4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260" name="Group 48"/>
          <p:cNvGrpSpPr>
            <a:grpSpLocks/>
          </p:cNvGrpSpPr>
          <p:nvPr/>
        </p:nvGrpSpPr>
        <p:grpSpPr bwMode="auto">
          <a:xfrm>
            <a:off x="5922962" y="4195762"/>
            <a:ext cx="479425" cy="925513"/>
            <a:chOff x="3314" y="1248"/>
            <a:chExt cx="344" cy="694"/>
          </a:xfrm>
        </p:grpSpPr>
        <p:graphicFrame>
          <p:nvGraphicFramePr>
            <p:cNvPr id="266477" name="Object 11"/>
            <p:cNvGraphicFramePr>
              <a:graphicFrameLocks noChangeAspect="1"/>
            </p:cNvGraphicFramePr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7" name="Clip" r:id="rId11" imgW="1308100" imgH="1079500" progId="MS_ClipArt_Gallery.2">
                    <p:embed/>
                  </p:oleObj>
                </mc:Choice>
                <mc:Fallback>
                  <p:oleObj name="Clip" r:id="rId11" imgW="1308100" imgH="10795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248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478" name="Line 50"/>
            <p:cNvSpPr>
              <a:spLocks noChangeShapeType="1"/>
            </p:cNvSpPr>
            <p:nvPr/>
          </p:nvSpPr>
          <p:spPr bwMode="auto">
            <a:xfrm flipV="1">
              <a:off x="3606" y="1433"/>
              <a:ext cx="5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66479" name="Object 12"/>
            <p:cNvGraphicFramePr>
              <a:graphicFrameLocks noChangeAspect="1"/>
            </p:cNvGraphicFramePr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8" name="Clip" r:id="rId12" imgW="1308100" imgH="1079500" progId="MS_ClipArt_Gallery.2">
                    <p:embed/>
                  </p:oleObj>
                </mc:Choice>
                <mc:Fallback>
                  <p:oleObj name="Clip" r:id="rId12" imgW="1308100" imgH="10795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694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480" name="Line 52"/>
            <p:cNvSpPr>
              <a:spLocks noChangeShapeType="1"/>
            </p:cNvSpPr>
            <p:nvPr/>
          </p:nvSpPr>
          <p:spPr bwMode="auto">
            <a:xfrm flipV="1">
              <a:off x="3606" y="1882"/>
              <a:ext cx="5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6481" name="Group 53"/>
            <p:cNvGrpSpPr>
              <a:grpSpLocks/>
            </p:cNvGrpSpPr>
            <p:nvPr/>
          </p:nvGrpSpPr>
          <p:grpSpPr bwMode="auto"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266483" name="Oval 54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84" name="Oval 55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85" name="Oval 56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6482" name="Line 57"/>
            <p:cNvSpPr>
              <a:spLocks noChangeShapeType="1"/>
            </p:cNvSpPr>
            <p:nvPr/>
          </p:nvSpPr>
          <p:spPr bwMode="auto">
            <a:xfrm>
              <a:off x="3654" y="1431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26626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939799"/>
              </p:ext>
            </p:extLst>
          </p:nvPr>
        </p:nvGraphicFramePr>
        <p:xfrm>
          <a:off x="6176962" y="5194300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" name="Clip" r:id="rId13" imgW="1308100" imgH="1079500" progId="MS_ClipArt_Gallery.2">
                  <p:embed/>
                </p:oleObj>
              </mc:Choice>
              <mc:Fallback>
                <p:oleObj name="Clip" r:id="rId13" imgW="1308100" imgH="10795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6962" y="5194300"/>
                        <a:ext cx="4159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62" name="Oval 59"/>
          <p:cNvSpPr>
            <a:spLocks noChangeArrowheads="1"/>
          </p:cNvSpPr>
          <p:nvPr/>
        </p:nvSpPr>
        <p:spPr bwMode="auto">
          <a:xfrm rot="16200000">
            <a:off x="6593681" y="5298281"/>
            <a:ext cx="63500" cy="65088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63" name="Oval 60"/>
          <p:cNvSpPr>
            <a:spLocks noChangeArrowheads="1"/>
          </p:cNvSpPr>
          <p:nvPr/>
        </p:nvSpPr>
        <p:spPr bwMode="auto">
          <a:xfrm rot="16200000">
            <a:off x="6678613" y="5295899"/>
            <a:ext cx="63500" cy="6667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64" name="Oval 61"/>
          <p:cNvSpPr>
            <a:spLocks noChangeArrowheads="1"/>
          </p:cNvSpPr>
          <p:nvPr/>
        </p:nvSpPr>
        <p:spPr bwMode="auto">
          <a:xfrm rot="16200000">
            <a:off x="6756400" y="5300662"/>
            <a:ext cx="61912" cy="65088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65" name="Line 62"/>
          <p:cNvSpPr>
            <a:spLocks noChangeShapeType="1"/>
          </p:cNvSpPr>
          <p:nvPr/>
        </p:nvSpPr>
        <p:spPr bwMode="auto">
          <a:xfrm rot="16200000">
            <a:off x="7015956" y="5180806"/>
            <a:ext cx="60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66" name="Line 63"/>
          <p:cNvSpPr>
            <a:spLocks noChangeShapeType="1"/>
          </p:cNvSpPr>
          <p:nvPr/>
        </p:nvSpPr>
        <p:spPr bwMode="auto">
          <a:xfrm rot="5400000" flipH="1">
            <a:off x="6389687" y="5172075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67" name="Line 64"/>
          <p:cNvSpPr>
            <a:spLocks noChangeShapeType="1"/>
          </p:cNvSpPr>
          <p:nvPr/>
        </p:nvSpPr>
        <p:spPr bwMode="auto">
          <a:xfrm rot="16200000" flipV="1">
            <a:off x="6736556" y="4833144"/>
            <a:ext cx="0" cy="627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68" name="Line 65"/>
          <p:cNvSpPr>
            <a:spLocks noChangeShapeType="1"/>
          </p:cNvSpPr>
          <p:nvPr/>
        </p:nvSpPr>
        <p:spPr bwMode="auto">
          <a:xfrm flipV="1">
            <a:off x="6402387" y="4772025"/>
            <a:ext cx="9366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69" name="Line 66"/>
          <p:cNvSpPr>
            <a:spLocks noChangeShapeType="1"/>
          </p:cNvSpPr>
          <p:nvPr/>
        </p:nvSpPr>
        <p:spPr bwMode="auto">
          <a:xfrm>
            <a:off x="7004050" y="4818062"/>
            <a:ext cx="303212" cy="385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70" name="Line 67"/>
          <p:cNvSpPr>
            <a:spLocks noChangeShapeType="1"/>
          </p:cNvSpPr>
          <p:nvPr/>
        </p:nvSpPr>
        <p:spPr bwMode="auto">
          <a:xfrm flipH="1">
            <a:off x="7799387" y="4814887"/>
            <a:ext cx="279400" cy="392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6627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8090664"/>
              </p:ext>
            </p:extLst>
          </p:nvPr>
        </p:nvGraphicFramePr>
        <p:xfrm>
          <a:off x="7977187" y="4367212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" name="Clip" r:id="rId14" imgW="977900" imgH="1206500" progId="MS_ClipArt_Gallery.2">
                  <p:embed/>
                </p:oleObj>
              </mc:Choice>
              <mc:Fallback>
                <p:oleObj name="Clip" r:id="rId14" imgW="977900" imgH="12065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7187" y="4367212"/>
                        <a:ext cx="2032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7550532"/>
              </p:ext>
            </p:extLst>
          </p:nvPr>
        </p:nvGraphicFramePr>
        <p:xfrm>
          <a:off x="6640512" y="4448175"/>
          <a:ext cx="203200" cy="23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1" name="Clip" r:id="rId16" imgW="977900" imgH="1206500" progId="MS_ClipArt_Gallery.2">
                  <p:embed/>
                </p:oleObj>
              </mc:Choice>
              <mc:Fallback>
                <p:oleObj name="Clip" r:id="rId16" imgW="977900" imgH="12065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0512" y="4448175"/>
                        <a:ext cx="203200" cy="239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273" name="Group 70"/>
          <p:cNvGrpSpPr>
            <a:grpSpLocks/>
          </p:cNvGrpSpPr>
          <p:nvPr/>
        </p:nvGrpSpPr>
        <p:grpSpPr bwMode="auto">
          <a:xfrm>
            <a:off x="6988175" y="5645150"/>
            <a:ext cx="406400" cy="427037"/>
            <a:chOff x="2870" y="1518"/>
            <a:chExt cx="292" cy="320"/>
          </a:xfrm>
        </p:grpSpPr>
        <p:graphicFrame>
          <p:nvGraphicFramePr>
            <p:cNvPr id="266475" name="Object 9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2" name="Clip" r:id="rId17" imgW="825500" imgH="838200" progId="MS_ClipArt_Gallery.2">
                    <p:embed/>
                  </p:oleObj>
                </mc:Choice>
                <mc:Fallback>
                  <p:oleObj name="Clip" r:id="rId17" imgW="825500" imgH="8382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476" name="Object 10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3" name="Clip" r:id="rId19" imgW="1270000" imgH="1193800" progId="MS_ClipArt_Gallery.2">
                    <p:embed/>
                  </p:oleObj>
                </mc:Choice>
                <mc:Fallback>
                  <p:oleObj name="Clip" r:id="rId19" imgW="1270000" imgH="11938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6274" name="Group 73"/>
          <p:cNvGrpSpPr>
            <a:grpSpLocks/>
          </p:cNvGrpSpPr>
          <p:nvPr/>
        </p:nvGrpSpPr>
        <p:grpSpPr bwMode="auto">
          <a:xfrm>
            <a:off x="7766050" y="5676900"/>
            <a:ext cx="406400" cy="427037"/>
            <a:chOff x="2870" y="1518"/>
            <a:chExt cx="292" cy="320"/>
          </a:xfrm>
        </p:grpSpPr>
        <p:graphicFrame>
          <p:nvGraphicFramePr>
            <p:cNvPr id="266473" name="Object 7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4" name="Clip" r:id="rId21" imgW="825500" imgH="838200" progId="MS_ClipArt_Gallery.2">
                    <p:embed/>
                  </p:oleObj>
                </mc:Choice>
                <mc:Fallback>
                  <p:oleObj name="Clip" r:id="rId21" imgW="825500" imgH="8382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474" name="Object 8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5" name="Clip" r:id="rId22" imgW="1270000" imgH="1193800" progId="MS_ClipArt_Gallery.2">
                    <p:embed/>
                  </p:oleObj>
                </mc:Choice>
                <mc:Fallback>
                  <p:oleObj name="Clip" r:id="rId22" imgW="1270000" imgH="11938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6275" name="Group 76"/>
          <p:cNvGrpSpPr>
            <a:grpSpLocks/>
          </p:cNvGrpSpPr>
          <p:nvPr/>
        </p:nvGrpSpPr>
        <p:grpSpPr bwMode="auto">
          <a:xfrm>
            <a:off x="7351712" y="5392737"/>
            <a:ext cx="379413" cy="376238"/>
            <a:chOff x="4733" y="2082"/>
            <a:chExt cx="272" cy="282"/>
          </a:xfrm>
        </p:grpSpPr>
        <p:graphicFrame>
          <p:nvGraphicFramePr>
            <p:cNvPr id="266471" name="Object 6"/>
            <p:cNvGraphicFramePr>
              <a:graphicFrameLocks noChangeAspect="1"/>
            </p:cNvGraphicFramePr>
            <p:nvPr/>
          </p:nvGraphicFramePr>
          <p:xfrm>
            <a:off x="4733" y="2082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6" name="Clip" r:id="rId23" imgW="825500" imgH="838200" progId="MS_ClipArt_Gallery.2">
                    <p:embed/>
                  </p:oleObj>
                </mc:Choice>
                <mc:Fallback>
                  <p:oleObj name="Clip" r:id="rId23" imgW="825500" imgH="8382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3" y="2082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472" name="Rectangle 78"/>
            <p:cNvSpPr>
              <a:spLocks noChangeArrowheads="1"/>
            </p:cNvSpPr>
            <p:nvPr/>
          </p:nvSpPr>
          <p:spPr bwMode="auto">
            <a:xfrm>
              <a:off x="4812" y="2181"/>
              <a:ext cx="192" cy="183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276" name="Line 79"/>
          <p:cNvSpPr>
            <a:spLocks noChangeShapeType="1"/>
          </p:cNvSpPr>
          <p:nvPr/>
        </p:nvSpPr>
        <p:spPr bwMode="auto">
          <a:xfrm>
            <a:off x="7658100" y="52959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6277" name="Group 80"/>
          <p:cNvGrpSpPr>
            <a:grpSpLocks/>
          </p:cNvGrpSpPr>
          <p:nvPr/>
        </p:nvGrpSpPr>
        <p:grpSpPr bwMode="auto">
          <a:xfrm>
            <a:off x="8378825" y="4719637"/>
            <a:ext cx="207962" cy="409575"/>
            <a:chOff x="4180" y="783"/>
            <a:chExt cx="150" cy="307"/>
          </a:xfrm>
        </p:grpSpPr>
        <p:sp>
          <p:nvSpPr>
            <p:cNvPr id="266463" name="AutoShape 8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64" name="Rectangle 8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65" name="Rectangle 8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66" name="AutoShape 8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67" name="Line 8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68" name="Line 8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69" name="Rectangle 8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70" name="Rectangle 8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278" name="Group 89"/>
          <p:cNvGrpSpPr>
            <a:grpSpLocks/>
          </p:cNvGrpSpPr>
          <p:nvPr/>
        </p:nvGrpSpPr>
        <p:grpSpPr bwMode="auto">
          <a:xfrm>
            <a:off x="8366125" y="5164137"/>
            <a:ext cx="207962" cy="409575"/>
            <a:chOff x="4180" y="783"/>
            <a:chExt cx="150" cy="307"/>
          </a:xfrm>
        </p:grpSpPr>
        <p:sp>
          <p:nvSpPr>
            <p:cNvPr id="266455" name="AutoShape 9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56" name="Rectangle 9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57" name="Rectangle 9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58" name="AutoShape 9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59" name="Line 9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60" name="Line 9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61" name="Rectangle 9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62" name="Rectangle 9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279" name="Line 98"/>
          <p:cNvSpPr>
            <a:spLocks noChangeShapeType="1"/>
          </p:cNvSpPr>
          <p:nvPr/>
        </p:nvSpPr>
        <p:spPr bwMode="auto">
          <a:xfrm rot="5400000" flipH="1">
            <a:off x="7992268" y="5093494"/>
            <a:ext cx="6111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0" name="Line 99"/>
          <p:cNvSpPr>
            <a:spLocks noChangeShapeType="1"/>
          </p:cNvSpPr>
          <p:nvPr/>
        </p:nvSpPr>
        <p:spPr bwMode="auto">
          <a:xfrm rot="16200000">
            <a:off x="8346281" y="5345906"/>
            <a:ext cx="0" cy="103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1" name="Line 100"/>
          <p:cNvSpPr>
            <a:spLocks noChangeShapeType="1"/>
          </p:cNvSpPr>
          <p:nvPr/>
        </p:nvSpPr>
        <p:spPr bwMode="auto">
          <a:xfrm rot="16200000">
            <a:off x="8335962" y="4876800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2" name="Line 101"/>
          <p:cNvSpPr>
            <a:spLocks noChangeShapeType="1"/>
          </p:cNvSpPr>
          <p:nvPr/>
        </p:nvSpPr>
        <p:spPr bwMode="auto">
          <a:xfrm flipV="1">
            <a:off x="7015162" y="3017837"/>
            <a:ext cx="458788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3" name="Line 102"/>
          <p:cNvSpPr>
            <a:spLocks noChangeShapeType="1"/>
          </p:cNvSpPr>
          <p:nvPr/>
        </p:nvSpPr>
        <p:spPr bwMode="auto">
          <a:xfrm>
            <a:off x="7950200" y="3001962"/>
            <a:ext cx="485775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4" name="Line 103"/>
          <p:cNvSpPr>
            <a:spLocks noChangeShapeType="1"/>
          </p:cNvSpPr>
          <p:nvPr/>
        </p:nvSpPr>
        <p:spPr bwMode="auto">
          <a:xfrm flipH="1">
            <a:off x="8469312" y="3338512"/>
            <a:ext cx="241300" cy="681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5" name="Line 104"/>
          <p:cNvSpPr>
            <a:spLocks noChangeShapeType="1"/>
          </p:cNvSpPr>
          <p:nvPr/>
        </p:nvSpPr>
        <p:spPr bwMode="auto">
          <a:xfrm>
            <a:off x="7699375" y="3114675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6" name="Line 105"/>
          <p:cNvSpPr>
            <a:spLocks noChangeShapeType="1"/>
          </p:cNvSpPr>
          <p:nvPr/>
        </p:nvSpPr>
        <p:spPr bwMode="auto">
          <a:xfrm>
            <a:off x="7724775" y="3762375"/>
            <a:ext cx="534987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7" name="Line 106"/>
          <p:cNvSpPr>
            <a:spLocks noChangeShapeType="1"/>
          </p:cNvSpPr>
          <p:nvPr/>
        </p:nvSpPr>
        <p:spPr bwMode="auto">
          <a:xfrm flipH="1">
            <a:off x="8185150" y="4227512"/>
            <a:ext cx="266700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8" name="Line 107"/>
          <p:cNvSpPr>
            <a:spLocks noChangeShapeType="1"/>
          </p:cNvSpPr>
          <p:nvPr/>
        </p:nvSpPr>
        <p:spPr bwMode="auto">
          <a:xfrm flipH="1">
            <a:off x="7958137" y="3306762"/>
            <a:ext cx="560388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9" name="Line 108"/>
          <p:cNvSpPr>
            <a:spLocks noChangeShapeType="1"/>
          </p:cNvSpPr>
          <p:nvPr/>
        </p:nvSpPr>
        <p:spPr bwMode="auto">
          <a:xfrm flipH="1">
            <a:off x="7967662" y="2746375"/>
            <a:ext cx="350838" cy="255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90" name="Line 109"/>
          <p:cNvSpPr>
            <a:spLocks noChangeShapeType="1"/>
          </p:cNvSpPr>
          <p:nvPr/>
        </p:nvSpPr>
        <p:spPr bwMode="auto">
          <a:xfrm flipH="1">
            <a:off x="8685212" y="2922587"/>
            <a:ext cx="201613" cy="176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6291" name="Group 110"/>
          <p:cNvGrpSpPr>
            <a:grpSpLocks/>
          </p:cNvGrpSpPr>
          <p:nvPr/>
        </p:nvGrpSpPr>
        <p:grpSpPr bwMode="auto">
          <a:xfrm>
            <a:off x="6496050" y="3114675"/>
            <a:ext cx="501650" cy="233362"/>
            <a:chOff x="3600" y="219"/>
            <a:chExt cx="360" cy="175"/>
          </a:xfrm>
        </p:grpSpPr>
        <p:sp>
          <p:nvSpPr>
            <p:cNvPr id="266442" name="Oval 11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43" name="Line 11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44" name="Line 11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45" name="Rectangle 11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>
                <a:latin typeface="Times New Roman" charset="0"/>
              </a:endParaRPr>
            </a:p>
          </p:txBody>
        </p:sp>
        <p:sp>
          <p:nvSpPr>
            <p:cNvPr id="266446" name="Oval 11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6447" name="Group 11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66452" name="Line 11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53" name="Line 11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54" name="Line 11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6448" name="Group 12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66449" name="Line 12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50" name="Line 12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51" name="Line 12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66292" name="Group 124"/>
          <p:cNvGrpSpPr>
            <a:grpSpLocks/>
          </p:cNvGrpSpPr>
          <p:nvPr/>
        </p:nvGrpSpPr>
        <p:grpSpPr bwMode="auto">
          <a:xfrm>
            <a:off x="7448550" y="2886075"/>
            <a:ext cx="501650" cy="233362"/>
            <a:chOff x="3600" y="219"/>
            <a:chExt cx="360" cy="175"/>
          </a:xfrm>
        </p:grpSpPr>
        <p:sp>
          <p:nvSpPr>
            <p:cNvPr id="266429" name="Oval 12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30" name="Line 12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31" name="Line 12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32" name="Rectangle 12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>
                <a:latin typeface="Times New Roman" charset="0"/>
              </a:endParaRPr>
            </a:p>
          </p:txBody>
        </p:sp>
        <p:sp>
          <p:nvSpPr>
            <p:cNvPr id="266433" name="Oval 12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6434" name="Group 13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66439" name="Line 13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40" name="Line 13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41" name="Line 13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6435" name="Group 13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66436" name="Line 13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37" name="Line 13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38" name="Line 13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66293" name="Group 138"/>
          <p:cNvGrpSpPr>
            <a:grpSpLocks/>
          </p:cNvGrpSpPr>
          <p:nvPr/>
        </p:nvGrpSpPr>
        <p:grpSpPr bwMode="auto">
          <a:xfrm>
            <a:off x="7466012" y="3543300"/>
            <a:ext cx="501650" cy="233362"/>
            <a:chOff x="3600" y="219"/>
            <a:chExt cx="360" cy="175"/>
          </a:xfrm>
        </p:grpSpPr>
        <p:sp>
          <p:nvSpPr>
            <p:cNvPr id="266416" name="Oval 13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17" name="Line 14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18" name="Line 14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19" name="Rectangle 14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>
                <a:latin typeface="Times New Roman" charset="0"/>
              </a:endParaRPr>
            </a:p>
          </p:txBody>
        </p:sp>
        <p:sp>
          <p:nvSpPr>
            <p:cNvPr id="266420" name="Oval 14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6421" name="Group 14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66426" name="Line 14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27" name="Line 14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28" name="Line 14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6422" name="Group 14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66423" name="Line 14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24" name="Line 15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25" name="Line 15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66294" name="Group 152"/>
          <p:cNvGrpSpPr>
            <a:grpSpLocks/>
          </p:cNvGrpSpPr>
          <p:nvPr/>
        </p:nvGrpSpPr>
        <p:grpSpPr bwMode="auto">
          <a:xfrm>
            <a:off x="8435975" y="3094037"/>
            <a:ext cx="500062" cy="233363"/>
            <a:chOff x="3600" y="219"/>
            <a:chExt cx="360" cy="175"/>
          </a:xfrm>
        </p:grpSpPr>
        <p:sp>
          <p:nvSpPr>
            <p:cNvPr id="266403" name="Oval 15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04" name="Line 15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05" name="Line 15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06" name="Rectangle 156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>
                <a:latin typeface="Times New Roman" charset="0"/>
              </a:endParaRPr>
            </a:p>
          </p:txBody>
        </p:sp>
        <p:sp>
          <p:nvSpPr>
            <p:cNvPr id="266407" name="Oval 15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6408" name="Group 15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66413" name="Line 15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14" name="Line 16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15" name="Line 16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6409" name="Group 16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66410" name="Line 16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11" name="Line 16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12" name="Line 16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66295" name="Group 166"/>
          <p:cNvGrpSpPr>
            <a:grpSpLocks/>
          </p:cNvGrpSpPr>
          <p:nvPr/>
        </p:nvGrpSpPr>
        <p:grpSpPr bwMode="auto">
          <a:xfrm>
            <a:off x="8242300" y="3990975"/>
            <a:ext cx="501650" cy="233362"/>
            <a:chOff x="3600" y="219"/>
            <a:chExt cx="360" cy="175"/>
          </a:xfrm>
        </p:grpSpPr>
        <p:sp>
          <p:nvSpPr>
            <p:cNvPr id="266390" name="Oval 16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91" name="Line 16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92" name="Line 16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93" name="Rectangle 17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>
                <a:latin typeface="Times New Roman" charset="0"/>
              </a:endParaRPr>
            </a:p>
          </p:txBody>
        </p:sp>
        <p:sp>
          <p:nvSpPr>
            <p:cNvPr id="266394" name="Oval 17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6395" name="Group 17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66400" name="Line 1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01" name="Line 1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02" name="Line 1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6396" name="Group 17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66397" name="Line 17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98" name="Line 17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99" name="Line 17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66296" name="Group 180"/>
          <p:cNvGrpSpPr>
            <a:grpSpLocks/>
          </p:cNvGrpSpPr>
          <p:nvPr/>
        </p:nvGrpSpPr>
        <p:grpSpPr bwMode="auto">
          <a:xfrm>
            <a:off x="7908925" y="4575175"/>
            <a:ext cx="501650" cy="234950"/>
            <a:chOff x="3600" y="219"/>
            <a:chExt cx="360" cy="175"/>
          </a:xfrm>
        </p:grpSpPr>
        <p:sp>
          <p:nvSpPr>
            <p:cNvPr id="266377" name="Oval 18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78" name="Line 18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79" name="Line 18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80" name="Rectangle 18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>
                <a:latin typeface="Times New Roman" charset="0"/>
              </a:endParaRPr>
            </a:p>
          </p:txBody>
        </p:sp>
        <p:sp>
          <p:nvSpPr>
            <p:cNvPr id="266381" name="Oval 18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6382" name="Group 18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66387" name="Line 18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88" name="Line 18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89" name="Line 18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6383" name="Group 19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66384" name="Line 19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85" name="Line 19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86" name="Line 19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66297" name="Group 194"/>
          <p:cNvGrpSpPr>
            <a:grpSpLocks/>
          </p:cNvGrpSpPr>
          <p:nvPr/>
        </p:nvGrpSpPr>
        <p:grpSpPr bwMode="auto">
          <a:xfrm>
            <a:off x="7299325" y="5064125"/>
            <a:ext cx="500062" cy="233362"/>
            <a:chOff x="3600" y="219"/>
            <a:chExt cx="360" cy="175"/>
          </a:xfrm>
        </p:grpSpPr>
        <p:sp>
          <p:nvSpPr>
            <p:cNvPr id="266364" name="Oval 19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65" name="Line 19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66" name="Line 19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67" name="Rectangle 19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>
                <a:latin typeface="Times New Roman" charset="0"/>
              </a:endParaRPr>
            </a:p>
          </p:txBody>
        </p:sp>
        <p:sp>
          <p:nvSpPr>
            <p:cNvPr id="266368" name="Oval 19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6369" name="Group 20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66374" name="Line 20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75" name="Line 20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76" name="Line 20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6370" name="Group 20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66371" name="Line 20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72" name="Line 20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73" name="Line 20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66298" name="Group 208"/>
          <p:cNvGrpSpPr>
            <a:grpSpLocks/>
          </p:cNvGrpSpPr>
          <p:nvPr/>
        </p:nvGrpSpPr>
        <p:grpSpPr bwMode="auto">
          <a:xfrm>
            <a:off x="6496050" y="4687887"/>
            <a:ext cx="501650" cy="233363"/>
            <a:chOff x="3600" y="219"/>
            <a:chExt cx="360" cy="175"/>
          </a:xfrm>
        </p:grpSpPr>
        <p:sp>
          <p:nvSpPr>
            <p:cNvPr id="266351" name="Oval 20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52" name="Line 21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53" name="Line 21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54" name="Rectangle 21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>
                <a:latin typeface="Times New Roman" charset="0"/>
              </a:endParaRPr>
            </a:p>
          </p:txBody>
        </p:sp>
        <p:sp>
          <p:nvSpPr>
            <p:cNvPr id="266355" name="Oval 21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6356" name="Group 21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66361" name="Line 21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62" name="Line 21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63" name="Line 21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6357" name="Group 21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66358" name="Line 21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59" name="Line 22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60" name="Line 22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66299" name="Line 222"/>
          <p:cNvSpPr>
            <a:spLocks noChangeShapeType="1"/>
          </p:cNvSpPr>
          <p:nvPr/>
        </p:nvSpPr>
        <p:spPr bwMode="auto">
          <a:xfrm flipV="1">
            <a:off x="6751637" y="4900612"/>
            <a:ext cx="1588" cy="249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6300" name="Group 223"/>
          <p:cNvGrpSpPr>
            <a:grpSpLocks/>
          </p:cNvGrpSpPr>
          <p:nvPr/>
        </p:nvGrpSpPr>
        <p:grpSpPr bwMode="auto">
          <a:xfrm>
            <a:off x="5205412" y="2235200"/>
            <a:ext cx="814388" cy="854075"/>
            <a:chOff x="4180" y="744"/>
            <a:chExt cx="513" cy="538"/>
          </a:xfrm>
        </p:grpSpPr>
        <p:sp>
          <p:nvSpPr>
            <p:cNvPr id="266344" name="Rectangle 224"/>
            <p:cNvSpPr>
              <a:spLocks noChangeArrowheads="1"/>
            </p:cNvSpPr>
            <p:nvPr/>
          </p:nvSpPr>
          <p:spPr bwMode="auto">
            <a:xfrm>
              <a:off x="4242" y="747"/>
              <a:ext cx="426" cy="4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45" name="Rectangle 225"/>
            <p:cNvSpPr>
              <a:spLocks noChangeArrowheads="1"/>
            </p:cNvSpPr>
            <p:nvPr/>
          </p:nvSpPr>
          <p:spPr bwMode="auto">
            <a:xfrm>
              <a:off x="4221" y="762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46" name="Rectangle 226"/>
            <p:cNvSpPr>
              <a:spLocks noChangeArrowheads="1"/>
            </p:cNvSpPr>
            <p:nvPr/>
          </p:nvSpPr>
          <p:spPr bwMode="auto">
            <a:xfrm>
              <a:off x="4224" y="873"/>
              <a:ext cx="42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47" name="Text Box 227"/>
            <p:cNvSpPr txBox="1">
              <a:spLocks noChangeArrowheads="1"/>
            </p:cNvSpPr>
            <p:nvPr/>
          </p:nvSpPr>
          <p:spPr bwMode="auto">
            <a:xfrm>
              <a:off x="4180" y="744"/>
              <a:ext cx="513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000" b="0" dirty="0">
                  <a:latin typeface="Comic Sans MS" charset="0"/>
                </a:rPr>
                <a:t>application</a:t>
              </a:r>
            </a:p>
            <a:p>
              <a:pPr algn="ctr"/>
              <a:r>
                <a:rPr lang="en-US" sz="1000" b="0" dirty="0">
                  <a:solidFill>
                    <a:schemeClr val="bg1"/>
                  </a:solidFill>
                  <a:latin typeface="Comic Sans MS" charset="0"/>
                </a:rPr>
                <a:t>transport</a:t>
              </a:r>
              <a:endParaRPr lang="en-US" sz="1000" b="0" dirty="0">
                <a:latin typeface="Comic Sans MS" charset="0"/>
              </a:endParaRPr>
            </a:p>
            <a:p>
              <a:pPr algn="ctr"/>
              <a:r>
                <a:rPr lang="en-US" sz="1000" b="0" dirty="0">
                  <a:latin typeface="Comic Sans MS" charset="0"/>
                </a:rPr>
                <a:t>network</a:t>
              </a:r>
            </a:p>
            <a:p>
              <a:pPr algn="ctr"/>
              <a:r>
                <a:rPr lang="en-US" sz="1000" b="0" dirty="0">
                  <a:latin typeface="Comic Sans MS" charset="0"/>
                </a:rPr>
                <a:t>data link</a:t>
              </a:r>
            </a:p>
            <a:p>
              <a:pPr algn="ctr"/>
              <a:r>
                <a:rPr lang="en-US" sz="1000" b="0" dirty="0">
                  <a:latin typeface="Comic Sans MS" charset="0"/>
                </a:rPr>
                <a:t>physical</a:t>
              </a:r>
              <a:endParaRPr lang="en-US" sz="2400" b="0" dirty="0">
                <a:latin typeface="Times New Roman" charset="0"/>
              </a:endParaRPr>
            </a:p>
          </p:txBody>
        </p:sp>
        <p:sp>
          <p:nvSpPr>
            <p:cNvPr id="266348" name="Line 228"/>
            <p:cNvSpPr>
              <a:spLocks noChangeShapeType="1"/>
            </p:cNvSpPr>
            <p:nvPr/>
          </p:nvSpPr>
          <p:spPr bwMode="auto">
            <a:xfrm>
              <a:off x="4221" y="97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49" name="Line 229"/>
            <p:cNvSpPr>
              <a:spLocks noChangeShapeType="1"/>
            </p:cNvSpPr>
            <p:nvPr/>
          </p:nvSpPr>
          <p:spPr bwMode="auto">
            <a:xfrm>
              <a:off x="4227" y="106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50" name="Line 230"/>
            <p:cNvSpPr>
              <a:spLocks noChangeShapeType="1"/>
            </p:cNvSpPr>
            <p:nvPr/>
          </p:nvSpPr>
          <p:spPr bwMode="auto">
            <a:xfrm>
              <a:off x="4227" y="1152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301" name="Group 231"/>
          <p:cNvGrpSpPr>
            <a:grpSpLocks/>
          </p:cNvGrpSpPr>
          <p:nvPr/>
        </p:nvGrpSpPr>
        <p:grpSpPr bwMode="auto">
          <a:xfrm>
            <a:off x="8329612" y="5121275"/>
            <a:ext cx="814388" cy="854075"/>
            <a:chOff x="4180" y="744"/>
            <a:chExt cx="513" cy="538"/>
          </a:xfrm>
        </p:grpSpPr>
        <p:sp>
          <p:nvSpPr>
            <p:cNvPr id="266337" name="Rectangle 232"/>
            <p:cNvSpPr>
              <a:spLocks noChangeArrowheads="1"/>
            </p:cNvSpPr>
            <p:nvPr/>
          </p:nvSpPr>
          <p:spPr bwMode="auto">
            <a:xfrm>
              <a:off x="4242" y="747"/>
              <a:ext cx="426" cy="4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38" name="Rectangle 233"/>
            <p:cNvSpPr>
              <a:spLocks noChangeArrowheads="1"/>
            </p:cNvSpPr>
            <p:nvPr/>
          </p:nvSpPr>
          <p:spPr bwMode="auto">
            <a:xfrm>
              <a:off x="4221" y="762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39" name="Rectangle 234"/>
            <p:cNvSpPr>
              <a:spLocks noChangeArrowheads="1"/>
            </p:cNvSpPr>
            <p:nvPr/>
          </p:nvSpPr>
          <p:spPr bwMode="auto">
            <a:xfrm>
              <a:off x="4224" y="873"/>
              <a:ext cx="42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40" name="Text Box 235"/>
            <p:cNvSpPr txBox="1">
              <a:spLocks noChangeArrowheads="1"/>
            </p:cNvSpPr>
            <p:nvPr/>
          </p:nvSpPr>
          <p:spPr bwMode="auto">
            <a:xfrm>
              <a:off x="4180" y="744"/>
              <a:ext cx="513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000" b="0" dirty="0">
                  <a:latin typeface="Comic Sans MS" charset="0"/>
                </a:rPr>
                <a:t>application</a:t>
              </a:r>
            </a:p>
            <a:p>
              <a:pPr algn="ctr"/>
              <a:r>
                <a:rPr lang="en-US" sz="1000" b="0" dirty="0">
                  <a:solidFill>
                    <a:schemeClr val="bg1"/>
                  </a:solidFill>
                  <a:latin typeface="Comic Sans MS" charset="0"/>
                </a:rPr>
                <a:t>transport</a:t>
              </a:r>
              <a:endParaRPr lang="en-US" sz="1000" b="0" dirty="0">
                <a:latin typeface="Comic Sans MS" charset="0"/>
              </a:endParaRPr>
            </a:p>
            <a:p>
              <a:pPr algn="ctr"/>
              <a:r>
                <a:rPr lang="en-US" sz="1000" b="0" dirty="0">
                  <a:latin typeface="Comic Sans MS" charset="0"/>
                </a:rPr>
                <a:t>network</a:t>
              </a:r>
            </a:p>
            <a:p>
              <a:pPr algn="ctr"/>
              <a:r>
                <a:rPr lang="en-US" sz="1000" b="0" dirty="0">
                  <a:latin typeface="Comic Sans MS" charset="0"/>
                </a:rPr>
                <a:t>data link</a:t>
              </a:r>
            </a:p>
            <a:p>
              <a:pPr algn="ctr"/>
              <a:r>
                <a:rPr lang="en-US" sz="1000" b="0" dirty="0">
                  <a:latin typeface="Comic Sans MS" charset="0"/>
                </a:rPr>
                <a:t>physical</a:t>
              </a:r>
              <a:endParaRPr lang="en-US" sz="2400" b="0" dirty="0">
                <a:latin typeface="Times New Roman" charset="0"/>
              </a:endParaRPr>
            </a:p>
          </p:txBody>
        </p:sp>
        <p:sp>
          <p:nvSpPr>
            <p:cNvPr id="266341" name="Line 236"/>
            <p:cNvSpPr>
              <a:spLocks noChangeShapeType="1"/>
            </p:cNvSpPr>
            <p:nvPr/>
          </p:nvSpPr>
          <p:spPr bwMode="auto">
            <a:xfrm>
              <a:off x="4221" y="97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42" name="Line 237"/>
            <p:cNvSpPr>
              <a:spLocks noChangeShapeType="1"/>
            </p:cNvSpPr>
            <p:nvPr/>
          </p:nvSpPr>
          <p:spPr bwMode="auto">
            <a:xfrm>
              <a:off x="4227" y="106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43" name="Line 238"/>
            <p:cNvSpPr>
              <a:spLocks noChangeShapeType="1"/>
            </p:cNvSpPr>
            <p:nvPr/>
          </p:nvSpPr>
          <p:spPr bwMode="auto">
            <a:xfrm>
              <a:off x="4227" y="1152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302" name="Group 239"/>
          <p:cNvGrpSpPr>
            <a:grpSpLocks/>
          </p:cNvGrpSpPr>
          <p:nvPr/>
        </p:nvGrpSpPr>
        <p:grpSpPr bwMode="auto">
          <a:xfrm>
            <a:off x="7667625" y="4240212"/>
            <a:ext cx="814387" cy="701675"/>
            <a:chOff x="2923" y="3345"/>
            <a:chExt cx="513" cy="442"/>
          </a:xfrm>
        </p:grpSpPr>
        <p:sp>
          <p:nvSpPr>
            <p:cNvPr id="266332" name="Rectangle 240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33" name="Rectangle 241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34" name="Text Box 242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endParaRPr lang="en-US" sz="1000" b="0" dirty="0">
                <a:latin typeface="Comic Sans MS" charset="0"/>
              </a:endParaRPr>
            </a:p>
            <a:p>
              <a:pPr algn="ctr"/>
              <a:r>
                <a:rPr lang="en-US" sz="1000" b="0" dirty="0">
                  <a:latin typeface="Comic Sans MS" charset="0"/>
                </a:rPr>
                <a:t>network</a:t>
              </a:r>
            </a:p>
            <a:p>
              <a:pPr algn="ctr"/>
              <a:r>
                <a:rPr lang="en-US" sz="1000" b="0" dirty="0">
                  <a:latin typeface="Comic Sans MS" charset="0"/>
                </a:rPr>
                <a:t>data link</a:t>
              </a:r>
            </a:p>
            <a:p>
              <a:pPr algn="ctr"/>
              <a:r>
                <a:rPr lang="en-US" sz="1000" b="0" dirty="0">
                  <a:latin typeface="Comic Sans MS" charset="0"/>
                </a:rPr>
                <a:t>physical</a:t>
              </a:r>
              <a:endParaRPr lang="en-US" sz="2400" b="0" dirty="0">
                <a:latin typeface="Times New Roman" charset="0"/>
              </a:endParaRPr>
            </a:p>
          </p:txBody>
        </p:sp>
        <p:sp>
          <p:nvSpPr>
            <p:cNvPr id="266335" name="Line 243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36" name="Line 244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303" name="Group 245"/>
          <p:cNvGrpSpPr>
            <a:grpSpLocks/>
          </p:cNvGrpSpPr>
          <p:nvPr/>
        </p:nvGrpSpPr>
        <p:grpSpPr bwMode="auto">
          <a:xfrm>
            <a:off x="8201025" y="3659187"/>
            <a:ext cx="814387" cy="701675"/>
            <a:chOff x="2923" y="3345"/>
            <a:chExt cx="513" cy="442"/>
          </a:xfrm>
        </p:grpSpPr>
        <p:sp>
          <p:nvSpPr>
            <p:cNvPr id="266327" name="Rectangle 246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28" name="Rectangle 247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29" name="Text Box 248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endParaRPr lang="en-US" sz="1000" b="0" dirty="0">
                <a:latin typeface="Comic Sans MS" charset="0"/>
              </a:endParaRPr>
            </a:p>
            <a:p>
              <a:pPr algn="ctr"/>
              <a:r>
                <a:rPr lang="en-US" sz="1000" b="0" dirty="0">
                  <a:latin typeface="Comic Sans MS" charset="0"/>
                </a:rPr>
                <a:t>network</a:t>
              </a:r>
            </a:p>
            <a:p>
              <a:pPr algn="ctr"/>
              <a:r>
                <a:rPr lang="en-US" sz="1000" b="0" dirty="0">
                  <a:latin typeface="Comic Sans MS" charset="0"/>
                </a:rPr>
                <a:t>data link</a:t>
              </a:r>
            </a:p>
            <a:p>
              <a:pPr algn="ctr"/>
              <a:r>
                <a:rPr lang="en-US" sz="1000" b="0" dirty="0">
                  <a:latin typeface="Comic Sans MS" charset="0"/>
                </a:rPr>
                <a:t>physical</a:t>
              </a:r>
              <a:endParaRPr lang="en-US" sz="2400" b="0" dirty="0">
                <a:latin typeface="Times New Roman" charset="0"/>
              </a:endParaRPr>
            </a:p>
          </p:txBody>
        </p:sp>
        <p:sp>
          <p:nvSpPr>
            <p:cNvPr id="266330" name="Line 249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31" name="Line 250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304" name="Group 251"/>
          <p:cNvGrpSpPr>
            <a:grpSpLocks/>
          </p:cNvGrpSpPr>
          <p:nvPr/>
        </p:nvGrpSpPr>
        <p:grpSpPr bwMode="auto">
          <a:xfrm>
            <a:off x="7315200" y="3354387"/>
            <a:ext cx="814387" cy="701675"/>
            <a:chOff x="2923" y="3345"/>
            <a:chExt cx="513" cy="442"/>
          </a:xfrm>
        </p:grpSpPr>
        <p:sp>
          <p:nvSpPr>
            <p:cNvPr id="266322" name="Rectangle 252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23" name="Rectangle 253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24" name="Text Box 254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endParaRPr lang="en-US" sz="1000" b="0" dirty="0">
                <a:latin typeface="Comic Sans MS" charset="0"/>
              </a:endParaRPr>
            </a:p>
            <a:p>
              <a:pPr algn="ctr"/>
              <a:r>
                <a:rPr lang="en-US" sz="1000" b="0" dirty="0">
                  <a:latin typeface="Comic Sans MS" charset="0"/>
                </a:rPr>
                <a:t>network</a:t>
              </a:r>
            </a:p>
            <a:p>
              <a:pPr algn="ctr"/>
              <a:r>
                <a:rPr lang="en-US" sz="1000" b="0" dirty="0">
                  <a:latin typeface="Comic Sans MS" charset="0"/>
                </a:rPr>
                <a:t>data link</a:t>
              </a:r>
            </a:p>
            <a:p>
              <a:pPr algn="ctr"/>
              <a:r>
                <a:rPr lang="en-US" sz="1000" b="0" dirty="0">
                  <a:latin typeface="Comic Sans MS" charset="0"/>
                </a:rPr>
                <a:t>physical</a:t>
              </a:r>
              <a:endParaRPr lang="en-US" sz="2400" b="0" dirty="0">
                <a:latin typeface="Times New Roman" charset="0"/>
              </a:endParaRPr>
            </a:p>
          </p:txBody>
        </p:sp>
        <p:sp>
          <p:nvSpPr>
            <p:cNvPr id="266325" name="Line 255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26" name="Line 256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305" name="Group 257"/>
          <p:cNvGrpSpPr>
            <a:grpSpLocks/>
          </p:cNvGrpSpPr>
          <p:nvPr/>
        </p:nvGrpSpPr>
        <p:grpSpPr bwMode="auto">
          <a:xfrm>
            <a:off x="7248525" y="2582862"/>
            <a:ext cx="814387" cy="701675"/>
            <a:chOff x="2923" y="3345"/>
            <a:chExt cx="513" cy="442"/>
          </a:xfrm>
        </p:grpSpPr>
        <p:sp>
          <p:nvSpPr>
            <p:cNvPr id="266317" name="Rectangle 258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18" name="Rectangle 259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19" name="Text Box 260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endParaRPr lang="en-US" sz="1000" b="0" dirty="0">
                <a:latin typeface="Comic Sans MS" charset="0"/>
              </a:endParaRPr>
            </a:p>
            <a:p>
              <a:pPr algn="ctr"/>
              <a:r>
                <a:rPr lang="en-US" sz="1000" b="0" dirty="0">
                  <a:latin typeface="Comic Sans MS" charset="0"/>
                </a:rPr>
                <a:t>network</a:t>
              </a:r>
            </a:p>
            <a:p>
              <a:pPr algn="ctr"/>
              <a:r>
                <a:rPr lang="en-US" sz="1000" b="0" dirty="0">
                  <a:latin typeface="Comic Sans MS" charset="0"/>
                </a:rPr>
                <a:t>data link</a:t>
              </a:r>
            </a:p>
            <a:p>
              <a:pPr algn="ctr"/>
              <a:r>
                <a:rPr lang="en-US" sz="1000" b="0" dirty="0">
                  <a:latin typeface="Comic Sans MS" charset="0"/>
                </a:rPr>
                <a:t>physical</a:t>
              </a:r>
              <a:endParaRPr lang="en-US" sz="2400" b="0" dirty="0">
                <a:latin typeface="Times New Roman" charset="0"/>
              </a:endParaRPr>
            </a:p>
          </p:txBody>
        </p:sp>
        <p:sp>
          <p:nvSpPr>
            <p:cNvPr id="266320" name="Line 261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21" name="Line 262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306" name="Group 263"/>
          <p:cNvGrpSpPr>
            <a:grpSpLocks/>
          </p:cNvGrpSpPr>
          <p:nvPr/>
        </p:nvGrpSpPr>
        <p:grpSpPr bwMode="auto">
          <a:xfrm>
            <a:off x="6315075" y="2868612"/>
            <a:ext cx="814387" cy="701675"/>
            <a:chOff x="2923" y="3345"/>
            <a:chExt cx="513" cy="442"/>
          </a:xfrm>
        </p:grpSpPr>
        <p:sp>
          <p:nvSpPr>
            <p:cNvPr id="266312" name="Rectangle 264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13" name="Rectangle 265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14" name="Text Box 266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endParaRPr lang="en-US" sz="1000" b="0" dirty="0">
                <a:latin typeface="Comic Sans MS" charset="0"/>
              </a:endParaRPr>
            </a:p>
            <a:p>
              <a:pPr algn="ctr"/>
              <a:r>
                <a:rPr lang="en-US" sz="1000" b="0" dirty="0">
                  <a:latin typeface="Comic Sans MS" charset="0"/>
                </a:rPr>
                <a:t>network</a:t>
              </a:r>
            </a:p>
            <a:p>
              <a:pPr algn="ctr"/>
              <a:r>
                <a:rPr lang="en-US" sz="1000" b="0" dirty="0">
                  <a:latin typeface="Comic Sans MS" charset="0"/>
                </a:rPr>
                <a:t>data link</a:t>
              </a:r>
            </a:p>
            <a:p>
              <a:pPr algn="ctr"/>
              <a:r>
                <a:rPr lang="en-US" sz="1000" b="0" dirty="0">
                  <a:latin typeface="Comic Sans MS" charset="0"/>
                </a:rPr>
                <a:t>physical</a:t>
              </a:r>
              <a:endParaRPr lang="en-US" sz="2400" b="0" dirty="0">
                <a:latin typeface="Times New Roman" charset="0"/>
              </a:endParaRPr>
            </a:p>
          </p:txBody>
        </p:sp>
        <p:sp>
          <p:nvSpPr>
            <p:cNvPr id="266315" name="Line 267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16" name="Line 268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307" name="Group 269"/>
          <p:cNvGrpSpPr>
            <a:grpSpLocks/>
          </p:cNvGrpSpPr>
          <p:nvPr/>
        </p:nvGrpSpPr>
        <p:grpSpPr bwMode="auto">
          <a:xfrm rot="2937887">
            <a:off x="5260975" y="3687762"/>
            <a:ext cx="3781425" cy="434975"/>
            <a:chOff x="2937" y="3579"/>
            <a:chExt cx="2382" cy="274"/>
          </a:xfrm>
        </p:grpSpPr>
        <p:sp>
          <p:nvSpPr>
            <p:cNvPr id="266308" name="Rectangle 270"/>
            <p:cNvSpPr>
              <a:spLocks noChangeArrowheads="1"/>
            </p:cNvSpPr>
            <p:nvPr/>
          </p:nvSpPr>
          <p:spPr bwMode="auto">
            <a:xfrm>
              <a:off x="3168" y="3630"/>
              <a:ext cx="1920" cy="1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09" name="Text Box 271"/>
            <p:cNvSpPr txBox="1">
              <a:spLocks noChangeArrowheads="1"/>
            </p:cNvSpPr>
            <p:nvPr/>
          </p:nvSpPr>
          <p:spPr bwMode="auto">
            <a:xfrm>
              <a:off x="3340" y="3619"/>
              <a:ext cx="161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bg1"/>
                  </a:solidFill>
                  <a:latin typeface="Comic Sans MS" charset="0"/>
                </a:rPr>
                <a:t>logical end-end transport</a:t>
              </a:r>
              <a:endParaRPr lang="en-US" sz="1600" b="0" dirty="0">
                <a:latin typeface="Comic Sans MS" charset="0"/>
              </a:endParaRPr>
            </a:p>
          </p:txBody>
        </p:sp>
        <p:sp>
          <p:nvSpPr>
            <p:cNvPr id="266310" name="Freeform 272"/>
            <p:cNvSpPr>
              <a:spLocks/>
            </p:cNvSpPr>
            <p:nvPr/>
          </p:nvSpPr>
          <p:spPr bwMode="auto">
            <a:xfrm>
              <a:off x="2937" y="357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"/>
                <a:gd name="T13" fmla="*/ 0 h 264"/>
                <a:gd name="T14" fmla="*/ 282 w 282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11" name="Freeform 273"/>
            <p:cNvSpPr>
              <a:spLocks/>
            </p:cNvSpPr>
            <p:nvPr/>
          </p:nvSpPr>
          <p:spPr bwMode="auto">
            <a:xfrm flipH="1">
              <a:off x="5037" y="358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"/>
                <a:gd name="T13" fmla="*/ 0 h 264"/>
                <a:gd name="T14" fmla="*/ 282 w 282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59467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79" grpId="0" build="p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45706</TotalTime>
  <Words>3259</Words>
  <Application>Microsoft Macintosh PowerPoint</Application>
  <PresentationFormat>On-screen Show (4:3)</PresentationFormat>
  <Paragraphs>879</Paragraphs>
  <Slides>75</Slides>
  <Notes>38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75</vt:i4>
      </vt:variant>
    </vt:vector>
  </HeadingPairs>
  <TitlesOfParts>
    <vt:vector size="78" baseType="lpstr">
      <vt:lpstr>Network</vt:lpstr>
      <vt:lpstr>Clip</vt:lpstr>
      <vt:lpstr>Equation</vt:lpstr>
      <vt:lpstr>TCP: Parameterization</vt:lpstr>
      <vt:lpstr>Announcements:</vt:lpstr>
      <vt:lpstr>PowerPoint Presentation</vt:lpstr>
      <vt:lpstr>Role of Transport Layer</vt:lpstr>
      <vt:lpstr>Role of Transport Layer</vt:lpstr>
      <vt:lpstr>Role of Transport Layer</vt:lpstr>
      <vt:lpstr>What Problems Should Be Solved Here?</vt:lpstr>
      <vt:lpstr>What Is Needed to Address These?</vt:lpstr>
      <vt:lpstr>Logical View of Transport Protocols</vt:lpstr>
      <vt:lpstr>TCP Provides </vt:lpstr>
      <vt:lpstr>Transmission Control Protocol (TCP)</vt:lpstr>
      <vt:lpstr>Basic Components of Reliability</vt:lpstr>
      <vt:lpstr>Other TCP Design Decisions</vt:lpstr>
      <vt:lpstr>TCP Header</vt:lpstr>
      <vt:lpstr>TCP Header</vt:lpstr>
      <vt:lpstr>Normal Pattern</vt:lpstr>
      <vt:lpstr>Sliding Window Summary</vt:lpstr>
      <vt:lpstr>TCP Header: What’s left?</vt:lpstr>
      <vt:lpstr>TCP Header: What’s left?</vt:lpstr>
      <vt:lpstr>TCP Header: What’s left?</vt:lpstr>
      <vt:lpstr>TCP Connection Establishment and Initial Sequence Numbers</vt:lpstr>
      <vt:lpstr>Initial Sequence Number (ISN)</vt:lpstr>
      <vt:lpstr>Establishing a TCP Connection</vt:lpstr>
      <vt:lpstr>TCP Header</vt:lpstr>
      <vt:lpstr>Step 1: A’s Initial SYN Packet</vt:lpstr>
      <vt:lpstr>Step 2: B’s SYN-ACK Packet</vt:lpstr>
      <vt:lpstr>Step 3: A’s ACK of the SYN-ACK</vt:lpstr>
      <vt:lpstr>Timing Diagram: 3-Way Handshaking</vt:lpstr>
      <vt:lpstr>Normal Termination, One Side At A Time</vt:lpstr>
      <vt:lpstr>Normal Termination, Both Together</vt:lpstr>
      <vt:lpstr>Abrupt Termination</vt:lpstr>
      <vt:lpstr>TCP State Transitions</vt:lpstr>
      <vt:lpstr>Reliability: TCP Retransmission</vt:lpstr>
      <vt:lpstr>Timeouts and Retransmissions</vt:lpstr>
      <vt:lpstr>Setting the Timeout Value</vt:lpstr>
      <vt:lpstr>RTT Estimation</vt:lpstr>
      <vt:lpstr>Exponential Averaging Example</vt:lpstr>
      <vt:lpstr>Problem: Ambiguous Measurements</vt:lpstr>
      <vt:lpstr>Pressing Questions?</vt:lpstr>
      <vt:lpstr>Karn/Partridge Algorithm</vt:lpstr>
      <vt:lpstr>Karn/Partridge: Well behaved connection</vt:lpstr>
      <vt:lpstr>Jacobson/Karels Algorithm</vt:lpstr>
      <vt:lpstr>With Jacobson/Karels</vt:lpstr>
      <vt:lpstr>This is all very interesting, but…..</vt:lpstr>
      <vt:lpstr>Loss with cumulative ACKs</vt:lpstr>
      <vt:lpstr>Loss with cumulative ACKs</vt:lpstr>
      <vt:lpstr>PowerPoint Presentation</vt:lpstr>
      <vt:lpstr>Statistical Multiplexing  Congestion</vt:lpstr>
      <vt:lpstr>Congestion is Harmful</vt:lpstr>
      <vt:lpstr>A few design considerations</vt:lpstr>
      <vt:lpstr>TCP’s approach</vt:lpstr>
      <vt:lpstr>Three Issues to Consider</vt:lpstr>
      <vt:lpstr>Abstract View</vt:lpstr>
      <vt:lpstr>Discovering available bandwidth</vt:lpstr>
      <vt:lpstr>Adjusting to variations in bandwidth</vt:lpstr>
      <vt:lpstr>Multiple flows and sharing bandwidth</vt:lpstr>
      <vt:lpstr>Possible Approaches</vt:lpstr>
      <vt:lpstr>Possible Approaches</vt:lpstr>
      <vt:lpstr>Possible Approaches</vt:lpstr>
      <vt:lpstr>Possible Approaches</vt:lpstr>
      <vt:lpstr>Possible Approaches</vt:lpstr>
      <vt:lpstr>TCP’s Approach in a Nutshell</vt:lpstr>
      <vt:lpstr>All These Windows…</vt:lpstr>
      <vt:lpstr>Note</vt:lpstr>
      <vt:lpstr>Two Basic Questions</vt:lpstr>
      <vt:lpstr>Detecting Congestion</vt:lpstr>
      <vt:lpstr>Not All Losses the Same</vt:lpstr>
      <vt:lpstr>Rate Adjustment</vt:lpstr>
      <vt:lpstr>Bandwidth Discovery with Slow Start</vt:lpstr>
      <vt:lpstr>“Slow Start” Phase</vt:lpstr>
      <vt:lpstr>Slow Start in Action</vt:lpstr>
      <vt:lpstr>Slow Start in Action</vt:lpstr>
      <vt:lpstr>Adjusting to Varying Bandwidth</vt:lpstr>
      <vt:lpstr>AIMD</vt:lpstr>
      <vt:lpstr>Leads to the TCP “Sawtooth”</vt:lpstr>
    </vt:vector>
  </TitlesOfParts>
  <Company>ICSI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 122: Computer Networks</dc:title>
  <cp:lastModifiedBy>Alefiya Hussain</cp:lastModifiedBy>
  <cp:revision>2077</cp:revision>
  <cp:lastPrinted>2013-09-23T20:04:51Z</cp:lastPrinted>
  <dcterms:created xsi:type="dcterms:W3CDTF">2010-08-30T13:51:03Z</dcterms:created>
  <dcterms:modified xsi:type="dcterms:W3CDTF">2016-04-13T04:37:29Z</dcterms:modified>
</cp:coreProperties>
</file>