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338" r:id="rId3"/>
    <p:sldId id="307" r:id="rId4"/>
    <p:sldId id="476" r:id="rId5"/>
    <p:sldId id="494" r:id="rId6"/>
    <p:sldId id="495" r:id="rId7"/>
    <p:sldId id="496" r:id="rId8"/>
    <p:sldId id="497" r:id="rId9"/>
    <p:sldId id="498" r:id="rId10"/>
    <p:sldId id="499" r:id="rId11"/>
    <p:sldId id="500" r:id="rId12"/>
    <p:sldId id="501" r:id="rId13"/>
    <p:sldId id="502" r:id="rId14"/>
    <p:sldId id="503" r:id="rId15"/>
    <p:sldId id="504" r:id="rId16"/>
    <p:sldId id="505" r:id="rId17"/>
    <p:sldId id="506" r:id="rId18"/>
    <p:sldId id="507" r:id="rId19"/>
    <p:sldId id="508" r:id="rId20"/>
    <p:sldId id="509" r:id="rId21"/>
    <p:sldId id="510" r:id="rId22"/>
    <p:sldId id="511" r:id="rId23"/>
    <p:sldId id="513" r:id="rId24"/>
    <p:sldId id="512" r:id="rId25"/>
    <p:sldId id="515" r:id="rId26"/>
    <p:sldId id="516" r:id="rId27"/>
    <p:sldId id="426" r:id="rId28"/>
    <p:sldId id="3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245" autoAdjust="0"/>
  </p:normalViewPr>
  <p:slideViewPr>
    <p:cSldViewPr snapToGrid="0">
      <p:cViewPr varScale="1">
        <p:scale>
          <a:sx n="70" d="100"/>
          <a:sy n="70" d="100"/>
        </p:scale>
        <p:origin x="2016" y="78"/>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6A13F-C6AB-4F92-BB73-607A6D24BBA7}" type="datetimeFigureOut">
              <a:rPr lang="en-US" smtClean="0"/>
              <a:t>10/2/2023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AE9BD-FC6E-4B1C-A8C6-D7EA62103FDE}" type="slidenum">
              <a:rPr lang="en-US" smtClean="0"/>
              <a:t>‹#›</a:t>
            </a:fld>
            <a:endParaRPr lang="en-US"/>
          </a:p>
        </p:txBody>
      </p:sp>
    </p:spTree>
    <p:extLst>
      <p:ext uri="{BB962C8B-B14F-4D97-AF65-F5344CB8AC3E}">
        <p14:creationId xmlns:p14="http://schemas.microsoft.com/office/powerpoint/2010/main" val="4252326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1ACCC6-81DF-4B0D-A703-E7BC361CF403}"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338196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FAE9BD-FC6E-4B1C-A8C6-D7EA62103FDE}" type="slidenum">
              <a:rPr lang="en-US" smtClean="0"/>
              <a:t>10</a:t>
            </a:fld>
            <a:endParaRPr lang="en-US"/>
          </a:p>
        </p:txBody>
      </p:sp>
    </p:spTree>
    <p:extLst>
      <p:ext uri="{BB962C8B-B14F-4D97-AF65-F5344CB8AC3E}">
        <p14:creationId xmlns:p14="http://schemas.microsoft.com/office/powerpoint/2010/main" val="3514645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FAE9BD-FC6E-4B1C-A8C6-D7EA62103FDE}" type="slidenum">
              <a:rPr lang="en-US" smtClean="0"/>
              <a:t>11</a:t>
            </a:fld>
            <a:endParaRPr lang="en-US"/>
          </a:p>
        </p:txBody>
      </p:sp>
    </p:spTree>
    <p:extLst>
      <p:ext uri="{BB962C8B-B14F-4D97-AF65-F5344CB8AC3E}">
        <p14:creationId xmlns:p14="http://schemas.microsoft.com/office/powerpoint/2010/main" val="2925017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err="1">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FAE9BD-FC6E-4B1C-A8C6-D7EA62103FDE}" type="slidenum">
              <a:rPr lang="en-US" smtClean="0"/>
              <a:t>12</a:t>
            </a:fld>
            <a:endParaRPr lang="en-US"/>
          </a:p>
        </p:txBody>
      </p:sp>
    </p:spTree>
    <p:extLst>
      <p:ext uri="{BB962C8B-B14F-4D97-AF65-F5344CB8AC3E}">
        <p14:creationId xmlns:p14="http://schemas.microsoft.com/office/powerpoint/2010/main" val="3639245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FAE9BD-FC6E-4B1C-A8C6-D7EA62103FDE}" type="slidenum">
              <a:rPr lang="en-US" smtClean="0"/>
              <a:t>13</a:t>
            </a:fld>
            <a:endParaRPr lang="en-US"/>
          </a:p>
        </p:txBody>
      </p:sp>
    </p:spTree>
    <p:extLst>
      <p:ext uri="{BB962C8B-B14F-4D97-AF65-F5344CB8AC3E}">
        <p14:creationId xmlns:p14="http://schemas.microsoft.com/office/powerpoint/2010/main" val="1936720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err="1">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FAE9BD-FC6E-4B1C-A8C6-D7EA62103FDE}" type="slidenum">
              <a:rPr lang="en-US" smtClean="0"/>
              <a:t>14</a:t>
            </a:fld>
            <a:endParaRPr lang="en-US"/>
          </a:p>
        </p:txBody>
      </p:sp>
    </p:spTree>
    <p:extLst>
      <p:ext uri="{BB962C8B-B14F-4D97-AF65-F5344CB8AC3E}">
        <p14:creationId xmlns:p14="http://schemas.microsoft.com/office/powerpoint/2010/main" val="3836381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FAE9BD-FC6E-4B1C-A8C6-D7EA62103FDE}" type="slidenum">
              <a:rPr lang="en-US" smtClean="0"/>
              <a:t>15</a:t>
            </a:fld>
            <a:endParaRPr lang="en-US"/>
          </a:p>
        </p:txBody>
      </p:sp>
    </p:spTree>
    <p:extLst>
      <p:ext uri="{BB962C8B-B14F-4D97-AF65-F5344CB8AC3E}">
        <p14:creationId xmlns:p14="http://schemas.microsoft.com/office/powerpoint/2010/main" val="4238859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FAE9BD-FC6E-4B1C-A8C6-D7EA62103FDE}" type="slidenum">
              <a:rPr lang="en-US" smtClean="0"/>
              <a:t>16</a:t>
            </a:fld>
            <a:endParaRPr lang="en-US"/>
          </a:p>
        </p:txBody>
      </p:sp>
    </p:spTree>
    <p:extLst>
      <p:ext uri="{BB962C8B-B14F-4D97-AF65-F5344CB8AC3E}">
        <p14:creationId xmlns:p14="http://schemas.microsoft.com/office/powerpoint/2010/main" val="243149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FAE9BD-FC6E-4B1C-A8C6-D7EA62103FDE}" type="slidenum">
              <a:rPr lang="en-US" smtClean="0"/>
              <a:t>17</a:t>
            </a:fld>
            <a:endParaRPr lang="en-US"/>
          </a:p>
        </p:txBody>
      </p:sp>
    </p:spTree>
    <p:extLst>
      <p:ext uri="{BB962C8B-B14F-4D97-AF65-F5344CB8AC3E}">
        <p14:creationId xmlns:p14="http://schemas.microsoft.com/office/powerpoint/2010/main" val="1613077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FAE9BD-FC6E-4B1C-A8C6-D7EA62103FDE}" type="slidenum">
              <a:rPr lang="en-US" smtClean="0"/>
              <a:t>18</a:t>
            </a:fld>
            <a:endParaRPr lang="en-US"/>
          </a:p>
        </p:txBody>
      </p:sp>
    </p:spTree>
    <p:extLst>
      <p:ext uri="{BB962C8B-B14F-4D97-AF65-F5344CB8AC3E}">
        <p14:creationId xmlns:p14="http://schemas.microsoft.com/office/powerpoint/2010/main" val="1469421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1"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FAE9BD-FC6E-4B1C-A8C6-D7EA62103FDE}" type="slidenum">
              <a:rPr lang="en-US" smtClean="0"/>
              <a:t>19</a:t>
            </a:fld>
            <a:endParaRPr lang="en-US"/>
          </a:p>
        </p:txBody>
      </p:sp>
    </p:spTree>
    <p:extLst>
      <p:ext uri="{BB962C8B-B14F-4D97-AF65-F5344CB8AC3E}">
        <p14:creationId xmlns:p14="http://schemas.microsoft.com/office/powerpoint/2010/main" val="221473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FAE9BD-FC6E-4B1C-A8C6-D7EA62103FDE}" type="slidenum">
              <a:rPr lang="en-US" smtClean="0"/>
              <a:t>2</a:t>
            </a:fld>
            <a:endParaRPr lang="en-US"/>
          </a:p>
        </p:txBody>
      </p:sp>
    </p:spTree>
    <p:extLst>
      <p:ext uri="{BB962C8B-B14F-4D97-AF65-F5344CB8AC3E}">
        <p14:creationId xmlns:p14="http://schemas.microsoft.com/office/powerpoint/2010/main" val="1384296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FAE9BD-FC6E-4B1C-A8C6-D7EA62103FDE}" type="slidenum">
              <a:rPr lang="en-US" smtClean="0"/>
              <a:t>20</a:t>
            </a:fld>
            <a:endParaRPr lang="en-US"/>
          </a:p>
        </p:txBody>
      </p:sp>
    </p:spTree>
    <p:extLst>
      <p:ext uri="{BB962C8B-B14F-4D97-AF65-F5344CB8AC3E}">
        <p14:creationId xmlns:p14="http://schemas.microsoft.com/office/powerpoint/2010/main" val="3676807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1"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FAE9BD-FC6E-4B1C-A8C6-D7EA62103FDE}" type="slidenum">
              <a:rPr lang="en-US" smtClean="0"/>
              <a:t>21</a:t>
            </a:fld>
            <a:endParaRPr lang="en-US"/>
          </a:p>
        </p:txBody>
      </p:sp>
    </p:spTree>
    <p:extLst>
      <p:ext uri="{BB962C8B-B14F-4D97-AF65-F5344CB8AC3E}">
        <p14:creationId xmlns:p14="http://schemas.microsoft.com/office/powerpoint/2010/main" val="3763117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FAE9BD-FC6E-4B1C-A8C6-D7EA62103FDE}" type="slidenum">
              <a:rPr lang="en-US" smtClean="0"/>
              <a:t>22</a:t>
            </a:fld>
            <a:endParaRPr lang="en-US"/>
          </a:p>
        </p:txBody>
      </p:sp>
    </p:spTree>
    <p:extLst>
      <p:ext uri="{BB962C8B-B14F-4D97-AF65-F5344CB8AC3E}">
        <p14:creationId xmlns:p14="http://schemas.microsoft.com/office/powerpoint/2010/main" val="1567952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1"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FAE9BD-FC6E-4B1C-A8C6-D7EA62103FDE}" type="slidenum">
              <a:rPr lang="en-US" smtClean="0"/>
              <a:t>23</a:t>
            </a:fld>
            <a:endParaRPr lang="en-US"/>
          </a:p>
        </p:txBody>
      </p:sp>
    </p:spTree>
    <p:extLst>
      <p:ext uri="{BB962C8B-B14F-4D97-AF65-F5344CB8AC3E}">
        <p14:creationId xmlns:p14="http://schemas.microsoft.com/office/powerpoint/2010/main" val="1593180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FAE9BD-FC6E-4B1C-A8C6-D7EA62103FDE}" type="slidenum">
              <a:rPr lang="en-US" smtClean="0"/>
              <a:t>24</a:t>
            </a:fld>
            <a:endParaRPr lang="en-US"/>
          </a:p>
        </p:txBody>
      </p:sp>
    </p:spTree>
    <p:extLst>
      <p:ext uri="{BB962C8B-B14F-4D97-AF65-F5344CB8AC3E}">
        <p14:creationId xmlns:p14="http://schemas.microsoft.com/office/powerpoint/2010/main" val="1912134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FAE9BD-FC6E-4B1C-A8C6-D7EA62103FDE}" type="slidenum">
              <a:rPr lang="en-US" smtClean="0"/>
              <a:t>25</a:t>
            </a:fld>
            <a:endParaRPr lang="en-US"/>
          </a:p>
        </p:txBody>
      </p:sp>
    </p:spTree>
    <p:extLst>
      <p:ext uri="{BB962C8B-B14F-4D97-AF65-F5344CB8AC3E}">
        <p14:creationId xmlns:p14="http://schemas.microsoft.com/office/powerpoint/2010/main" val="128083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FAE9BD-FC6E-4B1C-A8C6-D7EA62103F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741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FAE9BD-FC6E-4B1C-A8C6-D7EA62103FDE}" type="slidenum">
              <a:rPr lang="en-US" smtClean="0"/>
              <a:t>3</a:t>
            </a:fld>
            <a:endParaRPr lang="en-US"/>
          </a:p>
        </p:txBody>
      </p:sp>
    </p:spTree>
    <p:extLst>
      <p:ext uri="{BB962C8B-B14F-4D97-AF65-F5344CB8AC3E}">
        <p14:creationId xmlns:p14="http://schemas.microsoft.com/office/powerpoint/2010/main" val="2777898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FAE9BD-FC6E-4B1C-A8C6-D7EA62103FDE}" type="slidenum">
              <a:rPr lang="en-US" smtClean="0"/>
              <a:t>4</a:t>
            </a:fld>
            <a:endParaRPr lang="en-US"/>
          </a:p>
        </p:txBody>
      </p:sp>
    </p:spTree>
    <p:extLst>
      <p:ext uri="{BB962C8B-B14F-4D97-AF65-F5344CB8AC3E}">
        <p14:creationId xmlns:p14="http://schemas.microsoft.com/office/powerpoint/2010/main" val="1390582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FAE9BD-FC6E-4B1C-A8C6-D7EA62103FDE}" type="slidenum">
              <a:rPr lang="en-US" smtClean="0"/>
              <a:t>5</a:t>
            </a:fld>
            <a:endParaRPr lang="en-US"/>
          </a:p>
        </p:txBody>
      </p:sp>
    </p:spTree>
    <p:extLst>
      <p:ext uri="{BB962C8B-B14F-4D97-AF65-F5344CB8AC3E}">
        <p14:creationId xmlns:p14="http://schemas.microsoft.com/office/powerpoint/2010/main" val="1311539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FAE9BD-FC6E-4B1C-A8C6-D7EA62103FDE}" type="slidenum">
              <a:rPr lang="en-US" smtClean="0"/>
              <a:t>6</a:t>
            </a:fld>
            <a:endParaRPr lang="en-US"/>
          </a:p>
        </p:txBody>
      </p:sp>
    </p:spTree>
    <p:extLst>
      <p:ext uri="{BB962C8B-B14F-4D97-AF65-F5344CB8AC3E}">
        <p14:creationId xmlns:p14="http://schemas.microsoft.com/office/powerpoint/2010/main" val="205221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FAE9BD-FC6E-4B1C-A8C6-D7EA62103FDE}" type="slidenum">
              <a:rPr lang="en-US" smtClean="0"/>
              <a:t>7</a:t>
            </a:fld>
            <a:endParaRPr lang="en-US"/>
          </a:p>
        </p:txBody>
      </p:sp>
    </p:spTree>
    <p:extLst>
      <p:ext uri="{BB962C8B-B14F-4D97-AF65-F5344CB8AC3E}">
        <p14:creationId xmlns:p14="http://schemas.microsoft.com/office/powerpoint/2010/main" val="4093793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FAE9BD-FC6E-4B1C-A8C6-D7EA62103FDE}" type="slidenum">
              <a:rPr lang="en-US" smtClean="0"/>
              <a:t>8</a:t>
            </a:fld>
            <a:endParaRPr lang="en-US"/>
          </a:p>
        </p:txBody>
      </p:sp>
    </p:spTree>
    <p:extLst>
      <p:ext uri="{BB962C8B-B14F-4D97-AF65-F5344CB8AC3E}">
        <p14:creationId xmlns:p14="http://schemas.microsoft.com/office/powerpoint/2010/main" val="2798141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err="1">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FAE9BD-FC6E-4B1C-A8C6-D7EA62103FDE}" type="slidenum">
              <a:rPr lang="en-US" smtClean="0"/>
              <a:t>9</a:t>
            </a:fld>
            <a:endParaRPr lang="en-US"/>
          </a:p>
        </p:txBody>
      </p:sp>
    </p:spTree>
    <p:extLst>
      <p:ext uri="{BB962C8B-B14F-4D97-AF65-F5344CB8AC3E}">
        <p14:creationId xmlns:p14="http://schemas.microsoft.com/office/powerpoint/2010/main" val="2023687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7DC65-92C7-4746-876E-BAB09EE34D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95231D-43D5-4F40-82D5-87D0FF96D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68A468-8FFE-438E-BE8E-EE65A2C15085}"/>
              </a:ext>
            </a:extLst>
          </p:cNvPr>
          <p:cNvSpPr>
            <a:spLocks noGrp="1"/>
          </p:cNvSpPr>
          <p:nvPr>
            <p:ph type="dt" sz="half" idx="10"/>
          </p:nvPr>
        </p:nvSpPr>
        <p:spPr/>
        <p:txBody>
          <a:bodyPr/>
          <a:lstStyle/>
          <a:p>
            <a:fld id="{EE10C0FE-5214-477F-907B-436989F66500}" type="datetimeFigureOut">
              <a:rPr lang="en-US" smtClean="0"/>
              <a:t>10/2/2023</a:t>
            </a:fld>
            <a:endParaRPr lang="en-US"/>
          </a:p>
        </p:txBody>
      </p:sp>
      <p:sp>
        <p:nvSpPr>
          <p:cNvPr id="5" name="Footer Placeholder 4">
            <a:extLst>
              <a:ext uri="{FF2B5EF4-FFF2-40B4-BE49-F238E27FC236}">
                <a16:creationId xmlns:a16="http://schemas.microsoft.com/office/drawing/2014/main" id="{501BC80A-82CD-4E85-877D-01851F140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42B6E-0AB6-4DCE-89E4-8650CD082900}"/>
              </a:ext>
            </a:extLst>
          </p:cNvPr>
          <p:cNvSpPr>
            <a:spLocks noGrp="1"/>
          </p:cNvSpPr>
          <p:nvPr>
            <p:ph type="sldNum" sz="quarter" idx="12"/>
          </p:nvPr>
        </p:nvSpPr>
        <p:spPr/>
        <p:txBody>
          <a:bodyPr/>
          <a:lstStyle/>
          <a:p>
            <a:fld id="{E63E5132-5908-4215-9AF1-88FC2ECEB83D}" type="slidenum">
              <a:rPr lang="en-US" smtClean="0"/>
              <a:t>‹#›</a:t>
            </a:fld>
            <a:endParaRPr lang="en-US"/>
          </a:p>
        </p:txBody>
      </p:sp>
    </p:spTree>
    <p:extLst>
      <p:ext uri="{BB962C8B-B14F-4D97-AF65-F5344CB8AC3E}">
        <p14:creationId xmlns:p14="http://schemas.microsoft.com/office/powerpoint/2010/main" val="4211236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F2C4B-A53A-4FC3-AB32-E741D7F1EA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666005-EF0C-4EA7-8BDA-AABD9606B7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CC5CC3-FD9C-419E-9893-A3A815EA1B6E}"/>
              </a:ext>
            </a:extLst>
          </p:cNvPr>
          <p:cNvSpPr>
            <a:spLocks noGrp="1"/>
          </p:cNvSpPr>
          <p:nvPr>
            <p:ph type="dt" sz="half" idx="10"/>
          </p:nvPr>
        </p:nvSpPr>
        <p:spPr/>
        <p:txBody>
          <a:bodyPr/>
          <a:lstStyle/>
          <a:p>
            <a:fld id="{EE10C0FE-5214-477F-907B-436989F66500}" type="datetimeFigureOut">
              <a:rPr lang="en-US" smtClean="0"/>
              <a:t>10/2/2023</a:t>
            </a:fld>
            <a:endParaRPr lang="en-US"/>
          </a:p>
        </p:txBody>
      </p:sp>
      <p:sp>
        <p:nvSpPr>
          <p:cNvPr id="5" name="Footer Placeholder 4">
            <a:extLst>
              <a:ext uri="{FF2B5EF4-FFF2-40B4-BE49-F238E27FC236}">
                <a16:creationId xmlns:a16="http://schemas.microsoft.com/office/drawing/2014/main" id="{7C13AB4A-8720-4CE6-AF76-1C45EB7CD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C74EB-6941-4EA6-8718-DC387109ED63}"/>
              </a:ext>
            </a:extLst>
          </p:cNvPr>
          <p:cNvSpPr>
            <a:spLocks noGrp="1"/>
          </p:cNvSpPr>
          <p:nvPr>
            <p:ph type="sldNum" sz="quarter" idx="12"/>
          </p:nvPr>
        </p:nvSpPr>
        <p:spPr/>
        <p:txBody>
          <a:bodyPr/>
          <a:lstStyle/>
          <a:p>
            <a:fld id="{E63E5132-5908-4215-9AF1-88FC2ECEB83D}" type="slidenum">
              <a:rPr lang="en-US" smtClean="0"/>
              <a:t>‹#›</a:t>
            </a:fld>
            <a:endParaRPr lang="en-US"/>
          </a:p>
        </p:txBody>
      </p:sp>
    </p:spTree>
    <p:extLst>
      <p:ext uri="{BB962C8B-B14F-4D97-AF65-F5344CB8AC3E}">
        <p14:creationId xmlns:p14="http://schemas.microsoft.com/office/powerpoint/2010/main" val="2544979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1CF80F-03F8-496D-9AA9-D3BE143AAA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6E1519-17DC-4150-97CA-3626945F4EE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7F45E3-AB87-421C-AF4A-3F670C5EE67C}"/>
              </a:ext>
            </a:extLst>
          </p:cNvPr>
          <p:cNvSpPr>
            <a:spLocks noGrp="1"/>
          </p:cNvSpPr>
          <p:nvPr>
            <p:ph type="dt" sz="half" idx="10"/>
          </p:nvPr>
        </p:nvSpPr>
        <p:spPr/>
        <p:txBody>
          <a:bodyPr/>
          <a:lstStyle/>
          <a:p>
            <a:fld id="{EE10C0FE-5214-477F-907B-436989F66500}" type="datetimeFigureOut">
              <a:rPr lang="en-US" smtClean="0"/>
              <a:t>10/2/2023</a:t>
            </a:fld>
            <a:endParaRPr lang="en-US"/>
          </a:p>
        </p:txBody>
      </p:sp>
      <p:sp>
        <p:nvSpPr>
          <p:cNvPr id="5" name="Footer Placeholder 4">
            <a:extLst>
              <a:ext uri="{FF2B5EF4-FFF2-40B4-BE49-F238E27FC236}">
                <a16:creationId xmlns:a16="http://schemas.microsoft.com/office/drawing/2014/main" id="{A88304BD-8EDE-4960-847C-200014D47D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FB441-6B4D-4700-8970-B5E157C56EB1}"/>
              </a:ext>
            </a:extLst>
          </p:cNvPr>
          <p:cNvSpPr>
            <a:spLocks noGrp="1"/>
          </p:cNvSpPr>
          <p:nvPr>
            <p:ph type="sldNum" sz="quarter" idx="12"/>
          </p:nvPr>
        </p:nvSpPr>
        <p:spPr/>
        <p:txBody>
          <a:bodyPr/>
          <a:lstStyle/>
          <a:p>
            <a:fld id="{E63E5132-5908-4215-9AF1-88FC2ECEB83D}" type="slidenum">
              <a:rPr lang="en-US" smtClean="0"/>
              <a:t>‹#›</a:t>
            </a:fld>
            <a:endParaRPr lang="en-US"/>
          </a:p>
        </p:txBody>
      </p:sp>
    </p:spTree>
    <p:extLst>
      <p:ext uri="{BB962C8B-B14F-4D97-AF65-F5344CB8AC3E}">
        <p14:creationId xmlns:p14="http://schemas.microsoft.com/office/powerpoint/2010/main" val="2785850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11"/>
          <p:cNvPicPr>
            <a:picLocks noChangeAspect="1" noChangeArrowheads="1"/>
          </p:cNvPicPr>
          <p:nvPr userDrawn="1"/>
        </p:nvPicPr>
        <p:blipFill>
          <a:blip r:embed="rId2" cstate="print"/>
          <a:srcRect/>
          <a:stretch>
            <a:fillRect/>
          </a:stretch>
        </p:blipFill>
        <p:spPr bwMode="auto">
          <a:xfrm>
            <a:off x="1" y="2133600"/>
            <a:ext cx="12029017" cy="4724400"/>
          </a:xfrm>
          <a:prstGeom prst="rect">
            <a:avLst/>
          </a:prstGeom>
          <a:noFill/>
          <a:ln w="9525">
            <a:noFill/>
            <a:miter lim="800000"/>
            <a:headEnd/>
            <a:tailEnd/>
          </a:ln>
        </p:spPr>
      </p:pic>
      <p:pic>
        <p:nvPicPr>
          <p:cNvPr id="5" name="Picture 10"/>
          <p:cNvPicPr>
            <a:picLocks noChangeAspect="1" noChangeArrowheads="1"/>
          </p:cNvPicPr>
          <p:nvPr userDrawn="1"/>
        </p:nvPicPr>
        <p:blipFill>
          <a:blip r:embed="rId3" cstate="print"/>
          <a:srcRect/>
          <a:stretch>
            <a:fillRect/>
          </a:stretch>
        </p:blipFill>
        <p:spPr bwMode="auto">
          <a:xfrm>
            <a:off x="8432801" y="2362201"/>
            <a:ext cx="2527300" cy="1135063"/>
          </a:xfrm>
          <a:prstGeom prst="rect">
            <a:avLst/>
          </a:prstGeom>
          <a:noFill/>
          <a:ln w="9525">
            <a:noFill/>
            <a:miter lim="800000"/>
            <a:headEnd/>
            <a:tailEnd/>
          </a:ln>
        </p:spPr>
      </p:pic>
      <p:pic>
        <p:nvPicPr>
          <p:cNvPr id="6" name="Picture 12"/>
          <p:cNvPicPr>
            <a:picLocks noChangeAspect="1" noChangeArrowheads="1"/>
          </p:cNvPicPr>
          <p:nvPr userDrawn="1"/>
        </p:nvPicPr>
        <p:blipFill>
          <a:blip r:embed="rId4" cstate="print"/>
          <a:srcRect/>
          <a:stretch>
            <a:fillRect/>
          </a:stretch>
        </p:blipFill>
        <p:spPr bwMode="auto">
          <a:xfrm>
            <a:off x="914400" y="685800"/>
            <a:ext cx="10160000" cy="1595438"/>
          </a:xfrm>
          <a:prstGeom prst="rect">
            <a:avLst/>
          </a:prstGeom>
          <a:noFill/>
          <a:ln w="9525">
            <a:noFill/>
            <a:miter lim="800000"/>
            <a:headEnd/>
            <a:tailEnd/>
          </a:ln>
        </p:spPr>
      </p:pic>
      <p:sp>
        <p:nvSpPr>
          <p:cNvPr id="3" name="Subtitle 2"/>
          <p:cNvSpPr>
            <a:spLocks noGrp="1"/>
          </p:cNvSpPr>
          <p:nvPr>
            <p:ph type="subTitle" idx="1"/>
          </p:nvPr>
        </p:nvSpPr>
        <p:spPr>
          <a:xfrm>
            <a:off x="0" y="4191000"/>
            <a:ext cx="12192000" cy="1752600"/>
          </a:xfrm>
        </p:spPr>
        <p:txBody>
          <a:bodyPr>
            <a:normAutofit/>
          </a:bodyPr>
          <a:lstStyle>
            <a:lvl1pPr marL="0" indent="0" algn="ctr">
              <a:buNone/>
              <a:defRPr sz="3600" b="1">
                <a:solidFill>
                  <a:srgbClr val="89C55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35289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2" cstate="print"/>
          <a:srcRect/>
          <a:stretch>
            <a:fillRect/>
          </a:stretch>
        </p:blipFill>
        <p:spPr bwMode="auto">
          <a:xfrm>
            <a:off x="0" y="0"/>
            <a:ext cx="12192000" cy="2590800"/>
          </a:xfrm>
          <a:prstGeom prst="rect">
            <a:avLst/>
          </a:prstGeom>
          <a:noFill/>
          <a:ln w="9525">
            <a:noFill/>
            <a:miter lim="800000"/>
            <a:headEnd/>
            <a:tailEnd/>
          </a:ln>
        </p:spPr>
      </p:pic>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1"/>
          </p:nvPr>
        </p:nvSpPr>
        <p:spPr/>
        <p:txBody>
          <a:bodyPr/>
          <a:lstStyle>
            <a:lvl1pPr>
              <a:defRPr b="1" smtClean="0">
                <a:solidFill>
                  <a:srgbClr val="89C554"/>
                </a:solidFill>
              </a:defRPr>
            </a:lvl1pPr>
          </a:lstStyle>
          <a:p>
            <a:pPr>
              <a:defRPr/>
            </a:pPr>
            <a:fld id="{7D6880E0-DB7C-4367-BD96-983D32ECE138}" type="slidenum">
              <a:rPr lang="en-US"/>
              <a:pPr>
                <a:defRPr/>
              </a:pPr>
              <a:t>‹#›</a:t>
            </a:fld>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8504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Slide Number Placeholder 5"/>
          <p:cNvSpPr>
            <a:spLocks noGrp="1"/>
          </p:cNvSpPr>
          <p:nvPr>
            <p:ph type="sldNum" sz="quarter" idx="11"/>
          </p:nvPr>
        </p:nvSpPr>
        <p:spPr/>
        <p:txBody>
          <a:bodyPr/>
          <a:lstStyle>
            <a:lvl1pPr>
              <a:defRPr/>
            </a:lvl1pPr>
          </a:lstStyle>
          <a:p>
            <a:pPr>
              <a:defRPr/>
            </a:pPr>
            <a:fld id="{7DB3908B-14F5-41EF-A36C-24AB1A7E7DED}" type="slidenum">
              <a:rPr lang="en-US"/>
              <a:pPr>
                <a:defRPr/>
              </a:pPr>
              <a:t>‹#›</a:t>
            </a:fld>
            <a:endParaRPr lang="en-US" dirty="0"/>
          </a:p>
        </p:txBody>
      </p:sp>
    </p:spTree>
    <p:extLst>
      <p:ext uri="{BB962C8B-B14F-4D97-AF65-F5344CB8AC3E}">
        <p14:creationId xmlns:p14="http://schemas.microsoft.com/office/powerpoint/2010/main" val="222737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p:txBody>
          <a:bodyPr/>
          <a:lstStyle>
            <a:lvl1pPr>
              <a:defRPr/>
            </a:lvl1pPr>
          </a:lstStyle>
          <a:p>
            <a:pPr>
              <a:defRPr/>
            </a:pPr>
            <a:fld id="{53A278FE-E13B-4B31-97B5-F6BF3F8E2352}" type="slidenum">
              <a:rPr lang="en-US"/>
              <a:pPr>
                <a:defRPr/>
              </a:pPr>
              <a:t>‹#›</a:t>
            </a:fld>
            <a:endParaRPr lang="en-US" dirty="0"/>
          </a:p>
        </p:txBody>
      </p:sp>
    </p:spTree>
    <p:extLst>
      <p:ext uri="{BB962C8B-B14F-4D97-AF65-F5344CB8AC3E}">
        <p14:creationId xmlns:p14="http://schemas.microsoft.com/office/powerpoint/2010/main" val="798699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1"/>
          </p:nvPr>
        </p:nvSpPr>
        <p:spPr/>
        <p:txBody>
          <a:bodyPr/>
          <a:lstStyle>
            <a:lvl1pPr>
              <a:defRPr/>
            </a:lvl1pPr>
          </a:lstStyle>
          <a:p>
            <a:pPr>
              <a:defRPr/>
            </a:pPr>
            <a:fld id="{6851964B-6A63-49B6-9DA6-7620FE480CF8}" type="slidenum">
              <a:rPr lang="en-US"/>
              <a:pPr>
                <a:defRPr/>
              </a:pPr>
              <a:t>‹#›</a:t>
            </a:fld>
            <a:endParaRPr lang="en-US" dirty="0"/>
          </a:p>
        </p:txBody>
      </p:sp>
    </p:spTree>
    <p:extLst>
      <p:ext uri="{BB962C8B-B14F-4D97-AF65-F5344CB8AC3E}">
        <p14:creationId xmlns:p14="http://schemas.microsoft.com/office/powerpoint/2010/main" val="2326651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5"/>
          <p:cNvSpPr>
            <a:spLocks noGrp="1"/>
          </p:cNvSpPr>
          <p:nvPr>
            <p:ph type="sldNum" sz="quarter" idx="11"/>
          </p:nvPr>
        </p:nvSpPr>
        <p:spPr/>
        <p:txBody>
          <a:bodyPr/>
          <a:lstStyle>
            <a:lvl1pPr>
              <a:defRPr/>
            </a:lvl1pPr>
          </a:lstStyle>
          <a:p>
            <a:pPr>
              <a:defRPr/>
            </a:pPr>
            <a:fld id="{9C925261-3815-4D36-9000-26458C713108}" type="slidenum">
              <a:rPr lang="en-US"/>
              <a:pPr>
                <a:defRPr/>
              </a:pPr>
              <a:t>‹#›</a:t>
            </a:fld>
            <a:endParaRPr lang="en-US" dirty="0"/>
          </a:p>
        </p:txBody>
      </p:sp>
    </p:spTree>
    <p:extLst>
      <p:ext uri="{BB962C8B-B14F-4D97-AF65-F5344CB8AC3E}">
        <p14:creationId xmlns:p14="http://schemas.microsoft.com/office/powerpoint/2010/main" val="2035347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Data Structures and Algorithms in C++, Fourth Edition</a:t>
            </a:r>
          </a:p>
        </p:txBody>
      </p:sp>
      <p:sp>
        <p:nvSpPr>
          <p:cNvPr id="3" name="Slide Number Placeholder 5"/>
          <p:cNvSpPr>
            <a:spLocks noGrp="1"/>
          </p:cNvSpPr>
          <p:nvPr>
            <p:ph type="sldNum" sz="quarter" idx="11"/>
          </p:nvPr>
        </p:nvSpPr>
        <p:spPr/>
        <p:txBody>
          <a:bodyPr/>
          <a:lstStyle>
            <a:lvl1pPr>
              <a:defRPr/>
            </a:lvl1pPr>
          </a:lstStyle>
          <a:p>
            <a:pPr>
              <a:defRPr/>
            </a:pPr>
            <a:fld id="{4A41A4EB-C3D9-4088-8815-BF923DEF0435}" type="slidenum">
              <a:rPr lang="en-US"/>
              <a:pPr>
                <a:defRPr/>
              </a:pPr>
              <a:t>‹#›</a:t>
            </a:fld>
            <a:endParaRPr lang="en-US" dirty="0"/>
          </a:p>
        </p:txBody>
      </p:sp>
    </p:spTree>
    <p:extLst>
      <p:ext uri="{BB962C8B-B14F-4D97-AF65-F5344CB8AC3E}">
        <p14:creationId xmlns:p14="http://schemas.microsoft.com/office/powerpoint/2010/main" val="20580246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Data Structures and Algorithms in C++, Fourth Edition</a:t>
            </a:r>
          </a:p>
        </p:txBody>
      </p:sp>
      <p:sp>
        <p:nvSpPr>
          <p:cNvPr id="6" name="Slide Number Placeholder 5"/>
          <p:cNvSpPr>
            <a:spLocks noGrp="1"/>
          </p:cNvSpPr>
          <p:nvPr>
            <p:ph type="sldNum" sz="quarter" idx="11"/>
          </p:nvPr>
        </p:nvSpPr>
        <p:spPr/>
        <p:txBody>
          <a:bodyPr/>
          <a:lstStyle>
            <a:lvl1pPr>
              <a:defRPr/>
            </a:lvl1pPr>
          </a:lstStyle>
          <a:p>
            <a:pPr>
              <a:defRPr/>
            </a:pPr>
            <a:fld id="{5403ECDB-7636-46C9-98A0-6DAC52866D8B}" type="slidenum">
              <a:rPr lang="en-US"/>
              <a:pPr>
                <a:defRPr/>
              </a:pPr>
              <a:t>‹#›</a:t>
            </a:fld>
            <a:endParaRPr lang="en-US" dirty="0"/>
          </a:p>
        </p:txBody>
      </p:sp>
    </p:spTree>
    <p:extLst>
      <p:ext uri="{BB962C8B-B14F-4D97-AF65-F5344CB8AC3E}">
        <p14:creationId xmlns:p14="http://schemas.microsoft.com/office/powerpoint/2010/main" val="7551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004D1-72B5-4140-A466-67785D6056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FCF7AD-014B-4C69-B158-7A521168A47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19FEF-7936-4D29-99E2-E42D69C8A299}"/>
              </a:ext>
            </a:extLst>
          </p:cNvPr>
          <p:cNvSpPr>
            <a:spLocks noGrp="1"/>
          </p:cNvSpPr>
          <p:nvPr>
            <p:ph type="dt" sz="half" idx="10"/>
          </p:nvPr>
        </p:nvSpPr>
        <p:spPr/>
        <p:txBody>
          <a:bodyPr/>
          <a:lstStyle/>
          <a:p>
            <a:fld id="{EE10C0FE-5214-477F-907B-436989F66500}" type="datetimeFigureOut">
              <a:rPr lang="en-US" smtClean="0"/>
              <a:t>10/2/2023</a:t>
            </a:fld>
            <a:endParaRPr lang="en-US"/>
          </a:p>
        </p:txBody>
      </p:sp>
      <p:sp>
        <p:nvSpPr>
          <p:cNvPr id="5" name="Footer Placeholder 4">
            <a:extLst>
              <a:ext uri="{FF2B5EF4-FFF2-40B4-BE49-F238E27FC236}">
                <a16:creationId xmlns:a16="http://schemas.microsoft.com/office/drawing/2014/main" id="{1E75205D-4DF3-417D-8489-37AEA54CB6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835C8-2A62-4706-AB91-2322D606FDE4}"/>
              </a:ext>
            </a:extLst>
          </p:cNvPr>
          <p:cNvSpPr>
            <a:spLocks noGrp="1"/>
          </p:cNvSpPr>
          <p:nvPr>
            <p:ph type="sldNum" sz="quarter" idx="12"/>
          </p:nvPr>
        </p:nvSpPr>
        <p:spPr/>
        <p:txBody>
          <a:bodyPr/>
          <a:lstStyle/>
          <a:p>
            <a:fld id="{E63E5132-5908-4215-9AF1-88FC2ECEB83D}" type="slidenum">
              <a:rPr lang="en-US" smtClean="0"/>
              <a:t>‹#›</a:t>
            </a:fld>
            <a:endParaRPr lang="en-US"/>
          </a:p>
        </p:txBody>
      </p:sp>
    </p:spTree>
    <p:extLst>
      <p:ext uri="{BB962C8B-B14F-4D97-AF65-F5344CB8AC3E}">
        <p14:creationId xmlns:p14="http://schemas.microsoft.com/office/powerpoint/2010/main" val="1209850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Data Structures and Algorithms in C++, Fourth Edition</a:t>
            </a:r>
          </a:p>
        </p:txBody>
      </p:sp>
      <p:sp>
        <p:nvSpPr>
          <p:cNvPr id="6" name="Slide Number Placeholder 5"/>
          <p:cNvSpPr>
            <a:spLocks noGrp="1"/>
          </p:cNvSpPr>
          <p:nvPr>
            <p:ph type="sldNum" sz="quarter" idx="11"/>
          </p:nvPr>
        </p:nvSpPr>
        <p:spPr/>
        <p:txBody>
          <a:bodyPr/>
          <a:lstStyle>
            <a:lvl1pPr>
              <a:defRPr/>
            </a:lvl1pPr>
          </a:lstStyle>
          <a:p>
            <a:pPr>
              <a:defRPr/>
            </a:pPr>
            <a:fld id="{E84E3306-9EE6-445D-A524-41AEB839E605}" type="slidenum">
              <a:rPr lang="en-US"/>
              <a:pPr>
                <a:defRPr/>
              </a:pPr>
              <a:t>‹#›</a:t>
            </a:fld>
            <a:endParaRPr lang="en-US" dirty="0"/>
          </a:p>
        </p:txBody>
      </p:sp>
    </p:spTree>
    <p:extLst>
      <p:ext uri="{BB962C8B-B14F-4D97-AF65-F5344CB8AC3E}">
        <p14:creationId xmlns:p14="http://schemas.microsoft.com/office/powerpoint/2010/main" val="3557195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Data Structures and Algorithms in C++, Fourth Edition</a:t>
            </a:r>
          </a:p>
        </p:txBody>
      </p:sp>
      <p:sp>
        <p:nvSpPr>
          <p:cNvPr id="5" name="Slide Number Placeholder 5"/>
          <p:cNvSpPr>
            <a:spLocks noGrp="1"/>
          </p:cNvSpPr>
          <p:nvPr>
            <p:ph type="sldNum" sz="quarter" idx="11"/>
          </p:nvPr>
        </p:nvSpPr>
        <p:spPr/>
        <p:txBody>
          <a:bodyPr/>
          <a:lstStyle>
            <a:lvl1pPr>
              <a:defRPr/>
            </a:lvl1pPr>
          </a:lstStyle>
          <a:p>
            <a:pPr>
              <a:defRPr/>
            </a:pPr>
            <a:fld id="{2890BEEF-8711-4349-BCE5-D86EE2416C2B}" type="slidenum">
              <a:rPr lang="en-US"/>
              <a:pPr>
                <a:defRPr/>
              </a:pPr>
              <a:t>‹#›</a:t>
            </a:fld>
            <a:endParaRPr lang="en-US" dirty="0"/>
          </a:p>
        </p:txBody>
      </p:sp>
    </p:spTree>
    <p:extLst>
      <p:ext uri="{BB962C8B-B14F-4D97-AF65-F5344CB8AC3E}">
        <p14:creationId xmlns:p14="http://schemas.microsoft.com/office/powerpoint/2010/main" val="26351254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Data Structures and Algorithms in C++, Fourth Edition</a:t>
            </a:r>
          </a:p>
        </p:txBody>
      </p:sp>
      <p:sp>
        <p:nvSpPr>
          <p:cNvPr id="5" name="Slide Number Placeholder 5"/>
          <p:cNvSpPr>
            <a:spLocks noGrp="1"/>
          </p:cNvSpPr>
          <p:nvPr>
            <p:ph type="sldNum" sz="quarter" idx="11"/>
          </p:nvPr>
        </p:nvSpPr>
        <p:spPr/>
        <p:txBody>
          <a:bodyPr/>
          <a:lstStyle>
            <a:lvl1pPr>
              <a:defRPr/>
            </a:lvl1pPr>
          </a:lstStyle>
          <a:p>
            <a:pPr>
              <a:defRPr/>
            </a:pPr>
            <a:fld id="{E5E5D62F-5A49-459B-94FA-81CBE1AE34D6}" type="slidenum">
              <a:rPr lang="en-US"/>
              <a:pPr>
                <a:defRPr/>
              </a:pPr>
              <a:t>‹#›</a:t>
            </a:fld>
            <a:endParaRPr lang="en-US" dirty="0"/>
          </a:p>
        </p:txBody>
      </p:sp>
    </p:spTree>
    <p:extLst>
      <p:ext uri="{BB962C8B-B14F-4D97-AF65-F5344CB8AC3E}">
        <p14:creationId xmlns:p14="http://schemas.microsoft.com/office/powerpoint/2010/main" val="175073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03ADB-0211-4818-B8F4-AB2BE9FCF8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2129A5-E9AF-479D-9568-50DC2F77A7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26BF3F-DA2A-4D8F-B054-D57391A9FFDD}"/>
              </a:ext>
            </a:extLst>
          </p:cNvPr>
          <p:cNvSpPr>
            <a:spLocks noGrp="1"/>
          </p:cNvSpPr>
          <p:nvPr>
            <p:ph type="dt" sz="half" idx="10"/>
          </p:nvPr>
        </p:nvSpPr>
        <p:spPr/>
        <p:txBody>
          <a:bodyPr/>
          <a:lstStyle/>
          <a:p>
            <a:fld id="{EE10C0FE-5214-477F-907B-436989F66500}" type="datetimeFigureOut">
              <a:rPr lang="en-US" smtClean="0"/>
              <a:t>10/2/2023</a:t>
            </a:fld>
            <a:endParaRPr lang="en-US"/>
          </a:p>
        </p:txBody>
      </p:sp>
      <p:sp>
        <p:nvSpPr>
          <p:cNvPr id="5" name="Footer Placeholder 4">
            <a:extLst>
              <a:ext uri="{FF2B5EF4-FFF2-40B4-BE49-F238E27FC236}">
                <a16:creationId xmlns:a16="http://schemas.microsoft.com/office/drawing/2014/main" id="{F0A01C88-FB07-47BB-932A-6C546E6F4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3AB24B-83F0-466E-93FF-FFD13A333995}"/>
              </a:ext>
            </a:extLst>
          </p:cNvPr>
          <p:cNvSpPr>
            <a:spLocks noGrp="1"/>
          </p:cNvSpPr>
          <p:nvPr>
            <p:ph type="sldNum" sz="quarter" idx="12"/>
          </p:nvPr>
        </p:nvSpPr>
        <p:spPr/>
        <p:txBody>
          <a:bodyPr/>
          <a:lstStyle/>
          <a:p>
            <a:fld id="{E63E5132-5908-4215-9AF1-88FC2ECEB83D}" type="slidenum">
              <a:rPr lang="en-US" smtClean="0"/>
              <a:t>‹#›</a:t>
            </a:fld>
            <a:endParaRPr lang="en-US"/>
          </a:p>
        </p:txBody>
      </p:sp>
    </p:spTree>
    <p:extLst>
      <p:ext uri="{BB962C8B-B14F-4D97-AF65-F5344CB8AC3E}">
        <p14:creationId xmlns:p14="http://schemas.microsoft.com/office/powerpoint/2010/main" val="2790062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3453-7974-4E77-8302-2C1079485D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A319E4-90F2-4F6D-A851-BB56CB659A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55D3D6-454F-454A-B652-E0ECF9FB95F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B9C51D-83C9-4930-850E-8D2F05ED7242}"/>
              </a:ext>
            </a:extLst>
          </p:cNvPr>
          <p:cNvSpPr>
            <a:spLocks noGrp="1"/>
          </p:cNvSpPr>
          <p:nvPr>
            <p:ph type="dt" sz="half" idx="10"/>
          </p:nvPr>
        </p:nvSpPr>
        <p:spPr/>
        <p:txBody>
          <a:bodyPr/>
          <a:lstStyle/>
          <a:p>
            <a:fld id="{EE10C0FE-5214-477F-907B-436989F66500}" type="datetimeFigureOut">
              <a:rPr lang="en-US" smtClean="0"/>
              <a:t>10/2/2023</a:t>
            </a:fld>
            <a:endParaRPr lang="en-US"/>
          </a:p>
        </p:txBody>
      </p:sp>
      <p:sp>
        <p:nvSpPr>
          <p:cNvPr id="6" name="Footer Placeholder 5">
            <a:extLst>
              <a:ext uri="{FF2B5EF4-FFF2-40B4-BE49-F238E27FC236}">
                <a16:creationId xmlns:a16="http://schemas.microsoft.com/office/drawing/2014/main" id="{A7CF4E2C-5A8A-4975-A429-70A50E9052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126E2-2F8A-4A5C-998B-F388B67C5BC7}"/>
              </a:ext>
            </a:extLst>
          </p:cNvPr>
          <p:cNvSpPr>
            <a:spLocks noGrp="1"/>
          </p:cNvSpPr>
          <p:nvPr>
            <p:ph type="sldNum" sz="quarter" idx="12"/>
          </p:nvPr>
        </p:nvSpPr>
        <p:spPr/>
        <p:txBody>
          <a:bodyPr/>
          <a:lstStyle/>
          <a:p>
            <a:fld id="{E63E5132-5908-4215-9AF1-88FC2ECEB83D}" type="slidenum">
              <a:rPr lang="en-US" smtClean="0"/>
              <a:t>‹#›</a:t>
            </a:fld>
            <a:endParaRPr lang="en-US"/>
          </a:p>
        </p:txBody>
      </p:sp>
    </p:spTree>
    <p:extLst>
      <p:ext uri="{BB962C8B-B14F-4D97-AF65-F5344CB8AC3E}">
        <p14:creationId xmlns:p14="http://schemas.microsoft.com/office/powerpoint/2010/main" val="4208624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521F-E8FA-4294-93BB-314B20CBB2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49C1D9-C0F3-46FF-9BF5-91497B3CAB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0C6C335-5ECD-46BC-8940-F70D8E2D00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9AF642-E496-4979-AAA9-9AF2AF4DFF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A84A3C-FE9A-4668-9ABF-80F8C62A63E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7D0D51-877A-4FCC-9D75-886FE64921E3}"/>
              </a:ext>
            </a:extLst>
          </p:cNvPr>
          <p:cNvSpPr>
            <a:spLocks noGrp="1"/>
          </p:cNvSpPr>
          <p:nvPr>
            <p:ph type="dt" sz="half" idx="10"/>
          </p:nvPr>
        </p:nvSpPr>
        <p:spPr/>
        <p:txBody>
          <a:bodyPr/>
          <a:lstStyle/>
          <a:p>
            <a:fld id="{EE10C0FE-5214-477F-907B-436989F66500}" type="datetimeFigureOut">
              <a:rPr lang="en-US" smtClean="0"/>
              <a:t>10/2/2023</a:t>
            </a:fld>
            <a:endParaRPr lang="en-US"/>
          </a:p>
        </p:txBody>
      </p:sp>
      <p:sp>
        <p:nvSpPr>
          <p:cNvPr id="8" name="Footer Placeholder 7">
            <a:extLst>
              <a:ext uri="{FF2B5EF4-FFF2-40B4-BE49-F238E27FC236}">
                <a16:creationId xmlns:a16="http://schemas.microsoft.com/office/drawing/2014/main" id="{DD5E901B-7295-4B70-9B93-3A35F57C37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004401-91B9-441A-A022-B28CAB9DE2B7}"/>
              </a:ext>
            </a:extLst>
          </p:cNvPr>
          <p:cNvSpPr>
            <a:spLocks noGrp="1"/>
          </p:cNvSpPr>
          <p:nvPr>
            <p:ph type="sldNum" sz="quarter" idx="12"/>
          </p:nvPr>
        </p:nvSpPr>
        <p:spPr/>
        <p:txBody>
          <a:bodyPr/>
          <a:lstStyle/>
          <a:p>
            <a:fld id="{E63E5132-5908-4215-9AF1-88FC2ECEB83D}" type="slidenum">
              <a:rPr lang="en-US" smtClean="0"/>
              <a:t>‹#›</a:t>
            </a:fld>
            <a:endParaRPr lang="en-US"/>
          </a:p>
        </p:txBody>
      </p:sp>
    </p:spTree>
    <p:extLst>
      <p:ext uri="{BB962C8B-B14F-4D97-AF65-F5344CB8AC3E}">
        <p14:creationId xmlns:p14="http://schemas.microsoft.com/office/powerpoint/2010/main" val="966630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3D42C-15FD-4A3B-B53E-8BE9C6D50C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ECD086-C278-48B5-B557-871C73D0BFC5}"/>
              </a:ext>
            </a:extLst>
          </p:cNvPr>
          <p:cNvSpPr>
            <a:spLocks noGrp="1"/>
          </p:cNvSpPr>
          <p:nvPr>
            <p:ph type="dt" sz="half" idx="10"/>
          </p:nvPr>
        </p:nvSpPr>
        <p:spPr/>
        <p:txBody>
          <a:bodyPr/>
          <a:lstStyle/>
          <a:p>
            <a:fld id="{EE10C0FE-5214-477F-907B-436989F66500}" type="datetimeFigureOut">
              <a:rPr lang="en-US" smtClean="0"/>
              <a:t>10/2/2023</a:t>
            </a:fld>
            <a:endParaRPr lang="en-US"/>
          </a:p>
        </p:txBody>
      </p:sp>
      <p:sp>
        <p:nvSpPr>
          <p:cNvPr id="4" name="Footer Placeholder 3">
            <a:extLst>
              <a:ext uri="{FF2B5EF4-FFF2-40B4-BE49-F238E27FC236}">
                <a16:creationId xmlns:a16="http://schemas.microsoft.com/office/drawing/2014/main" id="{5EE64424-FD22-4439-8C15-EE66A3681C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7F655A-5667-433B-98EB-A0462E28695B}"/>
              </a:ext>
            </a:extLst>
          </p:cNvPr>
          <p:cNvSpPr>
            <a:spLocks noGrp="1"/>
          </p:cNvSpPr>
          <p:nvPr>
            <p:ph type="sldNum" sz="quarter" idx="12"/>
          </p:nvPr>
        </p:nvSpPr>
        <p:spPr/>
        <p:txBody>
          <a:bodyPr/>
          <a:lstStyle/>
          <a:p>
            <a:fld id="{E63E5132-5908-4215-9AF1-88FC2ECEB83D}" type="slidenum">
              <a:rPr lang="en-US" smtClean="0"/>
              <a:t>‹#›</a:t>
            </a:fld>
            <a:endParaRPr lang="en-US"/>
          </a:p>
        </p:txBody>
      </p:sp>
    </p:spTree>
    <p:extLst>
      <p:ext uri="{BB962C8B-B14F-4D97-AF65-F5344CB8AC3E}">
        <p14:creationId xmlns:p14="http://schemas.microsoft.com/office/powerpoint/2010/main" val="4824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1972FC-325F-4AB7-8291-D6FA20F9CCEE}"/>
              </a:ext>
            </a:extLst>
          </p:cNvPr>
          <p:cNvSpPr>
            <a:spLocks noGrp="1"/>
          </p:cNvSpPr>
          <p:nvPr>
            <p:ph type="dt" sz="half" idx="10"/>
          </p:nvPr>
        </p:nvSpPr>
        <p:spPr/>
        <p:txBody>
          <a:bodyPr/>
          <a:lstStyle/>
          <a:p>
            <a:fld id="{EE10C0FE-5214-477F-907B-436989F66500}" type="datetimeFigureOut">
              <a:rPr lang="en-US" smtClean="0"/>
              <a:t>10/2/2023</a:t>
            </a:fld>
            <a:endParaRPr lang="en-US"/>
          </a:p>
        </p:txBody>
      </p:sp>
      <p:sp>
        <p:nvSpPr>
          <p:cNvPr id="3" name="Footer Placeholder 2">
            <a:extLst>
              <a:ext uri="{FF2B5EF4-FFF2-40B4-BE49-F238E27FC236}">
                <a16:creationId xmlns:a16="http://schemas.microsoft.com/office/drawing/2014/main" id="{5C1D928D-D6B0-4D64-9AEC-16B75E5BCC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83CA48-E6E0-42D6-951D-F9A72F94276B}"/>
              </a:ext>
            </a:extLst>
          </p:cNvPr>
          <p:cNvSpPr>
            <a:spLocks noGrp="1"/>
          </p:cNvSpPr>
          <p:nvPr>
            <p:ph type="sldNum" sz="quarter" idx="12"/>
          </p:nvPr>
        </p:nvSpPr>
        <p:spPr/>
        <p:txBody>
          <a:bodyPr/>
          <a:lstStyle/>
          <a:p>
            <a:fld id="{E63E5132-5908-4215-9AF1-88FC2ECEB83D}" type="slidenum">
              <a:rPr lang="en-US" smtClean="0"/>
              <a:t>‹#›</a:t>
            </a:fld>
            <a:endParaRPr lang="en-US"/>
          </a:p>
        </p:txBody>
      </p:sp>
    </p:spTree>
    <p:extLst>
      <p:ext uri="{BB962C8B-B14F-4D97-AF65-F5344CB8AC3E}">
        <p14:creationId xmlns:p14="http://schemas.microsoft.com/office/powerpoint/2010/main" val="824743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87324-FB64-4CA4-AC55-559CD67C3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E21EFA-F963-4E6A-8A84-FEA5841A1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38F697-592A-47C9-A592-6993D6DBD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38565F-6BE0-4F3A-A4DE-C026F4D37751}"/>
              </a:ext>
            </a:extLst>
          </p:cNvPr>
          <p:cNvSpPr>
            <a:spLocks noGrp="1"/>
          </p:cNvSpPr>
          <p:nvPr>
            <p:ph type="dt" sz="half" idx="10"/>
          </p:nvPr>
        </p:nvSpPr>
        <p:spPr/>
        <p:txBody>
          <a:bodyPr/>
          <a:lstStyle/>
          <a:p>
            <a:fld id="{EE10C0FE-5214-477F-907B-436989F66500}" type="datetimeFigureOut">
              <a:rPr lang="en-US" smtClean="0"/>
              <a:t>10/2/2023</a:t>
            </a:fld>
            <a:endParaRPr lang="en-US"/>
          </a:p>
        </p:txBody>
      </p:sp>
      <p:sp>
        <p:nvSpPr>
          <p:cNvPr id="6" name="Footer Placeholder 5">
            <a:extLst>
              <a:ext uri="{FF2B5EF4-FFF2-40B4-BE49-F238E27FC236}">
                <a16:creationId xmlns:a16="http://schemas.microsoft.com/office/drawing/2014/main" id="{161FDA73-1BFE-4675-ADA2-CC64DEB0B1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3073B1-AD99-468E-A119-7FA044DF65B5}"/>
              </a:ext>
            </a:extLst>
          </p:cNvPr>
          <p:cNvSpPr>
            <a:spLocks noGrp="1"/>
          </p:cNvSpPr>
          <p:nvPr>
            <p:ph type="sldNum" sz="quarter" idx="12"/>
          </p:nvPr>
        </p:nvSpPr>
        <p:spPr/>
        <p:txBody>
          <a:bodyPr/>
          <a:lstStyle/>
          <a:p>
            <a:fld id="{E63E5132-5908-4215-9AF1-88FC2ECEB83D}" type="slidenum">
              <a:rPr lang="en-US" smtClean="0"/>
              <a:t>‹#›</a:t>
            </a:fld>
            <a:endParaRPr lang="en-US"/>
          </a:p>
        </p:txBody>
      </p:sp>
    </p:spTree>
    <p:extLst>
      <p:ext uri="{BB962C8B-B14F-4D97-AF65-F5344CB8AC3E}">
        <p14:creationId xmlns:p14="http://schemas.microsoft.com/office/powerpoint/2010/main" val="197376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728E-A1CB-4FAC-9CCF-F408B7F9C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F7026E-BDFE-440C-8163-2F6100F5AA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80EAAA-A5C9-4F4E-AB94-57351F7B2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EC68B3-5A25-4B8D-BD42-F46F0C5C5F69}"/>
              </a:ext>
            </a:extLst>
          </p:cNvPr>
          <p:cNvSpPr>
            <a:spLocks noGrp="1"/>
          </p:cNvSpPr>
          <p:nvPr>
            <p:ph type="dt" sz="half" idx="10"/>
          </p:nvPr>
        </p:nvSpPr>
        <p:spPr/>
        <p:txBody>
          <a:bodyPr/>
          <a:lstStyle/>
          <a:p>
            <a:fld id="{EE10C0FE-5214-477F-907B-436989F66500}" type="datetimeFigureOut">
              <a:rPr lang="en-US" smtClean="0"/>
              <a:t>10/2/2023</a:t>
            </a:fld>
            <a:endParaRPr lang="en-US"/>
          </a:p>
        </p:txBody>
      </p:sp>
      <p:sp>
        <p:nvSpPr>
          <p:cNvPr id="6" name="Footer Placeholder 5">
            <a:extLst>
              <a:ext uri="{FF2B5EF4-FFF2-40B4-BE49-F238E27FC236}">
                <a16:creationId xmlns:a16="http://schemas.microsoft.com/office/drawing/2014/main" id="{51AAD619-C2BC-4997-BDC2-429E69051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FE46F-4EFC-4EAE-85D6-098239DE5DB9}"/>
              </a:ext>
            </a:extLst>
          </p:cNvPr>
          <p:cNvSpPr>
            <a:spLocks noGrp="1"/>
          </p:cNvSpPr>
          <p:nvPr>
            <p:ph type="sldNum" sz="quarter" idx="12"/>
          </p:nvPr>
        </p:nvSpPr>
        <p:spPr/>
        <p:txBody>
          <a:bodyPr/>
          <a:lstStyle/>
          <a:p>
            <a:fld id="{E63E5132-5908-4215-9AF1-88FC2ECEB83D}" type="slidenum">
              <a:rPr lang="en-US" smtClean="0"/>
              <a:t>‹#›</a:t>
            </a:fld>
            <a:endParaRPr lang="en-US"/>
          </a:p>
        </p:txBody>
      </p:sp>
    </p:spTree>
    <p:extLst>
      <p:ext uri="{BB962C8B-B14F-4D97-AF65-F5344CB8AC3E}">
        <p14:creationId xmlns:p14="http://schemas.microsoft.com/office/powerpoint/2010/main" val="2084012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78B19C-E926-4B42-A49C-3146BF4559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121C55-C96E-4B82-BCB7-ACBFF4C87E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A127E-77A4-4D02-B7ED-CDD6157DFC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10C0FE-5214-477F-907B-436989F66500}" type="datetimeFigureOut">
              <a:rPr lang="en-US" smtClean="0"/>
              <a:t>10/2/2023</a:t>
            </a:fld>
            <a:endParaRPr lang="en-US"/>
          </a:p>
        </p:txBody>
      </p:sp>
      <p:sp>
        <p:nvSpPr>
          <p:cNvPr id="5" name="Footer Placeholder 4">
            <a:extLst>
              <a:ext uri="{FF2B5EF4-FFF2-40B4-BE49-F238E27FC236}">
                <a16:creationId xmlns:a16="http://schemas.microsoft.com/office/drawing/2014/main" id="{6951EB27-60F0-42A1-A4EF-8AED0EB351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AF5124-F2A6-45E8-BB7F-57EC07AF7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E5132-5908-4215-9AF1-88FC2ECEB83D}" type="slidenum">
              <a:rPr lang="en-US" smtClean="0"/>
              <a:t>‹#›</a:t>
            </a:fld>
            <a:endParaRPr lang="en-US"/>
          </a:p>
        </p:txBody>
      </p:sp>
    </p:spTree>
    <p:extLst>
      <p:ext uri="{BB962C8B-B14F-4D97-AF65-F5344CB8AC3E}">
        <p14:creationId xmlns:p14="http://schemas.microsoft.com/office/powerpoint/2010/main" val="3529129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609600" y="6356351"/>
            <a:ext cx="7416800" cy="365125"/>
          </a:xfrm>
          <a:prstGeom prst="rect">
            <a:avLst/>
          </a:prstGeom>
        </p:spPr>
        <p:txBody>
          <a:bodyPr vert="horz" lIns="91440" tIns="45720" rIns="91440" bIns="45720" rtlCol="0" anchor="ctr"/>
          <a:lstStyle>
            <a:lvl1pPr algn="l">
              <a:defRPr sz="1200" b="1" u="none" dirty="0" smtClean="0">
                <a:solidFill>
                  <a:srgbClr val="E13720"/>
                </a:solidFill>
              </a:defRPr>
            </a:lvl1pPr>
          </a:lstStyle>
          <a:p>
            <a:pPr>
              <a:defRPr/>
            </a:pPr>
            <a:r>
              <a:rPr lang="en-US"/>
              <a:t>Data Structures and Algorithms in C++, Fourth Edition</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b="1" u="none" smtClean="0">
                <a:solidFill>
                  <a:srgbClr val="89C554"/>
                </a:solidFill>
              </a:defRPr>
            </a:lvl1pPr>
          </a:lstStyle>
          <a:p>
            <a:pPr>
              <a:defRPr/>
            </a:pPr>
            <a:fld id="{ABA2E8CB-3974-4C31-91DA-F86FB4FECCD8}" type="slidenum">
              <a:rPr lang="en-US"/>
              <a:pPr>
                <a:defRPr/>
              </a:pPr>
              <a:t>‹#›</a:t>
            </a:fld>
            <a:endParaRPr lang="en-US" dirty="0"/>
          </a:p>
        </p:txBody>
      </p:sp>
    </p:spTree>
    <p:extLst>
      <p:ext uri="{BB962C8B-B14F-4D97-AF65-F5344CB8AC3E}">
        <p14:creationId xmlns:p14="http://schemas.microsoft.com/office/powerpoint/2010/main" val="235149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fontAlgn="base">
        <a:spcBef>
          <a:spcPct val="0"/>
        </a:spcBef>
        <a:spcAft>
          <a:spcPct val="0"/>
        </a:spcAft>
        <a:defRPr sz="3600" b="1" kern="1200">
          <a:solidFill>
            <a:srgbClr val="E13720"/>
          </a:solidFill>
          <a:latin typeface="+mj-lt"/>
          <a:ea typeface="+mj-ea"/>
          <a:cs typeface="+mj-cs"/>
        </a:defRPr>
      </a:lvl1pPr>
      <a:lvl2pPr algn="ctr" rtl="0" fontAlgn="base">
        <a:spcBef>
          <a:spcPct val="0"/>
        </a:spcBef>
        <a:spcAft>
          <a:spcPct val="0"/>
        </a:spcAft>
        <a:defRPr sz="3600" b="1">
          <a:solidFill>
            <a:srgbClr val="E13720"/>
          </a:solidFill>
          <a:latin typeface="Calibri" pitchFamily="34" charset="0"/>
        </a:defRPr>
      </a:lvl2pPr>
      <a:lvl3pPr algn="ctr" rtl="0" fontAlgn="base">
        <a:spcBef>
          <a:spcPct val="0"/>
        </a:spcBef>
        <a:spcAft>
          <a:spcPct val="0"/>
        </a:spcAft>
        <a:defRPr sz="3600" b="1">
          <a:solidFill>
            <a:srgbClr val="E13720"/>
          </a:solidFill>
          <a:latin typeface="Calibri" pitchFamily="34" charset="0"/>
        </a:defRPr>
      </a:lvl3pPr>
      <a:lvl4pPr algn="ctr" rtl="0" fontAlgn="base">
        <a:spcBef>
          <a:spcPct val="0"/>
        </a:spcBef>
        <a:spcAft>
          <a:spcPct val="0"/>
        </a:spcAft>
        <a:defRPr sz="3600" b="1">
          <a:solidFill>
            <a:srgbClr val="E13720"/>
          </a:solidFill>
          <a:latin typeface="Calibri" pitchFamily="34" charset="0"/>
        </a:defRPr>
      </a:lvl4pPr>
      <a:lvl5pPr algn="ctr" rtl="0" fontAlgn="base">
        <a:spcBef>
          <a:spcPct val="0"/>
        </a:spcBef>
        <a:spcAft>
          <a:spcPct val="0"/>
        </a:spcAft>
        <a:defRPr sz="3600" b="1">
          <a:solidFill>
            <a:srgbClr val="E13720"/>
          </a:solidFill>
          <a:latin typeface="Calibri" pitchFamily="34" charset="0"/>
        </a:defRPr>
      </a:lvl5pPr>
      <a:lvl6pPr marL="457200" algn="ctr" rtl="0" fontAlgn="base">
        <a:spcBef>
          <a:spcPct val="0"/>
        </a:spcBef>
        <a:spcAft>
          <a:spcPct val="0"/>
        </a:spcAft>
        <a:defRPr sz="3600" b="1">
          <a:solidFill>
            <a:srgbClr val="E13720"/>
          </a:solidFill>
          <a:latin typeface="Calibri" pitchFamily="34" charset="0"/>
        </a:defRPr>
      </a:lvl6pPr>
      <a:lvl7pPr marL="914400" algn="ctr" rtl="0" fontAlgn="base">
        <a:spcBef>
          <a:spcPct val="0"/>
        </a:spcBef>
        <a:spcAft>
          <a:spcPct val="0"/>
        </a:spcAft>
        <a:defRPr sz="3600" b="1">
          <a:solidFill>
            <a:srgbClr val="E13720"/>
          </a:solidFill>
          <a:latin typeface="Calibri" pitchFamily="34" charset="0"/>
        </a:defRPr>
      </a:lvl7pPr>
      <a:lvl8pPr marL="1371600" algn="ctr" rtl="0" fontAlgn="base">
        <a:spcBef>
          <a:spcPct val="0"/>
        </a:spcBef>
        <a:spcAft>
          <a:spcPct val="0"/>
        </a:spcAft>
        <a:defRPr sz="3600" b="1">
          <a:solidFill>
            <a:srgbClr val="E13720"/>
          </a:solidFill>
          <a:latin typeface="Calibri" pitchFamily="34" charset="0"/>
        </a:defRPr>
      </a:lvl8pPr>
      <a:lvl9pPr marL="1828800" algn="ctr" rtl="0" fontAlgn="base">
        <a:spcBef>
          <a:spcPct val="0"/>
        </a:spcBef>
        <a:spcAft>
          <a:spcPct val="0"/>
        </a:spcAft>
        <a:defRPr sz="3600" b="1">
          <a:solidFill>
            <a:srgbClr val="E13720"/>
          </a:solidFill>
          <a:latin typeface="Calibri" pitchFamily="34" charset="0"/>
        </a:defRPr>
      </a:lvl9pPr>
    </p:titleStyle>
    <p:bodyStyle>
      <a:lvl1pPr marL="342900" indent="-342900" algn="l" rtl="0" fontAlgn="base">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F251-4B11-41C3-9445-A2591E69E9D7}"/>
              </a:ext>
            </a:extLst>
          </p:cNvPr>
          <p:cNvSpPr>
            <a:spLocks noGrp="1"/>
          </p:cNvSpPr>
          <p:nvPr>
            <p:ph type="title"/>
          </p:nvPr>
        </p:nvSpPr>
        <p:spPr>
          <a:xfrm>
            <a:off x="2406977" y="2057401"/>
            <a:ext cx="7772400" cy="1362075"/>
          </a:xfrm>
        </p:spPr>
        <p:txBody>
          <a:bodyPr/>
          <a:lstStyle/>
          <a:p>
            <a:r>
              <a:rPr lang="en-US" dirty="0"/>
              <a:t>CSCI 272</a:t>
            </a:r>
            <a:br>
              <a:rPr lang="en-US" dirty="0"/>
            </a:br>
            <a:r>
              <a:rPr lang="en-US" dirty="0"/>
              <a:t>	Lesson 5 </a:t>
            </a:r>
            <a:br>
              <a:rPr lang="en-US" dirty="0"/>
            </a:br>
            <a:r>
              <a:rPr lang="en-US" dirty="0"/>
              <a:t>	</a:t>
            </a:r>
            <a:r>
              <a:rPr lang="en-US" i="1" dirty="0">
                <a:solidFill>
                  <a:schemeClr val="tx1"/>
                </a:solidFill>
              </a:rPr>
              <a:t> (</a:t>
            </a:r>
            <a:r>
              <a:rPr lang="en-US" i="1" dirty="0" err="1">
                <a:solidFill>
                  <a:schemeClr val="tx1"/>
                </a:solidFill>
              </a:rPr>
              <a:t>Deitel</a:t>
            </a:r>
            <a:r>
              <a:rPr lang="en-US" i="1" dirty="0">
                <a:solidFill>
                  <a:schemeClr val="tx1"/>
                </a:solidFill>
              </a:rPr>
              <a:t> 13.1 - 13.8)</a:t>
            </a:r>
            <a:br>
              <a:rPr lang="en-US" i="1" dirty="0">
                <a:solidFill>
                  <a:schemeClr val="tx1"/>
                </a:solidFill>
              </a:rPr>
            </a:br>
            <a:br>
              <a:rPr lang="en-US" i="1" dirty="0">
                <a:solidFill>
                  <a:schemeClr val="tx1"/>
                </a:solidFill>
              </a:rPr>
            </a:br>
            <a:endParaRPr lang="en-US" i="1" dirty="0">
              <a:solidFill>
                <a:schemeClr val="tx1"/>
              </a:solidFill>
            </a:endParaRPr>
          </a:p>
        </p:txBody>
      </p:sp>
      <p:sp>
        <p:nvSpPr>
          <p:cNvPr id="5" name="Slide Number Placeholder 4">
            <a:extLst>
              <a:ext uri="{FF2B5EF4-FFF2-40B4-BE49-F238E27FC236}">
                <a16:creationId xmlns:a16="http://schemas.microsoft.com/office/drawing/2014/main" id="{0E258A06-AF20-4B9E-9256-6756FFCBC137}"/>
              </a:ext>
            </a:extLst>
          </p:cNvPr>
          <p:cNvSpPr>
            <a:spLocks noGrp="1"/>
          </p:cNvSpPr>
          <p:nvPr>
            <p:ph type="sldNum" sz="quarter" idx="11"/>
          </p:nvPr>
        </p:nvSpPr>
        <p:spPr/>
        <p:txBody>
          <a:bodyPr/>
          <a:lstStyle/>
          <a:p>
            <a:pPr fontAlgn="base">
              <a:spcBef>
                <a:spcPct val="0"/>
              </a:spcBef>
              <a:spcAft>
                <a:spcPct val="0"/>
              </a:spcAft>
              <a:defRPr/>
            </a:pPr>
            <a:fld id="{7DB3908B-14F5-41EF-A36C-24AB1A7E7DED}" type="slidenum">
              <a:rPr lang="en-US">
                <a:latin typeface="Arial" charset="0"/>
                <a:cs typeface="Arial" charset="0"/>
              </a:rPr>
              <a:pPr fontAlgn="base">
                <a:spcBef>
                  <a:spcPct val="0"/>
                </a:spcBef>
                <a:spcAft>
                  <a:spcPct val="0"/>
                </a:spcAft>
                <a:defRPr/>
              </a:pPr>
              <a:t>1</a:t>
            </a:fld>
            <a:endParaRPr lang="en-US" dirty="0">
              <a:latin typeface="Arial" charset="0"/>
              <a:cs typeface="Arial" charset="0"/>
            </a:endParaRPr>
          </a:p>
        </p:txBody>
      </p:sp>
    </p:spTree>
    <p:extLst>
      <p:ext uri="{BB962C8B-B14F-4D97-AF65-F5344CB8AC3E}">
        <p14:creationId xmlns:p14="http://schemas.microsoft.com/office/powerpoint/2010/main" val="3475076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p:txBody>
          <a:bodyPr/>
          <a:lstStyle/>
          <a:p>
            <a:pPr algn="ctr"/>
            <a:r>
              <a:rPr lang="en-US" sz="3600" b="1" dirty="0">
                <a:solidFill>
                  <a:srgbClr val="E13720"/>
                </a:solidFill>
                <a:latin typeface="Calibri (Headings)"/>
              </a:rPr>
              <a:t>Streams</a:t>
            </a:r>
          </a:p>
        </p:txBody>
      </p:sp>
      <p:sp>
        <p:nvSpPr>
          <p:cNvPr id="4" name="Content Placeholder 2">
            <a:extLst>
              <a:ext uri="{FF2B5EF4-FFF2-40B4-BE49-F238E27FC236}">
                <a16:creationId xmlns:a16="http://schemas.microsoft.com/office/drawing/2014/main" id="{CE43347D-5280-4242-903C-7A919320D263}"/>
              </a:ext>
            </a:extLst>
          </p:cNvPr>
          <p:cNvSpPr>
            <a:spLocks noGrp="1"/>
          </p:cNvSpPr>
          <p:nvPr>
            <p:ph idx="1"/>
          </p:nvPr>
        </p:nvSpPr>
        <p:spPr>
          <a:xfrm>
            <a:off x="838200" y="1520824"/>
            <a:ext cx="10515600" cy="5337175"/>
          </a:xfrm>
        </p:spPr>
        <p:txBody>
          <a:bodyPr>
            <a:normAutofit fontScale="92500" lnSpcReduction="10000"/>
          </a:bodyPr>
          <a:lstStyle/>
          <a:p>
            <a:pPr marL="0" lvl="1" indent="0">
              <a:buNone/>
            </a:pPr>
            <a:r>
              <a:rPr lang="en-US" sz="2800" dirty="0"/>
              <a:t>The iostream library defines each alias with the typedef specifier, which you’ll sometimes use to create more readable type names. </a:t>
            </a:r>
          </a:p>
          <a:p>
            <a:pPr marL="0" lvl="1" indent="0">
              <a:buNone/>
            </a:pPr>
            <a:endParaRPr lang="en-US" sz="2800" dirty="0"/>
          </a:p>
          <a:p>
            <a:pPr marL="0" lvl="1" indent="0">
              <a:buNone/>
            </a:pPr>
            <a:r>
              <a:rPr lang="en-US" sz="2800" dirty="0"/>
              <a:t>For example, the following example defines the alias </a:t>
            </a:r>
            <a:r>
              <a:rPr lang="en-US" sz="2800" dirty="0" err="1"/>
              <a:t>CardPtr</a:t>
            </a:r>
            <a:r>
              <a:rPr lang="en-US" sz="2800" dirty="0"/>
              <a:t> as a</a:t>
            </a:r>
          </a:p>
          <a:p>
            <a:pPr marL="0" lvl="1" indent="0">
              <a:buNone/>
            </a:pPr>
            <a:r>
              <a:rPr lang="en-US" sz="2800" dirty="0"/>
              <a:t>synonym for type Card* :</a:t>
            </a:r>
          </a:p>
          <a:p>
            <a:pPr marL="0" lvl="1" indent="0">
              <a:buNone/>
            </a:pPr>
            <a:endParaRPr lang="en-US" sz="2800" dirty="0"/>
          </a:p>
          <a:p>
            <a:pPr marL="0" indent="0" algn="l">
              <a:buNone/>
            </a:pPr>
            <a:r>
              <a:rPr lang="en-US" sz="1900" dirty="0">
                <a:solidFill>
                  <a:srgbClr val="7F0055"/>
                </a:solidFill>
                <a:latin typeface="Consolas" panose="020B0609020204030204" pitchFamily="49" charset="0"/>
              </a:rPr>
              <a:t>#include</a:t>
            </a:r>
            <a:r>
              <a:rPr lang="en-US" sz="1900" dirty="0">
                <a:solidFill>
                  <a:srgbClr val="000000"/>
                </a:solidFill>
                <a:latin typeface="Consolas" panose="020B0609020204030204" pitchFamily="49" charset="0"/>
              </a:rPr>
              <a:t> </a:t>
            </a:r>
            <a:r>
              <a:rPr lang="en-US" sz="1900" dirty="0">
                <a:solidFill>
                  <a:srgbClr val="2A00FF"/>
                </a:solidFill>
                <a:latin typeface="Consolas" panose="020B0609020204030204" pitchFamily="49" charset="0"/>
              </a:rPr>
              <a:t>&lt;iostream&gt;</a:t>
            </a:r>
          </a:p>
          <a:p>
            <a:pPr marL="0" indent="0" algn="l">
              <a:buNone/>
            </a:pPr>
            <a:endParaRPr lang="en-US" sz="1900" dirty="0">
              <a:latin typeface="Consolas" panose="020B0609020204030204" pitchFamily="49" charset="0"/>
            </a:endParaRPr>
          </a:p>
          <a:p>
            <a:pPr marL="0" indent="0" algn="l">
              <a:buNone/>
            </a:pPr>
            <a:r>
              <a:rPr lang="en-US" sz="1900" dirty="0">
                <a:solidFill>
                  <a:srgbClr val="3F7F5F"/>
                </a:solidFill>
                <a:latin typeface="Consolas" panose="020B0609020204030204" pitchFamily="49" charset="0"/>
              </a:rPr>
              <a:t>// Define a struct for representing a Card</a:t>
            </a:r>
          </a:p>
          <a:p>
            <a:pPr marL="0" indent="0" algn="l">
              <a:buNone/>
            </a:pPr>
            <a:r>
              <a:rPr lang="en-US" sz="1900" dirty="0">
                <a:solidFill>
                  <a:srgbClr val="7F0055"/>
                </a:solidFill>
                <a:latin typeface="Consolas" panose="020B0609020204030204" pitchFamily="49" charset="0"/>
              </a:rPr>
              <a:t>class</a:t>
            </a:r>
            <a:r>
              <a:rPr lang="en-US" sz="1900" dirty="0">
                <a:solidFill>
                  <a:srgbClr val="000000"/>
                </a:solidFill>
                <a:latin typeface="Consolas" panose="020B0609020204030204" pitchFamily="49" charset="0"/>
              </a:rPr>
              <a:t> </a:t>
            </a:r>
            <a:r>
              <a:rPr lang="en-US" sz="1900" dirty="0">
                <a:solidFill>
                  <a:srgbClr val="005032"/>
                </a:solidFill>
                <a:latin typeface="Consolas" panose="020B0609020204030204" pitchFamily="49" charset="0"/>
              </a:rPr>
              <a:t>Card</a:t>
            </a:r>
            <a:r>
              <a:rPr lang="en-US" sz="1900" dirty="0">
                <a:solidFill>
                  <a:srgbClr val="000000"/>
                </a:solidFill>
                <a:latin typeface="Consolas" panose="020B0609020204030204" pitchFamily="49" charset="0"/>
              </a:rPr>
              <a:t> {</a:t>
            </a:r>
          </a:p>
          <a:p>
            <a:pPr marL="0" indent="0" algn="l">
              <a:buNone/>
            </a:pPr>
            <a:r>
              <a:rPr lang="en-US" sz="1900" dirty="0">
                <a:solidFill>
                  <a:srgbClr val="7F0055"/>
                </a:solidFill>
                <a:latin typeface="Consolas" panose="020B0609020204030204" pitchFamily="49" charset="0"/>
              </a:rPr>
              <a:t>public</a:t>
            </a:r>
            <a:r>
              <a:rPr lang="en-US" sz="1900" dirty="0">
                <a:solidFill>
                  <a:srgbClr val="000000"/>
                </a:solidFill>
                <a:latin typeface="Consolas" panose="020B0609020204030204" pitchFamily="49" charset="0"/>
              </a:rPr>
              <a:t>:</a:t>
            </a:r>
          </a:p>
          <a:p>
            <a:pPr marL="0" indent="0" algn="l">
              <a:buNone/>
            </a:pPr>
            <a:r>
              <a:rPr lang="en-US" sz="1900" dirty="0">
                <a:solidFill>
                  <a:srgbClr val="000000"/>
                </a:solidFill>
                <a:latin typeface="Consolas" panose="020B0609020204030204" pitchFamily="49" charset="0"/>
              </a:rPr>
              <a:t>    </a:t>
            </a:r>
            <a:r>
              <a:rPr lang="en-US" sz="1900" dirty="0">
                <a:solidFill>
                  <a:srgbClr val="7F0055"/>
                </a:solidFill>
                <a:latin typeface="Consolas" panose="020B0609020204030204" pitchFamily="49" charset="0"/>
              </a:rPr>
              <a:t>int</a:t>
            </a:r>
            <a:r>
              <a:rPr lang="en-US" sz="1900" dirty="0">
                <a:solidFill>
                  <a:srgbClr val="000000"/>
                </a:solidFill>
                <a:latin typeface="Consolas" panose="020B0609020204030204" pitchFamily="49" charset="0"/>
              </a:rPr>
              <a:t> </a:t>
            </a:r>
            <a:r>
              <a:rPr lang="en-US" sz="1900" dirty="0" err="1">
                <a:solidFill>
                  <a:srgbClr val="0000C0"/>
                </a:solidFill>
                <a:latin typeface="Consolas" panose="020B0609020204030204" pitchFamily="49" charset="0"/>
              </a:rPr>
              <a:t>cardNumber</a:t>
            </a:r>
            <a:r>
              <a:rPr lang="en-US" sz="1900" dirty="0">
                <a:solidFill>
                  <a:srgbClr val="000000"/>
                </a:solidFill>
                <a:latin typeface="Consolas" panose="020B0609020204030204" pitchFamily="49" charset="0"/>
              </a:rPr>
              <a:t>;</a:t>
            </a:r>
          </a:p>
          <a:p>
            <a:pPr marL="0" indent="0" algn="l">
              <a:buNone/>
            </a:pPr>
            <a:r>
              <a:rPr lang="en-US" sz="1900" dirty="0">
                <a:solidFill>
                  <a:srgbClr val="000000"/>
                </a:solidFill>
                <a:latin typeface="Consolas" panose="020B0609020204030204" pitchFamily="49" charset="0"/>
              </a:rPr>
              <a:t>    std::</a:t>
            </a:r>
            <a:r>
              <a:rPr lang="en-US" sz="1900" dirty="0">
                <a:solidFill>
                  <a:srgbClr val="005032"/>
                </a:solidFill>
                <a:latin typeface="Consolas" panose="020B0609020204030204" pitchFamily="49" charset="0"/>
              </a:rPr>
              <a:t>string</a:t>
            </a:r>
            <a:r>
              <a:rPr lang="en-US" sz="1900" dirty="0">
                <a:solidFill>
                  <a:srgbClr val="000000"/>
                </a:solidFill>
                <a:latin typeface="Consolas" panose="020B0609020204030204" pitchFamily="49" charset="0"/>
              </a:rPr>
              <a:t> </a:t>
            </a:r>
            <a:r>
              <a:rPr lang="en-US" sz="1900" dirty="0" err="1">
                <a:solidFill>
                  <a:srgbClr val="0000C0"/>
                </a:solidFill>
                <a:latin typeface="Consolas" panose="020B0609020204030204" pitchFamily="49" charset="0"/>
              </a:rPr>
              <a:t>cardHolder</a:t>
            </a:r>
            <a:r>
              <a:rPr lang="en-US" sz="1900" dirty="0">
                <a:solidFill>
                  <a:srgbClr val="000000"/>
                </a:solidFill>
                <a:latin typeface="Consolas" panose="020B0609020204030204" pitchFamily="49" charset="0"/>
              </a:rPr>
              <a:t>;</a:t>
            </a:r>
          </a:p>
          <a:p>
            <a:pPr marL="0" indent="0" algn="l">
              <a:buNone/>
            </a:pPr>
            <a:r>
              <a:rPr lang="en-US" sz="1900" dirty="0">
                <a:solidFill>
                  <a:srgbClr val="000000"/>
                </a:solidFill>
                <a:latin typeface="Consolas" panose="020B0609020204030204" pitchFamily="49" charset="0"/>
              </a:rPr>
              <a:t>};</a:t>
            </a:r>
          </a:p>
          <a:p>
            <a:pPr marL="0" lvl="1" indent="0">
              <a:spcAft>
                <a:spcPts val="1200"/>
              </a:spcAft>
              <a:buNone/>
            </a:pPr>
            <a:endParaRPr lang="en-US" sz="2800" b="1" dirty="0"/>
          </a:p>
          <a:p>
            <a:pPr marL="342900" lvl="1" indent="-342900">
              <a:spcAft>
                <a:spcPts val="1200"/>
              </a:spcAft>
            </a:pPr>
            <a:endParaRPr lang="en-US" sz="2700" dirty="0"/>
          </a:p>
        </p:txBody>
      </p:sp>
    </p:spTree>
    <p:extLst>
      <p:ext uri="{BB962C8B-B14F-4D97-AF65-F5344CB8AC3E}">
        <p14:creationId xmlns:p14="http://schemas.microsoft.com/office/powerpoint/2010/main" val="2523237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p:txBody>
          <a:bodyPr/>
          <a:lstStyle/>
          <a:p>
            <a:pPr algn="ctr"/>
            <a:r>
              <a:rPr lang="en-US" sz="3600" b="1" dirty="0">
                <a:solidFill>
                  <a:srgbClr val="E13720"/>
                </a:solidFill>
                <a:latin typeface="Calibri (Headings)"/>
              </a:rPr>
              <a:t>Streams</a:t>
            </a:r>
          </a:p>
        </p:txBody>
      </p:sp>
      <p:sp>
        <p:nvSpPr>
          <p:cNvPr id="4" name="Content Placeholder 2">
            <a:extLst>
              <a:ext uri="{FF2B5EF4-FFF2-40B4-BE49-F238E27FC236}">
                <a16:creationId xmlns:a16="http://schemas.microsoft.com/office/drawing/2014/main" id="{CE43347D-5280-4242-903C-7A919320D263}"/>
              </a:ext>
            </a:extLst>
          </p:cNvPr>
          <p:cNvSpPr>
            <a:spLocks noGrp="1"/>
          </p:cNvSpPr>
          <p:nvPr>
            <p:ph idx="1"/>
          </p:nvPr>
        </p:nvSpPr>
        <p:spPr>
          <a:xfrm>
            <a:off x="838199" y="1242374"/>
            <a:ext cx="11295743" cy="3578906"/>
          </a:xfrm>
        </p:spPr>
        <p:txBody>
          <a:bodyPr>
            <a:noAutofit/>
          </a:bodyPr>
          <a:lstStyle/>
          <a:p>
            <a:pPr marL="0" indent="0" algn="l">
              <a:buNone/>
            </a:pPr>
            <a:r>
              <a:rPr lang="en-US" sz="1800" dirty="0">
                <a:solidFill>
                  <a:srgbClr val="3F7F5F"/>
                </a:solidFill>
                <a:latin typeface="Consolas" panose="020B0609020204030204" pitchFamily="49" charset="0"/>
              </a:rPr>
              <a:t>// Create a typedef alias </a:t>
            </a:r>
            <a:r>
              <a:rPr lang="en-US" sz="1800" dirty="0" err="1">
                <a:solidFill>
                  <a:srgbClr val="3F7F5F"/>
                </a:solidFill>
                <a:latin typeface="Consolas" panose="020B0609020204030204" pitchFamily="49" charset="0"/>
              </a:rPr>
              <a:t>CardPtr</a:t>
            </a:r>
            <a:r>
              <a:rPr lang="en-US" sz="1800" dirty="0">
                <a:solidFill>
                  <a:srgbClr val="3F7F5F"/>
                </a:solidFill>
                <a:latin typeface="Consolas" panose="020B0609020204030204" pitchFamily="49" charset="0"/>
              </a:rPr>
              <a:t> for Card*</a:t>
            </a:r>
          </a:p>
          <a:p>
            <a:pPr marL="0" indent="0" algn="l">
              <a:buNone/>
            </a:pPr>
            <a:r>
              <a:rPr lang="en-US" sz="1800" dirty="0">
                <a:solidFill>
                  <a:srgbClr val="7F0055"/>
                </a:solidFill>
                <a:latin typeface="Consolas" panose="020B0609020204030204" pitchFamily="49" charset="0"/>
              </a:rPr>
              <a:t>typedef</a:t>
            </a:r>
            <a:r>
              <a:rPr lang="en-US" sz="1800" dirty="0">
                <a:solidFill>
                  <a:srgbClr val="000000"/>
                </a:solidFill>
                <a:latin typeface="Consolas" panose="020B0609020204030204" pitchFamily="49" charset="0"/>
              </a:rPr>
              <a:t> </a:t>
            </a:r>
            <a:r>
              <a:rPr lang="en-US" sz="1800" dirty="0">
                <a:solidFill>
                  <a:srgbClr val="005032"/>
                </a:solidFill>
                <a:latin typeface="Consolas" panose="020B0609020204030204" pitchFamily="49" charset="0"/>
              </a:rPr>
              <a:t>Card</a:t>
            </a:r>
            <a:r>
              <a:rPr lang="en-US" sz="1800" dirty="0">
                <a:solidFill>
                  <a:srgbClr val="000000"/>
                </a:solidFill>
                <a:latin typeface="Consolas" panose="020B0609020204030204" pitchFamily="49" charset="0"/>
              </a:rPr>
              <a:t>* </a:t>
            </a:r>
            <a:r>
              <a:rPr lang="en-US" sz="1800" dirty="0" err="1">
                <a:solidFill>
                  <a:srgbClr val="005032"/>
                </a:solidFill>
                <a:latin typeface="Consolas" panose="020B0609020204030204" pitchFamily="49" charset="0"/>
              </a:rPr>
              <a:t>CardPtr</a:t>
            </a:r>
            <a:r>
              <a:rPr lang="en-US" sz="1800" dirty="0">
                <a:solidFill>
                  <a:srgbClr val="000000"/>
                </a:solidFill>
                <a:latin typeface="Consolas" panose="020B0609020204030204" pitchFamily="49" charset="0"/>
              </a:rPr>
              <a:t>;</a:t>
            </a:r>
          </a:p>
          <a:p>
            <a:pPr marL="0" indent="0" algn="l">
              <a:buNone/>
            </a:pPr>
            <a:r>
              <a:rPr lang="en-US" sz="1800" dirty="0">
                <a:solidFill>
                  <a:srgbClr val="7F0055"/>
                </a:solidFill>
                <a:latin typeface="Consolas" panose="020B0609020204030204" pitchFamily="49" charset="0"/>
              </a:rPr>
              <a:t>int</a:t>
            </a:r>
            <a:r>
              <a:rPr lang="en-US" sz="1800" dirty="0">
                <a:solidFill>
                  <a:srgbClr val="000000"/>
                </a:solidFill>
                <a:latin typeface="Consolas" panose="020B0609020204030204" pitchFamily="49" charset="0"/>
              </a:rPr>
              <a:t> main() {</a:t>
            </a:r>
          </a:p>
          <a:p>
            <a:pPr marL="0" indent="0" algn="l">
              <a:buNone/>
            </a:pP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Create a Card object and a </a:t>
            </a:r>
            <a:r>
              <a:rPr lang="en-US" sz="1800" dirty="0" err="1">
                <a:solidFill>
                  <a:srgbClr val="3F7F5F"/>
                </a:solidFill>
                <a:latin typeface="Consolas" panose="020B0609020204030204" pitchFamily="49" charset="0"/>
              </a:rPr>
              <a:t>CardPtr</a:t>
            </a:r>
            <a:r>
              <a:rPr lang="en-US" sz="1800" dirty="0">
                <a:solidFill>
                  <a:srgbClr val="3F7F5F"/>
                </a:solidFill>
                <a:latin typeface="Consolas" panose="020B0609020204030204" pitchFamily="49" charset="0"/>
              </a:rPr>
              <a:t> pointing to it</a:t>
            </a:r>
          </a:p>
          <a:p>
            <a:pPr marL="0" indent="0" algn="l">
              <a:buNone/>
            </a:pPr>
            <a:r>
              <a:rPr lang="en-US" sz="1800" dirty="0">
                <a:solidFill>
                  <a:srgbClr val="000000"/>
                </a:solidFill>
                <a:latin typeface="Consolas" panose="020B0609020204030204" pitchFamily="49" charset="0"/>
              </a:rPr>
              <a:t>    </a:t>
            </a:r>
            <a:r>
              <a:rPr lang="en-US" sz="1800" dirty="0">
                <a:solidFill>
                  <a:srgbClr val="005032"/>
                </a:solidFill>
                <a:latin typeface="Consolas" panose="020B0609020204030204" pitchFamily="49" charset="0"/>
              </a:rPr>
              <a:t>Card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myCard</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myCard.</a:t>
            </a:r>
            <a:r>
              <a:rPr lang="en-US" sz="1800" dirty="0" err="1">
                <a:solidFill>
                  <a:srgbClr val="0000C0"/>
                </a:solidFill>
                <a:latin typeface="Consolas" panose="020B0609020204030204" pitchFamily="49" charset="0"/>
              </a:rPr>
              <a:t>cardNumber</a:t>
            </a:r>
            <a:r>
              <a:rPr lang="en-US" sz="1800" dirty="0">
                <a:solidFill>
                  <a:srgbClr val="000000"/>
                </a:solidFill>
                <a:latin typeface="Consolas" panose="020B0609020204030204" pitchFamily="49" charset="0"/>
              </a:rPr>
              <a:t> = 12345;</a:t>
            </a:r>
          </a:p>
          <a:p>
            <a:pPr marL="0" indent="0" algn="l">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myCard.</a:t>
            </a:r>
            <a:r>
              <a:rPr lang="en-US" sz="1800" dirty="0" err="1">
                <a:solidFill>
                  <a:srgbClr val="0000C0"/>
                </a:solidFill>
                <a:latin typeface="Consolas" panose="020B0609020204030204" pitchFamily="49" charset="0"/>
              </a:rPr>
              <a:t>cardHolder</a:t>
            </a:r>
            <a:r>
              <a:rPr lang="en-US" sz="1800" dirty="0">
                <a:solidFill>
                  <a:srgbClr val="000000"/>
                </a:solidFill>
                <a:latin typeface="Consolas" panose="020B0609020204030204" pitchFamily="49" charset="0"/>
              </a:rPr>
              <a:t> = </a:t>
            </a:r>
            <a:r>
              <a:rPr lang="en-US" sz="1800" dirty="0">
                <a:solidFill>
                  <a:srgbClr val="2A00FF"/>
                </a:solidFill>
                <a:latin typeface="Consolas" panose="020B0609020204030204" pitchFamily="49" charset="0"/>
              </a:rPr>
              <a:t>"Alice"</a:t>
            </a:r>
            <a:r>
              <a:rPr lang="en-US" sz="1800" dirty="0">
                <a:solidFill>
                  <a:srgbClr val="000000"/>
                </a:solidFill>
                <a:latin typeface="Consolas" panose="020B0609020204030204" pitchFamily="49" charset="0"/>
              </a:rPr>
              <a:t>;</a:t>
            </a:r>
          </a:p>
          <a:p>
            <a:pPr marL="0" indent="0" algn="l">
              <a:buNone/>
            </a:pPr>
            <a:endParaRPr lang="en-US" sz="1800" dirty="0">
              <a:solidFill>
                <a:srgbClr val="000000"/>
              </a:solidFill>
              <a:latin typeface="Consolas" panose="020B0609020204030204" pitchFamily="49" charset="0"/>
            </a:endParaRPr>
          </a:p>
          <a:p>
            <a:pPr marL="0" indent="0" algn="l">
              <a:buNone/>
            </a:pPr>
            <a:r>
              <a:rPr lang="en-US" sz="1800" dirty="0">
                <a:solidFill>
                  <a:srgbClr val="000000"/>
                </a:solidFill>
                <a:latin typeface="Consolas" panose="020B0609020204030204" pitchFamily="49" charset="0"/>
              </a:rPr>
              <a:t>    </a:t>
            </a:r>
            <a:r>
              <a:rPr lang="en-US" sz="1800" dirty="0" err="1">
                <a:solidFill>
                  <a:srgbClr val="005032"/>
                </a:solidFill>
                <a:latin typeface="Consolas" panose="020B0609020204030204" pitchFamily="49" charset="0"/>
              </a:rPr>
              <a:t>CardPtr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ptrToCard</a:t>
            </a:r>
            <a:r>
              <a:rPr lang="en-US" sz="1800" dirty="0">
                <a:solidFill>
                  <a:srgbClr val="000000"/>
                </a:solidFill>
                <a:latin typeface="Consolas" panose="020B0609020204030204" pitchFamily="49" charset="0"/>
              </a:rPr>
              <a:t> = &amp;</a:t>
            </a:r>
            <a:r>
              <a:rPr lang="en-US" sz="1800" dirty="0" err="1">
                <a:solidFill>
                  <a:srgbClr val="000000"/>
                </a:solidFill>
                <a:latin typeface="Consolas" panose="020B0609020204030204" pitchFamily="49" charset="0"/>
              </a:rPr>
              <a:t>myCard</a:t>
            </a:r>
            <a:r>
              <a:rPr lang="en-US" sz="1800" dirty="0">
                <a:solidFill>
                  <a:srgbClr val="000000"/>
                </a:solidFill>
                <a:latin typeface="Consolas" panose="020B0609020204030204" pitchFamily="49" charset="0"/>
              </a:rPr>
              <a:t>;</a:t>
            </a:r>
          </a:p>
          <a:p>
            <a:pPr marL="0" indent="0" algn="l">
              <a:buNone/>
            </a:pPr>
            <a:endParaRPr lang="en-US" sz="1800" dirty="0">
              <a:solidFill>
                <a:srgbClr val="000000"/>
              </a:solidFill>
              <a:latin typeface="Consolas" panose="020B0609020204030204" pitchFamily="49" charset="0"/>
            </a:endParaRPr>
          </a:p>
          <a:p>
            <a:pPr marL="0" indent="0" algn="l">
              <a:buNone/>
            </a:pP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Access the card information using the pointer</a:t>
            </a: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"Card Number: "</a:t>
            </a:r>
            <a:r>
              <a:rPr lang="en-US" sz="1800" dirty="0">
                <a:solidFill>
                  <a:srgbClr val="000000"/>
                </a:solidFill>
                <a:latin typeface="Consolas" panose="020B0609020204030204" pitchFamily="49" charset="0"/>
              </a:rPr>
              <a:t> &lt;&lt; </a:t>
            </a:r>
            <a:r>
              <a:rPr lang="en-US" sz="1800" dirty="0" err="1">
                <a:solidFill>
                  <a:srgbClr val="000000"/>
                </a:solidFill>
                <a:latin typeface="Consolas" panose="020B0609020204030204" pitchFamily="49" charset="0"/>
              </a:rPr>
              <a:t>ptrToCard</a:t>
            </a:r>
            <a:r>
              <a:rPr lang="en-US" sz="1800" dirty="0">
                <a:solidFill>
                  <a:srgbClr val="000000"/>
                </a:solidFill>
                <a:latin typeface="Consolas" panose="020B0609020204030204" pitchFamily="49" charset="0"/>
              </a:rPr>
              <a:t>-&gt;</a:t>
            </a:r>
            <a:r>
              <a:rPr lang="en-US" sz="1800" dirty="0" err="1">
                <a:solidFill>
                  <a:srgbClr val="0000C0"/>
                </a:solidFill>
                <a:latin typeface="Consolas" panose="020B0609020204030204" pitchFamily="49" charset="0"/>
              </a:rPr>
              <a:t>cardNumber</a:t>
            </a:r>
            <a:r>
              <a:rPr lang="en-US" sz="1800" dirty="0">
                <a:solidFill>
                  <a:srgbClr val="000000"/>
                </a:solidFill>
                <a:latin typeface="Consolas" panose="020B0609020204030204" pitchFamily="49" charset="0"/>
              </a:rPr>
              <a:t> &lt;&lt; std::</a:t>
            </a:r>
            <a:r>
              <a:rPr lang="en-US" sz="1800" dirty="0" err="1">
                <a:solidFill>
                  <a:srgbClr val="642880"/>
                </a:solidFill>
                <a:latin typeface="Consolas" panose="020B0609020204030204" pitchFamily="49" charset="0"/>
              </a:rPr>
              <a:t>endl</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"Card Holder: "</a:t>
            </a:r>
            <a:r>
              <a:rPr lang="en-US" sz="1800" dirty="0">
                <a:solidFill>
                  <a:srgbClr val="000000"/>
                </a:solidFill>
                <a:latin typeface="Consolas" panose="020B0609020204030204" pitchFamily="49" charset="0"/>
              </a:rPr>
              <a:t> &lt;&lt; </a:t>
            </a:r>
            <a:r>
              <a:rPr lang="en-US" sz="1800" dirty="0" err="1">
                <a:solidFill>
                  <a:srgbClr val="000000"/>
                </a:solidFill>
                <a:latin typeface="Consolas" panose="020B0609020204030204" pitchFamily="49" charset="0"/>
              </a:rPr>
              <a:t>ptrToCard</a:t>
            </a:r>
            <a:r>
              <a:rPr lang="en-US" sz="1800" dirty="0">
                <a:solidFill>
                  <a:srgbClr val="000000"/>
                </a:solidFill>
                <a:latin typeface="Consolas" panose="020B0609020204030204" pitchFamily="49" charset="0"/>
              </a:rPr>
              <a:t>-&gt;</a:t>
            </a:r>
            <a:r>
              <a:rPr lang="en-US" sz="1800" dirty="0" err="1">
                <a:solidFill>
                  <a:srgbClr val="0000C0"/>
                </a:solidFill>
                <a:latin typeface="Consolas" panose="020B0609020204030204" pitchFamily="49" charset="0"/>
              </a:rPr>
              <a:t>cardHolder</a:t>
            </a:r>
            <a:r>
              <a:rPr lang="en-US" sz="1800" dirty="0">
                <a:solidFill>
                  <a:srgbClr val="000000"/>
                </a:solidFill>
                <a:latin typeface="Consolas" panose="020B0609020204030204" pitchFamily="49" charset="0"/>
              </a:rPr>
              <a:t> &lt;&lt; std::</a:t>
            </a:r>
            <a:r>
              <a:rPr lang="en-US" sz="1800" dirty="0" err="1">
                <a:solidFill>
                  <a:srgbClr val="642880"/>
                </a:solidFill>
                <a:latin typeface="Consolas" panose="020B0609020204030204" pitchFamily="49" charset="0"/>
              </a:rPr>
              <a:t>endl</a:t>
            </a:r>
            <a:r>
              <a:rPr lang="en-US" sz="1800" dirty="0">
                <a:solidFill>
                  <a:srgbClr val="000000"/>
                </a:solidFill>
                <a:latin typeface="Consolas" panose="020B0609020204030204" pitchFamily="49" charset="0"/>
              </a:rPr>
              <a:t>;</a:t>
            </a:r>
            <a:endParaRPr lang="en-US" sz="1800" dirty="0">
              <a:latin typeface="Consolas" panose="020B0609020204030204" pitchFamily="49" charset="0"/>
            </a:endParaRPr>
          </a:p>
          <a:p>
            <a:pPr marL="0" indent="0" algn="l">
              <a:buNone/>
            </a:pPr>
            <a:r>
              <a:rPr lang="en-US" sz="1800" dirty="0">
                <a:solidFill>
                  <a:srgbClr val="000000"/>
                </a:solidFill>
                <a:latin typeface="Consolas" panose="020B0609020204030204" pitchFamily="49" charset="0"/>
              </a:rPr>
              <a:t>    </a:t>
            </a:r>
            <a:r>
              <a:rPr lang="en-US" sz="1800" dirty="0">
                <a:solidFill>
                  <a:srgbClr val="7F0055"/>
                </a:solidFill>
                <a:latin typeface="Consolas" panose="020B0609020204030204" pitchFamily="49" charset="0"/>
              </a:rPr>
              <a:t>return</a:t>
            </a:r>
            <a:r>
              <a:rPr lang="en-US" sz="1800" dirty="0">
                <a:solidFill>
                  <a:srgbClr val="000000"/>
                </a:solidFill>
                <a:latin typeface="Consolas" panose="020B0609020204030204" pitchFamily="49" charset="0"/>
              </a:rPr>
              <a:t> 0;</a:t>
            </a:r>
          </a:p>
          <a:p>
            <a:pPr marL="0" indent="0" algn="l">
              <a:buNone/>
            </a:pPr>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436557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p:txBody>
          <a:bodyPr/>
          <a:lstStyle/>
          <a:p>
            <a:pPr algn="ctr"/>
            <a:r>
              <a:rPr lang="en-US" sz="3600" b="1" dirty="0">
                <a:solidFill>
                  <a:srgbClr val="E13720"/>
                </a:solidFill>
                <a:latin typeface="Calibri (Headings)"/>
              </a:rPr>
              <a:t>Stream Output</a:t>
            </a:r>
          </a:p>
        </p:txBody>
      </p:sp>
      <p:sp>
        <p:nvSpPr>
          <p:cNvPr id="4" name="Content Placeholder 2">
            <a:extLst>
              <a:ext uri="{FF2B5EF4-FFF2-40B4-BE49-F238E27FC236}">
                <a16:creationId xmlns:a16="http://schemas.microsoft.com/office/drawing/2014/main" id="{CE43347D-5280-4242-903C-7A919320D263}"/>
              </a:ext>
            </a:extLst>
          </p:cNvPr>
          <p:cNvSpPr>
            <a:spLocks noGrp="1"/>
          </p:cNvSpPr>
          <p:nvPr>
            <p:ph idx="1"/>
          </p:nvPr>
        </p:nvSpPr>
        <p:spPr>
          <a:xfrm>
            <a:off x="838200" y="1520824"/>
            <a:ext cx="10515600" cy="5337175"/>
          </a:xfrm>
        </p:spPr>
        <p:txBody>
          <a:bodyPr>
            <a:normAutofit lnSpcReduction="10000"/>
          </a:bodyPr>
          <a:lstStyle/>
          <a:p>
            <a:pPr marL="0" lvl="1" indent="0">
              <a:spcAft>
                <a:spcPts val="1200"/>
              </a:spcAft>
              <a:buNone/>
            </a:pPr>
            <a:r>
              <a:rPr lang="en-US" sz="2800" dirty="0"/>
              <a:t>Formatted and unformatted output capabilities are provided by </a:t>
            </a:r>
            <a:r>
              <a:rPr lang="en-US" sz="2800" b="1" dirty="0" err="1"/>
              <a:t>ostream</a:t>
            </a:r>
            <a:r>
              <a:rPr lang="en-US" sz="2800" dirty="0"/>
              <a:t>. </a:t>
            </a:r>
          </a:p>
          <a:p>
            <a:pPr marL="457200" lvl="1" indent="-457200">
              <a:spcAft>
                <a:spcPts val="1200"/>
              </a:spcAft>
            </a:pPr>
            <a:r>
              <a:rPr lang="en-US" sz="2800" dirty="0"/>
              <a:t>Capabilities include output of standard data types with the stream insertion operator ( </a:t>
            </a:r>
            <a:r>
              <a:rPr lang="en-US" sz="2800" b="1" dirty="0"/>
              <a:t>&lt;&lt;</a:t>
            </a:r>
            <a:r>
              <a:rPr lang="en-US" sz="2800" dirty="0"/>
              <a:t> ); </a:t>
            </a:r>
          </a:p>
          <a:p>
            <a:pPr marL="457200" lvl="1" indent="-457200">
              <a:spcAft>
                <a:spcPts val="1200"/>
              </a:spcAft>
            </a:pPr>
            <a:r>
              <a:rPr lang="en-US" sz="2800" dirty="0"/>
              <a:t>output of characters via the </a:t>
            </a:r>
            <a:r>
              <a:rPr lang="en-US" sz="2800" b="1" dirty="0"/>
              <a:t>put</a:t>
            </a:r>
            <a:r>
              <a:rPr lang="en-US" sz="2800" dirty="0"/>
              <a:t> member function; </a:t>
            </a:r>
          </a:p>
          <a:p>
            <a:pPr marL="457200" lvl="1" indent="-457200">
              <a:spcAft>
                <a:spcPts val="1200"/>
              </a:spcAft>
            </a:pPr>
            <a:r>
              <a:rPr lang="en-US" sz="2800" dirty="0"/>
              <a:t>unformatted output via the </a:t>
            </a:r>
            <a:r>
              <a:rPr lang="en-US" sz="2800" b="1" dirty="0"/>
              <a:t>write</a:t>
            </a:r>
            <a:r>
              <a:rPr lang="en-US" sz="2800" dirty="0"/>
              <a:t> member function; </a:t>
            </a:r>
          </a:p>
          <a:p>
            <a:pPr marL="0" lvl="1" indent="0">
              <a:spcAft>
                <a:spcPts val="1200"/>
              </a:spcAft>
              <a:buNone/>
            </a:pPr>
            <a:r>
              <a:rPr lang="en-US" sz="2800" dirty="0"/>
              <a:t>output of integers in decimal, octal and hexadecimal formats; output of floating-point values with various precision, with forced decimal points, in scientific notation (e.g., 1.234567e-03 ) and in fixed notation (e.g., 0.00123457 ); output of data justified in fields of designated widths; output of data in fields padded with specified characters; and output of uppercase letters in scientific notation and hexadecimal notation. </a:t>
            </a:r>
          </a:p>
          <a:p>
            <a:pPr marL="342900" lvl="1" indent="-342900">
              <a:spcAft>
                <a:spcPts val="1200"/>
              </a:spcAft>
            </a:pPr>
            <a:endParaRPr lang="en-US" sz="2700" dirty="0"/>
          </a:p>
        </p:txBody>
      </p:sp>
    </p:spTree>
    <p:extLst>
      <p:ext uri="{BB962C8B-B14F-4D97-AF65-F5344CB8AC3E}">
        <p14:creationId xmlns:p14="http://schemas.microsoft.com/office/powerpoint/2010/main" val="4133493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p:txBody>
          <a:bodyPr/>
          <a:lstStyle/>
          <a:p>
            <a:pPr algn="ctr"/>
            <a:r>
              <a:rPr lang="en-US" sz="3600" b="1" dirty="0">
                <a:solidFill>
                  <a:srgbClr val="E13720"/>
                </a:solidFill>
                <a:latin typeface="Calibri (Headings)"/>
              </a:rPr>
              <a:t>Stream Output</a:t>
            </a:r>
          </a:p>
        </p:txBody>
      </p:sp>
      <p:sp>
        <p:nvSpPr>
          <p:cNvPr id="4" name="Content Placeholder 2">
            <a:extLst>
              <a:ext uri="{FF2B5EF4-FFF2-40B4-BE49-F238E27FC236}">
                <a16:creationId xmlns:a16="http://schemas.microsoft.com/office/drawing/2014/main" id="{CE43347D-5280-4242-903C-7A919320D263}"/>
              </a:ext>
            </a:extLst>
          </p:cNvPr>
          <p:cNvSpPr>
            <a:spLocks noGrp="1"/>
          </p:cNvSpPr>
          <p:nvPr>
            <p:ph idx="1"/>
          </p:nvPr>
        </p:nvSpPr>
        <p:spPr>
          <a:xfrm>
            <a:off x="838199" y="1242374"/>
            <a:ext cx="11295743" cy="4904426"/>
          </a:xfrm>
        </p:spPr>
        <p:txBody>
          <a:bodyPr>
            <a:noAutofit/>
          </a:bodyPr>
          <a:lstStyle/>
          <a:p>
            <a:pPr marL="0" indent="0" algn="l">
              <a:buNone/>
            </a:pPr>
            <a:r>
              <a:rPr lang="en-US" sz="1800" dirty="0">
                <a:solidFill>
                  <a:srgbClr val="7F0055"/>
                </a:solidFill>
                <a:latin typeface="Consolas" panose="020B0609020204030204" pitchFamily="49" charset="0"/>
              </a:rPr>
              <a:t>int</a:t>
            </a:r>
            <a:r>
              <a:rPr lang="en-US" sz="1800" dirty="0">
                <a:solidFill>
                  <a:srgbClr val="000000"/>
                </a:solidFill>
                <a:latin typeface="Consolas" panose="020B0609020204030204" pitchFamily="49" charset="0"/>
              </a:rPr>
              <a:t> main() {</a:t>
            </a:r>
          </a:p>
          <a:p>
            <a:pPr marL="0" indent="0" algn="l">
              <a:buNone/>
            </a:pPr>
            <a:r>
              <a:rPr lang="en-US" sz="1800" dirty="0">
                <a:solidFill>
                  <a:srgbClr val="000000"/>
                </a:solidFill>
                <a:latin typeface="Consolas" panose="020B0609020204030204" pitchFamily="49" charset="0"/>
              </a:rPr>
              <a:t>    </a:t>
            </a:r>
            <a:r>
              <a:rPr lang="en-US" sz="1800" dirty="0">
                <a:solidFill>
                  <a:srgbClr val="7F0055"/>
                </a:solidFill>
                <a:latin typeface="Consolas" panose="020B0609020204030204" pitchFamily="49" charset="0"/>
              </a:rPr>
              <a:t>double</a:t>
            </a:r>
            <a:r>
              <a:rPr lang="en-US" sz="1800" dirty="0">
                <a:solidFill>
                  <a:srgbClr val="000000"/>
                </a:solidFill>
                <a:latin typeface="Consolas" panose="020B0609020204030204" pitchFamily="49" charset="0"/>
              </a:rPr>
              <a:t> pi = 3.14159265359;</a:t>
            </a:r>
          </a:p>
          <a:p>
            <a:pPr marL="0" indent="0" algn="l">
              <a:buNone/>
            </a:pPr>
            <a:r>
              <a:rPr lang="en-US" sz="1800" dirty="0">
                <a:solidFill>
                  <a:srgbClr val="000000"/>
                </a:solidFill>
                <a:latin typeface="Consolas" panose="020B0609020204030204" pitchFamily="49" charset="0"/>
              </a:rPr>
              <a:t>    </a:t>
            </a:r>
            <a:r>
              <a:rPr lang="en-US" sz="1800" dirty="0">
                <a:solidFill>
                  <a:srgbClr val="7F0055"/>
                </a:solidFill>
                <a:latin typeface="Consolas" panose="020B0609020204030204" pitchFamily="49" charset="0"/>
              </a:rPr>
              <a:t>char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2A00FF"/>
                </a:solidFill>
                <a:latin typeface="Consolas" panose="020B0609020204030204" pitchFamily="49" charset="0"/>
              </a:rPr>
              <a:t>'X'</a:t>
            </a:r>
            <a:r>
              <a:rPr lang="en-US" sz="1800" dirty="0">
                <a:solidFill>
                  <a:srgbClr val="000000"/>
                </a:solidFill>
                <a:latin typeface="Consolas" panose="020B0609020204030204" pitchFamily="49" charset="0"/>
              </a:rPr>
              <a:t>;</a:t>
            </a:r>
            <a:endParaRPr lang="en-US" sz="1800" dirty="0">
              <a:latin typeface="Consolas" panose="020B0609020204030204" pitchFamily="49" charset="0"/>
            </a:endParaRPr>
          </a:p>
          <a:p>
            <a:pPr marL="0" indent="0" algn="l">
              <a:buNone/>
            </a:pP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Convert the double to a string</a:t>
            </a:r>
          </a:p>
          <a:p>
            <a:pPr marL="0" indent="0" algn="l">
              <a:buNone/>
            </a:pPr>
            <a:r>
              <a:rPr lang="en-US" sz="1800" dirty="0">
                <a:solidFill>
                  <a:srgbClr val="000000"/>
                </a:solidFill>
                <a:latin typeface="Consolas" panose="020B0609020204030204" pitchFamily="49" charset="0"/>
              </a:rPr>
              <a:t>    std::</a:t>
            </a:r>
            <a:r>
              <a:rPr lang="en-US" sz="1800" dirty="0">
                <a:solidFill>
                  <a:srgbClr val="005032"/>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strValue</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to_string</a:t>
            </a:r>
            <a:r>
              <a:rPr lang="en-US" sz="1800" dirty="0">
                <a:solidFill>
                  <a:srgbClr val="000000"/>
                </a:solidFill>
                <a:latin typeface="Consolas" panose="020B0609020204030204" pitchFamily="49" charset="0"/>
              </a:rPr>
              <a:t>(pi);</a:t>
            </a:r>
            <a:endParaRPr lang="en-US" sz="1800" dirty="0">
              <a:latin typeface="Consolas" panose="020B0609020204030204" pitchFamily="49" charset="0"/>
            </a:endParaRPr>
          </a:p>
          <a:p>
            <a:pPr marL="0" indent="0" algn="l">
              <a:buNone/>
            </a:pP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Obtain a pointer to the character data</a:t>
            </a:r>
          </a:p>
          <a:p>
            <a:pPr marL="0" indent="0" algn="l">
              <a:buNone/>
            </a:pPr>
            <a:r>
              <a:rPr lang="en-US" sz="1800" dirty="0">
                <a:solidFill>
                  <a:srgbClr val="000000"/>
                </a:solidFill>
                <a:latin typeface="Consolas" panose="020B0609020204030204" pitchFamily="49" charset="0"/>
              </a:rPr>
              <a:t>    </a:t>
            </a:r>
            <a:r>
              <a:rPr lang="en-US" sz="1800" dirty="0">
                <a:solidFill>
                  <a:srgbClr val="7F0055"/>
                </a:solidFill>
                <a:latin typeface="Consolas" panose="020B0609020204030204" pitchFamily="49" charset="0"/>
              </a:rPr>
              <a:t>const</a:t>
            </a:r>
            <a:r>
              <a:rPr lang="en-US" sz="1800" dirty="0">
                <a:solidFill>
                  <a:srgbClr val="000000"/>
                </a:solidFill>
                <a:latin typeface="Consolas" panose="020B0609020204030204" pitchFamily="49" charset="0"/>
              </a:rPr>
              <a:t> </a:t>
            </a:r>
            <a:r>
              <a:rPr lang="en-US" sz="1800" dirty="0">
                <a:solidFill>
                  <a:srgbClr val="7F0055"/>
                </a:solidFill>
                <a:latin typeface="Consolas" panose="020B0609020204030204" pitchFamily="49" charset="0"/>
              </a:rPr>
              <a:t>char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charPtr</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strValue.c_str</a:t>
            </a:r>
            <a:r>
              <a:rPr lang="en-US" sz="1800" dirty="0">
                <a:solidFill>
                  <a:srgbClr val="000000"/>
                </a:solidFill>
                <a:latin typeface="Consolas" panose="020B0609020204030204" pitchFamily="49" charset="0"/>
              </a:rPr>
              <a:t>();</a:t>
            </a:r>
            <a:endParaRPr lang="en-US" sz="1800" dirty="0">
              <a:latin typeface="Consolas" panose="020B0609020204030204" pitchFamily="49" charset="0"/>
            </a:endParaRPr>
          </a:p>
          <a:p>
            <a:pPr marL="0" indent="0" algn="l">
              <a:buNone/>
            </a:pP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Print the double and the char* representation</a:t>
            </a:r>
          </a:p>
          <a:p>
            <a:pPr marL="0" indent="0" algn="l">
              <a:buNone/>
            </a:pPr>
            <a:r>
              <a:rPr lang="fr-FR" sz="1800" dirty="0">
                <a:solidFill>
                  <a:srgbClr val="000000"/>
                </a:solidFill>
                <a:latin typeface="Consolas" panose="020B0609020204030204" pitchFamily="49" charset="0"/>
              </a:rPr>
              <a:t>    std::cout &lt;&lt; </a:t>
            </a:r>
            <a:r>
              <a:rPr lang="fr-FR" sz="1800" dirty="0">
                <a:solidFill>
                  <a:srgbClr val="2A00FF"/>
                </a:solidFill>
                <a:latin typeface="Consolas" panose="020B0609020204030204" pitchFamily="49" charset="0"/>
              </a:rPr>
              <a:t>"Double: "</a:t>
            </a:r>
            <a:r>
              <a:rPr lang="fr-FR" sz="1800" dirty="0">
                <a:solidFill>
                  <a:srgbClr val="000000"/>
                </a:solidFill>
                <a:latin typeface="Consolas" panose="020B0609020204030204" pitchFamily="49" charset="0"/>
              </a:rPr>
              <a:t> &lt;&lt; pi &lt;&lt; std::</a:t>
            </a:r>
            <a:r>
              <a:rPr lang="fr-FR" sz="1800" dirty="0" err="1">
                <a:solidFill>
                  <a:srgbClr val="642880"/>
                </a:solidFill>
                <a:latin typeface="Consolas" panose="020B0609020204030204" pitchFamily="49" charset="0"/>
              </a:rPr>
              <a:t>endl</a:t>
            </a:r>
            <a:r>
              <a:rPr lang="fr-FR"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"char* : "</a:t>
            </a: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cout.write</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charPtr</a:t>
            </a:r>
            <a:r>
              <a:rPr lang="en-US" sz="1800" dirty="0">
                <a:solidFill>
                  <a:srgbClr val="000000"/>
                </a:solidFill>
                <a:latin typeface="Consolas" panose="020B0609020204030204" pitchFamily="49" charset="0"/>
              </a:rPr>
              <a:t>, 7)&lt;&lt; std::</a:t>
            </a:r>
            <a:r>
              <a:rPr lang="en-US" sz="1800" dirty="0" err="1">
                <a:solidFill>
                  <a:srgbClr val="642880"/>
                </a:solidFill>
                <a:latin typeface="Consolas" panose="020B0609020204030204" pitchFamily="49" charset="0"/>
              </a:rPr>
              <a:t>endl</a:t>
            </a:r>
            <a:r>
              <a:rPr lang="en-US" sz="1800" dirty="0">
                <a:solidFill>
                  <a:srgbClr val="000000"/>
                </a:solidFill>
                <a:latin typeface="Consolas" panose="020B0609020204030204" pitchFamily="49" charset="0"/>
              </a:rPr>
              <a:t>;</a:t>
            </a:r>
            <a:endParaRPr lang="en-US" sz="1800" dirty="0">
              <a:latin typeface="Consolas" panose="020B0609020204030204" pitchFamily="49" charset="0"/>
            </a:endParaRPr>
          </a:p>
          <a:p>
            <a:pPr marL="0" indent="0" algn="l">
              <a:spcBef>
                <a:spcPts val="0"/>
              </a:spcBef>
              <a:buNone/>
            </a:pP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a:t>
            </a:r>
            <a:r>
              <a:rPr lang="en-US" sz="1800" dirty="0" err="1">
                <a:solidFill>
                  <a:srgbClr val="3F7F5F"/>
                </a:solidFill>
                <a:latin typeface="Consolas" panose="020B0609020204030204" pitchFamily="49" charset="0"/>
              </a:rPr>
              <a:t>reinterpret_cast</a:t>
            </a:r>
            <a:r>
              <a:rPr lang="en-US" sz="1800" dirty="0">
                <a:solidFill>
                  <a:srgbClr val="3F7F5F"/>
                </a:solidFill>
                <a:latin typeface="Consolas" panose="020B0609020204030204" pitchFamily="49" charset="0"/>
              </a:rPr>
              <a:t> is a low-level cast operator </a:t>
            </a:r>
          </a:p>
          <a:p>
            <a:pPr marL="0" indent="0" algn="l">
              <a:spcBef>
                <a:spcPts val="0"/>
              </a:spcBef>
              <a:buNone/>
            </a:pPr>
            <a:r>
              <a:rPr lang="en-US" sz="1800" dirty="0">
                <a:solidFill>
                  <a:srgbClr val="3F7F5F"/>
                </a:solidFill>
                <a:latin typeface="Consolas" panose="020B0609020204030204" pitchFamily="49" charset="0"/>
              </a:rPr>
              <a:t>    </a:t>
            </a:r>
            <a:r>
              <a:rPr lang="en-US" sz="1800" dirty="0">
                <a:solidFill>
                  <a:srgbClr val="000000"/>
                </a:solidFill>
                <a:latin typeface="Consolas" panose="020B0609020204030204" pitchFamily="49" charset="0"/>
              </a:rPr>
              <a:t>std::</a:t>
            </a:r>
            <a:r>
              <a:rPr lang="en-US" sz="1800" dirty="0" err="1">
                <a:solidFill>
                  <a:srgbClr val="000000"/>
                </a:solidFill>
                <a:latin typeface="Consolas" panose="020B0609020204030204" pitchFamily="49" charset="0"/>
              </a:rPr>
              <a:t>cout.write</a:t>
            </a:r>
            <a:r>
              <a:rPr lang="en-US" sz="1800" dirty="0">
                <a:solidFill>
                  <a:srgbClr val="000000"/>
                </a:solidFill>
                <a:latin typeface="Consolas" panose="020B0609020204030204" pitchFamily="49" charset="0"/>
              </a:rPr>
              <a:t>(</a:t>
            </a:r>
            <a:r>
              <a:rPr lang="en-US" sz="1800" dirty="0" err="1">
                <a:solidFill>
                  <a:srgbClr val="7F0055"/>
                </a:solidFill>
                <a:latin typeface="Consolas" panose="020B0609020204030204" pitchFamily="49" charset="0"/>
              </a:rPr>
              <a:t>reinterpret_cast</a:t>
            </a:r>
            <a:r>
              <a:rPr lang="en-US" sz="1800" dirty="0">
                <a:solidFill>
                  <a:srgbClr val="000000"/>
                </a:solidFill>
                <a:latin typeface="Consolas" panose="020B0609020204030204" pitchFamily="49" charset="0"/>
              </a:rPr>
              <a:t>&lt;</a:t>
            </a:r>
            <a:r>
              <a:rPr lang="en-US" sz="1800" dirty="0">
                <a:solidFill>
                  <a:srgbClr val="7F0055"/>
                </a:solidFill>
                <a:latin typeface="Consolas" panose="020B0609020204030204" pitchFamily="49" charset="0"/>
              </a:rPr>
              <a:t>const</a:t>
            </a:r>
            <a:r>
              <a:rPr lang="en-US" sz="1800" dirty="0">
                <a:solidFill>
                  <a:srgbClr val="000000"/>
                </a:solidFill>
                <a:latin typeface="Consolas" panose="020B0609020204030204" pitchFamily="49" charset="0"/>
              </a:rPr>
              <a:t> </a:t>
            </a:r>
            <a:r>
              <a:rPr lang="en-US" sz="1800" dirty="0">
                <a:solidFill>
                  <a:srgbClr val="7F0055"/>
                </a:solidFill>
                <a:latin typeface="Consolas" panose="020B0609020204030204" pitchFamily="49" charset="0"/>
              </a:rPr>
              <a:t>char</a:t>
            </a:r>
            <a:r>
              <a:rPr lang="en-US" sz="1800" dirty="0">
                <a:solidFill>
                  <a:srgbClr val="000000"/>
                </a:solidFill>
                <a:latin typeface="Consolas" panose="020B0609020204030204" pitchFamily="49" charset="0"/>
              </a:rPr>
              <a:t>*&gt;(&amp;pi), </a:t>
            </a:r>
            <a:r>
              <a:rPr lang="en-US" sz="1800" dirty="0" err="1">
                <a:solidFill>
                  <a:srgbClr val="7F0055"/>
                </a:solidFill>
                <a:latin typeface="Consolas" panose="020B0609020204030204" pitchFamily="49" charset="0"/>
              </a:rPr>
              <a:t>sizeof</a:t>
            </a:r>
            <a:r>
              <a:rPr lang="en-US" sz="1800" dirty="0">
                <a:solidFill>
                  <a:srgbClr val="000000"/>
                </a:solidFill>
                <a:latin typeface="Consolas" panose="020B0609020204030204" pitchFamily="49" charset="0"/>
              </a:rPr>
              <a:t>(pi));</a:t>
            </a:r>
            <a:endParaRPr lang="en-US" sz="1800" dirty="0">
              <a:latin typeface="Consolas" panose="020B0609020204030204" pitchFamily="49" charset="0"/>
            </a:endParaRPr>
          </a:p>
          <a:p>
            <a:pPr marL="0" indent="0" algn="l">
              <a:buNone/>
            </a:pP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Output of characters using the put member function</a:t>
            </a: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a:t>
            </a:r>
            <a:r>
              <a:rPr lang="en-US" sz="1800" dirty="0" err="1">
                <a:solidFill>
                  <a:srgbClr val="2A00FF"/>
                </a:solidFill>
                <a:latin typeface="Consolas" panose="020B0609020204030204" pitchFamily="49" charset="0"/>
              </a:rPr>
              <a:t>nCharacter</a:t>
            </a:r>
            <a:r>
              <a:rPr lang="en-US" sz="1800" dirty="0">
                <a:solidFill>
                  <a:srgbClr val="2A00FF"/>
                </a:solidFill>
                <a:latin typeface="Consolas" panose="020B0609020204030204" pitchFamily="49" charset="0"/>
              </a:rPr>
              <a:t> Output: "</a:t>
            </a: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cout.put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).put(</a:t>
            </a:r>
            <a:r>
              <a:rPr lang="en-US" sz="1800" dirty="0">
                <a:solidFill>
                  <a:srgbClr val="2A00FF"/>
                </a:solidFill>
                <a:latin typeface="Consolas" panose="020B0609020204030204" pitchFamily="49" charset="0"/>
              </a:rPr>
              <a:t>'\n'</a:t>
            </a:r>
            <a:r>
              <a:rPr lang="en-US" sz="1800" dirty="0">
                <a:solidFill>
                  <a:srgbClr val="000000"/>
                </a:solidFill>
                <a:latin typeface="Consolas" panose="020B0609020204030204" pitchFamily="49" charset="0"/>
              </a:rPr>
              <a:t>);</a:t>
            </a:r>
            <a:endParaRPr lang="en-US" sz="1800" dirty="0">
              <a:latin typeface="Consolas" panose="020B0609020204030204" pitchFamily="49" charset="0"/>
            </a:endParaRPr>
          </a:p>
          <a:p>
            <a:pPr marL="0" indent="0" algn="l">
              <a:buNone/>
            </a:pPr>
            <a:r>
              <a:rPr lang="en-US" sz="1800" dirty="0">
                <a:solidFill>
                  <a:srgbClr val="000000"/>
                </a:solidFill>
                <a:latin typeface="Consolas" panose="020B0609020204030204" pitchFamily="49" charset="0"/>
              </a:rPr>
              <a:t>    </a:t>
            </a:r>
            <a:r>
              <a:rPr lang="en-US" sz="1800" dirty="0">
                <a:solidFill>
                  <a:srgbClr val="7F0055"/>
                </a:solidFill>
                <a:latin typeface="Consolas" panose="020B0609020204030204" pitchFamily="49" charset="0"/>
              </a:rPr>
              <a:t>return</a:t>
            </a:r>
            <a:r>
              <a:rPr lang="en-US" sz="1800" dirty="0">
                <a:solidFill>
                  <a:srgbClr val="000000"/>
                </a:solidFill>
                <a:latin typeface="Consolas" panose="020B0609020204030204" pitchFamily="49" charset="0"/>
              </a:rPr>
              <a:t> 0; }</a:t>
            </a:r>
          </a:p>
        </p:txBody>
      </p:sp>
    </p:spTree>
    <p:extLst>
      <p:ext uri="{BB962C8B-B14F-4D97-AF65-F5344CB8AC3E}">
        <p14:creationId xmlns:p14="http://schemas.microsoft.com/office/powerpoint/2010/main" val="4012021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p:txBody>
          <a:bodyPr/>
          <a:lstStyle/>
          <a:p>
            <a:pPr algn="ctr"/>
            <a:r>
              <a:rPr lang="en-US" sz="3600" b="1" dirty="0">
                <a:solidFill>
                  <a:srgbClr val="E13720"/>
                </a:solidFill>
                <a:latin typeface="Calibri (Headings)"/>
              </a:rPr>
              <a:t>Stream Input</a:t>
            </a:r>
          </a:p>
        </p:txBody>
      </p:sp>
      <p:sp>
        <p:nvSpPr>
          <p:cNvPr id="4" name="Content Placeholder 2">
            <a:extLst>
              <a:ext uri="{FF2B5EF4-FFF2-40B4-BE49-F238E27FC236}">
                <a16:creationId xmlns:a16="http://schemas.microsoft.com/office/drawing/2014/main" id="{CE43347D-5280-4242-903C-7A919320D263}"/>
              </a:ext>
            </a:extLst>
          </p:cNvPr>
          <p:cNvSpPr>
            <a:spLocks noGrp="1"/>
          </p:cNvSpPr>
          <p:nvPr>
            <p:ph idx="1"/>
          </p:nvPr>
        </p:nvSpPr>
        <p:spPr>
          <a:xfrm>
            <a:off x="838200" y="1520824"/>
            <a:ext cx="10515600" cy="5337175"/>
          </a:xfrm>
        </p:spPr>
        <p:txBody>
          <a:bodyPr>
            <a:normAutofit fontScale="92500" lnSpcReduction="20000"/>
          </a:bodyPr>
          <a:lstStyle/>
          <a:p>
            <a:pPr marL="0" lvl="1" indent="0">
              <a:spcAft>
                <a:spcPts val="1200"/>
              </a:spcAft>
              <a:buNone/>
            </a:pPr>
            <a:r>
              <a:rPr lang="en-US" sz="2800" dirty="0"/>
              <a:t>Formatted and unformatted input capabilities are provided by </a:t>
            </a:r>
            <a:r>
              <a:rPr lang="en-US" sz="2800" b="1" dirty="0" err="1"/>
              <a:t>istream</a:t>
            </a:r>
            <a:r>
              <a:rPr lang="en-US" sz="2800" dirty="0"/>
              <a:t> . The stream extraction operator ( </a:t>
            </a:r>
            <a:r>
              <a:rPr lang="en-US" sz="2800" b="1" dirty="0"/>
              <a:t>&gt;&gt;</a:t>
            </a:r>
            <a:r>
              <a:rPr lang="en-US" sz="2800" dirty="0"/>
              <a:t> ) normally skips white-space characters (such as blanks, tabs and new lines) in the input stream; </a:t>
            </a:r>
          </a:p>
          <a:p>
            <a:pPr marL="0" indent="0" algn="l">
              <a:buNone/>
            </a:pPr>
            <a:r>
              <a:rPr lang="en-US" sz="1900" dirty="0">
                <a:solidFill>
                  <a:srgbClr val="3F7F5F"/>
                </a:solidFill>
                <a:latin typeface="Consolas" panose="020B0609020204030204" pitchFamily="49" charset="0"/>
              </a:rPr>
              <a:t>//</a:t>
            </a:r>
            <a:r>
              <a:rPr lang="en-US" sz="1900" dirty="0" err="1">
                <a:solidFill>
                  <a:srgbClr val="3F7F5F"/>
                </a:solidFill>
                <a:latin typeface="Consolas" panose="020B0609020204030204" pitchFamily="49" charset="0"/>
              </a:rPr>
              <a:t>sstream</a:t>
            </a:r>
            <a:r>
              <a:rPr lang="en-US" sz="1900" dirty="0">
                <a:solidFill>
                  <a:srgbClr val="3F7F5F"/>
                </a:solidFill>
                <a:latin typeface="Consolas" panose="020B0609020204030204" pitchFamily="49" charset="0"/>
              </a:rPr>
              <a:t> is a C++ standard library class that provides a way to perform //formatted input and output operations on strings, just like you would with //input and output streams (std::</a:t>
            </a:r>
            <a:r>
              <a:rPr lang="en-US" sz="1900" dirty="0" err="1">
                <a:solidFill>
                  <a:srgbClr val="3F7F5F"/>
                </a:solidFill>
                <a:latin typeface="Consolas" panose="020B0609020204030204" pitchFamily="49" charset="0"/>
              </a:rPr>
              <a:t>cin</a:t>
            </a:r>
            <a:r>
              <a:rPr lang="en-US" sz="1900" dirty="0">
                <a:solidFill>
                  <a:srgbClr val="3F7F5F"/>
                </a:solidFill>
                <a:latin typeface="Consolas" panose="020B0609020204030204" pitchFamily="49" charset="0"/>
              </a:rPr>
              <a:t> and std::</a:t>
            </a:r>
            <a:r>
              <a:rPr lang="en-US" sz="1900" dirty="0" err="1">
                <a:solidFill>
                  <a:srgbClr val="3F7F5F"/>
                </a:solidFill>
                <a:latin typeface="Consolas" panose="020B0609020204030204" pitchFamily="49" charset="0"/>
              </a:rPr>
              <a:t>cout</a:t>
            </a:r>
            <a:r>
              <a:rPr lang="en-US" sz="1900" dirty="0">
                <a:solidFill>
                  <a:srgbClr val="3F7F5F"/>
                </a:solidFill>
                <a:latin typeface="Consolas" panose="020B0609020204030204" pitchFamily="49" charset="0"/>
              </a:rPr>
              <a:t>) for console input and //output.</a:t>
            </a:r>
          </a:p>
          <a:p>
            <a:pPr marL="0" indent="0" algn="l">
              <a:buNone/>
            </a:pPr>
            <a:r>
              <a:rPr lang="en-US" sz="1900" dirty="0">
                <a:solidFill>
                  <a:srgbClr val="7F0055"/>
                </a:solidFill>
                <a:latin typeface="Consolas" panose="020B0609020204030204" pitchFamily="49" charset="0"/>
              </a:rPr>
              <a:t>#include</a:t>
            </a:r>
            <a:r>
              <a:rPr lang="en-US" sz="1900" dirty="0">
                <a:solidFill>
                  <a:srgbClr val="000000"/>
                </a:solidFill>
                <a:latin typeface="Consolas" panose="020B0609020204030204" pitchFamily="49" charset="0"/>
              </a:rPr>
              <a:t> </a:t>
            </a:r>
            <a:r>
              <a:rPr lang="en-US" sz="1900" dirty="0">
                <a:solidFill>
                  <a:srgbClr val="2A00FF"/>
                </a:solidFill>
                <a:latin typeface="Consolas" panose="020B0609020204030204" pitchFamily="49" charset="0"/>
              </a:rPr>
              <a:t>&lt;</a:t>
            </a:r>
            <a:r>
              <a:rPr lang="en-US" sz="1900" dirty="0" err="1">
                <a:solidFill>
                  <a:srgbClr val="2A00FF"/>
                </a:solidFill>
                <a:latin typeface="Consolas" panose="020B0609020204030204" pitchFamily="49" charset="0"/>
              </a:rPr>
              <a:t>sstream</a:t>
            </a:r>
            <a:r>
              <a:rPr lang="en-US" sz="1900" dirty="0">
                <a:solidFill>
                  <a:srgbClr val="2A00FF"/>
                </a:solidFill>
                <a:latin typeface="Consolas" panose="020B0609020204030204" pitchFamily="49" charset="0"/>
              </a:rPr>
              <a:t>&gt;</a:t>
            </a:r>
          </a:p>
          <a:p>
            <a:pPr marL="0" indent="0" algn="l">
              <a:buNone/>
            </a:pPr>
            <a:r>
              <a:rPr lang="en-US" sz="1900" dirty="0">
                <a:solidFill>
                  <a:srgbClr val="7F0055"/>
                </a:solidFill>
                <a:latin typeface="Consolas" panose="020B0609020204030204" pitchFamily="49" charset="0"/>
              </a:rPr>
              <a:t>#include</a:t>
            </a:r>
            <a:r>
              <a:rPr lang="en-US" sz="1900" dirty="0">
                <a:solidFill>
                  <a:srgbClr val="000000"/>
                </a:solidFill>
                <a:latin typeface="Consolas" panose="020B0609020204030204" pitchFamily="49" charset="0"/>
              </a:rPr>
              <a:t> </a:t>
            </a:r>
            <a:r>
              <a:rPr lang="en-US" sz="1900" dirty="0">
                <a:solidFill>
                  <a:srgbClr val="2A00FF"/>
                </a:solidFill>
                <a:latin typeface="Consolas" panose="020B0609020204030204" pitchFamily="49" charset="0"/>
              </a:rPr>
              <a:t>&lt;string&gt;</a:t>
            </a:r>
          </a:p>
          <a:p>
            <a:pPr marL="0" indent="0">
              <a:buNone/>
            </a:pPr>
            <a:r>
              <a:rPr lang="en-US" sz="1900" dirty="0">
                <a:solidFill>
                  <a:srgbClr val="7F0055"/>
                </a:solidFill>
                <a:latin typeface="Consolas" panose="020B0609020204030204" pitchFamily="49" charset="0"/>
              </a:rPr>
              <a:t>#include</a:t>
            </a:r>
            <a:r>
              <a:rPr lang="en-US" sz="1900" dirty="0">
                <a:solidFill>
                  <a:srgbClr val="000000"/>
                </a:solidFill>
                <a:latin typeface="Consolas" panose="020B0609020204030204" pitchFamily="49" charset="0"/>
              </a:rPr>
              <a:t> </a:t>
            </a:r>
            <a:r>
              <a:rPr lang="en-US" sz="1900" dirty="0">
                <a:solidFill>
                  <a:srgbClr val="2A00FF"/>
                </a:solidFill>
                <a:latin typeface="Consolas" panose="020B0609020204030204" pitchFamily="49" charset="0"/>
              </a:rPr>
              <a:t>&lt;iostream&gt;</a:t>
            </a:r>
          </a:p>
          <a:p>
            <a:pPr marL="0" indent="0" algn="l">
              <a:buNone/>
            </a:pPr>
            <a:endParaRPr lang="en-US" sz="1900" dirty="0">
              <a:latin typeface="Consolas" panose="020B0609020204030204" pitchFamily="49" charset="0"/>
            </a:endParaRPr>
          </a:p>
          <a:p>
            <a:pPr marL="0" indent="0" algn="l">
              <a:buNone/>
            </a:pPr>
            <a:r>
              <a:rPr lang="en-US" sz="1900" dirty="0">
                <a:solidFill>
                  <a:srgbClr val="3F7F5F"/>
                </a:solidFill>
                <a:latin typeface="Consolas" panose="020B0609020204030204" pitchFamily="49" charset="0"/>
              </a:rPr>
              <a:t>// Define a Person class</a:t>
            </a:r>
            <a:endParaRPr lang="en-US" sz="1900" dirty="0">
              <a:latin typeface="Consolas" panose="020B0609020204030204" pitchFamily="49" charset="0"/>
            </a:endParaRPr>
          </a:p>
          <a:p>
            <a:pPr marL="0" indent="0" algn="l">
              <a:buNone/>
            </a:pPr>
            <a:r>
              <a:rPr lang="en-US" sz="1900" dirty="0">
                <a:solidFill>
                  <a:srgbClr val="7F0055"/>
                </a:solidFill>
                <a:latin typeface="Consolas" panose="020B0609020204030204" pitchFamily="49" charset="0"/>
              </a:rPr>
              <a:t>class</a:t>
            </a:r>
            <a:r>
              <a:rPr lang="en-US" sz="1900" dirty="0">
                <a:solidFill>
                  <a:srgbClr val="000000"/>
                </a:solidFill>
                <a:latin typeface="Consolas" panose="020B0609020204030204" pitchFamily="49" charset="0"/>
              </a:rPr>
              <a:t> </a:t>
            </a:r>
            <a:r>
              <a:rPr lang="en-US" sz="1900" dirty="0">
                <a:solidFill>
                  <a:srgbClr val="005032"/>
                </a:solidFill>
                <a:latin typeface="Consolas" panose="020B0609020204030204" pitchFamily="49" charset="0"/>
              </a:rPr>
              <a:t>Person</a:t>
            </a:r>
            <a:r>
              <a:rPr lang="en-US" sz="1900" dirty="0">
                <a:solidFill>
                  <a:srgbClr val="000000"/>
                </a:solidFill>
                <a:latin typeface="Consolas" panose="020B0609020204030204" pitchFamily="49" charset="0"/>
              </a:rPr>
              <a:t> {</a:t>
            </a:r>
          </a:p>
          <a:p>
            <a:pPr marL="0" indent="0" algn="l">
              <a:buNone/>
            </a:pPr>
            <a:r>
              <a:rPr lang="en-US" sz="1900" dirty="0">
                <a:solidFill>
                  <a:srgbClr val="7F0055"/>
                </a:solidFill>
                <a:latin typeface="Consolas" panose="020B0609020204030204" pitchFamily="49" charset="0"/>
              </a:rPr>
              <a:t>public</a:t>
            </a:r>
            <a:r>
              <a:rPr lang="en-US" sz="1900" dirty="0">
                <a:solidFill>
                  <a:srgbClr val="000000"/>
                </a:solidFill>
                <a:latin typeface="Consolas" panose="020B0609020204030204" pitchFamily="49" charset="0"/>
              </a:rPr>
              <a:t>:</a:t>
            </a:r>
          </a:p>
          <a:p>
            <a:pPr marL="0" indent="0" algn="l">
              <a:buNone/>
            </a:pPr>
            <a:r>
              <a:rPr lang="en-US" sz="1900" dirty="0">
                <a:solidFill>
                  <a:srgbClr val="000000"/>
                </a:solidFill>
                <a:latin typeface="Consolas" panose="020B0609020204030204" pitchFamily="49" charset="0"/>
              </a:rPr>
              <a:t>    std::</a:t>
            </a:r>
            <a:r>
              <a:rPr lang="en-US" sz="1900" dirty="0">
                <a:solidFill>
                  <a:srgbClr val="005032"/>
                </a:solidFill>
                <a:latin typeface="Consolas" panose="020B0609020204030204" pitchFamily="49" charset="0"/>
              </a:rPr>
              <a:t>string</a:t>
            </a:r>
            <a:r>
              <a:rPr lang="en-US" sz="1900" dirty="0">
                <a:solidFill>
                  <a:srgbClr val="000000"/>
                </a:solidFill>
                <a:latin typeface="Consolas" panose="020B0609020204030204" pitchFamily="49" charset="0"/>
              </a:rPr>
              <a:t> </a:t>
            </a:r>
            <a:r>
              <a:rPr lang="en-US" sz="1900" dirty="0">
                <a:solidFill>
                  <a:srgbClr val="0000C0"/>
                </a:solidFill>
                <a:latin typeface="Consolas" panose="020B0609020204030204" pitchFamily="49" charset="0"/>
              </a:rPr>
              <a:t>name</a:t>
            </a:r>
            <a:r>
              <a:rPr lang="en-US" sz="1900" dirty="0">
                <a:solidFill>
                  <a:srgbClr val="000000"/>
                </a:solidFill>
                <a:latin typeface="Consolas" panose="020B0609020204030204" pitchFamily="49" charset="0"/>
              </a:rPr>
              <a:t>;</a:t>
            </a:r>
          </a:p>
          <a:p>
            <a:pPr marL="0" indent="0" algn="l">
              <a:buNone/>
            </a:pPr>
            <a:r>
              <a:rPr lang="en-US" sz="1900" dirty="0">
                <a:solidFill>
                  <a:srgbClr val="000000"/>
                </a:solidFill>
                <a:latin typeface="Consolas" panose="020B0609020204030204" pitchFamily="49" charset="0"/>
              </a:rPr>
              <a:t>    </a:t>
            </a:r>
            <a:r>
              <a:rPr lang="en-US" sz="1900" dirty="0">
                <a:solidFill>
                  <a:srgbClr val="7F0055"/>
                </a:solidFill>
                <a:latin typeface="Consolas" panose="020B0609020204030204" pitchFamily="49" charset="0"/>
              </a:rPr>
              <a:t>int</a:t>
            </a:r>
            <a:r>
              <a:rPr lang="en-US" sz="1900" dirty="0">
                <a:solidFill>
                  <a:srgbClr val="000000"/>
                </a:solidFill>
                <a:latin typeface="Consolas" panose="020B0609020204030204" pitchFamily="49" charset="0"/>
              </a:rPr>
              <a:t> </a:t>
            </a:r>
            <a:r>
              <a:rPr lang="en-US" sz="1900" dirty="0">
                <a:solidFill>
                  <a:srgbClr val="0000C0"/>
                </a:solidFill>
                <a:latin typeface="Consolas" panose="020B0609020204030204" pitchFamily="49" charset="0"/>
              </a:rPr>
              <a:t>age</a:t>
            </a:r>
            <a:r>
              <a:rPr lang="en-US" sz="1900" dirty="0">
                <a:solidFill>
                  <a:srgbClr val="000000"/>
                </a:solidFill>
                <a:latin typeface="Consolas" panose="020B0609020204030204" pitchFamily="49" charset="0"/>
              </a:rPr>
              <a:t>;</a:t>
            </a:r>
          </a:p>
          <a:p>
            <a:pPr marL="0" indent="0" algn="l">
              <a:buNone/>
            </a:pPr>
            <a:r>
              <a:rPr lang="en-US" sz="1900" dirty="0">
                <a:solidFill>
                  <a:srgbClr val="000000"/>
                </a:solidFill>
                <a:latin typeface="Consolas" panose="020B0609020204030204" pitchFamily="49" charset="0"/>
              </a:rPr>
              <a:t>};</a:t>
            </a:r>
            <a:endParaRPr lang="en-US" sz="1900" dirty="0">
              <a:latin typeface="Consolas" panose="020B0609020204030204" pitchFamily="49" charset="0"/>
            </a:endParaRPr>
          </a:p>
        </p:txBody>
      </p:sp>
    </p:spTree>
    <p:extLst>
      <p:ext uri="{BB962C8B-B14F-4D97-AF65-F5344CB8AC3E}">
        <p14:creationId xmlns:p14="http://schemas.microsoft.com/office/powerpoint/2010/main" val="1623107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p:txBody>
          <a:bodyPr/>
          <a:lstStyle/>
          <a:p>
            <a:pPr algn="ctr"/>
            <a:r>
              <a:rPr lang="en-US" sz="3600" b="1" dirty="0">
                <a:solidFill>
                  <a:srgbClr val="E13720"/>
                </a:solidFill>
                <a:latin typeface="Calibri (Headings)"/>
              </a:rPr>
              <a:t>Stream Input</a:t>
            </a:r>
          </a:p>
        </p:txBody>
      </p:sp>
      <p:sp>
        <p:nvSpPr>
          <p:cNvPr id="4" name="Content Placeholder 2">
            <a:extLst>
              <a:ext uri="{FF2B5EF4-FFF2-40B4-BE49-F238E27FC236}">
                <a16:creationId xmlns:a16="http://schemas.microsoft.com/office/drawing/2014/main" id="{CE43347D-5280-4242-903C-7A919320D263}"/>
              </a:ext>
            </a:extLst>
          </p:cNvPr>
          <p:cNvSpPr>
            <a:spLocks noGrp="1"/>
          </p:cNvSpPr>
          <p:nvPr>
            <p:ph idx="1"/>
          </p:nvPr>
        </p:nvSpPr>
        <p:spPr>
          <a:xfrm>
            <a:off x="838199" y="1242374"/>
            <a:ext cx="11295743" cy="4904426"/>
          </a:xfrm>
        </p:spPr>
        <p:txBody>
          <a:bodyPr>
            <a:noAutofit/>
          </a:bodyPr>
          <a:lstStyle/>
          <a:p>
            <a:pPr marL="0" indent="0" algn="l">
              <a:spcBef>
                <a:spcPts val="600"/>
              </a:spcBef>
              <a:buNone/>
            </a:pPr>
            <a:r>
              <a:rPr lang="en-US" sz="1800" dirty="0">
                <a:solidFill>
                  <a:srgbClr val="7F0055"/>
                </a:solidFill>
                <a:latin typeface="Consolas" panose="020B0609020204030204" pitchFamily="49" charset="0"/>
              </a:rPr>
              <a:t>int</a:t>
            </a:r>
            <a:r>
              <a:rPr lang="en-US" sz="1800" dirty="0">
                <a:solidFill>
                  <a:srgbClr val="000000"/>
                </a:solidFill>
                <a:latin typeface="Consolas" panose="020B0609020204030204" pitchFamily="49" charset="0"/>
              </a:rPr>
              <a:t> main() {</a:t>
            </a:r>
          </a:p>
          <a:p>
            <a:pPr marL="0" indent="0" algn="l">
              <a:spcBef>
                <a:spcPts val="600"/>
              </a:spcBef>
              <a:buNone/>
            </a:pPr>
            <a:r>
              <a:rPr lang="en-US" sz="1800" dirty="0">
                <a:solidFill>
                  <a:srgbClr val="000000"/>
                </a:solidFill>
                <a:latin typeface="Consolas" panose="020B0609020204030204" pitchFamily="49" charset="0"/>
              </a:rPr>
              <a:t>    std::</a:t>
            </a:r>
            <a:r>
              <a:rPr lang="en-US" sz="1800" dirty="0">
                <a:solidFill>
                  <a:srgbClr val="005032"/>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inputString</a:t>
            </a:r>
            <a:r>
              <a:rPr lang="en-US" sz="1800" dirty="0">
                <a:solidFill>
                  <a:srgbClr val="000000"/>
                </a:solidFill>
                <a:latin typeface="Consolas" panose="020B0609020204030204" pitchFamily="49" charset="0"/>
              </a:rPr>
              <a:t> = </a:t>
            </a:r>
            <a:r>
              <a:rPr lang="en-US" sz="1800" dirty="0">
                <a:solidFill>
                  <a:srgbClr val="2A00FF"/>
                </a:solidFill>
                <a:latin typeface="Consolas" panose="020B0609020204030204" pitchFamily="49" charset="0"/>
              </a:rPr>
              <a:t>"Alice 30"</a:t>
            </a:r>
            <a:r>
              <a:rPr lang="en-US" sz="1800" dirty="0">
                <a:solidFill>
                  <a:srgbClr val="000000"/>
                </a:solidFill>
                <a:latin typeface="Consolas" panose="020B0609020204030204" pitchFamily="49" charset="0"/>
              </a:rPr>
              <a:t>;</a:t>
            </a:r>
          </a:p>
          <a:p>
            <a:pPr marL="0" indent="0">
              <a:spcBef>
                <a:spcPts val="600"/>
              </a:spcBef>
              <a:buNone/>
            </a:pPr>
            <a:r>
              <a:rPr lang="en-US" sz="1800" dirty="0">
                <a:solidFill>
                  <a:srgbClr val="3F7F5F"/>
                </a:solidFill>
                <a:latin typeface="Consolas" panose="020B0609020204030204" pitchFamily="49" charset="0"/>
              </a:rPr>
              <a:t>    //std::</a:t>
            </a:r>
            <a:r>
              <a:rPr lang="en-US" sz="1800" dirty="0" err="1">
                <a:solidFill>
                  <a:srgbClr val="3F7F5F"/>
                </a:solidFill>
                <a:latin typeface="Consolas" panose="020B0609020204030204" pitchFamily="49" charset="0"/>
              </a:rPr>
              <a:t>istringstream</a:t>
            </a:r>
            <a:r>
              <a:rPr lang="en-US" sz="1800" dirty="0">
                <a:solidFill>
                  <a:srgbClr val="3F7F5F"/>
                </a:solidFill>
                <a:latin typeface="Consolas" panose="020B0609020204030204" pitchFamily="49" charset="0"/>
              </a:rPr>
              <a:t> is a class in C++ that represents an input stream associated      </a:t>
            </a:r>
          </a:p>
          <a:p>
            <a:pPr marL="0" indent="0">
              <a:spcBef>
                <a:spcPts val="0"/>
              </a:spcBef>
              <a:buNone/>
            </a:pPr>
            <a:r>
              <a:rPr lang="en-US" sz="1800" dirty="0">
                <a:solidFill>
                  <a:srgbClr val="3F7F5F"/>
                </a:solidFill>
                <a:latin typeface="Consolas" panose="020B0609020204030204" pitchFamily="49" charset="0"/>
              </a:rPr>
              <a:t>    //with a string. It allows you to treat a string as a source of input, just like you  </a:t>
            </a:r>
          </a:p>
          <a:p>
            <a:pPr marL="0" indent="0">
              <a:spcBef>
                <a:spcPts val="0"/>
              </a:spcBef>
              <a:buNone/>
            </a:pPr>
            <a:r>
              <a:rPr lang="en-US" sz="1800" dirty="0">
                <a:solidFill>
                  <a:srgbClr val="3F7F5F"/>
                </a:solidFill>
                <a:latin typeface="Consolas" panose="020B0609020204030204" pitchFamily="49" charset="0"/>
              </a:rPr>
              <a:t>    //would with std::</a:t>
            </a:r>
            <a:r>
              <a:rPr lang="en-US" sz="1800" dirty="0" err="1">
                <a:solidFill>
                  <a:srgbClr val="3F7F5F"/>
                </a:solidFill>
                <a:latin typeface="Consolas" panose="020B0609020204030204" pitchFamily="49" charset="0"/>
              </a:rPr>
              <a:t>cin</a:t>
            </a:r>
            <a:r>
              <a:rPr lang="en-US" sz="1800" dirty="0">
                <a:solidFill>
                  <a:srgbClr val="3F7F5F"/>
                </a:solidFill>
                <a:latin typeface="Consolas" panose="020B0609020204030204" pitchFamily="49" charset="0"/>
              </a:rPr>
              <a:t> for keyboard input or a file stream for file input.</a:t>
            </a:r>
          </a:p>
          <a:p>
            <a:pPr marL="0" indent="0" algn="l">
              <a:spcBef>
                <a:spcPts val="600"/>
              </a:spcBef>
              <a:buNone/>
            </a:pPr>
            <a:r>
              <a:rPr lang="en-US" sz="1800" dirty="0">
                <a:solidFill>
                  <a:srgbClr val="000000"/>
                </a:solidFill>
                <a:latin typeface="Consolas" panose="020B0609020204030204" pitchFamily="49" charset="0"/>
              </a:rPr>
              <a:t>    std::</a:t>
            </a:r>
            <a:r>
              <a:rPr lang="en-US" sz="1800" dirty="0" err="1">
                <a:solidFill>
                  <a:srgbClr val="005032"/>
                </a:solidFill>
                <a:latin typeface="Consolas" panose="020B0609020204030204" pitchFamily="49" charset="0"/>
              </a:rPr>
              <a:t>istringstream</a:t>
            </a:r>
            <a:r>
              <a:rPr lang="en-US" sz="1800" dirty="0">
                <a:solidFill>
                  <a:srgbClr val="000000"/>
                </a:solidFill>
                <a:latin typeface="Consolas" panose="020B0609020204030204" pitchFamily="49" charset="0"/>
              </a:rPr>
              <a:t> input(</a:t>
            </a:r>
            <a:r>
              <a:rPr lang="en-US" sz="1800" dirty="0" err="1">
                <a:solidFill>
                  <a:srgbClr val="000000"/>
                </a:solidFill>
                <a:latin typeface="Consolas" panose="020B0609020204030204" pitchFamily="49" charset="0"/>
              </a:rPr>
              <a:t>inputString</a:t>
            </a:r>
            <a:r>
              <a:rPr lang="en-US" sz="1800" dirty="0">
                <a:solidFill>
                  <a:srgbClr val="000000"/>
                </a:solidFill>
                <a:latin typeface="Consolas" panose="020B0609020204030204" pitchFamily="49" charset="0"/>
              </a:rPr>
              <a:t>);</a:t>
            </a:r>
          </a:p>
          <a:p>
            <a:pPr marL="0" indent="0" algn="l">
              <a:spcBef>
                <a:spcPts val="600"/>
              </a:spcBef>
              <a:buNone/>
            </a:pPr>
            <a:endParaRPr lang="en-US" sz="1800" dirty="0">
              <a:latin typeface="Consolas" panose="020B0609020204030204" pitchFamily="49" charset="0"/>
            </a:endParaRPr>
          </a:p>
          <a:p>
            <a:pPr marL="0" indent="0" algn="l">
              <a:spcBef>
                <a:spcPts val="600"/>
              </a:spcBef>
              <a:buNone/>
            </a:pPr>
            <a:r>
              <a:rPr lang="en-US" sz="1800" dirty="0">
                <a:solidFill>
                  <a:srgbClr val="000000"/>
                </a:solidFill>
                <a:latin typeface="Consolas" panose="020B0609020204030204" pitchFamily="49" charset="0"/>
              </a:rPr>
              <a:t>    </a:t>
            </a:r>
            <a:r>
              <a:rPr lang="en-US" sz="1800" dirty="0">
                <a:solidFill>
                  <a:srgbClr val="005032"/>
                </a:solidFill>
                <a:latin typeface="Consolas" panose="020B0609020204030204" pitchFamily="49" charset="0"/>
              </a:rPr>
              <a:t>Person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person</a:t>
            </a:r>
            <a:r>
              <a:rPr lang="en-US" sz="1800" dirty="0">
                <a:solidFill>
                  <a:srgbClr val="000000"/>
                </a:solidFill>
                <a:latin typeface="Consolas" panose="020B0609020204030204" pitchFamily="49" charset="0"/>
              </a:rPr>
              <a:t>;</a:t>
            </a:r>
          </a:p>
          <a:p>
            <a:pPr marL="0" indent="0" algn="l">
              <a:spcBef>
                <a:spcPts val="600"/>
              </a:spcBef>
              <a:buNone/>
            </a:pPr>
            <a:endParaRPr lang="en-US" sz="1800" dirty="0">
              <a:latin typeface="Consolas" panose="020B0609020204030204" pitchFamily="49" charset="0"/>
            </a:endParaRPr>
          </a:p>
          <a:p>
            <a:pPr marL="0" indent="0" algn="l">
              <a:spcBef>
                <a:spcPts val="600"/>
              </a:spcBef>
              <a:buNone/>
            </a:pP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Read data from the </a:t>
            </a:r>
            <a:r>
              <a:rPr lang="en-US" sz="1800" dirty="0" err="1">
                <a:solidFill>
                  <a:srgbClr val="3F7F5F"/>
                </a:solidFill>
                <a:latin typeface="Consolas" panose="020B0609020204030204" pitchFamily="49" charset="0"/>
              </a:rPr>
              <a:t>stringstream</a:t>
            </a:r>
            <a:r>
              <a:rPr lang="en-US" sz="1800" dirty="0">
                <a:solidFill>
                  <a:srgbClr val="3F7F5F"/>
                </a:solidFill>
                <a:latin typeface="Consolas" panose="020B0609020204030204" pitchFamily="49" charset="0"/>
              </a:rPr>
              <a:t> and populate the person object</a:t>
            </a:r>
          </a:p>
          <a:p>
            <a:pPr marL="0" indent="0" algn="l">
              <a:spcBef>
                <a:spcPts val="0"/>
              </a:spcBef>
              <a:buNone/>
            </a:pP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Using &gt;&gt; to read formatted input while skipping whitespace</a:t>
            </a:r>
          </a:p>
          <a:p>
            <a:pPr marL="0" indent="0" algn="l">
              <a:spcBef>
                <a:spcPts val="0"/>
              </a:spcBef>
              <a:buNone/>
            </a:pPr>
            <a:r>
              <a:rPr lang="en-US" sz="1800" dirty="0">
                <a:solidFill>
                  <a:srgbClr val="000000"/>
                </a:solidFill>
                <a:latin typeface="Consolas" panose="020B0609020204030204" pitchFamily="49" charset="0"/>
              </a:rPr>
              <a:t>    input &gt;&gt; person.</a:t>
            </a:r>
            <a:r>
              <a:rPr lang="en-US" sz="1800" dirty="0">
                <a:solidFill>
                  <a:srgbClr val="0000C0"/>
                </a:solidFill>
                <a:latin typeface="Consolas" panose="020B0609020204030204" pitchFamily="49" charset="0"/>
              </a:rPr>
              <a:t>name</a:t>
            </a:r>
            <a:r>
              <a:rPr lang="en-US" sz="1800" dirty="0">
                <a:solidFill>
                  <a:srgbClr val="000000"/>
                </a:solidFill>
                <a:latin typeface="Consolas" panose="020B0609020204030204" pitchFamily="49" charset="0"/>
              </a:rPr>
              <a:t> &gt;&gt; </a:t>
            </a:r>
            <a:r>
              <a:rPr lang="en-US" sz="1800" dirty="0" err="1">
                <a:solidFill>
                  <a:srgbClr val="000000"/>
                </a:solidFill>
                <a:latin typeface="Consolas" panose="020B0609020204030204" pitchFamily="49" charset="0"/>
              </a:rPr>
              <a:t>person.</a:t>
            </a:r>
            <a:r>
              <a:rPr lang="en-US" sz="1800" dirty="0" err="1">
                <a:solidFill>
                  <a:srgbClr val="0000C0"/>
                </a:solidFill>
                <a:latin typeface="Consolas" panose="020B0609020204030204" pitchFamily="49" charset="0"/>
              </a:rPr>
              <a:t>age</a:t>
            </a:r>
            <a:r>
              <a:rPr lang="en-US" sz="1800" dirty="0">
                <a:solidFill>
                  <a:srgbClr val="000000"/>
                </a:solidFill>
                <a:latin typeface="Consolas" panose="020B0609020204030204" pitchFamily="49" charset="0"/>
              </a:rPr>
              <a:t>;</a:t>
            </a:r>
          </a:p>
          <a:p>
            <a:pPr marL="0" indent="0" algn="l">
              <a:spcBef>
                <a:spcPts val="0"/>
              </a:spcBef>
              <a:buNone/>
            </a:pPr>
            <a:endParaRPr lang="en-US" sz="1800" dirty="0">
              <a:latin typeface="Consolas" panose="020B0609020204030204" pitchFamily="49" charset="0"/>
            </a:endParaRP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"Name: "</a:t>
            </a:r>
            <a:r>
              <a:rPr lang="en-US" sz="1800" dirty="0">
                <a:solidFill>
                  <a:srgbClr val="000000"/>
                </a:solidFill>
                <a:latin typeface="Consolas" panose="020B0609020204030204" pitchFamily="49" charset="0"/>
              </a:rPr>
              <a:t> &lt;&lt; person.</a:t>
            </a:r>
            <a:r>
              <a:rPr lang="en-US" sz="1800" dirty="0">
                <a:solidFill>
                  <a:srgbClr val="0000C0"/>
                </a:solidFill>
                <a:latin typeface="Consolas" panose="020B0609020204030204" pitchFamily="49" charset="0"/>
              </a:rPr>
              <a:t>name</a:t>
            </a:r>
            <a:r>
              <a:rPr lang="en-US" sz="1800" dirty="0">
                <a:solidFill>
                  <a:srgbClr val="000000"/>
                </a:solidFill>
                <a:latin typeface="Consolas" panose="020B0609020204030204" pitchFamily="49" charset="0"/>
              </a:rPr>
              <a:t> &lt;&lt; std::</a:t>
            </a:r>
            <a:r>
              <a:rPr lang="en-US" sz="1800" dirty="0" err="1">
                <a:solidFill>
                  <a:srgbClr val="642880"/>
                </a:solidFill>
                <a:latin typeface="Consolas" panose="020B0609020204030204" pitchFamily="49" charset="0"/>
              </a:rPr>
              <a:t>endl</a:t>
            </a:r>
            <a:r>
              <a:rPr lang="en-US" sz="1800" dirty="0">
                <a:solidFill>
                  <a:srgbClr val="000000"/>
                </a:solidFill>
                <a:latin typeface="Consolas" panose="020B0609020204030204" pitchFamily="49" charset="0"/>
              </a:rPr>
              <a:t>;</a:t>
            </a:r>
          </a:p>
          <a:p>
            <a:pPr marL="0" indent="0" algn="l">
              <a:spcBef>
                <a:spcPts val="600"/>
              </a:spcBef>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"Age: "</a:t>
            </a:r>
            <a:r>
              <a:rPr lang="en-US" sz="1800" dirty="0">
                <a:solidFill>
                  <a:srgbClr val="000000"/>
                </a:solidFill>
                <a:latin typeface="Consolas" panose="020B0609020204030204" pitchFamily="49" charset="0"/>
              </a:rPr>
              <a:t> &lt;&lt; </a:t>
            </a:r>
            <a:r>
              <a:rPr lang="en-US" sz="1800" dirty="0" err="1">
                <a:solidFill>
                  <a:srgbClr val="000000"/>
                </a:solidFill>
                <a:latin typeface="Consolas" panose="020B0609020204030204" pitchFamily="49" charset="0"/>
              </a:rPr>
              <a:t>person.</a:t>
            </a:r>
            <a:r>
              <a:rPr lang="en-US" sz="1800" dirty="0" err="1">
                <a:solidFill>
                  <a:srgbClr val="0000C0"/>
                </a:solidFill>
                <a:latin typeface="Consolas" panose="020B0609020204030204" pitchFamily="49" charset="0"/>
              </a:rPr>
              <a:t>age</a:t>
            </a:r>
            <a:r>
              <a:rPr lang="en-US" sz="1800" dirty="0">
                <a:solidFill>
                  <a:srgbClr val="000000"/>
                </a:solidFill>
                <a:latin typeface="Consolas" panose="020B0609020204030204" pitchFamily="49" charset="0"/>
              </a:rPr>
              <a:t> &lt;&lt; std::</a:t>
            </a:r>
            <a:r>
              <a:rPr lang="en-US" sz="1800" dirty="0" err="1">
                <a:solidFill>
                  <a:srgbClr val="642880"/>
                </a:solidFill>
                <a:latin typeface="Consolas" panose="020B0609020204030204" pitchFamily="49" charset="0"/>
              </a:rPr>
              <a:t>endl</a:t>
            </a:r>
            <a:r>
              <a:rPr lang="en-US" sz="1800" dirty="0">
                <a:solidFill>
                  <a:srgbClr val="000000"/>
                </a:solidFill>
                <a:latin typeface="Consolas" panose="020B0609020204030204" pitchFamily="49" charset="0"/>
              </a:rPr>
              <a:t>;</a:t>
            </a:r>
          </a:p>
          <a:p>
            <a:pPr marL="0" indent="0" algn="l">
              <a:spcBef>
                <a:spcPts val="600"/>
              </a:spcBef>
              <a:buNone/>
            </a:pPr>
            <a:endParaRPr lang="en-US" sz="1800" dirty="0">
              <a:latin typeface="Consolas" panose="020B0609020204030204" pitchFamily="49" charset="0"/>
            </a:endParaRPr>
          </a:p>
          <a:p>
            <a:pPr marL="0" indent="0" algn="l">
              <a:spcBef>
                <a:spcPts val="600"/>
              </a:spcBef>
              <a:buNone/>
            </a:pPr>
            <a:r>
              <a:rPr lang="en-US" sz="1800" dirty="0">
                <a:solidFill>
                  <a:srgbClr val="000000"/>
                </a:solidFill>
                <a:latin typeface="Consolas" panose="020B0609020204030204" pitchFamily="49" charset="0"/>
              </a:rPr>
              <a:t>    </a:t>
            </a:r>
            <a:r>
              <a:rPr lang="en-US" sz="1800" dirty="0">
                <a:solidFill>
                  <a:srgbClr val="7F0055"/>
                </a:solidFill>
                <a:latin typeface="Consolas" panose="020B0609020204030204" pitchFamily="49" charset="0"/>
              </a:rPr>
              <a:t>return</a:t>
            </a:r>
            <a:r>
              <a:rPr lang="en-US" sz="1800" dirty="0">
                <a:solidFill>
                  <a:srgbClr val="000000"/>
                </a:solidFill>
                <a:latin typeface="Consolas" panose="020B0609020204030204" pitchFamily="49" charset="0"/>
              </a:rPr>
              <a:t> 0; </a:t>
            </a:r>
          </a:p>
          <a:p>
            <a:pPr marL="0" indent="0" algn="l">
              <a:buNone/>
            </a:pPr>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0297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p:txBody>
          <a:bodyPr/>
          <a:lstStyle/>
          <a:p>
            <a:pPr algn="ctr"/>
            <a:r>
              <a:rPr lang="en-US" sz="3600" b="1" dirty="0">
                <a:solidFill>
                  <a:srgbClr val="E13720"/>
                </a:solidFill>
                <a:latin typeface="Calibri (Headings)"/>
              </a:rPr>
              <a:t>Stream Input</a:t>
            </a:r>
          </a:p>
        </p:txBody>
      </p:sp>
      <p:sp>
        <p:nvSpPr>
          <p:cNvPr id="4" name="Content Placeholder 2">
            <a:extLst>
              <a:ext uri="{FF2B5EF4-FFF2-40B4-BE49-F238E27FC236}">
                <a16:creationId xmlns:a16="http://schemas.microsoft.com/office/drawing/2014/main" id="{CE43347D-5280-4242-903C-7A919320D263}"/>
              </a:ext>
            </a:extLst>
          </p:cNvPr>
          <p:cNvSpPr>
            <a:spLocks noGrp="1"/>
          </p:cNvSpPr>
          <p:nvPr>
            <p:ph idx="1"/>
          </p:nvPr>
        </p:nvSpPr>
        <p:spPr>
          <a:xfrm>
            <a:off x="838200" y="1520824"/>
            <a:ext cx="10515600" cy="5337175"/>
          </a:xfrm>
        </p:spPr>
        <p:txBody>
          <a:bodyPr>
            <a:normAutofit fontScale="70000" lnSpcReduction="20000"/>
          </a:bodyPr>
          <a:lstStyle/>
          <a:p>
            <a:pPr marL="0" lvl="1" indent="0">
              <a:spcAft>
                <a:spcPts val="1200"/>
              </a:spcAft>
              <a:buNone/>
            </a:pPr>
            <a:r>
              <a:rPr lang="en-US" sz="3800" dirty="0"/>
              <a:t>get() and </a:t>
            </a:r>
            <a:r>
              <a:rPr lang="en-US" sz="3800" dirty="0" err="1"/>
              <a:t>getline</a:t>
            </a:r>
            <a:r>
              <a:rPr lang="en-US" sz="3800" dirty="0"/>
              <a:t>() are member functions provided by C++ streams for reading characters from input streams, typically used for text input.</a:t>
            </a:r>
          </a:p>
          <a:p>
            <a:pPr marL="0" lvl="1" indent="0">
              <a:spcAft>
                <a:spcPts val="1200"/>
              </a:spcAft>
              <a:buNone/>
            </a:pPr>
            <a:r>
              <a:rPr lang="en-US" sz="2800" b="1" dirty="0"/>
              <a:t>get() Member Function</a:t>
            </a:r>
          </a:p>
          <a:p>
            <a:pPr marL="457200" lvl="1" indent="-457200">
              <a:spcAft>
                <a:spcPts val="1200"/>
              </a:spcAft>
            </a:pPr>
            <a:r>
              <a:rPr lang="en-US" sz="2800" dirty="0"/>
              <a:t>get() reads the next character from the input stream and returns it.</a:t>
            </a:r>
          </a:p>
          <a:p>
            <a:pPr marL="457200" lvl="1" indent="-457200">
              <a:spcAft>
                <a:spcPts val="1200"/>
              </a:spcAft>
            </a:pPr>
            <a:r>
              <a:rPr lang="en-US" sz="2800" dirty="0"/>
              <a:t>It does not skip whitespace or newline characters.</a:t>
            </a:r>
          </a:p>
          <a:p>
            <a:pPr marL="457200" lvl="1" indent="-457200">
              <a:spcAft>
                <a:spcPts val="1200"/>
              </a:spcAft>
            </a:pPr>
            <a:r>
              <a:rPr lang="en-US" sz="2800" dirty="0"/>
              <a:t>You can specify the delimiter character, which is '\n' (newline) by default.</a:t>
            </a:r>
          </a:p>
          <a:p>
            <a:pPr marL="457200" lvl="1" indent="-457200">
              <a:spcAft>
                <a:spcPts val="1200"/>
              </a:spcAft>
            </a:pPr>
            <a:r>
              <a:rPr lang="en-US" sz="2800" dirty="0"/>
              <a:t>Example: char </a:t>
            </a:r>
            <a:r>
              <a:rPr lang="en-US" sz="2800" dirty="0" err="1"/>
              <a:t>ch</a:t>
            </a:r>
            <a:r>
              <a:rPr lang="en-US" sz="2800" dirty="0"/>
              <a:t> = </a:t>
            </a:r>
            <a:r>
              <a:rPr lang="en-US" sz="2800" dirty="0" err="1"/>
              <a:t>cin.get</a:t>
            </a:r>
            <a:r>
              <a:rPr lang="en-US" sz="2800" dirty="0"/>
              <a:t>();</a:t>
            </a:r>
          </a:p>
          <a:p>
            <a:pPr marL="0" lvl="1" indent="0">
              <a:spcAft>
                <a:spcPts val="1200"/>
              </a:spcAft>
              <a:buNone/>
            </a:pPr>
            <a:r>
              <a:rPr lang="en-US" sz="2800" b="1" dirty="0" err="1"/>
              <a:t>getline</a:t>
            </a:r>
            <a:r>
              <a:rPr lang="en-US" sz="2800" b="1" dirty="0"/>
              <a:t>() Member Function</a:t>
            </a:r>
          </a:p>
          <a:p>
            <a:pPr marL="457200" lvl="1" indent="-457200">
              <a:spcAft>
                <a:spcPts val="1200"/>
              </a:spcAft>
            </a:pPr>
            <a:r>
              <a:rPr lang="en-US" sz="2800" dirty="0" err="1"/>
              <a:t>getline</a:t>
            </a:r>
            <a:r>
              <a:rPr lang="en-US" sz="2800" dirty="0"/>
              <a:t>() reads a line of text from the input stream and stores it in a string.</a:t>
            </a:r>
          </a:p>
          <a:p>
            <a:pPr marL="457200" lvl="1" indent="-457200">
              <a:spcAft>
                <a:spcPts val="1200"/>
              </a:spcAft>
            </a:pPr>
            <a:r>
              <a:rPr lang="en-US" sz="2800" dirty="0"/>
              <a:t>It reads until a newline character ('\n') or a specified delimiter is encountered.</a:t>
            </a:r>
          </a:p>
          <a:p>
            <a:pPr marL="457200" lvl="1" indent="-457200">
              <a:spcAft>
                <a:spcPts val="1200"/>
              </a:spcAft>
            </a:pPr>
            <a:r>
              <a:rPr lang="en-US" sz="2800" dirty="0"/>
              <a:t>It discards the newline character.</a:t>
            </a:r>
          </a:p>
          <a:p>
            <a:pPr marL="457200" lvl="1" indent="-457200">
              <a:spcAft>
                <a:spcPts val="1200"/>
              </a:spcAft>
            </a:pPr>
            <a:r>
              <a:rPr lang="en-US" sz="2800" dirty="0"/>
              <a:t>Example: string line; </a:t>
            </a:r>
            <a:r>
              <a:rPr lang="en-US" sz="2800" dirty="0" err="1"/>
              <a:t>getline</a:t>
            </a:r>
            <a:r>
              <a:rPr lang="en-US" sz="2800" dirty="0"/>
              <a:t>(</a:t>
            </a:r>
            <a:r>
              <a:rPr lang="en-US" sz="2800" dirty="0" err="1"/>
              <a:t>cin</a:t>
            </a:r>
            <a:r>
              <a:rPr lang="en-US" sz="2800" dirty="0"/>
              <a:t>, line);</a:t>
            </a:r>
            <a:endParaRPr lang="en-US" sz="2700" dirty="0"/>
          </a:p>
        </p:txBody>
      </p:sp>
    </p:spTree>
    <p:extLst>
      <p:ext uri="{BB962C8B-B14F-4D97-AF65-F5344CB8AC3E}">
        <p14:creationId xmlns:p14="http://schemas.microsoft.com/office/powerpoint/2010/main" val="4116514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p:txBody>
          <a:bodyPr/>
          <a:lstStyle/>
          <a:p>
            <a:pPr algn="ctr"/>
            <a:r>
              <a:rPr lang="en-US" sz="3600" b="1" dirty="0">
                <a:solidFill>
                  <a:srgbClr val="E13720"/>
                </a:solidFill>
                <a:latin typeface="Calibri (Headings)"/>
              </a:rPr>
              <a:t>Stream Input</a:t>
            </a:r>
          </a:p>
        </p:txBody>
      </p:sp>
      <p:sp>
        <p:nvSpPr>
          <p:cNvPr id="4" name="Content Placeholder 2">
            <a:extLst>
              <a:ext uri="{FF2B5EF4-FFF2-40B4-BE49-F238E27FC236}">
                <a16:creationId xmlns:a16="http://schemas.microsoft.com/office/drawing/2014/main" id="{CE43347D-5280-4242-903C-7A919320D263}"/>
              </a:ext>
            </a:extLst>
          </p:cNvPr>
          <p:cNvSpPr>
            <a:spLocks noGrp="1"/>
          </p:cNvSpPr>
          <p:nvPr>
            <p:ph idx="1"/>
          </p:nvPr>
        </p:nvSpPr>
        <p:spPr>
          <a:xfrm>
            <a:off x="838199" y="1242374"/>
            <a:ext cx="11295743" cy="4904426"/>
          </a:xfrm>
        </p:spPr>
        <p:txBody>
          <a:bodyPr>
            <a:noAutofit/>
          </a:bodyPr>
          <a:lstStyle/>
          <a:p>
            <a:pPr marL="0" indent="0" algn="l">
              <a:buNone/>
            </a:pPr>
            <a:r>
              <a:rPr lang="en-US" sz="1800" dirty="0">
                <a:solidFill>
                  <a:srgbClr val="7F0055"/>
                </a:solidFill>
                <a:latin typeface="Consolas" panose="020B0609020204030204" pitchFamily="49" charset="0"/>
              </a:rPr>
              <a:t>int</a:t>
            </a:r>
            <a:r>
              <a:rPr lang="en-US" sz="1800" dirty="0">
                <a:solidFill>
                  <a:srgbClr val="000000"/>
                </a:solidFill>
                <a:latin typeface="Consolas" panose="020B0609020204030204" pitchFamily="49" charset="0"/>
              </a:rPr>
              <a:t> main() {</a:t>
            </a:r>
          </a:p>
          <a:p>
            <a:pPr marL="0" indent="0" algn="l">
              <a:buNone/>
            </a:pP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Using get() to read individual characters</a:t>
            </a: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"Enter a character: "</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Read a character</a:t>
            </a:r>
          </a:p>
          <a:p>
            <a:pPr marL="0" indent="0" algn="l">
              <a:buNone/>
            </a:pPr>
            <a:r>
              <a:rPr lang="sv-SE" sz="1800" dirty="0">
                <a:solidFill>
                  <a:srgbClr val="000000"/>
                </a:solidFill>
                <a:latin typeface="Consolas" panose="020B0609020204030204" pitchFamily="49" charset="0"/>
              </a:rPr>
              <a:t>    </a:t>
            </a:r>
            <a:r>
              <a:rPr lang="sv-SE" sz="1800" dirty="0">
                <a:solidFill>
                  <a:srgbClr val="7F0055"/>
                </a:solidFill>
                <a:latin typeface="Consolas" panose="020B0609020204030204" pitchFamily="49" charset="0"/>
              </a:rPr>
              <a:t>char</a:t>
            </a:r>
            <a:r>
              <a:rPr lang="sv-SE" sz="1800" dirty="0">
                <a:solidFill>
                  <a:srgbClr val="000000"/>
                </a:solidFill>
                <a:latin typeface="Consolas" panose="020B0609020204030204" pitchFamily="49" charset="0"/>
              </a:rPr>
              <a:t> ch = std::cin.get();</a:t>
            </a:r>
          </a:p>
          <a:p>
            <a:pPr marL="0" indent="0" algn="l">
              <a:buNone/>
            </a:pP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Clear the newline from the input buffer</a:t>
            </a: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cin.ignore</a:t>
            </a:r>
            <a:r>
              <a:rPr lang="en-US" sz="1800" dirty="0">
                <a:solidFill>
                  <a:srgbClr val="000000"/>
                </a:solidFill>
                <a:latin typeface="Consolas" panose="020B0609020204030204" pitchFamily="49" charset="0"/>
              </a:rPr>
              <a:t>(std::</a:t>
            </a:r>
            <a:r>
              <a:rPr lang="en-US" sz="1800" dirty="0" err="1">
                <a:solidFill>
                  <a:srgbClr val="005032"/>
                </a:solidFill>
                <a:latin typeface="Consolas" panose="020B0609020204030204" pitchFamily="49" charset="0"/>
              </a:rPr>
              <a:t>numeric_limits</a:t>
            </a:r>
            <a:r>
              <a:rPr lang="en-US" sz="1800" dirty="0">
                <a:solidFill>
                  <a:srgbClr val="000000"/>
                </a:solidFill>
                <a:latin typeface="Consolas" panose="020B0609020204030204" pitchFamily="49" charset="0"/>
              </a:rPr>
              <a:t>&lt;std::</a:t>
            </a:r>
            <a:r>
              <a:rPr lang="en-US" sz="1800" dirty="0" err="1">
                <a:solidFill>
                  <a:srgbClr val="005032"/>
                </a:solidFill>
                <a:latin typeface="Consolas" panose="020B0609020204030204" pitchFamily="49" charset="0"/>
              </a:rPr>
              <a:t>streamsize</a:t>
            </a:r>
            <a:r>
              <a:rPr lang="en-US" sz="1800" dirty="0">
                <a:solidFill>
                  <a:srgbClr val="000000"/>
                </a:solidFill>
                <a:latin typeface="Consolas" panose="020B0609020204030204" pitchFamily="49" charset="0"/>
              </a:rPr>
              <a:t>&gt;::</a:t>
            </a:r>
            <a:r>
              <a:rPr lang="en-US" sz="1800" i="1" dirty="0">
                <a:solidFill>
                  <a:srgbClr val="000000"/>
                </a:solidFill>
                <a:latin typeface="Consolas" panose="020B0609020204030204" pitchFamily="49" charset="0"/>
              </a:rPr>
              <a:t>max(), </a:t>
            </a:r>
            <a:r>
              <a:rPr lang="en-US" sz="1800" i="1" dirty="0">
                <a:solidFill>
                  <a:srgbClr val="2A00FF"/>
                </a:solidFill>
                <a:latin typeface="Consolas" panose="020B0609020204030204" pitchFamily="49" charset="0"/>
              </a:rPr>
              <a:t>'\n'</a:t>
            </a:r>
            <a:r>
              <a:rPr lang="en-US" sz="1800" i="1"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"You entered: "</a:t>
            </a:r>
            <a:r>
              <a:rPr lang="en-US" sz="1800" dirty="0">
                <a:solidFill>
                  <a:srgbClr val="000000"/>
                </a:solidFill>
                <a:latin typeface="Consolas" panose="020B0609020204030204" pitchFamily="49" charset="0"/>
              </a:rPr>
              <a:t> &lt;&lt;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&lt;&lt; std::</a:t>
            </a:r>
            <a:r>
              <a:rPr lang="en-US" sz="1800" dirty="0" err="1">
                <a:solidFill>
                  <a:srgbClr val="642880"/>
                </a:solidFill>
                <a:latin typeface="Consolas" panose="020B0609020204030204" pitchFamily="49" charset="0"/>
              </a:rPr>
              <a:t>endl</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Using </a:t>
            </a:r>
            <a:r>
              <a:rPr lang="en-US" sz="1800" dirty="0" err="1">
                <a:solidFill>
                  <a:srgbClr val="3F7F5F"/>
                </a:solidFill>
                <a:latin typeface="Consolas" panose="020B0609020204030204" pitchFamily="49" charset="0"/>
              </a:rPr>
              <a:t>getline</a:t>
            </a:r>
            <a:r>
              <a:rPr lang="en-US" sz="1800" dirty="0">
                <a:solidFill>
                  <a:srgbClr val="3F7F5F"/>
                </a:solidFill>
                <a:latin typeface="Consolas" panose="020B0609020204030204" pitchFamily="49" charset="0"/>
              </a:rPr>
              <a:t>() to read a line of text</a:t>
            </a: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"Enter your full name: "</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std::</a:t>
            </a:r>
            <a:r>
              <a:rPr lang="en-US" sz="1800" dirty="0">
                <a:solidFill>
                  <a:srgbClr val="005032"/>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fullName</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Read a line of text</a:t>
            </a:r>
          </a:p>
          <a:p>
            <a:pPr marL="0" indent="0" algn="l">
              <a:buNone/>
            </a:pPr>
            <a:r>
              <a:rPr lang="en-US" sz="1800" dirty="0">
                <a:solidFill>
                  <a:srgbClr val="000000"/>
                </a:solidFill>
                <a:latin typeface="Consolas" panose="020B0609020204030204" pitchFamily="49" charset="0"/>
              </a:rPr>
              <a:t>    std::</a:t>
            </a:r>
            <a:r>
              <a:rPr lang="en-US" sz="1800" dirty="0" err="1">
                <a:solidFill>
                  <a:srgbClr val="642880"/>
                </a:solidFill>
                <a:latin typeface="Consolas" panose="020B0609020204030204" pitchFamily="49" charset="0"/>
              </a:rPr>
              <a:t>getline</a:t>
            </a:r>
            <a:r>
              <a:rPr lang="en-US" sz="1800" dirty="0">
                <a:solidFill>
                  <a:srgbClr val="000000"/>
                </a:solidFill>
                <a:latin typeface="Consolas" panose="020B0609020204030204" pitchFamily="49" charset="0"/>
              </a:rPr>
              <a:t>(std::</a:t>
            </a:r>
            <a:r>
              <a:rPr lang="en-US" sz="1800" dirty="0" err="1">
                <a:solidFill>
                  <a:srgbClr val="000000"/>
                </a:solidFill>
                <a:latin typeface="Consolas" panose="020B0609020204030204" pitchFamily="49" charset="0"/>
              </a:rPr>
              <a:t>cin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fullName</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"Hello, "</a:t>
            </a:r>
            <a:r>
              <a:rPr lang="en-US" sz="1800" dirty="0">
                <a:solidFill>
                  <a:srgbClr val="000000"/>
                </a:solidFill>
                <a:latin typeface="Consolas" panose="020B0609020204030204" pitchFamily="49" charset="0"/>
              </a:rPr>
              <a:t> &lt;&lt; </a:t>
            </a:r>
            <a:r>
              <a:rPr lang="en-US" sz="1800" dirty="0" err="1">
                <a:solidFill>
                  <a:srgbClr val="000000"/>
                </a:solidFill>
                <a:latin typeface="Consolas" panose="020B0609020204030204" pitchFamily="49" charset="0"/>
              </a:rPr>
              <a:t>fullName</a:t>
            </a: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a:t>
            </a:r>
            <a:r>
              <a:rPr lang="en-US" sz="1800" dirty="0">
                <a:solidFill>
                  <a:srgbClr val="000000"/>
                </a:solidFill>
                <a:latin typeface="Consolas" panose="020B0609020204030204" pitchFamily="49" charset="0"/>
              </a:rPr>
              <a:t> &lt;&lt; std::</a:t>
            </a:r>
            <a:r>
              <a:rPr lang="en-US" sz="1800" dirty="0" err="1">
                <a:solidFill>
                  <a:srgbClr val="642880"/>
                </a:solidFill>
                <a:latin typeface="Consolas" panose="020B0609020204030204" pitchFamily="49" charset="0"/>
              </a:rPr>
              <a:t>endl</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a:t>
            </a:r>
            <a:r>
              <a:rPr lang="en-US" sz="1800" dirty="0">
                <a:solidFill>
                  <a:srgbClr val="7F0055"/>
                </a:solidFill>
                <a:latin typeface="Consolas" panose="020B0609020204030204" pitchFamily="49" charset="0"/>
              </a:rPr>
              <a:t>return</a:t>
            </a:r>
            <a:r>
              <a:rPr lang="en-US" sz="1800" dirty="0">
                <a:solidFill>
                  <a:srgbClr val="000000"/>
                </a:solidFill>
                <a:latin typeface="Consolas" panose="020B0609020204030204" pitchFamily="49" charset="0"/>
              </a:rPr>
              <a:t> 0; }</a:t>
            </a:r>
          </a:p>
        </p:txBody>
      </p:sp>
    </p:spTree>
    <p:extLst>
      <p:ext uri="{BB962C8B-B14F-4D97-AF65-F5344CB8AC3E}">
        <p14:creationId xmlns:p14="http://schemas.microsoft.com/office/powerpoint/2010/main" val="686761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p:txBody>
          <a:bodyPr/>
          <a:lstStyle/>
          <a:p>
            <a:pPr algn="ctr"/>
            <a:r>
              <a:rPr lang="en-US" sz="3600" b="1" dirty="0">
                <a:solidFill>
                  <a:srgbClr val="E13720"/>
                </a:solidFill>
                <a:latin typeface="Calibri (Headings)"/>
              </a:rPr>
              <a:t>Stream Input</a:t>
            </a:r>
          </a:p>
        </p:txBody>
      </p:sp>
      <p:sp>
        <p:nvSpPr>
          <p:cNvPr id="4" name="Content Placeholder 2">
            <a:extLst>
              <a:ext uri="{FF2B5EF4-FFF2-40B4-BE49-F238E27FC236}">
                <a16:creationId xmlns:a16="http://schemas.microsoft.com/office/drawing/2014/main" id="{CE43347D-5280-4242-903C-7A919320D263}"/>
              </a:ext>
            </a:extLst>
          </p:cNvPr>
          <p:cNvSpPr>
            <a:spLocks noGrp="1"/>
          </p:cNvSpPr>
          <p:nvPr>
            <p:ph idx="1"/>
          </p:nvPr>
        </p:nvSpPr>
        <p:spPr>
          <a:xfrm>
            <a:off x="838200" y="1520824"/>
            <a:ext cx="10515600" cy="5337175"/>
          </a:xfrm>
        </p:spPr>
        <p:txBody>
          <a:bodyPr>
            <a:normAutofit/>
          </a:bodyPr>
          <a:lstStyle/>
          <a:p>
            <a:pPr marL="0" lvl="1" indent="0">
              <a:spcAft>
                <a:spcPts val="1200"/>
              </a:spcAft>
              <a:buNone/>
            </a:pPr>
            <a:r>
              <a:rPr lang="en-US" sz="3000" dirty="0"/>
              <a:t>C++ offers type-safe I/O. The &lt;&lt; and &gt;&gt; operators are overloaded to accept data items of specific types. </a:t>
            </a:r>
          </a:p>
          <a:p>
            <a:pPr marL="0" lvl="1" indent="0">
              <a:spcAft>
                <a:spcPts val="1200"/>
              </a:spcAft>
              <a:buNone/>
            </a:pPr>
            <a:r>
              <a:rPr lang="en-US" sz="3000" dirty="0"/>
              <a:t>If unexpected data is processed, various error bits are set, which the user may query to determine whether an I/O operation succeeded or failed. </a:t>
            </a:r>
          </a:p>
          <a:p>
            <a:pPr marL="0" lvl="1" indent="0">
              <a:spcAft>
                <a:spcPts val="1200"/>
              </a:spcAft>
              <a:buNone/>
            </a:pPr>
            <a:r>
              <a:rPr lang="en-US" sz="3000" dirty="0"/>
              <a:t>If operators &lt;&lt; and &gt;&gt; have not been overloaded for a user-defined type and you attempt to use those operators to input into or output the contents of an object of that user-defined type, the compiler reports an error.</a:t>
            </a:r>
          </a:p>
          <a:p>
            <a:pPr marL="0" lvl="1" indent="0">
              <a:spcAft>
                <a:spcPts val="1200"/>
              </a:spcAft>
              <a:buNone/>
            </a:pPr>
            <a:r>
              <a:rPr lang="en-US" sz="3000" dirty="0"/>
              <a:t>This enables the program to “stay in control.”</a:t>
            </a:r>
          </a:p>
        </p:txBody>
      </p:sp>
    </p:spTree>
    <p:extLst>
      <p:ext uri="{BB962C8B-B14F-4D97-AF65-F5344CB8AC3E}">
        <p14:creationId xmlns:p14="http://schemas.microsoft.com/office/powerpoint/2010/main" val="553263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p:txBody>
          <a:bodyPr/>
          <a:lstStyle/>
          <a:p>
            <a:pPr algn="ctr"/>
            <a:r>
              <a:rPr lang="en-US" sz="3600" b="1" dirty="0">
                <a:solidFill>
                  <a:srgbClr val="E13720"/>
                </a:solidFill>
                <a:latin typeface="Calibri (Headings)"/>
              </a:rPr>
              <a:t>Unformatted I/O</a:t>
            </a:r>
          </a:p>
        </p:txBody>
      </p:sp>
      <p:sp>
        <p:nvSpPr>
          <p:cNvPr id="4" name="Content Placeholder 2">
            <a:extLst>
              <a:ext uri="{FF2B5EF4-FFF2-40B4-BE49-F238E27FC236}">
                <a16:creationId xmlns:a16="http://schemas.microsoft.com/office/drawing/2014/main" id="{CE43347D-5280-4242-903C-7A919320D263}"/>
              </a:ext>
            </a:extLst>
          </p:cNvPr>
          <p:cNvSpPr>
            <a:spLocks noGrp="1"/>
          </p:cNvSpPr>
          <p:nvPr>
            <p:ph idx="1"/>
          </p:nvPr>
        </p:nvSpPr>
        <p:spPr>
          <a:xfrm>
            <a:off x="838200" y="1520824"/>
            <a:ext cx="10515600" cy="5337175"/>
          </a:xfrm>
        </p:spPr>
        <p:txBody>
          <a:bodyPr>
            <a:normAutofit fontScale="92500" lnSpcReduction="20000"/>
          </a:bodyPr>
          <a:lstStyle/>
          <a:p>
            <a:pPr marL="0" lvl="1" indent="0">
              <a:spcAft>
                <a:spcPts val="1200"/>
              </a:spcAft>
              <a:buNone/>
            </a:pPr>
            <a:r>
              <a:rPr lang="en-US" sz="3200" dirty="0"/>
              <a:t>Unformatted input/output is performed using </a:t>
            </a:r>
            <a:r>
              <a:rPr lang="en-US" sz="3200" b="1" dirty="0" err="1"/>
              <a:t>istream</a:t>
            </a:r>
            <a:r>
              <a:rPr lang="en-US" sz="3200" dirty="0"/>
              <a:t> ’s </a:t>
            </a:r>
            <a:r>
              <a:rPr lang="en-US" sz="3200" b="1" dirty="0"/>
              <a:t>read</a:t>
            </a:r>
            <a:r>
              <a:rPr lang="en-US" sz="3200" dirty="0"/>
              <a:t> and </a:t>
            </a:r>
            <a:r>
              <a:rPr lang="en-US" sz="3200" b="1" dirty="0" err="1"/>
              <a:t>ostream</a:t>
            </a:r>
            <a:r>
              <a:rPr lang="en-US" sz="3200" dirty="0"/>
              <a:t> ’s </a:t>
            </a:r>
            <a:r>
              <a:rPr lang="en-US" sz="3200" b="1" dirty="0"/>
              <a:t>write</a:t>
            </a:r>
            <a:r>
              <a:rPr lang="en-US" sz="3200" dirty="0"/>
              <a:t> member functions, respectively—</a:t>
            </a:r>
            <a:r>
              <a:rPr lang="en-US" sz="3200" b="1" dirty="0"/>
              <a:t>read</a:t>
            </a:r>
            <a:r>
              <a:rPr lang="en-US" sz="3200" dirty="0"/>
              <a:t> inputs bytes to a built-in array of char-s in memory; </a:t>
            </a:r>
            <a:r>
              <a:rPr lang="en-US" sz="3200" b="1" dirty="0"/>
              <a:t>write</a:t>
            </a:r>
            <a:r>
              <a:rPr lang="en-US" sz="3200" dirty="0"/>
              <a:t> outputs bytes from a built-in array of char-s. </a:t>
            </a:r>
          </a:p>
          <a:p>
            <a:pPr marL="0" lvl="1" indent="0">
              <a:spcAft>
                <a:spcPts val="1200"/>
              </a:spcAft>
              <a:buNone/>
            </a:pPr>
            <a:r>
              <a:rPr lang="en-US" sz="3200" dirty="0"/>
              <a:t>These bytes are not formatted in any way. They’re input or output simply as raw bytes. For example, the following statement displays the first 10 characters of the alphabet. </a:t>
            </a:r>
            <a:endParaRPr lang="en-US" sz="1800" dirty="0">
              <a:solidFill>
                <a:srgbClr val="000000"/>
              </a:solidFill>
              <a:latin typeface="Consolas" panose="020B0609020204030204" pitchFamily="49" charset="0"/>
            </a:endParaRPr>
          </a:p>
          <a:p>
            <a:pPr marL="0" lvl="1" indent="0" algn="ctr">
              <a:spcAft>
                <a:spcPts val="1200"/>
              </a:spcAft>
              <a:buNone/>
            </a:pPr>
            <a:r>
              <a:rPr lang="en-US" sz="1900" dirty="0">
                <a:solidFill>
                  <a:srgbClr val="000000"/>
                </a:solidFill>
                <a:latin typeface="Consolas" panose="020B0609020204030204" pitchFamily="49" charset="0"/>
              </a:rPr>
              <a:t>std::</a:t>
            </a:r>
            <a:r>
              <a:rPr lang="en-US" sz="1900" dirty="0" err="1">
                <a:solidFill>
                  <a:srgbClr val="000000"/>
                </a:solidFill>
                <a:latin typeface="Consolas" panose="020B0609020204030204" pitchFamily="49" charset="0"/>
              </a:rPr>
              <a:t>cout.write</a:t>
            </a:r>
            <a:r>
              <a:rPr lang="en-US" sz="1900" dirty="0">
                <a:solidFill>
                  <a:srgbClr val="000000"/>
                </a:solidFill>
                <a:latin typeface="Consolas" panose="020B0609020204030204" pitchFamily="49" charset="0"/>
              </a:rPr>
              <a:t>(</a:t>
            </a:r>
            <a:r>
              <a:rPr lang="en-US" sz="1900" dirty="0">
                <a:solidFill>
                  <a:srgbClr val="2A00FF"/>
                </a:solidFill>
                <a:latin typeface="Consolas" panose="020B0609020204030204" pitchFamily="49" charset="0"/>
              </a:rPr>
              <a:t>"ABCDEFGHIJKLMNOPQRSTUVWXYZ"</a:t>
            </a:r>
            <a:r>
              <a:rPr lang="en-US" sz="1900" dirty="0">
                <a:solidFill>
                  <a:srgbClr val="000000"/>
                </a:solidFill>
                <a:latin typeface="Consolas" panose="020B0609020204030204" pitchFamily="49" charset="0"/>
              </a:rPr>
              <a:t>, 10);</a:t>
            </a:r>
          </a:p>
          <a:p>
            <a:pPr marL="0" lvl="1" indent="0">
              <a:spcAft>
                <a:spcPts val="1200"/>
              </a:spcAft>
              <a:buNone/>
            </a:pPr>
            <a:r>
              <a:rPr lang="en-US" sz="3200" dirty="0"/>
              <a:t>The </a:t>
            </a:r>
            <a:r>
              <a:rPr lang="en-US" sz="3200" b="1" dirty="0"/>
              <a:t>read</a:t>
            </a:r>
            <a:r>
              <a:rPr lang="en-US" sz="3200" dirty="0"/>
              <a:t> member function inputs a designated number of characters into a built-in array of char-s. If fewer than the designated number of characters are read, </a:t>
            </a:r>
            <a:r>
              <a:rPr lang="en-US" sz="3200" dirty="0" err="1"/>
              <a:t>failbit</a:t>
            </a:r>
            <a:r>
              <a:rPr lang="en-US" sz="3200" dirty="0"/>
              <a:t> is set.</a:t>
            </a:r>
          </a:p>
          <a:p>
            <a:pPr marL="0" lvl="1" indent="0">
              <a:spcAft>
                <a:spcPts val="1200"/>
              </a:spcAft>
              <a:buNone/>
            </a:pPr>
            <a:r>
              <a:rPr lang="en-US" sz="3200" dirty="0"/>
              <a:t>The member function </a:t>
            </a:r>
            <a:r>
              <a:rPr lang="en-US" sz="3200" b="1" dirty="0" err="1"/>
              <a:t>gcount</a:t>
            </a:r>
            <a:r>
              <a:rPr lang="en-US" sz="3200" dirty="0"/>
              <a:t> reports the number of characters read by the last input operation. </a:t>
            </a:r>
            <a:endParaRPr lang="en-US" sz="3800" dirty="0"/>
          </a:p>
        </p:txBody>
      </p:sp>
    </p:spTree>
    <p:extLst>
      <p:ext uri="{BB962C8B-B14F-4D97-AF65-F5344CB8AC3E}">
        <p14:creationId xmlns:p14="http://schemas.microsoft.com/office/powerpoint/2010/main" val="4264778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p:txBody>
          <a:bodyPr/>
          <a:lstStyle/>
          <a:p>
            <a:pPr algn="ctr"/>
            <a:r>
              <a:rPr lang="en-US" sz="3600" b="1" dirty="0">
                <a:solidFill>
                  <a:srgbClr val="E13720"/>
                </a:solidFill>
                <a:latin typeface="Calibri (Headings)"/>
              </a:rPr>
              <a:t>Objectives</a:t>
            </a:r>
          </a:p>
        </p:txBody>
      </p:sp>
      <p:sp>
        <p:nvSpPr>
          <p:cNvPr id="6" name="Content Placeholder 1">
            <a:extLst>
              <a:ext uri="{FF2B5EF4-FFF2-40B4-BE49-F238E27FC236}">
                <a16:creationId xmlns:a16="http://schemas.microsoft.com/office/drawing/2014/main" id="{E9A2D9E9-BD9A-4CA7-9CFC-23603A81D730}"/>
              </a:ext>
            </a:extLst>
          </p:cNvPr>
          <p:cNvSpPr txBox="1">
            <a:spLocks/>
          </p:cNvSpPr>
          <p:nvPr/>
        </p:nvSpPr>
        <p:spPr>
          <a:xfrm>
            <a:off x="1557343" y="160020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r>
              <a:rPr lang="en-US" sz="2800" dirty="0"/>
              <a:t>Streams</a:t>
            </a:r>
          </a:p>
          <a:p>
            <a:pPr marL="457200" lvl="1" indent="-457200"/>
            <a:r>
              <a:rPr lang="en-US" sz="2800" dirty="0"/>
              <a:t>Stream Output</a:t>
            </a:r>
          </a:p>
          <a:p>
            <a:pPr marL="457200" lvl="1" indent="-457200"/>
            <a:r>
              <a:rPr lang="en-US" sz="2800" dirty="0"/>
              <a:t>Stream Input</a:t>
            </a:r>
          </a:p>
          <a:p>
            <a:pPr marL="457200" lvl="1" indent="-457200"/>
            <a:r>
              <a:rPr lang="en-US" sz="2800" dirty="0"/>
              <a:t>Unformatted I/O</a:t>
            </a:r>
          </a:p>
          <a:p>
            <a:pPr marL="457200" lvl="1" indent="-457200"/>
            <a:r>
              <a:rPr lang="en-US" sz="2800" dirty="0"/>
              <a:t>Stream Error States</a:t>
            </a:r>
          </a:p>
          <a:p>
            <a:pPr marL="457200" lvl="1" indent="-457200"/>
            <a:endParaRPr lang="en-US" sz="2800" dirty="0"/>
          </a:p>
          <a:p>
            <a:pPr marL="0"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69966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p:txBody>
          <a:bodyPr/>
          <a:lstStyle/>
          <a:p>
            <a:pPr algn="ctr"/>
            <a:r>
              <a:rPr lang="en-US" sz="3600" b="1" dirty="0">
                <a:solidFill>
                  <a:srgbClr val="E13720"/>
                </a:solidFill>
                <a:latin typeface="Calibri (Headings)"/>
              </a:rPr>
              <a:t>Unformatted I/O</a:t>
            </a:r>
          </a:p>
        </p:txBody>
      </p:sp>
      <p:sp>
        <p:nvSpPr>
          <p:cNvPr id="4" name="Content Placeholder 2">
            <a:extLst>
              <a:ext uri="{FF2B5EF4-FFF2-40B4-BE49-F238E27FC236}">
                <a16:creationId xmlns:a16="http://schemas.microsoft.com/office/drawing/2014/main" id="{CE43347D-5280-4242-903C-7A919320D263}"/>
              </a:ext>
            </a:extLst>
          </p:cNvPr>
          <p:cNvSpPr>
            <a:spLocks noGrp="1"/>
          </p:cNvSpPr>
          <p:nvPr>
            <p:ph idx="1"/>
          </p:nvPr>
        </p:nvSpPr>
        <p:spPr>
          <a:xfrm>
            <a:off x="838199" y="1242374"/>
            <a:ext cx="11295743" cy="4904426"/>
          </a:xfrm>
        </p:spPr>
        <p:txBody>
          <a:bodyPr>
            <a:noAutofit/>
          </a:bodyPr>
          <a:lstStyle/>
          <a:p>
            <a:pPr marL="0" indent="0" algn="l">
              <a:buNone/>
            </a:pPr>
            <a:r>
              <a:rPr lang="en-US" sz="1800" dirty="0">
                <a:solidFill>
                  <a:srgbClr val="3F7F5F"/>
                </a:solidFill>
                <a:latin typeface="Consolas" panose="020B0609020204030204" pitchFamily="49" charset="0"/>
              </a:rPr>
              <a:t>// Unformatted I/0 using read, </a:t>
            </a:r>
            <a:r>
              <a:rPr lang="en-US" sz="1800" dirty="0" err="1">
                <a:solidFill>
                  <a:srgbClr val="3F7F5F"/>
                </a:solidFill>
                <a:latin typeface="Consolas" panose="020B0609020204030204" pitchFamily="49" charset="0"/>
              </a:rPr>
              <a:t>gcount</a:t>
            </a:r>
            <a:r>
              <a:rPr lang="en-US" sz="1800" dirty="0">
                <a:solidFill>
                  <a:srgbClr val="3F7F5F"/>
                </a:solidFill>
                <a:latin typeface="Consolas" panose="020B0609020204030204" pitchFamily="49" charset="0"/>
              </a:rPr>
              <a:t> and write</a:t>
            </a:r>
          </a:p>
          <a:p>
            <a:pPr marL="0" indent="0" algn="l">
              <a:buNone/>
            </a:pPr>
            <a:r>
              <a:rPr lang="en-US" sz="1800" dirty="0">
                <a:solidFill>
                  <a:srgbClr val="7F0055"/>
                </a:solidFill>
                <a:latin typeface="Consolas" panose="020B0609020204030204" pitchFamily="49" charset="0"/>
              </a:rPr>
              <a:t>int</a:t>
            </a:r>
            <a:r>
              <a:rPr lang="en-US" sz="1800" dirty="0">
                <a:solidFill>
                  <a:srgbClr val="000000"/>
                </a:solidFill>
                <a:latin typeface="Consolas" panose="020B0609020204030204" pitchFamily="49" charset="0"/>
              </a:rPr>
              <a:t> main() {</a:t>
            </a:r>
          </a:p>
          <a:p>
            <a:pPr marL="0" indent="0" algn="l">
              <a:buNone/>
            </a:pPr>
            <a:r>
              <a:rPr lang="en-US" sz="1800" dirty="0">
                <a:solidFill>
                  <a:srgbClr val="000000"/>
                </a:solidFill>
                <a:latin typeface="Consolas" panose="020B0609020204030204" pitchFamily="49" charset="0"/>
              </a:rPr>
              <a:t>    </a:t>
            </a:r>
            <a:r>
              <a:rPr lang="en-US" sz="1800" dirty="0">
                <a:solidFill>
                  <a:srgbClr val="7F0055"/>
                </a:solidFill>
                <a:latin typeface="Consolas" panose="020B0609020204030204" pitchFamily="49" charset="0"/>
              </a:rPr>
              <a:t>const</a:t>
            </a:r>
            <a:r>
              <a:rPr lang="en-US" sz="1800" dirty="0">
                <a:solidFill>
                  <a:srgbClr val="000000"/>
                </a:solidFill>
                <a:latin typeface="Consolas" panose="020B0609020204030204" pitchFamily="49" charset="0"/>
              </a:rPr>
              <a:t> </a:t>
            </a:r>
            <a:r>
              <a:rPr lang="en-US" sz="1800" dirty="0">
                <a:solidFill>
                  <a:srgbClr val="7F0055"/>
                </a:solidFill>
                <a:latin typeface="Consolas" panose="020B0609020204030204" pitchFamily="49" charset="0"/>
              </a:rPr>
              <a:t>int</a:t>
            </a:r>
            <a:r>
              <a:rPr lang="en-US" sz="1800" dirty="0">
                <a:solidFill>
                  <a:srgbClr val="000000"/>
                </a:solidFill>
                <a:latin typeface="Consolas" panose="020B0609020204030204" pitchFamily="49" charset="0"/>
              </a:rPr>
              <a:t> SIZE = 80;</a:t>
            </a:r>
          </a:p>
          <a:p>
            <a:pPr marL="0" indent="0" algn="l">
              <a:buNone/>
            </a:pPr>
            <a:r>
              <a:rPr lang="en-US" sz="1800" dirty="0">
                <a:solidFill>
                  <a:srgbClr val="000000"/>
                </a:solidFill>
                <a:latin typeface="Consolas" panose="020B0609020204030204" pitchFamily="49" charset="0"/>
              </a:rPr>
              <a:t>    </a:t>
            </a:r>
            <a:r>
              <a:rPr lang="en-US" sz="1800" dirty="0">
                <a:solidFill>
                  <a:srgbClr val="7F0055"/>
                </a:solidFill>
                <a:latin typeface="Consolas" panose="020B0609020204030204" pitchFamily="49" charset="0"/>
              </a:rPr>
              <a:t>char</a:t>
            </a:r>
            <a:r>
              <a:rPr lang="en-US" sz="1800" dirty="0">
                <a:solidFill>
                  <a:srgbClr val="000000"/>
                </a:solidFill>
                <a:latin typeface="Consolas" panose="020B0609020204030204" pitchFamily="49" charset="0"/>
              </a:rPr>
              <a:t> buffer[SIZE];</a:t>
            </a:r>
          </a:p>
          <a:p>
            <a:pPr marL="0" indent="0" algn="l">
              <a:buNone/>
            </a:pPr>
            <a:endParaRPr lang="en-US" sz="1800" dirty="0">
              <a:latin typeface="Consolas" panose="020B0609020204030204" pitchFamily="49" charset="0"/>
            </a:endParaRPr>
          </a:p>
          <a:p>
            <a:pPr marL="0" indent="0" algn="l">
              <a:buNone/>
            </a:pP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Use function read to input characters into buffer</a:t>
            </a:r>
          </a:p>
          <a:p>
            <a:pPr marL="0" indent="0" algn="l">
              <a:buNone/>
            </a:pPr>
            <a:r>
              <a:rPr lang="fr-FR" sz="1800" dirty="0">
                <a:solidFill>
                  <a:srgbClr val="000000"/>
                </a:solidFill>
                <a:latin typeface="Consolas" panose="020B0609020204030204" pitchFamily="49" charset="0"/>
              </a:rPr>
              <a:t>    std::cout &lt;&lt; </a:t>
            </a:r>
            <a:r>
              <a:rPr lang="fr-FR" sz="1800" dirty="0">
                <a:solidFill>
                  <a:srgbClr val="2A00FF"/>
                </a:solidFill>
                <a:latin typeface="Consolas" panose="020B0609020204030204" pitchFamily="49" charset="0"/>
              </a:rPr>
              <a:t>"Enter a sentence: \n"</a:t>
            </a:r>
            <a:r>
              <a:rPr lang="fr-FR"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cin.read</a:t>
            </a:r>
            <a:r>
              <a:rPr lang="en-US" sz="1800" dirty="0">
                <a:solidFill>
                  <a:srgbClr val="000000"/>
                </a:solidFill>
                <a:latin typeface="Consolas" panose="020B0609020204030204" pitchFamily="49" charset="0"/>
              </a:rPr>
              <a:t>(buffer, 20);</a:t>
            </a:r>
          </a:p>
          <a:p>
            <a:pPr marL="0" indent="0" algn="l">
              <a:buNone/>
            </a:pPr>
            <a:endParaRPr lang="en-US" sz="1800" dirty="0">
              <a:latin typeface="Consolas" panose="020B0609020204030204" pitchFamily="49" charset="0"/>
            </a:endParaRPr>
          </a:p>
          <a:p>
            <a:pPr marL="0" indent="0" algn="l">
              <a:buNone/>
            </a:pP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Use functions write and </a:t>
            </a:r>
            <a:r>
              <a:rPr lang="en-US" sz="1800" dirty="0" err="1">
                <a:solidFill>
                  <a:srgbClr val="3F7F5F"/>
                </a:solidFill>
                <a:latin typeface="Consolas" panose="020B0609020204030204" pitchFamily="49" charset="0"/>
              </a:rPr>
              <a:t>gcount</a:t>
            </a:r>
            <a:r>
              <a:rPr lang="en-US" sz="1800" dirty="0">
                <a:solidFill>
                  <a:srgbClr val="3F7F5F"/>
                </a:solidFill>
                <a:latin typeface="Consolas" panose="020B0609020204030204" pitchFamily="49" charset="0"/>
              </a:rPr>
              <a:t> to display buffer characters</a:t>
            </a: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a:t>
            </a:r>
            <a:r>
              <a:rPr lang="en-US" sz="1800" dirty="0" err="1">
                <a:solidFill>
                  <a:srgbClr val="2A00FF"/>
                </a:solidFill>
                <a:latin typeface="Consolas" panose="020B0609020204030204" pitchFamily="49" charset="0"/>
              </a:rPr>
              <a:t>nThe</a:t>
            </a:r>
            <a:r>
              <a:rPr lang="en-US" sz="1800" dirty="0">
                <a:solidFill>
                  <a:srgbClr val="2A00FF"/>
                </a:solidFill>
                <a:latin typeface="Consolas" panose="020B0609020204030204" pitchFamily="49" charset="0"/>
              </a:rPr>
              <a:t> sentence entered was: \n"</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cout.write</a:t>
            </a:r>
            <a:r>
              <a:rPr lang="en-US" sz="1800" dirty="0">
                <a:solidFill>
                  <a:srgbClr val="000000"/>
                </a:solidFill>
                <a:latin typeface="Consolas" panose="020B0609020204030204" pitchFamily="49" charset="0"/>
              </a:rPr>
              <a:t>(buffer, std::</a:t>
            </a:r>
            <a:r>
              <a:rPr lang="en-US" sz="1800" dirty="0" err="1">
                <a:solidFill>
                  <a:srgbClr val="000000"/>
                </a:solidFill>
                <a:latin typeface="Consolas" panose="020B0609020204030204" pitchFamily="49" charset="0"/>
              </a:rPr>
              <a:t>cin.gcount</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&lt;&lt; std::</a:t>
            </a:r>
            <a:r>
              <a:rPr lang="en-US" sz="1800" dirty="0" err="1">
                <a:solidFill>
                  <a:srgbClr val="642880"/>
                </a:solidFill>
                <a:latin typeface="Consolas" panose="020B0609020204030204" pitchFamily="49" charset="0"/>
              </a:rPr>
              <a:t>endl</a:t>
            </a:r>
            <a:r>
              <a:rPr lang="en-US" sz="1800" dirty="0">
                <a:solidFill>
                  <a:srgbClr val="000000"/>
                </a:solidFill>
                <a:latin typeface="Consolas" panose="020B0609020204030204" pitchFamily="49" charset="0"/>
              </a:rPr>
              <a:t>;</a:t>
            </a:r>
          </a:p>
          <a:p>
            <a:pPr marL="0" indent="0" algn="l">
              <a:buNone/>
            </a:pPr>
            <a:endParaRPr lang="en-US" sz="1800" dirty="0">
              <a:latin typeface="Consolas" panose="020B0609020204030204" pitchFamily="49" charset="0"/>
            </a:endParaRPr>
          </a:p>
          <a:p>
            <a:pPr marL="0" indent="0" algn="l">
              <a:buNone/>
            </a:pPr>
            <a:r>
              <a:rPr lang="en-US" sz="1800" dirty="0">
                <a:solidFill>
                  <a:srgbClr val="000000"/>
                </a:solidFill>
                <a:latin typeface="Consolas" panose="020B0609020204030204" pitchFamily="49" charset="0"/>
              </a:rPr>
              <a:t>    </a:t>
            </a:r>
            <a:r>
              <a:rPr lang="en-US" sz="1800" dirty="0">
                <a:solidFill>
                  <a:srgbClr val="7F0055"/>
                </a:solidFill>
                <a:latin typeface="Consolas" panose="020B0609020204030204" pitchFamily="49" charset="0"/>
              </a:rPr>
              <a:t>return</a:t>
            </a:r>
            <a:r>
              <a:rPr lang="en-US" sz="1800" dirty="0">
                <a:solidFill>
                  <a:srgbClr val="000000"/>
                </a:solidFill>
                <a:latin typeface="Consolas" panose="020B0609020204030204" pitchFamily="49" charset="0"/>
              </a:rPr>
              <a:t> 0; }</a:t>
            </a:r>
          </a:p>
        </p:txBody>
      </p:sp>
    </p:spTree>
    <p:extLst>
      <p:ext uri="{BB962C8B-B14F-4D97-AF65-F5344CB8AC3E}">
        <p14:creationId xmlns:p14="http://schemas.microsoft.com/office/powerpoint/2010/main" val="3353520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p:txBody>
          <a:bodyPr/>
          <a:lstStyle/>
          <a:p>
            <a:pPr algn="ctr"/>
            <a:r>
              <a:rPr lang="en-US" sz="3600" b="1" dirty="0">
                <a:solidFill>
                  <a:srgbClr val="E13720"/>
                </a:solidFill>
                <a:latin typeface="Calibri (Headings)"/>
              </a:rPr>
              <a:t>Stream Error</a:t>
            </a:r>
          </a:p>
        </p:txBody>
      </p:sp>
      <p:sp>
        <p:nvSpPr>
          <p:cNvPr id="4" name="Content Placeholder 2">
            <a:extLst>
              <a:ext uri="{FF2B5EF4-FFF2-40B4-BE49-F238E27FC236}">
                <a16:creationId xmlns:a16="http://schemas.microsoft.com/office/drawing/2014/main" id="{CE43347D-5280-4242-903C-7A919320D263}"/>
              </a:ext>
            </a:extLst>
          </p:cNvPr>
          <p:cNvSpPr>
            <a:spLocks noGrp="1"/>
          </p:cNvSpPr>
          <p:nvPr>
            <p:ph idx="1"/>
          </p:nvPr>
        </p:nvSpPr>
        <p:spPr>
          <a:xfrm>
            <a:off x="838200" y="1520824"/>
            <a:ext cx="10515600" cy="5337175"/>
          </a:xfrm>
        </p:spPr>
        <p:txBody>
          <a:bodyPr>
            <a:normAutofit fontScale="92500" lnSpcReduction="10000"/>
          </a:bodyPr>
          <a:lstStyle/>
          <a:p>
            <a:pPr marL="0" lvl="1" indent="0">
              <a:spcAft>
                <a:spcPts val="1200"/>
              </a:spcAft>
              <a:buNone/>
            </a:pPr>
            <a:r>
              <a:rPr lang="en-US" sz="3200" dirty="0"/>
              <a:t>Stream error states are conditions that can occur during input and output operations using streams in C++.</a:t>
            </a:r>
          </a:p>
          <a:p>
            <a:pPr marL="0" lvl="1" indent="0">
              <a:spcAft>
                <a:spcPts val="1200"/>
              </a:spcAft>
              <a:buNone/>
            </a:pPr>
            <a:r>
              <a:rPr lang="en-US" sz="3200" dirty="0"/>
              <a:t>Each stream object contains a set of </a:t>
            </a:r>
            <a:r>
              <a:rPr lang="en-US" sz="3200" b="1" dirty="0"/>
              <a:t>state bits </a:t>
            </a:r>
            <a:r>
              <a:rPr lang="en-US" sz="3200" dirty="0"/>
              <a:t>that represent a stream’s state-sticky format settings, error indicators, etc.</a:t>
            </a:r>
          </a:p>
          <a:p>
            <a:pPr marL="0" lvl="1" indent="0">
              <a:spcAft>
                <a:spcPts val="1200"/>
              </a:spcAft>
              <a:buNone/>
            </a:pPr>
            <a:r>
              <a:rPr lang="en-US" sz="3200" dirty="0"/>
              <a:t>We can test if the input was successful through bits of class </a:t>
            </a:r>
            <a:r>
              <a:rPr lang="en-US" sz="3200" b="1" dirty="0" err="1"/>
              <a:t>ios_base</a:t>
            </a:r>
            <a:r>
              <a:rPr lang="en-US" sz="3200" b="1" dirty="0"/>
              <a:t> </a:t>
            </a:r>
            <a:r>
              <a:rPr lang="en-US" sz="3200" dirty="0"/>
              <a:t>- the base class of the stream classes.</a:t>
            </a:r>
          </a:p>
          <a:p>
            <a:pPr marL="0" lvl="1" indent="0">
              <a:spcAft>
                <a:spcPts val="1200"/>
              </a:spcAft>
              <a:buNone/>
            </a:pPr>
            <a:r>
              <a:rPr lang="en-US" sz="3200" dirty="0"/>
              <a:t>Stream extraction sets the stream’s </a:t>
            </a:r>
            <a:r>
              <a:rPr lang="en-US" sz="3200" b="1" dirty="0" err="1"/>
              <a:t>failbit</a:t>
            </a:r>
            <a:r>
              <a:rPr lang="en-US" sz="3200" dirty="0"/>
              <a:t> to true if the wrong type of data is input. </a:t>
            </a:r>
          </a:p>
          <a:p>
            <a:pPr marL="0" lvl="1" indent="0">
              <a:spcAft>
                <a:spcPts val="1200"/>
              </a:spcAft>
              <a:buNone/>
            </a:pPr>
            <a:r>
              <a:rPr lang="en-US" sz="3200" dirty="0"/>
              <a:t>Stream extraction sets the stream’s </a:t>
            </a:r>
            <a:r>
              <a:rPr lang="en-US" sz="3200" b="1" dirty="0" err="1"/>
              <a:t>badbit</a:t>
            </a:r>
            <a:r>
              <a:rPr lang="en-US" sz="3200" dirty="0"/>
              <a:t> to true if the operation fails in an unrecoverable manner—for example, if a disk fails when a program is reading a file from that disk.</a:t>
            </a:r>
          </a:p>
          <a:p>
            <a:pPr marL="0" lvl="1" indent="0">
              <a:spcAft>
                <a:spcPts val="1200"/>
              </a:spcAft>
              <a:buNone/>
            </a:pPr>
            <a:endParaRPr lang="en-US" sz="3200" dirty="0"/>
          </a:p>
          <a:p>
            <a:pPr marL="0" lvl="1" indent="0">
              <a:spcAft>
                <a:spcPts val="1200"/>
              </a:spcAft>
              <a:buNone/>
            </a:pPr>
            <a:endParaRPr lang="en-US" sz="3800" dirty="0"/>
          </a:p>
        </p:txBody>
      </p:sp>
    </p:spTree>
    <p:extLst>
      <p:ext uri="{BB962C8B-B14F-4D97-AF65-F5344CB8AC3E}">
        <p14:creationId xmlns:p14="http://schemas.microsoft.com/office/powerpoint/2010/main" val="1024616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p:txBody>
          <a:bodyPr/>
          <a:lstStyle/>
          <a:p>
            <a:pPr algn="ctr"/>
            <a:r>
              <a:rPr lang="en-US" sz="3600" b="1" dirty="0">
                <a:solidFill>
                  <a:srgbClr val="E13720"/>
                </a:solidFill>
                <a:latin typeface="Calibri (Headings)"/>
              </a:rPr>
              <a:t>Unformatted I/O</a:t>
            </a:r>
          </a:p>
        </p:txBody>
      </p:sp>
      <p:sp>
        <p:nvSpPr>
          <p:cNvPr id="4" name="Content Placeholder 2">
            <a:extLst>
              <a:ext uri="{FF2B5EF4-FFF2-40B4-BE49-F238E27FC236}">
                <a16:creationId xmlns:a16="http://schemas.microsoft.com/office/drawing/2014/main" id="{CE43347D-5280-4242-903C-7A919320D263}"/>
              </a:ext>
            </a:extLst>
          </p:cNvPr>
          <p:cNvSpPr>
            <a:spLocks noGrp="1"/>
          </p:cNvSpPr>
          <p:nvPr>
            <p:ph idx="1"/>
          </p:nvPr>
        </p:nvSpPr>
        <p:spPr>
          <a:xfrm>
            <a:off x="838199" y="1242374"/>
            <a:ext cx="11295743" cy="4904426"/>
          </a:xfrm>
        </p:spPr>
        <p:txBody>
          <a:bodyPr>
            <a:noAutofit/>
          </a:bodyPr>
          <a:lstStyle/>
          <a:p>
            <a:pPr marL="0" indent="0" algn="l">
              <a:buNone/>
            </a:pPr>
            <a:r>
              <a:rPr lang="en-US" sz="1800" dirty="0">
                <a:solidFill>
                  <a:srgbClr val="3F7F5F"/>
                </a:solidFill>
                <a:latin typeface="Consolas" panose="020B0609020204030204" pitchFamily="49" charset="0"/>
              </a:rPr>
              <a:t>// Unformatted I/0 using read, </a:t>
            </a:r>
            <a:r>
              <a:rPr lang="en-US" sz="1800" dirty="0" err="1">
                <a:solidFill>
                  <a:srgbClr val="3F7F5F"/>
                </a:solidFill>
                <a:latin typeface="Consolas" panose="020B0609020204030204" pitchFamily="49" charset="0"/>
              </a:rPr>
              <a:t>gcount</a:t>
            </a:r>
            <a:r>
              <a:rPr lang="en-US" sz="1800" dirty="0">
                <a:solidFill>
                  <a:srgbClr val="3F7F5F"/>
                </a:solidFill>
                <a:latin typeface="Consolas" panose="020B0609020204030204" pitchFamily="49" charset="0"/>
              </a:rPr>
              <a:t> and write</a:t>
            </a:r>
          </a:p>
          <a:p>
            <a:pPr marL="0" indent="0" algn="l">
              <a:buNone/>
            </a:pPr>
            <a:r>
              <a:rPr lang="en-US" sz="1800" dirty="0">
                <a:solidFill>
                  <a:srgbClr val="7F0055"/>
                </a:solidFill>
                <a:latin typeface="Consolas" panose="020B0609020204030204" pitchFamily="49" charset="0"/>
              </a:rPr>
              <a:t>int</a:t>
            </a:r>
            <a:r>
              <a:rPr lang="en-US" sz="1800" dirty="0">
                <a:solidFill>
                  <a:srgbClr val="000000"/>
                </a:solidFill>
                <a:latin typeface="Consolas" panose="020B0609020204030204" pitchFamily="49" charset="0"/>
              </a:rPr>
              <a:t> main() {</a:t>
            </a:r>
          </a:p>
          <a:p>
            <a:pPr marL="0" indent="0" algn="l">
              <a:buNone/>
            </a:pPr>
            <a:r>
              <a:rPr lang="en-US" sz="1800" dirty="0">
                <a:solidFill>
                  <a:srgbClr val="000000"/>
                </a:solidFill>
                <a:latin typeface="Consolas" panose="020B0609020204030204" pitchFamily="49" charset="0"/>
              </a:rPr>
              <a:t>    </a:t>
            </a:r>
            <a:r>
              <a:rPr lang="en-US" sz="1800" dirty="0">
                <a:solidFill>
                  <a:srgbClr val="7F0055"/>
                </a:solidFill>
                <a:latin typeface="Consolas" panose="020B0609020204030204" pitchFamily="49" charset="0"/>
              </a:rPr>
              <a:t>const</a:t>
            </a:r>
            <a:r>
              <a:rPr lang="en-US" sz="1800" dirty="0">
                <a:solidFill>
                  <a:srgbClr val="000000"/>
                </a:solidFill>
                <a:latin typeface="Consolas" panose="020B0609020204030204" pitchFamily="49" charset="0"/>
              </a:rPr>
              <a:t> </a:t>
            </a:r>
            <a:r>
              <a:rPr lang="en-US" sz="1800" dirty="0">
                <a:solidFill>
                  <a:srgbClr val="7F0055"/>
                </a:solidFill>
                <a:latin typeface="Consolas" panose="020B0609020204030204" pitchFamily="49" charset="0"/>
              </a:rPr>
              <a:t>int</a:t>
            </a:r>
            <a:r>
              <a:rPr lang="en-US" sz="1800" dirty="0">
                <a:solidFill>
                  <a:srgbClr val="000000"/>
                </a:solidFill>
                <a:latin typeface="Consolas" panose="020B0609020204030204" pitchFamily="49" charset="0"/>
              </a:rPr>
              <a:t> SIZE = 80;</a:t>
            </a:r>
          </a:p>
          <a:p>
            <a:pPr marL="0" indent="0" algn="l">
              <a:buNone/>
            </a:pPr>
            <a:r>
              <a:rPr lang="en-US" sz="1800" dirty="0">
                <a:solidFill>
                  <a:srgbClr val="000000"/>
                </a:solidFill>
                <a:latin typeface="Consolas" panose="020B0609020204030204" pitchFamily="49" charset="0"/>
              </a:rPr>
              <a:t>    </a:t>
            </a:r>
            <a:r>
              <a:rPr lang="en-US" sz="1800" dirty="0">
                <a:solidFill>
                  <a:srgbClr val="7F0055"/>
                </a:solidFill>
                <a:latin typeface="Consolas" panose="020B0609020204030204" pitchFamily="49" charset="0"/>
              </a:rPr>
              <a:t>char</a:t>
            </a:r>
            <a:r>
              <a:rPr lang="en-US" sz="1800" dirty="0">
                <a:solidFill>
                  <a:srgbClr val="000000"/>
                </a:solidFill>
                <a:latin typeface="Consolas" panose="020B0609020204030204" pitchFamily="49" charset="0"/>
              </a:rPr>
              <a:t> buffer[SIZE];</a:t>
            </a:r>
          </a:p>
          <a:p>
            <a:pPr marL="0" indent="0" algn="l">
              <a:buNone/>
            </a:pPr>
            <a:endParaRPr lang="en-US" sz="1800" dirty="0">
              <a:latin typeface="Consolas" panose="020B0609020204030204" pitchFamily="49" charset="0"/>
            </a:endParaRPr>
          </a:p>
          <a:p>
            <a:pPr marL="0" indent="0" algn="l">
              <a:buNone/>
            </a:pP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Use function read to input characters into buffer</a:t>
            </a:r>
          </a:p>
          <a:p>
            <a:pPr marL="0" indent="0" algn="l">
              <a:buNone/>
            </a:pPr>
            <a:r>
              <a:rPr lang="fr-FR" sz="1800" dirty="0">
                <a:solidFill>
                  <a:srgbClr val="000000"/>
                </a:solidFill>
                <a:latin typeface="Consolas" panose="020B0609020204030204" pitchFamily="49" charset="0"/>
              </a:rPr>
              <a:t>    std::cout &lt;&lt; </a:t>
            </a:r>
            <a:r>
              <a:rPr lang="fr-FR" sz="1800" dirty="0">
                <a:solidFill>
                  <a:srgbClr val="2A00FF"/>
                </a:solidFill>
                <a:latin typeface="Consolas" panose="020B0609020204030204" pitchFamily="49" charset="0"/>
              </a:rPr>
              <a:t>"Enter a sentence: \n"</a:t>
            </a:r>
            <a:r>
              <a:rPr lang="fr-FR"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cin.read</a:t>
            </a:r>
            <a:r>
              <a:rPr lang="en-US" sz="1800" dirty="0">
                <a:solidFill>
                  <a:srgbClr val="000000"/>
                </a:solidFill>
                <a:latin typeface="Consolas" panose="020B0609020204030204" pitchFamily="49" charset="0"/>
              </a:rPr>
              <a:t>(buffer, 20);</a:t>
            </a:r>
          </a:p>
          <a:p>
            <a:pPr marL="0" indent="0" algn="l">
              <a:buNone/>
            </a:pPr>
            <a:endParaRPr lang="en-US" sz="1800" dirty="0">
              <a:latin typeface="Consolas" panose="020B0609020204030204" pitchFamily="49" charset="0"/>
            </a:endParaRPr>
          </a:p>
          <a:p>
            <a:pPr marL="0" indent="0" algn="l">
              <a:buNone/>
            </a:pP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Use functions write and </a:t>
            </a:r>
            <a:r>
              <a:rPr lang="en-US" sz="1800" dirty="0" err="1">
                <a:solidFill>
                  <a:srgbClr val="3F7F5F"/>
                </a:solidFill>
                <a:latin typeface="Consolas" panose="020B0609020204030204" pitchFamily="49" charset="0"/>
              </a:rPr>
              <a:t>gcount</a:t>
            </a:r>
            <a:r>
              <a:rPr lang="en-US" sz="1800" dirty="0">
                <a:solidFill>
                  <a:srgbClr val="3F7F5F"/>
                </a:solidFill>
                <a:latin typeface="Consolas" panose="020B0609020204030204" pitchFamily="49" charset="0"/>
              </a:rPr>
              <a:t> to display buffer characters</a:t>
            </a: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a:t>
            </a:r>
            <a:r>
              <a:rPr lang="en-US" sz="1800" dirty="0" err="1">
                <a:solidFill>
                  <a:srgbClr val="2A00FF"/>
                </a:solidFill>
                <a:latin typeface="Consolas" panose="020B0609020204030204" pitchFamily="49" charset="0"/>
              </a:rPr>
              <a:t>nThe</a:t>
            </a:r>
            <a:r>
              <a:rPr lang="en-US" sz="1800" dirty="0">
                <a:solidFill>
                  <a:srgbClr val="2A00FF"/>
                </a:solidFill>
                <a:latin typeface="Consolas" panose="020B0609020204030204" pitchFamily="49" charset="0"/>
              </a:rPr>
              <a:t> sentence entered was: \n"</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cout.write</a:t>
            </a:r>
            <a:r>
              <a:rPr lang="en-US" sz="1800" dirty="0">
                <a:solidFill>
                  <a:srgbClr val="000000"/>
                </a:solidFill>
                <a:latin typeface="Consolas" panose="020B0609020204030204" pitchFamily="49" charset="0"/>
              </a:rPr>
              <a:t>(buffer, std::</a:t>
            </a:r>
            <a:r>
              <a:rPr lang="en-US" sz="1800" dirty="0" err="1">
                <a:solidFill>
                  <a:srgbClr val="000000"/>
                </a:solidFill>
                <a:latin typeface="Consolas" panose="020B0609020204030204" pitchFamily="49" charset="0"/>
              </a:rPr>
              <a:t>cin.gcount</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&lt;&lt; std::</a:t>
            </a:r>
            <a:r>
              <a:rPr lang="en-US" sz="1800" dirty="0" err="1">
                <a:solidFill>
                  <a:srgbClr val="642880"/>
                </a:solidFill>
                <a:latin typeface="Consolas" panose="020B0609020204030204" pitchFamily="49" charset="0"/>
              </a:rPr>
              <a:t>endl</a:t>
            </a:r>
            <a:r>
              <a:rPr lang="en-US" sz="1800" dirty="0">
                <a:solidFill>
                  <a:srgbClr val="000000"/>
                </a:solidFill>
                <a:latin typeface="Consolas" panose="020B0609020204030204" pitchFamily="49" charset="0"/>
              </a:rPr>
              <a:t>;</a:t>
            </a:r>
          </a:p>
          <a:p>
            <a:pPr marL="0" indent="0" algn="l">
              <a:buNone/>
            </a:pPr>
            <a:endParaRPr lang="en-US" sz="1800" dirty="0">
              <a:latin typeface="Consolas" panose="020B0609020204030204" pitchFamily="49" charset="0"/>
            </a:endParaRPr>
          </a:p>
          <a:p>
            <a:pPr marL="0" indent="0" algn="l">
              <a:buNone/>
            </a:pPr>
            <a:r>
              <a:rPr lang="en-US" sz="1800" dirty="0">
                <a:solidFill>
                  <a:srgbClr val="000000"/>
                </a:solidFill>
                <a:latin typeface="Consolas" panose="020B0609020204030204" pitchFamily="49" charset="0"/>
              </a:rPr>
              <a:t>    </a:t>
            </a:r>
            <a:r>
              <a:rPr lang="en-US" sz="1800" dirty="0">
                <a:solidFill>
                  <a:srgbClr val="7F0055"/>
                </a:solidFill>
                <a:latin typeface="Consolas" panose="020B0609020204030204" pitchFamily="49" charset="0"/>
              </a:rPr>
              <a:t>return</a:t>
            </a:r>
            <a:r>
              <a:rPr lang="en-US" sz="1800" dirty="0">
                <a:solidFill>
                  <a:srgbClr val="000000"/>
                </a:solidFill>
                <a:latin typeface="Consolas" panose="020B0609020204030204" pitchFamily="49" charset="0"/>
              </a:rPr>
              <a:t> 0; }</a:t>
            </a:r>
          </a:p>
        </p:txBody>
      </p:sp>
    </p:spTree>
    <p:extLst>
      <p:ext uri="{BB962C8B-B14F-4D97-AF65-F5344CB8AC3E}">
        <p14:creationId xmlns:p14="http://schemas.microsoft.com/office/powerpoint/2010/main" val="4099104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p:txBody>
          <a:bodyPr/>
          <a:lstStyle/>
          <a:p>
            <a:pPr algn="ctr"/>
            <a:r>
              <a:rPr lang="en-US" sz="3600" b="1" dirty="0">
                <a:solidFill>
                  <a:srgbClr val="E13720"/>
                </a:solidFill>
                <a:latin typeface="Calibri (Headings)"/>
              </a:rPr>
              <a:t>Stream Error</a:t>
            </a:r>
          </a:p>
        </p:txBody>
      </p:sp>
      <p:sp>
        <p:nvSpPr>
          <p:cNvPr id="4" name="Content Placeholder 2">
            <a:extLst>
              <a:ext uri="{FF2B5EF4-FFF2-40B4-BE49-F238E27FC236}">
                <a16:creationId xmlns:a16="http://schemas.microsoft.com/office/drawing/2014/main" id="{CE43347D-5280-4242-903C-7A919320D263}"/>
              </a:ext>
            </a:extLst>
          </p:cNvPr>
          <p:cNvSpPr>
            <a:spLocks noGrp="1"/>
          </p:cNvSpPr>
          <p:nvPr>
            <p:ph idx="1"/>
          </p:nvPr>
        </p:nvSpPr>
        <p:spPr>
          <a:xfrm>
            <a:off x="838200" y="1520824"/>
            <a:ext cx="10515600" cy="5337175"/>
          </a:xfrm>
        </p:spPr>
        <p:txBody>
          <a:bodyPr>
            <a:normAutofit fontScale="92500" lnSpcReduction="10000"/>
          </a:bodyPr>
          <a:lstStyle/>
          <a:p>
            <a:pPr marL="0" lvl="1" indent="0">
              <a:spcAft>
                <a:spcPts val="1200"/>
              </a:spcAft>
              <a:buNone/>
            </a:pPr>
            <a:r>
              <a:rPr lang="en-US" sz="3200" dirty="0"/>
              <a:t>Stream error states are conditions that can occur during input and output operations using streams in C++.</a:t>
            </a:r>
          </a:p>
          <a:p>
            <a:pPr marL="0" lvl="1" indent="0">
              <a:spcAft>
                <a:spcPts val="1200"/>
              </a:spcAft>
              <a:buNone/>
            </a:pPr>
            <a:r>
              <a:rPr lang="en-US" sz="3200" dirty="0"/>
              <a:t>Each stream object contains a set of </a:t>
            </a:r>
            <a:r>
              <a:rPr lang="en-US" sz="3200" b="1" dirty="0"/>
              <a:t>state bits </a:t>
            </a:r>
            <a:r>
              <a:rPr lang="en-US" sz="3200" dirty="0"/>
              <a:t>that represent a stream’s state-sticky format settings, error indicators, etc.</a:t>
            </a:r>
          </a:p>
          <a:p>
            <a:pPr marL="0" lvl="1" indent="0">
              <a:spcAft>
                <a:spcPts val="1200"/>
              </a:spcAft>
              <a:buNone/>
            </a:pPr>
            <a:r>
              <a:rPr lang="en-US" sz="3200" dirty="0"/>
              <a:t>We can test if the input was successful through bits of class </a:t>
            </a:r>
            <a:r>
              <a:rPr lang="en-US" sz="3200" b="1" dirty="0" err="1"/>
              <a:t>ios_base</a:t>
            </a:r>
            <a:r>
              <a:rPr lang="en-US" sz="3200" b="1" dirty="0"/>
              <a:t> </a:t>
            </a:r>
            <a:r>
              <a:rPr lang="en-US" sz="3200" dirty="0"/>
              <a:t>- the base class of the stream classes.</a:t>
            </a:r>
          </a:p>
          <a:p>
            <a:pPr marL="0" lvl="1" indent="0">
              <a:spcAft>
                <a:spcPts val="1200"/>
              </a:spcAft>
              <a:buNone/>
            </a:pPr>
            <a:r>
              <a:rPr lang="en-US" sz="3200" dirty="0"/>
              <a:t>Stream extraction sets the stream’s </a:t>
            </a:r>
            <a:r>
              <a:rPr lang="en-US" sz="3200" b="1" dirty="0" err="1"/>
              <a:t>failbit</a:t>
            </a:r>
            <a:r>
              <a:rPr lang="en-US" sz="3200" dirty="0"/>
              <a:t> to true if the wrong type of data is input. </a:t>
            </a:r>
          </a:p>
          <a:p>
            <a:pPr marL="0" lvl="1" indent="0">
              <a:spcAft>
                <a:spcPts val="1200"/>
              </a:spcAft>
              <a:buNone/>
            </a:pPr>
            <a:r>
              <a:rPr lang="en-US" sz="3200" dirty="0"/>
              <a:t>Stream extraction sets the stream’s </a:t>
            </a:r>
            <a:r>
              <a:rPr lang="en-US" sz="3200" b="1" dirty="0" err="1"/>
              <a:t>badbit</a:t>
            </a:r>
            <a:r>
              <a:rPr lang="en-US" sz="3200" dirty="0"/>
              <a:t> to true if the operation fails in an unrecoverable manner—for example, if a disk fails when a program is reading a file from that disk.</a:t>
            </a:r>
          </a:p>
          <a:p>
            <a:pPr marL="0" lvl="1" indent="0">
              <a:spcAft>
                <a:spcPts val="1200"/>
              </a:spcAft>
              <a:buNone/>
            </a:pPr>
            <a:endParaRPr lang="en-US" sz="3200" dirty="0"/>
          </a:p>
          <a:p>
            <a:pPr marL="0" lvl="1" indent="0">
              <a:spcAft>
                <a:spcPts val="1200"/>
              </a:spcAft>
              <a:buNone/>
            </a:pPr>
            <a:endParaRPr lang="en-US" sz="3800" dirty="0"/>
          </a:p>
        </p:txBody>
      </p:sp>
    </p:spTree>
    <p:extLst>
      <p:ext uri="{BB962C8B-B14F-4D97-AF65-F5344CB8AC3E}">
        <p14:creationId xmlns:p14="http://schemas.microsoft.com/office/powerpoint/2010/main" val="1461979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p:txBody>
          <a:bodyPr/>
          <a:lstStyle/>
          <a:p>
            <a:pPr algn="ctr"/>
            <a:r>
              <a:rPr lang="en-US" sz="3600" b="1" dirty="0">
                <a:solidFill>
                  <a:srgbClr val="E13720"/>
                </a:solidFill>
                <a:latin typeface="Calibri (Headings)"/>
              </a:rPr>
              <a:t>Stream Error</a:t>
            </a:r>
          </a:p>
        </p:txBody>
      </p:sp>
      <p:sp>
        <p:nvSpPr>
          <p:cNvPr id="4" name="Content Placeholder 2">
            <a:extLst>
              <a:ext uri="{FF2B5EF4-FFF2-40B4-BE49-F238E27FC236}">
                <a16:creationId xmlns:a16="http://schemas.microsoft.com/office/drawing/2014/main" id="{CE43347D-5280-4242-903C-7A919320D263}"/>
              </a:ext>
            </a:extLst>
          </p:cNvPr>
          <p:cNvSpPr>
            <a:spLocks noGrp="1"/>
          </p:cNvSpPr>
          <p:nvPr>
            <p:ph idx="1"/>
          </p:nvPr>
        </p:nvSpPr>
        <p:spPr>
          <a:xfrm>
            <a:off x="838199" y="1242374"/>
            <a:ext cx="11295743" cy="4904426"/>
          </a:xfrm>
        </p:spPr>
        <p:txBody>
          <a:bodyPr>
            <a:noAutofit/>
          </a:bodyPr>
          <a:lstStyle/>
          <a:p>
            <a:pPr marL="0" indent="0" algn="l">
              <a:buNone/>
            </a:pPr>
            <a:r>
              <a:rPr lang="en-US" sz="1800" dirty="0">
                <a:solidFill>
                  <a:srgbClr val="3F7F5F"/>
                </a:solidFill>
                <a:latin typeface="Consolas" panose="020B0609020204030204" pitchFamily="49" charset="0"/>
              </a:rPr>
              <a:t>// Function to display the state of </a:t>
            </a:r>
            <a:r>
              <a:rPr lang="en-US" sz="1800" dirty="0" err="1">
                <a:solidFill>
                  <a:srgbClr val="3F7F5F"/>
                </a:solidFill>
                <a:latin typeface="Consolas" panose="020B0609020204030204" pitchFamily="49" charset="0"/>
              </a:rPr>
              <a:t>cin</a:t>
            </a:r>
            <a:r>
              <a:rPr lang="en-US" sz="1800" dirty="0">
                <a:solidFill>
                  <a:srgbClr val="3F7F5F"/>
                </a:solidFill>
                <a:latin typeface="Consolas" panose="020B0609020204030204" pitchFamily="49" charset="0"/>
              </a:rPr>
              <a:t> flags</a:t>
            </a:r>
          </a:p>
          <a:p>
            <a:pPr marL="0" indent="0" algn="l">
              <a:buNone/>
            </a:pPr>
            <a:r>
              <a:rPr lang="en-US" sz="1800" dirty="0">
                <a:solidFill>
                  <a:srgbClr val="7F0055"/>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displayCinFlags</a:t>
            </a:r>
            <a:r>
              <a:rPr lang="en-US" sz="1800" dirty="0">
                <a:solidFill>
                  <a:srgbClr val="000000"/>
                </a:solidFill>
                <a:latin typeface="Consolas" panose="020B0609020204030204" pitchFamily="49" charset="0"/>
              </a:rPr>
              <a:t>() {</a:t>
            </a: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"\n </a:t>
            </a:r>
            <a:r>
              <a:rPr lang="en-US" sz="1800" dirty="0" err="1">
                <a:solidFill>
                  <a:srgbClr val="2A00FF"/>
                </a:solidFill>
                <a:latin typeface="Consolas" panose="020B0609020204030204" pitchFamily="49" charset="0"/>
              </a:rPr>
              <a:t>cin.rdstate</a:t>
            </a:r>
            <a:r>
              <a:rPr lang="en-US" sz="1800" dirty="0">
                <a:solidFill>
                  <a:srgbClr val="2A00FF"/>
                </a:solidFill>
                <a:latin typeface="Consolas" panose="020B0609020204030204" pitchFamily="49" charset="0"/>
              </a:rPr>
              <a:t>(): "</a:t>
            </a:r>
            <a:r>
              <a:rPr lang="en-US" sz="1800" dirty="0">
                <a:solidFill>
                  <a:srgbClr val="000000"/>
                </a:solidFill>
                <a:latin typeface="Consolas" panose="020B0609020204030204" pitchFamily="49" charset="0"/>
              </a:rPr>
              <a:t> &lt;&lt; std::</a:t>
            </a:r>
            <a:r>
              <a:rPr lang="en-US" sz="1800" dirty="0" err="1">
                <a:solidFill>
                  <a:srgbClr val="000000"/>
                </a:solidFill>
                <a:latin typeface="Consolas" panose="020B0609020204030204" pitchFamily="49" charset="0"/>
              </a:rPr>
              <a:t>cin.rdstate</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"\n </a:t>
            </a:r>
            <a:r>
              <a:rPr lang="en-US" sz="1800" dirty="0" err="1">
                <a:solidFill>
                  <a:srgbClr val="2A00FF"/>
                </a:solidFill>
                <a:latin typeface="Consolas" panose="020B0609020204030204" pitchFamily="49" charset="0"/>
              </a:rPr>
              <a:t>cin.eof</a:t>
            </a:r>
            <a:r>
              <a:rPr lang="en-US" sz="1800" dirty="0">
                <a:solidFill>
                  <a:srgbClr val="2A00FF"/>
                </a:solidFill>
                <a:latin typeface="Consolas" panose="020B0609020204030204" pitchFamily="49" charset="0"/>
              </a:rPr>
              <a:t>(): "</a:t>
            </a:r>
            <a:r>
              <a:rPr lang="en-US" sz="1800" dirty="0">
                <a:solidFill>
                  <a:srgbClr val="000000"/>
                </a:solidFill>
                <a:latin typeface="Consolas" panose="020B0609020204030204" pitchFamily="49" charset="0"/>
              </a:rPr>
              <a:t> &lt;&lt; std::</a:t>
            </a:r>
            <a:r>
              <a:rPr lang="en-US" sz="1800" dirty="0" err="1">
                <a:solidFill>
                  <a:srgbClr val="000000"/>
                </a:solidFill>
                <a:latin typeface="Consolas" panose="020B0609020204030204" pitchFamily="49" charset="0"/>
              </a:rPr>
              <a:t>cin.eof</a:t>
            </a:r>
            <a:r>
              <a:rPr lang="en-US" sz="1800" dirty="0">
                <a:solidFill>
                  <a:srgbClr val="000000"/>
                </a:solidFill>
                <a:latin typeface="Consolas" panose="020B0609020204030204" pitchFamily="49" charset="0"/>
              </a:rPr>
              <a:t>()</a:t>
            </a:r>
          </a:p>
          <a:p>
            <a:pPr marL="0" indent="0" algn="l">
              <a:buNone/>
            </a:pPr>
            <a:r>
              <a:rPr lang="fr-FR" sz="1800" dirty="0">
                <a:solidFill>
                  <a:srgbClr val="000000"/>
                </a:solidFill>
                <a:latin typeface="Consolas" panose="020B0609020204030204" pitchFamily="49" charset="0"/>
              </a:rPr>
              <a:t>         &lt;&lt; </a:t>
            </a:r>
            <a:r>
              <a:rPr lang="fr-FR" sz="1800" dirty="0">
                <a:solidFill>
                  <a:srgbClr val="2A00FF"/>
                </a:solidFill>
                <a:latin typeface="Consolas" panose="020B0609020204030204" pitchFamily="49" charset="0"/>
              </a:rPr>
              <a:t>"\n </a:t>
            </a:r>
            <a:r>
              <a:rPr lang="fr-FR" sz="1800" dirty="0" err="1">
                <a:solidFill>
                  <a:srgbClr val="2A00FF"/>
                </a:solidFill>
                <a:latin typeface="Consolas" panose="020B0609020204030204" pitchFamily="49" charset="0"/>
              </a:rPr>
              <a:t>cin.fail</a:t>
            </a:r>
            <a:r>
              <a:rPr lang="fr-FR" sz="1800" dirty="0">
                <a:solidFill>
                  <a:srgbClr val="2A00FF"/>
                </a:solidFill>
                <a:latin typeface="Consolas" panose="020B0609020204030204" pitchFamily="49" charset="0"/>
              </a:rPr>
              <a:t>(): "</a:t>
            </a:r>
            <a:r>
              <a:rPr lang="fr-FR" sz="1800" dirty="0">
                <a:solidFill>
                  <a:srgbClr val="000000"/>
                </a:solidFill>
                <a:latin typeface="Consolas" panose="020B0609020204030204" pitchFamily="49" charset="0"/>
              </a:rPr>
              <a:t> &lt;&lt; std::</a:t>
            </a:r>
            <a:r>
              <a:rPr lang="fr-FR" sz="1800" dirty="0" err="1">
                <a:solidFill>
                  <a:srgbClr val="000000"/>
                </a:solidFill>
                <a:latin typeface="Consolas" panose="020B0609020204030204" pitchFamily="49" charset="0"/>
              </a:rPr>
              <a:t>cin.fail</a:t>
            </a:r>
            <a:r>
              <a:rPr lang="fr-FR"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"\n </a:t>
            </a:r>
            <a:r>
              <a:rPr lang="en-US" sz="1800" dirty="0" err="1">
                <a:solidFill>
                  <a:srgbClr val="2A00FF"/>
                </a:solidFill>
                <a:latin typeface="Consolas" panose="020B0609020204030204" pitchFamily="49" charset="0"/>
              </a:rPr>
              <a:t>cin.bad</a:t>
            </a:r>
            <a:r>
              <a:rPr lang="en-US" sz="1800" dirty="0">
                <a:solidFill>
                  <a:srgbClr val="2A00FF"/>
                </a:solidFill>
                <a:latin typeface="Consolas" panose="020B0609020204030204" pitchFamily="49" charset="0"/>
              </a:rPr>
              <a:t>(): "</a:t>
            </a:r>
            <a:r>
              <a:rPr lang="en-US" sz="1800" dirty="0">
                <a:solidFill>
                  <a:srgbClr val="000000"/>
                </a:solidFill>
                <a:latin typeface="Consolas" panose="020B0609020204030204" pitchFamily="49" charset="0"/>
              </a:rPr>
              <a:t> &lt;&lt; std::</a:t>
            </a:r>
            <a:r>
              <a:rPr lang="en-US" sz="1800" dirty="0" err="1">
                <a:solidFill>
                  <a:srgbClr val="000000"/>
                </a:solidFill>
                <a:latin typeface="Consolas" panose="020B0609020204030204" pitchFamily="49" charset="0"/>
              </a:rPr>
              <a:t>cin.bad</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"\n </a:t>
            </a:r>
            <a:r>
              <a:rPr lang="en-US" sz="1800" dirty="0" err="1">
                <a:solidFill>
                  <a:srgbClr val="2A00FF"/>
                </a:solidFill>
                <a:latin typeface="Consolas" panose="020B0609020204030204" pitchFamily="49" charset="0"/>
              </a:rPr>
              <a:t>cin.good</a:t>
            </a:r>
            <a:r>
              <a:rPr lang="en-US" sz="1800" dirty="0">
                <a:solidFill>
                  <a:srgbClr val="2A00FF"/>
                </a:solidFill>
                <a:latin typeface="Consolas" panose="020B0609020204030204" pitchFamily="49" charset="0"/>
              </a:rPr>
              <a:t>(): "</a:t>
            </a:r>
            <a:r>
              <a:rPr lang="en-US" sz="1800" dirty="0">
                <a:solidFill>
                  <a:srgbClr val="000000"/>
                </a:solidFill>
                <a:latin typeface="Consolas" panose="020B0609020204030204" pitchFamily="49" charset="0"/>
              </a:rPr>
              <a:t> &lt;&lt; std::</a:t>
            </a:r>
            <a:r>
              <a:rPr lang="en-US" sz="1800" dirty="0" err="1">
                <a:solidFill>
                  <a:srgbClr val="000000"/>
                </a:solidFill>
                <a:latin typeface="Consolas" panose="020B0609020204030204" pitchFamily="49" charset="0"/>
              </a:rPr>
              <a:t>cin.good</a:t>
            </a:r>
            <a:r>
              <a:rPr lang="en-US" sz="1800" dirty="0">
                <a:solidFill>
                  <a:srgbClr val="000000"/>
                </a:solidFill>
                <a:latin typeface="Consolas" panose="020B0609020204030204" pitchFamily="49" charset="0"/>
              </a:rPr>
              <a:t>();	}</a:t>
            </a:r>
          </a:p>
          <a:p>
            <a:pPr marL="0" indent="0" algn="l">
              <a:buNone/>
            </a:pPr>
            <a:endParaRPr lang="en-US" sz="1800" dirty="0">
              <a:latin typeface="Consolas" panose="020B0609020204030204" pitchFamily="49" charset="0"/>
            </a:endParaRPr>
          </a:p>
          <a:p>
            <a:pPr marL="0" indent="0" algn="l">
              <a:buNone/>
            </a:pPr>
            <a:r>
              <a:rPr lang="en-US" sz="1800" dirty="0">
                <a:solidFill>
                  <a:srgbClr val="3F7F5F"/>
                </a:solidFill>
                <a:latin typeface="Consolas" panose="020B0609020204030204" pitchFamily="49" charset="0"/>
              </a:rPr>
              <a:t>// Function to clear </a:t>
            </a:r>
            <a:r>
              <a:rPr lang="en-US" sz="1800" dirty="0" err="1">
                <a:solidFill>
                  <a:srgbClr val="3F7F5F"/>
                </a:solidFill>
                <a:latin typeface="Consolas" panose="020B0609020204030204" pitchFamily="49" charset="0"/>
              </a:rPr>
              <a:t>cin's</a:t>
            </a:r>
            <a:r>
              <a:rPr lang="en-US" sz="1800" dirty="0">
                <a:solidFill>
                  <a:srgbClr val="3F7F5F"/>
                </a:solidFill>
                <a:latin typeface="Consolas" panose="020B0609020204030204" pitchFamily="49" charset="0"/>
              </a:rPr>
              <a:t> error state and display the result</a:t>
            </a:r>
          </a:p>
          <a:p>
            <a:pPr marL="0" indent="0" algn="l">
              <a:buNone/>
            </a:pPr>
            <a:r>
              <a:rPr lang="en-US" sz="1800" dirty="0">
                <a:solidFill>
                  <a:srgbClr val="7F0055"/>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clearCinError</a:t>
            </a:r>
            <a:r>
              <a:rPr lang="en-US" sz="1800" dirty="0">
                <a:solidFill>
                  <a:srgbClr val="000000"/>
                </a:solidFill>
                <a:latin typeface="Consolas" panose="020B0609020204030204" pitchFamily="49" charset="0"/>
              </a:rPr>
              <a:t>() {</a:t>
            </a: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cin.clear</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"\n\</a:t>
            </a:r>
            <a:r>
              <a:rPr lang="en-US" sz="1800" dirty="0" err="1">
                <a:solidFill>
                  <a:srgbClr val="2A00FF"/>
                </a:solidFill>
                <a:latin typeface="Consolas" panose="020B0609020204030204" pitchFamily="49" charset="0"/>
              </a:rPr>
              <a:t>nAfter</a:t>
            </a:r>
            <a:r>
              <a:rPr lang="en-US" sz="1800" dirty="0">
                <a:solidFill>
                  <a:srgbClr val="2A00FF"/>
                </a:solidFill>
                <a:latin typeface="Consolas" panose="020B0609020204030204" pitchFamily="49" charset="0"/>
              </a:rPr>
              <a:t> </a:t>
            </a:r>
            <a:r>
              <a:rPr lang="en-US" sz="1800" dirty="0" err="1">
                <a:solidFill>
                  <a:srgbClr val="2A00FF"/>
                </a:solidFill>
                <a:latin typeface="Consolas" panose="020B0609020204030204" pitchFamily="49" charset="0"/>
              </a:rPr>
              <a:t>cin.clear</a:t>
            </a:r>
            <a:r>
              <a:rPr lang="en-US" sz="1800" dirty="0">
                <a:solidFill>
                  <a:srgbClr val="2A00FF"/>
                </a:solidFill>
                <a:latin typeface="Consolas" panose="020B0609020204030204" pitchFamily="49" charset="0"/>
              </a:rPr>
              <a:t>():"</a:t>
            </a:r>
          </a:p>
          <a:p>
            <a:pPr marL="0" indent="0" algn="l">
              <a:buNone/>
            </a:pPr>
            <a:r>
              <a:rPr lang="fr-FR" sz="1800" dirty="0">
                <a:solidFill>
                  <a:srgbClr val="000000"/>
                </a:solidFill>
                <a:latin typeface="Consolas" panose="020B0609020204030204" pitchFamily="49" charset="0"/>
              </a:rPr>
              <a:t>         &lt;&lt; </a:t>
            </a:r>
            <a:r>
              <a:rPr lang="fr-FR" sz="1800" dirty="0">
                <a:solidFill>
                  <a:srgbClr val="2A00FF"/>
                </a:solidFill>
                <a:latin typeface="Consolas" panose="020B0609020204030204" pitchFamily="49" charset="0"/>
              </a:rPr>
              <a:t>"\n </a:t>
            </a:r>
            <a:r>
              <a:rPr lang="fr-FR" sz="1800" dirty="0" err="1">
                <a:solidFill>
                  <a:srgbClr val="2A00FF"/>
                </a:solidFill>
                <a:latin typeface="Consolas" panose="020B0609020204030204" pitchFamily="49" charset="0"/>
              </a:rPr>
              <a:t>cin.fail</a:t>
            </a:r>
            <a:r>
              <a:rPr lang="fr-FR" sz="1800" dirty="0">
                <a:solidFill>
                  <a:srgbClr val="2A00FF"/>
                </a:solidFill>
                <a:latin typeface="Consolas" panose="020B0609020204030204" pitchFamily="49" charset="0"/>
              </a:rPr>
              <a:t>(): "</a:t>
            </a:r>
            <a:r>
              <a:rPr lang="fr-FR" sz="1800" dirty="0">
                <a:solidFill>
                  <a:srgbClr val="000000"/>
                </a:solidFill>
                <a:latin typeface="Consolas" panose="020B0609020204030204" pitchFamily="49" charset="0"/>
              </a:rPr>
              <a:t> &lt;&lt; std::</a:t>
            </a:r>
            <a:r>
              <a:rPr lang="fr-FR" sz="1800" dirty="0" err="1">
                <a:solidFill>
                  <a:srgbClr val="000000"/>
                </a:solidFill>
                <a:latin typeface="Consolas" panose="020B0609020204030204" pitchFamily="49" charset="0"/>
              </a:rPr>
              <a:t>cin.fail</a:t>
            </a:r>
            <a:r>
              <a:rPr lang="fr-FR"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"\n </a:t>
            </a:r>
            <a:r>
              <a:rPr lang="en-US" sz="1800" dirty="0" err="1">
                <a:solidFill>
                  <a:srgbClr val="2A00FF"/>
                </a:solidFill>
                <a:latin typeface="Consolas" panose="020B0609020204030204" pitchFamily="49" charset="0"/>
              </a:rPr>
              <a:t>cin.good</a:t>
            </a:r>
            <a:r>
              <a:rPr lang="en-US" sz="1800" dirty="0">
                <a:solidFill>
                  <a:srgbClr val="2A00FF"/>
                </a:solidFill>
                <a:latin typeface="Consolas" panose="020B0609020204030204" pitchFamily="49" charset="0"/>
              </a:rPr>
              <a:t>(): "</a:t>
            </a:r>
            <a:r>
              <a:rPr lang="en-US" sz="1800" dirty="0">
                <a:solidFill>
                  <a:srgbClr val="000000"/>
                </a:solidFill>
                <a:latin typeface="Consolas" panose="020B0609020204030204" pitchFamily="49" charset="0"/>
              </a:rPr>
              <a:t> &lt;&lt; std::</a:t>
            </a:r>
            <a:r>
              <a:rPr lang="en-US" sz="1800" dirty="0" err="1">
                <a:solidFill>
                  <a:srgbClr val="000000"/>
                </a:solidFill>
                <a:latin typeface="Consolas" panose="020B0609020204030204" pitchFamily="49" charset="0"/>
              </a:rPr>
              <a:t>cin.good</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&lt;&lt; std::</a:t>
            </a:r>
            <a:r>
              <a:rPr lang="en-US" sz="1800" dirty="0" err="1">
                <a:solidFill>
                  <a:srgbClr val="642880"/>
                </a:solidFill>
                <a:latin typeface="Consolas" panose="020B0609020204030204" pitchFamily="49" charset="0"/>
              </a:rPr>
              <a:t>endl</a:t>
            </a:r>
            <a:r>
              <a:rPr lang="en-US"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644980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p:txBody>
          <a:bodyPr/>
          <a:lstStyle/>
          <a:p>
            <a:pPr algn="ctr"/>
            <a:r>
              <a:rPr lang="en-US" sz="3600" b="1" dirty="0">
                <a:solidFill>
                  <a:srgbClr val="E13720"/>
                </a:solidFill>
                <a:latin typeface="Calibri (Headings)"/>
              </a:rPr>
              <a:t>Stream Error</a:t>
            </a:r>
          </a:p>
        </p:txBody>
      </p:sp>
      <p:sp>
        <p:nvSpPr>
          <p:cNvPr id="4" name="Content Placeholder 2">
            <a:extLst>
              <a:ext uri="{FF2B5EF4-FFF2-40B4-BE49-F238E27FC236}">
                <a16:creationId xmlns:a16="http://schemas.microsoft.com/office/drawing/2014/main" id="{CE43347D-5280-4242-903C-7A919320D263}"/>
              </a:ext>
            </a:extLst>
          </p:cNvPr>
          <p:cNvSpPr>
            <a:spLocks noGrp="1"/>
          </p:cNvSpPr>
          <p:nvPr>
            <p:ph idx="1"/>
          </p:nvPr>
        </p:nvSpPr>
        <p:spPr>
          <a:xfrm>
            <a:off x="838199" y="1242374"/>
            <a:ext cx="11295743" cy="4904426"/>
          </a:xfrm>
        </p:spPr>
        <p:txBody>
          <a:bodyPr>
            <a:noAutofit/>
          </a:bodyPr>
          <a:lstStyle/>
          <a:p>
            <a:pPr marL="0" indent="0" algn="l">
              <a:buNone/>
            </a:pPr>
            <a:r>
              <a:rPr lang="en-US" sz="1800" dirty="0">
                <a:solidFill>
                  <a:srgbClr val="3F7F5F"/>
                </a:solidFill>
                <a:latin typeface="Consolas" panose="020B0609020204030204" pitchFamily="49" charset="0"/>
              </a:rPr>
              <a:t>// Testing error states.</a:t>
            </a:r>
          </a:p>
          <a:p>
            <a:pPr marL="0" indent="0" algn="l">
              <a:buNone/>
            </a:pPr>
            <a:r>
              <a:rPr lang="en-US" sz="1800" dirty="0">
                <a:solidFill>
                  <a:srgbClr val="7F0055"/>
                </a:solidFill>
                <a:latin typeface="Consolas" panose="020B0609020204030204" pitchFamily="49" charset="0"/>
              </a:rPr>
              <a:t>int</a:t>
            </a:r>
            <a:r>
              <a:rPr lang="en-US" sz="1800" dirty="0">
                <a:solidFill>
                  <a:srgbClr val="000000"/>
                </a:solidFill>
                <a:latin typeface="Consolas" panose="020B0609020204030204" pitchFamily="49" charset="0"/>
              </a:rPr>
              <a:t> main() {</a:t>
            </a:r>
          </a:p>
          <a:p>
            <a:pPr marL="0" indent="0" algn="l">
              <a:buNone/>
            </a:pPr>
            <a:r>
              <a:rPr lang="en-US" sz="1800" dirty="0">
                <a:solidFill>
                  <a:srgbClr val="000000"/>
                </a:solidFill>
                <a:latin typeface="Consolas" panose="020B0609020204030204" pitchFamily="49" charset="0"/>
              </a:rPr>
              <a:t>    </a:t>
            </a:r>
            <a:r>
              <a:rPr lang="en-US" sz="1800" dirty="0">
                <a:solidFill>
                  <a:srgbClr val="7F0055"/>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integerValue</a:t>
            </a:r>
            <a:r>
              <a:rPr lang="en-US" sz="1800" dirty="0">
                <a:solidFill>
                  <a:srgbClr val="000000"/>
                </a:solidFill>
                <a:latin typeface="Consolas" panose="020B0609020204030204" pitchFamily="49" charset="0"/>
              </a:rPr>
              <a:t>;</a:t>
            </a:r>
            <a:endParaRPr lang="en-US" sz="1800" dirty="0">
              <a:latin typeface="Consolas" panose="020B0609020204030204" pitchFamily="49" charset="0"/>
            </a:endParaRP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"Before a bad input operation: "</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displayCinFlags</a:t>
            </a: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Display flags before input</a:t>
            </a:r>
          </a:p>
          <a:p>
            <a:pPr marL="0" indent="0" algn="l">
              <a:buNone/>
            </a:pPr>
            <a:endParaRPr lang="en-US" sz="1800" dirty="0">
              <a:latin typeface="Consolas" panose="020B0609020204030204" pitchFamily="49" charset="0"/>
            </a:endParaRP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"\n\</a:t>
            </a:r>
            <a:r>
              <a:rPr lang="en-US" sz="1800" dirty="0" err="1">
                <a:solidFill>
                  <a:srgbClr val="2A00FF"/>
                </a:solidFill>
                <a:latin typeface="Consolas" panose="020B0609020204030204" pitchFamily="49" charset="0"/>
              </a:rPr>
              <a:t>nExpects</a:t>
            </a:r>
            <a:r>
              <a:rPr lang="en-US" sz="1800" dirty="0">
                <a:solidFill>
                  <a:srgbClr val="2A00FF"/>
                </a:solidFill>
                <a:latin typeface="Consolas" panose="020B0609020204030204" pitchFamily="49" charset="0"/>
              </a:rPr>
              <a:t> an integer, but enter a character: "</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cin</a:t>
            </a:r>
            <a:r>
              <a:rPr lang="en-US" sz="1800" dirty="0">
                <a:solidFill>
                  <a:srgbClr val="000000"/>
                </a:solidFill>
                <a:latin typeface="Consolas" panose="020B0609020204030204" pitchFamily="49" charset="0"/>
              </a:rPr>
              <a:t> &gt;&gt; </a:t>
            </a:r>
            <a:r>
              <a:rPr lang="en-US" sz="1800" dirty="0" err="1">
                <a:solidFill>
                  <a:srgbClr val="000000"/>
                </a:solidFill>
                <a:latin typeface="Consolas" panose="020B0609020204030204" pitchFamily="49" charset="0"/>
              </a:rPr>
              <a:t>integerValue</a:t>
            </a: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Enter a character value</a:t>
            </a:r>
          </a:p>
          <a:p>
            <a:pPr marL="0" indent="0" algn="l">
              <a:buNone/>
            </a:pPr>
            <a:endParaRPr lang="en-US" sz="1800" dirty="0">
              <a:latin typeface="Consolas" panose="020B0609020204030204" pitchFamily="49" charset="0"/>
            </a:endParaRP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a:t>
            </a:r>
            <a:r>
              <a:rPr lang="en-US" sz="1800" dirty="0" err="1">
                <a:solidFill>
                  <a:srgbClr val="2A00FF"/>
                </a:solidFill>
                <a:latin typeface="Consolas" panose="020B0609020204030204" pitchFamily="49" charset="0"/>
              </a:rPr>
              <a:t>nAfter</a:t>
            </a:r>
            <a:r>
              <a:rPr lang="en-US" sz="1800" dirty="0">
                <a:solidFill>
                  <a:srgbClr val="2A00FF"/>
                </a:solidFill>
                <a:latin typeface="Consolas" panose="020B0609020204030204" pitchFamily="49" charset="0"/>
              </a:rPr>
              <a:t> a bad input operation:"</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displayCinFlags</a:t>
            </a: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Display flags after bad input</a:t>
            </a:r>
          </a:p>
          <a:p>
            <a:pPr marL="0" indent="0" algn="l">
              <a:buNone/>
            </a:pPr>
            <a:endParaRPr lang="en-US" sz="1800" dirty="0">
              <a:latin typeface="Consolas" panose="020B0609020204030204" pitchFamily="49" charset="0"/>
            </a:endParaRPr>
          </a:p>
          <a:p>
            <a:pPr marL="0" indent="0" algn="l">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clearCinError</a:t>
            </a: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Clear the error state and display flags</a:t>
            </a:r>
          </a:p>
          <a:p>
            <a:pPr marL="0" indent="0" algn="l">
              <a:buNone/>
            </a:pPr>
            <a:r>
              <a:rPr lang="en-US" sz="1800" dirty="0">
                <a:solidFill>
                  <a:srgbClr val="000000"/>
                </a:solidFill>
                <a:latin typeface="Consolas" panose="020B0609020204030204" pitchFamily="49" charset="0"/>
              </a:rPr>
              <a:t>    </a:t>
            </a:r>
          </a:p>
          <a:p>
            <a:pPr marL="0" indent="0" algn="l">
              <a:buNone/>
            </a:pPr>
            <a:r>
              <a:rPr lang="en-US" sz="1800" dirty="0">
                <a:solidFill>
                  <a:srgbClr val="000000"/>
                </a:solidFill>
                <a:latin typeface="Consolas" panose="020B0609020204030204" pitchFamily="49" charset="0"/>
              </a:rPr>
              <a:t>    </a:t>
            </a:r>
            <a:r>
              <a:rPr lang="en-US" sz="1800" dirty="0">
                <a:solidFill>
                  <a:srgbClr val="7F0055"/>
                </a:solidFill>
                <a:latin typeface="Consolas" panose="020B0609020204030204" pitchFamily="49" charset="0"/>
              </a:rPr>
              <a:t>return</a:t>
            </a:r>
            <a:r>
              <a:rPr lang="en-US" sz="1800" dirty="0">
                <a:solidFill>
                  <a:srgbClr val="000000"/>
                </a:solidFill>
                <a:latin typeface="Consolas" panose="020B0609020204030204" pitchFamily="49" charset="0"/>
              </a:rPr>
              <a:t> 0; }</a:t>
            </a:r>
          </a:p>
        </p:txBody>
      </p:sp>
    </p:spTree>
    <p:extLst>
      <p:ext uri="{BB962C8B-B14F-4D97-AF65-F5344CB8AC3E}">
        <p14:creationId xmlns:p14="http://schemas.microsoft.com/office/powerpoint/2010/main" val="155834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a:xfrm>
            <a:off x="621370" y="557784"/>
            <a:ext cx="3505495" cy="802835"/>
          </a:xfrm>
        </p:spPr>
        <p:txBody>
          <a:bodyPr vert="horz" lIns="91440" tIns="45720" rIns="91440" bIns="45720" rtlCol="0">
            <a:normAutofit/>
          </a:bodyPr>
          <a:lstStyle/>
          <a:p>
            <a:pPr algn="ctr"/>
            <a:r>
              <a:rPr lang="en-US" sz="3600" b="1" dirty="0">
                <a:solidFill>
                  <a:srgbClr val="E13720"/>
                </a:solidFill>
                <a:latin typeface="Calibri (Headings)"/>
              </a:rPr>
              <a:t>Stream Error</a:t>
            </a:r>
            <a:endParaRPr lang="en-US" sz="3600" b="1" dirty="0">
              <a:latin typeface="Calibri (Headings)"/>
            </a:endParaRPr>
          </a:p>
        </p:txBody>
      </p:sp>
      <p:sp>
        <p:nvSpPr>
          <p:cNvPr id="4" name="Content Placeholder 2">
            <a:extLst>
              <a:ext uri="{FF2B5EF4-FFF2-40B4-BE49-F238E27FC236}">
                <a16:creationId xmlns:a16="http://schemas.microsoft.com/office/drawing/2014/main" id="{DE397F78-4771-4F8F-8892-BF94FE02CFA4}"/>
              </a:ext>
            </a:extLst>
          </p:cNvPr>
          <p:cNvSpPr>
            <a:spLocks noGrp="1"/>
          </p:cNvSpPr>
          <p:nvPr>
            <p:ph idx="1"/>
          </p:nvPr>
        </p:nvSpPr>
        <p:spPr>
          <a:xfrm>
            <a:off x="109183" y="1360618"/>
            <a:ext cx="4529873" cy="5497381"/>
          </a:xfrm>
        </p:spPr>
        <p:txBody>
          <a:bodyPr vert="horz" lIns="91440" tIns="45720" rIns="91440" bIns="45720" rtlCol="0">
            <a:normAutofit fontScale="92500"/>
          </a:bodyPr>
          <a:lstStyle/>
          <a:p>
            <a:pPr marL="53975" indent="-53975"/>
            <a:r>
              <a:rPr lang="en-US" sz="2000" dirty="0"/>
              <a:t> </a:t>
            </a:r>
            <a:r>
              <a:rPr lang="en-US" sz="2000" dirty="0" err="1"/>
              <a:t>cin.rdstate</a:t>
            </a:r>
            <a:r>
              <a:rPr lang="en-US" sz="2000" dirty="0"/>
              <a:t>(): 0 No error state is set.</a:t>
            </a:r>
          </a:p>
          <a:p>
            <a:pPr marL="53975" indent="-53975"/>
            <a:r>
              <a:rPr lang="en-US" sz="2000" dirty="0"/>
              <a:t> </a:t>
            </a:r>
            <a:r>
              <a:rPr lang="en-US" sz="2000" dirty="0" err="1"/>
              <a:t>cin.fail</a:t>
            </a:r>
            <a:r>
              <a:rPr lang="en-US" sz="2000" dirty="0"/>
              <a:t>(): 0 No failure has occurred.</a:t>
            </a:r>
          </a:p>
          <a:p>
            <a:pPr marL="53975" indent="-53975"/>
            <a:r>
              <a:rPr lang="en-US" sz="2000" dirty="0"/>
              <a:t> </a:t>
            </a:r>
            <a:r>
              <a:rPr lang="en-US" sz="2000" dirty="0" err="1"/>
              <a:t>cin.bad</a:t>
            </a:r>
            <a:r>
              <a:rPr lang="en-US" sz="2000" dirty="0"/>
              <a:t>(): 0 The bad bit is not set.</a:t>
            </a:r>
          </a:p>
          <a:p>
            <a:pPr marL="53975" indent="-53975"/>
            <a:r>
              <a:rPr lang="en-US" sz="2000" dirty="0"/>
              <a:t> </a:t>
            </a:r>
            <a:r>
              <a:rPr lang="en-US" sz="2000" dirty="0" err="1"/>
              <a:t>cin.good</a:t>
            </a:r>
            <a:r>
              <a:rPr lang="en-US" sz="2000" dirty="0"/>
              <a:t>(): 1 The stream is in a good state.</a:t>
            </a:r>
          </a:p>
          <a:p>
            <a:pPr marL="0" indent="0">
              <a:buNone/>
            </a:pPr>
            <a:endParaRPr lang="en-US" sz="2000" dirty="0"/>
          </a:p>
          <a:p>
            <a:pPr marL="109538" indent="-109538"/>
            <a:r>
              <a:rPr lang="en-US" sz="2000" dirty="0" err="1"/>
              <a:t>cin.rdstate</a:t>
            </a:r>
            <a:r>
              <a:rPr lang="en-US" sz="2000" dirty="0"/>
              <a:t>(): 4 The '</a:t>
            </a:r>
            <a:r>
              <a:rPr lang="en-US" sz="2000" dirty="0" err="1"/>
              <a:t>failbit</a:t>
            </a:r>
            <a:r>
              <a:rPr lang="en-US" sz="2000" dirty="0"/>
              <a:t>' is set.</a:t>
            </a:r>
          </a:p>
          <a:p>
            <a:pPr marL="109538" indent="-109538"/>
            <a:r>
              <a:rPr lang="en-US" sz="2000" dirty="0" err="1"/>
              <a:t>cin.fail</a:t>
            </a:r>
            <a:r>
              <a:rPr lang="en-US" sz="2000" dirty="0"/>
              <a:t>(): 1 A failure occurred during input.</a:t>
            </a:r>
          </a:p>
          <a:p>
            <a:pPr marL="109538" indent="-109538"/>
            <a:r>
              <a:rPr lang="en-US" sz="2000" dirty="0" err="1"/>
              <a:t>cin.bad</a:t>
            </a:r>
            <a:r>
              <a:rPr lang="en-US" sz="2000" dirty="0"/>
              <a:t>(): 0 The bad bit is not set.</a:t>
            </a:r>
          </a:p>
          <a:p>
            <a:pPr marL="109538" indent="-109538"/>
            <a:r>
              <a:rPr lang="en-US" sz="2000" dirty="0" err="1"/>
              <a:t>cin.good</a:t>
            </a:r>
            <a:r>
              <a:rPr lang="en-US" sz="2000" dirty="0"/>
              <a:t>():0 The stream is not in a good state.</a:t>
            </a:r>
          </a:p>
          <a:p>
            <a:pPr marL="109538" indent="-109538"/>
            <a:endParaRPr lang="en-US" sz="2000" dirty="0"/>
          </a:p>
          <a:p>
            <a:pPr marL="109538" indent="-109538"/>
            <a:r>
              <a:rPr lang="en-US" sz="2000" dirty="0"/>
              <a:t> </a:t>
            </a:r>
            <a:r>
              <a:rPr lang="en-US" sz="2000" dirty="0" err="1"/>
              <a:t>cin.fail</a:t>
            </a:r>
            <a:r>
              <a:rPr lang="en-US" sz="2000" dirty="0"/>
              <a:t>(): 0 The failure state has been cleared.</a:t>
            </a:r>
          </a:p>
          <a:p>
            <a:pPr marL="109538" indent="-109538"/>
            <a:r>
              <a:rPr lang="en-US" sz="2000" dirty="0"/>
              <a:t> </a:t>
            </a:r>
            <a:r>
              <a:rPr lang="en-US" sz="2000" dirty="0" err="1"/>
              <a:t>cin.good</a:t>
            </a:r>
            <a:r>
              <a:rPr lang="en-US" sz="2000" dirty="0"/>
              <a:t>(): 1 The stream is now in a good state.</a:t>
            </a:r>
          </a:p>
          <a:p>
            <a:pPr marL="109538" indent="-109538"/>
            <a:endParaRPr lang="en-US" sz="2000" dirty="0"/>
          </a:p>
          <a:p>
            <a:endParaRPr lang="en-US" sz="2000" dirty="0"/>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3F050958-1D56-D329-51C9-A9C575A45E97}"/>
              </a:ext>
            </a:extLst>
          </p:cNvPr>
          <p:cNvPicPr>
            <a:picLocks noChangeAspect="1"/>
          </p:cNvPicPr>
          <p:nvPr/>
        </p:nvPicPr>
        <p:blipFill>
          <a:blip r:embed="rId3"/>
          <a:stretch>
            <a:fillRect/>
          </a:stretch>
        </p:blipFill>
        <p:spPr>
          <a:xfrm>
            <a:off x="5534709" y="1029863"/>
            <a:ext cx="5761638" cy="4806778"/>
          </a:xfrm>
          <a:prstGeom prst="rect">
            <a:avLst/>
          </a:prstGeom>
        </p:spPr>
      </p:pic>
    </p:spTree>
    <p:extLst>
      <p:ext uri="{BB962C8B-B14F-4D97-AF65-F5344CB8AC3E}">
        <p14:creationId xmlns:p14="http://schemas.microsoft.com/office/powerpoint/2010/main" val="1147111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3FCE83FD-07EF-44C4-9472-4D53A4000A05}"/>
              </a:ext>
            </a:extLst>
          </p:cNvPr>
          <p:cNvSpPr txBox="1">
            <a:spLocks/>
          </p:cNvSpPr>
          <p:nvPr/>
        </p:nvSpPr>
        <p:spPr bwMode="auto">
          <a:xfrm>
            <a:off x="1981200" y="28575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kern="1200">
                <a:solidFill>
                  <a:srgbClr val="E13720"/>
                </a:solidFill>
                <a:latin typeface="+mj-lt"/>
                <a:ea typeface="+mj-ea"/>
                <a:cs typeface="+mj-cs"/>
              </a:defRPr>
            </a:lvl1pPr>
            <a:lvl2pPr algn="ctr" rtl="0" fontAlgn="base">
              <a:spcBef>
                <a:spcPct val="0"/>
              </a:spcBef>
              <a:spcAft>
                <a:spcPct val="0"/>
              </a:spcAft>
              <a:defRPr sz="3600" b="1">
                <a:solidFill>
                  <a:srgbClr val="E13720"/>
                </a:solidFill>
                <a:latin typeface="Calibri" pitchFamily="34" charset="0"/>
              </a:defRPr>
            </a:lvl2pPr>
            <a:lvl3pPr algn="ctr" rtl="0" fontAlgn="base">
              <a:spcBef>
                <a:spcPct val="0"/>
              </a:spcBef>
              <a:spcAft>
                <a:spcPct val="0"/>
              </a:spcAft>
              <a:defRPr sz="3600" b="1">
                <a:solidFill>
                  <a:srgbClr val="E13720"/>
                </a:solidFill>
                <a:latin typeface="Calibri" pitchFamily="34" charset="0"/>
              </a:defRPr>
            </a:lvl3pPr>
            <a:lvl4pPr algn="ctr" rtl="0" fontAlgn="base">
              <a:spcBef>
                <a:spcPct val="0"/>
              </a:spcBef>
              <a:spcAft>
                <a:spcPct val="0"/>
              </a:spcAft>
              <a:defRPr sz="3600" b="1">
                <a:solidFill>
                  <a:srgbClr val="E13720"/>
                </a:solidFill>
                <a:latin typeface="Calibri" pitchFamily="34" charset="0"/>
              </a:defRPr>
            </a:lvl4pPr>
            <a:lvl5pPr algn="ctr" rtl="0" fontAlgn="base">
              <a:spcBef>
                <a:spcPct val="0"/>
              </a:spcBef>
              <a:spcAft>
                <a:spcPct val="0"/>
              </a:spcAft>
              <a:defRPr sz="3600" b="1">
                <a:solidFill>
                  <a:srgbClr val="E13720"/>
                </a:solidFill>
                <a:latin typeface="Calibri" pitchFamily="34" charset="0"/>
              </a:defRPr>
            </a:lvl5pPr>
            <a:lvl6pPr marL="457200" algn="ctr" rtl="0" fontAlgn="base">
              <a:spcBef>
                <a:spcPct val="0"/>
              </a:spcBef>
              <a:spcAft>
                <a:spcPct val="0"/>
              </a:spcAft>
              <a:defRPr sz="3600" b="1">
                <a:solidFill>
                  <a:srgbClr val="E13720"/>
                </a:solidFill>
                <a:latin typeface="Calibri" pitchFamily="34" charset="0"/>
              </a:defRPr>
            </a:lvl6pPr>
            <a:lvl7pPr marL="914400" algn="ctr" rtl="0" fontAlgn="base">
              <a:spcBef>
                <a:spcPct val="0"/>
              </a:spcBef>
              <a:spcAft>
                <a:spcPct val="0"/>
              </a:spcAft>
              <a:defRPr sz="3600" b="1">
                <a:solidFill>
                  <a:srgbClr val="E13720"/>
                </a:solidFill>
                <a:latin typeface="Calibri" pitchFamily="34" charset="0"/>
              </a:defRPr>
            </a:lvl7pPr>
            <a:lvl8pPr marL="1371600" algn="ctr" rtl="0" fontAlgn="base">
              <a:spcBef>
                <a:spcPct val="0"/>
              </a:spcBef>
              <a:spcAft>
                <a:spcPct val="0"/>
              </a:spcAft>
              <a:defRPr sz="3600" b="1">
                <a:solidFill>
                  <a:srgbClr val="E13720"/>
                </a:solidFill>
                <a:latin typeface="Calibri" pitchFamily="34" charset="0"/>
              </a:defRPr>
            </a:lvl8pPr>
            <a:lvl9pPr marL="1828800" algn="ctr" rtl="0" fontAlgn="base">
              <a:spcBef>
                <a:spcPct val="0"/>
              </a:spcBef>
              <a:spcAft>
                <a:spcPct val="0"/>
              </a:spcAft>
              <a:defRPr sz="3600" b="1">
                <a:solidFill>
                  <a:srgbClr val="E13720"/>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E13720"/>
                </a:solidFill>
                <a:effectLst/>
                <a:uLnTx/>
                <a:uFillTx/>
                <a:latin typeface="Calibri"/>
                <a:ea typeface="+mj-ea"/>
                <a:cs typeface="+mj-cs"/>
              </a:rPr>
              <a:t>Questions?</a:t>
            </a:r>
            <a:endParaRPr kumimoji="0" lang="en-US" sz="4000" b="1" i="0" u="none" strike="noStrike" kern="1200" cap="none" spc="0" normalizeH="0" baseline="0" noProof="0" dirty="0">
              <a:ln>
                <a:noFill/>
              </a:ln>
              <a:solidFill>
                <a:srgbClr val="E13720"/>
              </a:solidFill>
              <a:effectLst/>
              <a:uLnTx/>
              <a:uFillTx/>
              <a:latin typeface="Calibri"/>
              <a:ea typeface="+mj-ea"/>
              <a:cs typeface="+mj-cs"/>
            </a:endParaRPr>
          </a:p>
        </p:txBody>
      </p:sp>
    </p:spTree>
    <p:extLst>
      <p:ext uri="{BB962C8B-B14F-4D97-AF65-F5344CB8AC3E}">
        <p14:creationId xmlns:p14="http://schemas.microsoft.com/office/powerpoint/2010/main" val="3484257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p:txBody>
          <a:bodyPr/>
          <a:lstStyle/>
          <a:p>
            <a:pPr algn="ctr"/>
            <a:r>
              <a:rPr lang="en-US" sz="3600" b="1" dirty="0">
                <a:solidFill>
                  <a:srgbClr val="E13720"/>
                </a:solidFill>
                <a:latin typeface="Calibri (Headings)"/>
              </a:rPr>
              <a:t>Streams</a:t>
            </a:r>
          </a:p>
        </p:txBody>
      </p:sp>
      <p:sp>
        <p:nvSpPr>
          <p:cNvPr id="4" name="Content Placeholder 2">
            <a:extLst>
              <a:ext uri="{FF2B5EF4-FFF2-40B4-BE49-F238E27FC236}">
                <a16:creationId xmlns:a16="http://schemas.microsoft.com/office/drawing/2014/main" id="{CE43347D-5280-4242-903C-7A919320D263}"/>
              </a:ext>
            </a:extLst>
          </p:cNvPr>
          <p:cNvSpPr>
            <a:spLocks noGrp="1"/>
          </p:cNvSpPr>
          <p:nvPr>
            <p:ph idx="1"/>
          </p:nvPr>
        </p:nvSpPr>
        <p:spPr>
          <a:xfrm>
            <a:off x="838200" y="1520824"/>
            <a:ext cx="10515600" cy="5337175"/>
          </a:xfrm>
        </p:spPr>
        <p:txBody>
          <a:bodyPr>
            <a:normAutofit lnSpcReduction="10000"/>
          </a:bodyPr>
          <a:lstStyle/>
          <a:p>
            <a:pPr marL="0" lvl="1" indent="0">
              <a:spcAft>
                <a:spcPts val="1200"/>
              </a:spcAft>
              <a:buNone/>
            </a:pPr>
            <a:r>
              <a:rPr lang="en-US" sz="2800" dirty="0"/>
              <a:t>C++ I/O occurs in streams, which are sequences of bytes. </a:t>
            </a:r>
          </a:p>
          <a:p>
            <a:pPr marL="0" lvl="1" indent="0">
              <a:spcAft>
                <a:spcPts val="1200"/>
              </a:spcAft>
              <a:buNone/>
            </a:pPr>
            <a:r>
              <a:rPr lang="en-US" sz="2800" dirty="0"/>
              <a:t>In input operations, the bytes flow from a device (e.g., a keyboard, a disk drive, a network connection) to main memory.</a:t>
            </a:r>
            <a:endParaRPr lang="en-US" b="1" dirty="0"/>
          </a:p>
          <a:p>
            <a:pPr marL="0" lvl="1" indent="0">
              <a:spcAft>
                <a:spcPts val="1200"/>
              </a:spcAft>
              <a:buNone/>
            </a:pPr>
            <a:r>
              <a:rPr lang="en-US" sz="2800" dirty="0"/>
              <a:t>In output operations, bytes flow from main memory to a device (e.g., a display screen, a printer, a disk drive, a network connection).</a:t>
            </a:r>
          </a:p>
          <a:p>
            <a:pPr marL="0" lvl="1" indent="0">
              <a:spcAft>
                <a:spcPts val="1200"/>
              </a:spcAft>
              <a:buNone/>
            </a:pPr>
            <a:r>
              <a:rPr lang="en-US" sz="2800" dirty="0"/>
              <a:t>The bytes could represent characters, raw data, graphics images, digital speech, digital music, digital video or any other information an application may require. The system I/O mechanisms should transfer bytes from devices to memory (and vice versa) reliably. The time these transfers take typically is far greater than the time the processor requires to manipulate data internally. I/O operations require careful planning and tuning to ensure optimal performance. </a:t>
            </a:r>
          </a:p>
          <a:p>
            <a:pPr marL="0" lvl="1" indent="0">
              <a:spcAft>
                <a:spcPts val="1200"/>
              </a:spcAft>
              <a:buNone/>
            </a:pPr>
            <a:endParaRPr lang="en-US" sz="2800" dirty="0"/>
          </a:p>
        </p:txBody>
      </p:sp>
    </p:spTree>
    <p:extLst>
      <p:ext uri="{BB962C8B-B14F-4D97-AF65-F5344CB8AC3E}">
        <p14:creationId xmlns:p14="http://schemas.microsoft.com/office/powerpoint/2010/main" val="1909238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p:txBody>
          <a:bodyPr/>
          <a:lstStyle/>
          <a:p>
            <a:pPr algn="ctr"/>
            <a:r>
              <a:rPr lang="en-US" sz="3600" b="1" dirty="0">
                <a:solidFill>
                  <a:srgbClr val="E13720"/>
                </a:solidFill>
                <a:latin typeface="Calibri (Headings)"/>
              </a:rPr>
              <a:t>Streams</a:t>
            </a:r>
          </a:p>
        </p:txBody>
      </p:sp>
      <p:sp>
        <p:nvSpPr>
          <p:cNvPr id="4" name="Content Placeholder 2">
            <a:extLst>
              <a:ext uri="{FF2B5EF4-FFF2-40B4-BE49-F238E27FC236}">
                <a16:creationId xmlns:a16="http://schemas.microsoft.com/office/drawing/2014/main" id="{CE43347D-5280-4242-903C-7A919320D263}"/>
              </a:ext>
            </a:extLst>
          </p:cNvPr>
          <p:cNvSpPr>
            <a:spLocks noGrp="1"/>
          </p:cNvSpPr>
          <p:nvPr>
            <p:ph idx="1"/>
          </p:nvPr>
        </p:nvSpPr>
        <p:spPr>
          <a:xfrm>
            <a:off x="838200" y="1520824"/>
            <a:ext cx="10515600" cy="5337175"/>
          </a:xfrm>
        </p:spPr>
        <p:txBody>
          <a:bodyPr>
            <a:normAutofit/>
          </a:bodyPr>
          <a:lstStyle/>
          <a:p>
            <a:pPr marL="0" lvl="1" indent="0">
              <a:spcAft>
                <a:spcPts val="1200"/>
              </a:spcAft>
              <a:buNone/>
            </a:pPr>
            <a:r>
              <a:rPr lang="en-US" sz="2800" dirty="0"/>
              <a:t>C++ provides both “low-level” and “high-level” I/O capabilities. </a:t>
            </a:r>
            <a:r>
              <a:rPr lang="en-US" sz="2800" dirty="0" err="1"/>
              <a:t>Lowlevel</a:t>
            </a:r>
            <a:r>
              <a:rPr lang="en-US" sz="2800" dirty="0"/>
              <a:t> I/O capabilities (i.e., unformatted I/O) specify that some number of bytes should be transferred device-to-memory or memory-</a:t>
            </a:r>
            <a:r>
              <a:rPr lang="en-US" sz="2800" dirty="0" err="1"/>
              <a:t>todevice</a:t>
            </a:r>
            <a:r>
              <a:rPr lang="en-US" sz="2800" dirty="0"/>
              <a:t>. In such transfers, the individual byte is the item of interest. Such low-level capabilities provide high-speed, high-volume transfers but are not particularly convenient. </a:t>
            </a:r>
          </a:p>
          <a:p>
            <a:pPr marL="0" lvl="1" indent="0">
              <a:spcAft>
                <a:spcPts val="1200"/>
              </a:spcAft>
              <a:buNone/>
            </a:pPr>
            <a:r>
              <a:rPr lang="en-US" sz="2800" dirty="0"/>
              <a:t>Programmers generally prefer a higher-level view of I/O (i.e., formatted I/O), in which bytes are grouped into meaningful units, such as integers, floating-point numbers, characters, strings and </a:t>
            </a:r>
            <a:r>
              <a:rPr lang="en-US" sz="2800" dirty="0" err="1"/>
              <a:t>userdefined</a:t>
            </a:r>
            <a:r>
              <a:rPr lang="en-US" sz="2800" dirty="0"/>
              <a:t> types. These type-oriented capabilities are satisfactory for most I/O other than high-volume file processing. </a:t>
            </a:r>
          </a:p>
        </p:txBody>
      </p:sp>
    </p:spTree>
    <p:extLst>
      <p:ext uri="{BB962C8B-B14F-4D97-AF65-F5344CB8AC3E}">
        <p14:creationId xmlns:p14="http://schemas.microsoft.com/office/powerpoint/2010/main" val="2696209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p:txBody>
          <a:bodyPr/>
          <a:lstStyle/>
          <a:p>
            <a:pPr algn="ctr"/>
            <a:r>
              <a:rPr lang="en-US" sz="3600" b="1" dirty="0">
                <a:solidFill>
                  <a:srgbClr val="E13720"/>
                </a:solidFill>
                <a:latin typeface="Calibri (Headings)"/>
              </a:rPr>
              <a:t>Streams</a:t>
            </a:r>
          </a:p>
        </p:txBody>
      </p:sp>
      <p:sp>
        <p:nvSpPr>
          <p:cNvPr id="4" name="Content Placeholder 2">
            <a:extLst>
              <a:ext uri="{FF2B5EF4-FFF2-40B4-BE49-F238E27FC236}">
                <a16:creationId xmlns:a16="http://schemas.microsoft.com/office/drawing/2014/main" id="{CE43347D-5280-4242-903C-7A919320D263}"/>
              </a:ext>
            </a:extLst>
          </p:cNvPr>
          <p:cNvSpPr>
            <a:spLocks noGrp="1"/>
          </p:cNvSpPr>
          <p:nvPr>
            <p:ph idx="1"/>
          </p:nvPr>
        </p:nvSpPr>
        <p:spPr>
          <a:xfrm>
            <a:off x="838200" y="1520824"/>
            <a:ext cx="10515600" cy="5337175"/>
          </a:xfrm>
        </p:spPr>
        <p:txBody>
          <a:bodyPr>
            <a:normAutofit/>
          </a:bodyPr>
          <a:lstStyle/>
          <a:p>
            <a:pPr marL="0" lvl="1" indent="0">
              <a:spcAft>
                <a:spcPts val="1200"/>
              </a:spcAft>
              <a:buNone/>
            </a:pPr>
            <a:r>
              <a:rPr lang="en-US" sz="2800" dirty="0"/>
              <a:t>The C++ stream libraries provide hundreds of I/O capabilities. Most of our C++ programs include the &lt;iostream&gt; header, which declares basic services required for all stream-I/O operations. </a:t>
            </a:r>
          </a:p>
          <a:p>
            <a:pPr marL="0" lvl="1" indent="0">
              <a:spcAft>
                <a:spcPts val="1200"/>
              </a:spcAft>
              <a:buNone/>
            </a:pPr>
            <a:r>
              <a:rPr lang="en-US" sz="2800" dirty="0"/>
              <a:t>The &lt;iostream&gt; header defines the </a:t>
            </a:r>
            <a:r>
              <a:rPr lang="en-US" sz="2800" dirty="0" err="1"/>
              <a:t>cin</a:t>
            </a:r>
            <a:r>
              <a:rPr lang="en-US" sz="2800" dirty="0"/>
              <a:t> , </a:t>
            </a:r>
            <a:r>
              <a:rPr lang="en-US" sz="2800" dirty="0" err="1"/>
              <a:t>cout</a:t>
            </a:r>
            <a:r>
              <a:rPr lang="en-US" sz="2800" dirty="0"/>
              <a:t> , </a:t>
            </a:r>
            <a:r>
              <a:rPr lang="en-US" sz="2800" dirty="0" err="1"/>
              <a:t>cerr</a:t>
            </a:r>
            <a:r>
              <a:rPr lang="en-US" sz="2800" dirty="0"/>
              <a:t> and clog objects, which correspond to the standard input stream, the standard output stream, the unbuffered standard error stream and the buffered standard error stream, respectively—</a:t>
            </a:r>
            <a:r>
              <a:rPr lang="en-US" sz="2800" dirty="0" err="1"/>
              <a:t>cerr</a:t>
            </a:r>
            <a:r>
              <a:rPr lang="en-US" sz="2800" dirty="0"/>
              <a:t> , clog.</a:t>
            </a:r>
          </a:p>
          <a:p>
            <a:pPr marL="0" lvl="1" indent="0">
              <a:spcAft>
                <a:spcPts val="1200"/>
              </a:spcAft>
              <a:buNone/>
            </a:pPr>
            <a:endParaRPr lang="en-US" sz="2000" dirty="0"/>
          </a:p>
        </p:txBody>
      </p:sp>
    </p:spTree>
    <p:extLst>
      <p:ext uri="{BB962C8B-B14F-4D97-AF65-F5344CB8AC3E}">
        <p14:creationId xmlns:p14="http://schemas.microsoft.com/office/powerpoint/2010/main" val="1513203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p:txBody>
          <a:bodyPr/>
          <a:lstStyle/>
          <a:p>
            <a:pPr algn="ctr"/>
            <a:r>
              <a:rPr lang="en-US" sz="3600" b="1" dirty="0">
                <a:solidFill>
                  <a:srgbClr val="E13720"/>
                </a:solidFill>
                <a:latin typeface="Calibri (Headings)"/>
              </a:rPr>
              <a:t>Streams</a:t>
            </a:r>
          </a:p>
        </p:txBody>
      </p:sp>
      <p:sp>
        <p:nvSpPr>
          <p:cNvPr id="4" name="Content Placeholder 2">
            <a:extLst>
              <a:ext uri="{FF2B5EF4-FFF2-40B4-BE49-F238E27FC236}">
                <a16:creationId xmlns:a16="http://schemas.microsoft.com/office/drawing/2014/main" id="{CE43347D-5280-4242-903C-7A919320D263}"/>
              </a:ext>
            </a:extLst>
          </p:cNvPr>
          <p:cNvSpPr>
            <a:spLocks noGrp="1"/>
          </p:cNvSpPr>
          <p:nvPr>
            <p:ph idx="1"/>
          </p:nvPr>
        </p:nvSpPr>
        <p:spPr>
          <a:xfrm>
            <a:off x="838199" y="1242374"/>
            <a:ext cx="11295743" cy="3578906"/>
          </a:xfrm>
        </p:spPr>
        <p:txBody>
          <a:bodyPr>
            <a:noAutofit/>
          </a:bodyPr>
          <a:lstStyle/>
          <a:p>
            <a:pPr marL="0" indent="0">
              <a:buNone/>
            </a:pPr>
            <a:r>
              <a:rPr lang="en-US" sz="1800" dirty="0">
                <a:solidFill>
                  <a:srgbClr val="7F0055"/>
                </a:solidFill>
                <a:latin typeface="Consolas" panose="020B0609020204030204" pitchFamily="49" charset="0"/>
              </a:rPr>
              <a:t>int</a:t>
            </a:r>
            <a:r>
              <a:rPr lang="en-US" sz="1800" dirty="0">
                <a:solidFill>
                  <a:srgbClr val="000000"/>
                </a:solidFill>
                <a:latin typeface="Consolas" panose="020B0609020204030204" pitchFamily="49" charset="0"/>
              </a:rPr>
              <a:t> main() {</a:t>
            </a:r>
          </a:p>
          <a:p>
            <a:pPr marL="0" indent="0">
              <a:buNone/>
            </a:pP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Standard input (</a:t>
            </a:r>
            <a:r>
              <a:rPr lang="en-US" sz="1800" dirty="0" err="1">
                <a:solidFill>
                  <a:srgbClr val="3F7F5F"/>
                </a:solidFill>
                <a:latin typeface="Consolas" panose="020B0609020204030204" pitchFamily="49" charset="0"/>
              </a:rPr>
              <a:t>cin</a:t>
            </a:r>
            <a:r>
              <a:rPr lang="en-US" sz="1800" dirty="0">
                <a:solidFill>
                  <a:srgbClr val="3F7F5F"/>
                </a:solidFill>
                <a:latin typeface="Consolas" panose="020B0609020204030204" pitchFamily="49" charset="0"/>
              </a:rPr>
              <a:t>) and standard output (</a:t>
            </a:r>
            <a:r>
              <a:rPr lang="en-US" sz="1800" dirty="0" err="1">
                <a:solidFill>
                  <a:srgbClr val="3F7F5F"/>
                </a:solidFill>
                <a:latin typeface="Consolas" panose="020B0609020204030204" pitchFamily="49" charset="0"/>
              </a:rPr>
              <a:t>cout</a:t>
            </a:r>
            <a:r>
              <a:rPr lang="en-US" sz="1800" dirty="0">
                <a:solidFill>
                  <a:srgbClr val="3F7F5F"/>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a:solidFill>
                  <a:srgbClr val="7F0055"/>
                </a:solidFill>
                <a:latin typeface="Consolas" panose="020B0609020204030204" pitchFamily="49" charset="0"/>
              </a:rPr>
              <a:t>int</a:t>
            </a:r>
            <a:r>
              <a:rPr lang="en-US" sz="1800" dirty="0">
                <a:solidFill>
                  <a:srgbClr val="000000"/>
                </a:solidFill>
                <a:latin typeface="Consolas" panose="020B0609020204030204" pitchFamily="49" charset="0"/>
              </a:rPr>
              <a:t> number;</a:t>
            </a:r>
          </a:p>
          <a:p>
            <a:pPr marL="0" indent="0">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"Enter a number: "</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cin</a:t>
            </a:r>
            <a:r>
              <a:rPr lang="en-US" sz="1800" dirty="0">
                <a:solidFill>
                  <a:srgbClr val="000000"/>
                </a:solidFill>
                <a:latin typeface="Consolas" panose="020B0609020204030204" pitchFamily="49" charset="0"/>
              </a:rPr>
              <a:t> &gt;&gt; number;</a:t>
            </a:r>
          </a:p>
          <a:p>
            <a:pPr marL="0" indent="0">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"You entered: "</a:t>
            </a:r>
            <a:r>
              <a:rPr lang="en-US" sz="1800" dirty="0">
                <a:solidFill>
                  <a:srgbClr val="000000"/>
                </a:solidFill>
                <a:latin typeface="Consolas" panose="020B0609020204030204" pitchFamily="49" charset="0"/>
              </a:rPr>
              <a:t> &lt;&lt; number &lt;&lt; std::</a:t>
            </a:r>
            <a:r>
              <a:rPr lang="en-US" sz="1800" dirty="0" err="1">
                <a:solidFill>
                  <a:srgbClr val="642880"/>
                </a:solidFill>
                <a:latin typeface="Consolas" panose="020B0609020204030204" pitchFamily="49" charset="0"/>
              </a:rPr>
              <a:t>endl</a:t>
            </a:r>
            <a:r>
              <a:rPr lang="en-US" sz="1800" dirty="0">
                <a:solidFill>
                  <a:srgbClr val="000000"/>
                </a:solidFill>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a:solidFill>
                  <a:srgbClr val="3F7F5F"/>
                </a:solidFill>
                <a:latin typeface="Consolas" panose="020B0609020204030204" pitchFamily="49" charset="0"/>
              </a:rPr>
              <a:t>    //Standard error (</a:t>
            </a:r>
            <a:r>
              <a:rPr lang="en-US" sz="1800" u="sng" dirty="0" err="1">
                <a:solidFill>
                  <a:srgbClr val="3F7F5F"/>
                </a:solidFill>
                <a:latin typeface="Consolas" panose="020B0609020204030204" pitchFamily="49" charset="0"/>
              </a:rPr>
              <a:t>cerr</a:t>
            </a:r>
            <a:r>
              <a:rPr lang="en-US" sz="1800" u="sng" dirty="0">
                <a:solidFill>
                  <a:srgbClr val="3F7F5F"/>
                </a:solidFill>
                <a:latin typeface="Consolas" panose="020B0609020204030204" pitchFamily="49" charset="0"/>
              </a:rPr>
              <a:t>). </a:t>
            </a:r>
            <a:r>
              <a:rPr lang="en-US" sz="1800" dirty="0">
                <a:solidFill>
                  <a:srgbClr val="3F7F5F"/>
                </a:solidFill>
                <a:latin typeface="Consolas" panose="020B0609020204030204" pitchFamily="49" charset="0"/>
              </a:rPr>
              <a:t>This is typically used for error messages and is  </a:t>
            </a:r>
          </a:p>
          <a:p>
            <a:pPr marL="0" indent="0">
              <a:buNone/>
            </a:pPr>
            <a:r>
              <a:rPr lang="en-US" sz="1800" dirty="0">
                <a:solidFill>
                  <a:srgbClr val="3F7F5F"/>
                </a:solidFill>
                <a:latin typeface="Consolas" panose="020B0609020204030204" pitchFamily="49" charset="0"/>
              </a:rPr>
              <a:t>    //unbuffered, so messages appear immediately.</a:t>
            </a:r>
          </a:p>
          <a:p>
            <a:pPr marL="0" indent="0">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cerr</a:t>
            </a: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"This is an error message."</a:t>
            </a:r>
            <a:r>
              <a:rPr lang="en-US" sz="1800" dirty="0">
                <a:solidFill>
                  <a:srgbClr val="000000"/>
                </a:solidFill>
                <a:latin typeface="Consolas" panose="020B0609020204030204" pitchFamily="49" charset="0"/>
              </a:rPr>
              <a:t> &lt;&lt; std::</a:t>
            </a:r>
            <a:r>
              <a:rPr lang="en-US" sz="1800" dirty="0" err="1">
                <a:solidFill>
                  <a:srgbClr val="642880"/>
                </a:solidFill>
                <a:latin typeface="Consolas" panose="020B0609020204030204" pitchFamily="49" charset="0"/>
              </a:rPr>
              <a:t>endl</a:t>
            </a:r>
            <a:r>
              <a:rPr lang="en-US" sz="1800" dirty="0">
                <a:solidFill>
                  <a:srgbClr val="000000"/>
                </a:solidFill>
                <a:latin typeface="Consolas" panose="020B0609020204030204" pitchFamily="49" charset="0"/>
              </a:rPr>
              <a:t>;</a:t>
            </a:r>
          </a:p>
          <a:p>
            <a:pPr marL="0" indent="0">
              <a:buNone/>
            </a:pPr>
            <a:r>
              <a:rPr lang="en-US" sz="1800" dirty="0">
                <a:solidFill>
                  <a:srgbClr val="3F7F5F"/>
                </a:solidFill>
                <a:latin typeface="Consolas" panose="020B0609020204030204" pitchFamily="49" charset="0"/>
              </a:rPr>
              <a:t>    //Standard log (clog) Similar to </a:t>
            </a:r>
            <a:r>
              <a:rPr lang="en-US" sz="1800" dirty="0" err="1">
                <a:solidFill>
                  <a:srgbClr val="3F7F5F"/>
                </a:solidFill>
                <a:latin typeface="Consolas" panose="020B0609020204030204" pitchFamily="49" charset="0"/>
              </a:rPr>
              <a:t>cerr</a:t>
            </a:r>
            <a:r>
              <a:rPr lang="en-US" sz="1800" dirty="0">
                <a:solidFill>
                  <a:srgbClr val="3F7F5F"/>
                </a:solidFill>
                <a:latin typeface="Consolas" panose="020B0609020204030204" pitchFamily="49" charset="0"/>
              </a:rPr>
              <a:t>, but buffered, which means messages may not  </a:t>
            </a:r>
          </a:p>
          <a:p>
            <a:pPr marL="0" indent="0">
              <a:buNone/>
            </a:pPr>
            <a:r>
              <a:rPr lang="en-US" sz="1800" dirty="0">
                <a:solidFill>
                  <a:srgbClr val="3F7F5F"/>
                </a:solidFill>
                <a:latin typeface="Consolas" panose="020B0609020204030204" pitchFamily="49" charset="0"/>
              </a:rPr>
              <a:t>    //appear immediately.</a:t>
            </a:r>
          </a:p>
          <a:p>
            <a:pPr marL="0" indent="0">
              <a:buNone/>
            </a:pPr>
            <a:r>
              <a:rPr lang="en-US" sz="1800" dirty="0">
                <a:solidFill>
                  <a:srgbClr val="000000"/>
                </a:solidFill>
                <a:latin typeface="Consolas" panose="020B0609020204030204" pitchFamily="49" charset="0"/>
              </a:rPr>
              <a:t>    std::clog &lt;&lt; </a:t>
            </a:r>
            <a:r>
              <a:rPr lang="en-US" sz="1800" dirty="0">
                <a:solidFill>
                  <a:srgbClr val="2A00FF"/>
                </a:solidFill>
                <a:latin typeface="Consolas" panose="020B0609020204030204" pitchFamily="49" charset="0"/>
              </a:rPr>
              <a:t>"This is a log message."</a:t>
            </a:r>
            <a:r>
              <a:rPr lang="en-US" sz="1800" dirty="0">
                <a:solidFill>
                  <a:srgbClr val="000000"/>
                </a:solidFill>
                <a:latin typeface="Consolas" panose="020B0609020204030204" pitchFamily="49" charset="0"/>
              </a:rPr>
              <a:t> &lt;&lt; std::</a:t>
            </a:r>
            <a:r>
              <a:rPr lang="en-US" sz="1800" dirty="0" err="1">
                <a:solidFill>
                  <a:srgbClr val="642880"/>
                </a:solidFill>
                <a:latin typeface="Consolas" panose="020B0609020204030204" pitchFamily="49" charset="0"/>
              </a:rPr>
              <a:t>endl</a:t>
            </a:r>
            <a:r>
              <a:rPr lang="en-US" sz="1800" dirty="0">
                <a:solidFill>
                  <a:srgbClr val="000000"/>
                </a:solidFill>
                <a:latin typeface="Consolas" panose="020B0609020204030204" pitchFamily="49" charset="0"/>
              </a:rPr>
              <a:t>;</a:t>
            </a:r>
            <a:endParaRPr lang="en-US" sz="1800" dirty="0">
              <a:latin typeface="Consolas" panose="020B0609020204030204" pitchFamily="49" charset="0"/>
            </a:endParaRPr>
          </a:p>
          <a:p>
            <a:pPr marL="0" indent="0" algn="l">
              <a:buNone/>
            </a:pPr>
            <a:r>
              <a:rPr lang="en-US" sz="1800" dirty="0">
                <a:solidFill>
                  <a:srgbClr val="000000"/>
                </a:solidFill>
                <a:latin typeface="Consolas" panose="020B0609020204030204" pitchFamily="49" charset="0"/>
              </a:rPr>
              <a:t>    </a:t>
            </a:r>
            <a:r>
              <a:rPr lang="en-US" sz="1800" dirty="0">
                <a:solidFill>
                  <a:srgbClr val="7F0055"/>
                </a:solidFill>
                <a:latin typeface="Consolas" panose="020B0609020204030204" pitchFamily="49" charset="0"/>
              </a:rPr>
              <a:t>return</a:t>
            </a:r>
            <a:r>
              <a:rPr lang="en-US" sz="1800" dirty="0">
                <a:solidFill>
                  <a:srgbClr val="000000"/>
                </a:solidFill>
                <a:latin typeface="Consolas" panose="020B0609020204030204" pitchFamily="49" charset="0"/>
              </a:rPr>
              <a:t> 0;</a:t>
            </a:r>
          </a:p>
          <a:p>
            <a:pPr marL="0" indent="0" algn="l">
              <a:buNone/>
            </a:pPr>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905808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p:txBody>
          <a:bodyPr/>
          <a:lstStyle/>
          <a:p>
            <a:pPr algn="ctr"/>
            <a:r>
              <a:rPr lang="en-US" sz="3600" b="1" dirty="0">
                <a:solidFill>
                  <a:srgbClr val="E13720"/>
                </a:solidFill>
                <a:latin typeface="Calibri (Headings)"/>
              </a:rPr>
              <a:t>Streams</a:t>
            </a:r>
          </a:p>
        </p:txBody>
      </p:sp>
      <p:sp>
        <p:nvSpPr>
          <p:cNvPr id="4" name="Content Placeholder 2">
            <a:extLst>
              <a:ext uri="{FF2B5EF4-FFF2-40B4-BE49-F238E27FC236}">
                <a16:creationId xmlns:a16="http://schemas.microsoft.com/office/drawing/2014/main" id="{CE43347D-5280-4242-903C-7A919320D263}"/>
              </a:ext>
            </a:extLst>
          </p:cNvPr>
          <p:cNvSpPr>
            <a:spLocks noGrp="1"/>
          </p:cNvSpPr>
          <p:nvPr>
            <p:ph idx="1"/>
          </p:nvPr>
        </p:nvSpPr>
        <p:spPr>
          <a:xfrm>
            <a:off x="838200" y="1520824"/>
            <a:ext cx="10515600" cy="5337175"/>
          </a:xfrm>
        </p:spPr>
        <p:txBody>
          <a:bodyPr>
            <a:normAutofit fontScale="77500" lnSpcReduction="20000"/>
          </a:bodyPr>
          <a:lstStyle/>
          <a:p>
            <a:pPr marL="0" lvl="1" indent="0">
              <a:spcAft>
                <a:spcPts val="1200"/>
              </a:spcAft>
              <a:buNone/>
            </a:pPr>
            <a:r>
              <a:rPr lang="en-US" sz="2800" dirty="0"/>
              <a:t>The &lt;</a:t>
            </a:r>
            <a:r>
              <a:rPr lang="en-US" sz="2800" dirty="0" err="1"/>
              <a:t>iomanip</a:t>
            </a:r>
            <a:r>
              <a:rPr lang="en-US" sz="2800" dirty="0"/>
              <a:t>&gt; header in C++ provides tools to control and format input and output operations. It allows you to format data displayed in the console, such as adjusting the width of columns, setting precision for floating-point numbers, and aligning text. </a:t>
            </a:r>
          </a:p>
          <a:p>
            <a:pPr marL="0" lvl="1" indent="0">
              <a:spcAft>
                <a:spcPts val="1200"/>
              </a:spcAft>
              <a:buNone/>
            </a:pPr>
            <a:r>
              <a:rPr lang="en-US" sz="2800" dirty="0"/>
              <a:t>Some of the commonly used functions and manipulators include:</a:t>
            </a:r>
          </a:p>
          <a:p>
            <a:pPr marL="457200" lvl="1" indent="-457200">
              <a:lnSpc>
                <a:spcPct val="100000"/>
              </a:lnSpc>
              <a:spcAft>
                <a:spcPts val="1200"/>
              </a:spcAft>
            </a:pPr>
            <a:r>
              <a:rPr lang="en-US" sz="2800" dirty="0"/>
              <a:t>std::</a:t>
            </a:r>
            <a:r>
              <a:rPr lang="en-US" sz="2800" dirty="0" err="1"/>
              <a:t>setw</a:t>
            </a:r>
            <a:r>
              <a:rPr lang="en-US" sz="2800" dirty="0"/>
              <a:t>(int n): This manipulator sets the field width for the next output operation. It specifies the minimum number of characters to use for the next data item.</a:t>
            </a:r>
          </a:p>
          <a:p>
            <a:pPr marL="457200" lvl="1" indent="-457200">
              <a:lnSpc>
                <a:spcPct val="100000"/>
              </a:lnSpc>
              <a:spcAft>
                <a:spcPts val="1200"/>
              </a:spcAft>
            </a:pPr>
            <a:r>
              <a:rPr lang="en-US" sz="2800" dirty="0"/>
              <a:t>std::</a:t>
            </a:r>
            <a:r>
              <a:rPr lang="en-US" sz="2800" dirty="0" err="1"/>
              <a:t>setprecision</a:t>
            </a:r>
            <a:r>
              <a:rPr lang="en-US" sz="2800" dirty="0"/>
              <a:t>(int n): This manipulator sets the precision (number of decimal places) for floating-point numbers.</a:t>
            </a:r>
          </a:p>
          <a:p>
            <a:pPr marL="457200" lvl="1" indent="-457200">
              <a:lnSpc>
                <a:spcPct val="100000"/>
              </a:lnSpc>
              <a:spcAft>
                <a:spcPts val="1200"/>
              </a:spcAft>
            </a:pPr>
            <a:r>
              <a:rPr lang="en-US" sz="2800" dirty="0"/>
              <a:t>std::left: This manipulator aligns output text to the left within the specified field width.</a:t>
            </a:r>
          </a:p>
          <a:p>
            <a:pPr marL="457200" lvl="1" indent="-457200">
              <a:lnSpc>
                <a:spcPct val="100000"/>
              </a:lnSpc>
              <a:spcAft>
                <a:spcPts val="1200"/>
              </a:spcAft>
            </a:pPr>
            <a:r>
              <a:rPr lang="en-US" sz="2800" dirty="0"/>
              <a:t>std::right: This manipulator aligns output text to the right within the specified field width (default alignment).</a:t>
            </a:r>
          </a:p>
          <a:p>
            <a:pPr marL="457200" lvl="1" indent="-457200">
              <a:lnSpc>
                <a:spcPct val="100000"/>
              </a:lnSpc>
              <a:spcAft>
                <a:spcPts val="1200"/>
              </a:spcAft>
            </a:pPr>
            <a:r>
              <a:rPr lang="en-US" sz="2800" dirty="0"/>
              <a:t>std::</a:t>
            </a:r>
            <a:r>
              <a:rPr lang="en-US" sz="2800" dirty="0" err="1"/>
              <a:t>setfill</a:t>
            </a:r>
            <a:r>
              <a:rPr lang="en-US" sz="2800" dirty="0"/>
              <a:t> is commonly used to set the fill character for the output, which specifies the character used to fill the width of a field when the actual data doesn't use up the entire field width</a:t>
            </a:r>
          </a:p>
        </p:txBody>
      </p:sp>
    </p:spTree>
    <p:extLst>
      <p:ext uri="{BB962C8B-B14F-4D97-AF65-F5344CB8AC3E}">
        <p14:creationId xmlns:p14="http://schemas.microsoft.com/office/powerpoint/2010/main" val="4101707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p:txBody>
          <a:bodyPr/>
          <a:lstStyle/>
          <a:p>
            <a:pPr algn="ctr"/>
            <a:r>
              <a:rPr lang="en-US" sz="3600" b="1" dirty="0">
                <a:solidFill>
                  <a:srgbClr val="E13720"/>
                </a:solidFill>
                <a:latin typeface="Calibri (Headings)"/>
              </a:rPr>
              <a:t>Streams</a:t>
            </a:r>
          </a:p>
        </p:txBody>
      </p:sp>
      <p:sp>
        <p:nvSpPr>
          <p:cNvPr id="4" name="Content Placeholder 2">
            <a:extLst>
              <a:ext uri="{FF2B5EF4-FFF2-40B4-BE49-F238E27FC236}">
                <a16:creationId xmlns:a16="http://schemas.microsoft.com/office/drawing/2014/main" id="{CE43347D-5280-4242-903C-7A919320D263}"/>
              </a:ext>
            </a:extLst>
          </p:cNvPr>
          <p:cNvSpPr>
            <a:spLocks noGrp="1"/>
          </p:cNvSpPr>
          <p:nvPr>
            <p:ph idx="1"/>
          </p:nvPr>
        </p:nvSpPr>
        <p:spPr>
          <a:xfrm>
            <a:off x="838199" y="1242374"/>
            <a:ext cx="11295743" cy="3578906"/>
          </a:xfrm>
        </p:spPr>
        <p:txBody>
          <a:bodyPr>
            <a:noAutofit/>
          </a:bodyPr>
          <a:lstStyle/>
          <a:p>
            <a:pPr marL="0" indent="0">
              <a:buNone/>
            </a:pPr>
            <a:r>
              <a:rPr lang="en-US" sz="1800" dirty="0">
                <a:solidFill>
                  <a:srgbClr val="7F0055"/>
                </a:solidFill>
                <a:latin typeface="Consolas" panose="020B0609020204030204" pitchFamily="49" charset="0"/>
              </a:rPr>
              <a:t>int</a:t>
            </a:r>
            <a:r>
              <a:rPr lang="en-US" sz="1800" dirty="0">
                <a:solidFill>
                  <a:srgbClr val="000000"/>
                </a:solidFill>
                <a:latin typeface="Consolas" panose="020B0609020204030204" pitchFamily="49" charset="0"/>
              </a:rPr>
              <a:t> main() {</a:t>
            </a:r>
          </a:p>
          <a:p>
            <a:pPr marL="0" indent="0">
              <a:buNone/>
            </a:pPr>
            <a:r>
              <a:rPr lang="en-US" sz="1800" dirty="0">
                <a:solidFill>
                  <a:srgbClr val="000000"/>
                </a:solidFill>
                <a:latin typeface="Consolas" panose="020B0609020204030204" pitchFamily="49" charset="0"/>
              </a:rPr>
              <a:t>    </a:t>
            </a:r>
            <a:r>
              <a:rPr lang="en-US" sz="1800" dirty="0">
                <a:solidFill>
                  <a:srgbClr val="7F0055"/>
                </a:solidFill>
                <a:latin typeface="Consolas" panose="020B0609020204030204" pitchFamily="49" charset="0"/>
              </a:rPr>
              <a:t>double</a:t>
            </a:r>
            <a:r>
              <a:rPr lang="en-US" sz="1800" dirty="0">
                <a:solidFill>
                  <a:srgbClr val="000000"/>
                </a:solidFill>
                <a:latin typeface="Consolas" panose="020B0609020204030204" pitchFamily="49" charset="0"/>
              </a:rPr>
              <a:t> pi = 3.14159265359;</a:t>
            </a:r>
          </a:p>
          <a:p>
            <a:pPr marL="0" indent="0">
              <a:buNone/>
            </a:pPr>
            <a:r>
              <a:rPr lang="en-US" sz="1800" dirty="0">
                <a:solidFill>
                  <a:srgbClr val="000000"/>
                </a:solidFill>
                <a:latin typeface="Consolas" panose="020B0609020204030204" pitchFamily="49" charset="0"/>
              </a:rPr>
              <a:t>    </a:t>
            </a:r>
            <a:r>
              <a:rPr lang="en-US" sz="1800" dirty="0">
                <a:solidFill>
                  <a:srgbClr val="7F0055"/>
                </a:solidFill>
                <a:latin typeface="Consolas" panose="020B0609020204030204" pitchFamily="49" charset="0"/>
              </a:rPr>
              <a:t>int</a:t>
            </a:r>
            <a:r>
              <a:rPr lang="en-US" sz="1800" dirty="0">
                <a:solidFill>
                  <a:srgbClr val="000000"/>
                </a:solidFill>
                <a:latin typeface="Consolas" panose="020B0609020204030204" pitchFamily="49" charset="0"/>
              </a:rPr>
              <a:t> age = 25;</a:t>
            </a:r>
          </a:p>
          <a:p>
            <a:pPr marL="0" indent="0">
              <a:buNone/>
            </a:pPr>
            <a:r>
              <a:rPr lang="en-US" sz="1800" dirty="0">
                <a:solidFill>
                  <a:srgbClr val="000000"/>
                </a:solidFill>
                <a:latin typeface="Consolas" panose="020B0609020204030204" pitchFamily="49" charset="0"/>
              </a:rPr>
              <a:t>    std::</a:t>
            </a:r>
            <a:r>
              <a:rPr lang="en-US" sz="1800" dirty="0">
                <a:solidFill>
                  <a:srgbClr val="005032"/>
                </a:solidFill>
                <a:latin typeface="Consolas" panose="020B0609020204030204" pitchFamily="49" charset="0"/>
              </a:rPr>
              <a:t>string</a:t>
            </a:r>
            <a:r>
              <a:rPr lang="en-US" sz="1800" dirty="0">
                <a:solidFill>
                  <a:srgbClr val="000000"/>
                </a:solidFill>
                <a:latin typeface="Consolas" panose="020B0609020204030204" pitchFamily="49" charset="0"/>
              </a:rPr>
              <a:t> name = </a:t>
            </a:r>
            <a:r>
              <a:rPr lang="en-US" sz="1800" dirty="0">
                <a:solidFill>
                  <a:srgbClr val="2A00FF"/>
                </a:solidFill>
                <a:latin typeface="Consolas" panose="020B0609020204030204" pitchFamily="49" charset="0"/>
              </a:rPr>
              <a:t>"Alice"</a:t>
            </a:r>
            <a:r>
              <a:rPr lang="en-US" sz="1800" dirty="0">
                <a:solidFill>
                  <a:srgbClr val="000000"/>
                </a:solidFill>
                <a:latin typeface="Consolas" panose="020B0609020204030204" pitchFamily="49" charset="0"/>
              </a:rPr>
              <a:t>;</a:t>
            </a:r>
            <a:endParaRPr lang="en-US" sz="1800" dirty="0">
              <a:latin typeface="Consolas" panose="020B0609020204030204" pitchFamily="49" charset="0"/>
            </a:endParaRPr>
          </a:p>
          <a:p>
            <a:pPr marL="0" indent="0" algn="l">
              <a:buNone/>
            </a:pPr>
            <a:r>
              <a:rPr lang="en-US" sz="1800" dirty="0">
                <a:solidFill>
                  <a:srgbClr val="3F7F5F"/>
                </a:solidFill>
                <a:latin typeface="Consolas" panose="020B0609020204030204" pitchFamily="49" charset="0"/>
              </a:rPr>
              <a:t>    //Using std::</a:t>
            </a:r>
            <a:r>
              <a:rPr lang="en-US" sz="1800" dirty="0" err="1">
                <a:solidFill>
                  <a:srgbClr val="3F7F5F"/>
                </a:solidFill>
                <a:latin typeface="Consolas" panose="020B0609020204030204" pitchFamily="49" charset="0"/>
              </a:rPr>
              <a:t>setw</a:t>
            </a:r>
            <a:r>
              <a:rPr lang="en-US" sz="1800" dirty="0">
                <a:solidFill>
                  <a:srgbClr val="3F7F5F"/>
                </a:solidFill>
                <a:latin typeface="Consolas" panose="020B0609020204030204" pitchFamily="49" charset="0"/>
              </a:rPr>
              <a:t> to set field width and std::</a:t>
            </a:r>
            <a:r>
              <a:rPr lang="en-US" sz="1800" dirty="0" err="1">
                <a:solidFill>
                  <a:srgbClr val="3F7F5F"/>
                </a:solidFill>
                <a:latin typeface="Consolas" panose="020B0609020204030204" pitchFamily="49" charset="0"/>
              </a:rPr>
              <a:t>setfill</a:t>
            </a:r>
            <a:r>
              <a:rPr lang="en-US" sz="1800" dirty="0">
                <a:solidFill>
                  <a:srgbClr val="3F7F5F"/>
                </a:solidFill>
                <a:latin typeface="Consolas" panose="020B0609020204030204" pitchFamily="49" charset="0"/>
              </a:rPr>
              <a:t> to set fill character</a:t>
            </a:r>
          </a:p>
          <a:p>
            <a:pPr marL="0" indent="0" algn="l">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&lt;&lt; std::</a:t>
            </a:r>
            <a:r>
              <a:rPr lang="en-US" sz="1800" dirty="0" err="1">
                <a:solidFill>
                  <a:srgbClr val="000000"/>
                </a:solidFill>
                <a:latin typeface="Consolas" panose="020B0609020204030204" pitchFamily="49" charset="0"/>
              </a:rPr>
              <a:t>setw</a:t>
            </a:r>
            <a:r>
              <a:rPr lang="en-US" sz="1800" dirty="0">
                <a:solidFill>
                  <a:srgbClr val="000000"/>
                </a:solidFill>
                <a:latin typeface="Consolas" panose="020B0609020204030204" pitchFamily="49" charset="0"/>
              </a:rPr>
              <a:t>(10) &lt;&lt; std::</a:t>
            </a:r>
            <a:r>
              <a:rPr lang="en-US" sz="1800" dirty="0" err="1">
                <a:solidFill>
                  <a:srgbClr val="000000"/>
                </a:solidFill>
                <a:latin typeface="Consolas" panose="020B0609020204030204" pitchFamily="49" charset="0"/>
              </a:rPr>
              <a:t>setfill</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a:t>
            </a: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"Name:"</a:t>
            </a:r>
            <a:r>
              <a:rPr lang="en-US" sz="1800" dirty="0">
                <a:solidFill>
                  <a:srgbClr val="000000"/>
                </a:solidFill>
                <a:latin typeface="Consolas" panose="020B0609020204030204" pitchFamily="49" charset="0"/>
              </a:rPr>
              <a:t> &lt;&lt; std::</a:t>
            </a:r>
            <a:r>
              <a:rPr lang="en-US" sz="1800" dirty="0" err="1">
                <a:solidFill>
                  <a:srgbClr val="000000"/>
                </a:solidFill>
                <a:latin typeface="Consolas" panose="020B0609020204030204" pitchFamily="49" charset="0"/>
              </a:rPr>
              <a:t>setw</a:t>
            </a:r>
            <a:r>
              <a:rPr lang="en-US" sz="1800" dirty="0">
                <a:solidFill>
                  <a:srgbClr val="000000"/>
                </a:solidFill>
                <a:latin typeface="Consolas" panose="020B0609020204030204" pitchFamily="49" charset="0"/>
              </a:rPr>
              <a:t>(15) &lt;&lt;   </a:t>
            </a:r>
          </a:p>
          <a:p>
            <a:pPr marL="0" indent="0" algn="l">
              <a:buNone/>
            </a:pPr>
            <a:r>
              <a:rPr lang="en-US" sz="1800" dirty="0">
                <a:solidFill>
                  <a:srgbClr val="000000"/>
                </a:solidFill>
                <a:latin typeface="Consolas" panose="020B0609020204030204" pitchFamily="49" charset="0"/>
              </a:rPr>
              <a:t>    std::left &lt;&lt; name &lt;&lt; std::right &lt;&lt; </a:t>
            </a:r>
            <a:r>
              <a:rPr lang="en-US" sz="1800" dirty="0">
                <a:solidFill>
                  <a:srgbClr val="2A00FF"/>
                </a:solidFill>
                <a:latin typeface="Consolas" panose="020B0609020204030204" pitchFamily="49" charset="0"/>
              </a:rPr>
              <a:t>"Age:"</a:t>
            </a:r>
            <a:r>
              <a:rPr lang="en-US" sz="1800" dirty="0">
                <a:solidFill>
                  <a:srgbClr val="000000"/>
                </a:solidFill>
                <a:latin typeface="Consolas" panose="020B0609020204030204" pitchFamily="49" charset="0"/>
              </a:rPr>
              <a:t> &lt;&lt; std::</a:t>
            </a:r>
            <a:r>
              <a:rPr lang="en-US" sz="1800" dirty="0" err="1">
                <a:solidFill>
                  <a:srgbClr val="000000"/>
                </a:solidFill>
                <a:latin typeface="Consolas" panose="020B0609020204030204" pitchFamily="49" charset="0"/>
              </a:rPr>
              <a:t>setw</a:t>
            </a:r>
            <a:r>
              <a:rPr lang="en-US" sz="1800" dirty="0">
                <a:solidFill>
                  <a:srgbClr val="000000"/>
                </a:solidFill>
                <a:latin typeface="Consolas" panose="020B0609020204030204" pitchFamily="49" charset="0"/>
              </a:rPr>
              <a:t>(5) &lt;&lt; age &lt;&lt; std::</a:t>
            </a:r>
            <a:r>
              <a:rPr lang="en-US" sz="1800" dirty="0" err="1">
                <a:solidFill>
                  <a:srgbClr val="642880"/>
                </a:solidFill>
                <a:latin typeface="Consolas" panose="020B0609020204030204" pitchFamily="49" charset="0"/>
              </a:rPr>
              <a:t>endl</a:t>
            </a:r>
            <a:r>
              <a:rPr lang="en-US" sz="1800" dirty="0">
                <a:solidFill>
                  <a:srgbClr val="000000"/>
                </a:solidFill>
                <a:latin typeface="Consolas" panose="020B0609020204030204" pitchFamily="49" charset="0"/>
              </a:rPr>
              <a:t>;</a:t>
            </a:r>
          </a:p>
          <a:p>
            <a:pPr marL="0" indent="0" algn="l">
              <a:buNone/>
            </a:pPr>
            <a:endParaRPr lang="en-US" sz="1800" dirty="0">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Using std::</a:t>
            </a:r>
            <a:r>
              <a:rPr lang="en-US" sz="1800" dirty="0" err="1">
                <a:solidFill>
                  <a:srgbClr val="3F7F5F"/>
                </a:solidFill>
                <a:latin typeface="Consolas" panose="020B0609020204030204" pitchFamily="49" charset="0"/>
              </a:rPr>
              <a:t>setprecision</a:t>
            </a:r>
            <a:r>
              <a:rPr lang="en-US" sz="1800" dirty="0">
                <a:solidFill>
                  <a:srgbClr val="3F7F5F"/>
                </a:solidFill>
                <a:latin typeface="Consolas" panose="020B0609020204030204" pitchFamily="49" charset="0"/>
              </a:rPr>
              <a:t> to set precision for floating-point number</a:t>
            </a:r>
          </a:p>
          <a:p>
            <a:pPr marL="0" indent="0">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&lt;&lt; </a:t>
            </a:r>
            <a:r>
              <a:rPr lang="en-US" sz="1800" dirty="0">
                <a:solidFill>
                  <a:srgbClr val="2A00FF"/>
                </a:solidFill>
                <a:latin typeface="Consolas" panose="020B0609020204030204" pitchFamily="49" charset="0"/>
              </a:rPr>
              <a:t>"Pi with precision 2: "</a:t>
            </a:r>
            <a:r>
              <a:rPr lang="en-US" sz="1800" dirty="0">
                <a:solidFill>
                  <a:srgbClr val="000000"/>
                </a:solidFill>
                <a:latin typeface="Consolas" panose="020B0609020204030204" pitchFamily="49" charset="0"/>
              </a:rPr>
              <a:t> &lt;&lt; std::</a:t>
            </a:r>
            <a:r>
              <a:rPr lang="en-US" sz="1800" dirty="0" err="1">
                <a:solidFill>
                  <a:srgbClr val="000000"/>
                </a:solidFill>
                <a:latin typeface="Consolas" panose="020B0609020204030204" pitchFamily="49" charset="0"/>
              </a:rPr>
              <a:t>setprecision</a:t>
            </a:r>
            <a:r>
              <a:rPr lang="en-US" sz="1800" dirty="0">
                <a:solidFill>
                  <a:srgbClr val="000000"/>
                </a:solidFill>
                <a:latin typeface="Consolas" panose="020B0609020204030204" pitchFamily="49" charset="0"/>
              </a:rPr>
              <a:t>(2) &lt;&lt; pi &lt;&lt; std::</a:t>
            </a:r>
            <a:r>
              <a:rPr lang="en-US" sz="1800" dirty="0" err="1">
                <a:solidFill>
                  <a:srgbClr val="642880"/>
                </a:solidFill>
                <a:latin typeface="Consolas" panose="020B0609020204030204" pitchFamily="49" charset="0"/>
              </a:rPr>
              <a:t>endl</a:t>
            </a:r>
            <a:r>
              <a:rPr lang="en-US" sz="1800" dirty="0">
                <a:solidFill>
                  <a:srgbClr val="000000"/>
                </a:solidFill>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Reset precision to default</a:t>
            </a:r>
          </a:p>
          <a:p>
            <a:pPr marL="0" indent="0">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&lt;&lt; std::</a:t>
            </a:r>
            <a:r>
              <a:rPr lang="en-US" sz="1800" dirty="0" err="1">
                <a:solidFill>
                  <a:srgbClr val="000000"/>
                </a:solidFill>
                <a:latin typeface="Consolas" panose="020B0609020204030204" pitchFamily="49" charset="0"/>
              </a:rPr>
              <a:t>setprecision</a:t>
            </a:r>
            <a:r>
              <a:rPr lang="en-US" sz="1800" dirty="0">
                <a:solidFill>
                  <a:srgbClr val="000000"/>
                </a:solidFill>
                <a:latin typeface="Consolas" panose="020B0609020204030204" pitchFamily="49" charset="0"/>
              </a:rPr>
              <a:t>(6);</a:t>
            </a:r>
            <a:endParaRPr lang="en-US" sz="1800" dirty="0">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a:solidFill>
                  <a:srgbClr val="7F0055"/>
                </a:solidFill>
                <a:latin typeface="Consolas" panose="020B0609020204030204" pitchFamily="49" charset="0"/>
              </a:rPr>
              <a:t>return</a:t>
            </a:r>
            <a:r>
              <a:rPr lang="en-US" sz="1800" dirty="0">
                <a:solidFill>
                  <a:srgbClr val="000000"/>
                </a:solidFill>
                <a:latin typeface="Consolas" panose="020B0609020204030204" pitchFamily="49" charset="0"/>
              </a:rPr>
              <a:t> 0;</a:t>
            </a:r>
          </a:p>
          <a:p>
            <a:pPr marL="0" indent="0" algn="l">
              <a:buNone/>
            </a:pPr>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08674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945-FEA6-4907-B0F4-638B503619CE}"/>
              </a:ext>
            </a:extLst>
          </p:cNvPr>
          <p:cNvSpPr>
            <a:spLocks noGrp="1"/>
          </p:cNvSpPr>
          <p:nvPr>
            <p:ph type="title"/>
          </p:nvPr>
        </p:nvSpPr>
        <p:spPr/>
        <p:txBody>
          <a:bodyPr/>
          <a:lstStyle/>
          <a:p>
            <a:pPr algn="ctr"/>
            <a:r>
              <a:rPr lang="en-US" sz="3600" b="1" dirty="0">
                <a:solidFill>
                  <a:srgbClr val="E13720"/>
                </a:solidFill>
                <a:latin typeface="Calibri (Headings)"/>
              </a:rPr>
              <a:t>Streams</a:t>
            </a:r>
          </a:p>
        </p:txBody>
      </p:sp>
      <p:sp>
        <p:nvSpPr>
          <p:cNvPr id="4" name="Content Placeholder 2">
            <a:extLst>
              <a:ext uri="{FF2B5EF4-FFF2-40B4-BE49-F238E27FC236}">
                <a16:creationId xmlns:a16="http://schemas.microsoft.com/office/drawing/2014/main" id="{CE43347D-5280-4242-903C-7A919320D263}"/>
              </a:ext>
            </a:extLst>
          </p:cNvPr>
          <p:cNvSpPr>
            <a:spLocks noGrp="1"/>
          </p:cNvSpPr>
          <p:nvPr>
            <p:ph idx="1"/>
          </p:nvPr>
        </p:nvSpPr>
        <p:spPr>
          <a:xfrm>
            <a:off x="838200" y="1520824"/>
            <a:ext cx="10515600" cy="5337175"/>
          </a:xfrm>
        </p:spPr>
        <p:txBody>
          <a:bodyPr>
            <a:normAutofit/>
          </a:bodyPr>
          <a:lstStyle/>
          <a:p>
            <a:pPr marL="0" lvl="1" indent="0">
              <a:spcAft>
                <a:spcPts val="1200"/>
              </a:spcAft>
              <a:buNone/>
            </a:pPr>
            <a:r>
              <a:rPr lang="en-US" sz="2800" dirty="0"/>
              <a:t>The iostream library provides many class templates for performing common I/O operations. Some of the class templates to perform I/O operations are as follows:</a:t>
            </a:r>
          </a:p>
          <a:p>
            <a:pPr marL="342900" lvl="1" indent="-342900">
              <a:spcAft>
                <a:spcPts val="1200"/>
              </a:spcAft>
            </a:pPr>
            <a:r>
              <a:rPr lang="en-US" sz="2800" b="1" dirty="0" err="1"/>
              <a:t>basic_istream</a:t>
            </a:r>
            <a:r>
              <a:rPr lang="en-US" sz="2800" b="1" dirty="0"/>
              <a:t> </a:t>
            </a:r>
            <a:r>
              <a:rPr lang="en-US" sz="2800" dirty="0"/>
              <a:t>for stream input operations, is a template class in C++ that serves as the base class for input stream classes like </a:t>
            </a:r>
            <a:r>
              <a:rPr lang="en-US" sz="2800" b="1" dirty="0" err="1"/>
              <a:t>istream</a:t>
            </a:r>
            <a:r>
              <a:rPr lang="en-US" sz="2800" dirty="0"/>
              <a:t>.</a:t>
            </a:r>
          </a:p>
          <a:p>
            <a:pPr marL="342900" lvl="1" indent="-342900">
              <a:spcAft>
                <a:spcPts val="1200"/>
              </a:spcAft>
            </a:pPr>
            <a:r>
              <a:rPr lang="en-US" sz="2800" b="1" dirty="0" err="1"/>
              <a:t>basic_ostream</a:t>
            </a:r>
            <a:r>
              <a:rPr lang="en-US" sz="2800" b="1" dirty="0"/>
              <a:t> </a:t>
            </a:r>
            <a:r>
              <a:rPr lang="en-US" sz="2800" dirty="0"/>
              <a:t>for stream output operations, is a template class in C++ that serves as the foundation for character output stream classes like </a:t>
            </a:r>
            <a:r>
              <a:rPr lang="en-US" sz="2800" b="1" dirty="0" err="1"/>
              <a:t>ostream</a:t>
            </a:r>
            <a:r>
              <a:rPr lang="en-US" sz="2800" dirty="0"/>
              <a:t>.</a:t>
            </a:r>
          </a:p>
          <a:p>
            <a:pPr marL="342900" lvl="1" indent="-342900">
              <a:spcAft>
                <a:spcPts val="1200"/>
              </a:spcAft>
            </a:pPr>
            <a:r>
              <a:rPr lang="en-US" sz="2800" b="1" dirty="0" err="1"/>
              <a:t>basic_iostream</a:t>
            </a:r>
            <a:r>
              <a:rPr lang="en-US" sz="2800" b="1" dirty="0"/>
              <a:t> </a:t>
            </a:r>
            <a:r>
              <a:rPr lang="en-US" sz="2800" dirty="0"/>
              <a:t>provides both stream input and stream output operations, is a template class in C++ that serves as the basis for both character input and output stream classes like </a:t>
            </a:r>
            <a:r>
              <a:rPr lang="en-US" sz="2800" b="1" dirty="0"/>
              <a:t>iostream</a:t>
            </a:r>
            <a:r>
              <a:rPr lang="en-US" sz="2800" dirty="0"/>
              <a:t>. </a:t>
            </a:r>
          </a:p>
          <a:p>
            <a:pPr marL="342900" lvl="1" indent="-342900">
              <a:spcAft>
                <a:spcPts val="1200"/>
              </a:spcAft>
            </a:pPr>
            <a:endParaRPr lang="en-US" sz="2700" dirty="0"/>
          </a:p>
        </p:txBody>
      </p:sp>
    </p:spTree>
    <p:extLst>
      <p:ext uri="{BB962C8B-B14F-4D97-AF65-F5344CB8AC3E}">
        <p14:creationId xmlns:p14="http://schemas.microsoft.com/office/powerpoint/2010/main" val="3269384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18438</TotalTime>
  <Words>3238</Words>
  <Application>Microsoft Office PowerPoint</Application>
  <PresentationFormat>Widescreen</PresentationFormat>
  <Paragraphs>307</Paragraphs>
  <Slides>27</Slides>
  <Notes>26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Calibri</vt:lpstr>
      <vt:lpstr>Calibri (Headings)</vt:lpstr>
      <vt:lpstr>Calibri Light</vt:lpstr>
      <vt:lpstr>Consolas</vt:lpstr>
      <vt:lpstr>Söhne</vt:lpstr>
      <vt:lpstr>Office Theme</vt:lpstr>
      <vt:lpstr>1_Office Theme</vt:lpstr>
      <vt:lpstr>CSCI 272  Lesson 5    (Deitel 13.1 - 13.8)  </vt:lpstr>
      <vt:lpstr>Objectives</vt:lpstr>
      <vt:lpstr>Streams</vt:lpstr>
      <vt:lpstr>Streams</vt:lpstr>
      <vt:lpstr>Streams</vt:lpstr>
      <vt:lpstr>Streams</vt:lpstr>
      <vt:lpstr>Streams</vt:lpstr>
      <vt:lpstr>Streams</vt:lpstr>
      <vt:lpstr>Streams</vt:lpstr>
      <vt:lpstr>Streams</vt:lpstr>
      <vt:lpstr>Streams</vt:lpstr>
      <vt:lpstr>Stream Output</vt:lpstr>
      <vt:lpstr>Stream Output</vt:lpstr>
      <vt:lpstr>Stream Input</vt:lpstr>
      <vt:lpstr>Stream Input</vt:lpstr>
      <vt:lpstr>Stream Input</vt:lpstr>
      <vt:lpstr>Stream Input</vt:lpstr>
      <vt:lpstr>Stream Input</vt:lpstr>
      <vt:lpstr>Unformatted I/O</vt:lpstr>
      <vt:lpstr>Unformatted I/O</vt:lpstr>
      <vt:lpstr>Stream Error</vt:lpstr>
      <vt:lpstr>Unformatted I/O</vt:lpstr>
      <vt:lpstr>Stream Error</vt:lpstr>
      <vt:lpstr>Stream Error</vt:lpstr>
      <vt:lpstr>Stream Error</vt:lpstr>
      <vt:lpstr>Stream Error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373</dc:title>
  <dc:creator>Shweta</dc:creator>
  <cp:lastModifiedBy>Maksi Kutrolli</cp:lastModifiedBy>
  <cp:revision>555</cp:revision>
  <dcterms:created xsi:type="dcterms:W3CDTF">2017-08-28T14:22:30Z</dcterms:created>
  <dcterms:modified xsi:type="dcterms:W3CDTF">2023-10-02T02:12:33Z</dcterms:modified>
</cp:coreProperties>
</file>