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56" r:id="rId1"/>
  </p:sldMasterIdLst>
  <p:notesMasterIdLst>
    <p:notesMasterId r:id="rId28"/>
  </p:notesMasterIdLst>
  <p:sldIdLst>
    <p:sldId id="256" r:id="rId2"/>
    <p:sldId id="295" r:id="rId3"/>
    <p:sldId id="296" r:id="rId4"/>
    <p:sldId id="280" r:id="rId5"/>
    <p:sldId id="263" r:id="rId6"/>
    <p:sldId id="259" r:id="rId7"/>
    <p:sldId id="260" r:id="rId8"/>
    <p:sldId id="267" r:id="rId9"/>
    <p:sldId id="262" r:id="rId10"/>
    <p:sldId id="265" r:id="rId11"/>
    <p:sldId id="282" r:id="rId12"/>
    <p:sldId id="278" r:id="rId13"/>
    <p:sldId id="285" r:id="rId14"/>
    <p:sldId id="261" r:id="rId15"/>
    <p:sldId id="284" r:id="rId16"/>
    <p:sldId id="279" r:id="rId17"/>
    <p:sldId id="266" r:id="rId18"/>
    <p:sldId id="273" r:id="rId19"/>
    <p:sldId id="299" r:id="rId20"/>
    <p:sldId id="300" r:id="rId21"/>
    <p:sldId id="303" r:id="rId22"/>
    <p:sldId id="304" r:id="rId23"/>
    <p:sldId id="301" r:id="rId24"/>
    <p:sldId id="302" r:id="rId25"/>
    <p:sldId id="305" r:id="rId26"/>
    <p:sldId id="297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2"/>
    <a:srgbClr val="EC2020"/>
    <a:srgbClr val="B22222"/>
    <a:srgbClr val="F0E442"/>
    <a:srgbClr val="009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78863" autoAdjust="0"/>
  </p:normalViewPr>
  <p:slideViewPr>
    <p:cSldViewPr>
      <p:cViewPr>
        <p:scale>
          <a:sx n="71" d="100"/>
          <a:sy n="71" d="100"/>
        </p:scale>
        <p:origin x="-2358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4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8139C-E207-4D42-9941-54530AED396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FF8F-04FD-4F09-B5D8-3DFBDF46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5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0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0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6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6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0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20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32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69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6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9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FF8F-04FD-4F09-B5D8-3DFBDF46CD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6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AA1-3D07-4AC3-92FB-E7ED663FAD3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E6FE-1C66-4C4C-98C3-AFC31F3B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AA1-3D07-4AC3-92FB-E7ED663FAD3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E6FE-1C66-4C4C-98C3-AFC31F3B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AA1-3D07-4AC3-92FB-E7ED663FAD3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E6FE-1C66-4C4C-98C3-AFC31F3B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AA1-3D07-4AC3-92FB-E7ED663FAD3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E6FE-1C66-4C4C-98C3-AFC31F3B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AA1-3D07-4AC3-92FB-E7ED663FAD3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E6FE-1C66-4C4C-98C3-AFC31F3B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6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AA1-3D07-4AC3-92FB-E7ED663FAD3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E6FE-1C66-4C4C-98C3-AFC31F3B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AA1-3D07-4AC3-92FB-E7ED663FAD3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E6FE-1C66-4C4C-98C3-AFC31F3B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AA1-3D07-4AC3-92FB-E7ED663FAD3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E6FE-1C66-4C4C-98C3-AFC31F3B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AA1-3D07-4AC3-92FB-E7ED663FAD3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E6FE-1C66-4C4C-98C3-AFC31F3B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AA1-3D07-4AC3-92FB-E7ED663FAD3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E6FE-1C66-4C4C-98C3-AFC31F3B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AA1-3D07-4AC3-92FB-E7ED663FAD3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E6FE-1C66-4C4C-98C3-AFC31F3B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2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5AA1-3D07-4AC3-92FB-E7ED663FAD3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E6FE-1C66-4C4C-98C3-AFC31F3BA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genomics-r-intro/XX-knitr-markdown/index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rmarkdown-cheatsheet.pdf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lesson-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wcarpentry.github.io/r-novice-gapminder/15-knitr-markdown/" TargetMode="External"/><Relationship Id="rId4" Type="http://schemas.openxmlformats.org/officeDocument/2006/relationships/hyperlink" Target="https://www.rstudio.com/wp-content/uploads/2015/02/rmarkdown-cheatsheet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Processing Benthic Macroinvertebrate Data in 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Emma Jones, Lucy Baker, and </a:t>
            </a:r>
          </a:p>
          <a:p>
            <a:r>
              <a:rPr lang="en-US" dirty="0" smtClean="0"/>
              <a:t>Jason Hill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9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95" name="Picture 3" descr="C:\HardDriveBackup\NMC\NWQMC_2019\Talk\DEQ-logo---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57347"/>
            <a:ext cx="2886075" cy="136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58677"/>
            <a:ext cx="7924800" cy="5334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Dissolved Oxygen</a:t>
            </a:r>
          </a:p>
          <a:p>
            <a:r>
              <a:rPr lang="en-US" dirty="0" smtClean="0"/>
              <a:t>pH</a:t>
            </a:r>
          </a:p>
          <a:p>
            <a:r>
              <a:rPr lang="en-US" dirty="0" smtClean="0"/>
              <a:t>Total Phosphorus</a:t>
            </a:r>
          </a:p>
          <a:p>
            <a:r>
              <a:rPr lang="en-US" dirty="0" smtClean="0"/>
              <a:t>Total Nitrogen </a:t>
            </a:r>
          </a:p>
          <a:p>
            <a:r>
              <a:rPr lang="en-US" dirty="0" smtClean="0"/>
              <a:t>Total Habitat</a:t>
            </a:r>
          </a:p>
          <a:p>
            <a:r>
              <a:rPr lang="en-US" dirty="0" smtClean="0"/>
              <a:t>Ionic Strength </a:t>
            </a:r>
          </a:p>
          <a:p>
            <a:pPr lvl="1"/>
            <a:r>
              <a:rPr lang="en-US" dirty="0" smtClean="0"/>
              <a:t>Dissolved Sulfates</a:t>
            </a:r>
          </a:p>
          <a:p>
            <a:pPr lvl="1"/>
            <a:r>
              <a:rPr lang="en-US" dirty="0" smtClean="0"/>
              <a:t>Dissolved Chloride</a:t>
            </a:r>
          </a:p>
          <a:p>
            <a:pPr lvl="1"/>
            <a:r>
              <a:rPr lang="en-US" dirty="0" smtClean="0"/>
              <a:t>Dissolved Potassium</a:t>
            </a:r>
          </a:p>
          <a:p>
            <a:pPr lvl="1"/>
            <a:r>
              <a:rPr lang="en-US" dirty="0" smtClean="0"/>
              <a:t>Dissolved Sodium</a:t>
            </a:r>
          </a:p>
          <a:p>
            <a:pPr lvl="1"/>
            <a:r>
              <a:rPr lang="en-US" dirty="0" smtClean="0"/>
              <a:t>Specific Conductance / Total </a:t>
            </a:r>
            <a:r>
              <a:rPr lang="en-US" dirty="0"/>
              <a:t>Dissolved </a:t>
            </a:r>
            <a:r>
              <a:rPr lang="en-US" dirty="0" smtClean="0"/>
              <a:t>Solids</a:t>
            </a:r>
          </a:p>
          <a:p>
            <a:r>
              <a:rPr lang="en-US" dirty="0" smtClean="0"/>
              <a:t>Relative Bed Stability (Quantitative Habitat analysis)</a:t>
            </a:r>
          </a:p>
          <a:p>
            <a:r>
              <a:rPr lang="en-US" dirty="0" smtClean="0"/>
              <a:t>Dissolved Metals (Cumulative Criterion Unit)</a:t>
            </a:r>
          </a:p>
          <a:p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Stressor Parameters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2620"/>
              </p:ext>
            </p:extLst>
          </p:nvPr>
        </p:nvGraphicFramePr>
        <p:xfrm>
          <a:off x="4600074" y="1912048"/>
          <a:ext cx="4118810" cy="2453640"/>
        </p:xfrm>
        <a:graphic>
          <a:graphicData uri="http://schemas.openxmlformats.org/drawingml/2006/table">
            <a:tbl>
              <a:tblPr firstRow="1" firstCol="1" bandRow="1"/>
              <a:tblGrid>
                <a:gridCol w="2362199"/>
                <a:gridCol w="1756611"/>
              </a:tblGrid>
              <a:tr h="33705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Dissolved Oxygen 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4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Probability of Stress to Aquatic Life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Concentration (mg/L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High 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&lt; 7 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37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Medium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&gt; 7,  &lt; 8 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7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Low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&gt; 8, &lt; 10 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37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None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&gt; 10 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13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67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Context is Everything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6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4" name="Picture 4" descr="C:\HardDriveBackup\NMC\NWQMC_2019\Talk\DOpla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09" y="1104899"/>
            <a:ext cx="6391275" cy="504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33400" y="1066799"/>
            <a:ext cx="7239000" cy="5143501"/>
            <a:chOff x="914400" y="1181099"/>
            <a:chExt cx="7239000" cy="5143501"/>
          </a:xfrm>
        </p:grpSpPr>
        <p:pic>
          <p:nvPicPr>
            <p:cNvPr id="5123" name="Picture 3" descr="C:\HardDriveBackup\NMC\NWQMC_2019\Talk\DOjazzy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131" y="1181099"/>
              <a:ext cx="6438900" cy="5076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914400" y="6210300"/>
              <a:ext cx="72390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30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7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992581"/>
            <a:ext cx="9372600" cy="470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8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04800" y="1295399"/>
            <a:ext cx="5433974" cy="3150185"/>
          </a:xfrm>
          <a:prstGeom prst="rect">
            <a:avLst/>
          </a:prstGeom>
          <a:noFill/>
          <a:ln w="50800">
            <a:solidFill>
              <a:srgbClr val="007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Benefits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7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26211" y="1828800"/>
            <a:ext cx="53458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Standardize thresholds statewide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Increase biological knowledge of TMDL coordinators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Simplify analytical updates with increasing </a:t>
            </a:r>
            <a:r>
              <a:rPr lang="en-US" b="1" i="1" dirty="0" smtClean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Standardize data collection for follow up monitoring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Standardize data manipulation/analyses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Expedite data manipulation/analyses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Standardize reporting process and products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Expedite reporting process 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Cost savings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5286" y="1025426"/>
            <a:ext cx="449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Anticipated: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3471579" y="3914490"/>
            <a:ext cx="5525808" cy="2638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0800">
            <a:solidFill>
              <a:srgbClr val="007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58290" y="4473476"/>
            <a:ext cx="5533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Inadvertently developed nesting rationale and </a:t>
            </a:r>
          </a:p>
          <a:p>
            <a:r>
              <a:rPr lang="en-US" dirty="0"/>
              <a:t>      landowner report </a:t>
            </a:r>
            <a:r>
              <a:rPr lang="en-US" dirty="0" smtClean="0"/>
              <a:t>tools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Build culture of reproducible reports/research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Introduce automation to regular business practices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Initiate open source culture within VDEQ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Gateway app </a:t>
            </a:r>
            <a:r>
              <a:rPr lang="en-US" dirty="0" smtClean="0"/>
              <a:t>for the development of additional</a:t>
            </a:r>
          </a:p>
          <a:p>
            <a:r>
              <a:rPr lang="en-US" dirty="0"/>
              <a:t> </a:t>
            </a:r>
            <a:r>
              <a:rPr lang="en-US" dirty="0" smtClean="0"/>
              <a:t>     analytical applications for cross media business needs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980796" y="3657600"/>
            <a:ext cx="449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Unanticipated: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35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HardDriveBackup\NMC\NWQMC_2019\Talk\pre201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8495"/>
            <a:ext cx="7620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HardDriveBackup\NMC\NWQMC_2019\Talk\post2010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7620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12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21920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>Probabilistic Monitoring Sites: </a:t>
            </a:r>
            <a:br>
              <a:rPr lang="en-US" sz="3600" dirty="0" smtClean="0"/>
            </a:br>
            <a:r>
              <a:rPr lang="en-US" sz="3600" dirty="0" smtClean="0"/>
              <a:t>2001-2016 (</a:t>
            </a:r>
            <a:r>
              <a:rPr lang="en-US" sz="3600" i="1" dirty="0" smtClean="0"/>
              <a:t>n</a:t>
            </a:r>
            <a:r>
              <a:rPr lang="en-US" sz="3600" dirty="0" smtClean="0"/>
              <a:t> = 735)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4419600"/>
            <a:ext cx="8991600" cy="19812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Paired benthic and water </a:t>
            </a:r>
            <a:r>
              <a:rPr lang="en-US" sz="3000" dirty="0" smtClean="0"/>
              <a:t>chemistry/habitat</a:t>
            </a:r>
            <a:r>
              <a:rPr lang="en-US" dirty="0" smtClean="0"/>
              <a:t> data points		Published report (2001 – 2010):</a:t>
            </a:r>
            <a:r>
              <a:rPr lang="en-US" b="1" dirty="0" smtClean="0"/>
              <a:t> </a:t>
            </a:r>
            <a:r>
              <a:rPr lang="en-US" b="1" i="1" dirty="0" smtClean="0"/>
              <a:t>n</a:t>
            </a:r>
            <a:r>
              <a:rPr lang="en-US" b="1" dirty="0" smtClean="0"/>
              <a:t> = 474 </a:t>
            </a:r>
            <a:r>
              <a:rPr lang="en-US" dirty="0" smtClean="0"/>
              <a:t>		Interactive Application (2001 – 2016): </a:t>
            </a:r>
            <a:r>
              <a:rPr lang="en-US" b="1" i="1" dirty="0" smtClean="0"/>
              <a:t>n</a:t>
            </a:r>
            <a:r>
              <a:rPr lang="en-US" b="1" dirty="0" smtClean="0"/>
              <a:t> = 735 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1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04800" y="1295399"/>
            <a:ext cx="5433974" cy="3150185"/>
          </a:xfrm>
          <a:prstGeom prst="rect">
            <a:avLst/>
          </a:prstGeom>
          <a:noFill/>
          <a:ln w="50800">
            <a:solidFill>
              <a:srgbClr val="007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Benefits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7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26211" y="1828800"/>
            <a:ext cx="53458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Standardize thresholds statewide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Increase biological knowledge of TMDL coordinators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Simplify analytical updates with increasing </a:t>
            </a:r>
            <a:r>
              <a:rPr lang="en-US" b="1" i="1" dirty="0" smtClean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Standardize data collection for follow up monitoring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Standardize data manipulation/analyses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Expedite data manipulation/analyses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Standardize reporting process and products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Expedite reporting process 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Cost savings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5286" y="1025426"/>
            <a:ext cx="449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Anticipated: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3471579" y="3914490"/>
            <a:ext cx="5525808" cy="2638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0800">
            <a:solidFill>
              <a:srgbClr val="007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58290" y="4473476"/>
            <a:ext cx="5533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Inadvertently developed nesting rationale and </a:t>
            </a:r>
          </a:p>
          <a:p>
            <a:r>
              <a:rPr lang="en-US" b="1" dirty="0"/>
              <a:t>      landowner report </a:t>
            </a:r>
            <a:r>
              <a:rPr lang="en-US" b="1" dirty="0" smtClean="0"/>
              <a:t>tools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smtClean="0"/>
              <a:t>Build culture of reproducible reports/research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Introduce automation to regular business practices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Initiate open source culture within VDEQ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Gateway app </a:t>
            </a:r>
            <a:r>
              <a:rPr lang="en-US" dirty="0" smtClean="0"/>
              <a:t>for the development of additional</a:t>
            </a:r>
          </a:p>
          <a:p>
            <a:r>
              <a:rPr lang="en-US" dirty="0"/>
              <a:t> </a:t>
            </a:r>
            <a:r>
              <a:rPr lang="en-US" dirty="0" smtClean="0"/>
              <a:t>     analytical applications for cross media business needs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980796" y="3657600"/>
            <a:ext cx="449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Unanticipated: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35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Uses (so far)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565" y="1752600"/>
            <a:ext cx="44121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Benthic Stressor Reports for: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Catawba Creek (preliminary EPA approval)</a:t>
            </a:r>
          </a:p>
          <a:p>
            <a:pPr marL="285750" indent="-285750">
              <a:buFontTx/>
              <a:buChar char="-"/>
            </a:pPr>
            <a:r>
              <a:rPr lang="en-US" dirty="0"/>
              <a:t>Unnamed Tributary to Roanoke </a:t>
            </a:r>
            <a:r>
              <a:rPr lang="en-US" dirty="0" smtClean="0"/>
              <a:t>River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Mountain Run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Crane Creek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Briery Creek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Smith River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Naked Creek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Lynch Creek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Reed Creek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Allens</a:t>
            </a:r>
            <a:r>
              <a:rPr lang="en-US" dirty="0" smtClean="0"/>
              <a:t> Branch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Devil Fork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Bark Camp Branch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7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5402226" y="1752600"/>
            <a:ext cx="3639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Monitoring/Landowner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Assessment/Monitoring planning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Dissolved metals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BCG/Tolerance document</a:t>
            </a:r>
            <a:endParaRPr lang="en-US" dirty="0"/>
          </a:p>
        </p:txBody>
      </p:sp>
      <p:pic>
        <p:nvPicPr>
          <p:cNvPr id="4098" name="Picture 2" descr="C:\HardDriveBackup\NMC\NWQMC_2019\Talk\reportCD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17" y="3200400"/>
            <a:ext cx="6269984" cy="33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6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518429"/>
            <a:ext cx="19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Stressor Tool Demo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4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80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github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1447800"/>
            <a:ext cx="391885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36232" y="1507004"/>
            <a:ext cx="5626768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All code and datasets necessary to run tool: </a:t>
            </a:r>
          </a:p>
          <a:p>
            <a:endParaRPr lang="en-US" sz="1100" dirty="0" smtClean="0"/>
          </a:p>
          <a:p>
            <a:r>
              <a:rPr lang="en-US" sz="2400" dirty="0" smtClean="0"/>
              <a:t>www.github.com/VDEQ/VDEQ_Benthic</a:t>
            </a:r>
          </a:p>
          <a:p>
            <a:r>
              <a:rPr lang="en-US" sz="2400" dirty="0" err="1" smtClean="0"/>
              <a:t>StressorAnalysis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3948" y="3657600"/>
            <a:ext cx="4468052" cy="2973897"/>
            <a:chOff x="665096" y="3769559"/>
            <a:chExt cx="3318004" cy="2236781"/>
          </a:xfrm>
        </p:grpSpPr>
        <p:pic>
          <p:nvPicPr>
            <p:cNvPr id="3076" name="Picture 4" descr="C:\HardDriveBackup\NMC\NWQMC_2019\Talk\ProbMonPag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96" y="3769559"/>
              <a:ext cx="3318004" cy="2236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3124200" y="4476555"/>
              <a:ext cx="838200" cy="476446"/>
            </a:xfrm>
            <a:prstGeom prst="rect">
              <a:avLst/>
            </a:prstGeom>
            <a:noFill/>
            <a:ln w="63500">
              <a:solidFill>
                <a:srgbClr val="EC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6019800"/>
            <a:ext cx="4800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16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1"/>
          <p:cNvSpPr/>
          <p:nvPr/>
        </p:nvSpPr>
        <p:spPr>
          <a:xfrm>
            <a:off x="4762498" y="3851698"/>
            <a:ext cx="4152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Report Available here:</a:t>
            </a:r>
          </a:p>
          <a:p>
            <a:r>
              <a:rPr lang="en-US" sz="2400" dirty="0" smtClean="0"/>
              <a:t>www.deq.virginia.gov/Programs/Water/WaterQuality</a:t>
            </a:r>
          </a:p>
          <a:p>
            <a:r>
              <a:rPr lang="en-US" sz="2400" dirty="0" err="1" smtClean="0"/>
              <a:t>InformationTMDLs</a:t>
            </a:r>
            <a:r>
              <a:rPr lang="en-US" sz="2400" dirty="0" smtClean="0"/>
              <a:t>/ </a:t>
            </a:r>
            <a:r>
              <a:rPr lang="en-US" sz="2400" dirty="0" err="1" smtClean="0"/>
              <a:t>WaterQualityMonitoring</a:t>
            </a:r>
            <a:r>
              <a:rPr lang="en-US" sz="2400" dirty="0" smtClean="0"/>
              <a:t>/</a:t>
            </a:r>
          </a:p>
          <a:p>
            <a:r>
              <a:rPr lang="en-US" sz="2400" dirty="0" smtClean="0"/>
              <a:t>ProbabilisticMonitoring.aspx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65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 2: Introduction to </a:t>
            </a:r>
            <a:r>
              <a:rPr lang="en-US" dirty="0" err="1" smtClean="0"/>
              <a:t>Rmarkdown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4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2" descr="Image result for github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3666"/>
            <a:ext cx="4064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33800" y="3962400"/>
            <a:ext cx="441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/>
              <a:t>github.com/EmmaVJones/NCTC_Processing-Benthic-Macroinvertebrate-Data-in-R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8174" y="3276600"/>
            <a:ext cx="474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Hands on component if you want to follow along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1376"/>
            <a:ext cx="3352800" cy="401478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Inspiration for using R for reproducible workflows</a:t>
            </a:r>
          </a:p>
          <a:p>
            <a:r>
              <a:rPr lang="en-US" dirty="0" smtClean="0"/>
              <a:t>Discussion on automating reports</a:t>
            </a:r>
          </a:p>
          <a:p>
            <a:pPr lvl="1"/>
            <a:r>
              <a:rPr lang="en-US" dirty="0" smtClean="0"/>
              <a:t>General how to, when, why</a:t>
            </a:r>
          </a:p>
          <a:p>
            <a:r>
              <a:rPr lang="en-US" b="1" dirty="0" err="1" smtClean="0"/>
              <a:t>Rmarkdown</a:t>
            </a:r>
            <a:r>
              <a:rPr lang="en-US" b="1" dirty="0" smtClean="0"/>
              <a:t> primer</a:t>
            </a:r>
          </a:p>
          <a:p>
            <a:r>
              <a:rPr lang="en-US" dirty="0" smtClean="0"/>
              <a:t>Showcase some Virginia DEQ tools capitalizing on reproducible reports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1219200"/>
            <a:ext cx="388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What this session is:</a:t>
            </a:r>
            <a:endParaRPr lang="en-US" sz="2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48200" y="1219200"/>
            <a:ext cx="388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What this session is not:</a:t>
            </a:r>
            <a:endParaRPr lang="en-US" sz="2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2057400"/>
            <a:ext cx="4114800" cy="401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Introduction to R</a:t>
            </a:r>
          </a:p>
          <a:p>
            <a:r>
              <a:rPr lang="en-US" sz="2500" dirty="0" smtClean="0"/>
              <a:t>Programming 101</a:t>
            </a:r>
          </a:p>
          <a:p>
            <a:r>
              <a:rPr lang="en-US" sz="2500" dirty="0" smtClean="0"/>
              <a:t>Shiny tutorial</a:t>
            </a:r>
          </a:p>
          <a:p>
            <a:r>
              <a:rPr lang="en-US" sz="2500" dirty="0" smtClean="0"/>
              <a:t>Troubleshooting </a:t>
            </a:r>
            <a:r>
              <a:rPr lang="en-US" sz="2500" dirty="0" err="1" smtClean="0"/>
              <a:t>sesh</a:t>
            </a:r>
            <a:endParaRPr lang="en-US" sz="2500" dirty="0" smtClean="0"/>
          </a:p>
          <a:p>
            <a:pPr lvl="1"/>
            <a:endParaRPr lang="en-US" sz="25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8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Image result for kid water wings cart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41" y="4102138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 rot="19117099">
            <a:off x="4413336" y="4640514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Rmarkdown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2338870">
            <a:off x="7062988" y="4479016"/>
            <a:ext cx="142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Reproducible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</a:t>
            </a:r>
            <a:r>
              <a:rPr lang="en-US" dirty="0" err="1" smtClean="0"/>
              <a:t>Rmarkdown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4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762000" y="1730188"/>
            <a:ext cx="794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of analyses for </a:t>
            </a:r>
            <a:r>
              <a:rPr lang="en-US" b="1" dirty="0" smtClean="0"/>
              <a:t>literate programming, reproducible research, and reporting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267634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 plain text and code (multiple programming languages) into single document that can generate </a:t>
            </a:r>
            <a:r>
              <a:rPr lang="en-US" b="1" dirty="0" smtClean="0"/>
              <a:t>static and interactive reports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3087469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the same report (style) given correct data input </a:t>
            </a:r>
            <a:r>
              <a:rPr lang="en-US" sz="2400" b="1" dirty="0" smtClean="0"/>
              <a:t>*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35930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Repeatable</a:t>
            </a:r>
            <a:r>
              <a:rPr lang="en-US" dirty="0" smtClean="0"/>
              <a:t>: can be generate on the fly or using </a:t>
            </a:r>
            <a:r>
              <a:rPr lang="en-US" dirty="0" err="1" smtClean="0"/>
              <a:t>cron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90948" y="573321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 data templates are critical</a:t>
            </a:r>
            <a:endParaRPr 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286" y="4343400"/>
            <a:ext cx="68675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9" y="1214435"/>
            <a:ext cx="8529111" cy="50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44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24000"/>
            <a:ext cx="8839199" cy="294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5682734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https://datacarpentry.org/genomics-r-intro/XX-knitr-markdown/index.html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5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43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300038"/>
            <a:ext cx="516255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2949423"/>
            <a:ext cx="81534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https://www.rstudio.com/wp-content/uploads/2015/02/rmarkdown-cheatsheet.pdf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7110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 case: Landowner Reports for Benthic and Field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Resources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4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609600" y="1524000"/>
            <a:ext cx="807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 err="1" smtClean="0"/>
              <a:t>RMarkdown</a:t>
            </a:r>
            <a:r>
              <a:rPr lang="en-US" dirty="0" smtClean="0"/>
              <a:t> Introduction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://rmarkdown.rstudio.com/lesson-1.html</a:t>
            </a:r>
            <a:endParaRPr lang="en-US" dirty="0" smtClean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/>
          </a:p>
          <a:p>
            <a:r>
              <a:rPr lang="en-US" dirty="0" err="1" smtClean="0"/>
              <a:t>RStudio</a:t>
            </a:r>
            <a:r>
              <a:rPr lang="en-US" dirty="0" smtClean="0"/>
              <a:t> Cheat Sheets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Carpentry</a:t>
            </a:r>
            <a:endParaRPr lang="en-US" dirty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://swcarpentry.github.io/r-novice-gapminder/15-knitr-markdown/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955161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https://www.rstudio.com/wp-content/uploads/2015/02/rmarkdown-cheatsheet.pdf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 3: Discussion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4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4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github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2219206"/>
            <a:ext cx="5791200" cy="304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2762" y="1600200"/>
            <a:ext cx="690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Emma Jones      emma.jones@deq.virginia.gov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24150"/>
            <a:ext cx="449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All code and datasets utilized in this workshop available here: </a:t>
            </a:r>
          </a:p>
          <a:p>
            <a:endParaRPr lang="en-US" sz="2400" dirty="0" smtClean="0"/>
          </a:p>
          <a:p>
            <a:r>
              <a:rPr lang="en-US" sz="2400" dirty="0" smtClean="0"/>
              <a:t>https</a:t>
            </a:r>
            <a:r>
              <a:rPr lang="en-US" sz="2400" dirty="0"/>
              <a:t>://github.com/EmmaVJones/NCTC_Processing-Benthic-Macroinvertebrate-Data-in-R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6019800"/>
            <a:ext cx="4800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16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65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 1: Benthic Stressor Analysis Tool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4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58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HardDriveBackup\NMC\NWQMC_2019\Talk\allProb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85825"/>
            <a:ext cx="7620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3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914401" y="5029200"/>
            <a:ext cx="7467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dirty="0" smtClean="0"/>
              <a:t>Monitoring statewide 2001 - present</a:t>
            </a:r>
          </a:p>
          <a:p>
            <a:pPr lvl="1" algn="ctr"/>
            <a:r>
              <a:rPr lang="en-US" dirty="0" smtClean="0"/>
              <a:t>~ 60 </a:t>
            </a:r>
            <a:r>
              <a:rPr lang="en-US" dirty="0" err="1" smtClean="0"/>
              <a:t>ProbMon</a:t>
            </a:r>
            <a:r>
              <a:rPr lang="en-US" dirty="0" smtClean="0"/>
              <a:t> Sites / Year</a:t>
            </a:r>
          </a:p>
          <a:p>
            <a:pPr lvl="1" algn="ctr"/>
            <a:endParaRPr lang="en-US" dirty="0"/>
          </a:p>
          <a:p>
            <a:pPr lvl="1" algn="ctr"/>
            <a:r>
              <a:rPr lang="en-US" dirty="0"/>
              <a:t>735 </a:t>
            </a:r>
            <a:r>
              <a:rPr lang="en-US" dirty="0" smtClean="0"/>
              <a:t>paired </a:t>
            </a:r>
            <a:r>
              <a:rPr lang="en-US" dirty="0"/>
              <a:t>benthic and </a:t>
            </a:r>
            <a:r>
              <a:rPr lang="en-US" dirty="0" smtClean="0"/>
              <a:t>water chemistry/habitat </a:t>
            </a:r>
            <a:r>
              <a:rPr lang="en-US" dirty="0"/>
              <a:t>data </a:t>
            </a:r>
            <a:r>
              <a:rPr lang="en-US" dirty="0" smtClean="0"/>
              <a:t>points</a:t>
            </a:r>
          </a:p>
          <a:p>
            <a:pPr lvl="1" algn="ctr"/>
            <a:r>
              <a:rPr lang="en-US" dirty="0" smtClean="0"/>
              <a:t>(2001 – 2016)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5767864"/>
            <a:ext cx="6096000" cy="7386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Freshwater Probabilistic Monitoring in Virginia 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428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HardDriveBackup\R\IR_2018\ProbMonReport\basin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71900"/>
            <a:ext cx="6781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19700" y="4572000"/>
            <a:ext cx="17145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5" descr="C:\HardDriveBackup\NMC\NWQMC_2019\Talk\streamOrder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2" y="4045320"/>
            <a:ext cx="2931108" cy="281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4438650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Major Basin</a:t>
            </a: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15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Scale</a:t>
            </a:r>
            <a:endParaRPr lang="en-US" dirty="0"/>
          </a:p>
        </p:txBody>
      </p:sp>
      <p:pic>
        <p:nvPicPr>
          <p:cNvPr id="4" name="Picture 2" descr="C:\HardDriveBackup\R\IR_2018\ProbMonReport\ecoregions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33500"/>
            <a:ext cx="6781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58200" y="2095500"/>
            <a:ext cx="21336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6236" r="2870" b="3958"/>
          <a:stretch/>
        </p:blipFill>
        <p:spPr>
          <a:xfrm>
            <a:off x="413391" y="914400"/>
            <a:ext cx="4692009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133171" y="15240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598" y="1457980"/>
            <a:ext cx="163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Statewide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1296" y="4054535"/>
            <a:ext cx="2157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 Order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34013" y="866626"/>
            <a:ext cx="24644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 EPA Level III </a:t>
            </a:r>
          </a:p>
          <a:p>
            <a:pPr algn="ctr"/>
            <a:r>
              <a:rPr lang="en-US" sz="2800" dirty="0" smtClean="0"/>
              <a:t>Ecoregion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03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HardDriveBackup\NMC\NWQMC_2019\Talk\benthicImpairment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62000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15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Stressor Analysis in Virginia </a:t>
            </a:r>
            <a:endParaRPr lang="en-US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4468091"/>
            <a:ext cx="8077200" cy="17803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Virginia’s Prioritization effort includes 204 benthic macroinvertebrate community impaired segments (assessment units with benthic cause)</a:t>
            </a:r>
          </a:p>
          <a:p>
            <a:pPr lvl="1"/>
            <a:r>
              <a:rPr lang="en-US" sz="1800" dirty="0" smtClean="0"/>
              <a:t>Identified as either “TMDL” or “TMDL alternative”</a:t>
            </a:r>
          </a:p>
          <a:p>
            <a:pPr lvl="1"/>
            <a:r>
              <a:rPr lang="en-US" sz="1800" b="1" dirty="0" smtClean="0"/>
              <a:t>Commitment to EPA for completion: 2016-2022</a:t>
            </a:r>
          </a:p>
          <a:p>
            <a:r>
              <a:rPr lang="en-US" sz="1800" dirty="0" smtClean="0"/>
              <a:t>Stressor analyses need to be developed internally or by a contractor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6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ontent Placeholder 3"/>
          <p:cNvSpPr txBox="1">
            <a:spLocks/>
          </p:cNvSpPr>
          <p:nvPr/>
        </p:nvSpPr>
        <p:spPr>
          <a:xfrm>
            <a:off x="4648200" y="1696720"/>
            <a:ext cx="4038600" cy="414528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Identifies the cause of the benthic macroinvertebrate community shift</a:t>
            </a:r>
          </a:p>
          <a:p>
            <a:r>
              <a:rPr lang="en-US" dirty="0" smtClean="0"/>
              <a:t>Weight-of-evidence approach</a:t>
            </a:r>
          </a:p>
          <a:p>
            <a:r>
              <a:rPr lang="en-US" dirty="0" smtClean="0"/>
              <a:t>Relies on all available data </a:t>
            </a:r>
          </a:p>
          <a:p>
            <a:r>
              <a:rPr lang="en-US" dirty="0" smtClean="0"/>
              <a:t>Parameters classified as…</a:t>
            </a:r>
          </a:p>
          <a:p>
            <a:pPr lvl="1"/>
            <a:r>
              <a:rPr lang="en-US" dirty="0" smtClean="0"/>
              <a:t>Non-stressor</a:t>
            </a:r>
          </a:p>
          <a:p>
            <a:pPr lvl="1"/>
            <a:r>
              <a:rPr lang="en-US" dirty="0" smtClean="0"/>
              <a:t>Possible stressor</a:t>
            </a:r>
          </a:p>
          <a:p>
            <a:pPr lvl="1"/>
            <a:r>
              <a:rPr lang="en-US" dirty="0" smtClean="0"/>
              <a:t>Most probable stressor</a:t>
            </a:r>
          </a:p>
          <a:p>
            <a:r>
              <a:rPr lang="en-US" dirty="0" smtClean="0"/>
              <a:t>Multiple stressors may be identified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Stressor Analysis in Virginia</a:t>
            </a:r>
            <a:br>
              <a:rPr lang="en-US" smtClean="0"/>
            </a:br>
            <a:r>
              <a:rPr lang="en-US" sz="3600" smtClean="0"/>
              <a:t>(continued)</a:t>
            </a:r>
            <a:endParaRPr lang="en-US" sz="3600" dirty="0"/>
          </a:p>
        </p:txBody>
      </p:sp>
      <p:pic>
        <p:nvPicPr>
          <p:cNvPr id="3075" name="Picture 3" descr="C:\HardDriveBackup\NMC\NWQMC_2019\Talk\stressorDo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30" y="1596707"/>
            <a:ext cx="3570335" cy="449929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33400" y="1066800"/>
            <a:ext cx="5728505" cy="5658109"/>
            <a:chOff x="-5257801" y="1723766"/>
            <a:chExt cx="5728505" cy="5658109"/>
          </a:xfrm>
        </p:grpSpPr>
        <p:pic>
          <p:nvPicPr>
            <p:cNvPr id="4098" name="Picture 2" descr="C:\HardDriveBackup\NMC\NWQMC_2019\Talk\relativeRisk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244296" y="1905000"/>
              <a:ext cx="5715000" cy="5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-5257801" y="1723766"/>
              <a:ext cx="5715001" cy="4457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6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Developing Stressor Thresholds: Statistical Approach</a:t>
            </a:r>
            <a:endParaRPr lang="en-US" dirty="0"/>
          </a:p>
        </p:txBody>
      </p:sp>
      <p:pic>
        <p:nvPicPr>
          <p:cNvPr id="9" name="Content Placeholder 3" descr="TN.jpe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1371600"/>
            <a:ext cx="4695429" cy="37563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63822" y="1535668"/>
            <a:ext cx="209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Quantile Regression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94168" y="1991158"/>
            <a:ext cx="4356100" cy="3630083"/>
            <a:chOff x="4940300" y="1880288"/>
            <a:chExt cx="4356100" cy="3630083"/>
          </a:xfrm>
        </p:grpSpPr>
        <p:pic>
          <p:nvPicPr>
            <p:cNvPr id="8" name="Content Placeholder 3" descr="TNcondprob.jpeg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0300" y="1880288"/>
              <a:ext cx="4356100" cy="363008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477000" y="1931432"/>
              <a:ext cx="1714500" cy="3356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99232" y="1992868"/>
            <a:ext cx="23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Conditional Probability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54485" y="5155224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Relative Risk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17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55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Developing Stressor Thresholds</a:t>
            </a:r>
            <a:endParaRPr lang="en-US" dirty="0"/>
          </a:p>
        </p:txBody>
      </p:sp>
      <p:sp>
        <p:nvSpPr>
          <p:cNvPr id="3" name="Content Placeholder 7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Probabilistic Data used to define parameter thresholds: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9234" y="3057345"/>
            <a:ext cx="7628966" cy="2624227"/>
            <a:chOff x="829234" y="3057345"/>
            <a:chExt cx="7628966" cy="2624227"/>
          </a:xfrm>
        </p:grpSpPr>
        <p:grpSp>
          <p:nvGrpSpPr>
            <p:cNvPr id="17" name="Group 16"/>
            <p:cNvGrpSpPr/>
            <p:nvPr/>
          </p:nvGrpSpPr>
          <p:grpSpPr>
            <a:xfrm>
              <a:off x="829234" y="3057345"/>
              <a:ext cx="7628966" cy="2581455"/>
              <a:chOff x="829234" y="2743200"/>
              <a:chExt cx="7628966" cy="258145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29234" y="4825425"/>
                <a:ext cx="7628965" cy="499230"/>
              </a:xfrm>
              <a:prstGeom prst="rect">
                <a:avLst/>
              </a:prstGeom>
              <a:solidFill>
                <a:srgbClr val="0072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8202" y="4343400"/>
                <a:ext cx="7619996" cy="499230"/>
              </a:xfrm>
              <a:prstGeom prst="rect">
                <a:avLst/>
              </a:prstGeom>
              <a:solidFill>
                <a:srgbClr val="009E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8202" y="3872831"/>
                <a:ext cx="7619996" cy="499230"/>
              </a:xfrm>
              <a:prstGeom prst="rect">
                <a:avLst/>
              </a:prstGeom>
              <a:solidFill>
                <a:srgbClr val="F0E4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8202" y="3377695"/>
                <a:ext cx="7619998" cy="499230"/>
              </a:xfrm>
              <a:prstGeom prst="rect">
                <a:avLst/>
              </a:prstGeom>
              <a:solidFill>
                <a:srgbClr val="EC20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8200" y="2819400"/>
                <a:ext cx="7619998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19200" y="2743200"/>
                <a:ext cx="688630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dirty="0" smtClean="0"/>
                  <a:t>Probability of Stress to Aquatic Life</a:t>
                </a:r>
                <a:endParaRPr lang="en-US" sz="36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886200" y="3649067"/>
              <a:ext cx="1775012" cy="2032505"/>
              <a:chOff x="3886200" y="3649067"/>
              <a:chExt cx="1775012" cy="203250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901440" y="3649067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High</a:t>
                </a:r>
                <a:endParaRPr lang="en-US" sz="32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86200" y="4156203"/>
                <a:ext cx="17750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Medium</a:t>
                </a:r>
                <a:endParaRPr lang="en-US" sz="32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86200" y="4648200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Low</a:t>
                </a:r>
                <a:endParaRPr lang="en-US" sz="32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86200" y="5096797"/>
                <a:ext cx="1219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None</a:t>
                </a:r>
                <a:endParaRPr lang="en-US" sz="3200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52400" y="152400"/>
            <a:ext cx="8839200" cy="6527091"/>
            <a:chOff x="152400" y="152400"/>
            <a:chExt cx="8839200" cy="6527091"/>
          </a:xfrm>
        </p:grpSpPr>
        <p:pic>
          <p:nvPicPr>
            <p:cNvPr id="21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1524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HardDriveBackup\NMC\NWQMC_2019\Talk\DEQsqua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426200"/>
              <a:ext cx="1219200" cy="25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58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726</Words>
  <Application>Microsoft Office PowerPoint</Application>
  <PresentationFormat>On-screen Show (4:3)</PresentationFormat>
  <Paragraphs>203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Times New Roman</vt:lpstr>
      <vt:lpstr>Calibri</vt:lpstr>
      <vt:lpstr>Office Theme</vt:lpstr>
      <vt:lpstr>Processing Benthic Macroinvertebrate Data in R</vt:lpstr>
      <vt:lpstr>Expectation Setting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 Benefits</vt:lpstr>
      <vt:lpstr>PowerPoint Presentation</vt:lpstr>
      <vt:lpstr>Tool Benefits</vt:lpstr>
      <vt:lpstr>Tool Uses (so far)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Information</vt:lpstr>
    </vt:vector>
  </TitlesOfParts>
  <Company>Virginia IT Infrastructure Partnership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Probabilistic Monitoring Data to the Next Level: Evaluating Stressor Risk in Aquatic Life Use Total Maximum Daily Loads</dc:title>
  <dc:creator>wmu43954</dc:creator>
  <cp:lastModifiedBy>Jones, Emma (DEQ)</cp:lastModifiedBy>
  <cp:revision>167</cp:revision>
  <dcterms:created xsi:type="dcterms:W3CDTF">2019-03-08T07:54:17Z</dcterms:created>
  <dcterms:modified xsi:type="dcterms:W3CDTF">2019-05-16T19:09:25Z</dcterms:modified>
</cp:coreProperties>
</file>