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6" r:id="rId1"/>
  </p:sldMasterIdLst>
  <p:notesMasterIdLst>
    <p:notesMasterId r:id="rId28"/>
  </p:notesMasterIdLst>
  <p:sldIdLst>
    <p:sldId id="256" r:id="rId2"/>
    <p:sldId id="295" r:id="rId3"/>
    <p:sldId id="296" r:id="rId4"/>
    <p:sldId id="280" r:id="rId5"/>
    <p:sldId id="263" r:id="rId6"/>
    <p:sldId id="259" r:id="rId7"/>
    <p:sldId id="260" r:id="rId8"/>
    <p:sldId id="267" r:id="rId9"/>
    <p:sldId id="262" r:id="rId10"/>
    <p:sldId id="265" r:id="rId11"/>
    <p:sldId id="282" r:id="rId12"/>
    <p:sldId id="278" r:id="rId13"/>
    <p:sldId id="285" r:id="rId14"/>
    <p:sldId id="261" r:id="rId15"/>
    <p:sldId id="284" r:id="rId16"/>
    <p:sldId id="279" r:id="rId17"/>
    <p:sldId id="266" r:id="rId18"/>
    <p:sldId id="273" r:id="rId19"/>
    <p:sldId id="299" r:id="rId20"/>
    <p:sldId id="300" r:id="rId21"/>
    <p:sldId id="303" r:id="rId22"/>
    <p:sldId id="304" r:id="rId23"/>
    <p:sldId id="301" r:id="rId24"/>
    <p:sldId id="302" r:id="rId25"/>
    <p:sldId id="305" r:id="rId26"/>
    <p:sldId id="297"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2"/>
    <a:srgbClr val="EC2020"/>
    <a:srgbClr val="B22222"/>
    <a:srgbClr val="F0E442"/>
    <a:srgbClr val="009E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78863" autoAdjust="0"/>
  </p:normalViewPr>
  <p:slideViewPr>
    <p:cSldViewPr>
      <p:cViewPr>
        <p:scale>
          <a:sx n="71" d="100"/>
          <a:sy n="71" d="100"/>
        </p:scale>
        <p:origin x="-2358" y="-43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4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8139C-E207-4D42-9941-54530AED396D}" type="datetimeFigureOut">
              <a:rPr lang="en-US" smtClean="0"/>
              <a:t>5/16/2019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2FF8F-04FD-4F09-B5D8-3DFBDF46CD6B}" type="slidenum">
              <a:rPr lang="en-US" smtClean="0"/>
              <a:t>‹#›</a:t>
            </a:fld>
            <a:endParaRPr lang="en-US"/>
          </a:p>
        </p:txBody>
      </p:sp>
    </p:spTree>
    <p:extLst>
      <p:ext uri="{BB962C8B-B14F-4D97-AF65-F5344CB8AC3E}">
        <p14:creationId xmlns:p14="http://schemas.microsoft.com/office/powerpoint/2010/main" val="41178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4ds.had.co.nz/r-markdow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2FF8F-04FD-4F09-B5D8-3DFBDF46CD6B}" type="slidenum">
              <a:rPr lang="en-US" smtClean="0"/>
              <a:t>1</a:t>
            </a:fld>
            <a:endParaRPr lang="en-US"/>
          </a:p>
        </p:txBody>
      </p:sp>
    </p:spTree>
    <p:extLst>
      <p:ext uri="{BB962C8B-B14F-4D97-AF65-F5344CB8AC3E}">
        <p14:creationId xmlns:p14="http://schemas.microsoft.com/office/powerpoint/2010/main" val="370554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published </a:t>
            </a:r>
            <a:r>
              <a:rPr lang="en-US" baseline="0" dirty="0" smtClean="0"/>
              <a:t>analyses for 13 parameters</a:t>
            </a:r>
          </a:p>
          <a:p>
            <a:endParaRPr lang="en-US" baseline="0" dirty="0" smtClean="0"/>
          </a:p>
          <a:p>
            <a:r>
              <a:rPr lang="en-US" baseline="0" dirty="0" smtClean="0"/>
              <a:t>*NOTE*  these are not Water Quality Standards. Thresholds are based on biological response apparent in our dataset and can vary considerably from the established WQS</a:t>
            </a:r>
          </a:p>
          <a:p>
            <a:endParaRPr lang="en-US" baseline="0" dirty="0" smtClean="0"/>
          </a:p>
          <a:p>
            <a:r>
              <a:rPr lang="en-US" sz="1200" b="0" i="0" u="none" strike="noStrike" kern="1200" baseline="0" dirty="0" smtClean="0">
                <a:solidFill>
                  <a:schemeClr val="tx1"/>
                </a:solidFill>
                <a:latin typeface="+mn-lt"/>
                <a:ea typeface="+mn-ea"/>
                <a:cs typeface="+mn-cs"/>
              </a:rPr>
              <a:t>Virginia freshwater DO standard is 4.0 mg/L but we establish 7mg/L as the cutoff where benthic macroinvertebrates most likely to be highly stressed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Why took a lot of work to get through management and have to continually reiterate that these are not WQS</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10</a:t>
            </a:fld>
            <a:endParaRPr lang="en-US"/>
          </a:p>
        </p:txBody>
      </p:sp>
    </p:spTree>
    <p:extLst>
      <p:ext uri="{BB962C8B-B14F-4D97-AF65-F5344CB8AC3E}">
        <p14:creationId xmlns:p14="http://schemas.microsoft.com/office/powerpoint/2010/main" val="204703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are these thresholds actually useful? </a:t>
            </a:r>
          </a:p>
          <a:p>
            <a:r>
              <a:rPr lang="en-US" baseline="0" dirty="0" smtClean="0"/>
              <a:t>Imagine TMDL coordinator trying to sift through a pile of data you’ve collected for benthic TMDL and don’t know bugs</a:t>
            </a:r>
          </a:p>
          <a:p>
            <a:r>
              <a:rPr lang="en-US" baseline="0" dirty="0" smtClean="0"/>
              <a:t>Well above WQS and see some seasonal fluctuations in DO with lowest DO during summer months</a:t>
            </a:r>
          </a:p>
          <a:p>
            <a:r>
              <a:rPr lang="en-US" baseline="0" dirty="0" smtClean="0"/>
              <a:t>Doesn’t look alarming until consider probably collected middle of the day, some of highest DO’s this section of stream experiences, okay maybe something going on here</a:t>
            </a:r>
          </a:p>
          <a:p>
            <a:endParaRPr lang="en-US" baseline="0" dirty="0" smtClean="0"/>
          </a:p>
          <a:p>
            <a:r>
              <a:rPr lang="en-US" baseline="0" dirty="0" smtClean="0"/>
              <a:t>Instead, when we apply the parameter thresholds to each dataset can bring it to life and help see the data from the bug perspective, and impart understanding much faster</a:t>
            </a:r>
          </a:p>
          <a:p>
            <a:endParaRPr lang="en-US" baseline="0" dirty="0" smtClean="0"/>
          </a:p>
          <a:p>
            <a:r>
              <a:rPr lang="en-US" baseline="0" dirty="0" smtClean="0"/>
              <a:t>Translates to faster sifting through parameters and faster identification of potential issues vs non issues</a:t>
            </a:r>
          </a:p>
        </p:txBody>
      </p:sp>
      <p:sp>
        <p:nvSpPr>
          <p:cNvPr id="4" name="Slide Number Placeholder 3"/>
          <p:cNvSpPr>
            <a:spLocks noGrp="1"/>
          </p:cNvSpPr>
          <p:nvPr>
            <p:ph type="sldNum" sz="quarter" idx="10"/>
          </p:nvPr>
        </p:nvSpPr>
        <p:spPr/>
        <p:txBody>
          <a:bodyPr/>
          <a:lstStyle/>
          <a:p>
            <a:fld id="{4A92FF8F-04FD-4F09-B5D8-3DFBDF46CD6B}" type="slidenum">
              <a:rPr lang="en-US" smtClean="0"/>
              <a:t>11</a:t>
            </a:fld>
            <a:endParaRPr lang="en-US"/>
          </a:p>
        </p:txBody>
      </p:sp>
    </p:spTree>
    <p:extLst>
      <p:ext uri="{BB962C8B-B14F-4D97-AF65-F5344CB8AC3E}">
        <p14:creationId xmlns:p14="http://schemas.microsoft.com/office/powerpoint/2010/main" val="60498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distribute this</a:t>
            </a:r>
            <a:r>
              <a:rPr lang="en-US" baseline="0" dirty="0" smtClean="0"/>
              <a:t> wealth of information quickly we built Shiny application (R based interactive web application) that allows app users to access the same data analysis and visualization capabilities that have previously only been available people well versed in R programming</a:t>
            </a:r>
          </a:p>
          <a:p>
            <a:endParaRPr lang="en-US" baseline="0" dirty="0" smtClean="0"/>
          </a:p>
          <a:p>
            <a:r>
              <a:rPr lang="en-US" baseline="0" dirty="0" smtClean="0"/>
              <a:t>App allows users to upload their data to quickly cross reference it with parameter thresholds and drill into where their data fall statewide, and by that specific basin, ecoregion, and stream order</a:t>
            </a:r>
          </a:p>
          <a:p>
            <a:endParaRPr lang="en-US" baseline="0" dirty="0" smtClean="0"/>
          </a:p>
          <a:p>
            <a:r>
              <a:rPr lang="en-US" baseline="0" dirty="0" smtClean="0"/>
              <a:t>Our second iteration of app also generates about half a draft report pre written for users to further streamline and expedite the analysis and reporting process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12</a:t>
            </a:fld>
            <a:endParaRPr lang="en-US"/>
          </a:p>
        </p:txBody>
      </p:sp>
    </p:spTree>
    <p:extLst>
      <p:ext uri="{BB962C8B-B14F-4D97-AF65-F5344CB8AC3E}">
        <p14:creationId xmlns:p14="http://schemas.microsoft.com/office/powerpoint/2010/main" val="2800566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p>
          <a:p>
            <a:endParaRPr lang="en-US" dirty="0" smtClean="0"/>
          </a:p>
          <a:p>
            <a:r>
              <a:rPr lang="en-US" dirty="0" smtClean="0"/>
              <a:t>Standardize thresholds statewide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R so </a:t>
            </a:r>
            <a:r>
              <a:rPr lang="en-US" dirty="0" smtClean="0"/>
              <a:t>easy to update tool as</a:t>
            </a:r>
            <a:r>
              <a:rPr lang="en-US" baseline="0" dirty="0" smtClean="0"/>
              <a:t> our </a:t>
            </a:r>
            <a:r>
              <a:rPr lang="en-US" baseline="0" dirty="0" err="1" smtClean="0"/>
              <a:t>prob</a:t>
            </a:r>
            <a:r>
              <a:rPr lang="en-US" baseline="0" dirty="0" smtClean="0"/>
              <a:t> dataset grows – next slide</a:t>
            </a:r>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13</a:t>
            </a:fld>
            <a:endParaRPr lang="en-US"/>
          </a:p>
        </p:txBody>
      </p:sp>
    </p:spTree>
    <p:extLst>
      <p:ext uri="{BB962C8B-B14F-4D97-AF65-F5344CB8AC3E}">
        <p14:creationId xmlns:p14="http://schemas.microsoft.com/office/powerpoint/2010/main" val="280056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published</a:t>
            </a:r>
            <a:r>
              <a:rPr lang="en-US" baseline="0" dirty="0" smtClean="0"/>
              <a:t> on 474 data points</a:t>
            </a:r>
          </a:p>
          <a:p>
            <a:endParaRPr lang="en-US" baseline="0" dirty="0" smtClean="0"/>
          </a:p>
          <a:p>
            <a:r>
              <a:rPr lang="en-US" baseline="0" dirty="0" smtClean="0"/>
              <a:t>*click*</a:t>
            </a:r>
          </a:p>
          <a:p>
            <a:endParaRPr lang="en-US" baseline="0" dirty="0" smtClean="0"/>
          </a:p>
          <a:p>
            <a:r>
              <a:rPr lang="en-US" baseline="0" dirty="0" smtClean="0"/>
              <a:t>Currently at 735 and counting</a:t>
            </a:r>
          </a:p>
          <a:p>
            <a:endParaRPr lang="en-US" baseline="0" dirty="0" smtClean="0"/>
          </a:p>
          <a:p>
            <a:r>
              <a:rPr lang="en-US" baseline="0" dirty="0" smtClean="0"/>
              <a:t>About every two years we push a few hundred more sites into the app to further tighten our confidence intervals on analyses</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14</a:t>
            </a:fld>
            <a:endParaRPr lang="en-US"/>
          </a:p>
        </p:txBody>
      </p:sp>
    </p:spTree>
    <p:extLst>
      <p:ext uri="{BB962C8B-B14F-4D97-AF65-F5344CB8AC3E}">
        <p14:creationId xmlns:p14="http://schemas.microsoft.com/office/powerpoint/2010/main" val="282721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Standardize reports:</a:t>
            </a:r>
          </a:p>
          <a:p>
            <a:r>
              <a:rPr lang="en-US" dirty="0" smtClean="0"/>
              <a:t>By</a:t>
            </a:r>
            <a:r>
              <a:rPr lang="en-US" baseline="0" dirty="0" smtClean="0"/>
              <a:t> s</a:t>
            </a:r>
            <a:r>
              <a:rPr lang="en-US" dirty="0" smtClean="0"/>
              <a:t>tandardizing reports with </a:t>
            </a:r>
            <a:r>
              <a:rPr lang="en-US" dirty="0" err="1" smtClean="0"/>
              <a:t>Rmarkdown</a:t>
            </a:r>
            <a:r>
              <a:rPr lang="en-US" dirty="0" smtClean="0"/>
              <a:t>,</a:t>
            </a:r>
            <a:r>
              <a:rPr lang="en-US" baseline="0" dirty="0" smtClean="0"/>
              <a:t> all graphics, style, and formatting of reports similar</a:t>
            </a:r>
          </a:p>
          <a:p>
            <a:endParaRPr lang="en-US" baseline="0" dirty="0" smtClean="0"/>
          </a:p>
          <a:p>
            <a:r>
              <a:rPr lang="en-US" baseline="0" dirty="0" smtClean="0"/>
              <a:t>Faster for TMDL coordinators to get the data analyzed and get the report out the door </a:t>
            </a:r>
          </a:p>
          <a:p>
            <a:r>
              <a:rPr lang="en-US" baseline="0" dirty="0" smtClean="0"/>
              <a:t>Allows reviewers to have better understanding of what to expect in reports</a:t>
            </a:r>
          </a:p>
          <a:p>
            <a:endParaRPr lang="en-US" baseline="0" dirty="0" smtClean="0"/>
          </a:p>
          <a:p>
            <a:r>
              <a:rPr lang="en-US" baseline="0" dirty="0" smtClean="0"/>
              <a:t>Cost Savings:</a:t>
            </a:r>
          </a:p>
          <a:p>
            <a:r>
              <a:rPr lang="en-US" baseline="0" dirty="0" smtClean="0"/>
              <a:t>By giving the data to the people that need it we can complete more internal Benthic stressor analyses- save money on contracting out projects and when contractors are involved it allows TMDL staff to double check and understand data, further expediting larger projects</a:t>
            </a:r>
          </a:p>
          <a:p>
            <a:endParaRPr lang="en-US" baseline="0" dirty="0" smtClean="0"/>
          </a:p>
          <a:p>
            <a:endParaRPr lang="en-US" baseline="0" dirty="0" smtClean="0"/>
          </a:p>
          <a:p>
            <a:r>
              <a:rPr lang="en-US" baseline="0" dirty="0" smtClean="0"/>
              <a:t>Unanticipated:</a:t>
            </a:r>
          </a:p>
          <a:p>
            <a:r>
              <a:rPr lang="en-US" baseline="0" dirty="0" smtClean="0"/>
              <a:t>Didn’t expect people to find so many uses for the tool. A hit with biologists and TMDL management for quickly generating nesting rationales</a:t>
            </a:r>
          </a:p>
          <a:p>
            <a:endParaRPr lang="en-US" baseline="0" dirty="0" smtClean="0"/>
          </a:p>
          <a:p>
            <a:r>
              <a:rPr lang="en-US" baseline="0" dirty="0" smtClean="0"/>
              <a:t>Gateway app- first big app we rolled out from </a:t>
            </a:r>
            <a:r>
              <a:rPr lang="en-US" baseline="0" dirty="0" err="1" smtClean="0"/>
              <a:t>ProbMon</a:t>
            </a:r>
            <a:r>
              <a:rPr lang="en-US" baseline="0" dirty="0" smtClean="0"/>
              <a:t> group and inspired the tools mentioned previously for the Permit group as well as using Shiny apps for Pollution response, Water quality assessment,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15</a:t>
            </a:fld>
            <a:endParaRPr lang="en-US"/>
          </a:p>
        </p:txBody>
      </p:sp>
    </p:spTree>
    <p:extLst>
      <p:ext uri="{BB962C8B-B14F-4D97-AF65-F5344CB8AC3E}">
        <p14:creationId xmlns:p14="http://schemas.microsoft.com/office/powerpoint/2010/main" val="309442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a:t>
            </a:r>
            <a:r>
              <a:rPr lang="en-US" baseline="0" dirty="0" smtClean="0"/>
              <a:t> stressor reports and previously mentioned landowner reports</a:t>
            </a:r>
          </a:p>
          <a:p>
            <a:endParaRPr lang="en-US" baseline="0" dirty="0" smtClean="0"/>
          </a:p>
          <a:p>
            <a:r>
              <a:rPr lang="en-US" baseline="0" dirty="0" smtClean="0"/>
              <a:t>Use threshold in Assessment application for additional contexts for assessors </a:t>
            </a:r>
          </a:p>
          <a:p>
            <a:endParaRPr lang="en-US" baseline="0" dirty="0" smtClean="0"/>
          </a:p>
          <a:p>
            <a:r>
              <a:rPr lang="en-US" baseline="0" dirty="0" smtClean="0"/>
              <a:t>Bring it full circle back to some of the other projects mentioned at beginning:</a:t>
            </a:r>
          </a:p>
          <a:p>
            <a:r>
              <a:rPr lang="en-US" baseline="0" dirty="0" smtClean="0"/>
              <a:t>Original Dissolved metals assessment gave birth to the whole background metals application for the permit group</a:t>
            </a:r>
          </a:p>
          <a:p>
            <a:endParaRPr lang="en-US" baseline="0" dirty="0" smtClean="0"/>
          </a:p>
          <a:p>
            <a:r>
              <a:rPr lang="en-US" baseline="0" dirty="0" smtClean="0"/>
              <a:t>Thresholds were useful throughout BCG projects and statewide tolerance attribution activity </a:t>
            </a:r>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16</a:t>
            </a:fld>
            <a:endParaRPr lang="en-US"/>
          </a:p>
        </p:txBody>
      </p:sp>
    </p:spTree>
    <p:extLst>
      <p:ext uri="{BB962C8B-B14F-4D97-AF65-F5344CB8AC3E}">
        <p14:creationId xmlns:p14="http://schemas.microsoft.com/office/powerpoint/2010/main" val="220483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Deer Branch Example Dataset into app</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17</a:t>
            </a:fld>
            <a:endParaRPr lang="en-US"/>
          </a:p>
        </p:txBody>
      </p:sp>
    </p:spTree>
    <p:extLst>
      <p:ext uri="{BB962C8B-B14F-4D97-AF65-F5344CB8AC3E}">
        <p14:creationId xmlns:p14="http://schemas.microsoft.com/office/powerpoint/2010/main" val="131736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19</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 Markdown files are designed to be used in three ways:</a:t>
            </a:r>
          </a:p>
          <a:p>
            <a:r>
              <a:rPr lang="en-US" sz="1200" b="0" i="0" kern="1200" dirty="0" smtClean="0">
                <a:solidFill>
                  <a:schemeClr val="tx1"/>
                </a:solidFill>
                <a:effectLst/>
                <a:latin typeface="+mn-lt"/>
                <a:ea typeface="+mn-ea"/>
                <a:cs typeface="+mn-cs"/>
              </a:rPr>
              <a:t>For communicating to decision makers, who want to focus on the conclusions, not the code behind the analysis.</a:t>
            </a:r>
          </a:p>
          <a:p>
            <a:r>
              <a:rPr lang="en-US" sz="1200" b="0" i="0" kern="1200" dirty="0" smtClean="0">
                <a:solidFill>
                  <a:schemeClr val="tx1"/>
                </a:solidFill>
                <a:effectLst/>
                <a:latin typeface="+mn-lt"/>
                <a:ea typeface="+mn-ea"/>
                <a:cs typeface="+mn-cs"/>
              </a:rPr>
              <a:t>For collaborating with other data scientists (including future you!), who are interested in both your conclusions, and how you reached them ( i.e. the code).</a:t>
            </a:r>
          </a:p>
          <a:p>
            <a:r>
              <a:rPr lang="en-US" sz="1200" b="0" i="0" kern="1200" dirty="0" smtClean="0">
                <a:solidFill>
                  <a:schemeClr val="tx1"/>
                </a:solidFill>
                <a:effectLst/>
                <a:latin typeface="+mn-lt"/>
                <a:ea typeface="+mn-ea"/>
                <a:cs typeface="+mn-cs"/>
              </a:rPr>
              <a:t>As an environment in which to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 data science, as a modern day lab notebook where you can capture not only what you did, but also what you were thinking.</a:t>
            </a:r>
          </a:p>
          <a:p>
            <a:endParaRPr lang="en-US" dirty="0" smtClean="0"/>
          </a:p>
          <a:p>
            <a:r>
              <a:rPr lang="en-US" dirty="0" smtClean="0">
                <a:hlinkClick r:id="rId3"/>
              </a:rPr>
              <a:t>https://r4ds.had.co.nz/r-markdown.html</a:t>
            </a:r>
            <a:endParaRPr lang="en-US" dirty="0" smtClean="0"/>
          </a:p>
          <a:p>
            <a:endParaRPr lang="en-US" dirty="0" smtClean="0"/>
          </a:p>
          <a:p>
            <a:endParaRPr lang="en-US" dirty="0" smtClean="0"/>
          </a:p>
          <a:p>
            <a:r>
              <a:rPr lang="en-US" dirty="0" smtClean="0"/>
              <a:t>Build your .</a:t>
            </a:r>
            <a:r>
              <a:rPr lang="en-US" dirty="0" err="1" smtClean="0"/>
              <a:t>Rmd</a:t>
            </a:r>
            <a:r>
              <a:rPr lang="en-US" dirty="0" smtClean="0"/>
              <a:t>, render sends report</a:t>
            </a:r>
            <a:r>
              <a:rPr lang="en-US" baseline="0" dirty="0" smtClean="0"/>
              <a:t> to </a:t>
            </a:r>
            <a:r>
              <a:rPr lang="en-US" baseline="0" dirty="0" err="1" smtClean="0"/>
              <a:t>knitr</a:t>
            </a:r>
            <a:r>
              <a:rPr lang="en-US" baseline="0" dirty="0" smtClean="0"/>
              <a:t> engine and creates new markdown document (plain text version), then </a:t>
            </a:r>
            <a:r>
              <a:rPr lang="en-US" baseline="0" dirty="0" err="1" smtClean="0"/>
              <a:t>pandoc</a:t>
            </a:r>
            <a:r>
              <a:rPr lang="en-US" baseline="0" dirty="0" smtClean="0"/>
              <a:t> makes it pretty </a:t>
            </a:r>
          </a:p>
          <a:p>
            <a:r>
              <a:rPr lang="en-US" baseline="0" dirty="0" err="1" smtClean="0"/>
              <a:t>Rmardown</a:t>
            </a:r>
            <a:r>
              <a:rPr lang="en-US" baseline="0" dirty="0" smtClean="0"/>
              <a:t> combines all these steps into a single package and makes it super easy to use</a:t>
            </a:r>
            <a:endParaRPr lang="en-US" dirty="0" smtClean="0"/>
          </a:p>
          <a:p>
            <a:endParaRPr lang="en-US" dirty="0" smtClean="0"/>
          </a:p>
          <a:p>
            <a:endParaRPr lang="en-US" dirty="0" smtClean="0"/>
          </a:p>
          <a:p>
            <a:r>
              <a:rPr lang="en-US" dirty="0" smtClean="0"/>
              <a:t>Fire</a:t>
            </a:r>
            <a:r>
              <a:rPr lang="en-US" baseline="0" dirty="0" smtClean="0"/>
              <a:t> up new project</a:t>
            </a:r>
          </a:p>
          <a:p>
            <a:endParaRPr lang="en-US" baseline="0" dirty="0" smtClean="0"/>
          </a:p>
          <a:p>
            <a:r>
              <a:rPr lang="en-US" baseline="0" dirty="0" smtClean="0"/>
              <a:t>Talk through:</a:t>
            </a:r>
          </a:p>
          <a:p>
            <a:r>
              <a:rPr lang="en-US" baseline="0" dirty="0" smtClean="0"/>
              <a:t>Making new report on their own (File -&gt; New File -&gt; </a:t>
            </a:r>
            <a:r>
              <a:rPr lang="en-US" baseline="0" dirty="0" err="1" smtClean="0"/>
              <a:t>Rmarkdown</a:t>
            </a:r>
            <a:r>
              <a:rPr lang="en-US" baseline="0" dirty="0" smtClean="0"/>
              <a:t>)</a:t>
            </a:r>
          </a:p>
          <a:p>
            <a:r>
              <a:rPr lang="en-US" baseline="0" dirty="0" smtClean="0"/>
              <a:t>Types of output, implications</a:t>
            </a:r>
          </a:p>
          <a:p>
            <a:endParaRPr lang="en-US" baseline="0" dirty="0" smtClean="0"/>
          </a:p>
          <a:p>
            <a:r>
              <a:rPr lang="en-US" baseline="0" dirty="0" smtClean="0"/>
              <a:t> chunk</a:t>
            </a:r>
          </a:p>
          <a:p>
            <a:r>
              <a:rPr lang="en-US" baseline="0" dirty="0" smtClean="0"/>
              <a:t>Comment</a:t>
            </a:r>
          </a:p>
          <a:p>
            <a:r>
              <a:rPr lang="en-US" baseline="0" dirty="0" smtClean="0"/>
              <a:t>How to run report</a:t>
            </a:r>
          </a:p>
          <a:p>
            <a:r>
              <a:rPr lang="en-US" baseline="0" dirty="0" smtClean="0"/>
              <a:t>How to test report</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20</a:t>
            </a:fld>
            <a:endParaRPr lang="en-US"/>
          </a:p>
        </p:txBody>
      </p:sp>
    </p:spTree>
    <p:extLst>
      <p:ext uri="{BB962C8B-B14F-4D97-AF65-F5344CB8AC3E}">
        <p14:creationId xmlns:p14="http://schemas.microsoft.com/office/powerpoint/2010/main" val="231997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all get</a:t>
            </a:r>
            <a:r>
              <a:rPr lang="en-US" baseline="0" dirty="0" smtClean="0"/>
              <a:t> on the same page prior to diving in.</a:t>
            </a:r>
          </a:p>
          <a:p>
            <a:endParaRPr lang="en-US" baseline="0" dirty="0" smtClean="0"/>
          </a:p>
          <a:p>
            <a:r>
              <a:rPr lang="en-US" baseline="0" dirty="0" smtClean="0"/>
              <a:t>Overview some of the ways VA is taking advantage of these reproducible workflows to expedite analyses, streamline workflows, standardize end products.</a:t>
            </a:r>
          </a:p>
          <a:p>
            <a:endParaRPr lang="en-US" baseline="0" dirty="0" smtClean="0"/>
          </a:p>
          <a:p>
            <a:r>
              <a:rPr lang="en-US" baseline="0" dirty="0" smtClean="0"/>
              <a:t>Start by showing one of the directions we have taken these ideas of automated analyses and reports: Benthic Stressor analysis process</a:t>
            </a:r>
          </a:p>
          <a:p>
            <a:endParaRPr lang="en-US" baseline="0" dirty="0" smtClean="0"/>
          </a:p>
          <a:p>
            <a:r>
              <a:rPr lang="en-US" baseline="0" dirty="0" smtClean="0"/>
              <a:t>Next: Semi hands on section- Use benthic data to build an automated report in </a:t>
            </a:r>
            <a:r>
              <a:rPr lang="en-US" baseline="0" dirty="0" err="1" smtClean="0"/>
              <a:t>Rmarkdown</a:t>
            </a:r>
            <a:endParaRPr lang="en-US" baseline="0" dirty="0" smtClean="0"/>
          </a:p>
          <a:p>
            <a:endParaRPr lang="en-US" baseline="0" dirty="0" smtClean="0"/>
          </a:p>
          <a:p>
            <a:r>
              <a:rPr lang="en-US" baseline="0" dirty="0" smtClean="0"/>
              <a:t>Last: Discussion of other Virginia uses of these techniques- Landowner reports for Biologists, Biologist Fact Sheets for Assessment Process (shiny), </a:t>
            </a:r>
            <a:r>
              <a:rPr lang="en-US" baseline="0" dirty="0" err="1" smtClean="0"/>
              <a:t>ProbMon</a:t>
            </a:r>
            <a:r>
              <a:rPr lang="en-US" baseline="0" dirty="0" smtClean="0"/>
              <a:t> Integrated Report Chapter</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a:t>
            </a:fld>
            <a:endParaRPr lang="en-US"/>
          </a:p>
        </p:txBody>
      </p:sp>
    </p:spTree>
    <p:extLst>
      <p:ext uri="{BB962C8B-B14F-4D97-AF65-F5344CB8AC3E}">
        <p14:creationId xmlns:p14="http://schemas.microsoft.com/office/powerpoint/2010/main" val="7302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uses:</a:t>
            </a:r>
          </a:p>
          <a:p>
            <a:endParaRPr lang="en-US" dirty="0" smtClean="0"/>
          </a:p>
          <a:p>
            <a:r>
              <a:rPr lang="en-US" dirty="0" smtClean="0"/>
              <a:t>Currently Building out benthic report</a:t>
            </a:r>
            <a:r>
              <a:rPr lang="en-US" baseline="0" dirty="0" smtClean="0"/>
              <a:t> further to link in to our benthic database to allow biologists to analyze their data and save their comments for a site with particular reporting cycle</a:t>
            </a:r>
          </a:p>
          <a:p>
            <a:pPr marL="171450" indent="-171450">
              <a:buFontTx/>
              <a:buChar char="-"/>
            </a:pPr>
            <a:r>
              <a:rPr lang="en-US" baseline="0" dirty="0" smtClean="0"/>
              <a:t>This will feed into our riverine assessment applications so assessor will have permanent record (on the fly) of all biologist assessments of benthic communities</a:t>
            </a:r>
          </a:p>
          <a:p>
            <a:pPr marL="171450" indent="-171450">
              <a:buFontTx/>
              <a:buChar char="-"/>
            </a:pPr>
            <a:r>
              <a:rPr lang="en-US" baseline="0" dirty="0" smtClean="0"/>
              <a:t>Faster assessments of sites by assessors (who are not biologists) and fewer duplicated biologist assessment reports floating around</a:t>
            </a:r>
          </a:p>
          <a:p>
            <a:pPr marL="171450" indent="-171450">
              <a:buFontTx/>
              <a:buChar char="-"/>
            </a:pPr>
            <a:endParaRPr lang="en-US" baseline="0" dirty="0" smtClean="0"/>
          </a:p>
          <a:p>
            <a:pPr marL="0" indent="0">
              <a:buFontTx/>
              <a:buNone/>
            </a:pPr>
            <a:r>
              <a:rPr lang="en-US" baseline="0" dirty="0" smtClean="0"/>
              <a:t>Landowner report for biologists to get out faster at appropriate assessment level for audience</a:t>
            </a:r>
          </a:p>
          <a:p>
            <a:pPr marL="0" indent="0">
              <a:buFontTx/>
              <a:buNone/>
            </a:pPr>
            <a:endParaRPr lang="en-US" baseline="0" dirty="0" smtClean="0"/>
          </a:p>
          <a:p>
            <a:pPr marL="0" indent="0">
              <a:buFontTx/>
              <a:buNone/>
            </a:pPr>
            <a:r>
              <a:rPr lang="en-US" baseline="0" dirty="0" smtClean="0"/>
              <a:t>Landowner report tool NLA (can demo), NRSA 2019</a:t>
            </a:r>
          </a:p>
          <a:p>
            <a:pPr marL="0" indent="0">
              <a:buFontTx/>
              <a:buNone/>
            </a:pPr>
            <a:endParaRPr lang="en-US" baseline="0" dirty="0" smtClean="0"/>
          </a:p>
          <a:p>
            <a:pPr marL="0" indent="0">
              <a:buFontTx/>
              <a:buNone/>
            </a:pPr>
            <a:r>
              <a:rPr lang="en-US" baseline="0" dirty="0" smtClean="0"/>
              <a:t>Pipeline monitoring automated report for data exploration, shiny capabilities</a:t>
            </a:r>
          </a:p>
          <a:p>
            <a:pPr marL="0" indent="0">
              <a:buFontTx/>
              <a:buNone/>
            </a:pPr>
            <a:endParaRPr lang="en-US" baseline="0" dirty="0" smtClean="0"/>
          </a:p>
          <a:p>
            <a:pPr marL="0" indent="0">
              <a:buFontTx/>
              <a:buNone/>
            </a:pPr>
            <a:r>
              <a:rPr lang="en-US" baseline="0" dirty="0" smtClean="0"/>
              <a:t>Chesapeake Bay Watershed Implementation Plan (WIP) Data Dashboard by Steven Hummel</a:t>
            </a:r>
          </a:p>
          <a:p>
            <a:pPr marL="0" indent="0">
              <a:buFontTx/>
              <a:buNone/>
            </a:pPr>
            <a:endParaRPr lang="en-US" baseline="0" dirty="0" smtClean="0"/>
          </a:p>
          <a:p>
            <a:pPr marL="171450" indent="-171450">
              <a:buFontTx/>
              <a:buChar char="-"/>
            </a:pPr>
            <a:endParaRPr lang="en-US" baseline="0"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25</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a:t>
            </a:r>
            <a:r>
              <a:rPr lang="en-US" baseline="0" dirty="0" smtClean="0"/>
              <a:t> split between assessment and </a:t>
            </a:r>
            <a:r>
              <a:rPr lang="en-US" baseline="0" dirty="0" err="1" smtClean="0"/>
              <a:t>probmon</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3</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2001 we have collected about 60 sites year, such that, through 2016, we have 735 sites of paired benthic, water chemistry, and habitat data </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4</a:t>
            </a:fld>
            <a:endParaRPr lang="en-US"/>
          </a:p>
        </p:txBody>
      </p:sp>
    </p:spTree>
    <p:extLst>
      <p:ext uri="{BB962C8B-B14F-4D97-AF65-F5344CB8AC3E}">
        <p14:creationId xmlns:p14="http://schemas.microsoft.com/office/powerpoint/2010/main" val="84661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density of this dataset has allowed us to start breaking up out estimates at various spatial scales </a:t>
            </a:r>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statewide estimates.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Allowing us to drill in by ecoregion, basin, and stream order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finally</a:t>
            </a:r>
            <a:r>
              <a:rPr lang="en-US" sz="1200" kern="1200" baseline="0" dirty="0" smtClean="0">
                <a:solidFill>
                  <a:schemeClr val="tx1"/>
                </a:solidFill>
                <a:effectLst/>
                <a:latin typeface="+mn-lt"/>
                <a:ea typeface="+mn-ea"/>
                <a:cs typeface="+mn-cs"/>
              </a:rPr>
              <a:t> have the n to make statistically valid statements about these different spatial scales and can start to compare different parameters and biological response spatially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5</a:t>
            </a:fld>
            <a:endParaRPr lang="en-US"/>
          </a:p>
        </p:txBody>
      </p:sp>
    </p:spTree>
    <p:extLst>
      <p:ext uri="{BB962C8B-B14F-4D97-AF65-F5344CB8AC3E}">
        <p14:creationId xmlns:p14="http://schemas.microsoft.com/office/powerpoint/2010/main" val="1154979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Virginia’s most recent prioritization identified 204 segments listed as impaired for benthic macroinvertebrate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a:t>
            </a:r>
            <a:r>
              <a:rPr lang="en-US" sz="1200" kern="1200" baseline="0" dirty="0" smtClean="0">
                <a:solidFill>
                  <a:schemeClr val="tx1"/>
                </a:solidFill>
                <a:effectLst/>
                <a:latin typeface="+mn-lt"/>
                <a:ea typeface="+mn-ea"/>
                <a:cs typeface="+mn-cs"/>
              </a:rPr>
              <a:t> of these require stressor analyses to be completed by us or a contractor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BY 2022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our TMDL staff are not necessarily biologists  who can look at taxa list and start to understand data, so we wrote a report offering guidance on how to complete benthic stressor analyses in VA</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6</a:t>
            </a:fld>
            <a:endParaRPr lang="en-US"/>
          </a:p>
        </p:txBody>
      </p:sp>
    </p:spTree>
    <p:extLst>
      <p:ext uri="{BB962C8B-B14F-4D97-AF65-F5344CB8AC3E}">
        <p14:creationId xmlns:p14="http://schemas.microsoft.com/office/powerpoint/2010/main" val="381721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published</a:t>
            </a:r>
            <a:r>
              <a:rPr lang="en-US" baseline="0" dirty="0" smtClean="0"/>
              <a:t> in 2017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Uses </a:t>
            </a:r>
            <a:r>
              <a:rPr lang="en-US" baseline="0" dirty="0" err="1" smtClean="0"/>
              <a:t>probmon</a:t>
            </a:r>
            <a:r>
              <a:rPr lang="en-US" baseline="0" dirty="0" smtClean="0"/>
              <a:t> data- paired benthic and water chemistry dataset- to categorize all available data as either a non stressor, possible, most probable in order to identify potential causes of the shift in biological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weight of evidence approach seeks to identify the main stressor or stressors contributing to the response in biology and is really a guide to help walk users through teasing out potential stressors in the multitude of real life cases where there is no apparent smoking gun</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7</a:t>
            </a:fld>
            <a:endParaRPr lang="en-US"/>
          </a:p>
        </p:txBody>
      </p:sp>
    </p:spTree>
    <p:extLst>
      <p:ext uri="{BB962C8B-B14F-4D97-AF65-F5344CB8AC3E}">
        <p14:creationId xmlns:p14="http://schemas.microsoft.com/office/powerpoint/2010/main" val="58939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develop stressor thresholds published in document, began by comparing our </a:t>
            </a:r>
            <a:r>
              <a:rPr lang="en-US" sz="1200" kern="1200" baseline="0" dirty="0" err="1" smtClean="0">
                <a:solidFill>
                  <a:schemeClr val="tx1"/>
                </a:solidFill>
                <a:effectLst/>
                <a:latin typeface="+mn-lt"/>
                <a:ea typeface="+mn-ea"/>
                <a:cs typeface="+mn-cs"/>
              </a:rPr>
              <a:t>Probmon</a:t>
            </a:r>
            <a:r>
              <a:rPr lang="en-US" sz="1200" kern="1200" baseline="0" dirty="0" smtClean="0">
                <a:solidFill>
                  <a:schemeClr val="tx1"/>
                </a:solidFill>
                <a:effectLst/>
                <a:latin typeface="+mn-lt"/>
                <a:ea typeface="+mn-ea"/>
                <a:cs typeface="+mn-cs"/>
              </a:rPr>
              <a:t> parameters against benthic community to identify parameters with demonstrated stressor response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identifying list</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parameters where relationships exist,</a:t>
            </a:r>
            <a:r>
              <a:rPr lang="en-US" sz="1200" kern="1200" baseline="0" dirty="0" smtClean="0">
                <a:solidFill>
                  <a:schemeClr val="tx1"/>
                </a:solidFill>
                <a:effectLst/>
                <a:latin typeface="+mn-lt"/>
                <a:ea typeface="+mn-ea"/>
                <a:cs typeface="+mn-cs"/>
              </a:rPr>
              <a:t> u</a:t>
            </a:r>
            <a:r>
              <a:rPr lang="en-US" dirty="0" smtClean="0"/>
              <a:t>se combination</a:t>
            </a:r>
            <a:r>
              <a:rPr lang="en-US" baseline="0" dirty="0" smtClean="0"/>
              <a:t> of statistical methods used in our </a:t>
            </a:r>
            <a:r>
              <a:rPr lang="en-US" baseline="0" dirty="0" err="1" smtClean="0"/>
              <a:t>ProbMon</a:t>
            </a:r>
            <a:r>
              <a:rPr lang="en-US" baseline="0" dirty="0" smtClean="0"/>
              <a:t> program but not readily utilized in TMDL work of quantile regression, conditional probability, and relative risk to find cutoff points at which we could state varying levels of increased risk to biological community </a:t>
            </a:r>
          </a:p>
          <a:p>
            <a:endParaRPr lang="en-US" baseline="0"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8</a:t>
            </a:fld>
            <a:endParaRPr lang="en-US"/>
          </a:p>
        </p:txBody>
      </p:sp>
    </p:spTree>
    <p:extLst>
      <p:ext uri="{BB962C8B-B14F-4D97-AF65-F5344CB8AC3E}">
        <p14:creationId xmlns:p14="http://schemas.microsoft.com/office/powerpoint/2010/main" val="296930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Effectively, allow us to</a:t>
            </a:r>
            <a:r>
              <a:rPr lang="en-US" baseline="0" dirty="0" smtClean="0"/>
              <a:t> put the continuous scale of each parameter into neat little boxes, helping us identify set zones where we can expect incrementally increasing stress to aquatic life.</a:t>
            </a:r>
          </a:p>
          <a:p>
            <a:endParaRPr lang="en-US" baseline="0" dirty="0" smtClean="0"/>
          </a:p>
          <a:p>
            <a:r>
              <a:rPr lang="en-US" baseline="0" dirty="0" smtClean="0"/>
              <a:t>Stress categories translate to:</a:t>
            </a:r>
          </a:p>
          <a:p>
            <a:r>
              <a:rPr lang="en-US" sz="1200" kern="1200" dirty="0" smtClean="0">
                <a:solidFill>
                  <a:schemeClr val="tx1"/>
                </a:solidFill>
                <a:effectLst/>
                <a:latin typeface="+mn-lt"/>
                <a:ea typeface="+mn-ea"/>
                <a:cs typeface="+mn-cs"/>
              </a:rPr>
              <a:t>“No Stress to Aquatic Life” means that a parameter range reflects an undisturbed, or background, condition in Virginia.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“Low Probability of Stress to Aquatic Life” represents a benthic macroinvertebrate community response that is slightly above background conditions but unlikely to cause a major community shift.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“Medium Probability of Stress to Aquatic Life” and means there is noticeable evidence of harm causing a possible shift in benthic communities with changes noticeably above background conditions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“High Probability of Stress to Aquatic Life” threshold corresponds to values that are among the highest in the Commonwealth and result in </a:t>
            </a:r>
            <a:r>
              <a:rPr lang="en-US" sz="1200" kern="1200" dirty="0" err="1" smtClean="0">
                <a:solidFill>
                  <a:schemeClr val="tx1"/>
                </a:solidFill>
                <a:effectLst/>
                <a:latin typeface="+mn-lt"/>
                <a:ea typeface="+mn-ea"/>
                <a:cs typeface="+mn-cs"/>
              </a:rPr>
              <a:t>degredaton</a:t>
            </a:r>
            <a:r>
              <a:rPr lang="en-US" sz="1200" kern="1200" dirty="0" smtClean="0">
                <a:solidFill>
                  <a:schemeClr val="tx1"/>
                </a:solidFill>
                <a:effectLst/>
                <a:latin typeface="+mn-lt"/>
                <a:ea typeface="+mn-ea"/>
                <a:cs typeface="+mn-cs"/>
              </a:rPr>
              <a:t> of the benthic community</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9</a:t>
            </a:fld>
            <a:endParaRPr lang="en-US"/>
          </a:p>
        </p:txBody>
      </p:sp>
    </p:spTree>
    <p:extLst>
      <p:ext uri="{BB962C8B-B14F-4D97-AF65-F5344CB8AC3E}">
        <p14:creationId xmlns:p14="http://schemas.microsoft.com/office/powerpoint/2010/main" val="38645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9958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60461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89625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36179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65AA1-3D07-4AC3-92FB-E7ED663FAD3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61116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A65AA1-3D07-4AC3-92FB-E7ED663FAD33}"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35160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A65AA1-3D07-4AC3-92FB-E7ED663FAD33}"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68714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A65AA1-3D07-4AC3-92FB-E7ED663FAD33}"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93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65AA1-3D07-4AC3-92FB-E7ED663FAD33}"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64892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65AA1-3D07-4AC3-92FB-E7ED663FAD33}"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17437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65AA1-3D07-4AC3-92FB-E7ED663FAD33}"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46932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65AA1-3D07-4AC3-92FB-E7ED663FAD33}" type="datetimeFigureOut">
              <a:rPr lang="en-US" smtClean="0"/>
              <a:t>5/16/2019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1E6FE-1C66-4C4C-98C3-AFC31F3BA5B4}" type="slidenum">
              <a:rPr lang="en-US" smtClean="0"/>
              <a:t>‹#›</a:t>
            </a:fld>
            <a:endParaRPr lang="en-US"/>
          </a:p>
        </p:txBody>
      </p:sp>
    </p:spTree>
    <p:extLst>
      <p:ext uri="{BB962C8B-B14F-4D97-AF65-F5344CB8AC3E}">
        <p14:creationId xmlns:p14="http://schemas.microsoft.com/office/powerpoint/2010/main" val="37013464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datacarpentry.org/genomics-r-intro/XX-knitr-markdown/index.html"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rmarkdown.rstudio.com/lesson-1.html"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swcarpentry.github.io/r-novice-gapminder/15-knitr-markdown/" TargetMode="External"/><Relationship Id="rId4" Type="http://schemas.openxmlformats.org/officeDocument/2006/relationships/hyperlink" Target="https://www.rstudio.com/wp-content/uploads/2015/02/rmarkdown-cheatsheet.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a:bodyPr>
          <a:lstStyle/>
          <a:p>
            <a:r>
              <a:rPr lang="en-US" b="1" dirty="0" smtClean="0"/>
              <a:t>Processing Benthic Macroinvertebrate Data in R</a:t>
            </a:r>
            <a:endParaRPr lang="en-US" b="1" dirty="0"/>
          </a:p>
        </p:txBody>
      </p:sp>
      <p:sp>
        <p:nvSpPr>
          <p:cNvPr id="3" name="Subtitle 2"/>
          <p:cNvSpPr>
            <a:spLocks noGrp="1"/>
          </p:cNvSpPr>
          <p:nvPr>
            <p:ph type="subTitle" idx="1"/>
          </p:nvPr>
        </p:nvSpPr>
        <p:spPr>
          <a:xfrm>
            <a:off x="1371600" y="3429000"/>
            <a:ext cx="6400800" cy="1752600"/>
          </a:xfrm>
        </p:spPr>
        <p:txBody>
          <a:bodyPr>
            <a:normAutofit/>
          </a:bodyPr>
          <a:lstStyle/>
          <a:p>
            <a:r>
              <a:rPr lang="en-US" dirty="0" smtClean="0"/>
              <a:t>Emma Jones, Lucy Baker, and </a:t>
            </a:r>
          </a:p>
          <a:p>
            <a:r>
              <a:rPr lang="en-US" dirty="0" smtClean="0"/>
              <a:t>Jason Hill</a:t>
            </a:r>
            <a:endParaRPr lang="en-US" dirty="0"/>
          </a:p>
        </p:txBody>
      </p:sp>
      <p:grpSp>
        <p:nvGrpSpPr>
          <p:cNvPr id="10" name="Group 9"/>
          <p:cNvGrpSpPr/>
          <p:nvPr/>
        </p:nvGrpSpPr>
        <p:grpSpPr>
          <a:xfrm>
            <a:off x="152400" y="152400"/>
            <a:ext cx="8839200" cy="6527091"/>
            <a:chOff x="152400" y="152400"/>
            <a:chExt cx="8839200" cy="6527091"/>
          </a:xfrm>
        </p:grpSpPr>
        <p:pic>
          <p:nvPicPr>
            <p:cNvPr id="9"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8195" name="Picture 3" descr="C:\HardDriveBackup\NMC\NWQMC_2019\Talk\DEQ-logo---transpar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5157347"/>
            <a:ext cx="2886075" cy="136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7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58677"/>
            <a:ext cx="7924800" cy="53340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Dissolved Oxygen</a:t>
            </a:r>
          </a:p>
          <a:p>
            <a:r>
              <a:rPr lang="en-US" dirty="0" smtClean="0"/>
              <a:t>pH</a:t>
            </a:r>
          </a:p>
          <a:p>
            <a:r>
              <a:rPr lang="en-US" dirty="0" smtClean="0"/>
              <a:t>Total Phosphorus</a:t>
            </a:r>
          </a:p>
          <a:p>
            <a:r>
              <a:rPr lang="en-US" dirty="0" smtClean="0"/>
              <a:t>Total Nitrogen </a:t>
            </a:r>
          </a:p>
          <a:p>
            <a:r>
              <a:rPr lang="en-US" dirty="0" smtClean="0"/>
              <a:t>Total Habitat</a:t>
            </a:r>
          </a:p>
          <a:p>
            <a:r>
              <a:rPr lang="en-US" dirty="0" smtClean="0"/>
              <a:t>Ionic Strength </a:t>
            </a:r>
          </a:p>
          <a:p>
            <a:pPr lvl="1"/>
            <a:r>
              <a:rPr lang="en-US" dirty="0" smtClean="0"/>
              <a:t>Dissolved Sulfates</a:t>
            </a:r>
          </a:p>
          <a:p>
            <a:pPr lvl="1"/>
            <a:r>
              <a:rPr lang="en-US" dirty="0" smtClean="0"/>
              <a:t>Dissolved Chloride</a:t>
            </a:r>
          </a:p>
          <a:p>
            <a:pPr lvl="1"/>
            <a:r>
              <a:rPr lang="en-US" dirty="0" smtClean="0"/>
              <a:t>Dissolved Potassium</a:t>
            </a:r>
          </a:p>
          <a:p>
            <a:pPr lvl="1"/>
            <a:r>
              <a:rPr lang="en-US" dirty="0" smtClean="0"/>
              <a:t>Dissolved Sodium</a:t>
            </a:r>
          </a:p>
          <a:p>
            <a:pPr lvl="1"/>
            <a:r>
              <a:rPr lang="en-US" dirty="0" smtClean="0"/>
              <a:t>Specific Conductance / Total </a:t>
            </a:r>
            <a:r>
              <a:rPr lang="en-US" dirty="0"/>
              <a:t>Dissolved </a:t>
            </a:r>
            <a:r>
              <a:rPr lang="en-US" dirty="0" smtClean="0"/>
              <a:t>Solids</a:t>
            </a:r>
          </a:p>
          <a:p>
            <a:r>
              <a:rPr lang="en-US" dirty="0" smtClean="0"/>
              <a:t>Relative Bed Stability (Quantitative Habitat analysis)</a:t>
            </a:r>
          </a:p>
          <a:p>
            <a:r>
              <a:rPr lang="en-US" dirty="0" smtClean="0"/>
              <a:t>Dissolved Metals (Cumulative Criterion Unit)</a:t>
            </a:r>
          </a:p>
          <a:p>
            <a:endParaRPr lang="en-US" dirty="0"/>
          </a:p>
        </p:txBody>
      </p:sp>
      <p:sp>
        <p:nvSpPr>
          <p:cNvPr id="2" name="Title 1"/>
          <p:cNvSpPr txBox="1">
            <a:spLocks/>
          </p:cNvSpPr>
          <p:nvPr/>
        </p:nvSpPr>
        <p:spPr>
          <a:xfrm>
            <a:off x="457200" y="25353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Stressor Parameters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2722620"/>
              </p:ext>
            </p:extLst>
          </p:nvPr>
        </p:nvGraphicFramePr>
        <p:xfrm>
          <a:off x="4600074" y="1912048"/>
          <a:ext cx="4118810" cy="2453640"/>
        </p:xfrm>
        <a:graphic>
          <a:graphicData uri="http://schemas.openxmlformats.org/drawingml/2006/table">
            <a:tbl>
              <a:tblPr firstRow="1" firstCol="1" bandRow="1"/>
              <a:tblGrid>
                <a:gridCol w="2362199"/>
                <a:gridCol w="1756611"/>
              </a:tblGrid>
              <a:tr h="337058">
                <a:tc gridSpan="2">
                  <a:txBody>
                    <a:bodyPr/>
                    <a:lstStyle/>
                    <a:p>
                      <a:pPr marL="0" marR="0" algn="ctr">
                        <a:lnSpc>
                          <a:spcPct val="115000"/>
                        </a:lnSpc>
                        <a:spcBef>
                          <a:spcPts val="0"/>
                        </a:spcBef>
                        <a:spcAft>
                          <a:spcPts val="0"/>
                        </a:spcAft>
                      </a:pPr>
                      <a:r>
                        <a:rPr lang="en-US" sz="2000" b="1" dirty="0">
                          <a:solidFill>
                            <a:schemeClr val="tx1"/>
                          </a:solidFill>
                          <a:effectLst/>
                          <a:latin typeface="+mj-lt"/>
                          <a:ea typeface="Times New Roman"/>
                          <a:cs typeface="Calibri"/>
                        </a:rPr>
                        <a:t>Dissolved Oxygen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74116">
                <a:tc>
                  <a:txBody>
                    <a:bodyPr/>
                    <a:lstStyle/>
                    <a:p>
                      <a:pPr marL="0" marR="0" algn="ctr">
                        <a:lnSpc>
                          <a:spcPct val="115000"/>
                        </a:lnSpc>
                        <a:spcBef>
                          <a:spcPts val="0"/>
                        </a:spcBef>
                        <a:spcAft>
                          <a:spcPts val="0"/>
                        </a:spcAft>
                      </a:pPr>
                      <a:r>
                        <a:rPr lang="en-US" sz="2000" b="1" dirty="0">
                          <a:solidFill>
                            <a:schemeClr val="tx1"/>
                          </a:solidFill>
                          <a:effectLst/>
                          <a:latin typeface="+mj-lt"/>
                          <a:ea typeface="Times New Roman"/>
                          <a:cs typeface="Calibri"/>
                        </a:rPr>
                        <a:t>Probability of Stress to Aquatic Life</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solidFill>
                            <a:schemeClr val="tx1"/>
                          </a:solidFill>
                          <a:effectLst/>
                          <a:latin typeface="+mj-lt"/>
                          <a:ea typeface="Times New Roman"/>
                          <a:cs typeface="Calibri"/>
                        </a:rPr>
                        <a:t>Concentration (mg/L</a:t>
                      </a:r>
                      <a:r>
                        <a:rPr lang="en-US" sz="2000" b="1" dirty="0">
                          <a:solidFill>
                            <a:schemeClr val="tx1"/>
                          </a:solidFill>
                          <a:effectLst/>
                          <a:latin typeface="+mj-lt"/>
                          <a:ea typeface="Times New Roman"/>
                          <a:cs typeface="Calibri"/>
                        </a:rPr>
                        <a:t>)</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High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&lt; 7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Medium</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7,  &lt; 8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37058">
                <a:tc>
                  <a:txBody>
                    <a:bodyPr/>
                    <a:lstStyle/>
                    <a:p>
                      <a:pPr marL="0" marR="0" algn="ctr">
                        <a:lnSpc>
                          <a:spcPct val="115000"/>
                        </a:lnSpc>
                        <a:spcBef>
                          <a:spcPts val="0"/>
                        </a:spcBef>
                        <a:spcAft>
                          <a:spcPts val="0"/>
                        </a:spcAft>
                      </a:pPr>
                      <a:r>
                        <a:rPr lang="en-US" sz="2000" b="0">
                          <a:solidFill>
                            <a:schemeClr val="tx1"/>
                          </a:solidFill>
                          <a:effectLst/>
                          <a:latin typeface="+mj-lt"/>
                          <a:ea typeface="Times New Roman"/>
                          <a:cs typeface="Calibri"/>
                        </a:rPr>
                        <a:t>Low</a:t>
                      </a:r>
                      <a:endParaRPr lang="en-US" sz="2000" b="1">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8, &lt; 10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None</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10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grpSp>
        <p:nvGrpSpPr>
          <p:cNvPr id="12" name="Group 11"/>
          <p:cNvGrpSpPr/>
          <p:nvPr/>
        </p:nvGrpSpPr>
        <p:grpSpPr>
          <a:xfrm>
            <a:off x="152400" y="152400"/>
            <a:ext cx="8839200" cy="6527091"/>
            <a:chOff x="152400" y="152400"/>
            <a:chExt cx="8839200" cy="6527091"/>
          </a:xfrm>
        </p:grpSpPr>
        <p:pic>
          <p:nvPicPr>
            <p:cNvPr id="13"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7673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353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Context is Everything</a:t>
            </a:r>
            <a:endParaRPr lang="en-US" dirty="0"/>
          </a:p>
        </p:txBody>
      </p:sp>
      <p:grpSp>
        <p:nvGrpSpPr>
          <p:cNvPr id="5" name="Group 4"/>
          <p:cNvGrpSpPr/>
          <p:nvPr/>
        </p:nvGrpSpPr>
        <p:grpSpPr>
          <a:xfrm>
            <a:off x="152400" y="152400"/>
            <a:ext cx="8839200" cy="6527091"/>
            <a:chOff x="152400" y="152400"/>
            <a:chExt cx="8839200" cy="6527091"/>
          </a:xfrm>
        </p:grpSpPr>
        <p:pic>
          <p:nvPicPr>
            <p:cNvPr id="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5124" name="Picture 4" descr="C:\HardDriveBackup\NMC\NWQMC_2019\Talk\DOpla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9" y="1104899"/>
            <a:ext cx="6391275" cy="504825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33400" y="1066799"/>
            <a:ext cx="7239000" cy="5143501"/>
            <a:chOff x="914400" y="1181099"/>
            <a:chExt cx="7239000" cy="5143501"/>
          </a:xfrm>
        </p:grpSpPr>
        <p:pic>
          <p:nvPicPr>
            <p:cNvPr id="5123" name="Picture 3" descr="C:\HardDriveBackup\NMC\NWQMC_2019\Talk\DOjazz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131" y="1181099"/>
              <a:ext cx="6438900" cy="507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14400" y="6210300"/>
              <a:ext cx="72390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30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92581"/>
            <a:ext cx="9372600" cy="470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872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4800" y="1295399"/>
            <a:ext cx="5433974" cy="3150185"/>
          </a:xfrm>
          <a:prstGeom prst="rect">
            <a:avLst/>
          </a:prstGeom>
          <a:no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Tool Benefits</a:t>
            </a: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326211" y="1828800"/>
            <a:ext cx="5345887" cy="3139321"/>
          </a:xfrm>
          <a:prstGeom prst="rect">
            <a:avLst/>
          </a:prstGeom>
          <a:noFill/>
        </p:spPr>
        <p:txBody>
          <a:bodyPr wrap="none" rtlCol="0">
            <a:spAutoFit/>
          </a:bodyPr>
          <a:lstStyle/>
          <a:p>
            <a:pPr marL="285750" indent="-285750">
              <a:buFontTx/>
              <a:buChar char="-"/>
            </a:pPr>
            <a:r>
              <a:rPr lang="en-US" b="1" dirty="0" smtClean="0"/>
              <a:t>Standardize thresholds statewide</a:t>
            </a:r>
          </a:p>
          <a:p>
            <a:pPr marL="285750" indent="-285750">
              <a:buFontTx/>
              <a:buChar char="-"/>
            </a:pPr>
            <a:r>
              <a:rPr lang="en-US" dirty="0" smtClean="0"/>
              <a:t>Increase biological knowledge of TMDL coordinators</a:t>
            </a:r>
          </a:p>
          <a:p>
            <a:pPr marL="285750" indent="-285750">
              <a:buFontTx/>
              <a:buChar char="-"/>
            </a:pPr>
            <a:r>
              <a:rPr lang="en-US" b="1" dirty="0" smtClean="0"/>
              <a:t>Simplify analytical updates with increasing </a:t>
            </a:r>
            <a:r>
              <a:rPr lang="en-US" b="1" i="1" dirty="0" smtClean="0"/>
              <a:t>n</a:t>
            </a:r>
          </a:p>
          <a:p>
            <a:pPr marL="285750" indent="-285750">
              <a:buFontTx/>
              <a:buChar char="-"/>
            </a:pPr>
            <a:r>
              <a:rPr lang="en-US" dirty="0" smtClean="0"/>
              <a:t>Standardize data collection for follow up monitoring</a:t>
            </a:r>
          </a:p>
          <a:p>
            <a:pPr marL="285750" indent="-285750">
              <a:buFontTx/>
              <a:buChar char="-"/>
            </a:pPr>
            <a:r>
              <a:rPr lang="en-US" dirty="0" smtClean="0"/>
              <a:t>Standardize data manipulation/analyses</a:t>
            </a:r>
          </a:p>
          <a:p>
            <a:pPr marL="285750" indent="-285750">
              <a:buFontTx/>
              <a:buChar char="-"/>
            </a:pPr>
            <a:r>
              <a:rPr lang="en-US" dirty="0" smtClean="0"/>
              <a:t>Expedite data manipulation/analyses</a:t>
            </a:r>
          </a:p>
          <a:p>
            <a:pPr marL="285750" indent="-285750">
              <a:buFontTx/>
              <a:buChar char="-"/>
            </a:pPr>
            <a:r>
              <a:rPr lang="en-US" b="1" dirty="0" smtClean="0"/>
              <a:t>Standardize reporting process and products</a:t>
            </a:r>
          </a:p>
          <a:p>
            <a:pPr marL="285750" indent="-285750">
              <a:buFontTx/>
              <a:buChar char="-"/>
            </a:pPr>
            <a:r>
              <a:rPr lang="en-US" dirty="0" smtClean="0"/>
              <a:t>Expedite reporting process </a:t>
            </a:r>
          </a:p>
          <a:p>
            <a:pPr marL="285750" indent="-285750">
              <a:buFontTx/>
              <a:buChar char="-"/>
            </a:pPr>
            <a:r>
              <a:rPr lang="en-US" b="1" dirty="0" smtClean="0"/>
              <a:t>Cost savings </a:t>
            </a:r>
          </a:p>
          <a:p>
            <a:endParaRPr lang="en-US" dirty="0" smtClean="0"/>
          </a:p>
          <a:p>
            <a:pPr marL="285750" indent="-285750">
              <a:buFontTx/>
              <a:buChar char="-"/>
            </a:pPr>
            <a:endParaRPr lang="en-US" dirty="0"/>
          </a:p>
        </p:txBody>
      </p:sp>
      <p:sp>
        <p:nvSpPr>
          <p:cNvPr id="10" name="Title 1"/>
          <p:cNvSpPr txBox="1">
            <a:spLocks/>
          </p:cNvSpPr>
          <p:nvPr/>
        </p:nvSpPr>
        <p:spPr>
          <a:xfrm>
            <a:off x="545286" y="1025426"/>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Anticipated:</a:t>
            </a:r>
            <a:endParaRPr lang="en-US" sz="2800" dirty="0"/>
          </a:p>
        </p:txBody>
      </p:sp>
      <p:sp>
        <p:nvSpPr>
          <p:cNvPr id="13" name="Rectangle 12"/>
          <p:cNvSpPr/>
          <p:nvPr/>
        </p:nvSpPr>
        <p:spPr>
          <a:xfrm>
            <a:off x="3471579" y="3914490"/>
            <a:ext cx="5525808" cy="2638355"/>
          </a:xfrm>
          <a:prstGeom prst="rect">
            <a:avLst/>
          </a:prstGeom>
          <a:solidFill>
            <a:schemeClr val="tx2">
              <a:lumMod val="20000"/>
              <a:lumOff val="80000"/>
            </a:schemeClr>
          </a:solid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8290" y="4473476"/>
            <a:ext cx="5533310" cy="2308324"/>
          </a:xfrm>
          <a:prstGeom prst="rect">
            <a:avLst/>
          </a:prstGeom>
          <a:noFill/>
        </p:spPr>
        <p:txBody>
          <a:bodyPr wrap="none" rtlCol="0">
            <a:spAutoFit/>
          </a:bodyPr>
          <a:lstStyle/>
          <a:p>
            <a:pPr marL="285750" indent="-285750">
              <a:buFontTx/>
              <a:buChar char="-"/>
            </a:pPr>
            <a:r>
              <a:rPr lang="en-US" dirty="0"/>
              <a:t>Inadvertently developed nesting rationale and </a:t>
            </a:r>
          </a:p>
          <a:p>
            <a:r>
              <a:rPr lang="en-US" dirty="0"/>
              <a:t>      landowner report </a:t>
            </a:r>
            <a:r>
              <a:rPr lang="en-US" dirty="0" smtClean="0"/>
              <a:t>tools</a:t>
            </a:r>
            <a:endParaRPr lang="en-US" dirty="0"/>
          </a:p>
          <a:p>
            <a:pPr marL="285750" indent="-285750">
              <a:buFontTx/>
              <a:buChar char="-"/>
            </a:pPr>
            <a:r>
              <a:rPr lang="en-US" dirty="0" smtClean="0"/>
              <a:t>Build culture of reproducible reports/research</a:t>
            </a:r>
          </a:p>
          <a:p>
            <a:pPr marL="285750" indent="-285750">
              <a:buFontTx/>
              <a:buChar char="-"/>
            </a:pPr>
            <a:r>
              <a:rPr lang="en-US" dirty="0" smtClean="0"/>
              <a:t>Introduce automation to regular business practices </a:t>
            </a:r>
          </a:p>
          <a:p>
            <a:pPr marL="285750" indent="-285750">
              <a:buFontTx/>
              <a:buChar char="-"/>
            </a:pPr>
            <a:r>
              <a:rPr lang="en-US" dirty="0" smtClean="0"/>
              <a:t>Initiate open source culture within VDEQ</a:t>
            </a:r>
          </a:p>
          <a:p>
            <a:pPr marL="285750" indent="-285750">
              <a:buFontTx/>
              <a:buChar char="-"/>
            </a:pPr>
            <a:r>
              <a:rPr lang="en-US" b="1" dirty="0" smtClean="0"/>
              <a:t>Gateway app </a:t>
            </a:r>
            <a:r>
              <a:rPr lang="en-US" dirty="0" smtClean="0"/>
              <a:t>for the development of additional</a:t>
            </a:r>
          </a:p>
          <a:p>
            <a:r>
              <a:rPr lang="en-US" dirty="0"/>
              <a:t> </a:t>
            </a:r>
            <a:r>
              <a:rPr lang="en-US" dirty="0" smtClean="0"/>
              <a:t>     analytical applications for cross media business needs</a:t>
            </a:r>
          </a:p>
          <a:p>
            <a:pPr marL="285750" indent="-285750">
              <a:buFontTx/>
              <a:buChar char="-"/>
            </a:pPr>
            <a:endParaRPr lang="en-US" dirty="0"/>
          </a:p>
        </p:txBody>
      </p:sp>
      <p:sp>
        <p:nvSpPr>
          <p:cNvPr id="11" name="Title 1"/>
          <p:cNvSpPr txBox="1">
            <a:spLocks/>
          </p:cNvSpPr>
          <p:nvPr/>
        </p:nvSpPr>
        <p:spPr>
          <a:xfrm>
            <a:off x="3980796" y="3657600"/>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Unanticipated:</a:t>
            </a:r>
            <a:endParaRPr lang="en-US" sz="2800" dirty="0"/>
          </a:p>
        </p:txBody>
      </p:sp>
    </p:spTree>
    <p:extLst>
      <p:ext uri="{BB962C8B-B14F-4D97-AF65-F5344CB8AC3E}">
        <p14:creationId xmlns:p14="http://schemas.microsoft.com/office/powerpoint/2010/main" val="4263588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HardDriveBackup\NMC\NWQMC_2019\Talk\pre201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8495"/>
            <a:ext cx="7620000" cy="5791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HardDriveBackup\NMC\NWQMC_2019\Talk\post201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7620000" cy="5791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52400" y="152400"/>
            <a:ext cx="8839200" cy="6527091"/>
            <a:chOff x="152400" y="152400"/>
            <a:chExt cx="8839200" cy="6527091"/>
          </a:xfrm>
        </p:grpSpPr>
        <p:pic>
          <p:nvPicPr>
            <p:cNvPr id="12"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1"/>
          <p:cNvSpPr txBox="1">
            <a:spLocks/>
          </p:cNvSpPr>
          <p:nvPr/>
        </p:nvSpPr>
        <p:spPr>
          <a:xfrm>
            <a:off x="457200" y="0"/>
            <a:ext cx="8229600" cy="12192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
            </a:r>
            <a:br>
              <a:rPr lang="en-US" sz="3200" dirty="0" smtClean="0"/>
            </a:br>
            <a:r>
              <a:rPr lang="en-US" sz="3600" dirty="0" smtClean="0"/>
              <a:t>Probabilistic Monitoring Sites: </a:t>
            </a:r>
            <a:br>
              <a:rPr lang="en-US" sz="3600" dirty="0" smtClean="0"/>
            </a:br>
            <a:r>
              <a:rPr lang="en-US" sz="3600" dirty="0" smtClean="0"/>
              <a:t>2001-2016 (</a:t>
            </a:r>
            <a:r>
              <a:rPr lang="en-US" sz="3600" i="1" dirty="0" smtClean="0"/>
              <a:t>n</a:t>
            </a:r>
            <a:r>
              <a:rPr lang="en-US" sz="3600" dirty="0" smtClean="0"/>
              <a:t> = 735)</a:t>
            </a:r>
            <a:endParaRPr lang="en-US" sz="3600" dirty="0"/>
          </a:p>
        </p:txBody>
      </p:sp>
      <p:sp>
        <p:nvSpPr>
          <p:cNvPr id="6" name="Content Placeholder 2"/>
          <p:cNvSpPr txBox="1">
            <a:spLocks/>
          </p:cNvSpPr>
          <p:nvPr/>
        </p:nvSpPr>
        <p:spPr>
          <a:xfrm>
            <a:off x="152400" y="4419600"/>
            <a:ext cx="8991600" cy="19812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dirty="0" smtClean="0"/>
          </a:p>
          <a:p>
            <a:pPr marL="0" indent="0">
              <a:buNone/>
            </a:pPr>
            <a:r>
              <a:rPr lang="en-US" dirty="0" smtClean="0"/>
              <a:t>Paired benthic and water </a:t>
            </a:r>
            <a:r>
              <a:rPr lang="en-US" sz="3000" dirty="0" smtClean="0"/>
              <a:t>chemistry/habitat</a:t>
            </a:r>
            <a:r>
              <a:rPr lang="en-US" dirty="0" smtClean="0"/>
              <a:t> data points		Published report (2001 – 2010):</a:t>
            </a:r>
            <a:r>
              <a:rPr lang="en-US" b="1" dirty="0" smtClean="0"/>
              <a:t> </a:t>
            </a:r>
            <a:r>
              <a:rPr lang="en-US" b="1" i="1" dirty="0" smtClean="0"/>
              <a:t>n</a:t>
            </a:r>
            <a:r>
              <a:rPr lang="en-US" b="1" dirty="0" smtClean="0"/>
              <a:t> = 474 </a:t>
            </a:r>
            <a:r>
              <a:rPr lang="en-US" dirty="0" smtClean="0"/>
              <a:t>		Interactive Application (2001 – 2016): </a:t>
            </a:r>
            <a:r>
              <a:rPr lang="en-US" b="1" i="1" dirty="0" smtClean="0"/>
              <a:t>n</a:t>
            </a:r>
            <a:r>
              <a:rPr lang="en-US" b="1" dirty="0" smtClean="0"/>
              <a:t> = 735 </a:t>
            </a:r>
            <a:endParaRPr lang="en-US" dirty="0" smtClean="0"/>
          </a:p>
          <a:p>
            <a:pPr marL="914400" lvl="2" indent="0">
              <a:buNone/>
            </a:pPr>
            <a:endParaRPr lang="en-US" dirty="0" smtClean="0"/>
          </a:p>
          <a:p>
            <a:pPr marL="457200" lvl="1" indent="0">
              <a:buNone/>
            </a:pPr>
            <a:endParaRPr lang="en-US" dirty="0" smtClean="0"/>
          </a:p>
          <a:p>
            <a:endParaRPr lang="en-US" dirty="0" smtClean="0"/>
          </a:p>
          <a:p>
            <a:pPr>
              <a:buFont typeface="Arial" panose="020B0604020202020204" pitchFamily="34" charset="0"/>
              <a:buNone/>
            </a:pPr>
            <a:endParaRPr lang="en-US" dirty="0"/>
          </a:p>
        </p:txBody>
      </p:sp>
    </p:spTree>
    <p:extLst>
      <p:ext uri="{BB962C8B-B14F-4D97-AF65-F5344CB8AC3E}">
        <p14:creationId xmlns:p14="http://schemas.microsoft.com/office/powerpoint/2010/main" val="33649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4800" y="1295399"/>
            <a:ext cx="5433974" cy="3150185"/>
          </a:xfrm>
          <a:prstGeom prst="rect">
            <a:avLst/>
          </a:prstGeom>
          <a:no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Tool Benefits</a:t>
            </a: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326211" y="1828800"/>
            <a:ext cx="5345887" cy="3139321"/>
          </a:xfrm>
          <a:prstGeom prst="rect">
            <a:avLst/>
          </a:prstGeom>
          <a:noFill/>
        </p:spPr>
        <p:txBody>
          <a:bodyPr wrap="none" rtlCol="0">
            <a:spAutoFit/>
          </a:bodyPr>
          <a:lstStyle/>
          <a:p>
            <a:pPr marL="285750" indent="-285750">
              <a:buFontTx/>
              <a:buChar char="-"/>
            </a:pPr>
            <a:r>
              <a:rPr lang="en-US" b="1" dirty="0" smtClean="0"/>
              <a:t>Standardize thresholds statewide</a:t>
            </a:r>
          </a:p>
          <a:p>
            <a:pPr marL="285750" indent="-285750">
              <a:buFontTx/>
              <a:buChar char="-"/>
            </a:pPr>
            <a:r>
              <a:rPr lang="en-US" dirty="0" smtClean="0"/>
              <a:t>Increase biological knowledge of TMDL coordinators</a:t>
            </a:r>
          </a:p>
          <a:p>
            <a:pPr marL="285750" indent="-285750">
              <a:buFontTx/>
              <a:buChar char="-"/>
            </a:pPr>
            <a:r>
              <a:rPr lang="en-US" b="1" dirty="0" smtClean="0"/>
              <a:t>Simplify analytical updates with increasing </a:t>
            </a:r>
            <a:r>
              <a:rPr lang="en-US" b="1" i="1" dirty="0" smtClean="0"/>
              <a:t>n</a:t>
            </a:r>
          </a:p>
          <a:p>
            <a:pPr marL="285750" indent="-285750">
              <a:buFontTx/>
              <a:buChar char="-"/>
            </a:pPr>
            <a:r>
              <a:rPr lang="en-US" dirty="0" smtClean="0"/>
              <a:t>Standardize data collection for follow up monitoring</a:t>
            </a:r>
          </a:p>
          <a:p>
            <a:pPr marL="285750" indent="-285750">
              <a:buFontTx/>
              <a:buChar char="-"/>
            </a:pPr>
            <a:r>
              <a:rPr lang="en-US" dirty="0" smtClean="0"/>
              <a:t>Standardize data manipulation/analyses</a:t>
            </a:r>
          </a:p>
          <a:p>
            <a:pPr marL="285750" indent="-285750">
              <a:buFontTx/>
              <a:buChar char="-"/>
            </a:pPr>
            <a:r>
              <a:rPr lang="en-US" dirty="0" smtClean="0"/>
              <a:t>Expedite data manipulation/analyses</a:t>
            </a:r>
          </a:p>
          <a:p>
            <a:pPr marL="285750" indent="-285750">
              <a:buFontTx/>
              <a:buChar char="-"/>
            </a:pPr>
            <a:r>
              <a:rPr lang="en-US" b="1" dirty="0" smtClean="0"/>
              <a:t>Standardize reporting process and products</a:t>
            </a:r>
          </a:p>
          <a:p>
            <a:pPr marL="285750" indent="-285750">
              <a:buFontTx/>
              <a:buChar char="-"/>
            </a:pPr>
            <a:r>
              <a:rPr lang="en-US" dirty="0" smtClean="0"/>
              <a:t>Expedite reporting process </a:t>
            </a:r>
          </a:p>
          <a:p>
            <a:pPr marL="285750" indent="-285750">
              <a:buFontTx/>
              <a:buChar char="-"/>
            </a:pPr>
            <a:r>
              <a:rPr lang="en-US" b="1" dirty="0" smtClean="0"/>
              <a:t>Cost savings </a:t>
            </a:r>
          </a:p>
          <a:p>
            <a:endParaRPr lang="en-US" dirty="0" smtClean="0"/>
          </a:p>
          <a:p>
            <a:pPr marL="285750" indent="-285750">
              <a:buFontTx/>
              <a:buChar char="-"/>
            </a:pPr>
            <a:endParaRPr lang="en-US" dirty="0"/>
          </a:p>
        </p:txBody>
      </p:sp>
      <p:sp>
        <p:nvSpPr>
          <p:cNvPr id="10" name="Title 1"/>
          <p:cNvSpPr txBox="1">
            <a:spLocks/>
          </p:cNvSpPr>
          <p:nvPr/>
        </p:nvSpPr>
        <p:spPr>
          <a:xfrm>
            <a:off x="545286" y="1025426"/>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Anticipated:</a:t>
            </a:r>
            <a:endParaRPr lang="en-US" sz="2800" dirty="0"/>
          </a:p>
        </p:txBody>
      </p:sp>
      <p:sp>
        <p:nvSpPr>
          <p:cNvPr id="13" name="Rectangle 12"/>
          <p:cNvSpPr/>
          <p:nvPr/>
        </p:nvSpPr>
        <p:spPr>
          <a:xfrm>
            <a:off x="3471579" y="3914490"/>
            <a:ext cx="5525808" cy="2638355"/>
          </a:xfrm>
          <a:prstGeom prst="rect">
            <a:avLst/>
          </a:prstGeom>
          <a:solidFill>
            <a:schemeClr val="tx2">
              <a:lumMod val="20000"/>
              <a:lumOff val="80000"/>
            </a:schemeClr>
          </a:solid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8290" y="4473476"/>
            <a:ext cx="5533310" cy="2308324"/>
          </a:xfrm>
          <a:prstGeom prst="rect">
            <a:avLst/>
          </a:prstGeom>
          <a:noFill/>
        </p:spPr>
        <p:txBody>
          <a:bodyPr wrap="none" rtlCol="0">
            <a:spAutoFit/>
          </a:bodyPr>
          <a:lstStyle/>
          <a:p>
            <a:pPr marL="285750" indent="-285750">
              <a:buFontTx/>
              <a:buChar char="-"/>
            </a:pPr>
            <a:r>
              <a:rPr lang="en-US" b="1" dirty="0"/>
              <a:t>Inadvertently developed nesting rationale and </a:t>
            </a:r>
          </a:p>
          <a:p>
            <a:r>
              <a:rPr lang="en-US" b="1" dirty="0"/>
              <a:t>      landowner report </a:t>
            </a:r>
            <a:r>
              <a:rPr lang="en-US" b="1" dirty="0" smtClean="0"/>
              <a:t>tools</a:t>
            </a:r>
            <a:endParaRPr lang="en-US" b="1" dirty="0"/>
          </a:p>
          <a:p>
            <a:pPr marL="285750" indent="-285750">
              <a:buFontTx/>
              <a:buChar char="-"/>
            </a:pPr>
            <a:r>
              <a:rPr lang="en-US" dirty="0" smtClean="0"/>
              <a:t>Build culture of reproducible reports/research</a:t>
            </a:r>
          </a:p>
          <a:p>
            <a:pPr marL="285750" indent="-285750">
              <a:buFontTx/>
              <a:buChar char="-"/>
            </a:pPr>
            <a:r>
              <a:rPr lang="en-US" dirty="0" smtClean="0"/>
              <a:t>Introduce automation to regular business practices </a:t>
            </a:r>
          </a:p>
          <a:p>
            <a:pPr marL="285750" indent="-285750">
              <a:buFontTx/>
              <a:buChar char="-"/>
            </a:pPr>
            <a:r>
              <a:rPr lang="en-US" dirty="0" smtClean="0"/>
              <a:t>Initiate open source culture within VDEQ</a:t>
            </a:r>
          </a:p>
          <a:p>
            <a:pPr marL="285750" indent="-285750">
              <a:buFontTx/>
              <a:buChar char="-"/>
            </a:pPr>
            <a:r>
              <a:rPr lang="en-US" b="1" dirty="0" smtClean="0"/>
              <a:t>Gateway app </a:t>
            </a:r>
            <a:r>
              <a:rPr lang="en-US" dirty="0" smtClean="0"/>
              <a:t>for the development of additional</a:t>
            </a:r>
          </a:p>
          <a:p>
            <a:r>
              <a:rPr lang="en-US" dirty="0"/>
              <a:t> </a:t>
            </a:r>
            <a:r>
              <a:rPr lang="en-US" dirty="0" smtClean="0"/>
              <a:t>     analytical applications for cross media business needs</a:t>
            </a:r>
          </a:p>
          <a:p>
            <a:pPr marL="285750" indent="-285750">
              <a:buFontTx/>
              <a:buChar char="-"/>
            </a:pPr>
            <a:endParaRPr lang="en-US" dirty="0"/>
          </a:p>
        </p:txBody>
      </p:sp>
      <p:sp>
        <p:nvSpPr>
          <p:cNvPr id="11" name="Title 1"/>
          <p:cNvSpPr txBox="1">
            <a:spLocks/>
          </p:cNvSpPr>
          <p:nvPr/>
        </p:nvSpPr>
        <p:spPr>
          <a:xfrm>
            <a:off x="3980796" y="3657600"/>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Unanticipated:</a:t>
            </a:r>
            <a:endParaRPr lang="en-US" sz="2800" dirty="0"/>
          </a:p>
        </p:txBody>
      </p:sp>
    </p:spTree>
    <p:extLst>
      <p:ext uri="{BB962C8B-B14F-4D97-AF65-F5344CB8AC3E}">
        <p14:creationId xmlns:p14="http://schemas.microsoft.com/office/powerpoint/2010/main" val="4073554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Uses (so far)</a:t>
            </a:r>
            <a:endParaRPr lang="en-US" dirty="0"/>
          </a:p>
        </p:txBody>
      </p:sp>
      <p:sp>
        <p:nvSpPr>
          <p:cNvPr id="4" name="TextBox 3"/>
          <p:cNvSpPr txBox="1"/>
          <p:nvPr/>
        </p:nvSpPr>
        <p:spPr>
          <a:xfrm>
            <a:off x="515565" y="1752600"/>
            <a:ext cx="4412105" cy="3970318"/>
          </a:xfrm>
          <a:prstGeom prst="rect">
            <a:avLst/>
          </a:prstGeom>
          <a:noFill/>
        </p:spPr>
        <p:txBody>
          <a:bodyPr wrap="none" rtlCol="0">
            <a:spAutoFit/>
          </a:bodyPr>
          <a:lstStyle/>
          <a:p>
            <a:r>
              <a:rPr lang="en-US" dirty="0" smtClean="0"/>
              <a:t>Benthic Stressor Reports for:</a:t>
            </a:r>
            <a:endParaRPr lang="en-US" dirty="0"/>
          </a:p>
          <a:p>
            <a:pPr marL="285750" indent="-285750">
              <a:buFontTx/>
              <a:buChar char="-"/>
            </a:pPr>
            <a:r>
              <a:rPr lang="en-US" dirty="0" smtClean="0"/>
              <a:t>Catawba Creek (preliminary EPA approval)</a:t>
            </a:r>
          </a:p>
          <a:p>
            <a:pPr marL="285750" indent="-285750">
              <a:buFontTx/>
              <a:buChar char="-"/>
            </a:pPr>
            <a:r>
              <a:rPr lang="en-US" dirty="0"/>
              <a:t>Unnamed Tributary to Roanoke </a:t>
            </a:r>
            <a:r>
              <a:rPr lang="en-US" dirty="0" smtClean="0"/>
              <a:t>River</a:t>
            </a:r>
          </a:p>
          <a:p>
            <a:pPr marL="285750" indent="-285750">
              <a:buFontTx/>
              <a:buChar char="-"/>
            </a:pPr>
            <a:r>
              <a:rPr lang="en-US" dirty="0" smtClean="0"/>
              <a:t>Mountain Run</a:t>
            </a:r>
          </a:p>
          <a:p>
            <a:pPr marL="285750" indent="-285750">
              <a:buFontTx/>
              <a:buChar char="-"/>
            </a:pPr>
            <a:r>
              <a:rPr lang="en-US" dirty="0" smtClean="0"/>
              <a:t>Crane Creek</a:t>
            </a:r>
          </a:p>
          <a:p>
            <a:pPr marL="285750" indent="-285750">
              <a:buFontTx/>
              <a:buChar char="-"/>
            </a:pPr>
            <a:r>
              <a:rPr lang="en-US" dirty="0" smtClean="0"/>
              <a:t>Briery Creek</a:t>
            </a:r>
          </a:p>
          <a:p>
            <a:pPr marL="285750" indent="-285750">
              <a:buFontTx/>
              <a:buChar char="-"/>
            </a:pPr>
            <a:r>
              <a:rPr lang="en-US" dirty="0" smtClean="0"/>
              <a:t>Smith River</a:t>
            </a:r>
          </a:p>
          <a:p>
            <a:pPr marL="285750" indent="-285750">
              <a:buFontTx/>
              <a:buChar char="-"/>
            </a:pPr>
            <a:r>
              <a:rPr lang="en-US" dirty="0" smtClean="0"/>
              <a:t>Naked Creek</a:t>
            </a:r>
          </a:p>
          <a:p>
            <a:pPr marL="285750" indent="-285750">
              <a:buFontTx/>
              <a:buChar char="-"/>
            </a:pPr>
            <a:r>
              <a:rPr lang="en-US" dirty="0" smtClean="0"/>
              <a:t>Lynch Creek</a:t>
            </a:r>
          </a:p>
          <a:p>
            <a:pPr marL="285750" indent="-285750">
              <a:buFontTx/>
              <a:buChar char="-"/>
            </a:pPr>
            <a:r>
              <a:rPr lang="en-US" dirty="0" smtClean="0"/>
              <a:t>Reed Creek</a:t>
            </a:r>
          </a:p>
          <a:p>
            <a:pPr marL="285750" indent="-285750">
              <a:buFontTx/>
              <a:buChar char="-"/>
            </a:pPr>
            <a:r>
              <a:rPr lang="en-US" dirty="0" err="1" smtClean="0"/>
              <a:t>Allens</a:t>
            </a:r>
            <a:r>
              <a:rPr lang="en-US" dirty="0" smtClean="0"/>
              <a:t> Branch</a:t>
            </a:r>
          </a:p>
          <a:p>
            <a:pPr marL="285750" indent="-285750">
              <a:buFontTx/>
              <a:buChar char="-"/>
            </a:pPr>
            <a:r>
              <a:rPr lang="en-US" dirty="0" smtClean="0"/>
              <a:t>Devil Fork</a:t>
            </a:r>
          </a:p>
          <a:p>
            <a:pPr marL="285750" indent="-285750">
              <a:buFontTx/>
              <a:buChar char="-"/>
            </a:pPr>
            <a:r>
              <a:rPr lang="en-US" dirty="0" smtClean="0"/>
              <a:t>Bark Camp Branch</a:t>
            </a:r>
          </a:p>
          <a:p>
            <a:pPr marL="285750" indent="-285750">
              <a:buFontTx/>
              <a:buChar char="-"/>
            </a:pP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5402226" y="1752600"/>
            <a:ext cx="3639586"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Monitoring/Landowner Reports</a:t>
            </a:r>
          </a:p>
          <a:p>
            <a:pPr marL="285750" indent="-285750">
              <a:buFont typeface="Arial" panose="020B0604020202020204" pitchFamily="34" charset="0"/>
              <a:buChar char="•"/>
            </a:pPr>
            <a:r>
              <a:rPr lang="en-US" dirty="0" smtClean="0"/>
              <a:t>Assessment/Monitoring planning </a:t>
            </a:r>
            <a:endParaRPr lang="en-US" dirty="0"/>
          </a:p>
          <a:p>
            <a:pPr marL="285750" indent="-285750">
              <a:buFont typeface="Arial" panose="020B0604020202020204" pitchFamily="34" charset="0"/>
              <a:buChar char="•"/>
            </a:pPr>
            <a:r>
              <a:rPr lang="en-US" dirty="0" smtClean="0"/>
              <a:t>Dissolved metals assessment</a:t>
            </a:r>
          </a:p>
          <a:p>
            <a:pPr marL="285750" indent="-285750">
              <a:buFont typeface="Arial" panose="020B0604020202020204" pitchFamily="34" charset="0"/>
              <a:buChar char="•"/>
            </a:pPr>
            <a:r>
              <a:rPr lang="en-US" dirty="0" smtClean="0"/>
              <a:t>BCG/Tolerance document</a:t>
            </a:r>
            <a:endParaRPr lang="en-US" dirty="0"/>
          </a:p>
        </p:txBody>
      </p:sp>
      <p:pic>
        <p:nvPicPr>
          <p:cNvPr id="4098" name="Picture 2" descr="C:\HardDriveBackup\NMC\NWQMC_2019\Talk\reportCD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617" y="3200400"/>
            <a:ext cx="6269984" cy="330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9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518429"/>
            <a:ext cx="1999778" cy="369332"/>
          </a:xfrm>
          <a:prstGeom prst="rect">
            <a:avLst/>
          </a:prstGeom>
          <a:noFill/>
        </p:spPr>
        <p:txBody>
          <a:bodyPr wrap="none" rtlCol="0">
            <a:spAutoFit/>
          </a:bodyPr>
          <a:lstStyle/>
          <a:p>
            <a:r>
              <a:rPr lang="en-US" dirty="0" smtClean="0"/>
              <a:t>Stressor Tool Demo</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802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hub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47800"/>
            <a:ext cx="3918857"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36232" y="1507004"/>
            <a:ext cx="5626768" cy="1369606"/>
          </a:xfrm>
          <a:prstGeom prst="rect">
            <a:avLst/>
          </a:prstGeom>
        </p:spPr>
        <p:txBody>
          <a:bodyPr wrap="square">
            <a:spAutoFit/>
          </a:bodyPr>
          <a:lstStyle/>
          <a:p>
            <a:r>
              <a:rPr lang="en-US" sz="2400" dirty="0" smtClean="0"/>
              <a:t>All code and datasets necessary to run tool: </a:t>
            </a:r>
          </a:p>
          <a:p>
            <a:endParaRPr lang="en-US" sz="1100" dirty="0" smtClean="0"/>
          </a:p>
          <a:p>
            <a:r>
              <a:rPr lang="en-US" sz="2400" dirty="0" smtClean="0"/>
              <a:t>www.github.com/VDEQ/VDEQ_Benthic</a:t>
            </a:r>
          </a:p>
          <a:p>
            <a:r>
              <a:rPr lang="en-US" sz="2400" dirty="0" err="1" smtClean="0"/>
              <a:t>StressorAnalysis</a:t>
            </a:r>
            <a:endParaRPr lang="en-US" sz="2400" dirty="0"/>
          </a:p>
        </p:txBody>
      </p:sp>
      <p:grpSp>
        <p:nvGrpSpPr>
          <p:cNvPr id="9" name="Group 8"/>
          <p:cNvGrpSpPr/>
          <p:nvPr/>
        </p:nvGrpSpPr>
        <p:grpSpPr>
          <a:xfrm>
            <a:off x="103948" y="3657600"/>
            <a:ext cx="4468052" cy="2973897"/>
            <a:chOff x="665096" y="3769559"/>
            <a:chExt cx="3318004" cy="2236781"/>
          </a:xfrm>
        </p:grpSpPr>
        <p:pic>
          <p:nvPicPr>
            <p:cNvPr id="3076" name="Picture 4" descr="C:\HardDriveBackup\NMC\NWQMC_2019\Talk\ProbMonP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096" y="3769559"/>
              <a:ext cx="3318004" cy="223678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124200" y="4476555"/>
              <a:ext cx="838200" cy="476446"/>
            </a:xfrm>
            <a:prstGeom prst="rect">
              <a:avLst/>
            </a:prstGeom>
            <a:noFill/>
            <a:ln w="63500">
              <a:solidFill>
                <a:srgbClr val="EC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228600" y="6019800"/>
            <a:ext cx="480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52400" y="152400"/>
            <a:ext cx="8839200" cy="6527091"/>
            <a:chOff x="152400" y="152400"/>
            <a:chExt cx="8839200" cy="6527091"/>
          </a:xfrm>
        </p:grpSpPr>
        <p:pic>
          <p:nvPicPr>
            <p:cNvPr id="1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4762498" y="3851698"/>
            <a:ext cx="4152902" cy="2308324"/>
          </a:xfrm>
          <a:prstGeom prst="rect">
            <a:avLst/>
          </a:prstGeom>
        </p:spPr>
        <p:txBody>
          <a:bodyPr wrap="square">
            <a:spAutoFit/>
          </a:bodyPr>
          <a:lstStyle/>
          <a:p>
            <a:r>
              <a:rPr lang="en-US" sz="2400" dirty="0" smtClean="0"/>
              <a:t>Report Available here:</a:t>
            </a:r>
          </a:p>
          <a:p>
            <a:r>
              <a:rPr lang="en-US" sz="2400" dirty="0" smtClean="0"/>
              <a:t>www.deq.virginia.gov/Programs/Water/WaterQuality</a:t>
            </a:r>
          </a:p>
          <a:p>
            <a:r>
              <a:rPr lang="en-US" sz="2400" dirty="0" err="1" smtClean="0"/>
              <a:t>InformationTMDLs</a:t>
            </a:r>
            <a:r>
              <a:rPr lang="en-US" sz="2400" dirty="0" smtClean="0"/>
              <a:t>/ </a:t>
            </a:r>
            <a:r>
              <a:rPr lang="en-US" sz="2400" dirty="0" err="1" smtClean="0"/>
              <a:t>WaterQualityMonitoring</a:t>
            </a:r>
            <a:r>
              <a:rPr lang="en-US" sz="2400" dirty="0" smtClean="0"/>
              <a:t>/</a:t>
            </a:r>
          </a:p>
          <a:p>
            <a:r>
              <a:rPr lang="en-US" sz="2400" dirty="0" smtClean="0"/>
              <a:t>ProbabilisticMonitoring.aspx </a:t>
            </a:r>
            <a:endParaRPr lang="en-US" sz="2400" dirty="0"/>
          </a:p>
        </p:txBody>
      </p:sp>
    </p:spTree>
    <p:extLst>
      <p:ext uri="{BB962C8B-B14F-4D97-AF65-F5344CB8AC3E}">
        <p14:creationId xmlns:p14="http://schemas.microsoft.com/office/powerpoint/2010/main" val="4116562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05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2: Introduction to </a:t>
            </a:r>
            <a:r>
              <a:rPr lang="en-US" dirty="0" err="1" smtClean="0"/>
              <a:t>Rmarkdown</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descr="Image result for github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13666"/>
            <a:ext cx="4064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733800" y="3962400"/>
            <a:ext cx="4419600" cy="1200329"/>
          </a:xfrm>
          <a:prstGeom prst="rect">
            <a:avLst/>
          </a:prstGeom>
        </p:spPr>
        <p:txBody>
          <a:bodyPr wrap="square">
            <a:spAutoFit/>
          </a:bodyPr>
          <a:lstStyle/>
          <a:p>
            <a:r>
              <a:rPr lang="en-US" sz="2400" dirty="0" smtClean="0"/>
              <a:t>http://</a:t>
            </a:r>
            <a:r>
              <a:rPr lang="en-US" sz="2400" dirty="0"/>
              <a:t>github.com/EmmaVJones/NCTC_Processing-Benthic-Macroinvertebrate-Data-in-R</a:t>
            </a:r>
          </a:p>
        </p:txBody>
      </p:sp>
      <p:sp>
        <p:nvSpPr>
          <p:cNvPr id="6" name="TextBox 5"/>
          <p:cNvSpPr txBox="1"/>
          <p:nvPr/>
        </p:nvSpPr>
        <p:spPr>
          <a:xfrm>
            <a:off x="2108174" y="3276600"/>
            <a:ext cx="4749826" cy="369332"/>
          </a:xfrm>
          <a:prstGeom prst="rect">
            <a:avLst/>
          </a:prstGeom>
          <a:noFill/>
        </p:spPr>
        <p:txBody>
          <a:bodyPr wrap="none" rtlCol="0">
            <a:spAutoFit/>
          </a:bodyPr>
          <a:lstStyle/>
          <a:p>
            <a:r>
              <a:rPr lang="en-US" dirty="0" smtClean="0"/>
              <a:t>Hands on component if you want to follow along</a:t>
            </a:r>
            <a:endParaRPr lang="en-US" dirty="0"/>
          </a:p>
        </p:txBody>
      </p:sp>
    </p:spTree>
    <p:extLst>
      <p:ext uri="{BB962C8B-B14F-4D97-AF65-F5344CB8AC3E}">
        <p14:creationId xmlns:p14="http://schemas.microsoft.com/office/powerpoint/2010/main" val="169008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Setting</a:t>
            </a:r>
            <a:endParaRPr lang="en-US" dirty="0"/>
          </a:p>
        </p:txBody>
      </p:sp>
      <p:sp>
        <p:nvSpPr>
          <p:cNvPr id="3" name="Content Placeholder 2"/>
          <p:cNvSpPr>
            <a:spLocks noGrp="1"/>
          </p:cNvSpPr>
          <p:nvPr>
            <p:ph idx="1"/>
          </p:nvPr>
        </p:nvSpPr>
        <p:spPr>
          <a:xfrm>
            <a:off x="457200" y="2111376"/>
            <a:ext cx="3352800" cy="4014787"/>
          </a:xfrm>
        </p:spPr>
        <p:txBody>
          <a:bodyPr>
            <a:normAutofit fontScale="77500" lnSpcReduction="20000"/>
          </a:bodyPr>
          <a:lstStyle/>
          <a:p>
            <a:r>
              <a:rPr lang="en-US" dirty="0" smtClean="0"/>
              <a:t>Inspiration for using R for reproducible workflows</a:t>
            </a:r>
          </a:p>
          <a:p>
            <a:r>
              <a:rPr lang="en-US" dirty="0" smtClean="0"/>
              <a:t>Discussion on automating reports</a:t>
            </a:r>
          </a:p>
          <a:p>
            <a:pPr lvl="1"/>
            <a:r>
              <a:rPr lang="en-US" dirty="0" smtClean="0"/>
              <a:t>General how to, when, why</a:t>
            </a:r>
          </a:p>
          <a:p>
            <a:r>
              <a:rPr lang="en-US" b="1" dirty="0" err="1" smtClean="0"/>
              <a:t>Rmarkdown</a:t>
            </a:r>
            <a:r>
              <a:rPr lang="en-US" b="1" dirty="0" smtClean="0"/>
              <a:t> primer</a:t>
            </a:r>
          </a:p>
          <a:p>
            <a:r>
              <a:rPr lang="en-US" dirty="0" smtClean="0"/>
              <a:t>Showcase some Virginia DEQ tools capitalizing on reproducible reports</a:t>
            </a:r>
            <a:endParaRPr lang="en-US" dirty="0"/>
          </a:p>
          <a:p>
            <a:pPr lvl="1"/>
            <a:endParaRPr lang="en-US" dirty="0" smtClean="0"/>
          </a:p>
        </p:txBody>
      </p:sp>
      <p:sp>
        <p:nvSpPr>
          <p:cNvPr id="4" name="Title 1"/>
          <p:cNvSpPr txBox="1">
            <a:spLocks/>
          </p:cNvSpPr>
          <p:nvPr/>
        </p:nvSpPr>
        <p:spPr>
          <a:xfrm>
            <a:off x="76200" y="1219200"/>
            <a:ext cx="3886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What this session is:</a:t>
            </a:r>
            <a:endParaRPr lang="en-US" sz="2800" b="1" dirty="0"/>
          </a:p>
        </p:txBody>
      </p:sp>
      <p:sp>
        <p:nvSpPr>
          <p:cNvPr id="5" name="Title 1"/>
          <p:cNvSpPr txBox="1">
            <a:spLocks/>
          </p:cNvSpPr>
          <p:nvPr/>
        </p:nvSpPr>
        <p:spPr>
          <a:xfrm>
            <a:off x="4648200" y="1219200"/>
            <a:ext cx="3886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What this session is not:</a:t>
            </a:r>
            <a:endParaRPr lang="en-US" sz="2800" b="1" dirty="0"/>
          </a:p>
        </p:txBody>
      </p:sp>
      <p:sp>
        <p:nvSpPr>
          <p:cNvPr id="6" name="Content Placeholder 2"/>
          <p:cNvSpPr txBox="1">
            <a:spLocks/>
          </p:cNvSpPr>
          <p:nvPr/>
        </p:nvSpPr>
        <p:spPr>
          <a:xfrm>
            <a:off x="4724400" y="2057400"/>
            <a:ext cx="4114800" cy="4014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dirty="0" smtClean="0"/>
              <a:t>Introduction to R</a:t>
            </a:r>
          </a:p>
          <a:p>
            <a:r>
              <a:rPr lang="en-US" sz="2500" dirty="0" smtClean="0"/>
              <a:t>Programming 101</a:t>
            </a:r>
          </a:p>
          <a:p>
            <a:r>
              <a:rPr lang="en-US" sz="2500" dirty="0" smtClean="0"/>
              <a:t>Shiny tutorial</a:t>
            </a:r>
          </a:p>
          <a:p>
            <a:r>
              <a:rPr lang="en-US" sz="2500" dirty="0" smtClean="0"/>
              <a:t>Troubleshooting </a:t>
            </a:r>
            <a:r>
              <a:rPr lang="en-US" sz="2500" dirty="0" err="1" smtClean="0"/>
              <a:t>sesh</a:t>
            </a:r>
            <a:endParaRPr lang="en-US" sz="2500" dirty="0" smtClean="0"/>
          </a:p>
          <a:p>
            <a:pPr lvl="1"/>
            <a:endParaRPr lang="en-US" sz="2500" dirty="0" smtClean="0"/>
          </a:p>
        </p:txBody>
      </p:sp>
      <p:grpSp>
        <p:nvGrpSpPr>
          <p:cNvPr id="7" name="Group 6"/>
          <p:cNvGrpSpPr/>
          <p:nvPr/>
        </p:nvGrpSpPr>
        <p:grpSpPr>
          <a:xfrm>
            <a:off x="152400" y="152400"/>
            <a:ext cx="8839200" cy="6527091"/>
            <a:chOff x="152400" y="152400"/>
            <a:chExt cx="8839200" cy="6527091"/>
          </a:xfrm>
        </p:grpSpPr>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Image result for kid water wings cart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541" y="4102138"/>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19117099">
            <a:off x="4413336" y="4640514"/>
            <a:ext cx="1312411" cy="369332"/>
          </a:xfrm>
          <a:prstGeom prst="rect">
            <a:avLst/>
          </a:prstGeom>
          <a:noFill/>
        </p:spPr>
        <p:txBody>
          <a:bodyPr wrap="none" rtlCol="0">
            <a:spAutoFit/>
          </a:bodyPr>
          <a:lstStyle/>
          <a:p>
            <a:r>
              <a:rPr lang="en-US" dirty="0" err="1" smtClean="0"/>
              <a:t>Rmarkdown</a:t>
            </a:r>
            <a:endParaRPr lang="en-US" dirty="0"/>
          </a:p>
        </p:txBody>
      </p:sp>
      <p:sp>
        <p:nvSpPr>
          <p:cNvPr id="12" name="TextBox 11"/>
          <p:cNvSpPr txBox="1"/>
          <p:nvPr/>
        </p:nvSpPr>
        <p:spPr>
          <a:xfrm rot="2338870">
            <a:off x="7062988" y="4479016"/>
            <a:ext cx="1426975" cy="646331"/>
          </a:xfrm>
          <a:prstGeom prst="rect">
            <a:avLst/>
          </a:prstGeom>
          <a:noFill/>
        </p:spPr>
        <p:txBody>
          <a:bodyPr wrap="square" rtlCol="0">
            <a:spAutoFit/>
          </a:bodyPr>
          <a:lstStyle/>
          <a:p>
            <a:r>
              <a:rPr lang="en-US" dirty="0" smtClean="0"/>
              <a:t>Reproducible Reports</a:t>
            </a:r>
            <a:endParaRPr lang="en-US" dirty="0"/>
          </a:p>
        </p:txBody>
      </p:sp>
    </p:spTree>
    <p:extLst>
      <p:ext uri="{BB962C8B-B14F-4D97-AF65-F5344CB8AC3E}">
        <p14:creationId xmlns:p14="http://schemas.microsoft.com/office/powerpoint/2010/main" val="2372182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is </a:t>
            </a:r>
            <a:r>
              <a:rPr lang="en-US" dirty="0" err="1" smtClean="0"/>
              <a:t>Rmarkdown</a:t>
            </a:r>
            <a:r>
              <a:rPr lang="en-US" dirty="0" smtClean="0"/>
              <a:t>?</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762000" y="1730188"/>
            <a:ext cx="7944098" cy="369332"/>
          </a:xfrm>
          <a:prstGeom prst="rect">
            <a:avLst/>
          </a:prstGeom>
          <a:noFill/>
        </p:spPr>
        <p:txBody>
          <a:bodyPr wrap="none" rtlCol="0">
            <a:spAutoFit/>
          </a:bodyPr>
          <a:lstStyle/>
          <a:p>
            <a:r>
              <a:rPr lang="en-US" dirty="0" smtClean="0"/>
              <a:t>Record of analyses for </a:t>
            </a:r>
            <a:r>
              <a:rPr lang="en-US" b="1" dirty="0" smtClean="0"/>
              <a:t>literate programming, reproducible research, and reporting</a:t>
            </a:r>
            <a:endParaRPr lang="en-US" b="1" dirty="0"/>
          </a:p>
        </p:txBody>
      </p:sp>
      <p:sp>
        <p:nvSpPr>
          <p:cNvPr id="9" name="TextBox 8"/>
          <p:cNvSpPr txBox="1"/>
          <p:nvPr/>
        </p:nvSpPr>
        <p:spPr>
          <a:xfrm>
            <a:off x="762000" y="2267634"/>
            <a:ext cx="7543800" cy="646331"/>
          </a:xfrm>
          <a:prstGeom prst="rect">
            <a:avLst/>
          </a:prstGeom>
          <a:noFill/>
        </p:spPr>
        <p:txBody>
          <a:bodyPr wrap="square" rtlCol="0">
            <a:spAutoFit/>
          </a:bodyPr>
          <a:lstStyle/>
          <a:p>
            <a:r>
              <a:rPr lang="en-US" dirty="0" smtClean="0"/>
              <a:t>Combine plain text and code (multiple programming languages) into single document that can generate </a:t>
            </a:r>
            <a:r>
              <a:rPr lang="en-US" b="1" dirty="0" smtClean="0"/>
              <a:t>static and interactive reports</a:t>
            </a:r>
            <a:endParaRPr lang="en-US" b="1" dirty="0"/>
          </a:p>
        </p:txBody>
      </p:sp>
      <p:sp>
        <p:nvSpPr>
          <p:cNvPr id="13" name="TextBox 12"/>
          <p:cNvSpPr txBox="1"/>
          <p:nvPr/>
        </p:nvSpPr>
        <p:spPr>
          <a:xfrm>
            <a:off x="762000" y="3087469"/>
            <a:ext cx="7543800" cy="461665"/>
          </a:xfrm>
          <a:prstGeom prst="rect">
            <a:avLst/>
          </a:prstGeom>
          <a:noFill/>
        </p:spPr>
        <p:txBody>
          <a:bodyPr wrap="square" rtlCol="0">
            <a:spAutoFit/>
          </a:bodyPr>
          <a:lstStyle/>
          <a:p>
            <a:r>
              <a:rPr lang="en-US" dirty="0" smtClean="0"/>
              <a:t>Generate the same report (style) given correct data input </a:t>
            </a:r>
            <a:r>
              <a:rPr lang="en-US" sz="2400" b="1" dirty="0" smtClean="0"/>
              <a:t>*</a:t>
            </a:r>
            <a:endParaRPr lang="en-US" sz="2400" b="1" dirty="0"/>
          </a:p>
        </p:txBody>
      </p:sp>
      <p:sp>
        <p:nvSpPr>
          <p:cNvPr id="14" name="TextBox 13"/>
          <p:cNvSpPr txBox="1"/>
          <p:nvPr/>
        </p:nvSpPr>
        <p:spPr>
          <a:xfrm>
            <a:off x="762000" y="3593068"/>
            <a:ext cx="7543800" cy="369332"/>
          </a:xfrm>
          <a:prstGeom prst="rect">
            <a:avLst/>
          </a:prstGeom>
          <a:noFill/>
        </p:spPr>
        <p:txBody>
          <a:bodyPr wrap="square" rtlCol="0">
            <a:spAutoFit/>
          </a:bodyPr>
          <a:lstStyle/>
          <a:p>
            <a:r>
              <a:rPr lang="en-US" b="1" dirty="0" smtClean="0"/>
              <a:t>Repeatable</a:t>
            </a:r>
            <a:r>
              <a:rPr lang="en-US" dirty="0" smtClean="0"/>
              <a:t>: can be generate on the fly or using </a:t>
            </a:r>
            <a:r>
              <a:rPr lang="en-US" dirty="0" err="1" smtClean="0"/>
              <a:t>cron</a:t>
            </a:r>
            <a:endParaRPr lang="en-US" dirty="0"/>
          </a:p>
        </p:txBody>
      </p:sp>
      <p:sp>
        <p:nvSpPr>
          <p:cNvPr id="15" name="TextBox 14"/>
          <p:cNvSpPr txBox="1"/>
          <p:nvPr/>
        </p:nvSpPr>
        <p:spPr>
          <a:xfrm>
            <a:off x="2790948" y="5733212"/>
            <a:ext cx="3886200" cy="369332"/>
          </a:xfrm>
          <a:prstGeom prst="rect">
            <a:avLst/>
          </a:prstGeom>
          <a:noFill/>
        </p:spPr>
        <p:txBody>
          <a:bodyPr wrap="square" rtlCol="0">
            <a:spAutoFit/>
          </a:bodyPr>
          <a:lstStyle/>
          <a:p>
            <a:r>
              <a:rPr lang="en-US" b="1" dirty="0" smtClean="0"/>
              <a:t>* data templates are critical</a:t>
            </a:r>
            <a:endParaRPr lang="en-US" b="1"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286" y="4343400"/>
            <a:ext cx="68675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89" y="1214435"/>
            <a:ext cx="8529111" cy="503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744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0"/>
            <a:ext cx="8839199" cy="294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38200" y="5682734"/>
            <a:ext cx="7772400" cy="369332"/>
          </a:xfrm>
          <a:prstGeom prst="rect">
            <a:avLst/>
          </a:prstGeom>
        </p:spPr>
        <p:txBody>
          <a:bodyPr wrap="square">
            <a:spAutoFit/>
          </a:bodyPr>
          <a:lstStyle/>
          <a:p>
            <a:r>
              <a:rPr lang="en-US" dirty="0">
                <a:hlinkClick r:id="rId3"/>
              </a:rPr>
              <a:t>https://datacarpentry.org/genomics-r-intro/XX-knitr-markdown/index.html</a:t>
            </a:r>
            <a:endParaRPr lang="en-US" dirty="0"/>
          </a:p>
        </p:txBody>
      </p:sp>
      <p:grpSp>
        <p:nvGrpSpPr>
          <p:cNvPr id="4" name="Group 3"/>
          <p:cNvGrpSpPr/>
          <p:nvPr/>
        </p:nvGrpSpPr>
        <p:grpSpPr>
          <a:xfrm>
            <a:off x="152400" y="152400"/>
            <a:ext cx="8839200" cy="6527091"/>
            <a:chOff x="152400" y="152400"/>
            <a:chExt cx="8839200" cy="6527091"/>
          </a:xfrm>
        </p:grpSpPr>
        <p:pic>
          <p:nvPicPr>
            <p:cNvPr id="5"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4300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300038"/>
            <a:ext cx="51625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2949423"/>
            <a:ext cx="8153400" cy="369332"/>
          </a:xfrm>
          <a:prstGeom prst="rect">
            <a:avLst/>
          </a:prstGeom>
          <a:solidFill>
            <a:schemeClr val="bg1">
              <a:lumMod val="75000"/>
            </a:schemeClr>
          </a:solidFill>
        </p:spPr>
        <p:txBody>
          <a:bodyPr wrap="square">
            <a:spAutoFit/>
          </a:bodyPr>
          <a:lstStyle/>
          <a:p>
            <a:r>
              <a:rPr lang="en-US" dirty="0" smtClean="0">
                <a:hlinkClick r:id="rId3"/>
              </a:rPr>
              <a:t>https://www.rstudio.com/wp-content/uploads/2015/02/rmarkdown-cheatsheet.pdf</a:t>
            </a:r>
            <a:endParaRPr lang="en-US" dirty="0">
              <a:hlinkClick r:id="rId3"/>
            </a:endParaRPr>
          </a:p>
        </p:txBody>
      </p:sp>
    </p:spTree>
    <p:extLst>
      <p:ext uri="{BB962C8B-B14F-4D97-AF65-F5344CB8AC3E}">
        <p14:creationId xmlns:p14="http://schemas.microsoft.com/office/powerpoint/2010/main" val="27110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05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 Landowner Reports for Benthic and Field Data</a:t>
            </a:r>
            <a:endParaRPr lang="en-US" dirty="0"/>
          </a:p>
        </p:txBody>
      </p:sp>
    </p:spTree>
    <p:extLst>
      <p:ext uri="{BB962C8B-B14F-4D97-AF65-F5344CB8AC3E}">
        <p14:creationId xmlns:p14="http://schemas.microsoft.com/office/powerpoint/2010/main" val="2393832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609600" y="1524000"/>
            <a:ext cx="8077200" cy="2862322"/>
          </a:xfrm>
          <a:prstGeom prst="rect">
            <a:avLst/>
          </a:prstGeom>
        </p:spPr>
        <p:txBody>
          <a:bodyPr wrap="square">
            <a:spAutoFit/>
          </a:bodyPr>
          <a:lstStyle/>
          <a:p>
            <a:r>
              <a:rPr lang="en-US" dirty="0" err="1" smtClean="0"/>
              <a:t>RStudio</a:t>
            </a:r>
            <a:r>
              <a:rPr lang="en-US" dirty="0" smtClean="0"/>
              <a:t> </a:t>
            </a:r>
            <a:r>
              <a:rPr lang="en-US" dirty="0" err="1" smtClean="0"/>
              <a:t>RMarkdown</a:t>
            </a:r>
            <a:r>
              <a:rPr lang="en-US" dirty="0" smtClean="0"/>
              <a:t> Introduction</a:t>
            </a:r>
            <a:endParaRPr lang="en-US" dirty="0" smtClean="0">
              <a:hlinkClick r:id="rId3"/>
            </a:endParaRPr>
          </a:p>
          <a:p>
            <a:r>
              <a:rPr lang="en-US" dirty="0" smtClean="0">
                <a:hlinkClick r:id="rId3"/>
              </a:rPr>
              <a:t>https</a:t>
            </a:r>
            <a:r>
              <a:rPr lang="en-US" dirty="0">
                <a:hlinkClick r:id="rId3"/>
              </a:rPr>
              <a:t>://rmarkdown.rstudio.com/lesson-1.html</a:t>
            </a:r>
            <a:endParaRPr lang="en-US" dirty="0" smtClean="0">
              <a:hlinkClick r:id="rId4"/>
            </a:endParaRPr>
          </a:p>
          <a:p>
            <a:endParaRPr lang="en-US" dirty="0" smtClean="0">
              <a:hlinkClick r:id="rId4"/>
            </a:endParaRPr>
          </a:p>
          <a:p>
            <a:endParaRPr lang="en-US" dirty="0"/>
          </a:p>
          <a:p>
            <a:r>
              <a:rPr lang="en-US" dirty="0" err="1" smtClean="0"/>
              <a:t>RStudio</a:t>
            </a:r>
            <a:r>
              <a:rPr lang="en-US" dirty="0" smtClean="0"/>
              <a:t> Cheat Sheets</a:t>
            </a:r>
          </a:p>
          <a:p>
            <a:endParaRPr lang="en-US" dirty="0"/>
          </a:p>
          <a:p>
            <a:endParaRPr lang="en-US" dirty="0" smtClean="0"/>
          </a:p>
          <a:p>
            <a:endParaRPr lang="en-US" dirty="0" smtClean="0"/>
          </a:p>
          <a:p>
            <a:r>
              <a:rPr lang="en-US" dirty="0" smtClean="0"/>
              <a:t>Data Carpentry</a:t>
            </a:r>
            <a:endParaRPr lang="en-US" dirty="0"/>
          </a:p>
          <a:p>
            <a:r>
              <a:rPr lang="en-US" dirty="0" smtClean="0">
                <a:hlinkClick r:id="rId5"/>
              </a:rPr>
              <a:t>https</a:t>
            </a:r>
            <a:r>
              <a:rPr lang="en-US" dirty="0">
                <a:hlinkClick r:id="rId5"/>
              </a:rPr>
              <a:t>://swcarpentry.github.io/r-novice-gapminder/15-knitr-markdown/</a:t>
            </a:r>
            <a:endParaRPr lang="en-US" dirty="0"/>
          </a:p>
        </p:txBody>
      </p:sp>
      <p:sp>
        <p:nvSpPr>
          <p:cNvPr id="7" name="Rectangle 6"/>
          <p:cNvSpPr/>
          <p:nvPr/>
        </p:nvSpPr>
        <p:spPr>
          <a:xfrm>
            <a:off x="609600" y="2955161"/>
            <a:ext cx="8915400" cy="369332"/>
          </a:xfrm>
          <a:prstGeom prst="rect">
            <a:avLst/>
          </a:prstGeom>
        </p:spPr>
        <p:txBody>
          <a:bodyPr wrap="square">
            <a:spAutoFit/>
          </a:bodyPr>
          <a:lstStyle/>
          <a:p>
            <a:r>
              <a:rPr lang="en-US" dirty="0">
                <a:hlinkClick r:id="rId4"/>
              </a:rPr>
              <a:t>https://www.rstudio.com/wp-content/uploads/2015/02/rmarkdown-cheatsheet.pdf</a:t>
            </a:r>
            <a:endParaRPr lang="en-US" dirty="0"/>
          </a:p>
        </p:txBody>
      </p:sp>
    </p:spTree>
    <p:extLst>
      <p:ext uri="{BB962C8B-B14F-4D97-AF65-F5344CB8AC3E}">
        <p14:creationId xmlns:p14="http://schemas.microsoft.com/office/powerpoint/2010/main" val="38922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3: Discussion</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437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hub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219206"/>
            <a:ext cx="5791200" cy="3040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a:t>
            </a:r>
            <a:endParaRPr lang="en-US" dirty="0"/>
          </a:p>
        </p:txBody>
      </p:sp>
      <p:sp>
        <p:nvSpPr>
          <p:cNvPr id="4" name="TextBox 3"/>
          <p:cNvSpPr txBox="1"/>
          <p:nvPr/>
        </p:nvSpPr>
        <p:spPr>
          <a:xfrm>
            <a:off x="1092762" y="1600200"/>
            <a:ext cx="6908238" cy="523220"/>
          </a:xfrm>
          <a:prstGeom prst="rect">
            <a:avLst/>
          </a:prstGeom>
          <a:noFill/>
        </p:spPr>
        <p:txBody>
          <a:bodyPr wrap="none" rtlCol="0">
            <a:spAutoFit/>
          </a:bodyPr>
          <a:lstStyle/>
          <a:p>
            <a:r>
              <a:rPr lang="en-US" sz="2800" dirty="0" smtClean="0"/>
              <a:t>Emma Jones      emma.jones@deq.virginia.gov</a:t>
            </a:r>
          </a:p>
        </p:txBody>
      </p:sp>
      <p:sp>
        <p:nvSpPr>
          <p:cNvPr id="5" name="Rectangle 4"/>
          <p:cNvSpPr/>
          <p:nvPr/>
        </p:nvSpPr>
        <p:spPr>
          <a:xfrm>
            <a:off x="3733800" y="2724150"/>
            <a:ext cx="4495800" cy="2308324"/>
          </a:xfrm>
          <a:prstGeom prst="rect">
            <a:avLst/>
          </a:prstGeom>
        </p:spPr>
        <p:txBody>
          <a:bodyPr wrap="square">
            <a:spAutoFit/>
          </a:bodyPr>
          <a:lstStyle/>
          <a:p>
            <a:r>
              <a:rPr lang="en-US" sz="2400" dirty="0" smtClean="0"/>
              <a:t>All code and datasets utilized in this workshop available here: </a:t>
            </a:r>
          </a:p>
          <a:p>
            <a:endParaRPr lang="en-US" sz="2400" dirty="0" smtClean="0"/>
          </a:p>
          <a:p>
            <a:r>
              <a:rPr lang="en-US" sz="2400" dirty="0" smtClean="0"/>
              <a:t>https</a:t>
            </a:r>
            <a:r>
              <a:rPr lang="en-US" sz="2400" dirty="0"/>
              <a:t>://github.com/EmmaVJones/NCTC_Processing-Benthic-Macroinvertebrate-Data-in-R</a:t>
            </a:r>
          </a:p>
        </p:txBody>
      </p:sp>
      <p:sp>
        <p:nvSpPr>
          <p:cNvPr id="10" name="Rectangle 9"/>
          <p:cNvSpPr/>
          <p:nvPr/>
        </p:nvSpPr>
        <p:spPr>
          <a:xfrm>
            <a:off x="228600" y="6019800"/>
            <a:ext cx="480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52400" y="152400"/>
            <a:ext cx="8839200" cy="6527091"/>
            <a:chOff x="152400" y="152400"/>
            <a:chExt cx="8839200" cy="6527091"/>
          </a:xfrm>
        </p:grpSpPr>
        <p:pic>
          <p:nvPicPr>
            <p:cNvPr id="1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6550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1: Benthic Stressor Analysis Tool</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583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dDriveBackup\NMC\NWQMC_2019\Talk\allProb.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5825"/>
            <a:ext cx="7620000" cy="452437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52400" y="152400"/>
            <a:ext cx="8839200" cy="6527091"/>
            <a:chOff x="152400" y="152400"/>
            <a:chExt cx="8839200" cy="6527091"/>
          </a:xfrm>
        </p:grpSpPr>
        <p:pic>
          <p:nvPicPr>
            <p:cNvPr id="3"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914401" y="5029200"/>
            <a:ext cx="7467599" cy="1477328"/>
          </a:xfrm>
          <a:prstGeom prst="rect">
            <a:avLst/>
          </a:prstGeom>
        </p:spPr>
        <p:txBody>
          <a:bodyPr wrap="square">
            <a:spAutoFit/>
          </a:bodyPr>
          <a:lstStyle/>
          <a:p>
            <a:pPr lvl="1" algn="ctr"/>
            <a:r>
              <a:rPr lang="en-US" dirty="0" smtClean="0"/>
              <a:t>Monitoring statewide 2001 - present</a:t>
            </a:r>
          </a:p>
          <a:p>
            <a:pPr lvl="1" algn="ctr"/>
            <a:r>
              <a:rPr lang="en-US" dirty="0" smtClean="0"/>
              <a:t>~ 60 </a:t>
            </a:r>
            <a:r>
              <a:rPr lang="en-US" dirty="0" err="1" smtClean="0"/>
              <a:t>ProbMon</a:t>
            </a:r>
            <a:r>
              <a:rPr lang="en-US" dirty="0" smtClean="0"/>
              <a:t> Sites / Year</a:t>
            </a:r>
          </a:p>
          <a:p>
            <a:pPr lvl="1" algn="ctr"/>
            <a:endParaRPr lang="en-US" dirty="0"/>
          </a:p>
          <a:p>
            <a:pPr lvl="1" algn="ctr"/>
            <a:r>
              <a:rPr lang="en-US" dirty="0"/>
              <a:t>735 </a:t>
            </a:r>
            <a:r>
              <a:rPr lang="en-US" dirty="0" smtClean="0"/>
              <a:t>paired </a:t>
            </a:r>
            <a:r>
              <a:rPr lang="en-US" dirty="0"/>
              <a:t>benthic and </a:t>
            </a:r>
            <a:r>
              <a:rPr lang="en-US" dirty="0" smtClean="0"/>
              <a:t>water chemistry/habitat </a:t>
            </a:r>
            <a:r>
              <a:rPr lang="en-US" dirty="0"/>
              <a:t>data </a:t>
            </a:r>
            <a:r>
              <a:rPr lang="en-US" dirty="0" smtClean="0"/>
              <a:t>points</a:t>
            </a:r>
          </a:p>
          <a:p>
            <a:pPr lvl="1" algn="ctr"/>
            <a:r>
              <a:rPr lang="en-US" dirty="0" smtClean="0"/>
              <a:t>(2001 – 2016)</a:t>
            </a:r>
            <a:endParaRPr lang="en-US" dirty="0"/>
          </a:p>
        </p:txBody>
      </p:sp>
      <p:sp>
        <p:nvSpPr>
          <p:cNvPr id="7" name="Rectangle 6"/>
          <p:cNvSpPr/>
          <p:nvPr/>
        </p:nvSpPr>
        <p:spPr>
          <a:xfrm>
            <a:off x="1905000" y="5767864"/>
            <a:ext cx="6096000" cy="73866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57200" y="3810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smtClean="0"/>
              <a:t>Freshwater Probabilistic Monitoring in Virginia </a:t>
            </a:r>
            <a:endParaRPr lang="en-US" sz="3300" dirty="0"/>
          </a:p>
        </p:txBody>
      </p:sp>
    </p:spTree>
    <p:extLst>
      <p:ext uri="{BB962C8B-B14F-4D97-AF65-F5344CB8AC3E}">
        <p14:creationId xmlns:p14="http://schemas.microsoft.com/office/powerpoint/2010/main" val="42851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HardDriveBackup\R\IR_2018\ProbMonReport\basin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71900"/>
            <a:ext cx="6781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19700" y="4572000"/>
            <a:ext cx="17145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descr="C:\HardDriveBackup\NMC\NWQMC_2019\Talk\streamOrder.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2" y="4045320"/>
            <a:ext cx="2931108" cy="28126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4800" y="4438650"/>
            <a:ext cx="1925527" cy="523220"/>
          </a:xfrm>
          <a:prstGeom prst="rect">
            <a:avLst/>
          </a:prstGeom>
          <a:noFill/>
        </p:spPr>
        <p:txBody>
          <a:bodyPr wrap="none" rtlCol="0">
            <a:spAutoFit/>
          </a:bodyPr>
          <a:lstStyle/>
          <a:p>
            <a:r>
              <a:rPr lang="en-US" sz="2800" dirty="0" smtClean="0"/>
              <a:t>Major Basin</a:t>
            </a:r>
            <a:endParaRPr lang="en-US" sz="2800" dirty="0"/>
          </a:p>
        </p:txBody>
      </p:sp>
      <p:grpSp>
        <p:nvGrpSpPr>
          <p:cNvPr id="14" name="Group 13"/>
          <p:cNvGrpSpPr/>
          <p:nvPr/>
        </p:nvGrpSpPr>
        <p:grpSpPr>
          <a:xfrm>
            <a:off x="152400" y="152400"/>
            <a:ext cx="8839200" cy="6527091"/>
            <a:chOff x="152400" y="152400"/>
            <a:chExt cx="8839200" cy="6527091"/>
          </a:xfrm>
        </p:grpSpPr>
        <p:pic>
          <p:nvPicPr>
            <p:cNvPr id="15"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itle 1"/>
          <p:cNvSpPr txBox="1">
            <a:spLocks/>
          </p:cNvSpPr>
          <p:nvPr/>
        </p:nvSpPr>
        <p:spPr>
          <a:xfrm>
            <a:off x="457200" y="152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Analysis Scale</a:t>
            </a:r>
            <a:endParaRPr lang="en-US" dirty="0"/>
          </a:p>
        </p:txBody>
      </p:sp>
      <p:pic>
        <p:nvPicPr>
          <p:cNvPr id="4" name="Picture 2" descr="C:\HardDriveBackup\R\IR_2018\ProbMonReport\ecoregions.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333500"/>
            <a:ext cx="6781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58200" y="2095500"/>
            <a:ext cx="2133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a:t>
            </a:r>
            <a:endParaRPr lang="en-US" dirty="0"/>
          </a:p>
        </p:txBody>
      </p:sp>
      <p:pic>
        <p:nvPicPr>
          <p:cNvPr id="3" name="Picture 2"/>
          <p:cNvPicPr>
            <a:picLocks noChangeAspect="1"/>
          </p:cNvPicPr>
          <p:nvPr/>
        </p:nvPicPr>
        <p:blipFill rotWithShape="1">
          <a:blip r:embed="rId7" cstate="print">
            <a:extLst>
              <a:ext uri="{28A0092B-C50C-407E-A947-70E740481C1C}">
                <a14:useLocalDpi xmlns:a14="http://schemas.microsoft.com/office/drawing/2010/main" val="0"/>
              </a:ext>
            </a:extLst>
          </a:blip>
          <a:srcRect l="3086" t="6236" r="2870" b="3958"/>
          <a:stretch/>
        </p:blipFill>
        <p:spPr>
          <a:xfrm>
            <a:off x="413391" y="914400"/>
            <a:ext cx="4692009" cy="2133600"/>
          </a:xfrm>
          <a:prstGeom prst="roundRect">
            <a:avLst>
              <a:gd name="adj" fmla="val 8594"/>
            </a:avLst>
          </a:prstGeom>
          <a:solidFill>
            <a:srgbClr val="FFFFFF">
              <a:shade val="85000"/>
            </a:srgbClr>
          </a:solidFill>
          <a:ln>
            <a:noFill/>
          </a:ln>
          <a:effectLst/>
        </p:spPr>
      </p:pic>
      <p:sp>
        <p:nvSpPr>
          <p:cNvPr id="13" name="Rectangle 12"/>
          <p:cNvSpPr/>
          <p:nvPr/>
        </p:nvSpPr>
        <p:spPr>
          <a:xfrm>
            <a:off x="133171" y="1524000"/>
            <a:ext cx="152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a:t>
            </a:r>
            <a:endParaRPr lang="en-US" dirty="0"/>
          </a:p>
        </p:txBody>
      </p:sp>
      <p:sp>
        <p:nvSpPr>
          <p:cNvPr id="6" name="TextBox 5"/>
          <p:cNvSpPr txBox="1"/>
          <p:nvPr/>
        </p:nvSpPr>
        <p:spPr>
          <a:xfrm>
            <a:off x="598598" y="1457980"/>
            <a:ext cx="1631729" cy="523220"/>
          </a:xfrm>
          <a:prstGeom prst="rect">
            <a:avLst/>
          </a:prstGeom>
          <a:noFill/>
        </p:spPr>
        <p:txBody>
          <a:bodyPr wrap="none" rtlCol="0">
            <a:spAutoFit/>
          </a:bodyPr>
          <a:lstStyle/>
          <a:p>
            <a:r>
              <a:rPr lang="en-US" sz="2800" dirty="0" smtClean="0"/>
              <a:t>Statewide</a:t>
            </a:r>
            <a:endParaRPr lang="en-US" sz="2800" dirty="0"/>
          </a:p>
        </p:txBody>
      </p:sp>
      <p:sp>
        <p:nvSpPr>
          <p:cNvPr id="11" name="TextBox 10"/>
          <p:cNvSpPr txBox="1"/>
          <p:nvPr/>
        </p:nvSpPr>
        <p:spPr>
          <a:xfrm>
            <a:off x="5551296" y="4054535"/>
            <a:ext cx="2157898" cy="523220"/>
          </a:xfrm>
          <a:prstGeom prst="rect">
            <a:avLst/>
          </a:prstGeom>
          <a:noFill/>
        </p:spPr>
        <p:txBody>
          <a:bodyPr wrap="none" rtlCol="0">
            <a:spAutoFit/>
          </a:bodyPr>
          <a:lstStyle/>
          <a:p>
            <a:r>
              <a:rPr lang="en-US" sz="2800" dirty="0" smtClean="0"/>
              <a:t>Stream Order</a:t>
            </a:r>
            <a:endParaRPr lang="en-US" sz="2800" dirty="0"/>
          </a:p>
        </p:txBody>
      </p:sp>
      <p:sp>
        <p:nvSpPr>
          <p:cNvPr id="7" name="TextBox 6"/>
          <p:cNvSpPr txBox="1"/>
          <p:nvPr/>
        </p:nvSpPr>
        <p:spPr>
          <a:xfrm>
            <a:off x="6034013" y="866626"/>
            <a:ext cx="2464457" cy="954107"/>
          </a:xfrm>
          <a:prstGeom prst="rect">
            <a:avLst/>
          </a:prstGeom>
          <a:noFill/>
        </p:spPr>
        <p:txBody>
          <a:bodyPr wrap="none" rtlCol="0">
            <a:spAutoFit/>
          </a:bodyPr>
          <a:lstStyle/>
          <a:p>
            <a:r>
              <a:rPr lang="en-US" sz="2800" dirty="0" smtClean="0"/>
              <a:t>US EPA Level III </a:t>
            </a:r>
          </a:p>
          <a:p>
            <a:pPr algn="ctr"/>
            <a:r>
              <a:rPr lang="en-US" sz="2800" dirty="0" smtClean="0"/>
              <a:t>Ecoregion</a:t>
            </a:r>
            <a:endParaRPr lang="en-US" sz="2800" dirty="0"/>
          </a:p>
        </p:txBody>
      </p:sp>
    </p:spTree>
    <p:extLst>
      <p:ext uri="{BB962C8B-B14F-4D97-AF65-F5344CB8AC3E}">
        <p14:creationId xmlns:p14="http://schemas.microsoft.com/office/powerpoint/2010/main" val="3120365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HardDriveBackup\NMC\NWQMC_2019\Talk\benthicImpairment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
            <a:ext cx="7620000" cy="461962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52400" y="152400"/>
            <a:ext cx="8839200" cy="6527091"/>
            <a:chOff x="152400" y="152400"/>
            <a:chExt cx="8839200" cy="6527091"/>
          </a:xfrm>
        </p:grpSpPr>
        <p:pic>
          <p:nvPicPr>
            <p:cNvPr id="15"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457200" y="3810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Stressor Analysis in Virginia </a:t>
            </a:r>
            <a:endParaRPr lang="en-US" sz="4000" dirty="0"/>
          </a:p>
        </p:txBody>
      </p:sp>
      <p:sp>
        <p:nvSpPr>
          <p:cNvPr id="3" name="Content Placeholder 2"/>
          <p:cNvSpPr txBox="1">
            <a:spLocks/>
          </p:cNvSpPr>
          <p:nvPr/>
        </p:nvSpPr>
        <p:spPr>
          <a:xfrm>
            <a:off x="685800" y="4468091"/>
            <a:ext cx="8077200" cy="178030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Virginia’s Prioritization effort includes 204 benthic macroinvertebrate community impaired segments (assessment units with benthic cause)</a:t>
            </a:r>
          </a:p>
          <a:p>
            <a:pPr lvl="1"/>
            <a:r>
              <a:rPr lang="en-US" sz="1800" dirty="0" smtClean="0"/>
              <a:t>Identified as either “TMDL” or “TMDL alternative”</a:t>
            </a:r>
          </a:p>
          <a:p>
            <a:pPr lvl="1"/>
            <a:r>
              <a:rPr lang="en-US" sz="1800" b="1" dirty="0" smtClean="0"/>
              <a:t>Commitment to EPA for completion: 2016-2022</a:t>
            </a:r>
          </a:p>
          <a:p>
            <a:r>
              <a:rPr lang="en-US" sz="1800" dirty="0" smtClean="0"/>
              <a:t>Stressor analyses need to be developed internally or by a contractor</a:t>
            </a:r>
            <a:endParaRPr lang="en-US" sz="1800" dirty="0"/>
          </a:p>
        </p:txBody>
      </p:sp>
    </p:spTree>
    <p:extLst>
      <p:ext uri="{BB962C8B-B14F-4D97-AF65-F5344CB8AC3E}">
        <p14:creationId xmlns:p14="http://schemas.microsoft.com/office/powerpoint/2010/main" val="217745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 y="152400"/>
            <a:ext cx="8839200" cy="6527091"/>
            <a:chOff x="152400" y="152400"/>
            <a:chExt cx="8839200" cy="6527091"/>
          </a:xfrm>
        </p:grpSpPr>
        <p:pic>
          <p:nvPicPr>
            <p:cNvPr id="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ontent Placeholder 3"/>
          <p:cNvSpPr txBox="1">
            <a:spLocks/>
          </p:cNvSpPr>
          <p:nvPr/>
        </p:nvSpPr>
        <p:spPr>
          <a:xfrm>
            <a:off x="4648200" y="1696720"/>
            <a:ext cx="4038600" cy="414528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Identifies the cause of the benthic macroinvertebrate community shift</a:t>
            </a:r>
          </a:p>
          <a:p>
            <a:r>
              <a:rPr lang="en-US" dirty="0" smtClean="0"/>
              <a:t>Weight-of-evidence approach</a:t>
            </a:r>
          </a:p>
          <a:p>
            <a:r>
              <a:rPr lang="en-US" dirty="0" smtClean="0"/>
              <a:t>Relies on all available data </a:t>
            </a:r>
          </a:p>
          <a:p>
            <a:r>
              <a:rPr lang="en-US" dirty="0" smtClean="0"/>
              <a:t>Parameters classified as…</a:t>
            </a:r>
          </a:p>
          <a:p>
            <a:pPr lvl="1"/>
            <a:r>
              <a:rPr lang="en-US" dirty="0" smtClean="0"/>
              <a:t>Non-stressor</a:t>
            </a:r>
          </a:p>
          <a:p>
            <a:pPr lvl="1"/>
            <a:r>
              <a:rPr lang="en-US" dirty="0" smtClean="0"/>
              <a:t>Possible stressor</a:t>
            </a:r>
          </a:p>
          <a:p>
            <a:pPr lvl="1"/>
            <a:r>
              <a:rPr lang="en-US" dirty="0" smtClean="0"/>
              <a:t>Most probable stressor</a:t>
            </a:r>
          </a:p>
          <a:p>
            <a:r>
              <a:rPr lang="en-US" dirty="0" smtClean="0"/>
              <a:t>Multiple stressors may be identified</a:t>
            </a:r>
          </a:p>
          <a:p>
            <a:endParaRPr lang="en-US" dirty="0" smtClean="0"/>
          </a:p>
          <a:p>
            <a:endParaRPr lang="en-US" dirty="0"/>
          </a:p>
        </p:txBody>
      </p:sp>
      <p:sp>
        <p:nvSpPr>
          <p:cNvPr id="4" name="Title 1"/>
          <p:cNvSpPr txBox="1">
            <a:spLocks/>
          </p:cNvSpPr>
          <p:nvPr/>
        </p:nvSpPr>
        <p:spPr>
          <a:xfrm>
            <a:off x="457200" y="253536"/>
            <a:ext cx="8229600" cy="11430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Stressor Analysis in Virginia</a:t>
            </a:r>
            <a:br>
              <a:rPr lang="en-US" smtClean="0"/>
            </a:br>
            <a:r>
              <a:rPr lang="en-US" sz="3600" smtClean="0"/>
              <a:t>(continued)</a:t>
            </a:r>
            <a:endParaRPr lang="en-US" sz="3600" dirty="0"/>
          </a:p>
        </p:txBody>
      </p:sp>
      <p:pic>
        <p:nvPicPr>
          <p:cNvPr id="3075" name="Picture 3" descr="C:\HardDriveBackup\NMC\NWQMC_2019\Talk\stressorDo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30" y="1596707"/>
            <a:ext cx="3570335" cy="449929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85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3400" y="1066800"/>
            <a:ext cx="5728505" cy="5658109"/>
            <a:chOff x="-5257801" y="1723766"/>
            <a:chExt cx="5728505" cy="5658109"/>
          </a:xfrm>
        </p:grpSpPr>
        <p:pic>
          <p:nvPicPr>
            <p:cNvPr id="4098" name="Picture 2" descr="C:\HardDriveBackup\NMC\NWQMC_2019\Talk\relativeRisk.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96" y="1905000"/>
              <a:ext cx="5715000" cy="54768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257801" y="1723766"/>
              <a:ext cx="5715001" cy="4457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6"/>
          <p:cNvSpPr txBox="1">
            <a:spLocks/>
          </p:cNvSpPr>
          <p:nvPr/>
        </p:nvSpPr>
        <p:spPr>
          <a:xfrm>
            <a:off x="457200" y="38100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Developing Stressor Thresholds: Statistical Approach</a:t>
            </a:r>
            <a:endParaRPr lang="en-US" dirty="0"/>
          </a:p>
        </p:txBody>
      </p:sp>
      <p:pic>
        <p:nvPicPr>
          <p:cNvPr id="9" name="Content Placeholder 3" descr="TN.jpeg"/>
          <p:cNvPicPr>
            <a:picLocks/>
          </p:cNvPicPr>
          <p:nvPr/>
        </p:nvPicPr>
        <p:blipFill>
          <a:blip r:embed="rId4" cstate="print"/>
          <a:stretch>
            <a:fillRect/>
          </a:stretch>
        </p:blipFill>
        <p:spPr>
          <a:xfrm>
            <a:off x="76200" y="1371600"/>
            <a:ext cx="4695429" cy="3756344"/>
          </a:xfrm>
          <a:prstGeom prst="rect">
            <a:avLst/>
          </a:prstGeom>
        </p:spPr>
      </p:pic>
      <p:sp>
        <p:nvSpPr>
          <p:cNvPr id="11" name="TextBox 10"/>
          <p:cNvSpPr txBox="1"/>
          <p:nvPr/>
        </p:nvSpPr>
        <p:spPr>
          <a:xfrm>
            <a:off x="1563822" y="1535668"/>
            <a:ext cx="2093778" cy="369332"/>
          </a:xfrm>
          <a:prstGeom prst="rect">
            <a:avLst/>
          </a:prstGeom>
          <a:noFill/>
        </p:spPr>
        <p:txBody>
          <a:bodyPr wrap="none" rtlCol="0">
            <a:spAutoFit/>
          </a:bodyPr>
          <a:lstStyle/>
          <a:p>
            <a:r>
              <a:rPr lang="en-US" b="1" dirty="0" smtClean="0"/>
              <a:t>Quantile Regression</a:t>
            </a:r>
            <a:endParaRPr lang="en-US" b="1" dirty="0"/>
          </a:p>
        </p:txBody>
      </p:sp>
      <p:grpSp>
        <p:nvGrpSpPr>
          <p:cNvPr id="14" name="Group 13"/>
          <p:cNvGrpSpPr/>
          <p:nvPr/>
        </p:nvGrpSpPr>
        <p:grpSpPr>
          <a:xfrm>
            <a:off x="4694168" y="1991158"/>
            <a:ext cx="4356100" cy="3630083"/>
            <a:chOff x="4940300" y="1880288"/>
            <a:chExt cx="4356100" cy="3630083"/>
          </a:xfrm>
        </p:grpSpPr>
        <p:pic>
          <p:nvPicPr>
            <p:cNvPr id="8" name="Content Placeholder 3" descr="TNcondprob.jpeg"/>
            <p:cNvPicPr>
              <a:picLocks/>
            </p:cNvPicPr>
            <p:nvPr/>
          </p:nvPicPr>
          <p:blipFill>
            <a:blip r:embed="rId5" cstate="print"/>
            <a:stretch>
              <a:fillRect/>
            </a:stretch>
          </p:blipFill>
          <p:spPr>
            <a:xfrm>
              <a:off x="4940300" y="1880288"/>
              <a:ext cx="4356100" cy="3630083"/>
            </a:xfrm>
            <a:prstGeom prst="rect">
              <a:avLst/>
            </a:prstGeom>
          </p:spPr>
        </p:pic>
        <p:sp>
          <p:nvSpPr>
            <p:cNvPr id="13" name="Rectangle 12"/>
            <p:cNvSpPr/>
            <p:nvPr/>
          </p:nvSpPr>
          <p:spPr>
            <a:xfrm>
              <a:off x="6477000" y="1931432"/>
              <a:ext cx="1714500" cy="33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999232" y="1992868"/>
            <a:ext cx="2382768" cy="369332"/>
          </a:xfrm>
          <a:prstGeom prst="rect">
            <a:avLst/>
          </a:prstGeom>
          <a:noFill/>
        </p:spPr>
        <p:txBody>
          <a:bodyPr wrap="none" rtlCol="0">
            <a:spAutoFit/>
          </a:bodyPr>
          <a:lstStyle/>
          <a:p>
            <a:r>
              <a:rPr lang="en-US" b="1" dirty="0" smtClean="0"/>
              <a:t>Conditional Probability</a:t>
            </a:r>
            <a:endParaRPr lang="en-US" b="1" dirty="0"/>
          </a:p>
        </p:txBody>
      </p:sp>
      <p:sp>
        <p:nvSpPr>
          <p:cNvPr id="15" name="TextBox 14"/>
          <p:cNvSpPr txBox="1"/>
          <p:nvPr/>
        </p:nvSpPr>
        <p:spPr>
          <a:xfrm>
            <a:off x="3254485" y="5155224"/>
            <a:ext cx="1393715" cy="369332"/>
          </a:xfrm>
          <a:prstGeom prst="rect">
            <a:avLst/>
          </a:prstGeom>
          <a:noFill/>
        </p:spPr>
        <p:txBody>
          <a:bodyPr wrap="none" rtlCol="0">
            <a:spAutoFit/>
          </a:bodyPr>
          <a:lstStyle/>
          <a:p>
            <a:r>
              <a:rPr lang="en-US" b="1" dirty="0" smtClean="0"/>
              <a:t>Relative Risk</a:t>
            </a:r>
            <a:endParaRPr lang="en-US" b="1" dirty="0"/>
          </a:p>
        </p:txBody>
      </p:sp>
      <p:grpSp>
        <p:nvGrpSpPr>
          <p:cNvPr id="16" name="Group 15"/>
          <p:cNvGrpSpPr/>
          <p:nvPr/>
        </p:nvGrpSpPr>
        <p:grpSpPr>
          <a:xfrm>
            <a:off x="152400" y="152400"/>
            <a:ext cx="8839200" cy="6527091"/>
            <a:chOff x="152400" y="152400"/>
            <a:chExt cx="8839200" cy="6527091"/>
          </a:xfrm>
        </p:grpSpPr>
        <p:pic>
          <p:nvPicPr>
            <p:cNvPr id="17" name="Picture 2" descr="C:\HardDriveBackup\NMC\NWQMC_2019\Talk\DEQsquares.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HardDriveBackup\NMC\NWQMC_2019\Talk\DEQsquares.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25545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457200"/>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Developing Stressor Thresholds</a:t>
            </a:r>
            <a:endParaRPr lang="en-US" dirty="0"/>
          </a:p>
        </p:txBody>
      </p:sp>
      <p:sp>
        <p:nvSpPr>
          <p:cNvPr id="3" name="Content Placeholder 7"/>
          <p:cNvSpPr txBox="1">
            <a:spLocks/>
          </p:cNvSpPr>
          <p:nvPr/>
        </p:nvSpPr>
        <p:spPr>
          <a:xfrm>
            <a:off x="457200" y="1646237"/>
            <a:ext cx="8229600" cy="45262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Probabilistic Data used to define parameter thresholds: </a:t>
            </a:r>
          </a:p>
        </p:txBody>
      </p:sp>
      <p:grpSp>
        <p:nvGrpSpPr>
          <p:cNvPr id="4" name="Group 3"/>
          <p:cNvGrpSpPr/>
          <p:nvPr/>
        </p:nvGrpSpPr>
        <p:grpSpPr>
          <a:xfrm>
            <a:off x="829234" y="3057345"/>
            <a:ext cx="7628966" cy="2624227"/>
            <a:chOff x="829234" y="3057345"/>
            <a:chExt cx="7628966" cy="2624227"/>
          </a:xfrm>
        </p:grpSpPr>
        <p:grpSp>
          <p:nvGrpSpPr>
            <p:cNvPr id="17" name="Group 16"/>
            <p:cNvGrpSpPr/>
            <p:nvPr/>
          </p:nvGrpSpPr>
          <p:grpSpPr>
            <a:xfrm>
              <a:off x="829234" y="3057345"/>
              <a:ext cx="7628966" cy="2581455"/>
              <a:chOff x="829234" y="2743200"/>
              <a:chExt cx="7628966" cy="2581455"/>
            </a:xfrm>
          </p:grpSpPr>
          <p:sp>
            <p:nvSpPr>
              <p:cNvPr id="6" name="Rectangle 5"/>
              <p:cNvSpPr/>
              <p:nvPr/>
            </p:nvSpPr>
            <p:spPr>
              <a:xfrm>
                <a:off x="829234" y="4825425"/>
                <a:ext cx="7628965" cy="499230"/>
              </a:xfrm>
              <a:prstGeom prst="rect">
                <a:avLst/>
              </a:prstGeom>
              <a:solidFill>
                <a:srgbClr val="007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2" y="4343400"/>
                <a:ext cx="7619996" cy="499230"/>
              </a:xfrm>
              <a:prstGeom prst="rect">
                <a:avLst/>
              </a:prstGeom>
              <a:solidFill>
                <a:srgbClr val="009E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202" y="3872831"/>
                <a:ext cx="7619996" cy="499230"/>
              </a:xfrm>
              <a:prstGeom prst="rect">
                <a:avLst/>
              </a:prstGeom>
              <a:solidFill>
                <a:srgbClr val="F0E4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38202" y="3377695"/>
                <a:ext cx="7619998" cy="499230"/>
              </a:xfrm>
              <a:prstGeom prst="rect">
                <a:avLst/>
              </a:prstGeom>
              <a:solidFill>
                <a:srgbClr val="EC20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200" y="2819400"/>
                <a:ext cx="7619998"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19200" y="2743200"/>
                <a:ext cx="6886309" cy="646331"/>
              </a:xfrm>
              <a:prstGeom prst="rect">
                <a:avLst/>
              </a:prstGeom>
            </p:spPr>
            <p:txBody>
              <a:bodyPr wrap="none">
                <a:spAutoFit/>
              </a:bodyPr>
              <a:lstStyle/>
              <a:p>
                <a:r>
                  <a:rPr lang="en-US" sz="3600" b="1" dirty="0" smtClean="0"/>
                  <a:t>Probability of Stress to Aquatic Life</a:t>
                </a:r>
                <a:endParaRPr lang="en-US" sz="3600" dirty="0"/>
              </a:p>
            </p:txBody>
          </p:sp>
        </p:grpSp>
        <p:grpSp>
          <p:nvGrpSpPr>
            <p:cNvPr id="18" name="Group 17"/>
            <p:cNvGrpSpPr/>
            <p:nvPr/>
          </p:nvGrpSpPr>
          <p:grpSpPr>
            <a:xfrm>
              <a:off x="3886200" y="3649067"/>
              <a:ext cx="1775012" cy="2032505"/>
              <a:chOff x="3886200" y="3649067"/>
              <a:chExt cx="1775012" cy="2032505"/>
            </a:xfrm>
          </p:grpSpPr>
          <p:sp>
            <p:nvSpPr>
              <p:cNvPr id="5" name="TextBox 4"/>
              <p:cNvSpPr txBox="1"/>
              <p:nvPr/>
            </p:nvSpPr>
            <p:spPr>
              <a:xfrm>
                <a:off x="3901440" y="3649067"/>
                <a:ext cx="1066800" cy="584775"/>
              </a:xfrm>
              <a:prstGeom prst="rect">
                <a:avLst/>
              </a:prstGeom>
              <a:noFill/>
            </p:spPr>
            <p:txBody>
              <a:bodyPr wrap="square" rtlCol="0">
                <a:spAutoFit/>
              </a:bodyPr>
              <a:lstStyle/>
              <a:p>
                <a:r>
                  <a:rPr lang="en-US" sz="3200" b="1" dirty="0" smtClean="0"/>
                  <a:t>High</a:t>
                </a:r>
                <a:endParaRPr lang="en-US" sz="3200" b="1" dirty="0"/>
              </a:p>
            </p:txBody>
          </p:sp>
          <p:sp>
            <p:nvSpPr>
              <p:cNvPr id="12" name="TextBox 11"/>
              <p:cNvSpPr txBox="1"/>
              <p:nvPr/>
            </p:nvSpPr>
            <p:spPr>
              <a:xfrm>
                <a:off x="3886200" y="4156203"/>
                <a:ext cx="1775012" cy="584775"/>
              </a:xfrm>
              <a:prstGeom prst="rect">
                <a:avLst/>
              </a:prstGeom>
              <a:noFill/>
            </p:spPr>
            <p:txBody>
              <a:bodyPr wrap="square" rtlCol="0">
                <a:spAutoFit/>
              </a:bodyPr>
              <a:lstStyle/>
              <a:p>
                <a:r>
                  <a:rPr lang="en-US" sz="3200" b="1" dirty="0" smtClean="0"/>
                  <a:t>Medium</a:t>
                </a:r>
                <a:endParaRPr lang="en-US" sz="3200" b="1" dirty="0"/>
              </a:p>
            </p:txBody>
          </p:sp>
          <p:sp>
            <p:nvSpPr>
              <p:cNvPr id="13" name="TextBox 12"/>
              <p:cNvSpPr txBox="1"/>
              <p:nvPr/>
            </p:nvSpPr>
            <p:spPr>
              <a:xfrm>
                <a:off x="3886200" y="4648200"/>
                <a:ext cx="914400" cy="584775"/>
              </a:xfrm>
              <a:prstGeom prst="rect">
                <a:avLst/>
              </a:prstGeom>
              <a:noFill/>
            </p:spPr>
            <p:txBody>
              <a:bodyPr wrap="square" rtlCol="0">
                <a:spAutoFit/>
              </a:bodyPr>
              <a:lstStyle/>
              <a:p>
                <a:r>
                  <a:rPr lang="en-US" sz="3200" b="1" dirty="0" smtClean="0"/>
                  <a:t>Low</a:t>
                </a:r>
                <a:endParaRPr lang="en-US" sz="3200" b="1" dirty="0"/>
              </a:p>
            </p:txBody>
          </p:sp>
          <p:sp>
            <p:nvSpPr>
              <p:cNvPr id="14" name="TextBox 13"/>
              <p:cNvSpPr txBox="1"/>
              <p:nvPr/>
            </p:nvSpPr>
            <p:spPr>
              <a:xfrm>
                <a:off x="3886200" y="5096797"/>
                <a:ext cx="1219200" cy="584775"/>
              </a:xfrm>
              <a:prstGeom prst="rect">
                <a:avLst/>
              </a:prstGeom>
              <a:noFill/>
            </p:spPr>
            <p:txBody>
              <a:bodyPr wrap="square" rtlCol="0">
                <a:spAutoFit/>
              </a:bodyPr>
              <a:lstStyle/>
              <a:p>
                <a:r>
                  <a:rPr lang="en-US" sz="3200" b="1" dirty="0" smtClean="0"/>
                  <a:t>None</a:t>
                </a:r>
                <a:endParaRPr lang="en-US" sz="3200" b="1" dirty="0"/>
              </a:p>
            </p:txBody>
          </p:sp>
        </p:grpSp>
      </p:grpSp>
      <p:grpSp>
        <p:nvGrpSpPr>
          <p:cNvPr id="20" name="Group 19"/>
          <p:cNvGrpSpPr/>
          <p:nvPr/>
        </p:nvGrpSpPr>
        <p:grpSpPr>
          <a:xfrm>
            <a:off x="152400" y="152400"/>
            <a:ext cx="8839200" cy="6527091"/>
            <a:chOff x="152400" y="152400"/>
            <a:chExt cx="8839200" cy="6527091"/>
          </a:xfrm>
        </p:grpSpPr>
        <p:pic>
          <p:nvPicPr>
            <p:cNvPr id="21"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5585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1803</TotalTime>
  <Words>2075</Words>
  <Application>Microsoft Office PowerPoint</Application>
  <PresentationFormat>On-screen Show (4:3)</PresentationFormat>
  <Paragraphs>335</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Processing Benthic Macroinvertebrate Data in R</vt:lpstr>
      <vt:lpstr>Expectation Setting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 Benefits</vt:lpstr>
      <vt:lpstr>PowerPoint Presentation</vt:lpstr>
      <vt:lpstr>Tool Benefits</vt:lpstr>
      <vt:lpstr>Tool Uses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Information</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Probabilistic Monitoring Data to the Next Level: Evaluating Stressor Risk in Aquatic Life Use Total Maximum Daily Loads</dc:title>
  <dc:creator>wmu43954</dc:creator>
  <cp:lastModifiedBy>Jones, Emma (DEQ)</cp:lastModifiedBy>
  <cp:revision>166</cp:revision>
  <dcterms:created xsi:type="dcterms:W3CDTF">2019-03-08T07:54:17Z</dcterms:created>
  <dcterms:modified xsi:type="dcterms:W3CDTF">2019-05-16T19:07:05Z</dcterms:modified>
</cp:coreProperties>
</file>