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6"/>
  </p:notesMasterIdLst>
  <p:handoutMasterIdLst>
    <p:handoutMasterId r:id="rId37"/>
  </p:handoutMasterIdLst>
  <p:sldIdLst>
    <p:sldId id="257" r:id="rId3"/>
    <p:sldId id="262" r:id="rId4"/>
    <p:sldId id="284" r:id="rId5"/>
    <p:sldId id="298" r:id="rId6"/>
    <p:sldId id="261" r:id="rId7"/>
    <p:sldId id="286" r:id="rId8"/>
    <p:sldId id="288" r:id="rId9"/>
    <p:sldId id="265" r:id="rId10"/>
    <p:sldId id="281" r:id="rId11"/>
    <p:sldId id="264" r:id="rId12"/>
    <p:sldId id="266" r:id="rId13"/>
    <p:sldId id="270" r:id="rId14"/>
    <p:sldId id="268" r:id="rId15"/>
    <p:sldId id="269" r:id="rId16"/>
    <p:sldId id="271" r:id="rId17"/>
    <p:sldId id="272" r:id="rId18"/>
    <p:sldId id="278" r:id="rId19"/>
    <p:sldId id="287" r:id="rId20"/>
    <p:sldId id="289" r:id="rId21"/>
    <p:sldId id="275" r:id="rId22"/>
    <p:sldId id="276" r:id="rId23"/>
    <p:sldId id="277" r:id="rId24"/>
    <p:sldId id="279" r:id="rId25"/>
    <p:sldId id="280" r:id="rId26"/>
    <p:sldId id="283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569"/>
    <a:srgbClr val="256EAB"/>
    <a:srgbClr val="277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3721" autoAdjust="0"/>
  </p:normalViewPr>
  <p:slideViewPr>
    <p:cSldViewPr snapToGrid="0">
      <p:cViewPr varScale="1">
        <p:scale>
          <a:sx n="96" d="100"/>
          <a:sy n="96" d="100"/>
        </p:scale>
        <p:origin x="171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0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307BE-3DE0-4D5D-B071-E18072BDBCD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EB6C3-5ECD-4C33-8186-F5219593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86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7AE0D-E4E7-41F3-8FEB-69AA94FE00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C4A1B-E3F4-440A-A1E4-007EA359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Broad purpose- baseline for scale of analyses, statewide overview program</a:t>
            </a:r>
          </a:p>
          <a:p>
            <a:r>
              <a:rPr lang="en-US" dirty="0" err="1" smtClean="0"/>
              <a:t>Colocated</a:t>
            </a:r>
            <a:r>
              <a:rPr lang="en-US" dirty="0" smtClean="0"/>
              <a:t> data is important- development of novel tools/analyses</a:t>
            </a:r>
          </a:p>
          <a:p>
            <a:r>
              <a:rPr lang="en-US" dirty="0" smtClean="0"/>
              <a:t>Largely Grant funded program</a:t>
            </a:r>
          </a:p>
          <a:p>
            <a:r>
              <a:rPr lang="en-US" dirty="0" smtClean="0"/>
              <a:t>Design flexible for future monitoring needs (emerging contaminants) </a:t>
            </a:r>
          </a:p>
          <a:p>
            <a:r>
              <a:rPr lang="en-US" dirty="0" smtClean="0"/>
              <a:t>Headwater stream assessment (only program built to assess and monitor) 65% miles unmonitored by other programs</a:t>
            </a:r>
          </a:p>
          <a:p>
            <a:endParaRPr lang="en-US" dirty="0" smtClean="0"/>
          </a:p>
          <a:p>
            <a:r>
              <a:rPr lang="en-US" dirty="0" smtClean="0"/>
              <a:t>WADEABLE DATA</a:t>
            </a:r>
          </a:p>
          <a:p>
            <a:endParaRPr lang="en-US" dirty="0" smtClean="0"/>
          </a:p>
          <a:p>
            <a:r>
              <a:rPr lang="en-US" dirty="0" smtClean="0"/>
              <a:t>Site selection- say random but have pictures as backup</a:t>
            </a:r>
          </a:p>
          <a:p>
            <a:r>
              <a:rPr lang="en-US" dirty="0" smtClean="0"/>
              <a:t>CDF (pictures backup)</a:t>
            </a:r>
          </a:p>
          <a:p>
            <a:r>
              <a:rPr lang="en-US" dirty="0" smtClean="0"/>
              <a:t>Condition estimates</a:t>
            </a:r>
          </a:p>
          <a:p>
            <a:r>
              <a:rPr lang="en-US" dirty="0" smtClean="0"/>
              <a:t>Stressor extent</a:t>
            </a:r>
          </a:p>
          <a:p>
            <a:r>
              <a:rPr lang="en-US" dirty="0" smtClean="0"/>
              <a:t>Relative risk picture backup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C4A1B-E3F4-440A-A1E4-007EA359E3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8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site selection</a:t>
            </a:r>
          </a:p>
          <a:p>
            <a:r>
              <a:rPr lang="en-US" dirty="0" smtClean="0"/>
              <a:t>CDF (pictures backup)</a:t>
            </a:r>
          </a:p>
          <a:p>
            <a:r>
              <a:rPr lang="en-US" dirty="0" smtClean="0"/>
              <a:t>Condition estimates</a:t>
            </a:r>
          </a:p>
          <a:p>
            <a:r>
              <a:rPr lang="en-US" dirty="0" smtClean="0"/>
              <a:t>Stressor extent</a:t>
            </a:r>
          </a:p>
          <a:p>
            <a:r>
              <a:rPr lang="en-US" dirty="0" smtClean="0"/>
              <a:t>Relative risk picture backup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C4A1B-E3F4-440A-A1E4-007EA359E3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9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line with NRSA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C4A1B-E3F4-440A-A1E4-007EA359E3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Cancer vs cardiovascular comparison to hammer scale of risk</a:t>
            </a:r>
            <a:r>
              <a:rPr lang="en-US" baseline="0" dirty="0" smtClean="0"/>
              <a:t> associated with our RR calculations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C4A1B-E3F4-440A-A1E4-007EA359E3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8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statistics have always required entire dataset available in order to make meaningful estimates (RR &amp; stressor extent)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C4A1B-E3F4-440A-A1E4-007EA359E3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90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Equal</a:t>
            </a:r>
            <a:r>
              <a:rPr lang="en-US" sz="800" baseline="0" dirty="0" smtClean="0"/>
              <a:t> effort across spatial scales and requires more time to make comparisons among SOME basins</a:t>
            </a:r>
          </a:p>
          <a:p>
            <a:r>
              <a:rPr lang="en-US" sz="800" baseline="0" dirty="0" smtClean="0"/>
              <a:t>Yearly sample effort based on data requirements to make statistical estimate statewide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C4A1B-E3F4-440A-A1E4-007EA359E3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0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Hammer </a:t>
            </a:r>
            <a:r>
              <a:rPr lang="en-US" dirty="0" err="1" smtClean="0"/>
              <a:t>conf</a:t>
            </a:r>
            <a:r>
              <a:rPr lang="en-US" dirty="0" smtClean="0"/>
              <a:t> limits,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unoverlapping</a:t>
            </a:r>
            <a:r>
              <a:rPr lang="en-US" baseline="0" dirty="0" smtClean="0"/>
              <a:t> indicates significance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C4A1B-E3F4-440A-A1E4-007EA359E3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6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8810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77CB50-42E1-467F-86A3-43259F420AEE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810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28713" y="673100"/>
            <a:ext cx="4602162" cy="3451225"/>
          </a:xfrm>
          <a:ln/>
        </p:spPr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058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80% below 1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8810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AB1DAC-D68F-45B7-829C-CB3E510E227C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810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44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title="DEQ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5738" y="1494206"/>
            <a:ext cx="7484681" cy="354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7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639FF-280B-48B7-BEFD-96BA21EBA0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04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0C143-AC6A-4C5F-A55B-477F2CD6F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32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15F0D-60F8-48D8-9C6D-D494510E8D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888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33BF-131D-4E25-A69B-C9DC33D16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88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6DC95-F1A3-43C1-98C4-F87D92319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584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DFF5F-91CB-4FF7-AE88-4109084FC9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079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6200" y="304800"/>
            <a:ext cx="25146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2400" y="304800"/>
            <a:ext cx="7340600" cy="5791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7D32B-C711-4CDC-9436-BBAF0D9BE7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957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2400" y="304800"/>
            <a:ext cx="10058400" cy="579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EE3D1-05CA-4A2C-8377-1FD3CA16C4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77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145458"/>
            <a:ext cx="9144000" cy="964883"/>
          </a:xfrm>
        </p:spPr>
        <p:txBody>
          <a:bodyPr lIns="0" anchor="b">
            <a:normAutofit/>
          </a:bodyPr>
          <a:lstStyle>
            <a:lvl1pPr algn="l">
              <a:defRPr sz="4000" b="1" i="0" baseline="0">
                <a:ln>
                  <a:noFill/>
                </a:ln>
                <a:solidFill>
                  <a:srgbClr val="19856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53681"/>
            <a:ext cx="9144000" cy="451802"/>
          </a:xfrm>
        </p:spPr>
        <p:txBody>
          <a:bodyPr>
            <a:normAutofit/>
          </a:bodyPr>
          <a:lstStyle>
            <a:lvl1pPr marL="0" indent="0" algn="l">
              <a:buNone/>
              <a:defRPr sz="2800" b="1" i="0" baseline="0">
                <a:ln>
                  <a:noFill/>
                </a:ln>
                <a:solidFill>
                  <a:srgbClr val="277E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</a:t>
            </a:r>
            <a:endParaRPr lang="en-US" dirty="0"/>
          </a:p>
        </p:txBody>
      </p:sp>
      <p:pic>
        <p:nvPicPr>
          <p:cNvPr id="7" name="Picture 6" title="DEQ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1" y="399732"/>
            <a:ext cx="1818499" cy="86129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9" y="5033296"/>
            <a:ext cx="4271494" cy="310243"/>
          </a:xfrm>
        </p:spPr>
        <p:txBody>
          <a:bodyPr>
            <a:noAutofit/>
          </a:bodyPr>
          <a:lstStyle>
            <a:lvl1pPr marL="0" indent="0">
              <a:buNone/>
              <a:defRPr sz="1800" b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of Presenter</a:t>
            </a:r>
          </a:p>
          <a:p>
            <a:pPr lvl="0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524000" y="4396950"/>
            <a:ext cx="9144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3999" y="5373316"/>
            <a:ext cx="4271494" cy="310243"/>
          </a:xfrm>
        </p:spPr>
        <p:txBody>
          <a:bodyPr>
            <a:noAutofit/>
          </a:bodyPr>
          <a:lstStyle>
            <a:lvl1pPr marL="0" indent="0">
              <a:buNone/>
              <a:defRPr sz="1800" b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23999" y="6009663"/>
            <a:ext cx="4271494" cy="310243"/>
          </a:xfrm>
        </p:spPr>
        <p:txBody>
          <a:bodyPr>
            <a:noAutofit/>
          </a:bodyPr>
          <a:lstStyle>
            <a:lvl1pPr marL="0" indent="0">
              <a:buNone/>
              <a:defRPr sz="1800" b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</a:t>
            </a:r>
          </a:p>
          <a:p>
            <a:pPr lvl="0"/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523998" y="5713336"/>
            <a:ext cx="4992711" cy="266548"/>
          </a:xfrm>
        </p:spPr>
        <p:txBody>
          <a:bodyPr/>
          <a:lstStyle>
            <a:lvl1pPr>
              <a:defRPr sz="1800"/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Virginia Department of Environmental Quality</a:t>
            </a:r>
            <a:endParaRPr lang="en-US" dirty="0">
              <a:solidFill>
                <a:srgbClr val="256E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4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n>
                  <a:noFill/>
                </a:ln>
                <a:solidFill>
                  <a:srgbClr val="256E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00">
                <a:solidFill>
                  <a:srgbClr val="256E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n>
                  <a:noFill/>
                </a:ln>
                <a:solidFill>
                  <a:srgbClr val="256E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n>
                  <a:noFill/>
                </a:ln>
                <a:solidFill>
                  <a:srgbClr val="256E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n>
                  <a:noFill/>
                </a:ln>
                <a:solidFill>
                  <a:srgbClr val="256E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pPr algn="l"/>
            <a:fld id="{61C9B584-852F-4056-BF30-ABA66A23FD41}" type="slidenum">
              <a:rPr lang="en-US" smtClean="0"/>
              <a:t>‹#›</a:t>
            </a:fld>
            <a:r>
              <a:rPr lang="en-US" dirty="0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28423" y="6387922"/>
            <a:ext cx="568392" cy="3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9280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rgbClr val="256E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256E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256E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n>
                  <a:noFill/>
                </a:ln>
                <a:solidFill>
                  <a:srgbClr val="256E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n>
                  <a:noFill/>
                </a:ln>
                <a:solidFill>
                  <a:srgbClr val="256E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rgbClr val="256E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256E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256E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n>
                  <a:noFill/>
                </a:ln>
                <a:solidFill>
                  <a:srgbClr val="256E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n>
                  <a:noFill/>
                </a:ln>
                <a:solidFill>
                  <a:srgbClr val="256E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fld id="{F28DF1F0-458F-421F-8C1E-7C825BFF0FB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569" y="6404180"/>
            <a:ext cx="490801" cy="2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0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EF1A-B58A-4AC5-87EC-7AD95083348F}" type="datetime1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C4BF-458D-4DC2-B782-03CE85414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6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6350"/>
            <a:ext cx="12187767" cy="6851650"/>
            <a:chOff x="0" y="4"/>
            <a:chExt cx="5758" cy="43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216 w 5184"/>
                  <a:gd name="T3" fmla="*/ 3159 h 3159"/>
                  <a:gd name="T4" fmla="*/ 5216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60 w 556"/>
                  <a:gd name="T5" fmla="*/ 3159 h 3159"/>
                  <a:gd name="T6" fmla="*/ 560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>
                <a:gd name="T0" fmla="*/ 0 w 12"/>
                <a:gd name="T1" fmla="*/ 0 h 420"/>
                <a:gd name="T2" fmla="*/ 0 w 12"/>
                <a:gd name="T3" fmla="*/ 420 h 420"/>
                <a:gd name="T4" fmla="*/ 12 w 12"/>
                <a:gd name="T5" fmla="*/ 420 h 420"/>
                <a:gd name="T6" fmla="*/ 12 w 12"/>
                <a:gd name="T7" fmla="*/ 0 h 420"/>
                <a:gd name="T8" fmla="*/ 0 w 12"/>
                <a:gd name="T9" fmla="*/ 0 h 420"/>
                <a:gd name="T10" fmla="*/ 0 w 12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3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3 w 251"/>
                <a:gd name="T7" fmla="*/ 12 h 12"/>
                <a:gd name="T8" fmla="*/ 253 w 251"/>
                <a:gd name="T9" fmla="*/ 0 h 12"/>
                <a:gd name="T10" fmla="*/ 253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491 w 251"/>
                <a:gd name="T5" fmla="*/ 12 h 12"/>
                <a:gd name="T6" fmla="*/ 491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5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54 w 4724"/>
                  <a:gd name="T7" fmla="*/ 12 h 12"/>
                  <a:gd name="T8" fmla="*/ 4754 w 4724"/>
                  <a:gd name="T9" fmla="*/ 0 h 12"/>
                  <a:gd name="T10" fmla="*/ 4754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</p:grpSp>
      <p:sp>
        <p:nvSpPr>
          <p:cNvPr id="66576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22400" y="1997076"/>
            <a:ext cx="9448800" cy="14319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77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22400" y="3886200"/>
            <a:ext cx="8534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991FF-9D89-4F7E-A792-CB07E07B09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86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C702A-3675-48F5-ADB2-6022925F9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6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45939-8475-4A2B-BFAD-A19D1FD82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28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981200"/>
            <a:ext cx="49276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A85BA-7CF1-4348-847F-1BFDF43F47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49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03D6-DA4D-4660-AAE0-EB23950B7902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F13A4-4E19-41E2-A7F9-9D53F879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4" r:id="rId4"/>
    <p:sldLayoutId id="2147483673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rgbClr val="198569"/>
            </a:solidFill>
          </a:ln>
          <a:solidFill>
            <a:srgbClr val="19856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rgbClr val="256EAB"/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 w="0">
            <a:noFill/>
          </a:ln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tx2">
                <a:lumMod val="40000"/>
                <a:lumOff val="60000"/>
              </a:schemeClr>
            </a:solidFill>
          </a:ln>
          <a:solidFill>
            <a:schemeClr val="tx2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tx2">
                <a:lumMod val="20000"/>
                <a:lumOff val="80000"/>
              </a:schemeClr>
            </a:solidFill>
          </a:ln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6350"/>
            <a:ext cx="12187767" cy="6851650"/>
            <a:chOff x="0" y="4"/>
            <a:chExt cx="5758" cy="4316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216 w 5184"/>
                <a:gd name="T3" fmla="*/ 3159 h 3159"/>
                <a:gd name="T4" fmla="*/ 5216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60 w 556"/>
                <a:gd name="T5" fmla="*/ 3159 h 3159"/>
                <a:gd name="T6" fmla="*/ 560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6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7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5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54 w 4724"/>
                  <a:gd name="T7" fmla="*/ 12 h 12"/>
                  <a:gd name="T8" fmla="*/ 4754 w 4724"/>
                  <a:gd name="T9" fmla="*/ 0 h 12"/>
                  <a:gd name="T10" fmla="*/ 4754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9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547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041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491 w 251"/>
                  <a:gd name="T5" fmla="*/ 12 h 12"/>
                  <a:gd name="T6" fmla="*/ 49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2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3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3 w 251"/>
                  <a:gd name="T7" fmla="*/ 12 h 12"/>
                  <a:gd name="T8" fmla="*/ 253 w 251"/>
                  <a:gd name="T9" fmla="*/ 0 h 12"/>
                  <a:gd name="T10" fmla="*/ 253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550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</p:grpSp>
      <p:sp>
        <p:nvSpPr>
          <p:cNvPr id="655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1"/>
            <a:ext cx="10058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981200"/>
            <a:ext cx="10058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5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2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5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5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58ACE6C5-90B0-4CD1-8F86-40C2E3BEC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85744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.docx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8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Window Estimates </a:t>
            </a:r>
            <a:r>
              <a:rPr lang="en-US" dirty="0" smtClean="0"/>
              <a:t>        vs             Statewide </a:t>
            </a:r>
            <a:r>
              <a:rPr lang="en-US" dirty="0"/>
              <a:t>Status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10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pic>
        <p:nvPicPr>
          <p:cNvPr id="5" name="Picture 4" descr="ReportUpdatesPresentation_files/figure-pptx/fig2.4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4371" y="1547075"/>
            <a:ext cx="5605222" cy="44841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 descr="ReportUpdatesPresentation_files/figure-pptx/fig2.4-5-1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54149" y="1547075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90918" y="1590108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2011 – 2016 (n = 261)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21391" y="1584101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2001 – 2016 (n = 735)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935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Statewide Status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11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pic>
        <p:nvPicPr>
          <p:cNvPr id="6" name="Picture 1" descr="ReportUpdatesPresentation_files/figure-pptx/allProb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4919" y="1648494"/>
            <a:ext cx="4319341" cy="345547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1" descr="ReportUpdatesPresentation_files/figure-pptx/Ecoregion-1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26082" y="528211"/>
            <a:ext cx="4155674" cy="33245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1" descr="ReportUpdatesPresentation_files/figure-pptx/basin-1.png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675567" y="3457118"/>
            <a:ext cx="4251102" cy="34008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 1" descr="ReportUpdatesPresentation_files/figure-pptx/stream%20order-1.png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8758619" y="2357262"/>
            <a:ext cx="3433381" cy="27467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890974" y="1938698"/>
            <a:ext cx="166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Stream </a:t>
            </a:r>
            <a:r>
              <a:rPr lang="en-US" sz="2400" dirty="0" smtClean="0"/>
              <a:t>Size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187443" y="4223129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Major Basin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7633" y="1106441"/>
            <a:ext cx="21371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US EPA Level III </a:t>
            </a:r>
            <a:endParaRPr lang="en-US" sz="2400" dirty="0" smtClean="0"/>
          </a:p>
          <a:p>
            <a:r>
              <a:rPr lang="en-US" sz="2400" dirty="0" smtClean="0"/>
              <a:t>Ecoregion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72298" y="2407635"/>
            <a:ext cx="1467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Statewide</a:t>
            </a:r>
          </a:p>
        </p:txBody>
      </p:sp>
    </p:spTree>
    <p:extLst>
      <p:ext uri="{BB962C8B-B14F-4D97-AF65-F5344CB8AC3E}">
        <p14:creationId xmlns:p14="http://schemas.microsoft.com/office/powerpoint/2010/main" val="114689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 descr="ReportUpdatesPresentatio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5342" y="1922172"/>
            <a:ext cx="5753100" cy="440135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IR Window                  vs             Statewide Status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12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7125" y="1047372"/>
            <a:ext cx="525789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ln>
                  <a:noFill/>
                </a:ln>
                <a:solidFill>
                  <a:srgbClr val="19856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b="0" dirty="0" smtClean="0">
                <a:solidFill>
                  <a:schemeClr val="tx1"/>
                </a:solidFill>
              </a:rPr>
              <a:t>Biological stream condition index based on VSCI/VCPMI Scores (2011 - 2016, n = 261)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6" name="Picture 1" descr="ReportUpdatesPresentation_files/figure-pptx/unnamed-chunk-1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2418" y="1922172"/>
            <a:ext cx="5753100" cy="440135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677703" y="613673"/>
            <a:ext cx="5917842" cy="1992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ln>
                  <a:noFill/>
                </a:ln>
                <a:solidFill>
                  <a:srgbClr val="19856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b="0" dirty="0" smtClean="0">
                <a:solidFill>
                  <a:schemeClr val="tx1"/>
                </a:solidFill>
              </a:rPr>
              <a:t>Biological stream condition index based on VSCI/VCPMI Scores (2001 - 2016, n = 735)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08" y="1281547"/>
            <a:ext cx="3137648" cy="3522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37620" cy="1325563"/>
          </a:xfrm>
        </p:spPr>
        <p:txBody>
          <a:bodyPr/>
          <a:lstStyle/>
          <a:p>
            <a:r>
              <a:rPr lang="en-US" dirty="0"/>
              <a:t>Biological </a:t>
            </a:r>
            <a:r>
              <a:rPr lang="en-US" dirty="0" smtClean="0"/>
              <a:t>condition </a:t>
            </a:r>
            <a:r>
              <a:rPr lang="en-US" dirty="0"/>
              <a:t>by </a:t>
            </a:r>
            <a:r>
              <a:rPr lang="en-US" dirty="0" smtClean="0"/>
              <a:t>stream size category (2001 – 2016)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13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pic>
        <p:nvPicPr>
          <p:cNvPr id="6" name="Picture 1" descr="ReportUpdatesPresentation_files/figure-pptx/fig2.4-8-1.png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391483" y="1076794"/>
            <a:ext cx="6571266" cy="56370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936556" y="4522585"/>
            <a:ext cx="2567425" cy="281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668121"/>
              </p:ext>
            </p:extLst>
          </p:nvPr>
        </p:nvGraphicFramePr>
        <p:xfrm>
          <a:off x="320706" y="4681304"/>
          <a:ext cx="5268913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" r:id="rId6" imgW="6112609" imgH="1487966" progId="Word.Document.12">
                  <p:embed/>
                </p:oleObj>
              </mc:Choice>
              <mc:Fallback>
                <p:oleObj name="Document" r:id="rId6" imgW="6112609" imgH="14879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706" y="4681304"/>
                        <a:ext cx="5268913" cy="1274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67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84594" cy="1325563"/>
          </a:xfrm>
        </p:spPr>
        <p:txBody>
          <a:bodyPr/>
          <a:lstStyle/>
          <a:p>
            <a:r>
              <a:rPr lang="en-US" dirty="0"/>
              <a:t>Biological </a:t>
            </a:r>
            <a:r>
              <a:rPr lang="en-US" dirty="0" smtClean="0"/>
              <a:t>condition </a:t>
            </a:r>
            <a:r>
              <a:rPr lang="en-US" dirty="0"/>
              <a:t>by US Level III </a:t>
            </a:r>
            <a:r>
              <a:rPr lang="en-US" dirty="0" smtClean="0"/>
              <a:t>Ecoregions (</a:t>
            </a:r>
            <a:r>
              <a:rPr lang="en-US" sz="3200" dirty="0"/>
              <a:t>2001 </a:t>
            </a:r>
            <a:r>
              <a:rPr lang="en-US" sz="3200" dirty="0" smtClean="0"/>
              <a:t>– 2016)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14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889" y="4899359"/>
            <a:ext cx="31596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3000"/>
              </a:spcBef>
            </a:pPr>
            <a:r>
              <a:rPr lang="en-US" sz="2000" dirty="0" smtClean="0"/>
              <a:t>Mid-Atlantic </a:t>
            </a:r>
            <a:r>
              <a:rPr lang="en-US" sz="2000" dirty="0"/>
              <a:t>Coastal Plain Ecoregion was not included due to insufficient data.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56" y="1403026"/>
            <a:ext cx="3137648" cy="35765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38076" y="4663649"/>
            <a:ext cx="2246361" cy="281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eportUpdatesPresentation_files/figure-pptx/fig2.4-9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7447" y="1196132"/>
            <a:ext cx="7018987" cy="54558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79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926" y="1612316"/>
            <a:ext cx="3137648" cy="3522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</a:t>
            </a:r>
            <a:r>
              <a:rPr lang="en-US" dirty="0" smtClean="0"/>
              <a:t>condition </a:t>
            </a:r>
            <a:r>
              <a:rPr lang="en-US" dirty="0"/>
              <a:t>by </a:t>
            </a:r>
            <a:r>
              <a:rPr lang="en-US" dirty="0" smtClean="0"/>
              <a:t>major river basins (2001 – 2016)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15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pic>
        <p:nvPicPr>
          <p:cNvPr id="6" name="Picture 5" descr="ReportUpdatesPresentation_files/figure-pptx/fig2.4-10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2884" y="1252766"/>
            <a:ext cx="7083381" cy="54868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38768" y="4853354"/>
            <a:ext cx="2246361" cy="281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8" y="455278"/>
            <a:ext cx="399245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Parameters without WQS: major basin status using </a:t>
            </a:r>
            <a:r>
              <a:rPr lang="en-US" dirty="0" err="1" smtClean="0"/>
              <a:t>micromaps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16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pic>
        <p:nvPicPr>
          <p:cNvPr id="5" name="Picture 1" descr="ReportUpdatesPresentation_files/figure-pptx/fig2.4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49297" y="-103389"/>
            <a:ext cx="6961389" cy="696138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56823" y="3992451"/>
            <a:ext cx="3374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VSCI/VCPMI status by basin. The vertical dashed line at 60 highlights the biologic assessment </a:t>
            </a:r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097" y="1840385"/>
            <a:ext cx="3605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56EAB"/>
                </a:solidFill>
              </a:rPr>
              <a:t>VSCI/VCPMI status by basin</a:t>
            </a:r>
          </a:p>
        </p:txBody>
      </p:sp>
    </p:spTree>
    <p:extLst>
      <p:ext uri="{BB962C8B-B14F-4D97-AF65-F5344CB8AC3E}">
        <p14:creationId xmlns:p14="http://schemas.microsoft.com/office/powerpoint/2010/main" val="5625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ReportUpdatesPresentation_files/figure-pptx/basinRank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634" y="796828"/>
            <a:ext cx="11925837" cy="60549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Basin Rank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17</a:t>
            </a:fld>
            <a:r>
              <a:rPr lang="en-US" dirty="0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37882" y="5203065"/>
            <a:ext cx="1152658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8806" y="5696617"/>
            <a:ext cx="350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56EAB"/>
                </a:solidFill>
              </a:rPr>
              <a:t>1 = MOST suboptimal stream miles</a:t>
            </a:r>
            <a:endParaRPr lang="en-US" b="1" dirty="0">
              <a:solidFill>
                <a:srgbClr val="256EA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3985" y="5690593"/>
            <a:ext cx="361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56EAB"/>
                </a:solidFill>
              </a:rPr>
              <a:t>11 = LEAST suboptimal stream miles</a:t>
            </a:r>
            <a:endParaRPr lang="en-US" b="1" dirty="0">
              <a:solidFill>
                <a:srgbClr val="256E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of </a:t>
            </a:r>
            <a:r>
              <a:rPr lang="en-US" dirty="0" err="1" smtClean="0"/>
              <a:t>ProbMon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Environmental Disaster Interpretation (Dan River Coal Ash)</a:t>
            </a:r>
          </a:p>
          <a:p>
            <a:r>
              <a:rPr lang="en-US" dirty="0" smtClean="0"/>
              <a:t>Biomonitoring Improvement (Validation of VCPMI &amp; VSCI) </a:t>
            </a:r>
          </a:p>
          <a:p>
            <a:r>
              <a:rPr lang="en-US" dirty="0" smtClean="0"/>
              <a:t>TMDL support (Benthic Stressor Analysis Tool)</a:t>
            </a:r>
          </a:p>
          <a:p>
            <a:r>
              <a:rPr lang="en-US" dirty="0" smtClean="0"/>
              <a:t>Permit Tool</a:t>
            </a:r>
          </a:p>
          <a:p>
            <a:r>
              <a:rPr lang="en-US" dirty="0" smtClean="0"/>
              <a:t>Tolerance Assignment  (BCG, Genus level biological tool development)</a:t>
            </a:r>
          </a:p>
          <a:p>
            <a:r>
              <a:rPr lang="en-US" dirty="0" smtClean="0"/>
              <a:t>Change analysis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18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41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Jackson River 09262006 02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6496" y="-124170"/>
            <a:ext cx="12298496" cy="9198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2286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8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7498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2018 Integrated </a:t>
            </a: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Probabilistic Monitoring Chapter Updates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Jason Hill, Emma Jones, Larry Willis, Mary </a:t>
            </a:r>
            <a:r>
              <a:rPr lang="en-US" dirty="0" err="1"/>
              <a:t>Dail</a:t>
            </a:r>
            <a:r>
              <a:rPr lang="en-US" dirty="0"/>
              <a:t>, and Lucy Baker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December 4,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Virginia Department of Environmental Quality</a:t>
            </a:r>
            <a:endParaRPr lang="en-US" dirty="0">
              <a:solidFill>
                <a:srgbClr val="256E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90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20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823" y="3992451"/>
            <a:ext cx="3374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 </a:t>
            </a:r>
            <a:r>
              <a:rPr lang="en-US" dirty="0"/>
              <a:t>dashed lines represent the percent of stream miles across Virginia with suboptimal habitat disturbance and biologic condition below the assessment threshold, </a:t>
            </a:r>
            <a:r>
              <a:rPr lang="en-US" dirty="0" smtClean="0"/>
              <a:t>respectively.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0981" y="1917811"/>
            <a:ext cx="3698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56EAB"/>
                </a:solidFill>
              </a:rPr>
              <a:t>Percent of stream miles with suboptimal habitat disturbance</a:t>
            </a:r>
            <a:endParaRPr lang="en-US" sz="2400" dirty="0">
              <a:solidFill>
                <a:srgbClr val="256EAB"/>
              </a:solidFill>
            </a:endParaRPr>
          </a:p>
        </p:txBody>
      </p:sp>
      <p:pic>
        <p:nvPicPr>
          <p:cNvPr id="8" name="Picture 1" descr="ReportUpdatesPresentation_files/figure-pptx/fig2.4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91694" y="0"/>
            <a:ext cx="705064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6978" y="455278"/>
            <a:ext cx="399245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Parameters without WQS: major basin status using </a:t>
            </a:r>
            <a:r>
              <a:rPr lang="en-US" dirty="0" err="1" smtClean="0"/>
              <a:t>micromaps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21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823" y="3992451"/>
            <a:ext cx="3374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 </a:t>
            </a:r>
            <a:r>
              <a:rPr lang="en-US" dirty="0"/>
              <a:t>dashed lines represent the percent of stream miles across Virginia with suboptimal total phosphorus </a:t>
            </a:r>
            <a:r>
              <a:rPr lang="en-US" dirty="0" smtClean="0"/>
              <a:t>and </a:t>
            </a:r>
            <a:r>
              <a:rPr lang="en-US" dirty="0"/>
              <a:t>biologic condition below the assessment threshold, </a:t>
            </a:r>
            <a:r>
              <a:rPr lang="en-US" dirty="0" smtClean="0"/>
              <a:t>respectively.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0981" y="1904932"/>
            <a:ext cx="3698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56EAB"/>
                </a:solidFill>
              </a:rPr>
              <a:t>Percent of stream miles with suboptimal total phosphorus</a:t>
            </a:r>
          </a:p>
        </p:txBody>
      </p:sp>
      <p:pic>
        <p:nvPicPr>
          <p:cNvPr id="8" name="Picture 1" descr="ReportUpdatesPresentation_files/figure-pptx/fig2.4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91694" y="0"/>
            <a:ext cx="705064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6978" y="455278"/>
            <a:ext cx="399245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Parameters without WQS: major basin status using </a:t>
            </a:r>
            <a:r>
              <a:rPr lang="en-US" dirty="0" err="1" smtClean="0"/>
              <a:t>micromaps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22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823" y="3992451"/>
            <a:ext cx="3374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 </a:t>
            </a:r>
            <a:r>
              <a:rPr lang="en-US" dirty="0"/>
              <a:t>dashed lines represent the percent of stream miles across Virginia with suboptimal </a:t>
            </a:r>
            <a:r>
              <a:rPr lang="en-US" dirty="0" smtClean="0"/>
              <a:t>ionic strength and </a:t>
            </a:r>
            <a:r>
              <a:rPr lang="en-US" dirty="0"/>
              <a:t>biologic condition below the assessment threshold, </a:t>
            </a:r>
            <a:r>
              <a:rPr lang="en-US" dirty="0" smtClean="0"/>
              <a:t>respectively.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0981" y="1866295"/>
            <a:ext cx="3698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56EAB"/>
                </a:solidFill>
              </a:rPr>
              <a:t>Percent of stream miles with suboptimal </a:t>
            </a:r>
            <a:r>
              <a:rPr lang="en-US" sz="2400" dirty="0" smtClean="0">
                <a:solidFill>
                  <a:srgbClr val="256EAB"/>
                </a:solidFill>
              </a:rPr>
              <a:t>ionic strength</a:t>
            </a:r>
            <a:endParaRPr lang="en-US" sz="2400" dirty="0">
              <a:solidFill>
                <a:srgbClr val="256EAB"/>
              </a:solidFill>
            </a:endParaRPr>
          </a:p>
        </p:txBody>
      </p:sp>
      <p:pic>
        <p:nvPicPr>
          <p:cNvPr id="9" name="Picture 1" descr="ReportUpdatesPresentation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17452" y="-141668"/>
            <a:ext cx="6999668" cy="69996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46978" y="455278"/>
            <a:ext cx="399245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Parameters without WQS: major basin status using </a:t>
            </a:r>
            <a:r>
              <a:rPr lang="en-US" dirty="0" err="1" smtClean="0"/>
              <a:t>micromaps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846" cy="1325563"/>
          </a:xfrm>
        </p:spPr>
        <p:txBody>
          <a:bodyPr/>
          <a:lstStyle/>
          <a:p>
            <a:r>
              <a:rPr lang="en-US" dirty="0" smtClean="0"/>
              <a:t>Temporal Variability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23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4296" y="2162509"/>
            <a:ext cx="17211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VSCI/VCPMI status in James River and Big Sandy River </a:t>
            </a:r>
            <a:r>
              <a:rPr lang="en-US" dirty="0" smtClean="0"/>
              <a:t>basins with increasing n.</a:t>
            </a:r>
            <a:endParaRPr lang="en-US" dirty="0"/>
          </a:p>
        </p:txBody>
      </p:sp>
      <p:pic>
        <p:nvPicPr>
          <p:cNvPr id="7" name="Picture 1" descr="ReportUpdatesPresentation_files/figure-pptx/Figure%202.4-X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5448" y="0"/>
            <a:ext cx="9593494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54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Stressor </a:t>
            </a:r>
            <a:r>
              <a:rPr lang="en-US" dirty="0" smtClean="0"/>
              <a:t>extent (2011 – 2016)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24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pic>
        <p:nvPicPr>
          <p:cNvPr id="5" name="Picture 1" descr="ReportUpdatesPresentation_files/figure-pptx/unnamed-chunk-7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34097" y="1674797"/>
            <a:ext cx="10161430" cy="47420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15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Stressor </a:t>
            </a:r>
            <a:r>
              <a:rPr lang="en-US" dirty="0" smtClean="0"/>
              <a:t>extent, all condition classes (2011 – 2016)</a:t>
            </a:r>
            <a:endParaRPr lang="en-US" dirty="0"/>
          </a:p>
        </p:txBody>
      </p:sp>
      <p:pic>
        <p:nvPicPr>
          <p:cNvPr id="6" name="Picture 1" descr="ReportUpdatesPresentation_files/figure-pptx/stressorExtentStackedBarchar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25188" y="1423573"/>
            <a:ext cx="10317162" cy="50544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25</a:t>
            </a:fld>
            <a:r>
              <a:rPr lang="en-US" dirty="0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1524000" y="6096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Virginia’s Freshwater Resources</a:t>
            </a:r>
            <a:endParaRPr lang="en-US" altLang="en-US" sz="36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pic>
        <p:nvPicPr>
          <p:cNvPr id="7171" name="Picture 8" descr="Virginia_Sample_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70088"/>
            <a:ext cx="6553200" cy="3592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2438400" y="56388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Target population perennial freshwater river and streams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NHD circa 1999 sample frame is 49,142 miles</a:t>
            </a:r>
            <a:endParaRPr lang="en-US" altLang="en-US" sz="28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3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ChangeAspect="1" noChangeArrowheads="1" noTextEdit="1"/>
          </p:cNvSpPr>
          <p:nvPr/>
        </p:nvSpPr>
        <p:spPr bwMode="auto">
          <a:xfrm>
            <a:off x="2438400" y="382588"/>
            <a:ext cx="73787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438400" y="381000"/>
            <a:ext cx="7323138" cy="5780088"/>
            <a:chOff x="480" y="575"/>
            <a:chExt cx="4613" cy="3641"/>
          </a:xfrm>
        </p:grpSpPr>
        <p:pic>
          <p:nvPicPr>
            <p:cNvPr id="93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575"/>
              <a:ext cx="2680" cy="1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90" name="Freeform 5"/>
            <p:cNvSpPr>
              <a:spLocks/>
            </p:cNvSpPr>
            <p:nvPr/>
          </p:nvSpPr>
          <p:spPr bwMode="auto">
            <a:xfrm>
              <a:off x="1706" y="1759"/>
              <a:ext cx="200" cy="172"/>
            </a:xfrm>
            <a:custGeom>
              <a:avLst/>
              <a:gdLst>
                <a:gd name="T0" fmla="*/ 25 w 400"/>
                <a:gd name="T1" fmla="*/ 0 h 346"/>
                <a:gd name="T2" fmla="*/ 0 w 400"/>
                <a:gd name="T3" fmla="*/ 43 h 346"/>
                <a:gd name="T4" fmla="*/ 25 w 400"/>
                <a:gd name="T5" fmla="*/ 86 h 346"/>
                <a:gd name="T6" fmla="*/ 75 w 400"/>
                <a:gd name="T7" fmla="*/ 86 h 346"/>
                <a:gd name="T8" fmla="*/ 100 w 400"/>
                <a:gd name="T9" fmla="*/ 43 h 346"/>
                <a:gd name="T10" fmla="*/ 75 w 400"/>
                <a:gd name="T11" fmla="*/ 0 h 346"/>
                <a:gd name="T12" fmla="*/ 25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99" y="0"/>
                  </a:moveTo>
                  <a:lnTo>
                    <a:pt x="0" y="173"/>
                  </a:lnTo>
                  <a:lnTo>
                    <a:pt x="99" y="346"/>
                  </a:lnTo>
                  <a:lnTo>
                    <a:pt x="299" y="346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1" name="Freeform 6"/>
            <p:cNvSpPr>
              <a:spLocks/>
            </p:cNvSpPr>
            <p:nvPr/>
          </p:nvSpPr>
          <p:spPr bwMode="auto">
            <a:xfrm>
              <a:off x="1848" y="1671"/>
              <a:ext cx="200" cy="174"/>
            </a:xfrm>
            <a:custGeom>
              <a:avLst/>
              <a:gdLst>
                <a:gd name="T0" fmla="*/ 25 w 401"/>
                <a:gd name="T1" fmla="*/ 0 h 347"/>
                <a:gd name="T2" fmla="*/ 0 w 401"/>
                <a:gd name="T3" fmla="*/ 44 h 347"/>
                <a:gd name="T4" fmla="*/ 25 w 401"/>
                <a:gd name="T5" fmla="*/ 87 h 347"/>
                <a:gd name="T6" fmla="*/ 75 w 401"/>
                <a:gd name="T7" fmla="*/ 87 h 347"/>
                <a:gd name="T8" fmla="*/ 100 w 401"/>
                <a:gd name="T9" fmla="*/ 44 h 347"/>
                <a:gd name="T10" fmla="*/ 75 w 401"/>
                <a:gd name="T11" fmla="*/ 0 h 347"/>
                <a:gd name="T12" fmla="*/ 25 w 401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7">
                  <a:moveTo>
                    <a:pt x="100" y="0"/>
                  </a:moveTo>
                  <a:lnTo>
                    <a:pt x="0" y="174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1" y="174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2" name="Freeform 7"/>
            <p:cNvSpPr>
              <a:spLocks/>
            </p:cNvSpPr>
            <p:nvPr/>
          </p:nvSpPr>
          <p:spPr bwMode="auto">
            <a:xfrm>
              <a:off x="1706" y="1585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99" y="0"/>
                  </a:moveTo>
                  <a:lnTo>
                    <a:pt x="0" y="173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3" name="Freeform 8"/>
            <p:cNvSpPr>
              <a:spLocks/>
            </p:cNvSpPr>
            <p:nvPr/>
          </p:nvSpPr>
          <p:spPr bwMode="auto">
            <a:xfrm>
              <a:off x="1563" y="1671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99" y="0"/>
                  </a:moveTo>
                  <a:lnTo>
                    <a:pt x="0" y="174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400" y="174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4" name="Freeform 9"/>
            <p:cNvSpPr>
              <a:spLocks/>
            </p:cNvSpPr>
            <p:nvPr/>
          </p:nvSpPr>
          <p:spPr bwMode="auto">
            <a:xfrm>
              <a:off x="1848" y="1845"/>
              <a:ext cx="200" cy="174"/>
            </a:xfrm>
            <a:custGeom>
              <a:avLst/>
              <a:gdLst>
                <a:gd name="T0" fmla="*/ 25 w 401"/>
                <a:gd name="T1" fmla="*/ 0 h 347"/>
                <a:gd name="T2" fmla="*/ 0 w 401"/>
                <a:gd name="T3" fmla="*/ 44 h 347"/>
                <a:gd name="T4" fmla="*/ 25 w 401"/>
                <a:gd name="T5" fmla="*/ 87 h 347"/>
                <a:gd name="T6" fmla="*/ 75 w 401"/>
                <a:gd name="T7" fmla="*/ 87 h 347"/>
                <a:gd name="T8" fmla="*/ 100 w 401"/>
                <a:gd name="T9" fmla="*/ 44 h 347"/>
                <a:gd name="T10" fmla="*/ 75 w 401"/>
                <a:gd name="T11" fmla="*/ 0 h 347"/>
                <a:gd name="T12" fmla="*/ 25 w 401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7">
                  <a:moveTo>
                    <a:pt x="100" y="0"/>
                  </a:moveTo>
                  <a:lnTo>
                    <a:pt x="0" y="173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1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5" name="Freeform 10"/>
            <p:cNvSpPr>
              <a:spLocks/>
            </p:cNvSpPr>
            <p:nvPr/>
          </p:nvSpPr>
          <p:spPr bwMode="auto">
            <a:xfrm>
              <a:off x="1991" y="1585"/>
              <a:ext cx="200" cy="174"/>
            </a:xfrm>
            <a:custGeom>
              <a:avLst/>
              <a:gdLst>
                <a:gd name="T0" fmla="*/ 26 w 400"/>
                <a:gd name="T1" fmla="*/ 0 h 347"/>
                <a:gd name="T2" fmla="*/ 0 w 400"/>
                <a:gd name="T3" fmla="*/ 44 h 347"/>
                <a:gd name="T4" fmla="*/ 26 w 400"/>
                <a:gd name="T5" fmla="*/ 87 h 347"/>
                <a:gd name="T6" fmla="*/ 76 w 400"/>
                <a:gd name="T7" fmla="*/ 87 h 347"/>
                <a:gd name="T8" fmla="*/ 100 w 400"/>
                <a:gd name="T9" fmla="*/ 44 h 347"/>
                <a:gd name="T10" fmla="*/ 76 w 400"/>
                <a:gd name="T11" fmla="*/ 0 h 347"/>
                <a:gd name="T12" fmla="*/ 26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1" y="0"/>
                  </a:moveTo>
                  <a:lnTo>
                    <a:pt x="0" y="173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6" name="Freeform 11"/>
            <p:cNvSpPr>
              <a:spLocks/>
            </p:cNvSpPr>
            <p:nvPr/>
          </p:nvSpPr>
          <p:spPr bwMode="auto">
            <a:xfrm>
              <a:off x="2133" y="1671"/>
              <a:ext cx="200" cy="174"/>
            </a:xfrm>
            <a:custGeom>
              <a:avLst/>
              <a:gdLst>
                <a:gd name="T0" fmla="*/ 26 w 400"/>
                <a:gd name="T1" fmla="*/ 0 h 347"/>
                <a:gd name="T2" fmla="*/ 0 w 400"/>
                <a:gd name="T3" fmla="*/ 44 h 347"/>
                <a:gd name="T4" fmla="*/ 26 w 400"/>
                <a:gd name="T5" fmla="*/ 87 h 347"/>
                <a:gd name="T6" fmla="*/ 76 w 400"/>
                <a:gd name="T7" fmla="*/ 87 h 347"/>
                <a:gd name="T8" fmla="*/ 100 w 400"/>
                <a:gd name="T9" fmla="*/ 44 h 347"/>
                <a:gd name="T10" fmla="*/ 76 w 400"/>
                <a:gd name="T11" fmla="*/ 0 h 347"/>
                <a:gd name="T12" fmla="*/ 26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1" y="0"/>
                  </a:moveTo>
                  <a:lnTo>
                    <a:pt x="0" y="174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0" y="174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7" name="Freeform 12"/>
            <p:cNvSpPr>
              <a:spLocks/>
            </p:cNvSpPr>
            <p:nvPr/>
          </p:nvSpPr>
          <p:spPr bwMode="auto">
            <a:xfrm>
              <a:off x="2276" y="1585"/>
              <a:ext cx="200" cy="174"/>
            </a:xfrm>
            <a:custGeom>
              <a:avLst/>
              <a:gdLst>
                <a:gd name="T0" fmla="*/ 26 w 400"/>
                <a:gd name="T1" fmla="*/ 0 h 347"/>
                <a:gd name="T2" fmla="*/ 0 w 400"/>
                <a:gd name="T3" fmla="*/ 44 h 347"/>
                <a:gd name="T4" fmla="*/ 26 w 400"/>
                <a:gd name="T5" fmla="*/ 87 h 347"/>
                <a:gd name="T6" fmla="*/ 76 w 400"/>
                <a:gd name="T7" fmla="*/ 87 h 347"/>
                <a:gd name="T8" fmla="*/ 100 w 400"/>
                <a:gd name="T9" fmla="*/ 44 h 347"/>
                <a:gd name="T10" fmla="*/ 76 w 400"/>
                <a:gd name="T11" fmla="*/ 0 h 347"/>
                <a:gd name="T12" fmla="*/ 26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1" y="0"/>
                  </a:moveTo>
                  <a:lnTo>
                    <a:pt x="0" y="173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8" name="Freeform 13"/>
            <p:cNvSpPr>
              <a:spLocks/>
            </p:cNvSpPr>
            <p:nvPr/>
          </p:nvSpPr>
          <p:spPr bwMode="auto">
            <a:xfrm>
              <a:off x="1991" y="1759"/>
              <a:ext cx="200" cy="172"/>
            </a:xfrm>
            <a:custGeom>
              <a:avLst/>
              <a:gdLst>
                <a:gd name="T0" fmla="*/ 26 w 400"/>
                <a:gd name="T1" fmla="*/ 0 h 346"/>
                <a:gd name="T2" fmla="*/ 0 w 400"/>
                <a:gd name="T3" fmla="*/ 43 h 346"/>
                <a:gd name="T4" fmla="*/ 26 w 400"/>
                <a:gd name="T5" fmla="*/ 86 h 346"/>
                <a:gd name="T6" fmla="*/ 76 w 400"/>
                <a:gd name="T7" fmla="*/ 86 h 346"/>
                <a:gd name="T8" fmla="*/ 100 w 400"/>
                <a:gd name="T9" fmla="*/ 43 h 346"/>
                <a:gd name="T10" fmla="*/ 76 w 400"/>
                <a:gd name="T11" fmla="*/ 0 h 346"/>
                <a:gd name="T12" fmla="*/ 26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101" y="0"/>
                  </a:moveTo>
                  <a:lnTo>
                    <a:pt x="0" y="173"/>
                  </a:lnTo>
                  <a:lnTo>
                    <a:pt x="101" y="346"/>
                  </a:lnTo>
                  <a:lnTo>
                    <a:pt x="301" y="346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9" name="Freeform 14"/>
            <p:cNvSpPr>
              <a:spLocks/>
            </p:cNvSpPr>
            <p:nvPr/>
          </p:nvSpPr>
          <p:spPr bwMode="auto">
            <a:xfrm>
              <a:off x="2133" y="1845"/>
              <a:ext cx="200" cy="174"/>
            </a:xfrm>
            <a:custGeom>
              <a:avLst/>
              <a:gdLst>
                <a:gd name="T0" fmla="*/ 26 w 400"/>
                <a:gd name="T1" fmla="*/ 0 h 347"/>
                <a:gd name="T2" fmla="*/ 0 w 400"/>
                <a:gd name="T3" fmla="*/ 44 h 347"/>
                <a:gd name="T4" fmla="*/ 26 w 400"/>
                <a:gd name="T5" fmla="*/ 87 h 347"/>
                <a:gd name="T6" fmla="*/ 76 w 400"/>
                <a:gd name="T7" fmla="*/ 87 h 347"/>
                <a:gd name="T8" fmla="*/ 100 w 400"/>
                <a:gd name="T9" fmla="*/ 44 h 347"/>
                <a:gd name="T10" fmla="*/ 76 w 400"/>
                <a:gd name="T11" fmla="*/ 0 h 347"/>
                <a:gd name="T12" fmla="*/ 26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1" y="0"/>
                  </a:moveTo>
                  <a:lnTo>
                    <a:pt x="0" y="173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00" name="Freeform 15"/>
            <p:cNvSpPr>
              <a:spLocks/>
            </p:cNvSpPr>
            <p:nvPr/>
          </p:nvSpPr>
          <p:spPr bwMode="auto">
            <a:xfrm>
              <a:off x="1563" y="1845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99" y="0"/>
                  </a:moveTo>
                  <a:lnTo>
                    <a:pt x="0" y="173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01" name="Freeform 16"/>
            <p:cNvSpPr>
              <a:spLocks noEditPoints="1"/>
            </p:cNvSpPr>
            <p:nvPr/>
          </p:nvSpPr>
          <p:spPr bwMode="auto">
            <a:xfrm>
              <a:off x="1389" y="1730"/>
              <a:ext cx="288" cy="176"/>
            </a:xfrm>
            <a:custGeom>
              <a:avLst/>
              <a:gdLst>
                <a:gd name="T0" fmla="*/ 1 w 576"/>
                <a:gd name="T1" fmla="*/ 85 h 352"/>
                <a:gd name="T2" fmla="*/ 130 w 576"/>
                <a:gd name="T3" fmla="*/ 8 h 352"/>
                <a:gd name="T4" fmla="*/ 130 w 576"/>
                <a:gd name="T5" fmla="*/ 8 h 352"/>
                <a:gd name="T6" fmla="*/ 131 w 576"/>
                <a:gd name="T7" fmla="*/ 8 h 352"/>
                <a:gd name="T8" fmla="*/ 131 w 576"/>
                <a:gd name="T9" fmla="*/ 8 h 352"/>
                <a:gd name="T10" fmla="*/ 132 w 576"/>
                <a:gd name="T11" fmla="*/ 8 h 352"/>
                <a:gd name="T12" fmla="*/ 132 w 576"/>
                <a:gd name="T13" fmla="*/ 9 h 352"/>
                <a:gd name="T14" fmla="*/ 132 w 576"/>
                <a:gd name="T15" fmla="*/ 10 h 352"/>
                <a:gd name="T16" fmla="*/ 132 w 576"/>
                <a:gd name="T17" fmla="*/ 10 h 352"/>
                <a:gd name="T18" fmla="*/ 131 w 576"/>
                <a:gd name="T19" fmla="*/ 10 h 352"/>
                <a:gd name="T20" fmla="*/ 3 w 576"/>
                <a:gd name="T21" fmla="*/ 88 h 352"/>
                <a:gd name="T22" fmla="*/ 2 w 576"/>
                <a:gd name="T23" fmla="*/ 88 h 352"/>
                <a:gd name="T24" fmla="*/ 2 w 576"/>
                <a:gd name="T25" fmla="*/ 88 h 352"/>
                <a:gd name="T26" fmla="*/ 1 w 576"/>
                <a:gd name="T27" fmla="*/ 88 h 352"/>
                <a:gd name="T28" fmla="*/ 1 w 576"/>
                <a:gd name="T29" fmla="*/ 88 h 352"/>
                <a:gd name="T30" fmla="*/ 0 w 576"/>
                <a:gd name="T31" fmla="*/ 87 h 352"/>
                <a:gd name="T32" fmla="*/ 0 w 576"/>
                <a:gd name="T33" fmla="*/ 86 h 352"/>
                <a:gd name="T34" fmla="*/ 1 w 576"/>
                <a:gd name="T35" fmla="*/ 86 h 352"/>
                <a:gd name="T36" fmla="*/ 1 w 576"/>
                <a:gd name="T37" fmla="*/ 85 h 352"/>
                <a:gd name="T38" fmla="*/ 1 w 576"/>
                <a:gd name="T39" fmla="*/ 85 h 352"/>
                <a:gd name="T40" fmla="*/ 122 w 576"/>
                <a:gd name="T41" fmla="*/ 2 h 352"/>
                <a:gd name="T42" fmla="*/ 144 w 576"/>
                <a:gd name="T43" fmla="*/ 0 h 352"/>
                <a:gd name="T44" fmla="*/ 133 w 576"/>
                <a:gd name="T45" fmla="*/ 20 h 352"/>
                <a:gd name="T46" fmla="*/ 122 w 576"/>
                <a:gd name="T47" fmla="*/ 2 h 3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76" h="352">
                  <a:moveTo>
                    <a:pt x="3" y="339"/>
                  </a:moveTo>
                  <a:lnTo>
                    <a:pt x="517" y="29"/>
                  </a:lnTo>
                  <a:lnTo>
                    <a:pt x="518" y="29"/>
                  </a:lnTo>
                  <a:lnTo>
                    <a:pt x="522" y="29"/>
                  </a:lnTo>
                  <a:lnTo>
                    <a:pt x="523" y="30"/>
                  </a:lnTo>
                  <a:lnTo>
                    <a:pt x="525" y="32"/>
                  </a:lnTo>
                  <a:lnTo>
                    <a:pt x="526" y="33"/>
                  </a:lnTo>
                  <a:lnTo>
                    <a:pt x="526" y="37"/>
                  </a:lnTo>
                  <a:lnTo>
                    <a:pt x="525" y="38"/>
                  </a:lnTo>
                  <a:lnTo>
                    <a:pt x="523" y="40"/>
                  </a:lnTo>
                  <a:lnTo>
                    <a:pt x="10" y="352"/>
                  </a:lnTo>
                  <a:lnTo>
                    <a:pt x="8" y="352"/>
                  </a:lnTo>
                  <a:lnTo>
                    <a:pt x="5" y="352"/>
                  </a:lnTo>
                  <a:lnTo>
                    <a:pt x="3" y="350"/>
                  </a:lnTo>
                  <a:lnTo>
                    <a:pt x="2" y="349"/>
                  </a:lnTo>
                  <a:lnTo>
                    <a:pt x="0" y="347"/>
                  </a:lnTo>
                  <a:lnTo>
                    <a:pt x="0" y="344"/>
                  </a:lnTo>
                  <a:lnTo>
                    <a:pt x="2" y="341"/>
                  </a:lnTo>
                  <a:lnTo>
                    <a:pt x="3" y="339"/>
                  </a:lnTo>
                  <a:close/>
                  <a:moveTo>
                    <a:pt x="488" y="8"/>
                  </a:moveTo>
                  <a:lnTo>
                    <a:pt x="576" y="0"/>
                  </a:lnTo>
                  <a:lnTo>
                    <a:pt x="530" y="77"/>
                  </a:lnTo>
                  <a:lnTo>
                    <a:pt x="488" y="8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02" name="Line 17"/>
            <p:cNvSpPr>
              <a:spLocks noChangeShapeType="1"/>
            </p:cNvSpPr>
            <p:nvPr/>
          </p:nvSpPr>
          <p:spPr bwMode="auto">
            <a:xfrm>
              <a:off x="1392" y="1903"/>
              <a:ext cx="1" cy="40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03" name="Rectangle 18"/>
            <p:cNvSpPr>
              <a:spLocks noChangeArrowheads="1"/>
            </p:cNvSpPr>
            <p:nvPr/>
          </p:nvSpPr>
          <p:spPr bwMode="auto">
            <a:xfrm>
              <a:off x="1157" y="2340"/>
              <a:ext cx="3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EMAP 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404" name="Rectangle 19"/>
            <p:cNvSpPr>
              <a:spLocks noChangeArrowheads="1"/>
            </p:cNvSpPr>
            <p:nvPr/>
          </p:nvSpPr>
          <p:spPr bwMode="auto">
            <a:xfrm>
              <a:off x="1157" y="248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405" name="Rectangle 20"/>
            <p:cNvSpPr>
              <a:spLocks noChangeArrowheads="1"/>
            </p:cNvSpPr>
            <p:nvPr/>
          </p:nvSpPr>
          <p:spPr bwMode="auto">
            <a:xfrm>
              <a:off x="1157" y="262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406" name="Rectangle 21"/>
            <p:cNvSpPr>
              <a:spLocks noChangeArrowheads="1"/>
            </p:cNvSpPr>
            <p:nvPr/>
          </p:nvSpPr>
          <p:spPr bwMode="auto">
            <a:xfrm>
              <a:off x="1590" y="263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407" name="Rectangle 22"/>
            <p:cNvSpPr>
              <a:spLocks noChangeArrowheads="1"/>
            </p:cNvSpPr>
            <p:nvPr/>
          </p:nvSpPr>
          <p:spPr bwMode="auto">
            <a:xfrm>
              <a:off x="1635" y="262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408" name="Freeform 23"/>
            <p:cNvSpPr>
              <a:spLocks/>
            </p:cNvSpPr>
            <p:nvPr/>
          </p:nvSpPr>
          <p:spPr bwMode="auto">
            <a:xfrm>
              <a:off x="1563" y="1499"/>
              <a:ext cx="200" cy="172"/>
            </a:xfrm>
            <a:custGeom>
              <a:avLst/>
              <a:gdLst>
                <a:gd name="T0" fmla="*/ 25 w 400"/>
                <a:gd name="T1" fmla="*/ 0 h 344"/>
                <a:gd name="T2" fmla="*/ 0 w 400"/>
                <a:gd name="T3" fmla="*/ 44 h 344"/>
                <a:gd name="T4" fmla="*/ 25 w 400"/>
                <a:gd name="T5" fmla="*/ 86 h 344"/>
                <a:gd name="T6" fmla="*/ 75 w 400"/>
                <a:gd name="T7" fmla="*/ 86 h 344"/>
                <a:gd name="T8" fmla="*/ 100 w 400"/>
                <a:gd name="T9" fmla="*/ 44 h 344"/>
                <a:gd name="T10" fmla="*/ 75 w 400"/>
                <a:gd name="T11" fmla="*/ 0 h 344"/>
                <a:gd name="T12" fmla="*/ 25 w 400"/>
                <a:gd name="T13" fmla="*/ 0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4">
                  <a:moveTo>
                    <a:pt x="99" y="0"/>
                  </a:moveTo>
                  <a:lnTo>
                    <a:pt x="0" y="173"/>
                  </a:lnTo>
                  <a:lnTo>
                    <a:pt x="99" y="344"/>
                  </a:lnTo>
                  <a:lnTo>
                    <a:pt x="299" y="344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09" name="Freeform 24"/>
            <p:cNvSpPr>
              <a:spLocks/>
            </p:cNvSpPr>
            <p:nvPr/>
          </p:nvSpPr>
          <p:spPr bwMode="auto">
            <a:xfrm>
              <a:off x="1991" y="1931"/>
              <a:ext cx="200" cy="174"/>
            </a:xfrm>
            <a:custGeom>
              <a:avLst/>
              <a:gdLst>
                <a:gd name="T0" fmla="*/ 26 w 400"/>
                <a:gd name="T1" fmla="*/ 0 h 347"/>
                <a:gd name="T2" fmla="*/ 0 w 400"/>
                <a:gd name="T3" fmla="*/ 44 h 347"/>
                <a:gd name="T4" fmla="*/ 26 w 400"/>
                <a:gd name="T5" fmla="*/ 87 h 347"/>
                <a:gd name="T6" fmla="*/ 76 w 400"/>
                <a:gd name="T7" fmla="*/ 87 h 347"/>
                <a:gd name="T8" fmla="*/ 100 w 400"/>
                <a:gd name="T9" fmla="*/ 44 h 347"/>
                <a:gd name="T10" fmla="*/ 76 w 400"/>
                <a:gd name="T11" fmla="*/ 0 h 347"/>
                <a:gd name="T12" fmla="*/ 26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1" y="0"/>
                  </a:moveTo>
                  <a:lnTo>
                    <a:pt x="0" y="174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0" y="174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10" name="Freeform 25"/>
            <p:cNvSpPr>
              <a:spLocks/>
            </p:cNvSpPr>
            <p:nvPr/>
          </p:nvSpPr>
          <p:spPr bwMode="auto">
            <a:xfrm>
              <a:off x="2276" y="1931"/>
              <a:ext cx="200" cy="174"/>
            </a:xfrm>
            <a:custGeom>
              <a:avLst/>
              <a:gdLst>
                <a:gd name="T0" fmla="*/ 26 w 400"/>
                <a:gd name="T1" fmla="*/ 0 h 347"/>
                <a:gd name="T2" fmla="*/ 0 w 400"/>
                <a:gd name="T3" fmla="*/ 44 h 347"/>
                <a:gd name="T4" fmla="*/ 26 w 400"/>
                <a:gd name="T5" fmla="*/ 87 h 347"/>
                <a:gd name="T6" fmla="*/ 76 w 400"/>
                <a:gd name="T7" fmla="*/ 87 h 347"/>
                <a:gd name="T8" fmla="*/ 100 w 400"/>
                <a:gd name="T9" fmla="*/ 44 h 347"/>
                <a:gd name="T10" fmla="*/ 76 w 400"/>
                <a:gd name="T11" fmla="*/ 0 h 347"/>
                <a:gd name="T12" fmla="*/ 26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1" y="0"/>
                  </a:moveTo>
                  <a:lnTo>
                    <a:pt x="0" y="174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0" y="174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11" name="Freeform 26"/>
            <p:cNvSpPr>
              <a:spLocks/>
            </p:cNvSpPr>
            <p:nvPr/>
          </p:nvSpPr>
          <p:spPr bwMode="auto">
            <a:xfrm>
              <a:off x="1706" y="1931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99" y="0"/>
                  </a:moveTo>
                  <a:lnTo>
                    <a:pt x="0" y="174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400" y="174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12" name="Freeform 27"/>
            <p:cNvSpPr>
              <a:spLocks/>
            </p:cNvSpPr>
            <p:nvPr/>
          </p:nvSpPr>
          <p:spPr bwMode="auto">
            <a:xfrm>
              <a:off x="1848" y="1499"/>
              <a:ext cx="200" cy="172"/>
            </a:xfrm>
            <a:custGeom>
              <a:avLst/>
              <a:gdLst>
                <a:gd name="T0" fmla="*/ 25 w 401"/>
                <a:gd name="T1" fmla="*/ 0 h 344"/>
                <a:gd name="T2" fmla="*/ 0 w 401"/>
                <a:gd name="T3" fmla="*/ 44 h 344"/>
                <a:gd name="T4" fmla="*/ 25 w 401"/>
                <a:gd name="T5" fmla="*/ 86 h 344"/>
                <a:gd name="T6" fmla="*/ 75 w 401"/>
                <a:gd name="T7" fmla="*/ 86 h 344"/>
                <a:gd name="T8" fmla="*/ 100 w 401"/>
                <a:gd name="T9" fmla="*/ 44 h 344"/>
                <a:gd name="T10" fmla="*/ 75 w 401"/>
                <a:gd name="T11" fmla="*/ 0 h 344"/>
                <a:gd name="T12" fmla="*/ 25 w 401"/>
                <a:gd name="T13" fmla="*/ 0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4">
                  <a:moveTo>
                    <a:pt x="100" y="0"/>
                  </a:moveTo>
                  <a:lnTo>
                    <a:pt x="0" y="173"/>
                  </a:lnTo>
                  <a:lnTo>
                    <a:pt x="100" y="344"/>
                  </a:lnTo>
                  <a:lnTo>
                    <a:pt x="300" y="344"/>
                  </a:lnTo>
                  <a:lnTo>
                    <a:pt x="401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13" name="Freeform 28"/>
            <p:cNvSpPr>
              <a:spLocks/>
            </p:cNvSpPr>
            <p:nvPr/>
          </p:nvSpPr>
          <p:spPr bwMode="auto">
            <a:xfrm>
              <a:off x="2133" y="1499"/>
              <a:ext cx="200" cy="172"/>
            </a:xfrm>
            <a:custGeom>
              <a:avLst/>
              <a:gdLst>
                <a:gd name="T0" fmla="*/ 26 w 400"/>
                <a:gd name="T1" fmla="*/ 0 h 344"/>
                <a:gd name="T2" fmla="*/ 0 w 400"/>
                <a:gd name="T3" fmla="*/ 44 h 344"/>
                <a:gd name="T4" fmla="*/ 26 w 400"/>
                <a:gd name="T5" fmla="*/ 86 h 344"/>
                <a:gd name="T6" fmla="*/ 76 w 400"/>
                <a:gd name="T7" fmla="*/ 86 h 344"/>
                <a:gd name="T8" fmla="*/ 100 w 400"/>
                <a:gd name="T9" fmla="*/ 44 h 344"/>
                <a:gd name="T10" fmla="*/ 76 w 400"/>
                <a:gd name="T11" fmla="*/ 0 h 344"/>
                <a:gd name="T12" fmla="*/ 26 w 400"/>
                <a:gd name="T13" fmla="*/ 0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4">
                  <a:moveTo>
                    <a:pt x="101" y="0"/>
                  </a:moveTo>
                  <a:lnTo>
                    <a:pt x="0" y="173"/>
                  </a:lnTo>
                  <a:lnTo>
                    <a:pt x="101" y="344"/>
                  </a:lnTo>
                  <a:lnTo>
                    <a:pt x="301" y="344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14" name="Freeform 29"/>
            <p:cNvSpPr>
              <a:spLocks/>
            </p:cNvSpPr>
            <p:nvPr/>
          </p:nvSpPr>
          <p:spPr bwMode="auto">
            <a:xfrm>
              <a:off x="1991" y="1412"/>
              <a:ext cx="200" cy="173"/>
            </a:xfrm>
            <a:custGeom>
              <a:avLst/>
              <a:gdLst>
                <a:gd name="T0" fmla="*/ 26 w 400"/>
                <a:gd name="T1" fmla="*/ 0 h 346"/>
                <a:gd name="T2" fmla="*/ 0 w 400"/>
                <a:gd name="T3" fmla="*/ 44 h 346"/>
                <a:gd name="T4" fmla="*/ 26 w 400"/>
                <a:gd name="T5" fmla="*/ 87 h 346"/>
                <a:gd name="T6" fmla="*/ 76 w 400"/>
                <a:gd name="T7" fmla="*/ 87 h 346"/>
                <a:gd name="T8" fmla="*/ 100 w 400"/>
                <a:gd name="T9" fmla="*/ 44 h 346"/>
                <a:gd name="T10" fmla="*/ 76 w 400"/>
                <a:gd name="T11" fmla="*/ 0 h 346"/>
                <a:gd name="T12" fmla="*/ 26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101" y="0"/>
                  </a:moveTo>
                  <a:lnTo>
                    <a:pt x="0" y="173"/>
                  </a:lnTo>
                  <a:lnTo>
                    <a:pt x="101" y="346"/>
                  </a:lnTo>
                  <a:lnTo>
                    <a:pt x="301" y="346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15" name="Freeform 30"/>
            <p:cNvSpPr>
              <a:spLocks/>
            </p:cNvSpPr>
            <p:nvPr/>
          </p:nvSpPr>
          <p:spPr bwMode="auto">
            <a:xfrm>
              <a:off x="1706" y="1412"/>
              <a:ext cx="200" cy="173"/>
            </a:xfrm>
            <a:custGeom>
              <a:avLst/>
              <a:gdLst>
                <a:gd name="T0" fmla="*/ 25 w 400"/>
                <a:gd name="T1" fmla="*/ 0 h 346"/>
                <a:gd name="T2" fmla="*/ 0 w 400"/>
                <a:gd name="T3" fmla="*/ 44 h 346"/>
                <a:gd name="T4" fmla="*/ 25 w 400"/>
                <a:gd name="T5" fmla="*/ 87 h 346"/>
                <a:gd name="T6" fmla="*/ 75 w 400"/>
                <a:gd name="T7" fmla="*/ 87 h 346"/>
                <a:gd name="T8" fmla="*/ 100 w 400"/>
                <a:gd name="T9" fmla="*/ 44 h 346"/>
                <a:gd name="T10" fmla="*/ 75 w 400"/>
                <a:gd name="T11" fmla="*/ 0 h 346"/>
                <a:gd name="T12" fmla="*/ 25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99" y="0"/>
                  </a:moveTo>
                  <a:lnTo>
                    <a:pt x="0" y="173"/>
                  </a:lnTo>
                  <a:lnTo>
                    <a:pt x="99" y="346"/>
                  </a:lnTo>
                  <a:lnTo>
                    <a:pt x="299" y="346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16" name="Freeform 31"/>
            <p:cNvSpPr>
              <a:spLocks/>
            </p:cNvSpPr>
            <p:nvPr/>
          </p:nvSpPr>
          <p:spPr bwMode="auto">
            <a:xfrm>
              <a:off x="2276" y="1412"/>
              <a:ext cx="200" cy="173"/>
            </a:xfrm>
            <a:custGeom>
              <a:avLst/>
              <a:gdLst>
                <a:gd name="T0" fmla="*/ 26 w 400"/>
                <a:gd name="T1" fmla="*/ 0 h 346"/>
                <a:gd name="T2" fmla="*/ 0 w 400"/>
                <a:gd name="T3" fmla="*/ 44 h 346"/>
                <a:gd name="T4" fmla="*/ 26 w 400"/>
                <a:gd name="T5" fmla="*/ 87 h 346"/>
                <a:gd name="T6" fmla="*/ 76 w 400"/>
                <a:gd name="T7" fmla="*/ 87 h 346"/>
                <a:gd name="T8" fmla="*/ 100 w 400"/>
                <a:gd name="T9" fmla="*/ 44 h 346"/>
                <a:gd name="T10" fmla="*/ 76 w 400"/>
                <a:gd name="T11" fmla="*/ 0 h 346"/>
                <a:gd name="T12" fmla="*/ 26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101" y="0"/>
                  </a:moveTo>
                  <a:lnTo>
                    <a:pt x="0" y="173"/>
                  </a:lnTo>
                  <a:lnTo>
                    <a:pt x="101" y="346"/>
                  </a:lnTo>
                  <a:lnTo>
                    <a:pt x="301" y="346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17" name="Freeform 32"/>
            <p:cNvSpPr>
              <a:spLocks/>
            </p:cNvSpPr>
            <p:nvPr/>
          </p:nvSpPr>
          <p:spPr bwMode="auto">
            <a:xfrm>
              <a:off x="1848" y="1326"/>
              <a:ext cx="200" cy="173"/>
            </a:xfrm>
            <a:custGeom>
              <a:avLst/>
              <a:gdLst>
                <a:gd name="T0" fmla="*/ 25 w 401"/>
                <a:gd name="T1" fmla="*/ 0 h 347"/>
                <a:gd name="T2" fmla="*/ 0 w 401"/>
                <a:gd name="T3" fmla="*/ 43 h 347"/>
                <a:gd name="T4" fmla="*/ 25 w 401"/>
                <a:gd name="T5" fmla="*/ 86 h 347"/>
                <a:gd name="T6" fmla="*/ 75 w 401"/>
                <a:gd name="T7" fmla="*/ 86 h 347"/>
                <a:gd name="T8" fmla="*/ 100 w 401"/>
                <a:gd name="T9" fmla="*/ 43 h 347"/>
                <a:gd name="T10" fmla="*/ 75 w 401"/>
                <a:gd name="T11" fmla="*/ 0 h 347"/>
                <a:gd name="T12" fmla="*/ 25 w 401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7">
                  <a:moveTo>
                    <a:pt x="100" y="0"/>
                  </a:moveTo>
                  <a:lnTo>
                    <a:pt x="0" y="172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1" y="172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18" name="Freeform 33"/>
            <p:cNvSpPr>
              <a:spLocks/>
            </p:cNvSpPr>
            <p:nvPr/>
          </p:nvSpPr>
          <p:spPr bwMode="auto">
            <a:xfrm>
              <a:off x="2133" y="1326"/>
              <a:ext cx="200" cy="173"/>
            </a:xfrm>
            <a:custGeom>
              <a:avLst/>
              <a:gdLst>
                <a:gd name="T0" fmla="*/ 26 w 400"/>
                <a:gd name="T1" fmla="*/ 0 h 347"/>
                <a:gd name="T2" fmla="*/ 0 w 400"/>
                <a:gd name="T3" fmla="*/ 43 h 347"/>
                <a:gd name="T4" fmla="*/ 26 w 400"/>
                <a:gd name="T5" fmla="*/ 86 h 347"/>
                <a:gd name="T6" fmla="*/ 76 w 400"/>
                <a:gd name="T7" fmla="*/ 86 h 347"/>
                <a:gd name="T8" fmla="*/ 100 w 400"/>
                <a:gd name="T9" fmla="*/ 43 h 347"/>
                <a:gd name="T10" fmla="*/ 76 w 400"/>
                <a:gd name="T11" fmla="*/ 0 h 347"/>
                <a:gd name="T12" fmla="*/ 26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1" y="0"/>
                  </a:moveTo>
                  <a:lnTo>
                    <a:pt x="0" y="172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0" y="172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19" name="Freeform 34"/>
            <p:cNvSpPr>
              <a:spLocks/>
            </p:cNvSpPr>
            <p:nvPr/>
          </p:nvSpPr>
          <p:spPr bwMode="auto">
            <a:xfrm>
              <a:off x="1848" y="1152"/>
              <a:ext cx="200" cy="174"/>
            </a:xfrm>
            <a:custGeom>
              <a:avLst/>
              <a:gdLst>
                <a:gd name="T0" fmla="*/ 25 w 401"/>
                <a:gd name="T1" fmla="*/ 0 h 348"/>
                <a:gd name="T2" fmla="*/ 0 w 401"/>
                <a:gd name="T3" fmla="*/ 44 h 348"/>
                <a:gd name="T4" fmla="*/ 25 w 401"/>
                <a:gd name="T5" fmla="*/ 87 h 348"/>
                <a:gd name="T6" fmla="*/ 75 w 401"/>
                <a:gd name="T7" fmla="*/ 87 h 348"/>
                <a:gd name="T8" fmla="*/ 100 w 401"/>
                <a:gd name="T9" fmla="*/ 44 h 348"/>
                <a:gd name="T10" fmla="*/ 75 w 401"/>
                <a:gd name="T11" fmla="*/ 0 h 348"/>
                <a:gd name="T12" fmla="*/ 25 w 401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8">
                  <a:moveTo>
                    <a:pt x="100" y="0"/>
                  </a:moveTo>
                  <a:lnTo>
                    <a:pt x="0" y="175"/>
                  </a:lnTo>
                  <a:lnTo>
                    <a:pt x="100" y="348"/>
                  </a:lnTo>
                  <a:lnTo>
                    <a:pt x="300" y="348"/>
                  </a:lnTo>
                  <a:lnTo>
                    <a:pt x="401" y="175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20" name="Freeform 35"/>
            <p:cNvSpPr>
              <a:spLocks/>
            </p:cNvSpPr>
            <p:nvPr/>
          </p:nvSpPr>
          <p:spPr bwMode="auto">
            <a:xfrm>
              <a:off x="2276" y="1239"/>
              <a:ext cx="200" cy="173"/>
            </a:xfrm>
            <a:custGeom>
              <a:avLst/>
              <a:gdLst>
                <a:gd name="T0" fmla="*/ 26 w 400"/>
                <a:gd name="T1" fmla="*/ 0 h 345"/>
                <a:gd name="T2" fmla="*/ 0 w 400"/>
                <a:gd name="T3" fmla="*/ 44 h 345"/>
                <a:gd name="T4" fmla="*/ 26 w 400"/>
                <a:gd name="T5" fmla="*/ 87 h 345"/>
                <a:gd name="T6" fmla="*/ 76 w 400"/>
                <a:gd name="T7" fmla="*/ 87 h 345"/>
                <a:gd name="T8" fmla="*/ 100 w 400"/>
                <a:gd name="T9" fmla="*/ 44 h 345"/>
                <a:gd name="T10" fmla="*/ 76 w 400"/>
                <a:gd name="T11" fmla="*/ 0 h 345"/>
                <a:gd name="T12" fmla="*/ 26 w 400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5">
                  <a:moveTo>
                    <a:pt x="101" y="0"/>
                  </a:moveTo>
                  <a:lnTo>
                    <a:pt x="0" y="173"/>
                  </a:lnTo>
                  <a:lnTo>
                    <a:pt x="101" y="345"/>
                  </a:lnTo>
                  <a:lnTo>
                    <a:pt x="301" y="345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21" name="Freeform 36"/>
            <p:cNvSpPr>
              <a:spLocks/>
            </p:cNvSpPr>
            <p:nvPr/>
          </p:nvSpPr>
          <p:spPr bwMode="auto">
            <a:xfrm>
              <a:off x="1991" y="1239"/>
              <a:ext cx="200" cy="173"/>
            </a:xfrm>
            <a:custGeom>
              <a:avLst/>
              <a:gdLst>
                <a:gd name="T0" fmla="*/ 26 w 400"/>
                <a:gd name="T1" fmla="*/ 0 h 345"/>
                <a:gd name="T2" fmla="*/ 0 w 400"/>
                <a:gd name="T3" fmla="*/ 44 h 345"/>
                <a:gd name="T4" fmla="*/ 26 w 400"/>
                <a:gd name="T5" fmla="*/ 87 h 345"/>
                <a:gd name="T6" fmla="*/ 76 w 400"/>
                <a:gd name="T7" fmla="*/ 87 h 345"/>
                <a:gd name="T8" fmla="*/ 100 w 400"/>
                <a:gd name="T9" fmla="*/ 44 h 345"/>
                <a:gd name="T10" fmla="*/ 76 w 400"/>
                <a:gd name="T11" fmla="*/ 0 h 345"/>
                <a:gd name="T12" fmla="*/ 26 w 400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5">
                  <a:moveTo>
                    <a:pt x="101" y="0"/>
                  </a:moveTo>
                  <a:lnTo>
                    <a:pt x="0" y="173"/>
                  </a:lnTo>
                  <a:lnTo>
                    <a:pt x="101" y="345"/>
                  </a:lnTo>
                  <a:lnTo>
                    <a:pt x="301" y="345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22" name="Freeform 37"/>
            <p:cNvSpPr>
              <a:spLocks/>
            </p:cNvSpPr>
            <p:nvPr/>
          </p:nvSpPr>
          <p:spPr bwMode="auto">
            <a:xfrm>
              <a:off x="2133" y="1152"/>
              <a:ext cx="200" cy="174"/>
            </a:xfrm>
            <a:custGeom>
              <a:avLst/>
              <a:gdLst>
                <a:gd name="T0" fmla="*/ 26 w 400"/>
                <a:gd name="T1" fmla="*/ 0 h 348"/>
                <a:gd name="T2" fmla="*/ 0 w 400"/>
                <a:gd name="T3" fmla="*/ 44 h 348"/>
                <a:gd name="T4" fmla="*/ 26 w 400"/>
                <a:gd name="T5" fmla="*/ 87 h 348"/>
                <a:gd name="T6" fmla="*/ 76 w 400"/>
                <a:gd name="T7" fmla="*/ 87 h 348"/>
                <a:gd name="T8" fmla="*/ 100 w 400"/>
                <a:gd name="T9" fmla="*/ 44 h 348"/>
                <a:gd name="T10" fmla="*/ 76 w 400"/>
                <a:gd name="T11" fmla="*/ 0 h 348"/>
                <a:gd name="T12" fmla="*/ 26 w 400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8">
                  <a:moveTo>
                    <a:pt x="101" y="0"/>
                  </a:moveTo>
                  <a:lnTo>
                    <a:pt x="0" y="175"/>
                  </a:lnTo>
                  <a:lnTo>
                    <a:pt x="101" y="348"/>
                  </a:lnTo>
                  <a:lnTo>
                    <a:pt x="301" y="348"/>
                  </a:lnTo>
                  <a:lnTo>
                    <a:pt x="400" y="175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23" name="Freeform 38"/>
            <p:cNvSpPr>
              <a:spLocks/>
            </p:cNvSpPr>
            <p:nvPr/>
          </p:nvSpPr>
          <p:spPr bwMode="auto">
            <a:xfrm>
              <a:off x="2704" y="1671"/>
              <a:ext cx="200" cy="174"/>
            </a:xfrm>
            <a:custGeom>
              <a:avLst/>
              <a:gdLst>
                <a:gd name="T0" fmla="*/ 25 w 398"/>
                <a:gd name="T1" fmla="*/ 0 h 347"/>
                <a:gd name="T2" fmla="*/ 0 w 398"/>
                <a:gd name="T3" fmla="*/ 44 h 347"/>
                <a:gd name="T4" fmla="*/ 25 w 398"/>
                <a:gd name="T5" fmla="*/ 87 h 347"/>
                <a:gd name="T6" fmla="*/ 75 w 398"/>
                <a:gd name="T7" fmla="*/ 87 h 347"/>
                <a:gd name="T8" fmla="*/ 101 w 398"/>
                <a:gd name="T9" fmla="*/ 44 h 347"/>
                <a:gd name="T10" fmla="*/ 75 w 398"/>
                <a:gd name="T11" fmla="*/ 0 h 347"/>
                <a:gd name="T12" fmla="*/ 25 w 398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7">
                  <a:moveTo>
                    <a:pt x="99" y="0"/>
                  </a:moveTo>
                  <a:lnTo>
                    <a:pt x="0" y="174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8" y="174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24" name="Freeform 39"/>
            <p:cNvSpPr>
              <a:spLocks/>
            </p:cNvSpPr>
            <p:nvPr/>
          </p:nvSpPr>
          <p:spPr bwMode="auto">
            <a:xfrm>
              <a:off x="2704" y="1845"/>
              <a:ext cx="200" cy="174"/>
            </a:xfrm>
            <a:custGeom>
              <a:avLst/>
              <a:gdLst>
                <a:gd name="T0" fmla="*/ 25 w 398"/>
                <a:gd name="T1" fmla="*/ 0 h 347"/>
                <a:gd name="T2" fmla="*/ 0 w 398"/>
                <a:gd name="T3" fmla="*/ 44 h 347"/>
                <a:gd name="T4" fmla="*/ 25 w 398"/>
                <a:gd name="T5" fmla="*/ 87 h 347"/>
                <a:gd name="T6" fmla="*/ 75 w 398"/>
                <a:gd name="T7" fmla="*/ 87 h 347"/>
                <a:gd name="T8" fmla="*/ 101 w 398"/>
                <a:gd name="T9" fmla="*/ 44 h 347"/>
                <a:gd name="T10" fmla="*/ 75 w 398"/>
                <a:gd name="T11" fmla="*/ 0 h 347"/>
                <a:gd name="T12" fmla="*/ 25 w 398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7">
                  <a:moveTo>
                    <a:pt x="99" y="0"/>
                  </a:moveTo>
                  <a:lnTo>
                    <a:pt x="0" y="173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25" name="Freeform 40"/>
            <p:cNvSpPr>
              <a:spLocks/>
            </p:cNvSpPr>
            <p:nvPr/>
          </p:nvSpPr>
          <p:spPr bwMode="auto">
            <a:xfrm>
              <a:off x="2847" y="1931"/>
              <a:ext cx="199" cy="174"/>
            </a:xfrm>
            <a:custGeom>
              <a:avLst/>
              <a:gdLst>
                <a:gd name="T0" fmla="*/ 25 w 398"/>
                <a:gd name="T1" fmla="*/ 0 h 347"/>
                <a:gd name="T2" fmla="*/ 0 w 398"/>
                <a:gd name="T3" fmla="*/ 44 h 347"/>
                <a:gd name="T4" fmla="*/ 25 w 398"/>
                <a:gd name="T5" fmla="*/ 87 h 347"/>
                <a:gd name="T6" fmla="*/ 75 w 398"/>
                <a:gd name="T7" fmla="*/ 87 h 347"/>
                <a:gd name="T8" fmla="*/ 100 w 398"/>
                <a:gd name="T9" fmla="*/ 44 h 347"/>
                <a:gd name="T10" fmla="*/ 75 w 398"/>
                <a:gd name="T11" fmla="*/ 0 h 347"/>
                <a:gd name="T12" fmla="*/ 25 w 398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7">
                  <a:moveTo>
                    <a:pt x="99" y="0"/>
                  </a:moveTo>
                  <a:lnTo>
                    <a:pt x="0" y="174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8" y="174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26" name="Freeform 41"/>
            <p:cNvSpPr>
              <a:spLocks/>
            </p:cNvSpPr>
            <p:nvPr/>
          </p:nvSpPr>
          <p:spPr bwMode="auto">
            <a:xfrm>
              <a:off x="2704" y="1499"/>
              <a:ext cx="200" cy="172"/>
            </a:xfrm>
            <a:custGeom>
              <a:avLst/>
              <a:gdLst>
                <a:gd name="T0" fmla="*/ 25 w 398"/>
                <a:gd name="T1" fmla="*/ 0 h 344"/>
                <a:gd name="T2" fmla="*/ 0 w 398"/>
                <a:gd name="T3" fmla="*/ 44 h 344"/>
                <a:gd name="T4" fmla="*/ 25 w 398"/>
                <a:gd name="T5" fmla="*/ 86 h 344"/>
                <a:gd name="T6" fmla="*/ 75 w 398"/>
                <a:gd name="T7" fmla="*/ 86 h 344"/>
                <a:gd name="T8" fmla="*/ 101 w 398"/>
                <a:gd name="T9" fmla="*/ 44 h 344"/>
                <a:gd name="T10" fmla="*/ 75 w 398"/>
                <a:gd name="T11" fmla="*/ 0 h 344"/>
                <a:gd name="T12" fmla="*/ 25 w 398"/>
                <a:gd name="T13" fmla="*/ 0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4">
                  <a:moveTo>
                    <a:pt x="99" y="0"/>
                  </a:moveTo>
                  <a:lnTo>
                    <a:pt x="0" y="173"/>
                  </a:lnTo>
                  <a:lnTo>
                    <a:pt x="99" y="344"/>
                  </a:lnTo>
                  <a:lnTo>
                    <a:pt x="299" y="344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27" name="Freeform 42"/>
            <p:cNvSpPr>
              <a:spLocks/>
            </p:cNvSpPr>
            <p:nvPr/>
          </p:nvSpPr>
          <p:spPr bwMode="auto">
            <a:xfrm>
              <a:off x="2847" y="1931"/>
              <a:ext cx="199" cy="174"/>
            </a:xfrm>
            <a:custGeom>
              <a:avLst/>
              <a:gdLst>
                <a:gd name="T0" fmla="*/ 25 w 398"/>
                <a:gd name="T1" fmla="*/ 0 h 347"/>
                <a:gd name="T2" fmla="*/ 0 w 398"/>
                <a:gd name="T3" fmla="*/ 44 h 347"/>
                <a:gd name="T4" fmla="*/ 25 w 398"/>
                <a:gd name="T5" fmla="*/ 87 h 347"/>
                <a:gd name="T6" fmla="*/ 75 w 398"/>
                <a:gd name="T7" fmla="*/ 87 h 347"/>
                <a:gd name="T8" fmla="*/ 100 w 398"/>
                <a:gd name="T9" fmla="*/ 44 h 347"/>
                <a:gd name="T10" fmla="*/ 75 w 398"/>
                <a:gd name="T11" fmla="*/ 0 h 347"/>
                <a:gd name="T12" fmla="*/ 25 w 398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7">
                  <a:moveTo>
                    <a:pt x="99" y="0"/>
                  </a:moveTo>
                  <a:lnTo>
                    <a:pt x="0" y="174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8" y="174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28" name="Freeform 43"/>
            <p:cNvSpPr>
              <a:spLocks/>
            </p:cNvSpPr>
            <p:nvPr/>
          </p:nvSpPr>
          <p:spPr bwMode="auto">
            <a:xfrm>
              <a:off x="2847" y="1759"/>
              <a:ext cx="199" cy="172"/>
            </a:xfrm>
            <a:custGeom>
              <a:avLst/>
              <a:gdLst>
                <a:gd name="T0" fmla="*/ 25 w 398"/>
                <a:gd name="T1" fmla="*/ 0 h 346"/>
                <a:gd name="T2" fmla="*/ 0 w 398"/>
                <a:gd name="T3" fmla="*/ 43 h 346"/>
                <a:gd name="T4" fmla="*/ 25 w 398"/>
                <a:gd name="T5" fmla="*/ 86 h 346"/>
                <a:gd name="T6" fmla="*/ 75 w 398"/>
                <a:gd name="T7" fmla="*/ 86 h 346"/>
                <a:gd name="T8" fmla="*/ 100 w 398"/>
                <a:gd name="T9" fmla="*/ 43 h 346"/>
                <a:gd name="T10" fmla="*/ 75 w 398"/>
                <a:gd name="T11" fmla="*/ 0 h 346"/>
                <a:gd name="T12" fmla="*/ 25 w 398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6">
                  <a:moveTo>
                    <a:pt x="99" y="0"/>
                  </a:moveTo>
                  <a:lnTo>
                    <a:pt x="0" y="173"/>
                  </a:lnTo>
                  <a:lnTo>
                    <a:pt x="99" y="346"/>
                  </a:lnTo>
                  <a:lnTo>
                    <a:pt x="299" y="346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29" name="Freeform 44"/>
            <p:cNvSpPr>
              <a:spLocks/>
            </p:cNvSpPr>
            <p:nvPr/>
          </p:nvSpPr>
          <p:spPr bwMode="auto">
            <a:xfrm>
              <a:off x="2847" y="1586"/>
              <a:ext cx="199" cy="173"/>
            </a:xfrm>
            <a:custGeom>
              <a:avLst/>
              <a:gdLst>
                <a:gd name="T0" fmla="*/ 25 w 398"/>
                <a:gd name="T1" fmla="*/ 0 h 345"/>
                <a:gd name="T2" fmla="*/ 0 w 398"/>
                <a:gd name="T3" fmla="*/ 43 h 345"/>
                <a:gd name="T4" fmla="*/ 25 w 398"/>
                <a:gd name="T5" fmla="*/ 87 h 345"/>
                <a:gd name="T6" fmla="*/ 75 w 398"/>
                <a:gd name="T7" fmla="*/ 87 h 345"/>
                <a:gd name="T8" fmla="*/ 100 w 398"/>
                <a:gd name="T9" fmla="*/ 43 h 345"/>
                <a:gd name="T10" fmla="*/ 75 w 398"/>
                <a:gd name="T11" fmla="*/ 0 h 345"/>
                <a:gd name="T12" fmla="*/ 25 w 398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5">
                  <a:moveTo>
                    <a:pt x="99" y="0"/>
                  </a:moveTo>
                  <a:lnTo>
                    <a:pt x="0" y="172"/>
                  </a:lnTo>
                  <a:lnTo>
                    <a:pt x="99" y="345"/>
                  </a:lnTo>
                  <a:lnTo>
                    <a:pt x="299" y="345"/>
                  </a:lnTo>
                  <a:lnTo>
                    <a:pt x="398" y="172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30" name="Freeform 45"/>
            <p:cNvSpPr>
              <a:spLocks/>
            </p:cNvSpPr>
            <p:nvPr/>
          </p:nvSpPr>
          <p:spPr bwMode="auto">
            <a:xfrm>
              <a:off x="2847" y="1412"/>
              <a:ext cx="199" cy="174"/>
            </a:xfrm>
            <a:custGeom>
              <a:avLst/>
              <a:gdLst>
                <a:gd name="T0" fmla="*/ 25 w 398"/>
                <a:gd name="T1" fmla="*/ 0 h 348"/>
                <a:gd name="T2" fmla="*/ 0 w 398"/>
                <a:gd name="T3" fmla="*/ 44 h 348"/>
                <a:gd name="T4" fmla="*/ 25 w 398"/>
                <a:gd name="T5" fmla="*/ 87 h 348"/>
                <a:gd name="T6" fmla="*/ 75 w 398"/>
                <a:gd name="T7" fmla="*/ 87 h 348"/>
                <a:gd name="T8" fmla="*/ 100 w 398"/>
                <a:gd name="T9" fmla="*/ 44 h 348"/>
                <a:gd name="T10" fmla="*/ 75 w 398"/>
                <a:gd name="T11" fmla="*/ 0 h 348"/>
                <a:gd name="T12" fmla="*/ 25 w 39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8">
                  <a:moveTo>
                    <a:pt x="99" y="0"/>
                  </a:moveTo>
                  <a:lnTo>
                    <a:pt x="0" y="175"/>
                  </a:lnTo>
                  <a:lnTo>
                    <a:pt x="99" y="348"/>
                  </a:lnTo>
                  <a:lnTo>
                    <a:pt x="299" y="348"/>
                  </a:lnTo>
                  <a:lnTo>
                    <a:pt x="398" y="175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31" name="Freeform 46"/>
            <p:cNvSpPr>
              <a:spLocks/>
            </p:cNvSpPr>
            <p:nvPr/>
          </p:nvSpPr>
          <p:spPr bwMode="auto">
            <a:xfrm>
              <a:off x="2704" y="1326"/>
              <a:ext cx="200" cy="173"/>
            </a:xfrm>
            <a:custGeom>
              <a:avLst/>
              <a:gdLst>
                <a:gd name="T0" fmla="*/ 25 w 398"/>
                <a:gd name="T1" fmla="*/ 0 h 347"/>
                <a:gd name="T2" fmla="*/ 0 w 398"/>
                <a:gd name="T3" fmla="*/ 43 h 347"/>
                <a:gd name="T4" fmla="*/ 25 w 398"/>
                <a:gd name="T5" fmla="*/ 86 h 347"/>
                <a:gd name="T6" fmla="*/ 75 w 398"/>
                <a:gd name="T7" fmla="*/ 86 h 347"/>
                <a:gd name="T8" fmla="*/ 101 w 398"/>
                <a:gd name="T9" fmla="*/ 43 h 347"/>
                <a:gd name="T10" fmla="*/ 75 w 398"/>
                <a:gd name="T11" fmla="*/ 0 h 347"/>
                <a:gd name="T12" fmla="*/ 25 w 398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7">
                  <a:moveTo>
                    <a:pt x="99" y="0"/>
                  </a:moveTo>
                  <a:lnTo>
                    <a:pt x="0" y="172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8" y="172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32" name="Freeform 47"/>
            <p:cNvSpPr>
              <a:spLocks/>
            </p:cNvSpPr>
            <p:nvPr/>
          </p:nvSpPr>
          <p:spPr bwMode="auto">
            <a:xfrm>
              <a:off x="2847" y="1239"/>
              <a:ext cx="199" cy="173"/>
            </a:xfrm>
            <a:custGeom>
              <a:avLst/>
              <a:gdLst>
                <a:gd name="T0" fmla="*/ 25 w 398"/>
                <a:gd name="T1" fmla="*/ 0 h 345"/>
                <a:gd name="T2" fmla="*/ 0 w 398"/>
                <a:gd name="T3" fmla="*/ 44 h 345"/>
                <a:gd name="T4" fmla="*/ 25 w 398"/>
                <a:gd name="T5" fmla="*/ 87 h 345"/>
                <a:gd name="T6" fmla="*/ 75 w 398"/>
                <a:gd name="T7" fmla="*/ 87 h 345"/>
                <a:gd name="T8" fmla="*/ 100 w 398"/>
                <a:gd name="T9" fmla="*/ 44 h 345"/>
                <a:gd name="T10" fmla="*/ 75 w 398"/>
                <a:gd name="T11" fmla="*/ 0 h 345"/>
                <a:gd name="T12" fmla="*/ 25 w 398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5">
                  <a:moveTo>
                    <a:pt x="99" y="0"/>
                  </a:moveTo>
                  <a:lnTo>
                    <a:pt x="0" y="173"/>
                  </a:lnTo>
                  <a:lnTo>
                    <a:pt x="99" y="345"/>
                  </a:lnTo>
                  <a:lnTo>
                    <a:pt x="299" y="345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33" name="Freeform 48"/>
            <p:cNvSpPr>
              <a:spLocks/>
            </p:cNvSpPr>
            <p:nvPr/>
          </p:nvSpPr>
          <p:spPr bwMode="auto">
            <a:xfrm>
              <a:off x="2704" y="1152"/>
              <a:ext cx="200" cy="174"/>
            </a:xfrm>
            <a:custGeom>
              <a:avLst/>
              <a:gdLst>
                <a:gd name="T0" fmla="*/ 25 w 398"/>
                <a:gd name="T1" fmla="*/ 0 h 348"/>
                <a:gd name="T2" fmla="*/ 0 w 398"/>
                <a:gd name="T3" fmla="*/ 44 h 348"/>
                <a:gd name="T4" fmla="*/ 25 w 398"/>
                <a:gd name="T5" fmla="*/ 87 h 348"/>
                <a:gd name="T6" fmla="*/ 75 w 398"/>
                <a:gd name="T7" fmla="*/ 87 h 348"/>
                <a:gd name="T8" fmla="*/ 101 w 398"/>
                <a:gd name="T9" fmla="*/ 44 h 348"/>
                <a:gd name="T10" fmla="*/ 75 w 398"/>
                <a:gd name="T11" fmla="*/ 0 h 348"/>
                <a:gd name="T12" fmla="*/ 25 w 39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8">
                  <a:moveTo>
                    <a:pt x="99" y="0"/>
                  </a:moveTo>
                  <a:lnTo>
                    <a:pt x="0" y="175"/>
                  </a:lnTo>
                  <a:lnTo>
                    <a:pt x="99" y="348"/>
                  </a:lnTo>
                  <a:lnTo>
                    <a:pt x="299" y="348"/>
                  </a:lnTo>
                  <a:lnTo>
                    <a:pt x="398" y="175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34" name="Freeform 49"/>
            <p:cNvSpPr>
              <a:spLocks/>
            </p:cNvSpPr>
            <p:nvPr/>
          </p:nvSpPr>
          <p:spPr bwMode="auto">
            <a:xfrm>
              <a:off x="1421" y="1931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99" y="0"/>
                  </a:moveTo>
                  <a:lnTo>
                    <a:pt x="0" y="174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400" y="174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35" name="Freeform 50"/>
            <p:cNvSpPr>
              <a:spLocks/>
            </p:cNvSpPr>
            <p:nvPr/>
          </p:nvSpPr>
          <p:spPr bwMode="auto">
            <a:xfrm>
              <a:off x="1421" y="1759"/>
              <a:ext cx="200" cy="172"/>
            </a:xfrm>
            <a:custGeom>
              <a:avLst/>
              <a:gdLst>
                <a:gd name="T0" fmla="*/ 25 w 400"/>
                <a:gd name="T1" fmla="*/ 0 h 346"/>
                <a:gd name="T2" fmla="*/ 0 w 400"/>
                <a:gd name="T3" fmla="*/ 43 h 346"/>
                <a:gd name="T4" fmla="*/ 25 w 400"/>
                <a:gd name="T5" fmla="*/ 86 h 346"/>
                <a:gd name="T6" fmla="*/ 75 w 400"/>
                <a:gd name="T7" fmla="*/ 86 h 346"/>
                <a:gd name="T8" fmla="*/ 100 w 400"/>
                <a:gd name="T9" fmla="*/ 43 h 346"/>
                <a:gd name="T10" fmla="*/ 75 w 400"/>
                <a:gd name="T11" fmla="*/ 0 h 346"/>
                <a:gd name="T12" fmla="*/ 25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99" y="0"/>
                  </a:moveTo>
                  <a:lnTo>
                    <a:pt x="0" y="173"/>
                  </a:lnTo>
                  <a:lnTo>
                    <a:pt x="99" y="346"/>
                  </a:lnTo>
                  <a:lnTo>
                    <a:pt x="299" y="346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36" name="Freeform 51"/>
            <p:cNvSpPr>
              <a:spLocks/>
            </p:cNvSpPr>
            <p:nvPr/>
          </p:nvSpPr>
          <p:spPr bwMode="auto">
            <a:xfrm>
              <a:off x="1421" y="1585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99" y="0"/>
                  </a:moveTo>
                  <a:lnTo>
                    <a:pt x="0" y="173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37" name="Freeform 52"/>
            <p:cNvSpPr>
              <a:spLocks/>
            </p:cNvSpPr>
            <p:nvPr/>
          </p:nvSpPr>
          <p:spPr bwMode="auto">
            <a:xfrm>
              <a:off x="1421" y="1412"/>
              <a:ext cx="200" cy="173"/>
            </a:xfrm>
            <a:custGeom>
              <a:avLst/>
              <a:gdLst>
                <a:gd name="T0" fmla="*/ 25 w 400"/>
                <a:gd name="T1" fmla="*/ 0 h 346"/>
                <a:gd name="T2" fmla="*/ 0 w 400"/>
                <a:gd name="T3" fmla="*/ 44 h 346"/>
                <a:gd name="T4" fmla="*/ 25 w 400"/>
                <a:gd name="T5" fmla="*/ 87 h 346"/>
                <a:gd name="T6" fmla="*/ 75 w 400"/>
                <a:gd name="T7" fmla="*/ 87 h 346"/>
                <a:gd name="T8" fmla="*/ 100 w 400"/>
                <a:gd name="T9" fmla="*/ 44 h 346"/>
                <a:gd name="T10" fmla="*/ 75 w 400"/>
                <a:gd name="T11" fmla="*/ 0 h 346"/>
                <a:gd name="T12" fmla="*/ 25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99" y="0"/>
                  </a:moveTo>
                  <a:lnTo>
                    <a:pt x="0" y="173"/>
                  </a:lnTo>
                  <a:lnTo>
                    <a:pt x="99" y="346"/>
                  </a:lnTo>
                  <a:lnTo>
                    <a:pt x="299" y="346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38" name="Freeform 53"/>
            <p:cNvSpPr>
              <a:spLocks/>
            </p:cNvSpPr>
            <p:nvPr/>
          </p:nvSpPr>
          <p:spPr bwMode="auto">
            <a:xfrm>
              <a:off x="1563" y="1326"/>
              <a:ext cx="200" cy="173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3 h 347"/>
                <a:gd name="T4" fmla="*/ 25 w 400"/>
                <a:gd name="T5" fmla="*/ 86 h 347"/>
                <a:gd name="T6" fmla="*/ 75 w 400"/>
                <a:gd name="T7" fmla="*/ 86 h 347"/>
                <a:gd name="T8" fmla="*/ 100 w 400"/>
                <a:gd name="T9" fmla="*/ 43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99" y="0"/>
                  </a:moveTo>
                  <a:lnTo>
                    <a:pt x="0" y="172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400" y="172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39" name="Freeform 54"/>
            <p:cNvSpPr>
              <a:spLocks/>
            </p:cNvSpPr>
            <p:nvPr/>
          </p:nvSpPr>
          <p:spPr bwMode="auto">
            <a:xfrm>
              <a:off x="2276" y="1759"/>
              <a:ext cx="200" cy="172"/>
            </a:xfrm>
            <a:custGeom>
              <a:avLst/>
              <a:gdLst>
                <a:gd name="T0" fmla="*/ 26 w 400"/>
                <a:gd name="T1" fmla="*/ 0 h 346"/>
                <a:gd name="T2" fmla="*/ 0 w 400"/>
                <a:gd name="T3" fmla="*/ 43 h 346"/>
                <a:gd name="T4" fmla="*/ 26 w 400"/>
                <a:gd name="T5" fmla="*/ 86 h 346"/>
                <a:gd name="T6" fmla="*/ 76 w 400"/>
                <a:gd name="T7" fmla="*/ 86 h 346"/>
                <a:gd name="T8" fmla="*/ 100 w 400"/>
                <a:gd name="T9" fmla="*/ 43 h 346"/>
                <a:gd name="T10" fmla="*/ 76 w 400"/>
                <a:gd name="T11" fmla="*/ 0 h 346"/>
                <a:gd name="T12" fmla="*/ 26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101" y="0"/>
                  </a:moveTo>
                  <a:lnTo>
                    <a:pt x="0" y="173"/>
                  </a:lnTo>
                  <a:lnTo>
                    <a:pt x="101" y="346"/>
                  </a:lnTo>
                  <a:lnTo>
                    <a:pt x="301" y="346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40" name="Freeform 55"/>
            <p:cNvSpPr>
              <a:spLocks/>
            </p:cNvSpPr>
            <p:nvPr/>
          </p:nvSpPr>
          <p:spPr bwMode="auto">
            <a:xfrm>
              <a:off x="1421" y="1239"/>
              <a:ext cx="200" cy="173"/>
            </a:xfrm>
            <a:custGeom>
              <a:avLst/>
              <a:gdLst>
                <a:gd name="T0" fmla="*/ 25 w 400"/>
                <a:gd name="T1" fmla="*/ 0 h 345"/>
                <a:gd name="T2" fmla="*/ 0 w 400"/>
                <a:gd name="T3" fmla="*/ 44 h 345"/>
                <a:gd name="T4" fmla="*/ 25 w 400"/>
                <a:gd name="T5" fmla="*/ 87 h 345"/>
                <a:gd name="T6" fmla="*/ 75 w 400"/>
                <a:gd name="T7" fmla="*/ 87 h 345"/>
                <a:gd name="T8" fmla="*/ 100 w 400"/>
                <a:gd name="T9" fmla="*/ 44 h 345"/>
                <a:gd name="T10" fmla="*/ 75 w 400"/>
                <a:gd name="T11" fmla="*/ 0 h 345"/>
                <a:gd name="T12" fmla="*/ 25 w 400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5">
                  <a:moveTo>
                    <a:pt x="99" y="0"/>
                  </a:moveTo>
                  <a:lnTo>
                    <a:pt x="0" y="173"/>
                  </a:lnTo>
                  <a:lnTo>
                    <a:pt x="99" y="345"/>
                  </a:lnTo>
                  <a:lnTo>
                    <a:pt x="299" y="345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41" name="Freeform 56"/>
            <p:cNvSpPr>
              <a:spLocks/>
            </p:cNvSpPr>
            <p:nvPr/>
          </p:nvSpPr>
          <p:spPr bwMode="auto">
            <a:xfrm>
              <a:off x="2419" y="1671"/>
              <a:ext cx="200" cy="174"/>
            </a:xfrm>
            <a:custGeom>
              <a:avLst/>
              <a:gdLst>
                <a:gd name="T0" fmla="*/ 25 w 401"/>
                <a:gd name="T1" fmla="*/ 0 h 347"/>
                <a:gd name="T2" fmla="*/ 0 w 401"/>
                <a:gd name="T3" fmla="*/ 44 h 347"/>
                <a:gd name="T4" fmla="*/ 25 w 401"/>
                <a:gd name="T5" fmla="*/ 87 h 347"/>
                <a:gd name="T6" fmla="*/ 75 w 401"/>
                <a:gd name="T7" fmla="*/ 87 h 347"/>
                <a:gd name="T8" fmla="*/ 100 w 401"/>
                <a:gd name="T9" fmla="*/ 44 h 347"/>
                <a:gd name="T10" fmla="*/ 75 w 401"/>
                <a:gd name="T11" fmla="*/ 0 h 347"/>
                <a:gd name="T12" fmla="*/ 25 w 401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7">
                  <a:moveTo>
                    <a:pt x="100" y="0"/>
                  </a:moveTo>
                  <a:lnTo>
                    <a:pt x="0" y="174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1" y="174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42" name="Freeform 57"/>
            <p:cNvSpPr>
              <a:spLocks/>
            </p:cNvSpPr>
            <p:nvPr/>
          </p:nvSpPr>
          <p:spPr bwMode="auto">
            <a:xfrm>
              <a:off x="2419" y="1845"/>
              <a:ext cx="200" cy="174"/>
            </a:xfrm>
            <a:custGeom>
              <a:avLst/>
              <a:gdLst>
                <a:gd name="T0" fmla="*/ 25 w 401"/>
                <a:gd name="T1" fmla="*/ 0 h 347"/>
                <a:gd name="T2" fmla="*/ 0 w 401"/>
                <a:gd name="T3" fmla="*/ 44 h 347"/>
                <a:gd name="T4" fmla="*/ 25 w 401"/>
                <a:gd name="T5" fmla="*/ 87 h 347"/>
                <a:gd name="T6" fmla="*/ 75 w 401"/>
                <a:gd name="T7" fmla="*/ 87 h 347"/>
                <a:gd name="T8" fmla="*/ 100 w 401"/>
                <a:gd name="T9" fmla="*/ 44 h 347"/>
                <a:gd name="T10" fmla="*/ 75 w 401"/>
                <a:gd name="T11" fmla="*/ 0 h 347"/>
                <a:gd name="T12" fmla="*/ 25 w 401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7">
                  <a:moveTo>
                    <a:pt x="100" y="0"/>
                  </a:moveTo>
                  <a:lnTo>
                    <a:pt x="0" y="173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1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43" name="Freeform 58"/>
            <p:cNvSpPr>
              <a:spLocks/>
            </p:cNvSpPr>
            <p:nvPr/>
          </p:nvSpPr>
          <p:spPr bwMode="auto">
            <a:xfrm>
              <a:off x="2561" y="1931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0" y="0"/>
                  </a:moveTo>
                  <a:lnTo>
                    <a:pt x="0" y="174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0" y="174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44" name="Freeform 59"/>
            <p:cNvSpPr>
              <a:spLocks/>
            </p:cNvSpPr>
            <p:nvPr/>
          </p:nvSpPr>
          <p:spPr bwMode="auto">
            <a:xfrm>
              <a:off x="2419" y="1499"/>
              <a:ext cx="200" cy="172"/>
            </a:xfrm>
            <a:custGeom>
              <a:avLst/>
              <a:gdLst>
                <a:gd name="T0" fmla="*/ 25 w 401"/>
                <a:gd name="T1" fmla="*/ 0 h 344"/>
                <a:gd name="T2" fmla="*/ 0 w 401"/>
                <a:gd name="T3" fmla="*/ 44 h 344"/>
                <a:gd name="T4" fmla="*/ 25 w 401"/>
                <a:gd name="T5" fmla="*/ 86 h 344"/>
                <a:gd name="T6" fmla="*/ 75 w 401"/>
                <a:gd name="T7" fmla="*/ 86 h 344"/>
                <a:gd name="T8" fmla="*/ 100 w 401"/>
                <a:gd name="T9" fmla="*/ 44 h 344"/>
                <a:gd name="T10" fmla="*/ 75 w 401"/>
                <a:gd name="T11" fmla="*/ 0 h 344"/>
                <a:gd name="T12" fmla="*/ 25 w 401"/>
                <a:gd name="T13" fmla="*/ 0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4">
                  <a:moveTo>
                    <a:pt x="100" y="0"/>
                  </a:moveTo>
                  <a:lnTo>
                    <a:pt x="0" y="173"/>
                  </a:lnTo>
                  <a:lnTo>
                    <a:pt x="100" y="344"/>
                  </a:lnTo>
                  <a:lnTo>
                    <a:pt x="300" y="344"/>
                  </a:lnTo>
                  <a:lnTo>
                    <a:pt x="401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45" name="Freeform 60"/>
            <p:cNvSpPr>
              <a:spLocks/>
            </p:cNvSpPr>
            <p:nvPr/>
          </p:nvSpPr>
          <p:spPr bwMode="auto">
            <a:xfrm>
              <a:off x="2561" y="1931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0" y="0"/>
                  </a:moveTo>
                  <a:lnTo>
                    <a:pt x="0" y="174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0" y="174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46" name="Freeform 61"/>
            <p:cNvSpPr>
              <a:spLocks/>
            </p:cNvSpPr>
            <p:nvPr/>
          </p:nvSpPr>
          <p:spPr bwMode="auto">
            <a:xfrm>
              <a:off x="2561" y="1759"/>
              <a:ext cx="200" cy="172"/>
            </a:xfrm>
            <a:custGeom>
              <a:avLst/>
              <a:gdLst>
                <a:gd name="T0" fmla="*/ 25 w 400"/>
                <a:gd name="T1" fmla="*/ 0 h 346"/>
                <a:gd name="T2" fmla="*/ 0 w 400"/>
                <a:gd name="T3" fmla="*/ 43 h 346"/>
                <a:gd name="T4" fmla="*/ 25 w 400"/>
                <a:gd name="T5" fmla="*/ 86 h 346"/>
                <a:gd name="T6" fmla="*/ 75 w 400"/>
                <a:gd name="T7" fmla="*/ 86 h 346"/>
                <a:gd name="T8" fmla="*/ 100 w 400"/>
                <a:gd name="T9" fmla="*/ 43 h 346"/>
                <a:gd name="T10" fmla="*/ 75 w 400"/>
                <a:gd name="T11" fmla="*/ 0 h 346"/>
                <a:gd name="T12" fmla="*/ 25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100" y="0"/>
                  </a:moveTo>
                  <a:lnTo>
                    <a:pt x="0" y="173"/>
                  </a:lnTo>
                  <a:lnTo>
                    <a:pt x="100" y="346"/>
                  </a:lnTo>
                  <a:lnTo>
                    <a:pt x="300" y="346"/>
                  </a:lnTo>
                  <a:lnTo>
                    <a:pt x="400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47" name="Freeform 62"/>
            <p:cNvSpPr>
              <a:spLocks/>
            </p:cNvSpPr>
            <p:nvPr/>
          </p:nvSpPr>
          <p:spPr bwMode="auto">
            <a:xfrm>
              <a:off x="2561" y="1586"/>
              <a:ext cx="200" cy="173"/>
            </a:xfrm>
            <a:custGeom>
              <a:avLst/>
              <a:gdLst>
                <a:gd name="T0" fmla="*/ 25 w 400"/>
                <a:gd name="T1" fmla="*/ 0 h 345"/>
                <a:gd name="T2" fmla="*/ 0 w 400"/>
                <a:gd name="T3" fmla="*/ 43 h 345"/>
                <a:gd name="T4" fmla="*/ 25 w 400"/>
                <a:gd name="T5" fmla="*/ 87 h 345"/>
                <a:gd name="T6" fmla="*/ 75 w 400"/>
                <a:gd name="T7" fmla="*/ 87 h 345"/>
                <a:gd name="T8" fmla="*/ 100 w 400"/>
                <a:gd name="T9" fmla="*/ 43 h 345"/>
                <a:gd name="T10" fmla="*/ 75 w 400"/>
                <a:gd name="T11" fmla="*/ 0 h 345"/>
                <a:gd name="T12" fmla="*/ 25 w 400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5">
                  <a:moveTo>
                    <a:pt x="100" y="0"/>
                  </a:moveTo>
                  <a:lnTo>
                    <a:pt x="0" y="172"/>
                  </a:lnTo>
                  <a:lnTo>
                    <a:pt x="100" y="345"/>
                  </a:lnTo>
                  <a:lnTo>
                    <a:pt x="300" y="345"/>
                  </a:lnTo>
                  <a:lnTo>
                    <a:pt x="400" y="172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48" name="Freeform 63"/>
            <p:cNvSpPr>
              <a:spLocks/>
            </p:cNvSpPr>
            <p:nvPr/>
          </p:nvSpPr>
          <p:spPr bwMode="auto">
            <a:xfrm>
              <a:off x="2561" y="1412"/>
              <a:ext cx="200" cy="174"/>
            </a:xfrm>
            <a:custGeom>
              <a:avLst/>
              <a:gdLst>
                <a:gd name="T0" fmla="*/ 25 w 400"/>
                <a:gd name="T1" fmla="*/ 0 h 348"/>
                <a:gd name="T2" fmla="*/ 0 w 400"/>
                <a:gd name="T3" fmla="*/ 44 h 348"/>
                <a:gd name="T4" fmla="*/ 25 w 400"/>
                <a:gd name="T5" fmla="*/ 87 h 348"/>
                <a:gd name="T6" fmla="*/ 75 w 400"/>
                <a:gd name="T7" fmla="*/ 87 h 348"/>
                <a:gd name="T8" fmla="*/ 100 w 400"/>
                <a:gd name="T9" fmla="*/ 44 h 348"/>
                <a:gd name="T10" fmla="*/ 75 w 400"/>
                <a:gd name="T11" fmla="*/ 0 h 348"/>
                <a:gd name="T12" fmla="*/ 25 w 400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8">
                  <a:moveTo>
                    <a:pt x="100" y="0"/>
                  </a:moveTo>
                  <a:lnTo>
                    <a:pt x="0" y="175"/>
                  </a:lnTo>
                  <a:lnTo>
                    <a:pt x="100" y="348"/>
                  </a:lnTo>
                  <a:lnTo>
                    <a:pt x="300" y="348"/>
                  </a:lnTo>
                  <a:lnTo>
                    <a:pt x="400" y="175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49" name="Freeform 64"/>
            <p:cNvSpPr>
              <a:spLocks/>
            </p:cNvSpPr>
            <p:nvPr/>
          </p:nvSpPr>
          <p:spPr bwMode="auto">
            <a:xfrm>
              <a:off x="2419" y="1326"/>
              <a:ext cx="200" cy="173"/>
            </a:xfrm>
            <a:custGeom>
              <a:avLst/>
              <a:gdLst>
                <a:gd name="T0" fmla="*/ 25 w 401"/>
                <a:gd name="T1" fmla="*/ 0 h 347"/>
                <a:gd name="T2" fmla="*/ 0 w 401"/>
                <a:gd name="T3" fmla="*/ 43 h 347"/>
                <a:gd name="T4" fmla="*/ 25 w 401"/>
                <a:gd name="T5" fmla="*/ 86 h 347"/>
                <a:gd name="T6" fmla="*/ 75 w 401"/>
                <a:gd name="T7" fmla="*/ 86 h 347"/>
                <a:gd name="T8" fmla="*/ 100 w 401"/>
                <a:gd name="T9" fmla="*/ 43 h 347"/>
                <a:gd name="T10" fmla="*/ 75 w 401"/>
                <a:gd name="T11" fmla="*/ 0 h 347"/>
                <a:gd name="T12" fmla="*/ 25 w 401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7">
                  <a:moveTo>
                    <a:pt x="100" y="0"/>
                  </a:moveTo>
                  <a:lnTo>
                    <a:pt x="0" y="172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1" y="172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50" name="Freeform 65"/>
            <p:cNvSpPr>
              <a:spLocks/>
            </p:cNvSpPr>
            <p:nvPr/>
          </p:nvSpPr>
          <p:spPr bwMode="auto">
            <a:xfrm>
              <a:off x="2561" y="1239"/>
              <a:ext cx="200" cy="173"/>
            </a:xfrm>
            <a:custGeom>
              <a:avLst/>
              <a:gdLst>
                <a:gd name="T0" fmla="*/ 25 w 400"/>
                <a:gd name="T1" fmla="*/ 0 h 345"/>
                <a:gd name="T2" fmla="*/ 0 w 400"/>
                <a:gd name="T3" fmla="*/ 44 h 345"/>
                <a:gd name="T4" fmla="*/ 25 w 400"/>
                <a:gd name="T5" fmla="*/ 87 h 345"/>
                <a:gd name="T6" fmla="*/ 75 w 400"/>
                <a:gd name="T7" fmla="*/ 87 h 345"/>
                <a:gd name="T8" fmla="*/ 100 w 400"/>
                <a:gd name="T9" fmla="*/ 44 h 345"/>
                <a:gd name="T10" fmla="*/ 75 w 400"/>
                <a:gd name="T11" fmla="*/ 0 h 345"/>
                <a:gd name="T12" fmla="*/ 25 w 400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5">
                  <a:moveTo>
                    <a:pt x="100" y="0"/>
                  </a:moveTo>
                  <a:lnTo>
                    <a:pt x="0" y="173"/>
                  </a:lnTo>
                  <a:lnTo>
                    <a:pt x="100" y="345"/>
                  </a:lnTo>
                  <a:lnTo>
                    <a:pt x="300" y="345"/>
                  </a:lnTo>
                  <a:lnTo>
                    <a:pt x="400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51" name="Freeform 66"/>
            <p:cNvSpPr>
              <a:spLocks/>
            </p:cNvSpPr>
            <p:nvPr/>
          </p:nvSpPr>
          <p:spPr bwMode="auto">
            <a:xfrm>
              <a:off x="2419" y="1152"/>
              <a:ext cx="200" cy="174"/>
            </a:xfrm>
            <a:custGeom>
              <a:avLst/>
              <a:gdLst>
                <a:gd name="T0" fmla="*/ 25 w 401"/>
                <a:gd name="T1" fmla="*/ 0 h 348"/>
                <a:gd name="T2" fmla="*/ 0 w 401"/>
                <a:gd name="T3" fmla="*/ 44 h 348"/>
                <a:gd name="T4" fmla="*/ 25 w 401"/>
                <a:gd name="T5" fmla="*/ 87 h 348"/>
                <a:gd name="T6" fmla="*/ 75 w 401"/>
                <a:gd name="T7" fmla="*/ 87 h 348"/>
                <a:gd name="T8" fmla="*/ 100 w 401"/>
                <a:gd name="T9" fmla="*/ 44 h 348"/>
                <a:gd name="T10" fmla="*/ 75 w 401"/>
                <a:gd name="T11" fmla="*/ 0 h 348"/>
                <a:gd name="T12" fmla="*/ 25 w 401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8">
                  <a:moveTo>
                    <a:pt x="100" y="0"/>
                  </a:moveTo>
                  <a:lnTo>
                    <a:pt x="0" y="175"/>
                  </a:lnTo>
                  <a:lnTo>
                    <a:pt x="100" y="348"/>
                  </a:lnTo>
                  <a:lnTo>
                    <a:pt x="300" y="348"/>
                  </a:lnTo>
                  <a:lnTo>
                    <a:pt x="401" y="175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52" name="Freeform 67"/>
            <p:cNvSpPr>
              <a:spLocks/>
            </p:cNvSpPr>
            <p:nvPr/>
          </p:nvSpPr>
          <p:spPr bwMode="auto">
            <a:xfrm>
              <a:off x="1135" y="1585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0" y="0"/>
                  </a:moveTo>
                  <a:lnTo>
                    <a:pt x="0" y="173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0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53" name="Freeform 68"/>
            <p:cNvSpPr>
              <a:spLocks/>
            </p:cNvSpPr>
            <p:nvPr/>
          </p:nvSpPr>
          <p:spPr bwMode="auto">
            <a:xfrm>
              <a:off x="1135" y="1759"/>
              <a:ext cx="200" cy="172"/>
            </a:xfrm>
            <a:custGeom>
              <a:avLst/>
              <a:gdLst>
                <a:gd name="T0" fmla="*/ 25 w 400"/>
                <a:gd name="T1" fmla="*/ 0 h 346"/>
                <a:gd name="T2" fmla="*/ 0 w 400"/>
                <a:gd name="T3" fmla="*/ 43 h 346"/>
                <a:gd name="T4" fmla="*/ 25 w 400"/>
                <a:gd name="T5" fmla="*/ 86 h 346"/>
                <a:gd name="T6" fmla="*/ 75 w 400"/>
                <a:gd name="T7" fmla="*/ 86 h 346"/>
                <a:gd name="T8" fmla="*/ 100 w 400"/>
                <a:gd name="T9" fmla="*/ 43 h 346"/>
                <a:gd name="T10" fmla="*/ 75 w 400"/>
                <a:gd name="T11" fmla="*/ 0 h 346"/>
                <a:gd name="T12" fmla="*/ 25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100" y="0"/>
                  </a:moveTo>
                  <a:lnTo>
                    <a:pt x="0" y="173"/>
                  </a:lnTo>
                  <a:lnTo>
                    <a:pt x="100" y="346"/>
                  </a:lnTo>
                  <a:lnTo>
                    <a:pt x="300" y="346"/>
                  </a:lnTo>
                  <a:lnTo>
                    <a:pt x="400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54" name="Freeform 69"/>
            <p:cNvSpPr>
              <a:spLocks/>
            </p:cNvSpPr>
            <p:nvPr/>
          </p:nvSpPr>
          <p:spPr bwMode="auto">
            <a:xfrm>
              <a:off x="1278" y="1845"/>
              <a:ext cx="200" cy="174"/>
            </a:xfrm>
            <a:custGeom>
              <a:avLst/>
              <a:gdLst>
                <a:gd name="T0" fmla="*/ 25 w 401"/>
                <a:gd name="T1" fmla="*/ 0 h 347"/>
                <a:gd name="T2" fmla="*/ 0 w 401"/>
                <a:gd name="T3" fmla="*/ 44 h 347"/>
                <a:gd name="T4" fmla="*/ 25 w 401"/>
                <a:gd name="T5" fmla="*/ 87 h 347"/>
                <a:gd name="T6" fmla="*/ 75 w 401"/>
                <a:gd name="T7" fmla="*/ 87 h 347"/>
                <a:gd name="T8" fmla="*/ 100 w 401"/>
                <a:gd name="T9" fmla="*/ 44 h 347"/>
                <a:gd name="T10" fmla="*/ 75 w 401"/>
                <a:gd name="T11" fmla="*/ 0 h 347"/>
                <a:gd name="T12" fmla="*/ 25 w 401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7">
                  <a:moveTo>
                    <a:pt x="101" y="0"/>
                  </a:moveTo>
                  <a:lnTo>
                    <a:pt x="0" y="173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1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55" name="Freeform 70"/>
            <p:cNvSpPr>
              <a:spLocks/>
            </p:cNvSpPr>
            <p:nvPr/>
          </p:nvSpPr>
          <p:spPr bwMode="auto">
            <a:xfrm>
              <a:off x="1135" y="1412"/>
              <a:ext cx="200" cy="173"/>
            </a:xfrm>
            <a:custGeom>
              <a:avLst/>
              <a:gdLst>
                <a:gd name="T0" fmla="*/ 25 w 400"/>
                <a:gd name="T1" fmla="*/ 0 h 346"/>
                <a:gd name="T2" fmla="*/ 0 w 400"/>
                <a:gd name="T3" fmla="*/ 44 h 346"/>
                <a:gd name="T4" fmla="*/ 25 w 400"/>
                <a:gd name="T5" fmla="*/ 87 h 346"/>
                <a:gd name="T6" fmla="*/ 75 w 400"/>
                <a:gd name="T7" fmla="*/ 87 h 346"/>
                <a:gd name="T8" fmla="*/ 100 w 400"/>
                <a:gd name="T9" fmla="*/ 44 h 346"/>
                <a:gd name="T10" fmla="*/ 75 w 400"/>
                <a:gd name="T11" fmla="*/ 0 h 346"/>
                <a:gd name="T12" fmla="*/ 25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100" y="0"/>
                  </a:moveTo>
                  <a:lnTo>
                    <a:pt x="0" y="173"/>
                  </a:lnTo>
                  <a:lnTo>
                    <a:pt x="100" y="346"/>
                  </a:lnTo>
                  <a:lnTo>
                    <a:pt x="300" y="346"/>
                  </a:lnTo>
                  <a:lnTo>
                    <a:pt x="400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56" name="Freeform 71"/>
            <p:cNvSpPr>
              <a:spLocks/>
            </p:cNvSpPr>
            <p:nvPr/>
          </p:nvSpPr>
          <p:spPr bwMode="auto">
            <a:xfrm>
              <a:off x="1278" y="1845"/>
              <a:ext cx="200" cy="174"/>
            </a:xfrm>
            <a:custGeom>
              <a:avLst/>
              <a:gdLst>
                <a:gd name="T0" fmla="*/ 25 w 401"/>
                <a:gd name="T1" fmla="*/ 0 h 347"/>
                <a:gd name="T2" fmla="*/ 0 w 401"/>
                <a:gd name="T3" fmla="*/ 44 h 347"/>
                <a:gd name="T4" fmla="*/ 25 w 401"/>
                <a:gd name="T5" fmla="*/ 87 h 347"/>
                <a:gd name="T6" fmla="*/ 75 w 401"/>
                <a:gd name="T7" fmla="*/ 87 h 347"/>
                <a:gd name="T8" fmla="*/ 100 w 401"/>
                <a:gd name="T9" fmla="*/ 44 h 347"/>
                <a:gd name="T10" fmla="*/ 75 w 401"/>
                <a:gd name="T11" fmla="*/ 0 h 347"/>
                <a:gd name="T12" fmla="*/ 25 w 401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7">
                  <a:moveTo>
                    <a:pt x="101" y="0"/>
                  </a:moveTo>
                  <a:lnTo>
                    <a:pt x="0" y="173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1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57" name="Freeform 72"/>
            <p:cNvSpPr>
              <a:spLocks/>
            </p:cNvSpPr>
            <p:nvPr/>
          </p:nvSpPr>
          <p:spPr bwMode="auto">
            <a:xfrm>
              <a:off x="1278" y="1671"/>
              <a:ext cx="200" cy="174"/>
            </a:xfrm>
            <a:custGeom>
              <a:avLst/>
              <a:gdLst>
                <a:gd name="T0" fmla="*/ 25 w 401"/>
                <a:gd name="T1" fmla="*/ 0 h 347"/>
                <a:gd name="T2" fmla="*/ 0 w 401"/>
                <a:gd name="T3" fmla="*/ 44 h 347"/>
                <a:gd name="T4" fmla="*/ 25 w 401"/>
                <a:gd name="T5" fmla="*/ 87 h 347"/>
                <a:gd name="T6" fmla="*/ 75 w 401"/>
                <a:gd name="T7" fmla="*/ 87 h 347"/>
                <a:gd name="T8" fmla="*/ 100 w 401"/>
                <a:gd name="T9" fmla="*/ 44 h 347"/>
                <a:gd name="T10" fmla="*/ 75 w 401"/>
                <a:gd name="T11" fmla="*/ 0 h 347"/>
                <a:gd name="T12" fmla="*/ 25 w 401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7">
                  <a:moveTo>
                    <a:pt x="101" y="0"/>
                  </a:moveTo>
                  <a:lnTo>
                    <a:pt x="0" y="174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1" y="174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58" name="Freeform 73"/>
            <p:cNvSpPr>
              <a:spLocks/>
            </p:cNvSpPr>
            <p:nvPr/>
          </p:nvSpPr>
          <p:spPr bwMode="auto">
            <a:xfrm>
              <a:off x="1278" y="1499"/>
              <a:ext cx="200" cy="172"/>
            </a:xfrm>
            <a:custGeom>
              <a:avLst/>
              <a:gdLst>
                <a:gd name="T0" fmla="*/ 25 w 401"/>
                <a:gd name="T1" fmla="*/ 0 h 344"/>
                <a:gd name="T2" fmla="*/ 0 w 401"/>
                <a:gd name="T3" fmla="*/ 44 h 344"/>
                <a:gd name="T4" fmla="*/ 25 w 401"/>
                <a:gd name="T5" fmla="*/ 86 h 344"/>
                <a:gd name="T6" fmla="*/ 75 w 401"/>
                <a:gd name="T7" fmla="*/ 86 h 344"/>
                <a:gd name="T8" fmla="*/ 100 w 401"/>
                <a:gd name="T9" fmla="*/ 44 h 344"/>
                <a:gd name="T10" fmla="*/ 75 w 401"/>
                <a:gd name="T11" fmla="*/ 0 h 344"/>
                <a:gd name="T12" fmla="*/ 25 w 401"/>
                <a:gd name="T13" fmla="*/ 0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4">
                  <a:moveTo>
                    <a:pt x="101" y="0"/>
                  </a:moveTo>
                  <a:lnTo>
                    <a:pt x="0" y="173"/>
                  </a:lnTo>
                  <a:lnTo>
                    <a:pt x="101" y="344"/>
                  </a:lnTo>
                  <a:lnTo>
                    <a:pt x="301" y="344"/>
                  </a:lnTo>
                  <a:lnTo>
                    <a:pt x="401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59" name="Freeform 74"/>
            <p:cNvSpPr>
              <a:spLocks/>
            </p:cNvSpPr>
            <p:nvPr/>
          </p:nvSpPr>
          <p:spPr bwMode="auto">
            <a:xfrm>
              <a:off x="1278" y="1326"/>
              <a:ext cx="200" cy="173"/>
            </a:xfrm>
            <a:custGeom>
              <a:avLst/>
              <a:gdLst>
                <a:gd name="T0" fmla="*/ 25 w 401"/>
                <a:gd name="T1" fmla="*/ 0 h 347"/>
                <a:gd name="T2" fmla="*/ 0 w 401"/>
                <a:gd name="T3" fmla="*/ 43 h 347"/>
                <a:gd name="T4" fmla="*/ 25 w 401"/>
                <a:gd name="T5" fmla="*/ 86 h 347"/>
                <a:gd name="T6" fmla="*/ 75 w 401"/>
                <a:gd name="T7" fmla="*/ 86 h 347"/>
                <a:gd name="T8" fmla="*/ 100 w 401"/>
                <a:gd name="T9" fmla="*/ 43 h 347"/>
                <a:gd name="T10" fmla="*/ 75 w 401"/>
                <a:gd name="T11" fmla="*/ 0 h 347"/>
                <a:gd name="T12" fmla="*/ 25 w 401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7">
                  <a:moveTo>
                    <a:pt x="101" y="0"/>
                  </a:moveTo>
                  <a:lnTo>
                    <a:pt x="0" y="172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1" y="172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60" name="Freeform 75"/>
            <p:cNvSpPr>
              <a:spLocks/>
            </p:cNvSpPr>
            <p:nvPr/>
          </p:nvSpPr>
          <p:spPr bwMode="auto">
            <a:xfrm>
              <a:off x="1135" y="1239"/>
              <a:ext cx="200" cy="173"/>
            </a:xfrm>
            <a:custGeom>
              <a:avLst/>
              <a:gdLst>
                <a:gd name="T0" fmla="*/ 25 w 400"/>
                <a:gd name="T1" fmla="*/ 0 h 345"/>
                <a:gd name="T2" fmla="*/ 0 w 400"/>
                <a:gd name="T3" fmla="*/ 44 h 345"/>
                <a:gd name="T4" fmla="*/ 25 w 400"/>
                <a:gd name="T5" fmla="*/ 87 h 345"/>
                <a:gd name="T6" fmla="*/ 75 w 400"/>
                <a:gd name="T7" fmla="*/ 87 h 345"/>
                <a:gd name="T8" fmla="*/ 100 w 400"/>
                <a:gd name="T9" fmla="*/ 44 h 345"/>
                <a:gd name="T10" fmla="*/ 75 w 400"/>
                <a:gd name="T11" fmla="*/ 0 h 345"/>
                <a:gd name="T12" fmla="*/ 25 w 400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5">
                  <a:moveTo>
                    <a:pt x="100" y="0"/>
                  </a:moveTo>
                  <a:lnTo>
                    <a:pt x="0" y="173"/>
                  </a:lnTo>
                  <a:lnTo>
                    <a:pt x="100" y="345"/>
                  </a:lnTo>
                  <a:lnTo>
                    <a:pt x="300" y="345"/>
                  </a:lnTo>
                  <a:lnTo>
                    <a:pt x="400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61" name="Freeform 76"/>
            <p:cNvSpPr>
              <a:spLocks/>
            </p:cNvSpPr>
            <p:nvPr/>
          </p:nvSpPr>
          <p:spPr bwMode="auto">
            <a:xfrm>
              <a:off x="1278" y="1152"/>
              <a:ext cx="200" cy="174"/>
            </a:xfrm>
            <a:custGeom>
              <a:avLst/>
              <a:gdLst>
                <a:gd name="T0" fmla="*/ 25 w 401"/>
                <a:gd name="T1" fmla="*/ 0 h 348"/>
                <a:gd name="T2" fmla="*/ 0 w 401"/>
                <a:gd name="T3" fmla="*/ 44 h 348"/>
                <a:gd name="T4" fmla="*/ 25 w 401"/>
                <a:gd name="T5" fmla="*/ 87 h 348"/>
                <a:gd name="T6" fmla="*/ 75 w 401"/>
                <a:gd name="T7" fmla="*/ 87 h 348"/>
                <a:gd name="T8" fmla="*/ 100 w 401"/>
                <a:gd name="T9" fmla="*/ 44 h 348"/>
                <a:gd name="T10" fmla="*/ 75 w 401"/>
                <a:gd name="T11" fmla="*/ 0 h 348"/>
                <a:gd name="T12" fmla="*/ 25 w 401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8">
                  <a:moveTo>
                    <a:pt x="101" y="0"/>
                  </a:moveTo>
                  <a:lnTo>
                    <a:pt x="0" y="175"/>
                  </a:lnTo>
                  <a:lnTo>
                    <a:pt x="101" y="348"/>
                  </a:lnTo>
                  <a:lnTo>
                    <a:pt x="301" y="348"/>
                  </a:lnTo>
                  <a:lnTo>
                    <a:pt x="401" y="175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62" name="Freeform 77"/>
            <p:cNvSpPr>
              <a:spLocks/>
            </p:cNvSpPr>
            <p:nvPr/>
          </p:nvSpPr>
          <p:spPr bwMode="auto">
            <a:xfrm>
              <a:off x="1135" y="1066"/>
              <a:ext cx="200" cy="173"/>
            </a:xfrm>
            <a:custGeom>
              <a:avLst/>
              <a:gdLst>
                <a:gd name="T0" fmla="*/ 25 w 400"/>
                <a:gd name="T1" fmla="*/ 0 h 348"/>
                <a:gd name="T2" fmla="*/ 0 w 400"/>
                <a:gd name="T3" fmla="*/ 43 h 348"/>
                <a:gd name="T4" fmla="*/ 25 w 400"/>
                <a:gd name="T5" fmla="*/ 86 h 348"/>
                <a:gd name="T6" fmla="*/ 75 w 400"/>
                <a:gd name="T7" fmla="*/ 86 h 348"/>
                <a:gd name="T8" fmla="*/ 100 w 400"/>
                <a:gd name="T9" fmla="*/ 43 h 348"/>
                <a:gd name="T10" fmla="*/ 75 w 400"/>
                <a:gd name="T11" fmla="*/ 0 h 348"/>
                <a:gd name="T12" fmla="*/ 25 w 400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8">
                  <a:moveTo>
                    <a:pt x="100" y="0"/>
                  </a:moveTo>
                  <a:lnTo>
                    <a:pt x="0" y="173"/>
                  </a:lnTo>
                  <a:lnTo>
                    <a:pt x="100" y="348"/>
                  </a:lnTo>
                  <a:lnTo>
                    <a:pt x="300" y="348"/>
                  </a:lnTo>
                  <a:lnTo>
                    <a:pt x="400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63" name="Freeform 78"/>
            <p:cNvSpPr>
              <a:spLocks/>
            </p:cNvSpPr>
            <p:nvPr/>
          </p:nvSpPr>
          <p:spPr bwMode="auto">
            <a:xfrm>
              <a:off x="850" y="1585"/>
              <a:ext cx="200" cy="174"/>
            </a:xfrm>
            <a:custGeom>
              <a:avLst/>
              <a:gdLst>
                <a:gd name="T0" fmla="*/ 25 w 398"/>
                <a:gd name="T1" fmla="*/ 0 h 347"/>
                <a:gd name="T2" fmla="*/ 0 w 398"/>
                <a:gd name="T3" fmla="*/ 44 h 347"/>
                <a:gd name="T4" fmla="*/ 25 w 398"/>
                <a:gd name="T5" fmla="*/ 87 h 347"/>
                <a:gd name="T6" fmla="*/ 75 w 398"/>
                <a:gd name="T7" fmla="*/ 87 h 347"/>
                <a:gd name="T8" fmla="*/ 101 w 398"/>
                <a:gd name="T9" fmla="*/ 44 h 347"/>
                <a:gd name="T10" fmla="*/ 75 w 398"/>
                <a:gd name="T11" fmla="*/ 0 h 347"/>
                <a:gd name="T12" fmla="*/ 25 w 398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7">
                  <a:moveTo>
                    <a:pt x="99" y="0"/>
                  </a:moveTo>
                  <a:lnTo>
                    <a:pt x="0" y="173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64" name="Freeform 79"/>
            <p:cNvSpPr>
              <a:spLocks/>
            </p:cNvSpPr>
            <p:nvPr/>
          </p:nvSpPr>
          <p:spPr bwMode="auto">
            <a:xfrm>
              <a:off x="850" y="1759"/>
              <a:ext cx="200" cy="172"/>
            </a:xfrm>
            <a:custGeom>
              <a:avLst/>
              <a:gdLst>
                <a:gd name="T0" fmla="*/ 25 w 398"/>
                <a:gd name="T1" fmla="*/ 0 h 346"/>
                <a:gd name="T2" fmla="*/ 0 w 398"/>
                <a:gd name="T3" fmla="*/ 43 h 346"/>
                <a:gd name="T4" fmla="*/ 25 w 398"/>
                <a:gd name="T5" fmla="*/ 86 h 346"/>
                <a:gd name="T6" fmla="*/ 75 w 398"/>
                <a:gd name="T7" fmla="*/ 86 h 346"/>
                <a:gd name="T8" fmla="*/ 101 w 398"/>
                <a:gd name="T9" fmla="*/ 43 h 346"/>
                <a:gd name="T10" fmla="*/ 75 w 398"/>
                <a:gd name="T11" fmla="*/ 0 h 346"/>
                <a:gd name="T12" fmla="*/ 25 w 398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6">
                  <a:moveTo>
                    <a:pt x="99" y="0"/>
                  </a:moveTo>
                  <a:lnTo>
                    <a:pt x="0" y="173"/>
                  </a:lnTo>
                  <a:lnTo>
                    <a:pt x="99" y="346"/>
                  </a:lnTo>
                  <a:lnTo>
                    <a:pt x="299" y="346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65" name="Freeform 80"/>
            <p:cNvSpPr>
              <a:spLocks/>
            </p:cNvSpPr>
            <p:nvPr/>
          </p:nvSpPr>
          <p:spPr bwMode="auto">
            <a:xfrm>
              <a:off x="993" y="1845"/>
              <a:ext cx="199" cy="174"/>
            </a:xfrm>
            <a:custGeom>
              <a:avLst/>
              <a:gdLst>
                <a:gd name="T0" fmla="*/ 25 w 398"/>
                <a:gd name="T1" fmla="*/ 0 h 347"/>
                <a:gd name="T2" fmla="*/ 0 w 398"/>
                <a:gd name="T3" fmla="*/ 44 h 347"/>
                <a:gd name="T4" fmla="*/ 25 w 398"/>
                <a:gd name="T5" fmla="*/ 87 h 347"/>
                <a:gd name="T6" fmla="*/ 75 w 398"/>
                <a:gd name="T7" fmla="*/ 87 h 347"/>
                <a:gd name="T8" fmla="*/ 100 w 398"/>
                <a:gd name="T9" fmla="*/ 44 h 347"/>
                <a:gd name="T10" fmla="*/ 75 w 398"/>
                <a:gd name="T11" fmla="*/ 0 h 347"/>
                <a:gd name="T12" fmla="*/ 25 w 398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7">
                  <a:moveTo>
                    <a:pt x="99" y="0"/>
                  </a:moveTo>
                  <a:lnTo>
                    <a:pt x="0" y="173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66" name="Freeform 81"/>
            <p:cNvSpPr>
              <a:spLocks/>
            </p:cNvSpPr>
            <p:nvPr/>
          </p:nvSpPr>
          <p:spPr bwMode="auto">
            <a:xfrm>
              <a:off x="850" y="1412"/>
              <a:ext cx="200" cy="173"/>
            </a:xfrm>
            <a:custGeom>
              <a:avLst/>
              <a:gdLst>
                <a:gd name="T0" fmla="*/ 25 w 398"/>
                <a:gd name="T1" fmla="*/ 0 h 346"/>
                <a:gd name="T2" fmla="*/ 0 w 398"/>
                <a:gd name="T3" fmla="*/ 44 h 346"/>
                <a:gd name="T4" fmla="*/ 25 w 398"/>
                <a:gd name="T5" fmla="*/ 87 h 346"/>
                <a:gd name="T6" fmla="*/ 75 w 398"/>
                <a:gd name="T7" fmla="*/ 87 h 346"/>
                <a:gd name="T8" fmla="*/ 101 w 398"/>
                <a:gd name="T9" fmla="*/ 44 h 346"/>
                <a:gd name="T10" fmla="*/ 75 w 398"/>
                <a:gd name="T11" fmla="*/ 0 h 346"/>
                <a:gd name="T12" fmla="*/ 25 w 398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6">
                  <a:moveTo>
                    <a:pt x="99" y="0"/>
                  </a:moveTo>
                  <a:lnTo>
                    <a:pt x="0" y="173"/>
                  </a:lnTo>
                  <a:lnTo>
                    <a:pt x="99" y="346"/>
                  </a:lnTo>
                  <a:lnTo>
                    <a:pt x="299" y="346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67" name="Freeform 82"/>
            <p:cNvSpPr>
              <a:spLocks/>
            </p:cNvSpPr>
            <p:nvPr/>
          </p:nvSpPr>
          <p:spPr bwMode="auto">
            <a:xfrm>
              <a:off x="993" y="1845"/>
              <a:ext cx="199" cy="174"/>
            </a:xfrm>
            <a:custGeom>
              <a:avLst/>
              <a:gdLst>
                <a:gd name="T0" fmla="*/ 25 w 398"/>
                <a:gd name="T1" fmla="*/ 0 h 347"/>
                <a:gd name="T2" fmla="*/ 0 w 398"/>
                <a:gd name="T3" fmla="*/ 44 h 347"/>
                <a:gd name="T4" fmla="*/ 25 w 398"/>
                <a:gd name="T5" fmla="*/ 87 h 347"/>
                <a:gd name="T6" fmla="*/ 75 w 398"/>
                <a:gd name="T7" fmla="*/ 87 h 347"/>
                <a:gd name="T8" fmla="*/ 100 w 398"/>
                <a:gd name="T9" fmla="*/ 44 h 347"/>
                <a:gd name="T10" fmla="*/ 75 w 398"/>
                <a:gd name="T11" fmla="*/ 0 h 347"/>
                <a:gd name="T12" fmla="*/ 25 w 398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7">
                  <a:moveTo>
                    <a:pt x="99" y="0"/>
                  </a:moveTo>
                  <a:lnTo>
                    <a:pt x="0" y="173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68" name="Freeform 83"/>
            <p:cNvSpPr>
              <a:spLocks/>
            </p:cNvSpPr>
            <p:nvPr/>
          </p:nvSpPr>
          <p:spPr bwMode="auto">
            <a:xfrm>
              <a:off x="993" y="1671"/>
              <a:ext cx="199" cy="174"/>
            </a:xfrm>
            <a:custGeom>
              <a:avLst/>
              <a:gdLst>
                <a:gd name="T0" fmla="*/ 25 w 398"/>
                <a:gd name="T1" fmla="*/ 0 h 347"/>
                <a:gd name="T2" fmla="*/ 0 w 398"/>
                <a:gd name="T3" fmla="*/ 44 h 347"/>
                <a:gd name="T4" fmla="*/ 25 w 398"/>
                <a:gd name="T5" fmla="*/ 87 h 347"/>
                <a:gd name="T6" fmla="*/ 75 w 398"/>
                <a:gd name="T7" fmla="*/ 87 h 347"/>
                <a:gd name="T8" fmla="*/ 100 w 398"/>
                <a:gd name="T9" fmla="*/ 44 h 347"/>
                <a:gd name="T10" fmla="*/ 75 w 398"/>
                <a:gd name="T11" fmla="*/ 0 h 347"/>
                <a:gd name="T12" fmla="*/ 25 w 398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7">
                  <a:moveTo>
                    <a:pt x="99" y="0"/>
                  </a:moveTo>
                  <a:lnTo>
                    <a:pt x="0" y="174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8" y="174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69" name="Freeform 84"/>
            <p:cNvSpPr>
              <a:spLocks/>
            </p:cNvSpPr>
            <p:nvPr/>
          </p:nvSpPr>
          <p:spPr bwMode="auto">
            <a:xfrm>
              <a:off x="993" y="1499"/>
              <a:ext cx="199" cy="172"/>
            </a:xfrm>
            <a:custGeom>
              <a:avLst/>
              <a:gdLst>
                <a:gd name="T0" fmla="*/ 25 w 398"/>
                <a:gd name="T1" fmla="*/ 0 h 344"/>
                <a:gd name="T2" fmla="*/ 0 w 398"/>
                <a:gd name="T3" fmla="*/ 44 h 344"/>
                <a:gd name="T4" fmla="*/ 25 w 398"/>
                <a:gd name="T5" fmla="*/ 86 h 344"/>
                <a:gd name="T6" fmla="*/ 75 w 398"/>
                <a:gd name="T7" fmla="*/ 86 h 344"/>
                <a:gd name="T8" fmla="*/ 100 w 398"/>
                <a:gd name="T9" fmla="*/ 44 h 344"/>
                <a:gd name="T10" fmla="*/ 75 w 398"/>
                <a:gd name="T11" fmla="*/ 0 h 344"/>
                <a:gd name="T12" fmla="*/ 25 w 398"/>
                <a:gd name="T13" fmla="*/ 0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4">
                  <a:moveTo>
                    <a:pt x="99" y="0"/>
                  </a:moveTo>
                  <a:lnTo>
                    <a:pt x="0" y="173"/>
                  </a:lnTo>
                  <a:lnTo>
                    <a:pt x="99" y="344"/>
                  </a:lnTo>
                  <a:lnTo>
                    <a:pt x="299" y="344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70" name="Freeform 85"/>
            <p:cNvSpPr>
              <a:spLocks/>
            </p:cNvSpPr>
            <p:nvPr/>
          </p:nvSpPr>
          <p:spPr bwMode="auto">
            <a:xfrm>
              <a:off x="993" y="1326"/>
              <a:ext cx="199" cy="173"/>
            </a:xfrm>
            <a:custGeom>
              <a:avLst/>
              <a:gdLst>
                <a:gd name="T0" fmla="*/ 25 w 398"/>
                <a:gd name="T1" fmla="*/ 0 h 347"/>
                <a:gd name="T2" fmla="*/ 0 w 398"/>
                <a:gd name="T3" fmla="*/ 43 h 347"/>
                <a:gd name="T4" fmla="*/ 25 w 398"/>
                <a:gd name="T5" fmla="*/ 86 h 347"/>
                <a:gd name="T6" fmla="*/ 75 w 398"/>
                <a:gd name="T7" fmla="*/ 86 h 347"/>
                <a:gd name="T8" fmla="*/ 100 w 398"/>
                <a:gd name="T9" fmla="*/ 43 h 347"/>
                <a:gd name="T10" fmla="*/ 75 w 398"/>
                <a:gd name="T11" fmla="*/ 0 h 347"/>
                <a:gd name="T12" fmla="*/ 25 w 398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7">
                  <a:moveTo>
                    <a:pt x="99" y="0"/>
                  </a:moveTo>
                  <a:lnTo>
                    <a:pt x="0" y="172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8" y="172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71" name="Freeform 86"/>
            <p:cNvSpPr>
              <a:spLocks/>
            </p:cNvSpPr>
            <p:nvPr/>
          </p:nvSpPr>
          <p:spPr bwMode="auto">
            <a:xfrm>
              <a:off x="850" y="1239"/>
              <a:ext cx="200" cy="173"/>
            </a:xfrm>
            <a:custGeom>
              <a:avLst/>
              <a:gdLst>
                <a:gd name="T0" fmla="*/ 25 w 398"/>
                <a:gd name="T1" fmla="*/ 0 h 345"/>
                <a:gd name="T2" fmla="*/ 0 w 398"/>
                <a:gd name="T3" fmla="*/ 44 h 345"/>
                <a:gd name="T4" fmla="*/ 25 w 398"/>
                <a:gd name="T5" fmla="*/ 87 h 345"/>
                <a:gd name="T6" fmla="*/ 75 w 398"/>
                <a:gd name="T7" fmla="*/ 87 h 345"/>
                <a:gd name="T8" fmla="*/ 101 w 398"/>
                <a:gd name="T9" fmla="*/ 44 h 345"/>
                <a:gd name="T10" fmla="*/ 75 w 398"/>
                <a:gd name="T11" fmla="*/ 0 h 345"/>
                <a:gd name="T12" fmla="*/ 25 w 398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5">
                  <a:moveTo>
                    <a:pt x="99" y="0"/>
                  </a:moveTo>
                  <a:lnTo>
                    <a:pt x="0" y="173"/>
                  </a:lnTo>
                  <a:lnTo>
                    <a:pt x="99" y="345"/>
                  </a:lnTo>
                  <a:lnTo>
                    <a:pt x="299" y="345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72" name="Freeform 87"/>
            <p:cNvSpPr>
              <a:spLocks/>
            </p:cNvSpPr>
            <p:nvPr/>
          </p:nvSpPr>
          <p:spPr bwMode="auto">
            <a:xfrm>
              <a:off x="993" y="1152"/>
              <a:ext cx="199" cy="174"/>
            </a:xfrm>
            <a:custGeom>
              <a:avLst/>
              <a:gdLst>
                <a:gd name="T0" fmla="*/ 25 w 398"/>
                <a:gd name="T1" fmla="*/ 0 h 348"/>
                <a:gd name="T2" fmla="*/ 0 w 398"/>
                <a:gd name="T3" fmla="*/ 44 h 348"/>
                <a:gd name="T4" fmla="*/ 25 w 398"/>
                <a:gd name="T5" fmla="*/ 87 h 348"/>
                <a:gd name="T6" fmla="*/ 75 w 398"/>
                <a:gd name="T7" fmla="*/ 87 h 348"/>
                <a:gd name="T8" fmla="*/ 100 w 398"/>
                <a:gd name="T9" fmla="*/ 44 h 348"/>
                <a:gd name="T10" fmla="*/ 75 w 398"/>
                <a:gd name="T11" fmla="*/ 0 h 348"/>
                <a:gd name="T12" fmla="*/ 25 w 39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8">
                  <a:moveTo>
                    <a:pt x="99" y="0"/>
                  </a:moveTo>
                  <a:lnTo>
                    <a:pt x="0" y="175"/>
                  </a:lnTo>
                  <a:lnTo>
                    <a:pt x="99" y="348"/>
                  </a:lnTo>
                  <a:lnTo>
                    <a:pt x="299" y="348"/>
                  </a:lnTo>
                  <a:lnTo>
                    <a:pt x="398" y="175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73" name="Freeform 88"/>
            <p:cNvSpPr>
              <a:spLocks/>
            </p:cNvSpPr>
            <p:nvPr/>
          </p:nvSpPr>
          <p:spPr bwMode="auto">
            <a:xfrm>
              <a:off x="850" y="1066"/>
              <a:ext cx="200" cy="173"/>
            </a:xfrm>
            <a:custGeom>
              <a:avLst/>
              <a:gdLst>
                <a:gd name="T0" fmla="*/ 25 w 398"/>
                <a:gd name="T1" fmla="*/ 0 h 348"/>
                <a:gd name="T2" fmla="*/ 0 w 398"/>
                <a:gd name="T3" fmla="*/ 43 h 348"/>
                <a:gd name="T4" fmla="*/ 25 w 398"/>
                <a:gd name="T5" fmla="*/ 86 h 348"/>
                <a:gd name="T6" fmla="*/ 75 w 398"/>
                <a:gd name="T7" fmla="*/ 86 h 348"/>
                <a:gd name="T8" fmla="*/ 101 w 398"/>
                <a:gd name="T9" fmla="*/ 43 h 348"/>
                <a:gd name="T10" fmla="*/ 75 w 398"/>
                <a:gd name="T11" fmla="*/ 0 h 348"/>
                <a:gd name="T12" fmla="*/ 25 w 39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8">
                  <a:moveTo>
                    <a:pt x="99" y="0"/>
                  </a:moveTo>
                  <a:lnTo>
                    <a:pt x="0" y="173"/>
                  </a:lnTo>
                  <a:lnTo>
                    <a:pt x="99" y="348"/>
                  </a:lnTo>
                  <a:lnTo>
                    <a:pt x="299" y="348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74" name="Freeform 89"/>
            <p:cNvSpPr>
              <a:spLocks/>
            </p:cNvSpPr>
            <p:nvPr/>
          </p:nvSpPr>
          <p:spPr bwMode="auto">
            <a:xfrm>
              <a:off x="1706" y="1239"/>
              <a:ext cx="200" cy="173"/>
            </a:xfrm>
            <a:custGeom>
              <a:avLst/>
              <a:gdLst>
                <a:gd name="T0" fmla="*/ 25 w 400"/>
                <a:gd name="T1" fmla="*/ 0 h 345"/>
                <a:gd name="T2" fmla="*/ 0 w 400"/>
                <a:gd name="T3" fmla="*/ 44 h 345"/>
                <a:gd name="T4" fmla="*/ 25 w 400"/>
                <a:gd name="T5" fmla="*/ 87 h 345"/>
                <a:gd name="T6" fmla="*/ 75 w 400"/>
                <a:gd name="T7" fmla="*/ 87 h 345"/>
                <a:gd name="T8" fmla="*/ 100 w 400"/>
                <a:gd name="T9" fmla="*/ 44 h 345"/>
                <a:gd name="T10" fmla="*/ 75 w 400"/>
                <a:gd name="T11" fmla="*/ 0 h 345"/>
                <a:gd name="T12" fmla="*/ 25 w 400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5">
                  <a:moveTo>
                    <a:pt x="99" y="0"/>
                  </a:moveTo>
                  <a:lnTo>
                    <a:pt x="0" y="173"/>
                  </a:lnTo>
                  <a:lnTo>
                    <a:pt x="99" y="345"/>
                  </a:lnTo>
                  <a:lnTo>
                    <a:pt x="299" y="345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75" name="Freeform 90"/>
            <p:cNvSpPr>
              <a:spLocks/>
            </p:cNvSpPr>
            <p:nvPr/>
          </p:nvSpPr>
          <p:spPr bwMode="auto">
            <a:xfrm>
              <a:off x="1563" y="1152"/>
              <a:ext cx="200" cy="174"/>
            </a:xfrm>
            <a:custGeom>
              <a:avLst/>
              <a:gdLst>
                <a:gd name="T0" fmla="*/ 25 w 400"/>
                <a:gd name="T1" fmla="*/ 0 h 348"/>
                <a:gd name="T2" fmla="*/ 0 w 400"/>
                <a:gd name="T3" fmla="*/ 44 h 348"/>
                <a:gd name="T4" fmla="*/ 25 w 400"/>
                <a:gd name="T5" fmla="*/ 87 h 348"/>
                <a:gd name="T6" fmla="*/ 75 w 400"/>
                <a:gd name="T7" fmla="*/ 87 h 348"/>
                <a:gd name="T8" fmla="*/ 100 w 400"/>
                <a:gd name="T9" fmla="*/ 44 h 348"/>
                <a:gd name="T10" fmla="*/ 75 w 400"/>
                <a:gd name="T11" fmla="*/ 0 h 348"/>
                <a:gd name="T12" fmla="*/ 25 w 400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8">
                  <a:moveTo>
                    <a:pt x="99" y="0"/>
                  </a:moveTo>
                  <a:lnTo>
                    <a:pt x="0" y="175"/>
                  </a:lnTo>
                  <a:lnTo>
                    <a:pt x="99" y="348"/>
                  </a:lnTo>
                  <a:lnTo>
                    <a:pt x="299" y="348"/>
                  </a:lnTo>
                  <a:lnTo>
                    <a:pt x="400" y="175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76" name="Freeform 91"/>
            <p:cNvSpPr>
              <a:spLocks/>
            </p:cNvSpPr>
            <p:nvPr/>
          </p:nvSpPr>
          <p:spPr bwMode="auto">
            <a:xfrm>
              <a:off x="1421" y="1066"/>
              <a:ext cx="200" cy="173"/>
            </a:xfrm>
            <a:custGeom>
              <a:avLst/>
              <a:gdLst>
                <a:gd name="T0" fmla="*/ 25 w 400"/>
                <a:gd name="T1" fmla="*/ 0 h 348"/>
                <a:gd name="T2" fmla="*/ 0 w 400"/>
                <a:gd name="T3" fmla="*/ 43 h 348"/>
                <a:gd name="T4" fmla="*/ 25 w 400"/>
                <a:gd name="T5" fmla="*/ 86 h 348"/>
                <a:gd name="T6" fmla="*/ 75 w 400"/>
                <a:gd name="T7" fmla="*/ 86 h 348"/>
                <a:gd name="T8" fmla="*/ 100 w 400"/>
                <a:gd name="T9" fmla="*/ 43 h 348"/>
                <a:gd name="T10" fmla="*/ 75 w 400"/>
                <a:gd name="T11" fmla="*/ 0 h 348"/>
                <a:gd name="T12" fmla="*/ 25 w 400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8">
                  <a:moveTo>
                    <a:pt x="99" y="0"/>
                  </a:moveTo>
                  <a:lnTo>
                    <a:pt x="0" y="173"/>
                  </a:lnTo>
                  <a:lnTo>
                    <a:pt x="99" y="348"/>
                  </a:lnTo>
                  <a:lnTo>
                    <a:pt x="299" y="348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77" name="Freeform 92"/>
            <p:cNvSpPr>
              <a:spLocks/>
            </p:cNvSpPr>
            <p:nvPr/>
          </p:nvSpPr>
          <p:spPr bwMode="auto">
            <a:xfrm>
              <a:off x="1706" y="1066"/>
              <a:ext cx="200" cy="173"/>
            </a:xfrm>
            <a:custGeom>
              <a:avLst/>
              <a:gdLst>
                <a:gd name="T0" fmla="*/ 25 w 400"/>
                <a:gd name="T1" fmla="*/ 0 h 348"/>
                <a:gd name="T2" fmla="*/ 0 w 400"/>
                <a:gd name="T3" fmla="*/ 43 h 348"/>
                <a:gd name="T4" fmla="*/ 25 w 400"/>
                <a:gd name="T5" fmla="*/ 86 h 348"/>
                <a:gd name="T6" fmla="*/ 75 w 400"/>
                <a:gd name="T7" fmla="*/ 86 h 348"/>
                <a:gd name="T8" fmla="*/ 100 w 400"/>
                <a:gd name="T9" fmla="*/ 43 h 348"/>
                <a:gd name="T10" fmla="*/ 75 w 400"/>
                <a:gd name="T11" fmla="*/ 0 h 348"/>
                <a:gd name="T12" fmla="*/ 25 w 400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8">
                  <a:moveTo>
                    <a:pt x="99" y="0"/>
                  </a:moveTo>
                  <a:lnTo>
                    <a:pt x="0" y="173"/>
                  </a:lnTo>
                  <a:lnTo>
                    <a:pt x="99" y="348"/>
                  </a:lnTo>
                  <a:lnTo>
                    <a:pt x="299" y="348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78" name="Freeform 93"/>
            <p:cNvSpPr>
              <a:spLocks/>
            </p:cNvSpPr>
            <p:nvPr/>
          </p:nvSpPr>
          <p:spPr bwMode="auto">
            <a:xfrm>
              <a:off x="1991" y="1066"/>
              <a:ext cx="200" cy="173"/>
            </a:xfrm>
            <a:custGeom>
              <a:avLst/>
              <a:gdLst>
                <a:gd name="T0" fmla="*/ 26 w 400"/>
                <a:gd name="T1" fmla="*/ 0 h 348"/>
                <a:gd name="T2" fmla="*/ 0 w 400"/>
                <a:gd name="T3" fmla="*/ 43 h 348"/>
                <a:gd name="T4" fmla="*/ 26 w 400"/>
                <a:gd name="T5" fmla="*/ 86 h 348"/>
                <a:gd name="T6" fmla="*/ 76 w 400"/>
                <a:gd name="T7" fmla="*/ 86 h 348"/>
                <a:gd name="T8" fmla="*/ 100 w 400"/>
                <a:gd name="T9" fmla="*/ 43 h 348"/>
                <a:gd name="T10" fmla="*/ 76 w 400"/>
                <a:gd name="T11" fmla="*/ 0 h 348"/>
                <a:gd name="T12" fmla="*/ 26 w 400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8">
                  <a:moveTo>
                    <a:pt x="101" y="0"/>
                  </a:moveTo>
                  <a:lnTo>
                    <a:pt x="0" y="173"/>
                  </a:lnTo>
                  <a:lnTo>
                    <a:pt x="101" y="348"/>
                  </a:lnTo>
                  <a:lnTo>
                    <a:pt x="301" y="348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79" name="Freeform 94"/>
            <p:cNvSpPr>
              <a:spLocks/>
            </p:cNvSpPr>
            <p:nvPr/>
          </p:nvSpPr>
          <p:spPr bwMode="auto">
            <a:xfrm>
              <a:off x="2276" y="1066"/>
              <a:ext cx="200" cy="173"/>
            </a:xfrm>
            <a:custGeom>
              <a:avLst/>
              <a:gdLst>
                <a:gd name="T0" fmla="*/ 26 w 400"/>
                <a:gd name="T1" fmla="*/ 0 h 348"/>
                <a:gd name="T2" fmla="*/ 0 w 400"/>
                <a:gd name="T3" fmla="*/ 43 h 348"/>
                <a:gd name="T4" fmla="*/ 26 w 400"/>
                <a:gd name="T5" fmla="*/ 86 h 348"/>
                <a:gd name="T6" fmla="*/ 76 w 400"/>
                <a:gd name="T7" fmla="*/ 86 h 348"/>
                <a:gd name="T8" fmla="*/ 100 w 400"/>
                <a:gd name="T9" fmla="*/ 43 h 348"/>
                <a:gd name="T10" fmla="*/ 76 w 400"/>
                <a:gd name="T11" fmla="*/ 0 h 348"/>
                <a:gd name="T12" fmla="*/ 26 w 400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8">
                  <a:moveTo>
                    <a:pt x="101" y="0"/>
                  </a:moveTo>
                  <a:lnTo>
                    <a:pt x="0" y="173"/>
                  </a:lnTo>
                  <a:lnTo>
                    <a:pt x="101" y="348"/>
                  </a:lnTo>
                  <a:lnTo>
                    <a:pt x="301" y="348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80" name="Freeform 95"/>
            <p:cNvSpPr>
              <a:spLocks/>
            </p:cNvSpPr>
            <p:nvPr/>
          </p:nvSpPr>
          <p:spPr bwMode="auto">
            <a:xfrm>
              <a:off x="2561" y="1066"/>
              <a:ext cx="200" cy="173"/>
            </a:xfrm>
            <a:custGeom>
              <a:avLst/>
              <a:gdLst>
                <a:gd name="T0" fmla="*/ 25 w 400"/>
                <a:gd name="T1" fmla="*/ 0 h 348"/>
                <a:gd name="T2" fmla="*/ 0 w 400"/>
                <a:gd name="T3" fmla="*/ 43 h 348"/>
                <a:gd name="T4" fmla="*/ 25 w 400"/>
                <a:gd name="T5" fmla="*/ 86 h 348"/>
                <a:gd name="T6" fmla="*/ 75 w 400"/>
                <a:gd name="T7" fmla="*/ 86 h 348"/>
                <a:gd name="T8" fmla="*/ 100 w 400"/>
                <a:gd name="T9" fmla="*/ 43 h 348"/>
                <a:gd name="T10" fmla="*/ 75 w 400"/>
                <a:gd name="T11" fmla="*/ 0 h 348"/>
                <a:gd name="T12" fmla="*/ 25 w 400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8">
                  <a:moveTo>
                    <a:pt x="100" y="0"/>
                  </a:moveTo>
                  <a:lnTo>
                    <a:pt x="0" y="173"/>
                  </a:lnTo>
                  <a:lnTo>
                    <a:pt x="100" y="348"/>
                  </a:lnTo>
                  <a:lnTo>
                    <a:pt x="300" y="348"/>
                  </a:lnTo>
                  <a:lnTo>
                    <a:pt x="400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81" name="Freeform 96"/>
            <p:cNvSpPr>
              <a:spLocks/>
            </p:cNvSpPr>
            <p:nvPr/>
          </p:nvSpPr>
          <p:spPr bwMode="auto">
            <a:xfrm>
              <a:off x="2847" y="1066"/>
              <a:ext cx="199" cy="173"/>
            </a:xfrm>
            <a:custGeom>
              <a:avLst/>
              <a:gdLst>
                <a:gd name="T0" fmla="*/ 25 w 398"/>
                <a:gd name="T1" fmla="*/ 0 h 348"/>
                <a:gd name="T2" fmla="*/ 0 w 398"/>
                <a:gd name="T3" fmla="*/ 43 h 348"/>
                <a:gd name="T4" fmla="*/ 25 w 398"/>
                <a:gd name="T5" fmla="*/ 86 h 348"/>
                <a:gd name="T6" fmla="*/ 75 w 398"/>
                <a:gd name="T7" fmla="*/ 86 h 348"/>
                <a:gd name="T8" fmla="*/ 100 w 398"/>
                <a:gd name="T9" fmla="*/ 43 h 348"/>
                <a:gd name="T10" fmla="*/ 75 w 398"/>
                <a:gd name="T11" fmla="*/ 0 h 348"/>
                <a:gd name="T12" fmla="*/ 25 w 39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8">
                  <a:moveTo>
                    <a:pt x="99" y="0"/>
                  </a:moveTo>
                  <a:lnTo>
                    <a:pt x="0" y="173"/>
                  </a:lnTo>
                  <a:lnTo>
                    <a:pt x="99" y="348"/>
                  </a:lnTo>
                  <a:lnTo>
                    <a:pt x="299" y="348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82" name="Freeform 97"/>
            <p:cNvSpPr>
              <a:spLocks/>
            </p:cNvSpPr>
            <p:nvPr/>
          </p:nvSpPr>
          <p:spPr bwMode="auto">
            <a:xfrm>
              <a:off x="1135" y="1931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0" y="0"/>
                  </a:moveTo>
                  <a:lnTo>
                    <a:pt x="0" y="174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0" y="174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83" name="Freeform 98"/>
            <p:cNvSpPr>
              <a:spLocks/>
            </p:cNvSpPr>
            <p:nvPr/>
          </p:nvSpPr>
          <p:spPr bwMode="auto">
            <a:xfrm>
              <a:off x="850" y="1931"/>
              <a:ext cx="200" cy="174"/>
            </a:xfrm>
            <a:custGeom>
              <a:avLst/>
              <a:gdLst>
                <a:gd name="T0" fmla="*/ 25 w 398"/>
                <a:gd name="T1" fmla="*/ 0 h 347"/>
                <a:gd name="T2" fmla="*/ 0 w 398"/>
                <a:gd name="T3" fmla="*/ 44 h 347"/>
                <a:gd name="T4" fmla="*/ 25 w 398"/>
                <a:gd name="T5" fmla="*/ 87 h 347"/>
                <a:gd name="T6" fmla="*/ 75 w 398"/>
                <a:gd name="T7" fmla="*/ 87 h 347"/>
                <a:gd name="T8" fmla="*/ 101 w 398"/>
                <a:gd name="T9" fmla="*/ 44 h 347"/>
                <a:gd name="T10" fmla="*/ 75 w 398"/>
                <a:gd name="T11" fmla="*/ 0 h 347"/>
                <a:gd name="T12" fmla="*/ 25 w 398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7">
                  <a:moveTo>
                    <a:pt x="99" y="0"/>
                  </a:moveTo>
                  <a:lnTo>
                    <a:pt x="0" y="174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8" y="174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84" name="Freeform 99"/>
            <p:cNvSpPr>
              <a:spLocks/>
            </p:cNvSpPr>
            <p:nvPr/>
          </p:nvSpPr>
          <p:spPr bwMode="auto">
            <a:xfrm>
              <a:off x="566" y="1759"/>
              <a:ext cx="199" cy="172"/>
            </a:xfrm>
            <a:custGeom>
              <a:avLst/>
              <a:gdLst>
                <a:gd name="T0" fmla="*/ 24 w 399"/>
                <a:gd name="T1" fmla="*/ 0 h 346"/>
                <a:gd name="T2" fmla="*/ 0 w 399"/>
                <a:gd name="T3" fmla="*/ 43 h 346"/>
                <a:gd name="T4" fmla="*/ 24 w 399"/>
                <a:gd name="T5" fmla="*/ 86 h 346"/>
                <a:gd name="T6" fmla="*/ 74 w 399"/>
                <a:gd name="T7" fmla="*/ 86 h 346"/>
                <a:gd name="T8" fmla="*/ 99 w 399"/>
                <a:gd name="T9" fmla="*/ 43 h 346"/>
                <a:gd name="T10" fmla="*/ 74 w 399"/>
                <a:gd name="T11" fmla="*/ 0 h 346"/>
                <a:gd name="T12" fmla="*/ 24 w 399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346">
                  <a:moveTo>
                    <a:pt x="99" y="0"/>
                  </a:moveTo>
                  <a:lnTo>
                    <a:pt x="0" y="173"/>
                  </a:lnTo>
                  <a:lnTo>
                    <a:pt x="99" y="346"/>
                  </a:lnTo>
                  <a:lnTo>
                    <a:pt x="299" y="346"/>
                  </a:lnTo>
                  <a:lnTo>
                    <a:pt x="399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85" name="Freeform 100"/>
            <p:cNvSpPr>
              <a:spLocks/>
            </p:cNvSpPr>
            <p:nvPr/>
          </p:nvSpPr>
          <p:spPr bwMode="auto">
            <a:xfrm>
              <a:off x="566" y="1931"/>
              <a:ext cx="199" cy="174"/>
            </a:xfrm>
            <a:custGeom>
              <a:avLst/>
              <a:gdLst>
                <a:gd name="T0" fmla="*/ 24 w 399"/>
                <a:gd name="T1" fmla="*/ 0 h 347"/>
                <a:gd name="T2" fmla="*/ 0 w 399"/>
                <a:gd name="T3" fmla="*/ 44 h 347"/>
                <a:gd name="T4" fmla="*/ 24 w 399"/>
                <a:gd name="T5" fmla="*/ 87 h 347"/>
                <a:gd name="T6" fmla="*/ 74 w 399"/>
                <a:gd name="T7" fmla="*/ 87 h 347"/>
                <a:gd name="T8" fmla="*/ 99 w 399"/>
                <a:gd name="T9" fmla="*/ 44 h 347"/>
                <a:gd name="T10" fmla="*/ 74 w 399"/>
                <a:gd name="T11" fmla="*/ 0 h 347"/>
                <a:gd name="T12" fmla="*/ 24 w 399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347">
                  <a:moveTo>
                    <a:pt x="99" y="0"/>
                  </a:moveTo>
                  <a:lnTo>
                    <a:pt x="0" y="174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9" y="174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86" name="Freeform 101"/>
            <p:cNvSpPr>
              <a:spLocks/>
            </p:cNvSpPr>
            <p:nvPr/>
          </p:nvSpPr>
          <p:spPr bwMode="auto">
            <a:xfrm>
              <a:off x="708" y="2019"/>
              <a:ext cx="199" cy="173"/>
            </a:xfrm>
            <a:custGeom>
              <a:avLst/>
              <a:gdLst>
                <a:gd name="T0" fmla="*/ 24 w 399"/>
                <a:gd name="T1" fmla="*/ 0 h 346"/>
                <a:gd name="T2" fmla="*/ 0 w 399"/>
                <a:gd name="T3" fmla="*/ 44 h 346"/>
                <a:gd name="T4" fmla="*/ 24 w 399"/>
                <a:gd name="T5" fmla="*/ 87 h 346"/>
                <a:gd name="T6" fmla="*/ 74 w 399"/>
                <a:gd name="T7" fmla="*/ 87 h 346"/>
                <a:gd name="T8" fmla="*/ 99 w 399"/>
                <a:gd name="T9" fmla="*/ 44 h 346"/>
                <a:gd name="T10" fmla="*/ 74 w 399"/>
                <a:gd name="T11" fmla="*/ 0 h 346"/>
                <a:gd name="T12" fmla="*/ 24 w 399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346">
                  <a:moveTo>
                    <a:pt x="99" y="0"/>
                  </a:moveTo>
                  <a:lnTo>
                    <a:pt x="0" y="173"/>
                  </a:lnTo>
                  <a:lnTo>
                    <a:pt x="99" y="346"/>
                  </a:lnTo>
                  <a:lnTo>
                    <a:pt x="299" y="346"/>
                  </a:lnTo>
                  <a:lnTo>
                    <a:pt x="399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87" name="Freeform 102"/>
            <p:cNvSpPr>
              <a:spLocks/>
            </p:cNvSpPr>
            <p:nvPr/>
          </p:nvSpPr>
          <p:spPr bwMode="auto">
            <a:xfrm>
              <a:off x="566" y="1586"/>
              <a:ext cx="199" cy="173"/>
            </a:xfrm>
            <a:custGeom>
              <a:avLst/>
              <a:gdLst>
                <a:gd name="T0" fmla="*/ 24 w 399"/>
                <a:gd name="T1" fmla="*/ 0 h 345"/>
                <a:gd name="T2" fmla="*/ 0 w 399"/>
                <a:gd name="T3" fmla="*/ 43 h 345"/>
                <a:gd name="T4" fmla="*/ 24 w 399"/>
                <a:gd name="T5" fmla="*/ 87 h 345"/>
                <a:gd name="T6" fmla="*/ 74 w 399"/>
                <a:gd name="T7" fmla="*/ 87 h 345"/>
                <a:gd name="T8" fmla="*/ 99 w 399"/>
                <a:gd name="T9" fmla="*/ 43 h 345"/>
                <a:gd name="T10" fmla="*/ 74 w 399"/>
                <a:gd name="T11" fmla="*/ 0 h 345"/>
                <a:gd name="T12" fmla="*/ 24 w 399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345">
                  <a:moveTo>
                    <a:pt x="99" y="0"/>
                  </a:moveTo>
                  <a:lnTo>
                    <a:pt x="0" y="172"/>
                  </a:lnTo>
                  <a:lnTo>
                    <a:pt x="99" y="345"/>
                  </a:lnTo>
                  <a:lnTo>
                    <a:pt x="299" y="345"/>
                  </a:lnTo>
                  <a:lnTo>
                    <a:pt x="399" y="172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88" name="Freeform 103"/>
            <p:cNvSpPr>
              <a:spLocks/>
            </p:cNvSpPr>
            <p:nvPr/>
          </p:nvSpPr>
          <p:spPr bwMode="auto">
            <a:xfrm>
              <a:off x="708" y="2019"/>
              <a:ext cx="199" cy="173"/>
            </a:xfrm>
            <a:custGeom>
              <a:avLst/>
              <a:gdLst>
                <a:gd name="T0" fmla="*/ 24 w 399"/>
                <a:gd name="T1" fmla="*/ 0 h 346"/>
                <a:gd name="T2" fmla="*/ 0 w 399"/>
                <a:gd name="T3" fmla="*/ 44 h 346"/>
                <a:gd name="T4" fmla="*/ 24 w 399"/>
                <a:gd name="T5" fmla="*/ 87 h 346"/>
                <a:gd name="T6" fmla="*/ 74 w 399"/>
                <a:gd name="T7" fmla="*/ 87 h 346"/>
                <a:gd name="T8" fmla="*/ 99 w 399"/>
                <a:gd name="T9" fmla="*/ 44 h 346"/>
                <a:gd name="T10" fmla="*/ 74 w 399"/>
                <a:gd name="T11" fmla="*/ 0 h 346"/>
                <a:gd name="T12" fmla="*/ 24 w 399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346">
                  <a:moveTo>
                    <a:pt x="99" y="0"/>
                  </a:moveTo>
                  <a:lnTo>
                    <a:pt x="0" y="173"/>
                  </a:lnTo>
                  <a:lnTo>
                    <a:pt x="99" y="346"/>
                  </a:lnTo>
                  <a:lnTo>
                    <a:pt x="299" y="346"/>
                  </a:lnTo>
                  <a:lnTo>
                    <a:pt x="399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89" name="Freeform 104"/>
            <p:cNvSpPr>
              <a:spLocks/>
            </p:cNvSpPr>
            <p:nvPr/>
          </p:nvSpPr>
          <p:spPr bwMode="auto">
            <a:xfrm>
              <a:off x="708" y="1845"/>
              <a:ext cx="199" cy="174"/>
            </a:xfrm>
            <a:custGeom>
              <a:avLst/>
              <a:gdLst>
                <a:gd name="T0" fmla="*/ 24 w 399"/>
                <a:gd name="T1" fmla="*/ 0 h 347"/>
                <a:gd name="T2" fmla="*/ 0 w 399"/>
                <a:gd name="T3" fmla="*/ 44 h 347"/>
                <a:gd name="T4" fmla="*/ 24 w 399"/>
                <a:gd name="T5" fmla="*/ 87 h 347"/>
                <a:gd name="T6" fmla="*/ 74 w 399"/>
                <a:gd name="T7" fmla="*/ 87 h 347"/>
                <a:gd name="T8" fmla="*/ 99 w 399"/>
                <a:gd name="T9" fmla="*/ 44 h 347"/>
                <a:gd name="T10" fmla="*/ 74 w 399"/>
                <a:gd name="T11" fmla="*/ 0 h 347"/>
                <a:gd name="T12" fmla="*/ 24 w 399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347">
                  <a:moveTo>
                    <a:pt x="99" y="0"/>
                  </a:moveTo>
                  <a:lnTo>
                    <a:pt x="0" y="173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9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90" name="Freeform 105"/>
            <p:cNvSpPr>
              <a:spLocks/>
            </p:cNvSpPr>
            <p:nvPr/>
          </p:nvSpPr>
          <p:spPr bwMode="auto">
            <a:xfrm>
              <a:off x="708" y="1672"/>
              <a:ext cx="199" cy="173"/>
            </a:xfrm>
            <a:custGeom>
              <a:avLst/>
              <a:gdLst>
                <a:gd name="T0" fmla="*/ 24 w 399"/>
                <a:gd name="T1" fmla="*/ 0 h 346"/>
                <a:gd name="T2" fmla="*/ 0 w 399"/>
                <a:gd name="T3" fmla="*/ 44 h 346"/>
                <a:gd name="T4" fmla="*/ 24 w 399"/>
                <a:gd name="T5" fmla="*/ 87 h 346"/>
                <a:gd name="T6" fmla="*/ 74 w 399"/>
                <a:gd name="T7" fmla="*/ 87 h 346"/>
                <a:gd name="T8" fmla="*/ 99 w 399"/>
                <a:gd name="T9" fmla="*/ 44 h 346"/>
                <a:gd name="T10" fmla="*/ 74 w 399"/>
                <a:gd name="T11" fmla="*/ 0 h 346"/>
                <a:gd name="T12" fmla="*/ 24 w 399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346">
                  <a:moveTo>
                    <a:pt x="99" y="0"/>
                  </a:moveTo>
                  <a:lnTo>
                    <a:pt x="0" y="173"/>
                  </a:lnTo>
                  <a:lnTo>
                    <a:pt x="99" y="346"/>
                  </a:lnTo>
                  <a:lnTo>
                    <a:pt x="299" y="346"/>
                  </a:lnTo>
                  <a:lnTo>
                    <a:pt x="399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91" name="Freeform 106"/>
            <p:cNvSpPr>
              <a:spLocks/>
            </p:cNvSpPr>
            <p:nvPr/>
          </p:nvSpPr>
          <p:spPr bwMode="auto">
            <a:xfrm>
              <a:off x="708" y="1499"/>
              <a:ext cx="199" cy="173"/>
            </a:xfrm>
            <a:custGeom>
              <a:avLst/>
              <a:gdLst>
                <a:gd name="T0" fmla="*/ 24 w 399"/>
                <a:gd name="T1" fmla="*/ 0 h 345"/>
                <a:gd name="T2" fmla="*/ 0 w 399"/>
                <a:gd name="T3" fmla="*/ 44 h 345"/>
                <a:gd name="T4" fmla="*/ 24 w 399"/>
                <a:gd name="T5" fmla="*/ 87 h 345"/>
                <a:gd name="T6" fmla="*/ 74 w 399"/>
                <a:gd name="T7" fmla="*/ 87 h 345"/>
                <a:gd name="T8" fmla="*/ 99 w 399"/>
                <a:gd name="T9" fmla="*/ 44 h 345"/>
                <a:gd name="T10" fmla="*/ 74 w 399"/>
                <a:gd name="T11" fmla="*/ 0 h 345"/>
                <a:gd name="T12" fmla="*/ 24 w 399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345">
                  <a:moveTo>
                    <a:pt x="99" y="0"/>
                  </a:moveTo>
                  <a:lnTo>
                    <a:pt x="0" y="173"/>
                  </a:lnTo>
                  <a:lnTo>
                    <a:pt x="99" y="345"/>
                  </a:lnTo>
                  <a:lnTo>
                    <a:pt x="299" y="345"/>
                  </a:lnTo>
                  <a:lnTo>
                    <a:pt x="399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92" name="Freeform 107"/>
            <p:cNvSpPr>
              <a:spLocks/>
            </p:cNvSpPr>
            <p:nvPr/>
          </p:nvSpPr>
          <p:spPr bwMode="auto">
            <a:xfrm>
              <a:off x="566" y="1412"/>
              <a:ext cx="199" cy="174"/>
            </a:xfrm>
            <a:custGeom>
              <a:avLst/>
              <a:gdLst>
                <a:gd name="T0" fmla="*/ 24 w 399"/>
                <a:gd name="T1" fmla="*/ 0 h 348"/>
                <a:gd name="T2" fmla="*/ 0 w 399"/>
                <a:gd name="T3" fmla="*/ 44 h 348"/>
                <a:gd name="T4" fmla="*/ 24 w 399"/>
                <a:gd name="T5" fmla="*/ 87 h 348"/>
                <a:gd name="T6" fmla="*/ 74 w 399"/>
                <a:gd name="T7" fmla="*/ 87 h 348"/>
                <a:gd name="T8" fmla="*/ 99 w 399"/>
                <a:gd name="T9" fmla="*/ 44 h 348"/>
                <a:gd name="T10" fmla="*/ 74 w 399"/>
                <a:gd name="T11" fmla="*/ 0 h 348"/>
                <a:gd name="T12" fmla="*/ 24 w 399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348">
                  <a:moveTo>
                    <a:pt x="99" y="0"/>
                  </a:moveTo>
                  <a:lnTo>
                    <a:pt x="0" y="175"/>
                  </a:lnTo>
                  <a:lnTo>
                    <a:pt x="99" y="348"/>
                  </a:lnTo>
                  <a:lnTo>
                    <a:pt x="299" y="348"/>
                  </a:lnTo>
                  <a:lnTo>
                    <a:pt x="399" y="175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93" name="Freeform 108"/>
            <p:cNvSpPr>
              <a:spLocks/>
            </p:cNvSpPr>
            <p:nvPr/>
          </p:nvSpPr>
          <p:spPr bwMode="auto">
            <a:xfrm>
              <a:off x="708" y="1326"/>
              <a:ext cx="199" cy="173"/>
            </a:xfrm>
            <a:custGeom>
              <a:avLst/>
              <a:gdLst>
                <a:gd name="T0" fmla="*/ 24 w 399"/>
                <a:gd name="T1" fmla="*/ 0 h 347"/>
                <a:gd name="T2" fmla="*/ 0 w 399"/>
                <a:gd name="T3" fmla="*/ 43 h 347"/>
                <a:gd name="T4" fmla="*/ 24 w 399"/>
                <a:gd name="T5" fmla="*/ 86 h 347"/>
                <a:gd name="T6" fmla="*/ 74 w 399"/>
                <a:gd name="T7" fmla="*/ 86 h 347"/>
                <a:gd name="T8" fmla="*/ 99 w 399"/>
                <a:gd name="T9" fmla="*/ 43 h 347"/>
                <a:gd name="T10" fmla="*/ 74 w 399"/>
                <a:gd name="T11" fmla="*/ 0 h 347"/>
                <a:gd name="T12" fmla="*/ 24 w 399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347">
                  <a:moveTo>
                    <a:pt x="99" y="0"/>
                  </a:moveTo>
                  <a:lnTo>
                    <a:pt x="0" y="172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9" y="172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94" name="Freeform 109"/>
            <p:cNvSpPr>
              <a:spLocks/>
            </p:cNvSpPr>
            <p:nvPr/>
          </p:nvSpPr>
          <p:spPr bwMode="auto">
            <a:xfrm>
              <a:off x="566" y="1239"/>
              <a:ext cx="199" cy="173"/>
            </a:xfrm>
            <a:custGeom>
              <a:avLst/>
              <a:gdLst>
                <a:gd name="T0" fmla="*/ 24 w 399"/>
                <a:gd name="T1" fmla="*/ 0 h 345"/>
                <a:gd name="T2" fmla="*/ 0 w 399"/>
                <a:gd name="T3" fmla="*/ 44 h 345"/>
                <a:gd name="T4" fmla="*/ 24 w 399"/>
                <a:gd name="T5" fmla="*/ 87 h 345"/>
                <a:gd name="T6" fmla="*/ 74 w 399"/>
                <a:gd name="T7" fmla="*/ 87 h 345"/>
                <a:gd name="T8" fmla="*/ 99 w 399"/>
                <a:gd name="T9" fmla="*/ 44 h 345"/>
                <a:gd name="T10" fmla="*/ 74 w 399"/>
                <a:gd name="T11" fmla="*/ 0 h 345"/>
                <a:gd name="T12" fmla="*/ 24 w 399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345">
                  <a:moveTo>
                    <a:pt x="99" y="0"/>
                  </a:moveTo>
                  <a:lnTo>
                    <a:pt x="0" y="173"/>
                  </a:lnTo>
                  <a:lnTo>
                    <a:pt x="99" y="345"/>
                  </a:lnTo>
                  <a:lnTo>
                    <a:pt x="299" y="345"/>
                  </a:lnTo>
                  <a:lnTo>
                    <a:pt x="399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95" name="Freeform 110"/>
            <p:cNvSpPr>
              <a:spLocks/>
            </p:cNvSpPr>
            <p:nvPr/>
          </p:nvSpPr>
          <p:spPr bwMode="auto">
            <a:xfrm>
              <a:off x="708" y="1152"/>
              <a:ext cx="199" cy="174"/>
            </a:xfrm>
            <a:custGeom>
              <a:avLst/>
              <a:gdLst>
                <a:gd name="T0" fmla="*/ 24 w 399"/>
                <a:gd name="T1" fmla="*/ 0 h 348"/>
                <a:gd name="T2" fmla="*/ 0 w 399"/>
                <a:gd name="T3" fmla="*/ 44 h 348"/>
                <a:gd name="T4" fmla="*/ 24 w 399"/>
                <a:gd name="T5" fmla="*/ 87 h 348"/>
                <a:gd name="T6" fmla="*/ 74 w 399"/>
                <a:gd name="T7" fmla="*/ 87 h 348"/>
                <a:gd name="T8" fmla="*/ 99 w 399"/>
                <a:gd name="T9" fmla="*/ 44 h 348"/>
                <a:gd name="T10" fmla="*/ 74 w 399"/>
                <a:gd name="T11" fmla="*/ 0 h 348"/>
                <a:gd name="T12" fmla="*/ 24 w 399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348">
                  <a:moveTo>
                    <a:pt x="99" y="0"/>
                  </a:moveTo>
                  <a:lnTo>
                    <a:pt x="0" y="175"/>
                  </a:lnTo>
                  <a:lnTo>
                    <a:pt x="99" y="348"/>
                  </a:lnTo>
                  <a:lnTo>
                    <a:pt x="299" y="348"/>
                  </a:lnTo>
                  <a:lnTo>
                    <a:pt x="399" y="175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9496" name="Picture 1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" y="1792"/>
              <a:ext cx="1773" cy="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97" name="Line 112"/>
            <p:cNvSpPr>
              <a:spLocks noChangeShapeType="1"/>
            </p:cNvSpPr>
            <p:nvPr/>
          </p:nvSpPr>
          <p:spPr bwMode="auto">
            <a:xfrm flipH="1" flipV="1">
              <a:off x="3533" y="1641"/>
              <a:ext cx="48" cy="35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98" name="Line 113"/>
            <p:cNvSpPr>
              <a:spLocks noChangeShapeType="1"/>
            </p:cNvSpPr>
            <p:nvPr/>
          </p:nvSpPr>
          <p:spPr bwMode="auto">
            <a:xfrm flipV="1">
              <a:off x="3822" y="1641"/>
              <a:ext cx="96" cy="40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99" name="Line 114"/>
            <p:cNvSpPr>
              <a:spLocks noChangeShapeType="1"/>
            </p:cNvSpPr>
            <p:nvPr/>
          </p:nvSpPr>
          <p:spPr bwMode="auto">
            <a:xfrm flipH="1" flipV="1">
              <a:off x="4086" y="1670"/>
              <a:ext cx="48" cy="2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00" name="Line 115"/>
            <p:cNvSpPr>
              <a:spLocks noChangeShapeType="1"/>
            </p:cNvSpPr>
            <p:nvPr/>
          </p:nvSpPr>
          <p:spPr bwMode="auto">
            <a:xfrm flipH="1" flipV="1">
              <a:off x="4664" y="1992"/>
              <a:ext cx="47" cy="4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01" name="Line 116"/>
            <p:cNvSpPr>
              <a:spLocks noChangeShapeType="1"/>
            </p:cNvSpPr>
            <p:nvPr/>
          </p:nvSpPr>
          <p:spPr bwMode="auto">
            <a:xfrm flipV="1">
              <a:off x="4784" y="2108"/>
              <a:ext cx="217" cy="29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02" name="Line 117"/>
            <p:cNvSpPr>
              <a:spLocks noChangeShapeType="1"/>
            </p:cNvSpPr>
            <p:nvPr/>
          </p:nvSpPr>
          <p:spPr bwMode="auto">
            <a:xfrm flipH="1">
              <a:off x="3773" y="3216"/>
              <a:ext cx="49" cy="49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03" name="Line 118"/>
            <p:cNvSpPr>
              <a:spLocks noChangeShapeType="1"/>
            </p:cNvSpPr>
            <p:nvPr/>
          </p:nvSpPr>
          <p:spPr bwMode="auto">
            <a:xfrm>
              <a:off x="4423" y="3070"/>
              <a:ext cx="288" cy="58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04" name="Rectangle 119"/>
            <p:cNvSpPr>
              <a:spLocks noChangeArrowheads="1"/>
            </p:cNvSpPr>
            <p:nvPr/>
          </p:nvSpPr>
          <p:spPr bwMode="auto">
            <a:xfrm>
              <a:off x="3967" y="3541"/>
              <a:ext cx="3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640 km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05" name="Rectangle 120"/>
            <p:cNvSpPr>
              <a:spLocks noChangeArrowheads="1"/>
            </p:cNvSpPr>
            <p:nvPr/>
          </p:nvSpPr>
          <p:spPr bwMode="auto">
            <a:xfrm>
              <a:off x="4360" y="354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06" name="Rectangle 121"/>
            <p:cNvSpPr>
              <a:spLocks noChangeArrowheads="1"/>
            </p:cNvSpPr>
            <p:nvPr/>
          </p:nvSpPr>
          <p:spPr bwMode="auto">
            <a:xfrm>
              <a:off x="3967" y="3685"/>
              <a:ext cx="48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Hexagon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07" name="Rectangle 122"/>
            <p:cNvSpPr>
              <a:spLocks noChangeArrowheads="1"/>
            </p:cNvSpPr>
            <p:nvPr/>
          </p:nvSpPr>
          <p:spPr bwMode="auto">
            <a:xfrm>
              <a:off x="3605" y="1616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90 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08" name="Rectangle 123"/>
            <p:cNvSpPr>
              <a:spLocks noChangeArrowheads="1"/>
            </p:cNvSpPr>
            <p:nvPr/>
          </p:nvSpPr>
          <p:spPr bwMode="auto">
            <a:xfrm>
              <a:off x="3605" y="1760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km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09" name="Rectangle 124"/>
            <p:cNvSpPr>
              <a:spLocks noChangeArrowheads="1"/>
            </p:cNvSpPr>
            <p:nvPr/>
          </p:nvSpPr>
          <p:spPr bwMode="auto">
            <a:xfrm>
              <a:off x="3765" y="176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10" name="Rectangle 125"/>
            <p:cNvSpPr>
              <a:spLocks noChangeArrowheads="1"/>
            </p:cNvSpPr>
            <p:nvPr/>
          </p:nvSpPr>
          <p:spPr bwMode="auto">
            <a:xfrm>
              <a:off x="4714" y="1996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13 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11" name="Rectangle 126"/>
            <p:cNvSpPr>
              <a:spLocks noChangeArrowheads="1"/>
            </p:cNvSpPr>
            <p:nvPr/>
          </p:nvSpPr>
          <p:spPr bwMode="auto">
            <a:xfrm>
              <a:off x="4714" y="2140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km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12" name="Rectangle 127"/>
            <p:cNvSpPr>
              <a:spLocks noChangeArrowheads="1"/>
            </p:cNvSpPr>
            <p:nvPr/>
          </p:nvSpPr>
          <p:spPr bwMode="auto">
            <a:xfrm>
              <a:off x="4874" y="214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13" name="Rectangle 128"/>
            <p:cNvSpPr>
              <a:spLocks noChangeArrowheads="1"/>
            </p:cNvSpPr>
            <p:nvPr/>
          </p:nvSpPr>
          <p:spPr bwMode="auto">
            <a:xfrm>
              <a:off x="3989" y="1528"/>
              <a:ext cx="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1.8 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14" name="Rectangle 129"/>
            <p:cNvSpPr>
              <a:spLocks noChangeArrowheads="1"/>
            </p:cNvSpPr>
            <p:nvPr/>
          </p:nvSpPr>
          <p:spPr bwMode="auto">
            <a:xfrm>
              <a:off x="3989" y="1673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km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15" name="Rectangle 130"/>
            <p:cNvSpPr>
              <a:spLocks noChangeArrowheads="1"/>
            </p:cNvSpPr>
            <p:nvPr/>
          </p:nvSpPr>
          <p:spPr bwMode="auto">
            <a:xfrm>
              <a:off x="4149" y="1675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16" name="Freeform 131"/>
            <p:cNvSpPr>
              <a:spLocks noEditPoints="1"/>
            </p:cNvSpPr>
            <p:nvPr/>
          </p:nvSpPr>
          <p:spPr bwMode="auto">
            <a:xfrm>
              <a:off x="3035" y="1887"/>
              <a:ext cx="366" cy="249"/>
            </a:xfrm>
            <a:custGeom>
              <a:avLst/>
              <a:gdLst>
                <a:gd name="T0" fmla="*/ 6 w 731"/>
                <a:gd name="T1" fmla="*/ 0 h 498"/>
                <a:gd name="T2" fmla="*/ 165 w 731"/>
                <a:gd name="T3" fmla="*/ 107 h 498"/>
                <a:gd name="T4" fmla="*/ 160 w 731"/>
                <a:gd name="T5" fmla="*/ 115 h 498"/>
                <a:gd name="T6" fmla="*/ 0 w 731"/>
                <a:gd name="T7" fmla="*/ 9 h 498"/>
                <a:gd name="T8" fmla="*/ 6 w 731"/>
                <a:gd name="T9" fmla="*/ 0 h 498"/>
                <a:gd name="T10" fmla="*/ 166 w 731"/>
                <a:gd name="T11" fmla="*/ 96 h 498"/>
                <a:gd name="T12" fmla="*/ 183 w 731"/>
                <a:gd name="T13" fmla="*/ 125 h 498"/>
                <a:gd name="T14" fmla="*/ 150 w 731"/>
                <a:gd name="T15" fmla="*/ 120 h 498"/>
                <a:gd name="T16" fmla="*/ 166 w 731"/>
                <a:gd name="T17" fmla="*/ 96 h 4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1" h="498">
                  <a:moveTo>
                    <a:pt x="22" y="0"/>
                  </a:moveTo>
                  <a:lnTo>
                    <a:pt x="659" y="426"/>
                  </a:lnTo>
                  <a:lnTo>
                    <a:pt x="637" y="458"/>
                  </a:lnTo>
                  <a:lnTo>
                    <a:pt x="0" y="34"/>
                  </a:lnTo>
                  <a:lnTo>
                    <a:pt x="22" y="0"/>
                  </a:lnTo>
                  <a:close/>
                  <a:moveTo>
                    <a:pt x="664" y="381"/>
                  </a:moveTo>
                  <a:lnTo>
                    <a:pt x="731" y="498"/>
                  </a:lnTo>
                  <a:lnTo>
                    <a:pt x="597" y="480"/>
                  </a:lnTo>
                  <a:lnTo>
                    <a:pt x="664" y="38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9517" name="Picture 13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" y="2752"/>
              <a:ext cx="2681" cy="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18" name="Freeform 133"/>
            <p:cNvSpPr>
              <a:spLocks noEditPoints="1"/>
            </p:cNvSpPr>
            <p:nvPr/>
          </p:nvSpPr>
          <p:spPr bwMode="auto">
            <a:xfrm>
              <a:off x="2599" y="2806"/>
              <a:ext cx="311" cy="60"/>
            </a:xfrm>
            <a:custGeom>
              <a:avLst/>
              <a:gdLst>
                <a:gd name="T0" fmla="*/ 0 w 622"/>
                <a:gd name="T1" fmla="*/ 10 h 120"/>
                <a:gd name="T2" fmla="*/ 131 w 622"/>
                <a:gd name="T3" fmla="*/ 10 h 120"/>
                <a:gd name="T4" fmla="*/ 131 w 622"/>
                <a:gd name="T5" fmla="*/ 20 h 120"/>
                <a:gd name="T6" fmla="*/ 0 w 622"/>
                <a:gd name="T7" fmla="*/ 20 h 120"/>
                <a:gd name="T8" fmla="*/ 0 w 622"/>
                <a:gd name="T9" fmla="*/ 10 h 120"/>
                <a:gd name="T10" fmla="*/ 126 w 622"/>
                <a:gd name="T11" fmla="*/ 0 h 120"/>
                <a:gd name="T12" fmla="*/ 156 w 622"/>
                <a:gd name="T13" fmla="*/ 16 h 120"/>
                <a:gd name="T14" fmla="*/ 126 w 622"/>
                <a:gd name="T15" fmla="*/ 30 h 120"/>
                <a:gd name="T16" fmla="*/ 126 w 622"/>
                <a:gd name="T17" fmla="*/ 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2" h="120">
                  <a:moveTo>
                    <a:pt x="0" y="40"/>
                  </a:moveTo>
                  <a:lnTo>
                    <a:pt x="523" y="40"/>
                  </a:lnTo>
                  <a:lnTo>
                    <a:pt x="523" y="80"/>
                  </a:lnTo>
                  <a:lnTo>
                    <a:pt x="0" y="80"/>
                  </a:lnTo>
                  <a:lnTo>
                    <a:pt x="0" y="40"/>
                  </a:lnTo>
                  <a:close/>
                  <a:moveTo>
                    <a:pt x="502" y="0"/>
                  </a:moveTo>
                  <a:lnTo>
                    <a:pt x="622" y="61"/>
                  </a:lnTo>
                  <a:lnTo>
                    <a:pt x="502" y="120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19" name="Freeform 134"/>
            <p:cNvSpPr>
              <a:spLocks noEditPoints="1"/>
            </p:cNvSpPr>
            <p:nvPr/>
          </p:nvSpPr>
          <p:spPr bwMode="auto">
            <a:xfrm>
              <a:off x="1383" y="2806"/>
              <a:ext cx="312" cy="60"/>
            </a:xfrm>
            <a:custGeom>
              <a:avLst/>
              <a:gdLst>
                <a:gd name="T0" fmla="*/ 157 w 622"/>
                <a:gd name="T1" fmla="*/ 20 h 120"/>
                <a:gd name="T2" fmla="*/ 25 w 622"/>
                <a:gd name="T3" fmla="*/ 20 h 120"/>
                <a:gd name="T4" fmla="*/ 25 w 622"/>
                <a:gd name="T5" fmla="*/ 10 h 120"/>
                <a:gd name="T6" fmla="*/ 157 w 622"/>
                <a:gd name="T7" fmla="*/ 10 h 120"/>
                <a:gd name="T8" fmla="*/ 157 w 622"/>
                <a:gd name="T9" fmla="*/ 20 h 120"/>
                <a:gd name="T10" fmla="*/ 30 w 622"/>
                <a:gd name="T11" fmla="*/ 30 h 120"/>
                <a:gd name="T12" fmla="*/ 0 w 622"/>
                <a:gd name="T13" fmla="*/ 16 h 120"/>
                <a:gd name="T14" fmla="*/ 30 w 622"/>
                <a:gd name="T15" fmla="*/ 0 h 120"/>
                <a:gd name="T16" fmla="*/ 30 w 622"/>
                <a:gd name="T17" fmla="*/ 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2" h="120">
                  <a:moveTo>
                    <a:pt x="622" y="80"/>
                  </a:moveTo>
                  <a:lnTo>
                    <a:pt x="99" y="80"/>
                  </a:lnTo>
                  <a:lnTo>
                    <a:pt x="99" y="40"/>
                  </a:lnTo>
                  <a:lnTo>
                    <a:pt x="622" y="40"/>
                  </a:lnTo>
                  <a:lnTo>
                    <a:pt x="622" y="80"/>
                  </a:lnTo>
                  <a:close/>
                  <a:moveTo>
                    <a:pt x="120" y="120"/>
                  </a:moveTo>
                  <a:lnTo>
                    <a:pt x="0" y="61"/>
                  </a:lnTo>
                  <a:lnTo>
                    <a:pt x="120" y="0"/>
                  </a:lnTo>
                  <a:lnTo>
                    <a:pt x="120" y="12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0" name="Rectangle 135"/>
            <p:cNvSpPr>
              <a:spLocks noChangeArrowheads="1"/>
            </p:cNvSpPr>
            <p:nvPr/>
          </p:nvSpPr>
          <p:spPr bwMode="auto">
            <a:xfrm>
              <a:off x="1743" y="2795"/>
              <a:ext cx="3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13 km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21" name="Rectangle 136"/>
            <p:cNvSpPr>
              <a:spLocks noChangeArrowheads="1"/>
            </p:cNvSpPr>
            <p:nvPr/>
          </p:nvSpPr>
          <p:spPr bwMode="auto">
            <a:xfrm>
              <a:off x="2070" y="2797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22" name="Rectangle 137"/>
            <p:cNvSpPr>
              <a:spLocks noChangeArrowheads="1"/>
            </p:cNvSpPr>
            <p:nvPr/>
          </p:nvSpPr>
          <p:spPr bwMode="auto">
            <a:xfrm>
              <a:off x="2148" y="2795"/>
              <a:ext cx="48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Hexagon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23" name="Freeform 138"/>
            <p:cNvSpPr>
              <a:spLocks noEditPoints="1"/>
            </p:cNvSpPr>
            <p:nvPr/>
          </p:nvSpPr>
          <p:spPr bwMode="auto">
            <a:xfrm>
              <a:off x="2880" y="2248"/>
              <a:ext cx="727" cy="728"/>
            </a:xfrm>
            <a:custGeom>
              <a:avLst/>
              <a:gdLst>
                <a:gd name="T0" fmla="*/ 364 w 1453"/>
                <a:gd name="T1" fmla="*/ 7 h 1454"/>
                <a:gd name="T2" fmla="*/ 22 w 1453"/>
                <a:gd name="T3" fmla="*/ 350 h 1454"/>
                <a:gd name="T4" fmla="*/ 14 w 1453"/>
                <a:gd name="T5" fmla="*/ 343 h 1454"/>
                <a:gd name="T6" fmla="*/ 357 w 1453"/>
                <a:gd name="T7" fmla="*/ 0 h 1454"/>
                <a:gd name="T8" fmla="*/ 364 w 1453"/>
                <a:gd name="T9" fmla="*/ 7 h 1454"/>
                <a:gd name="T10" fmla="*/ 32 w 1453"/>
                <a:gd name="T11" fmla="*/ 353 h 1454"/>
                <a:gd name="T12" fmla="*/ 0 w 1453"/>
                <a:gd name="T13" fmla="*/ 365 h 1454"/>
                <a:gd name="T14" fmla="*/ 11 w 1453"/>
                <a:gd name="T15" fmla="*/ 332 h 1454"/>
                <a:gd name="T16" fmla="*/ 32 w 1453"/>
                <a:gd name="T17" fmla="*/ 353 h 14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53" h="1454">
                  <a:moveTo>
                    <a:pt x="1453" y="27"/>
                  </a:moveTo>
                  <a:lnTo>
                    <a:pt x="85" y="1397"/>
                  </a:lnTo>
                  <a:lnTo>
                    <a:pt x="56" y="1370"/>
                  </a:lnTo>
                  <a:lnTo>
                    <a:pt x="1426" y="0"/>
                  </a:lnTo>
                  <a:lnTo>
                    <a:pt x="1453" y="27"/>
                  </a:lnTo>
                  <a:close/>
                  <a:moveTo>
                    <a:pt x="126" y="1411"/>
                  </a:moveTo>
                  <a:lnTo>
                    <a:pt x="0" y="1454"/>
                  </a:lnTo>
                  <a:lnTo>
                    <a:pt x="41" y="1326"/>
                  </a:lnTo>
                  <a:lnTo>
                    <a:pt x="126" y="141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9524" name="Picture 1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575"/>
              <a:ext cx="2680" cy="1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5" name="Freeform 140"/>
            <p:cNvSpPr>
              <a:spLocks/>
            </p:cNvSpPr>
            <p:nvPr/>
          </p:nvSpPr>
          <p:spPr bwMode="auto">
            <a:xfrm>
              <a:off x="1706" y="1759"/>
              <a:ext cx="200" cy="172"/>
            </a:xfrm>
            <a:custGeom>
              <a:avLst/>
              <a:gdLst>
                <a:gd name="T0" fmla="*/ 25 w 400"/>
                <a:gd name="T1" fmla="*/ 0 h 346"/>
                <a:gd name="T2" fmla="*/ 0 w 400"/>
                <a:gd name="T3" fmla="*/ 43 h 346"/>
                <a:gd name="T4" fmla="*/ 25 w 400"/>
                <a:gd name="T5" fmla="*/ 86 h 346"/>
                <a:gd name="T6" fmla="*/ 75 w 400"/>
                <a:gd name="T7" fmla="*/ 86 h 346"/>
                <a:gd name="T8" fmla="*/ 100 w 400"/>
                <a:gd name="T9" fmla="*/ 43 h 346"/>
                <a:gd name="T10" fmla="*/ 75 w 400"/>
                <a:gd name="T11" fmla="*/ 0 h 346"/>
                <a:gd name="T12" fmla="*/ 25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99" y="0"/>
                  </a:moveTo>
                  <a:lnTo>
                    <a:pt x="0" y="173"/>
                  </a:lnTo>
                  <a:lnTo>
                    <a:pt x="99" y="346"/>
                  </a:lnTo>
                  <a:lnTo>
                    <a:pt x="299" y="346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6" name="Freeform 141"/>
            <p:cNvSpPr>
              <a:spLocks/>
            </p:cNvSpPr>
            <p:nvPr/>
          </p:nvSpPr>
          <p:spPr bwMode="auto">
            <a:xfrm>
              <a:off x="1848" y="1671"/>
              <a:ext cx="200" cy="174"/>
            </a:xfrm>
            <a:custGeom>
              <a:avLst/>
              <a:gdLst>
                <a:gd name="T0" fmla="*/ 25 w 401"/>
                <a:gd name="T1" fmla="*/ 0 h 347"/>
                <a:gd name="T2" fmla="*/ 0 w 401"/>
                <a:gd name="T3" fmla="*/ 44 h 347"/>
                <a:gd name="T4" fmla="*/ 25 w 401"/>
                <a:gd name="T5" fmla="*/ 87 h 347"/>
                <a:gd name="T6" fmla="*/ 75 w 401"/>
                <a:gd name="T7" fmla="*/ 87 h 347"/>
                <a:gd name="T8" fmla="*/ 100 w 401"/>
                <a:gd name="T9" fmla="*/ 44 h 347"/>
                <a:gd name="T10" fmla="*/ 75 w 401"/>
                <a:gd name="T11" fmla="*/ 0 h 347"/>
                <a:gd name="T12" fmla="*/ 25 w 401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7">
                  <a:moveTo>
                    <a:pt x="100" y="0"/>
                  </a:moveTo>
                  <a:lnTo>
                    <a:pt x="0" y="174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1" y="174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7" name="Freeform 142"/>
            <p:cNvSpPr>
              <a:spLocks/>
            </p:cNvSpPr>
            <p:nvPr/>
          </p:nvSpPr>
          <p:spPr bwMode="auto">
            <a:xfrm>
              <a:off x="1706" y="1585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99" y="0"/>
                  </a:moveTo>
                  <a:lnTo>
                    <a:pt x="0" y="173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8" name="Freeform 143"/>
            <p:cNvSpPr>
              <a:spLocks/>
            </p:cNvSpPr>
            <p:nvPr/>
          </p:nvSpPr>
          <p:spPr bwMode="auto">
            <a:xfrm>
              <a:off x="1563" y="1671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99" y="0"/>
                  </a:moveTo>
                  <a:lnTo>
                    <a:pt x="0" y="174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400" y="174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9" name="Freeform 144"/>
            <p:cNvSpPr>
              <a:spLocks/>
            </p:cNvSpPr>
            <p:nvPr/>
          </p:nvSpPr>
          <p:spPr bwMode="auto">
            <a:xfrm>
              <a:off x="1848" y="1845"/>
              <a:ext cx="200" cy="174"/>
            </a:xfrm>
            <a:custGeom>
              <a:avLst/>
              <a:gdLst>
                <a:gd name="T0" fmla="*/ 25 w 401"/>
                <a:gd name="T1" fmla="*/ 0 h 347"/>
                <a:gd name="T2" fmla="*/ 0 w 401"/>
                <a:gd name="T3" fmla="*/ 44 h 347"/>
                <a:gd name="T4" fmla="*/ 25 w 401"/>
                <a:gd name="T5" fmla="*/ 87 h 347"/>
                <a:gd name="T6" fmla="*/ 75 w 401"/>
                <a:gd name="T7" fmla="*/ 87 h 347"/>
                <a:gd name="T8" fmla="*/ 100 w 401"/>
                <a:gd name="T9" fmla="*/ 44 h 347"/>
                <a:gd name="T10" fmla="*/ 75 w 401"/>
                <a:gd name="T11" fmla="*/ 0 h 347"/>
                <a:gd name="T12" fmla="*/ 25 w 401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7">
                  <a:moveTo>
                    <a:pt x="100" y="0"/>
                  </a:moveTo>
                  <a:lnTo>
                    <a:pt x="0" y="173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1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30" name="Freeform 145"/>
            <p:cNvSpPr>
              <a:spLocks/>
            </p:cNvSpPr>
            <p:nvPr/>
          </p:nvSpPr>
          <p:spPr bwMode="auto">
            <a:xfrm>
              <a:off x="1991" y="1585"/>
              <a:ext cx="200" cy="174"/>
            </a:xfrm>
            <a:custGeom>
              <a:avLst/>
              <a:gdLst>
                <a:gd name="T0" fmla="*/ 26 w 400"/>
                <a:gd name="T1" fmla="*/ 0 h 347"/>
                <a:gd name="T2" fmla="*/ 0 w 400"/>
                <a:gd name="T3" fmla="*/ 44 h 347"/>
                <a:gd name="T4" fmla="*/ 26 w 400"/>
                <a:gd name="T5" fmla="*/ 87 h 347"/>
                <a:gd name="T6" fmla="*/ 76 w 400"/>
                <a:gd name="T7" fmla="*/ 87 h 347"/>
                <a:gd name="T8" fmla="*/ 100 w 400"/>
                <a:gd name="T9" fmla="*/ 44 h 347"/>
                <a:gd name="T10" fmla="*/ 76 w 400"/>
                <a:gd name="T11" fmla="*/ 0 h 347"/>
                <a:gd name="T12" fmla="*/ 26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1" y="0"/>
                  </a:moveTo>
                  <a:lnTo>
                    <a:pt x="0" y="173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31" name="Freeform 146"/>
            <p:cNvSpPr>
              <a:spLocks/>
            </p:cNvSpPr>
            <p:nvPr/>
          </p:nvSpPr>
          <p:spPr bwMode="auto">
            <a:xfrm>
              <a:off x="2133" y="1671"/>
              <a:ext cx="200" cy="174"/>
            </a:xfrm>
            <a:custGeom>
              <a:avLst/>
              <a:gdLst>
                <a:gd name="T0" fmla="*/ 26 w 400"/>
                <a:gd name="T1" fmla="*/ 0 h 347"/>
                <a:gd name="T2" fmla="*/ 0 w 400"/>
                <a:gd name="T3" fmla="*/ 44 h 347"/>
                <a:gd name="T4" fmla="*/ 26 w 400"/>
                <a:gd name="T5" fmla="*/ 87 h 347"/>
                <a:gd name="T6" fmla="*/ 76 w 400"/>
                <a:gd name="T7" fmla="*/ 87 h 347"/>
                <a:gd name="T8" fmla="*/ 100 w 400"/>
                <a:gd name="T9" fmla="*/ 44 h 347"/>
                <a:gd name="T10" fmla="*/ 76 w 400"/>
                <a:gd name="T11" fmla="*/ 0 h 347"/>
                <a:gd name="T12" fmla="*/ 26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1" y="0"/>
                  </a:moveTo>
                  <a:lnTo>
                    <a:pt x="0" y="174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0" y="174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32" name="Freeform 147"/>
            <p:cNvSpPr>
              <a:spLocks/>
            </p:cNvSpPr>
            <p:nvPr/>
          </p:nvSpPr>
          <p:spPr bwMode="auto">
            <a:xfrm>
              <a:off x="2276" y="1585"/>
              <a:ext cx="200" cy="174"/>
            </a:xfrm>
            <a:custGeom>
              <a:avLst/>
              <a:gdLst>
                <a:gd name="T0" fmla="*/ 26 w 400"/>
                <a:gd name="T1" fmla="*/ 0 h 347"/>
                <a:gd name="T2" fmla="*/ 0 w 400"/>
                <a:gd name="T3" fmla="*/ 44 h 347"/>
                <a:gd name="T4" fmla="*/ 26 w 400"/>
                <a:gd name="T5" fmla="*/ 87 h 347"/>
                <a:gd name="T6" fmla="*/ 76 w 400"/>
                <a:gd name="T7" fmla="*/ 87 h 347"/>
                <a:gd name="T8" fmla="*/ 100 w 400"/>
                <a:gd name="T9" fmla="*/ 44 h 347"/>
                <a:gd name="T10" fmla="*/ 76 w 400"/>
                <a:gd name="T11" fmla="*/ 0 h 347"/>
                <a:gd name="T12" fmla="*/ 26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1" y="0"/>
                  </a:moveTo>
                  <a:lnTo>
                    <a:pt x="0" y="173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33" name="Freeform 148"/>
            <p:cNvSpPr>
              <a:spLocks/>
            </p:cNvSpPr>
            <p:nvPr/>
          </p:nvSpPr>
          <p:spPr bwMode="auto">
            <a:xfrm>
              <a:off x="1991" y="1759"/>
              <a:ext cx="200" cy="172"/>
            </a:xfrm>
            <a:custGeom>
              <a:avLst/>
              <a:gdLst>
                <a:gd name="T0" fmla="*/ 26 w 400"/>
                <a:gd name="T1" fmla="*/ 0 h 346"/>
                <a:gd name="T2" fmla="*/ 0 w 400"/>
                <a:gd name="T3" fmla="*/ 43 h 346"/>
                <a:gd name="T4" fmla="*/ 26 w 400"/>
                <a:gd name="T5" fmla="*/ 86 h 346"/>
                <a:gd name="T6" fmla="*/ 76 w 400"/>
                <a:gd name="T7" fmla="*/ 86 h 346"/>
                <a:gd name="T8" fmla="*/ 100 w 400"/>
                <a:gd name="T9" fmla="*/ 43 h 346"/>
                <a:gd name="T10" fmla="*/ 76 w 400"/>
                <a:gd name="T11" fmla="*/ 0 h 346"/>
                <a:gd name="T12" fmla="*/ 26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101" y="0"/>
                  </a:moveTo>
                  <a:lnTo>
                    <a:pt x="0" y="173"/>
                  </a:lnTo>
                  <a:lnTo>
                    <a:pt x="101" y="346"/>
                  </a:lnTo>
                  <a:lnTo>
                    <a:pt x="301" y="346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34" name="Freeform 149"/>
            <p:cNvSpPr>
              <a:spLocks/>
            </p:cNvSpPr>
            <p:nvPr/>
          </p:nvSpPr>
          <p:spPr bwMode="auto">
            <a:xfrm>
              <a:off x="2133" y="1845"/>
              <a:ext cx="200" cy="174"/>
            </a:xfrm>
            <a:custGeom>
              <a:avLst/>
              <a:gdLst>
                <a:gd name="T0" fmla="*/ 26 w 400"/>
                <a:gd name="T1" fmla="*/ 0 h 347"/>
                <a:gd name="T2" fmla="*/ 0 w 400"/>
                <a:gd name="T3" fmla="*/ 44 h 347"/>
                <a:gd name="T4" fmla="*/ 26 w 400"/>
                <a:gd name="T5" fmla="*/ 87 h 347"/>
                <a:gd name="T6" fmla="*/ 76 w 400"/>
                <a:gd name="T7" fmla="*/ 87 h 347"/>
                <a:gd name="T8" fmla="*/ 100 w 400"/>
                <a:gd name="T9" fmla="*/ 44 h 347"/>
                <a:gd name="T10" fmla="*/ 76 w 400"/>
                <a:gd name="T11" fmla="*/ 0 h 347"/>
                <a:gd name="T12" fmla="*/ 26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1" y="0"/>
                  </a:moveTo>
                  <a:lnTo>
                    <a:pt x="0" y="173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35" name="Freeform 150"/>
            <p:cNvSpPr>
              <a:spLocks/>
            </p:cNvSpPr>
            <p:nvPr/>
          </p:nvSpPr>
          <p:spPr bwMode="auto">
            <a:xfrm>
              <a:off x="1563" y="1845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99" y="0"/>
                  </a:moveTo>
                  <a:lnTo>
                    <a:pt x="0" y="173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36" name="Freeform 151"/>
            <p:cNvSpPr>
              <a:spLocks noEditPoints="1"/>
            </p:cNvSpPr>
            <p:nvPr/>
          </p:nvSpPr>
          <p:spPr bwMode="auto">
            <a:xfrm>
              <a:off x="1389" y="1730"/>
              <a:ext cx="288" cy="176"/>
            </a:xfrm>
            <a:custGeom>
              <a:avLst/>
              <a:gdLst>
                <a:gd name="T0" fmla="*/ 1 w 576"/>
                <a:gd name="T1" fmla="*/ 85 h 352"/>
                <a:gd name="T2" fmla="*/ 130 w 576"/>
                <a:gd name="T3" fmla="*/ 8 h 352"/>
                <a:gd name="T4" fmla="*/ 130 w 576"/>
                <a:gd name="T5" fmla="*/ 8 h 352"/>
                <a:gd name="T6" fmla="*/ 131 w 576"/>
                <a:gd name="T7" fmla="*/ 8 h 352"/>
                <a:gd name="T8" fmla="*/ 131 w 576"/>
                <a:gd name="T9" fmla="*/ 8 h 352"/>
                <a:gd name="T10" fmla="*/ 132 w 576"/>
                <a:gd name="T11" fmla="*/ 8 h 352"/>
                <a:gd name="T12" fmla="*/ 132 w 576"/>
                <a:gd name="T13" fmla="*/ 9 h 352"/>
                <a:gd name="T14" fmla="*/ 132 w 576"/>
                <a:gd name="T15" fmla="*/ 10 h 352"/>
                <a:gd name="T16" fmla="*/ 132 w 576"/>
                <a:gd name="T17" fmla="*/ 10 h 352"/>
                <a:gd name="T18" fmla="*/ 131 w 576"/>
                <a:gd name="T19" fmla="*/ 10 h 352"/>
                <a:gd name="T20" fmla="*/ 3 w 576"/>
                <a:gd name="T21" fmla="*/ 88 h 352"/>
                <a:gd name="T22" fmla="*/ 2 w 576"/>
                <a:gd name="T23" fmla="*/ 88 h 352"/>
                <a:gd name="T24" fmla="*/ 2 w 576"/>
                <a:gd name="T25" fmla="*/ 88 h 352"/>
                <a:gd name="T26" fmla="*/ 1 w 576"/>
                <a:gd name="T27" fmla="*/ 88 h 352"/>
                <a:gd name="T28" fmla="*/ 1 w 576"/>
                <a:gd name="T29" fmla="*/ 88 h 352"/>
                <a:gd name="T30" fmla="*/ 0 w 576"/>
                <a:gd name="T31" fmla="*/ 87 h 352"/>
                <a:gd name="T32" fmla="*/ 0 w 576"/>
                <a:gd name="T33" fmla="*/ 86 h 352"/>
                <a:gd name="T34" fmla="*/ 1 w 576"/>
                <a:gd name="T35" fmla="*/ 86 h 352"/>
                <a:gd name="T36" fmla="*/ 1 w 576"/>
                <a:gd name="T37" fmla="*/ 85 h 352"/>
                <a:gd name="T38" fmla="*/ 1 w 576"/>
                <a:gd name="T39" fmla="*/ 85 h 352"/>
                <a:gd name="T40" fmla="*/ 122 w 576"/>
                <a:gd name="T41" fmla="*/ 2 h 352"/>
                <a:gd name="T42" fmla="*/ 144 w 576"/>
                <a:gd name="T43" fmla="*/ 0 h 352"/>
                <a:gd name="T44" fmla="*/ 133 w 576"/>
                <a:gd name="T45" fmla="*/ 20 h 352"/>
                <a:gd name="T46" fmla="*/ 122 w 576"/>
                <a:gd name="T47" fmla="*/ 2 h 3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76" h="352">
                  <a:moveTo>
                    <a:pt x="3" y="339"/>
                  </a:moveTo>
                  <a:lnTo>
                    <a:pt x="517" y="29"/>
                  </a:lnTo>
                  <a:lnTo>
                    <a:pt x="518" y="29"/>
                  </a:lnTo>
                  <a:lnTo>
                    <a:pt x="522" y="29"/>
                  </a:lnTo>
                  <a:lnTo>
                    <a:pt x="523" y="30"/>
                  </a:lnTo>
                  <a:lnTo>
                    <a:pt x="525" y="32"/>
                  </a:lnTo>
                  <a:lnTo>
                    <a:pt x="526" y="33"/>
                  </a:lnTo>
                  <a:lnTo>
                    <a:pt x="526" y="37"/>
                  </a:lnTo>
                  <a:lnTo>
                    <a:pt x="525" y="38"/>
                  </a:lnTo>
                  <a:lnTo>
                    <a:pt x="523" y="40"/>
                  </a:lnTo>
                  <a:lnTo>
                    <a:pt x="10" y="352"/>
                  </a:lnTo>
                  <a:lnTo>
                    <a:pt x="8" y="352"/>
                  </a:lnTo>
                  <a:lnTo>
                    <a:pt x="5" y="352"/>
                  </a:lnTo>
                  <a:lnTo>
                    <a:pt x="3" y="350"/>
                  </a:lnTo>
                  <a:lnTo>
                    <a:pt x="2" y="349"/>
                  </a:lnTo>
                  <a:lnTo>
                    <a:pt x="0" y="347"/>
                  </a:lnTo>
                  <a:lnTo>
                    <a:pt x="0" y="344"/>
                  </a:lnTo>
                  <a:lnTo>
                    <a:pt x="2" y="341"/>
                  </a:lnTo>
                  <a:lnTo>
                    <a:pt x="3" y="339"/>
                  </a:lnTo>
                  <a:close/>
                  <a:moveTo>
                    <a:pt x="488" y="8"/>
                  </a:moveTo>
                  <a:lnTo>
                    <a:pt x="576" y="0"/>
                  </a:lnTo>
                  <a:lnTo>
                    <a:pt x="530" y="77"/>
                  </a:lnTo>
                  <a:lnTo>
                    <a:pt x="488" y="8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37" name="Line 152"/>
            <p:cNvSpPr>
              <a:spLocks noChangeShapeType="1"/>
            </p:cNvSpPr>
            <p:nvPr/>
          </p:nvSpPr>
          <p:spPr bwMode="auto">
            <a:xfrm>
              <a:off x="1392" y="1903"/>
              <a:ext cx="1" cy="40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38" name="Rectangle 153"/>
            <p:cNvSpPr>
              <a:spLocks noChangeArrowheads="1"/>
            </p:cNvSpPr>
            <p:nvPr/>
          </p:nvSpPr>
          <p:spPr bwMode="auto">
            <a:xfrm>
              <a:off x="1157" y="2340"/>
              <a:ext cx="8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EMAP Hexagon </a:t>
              </a: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39" name="Rectangle 154"/>
            <p:cNvSpPr>
              <a:spLocks noChangeArrowheads="1"/>
            </p:cNvSpPr>
            <p:nvPr/>
          </p:nvSpPr>
          <p:spPr bwMode="auto">
            <a:xfrm>
              <a:off x="1157" y="248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40" name="Rectangle 155"/>
            <p:cNvSpPr>
              <a:spLocks noChangeArrowheads="1"/>
            </p:cNvSpPr>
            <p:nvPr/>
          </p:nvSpPr>
          <p:spPr bwMode="auto">
            <a:xfrm>
              <a:off x="1157" y="262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41" name="Rectangle 156"/>
            <p:cNvSpPr>
              <a:spLocks noChangeArrowheads="1"/>
            </p:cNvSpPr>
            <p:nvPr/>
          </p:nvSpPr>
          <p:spPr bwMode="auto">
            <a:xfrm>
              <a:off x="1590" y="263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42" name="Rectangle 157"/>
            <p:cNvSpPr>
              <a:spLocks noChangeArrowheads="1"/>
            </p:cNvSpPr>
            <p:nvPr/>
          </p:nvSpPr>
          <p:spPr bwMode="auto">
            <a:xfrm>
              <a:off x="1635" y="262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543" name="Freeform 158"/>
            <p:cNvSpPr>
              <a:spLocks/>
            </p:cNvSpPr>
            <p:nvPr/>
          </p:nvSpPr>
          <p:spPr bwMode="auto">
            <a:xfrm>
              <a:off x="1563" y="1499"/>
              <a:ext cx="200" cy="172"/>
            </a:xfrm>
            <a:custGeom>
              <a:avLst/>
              <a:gdLst>
                <a:gd name="T0" fmla="*/ 25 w 400"/>
                <a:gd name="T1" fmla="*/ 0 h 344"/>
                <a:gd name="T2" fmla="*/ 0 w 400"/>
                <a:gd name="T3" fmla="*/ 44 h 344"/>
                <a:gd name="T4" fmla="*/ 25 w 400"/>
                <a:gd name="T5" fmla="*/ 86 h 344"/>
                <a:gd name="T6" fmla="*/ 75 w 400"/>
                <a:gd name="T7" fmla="*/ 86 h 344"/>
                <a:gd name="T8" fmla="*/ 100 w 400"/>
                <a:gd name="T9" fmla="*/ 44 h 344"/>
                <a:gd name="T10" fmla="*/ 75 w 400"/>
                <a:gd name="T11" fmla="*/ 0 h 344"/>
                <a:gd name="T12" fmla="*/ 25 w 400"/>
                <a:gd name="T13" fmla="*/ 0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4">
                  <a:moveTo>
                    <a:pt x="99" y="0"/>
                  </a:moveTo>
                  <a:lnTo>
                    <a:pt x="0" y="173"/>
                  </a:lnTo>
                  <a:lnTo>
                    <a:pt x="99" y="344"/>
                  </a:lnTo>
                  <a:lnTo>
                    <a:pt x="299" y="344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44" name="Freeform 159"/>
            <p:cNvSpPr>
              <a:spLocks/>
            </p:cNvSpPr>
            <p:nvPr/>
          </p:nvSpPr>
          <p:spPr bwMode="auto">
            <a:xfrm>
              <a:off x="1991" y="1931"/>
              <a:ext cx="200" cy="174"/>
            </a:xfrm>
            <a:custGeom>
              <a:avLst/>
              <a:gdLst>
                <a:gd name="T0" fmla="*/ 26 w 400"/>
                <a:gd name="T1" fmla="*/ 0 h 347"/>
                <a:gd name="T2" fmla="*/ 0 w 400"/>
                <a:gd name="T3" fmla="*/ 44 h 347"/>
                <a:gd name="T4" fmla="*/ 26 w 400"/>
                <a:gd name="T5" fmla="*/ 87 h 347"/>
                <a:gd name="T6" fmla="*/ 76 w 400"/>
                <a:gd name="T7" fmla="*/ 87 h 347"/>
                <a:gd name="T8" fmla="*/ 100 w 400"/>
                <a:gd name="T9" fmla="*/ 44 h 347"/>
                <a:gd name="T10" fmla="*/ 76 w 400"/>
                <a:gd name="T11" fmla="*/ 0 h 347"/>
                <a:gd name="T12" fmla="*/ 26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1" y="0"/>
                  </a:moveTo>
                  <a:lnTo>
                    <a:pt x="0" y="174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0" y="174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45" name="Freeform 160"/>
            <p:cNvSpPr>
              <a:spLocks/>
            </p:cNvSpPr>
            <p:nvPr/>
          </p:nvSpPr>
          <p:spPr bwMode="auto">
            <a:xfrm>
              <a:off x="2276" y="1931"/>
              <a:ext cx="200" cy="174"/>
            </a:xfrm>
            <a:custGeom>
              <a:avLst/>
              <a:gdLst>
                <a:gd name="T0" fmla="*/ 26 w 400"/>
                <a:gd name="T1" fmla="*/ 0 h 347"/>
                <a:gd name="T2" fmla="*/ 0 w 400"/>
                <a:gd name="T3" fmla="*/ 44 h 347"/>
                <a:gd name="T4" fmla="*/ 26 w 400"/>
                <a:gd name="T5" fmla="*/ 87 h 347"/>
                <a:gd name="T6" fmla="*/ 76 w 400"/>
                <a:gd name="T7" fmla="*/ 87 h 347"/>
                <a:gd name="T8" fmla="*/ 100 w 400"/>
                <a:gd name="T9" fmla="*/ 44 h 347"/>
                <a:gd name="T10" fmla="*/ 76 w 400"/>
                <a:gd name="T11" fmla="*/ 0 h 347"/>
                <a:gd name="T12" fmla="*/ 26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1" y="0"/>
                  </a:moveTo>
                  <a:lnTo>
                    <a:pt x="0" y="174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0" y="174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46" name="Freeform 161"/>
            <p:cNvSpPr>
              <a:spLocks/>
            </p:cNvSpPr>
            <p:nvPr/>
          </p:nvSpPr>
          <p:spPr bwMode="auto">
            <a:xfrm>
              <a:off x="1706" y="1931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99" y="0"/>
                  </a:moveTo>
                  <a:lnTo>
                    <a:pt x="0" y="174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400" y="174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47" name="Freeform 162"/>
            <p:cNvSpPr>
              <a:spLocks/>
            </p:cNvSpPr>
            <p:nvPr/>
          </p:nvSpPr>
          <p:spPr bwMode="auto">
            <a:xfrm>
              <a:off x="1848" y="1499"/>
              <a:ext cx="200" cy="172"/>
            </a:xfrm>
            <a:custGeom>
              <a:avLst/>
              <a:gdLst>
                <a:gd name="T0" fmla="*/ 25 w 401"/>
                <a:gd name="T1" fmla="*/ 0 h 344"/>
                <a:gd name="T2" fmla="*/ 0 w 401"/>
                <a:gd name="T3" fmla="*/ 44 h 344"/>
                <a:gd name="T4" fmla="*/ 25 w 401"/>
                <a:gd name="T5" fmla="*/ 86 h 344"/>
                <a:gd name="T6" fmla="*/ 75 w 401"/>
                <a:gd name="T7" fmla="*/ 86 h 344"/>
                <a:gd name="T8" fmla="*/ 100 w 401"/>
                <a:gd name="T9" fmla="*/ 44 h 344"/>
                <a:gd name="T10" fmla="*/ 75 w 401"/>
                <a:gd name="T11" fmla="*/ 0 h 344"/>
                <a:gd name="T12" fmla="*/ 25 w 401"/>
                <a:gd name="T13" fmla="*/ 0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4">
                  <a:moveTo>
                    <a:pt x="100" y="0"/>
                  </a:moveTo>
                  <a:lnTo>
                    <a:pt x="0" y="173"/>
                  </a:lnTo>
                  <a:lnTo>
                    <a:pt x="100" y="344"/>
                  </a:lnTo>
                  <a:lnTo>
                    <a:pt x="300" y="344"/>
                  </a:lnTo>
                  <a:lnTo>
                    <a:pt x="401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48" name="Freeform 163"/>
            <p:cNvSpPr>
              <a:spLocks/>
            </p:cNvSpPr>
            <p:nvPr/>
          </p:nvSpPr>
          <p:spPr bwMode="auto">
            <a:xfrm>
              <a:off x="2133" y="1499"/>
              <a:ext cx="200" cy="172"/>
            </a:xfrm>
            <a:custGeom>
              <a:avLst/>
              <a:gdLst>
                <a:gd name="T0" fmla="*/ 26 w 400"/>
                <a:gd name="T1" fmla="*/ 0 h 344"/>
                <a:gd name="T2" fmla="*/ 0 w 400"/>
                <a:gd name="T3" fmla="*/ 44 h 344"/>
                <a:gd name="T4" fmla="*/ 26 w 400"/>
                <a:gd name="T5" fmla="*/ 86 h 344"/>
                <a:gd name="T6" fmla="*/ 76 w 400"/>
                <a:gd name="T7" fmla="*/ 86 h 344"/>
                <a:gd name="T8" fmla="*/ 100 w 400"/>
                <a:gd name="T9" fmla="*/ 44 h 344"/>
                <a:gd name="T10" fmla="*/ 76 w 400"/>
                <a:gd name="T11" fmla="*/ 0 h 344"/>
                <a:gd name="T12" fmla="*/ 26 w 400"/>
                <a:gd name="T13" fmla="*/ 0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4">
                  <a:moveTo>
                    <a:pt x="101" y="0"/>
                  </a:moveTo>
                  <a:lnTo>
                    <a:pt x="0" y="173"/>
                  </a:lnTo>
                  <a:lnTo>
                    <a:pt x="101" y="344"/>
                  </a:lnTo>
                  <a:lnTo>
                    <a:pt x="301" y="344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49" name="Freeform 164"/>
            <p:cNvSpPr>
              <a:spLocks/>
            </p:cNvSpPr>
            <p:nvPr/>
          </p:nvSpPr>
          <p:spPr bwMode="auto">
            <a:xfrm>
              <a:off x="1991" y="1412"/>
              <a:ext cx="200" cy="173"/>
            </a:xfrm>
            <a:custGeom>
              <a:avLst/>
              <a:gdLst>
                <a:gd name="T0" fmla="*/ 26 w 400"/>
                <a:gd name="T1" fmla="*/ 0 h 346"/>
                <a:gd name="T2" fmla="*/ 0 w 400"/>
                <a:gd name="T3" fmla="*/ 44 h 346"/>
                <a:gd name="T4" fmla="*/ 26 w 400"/>
                <a:gd name="T5" fmla="*/ 87 h 346"/>
                <a:gd name="T6" fmla="*/ 76 w 400"/>
                <a:gd name="T7" fmla="*/ 87 h 346"/>
                <a:gd name="T8" fmla="*/ 100 w 400"/>
                <a:gd name="T9" fmla="*/ 44 h 346"/>
                <a:gd name="T10" fmla="*/ 76 w 400"/>
                <a:gd name="T11" fmla="*/ 0 h 346"/>
                <a:gd name="T12" fmla="*/ 26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101" y="0"/>
                  </a:moveTo>
                  <a:lnTo>
                    <a:pt x="0" y="173"/>
                  </a:lnTo>
                  <a:lnTo>
                    <a:pt x="101" y="346"/>
                  </a:lnTo>
                  <a:lnTo>
                    <a:pt x="301" y="346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50" name="Freeform 165"/>
            <p:cNvSpPr>
              <a:spLocks/>
            </p:cNvSpPr>
            <p:nvPr/>
          </p:nvSpPr>
          <p:spPr bwMode="auto">
            <a:xfrm>
              <a:off x="1706" y="1412"/>
              <a:ext cx="200" cy="173"/>
            </a:xfrm>
            <a:custGeom>
              <a:avLst/>
              <a:gdLst>
                <a:gd name="T0" fmla="*/ 25 w 400"/>
                <a:gd name="T1" fmla="*/ 0 h 346"/>
                <a:gd name="T2" fmla="*/ 0 w 400"/>
                <a:gd name="T3" fmla="*/ 44 h 346"/>
                <a:gd name="T4" fmla="*/ 25 w 400"/>
                <a:gd name="T5" fmla="*/ 87 h 346"/>
                <a:gd name="T6" fmla="*/ 75 w 400"/>
                <a:gd name="T7" fmla="*/ 87 h 346"/>
                <a:gd name="T8" fmla="*/ 100 w 400"/>
                <a:gd name="T9" fmla="*/ 44 h 346"/>
                <a:gd name="T10" fmla="*/ 75 w 400"/>
                <a:gd name="T11" fmla="*/ 0 h 346"/>
                <a:gd name="T12" fmla="*/ 25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99" y="0"/>
                  </a:moveTo>
                  <a:lnTo>
                    <a:pt x="0" y="173"/>
                  </a:lnTo>
                  <a:lnTo>
                    <a:pt x="99" y="346"/>
                  </a:lnTo>
                  <a:lnTo>
                    <a:pt x="299" y="346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51" name="Freeform 166"/>
            <p:cNvSpPr>
              <a:spLocks/>
            </p:cNvSpPr>
            <p:nvPr/>
          </p:nvSpPr>
          <p:spPr bwMode="auto">
            <a:xfrm>
              <a:off x="2276" y="1412"/>
              <a:ext cx="200" cy="173"/>
            </a:xfrm>
            <a:custGeom>
              <a:avLst/>
              <a:gdLst>
                <a:gd name="T0" fmla="*/ 26 w 400"/>
                <a:gd name="T1" fmla="*/ 0 h 346"/>
                <a:gd name="T2" fmla="*/ 0 w 400"/>
                <a:gd name="T3" fmla="*/ 44 h 346"/>
                <a:gd name="T4" fmla="*/ 26 w 400"/>
                <a:gd name="T5" fmla="*/ 87 h 346"/>
                <a:gd name="T6" fmla="*/ 76 w 400"/>
                <a:gd name="T7" fmla="*/ 87 h 346"/>
                <a:gd name="T8" fmla="*/ 100 w 400"/>
                <a:gd name="T9" fmla="*/ 44 h 346"/>
                <a:gd name="T10" fmla="*/ 76 w 400"/>
                <a:gd name="T11" fmla="*/ 0 h 346"/>
                <a:gd name="T12" fmla="*/ 26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101" y="0"/>
                  </a:moveTo>
                  <a:lnTo>
                    <a:pt x="0" y="173"/>
                  </a:lnTo>
                  <a:lnTo>
                    <a:pt x="101" y="346"/>
                  </a:lnTo>
                  <a:lnTo>
                    <a:pt x="301" y="346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52" name="Freeform 167"/>
            <p:cNvSpPr>
              <a:spLocks/>
            </p:cNvSpPr>
            <p:nvPr/>
          </p:nvSpPr>
          <p:spPr bwMode="auto">
            <a:xfrm>
              <a:off x="1848" y="1326"/>
              <a:ext cx="200" cy="173"/>
            </a:xfrm>
            <a:custGeom>
              <a:avLst/>
              <a:gdLst>
                <a:gd name="T0" fmla="*/ 25 w 401"/>
                <a:gd name="T1" fmla="*/ 0 h 347"/>
                <a:gd name="T2" fmla="*/ 0 w 401"/>
                <a:gd name="T3" fmla="*/ 43 h 347"/>
                <a:gd name="T4" fmla="*/ 25 w 401"/>
                <a:gd name="T5" fmla="*/ 86 h 347"/>
                <a:gd name="T6" fmla="*/ 75 w 401"/>
                <a:gd name="T7" fmla="*/ 86 h 347"/>
                <a:gd name="T8" fmla="*/ 100 w 401"/>
                <a:gd name="T9" fmla="*/ 43 h 347"/>
                <a:gd name="T10" fmla="*/ 75 w 401"/>
                <a:gd name="T11" fmla="*/ 0 h 347"/>
                <a:gd name="T12" fmla="*/ 25 w 401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7">
                  <a:moveTo>
                    <a:pt x="100" y="0"/>
                  </a:moveTo>
                  <a:lnTo>
                    <a:pt x="0" y="172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1" y="172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53" name="Freeform 168"/>
            <p:cNvSpPr>
              <a:spLocks/>
            </p:cNvSpPr>
            <p:nvPr/>
          </p:nvSpPr>
          <p:spPr bwMode="auto">
            <a:xfrm>
              <a:off x="2133" y="1326"/>
              <a:ext cx="200" cy="173"/>
            </a:xfrm>
            <a:custGeom>
              <a:avLst/>
              <a:gdLst>
                <a:gd name="T0" fmla="*/ 26 w 400"/>
                <a:gd name="T1" fmla="*/ 0 h 347"/>
                <a:gd name="T2" fmla="*/ 0 w 400"/>
                <a:gd name="T3" fmla="*/ 43 h 347"/>
                <a:gd name="T4" fmla="*/ 26 w 400"/>
                <a:gd name="T5" fmla="*/ 86 h 347"/>
                <a:gd name="T6" fmla="*/ 76 w 400"/>
                <a:gd name="T7" fmla="*/ 86 h 347"/>
                <a:gd name="T8" fmla="*/ 100 w 400"/>
                <a:gd name="T9" fmla="*/ 43 h 347"/>
                <a:gd name="T10" fmla="*/ 76 w 400"/>
                <a:gd name="T11" fmla="*/ 0 h 347"/>
                <a:gd name="T12" fmla="*/ 26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1" y="0"/>
                  </a:moveTo>
                  <a:lnTo>
                    <a:pt x="0" y="172"/>
                  </a:lnTo>
                  <a:lnTo>
                    <a:pt x="101" y="347"/>
                  </a:lnTo>
                  <a:lnTo>
                    <a:pt x="301" y="347"/>
                  </a:lnTo>
                  <a:lnTo>
                    <a:pt x="400" y="172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54" name="Freeform 169"/>
            <p:cNvSpPr>
              <a:spLocks/>
            </p:cNvSpPr>
            <p:nvPr/>
          </p:nvSpPr>
          <p:spPr bwMode="auto">
            <a:xfrm>
              <a:off x="1848" y="1152"/>
              <a:ext cx="200" cy="174"/>
            </a:xfrm>
            <a:custGeom>
              <a:avLst/>
              <a:gdLst>
                <a:gd name="T0" fmla="*/ 25 w 401"/>
                <a:gd name="T1" fmla="*/ 0 h 348"/>
                <a:gd name="T2" fmla="*/ 0 w 401"/>
                <a:gd name="T3" fmla="*/ 44 h 348"/>
                <a:gd name="T4" fmla="*/ 25 w 401"/>
                <a:gd name="T5" fmla="*/ 87 h 348"/>
                <a:gd name="T6" fmla="*/ 75 w 401"/>
                <a:gd name="T7" fmla="*/ 87 h 348"/>
                <a:gd name="T8" fmla="*/ 100 w 401"/>
                <a:gd name="T9" fmla="*/ 44 h 348"/>
                <a:gd name="T10" fmla="*/ 75 w 401"/>
                <a:gd name="T11" fmla="*/ 0 h 348"/>
                <a:gd name="T12" fmla="*/ 25 w 401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8">
                  <a:moveTo>
                    <a:pt x="100" y="0"/>
                  </a:moveTo>
                  <a:lnTo>
                    <a:pt x="0" y="175"/>
                  </a:lnTo>
                  <a:lnTo>
                    <a:pt x="100" y="348"/>
                  </a:lnTo>
                  <a:lnTo>
                    <a:pt x="300" y="348"/>
                  </a:lnTo>
                  <a:lnTo>
                    <a:pt x="401" y="175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55" name="Freeform 170"/>
            <p:cNvSpPr>
              <a:spLocks/>
            </p:cNvSpPr>
            <p:nvPr/>
          </p:nvSpPr>
          <p:spPr bwMode="auto">
            <a:xfrm>
              <a:off x="2276" y="1239"/>
              <a:ext cx="200" cy="173"/>
            </a:xfrm>
            <a:custGeom>
              <a:avLst/>
              <a:gdLst>
                <a:gd name="T0" fmla="*/ 26 w 400"/>
                <a:gd name="T1" fmla="*/ 0 h 345"/>
                <a:gd name="T2" fmla="*/ 0 w 400"/>
                <a:gd name="T3" fmla="*/ 44 h 345"/>
                <a:gd name="T4" fmla="*/ 26 w 400"/>
                <a:gd name="T5" fmla="*/ 87 h 345"/>
                <a:gd name="T6" fmla="*/ 76 w 400"/>
                <a:gd name="T7" fmla="*/ 87 h 345"/>
                <a:gd name="T8" fmla="*/ 100 w 400"/>
                <a:gd name="T9" fmla="*/ 44 h 345"/>
                <a:gd name="T10" fmla="*/ 76 w 400"/>
                <a:gd name="T11" fmla="*/ 0 h 345"/>
                <a:gd name="T12" fmla="*/ 26 w 400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5">
                  <a:moveTo>
                    <a:pt x="101" y="0"/>
                  </a:moveTo>
                  <a:lnTo>
                    <a:pt x="0" y="173"/>
                  </a:lnTo>
                  <a:lnTo>
                    <a:pt x="101" y="345"/>
                  </a:lnTo>
                  <a:lnTo>
                    <a:pt x="301" y="345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56" name="Freeform 171"/>
            <p:cNvSpPr>
              <a:spLocks/>
            </p:cNvSpPr>
            <p:nvPr/>
          </p:nvSpPr>
          <p:spPr bwMode="auto">
            <a:xfrm>
              <a:off x="1991" y="1239"/>
              <a:ext cx="200" cy="173"/>
            </a:xfrm>
            <a:custGeom>
              <a:avLst/>
              <a:gdLst>
                <a:gd name="T0" fmla="*/ 26 w 400"/>
                <a:gd name="T1" fmla="*/ 0 h 345"/>
                <a:gd name="T2" fmla="*/ 0 w 400"/>
                <a:gd name="T3" fmla="*/ 44 h 345"/>
                <a:gd name="T4" fmla="*/ 26 w 400"/>
                <a:gd name="T5" fmla="*/ 87 h 345"/>
                <a:gd name="T6" fmla="*/ 76 w 400"/>
                <a:gd name="T7" fmla="*/ 87 h 345"/>
                <a:gd name="T8" fmla="*/ 100 w 400"/>
                <a:gd name="T9" fmla="*/ 44 h 345"/>
                <a:gd name="T10" fmla="*/ 76 w 400"/>
                <a:gd name="T11" fmla="*/ 0 h 345"/>
                <a:gd name="T12" fmla="*/ 26 w 400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5">
                  <a:moveTo>
                    <a:pt x="101" y="0"/>
                  </a:moveTo>
                  <a:lnTo>
                    <a:pt x="0" y="173"/>
                  </a:lnTo>
                  <a:lnTo>
                    <a:pt x="101" y="345"/>
                  </a:lnTo>
                  <a:lnTo>
                    <a:pt x="301" y="345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57" name="Freeform 172"/>
            <p:cNvSpPr>
              <a:spLocks/>
            </p:cNvSpPr>
            <p:nvPr/>
          </p:nvSpPr>
          <p:spPr bwMode="auto">
            <a:xfrm>
              <a:off x="2133" y="1152"/>
              <a:ext cx="200" cy="174"/>
            </a:xfrm>
            <a:custGeom>
              <a:avLst/>
              <a:gdLst>
                <a:gd name="T0" fmla="*/ 26 w 400"/>
                <a:gd name="T1" fmla="*/ 0 h 348"/>
                <a:gd name="T2" fmla="*/ 0 w 400"/>
                <a:gd name="T3" fmla="*/ 44 h 348"/>
                <a:gd name="T4" fmla="*/ 26 w 400"/>
                <a:gd name="T5" fmla="*/ 87 h 348"/>
                <a:gd name="T6" fmla="*/ 76 w 400"/>
                <a:gd name="T7" fmla="*/ 87 h 348"/>
                <a:gd name="T8" fmla="*/ 100 w 400"/>
                <a:gd name="T9" fmla="*/ 44 h 348"/>
                <a:gd name="T10" fmla="*/ 76 w 400"/>
                <a:gd name="T11" fmla="*/ 0 h 348"/>
                <a:gd name="T12" fmla="*/ 26 w 400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8">
                  <a:moveTo>
                    <a:pt x="101" y="0"/>
                  </a:moveTo>
                  <a:lnTo>
                    <a:pt x="0" y="175"/>
                  </a:lnTo>
                  <a:lnTo>
                    <a:pt x="101" y="348"/>
                  </a:lnTo>
                  <a:lnTo>
                    <a:pt x="301" y="348"/>
                  </a:lnTo>
                  <a:lnTo>
                    <a:pt x="400" y="175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58" name="Freeform 173"/>
            <p:cNvSpPr>
              <a:spLocks/>
            </p:cNvSpPr>
            <p:nvPr/>
          </p:nvSpPr>
          <p:spPr bwMode="auto">
            <a:xfrm>
              <a:off x="2704" y="1671"/>
              <a:ext cx="200" cy="174"/>
            </a:xfrm>
            <a:custGeom>
              <a:avLst/>
              <a:gdLst>
                <a:gd name="T0" fmla="*/ 25 w 398"/>
                <a:gd name="T1" fmla="*/ 0 h 347"/>
                <a:gd name="T2" fmla="*/ 0 w 398"/>
                <a:gd name="T3" fmla="*/ 44 h 347"/>
                <a:gd name="T4" fmla="*/ 25 w 398"/>
                <a:gd name="T5" fmla="*/ 87 h 347"/>
                <a:gd name="T6" fmla="*/ 75 w 398"/>
                <a:gd name="T7" fmla="*/ 87 h 347"/>
                <a:gd name="T8" fmla="*/ 101 w 398"/>
                <a:gd name="T9" fmla="*/ 44 h 347"/>
                <a:gd name="T10" fmla="*/ 75 w 398"/>
                <a:gd name="T11" fmla="*/ 0 h 347"/>
                <a:gd name="T12" fmla="*/ 25 w 398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7">
                  <a:moveTo>
                    <a:pt x="99" y="0"/>
                  </a:moveTo>
                  <a:lnTo>
                    <a:pt x="0" y="174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8" y="174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59" name="Freeform 174"/>
            <p:cNvSpPr>
              <a:spLocks/>
            </p:cNvSpPr>
            <p:nvPr/>
          </p:nvSpPr>
          <p:spPr bwMode="auto">
            <a:xfrm>
              <a:off x="2704" y="1845"/>
              <a:ext cx="200" cy="174"/>
            </a:xfrm>
            <a:custGeom>
              <a:avLst/>
              <a:gdLst>
                <a:gd name="T0" fmla="*/ 25 w 398"/>
                <a:gd name="T1" fmla="*/ 0 h 347"/>
                <a:gd name="T2" fmla="*/ 0 w 398"/>
                <a:gd name="T3" fmla="*/ 44 h 347"/>
                <a:gd name="T4" fmla="*/ 25 w 398"/>
                <a:gd name="T5" fmla="*/ 87 h 347"/>
                <a:gd name="T6" fmla="*/ 75 w 398"/>
                <a:gd name="T7" fmla="*/ 87 h 347"/>
                <a:gd name="T8" fmla="*/ 101 w 398"/>
                <a:gd name="T9" fmla="*/ 44 h 347"/>
                <a:gd name="T10" fmla="*/ 75 w 398"/>
                <a:gd name="T11" fmla="*/ 0 h 347"/>
                <a:gd name="T12" fmla="*/ 25 w 398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7">
                  <a:moveTo>
                    <a:pt x="99" y="0"/>
                  </a:moveTo>
                  <a:lnTo>
                    <a:pt x="0" y="173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60" name="Freeform 175"/>
            <p:cNvSpPr>
              <a:spLocks/>
            </p:cNvSpPr>
            <p:nvPr/>
          </p:nvSpPr>
          <p:spPr bwMode="auto">
            <a:xfrm>
              <a:off x="2847" y="1931"/>
              <a:ext cx="199" cy="174"/>
            </a:xfrm>
            <a:custGeom>
              <a:avLst/>
              <a:gdLst>
                <a:gd name="T0" fmla="*/ 25 w 398"/>
                <a:gd name="T1" fmla="*/ 0 h 347"/>
                <a:gd name="T2" fmla="*/ 0 w 398"/>
                <a:gd name="T3" fmla="*/ 44 h 347"/>
                <a:gd name="T4" fmla="*/ 25 w 398"/>
                <a:gd name="T5" fmla="*/ 87 h 347"/>
                <a:gd name="T6" fmla="*/ 75 w 398"/>
                <a:gd name="T7" fmla="*/ 87 h 347"/>
                <a:gd name="T8" fmla="*/ 100 w 398"/>
                <a:gd name="T9" fmla="*/ 44 h 347"/>
                <a:gd name="T10" fmla="*/ 75 w 398"/>
                <a:gd name="T11" fmla="*/ 0 h 347"/>
                <a:gd name="T12" fmla="*/ 25 w 398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7">
                  <a:moveTo>
                    <a:pt x="99" y="0"/>
                  </a:moveTo>
                  <a:lnTo>
                    <a:pt x="0" y="174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8" y="174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61" name="Freeform 176"/>
            <p:cNvSpPr>
              <a:spLocks/>
            </p:cNvSpPr>
            <p:nvPr/>
          </p:nvSpPr>
          <p:spPr bwMode="auto">
            <a:xfrm>
              <a:off x="2704" y="1499"/>
              <a:ext cx="200" cy="172"/>
            </a:xfrm>
            <a:custGeom>
              <a:avLst/>
              <a:gdLst>
                <a:gd name="T0" fmla="*/ 25 w 398"/>
                <a:gd name="T1" fmla="*/ 0 h 344"/>
                <a:gd name="T2" fmla="*/ 0 w 398"/>
                <a:gd name="T3" fmla="*/ 44 h 344"/>
                <a:gd name="T4" fmla="*/ 25 w 398"/>
                <a:gd name="T5" fmla="*/ 86 h 344"/>
                <a:gd name="T6" fmla="*/ 75 w 398"/>
                <a:gd name="T7" fmla="*/ 86 h 344"/>
                <a:gd name="T8" fmla="*/ 101 w 398"/>
                <a:gd name="T9" fmla="*/ 44 h 344"/>
                <a:gd name="T10" fmla="*/ 75 w 398"/>
                <a:gd name="T11" fmla="*/ 0 h 344"/>
                <a:gd name="T12" fmla="*/ 25 w 398"/>
                <a:gd name="T13" fmla="*/ 0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4">
                  <a:moveTo>
                    <a:pt x="99" y="0"/>
                  </a:moveTo>
                  <a:lnTo>
                    <a:pt x="0" y="173"/>
                  </a:lnTo>
                  <a:lnTo>
                    <a:pt x="99" y="344"/>
                  </a:lnTo>
                  <a:lnTo>
                    <a:pt x="299" y="344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62" name="Freeform 177"/>
            <p:cNvSpPr>
              <a:spLocks/>
            </p:cNvSpPr>
            <p:nvPr/>
          </p:nvSpPr>
          <p:spPr bwMode="auto">
            <a:xfrm>
              <a:off x="2847" y="1931"/>
              <a:ext cx="199" cy="174"/>
            </a:xfrm>
            <a:custGeom>
              <a:avLst/>
              <a:gdLst>
                <a:gd name="T0" fmla="*/ 25 w 398"/>
                <a:gd name="T1" fmla="*/ 0 h 347"/>
                <a:gd name="T2" fmla="*/ 0 w 398"/>
                <a:gd name="T3" fmla="*/ 44 h 347"/>
                <a:gd name="T4" fmla="*/ 25 w 398"/>
                <a:gd name="T5" fmla="*/ 87 h 347"/>
                <a:gd name="T6" fmla="*/ 75 w 398"/>
                <a:gd name="T7" fmla="*/ 87 h 347"/>
                <a:gd name="T8" fmla="*/ 100 w 398"/>
                <a:gd name="T9" fmla="*/ 44 h 347"/>
                <a:gd name="T10" fmla="*/ 75 w 398"/>
                <a:gd name="T11" fmla="*/ 0 h 347"/>
                <a:gd name="T12" fmla="*/ 25 w 398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7">
                  <a:moveTo>
                    <a:pt x="99" y="0"/>
                  </a:moveTo>
                  <a:lnTo>
                    <a:pt x="0" y="174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8" y="174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63" name="Freeform 178"/>
            <p:cNvSpPr>
              <a:spLocks/>
            </p:cNvSpPr>
            <p:nvPr/>
          </p:nvSpPr>
          <p:spPr bwMode="auto">
            <a:xfrm>
              <a:off x="2847" y="1759"/>
              <a:ext cx="199" cy="172"/>
            </a:xfrm>
            <a:custGeom>
              <a:avLst/>
              <a:gdLst>
                <a:gd name="T0" fmla="*/ 25 w 398"/>
                <a:gd name="T1" fmla="*/ 0 h 346"/>
                <a:gd name="T2" fmla="*/ 0 w 398"/>
                <a:gd name="T3" fmla="*/ 43 h 346"/>
                <a:gd name="T4" fmla="*/ 25 w 398"/>
                <a:gd name="T5" fmla="*/ 86 h 346"/>
                <a:gd name="T6" fmla="*/ 75 w 398"/>
                <a:gd name="T7" fmla="*/ 86 h 346"/>
                <a:gd name="T8" fmla="*/ 100 w 398"/>
                <a:gd name="T9" fmla="*/ 43 h 346"/>
                <a:gd name="T10" fmla="*/ 75 w 398"/>
                <a:gd name="T11" fmla="*/ 0 h 346"/>
                <a:gd name="T12" fmla="*/ 25 w 398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6">
                  <a:moveTo>
                    <a:pt x="99" y="0"/>
                  </a:moveTo>
                  <a:lnTo>
                    <a:pt x="0" y="173"/>
                  </a:lnTo>
                  <a:lnTo>
                    <a:pt x="99" y="346"/>
                  </a:lnTo>
                  <a:lnTo>
                    <a:pt x="299" y="346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64" name="Freeform 179"/>
            <p:cNvSpPr>
              <a:spLocks/>
            </p:cNvSpPr>
            <p:nvPr/>
          </p:nvSpPr>
          <p:spPr bwMode="auto">
            <a:xfrm>
              <a:off x="2847" y="1586"/>
              <a:ext cx="199" cy="173"/>
            </a:xfrm>
            <a:custGeom>
              <a:avLst/>
              <a:gdLst>
                <a:gd name="T0" fmla="*/ 25 w 398"/>
                <a:gd name="T1" fmla="*/ 0 h 345"/>
                <a:gd name="T2" fmla="*/ 0 w 398"/>
                <a:gd name="T3" fmla="*/ 43 h 345"/>
                <a:gd name="T4" fmla="*/ 25 w 398"/>
                <a:gd name="T5" fmla="*/ 87 h 345"/>
                <a:gd name="T6" fmla="*/ 75 w 398"/>
                <a:gd name="T7" fmla="*/ 87 h 345"/>
                <a:gd name="T8" fmla="*/ 100 w 398"/>
                <a:gd name="T9" fmla="*/ 43 h 345"/>
                <a:gd name="T10" fmla="*/ 75 w 398"/>
                <a:gd name="T11" fmla="*/ 0 h 345"/>
                <a:gd name="T12" fmla="*/ 25 w 398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5">
                  <a:moveTo>
                    <a:pt x="99" y="0"/>
                  </a:moveTo>
                  <a:lnTo>
                    <a:pt x="0" y="172"/>
                  </a:lnTo>
                  <a:lnTo>
                    <a:pt x="99" y="345"/>
                  </a:lnTo>
                  <a:lnTo>
                    <a:pt x="299" y="345"/>
                  </a:lnTo>
                  <a:lnTo>
                    <a:pt x="398" y="172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65" name="Freeform 180"/>
            <p:cNvSpPr>
              <a:spLocks/>
            </p:cNvSpPr>
            <p:nvPr/>
          </p:nvSpPr>
          <p:spPr bwMode="auto">
            <a:xfrm>
              <a:off x="2847" y="1412"/>
              <a:ext cx="199" cy="174"/>
            </a:xfrm>
            <a:custGeom>
              <a:avLst/>
              <a:gdLst>
                <a:gd name="T0" fmla="*/ 25 w 398"/>
                <a:gd name="T1" fmla="*/ 0 h 348"/>
                <a:gd name="T2" fmla="*/ 0 w 398"/>
                <a:gd name="T3" fmla="*/ 44 h 348"/>
                <a:gd name="T4" fmla="*/ 25 w 398"/>
                <a:gd name="T5" fmla="*/ 87 h 348"/>
                <a:gd name="T6" fmla="*/ 75 w 398"/>
                <a:gd name="T7" fmla="*/ 87 h 348"/>
                <a:gd name="T8" fmla="*/ 100 w 398"/>
                <a:gd name="T9" fmla="*/ 44 h 348"/>
                <a:gd name="T10" fmla="*/ 75 w 398"/>
                <a:gd name="T11" fmla="*/ 0 h 348"/>
                <a:gd name="T12" fmla="*/ 25 w 39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8">
                  <a:moveTo>
                    <a:pt x="99" y="0"/>
                  </a:moveTo>
                  <a:lnTo>
                    <a:pt x="0" y="175"/>
                  </a:lnTo>
                  <a:lnTo>
                    <a:pt x="99" y="348"/>
                  </a:lnTo>
                  <a:lnTo>
                    <a:pt x="299" y="348"/>
                  </a:lnTo>
                  <a:lnTo>
                    <a:pt x="398" y="175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66" name="Freeform 181"/>
            <p:cNvSpPr>
              <a:spLocks/>
            </p:cNvSpPr>
            <p:nvPr/>
          </p:nvSpPr>
          <p:spPr bwMode="auto">
            <a:xfrm>
              <a:off x="2704" y="1326"/>
              <a:ext cx="200" cy="173"/>
            </a:xfrm>
            <a:custGeom>
              <a:avLst/>
              <a:gdLst>
                <a:gd name="T0" fmla="*/ 25 w 398"/>
                <a:gd name="T1" fmla="*/ 0 h 347"/>
                <a:gd name="T2" fmla="*/ 0 w 398"/>
                <a:gd name="T3" fmla="*/ 43 h 347"/>
                <a:gd name="T4" fmla="*/ 25 w 398"/>
                <a:gd name="T5" fmla="*/ 86 h 347"/>
                <a:gd name="T6" fmla="*/ 75 w 398"/>
                <a:gd name="T7" fmla="*/ 86 h 347"/>
                <a:gd name="T8" fmla="*/ 101 w 398"/>
                <a:gd name="T9" fmla="*/ 43 h 347"/>
                <a:gd name="T10" fmla="*/ 75 w 398"/>
                <a:gd name="T11" fmla="*/ 0 h 347"/>
                <a:gd name="T12" fmla="*/ 25 w 398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7">
                  <a:moveTo>
                    <a:pt x="99" y="0"/>
                  </a:moveTo>
                  <a:lnTo>
                    <a:pt x="0" y="172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398" y="172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67" name="Freeform 182"/>
            <p:cNvSpPr>
              <a:spLocks/>
            </p:cNvSpPr>
            <p:nvPr/>
          </p:nvSpPr>
          <p:spPr bwMode="auto">
            <a:xfrm>
              <a:off x="2847" y="1239"/>
              <a:ext cx="199" cy="173"/>
            </a:xfrm>
            <a:custGeom>
              <a:avLst/>
              <a:gdLst>
                <a:gd name="T0" fmla="*/ 25 w 398"/>
                <a:gd name="T1" fmla="*/ 0 h 345"/>
                <a:gd name="T2" fmla="*/ 0 w 398"/>
                <a:gd name="T3" fmla="*/ 44 h 345"/>
                <a:gd name="T4" fmla="*/ 25 w 398"/>
                <a:gd name="T5" fmla="*/ 87 h 345"/>
                <a:gd name="T6" fmla="*/ 75 w 398"/>
                <a:gd name="T7" fmla="*/ 87 h 345"/>
                <a:gd name="T8" fmla="*/ 100 w 398"/>
                <a:gd name="T9" fmla="*/ 44 h 345"/>
                <a:gd name="T10" fmla="*/ 75 w 398"/>
                <a:gd name="T11" fmla="*/ 0 h 345"/>
                <a:gd name="T12" fmla="*/ 25 w 398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5">
                  <a:moveTo>
                    <a:pt x="99" y="0"/>
                  </a:moveTo>
                  <a:lnTo>
                    <a:pt x="0" y="173"/>
                  </a:lnTo>
                  <a:lnTo>
                    <a:pt x="99" y="345"/>
                  </a:lnTo>
                  <a:lnTo>
                    <a:pt x="299" y="345"/>
                  </a:lnTo>
                  <a:lnTo>
                    <a:pt x="398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68" name="Freeform 183"/>
            <p:cNvSpPr>
              <a:spLocks/>
            </p:cNvSpPr>
            <p:nvPr/>
          </p:nvSpPr>
          <p:spPr bwMode="auto">
            <a:xfrm>
              <a:off x="2704" y="1152"/>
              <a:ext cx="200" cy="174"/>
            </a:xfrm>
            <a:custGeom>
              <a:avLst/>
              <a:gdLst>
                <a:gd name="T0" fmla="*/ 25 w 398"/>
                <a:gd name="T1" fmla="*/ 0 h 348"/>
                <a:gd name="T2" fmla="*/ 0 w 398"/>
                <a:gd name="T3" fmla="*/ 44 h 348"/>
                <a:gd name="T4" fmla="*/ 25 w 398"/>
                <a:gd name="T5" fmla="*/ 87 h 348"/>
                <a:gd name="T6" fmla="*/ 75 w 398"/>
                <a:gd name="T7" fmla="*/ 87 h 348"/>
                <a:gd name="T8" fmla="*/ 101 w 398"/>
                <a:gd name="T9" fmla="*/ 44 h 348"/>
                <a:gd name="T10" fmla="*/ 75 w 398"/>
                <a:gd name="T11" fmla="*/ 0 h 348"/>
                <a:gd name="T12" fmla="*/ 25 w 39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348">
                  <a:moveTo>
                    <a:pt x="99" y="0"/>
                  </a:moveTo>
                  <a:lnTo>
                    <a:pt x="0" y="175"/>
                  </a:lnTo>
                  <a:lnTo>
                    <a:pt x="99" y="348"/>
                  </a:lnTo>
                  <a:lnTo>
                    <a:pt x="299" y="348"/>
                  </a:lnTo>
                  <a:lnTo>
                    <a:pt x="398" y="175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69" name="Freeform 184"/>
            <p:cNvSpPr>
              <a:spLocks/>
            </p:cNvSpPr>
            <p:nvPr/>
          </p:nvSpPr>
          <p:spPr bwMode="auto">
            <a:xfrm>
              <a:off x="1421" y="1931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99" y="0"/>
                  </a:moveTo>
                  <a:lnTo>
                    <a:pt x="0" y="174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400" y="174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70" name="Freeform 185"/>
            <p:cNvSpPr>
              <a:spLocks/>
            </p:cNvSpPr>
            <p:nvPr/>
          </p:nvSpPr>
          <p:spPr bwMode="auto">
            <a:xfrm>
              <a:off x="1421" y="1759"/>
              <a:ext cx="200" cy="172"/>
            </a:xfrm>
            <a:custGeom>
              <a:avLst/>
              <a:gdLst>
                <a:gd name="T0" fmla="*/ 25 w 400"/>
                <a:gd name="T1" fmla="*/ 0 h 346"/>
                <a:gd name="T2" fmla="*/ 0 w 400"/>
                <a:gd name="T3" fmla="*/ 43 h 346"/>
                <a:gd name="T4" fmla="*/ 25 w 400"/>
                <a:gd name="T5" fmla="*/ 86 h 346"/>
                <a:gd name="T6" fmla="*/ 75 w 400"/>
                <a:gd name="T7" fmla="*/ 86 h 346"/>
                <a:gd name="T8" fmla="*/ 100 w 400"/>
                <a:gd name="T9" fmla="*/ 43 h 346"/>
                <a:gd name="T10" fmla="*/ 75 w 400"/>
                <a:gd name="T11" fmla="*/ 0 h 346"/>
                <a:gd name="T12" fmla="*/ 25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99" y="0"/>
                  </a:moveTo>
                  <a:lnTo>
                    <a:pt x="0" y="173"/>
                  </a:lnTo>
                  <a:lnTo>
                    <a:pt x="99" y="346"/>
                  </a:lnTo>
                  <a:lnTo>
                    <a:pt x="299" y="346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71" name="Freeform 186"/>
            <p:cNvSpPr>
              <a:spLocks/>
            </p:cNvSpPr>
            <p:nvPr/>
          </p:nvSpPr>
          <p:spPr bwMode="auto">
            <a:xfrm>
              <a:off x="1421" y="1585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99" y="0"/>
                  </a:moveTo>
                  <a:lnTo>
                    <a:pt x="0" y="173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72" name="Freeform 187"/>
            <p:cNvSpPr>
              <a:spLocks/>
            </p:cNvSpPr>
            <p:nvPr/>
          </p:nvSpPr>
          <p:spPr bwMode="auto">
            <a:xfrm>
              <a:off x="1421" y="1412"/>
              <a:ext cx="200" cy="173"/>
            </a:xfrm>
            <a:custGeom>
              <a:avLst/>
              <a:gdLst>
                <a:gd name="T0" fmla="*/ 25 w 400"/>
                <a:gd name="T1" fmla="*/ 0 h 346"/>
                <a:gd name="T2" fmla="*/ 0 w 400"/>
                <a:gd name="T3" fmla="*/ 44 h 346"/>
                <a:gd name="T4" fmla="*/ 25 w 400"/>
                <a:gd name="T5" fmla="*/ 87 h 346"/>
                <a:gd name="T6" fmla="*/ 75 w 400"/>
                <a:gd name="T7" fmla="*/ 87 h 346"/>
                <a:gd name="T8" fmla="*/ 100 w 400"/>
                <a:gd name="T9" fmla="*/ 44 h 346"/>
                <a:gd name="T10" fmla="*/ 75 w 400"/>
                <a:gd name="T11" fmla="*/ 0 h 346"/>
                <a:gd name="T12" fmla="*/ 25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99" y="0"/>
                  </a:moveTo>
                  <a:lnTo>
                    <a:pt x="0" y="173"/>
                  </a:lnTo>
                  <a:lnTo>
                    <a:pt x="99" y="346"/>
                  </a:lnTo>
                  <a:lnTo>
                    <a:pt x="299" y="346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73" name="Freeform 188"/>
            <p:cNvSpPr>
              <a:spLocks/>
            </p:cNvSpPr>
            <p:nvPr/>
          </p:nvSpPr>
          <p:spPr bwMode="auto">
            <a:xfrm>
              <a:off x="1563" y="1326"/>
              <a:ext cx="200" cy="173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3 h 347"/>
                <a:gd name="T4" fmla="*/ 25 w 400"/>
                <a:gd name="T5" fmla="*/ 86 h 347"/>
                <a:gd name="T6" fmla="*/ 75 w 400"/>
                <a:gd name="T7" fmla="*/ 86 h 347"/>
                <a:gd name="T8" fmla="*/ 100 w 400"/>
                <a:gd name="T9" fmla="*/ 43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99" y="0"/>
                  </a:moveTo>
                  <a:lnTo>
                    <a:pt x="0" y="172"/>
                  </a:lnTo>
                  <a:lnTo>
                    <a:pt x="99" y="347"/>
                  </a:lnTo>
                  <a:lnTo>
                    <a:pt x="299" y="347"/>
                  </a:lnTo>
                  <a:lnTo>
                    <a:pt x="400" y="172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74" name="Freeform 189"/>
            <p:cNvSpPr>
              <a:spLocks/>
            </p:cNvSpPr>
            <p:nvPr/>
          </p:nvSpPr>
          <p:spPr bwMode="auto">
            <a:xfrm>
              <a:off x="2276" y="1759"/>
              <a:ext cx="200" cy="172"/>
            </a:xfrm>
            <a:custGeom>
              <a:avLst/>
              <a:gdLst>
                <a:gd name="T0" fmla="*/ 26 w 400"/>
                <a:gd name="T1" fmla="*/ 0 h 346"/>
                <a:gd name="T2" fmla="*/ 0 w 400"/>
                <a:gd name="T3" fmla="*/ 43 h 346"/>
                <a:gd name="T4" fmla="*/ 26 w 400"/>
                <a:gd name="T5" fmla="*/ 86 h 346"/>
                <a:gd name="T6" fmla="*/ 76 w 400"/>
                <a:gd name="T7" fmla="*/ 86 h 346"/>
                <a:gd name="T8" fmla="*/ 100 w 400"/>
                <a:gd name="T9" fmla="*/ 43 h 346"/>
                <a:gd name="T10" fmla="*/ 76 w 400"/>
                <a:gd name="T11" fmla="*/ 0 h 346"/>
                <a:gd name="T12" fmla="*/ 26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101" y="0"/>
                  </a:moveTo>
                  <a:lnTo>
                    <a:pt x="0" y="173"/>
                  </a:lnTo>
                  <a:lnTo>
                    <a:pt x="101" y="346"/>
                  </a:lnTo>
                  <a:lnTo>
                    <a:pt x="301" y="346"/>
                  </a:lnTo>
                  <a:lnTo>
                    <a:pt x="400" y="173"/>
                  </a:lnTo>
                  <a:lnTo>
                    <a:pt x="301" y="0"/>
                  </a:lnTo>
                  <a:lnTo>
                    <a:pt x="10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75" name="Freeform 190"/>
            <p:cNvSpPr>
              <a:spLocks/>
            </p:cNvSpPr>
            <p:nvPr/>
          </p:nvSpPr>
          <p:spPr bwMode="auto">
            <a:xfrm>
              <a:off x="1421" y="1239"/>
              <a:ext cx="200" cy="173"/>
            </a:xfrm>
            <a:custGeom>
              <a:avLst/>
              <a:gdLst>
                <a:gd name="T0" fmla="*/ 25 w 400"/>
                <a:gd name="T1" fmla="*/ 0 h 345"/>
                <a:gd name="T2" fmla="*/ 0 w 400"/>
                <a:gd name="T3" fmla="*/ 44 h 345"/>
                <a:gd name="T4" fmla="*/ 25 w 400"/>
                <a:gd name="T5" fmla="*/ 87 h 345"/>
                <a:gd name="T6" fmla="*/ 75 w 400"/>
                <a:gd name="T7" fmla="*/ 87 h 345"/>
                <a:gd name="T8" fmla="*/ 100 w 400"/>
                <a:gd name="T9" fmla="*/ 44 h 345"/>
                <a:gd name="T10" fmla="*/ 75 w 400"/>
                <a:gd name="T11" fmla="*/ 0 h 345"/>
                <a:gd name="T12" fmla="*/ 25 w 400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5">
                  <a:moveTo>
                    <a:pt x="99" y="0"/>
                  </a:moveTo>
                  <a:lnTo>
                    <a:pt x="0" y="173"/>
                  </a:lnTo>
                  <a:lnTo>
                    <a:pt x="99" y="345"/>
                  </a:lnTo>
                  <a:lnTo>
                    <a:pt x="299" y="345"/>
                  </a:lnTo>
                  <a:lnTo>
                    <a:pt x="400" y="173"/>
                  </a:lnTo>
                  <a:lnTo>
                    <a:pt x="299" y="0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76" name="Freeform 191"/>
            <p:cNvSpPr>
              <a:spLocks/>
            </p:cNvSpPr>
            <p:nvPr/>
          </p:nvSpPr>
          <p:spPr bwMode="auto">
            <a:xfrm>
              <a:off x="2419" y="1671"/>
              <a:ext cx="200" cy="174"/>
            </a:xfrm>
            <a:custGeom>
              <a:avLst/>
              <a:gdLst>
                <a:gd name="T0" fmla="*/ 25 w 401"/>
                <a:gd name="T1" fmla="*/ 0 h 347"/>
                <a:gd name="T2" fmla="*/ 0 w 401"/>
                <a:gd name="T3" fmla="*/ 44 h 347"/>
                <a:gd name="T4" fmla="*/ 25 w 401"/>
                <a:gd name="T5" fmla="*/ 87 h 347"/>
                <a:gd name="T6" fmla="*/ 75 w 401"/>
                <a:gd name="T7" fmla="*/ 87 h 347"/>
                <a:gd name="T8" fmla="*/ 100 w 401"/>
                <a:gd name="T9" fmla="*/ 44 h 347"/>
                <a:gd name="T10" fmla="*/ 75 w 401"/>
                <a:gd name="T11" fmla="*/ 0 h 347"/>
                <a:gd name="T12" fmla="*/ 25 w 401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7">
                  <a:moveTo>
                    <a:pt x="100" y="0"/>
                  </a:moveTo>
                  <a:lnTo>
                    <a:pt x="0" y="174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1" y="174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77" name="Freeform 192"/>
            <p:cNvSpPr>
              <a:spLocks/>
            </p:cNvSpPr>
            <p:nvPr/>
          </p:nvSpPr>
          <p:spPr bwMode="auto">
            <a:xfrm>
              <a:off x="2419" y="1845"/>
              <a:ext cx="200" cy="174"/>
            </a:xfrm>
            <a:custGeom>
              <a:avLst/>
              <a:gdLst>
                <a:gd name="T0" fmla="*/ 25 w 401"/>
                <a:gd name="T1" fmla="*/ 0 h 347"/>
                <a:gd name="T2" fmla="*/ 0 w 401"/>
                <a:gd name="T3" fmla="*/ 44 h 347"/>
                <a:gd name="T4" fmla="*/ 25 w 401"/>
                <a:gd name="T5" fmla="*/ 87 h 347"/>
                <a:gd name="T6" fmla="*/ 75 w 401"/>
                <a:gd name="T7" fmla="*/ 87 h 347"/>
                <a:gd name="T8" fmla="*/ 100 w 401"/>
                <a:gd name="T9" fmla="*/ 44 h 347"/>
                <a:gd name="T10" fmla="*/ 75 w 401"/>
                <a:gd name="T11" fmla="*/ 0 h 347"/>
                <a:gd name="T12" fmla="*/ 25 w 401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7">
                  <a:moveTo>
                    <a:pt x="100" y="0"/>
                  </a:moveTo>
                  <a:lnTo>
                    <a:pt x="0" y="173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1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78" name="Freeform 193"/>
            <p:cNvSpPr>
              <a:spLocks/>
            </p:cNvSpPr>
            <p:nvPr/>
          </p:nvSpPr>
          <p:spPr bwMode="auto">
            <a:xfrm>
              <a:off x="2561" y="1931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0" y="0"/>
                  </a:moveTo>
                  <a:lnTo>
                    <a:pt x="0" y="174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0" y="174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79" name="Freeform 194"/>
            <p:cNvSpPr>
              <a:spLocks/>
            </p:cNvSpPr>
            <p:nvPr/>
          </p:nvSpPr>
          <p:spPr bwMode="auto">
            <a:xfrm>
              <a:off x="2419" y="1499"/>
              <a:ext cx="200" cy="172"/>
            </a:xfrm>
            <a:custGeom>
              <a:avLst/>
              <a:gdLst>
                <a:gd name="T0" fmla="*/ 25 w 401"/>
                <a:gd name="T1" fmla="*/ 0 h 344"/>
                <a:gd name="T2" fmla="*/ 0 w 401"/>
                <a:gd name="T3" fmla="*/ 44 h 344"/>
                <a:gd name="T4" fmla="*/ 25 w 401"/>
                <a:gd name="T5" fmla="*/ 86 h 344"/>
                <a:gd name="T6" fmla="*/ 75 w 401"/>
                <a:gd name="T7" fmla="*/ 86 h 344"/>
                <a:gd name="T8" fmla="*/ 100 w 401"/>
                <a:gd name="T9" fmla="*/ 44 h 344"/>
                <a:gd name="T10" fmla="*/ 75 w 401"/>
                <a:gd name="T11" fmla="*/ 0 h 344"/>
                <a:gd name="T12" fmla="*/ 25 w 401"/>
                <a:gd name="T13" fmla="*/ 0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4">
                  <a:moveTo>
                    <a:pt x="100" y="0"/>
                  </a:moveTo>
                  <a:lnTo>
                    <a:pt x="0" y="173"/>
                  </a:lnTo>
                  <a:lnTo>
                    <a:pt x="100" y="344"/>
                  </a:lnTo>
                  <a:lnTo>
                    <a:pt x="300" y="344"/>
                  </a:lnTo>
                  <a:lnTo>
                    <a:pt x="401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80" name="Freeform 195"/>
            <p:cNvSpPr>
              <a:spLocks/>
            </p:cNvSpPr>
            <p:nvPr/>
          </p:nvSpPr>
          <p:spPr bwMode="auto">
            <a:xfrm>
              <a:off x="2561" y="1931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0" y="0"/>
                  </a:moveTo>
                  <a:lnTo>
                    <a:pt x="0" y="174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0" y="174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81" name="Freeform 196"/>
            <p:cNvSpPr>
              <a:spLocks/>
            </p:cNvSpPr>
            <p:nvPr/>
          </p:nvSpPr>
          <p:spPr bwMode="auto">
            <a:xfrm>
              <a:off x="2561" y="1759"/>
              <a:ext cx="200" cy="172"/>
            </a:xfrm>
            <a:custGeom>
              <a:avLst/>
              <a:gdLst>
                <a:gd name="T0" fmla="*/ 25 w 400"/>
                <a:gd name="T1" fmla="*/ 0 h 346"/>
                <a:gd name="T2" fmla="*/ 0 w 400"/>
                <a:gd name="T3" fmla="*/ 43 h 346"/>
                <a:gd name="T4" fmla="*/ 25 w 400"/>
                <a:gd name="T5" fmla="*/ 86 h 346"/>
                <a:gd name="T6" fmla="*/ 75 w 400"/>
                <a:gd name="T7" fmla="*/ 86 h 346"/>
                <a:gd name="T8" fmla="*/ 100 w 400"/>
                <a:gd name="T9" fmla="*/ 43 h 346"/>
                <a:gd name="T10" fmla="*/ 75 w 400"/>
                <a:gd name="T11" fmla="*/ 0 h 346"/>
                <a:gd name="T12" fmla="*/ 25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100" y="0"/>
                  </a:moveTo>
                  <a:lnTo>
                    <a:pt x="0" y="173"/>
                  </a:lnTo>
                  <a:lnTo>
                    <a:pt x="100" y="346"/>
                  </a:lnTo>
                  <a:lnTo>
                    <a:pt x="300" y="346"/>
                  </a:lnTo>
                  <a:lnTo>
                    <a:pt x="400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82" name="Freeform 197"/>
            <p:cNvSpPr>
              <a:spLocks/>
            </p:cNvSpPr>
            <p:nvPr/>
          </p:nvSpPr>
          <p:spPr bwMode="auto">
            <a:xfrm>
              <a:off x="2561" y="1586"/>
              <a:ext cx="200" cy="173"/>
            </a:xfrm>
            <a:custGeom>
              <a:avLst/>
              <a:gdLst>
                <a:gd name="T0" fmla="*/ 25 w 400"/>
                <a:gd name="T1" fmla="*/ 0 h 345"/>
                <a:gd name="T2" fmla="*/ 0 w 400"/>
                <a:gd name="T3" fmla="*/ 43 h 345"/>
                <a:gd name="T4" fmla="*/ 25 w 400"/>
                <a:gd name="T5" fmla="*/ 87 h 345"/>
                <a:gd name="T6" fmla="*/ 75 w 400"/>
                <a:gd name="T7" fmla="*/ 87 h 345"/>
                <a:gd name="T8" fmla="*/ 100 w 400"/>
                <a:gd name="T9" fmla="*/ 43 h 345"/>
                <a:gd name="T10" fmla="*/ 75 w 400"/>
                <a:gd name="T11" fmla="*/ 0 h 345"/>
                <a:gd name="T12" fmla="*/ 25 w 400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5">
                  <a:moveTo>
                    <a:pt x="100" y="0"/>
                  </a:moveTo>
                  <a:lnTo>
                    <a:pt x="0" y="172"/>
                  </a:lnTo>
                  <a:lnTo>
                    <a:pt x="100" y="345"/>
                  </a:lnTo>
                  <a:lnTo>
                    <a:pt x="300" y="345"/>
                  </a:lnTo>
                  <a:lnTo>
                    <a:pt x="400" y="172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83" name="Freeform 198"/>
            <p:cNvSpPr>
              <a:spLocks/>
            </p:cNvSpPr>
            <p:nvPr/>
          </p:nvSpPr>
          <p:spPr bwMode="auto">
            <a:xfrm>
              <a:off x="2561" y="1412"/>
              <a:ext cx="200" cy="174"/>
            </a:xfrm>
            <a:custGeom>
              <a:avLst/>
              <a:gdLst>
                <a:gd name="T0" fmla="*/ 25 w 400"/>
                <a:gd name="T1" fmla="*/ 0 h 348"/>
                <a:gd name="T2" fmla="*/ 0 w 400"/>
                <a:gd name="T3" fmla="*/ 44 h 348"/>
                <a:gd name="T4" fmla="*/ 25 w 400"/>
                <a:gd name="T5" fmla="*/ 87 h 348"/>
                <a:gd name="T6" fmla="*/ 75 w 400"/>
                <a:gd name="T7" fmla="*/ 87 h 348"/>
                <a:gd name="T8" fmla="*/ 100 w 400"/>
                <a:gd name="T9" fmla="*/ 44 h 348"/>
                <a:gd name="T10" fmla="*/ 75 w 400"/>
                <a:gd name="T11" fmla="*/ 0 h 348"/>
                <a:gd name="T12" fmla="*/ 25 w 400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8">
                  <a:moveTo>
                    <a:pt x="100" y="0"/>
                  </a:moveTo>
                  <a:lnTo>
                    <a:pt x="0" y="175"/>
                  </a:lnTo>
                  <a:lnTo>
                    <a:pt x="100" y="348"/>
                  </a:lnTo>
                  <a:lnTo>
                    <a:pt x="300" y="348"/>
                  </a:lnTo>
                  <a:lnTo>
                    <a:pt x="400" y="175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84" name="Freeform 199"/>
            <p:cNvSpPr>
              <a:spLocks/>
            </p:cNvSpPr>
            <p:nvPr/>
          </p:nvSpPr>
          <p:spPr bwMode="auto">
            <a:xfrm>
              <a:off x="2419" y="1326"/>
              <a:ext cx="200" cy="173"/>
            </a:xfrm>
            <a:custGeom>
              <a:avLst/>
              <a:gdLst>
                <a:gd name="T0" fmla="*/ 25 w 401"/>
                <a:gd name="T1" fmla="*/ 0 h 347"/>
                <a:gd name="T2" fmla="*/ 0 w 401"/>
                <a:gd name="T3" fmla="*/ 43 h 347"/>
                <a:gd name="T4" fmla="*/ 25 w 401"/>
                <a:gd name="T5" fmla="*/ 86 h 347"/>
                <a:gd name="T6" fmla="*/ 75 w 401"/>
                <a:gd name="T7" fmla="*/ 86 h 347"/>
                <a:gd name="T8" fmla="*/ 100 w 401"/>
                <a:gd name="T9" fmla="*/ 43 h 347"/>
                <a:gd name="T10" fmla="*/ 75 w 401"/>
                <a:gd name="T11" fmla="*/ 0 h 347"/>
                <a:gd name="T12" fmla="*/ 25 w 401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7">
                  <a:moveTo>
                    <a:pt x="100" y="0"/>
                  </a:moveTo>
                  <a:lnTo>
                    <a:pt x="0" y="172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1" y="172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85" name="Freeform 200"/>
            <p:cNvSpPr>
              <a:spLocks/>
            </p:cNvSpPr>
            <p:nvPr/>
          </p:nvSpPr>
          <p:spPr bwMode="auto">
            <a:xfrm>
              <a:off x="2561" y="1239"/>
              <a:ext cx="200" cy="173"/>
            </a:xfrm>
            <a:custGeom>
              <a:avLst/>
              <a:gdLst>
                <a:gd name="T0" fmla="*/ 25 w 400"/>
                <a:gd name="T1" fmla="*/ 0 h 345"/>
                <a:gd name="T2" fmla="*/ 0 w 400"/>
                <a:gd name="T3" fmla="*/ 44 h 345"/>
                <a:gd name="T4" fmla="*/ 25 w 400"/>
                <a:gd name="T5" fmla="*/ 87 h 345"/>
                <a:gd name="T6" fmla="*/ 75 w 400"/>
                <a:gd name="T7" fmla="*/ 87 h 345"/>
                <a:gd name="T8" fmla="*/ 100 w 400"/>
                <a:gd name="T9" fmla="*/ 44 h 345"/>
                <a:gd name="T10" fmla="*/ 75 w 400"/>
                <a:gd name="T11" fmla="*/ 0 h 345"/>
                <a:gd name="T12" fmla="*/ 25 w 400"/>
                <a:gd name="T13" fmla="*/ 0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5">
                  <a:moveTo>
                    <a:pt x="100" y="0"/>
                  </a:moveTo>
                  <a:lnTo>
                    <a:pt x="0" y="173"/>
                  </a:lnTo>
                  <a:lnTo>
                    <a:pt x="100" y="345"/>
                  </a:lnTo>
                  <a:lnTo>
                    <a:pt x="300" y="345"/>
                  </a:lnTo>
                  <a:lnTo>
                    <a:pt x="400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86" name="Freeform 201"/>
            <p:cNvSpPr>
              <a:spLocks/>
            </p:cNvSpPr>
            <p:nvPr/>
          </p:nvSpPr>
          <p:spPr bwMode="auto">
            <a:xfrm>
              <a:off x="2419" y="1152"/>
              <a:ext cx="200" cy="174"/>
            </a:xfrm>
            <a:custGeom>
              <a:avLst/>
              <a:gdLst>
                <a:gd name="T0" fmla="*/ 25 w 401"/>
                <a:gd name="T1" fmla="*/ 0 h 348"/>
                <a:gd name="T2" fmla="*/ 0 w 401"/>
                <a:gd name="T3" fmla="*/ 44 h 348"/>
                <a:gd name="T4" fmla="*/ 25 w 401"/>
                <a:gd name="T5" fmla="*/ 87 h 348"/>
                <a:gd name="T6" fmla="*/ 75 w 401"/>
                <a:gd name="T7" fmla="*/ 87 h 348"/>
                <a:gd name="T8" fmla="*/ 100 w 401"/>
                <a:gd name="T9" fmla="*/ 44 h 348"/>
                <a:gd name="T10" fmla="*/ 75 w 401"/>
                <a:gd name="T11" fmla="*/ 0 h 348"/>
                <a:gd name="T12" fmla="*/ 25 w 401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1" h="348">
                  <a:moveTo>
                    <a:pt x="100" y="0"/>
                  </a:moveTo>
                  <a:lnTo>
                    <a:pt x="0" y="175"/>
                  </a:lnTo>
                  <a:lnTo>
                    <a:pt x="100" y="348"/>
                  </a:lnTo>
                  <a:lnTo>
                    <a:pt x="300" y="348"/>
                  </a:lnTo>
                  <a:lnTo>
                    <a:pt x="401" y="175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87" name="Freeform 202"/>
            <p:cNvSpPr>
              <a:spLocks/>
            </p:cNvSpPr>
            <p:nvPr/>
          </p:nvSpPr>
          <p:spPr bwMode="auto">
            <a:xfrm>
              <a:off x="1135" y="1585"/>
              <a:ext cx="200" cy="174"/>
            </a:xfrm>
            <a:custGeom>
              <a:avLst/>
              <a:gdLst>
                <a:gd name="T0" fmla="*/ 25 w 400"/>
                <a:gd name="T1" fmla="*/ 0 h 347"/>
                <a:gd name="T2" fmla="*/ 0 w 400"/>
                <a:gd name="T3" fmla="*/ 44 h 347"/>
                <a:gd name="T4" fmla="*/ 25 w 400"/>
                <a:gd name="T5" fmla="*/ 87 h 347"/>
                <a:gd name="T6" fmla="*/ 75 w 400"/>
                <a:gd name="T7" fmla="*/ 87 h 347"/>
                <a:gd name="T8" fmla="*/ 100 w 400"/>
                <a:gd name="T9" fmla="*/ 44 h 347"/>
                <a:gd name="T10" fmla="*/ 75 w 400"/>
                <a:gd name="T11" fmla="*/ 0 h 347"/>
                <a:gd name="T12" fmla="*/ 25 w 400"/>
                <a:gd name="T13" fmla="*/ 0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7">
                  <a:moveTo>
                    <a:pt x="100" y="0"/>
                  </a:moveTo>
                  <a:lnTo>
                    <a:pt x="0" y="173"/>
                  </a:lnTo>
                  <a:lnTo>
                    <a:pt x="100" y="347"/>
                  </a:lnTo>
                  <a:lnTo>
                    <a:pt x="300" y="347"/>
                  </a:lnTo>
                  <a:lnTo>
                    <a:pt x="400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88" name="Freeform 203"/>
            <p:cNvSpPr>
              <a:spLocks/>
            </p:cNvSpPr>
            <p:nvPr/>
          </p:nvSpPr>
          <p:spPr bwMode="auto">
            <a:xfrm>
              <a:off x="1135" y="1759"/>
              <a:ext cx="200" cy="172"/>
            </a:xfrm>
            <a:custGeom>
              <a:avLst/>
              <a:gdLst>
                <a:gd name="T0" fmla="*/ 25 w 400"/>
                <a:gd name="T1" fmla="*/ 0 h 346"/>
                <a:gd name="T2" fmla="*/ 0 w 400"/>
                <a:gd name="T3" fmla="*/ 43 h 346"/>
                <a:gd name="T4" fmla="*/ 25 w 400"/>
                <a:gd name="T5" fmla="*/ 86 h 346"/>
                <a:gd name="T6" fmla="*/ 75 w 400"/>
                <a:gd name="T7" fmla="*/ 86 h 346"/>
                <a:gd name="T8" fmla="*/ 100 w 400"/>
                <a:gd name="T9" fmla="*/ 43 h 346"/>
                <a:gd name="T10" fmla="*/ 75 w 400"/>
                <a:gd name="T11" fmla="*/ 0 h 346"/>
                <a:gd name="T12" fmla="*/ 25 w 400"/>
                <a:gd name="T13" fmla="*/ 0 h 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346">
                  <a:moveTo>
                    <a:pt x="100" y="0"/>
                  </a:moveTo>
                  <a:lnTo>
                    <a:pt x="0" y="173"/>
                  </a:lnTo>
                  <a:lnTo>
                    <a:pt x="100" y="346"/>
                  </a:lnTo>
                  <a:lnTo>
                    <a:pt x="300" y="346"/>
                  </a:lnTo>
                  <a:lnTo>
                    <a:pt x="400" y="173"/>
                  </a:lnTo>
                  <a:lnTo>
                    <a:pt x="300" y="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9220" name="Freeform 204"/>
          <p:cNvSpPr>
            <a:spLocks/>
          </p:cNvSpPr>
          <p:nvPr/>
        </p:nvSpPr>
        <p:spPr bwMode="auto">
          <a:xfrm>
            <a:off x="5516563" y="2397126"/>
            <a:ext cx="317500" cy="276225"/>
          </a:xfrm>
          <a:custGeom>
            <a:avLst/>
            <a:gdLst>
              <a:gd name="T0" fmla="*/ 62690019 w 401"/>
              <a:gd name="T1" fmla="*/ 0 h 347"/>
              <a:gd name="T2" fmla="*/ 0 w 401"/>
              <a:gd name="T3" fmla="*/ 109625503 h 347"/>
              <a:gd name="T4" fmla="*/ 62690019 w 401"/>
              <a:gd name="T5" fmla="*/ 219885448 h 347"/>
              <a:gd name="T6" fmla="*/ 188070056 w 401"/>
              <a:gd name="T7" fmla="*/ 219885448 h 347"/>
              <a:gd name="T8" fmla="*/ 251387157 w 401"/>
              <a:gd name="T9" fmla="*/ 109625503 h 347"/>
              <a:gd name="T10" fmla="*/ 188070056 w 401"/>
              <a:gd name="T11" fmla="*/ 0 h 347"/>
              <a:gd name="T12" fmla="*/ 62690019 w 401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7">
                <a:moveTo>
                  <a:pt x="100" y="0"/>
                </a:moveTo>
                <a:lnTo>
                  <a:pt x="0" y="173"/>
                </a:lnTo>
                <a:lnTo>
                  <a:pt x="100" y="347"/>
                </a:lnTo>
                <a:lnTo>
                  <a:pt x="300" y="347"/>
                </a:lnTo>
                <a:lnTo>
                  <a:pt x="401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21" name="Freeform 205"/>
          <p:cNvSpPr>
            <a:spLocks/>
          </p:cNvSpPr>
          <p:nvPr/>
        </p:nvSpPr>
        <p:spPr bwMode="auto">
          <a:xfrm>
            <a:off x="5741988" y="2533651"/>
            <a:ext cx="317500" cy="276225"/>
          </a:xfrm>
          <a:custGeom>
            <a:avLst/>
            <a:gdLst>
              <a:gd name="T0" fmla="*/ 63003906 w 400"/>
              <a:gd name="T1" fmla="*/ 0 h 347"/>
              <a:gd name="T2" fmla="*/ 0 w 400"/>
              <a:gd name="T3" fmla="*/ 110259945 h 347"/>
              <a:gd name="T4" fmla="*/ 63003906 w 400"/>
              <a:gd name="T5" fmla="*/ 219885448 h 347"/>
              <a:gd name="T6" fmla="*/ 189011719 w 400"/>
              <a:gd name="T7" fmla="*/ 219885448 h 347"/>
              <a:gd name="T8" fmla="*/ 252015625 w 400"/>
              <a:gd name="T9" fmla="*/ 110259945 h 347"/>
              <a:gd name="T10" fmla="*/ 189011719 w 400"/>
              <a:gd name="T11" fmla="*/ 0 h 347"/>
              <a:gd name="T12" fmla="*/ 63003906 w 400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7">
                <a:moveTo>
                  <a:pt x="100" y="0"/>
                </a:moveTo>
                <a:lnTo>
                  <a:pt x="0" y="174"/>
                </a:lnTo>
                <a:lnTo>
                  <a:pt x="100" y="347"/>
                </a:lnTo>
                <a:lnTo>
                  <a:pt x="300" y="347"/>
                </a:lnTo>
                <a:lnTo>
                  <a:pt x="400" y="174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22" name="Freeform 206"/>
          <p:cNvSpPr>
            <a:spLocks/>
          </p:cNvSpPr>
          <p:nvPr/>
        </p:nvSpPr>
        <p:spPr bwMode="auto">
          <a:xfrm>
            <a:off x="5516563" y="1847850"/>
            <a:ext cx="317500" cy="273050"/>
          </a:xfrm>
          <a:custGeom>
            <a:avLst/>
            <a:gdLst>
              <a:gd name="T0" fmla="*/ 62690019 w 401"/>
              <a:gd name="T1" fmla="*/ 0 h 344"/>
              <a:gd name="T2" fmla="*/ 0 w 401"/>
              <a:gd name="T3" fmla="*/ 108996956 h 344"/>
              <a:gd name="T4" fmla="*/ 62690019 w 401"/>
              <a:gd name="T5" fmla="*/ 216733438 h 344"/>
              <a:gd name="T6" fmla="*/ 188070056 w 401"/>
              <a:gd name="T7" fmla="*/ 216733438 h 344"/>
              <a:gd name="T8" fmla="*/ 251387157 w 401"/>
              <a:gd name="T9" fmla="*/ 108996956 h 344"/>
              <a:gd name="T10" fmla="*/ 188070056 w 401"/>
              <a:gd name="T11" fmla="*/ 0 h 344"/>
              <a:gd name="T12" fmla="*/ 62690019 w 401"/>
              <a:gd name="T13" fmla="*/ 0 h 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4">
                <a:moveTo>
                  <a:pt x="100" y="0"/>
                </a:moveTo>
                <a:lnTo>
                  <a:pt x="0" y="173"/>
                </a:lnTo>
                <a:lnTo>
                  <a:pt x="100" y="344"/>
                </a:lnTo>
                <a:lnTo>
                  <a:pt x="300" y="344"/>
                </a:lnTo>
                <a:lnTo>
                  <a:pt x="401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23" name="Freeform 207"/>
          <p:cNvSpPr>
            <a:spLocks/>
          </p:cNvSpPr>
          <p:nvPr/>
        </p:nvSpPr>
        <p:spPr bwMode="auto">
          <a:xfrm>
            <a:off x="5741988" y="2533651"/>
            <a:ext cx="317500" cy="276225"/>
          </a:xfrm>
          <a:custGeom>
            <a:avLst/>
            <a:gdLst>
              <a:gd name="T0" fmla="*/ 63003906 w 400"/>
              <a:gd name="T1" fmla="*/ 0 h 347"/>
              <a:gd name="T2" fmla="*/ 0 w 400"/>
              <a:gd name="T3" fmla="*/ 110259945 h 347"/>
              <a:gd name="T4" fmla="*/ 63003906 w 400"/>
              <a:gd name="T5" fmla="*/ 219885448 h 347"/>
              <a:gd name="T6" fmla="*/ 189011719 w 400"/>
              <a:gd name="T7" fmla="*/ 219885448 h 347"/>
              <a:gd name="T8" fmla="*/ 252015625 w 400"/>
              <a:gd name="T9" fmla="*/ 110259945 h 347"/>
              <a:gd name="T10" fmla="*/ 189011719 w 400"/>
              <a:gd name="T11" fmla="*/ 0 h 347"/>
              <a:gd name="T12" fmla="*/ 63003906 w 400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7">
                <a:moveTo>
                  <a:pt x="100" y="0"/>
                </a:moveTo>
                <a:lnTo>
                  <a:pt x="0" y="174"/>
                </a:lnTo>
                <a:lnTo>
                  <a:pt x="100" y="347"/>
                </a:lnTo>
                <a:lnTo>
                  <a:pt x="300" y="347"/>
                </a:lnTo>
                <a:lnTo>
                  <a:pt x="400" y="174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24" name="Freeform 208"/>
          <p:cNvSpPr>
            <a:spLocks/>
          </p:cNvSpPr>
          <p:nvPr/>
        </p:nvSpPr>
        <p:spPr bwMode="auto">
          <a:xfrm>
            <a:off x="5741988" y="2260600"/>
            <a:ext cx="317500" cy="273050"/>
          </a:xfrm>
          <a:custGeom>
            <a:avLst/>
            <a:gdLst>
              <a:gd name="T0" fmla="*/ 63003906 w 400"/>
              <a:gd name="T1" fmla="*/ 0 h 346"/>
              <a:gd name="T2" fmla="*/ 0 w 400"/>
              <a:gd name="T3" fmla="*/ 107740322 h 346"/>
              <a:gd name="T4" fmla="*/ 63003906 w 400"/>
              <a:gd name="T5" fmla="*/ 215480643 h 346"/>
              <a:gd name="T6" fmla="*/ 189011719 w 400"/>
              <a:gd name="T7" fmla="*/ 215480643 h 346"/>
              <a:gd name="T8" fmla="*/ 252015625 w 400"/>
              <a:gd name="T9" fmla="*/ 107740322 h 346"/>
              <a:gd name="T10" fmla="*/ 189011719 w 400"/>
              <a:gd name="T11" fmla="*/ 0 h 346"/>
              <a:gd name="T12" fmla="*/ 63003906 w 400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6">
                <a:moveTo>
                  <a:pt x="100" y="0"/>
                </a:moveTo>
                <a:lnTo>
                  <a:pt x="0" y="173"/>
                </a:lnTo>
                <a:lnTo>
                  <a:pt x="100" y="346"/>
                </a:lnTo>
                <a:lnTo>
                  <a:pt x="300" y="346"/>
                </a:lnTo>
                <a:lnTo>
                  <a:pt x="400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25" name="Freeform 209"/>
          <p:cNvSpPr>
            <a:spLocks/>
          </p:cNvSpPr>
          <p:nvPr/>
        </p:nvSpPr>
        <p:spPr bwMode="auto">
          <a:xfrm>
            <a:off x="5741988" y="1985964"/>
            <a:ext cx="317500" cy="274637"/>
          </a:xfrm>
          <a:custGeom>
            <a:avLst/>
            <a:gdLst>
              <a:gd name="T0" fmla="*/ 63003906 w 400"/>
              <a:gd name="T1" fmla="*/ 0 h 345"/>
              <a:gd name="T2" fmla="*/ 0 w 400"/>
              <a:gd name="T3" fmla="*/ 108995067 h 345"/>
              <a:gd name="T4" fmla="*/ 63003906 w 400"/>
              <a:gd name="T5" fmla="*/ 218624585 h 345"/>
              <a:gd name="T6" fmla="*/ 189011719 w 400"/>
              <a:gd name="T7" fmla="*/ 218624585 h 345"/>
              <a:gd name="T8" fmla="*/ 252015625 w 400"/>
              <a:gd name="T9" fmla="*/ 108995067 h 345"/>
              <a:gd name="T10" fmla="*/ 189011719 w 400"/>
              <a:gd name="T11" fmla="*/ 0 h 345"/>
              <a:gd name="T12" fmla="*/ 63003906 w 400"/>
              <a:gd name="T13" fmla="*/ 0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5">
                <a:moveTo>
                  <a:pt x="100" y="0"/>
                </a:moveTo>
                <a:lnTo>
                  <a:pt x="0" y="172"/>
                </a:lnTo>
                <a:lnTo>
                  <a:pt x="100" y="345"/>
                </a:lnTo>
                <a:lnTo>
                  <a:pt x="300" y="345"/>
                </a:lnTo>
                <a:lnTo>
                  <a:pt x="400" y="172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26" name="Freeform 210"/>
          <p:cNvSpPr>
            <a:spLocks/>
          </p:cNvSpPr>
          <p:nvPr/>
        </p:nvSpPr>
        <p:spPr bwMode="auto">
          <a:xfrm>
            <a:off x="5741988" y="1709739"/>
            <a:ext cx="317500" cy="276225"/>
          </a:xfrm>
          <a:custGeom>
            <a:avLst/>
            <a:gdLst>
              <a:gd name="T0" fmla="*/ 63003906 w 400"/>
              <a:gd name="T1" fmla="*/ 0 h 348"/>
              <a:gd name="T2" fmla="*/ 0 w 400"/>
              <a:gd name="T3" fmla="*/ 110256638 h 348"/>
              <a:gd name="T4" fmla="*/ 63003906 w 400"/>
              <a:gd name="T5" fmla="*/ 219253594 h 348"/>
              <a:gd name="T6" fmla="*/ 189011719 w 400"/>
              <a:gd name="T7" fmla="*/ 219253594 h 348"/>
              <a:gd name="T8" fmla="*/ 252015625 w 400"/>
              <a:gd name="T9" fmla="*/ 110256638 h 348"/>
              <a:gd name="T10" fmla="*/ 189011719 w 400"/>
              <a:gd name="T11" fmla="*/ 0 h 348"/>
              <a:gd name="T12" fmla="*/ 63003906 w 400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8">
                <a:moveTo>
                  <a:pt x="100" y="0"/>
                </a:moveTo>
                <a:lnTo>
                  <a:pt x="0" y="175"/>
                </a:lnTo>
                <a:lnTo>
                  <a:pt x="100" y="348"/>
                </a:lnTo>
                <a:lnTo>
                  <a:pt x="300" y="348"/>
                </a:lnTo>
                <a:lnTo>
                  <a:pt x="400" y="175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27" name="Freeform 211"/>
          <p:cNvSpPr>
            <a:spLocks/>
          </p:cNvSpPr>
          <p:nvPr/>
        </p:nvSpPr>
        <p:spPr bwMode="auto">
          <a:xfrm>
            <a:off x="5516563" y="1573214"/>
            <a:ext cx="317500" cy="274637"/>
          </a:xfrm>
          <a:custGeom>
            <a:avLst/>
            <a:gdLst>
              <a:gd name="T0" fmla="*/ 62690019 w 401"/>
              <a:gd name="T1" fmla="*/ 0 h 347"/>
              <a:gd name="T2" fmla="*/ 0 w 401"/>
              <a:gd name="T3" fmla="*/ 107742390 h 347"/>
              <a:gd name="T4" fmla="*/ 62690019 w 401"/>
              <a:gd name="T5" fmla="*/ 217364501 h 347"/>
              <a:gd name="T6" fmla="*/ 188070056 w 401"/>
              <a:gd name="T7" fmla="*/ 217364501 h 347"/>
              <a:gd name="T8" fmla="*/ 251387157 w 401"/>
              <a:gd name="T9" fmla="*/ 107742390 h 347"/>
              <a:gd name="T10" fmla="*/ 188070056 w 401"/>
              <a:gd name="T11" fmla="*/ 0 h 347"/>
              <a:gd name="T12" fmla="*/ 62690019 w 401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7">
                <a:moveTo>
                  <a:pt x="100" y="0"/>
                </a:moveTo>
                <a:lnTo>
                  <a:pt x="0" y="172"/>
                </a:lnTo>
                <a:lnTo>
                  <a:pt x="100" y="347"/>
                </a:lnTo>
                <a:lnTo>
                  <a:pt x="300" y="347"/>
                </a:lnTo>
                <a:lnTo>
                  <a:pt x="401" y="172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28" name="Freeform 212"/>
          <p:cNvSpPr>
            <a:spLocks/>
          </p:cNvSpPr>
          <p:nvPr/>
        </p:nvSpPr>
        <p:spPr bwMode="auto">
          <a:xfrm>
            <a:off x="5741988" y="1435100"/>
            <a:ext cx="317500" cy="274638"/>
          </a:xfrm>
          <a:custGeom>
            <a:avLst/>
            <a:gdLst>
              <a:gd name="T0" fmla="*/ 63003906 w 400"/>
              <a:gd name="T1" fmla="*/ 0 h 345"/>
              <a:gd name="T2" fmla="*/ 0 w 400"/>
              <a:gd name="T3" fmla="*/ 109629917 h 345"/>
              <a:gd name="T4" fmla="*/ 63003906 w 400"/>
              <a:gd name="T5" fmla="*/ 218626177 h 345"/>
              <a:gd name="T6" fmla="*/ 189011719 w 400"/>
              <a:gd name="T7" fmla="*/ 218626177 h 345"/>
              <a:gd name="T8" fmla="*/ 252015625 w 400"/>
              <a:gd name="T9" fmla="*/ 109629917 h 345"/>
              <a:gd name="T10" fmla="*/ 189011719 w 400"/>
              <a:gd name="T11" fmla="*/ 0 h 345"/>
              <a:gd name="T12" fmla="*/ 63003906 w 400"/>
              <a:gd name="T13" fmla="*/ 0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5">
                <a:moveTo>
                  <a:pt x="100" y="0"/>
                </a:moveTo>
                <a:lnTo>
                  <a:pt x="0" y="173"/>
                </a:lnTo>
                <a:lnTo>
                  <a:pt x="100" y="345"/>
                </a:lnTo>
                <a:lnTo>
                  <a:pt x="300" y="345"/>
                </a:lnTo>
                <a:lnTo>
                  <a:pt x="400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29" name="Freeform 213"/>
          <p:cNvSpPr>
            <a:spLocks/>
          </p:cNvSpPr>
          <p:nvPr/>
        </p:nvSpPr>
        <p:spPr bwMode="auto">
          <a:xfrm>
            <a:off x="5516563" y="1296989"/>
            <a:ext cx="317500" cy="276225"/>
          </a:xfrm>
          <a:custGeom>
            <a:avLst/>
            <a:gdLst>
              <a:gd name="T0" fmla="*/ 62690019 w 401"/>
              <a:gd name="T1" fmla="*/ 0 h 348"/>
              <a:gd name="T2" fmla="*/ 0 w 401"/>
              <a:gd name="T3" fmla="*/ 110256638 h 348"/>
              <a:gd name="T4" fmla="*/ 62690019 w 401"/>
              <a:gd name="T5" fmla="*/ 219253594 h 348"/>
              <a:gd name="T6" fmla="*/ 188070056 w 401"/>
              <a:gd name="T7" fmla="*/ 219253594 h 348"/>
              <a:gd name="T8" fmla="*/ 251387157 w 401"/>
              <a:gd name="T9" fmla="*/ 110256638 h 348"/>
              <a:gd name="T10" fmla="*/ 188070056 w 401"/>
              <a:gd name="T11" fmla="*/ 0 h 348"/>
              <a:gd name="T12" fmla="*/ 62690019 w 401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8">
                <a:moveTo>
                  <a:pt x="100" y="0"/>
                </a:moveTo>
                <a:lnTo>
                  <a:pt x="0" y="175"/>
                </a:lnTo>
                <a:lnTo>
                  <a:pt x="100" y="348"/>
                </a:lnTo>
                <a:lnTo>
                  <a:pt x="300" y="348"/>
                </a:lnTo>
                <a:lnTo>
                  <a:pt x="401" y="175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30" name="Freeform 214"/>
          <p:cNvSpPr>
            <a:spLocks/>
          </p:cNvSpPr>
          <p:nvPr/>
        </p:nvSpPr>
        <p:spPr bwMode="auto">
          <a:xfrm>
            <a:off x="5516563" y="2120901"/>
            <a:ext cx="317500" cy="276225"/>
          </a:xfrm>
          <a:custGeom>
            <a:avLst/>
            <a:gdLst>
              <a:gd name="T0" fmla="*/ 62690019 w 401"/>
              <a:gd name="T1" fmla="*/ 0 h 347"/>
              <a:gd name="T2" fmla="*/ 0 w 401"/>
              <a:gd name="T3" fmla="*/ 110259945 h 347"/>
              <a:gd name="T4" fmla="*/ 62690019 w 401"/>
              <a:gd name="T5" fmla="*/ 219885448 h 347"/>
              <a:gd name="T6" fmla="*/ 188070056 w 401"/>
              <a:gd name="T7" fmla="*/ 219885448 h 347"/>
              <a:gd name="T8" fmla="*/ 251387157 w 401"/>
              <a:gd name="T9" fmla="*/ 110259945 h 347"/>
              <a:gd name="T10" fmla="*/ 188070056 w 401"/>
              <a:gd name="T11" fmla="*/ 0 h 347"/>
              <a:gd name="T12" fmla="*/ 62690019 w 401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7">
                <a:moveTo>
                  <a:pt x="100" y="0"/>
                </a:moveTo>
                <a:lnTo>
                  <a:pt x="0" y="174"/>
                </a:lnTo>
                <a:lnTo>
                  <a:pt x="100" y="347"/>
                </a:lnTo>
                <a:lnTo>
                  <a:pt x="300" y="347"/>
                </a:lnTo>
                <a:lnTo>
                  <a:pt x="401" y="174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31" name="Freeform 215"/>
          <p:cNvSpPr>
            <a:spLocks/>
          </p:cNvSpPr>
          <p:nvPr/>
        </p:nvSpPr>
        <p:spPr bwMode="auto">
          <a:xfrm>
            <a:off x="5516563" y="2397126"/>
            <a:ext cx="317500" cy="276225"/>
          </a:xfrm>
          <a:custGeom>
            <a:avLst/>
            <a:gdLst>
              <a:gd name="T0" fmla="*/ 62690019 w 401"/>
              <a:gd name="T1" fmla="*/ 0 h 347"/>
              <a:gd name="T2" fmla="*/ 0 w 401"/>
              <a:gd name="T3" fmla="*/ 109625503 h 347"/>
              <a:gd name="T4" fmla="*/ 62690019 w 401"/>
              <a:gd name="T5" fmla="*/ 219885448 h 347"/>
              <a:gd name="T6" fmla="*/ 188070056 w 401"/>
              <a:gd name="T7" fmla="*/ 219885448 h 347"/>
              <a:gd name="T8" fmla="*/ 251387157 w 401"/>
              <a:gd name="T9" fmla="*/ 109625503 h 347"/>
              <a:gd name="T10" fmla="*/ 188070056 w 401"/>
              <a:gd name="T11" fmla="*/ 0 h 347"/>
              <a:gd name="T12" fmla="*/ 62690019 w 401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7">
                <a:moveTo>
                  <a:pt x="100" y="0"/>
                </a:moveTo>
                <a:lnTo>
                  <a:pt x="0" y="173"/>
                </a:lnTo>
                <a:lnTo>
                  <a:pt x="100" y="347"/>
                </a:lnTo>
                <a:lnTo>
                  <a:pt x="300" y="347"/>
                </a:lnTo>
                <a:lnTo>
                  <a:pt x="401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32" name="Freeform 216"/>
          <p:cNvSpPr>
            <a:spLocks/>
          </p:cNvSpPr>
          <p:nvPr/>
        </p:nvSpPr>
        <p:spPr bwMode="auto">
          <a:xfrm>
            <a:off x="5741988" y="2533651"/>
            <a:ext cx="317500" cy="276225"/>
          </a:xfrm>
          <a:custGeom>
            <a:avLst/>
            <a:gdLst>
              <a:gd name="T0" fmla="*/ 63003906 w 400"/>
              <a:gd name="T1" fmla="*/ 0 h 347"/>
              <a:gd name="T2" fmla="*/ 0 w 400"/>
              <a:gd name="T3" fmla="*/ 110259945 h 347"/>
              <a:gd name="T4" fmla="*/ 63003906 w 400"/>
              <a:gd name="T5" fmla="*/ 219885448 h 347"/>
              <a:gd name="T6" fmla="*/ 189011719 w 400"/>
              <a:gd name="T7" fmla="*/ 219885448 h 347"/>
              <a:gd name="T8" fmla="*/ 252015625 w 400"/>
              <a:gd name="T9" fmla="*/ 110259945 h 347"/>
              <a:gd name="T10" fmla="*/ 189011719 w 400"/>
              <a:gd name="T11" fmla="*/ 0 h 347"/>
              <a:gd name="T12" fmla="*/ 63003906 w 400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7">
                <a:moveTo>
                  <a:pt x="100" y="0"/>
                </a:moveTo>
                <a:lnTo>
                  <a:pt x="0" y="174"/>
                </a:lnTo>
                <a:lnTo>
                  <a:pt x="100" y="347"/>
                </a:lnTo>
                <a:lnTo>
                  <a:pt x="300" y="347"/>
                </a:lnTo>
                <a:lnTo>
                  <a:pt x="400" y="174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33" name="Freeform 217"/>
          <p:cNvSpPr>
            <a:spLocks/>
          </p:cNvSpPr>
          <p:nvPr/>
        </p:nvSpPr>
        <p:spPr bwMode="auto">
          <a:xfrm>
            <a:off x="5516563" y="1847850"/>
            <a:ext cx="317500" cy="273050"/>
          </a:xfrm>
          <a:custGeom>
            <a:avLst/>
            <a:gdLst>
              <a:gd name="T0" fmla="*/ 62690019 w 401"/>
              <a:gd name="T1" fmla="*/ 0 h 344"/>
              <a:gd name="T2" fmla="*/ 0 w 401"/>
              <a:gd name="T3" fmla="*/ 108996956 h 344"/>
              <a:gd name="T4" fmla="*/ 62690019 w 401"/>
              <a:gd name="T5" fmla="*/ 216733438 h 344"/>
              <a:gd name="T6" fmla="*/ 188070056 w 401"/>
              <a:gd name="T7" fmla="*/ 216733438 h 344"/>
              <a:gd name="T8" fmla="*/ 251387157 w 401"/>
              <a:gd name="T9" fmla="*/ 108996956 h 344"/>
              <a:gd name="T10" fmla="*/ 188070056 w 401"/>
              <a:gd name="T11" fmla="*/ 0 h 344"/>
              <a:gd name="T12" fmla="*/ 62690019 w 401"/>
              <a:gd name="T13" fmla="*/ 0 h 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4">
                <a:moveTo>
                  <a:pt x="100" y="0"/>
                </a:moveTo>
                <a:lnTo>
                  <a:pt x="0" y="173"/>
                </a:lnTo>
                <a:lnTo>
                  <a:pt x="100" y="344"/>
                </a:lnTo>
                <a:lnTo>
                  <a:pt x="300" y="344"/>
                </a:lnTo>
                <a:lnTo>
                  <a:pt x="401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34" name="Freeform 218"/>
          <p:cNvSpPr>
            <a:spLocks/>
          </p:cNvSpPr>
          <p:nvPr/>
        </p:nvSpPr>
        <p:spPr bwMode="auto">
          <a:xfrm>
            <a:off x="5741988" y="2533651"/>
            <a:ext cx="317500" cy="276225"/>
          </a:xfrm>
          <a:custGeom>
            <a:avLst/>
            <a:gdLst>
              <a:gd name="T0" fmla="*/ 63003906 w 400"/>
              <a:gd name="T1" fmla="*/ 0 h 347"/>
              <a:gd name="T2" fmla="*/ 0 w 400"/>
              <a:gd name="T3" fmla="*/ 110259945 h 347"/>
              <a:gd name="T4" fmla="*/ 63003906 w 400"/>
              <a:gd name="T5" fmla="*/ 219885448 h 347"/>
              <a:gd name="T6" fmla="*/ 189011719 w 400"/>
              <a:gd name="T7" fmla="*/ 219885448 h 347"/>
              <a:gd name="T8" fmla="*/ 252015625 w 400"/>
              <a:gd name="T9" fmla="*/ 110259945 h 347"/>
              <a:gd name="T10" fmla="*/ 189011719 w 400"/>
              <a:gd name="T11" fmla="*/ 0 h 347"/>
              <a:gd name="T12" fmla="*/ 63003906 w 400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7">
                <a:moveTo>
                  <a:pt x="100" y="0"/>
                </a:moveTo>
                <a:lnTo>
                  <a:pt x="0" y="174"/>
                </a:lnTo>
                <a:lnTo>
                  <a:pt x="100" y="347"/>
                </a:lnTo>
                <a:lnTo>
                  <a:pt x="300" y="347"/>
                </a:lnTo>
                <a:lnTo>
                  <a:pt x="400" y="174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35" name="Freeform 219"/>
          <p:cNvSpPr>
            <a:spLocks/>
          </p:cNvSpPr>
          <p:nvPr/>
        </p:nvSpPr>
        <p:spPr bwMode="auto">
          <a:xfrm>
            <a:off x="5741988" y="2260600"/>
            <a:ext cx="317500" cy="273050"/>
          </a:xfrm>
          <a:custGeom>
            <a:avLst/>
            <a:gdLst>
              <a:gd name="T0" fmla="*/ 63003906 w 400"/>
              <a:gd name="T1" fmla="*/ 0 h 346"/>
              <a:gd name="T2" fmla="*/ 0 w 400"/>
              <a:gd name="T3" fmla="*/ 107740322 h 346"/>
              <a:gd name="T4" fmla="*/ 63003906 w 400"/>
              <a:gd name="T5" fmla="*/ 215480643 h 346"/>
              <a:gd name="T6" fmla="*/ 189011719 w 400"/>
              <a:gd name="T7" fmla="*/ 215480643 h 346"/>
              <a:gd name="T8" fmla="*/ 252015625 w 400"/>
              <a:gd name="T9" fmla="*/ 107740322 h 346"/>
              <a:gd name="T10" fmla="*/ 189011719 w 400"/>
              <a:gd name="T11" fmla="*/ 0 h 346"/>
              <a:gd name="T12" fmla="*/ 63003906 w 400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6">
                <a:moveTo>
                  <a:pt x="100" y="0"/>
                </a:moveTo>
                <a:lnTo>
                  <a:pt x="0" y="173"/>
                </a:lnTo>
                <a:lnTo>
                  <a:pt x="100" y="346"/>
                </a:lnTo>
                <a:lnTo>
                  <a:pt x="300" y="346"/>
                </a:lnTo>
                <a:lnTo>
                  <a:pt x="400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36" name="Freeform 220"/>
          <p:cNvSpPr>
            <a:spLocks/>
          </p:cNvSpPr>
          <p:nvPr/>
        </p:nvSpPr>
        <p:spPr bwMode="auto">
          <a:xfrm>
            <a:off x="5741988" y="1985964"/>
            <a:ext cx="317500" cy="274637"/>
          </a:xfrm>
          <a:custGeom>
            <a:avLst/>
            <a:gdLst>
              <a:gd name="T0" fmla="*/ 63003906 w 400"/>
              <a:gd name="T1" fmla="*/ 0 h 345"/>
              <a:gd name="T2" fmla="*/ 0 w 400"/>
              <a:gd name="T3" fmla="*/ 108995067 h 345"/>
              <a:gd name="T4" fmla="*/ 63003906 w 400"/>
              <a:gd name="T5" fmla="*/ 218624585 h 345"/>
              <a:gd name="T6" fmla="*/ 189011719 w 400"/>
              <a:gd name="T7" fmla="*/ 218624585 h 345"/>
              <a:gd name="T8" fmla="*/ 252015625 w 400"/>
              <a:gd name="T9" fmla="*/ 108995067 h 345"/>
              <a:gd name="T10" fmla="*/ 189011719 w 400"/>
              <a:gd name="T11" fmla="*/ 0 h 345"/>
              <a:gd name="T12" fmla="*/ 63003906 w 400"/>
              <a:gd name="T13" fmla="*/ 0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5">
                <a:moveTo>
                  <a:pt x="100" y="0"/>
                </a:moveTo>
                <a:lnTo>
                  <a:pt x="0" y="172"/>
                </a:lnTo>
                <a:lnTo>
                  <a:pt x="100" y="345"/>
                </a:lnTo>
                <a:lnTo>
                  <a:pt x="300" y="345"/>
                </a:lnTo>
                <a:lnTo>
                  <a:pt x="400" y="172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37" name="Freeform 221"/>
          <p:cNvSpPr>
            <a:spLocks/>
          </p:cNvSpPr>
          <p:nvPr/>
        </p:nvSpPr>
        <p:spPr bwMode="auto">
          <a:xfrm>
            <a:off x="5741988" y="1709739"/>
            <a:ext cx="317500" cy="276225"/>
          </a:xfrm>
          <a:custGeom>
            <a:avLst/>
            <a:gdLst>
              <a:gd name="T0" fmla="*/ 63003906 w 400"/>
              <a:gd name="T1" fmla="*/ 0 h 348"/>
              <a:gd name="T2" fmla="*/ 0 w 400"/>
              <a:gd name="T3" fmla="*/ 110256638 h 348"/>
              <a:gd name="T4" fmla="*/ 63003906 w 400"/>
              <a:gd name="T5" fmla="*/ 219253594 h 348"/>
              <a:gd name="T6" fmla="*/ 189011719 w 400"/>
              <a:gd name="T7" fmla="*/ 219253594 h 348"/>
              <a:gd name="T8" fmla="*/ 252015625 w 400"/>
              <a:gd name="T9" fmla="*/ 110256638 h 348"/>
              <a:gd name="T10" fmla="*/ 189011719 w 400"/>
              <a:gd name="T11" fmla="*/ 0 h 348"/>
              <a:gd name="T12" fmla="*/ 63003906 w 400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8">
                <a:moveTo>
                  <a:pt x="100" y="0"/>
                </a:moveTo>
                <a:lnTo>
                  <a:pt x="0" y="175"/>
                </a:lnTo>
                <a:lnTo>
                  <a:pt x="100" y="348"/>
                </a:lnTo>
                <a:lnTo>
                  <a:pt x="300" y="348"/>
                </a:lnTo>
                <a:lnTo>
                  <a:pt x="400" y="175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38" name="Freeform 222"/>
          <p:cNvSpPr>
            <a:spLocks/>
          </p:cNvSpPr>
          <p:nvPr/>
        </p:nvSpPr>
        <p:spPr bwMode="auto">
          <a:xfrm>
            <a:off x="5516563" y="1573214"/>
            <a:ext cx="317500" cy="274637"/>
          </a:xfrm>
          <a:custGeom>
            <a:avLst/>
            <a:gdLst>
              <a:gd name="T0" fmla="*/ 62690019 w 401"/>
              <a:gd name="T1" fmla="*/ 0 h 347"/>
              <a:gd name="T2" fmla="*/ 0 w 401"/>
              <a:gd name="T3" fmla="*/ 107742390 h 347"/>
              <a:gd name="T4" fmla="*/ 62690019 w 401"/>
              <a:gd name="T5" fmla="*/ 217364501 h 347"/>
              <a:gd name="T6" fmla="*/ 188070056 w 401"/>
              <a:gd name="T7" fmla="*/ 217364501 h 347"/>
              <a:gd name="T8" fmla="*/ 251387157 w 401"/>
              <a:gd name="T9" fmla="*/ 107742390 h 347"/>
              <a:gd name="T10" fmla="*/ 188070056 w 401"/>
              <a:gd name="T11" fmla="*/ 0 h 347"/>
              <a:gd name="T12" fmla="*/ 62690019 w 401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7">
                <a:moveTo>
                  <a:pt x="100" y="0"/>
                </a:moveTo>
                <a:lnTo>
                  <a:pt x="0" y="172"/>
                </a:lnTo>
                <a:lnTo>
                  <a:pt x="100" y="347"/>
                </a:lnTo>
                <a:lnTo>
                  <a:pt x="300" y="347"/>
                </a:lnTo>
                <a:lnTo>
                  <a:pt x="401" y="172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39" name="Freeform 223"/>
          <p:cNvSpPr>
            <a:spLocks/>
          </p:cNvSpPr>
          <p:nvPr/>
        </p:nvSpPr>
        <p:spPr bwMode="auto">
          <a:xfrm>
            <a:off x="5741988" y="1435100"/>
            <a:ext cx="317500" cy="274638"/>
          </a:xfrm>
          <a:custGeom>
            <a:avLst/>
            <a:gdLst>
              <a:gd name="T0" fmla="*/ 63003906 w 400"/>
              <a:gd name="T1" fmla="*/ 0 h 345"/>
              <a:gd name="T2" fmla="*/ 0 w 400"/>
              <a:gd name="T3" fmla="*/ 109629917 h 345"/>
              <a:gd name="T4" fmla="*/ 63003906 w 400"/>
              <a:gd name="T5" fmla="*/ 218626177 h 345"/>
              <a:gd name="T6" fmla="*/ 189011719 w 400"/>
              <a:gd name="T7" fmla="*/ 218626177 h 345"/>
              <a:gd name="T8" fmla="*/ 252015625 w 400"/>
              <a:gd name="T9" fmla="*/ 109629917 h 345"/>
              <a:gd name="T10" fmla="*/ 189011719 w 400"/>
              <a:gd name="T11" fmla="*/ 0 h 345"/>
              <a:gd name="T12" fmla="*/ 63003906 w 400"/>
              <a:gd name="T13" fmla="*/ 0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5">
                <a:moveTo>
                  <a:pt x="100" y="0"/>
                </a:moveTo>
                <a:lnTo>
                  <a:pt x="0" y="173"/>
                </a:lnTo>
                <a:lnTo>
                  <a:pt x="100" y="345"/>
                </a:lnTo>
                <a:lnTo>
                  <a:pt x="300" y="345"/>
                </a:lnTo>
                <a:lnTo>
                  <a:pt x="400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40" name="Freeform 224"/>
          <p:cNvSpPr>
            <a:spLocks/>
          </p:cNvSpPr>
          <p:nvPr/>
        </p:nvSpPr>
        <p:spPr bwMode="auto">
          <a:xfrm>
            <a:off x="5516563" y="1296989"/>
            <a:ext cx="317500" cy="276225"/>
          </a:xfrm>
          <a:custGeom>
            <a:avLst/>
            <a:gdLst>
              <a:gd name="T0" fmla="*/ 62690019 w 401"/>
              <a:gd name="T1" fmla="*/ 0 h 348"/>
              <a:gd name="T2" fmla="*/ 0 w 401"/>
              <a:gd name="T3" fmla="*/ 110256638 h 348"/>
              <a:gd name="T4" fmla="*/ 62690019 w 401"/>
              <a:gd name="T5" fmla="*/ 219253594 h 348"/>
              <a:gd name="T6" fmla="*/ 188070056 w 401"/>
              <a:gd name="T7" fmla="*/ 219253594 h 348"/>
              <a:gd name="T8" fmla="*/ 251387157 w 401"/>
              <a:gd name="T9" fmla="*/ 110256638 h 348"/>
              <a:gd name="T10" fmla="*/ 188070056 w 401"/>
              <a:gd name="T11" fmla="*/ 0 h 348"/>
              <a:gd name="T12" fmla="*/ 62690019 w 401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8">
                <a:moveTo>
                  <a:pt x="100" y="0"/>
                </a:moveTo>
                <a:lnTo>
                  <a:pt x="0" y="175"/>
                </a:lnTo>
                <a:lnTo>
                  <a:pt x="100" y="348"/>
                </a:lnTo>
                <a:lnTo>
                  <a:pt x="300" y="348"/>
                </a:lnTo>
                <a:lnTo>
                  <a:pt x="401" y="175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41" name="Freeform 225"/>
          <p:cNvSpPr>
            <a:spLocks/>
          </p:cNvSpPr>
          <p:nvPr/>
        </p:nvSpPr>
        <p:spPr bwMode="auto">
          <a:xfrm>
            <a:off x="3478213" y="1984376"/>
            <a:ext cx="317500" cy="276225"/>
          </a:xfrm>
          <a:custGeom>
            <a:avLst/>
            <a:gdLst>
              <a:gd name="T0" fmla="*/ 63003906 w 400"/>
              <a:gd name="T1" fmla="*/ 0 h 347"/>
              <a:gd name="T2" fmla="*/ 0 w 400"/>
              <a:gd name="T3" fmla="*/ 109625503 h 347"/>
              <a:gd name="T4" fmla="*/ 63003906 w 400"/>
              <a:gd name="T5" fmla="*/ 219885448 h 347"/>
              <a:gd name="T6" fmla="*/ 189011719 w 400"/>
              <a:gd name="T7" fmla="*/ 219885448 h 347"/>
              <a:gd name="T8" fmla="*/ 252015625 w 400"/>
              <a:gd name="T9" fmla="*/ 109625503 h 347"/>
              <a:gd name="T10" fmla="*/ 189011719 w 400"/>
              <a:gd name="T11" fmla="*/ 0 h 347"/>
              <a:gd name="T12" fmla="*/ 63003906 w 400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7">
                <a:moveTo>
                  <a:pt x="100" y="0"/>
                </a:moveTo>
                <a:lnTo>
                  <a:pt x="0" y="173"/>
                </a:lnTo>
                <a:lnTo>
                  <a:pt x="100" y="347"/>
                </a:lnTo>
                <a:lnTo>
                  <a:pt x="300" y="347"/>
                </a:lnTo>
                <a:lnTo>
                  <a:pt x="400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42" name="Freeform 226"/>
          <p:cNvSpPr>
            <a:spLocks/>
          </p:cNvSpPr>
          <p:nvPr/>
        </p:nvSpPr>
        <p:spPr bwMode="auto">
          <a:xfrm>
            <a:off x="3478213" y="2260600"/>
            <a:ext cx="317500" cy="273050"/>
          </a:xfrm>
          <a:custGeom>
            <a:avLst/>
            <a:gdLst>
              <a:gd name="T0" fmla="*/ 63003906 w 400"/>
              <a:gd name="T1" fmla="*/ 0 h 346"/>
              <a:gd name="T2" fmla="*/ 0 w 400"/>
              <a:gd name="T3" fmla="*/ 107740322 h 346"/>
              <a:gd name="T4" fmla="*/ 63003906 w 400"/>
              <a:gd name="T5" fmla="*/ 215480643 h 346"/>
              <a:gd name="T6" fmla="*/ 189011719 w 400"/>
              <a:gd name="T7" fmla="*/ 215480643 h 346"/>
              <a:gd name="T8" fmla="*/ 252015625 w 400"/>
              <a:gd name="T9" fmla="*/ 107740322 h 346"/>
              <a:gd name="T10" fmla="*/ 189011719 w 400"/>
              <a:gd name="T11" fmla="*/ 0 h 346"/>
              <a:gd name="T12" fmla="*/ 63003906 w 400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6">
                <a:moveTo>
                  <a:pt x="100" y="0"/>
                </a:moveTo>
                <a:lnTo>
                  <a:pt x="0" y="173"/>
                </a:lnTo>
                <a:lnTo>
                  <a:pt x="100" y="346"/>
                </a:lnTo>
                <a:lnTo>
                  <a:pt x="300" y="346"/>
                </a:lnTo>
                <a:lnTo>
                  <a:pt x="400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43" name="Freeform 227"/>
          <p:cNvSpPr>
            <a:spLocks/>
          </p:cNvSpPr>
          <p:nvPr/>
        </p:nvSpPr>
        <p:spPr bwMode="auto">
          <a:xfrm>
            <a:off x="3705225" y="2397126"/>
            <a:ext cx="317500" cy="276225"/>
          </a:xfrm>
          <a:custGeom>
            <a:avLst/>
            <a:gdLst>
              <a:gd name="T0" fmla="*/ 63317101 w 401"/>
              <a:gd name="T1" fmla="*/ 0 h 347"/>
              <a:gd name="T2" fmla="*/ 0 w 401"/>
              <a:gd name="T3" fmla="*/ 109625503 h 347"/>
              <a:gd name="T4" fmla="*/ 63317101 w 401"/>
              <a:gd name="T5" fmla="*/ 219885448 h 347"/>
              <a:gd name="T6" fmla="*/ 188697138 w 401"/>
              <a:gd name="T7" fmla="*/ 219885448 h 347"/>
              <a:gd name="T8" fmla="*/ 251387157 w 401"/>
              <a:gd name="T9" fmla="*/ 109625503 h 347"/>
              <a:gd name="T10" fmla="*/ 188697138 w 401"/>
              <a:gd name="T11" fmla="*/ 0 h 347"/>
              <a:gd name="T12" fmla="*/ 63317101 w 401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7">
                <a:moveTo>
                  <a:pt x="101" y="0"/>
                </a:moveTo>
                <a:lnTo>
                  <a:pt x="0" y="173"/>
                </a:lnTo>
                <a:lnTo>
                  <a:pt x="101" y="347"/>
                </a:lnTo>
                <a:lnTo>
                  <a:pt x="301" y="347"/>
                </a:lnTo>
                <a:lnTo>
                  <a:pt x="401" y="173"/>
                </a:lnTo>
                <a:lnTo>
                  <a:pt x="301" y="0"/>
                </a:lnTo>
                <a:lnTo>
                  <a:pt x="101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44" name="Freeform 228"/>
          <p:cNvSpPr>
            <a:spLocks/>
          </p:cNvSpPr>
          <p:nvPr/>
        </p:nvSpPr>
        <p:spPr bwMode="auto">
          <a:xfrm>
            <a:off x="3478213" y="1709739"/>
            <a:ext cx="317500" cy="274637"/>
          </a:xfrm>
          <a:custGeom>
            <a:avLst/>
            <a:gdLst>
              <a:gd name="T0" fmla="*/ 63003906 w 400"/>
              <a:gd name="T1" fmla="*/ 0 h 346"/>
              <a:gd name="T2" fmla="*/ 0 w 400"/>
              <a:gd name="T3" fmla="*/ 108996758 h 346"/>
              <a:gd name="T4" fmla="*/ 63003906 w 400"/>
              <a:gd name="T5" fmla="*/ 217992722 h 346"/>
              <a:gd name="T6" fmla="*/ 189011719 w 400"/>
              <a:gd name="T7" fmla="*/ 217992722 h 346"/>
              <a:gd name="T8" fmla="*/ 252015625 w 400"/>
              <a:gd name="T9" fmla="*/ 108996758 h 346"/>
              <a:gd name="T10" fmla="*/ 189011719 w 400"/>
              <a:gd name="T11" fmla="*/ 0 h 346"/>
              <a:gd name="T12" fmla="*/ 63003906 w 400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6">
                <a:moveTo>
                  <a:pt x="100" y="0"/>
                </a:moveTo>
                <a:lnTo>
                  <a:pt x="0" y="173"/>
                </a:lnTo>
                <a:lnTo>
                  <a:pt x="100" y="346"/>
                </a:lnTo>
                <a:lnTo>
                  <a:pt x="300" y="346"/>
                </a:lnTo>
                <a:lnTo>
                  <a:pt x="400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45" name="Freeform 229"/>
          <p:cNvSpPr>
            <a:spLocks/>
          </p:cNvSpPr>
          <p:nvPr/>
        </p:nvSpPr>
        <p:spPr bwMode="auto">
          <a:xfrm>
            <a:off x="3705225" y="2397126"/>
            <a:ext cx="317500" cy="276225"/>
          </a:xfrm>
          <a:custGeom>
            <a:avLst/>
            <a:gdLst>
              <a:gd name="T0" fmla="*/ 63317101 w 401"/>
              <a:gd name="T1" fmla="*/ 0 h 347"/>
              <a:gd name="T2" fmla="*/ 0 w 401"/>
              <a:gd name="T3" fmla="*/ 109625503 h 347"/>
              <a:gd name="T4" fmla="*/ 63317101 w 401"/>
              <a:gd name="T5" fmla="*/ 219885448 h 347"/>
              <a:gd name="T6" fmla="*/ 188697138 w 401"/>
              <a:gd name="T7" fmla="*/ 219885448 h 347"/>
              <a:gd name="T8" fmla="*/ 251387157 w 401"/>
              <a:gd name="T9" fmla="*/ 109625503 h 347"/>
              <a:gd name="T10" fmla="*/ 188697138 w 401"/>
              <a:gd name="T11" fmla="*/ 0 h 347"/>
              <a:gd name="T12" fmla="*/ 63317101 w 401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7">
                <a:moveTo>
                  <a:pt x="101" y="0"/>
                </a:moveTo>
                <a:lnTo>
                  <a:pt x="0" y="173"/>
                </a:lnTo>
                <a:lnTo>
                  <a:pt x="101" y="347"/>
                </a:lnTo>
                <a:lnTo>
                  <a:pt x="301" y="347"/>
                </a:lnTo>
                <a:lnTo>
                  <a:pt x="401" y="173"/>
                </a:lnTo>
                <a:lnTo>
                  <a:pt x="301" y="0"/>
                </a:lnTo>
                <a:lnTo>
                  <a:pt x="101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46" name="Freeform 230"/>
          <p:cNvSpPr>
            <a:spLocks/>
          </p:cNvSpPr>
          <p:nvPr/>
        </p:nvSpPr>
        <p:spPr bwMode="auto">
          <a:xfrm>
            <a:off x="3705225" y="2120901"/>
            <a:ext cx="317500" cy="276225"/>
          </a:xfrm>
          <a:custGeom>
            <a:avLst/>
            <a:gdLst>
              <a:gd name="T0" fmla="*/ 63317101 w 401"/>
              <a:gd name="T1" fmla="*/ 0 h 347"/>
              <a:gd name="T2" fmla="*/ 0 w 401"/>
              <a:gd name="T3" fmla="*/ 110259945 h 347"/>
              <a:gd name="T4" fmla="*/ 63317101 w 401"/>
              <a:gd name="T5" fmla="*/ 219885448 h 347"/>
              <a:gd name="T6" fmla="*/ 188697138 w 401"/>
              <a:gd name="T7" fmla="*/ 219885448 h 347"/>
              <a:gd name="T8" fmla="*/ 251387157 w 401"/>
              <a:gd name="T9" fmla="*/ 110259945 h 347"/>
              <a:gd name="T10" fmla="*/ 188697138 w 401"/>
              <a:gd name="T11" fmla="*/ 0 h 347"/>
              <a:gd name="T12" fmla="*/ 63317101 w 401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7">
                <a:moveTo>
                  <a:pt x="101" y="0"/>
                </a:moveTo>
                <a:lnTo>
                  <a:pt x="0" y="174"/>
                </a:lnTo>
                <a:lnTo>
                  <a:pt x="101" y="347"/>
                </a:lnTo>
                <a:lnTo>
                  <a:pt x="301" y="347"/>
                </a:lnTo>
                <a:lnTo>
                  <a:pt x="401" y="174"/>
                </a:lnTo>
                <a:lnTo>
                  <a:pt x="301" y="0"/>
                </a:lnTo>
                <a:lnTo>
                  <a:pt x="101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47" name="Freeform 231"/>
          <p:cNvSpPr>
            <a:spLocks/>
          </p:cNvSpPr>
          <p:nvPr/>
        </p:nvSpPr>
        <p:spPr bwMode="auto">
          <a:xfrm>
            <a:off x="3705225" y="1847850"/>
            <a:ext cx="317500" cy="273050"/>
          </a:xfrm>
          <a:custGeom>
            <a:avLst/>
            <a:gdLst>
              <a:gd name="T0" fmla="*/ 63317101 w 401"/>
              <a:gd name="T1" fmla="*/ 0 h 344"/>
              <a:gd name="T2" fmla="*/ 0 w 401"/>
              <a:gd name="T3" fmla="*/ 108996956 h 344"/>
              <a:gd name="T4" fmla="*/ 63317101 w 401"/>
              <a:gd name="T5" fmla="*/ 216733438 h 344"/>
              <a:gd name="T6" fmla="*/ 188697138 w 401"/>
              <a:gd name="T7" fmla="*/ 216733438 h 344"/>
              <a:gd name="T8" fmla="*/ 251387157 w 401"/>
              <a:gd name="T9" fmla="*/ 108996956 h 344"/>
              <a:gd name="T10" fmla="*/ 188697138 w 401"/>
              <a:gd name="T11" fmla="*/ 0 h 344"/>
              <a:gd name="T12" fmla="*/ 63317101 w 401"/>
              <a:gd name="T13" fmla="*/ 0 h 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4">
                <a:moveTo>
                  <a:pt x="101" y="0"/>
                </a:moveTo>
                <a:lnTo>
                  <a:pt x="0" y="173"/>
                </a:lnTo>
                <a:lnTo>
                  <a:pt x="101" y="344"/>
                </a:lnTo>
                <a:lnTo>
                  <a:pt x="301" y="344"/>
                </a:lnTo>
                <a:lnTo>
                  <a:pt x="401" y="173"/>
                </a:lnTo>
                <a:lnTo>
                  <a:pt x="301" y="0"/>
                </a:lnTo>
                <a:lnTo>
                  <a:pt x="101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48" name="Freeform 232"/>
          <p:cNvSpPr>
            <a:spLocks/>
          </p:cNvSpPr>
          <p:nvPr/>
        </p:nvSpPr>
        <p:spPr bwMode="auto">
          <a:xfrm>
            <a:off x="3705225" y="1573214"/>
            <a:ext cx="317500" cy="274637"/>
          </a:xfrm>
          <a:custGeom>
            <a:avLst/>
            <a:gdLst>
              <a:gd name="T0" fmla="*/ 63317101 w 401"/>
              <a:gd name="T1" fmla="*/ 0 h 347"/>
              <a:gd name="T2" fmla="*/ 0 w 401"/>
              <a:gd name="T3" fmla="*/ 107742390 h 347"/>
              <a:gd name="T4" fmla="*/ 63317101 w 401"/>
              <a:gd name="T5" fmla="*/ 217364501 h 347"/>
              <a:gd name="T6" fmla="*/ 188697138 w 401"/>
              <a:gd name="T7" fmla="*/ 217364501 h 347"/>
              <a:gd name="T8" fmla="*/ 251387157 w 401"/>
              <a:gd name="T9" fmla="*/ 107742390 h 347"/>
              <a:gd name="T10" fmla="*/ 188697138 w 401"/>
              <a:gd name="T11" fmla="*/ 0 h 347"/>
              <a:gd name="T12" fmla="*/ 63317101 w 401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7">
                <a:moveTo>
                  <a:pt x="101" y="0"/>
                </a:moveTo>
                <a:lnTo>
                  <a:pt x="0" y="172"/>
                </a:lnTo>
                <a:lnTo>
                  <a:pt x="101" y="347"/>
                </a:lnTo>
                <a:lnTo>
                  <a:pt x="301" y="347"/>
                </a:lnTo>
                <a:lnTo>
                  <a:pt x="401" y="172"/>
                </a:lnTo>
                <a:lnTo>
                  <a:pt x="301" y="0"/>
                </a:lnTo>
                <a:lnTo>
                  <a:pt x="101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49" name="Freeform 233"/>
          <p:cNvSpPr>
            <a:spLocks/>
          </p:cNvSpPr>
          <p:nvPr/>
        </p:nvSpPr>
        <p:spPr bwMode="auto">
          <a:xfrm>
            <a:off x="3478213" y="1435100"/>
            <a:ext cx="317500" cy="274638"/>
          </a:xfrm>
          <a:custGeom>
            <a:avLst/>
            <a:gdLst>
              <a:gd name="T0" fmla="*/ 63003906 w 400"/>
              <a:gd name="T1" fmla="*/ 0 h 345"/>
              <a:gd name="T2" fmla="*/ 0 w 400"/>
              <a:gd name="T3" fmla="*/ 109629917 h 345"/>
              <a:gd name="T4" fmla="*/ 63003906 w 400"/>
              <a:gd name="T5" fmla="*/ 218626177 h 345"/>
              <a:gd name="T6" fmla="*/ 189011719 w 400"/>
              <a:gd name="T7" fmla="*/ 218626177 h 345"/>
              <a:gd name="T8" fmla="*/ 252015625 w 400"/>
              <a:gd name="T9" fmla="*/ 109629917 h 345"/>
              <a:gd name="T10" fmla="*/ 189011719 w 400"/>
              <a:gd name="T11" fmla="*/ 0 h 345"/>
              <a:gd name="T12" fmla="*/ 63003906 w 400"/>
              <a:gd name="T13" fmla="*/ 0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5">
                <a:moveTo>
                  <a:pt x="100" y="0"/>
                </a:moveTo>
                <a:lnTo>
                  <a:pt x="0" y="173"/>
                </a:lnTo>
                <a:lnTo>
                  <a:pt x="100" y="345"/>
                </a:lnTo>
                <a:lnTo>
                  <a:pt x="300" y="345"/>
                </a:lnTo>
                <a:lnTo>
                  <a:pt x="400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50" name="Freeform 234"/>
          <p:cNvSpPr>
            <a:spLocks/>
          </p:cNvSpPr>
          <p:nvPr/>
        </p:nvSpPr>
        <p:spPr bwMode="auto">
          <a:xfrm>
            <a:off x="3705225" y="1296989"/>
            <a:ext cx="317500" cy="276225"/>
          </a:xfrm>
          <a:custGeom>
            <a:avLst/>
            <a:gdLst>
              <a:gd name="T0" fmla="*/ 63317101 w 401"/>
              <a:gd name="T1" fmla="*/ 0 h 348"/>
              <a:gd name="T2" fmla="*/ 0 w 401"/>
              <a:gd name="T3" fmla="*/ 110256638 h 348"/>
              <a:gd name="T4" fmla="*/ 63317101 w 401"/>
              <a:gd name="T5" fmla="*/ 219253594 h 348"/>
              <a:gd name="T6" fmla="*/ 188697138 w 401"/>
              <a:gd name="T7" fmla="*/ 219253594 h 348"/>
              <a:gd name="T8" fmla="*/ 251387157 w 401"/>
              <a:gd name="T9" fmla="*/ 110256638 h 348"/>
              <a:gd name="T10" fmla="*/ 188697138 w 401"/>
              <a:gd name="T11" fmla="*/ 0 h 348"/>
              <a:gd name="T12" fmla="*/ 63317101 w 401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8">
                <a:moveTo>
                  <a:pt x="101" y="0"/>
                </a:moveTo>
                <a:lnTo>
                  <a:pt x="0" y="175"/>
                </a:lnTo>
                <a:lnTo>
                  <a:pt x="101" y="348"/>
                </a:lnTo>
                <a:lnTo>
                  <a:pt x="301" y="348"/>
                </a:lnTo>
                <a:lnTo>
                  <a:pt x="401" y="175"/>
                </a:lnTo>
                <a:lnTo>
                  <a:pt x="301" y="0"/>
                </a:lnTo>
                <a:lnTo>
                  <a:pt x="101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51" name="Freeform 235"/>
          <p:cNvSpPr>
            <a:spLocks/>
          </p:cNvSpPr>
          <p:nvPr/>
        </p:nvSpPr>
        <p:spPr bwMode="auto">
          <a:xfrm>
            <a:off x="3478213" y="1160464"/>
            <a:ext cx="317500" cy="274637"/>
          </a:xfrm>
          <a:custGeom>
            <a:avLst/>
            <a:gdLst>
              <a:gd name="T0" fmla="*/ 63003906 w 400"/>
              <a:gd name="T1" fmla="*/ 0 h 348"/>
              <a:gd name="T2" fmla="*/ 0 w 400"/>
              <a:gd name="T3" fmla="*/ 107746882 h 348"/>
              <a:gd name="T4" fmla="*/ 63003906 w 400"/>
              <a:gd name="T5" fmla="*/ 216739890 h 348"/>
              <a:gd name="T6" fmla="*/ 189011719 w 400"/>
              <a:gd name="T7" fmla="*/ 216739890 h 348"/>
              <a:gd name="T8" fmla="*/ 252015625 w 400"/>
              <a:gd name="T9" fmla="*/ 107746882 h 348"/>
              <a:gd name="T10" fmla="*/ 189011719 w 400"/>
              <a:gd name="T11" fmla="*/ 0 h 348"/>
              <a:gd name="T12" fmla="*/ 63003906 w 400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8">
                <a:moveTo>
                  <a:pt x="100" y="0"/>
                </a:moveTo>
                <a:lnTo>
                  <a:pt x="0" y="173"/>
                </a:lnTo>
                <a:lnTo>
                  <a:pt x="100" y="348"/>
                </a:lnTo>
                <a:lnTo>
                  <a:pt x="300" y="348"/>
                </a:lnTo>
                <a:lnTo>
                  <a:pt x="400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52" name="Freeform 236"/>
          <p:cNvSpPr>
            <a:spLocks/>
          </p:cNvSpPr>
          <p:nvPr/>
        </p:nvSpPr>
        <p:spPr bwMode="auto">
          <a:xfrm>
            <a:off x="3478213" y="1984376"/>
            <a:ext cx="317500" cy="276225"/>
          </a:xfrm>
          <a:custGeom>
            <a:avLst/>
            <a:gdLst>
              <a:gd name="T0" fmla="*/ 63003906 w 400"/>
              <a:gd name="T1" fmla="*/ 0 h 347"/>
              <a:gd name="T2" fmla="*/ 0 w 400"/>
              <a:gd name="T3" fmla="*/ 109625503 h 347"/>
              <a:gd name="T4" fmla="*/ 63003906 w 400"/>
              <a:gd name="T5" fmla="*/ 219885448 h 347"/>
              <a:gd name="T6" fmla="*/ 189011719 w 400"/>
              <a:gd name="T7" fmla="*/ 219885448 h 347"/>
              <a:gd name="T8" fmla="*/ 252015625 w 400"/>
              <a:gd name="T9" fmla="*/ 109625503 h 347"/>
              <a:gd name="T10" fmla="*/ 189011719 w 400"/>
              <a:gd name="T11" fmla="*/ 0 h 347"/>
              <a:gd name="T12" fmla="*/ 63003906 w 400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7">
                <a:moveTo>
                  <a:pt x="100" y="0"/>
                </a:moveTo>
                <a:lnTo>
                  <a:pt x="0" y="173"/>
                </a:lnTo>
                <a:lnTo>
                  <a:pt x="100" y="347"/>
                </a:lnTo>
                <a:lnTo>
                  <a:pt x="300" y="347"/>
                </a:lnTo>
                <a:lnTo>
                  <a:pt x="400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53" name="Freeform 237"/>
          <p:cNvSpPr>
            <a:spLocks/>
          </p:cNvSpPr>
          <p:nvPr/>
        </p:nvSpPr>
        <p:spPr bwMode="auto">
          <a:xfrm>
            <a:off x="3478213" y="2260600"/>
            <a:ext cx="317500" cy="273050"/>
          </a:xfrm>
          <a:custGeom>
            <a:avLst/>
            <a:gdLst>
              <a:gd name="T0" fmla="*/ 63003906 w 400"/>
              <a:gd name="T1" fmla="*/ 0 h 346"/>
              <a:gd name="T2" fmla="*/ 0 w 400"/>
              <a:gd name="T3" fmla="*/ 107740322 h 346"/>
              <a:gd name="T4" fmla="*/ 63003906 w 400"/>
              <a:gd name="T5" fmla="*/ 215480643 h 346"/>
              <a:gd name="T6" fmla="*/ 189011719 w 400"/>
              <a:gd name="T7" fmla="*/ 215480643 h 346"/>
              <a:gd name="T8" fmla="*/ 252015625 w 400"/>
              <a:gd name="T9" fmla="*/ 107740322 h 346"/>
              <a:gd name="T10" fmla="*/ 189011719 w 400"/>
              <a:gd name="T11" fmla="*/ 0 h 346"/>
              <a:gd name="T12" fmla="*/ 63003906 w 400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6">
                <a:moveTo>
                  <a:pt x="100" y="0"/>
                </a:moveTo>
                <a:lnTo>
                  <a:pt x="0" y="173"/>
                </a:lnTo>
                <a:lnTo>
                  <a:pt x="100" y="346"/>
                </a:lnTo>
                <a:lnTo>
                  <a:pt x="300" y="346"/>
                </a:lnTo>
                <a:lnTo>
                  <a:pt x="400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54" name="Freeform 238"/>
          <p:cNvSpPr>
            <a:spLocks/>
          </p:cNvSpPr>
          <p:nvPr/>
        </p:nvSpPr>
        <p:spPr bwMode="auto">
          <a:xfrm>
            <a:off x="3705225" y="2397126"/>
            <a:ext cx="317500" cy="276225"/>
          </a:xfrm>
          <a:custGeom>
            <a:avLst/>
            <a:gdLst>
              <a:gd name="T0" fmla="*/ 63317101 w 401"/>
              <a:gd name="T1" fmla="*/ 0 h 347"/>
              <a:gd name="T2" fmla="*/ 0 w 401"/>
              <a:gd name="T3" fmla="*/ 109625503 h 347"/>
              <a:gd name="T4" fmla="*/ 63317101 w 401"/>
              <a:gd name="T5" fmla="*/ 219885448 h 347"/>
              <a:gd name="T6" fmla="*/ 188697138 w 401"/>
              <a:gd name="T7" fmla="*/ 219885448 h 347"/>
              <a:gd name="T8" fmla="*/ 251387157 w 401"/>
              <a:gd name="T9" fmla="*/ 109625503 h 347"/>
              <a:gd name="T10" fmla="*/ 188697138 w 401"/>
              <a:gd name="T11" fmla="*/ 0 h 347"/>
              <a:gd name="T12" fmla="*/ 63317101 w 401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7">
                <a:moveTo>
                  <a:pt x="101" y="0"/>
                </a:moveTo>
                <a:lnTo>
                  <a:pt x="0" y="173"/>
                </a:lnTo>
                <a:lnTo>
                  <a:pt x="101" y="347"/>
                </a:lnTo>
                <a:lnTo>
                  <a:pt x="301" y="347"/>
                </a:lnTo>
                <a:lnTo>
                  <a:pt x="401" y="173"/>
                </a:lnTo>
                <a:lnTo>
                  <a:pt x="301" y="0"/>
                </a:lnTo>
                <a:lnTo>
                  <a:pt x="101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55" name="Freeform 239"/>
          <p:cNvSpPr>
            <a:spLocks/>
          </p:cNvSpPr>
          <p:nvPr/>
        </p:nvSpPr>
        <p:spPr bwMode="auto">
          <a:xfrm>
            <a:off x="3478213" y="1709739"/>
            <a:ext cx="317500" cy="274637"/>
          </a:xfrm>
          <a:custGeom>
            <a:avLst/>
            <a:gdLst>
              <a:gd name="T0" fmla="*/ 63003906 w 400"/>
              <a:gd name="T1" fmla="*/ 0 h 346"/>
              <a:gd name="T2" fmla="*/ 0 w 400"/>
              <a:gd name="T3" fmla="*/ 108996758 h 346"/>
              <a:gd name="T4" fmla="*/ 63003906 w 400"/>
              <a:gd name="T5" fmla="*/ 217992722 h 346"/>
              <a:gd name="T6" fmla="*/ 189011719 w 400"/>
              <a:gd name="T7" fmla="*/ 217992722 h 346"/>
              <a:gd name="T8" fmla="*/ 252015625 w 400"/>
              <a:gd name="T9" fmla="*/ 108996758 h 346"/>
              <a:gd name="T10" fmla="*/ 189011719 w 400"/>
              <a:gd name="T11" fmla="*/ 0 h 346"/>
              <a:gd name="T12" fmla="*/ 63003906 w 400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6">
                <a:moveTo>
                  <a:pt x="100" y="0"/>
                </a:moveTo>
                <a:lnTo>
                  <a:pt x="0" y="173"/>
                </a:lnTo>
                <a:lnTo>
                  <a:pt x="100" y="346"/>
                </a:lnTo>
                <a:lnTo>
                  <a:pt x="300" y="346"/>
                </a:lnTo>
                <a:lnTo>
                  <a:pt x="400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56" name="Freeform 240"/>
          <p:cNvSpPr>
            <a:spLocks/>
          </p:cNvSpPr>
          <p:nvPr/>
        </p:nvSpPr>
        <p:spPr bwMode="auto">
          <a:xfrm>
            <a:off x="3705225" y="2397126"/>
            <a:ext cx="317500" cy="276225"/>
          </a:xfrm>
          <a:custGeom>
            <a:avLst/>
            <a:gdLst>
              <a:gd name="T0" fmla="*/ 63317101 w 401"/>
              <a:gd name="T1" fmla="*/ 0 h 347"/>
              <a:gd name="T2" fmla="*/ 0 w 401"/>
              <a:gd name="T3" fmla="*/ 109625503 h 347"/>
              <a:gd name="T4" fmla="*/ 63317101 w 401"/>
              <a:gd name="T5" fmla="*/ 219885448 h 347"/>
              <a:gd name="T6" fmla="*/ 188697138 w 401"/>
              <a:gd name="T7" fmla="*/ 219885448 h 347"/>
              <a:gd name="T8" fmla="*/ 251387157 w 401"/>
              <a:gd name="T9" fmla="*/ 109625503 h 347"/>
              <a:gd name="T10" fmla="*/ 188697138 w 401"/>
              <a:gd name="T11" fmla="*/ 0 h 347"/>
              <a:gd name="T12" fmla="*/ 63317101 w 401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7">
                <a:moveTo>
                  <a:pt x="101" y="0"/>
                </a:moveTo>
                <a:lnTo>
                  <a:pt x="0" y="173"/>
                </a:lnTo>
                <a:lnTo>
                  <a:pt x="101" y="347"/>
                </a:lnTo>
                <a:lnTo>
                  <a:pt x="301" y="347"/>
                </a:lnTo>
                <a:lnTo>
                  <a:pt x="401" y="173"/>
                </a:lnTo>
                <a:lnTo>
                  <a:pt x="301" y="0"/>
                </a:lnTo>
                <a:lnTo>
                  <a:pt x="101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57" name="Freeform 241"/>
          <p:cNvSpPr>
            <a:spLocks/>
          </p:cNvSpPr>
          <p:nvPr/>
        </p:nvSpPr>
        <p:spPr bwMode="auto">
          <a:xfrm>
            <a:off x="3705225" y="2120901"/>
            <a:ext cx="317500" cy="276225"/>
          </a:xfrm>
          <a:custGeom>
            <a:avLst/>
            <a:gdLst>
              <a:gd name="T0" fmla="*/ 63317101 w 401"/>
              <a:gd name="T1" fmla="*/ 0 h 347"/>
              <a:gd name="T2" fmla="*/ 0 w 401"/>
              <a:gd name="T3" fmla="*/ 110259945 h 347"/>
              <a:gd name="T4" fmla="*/ 63317101 w 401"/>
              <a:gd name="T5" fmla="*/ 219885448 h 347"/>
              <a:gd name="T6" fmla="*/ 188697138 w 401"/>
              <a:gd name="T7" fmla="*/ 219885448 h 347"/>
              <a:gd name="T8" fmla="*/ 251387157 w 401"/>
              <a:gd name="T9" fmla="*/ 110259945 h 347"/>
              <a:gd name="T10" fmla="*/ 188697138 w 401"/>
              <a:gd name="T11" fmla="*/ 0 h 347"/>
              <a:gd name="T12" fmla="*/ 63317101 w 401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7">
                <a:moveTo>
                  <a:pt x="101" y="0"/>
                </a:moveTo>
                <a:lnTo>
                  <a:pt x="0" y="174"/>
                </a:lnTo>
                <a:lnTo>
                  <a:pt x="101" y="347"/>
                </a:lnTo>
                <a:lnTo>
                  <a:pt x="301" y="347"/>
                </a:lnTo>
                <a:lnTo>
                  <a:pt x="401" y="174"/>
                </a:lnTo>
                <a:lnTo>
                  <a:pt x="301" y="0"/>
                </a:lnTo>
                <a:lnTo>
                  <a:pt x="101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58" name="Freeform 242"/>
          <p:cNvSpPr>
            <a:spLocks/>
          </p:cNvSpPr>
          <p:nvPr/>
        </p:nvSpPr>
        <p:spPr bwMode="auto">
          <a:xfrm>
            <a:off x="3705225" y="1847850"/>
            <a:ext cx="317500" cy="273050"/>
          </a:xfrm>
          <a:custGeom>
            <a:avLst/>
            <a:gdLst>
              <a:gd name="T0" fmla="*/ 63317101 w 401"/>
              <a:gd name="T1" fmla="*/ 0 h 344"/>
              <a:gd name="T2" fmla="*/ 0 w 401"/>
              <a:gd name="T3" fmla="*/ 108996956 h 344"/>
              <a:gd name="T4" fmla="*/ 63317101 w 401"/>
              <a:gd name="T5" fmla="*/ 216733438 h 344"/>
              <a:gd name="T6" fmla="*/ 188697138 w 401"/>
              <a:gd name="T7" fmla="*/ 216733438 h 344"/>
              <a:gd name="T8" fmla="*/ 251387157 w 401"/>
              <a:gd name="T9" fmla="*/ 108996956 h 344"/>
              <a:gd name="T10" fmla="*/ 188697138 w 401"/>
              <a:gd name="T11" fmla="*/ 0 h 344"/>
              <a:gd name="T12" fmla="*/ 63317101 w 401"/>
              <a:gd name="T13" fmla="*/ 0 h 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4">
                <a:moveTo>
                  <a:pt x="101" y="0"/>
                </a:moveTo>
                <a:lnTo>
                  <a:pt x="0" y="173"/>
                </a:lnTo>
                <a:lnTo>
                  <a:pt x="101" y="344"/>
                </a:lnTo>
                <a:lnTo>
                  <a:pt x="301" y="344"/>
                </a:lnTo>
                <a:lnTo>
                  <a:pt x="401" y="173"/>
                </a:lnTo>
                <a:lnTo>
                  <a:pt x="301" y="0"/>
                </a:lnTo>
                <a:lnTo>
                  <a:pt x="101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59" name="Freeform 243"/>
          <p:cNvSpPr>
            <a:spLocks/>
          </p:cNvSpPr>
          <p:nvPr/>
        </p:nvSpPr>
        <p:spPr bwMode="auto">
          <a:xfrm>
            <a:off x="3705225" y="1573214"/>
            <a:ext cx="317500" cy="274637"/>
          </a:xfrm>
          <a:custGeom>
            <a:avLst/>
            <a:gdLst>
              <a:gd name="T0" fmla="*/ 63317101 w 401"/>
              <a:gd name="T1" fmla="*/ 0 h 347"/>
              <a:gd name="T2" fmla="*/ 0 w 401"/>
              <a:gd name="T3" fmla="*/ 107742390 h 347"/>
              <a:gd name="T4" fmla="*/ 63317101 w 401"/>
              <a:gd name="T5" fmla="*/ 217364501 h 347"/>
              <a:gd name="T6" fmla="*/ 188697138 w 401"/>
              <a:gd name="T7" fmla="*/ 217364501 h 347"/>
              <a:gd name="T8" fmla="*/ 251387157 w 401"/>
              <a:gd name="T9" fmla="*/ 107742390 h 347"/>
              <a:gd name="T10" fmla="*/ 188697138 w 401"/>
              <a:gd name="T11" fmla="*/ 0 h 347"/>
              <a:gd name="T12" fmla="*/ 63317101 w 401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7">
                <a:moveTo>
                  <a:pt x="101" y="0"/>
                </a:moveTo>
                <a:lnTo>
                  <a:pt x="0" y="172"/>
                </a:lnTo>
                <a:lnTo>
                  <a:pt x="101" y="347"/>
                </a:lnTo>
                <a:lnTo>
                  <a:pt x="301" y="347"/>
                </a:lnTo>
                <a:lnTo>
                  <a:pt x="401" y="172"/>
                </a:lnTo>
                <a:lnTo>
                  <a:pt x="301" y="0"/>
                </a:lnTo>
                <a:lnTo>
                  <a:pt x="101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60" name="Freeform 244"/>
          <p:cNvSpPr>
            <a:spLocks/>
          </p:cNvSpPr>
          <p:nvPr/>
        </p:nvSpPr>
        <p:spPr bwMode="auto">
          <a:xfrm>
            <a:off x="3478213" y="1435100"/>
            <a:ext cx="317500" cy="274638"/>
          </a:xfrm>
          <a:custGeom>
            <a:avLst/>
            <a:gdLst>
              <a:gd name="T0" fmla="*/ 63003906 w 400"/>
              <a:gd name="T1" fmla="*/ 0 h 345"/>
              <a:gd name="T2" fmla="*/ 0 w 400"/>
              <a:gd name="T3" fmla="*/ 109629917 h 345"/>
              <a:gd name="T4" fmla="*/ 63003906 w 400"/>
              <a:gd name="T5" fmla="*/ 218626177 h 345"/>
              <a:gd name="T6" fmla="*/ 189011719 w 400"/>
              <a:gd name="T7" fmla="*/ 218626177 h 345"/>
              <a:gd name="T8" fmla="*/ 252015625 w 400"/>
              <a:gd name="T9" fmla="*/ 109629917 h 345"/>
              <a:gd name="T10" fmla="*/ 189011719 w 400"/>
              <a:gd name="T11" fmla="*/ 0 h 345"/>
              <a:gd name="T12" fmla="*/ 63003906 w 400"/>
              <a:gd name="T13" fmla="*/ 0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5">
                <a:moveTo>
                  <a:pt x="100" y="0"/>
                </a:moveTo>
                <a:lnTo>
                  <a:pt x="0" y="173"/>
                </a:lnTo>
                <a:lnTo>
                  <a:pt x="100" y="345"/>
                </a:lnTo>
                <a:lnTo>
                  <a:pt x="300" y="345"/>
                </a:lnTo>
                <a:lnTo>
                  <a:pt x="400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61" name="Freeform 245"/>
          <p:cNvSpPr>
            <a:spLocks/>
          </p:cNvSpPr>
          <p:nvPr/>
        </p:nvSpPr>
        <p:spPr bwMode="auto">
          <a:xfrm>
            <a:off x="3705225" y="1296989"/>
            <a:ext cx="317500" cy="276225"/>
          </a:xfrm>
          <a:custGeom>
            <a:avLst/>
            <a:gdLst>
              <a:gd name="T0" fmla="*/ 63317101 w 401"/>
              <a:gd name="T1" fmla="*/ 0 h 348"/>
              <a:gd name="T2" fmla="*/ 0 w 401"/>
              <a:gd name="T3" fmla="*/ 110256638 h 348"/>
              <a:gd name="T4" fmla="*/ 63317101 w 401"/>
              <a:gd name="T5" fmla="*/ 219253594 h 348"/>
              <a:gd name="T6" fmla="*/ 188697138 w 401"/>
              <a:gd name="T7" fmla="*/ 219253594 h 348"/>
              <a:gd name="T8" fmla="*/ 251387157 w 401"/>
              <a:gd name="T9" fmla="*/ 110256638 h 348"/>
              <a:gd name="T10" fmla="*/ 188697138 w 401"/>
              <a:gd name="T11" fmla="*/ 0 h 348"/>
              <a:gd name="T12" fmla="*/ 63317101 w 401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1" h="348">
                <a:moveTo>
                  <a:pt x="101" y="0"/>
                </a:moveTo>
                <a:lnTo>
                  <a:pt x="0" y="175"/>
                </a:lnTo>
                <a:lnTo>
                  <a:pt x="101" y="348"/>
                </a:lnTo>
                <a:lnTo>
                  <a:pt x="301" y="348"/>
                </a:lnTo>
                <a:lnTo>
                  <a:pt x="401" y="175"/>
                </a:lnTo>
                <a:lnTo>
                  <a:pt x="301" y="0"/>
                </a:lnTo>
                <a:lnTo>
                  <a:pt x="101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62" name="Freeform 246"/>
          <p:cNvSpPr>
            <a:spLocks/>
          </p:cNvSpPr>
          <p:nvPr/>
        </p:nvSpPr>
        <p:spPr bwMode="auto">
          <a:xfrm>
            <a:off x="3478213" y="1160464"/>
            <a:ext cx="317500" cy="274637"/>
          </a:xfrm>
          <a:custGeom>
            <a:avLst/>
            <a:gdLst>
              <a:gd name="T0" fmla="*/ 63003906 w 400"/>
              <a:gd name="T1" fmla="*/ 0 h 348"/>
              <a:gd name="T2" fmla="*/ 0 w 400"/>
              <a:gd name="T3" fmla="*/ 107746882 h 348"/>
              <a:gd name="T4" fmla="*/ 63003906 w 400"/>
              <a:gd name="T5" fmla="*/ 216739890 h 348"/>
              <a:gd name="T6" fmla="*/ 189011719 w 400"/>
              <a:gd name="T7" fmla="*/ 216739890 h 348"/>
              <a:gd name="T8" fmla="*/ 252015625 w 400"/>
              <a:gd name="T9" fmla="*/ 107746882 h 348"/>
              <a:gd name="T10" fmla="*/ 189011719 w 400"/>
              <a:gd name="T11" fmla="*/ 0 h 348"/>
              <a:gd name="T12" fmla="*/ 63003906 w 400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8">
                <a:moveTo>
                  <a:pt x="100" y="0"/>
                </a:moveTo>
                <a:lnTo>
                  <a:pt x="0" y="173"/>
                </a:lnTo>
                <a:lnTo>
                  <a:pt x="100" y="348"/>
                </a:lnTo>
                <a:lnTo>
                  <a:pt x="300" y="348"/>
                </a:lnTo>
                <a:lnTo>
                  <a:pt x="400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63" name="Freeform 247"/>
          <p:cNvSpPr>
            <a:spLocks/>
          </p:cNvSpPr>
          <p:nvPr/>
        </p:nvSpPr>
        <p:spPr bwMode="auto">
          <a:xfrm>
            <a:off x="3025775" y="1984376"/>
            <a:ext cx="317500" cy="276225"/>
          </a:xfrm>
          <a:custGeom>
            <a:avLst/>
            <a:gdLst>
              <a:gd name="T0" fmla="*/ 63002211 w 398"/>
              <a:gd name="T1" fmla="*/ 0 h 347"/>
              <a:gd name="T2" fmla="*/ 0 w 398"/>
              <a:gd name="T3" fmla="*/ 109625503 h 347"/>
              <a:gd name="T4" fmla="*/ 63002211 w 398"/>
              <a:gd name="T5" fmla="*/ 219885448 h 347"/>
              <a:gd name="T6" fmla="*/ 190279824 w 398"/>
              <a:gd name="T7" fmla="*/ 219885448 h 347"/>
              <a:gd name="T8" fmla="*/ 253282035 w 398"/>
              <a:gd name="T9" fmla="*/ 109625503 h 347"/>
              <a:gd name="T10" fmla="*/ 190279824 w 398"/>
              <a:gd name="T11" fmla="*/ 0 h 347"/>
              <a:gd name="T12" fmla="*/ 63002211 w 398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7">
                <a:moveTo>
                  <a:pt x="99" y="0"/>
                </a:moveTo>
                <a:lnTo>
                  <a:pt x="0" y="173"/>
                </a:lnTo>
                <a:lnTo>
                  <a:pt x="99" y="347"/>
                </a:lnTo>
                <a:lnTo>
                  <a:pt x="299" y="347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64" name="Freeform 248"/>
          <p:cNvSpPr>
            <a:spLocks/>
          </p:cNvSpPr>
          <p:nvPr/>
        </p:nvSpPr>
        <p:spPr bwMode="auto">
          <a:xfrm>
            <a:off x="3025775" y="2260600"/>
            <a:ext cx="317500" cy="273050"/>
          </a:xfrm>
          <a:custGeom>
            <a:avLst/>
            <a:gdLst>
              <a:gd name="T0" fmla="*/ 63002211 w 398"/>
              <a:gd name="T1" fmla="*/ 0 h 346"/>
              <a:gd name="T2" fmla="*/ 0 w 398"/>
              <a:gd name="T3" fmla="*/ 107740322 h 346"/>
              <a:gd name="T4" fmla="*/ 63002211 w 398"/>
              <a:gd name="T5" fmla="*/ 215480643 h 346"/>
              <a:gd name="T6" fmla="*/ 190279824 w 398"/>
              <a:gd name="T7" fmla="*/ 215480643 h 346"/>
              <a:gd name="T8" fmla="*/ 253282035 w 398"/>
              <a:gd name="T9" fmla="*/ 107740322 h 346"/>
              <a:gd name="T10" fmla="*/ 190279824 w 398"/>
              <a:gd name="T11" fmla="*/ 0 h 346"/>
              <a:gd name="T12" fmla="*/ 63002211 w 398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6">
                <a:moveTo>
                  <a:pt x="99" y="0"/>
                </a:moveTo>
                <a:lnTo>
                  <a:pt x="0" y="173"/>
                </a:lnTo>
                <a:lnTo>
                  <a:pt x="99" y="346"/>
                </a:lnTo>
                <a:lnTo>
                  <a:pt x="299" y="346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65" name="Freeform 249"/>
          <p:cNvSpPr>
            <a:spLocks/>
          </p:cNvSpPr>
          <p:nvPr/>
        </p:nvSpPr>
        <p:spPr bwMode="auto">
          <a:xfrm>
            <a:off x="3252788" y="2397126"/>
            <a:ext cx="315912" cy="276225"/>
          </a:xfrm>
          <a:custGeom>
            <a:avLst/>
            <a:gdLst>
              <a:gd name="T0" fmla="*/ 62373570 w 398"/>
              <a:gd name="T1" fmla="*/ 0 h 347"/>
              <a:gd name="T2" fmla="*/ 0 w 398"/>
              <a:gd name="T3" fmla="*/ 109625503 h 347"/>
              <a:gd name="T4" fmla="*/ 62373570 w 398"/>
              <a:gd name="T5" fmla="*/ 219885448 h 347"/>
              <a:gd name="T6" fmla="*/ 188381183 w 398"/>
              <a:gd name="T7" fmla="*/ 219885448 h 347"/>
              <a:gd name="T8" fmla="*/ 250754753 w 398"/>
              <a:gd name="T9" fmla="*/ 109625503 h 347"/>
              <a:gd name="T10" fmla="*/ 188381183 w 398"/>
              <a:gd name="T11" fmla="*/ 0 h 347"/>
              <a:gd name="T12" fmla="*/ 62373570 w 398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7">
                <a:moveTo>
                  <a:pt x="99" y="0"/>
                </a:moveTo>
                <a:lnTo>
                  <a:pt x="0" y="173"/>
                </a:lnTo>
                <a:lnTo>
                  <a:pt x="99" y="347"/>
                </a:lnTo>
                <a:lnTo>
                  <a:pt x="299" y="347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66" name="Freeform 250"/>
          <p:cNvSpPr>
            <a:spLocks/>
          </p:cNvSpPr>
          <p:nvPr/>
        </p:nvSpPr>
        <p:spPr bwMode="auto">
          <a:xfrm>
            <a:off x="3025775" y="1709739"/>
            <a:ext cx="317500" cy="274637"/>
          </a:xfrm>
          <a:custGeom>
            <a:avLst/>
            <a:gdLst>
              <a:gd name="T0" fmla="*/ 63002211 w 398"/>
              <a:gd name="T1" fmla="*/ 0 h 346"/>
              <a:gd name="T2" fmla="*/ 0 w 398"/>
              <a:gd name="T3" fmla="*/ 108996758 h 346"/>
              <a:gd name="T4" fmla="*/ 63002211 w 398"/>
              <a:gd name="T5" fmla="*/ 217992722 h 346"/>
              <a:gd name="T6" fmla="*/ 190279824 w 398"/>
              <a:gd name="T7" fmla="*/ 217992722 h 346"/>
              <a:gd name="T8" fmla="*/ 253282035 w 398"/>
              <a:gd name="T9" fmla="*/ 108996758 h 346"/>
              <a:gd name="T10" fmla="*/ 190279824 w 398"/>
              <a:gd name="T11" fmla="*/ 0 h 346"/>
              <a:gd name="T12" fmla="*/ 63002211 w 398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6">
                <a:moveTo>
                  <a:pt x="99" y="0"/>
                </a:moveTo>
                <a:lnTo>
                  <a:pt x="0" y="173"/>
                </a:lnTo>
                <a:lnTo>
                  <a:pt x="99" y="346"/>
                </a:lnTo>
                <a:lnTo>
                  <a:pt x="299" y="346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67" name="Freeform 251"/>
          <p:cNvSpPr>
            <a:spLocks/>
          </p:cNvSpPr>
          <p:nvPr/>
        </p:nvSpPr>
        <p:spPr bwMode="auto">
          <a:xfrm>
            <a:off x="3252788" y="2397126"/>
            <a:ext cx="315912" cy="276225"/>
          </a:xfrm>
          <a:custGeom>
            <a:avLst/>
            <a:gdLst>
              <a:gd name="T0" fmla="*/ 62373570 w 398"/>
              <a:gd name="T1" fmla="*/ 0 h 347"/>
              <a:gd name="T2" fmla="*/ 0 w 398"/>
              <a:gd name="T3" fmla="*/ 109625503 h 347"/>
              <a:gd name="T4" fmla="*/ 62373570 w 398"/>
              <a:gd name="T5" fmla="*/ 219885448 h 347"/>
              <a:gd name="T6" fmla="*/ 188381183 w 398"/>
              <a:gd name="T7" fmla="*/ 219885448 h 347"/>
              <a:gd name="T8" fmla="*/ 250754753 w 398"/>
              <a:gd name="T9" fmla="*/ 109625503 h 347"/>
              <a:gd name="T10" fmla="*/ 188381183 w 398"/>
              <a:gd name="T11" fmla="*/ 0 h 347"/>
              <a:gd name="T12" fmla="*/ 62373570 w 398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7">
                <a:moveTo>
                  <a:pt x="99" y="0"/>
                </a:moveTo>
                <a:lnTo>
                  <a:pt x="0" y="173"/>
                </a:lnTo>
                <a:lnTo>
                  <a:pt x="99" y="347"/>
                </a:lnTo>
                <a:lnTo>
                  <a:pt x="299" y="347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68" name="Freeform 252"/>
          <p:cNvSpPr>
            <a:spLocks/>
          </p:cNvSpPr>
          <p:nvPr/>
        </p:nvSpPr>
        <p:spPr bwMode="auto">
          <a:xfrm>
            <a:off x="3252788" y="2120901"/>
            <a:ext cx="315912" cy="276225"/>
          </a:xfrm>
          <a:custGeom>
            <a:avLst/>
            <a:gdLst>
              <a:gd name="T0" fmla="*/ 62373570 w 398"/>
              <a:gd name="T1" fmla="*/ 0 h 347"/>
              <a:gd name="T2" fmla="*/ 0 w 398"/>
              <a:gd name="T3" fmla="*/ 110259945 h 347"/>
              <a:gd name="T4" fmla="*/ 62373570 w 398"/>
              <a:gd name="T5" fmla="*/ 219885448 h 347"/>
              <a:gd name="T6" fmla="*/ 188381183 w 398"/>
              <a:gd name="T7" fmla="*/ 219885448 h 347"/>
              <a:gd name="T8" fmla="*/ 250754753 w 398"/>
              <a:gd name="T9" fmla="*/ 110259945 h 347"/>
              <a:gd name="T10" fmla="*/ 188381183 w 398"/>
              <a:gd name="T11" fmla="*/ 0 h 347"/>
              <a:gd name="T12" fmla="*/ 62373570 w 398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7">
                <a:moveTo>
                  <a:pt x="99" y="0"/>
                </a:moveTo>
                <a:lnTo>
                  <a:pt x="0" y="174"/>
                </a:lnTo>
                <a:lnTo>
                  <a:pt x="99" y="347"/>
                </a:lnTo>
                <a:lnTo>
                  <a:pt x="299" y="347"/>
                </a:lnTo>
                <a:lnTo>
                  <a:pt x="398" y="174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69" name="Freeform 253"/>
          <p:cNvSpPr>
            <a:spLocks/>
          </p:cNvSpPr>
          <p:nvPr/>
        </p:nvSpPr>
        <p:spPr bwMode="auto">
          <a:xfrm>
            <a:off x="3252788" y="1847850"/>
            <a:ext cx="315912" cy="273050"/>
          </a:xfrm>
          <a:custGeom>
            <a:avLst/>
            <a:gdLst>
              <a:gd name="T0" fmla="*/ 62373570 w 398"/>
              <a:gd name="T1" fmla="*/ 0 h 344"/>
              <a:gd name="T2" fmla="*/ 0 w 398"/>
              <a:gd name="T3" fmla="*/ 108996956 h 344"/>
              <a:gd name="T4" fmla="*/ 62373570 w 398"/>
              <a:gd name="T5" fmla="*/ 216733438 h 344"/>
              <a:gd name="T6" fmla="*/ 188381183 w 398"/>
              <a:gd name="T7" fmla="*/ 216733438 h 344"/>
              <a:gd name="T8" fmla="*/ 250754753 w 398"/>
              <a:gd name="T9" fmla="*/ 108996956 h 344"/>
              <a:gd name="T10" fmla="*/ 188381183 w 398"/>
              <a:gd name="T11" fmla="*/ 0 h 344"/>
              <a:gd name="T12" fmla="*/ 62373570 w 398"/>
              <a:gd name="T13" fmla="*/ 0 h 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4">
                <a:moveTo>
                  <a:pt x="99" y="0"/>
                </a:moveTo>
                <a:lnTo>
                  <a:pt x="0" y="173"/>
                </a:lnTo>
                <a:lnTo>
                  <a:pt x="99" y="344"/>
                </a:lnTo>
                <a:lnTo>
                  <a:pt x="299" y="344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70" name="Freeform 254"/>
          <p:cNvSpPr>
            <a:spLocks/>
          </p:cNvSpPr>
          <p:nvPr/>
        </p:nvSpPr>
        <p:spPr bwMode="auto">
          <a:xfrm>
            <a:off x="3252788" y="1573214"/>
            <a:ext cx="315912" cy="274637"/>
          </a:xfrm>
          <a:custGeom>
            <a:avLst/>
            <a:gdLst>
              <a:gd name="T0" fmla="*/ 62373570 w 398"/>
              <a:gd name="T1" fmla="*/ 0 h 347"/>
              <a:gd name="T2" fmla="*/ 0 w 398"/>
              <a:gd name="T3" fmla="*/ 107742390 h 347"/>
              <a:gd name="T4" fmla="*/ 62373570 w 398"/>
              <a:gd name="T5" fmla="*/ 217364501 h 347"/>
              <a:gd name="T6" fmla="*/ 188381183 w 398"/>
              <a:gd name="T7" fmla="*/ 217364501 h 347"/>
              <a:gd name="T8" fmla="*/ 250754753 w 398"/>
              <a:gd name="T9" fmla="*/ 107742390 h 347"/>
              <a:gd name="T10" fmla="*/ 188381183 w 398"/>
              <a:gd name="T11" fmla="*/ 0 h 347"/>
              <a:gd name="T12" fmla="*/ 62373570 w 398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7">
                <a:moveTo>
                  <a:pt x="99" y="0"/>
                </a:moveTo>
                <a:lnTo>
                  <a:pt x="0" y="172"/>
                </a:lnTo>
                <a:lnTo>
                  <a:pt x="99" y="347"/>
                </a:lnTo>
                <a:lnTo>
                  <a:pt x="299" y="347"/>
                </a:lnTo>
                <a:lnTo>
                  <a:pt x="398" y="172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71" name="Freeform 255"/>
          <p:cNvSpPr>
            <a:spLocks/>
          </p:cNvSpPr>
          <p:nvPr/>
        </p:nvSpPr>
        <p:spPr bwMode="auto">
          <a:xfrm>
            <a:off x="3025775" y="1435100"/>
            <a:ext cx="317500" cy="274638"/>
          </a:xfrm>
          <a:custGeom>
            <a:avLst/>
            <a:gdLst>
              <a:gd name="T0" fmla="*/ 63002211 w 398"/>
              <a:gd name="T1" fmla="*/ 0 h 345"/>
              <a:gd name="T2" fmla="*/ 0 w 398"/>
              <a:gd name="T3" fmla="*/ 109629917 h 345"/>
              <a:gd name="T4" fmla="*/ 63002211 w 398"/>
              <a:gd name="T5" fmla="*/ 218626177 h 345"/>
              <a:gd name="T6" fmla="*/ 190279824 w 398"/>
              <a:gd name="T7" fmla="*/ 218626177 h 345"/>
              <a:gd name="T8" fmla="*/ 253282035 w 398"/>
              <a:gd name="T9" fmla="*/ 109629917 h 345"/>
              <a:gd name="T10" fmla="*/ 190279824 w 398"/>
              <a:gd name="T11" fmla="*/ 0 h 345"/>
              <a:gd name="T12" fmla="*/ 63002211 w 398"/>
              <a:gd name="T13" fmla="*/ 0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5">
                <a:moveTo>
                  <a:pt x="99" y="0"/>
                </a:moveTo>
                <a:lnTo>
                  <a:pt x="0" y="173"/>
                </a:lnTo>
                <a:lnTo>
                  <a:pt x="99" y="345"/>
                </a:lnTo>
                <a:lnTo>
                  <a:pt x="299" y="345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72" name="Freeform 256"/>
          <p:cNvSpPr>
            <a:spLocks/>
          </p:cNvSpPr>
          <p:nvPr/>
        </p:nvSpPr>
        <p:spPr bwMode="auto">
          <a:xfrm>
            <a:off x="3252788" y="1296989"/>
            <a:ext cx="315912" cy="276225"/>
          </a:xfrm>
          <a:custGeom>
            <a:avLst/>
            <a:gdLst>
              <a:gd name="T0" fmla="*/ 62373570 w 398"/>
              <a:gd name="T1" fmla="*/ 0 h 348"/>
              <a:gd name="T2" fmla="*/ 0 w 398"/>
              <a:gd name="T3" fmla="*/ 110256638 h 348"/>
              <a:gd name="T4" fmla="*/ 62373570 w 398"/>
              <a:gd name="T5" fmla="*/ 219253594 h 348"/>
              <a:gd name="T6" fmla="*/ 188381183 w 398"/>
              <a:gd name="T7" fmla="*/ 219253594 h 348"/>
              <a:gd name="T8" fmla="*/ 250754753 w 398"/>
              <a:gd name="T9" fmla="*/ 110256638 h 348"/>
              <a:gd name="T10" fmla="*/ 188381183 w 398"/>
              <a:gd name="T11" fmla="*/ 0 h 348"/>
              <a:gd name="T12" fmla="*/ 62373570 w 398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8">
                <a:moveTo>
                  <a:pt x="99" y="0"/>
                </a:moveTo>
                <a:lnTo>
                  <a:pt x="0" y="175"/>
                </a:lnTo>
                <a:lnTo>
                  <a:pt x="99" y="348"/>
                </a:lnTo>
                <a:lnTo>
                  <a:pt x="299" y="348"/>
                </a:lnTo>
                <a:lnTo>
                  <a:pt x="398" y="175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73" name="Freeform 257"/>
          <p:cNvSpPr>
            <a:spLocks/>
          </p:cNvSpPr>
          <p:nvPr/>
        </p:nvSpPr>
        <p:spPr bwMode="auto">
          <a:xfrm>
            <a:off x="3025775" y="1160464"/>
            <a:ext cx="317500" cy="274637"/>
          </a:xfrm>
          <a:custGeom>
            <a:avLst/>
            <a:gdLst>
              <a:gd name="T0" fmla="*/ 63002211 w 398"/>
              <a:gd name="T1" fmla="*/ 0 h 348"/>
              <a:gd name="T2" fmla="*/ 0 w 398"/>
              <a:gd name="T3" fmla="*/ 107746882 h 348"/>
              <a:gd name="T4" fmla="*/ 63002211 w 398"/>
              <a:gd name="T5" fmla="*/ 216739890 h 348"/>
              <a:gd name="T6" fmla="*/ 190279824 w 398"/>
              <a:gd name="T7" fmla="*/ 216739890 h 348"/>
              <a:gd name="T8" fmla="*/ 253282035 w 398"/>
              <a:gd name="T9" fmla="*/ 107746882 h 348"/>
              <a:gd name="T10" fmla="*/ 190279824 w 398"/>
              <a:gd name="T11" fmla="*/ 0 h 348"/>
              <a:gd name="T12" fmla="*/ 63002211 w 398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8">
                <a:moveTo>
                  <a:pt x="99" y="0"/>
                </a:moveTo>
                <a:lnTo>
                  <a:pt x="0" y="173"/>
                </a:lnTo>
                <a:lnTo>
                  <a:pt x="99" y="348"/>
                </a:lnTo>
                <a:lnTo>
                  <a:pt x="299" y="348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74" name="Freeform 258"/>
          <p:cNvSpPr>
            <a:spLocks/>
          </p:cNvSpPr>
          <p:nvPr/>
        </p:nvSpPr>
        <p:spPr bwMode="auto">
          <a:xfrm>
            <a:off x="3025775" y="1984376"/>
            <a:ext cx="317500" cy="276225"/>
          </a:xfrm>
          <a:custGeom>
            <a:avLst/>
            <a:gdLst>
              <a:gd name="T0" fmla="*/ 63002211 w 398"/>
              <a:gd name="T1" fmla="*/ 0 h 347"/>
              <a:gd name="T2" fmla="*/ 0 w 398"/>
              <a:gd name="T3" fmla="*/ 109625503 h 347"/>
              <a:gd name="T4" fmla="*/ 63002211 w 398"/>
              <a:gd name="T5" fmla="*/ 219885448 h 347"/>
              <a:gd name="T6" fmla="*/ 190279824 w 398"/>
              <a:gd name="T7" fmla="*/ 219885448 h 347"/>
              <a:gd name="T8" fmla="*/ 253282035 w 398"/>
              <a:gd name="T9" fmla="*/ 109625503 h 347"/>
              <a:gd name="T10" fmla="*/ 190279824 w 398"/>
              <a:gd name="T11" fmla="*/ 0 h 347"/>
              <a:gd name="T12" fmla="*/ 63002211 w 398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7">
                <a:moveTo>
                  <a:pt x="99" y="0"/>
                </a:moveTo>
                <a:lnTo>
                  <a:pt x="0" y="173"/>
                </a:lnTo>
                <a:lnTo>
                  <a:pt x="99" y="347"/>
                </a:lnTo>
                <a:lnTo>
                  <a:pt x="299" y="347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75" name="Freeform 259"/>
          <p:cNvSpPr>
            <a:spLocks/>
          </p:cNvSpPr>
          <p:nvPr/>
        </p:nvSpPr>
        <p:spPr bwMode="auto">
          <a:xfrm>
            <a:off x="3025775" y="2260600"/>
            <a:ext cx="317500" cy="273050"/>
          </a:xfrm>
          <a:custGeom>
            <a:avLst/>
            <a:gdLst>
              <a:gd name="T0" fmla="*/ 63002211 w 398"/>
              <a:gd name="T1" fmla="*/ 0 h 346"/>
              <a:gd name="T2" fmla="*/ 0 w 398"/>
              <a:gd name="T3" fmla="*/ 107740322 h 346"/>
              <a:gd name="T4" fmla="*/ 63002211 w 398"/>
              <a:gd name="T5" fmla="*/ 215480643 h 346"/>
              <a:gd name="T6" fmla="*/ 190279824 w 398"/>
              <a:gd name="T7" fmla="*/ 215480643 h 346"/>
              <a:gd name="T8" fmla="*/ 253282035 w 398"/>
              <a:gd name="T9" fmla="*/ 107740322 h 346"/>
              <a:gd name="T10" fmla="*/ 190279824 w 398"/>
              <a:gd name="T11" fmla="*/ 0 h 346"/>
              <a:gd name="T12" fmla="*/ 63002211 w 398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6">
                <a:moveTo>
                  <a:pt x="99" y="0"/>
                </a:moveTo>
                <a:lnTo>
                  <a:pt x="0" y="173"/>
                </a:lnTo>
                <a:lnTo>
                  <a:pt x="99" y="346"/>
                </a:lnTo>
                <a:lnTo>
                  <a:pt x="299" y="346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76" name="Freeform 260"/>
          <p:cNvSpPr>
            <a:spLocks/>
          </p:cNvSpPr>
          <p:nvPr/>
        </p:nvSpPr>
        <p:spPr bwMode="auto">
          <a:xfrm>
            <a:off x="3252788" y="2397126"/>
            <a:ext cx="315912" cy="276225"/>
          </a:xfrm>
          <a:custGeom>
            <a:avLst/>
            <a:gdLst>
              <a:gd name="T0" fmla="*/ 62373570 w 398"/>
              <a:gd name="T1" fmla="*/ 0 h 347"/>
              <a:gd name="T2" fmla="*/ 0 w 398"/>
              <a:gd name="T3" fmla="*/ 109625503 h 347"/>
              <a:gd name="T4" fmla="*/ 62373570 w 398"/>
              <a:gd name="T5" fmla="*/ 219885448 h 347"/>
              <a:gd name="T6" fmla="*/ 188381183 w 398"/>
              <a:gd name="T7" fmla="*/ 219885448 h 347"/>
              <a:gd name="T8" fmla="*/ 250754753 w 398"/>
              <a:gd name="T9" fmla="*/ 109625503 h 347"/>
              <a:gd name="T10" fmla="*/ 188381183 w 398"/>
              <a:gd name="T11" fmla="*/ 0 h 347"/>
              <a:gd name="T12" fmla="*/ 62373570 w 398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7">
                <a:moveTo>
                  <a:pt x="99" y="0"/>
                </a:moveTo>
                <a:lnTo>
                  <a:pt x="0" y="173"/>
                </a:lnTo>
                <a:lnTo>
                  <a:pt x="99" y="347"/>
                </a:lnTo>
                <a:lnTo>
                  <a:pt x="299" y="347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77" name="Freeform 261"/>
          <p:cNvSpPr>
            <a:spLocks/>
          </p:cNvSpPr>
          <p:nvPr/>
        </p:nvSpPr>
        <p:spPr bwMode="auto">
          <a:xfrm>
            <a:off x="3025775" y="1709739"/>
            <a:ext cx="317500" cy="274637"/>
          </a:xfrm>
          <a:custGeom>
            <a:avLst/>
            <a:gdLst>
              <a:gd name="T0" fmla="*/ 63002211 w 398"/>
              <a:gd name="T1" fmla="*/ 0 h 346"/>
              <a:gd name="T2" fmla="*/ 0 w 398"/>
              <a:gd name="T3" fmla="*/ 108996758 h 346"/>
              <a:gd name="T4" fmla="*/ 63002211 w 398"/>
              <a:gd name="T5" fmla="*/ 217992722 h 346"/>
              <a:gd name="T6" fmla="*/ 190279824 w 398"/>
              <a:gd name="T7" fmla="*/ 217992722 h 346"/>
              <a:gd name="T8" fmla="*/ 253282035 w 398"/>
              <a:gd name="T9" fmla="*/ 108996758 h 346"/>
              <a:gd name="T10" fmla="*/ 190279824 w 398"/>
              <a:gd name="T11" fmla="*/ 0 h 346"/>
              <a:gd name="T12" fmla="*/ 63002211 w 398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6">
                <a:moveTo>
                  <a:pt x="99" y="0"/>
                </a:moveTo>
                <a:lnTo>
                  <a:pt x="0" y="173"/>
                </a:lnTo>
                <a:lnTo>
                  <a:pt x="99" y="346"/>
                </a:lnTo>
                <a:lnTo>
                  <a:pt x="299" y="346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78" name="Freeform 262"/>
          <p:cNvSpPr>
            <a:spLocks/>
          </p:cNvSpPr>
          <p:nvPr/>
        </p:nvSpPr>
        <p:spPr bwMode="auto">
          <a:xfrm>
            <a:off x="3252788" y="2397126"/>
            <a:ext cx="315912" cy="276225"/>
          </a:xfrm>
          <a:custGeom>
            <a:avLst/>
            <a:gdLst>
              <a:gd name="T0" fmla="*/ 62373570 w 398"/>
              <a:gd name="T1" fmla="*/ 0 h 347"/>
              <a:gd name="T2" fmla="*/ 0 w 398"/>
              <a:gd name="T3" fmla="*/ 109625503 h 347"/>
              <a:gd name="T4" fmla="*/ 62373570 w 398"/>
              <a:gd name="T5" fmla="*/ 219885448 h 347"/>
              <a:gd name="T6" fmla="*/ 188381183 w 398"/>
              <a:gd name="T7" fmla="*/ 219885448 h 347"/>
              <a:gd name="T8" fmla="*/ 250754753 w 398"/>
              <a:gd name="T9" fmla="*/ 109625503 h 347"/>
              <a:gd name="T10" fmla="*/ 188381183 w 398"/>
              <a:gd name="T11" fmla="*/ 0 h 347"/>
              <a:gd name="T12" fmla="*/ 62373570 w 398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7">
                <a:moveTo>
                  <a:pt x="99" y="0"/>
                </a:moveTo>
                <a:lnTo>
                  <a:pt x="0" y="173"/>
                </a:lnTo>
                <a:lnTo>
                  <a:pt x="99" y="347"/>
                </a:lnTo>
                <a:lnTo>
                  <a:pt x="299" y="347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79" name="Freeform 263"/>
          <p:cNvSpPr>
            <a:spLocks/>
          </p:cNvSpPr>
          <p:nvPr/>
        </p:nvSpPr>
        <p:spPr bwMode="auto">
          <a:xfrm>
            <a:off x="3252788" y="2120901"/>
            <a:ext cx="315912" cy="276225"/>
          </a:xfrm>
          <a:custGeom>
            <a:avLst/>
            <a:gdLst>
              <a:gd name="T0" fmla="*/ 62373570 w 398"/>
              <a:gd name="T1" fmla="*/ 0 h 347"/>
              <a:gd name="T2" fmla="*/ 0 w 398"/>
              <a:gd name="T3" fmla="*/ 110259945 h 347"/>
              <a:gd name="T4" fmla="*/ 62373570 w 398"/>
              <a:gd name="T5" fmla="*/ 219885448 h 347"/>
              <a:gd name="T6" fmla="*/ 188381183 w 398"/>
              <a:gd name="T7" fmla="*/ 219885448 h 347"/>
              <a:gd name="T8" fmla="*/ 250754753 w 398"/>
              <a:gd name="T9" fmla="*/ 110259945 h 347"/>
              <a:gd name="T10" fmla="*/ 188381183 w 398"/>
              <a:gd name="T11" fmla="*/ 0 h 347"/>
              <a:gd name="T12" fmla="*/ 62373570 w 398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7">
                <a:moveTo>
                  <a:pt x="99" y="0"/>
                </a:moveTo>
                <a:lnTo>
                  <a:pt x="0" y="174"/>
                </a:lnTo>
                <a:lnTo>
                  <a:pt x="99" y="347"/>
                </a:lnTo>
                <a:lnTo>
                  <a:pt x="299" y="347"/>
                </a:lnTo>
                <a:lnTo>
                  <a:pt x="398" y="174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80" name="Freeform 264"/>
          <p:cNvSpPr>
            <a:spLocks/>
          </p:cNvSpPr>
          <p:nvPr/>
        </p:nvSpPr>
        <p:spPr bwMode="auto">
          <a:xfrm>
            <a:off x="3252788" y="1847850"/>
            <a:ext cx="315912" cy="273050"/>
          </a:xfrm>
          <a:custGeom>
            <a:avLst/>
            <a:gdLst>
              <a:gd name="T0" fmla="*/ 62373570 w 398"/>
              <a:gd name="T1" fmla="*/ 0 h 344"/>
              <a:gd name="T2" fmla="*/ 0 w 398"/>
              <a:gd name="T3" fmla="*/ 108996956 h 344"/>
              <a:gd name="T4" fmla="*/ 62373570 w 398"/>
              <a:gd name="T5" fmla="*/ 216733438 h 344"/>
              <a:gd name="T6" fmla="*/ 188381183 w 398"/>
              <a:gd name="T7" fmla="*/ 216733438 h 344"/>
              <a:gd name="T8" fmla="*/ 250754753 w 398"/>
              <a:gd name="T9" fmla="*/ 108996956 h 344"/>
              <a:gd name="T10" fmla="*/ 188381183 w 398"/>
              <a:gd name="T11" fmla="*/ 0 h 344"/>
              <a:gd name="T12" fmla="*/ 62373570 w 398"/>
              <a:gd name="T13" fmla="*/ 0 h 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4">
                <a:moveTo>
                  <a:pt x="99" y="0"/>
                </a:moveTo>
                <a:lnTo>
                  <a:pt x="0" y="173"/>
                </a:lnTo>
                <a:lnTo>
                  <a:pt x="99" y="344"/>
                </a:lnTo>
                <a:lnTo>
                  <a:pt x="299" y="344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81" name="Freeform 265"/>
          <p:cNvSpPr>
            <a:spLocks/>
          </p:cNvSpPr>
          <p:nvPr/>
        </p:nvSpPr>
        <p:spPr bwMode="auto">
          <a:xfrm>
            <a:off x="3252788" y="1573214"/>
            <a:ext cx="315912" cy="274637"/>
          </a:xfrm>
          <a:custGeom>
            <a:avLst/>
            <a:gdLst>
              <a:gd name="T0" fmla="*/ 62373570 w 398"/>
              <a:gd name="T1" fmla="*/ 0 h 347"/>
              <a:gd name="T2" fmla="*/ 0 w 398"/>
              <a:gd name="T3" fmla="*/ 107742390 h 347"/>
              <a:gd name="T4" fmla="*/ 62373570 w 398"/>
              <a:gd name="T5" fmla="*/ 217364501 h 347"/>
              <a:gd name="T6" fmla="*/ 188381183 w 398"/>
              <a:gd name="T7" fmla="*/ 217364501 h 347"/>
              <a:gd name="T8" fmla="*/ 250754753 w 398"/>
              <a:gd name="T9" fmla="*/ 107742390 h 347"/>
              <a:gd name="T10" fmla="*/ 188381183 w 398"/>
              <a:gd name="T11" fmla="*/ 0 h 347"/>
              <a:gd name="T12" fmla="*/ 62373570 w 398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7">
                <a:moveTo>
                  <a:pt x="99" y="0"/>
                </a:moveTo>
                <a:lnTo>
                  <a:pt x="0" y="172"/>
                </a:lnTo>
                <a:lnTo>
                  <a:pt x="99" y="347"/>
                </a:lnTo>
                <a:lnTo>
                  <a:pt x="299" y="347"/>
                </a:lnTo>
                <a:lnTo>
                  <a:pt x="398" y="172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82" name="Freeform 266"/>
          <p:cNvSpPr>
            <a:spLocks/>
          </p:cNvSpPr>
          <p:nvPr/>
        </p:nvSpPr>
        <p:spPr bwMode="auto">
          <a:xfrm>
            <a:off x="3025775" y="1435100"/>
            <a:ext cx="317500" cy="274638"/>
          </a:xfrm>
          <a:custGeom>
            <a:avLst/>
            <a:gdLst>
              <a:gd name="T0" fmla="*/ 63002211 w 398"/>
              <a:gd name="T1" fmla="*/ 0 h 345"/>
              <a:gd name="T2" fmla="*/ 0 w 398"/>
              <a:gd name="T3" fmla="*/ 109629917 h 345"/>
              <a:gd name="T4" fmla="*/ 63002211 w 398"/>
              <a:gd name="T5" fmla="*/ 218626177 h 345"/>
              <a:gd name="T6" fmla="*/ 190279824 w 398"/>
              <a:gd name="T7" fmla="*/ 218626177 h 345"/>
              <a:gd name="T8" fmla="*/ 253282035 w 398"/>
              <a:gd name="T9" fmla="*/ 109629917 h 345"/>
              <a:gd name="T10" fmla="*/ 190279824 w 398"/>
              <a:gd name="T11" fmla="*/ 0 h 345"/>
              <a:gd name="T12" fmla="*/ 63002211 w 398"/>
              <a:gd name="T13" fmla="*/ 0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5">
                <a:moveTo>
                  <a:pt x="99" y="0"/>
                </a:moveTo>
                <a:lnTo>
                  <a:pt x="0" y="173"/>
                </a:lnTo>
                <a:lnTo>
                  <a:pt x="99" y="345"/>
                </a:lnTo>
                <a:lnTo>
                  <a:pt x="299" y="345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83" name="Freeform 267"/>
          <p:cNvSpPr>
            <a:spLocks/>
          </p:cNvSpPr>
          <p:nvPr/>
        </p:nvSpPr>
        <p:spPr bwMode="auto">
          <a:xfrm>
            <a:off x="3252788" y="1296989"/>
            <a:ext cx="315912" cy="276225"/>
          </a:xfrm>
          <a:custGeom>
            <a:avLst/>
            <a:gdLst>
              <a:gd name="T0" fmla="*/ 62373570 w 398"/>
              <a:gd name="T1" fmla="*/ 0 h 348"/>
              <a:gd name="T2" fmla="*/ 0 w 398"/>
              <a:gd name="T3" fmla="*/ 110256638 h 348"/>
              <a:gd name="T4" fmla="*/ 62373570 w 398"/>
              <a:gd name="T5" fmla="*/ 219253594 h 348"/>
              <a:gd name="T6" fmla="*/ 188381183 w 398"/>
              <a:gd name="T7" fmla="*/ 219253594 h 348"/>
              <a:gd name="T8" fmla="*/ 250754753 w 398"/>
              <a:gd name="T9" fmla="*/ 110256638 h 348"/>
              <a:gd name="T10" fmla="*/ 188381183 w 398"/>
              <a:gd name="T11" fmla="*/ 0 h 348"/>
              <a:gd name="T12" fmla="*/ 62373570 w 398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8">
                <a:moveTo>
                  <a:pt x="99" y="0"/>
                </a:moveTo>
                <a:lnTo>
                  <a:pt x="0" y="175"/>
                </a:lnTo>
                <a:lnTo>
                  <a:pt x="99" y="348"/>
                </a:lnTo>
                <a:lnTo>
                  <a:pt x="299" y="348"/>
                </a:lnTo>
                <a:lnTo>
                  <a:pt x="398" y="175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84" name="Freeform 268"/>
          <p:cNvSpPr>
            <a:spLocks/>
          </p:cNvSpPr>
          <p:nvPr/>
        </p:nvSpPr>
        <p:spPr bwMode="auto">
          <a:xfrm>
            <a:off x="3025775" y="1160464"/>
            <a:ext cx="317500" cy="274637"/>
          </a:xfrm>
          <a:custGeom>
            <a:avLst/>
            <a:gdLst>
              <a:gd name="T0" fmla="*/ 63002211 w 398"/>
              <a:gd name="T1" fmla="*/ 0 h 348"/>
              <a:gd name="T2" fmla="*/ 0 w 398"/>
              <a:gd name="T3" fmla="*/ 107746882 h 348"/>
              <a:gd name="T4" fmla="*/ 63002211 w 398"/>
              <a:gd name="T5" fmla="*/ 216739890 h 348"/>
              <a:gd name="T6" fmla="*/ 190279824 w 398"/>
              <a:gd name="T7" fmla="*/ 216739890 h 348"/>
              <a:gd name="T8" fmla="*/ 253282035 w 398"/>
              <a:gd name="T9" fmla="*/ 107746882 h 348"/>
              <a:gd name="T10" fmla="*/ 190279824 w 398"/>
              <a:gd name="T11" fmla="*/ 0 h 348"/>
              <a:gd name="T12" fmla="*/ 63002211 w 398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8">
                <a:moveTo>
                  <a:pt x="99" y="0"/>
                </a:moveTo>
                <a:lnTo>
                  <a:pt x="0" y="173"/>
                </a:lnTo>
                <a:lnTo>
                  <a:pt x="99" y="348"/>
                </a:lnTo>
                <a:lnTo>
                  <a:pt x="299" y="348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85" name="Freeform 269"/>
          <p:cNvSpPr>
            <a:spLocks/>
          </p:cNvSpPr>
          <p:nvPr/>
        </p:nvSpPr>
        <p:spPr bwMode="auto">
          <a:xfrm>
            <a:off x="4384675" y="1435100"/>
            <a:ext cx="317500" cy="274638"/>
          </a:xfrm>
          <a:custGeom>
            <a:avLst/>
            <a:gdLst>
              <a:gd name="T0" fmla="*/ 62373669 w 400"/>
              <a:gd name="T1" fmla="*/ 0 h 345"/>
              <a:gd name="T2" fmla="*/ 0 w 400"/>
              <a:gd name="T3" fmla="*/ 109629917 h 345"/>
              <a:gd name="T4" fmla="*/ 62373669 w 400"/>
              <a:gd name="T5" fmla="*/ 218626177 h 345"/>
              <a:gd name="T6" fmla="*/ 188381481 w 400"/>
              <a:gd name="T7" fmla="*/ 218626177 h 345"/>
              <a:gd name="T8" fmla="*/ 252015625 w 400"/>
              <a:gd name="T9" fmla="*/ 109629917 h 345"/>
              <a:gd name="T10" fmla="*/ 188381481 w 400"/>
              <a:gd name="T11" fmla="*/ 0 h 345"/>
              <a:gd name="T12" fmla="*/ 62373669 w 400"/>
              <a:gd name="T13" fmla="*/ 0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5">
                <a:moveTo>
                  <a:pt x="99" y="0"/>
                </a:moveTo>
                <a:lnTo>
                  <a:pt x="0" y="173"/>
                </a:lnTo>
                <a:lnTo>
                  <a:pt x="99" y="345"/>
                </a:lnTo>
                <a:lnTo>
                  <a:pt x="299" y="345"/>
                </a:lnTo>
                <a:lnTo>
                  <a:pt x="400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86" name="Freeform 270"/>
          <p:cNvSpPr>
            <a:spLocks/>
          </p:cNvSpPr>
          <p:nvPr/>
        </p:nvSpPr>
        <p:spPr bwMode="auto">
          <a:xfrm>
            <a:off x="4157663" y="1296989"/>
            <a:ext cx="317500" cy="276225"/>
          </a:xfrm>
          <a:custGeom>
            <a:avLst/>
            <a:gdLst>
              <a:gd name="T0" fmla="*/ 62373669 w 400"/>
              <a:gd name="T1" fmla="*/ 0 h 348"/>
              <a:gd name="T2" fmla="*/ 0 w 400"/>
              <a:gd name="T3" fmla="*/ 110256638 h 348"/>
              <a:gd name="T4" fmla="*/ 62373669 w 400"/>
              <a:gd name="T5" fmla="*/ 219253594 h 348"/>
              <a:gd name="T6" fmla="*/ 188381481 w 400"/>
              <a:gd name="T7" fmla="*/ 219253594 h 348"/>
              <a:gd name="T8" fmla="*/ 252015625 w 400"/>
              <a:gd name="T9" fmla="*/ 110256638 h 348"/>
              <a:gd name="T10" fmla="*/ 188381481 w 400"/>
              <a:gd name="T11" fmla="*/ 0 h 348"/>
              <a:gd name="T12" fmla="*/ 62373669 w 400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8">
                <a:moveTo>
                  <a:pt x="99" y="0"/>
                </a:moveTo>
                <a:lnTo>
                  <a:pt x="0" y="175"/>
                </a:lnTo>
                <a:lnTo>
                  <a:pt x="99" y="348"/>
                </a:lnTo>
                <a:lnTo>
                  <a:pt x="299" y="348"/>
                </a:lnTo>
                <a:lnTo>
                  <a:pt x="400" y="175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87" name="Freeform 271"/>
          <p:cNvSpPr>
            <a:spLocks/>
          </p:cNvSpPr>
          <p:nvPr/>
        </p:nvSpPr>
        <p:spPr bwMode="auto">
          <a:xfrm>
            <a:off x="3932238" y="1160464"/>
            <a:ext cx="317500" cy="274637"/>
          </a:xfrm>
          <a:custGeom>
            <a:avLst/>
            <a:gdLst>
              <a:gd name="T0" fmla="*/ 62373669 w 400"/>
              <a:gd name="T1" fmla="*/ 0 h 348"/>
              <a:gd name="T2" fmla="*/ 0 w 400"/>
              <a:gd name="T3" fmla="*/ 107746882 h 348"/>
              <a:gd name="T4" fmla="*/ 62373669 w 400"/>
              <a:gd name="T5" fmla="*/ 216739890 h 348"/>
              <a:gd name="T6" fmla="*/ 188381481 w 400"/>
              <a:gd name="T7" fmla="*/ 216739890 h 348"/>
              <a:gd name="T8" fmla="*/ 252015625 w 400"/>
              <a:gd name="T9" fmla="*/ 107746882 h 348"/>
              <a:gd name="T10" fmla="*/ 188381481 w 400"/>
              <a:gd name="T11" fmla="*/ 0 h 348"/>
              <a:gd name="T12" fmla="*/ 62373669 w 400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8">
                <a:moveTo>
                  <a:pt x="99" y="0"/>
                </a:moveTo>
                <a:lnTo>
                  <a:pt x="0" y="173"/>
                </a:lnTo>
                <a:lnTo>
                  <a:pt x="99" y="348"/>
                </a:lnTo>
                <a:lnTo>
                  <a:pt x="299" y="348"/>
                </a:lnTo>
                <a:lnTo>
                  <a:pt x="400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88" name="Freeform 272"/>
          <p:cNvSpPr>
            <a:spLocks/>
          </p:cNvSpPr>
          <p:nvPr/>
        </p:nvSpPr>
        <p:spPr bwMode="auto">
          <a:xfrm>
            <a:off x="4384675" y="1160464"/>
            <a:ext cx="317500" cy="274637"/>
          </a:xfrm>
          <a:custGeom>
            <a:avLst/>
            <a:gdLst>
              <a:gd name="T0" fmla="*/ 62373669 w 400"/>
              <a:gd name="T1" fmla="*/ 0 h 348"/>
              <a:gd name="T2" fmla="*/ 0 w 400"/>
              <a:gd name="T3" fmla="*/ 107746882 h 348"/>
              <a:gd name="T4" fmla="*/ 62373669 w 400"/>
              <a:gd name="T5" fmla="*/ 216739890 h 348"/>
              <a:gd name="T6" fmla="*/ 188381481 w 400"/>
              <a:gd name="T7" fmla="*/ 216739890 h 348"/>
              <a:gd name="T8" fmla="*/ 252015625 w 400"/>
              <a:gd name="T9" fmla="*/ 107746882 h 348"/>
              <a:gd name="T10" fmla="*/ 188381481 w 400"/>
              <a:gd name="T11" fmla="*/ 0 h 348"/>
              <a:gd name="T12" fmla="*/ 62373669 w 400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8">
                <a:moveTo>
                  <a:pt x="99" y="0"/>
                </a:moveTo>
                <a:lnTo>
                  <a:pt x="0" y="173"/>
                </a:lnTo>
                <a:lnTo>
                  <a:pt x="99" y="348"/>
                </a:lnTo>
                <a:lnTo>
                  <a:pt x="299" y="348"/>
                </a:lnTo>
                <a:lnTo>
                  <a:pt x="400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89" name="Freeform 273"/>
          <p:cNvSpPr>
            <a:spLocks/>
          </p:cNvSpPr>
          <p:nvPr/>
        </p:nvSpPr>
        <p:spPr bwMode="auto">
          <a:xfrm>
            <a:off x="4837113" y="1160464"/>
            <a:ext cx="317500" cy="274637"/>
          </a:xfrm>
          <a:custGeom>
            <a:avLst/>
            <a:gdLst>
              <a:gd name="T0" fmla="*/ 63634144 w 400"/>
              <a:gd name="T1" fmla="*/ 0 h 348"/>
              <a:gd name="T2" fmla="*/ 0 w 400"/>
              <a:gd name="T3" fmla="*/ 107746882 h 348"/>
              <a:gd name="T4" fmla="*/ 63634144 w 400"/>
              <a:gd name="T5" fmla="*/ 216739890 h 348"/>
              <a:gd name="T6" fmla="*/ 189641956 w 400"/>
              <a:gd name="T7" fmla="*/ 216739890 h 348"/>
              <a:gd name="T8" fmla="*/ 252015625 w 400"/>
              <a:gd name="T9" fmla="*/ 107746882 h 348"/>
              <a:gd name="T10" fmla="*/ 189641956 w 400"/>
              <a:gd name="T11" fmla="*/ 0 h 348"/>
              <a:gd name="T12" fmla="*/ 63634144 w 400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8">
                <a:moveTo>
                  <a:pt x="101" y="0"/>
                </a:moveTo>
                <a:lnTo>
                  <a:pt x="0" y="173"/>
                </a:lnTo>
                <a:lnTo>
                  <a:pt x="101" y="348"/>
                </a:lnTo>
                <a:lnTo>
                  <a:pt x="301" y="348"/>
                </a:lnTo>
                <a:lnTo>
                  <a:pt x="400" y="173"/>
                </a:lnTo>
                <a:lnTo>
                  <a:pt x="301" y="0"/>
                </a:lnTo>
                <a:lnTo>
                  <a:pt x="101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90" name="Freeform 274"/>
          <p:cNvSpPr>
            <a:spLocks/>
          </p:cNvSpPr>
          <p:nvPr/>
        </p:nvSpPr>
        <p:spPr bwMode="auto">
          <a:xfrm>
            <a:off x="5289550" y="1160464"/>
            <a:ext cx="317500" cy="274637"/>
          </a:xfrm>
          <a:custGeom>
            <a:avLst/>
            <a:gdLst>
              <a:gd name="T0" fmla="*/ 63634144 w 400"/>
              <a:gd name="T1" fmla="*/ 0 h 348"/>
              <a:gd name="T2" fmla="*/ 0 w 400"/>
              <a:gd name="T3" fmla="*/ 107746882 h 348"/>
              <a:gd name="T4" fmla="*/ 63634144 w 400"/>
              <a:gd name="T5" fmla="*/ 216739890 h 348"/>
              <a:gd name="T6" fmla="*/ 189641956 w 400"/>
              <a:gd name="T7" fmla="*/ 216739890 h 348"/>
              <a:gd name="T8" fmla="*/ 252015625 w 400"/>
              <a:gd name="T9" fmla="*/ 107746882 h 348"/>
              <a:gd name="T10" fmla="*/ 189641956 w 400"/>
              <a:gd name="T11" fmla="*/ 0 h 348"/>
              <a:gd name="T12" fmla="*/ 63634144 w 400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8">
                <a:moveTo>
                  <a:pt x="101" y="0"/>
                </a:moveTo>
                <a:lnTo>
                  <a:pt x="0" y="173"/>
                </a:lnTo>
                <a:lnTo>
                  <a:pt x="101" y="348"/>
                </a:lnTo>
                <a:lnTo>
                  <a:pt x="301" y="348"/>
                </a:lnTo>
                <a:lnTo>
                  <a:pt x="400" y="173"/>
                </a:lnTo>
                <a:lnTo>
                  <a:pt x="301" y="0"/>
                </a:lnTo>
                <a:lnTo>
                  <a:pt x="101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91" name="Freeform 275"/>
          <p:cNvSpPr>
            <a:spLocks/>
          </p:cNvSpPr>
          <p:nvPr/>
        </p:nvSpPr>
        <p:spPr bwMode="auto">
          <a:xfrm>
            <a:off x="5741988" y="1160464"/>
            <a:ext cx="317500" cy="274637"/>
          </a:xfrm>
          <a:custGeom>
            <a:avLst/>
            <a:gdLst>
              <a:gd name="T0" fmla="*/ 63003906 w 400"/>
              <a:gd name="T1" fmla="*/ 0 h 348"/>
              <a:gd name="T2" fmla="*/ 0 w 400"/>
              <a:gd name="T3" fmla="*/ 107746882 h 348"/>
              <a:gd name="T4" fmla="*/ 63003906 w 400"/>
              <a:gd name="T5" fmla="*/ 216739890 h 348"/>
              <a:gd name="T6" fmla="*/ 189011719 w 400"/>
              <a:gd name="T7" fmla="*/ 216739890 h 348"/>
              <a:gd name="T8" fmla="*/ 252015625 w 400"/>
              <a:gd name="T9" fmla="*/ 107746882 h 348"/>
              <a:gd name="T10" fmla="*/ 189011719 w 400"/>
              <a:gd name="T11" fmla="*/ 0 h 348"/>
              <a:gd name="T12" fmla="*/ 63003906 w 400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8">
                <a:moveTo>
                  <a:pt x="100" y="0"/>
                </a:moveTo>
                <a:lnTo>
                  <a:pt x="0" y="173"/>
                </a:lnTo>
                <a:lnTo>
                  <a:pt x="100" y="348"/>
                </a:lnTo>
                <a:lnTo>
                  <a:pt x="300" y="348"/>
                </a:lnTo>
                <a:lnTo>
                  <a:pt x="400" y="173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92" name="Freeform 276"/>
          <p:cNvSpPr>
            <a:spLocks/>
          </p:cNvSpPr>
          <p:nvPr/>
        </p:nvSpPr>
        <p:spPr bwMode="auto">
          <a:xfrm>
            <a:off x="6196013" y="1160464"/>
            <a:ext cx="315912" cy="274637"/>
          </a:xfrm>
          <a:custGeom>
            <a:avLst/>
            <a:gdLst>
              <a:gd name="T0" fmla="*/ 62373570 w 398"/>
              <a:gd name="T1" fmla="*/ 0 h 348"/>
              <a:gd name="T2" fmla="*/ 0 w 398"/>
              <a:gd name="T3" fmla="*/ 107746882 h 348"/>
              <a:gd name="T4" fmla="*/ 62373570 w 398"/>
              <a:gd name="T5" fmla="*/ 216739890 h 348"/>
              <a:gd name="T6" fmla="*/ 188381183 w 398"/>
              <a:gd name="T7" fmla="*/ 216739890 h 348"/>
              <a:gd name="T8" fmla="*/ 250754753 w 398"/>
              <a:gd name="T9" fmla="*/ 107746882 h 348"/>
              <a:gd name="T10" fmla="*/ 188381183 w 398"/>
              <a:gd name="T11" fmla="*/ 0 h 348"/>
              <a:gd name="T12" fmla="*/ 62373570 w 398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8">
                <a:moveTo>
                  <a:pt x="99" y="0"/>
                </a:moveTo>
                <a:lnTo>
                  <a:pt x="0" y="173"/>
                </a:lnTo>
                <a:lnTo>
                  <a:pt x="99" y="348"/>
                </a:lnTo>
                <a:lnTo>
                  <a:pt x="299" y="348"/>
                </a:lnTo>
                <a:lnTo>
                  <a:pt x="398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93" name="Freeform 277"/>
          <p:cNvSpPr>
            <a:spLocks/>
          </p:cNvSpPr>
          <p:nvPr/>
        </p:nvSpPr>
        <p:spPr bwMode="auto">
          <a:xfrm>
            <a:off x="3478213" y="2533651"/>
            <a:ext cx="317500" cy="276225"/>
          </a:xfrm>
          <a:custGeom>
            <a:avLst/>
            <a:gdLst>
              <a:gd name="T0" fmla="*/ 63003906 w 400"/>
              <a:gd name="T1" fmla="*/ 0 h 347"/>
              <a:gd name="T2" fmla="*/ 0 w 400"/>
              <a:gd name="T3" fmla="*/ 110259945 h 347"/>
              <a:gd name="T4" fmla="*/ 63003906 w 400"/>
              <a:gd name="T5" fmla="*/ 219885448 h 347"/>
              <a:gd name="T6" fmla="*/ 189011719 w 400"/>
              <a:gd name="T7" fmla="*/ 219885448 h 347"/>
              <a:gd name="T8" fmla="*/ 252015625 w 400"/>
              <a:gd name="T9" fmla="*/ 110259945 h 347"/>
              <a:gd name="T10" fmla="*/ 189011719 w 400"/>
              <a:gd name="T11" fmla="*/ 0 h 347"/>
              <a:gd name="T12" fmla="*/ 63003906 w 400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" h="347">
                <a:moveTo>
                  <a:pt x="100" y="0"/>
                </a:moveTo>
                <a:lnTo>
                  <a:pt x="0" y="174"/>
                </a:lnTo>
                <a:lnTo>
                  <a:pt x="100" y="347"/>
                </a:lnTo>
                <a:lnTo>
                  <a:pt x="300" y="347"/>
                </a:lnTo>
                <a:lnTo>
                  <a:pt x="400" y="174"/>
                </a:lnTo>
                <a:lnTo>
                  <a:pt x="300" y="0"/>
                </a:lnTo>
                <a:lnTo>
                  <a:pt x="10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94" name="Freeform 278"/>
          <p:cNvSpPr>
            <a:spLocks/>
          </p:cNvSpPr>
          <p:nvPr/>
        </p:nvSpPr>
        <p:spPr bwMode="auto">
          <a:xfrm>
            <a:off x="3025775" y="2533651"/>
            <a:ext cx="317500" cy="276225"/>
          </a:xfrm>
          <a:custGeom>
            <a:avLst/>
            <a:gdLst>
              <a:gd name="T0" fmla="*/ 63002211 w 398"/>
              <a:gd name="T1" fmla="*/ 0 h 347"/>
              <a:gd name="T2" fmla="*/ 0 w 398"/>
              <a:gd name="T3" fmla="*/ 110259945 h 347"/>
              <a:gd name="T4" fmla="*/ 63002211 w 398"/>
              <a:gd name="T5" fmla="*/ 219885448 h 347"/>
              <a:gd name="T6" fmla="*/ 190279824 w 398"/>
              <a:gd name="T7" fmla="*/ 219885448 h 347"/>
              <a:gd name="T8" fmla="*/ 253282035 w 398"/>
              <a:gd name="T9" fmla="*/ 110259945 h 347"/>
              <a:gd name="T10" fmla="*/ 190279824 w 398"/>
              <a:gd name="T11" fmla="*/ 0 h 347"/>
              <a:gd name="T12" fmla="*/ 63002211 w 398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8" h="347">
                <a:moveTo>
                  <a:pt x="99" y="0"/>
                </a:moveTo>
                <a:lnTo>
                  <a:pt x="0" y="174"/>
                </a:lnTo>
                <a:lnTo>
                  <a:pt x="99" y="347"/>
                </a:lnTo>
                <a:lnTo>
                  <a:pt x="299" y="347"/>
                </a:lnTo>
                <a:lnTo>
                  <a:pt x="398" y="174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95" name="Freeform 279"/>
          <p:cNvSpPr>
            <a:spLocks/>
          </p:cNvSpPr>
          <p:nvPr/>
        </p:nvSpPr>
        <p:spPr bwMode="auto">
          <a:xfrm>
            <a:off x="2574926" y="2260600"/>
            <a:ext cx="315913" cy="273050"/>
          </a:xfrm>
          <a:custGeom>
            <a:avLst/>
            <a:gdLst>
              <a:gd name="T0" fmla="*/ 62061465 w 399"/>
              <a:gd name="T1" fmla="*/ 0 h 346"/>
              <a:gd name="T2" fmla="*/ 0 w 399"/>
              <a:gd name="T3" fmla="*/ 107740322 h 346"/>
              <a:gd name="T4" fmla="*/ 62061465 w 399"/>
              <a:gd name="T5" fmla="*/ 215480643 h 346"/>
              <a:gd name="T6" fmla="*/ 187439338 w 399"/>
              <a:gd name="T7" fmla="*/ 215480643 h 346"/>
              <a:gd name="T8" fmla="*/ 250127879 w 399"/>
              <a:gd name="T9" fmla="*/ 107740322 h 346"/>
              <a:gd name="T10" fmla="*/ 187439338 w 399"/>
              <a:gd name="T11" fmla="*/ 0 h 346"/>
              <a:gd name="T12" fmla="*/ 62061465 w 399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6">
                <a:moveTo>
                  <a:pt x="99" y="0"/>
                </a:moveTo>
                <a:lnTo>
                  <a:pt x="0" y="173"/>
                </a:lnTo>
                <a:lnTo>
                  <a:pt x="99" y="346"/>
                </a:lnTo>
                <a:lnTo>
                  <a:pt x="299" y="346"/>
                </a:lnTo>
                <a:lnTo>
                  <a:pt x="399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96" name="Freeform 280"/>
          <p:cNvSpPr>
            <a:spLocks/>
          </p:cNvSpPr>
          <p:nvPr/>
        </p:nvSpPr>
        <p:spPr bwMode="auto">
          <a:xfrm>
            <a:off x="2574926" y="2533651"/>
            <a:ext cx="315913" cy="276225"/>
          </a:xfrm>
          <a:custGeom>
            <a:avLst/>
            <a:gdLst>
              <a:gd name="T0" fmla="*/ 62061465 w 399"/>
              <a:gd name="T1" fmla="*/ 0 h 347"/>
              <a:gd name="T2" fmla="*/ 0 w 399"/>
              <a:gd name="T3" fmla="*/ 110259945 h 347"/>
              <a:gd name="T4" fmla="*/ 62061465 w 399"/>
              <a:gd name="T5" fmla="*/ 219885448 h 347"/>
              <a:gd name="T6" fmla="*/ 187439338 w 399"/>
              <a:gd name="T7" fmla="*/ 219885448 h 347"/>
              <a:gd name="T8" fmla="*/ 250127879 w 399"/>
              <a:gd name="T9" fmla="*/ 110259945 h 347"/>
              <a:gd name="T10" fmla="*/ 187439338 w 399"/>
              <a:gd name="T11" fmla="*/ 0 h 347"/>
              <a:gd name="T12" fmla="*/ 62061465 w 399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7">
                <a:moveTo>
                  <a:pt x="99" y="0"/>
                </a:moveTo>
                <a:lnTo>
                  <a:pt x="0" y="174"/>
                </a:lnTo>
                <a:lnTo>
                  <a:pt x="99" y="347"/>
                </a:lnTo>
                <a:lnTo>
                  <a:pt x="299" y="347"/>
                </a:lnTo>
                <a:lnTo>
                  <a:pt x="399" y="174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97" name="Freeform 281"/>
          <p:cNvSpPr>
            <a:spLocks/>
          </p:cNvSpPr>
          <p:nvPr/>
        </p:nvSpPr>
        <p:spPr bwMode="auto">
          <a:xfrm>
            <a:off x="2800351" y="2673350"/>
            <a:ext cx="315913" cy="274638"/>
          </a:xfrm>
          <a:custGeom>
            <a:avLst/>
            <a:gdLst>
              <a:gd name="T0" fmla="*/ 62061465 w 399"/>
              <a:gd name="T1" fmla="*/ 0 h 346"/>
              <a:gd name="T2" fmla="*/ 0 w 399"/>
              <a:gd name="T3" fmla="*/ 108997155 h 346"/>
              <a:gd name="T4" fmla="*/ 62061465 w 399"/>
              <a:gd name="T5" fmla="*/ 217994309 h 346"/>
              <a:gd name="T6" fmla="*/ 187439338 w 399"/>
              <a:gd name="T7" fmla="*/ 217994309 h 346"/>
              <a:gd name="T8" fmla="*/ 250127879 w 399"/>
              <a:gd name="T9" fmla="*/ 108997155 h 346"/>
              <a:gd name="T10" fmla="*/ 187439338 w 399"/>
              <a:gd name="T11" fmla="*/ 0 h 346"/>
              <a:gd name="T12" fmla="*/ 62061465 w 399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6">
                <a:moveTo>
                  <a:pt x="99" y="0"/>
                </a:moveTo>
                <a:lnTo>
                  <a:pt x="0" y="173"/>
                </a:lnTo>
                <a:lnTo>
                  <a:pt x="99" y="346"/>
                </a:lnTo>
                <a:lnTo>
                  <a:pt x="299" y="346"/>
                </a:lnTo>
                <a:lnTo>
                  <a:pt x="399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98" name="Freeform 282"/>
          <p:cNvSpPr>
            <a:spLocks/>
          </p:cNvSpPr>
          <p:nvPr/>
        </p:nvSpPr>
        <p:spPr bwMode="auto">
          <a:xfrm>
            <a:off x="2574926" y="1985964"/>
            <a:ext cx="315913" cy="274637"/>
          </a:xfrm>
          <a:custGeom>
            <a:avLst/>
            <a:gdLst>
              <a:gd name="T0" fmla="*/ 62061465 w 399"/>
              <a:gd name="T1" fmla="*/ 0 h 345"/>
              <a:gd name="T2" fmla="*/ 0 w 399"/>
              <a:gd name="T3" fmla="*/ 108995067 h 345"/>
              <a:gd name="T4" fmla="*/ 62061465 w 399"/>
              <a:gd name="T5" fmla="*/ 218624585 h 345"/>
              <a:gd name="T6" fmla="*/ 187439338 w 399"/>
              <a:gd name="T7" fmla="*/ 218624585 h 345"/>
              <a:gd name="T8" fmla="*/ 250127879 w 399"/>
              <a:gd name="T9" fmla="*/ 108995067 h 345"/>
              <a:gd name="T10" fmla="*/ 187439338 w 399"/>
              <a:gd name="T11" fmla="*/ 0 h 345"/>
              <a:gd name="T12" fmla="*/ 62061465 w 399"/>
              <a:gd name="T13" fmla="*/ 0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5">
                <a:moveTo>
                  <a:pt x="99" y="0"/>
                </a:moveTo>
                <a:lnTo>
                  <a:pt x="0" y="172"/>
                </a:lnTo>
                <a:lnTo>
                  <a:pt x="99" y="345"/>
                </a:lnTo>
                <a:lnTo>
                  <a:pt x="299" y="345"/>
                </a:lnTo>
                <a:lnTo>
                  <a:pt x="399" y="172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299" name="Freeform 283"/>
          <p:cNvSpPr>
            <a:spLocks/>
          </p:cNvSpPr>
          <p:nvPr/>
        </p:nvSpPr>
        <p:spPr bwMode="auto">
          <a:xfrm>
            <a:off x="2800351" y="2673350"/>
            <a:ext cx="315913" cy="274638"/>
          </a:xfrm>
          <a:custGeom>
            <a:avLst/>
            <a:gdLst>
              <a:gd name="T0" fmla="*/ 62061465 w 399"/>
              <a:gd name="T1" fmla="*/ 0 h 346"/>
              <a:gd name="T2" fmla="*/ 0 w 399"/>
              <a:gd name="T3" fmla="*/ 108997155 h 346"/>
              <a:gd name="T4" fmla="*/ 62061465 w 399"/>
              <a:gd name="T5" fmla="*/ 217994309 h 346"/>
              <a:gd name="T6" fmla="*/ 187439338 w 399"/>
              <a:gd name="T7" fmla="*/ 217994309 h 346"/>
              <a:gd name="T8" fmla="*/ 250127879 w 399"/>
              <a:gd name="T9" fmla="*/ 108997155 h 346"/>
              <a:gd name="T10" fmla="*/ 187439338 w 399"/>
              <a:gd name="T11" fmla="*/ 0 h 346"/>
              <a:gd name="T12" fmla="*/ 62061465 w 399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6">
                <a:moveTo>
                  <a:pt x="99" y="0"/>
                </a:moveTo>
                <a:lnTo>
                  <a:pt x="0" y="173"/>
                </a:lnTo>
                <a:lnTo>
                  <a:pt x="99" y="346"/>
                </a:lnTo>
                <a:lnTo>
                  <a:pt x="299" y="346"/>
                </a:lnTo>
                <a:lnTo>
                  <a:pt x="399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00" name="Freeform 284"/>
          <p:cNvSpPr>
            <a:spLocks/>
          </p:cNvSpPr>
          <p:nvPr/>
        </p:nvSpPr>
        <p:spPr bwMode="auto">
          <a:xfrm>
            <a:off x="2800351" y="2397126"/>
            <a:ext cx="315913" cy="276225"/>
          </a:xfrm>
          <a:custGeom>
            <a:avLst/>
            <a:gdLst>
              <a:gd name="T0" fmla="*/ 62061465 w 399"/>
              <a:gd name="T1" fmla="*/ 0 h 347"/>
              <a:gd name="T2" fmla="*/ 0 w 399"/>
              <a:gd name="T3" fmla="*/ 109625503 h 347"/>
              <a:gd name="T4" fmla="*/ 62061465 w 399"/>
              <a:gd name="T5" fmla="*/ 219885448 h 347"/>
              <a:gd name="T6" fmla="*/ 187439338 w 399"/>
              <a:gd name="T7" fmla="*/ 219885448 h 347"/>
              <a:gd name="T8" fmla="*/ 250127879 w 399"/>
              <a:gd name="T9" fmla="*/ 109625503 h 347"/>
              <a:gd name="T10" fmla="*/ 187439338 w 399"/>
              <a:gd name="T11" fmla="*/ 0 h 347"/>
              <a:gd name="T12" fmla="*/ 62061465 w 399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7">
                <a:moveTo>
                  <a:pt x="99" y="0"/>
                </a:moveTo>
                <a:lnTo>
                  <a:pt x="0" y="173"/>
                </a:lnTo>
                <a:lnTo>
                  <a:pt x="99" y="347"/>
                </a:lnTo>
                <a:lnTo>
                  <a:pt x="299" y="347"/>
                </a:lnTo>
                <a:lnTo>
                  <a:pt x="399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01" name="Freeform 285"/>
          <p:cNvSpPr>
            <a:spLocks/>
          </p:cNvSpPr>
          <p:nvPr/>
        </p:nvSpPr>
        <p:spPr bwMode="auto">
          <a:xfrm>
            <a:off x="2800351" y="2122489"/>
            <a:ext cx="315913" cy="274637"/>
          </a:xfrm>
          <a:custGeom>
            <a:avLst/>
            <a:gdLst>
              <a:gd name="T0" fmla="*/ 62061465 w 399"/>
              <a:gd name="T1" fmla="*/ 0 h 346"/>
              <a:gd name="T2" fmla="*/ 0 w 399"/>
              <a:gd name="T3" fmla="*/ 108996758 h 346"/>
              <a:gd name="T4" fmla="*/ 62061465 w 399"/>
              <a:gd name="T5" fmla="*/ 217992722 h 346"/>
              <a:gd name="T6" fmla="*/ 187439338 w 399"/>
              <a:gd name="T7" fmla="*/ 217992722 h 346"/>
              <a:gd name="T8" fmla="*/ 250127879 w 399"/>
              <a:gd name="T9" fmla="*/ 108996758 h 346"/>
              <a:gd name="T10" fmla="*/ 187439338 w 399"/>
              <a:gd name="T11" fmla="*/ 0 h 346"/>
              <a:gd name="T12" fmla="*/ 62061465 w 399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6">
                <a:moveTo>
                  <a:pt x="99" y="0"/>
                </a:moveTo>
                <a:lnTo>
                  <a:pt x="0" y="173"/>
                </a:lnTo>
                <a:lnTo>
                  <a:pt x="99" y="346"/>
                </a:lnTo>
                <a:lnTo>
                  <a:pt x="299" y="346"/>
                </a:lnTo>
                <a:lnTo>
                  <a:pt x="399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02" name="Freeform 286"/>
          <p:cNvSpPr>
            <a:spLocks/>
          </p:cNvSpPr>
          <p:nvPr/>
        </p:nvSpPr>
        <p:spPr bwMode="auto">
          <a:xfrm>
            <a:off x="2800351" y="1847850"/>
            <a:ext cx="315913" cy="274638"/>
          </a:xfrm>
          <a:custGeom>
            <a:avLst/>
            <a:gdLst>
              <a:gd name="T0" fmla="*/ 62061465 w 399"/>
              <a:gd name="T1" fmla="*/ 0 h 345"/>
              <a:gd name="T2" fmla="*/ 0 w 399"/>
              <a:gd name="T3" fmla="*/ 109629917 h 345"/>
              <a:gd name="T4" fmla="*/ 62061465 w 399"/>
              <a:gd name="T5" fmla="*/ 218626177 h 345"/>
              <a:gd name="T6" fmla="*/ 187439338 w 399"/>
              <a:gd name="T7" fmla="*/ 218626177 h 345"/>
              <a:gd name="T8" fmla="*/ 250127879 w 399"/>
              <a:gd name="T9" fmla="*/ 109629917 h 345"/>
              <a:gd name="T10" fmla="*/ 187439338 w 399"/>
              <a:gd name="T11" fmla="*/ 0 h 345"/>
              <a:gd name="T12" fmla="*/ 62061465 w 399"/>
              <a:gd name="T13" fmla="*/ 0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5">
                <a:moveTo>
                  <a:pt x="99" y="0"/>
                </a:moveTo>
                <a:lnTo>
                  <a:pt x="0" y="173"/>
                </a:lnTo>
                <a:lnTo>
                  <a:pt x="99" y="345"/>
                </a:lnTo>
                <a:lnTo>
                  <a:pt x="299" y="345"/>
                </a:lnTo>
                <a:lnTo>
                  <a:pt x="399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03" name="Freeform 287"/>
          <p:cNvSpPr>
            <a:spLocks/>
          </p:cNvSpPr>
          <p:nvPr/>
        </p:nvSpPr>
        <p:spPr bwMode="auto">
          <a:xfrm>
            <a:off x="2574926" y="1709739"/>
            <a:ext cx="315913" cy="276225"/>
          </a:xfrm>
          <a:custGeom>
            <a:avLst/>
            <a:gdLst>
              <a:gd name="T0" fmla="*/ 62061465 w 399"/>
              <a:gd name="T1" fmla="*/ 0 h 348"/>
              <a:gd name="T2" fmla="*/ 0 w 399"/>
              <a:gd name="T3" fmla="*/ 110256638 h 348"/>
              <a:gd name="T4" fmla="*/ 62061465 w 399"/>
              <a:gd name="T5" fmla="*/ 219253594 h 348"/>
              <a:gd name="T6" fmla="*/ 187439338 w 399"/>
              <a:gd name="T7" fmla="*/ 219253594 h 348"/>
              <a:gd name="T8" fmla="*/ 250127879 w 399"/>
              <a:gd name="T9" fmla="*/ 110256638 h 348"/>
              <a:gd name="T10" fmla="*/ 187439338 w 399"/>
              <a:gd name="T11" fmla="*/ 0 h 348"/>
              <a:gd name="T12" fmla="*/ 62061465 w 399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8">
                <a:moveTo>
                  <a:pt x="99" y="0"/>
                </a:moveTo>
                <a:lnTo>
                  <a:pt x="0" y="175"/>
                </a:lnTo>
                <a:lnTo>
                  <a:pt x="99" y="348"/>
                </a:lnTo>
                <a:lnTo>
                  <a:pt x="299" y="348"/>
                </a:lnTo>
                <a:lnTo>
                  <a:pt x="399" y="175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04" name="Freeform 288"/>
          <p:cNvSpPr>
            <a:spLocks/>
          </p:cNvSpPr>
          <p:nvPr/>
        </p:nvSpPr>
        <p:spPr bwMode="auto">
          <a:xfrm>
            <a:off x="2800351" y="1573214"/>
            <a:ext cx="315913" cy="274637"/>
          </a:xfrm>
          <a:custGeom>
            <a:avLst/>
            <a:gdLst>
              <a:gd name="T0" fmla="*/ 62061465 w 399"/>
              <a:gd name="T1" fmla="*/ 0 h 347"/>
              <a:gd name="T2" fmla="*/ 0 w 399"/>
              <a:gd name="T3" fmla="*/ 107742390 h 347"/>
              <a:gd name="T4" fmla="*/ 62061465 w 399"/>
              <a:gd name="T5" fmla="*/ 217364501 h 347"/>
              <a:gd name="T6" fmla="*/ 187439338 w 399"/>
              <a:gd name="T7" fmla="*/ 217364501 h 347"/>
              <a:gd name="T8" fmla="*/ 250127879 w 399"/>
              <a:gd name="T9" fmla="*/ 107742390 h 347"/>
              <a:gd name="T10" fmla="*/ 187439338 w 399"/>
              <a:gd name="T11" fmla="*/ 0 h 347"/>
              <a:gd name="T12" fmla="*/ 62061465 w 399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7">
                <a:moveTo>
                  <a:pt x="99" y="0"/>
                </a:moveTo>
                <a:lnTo>
                  <a:pt x="0" y="172"/>
                </a:lnTo>
                <a:lnTo>
                  <a:pt x="99" y="347"/>
                </a:lnTo>
                <a:lnTo>
                  <a:pt x="299" y="347"/>
                </a:lnTo>
                <a:lnTo>
                  <a:pt x="399" y="172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05" name="Freeform 289"/>
          <p:cNvSpPr>
            <a:spLocks/>
          </p:cNvSpPr>
          <p:nvPr/>
        </p:nvSpPr>
        <p:spPr bwMode="auto">
          <a:xfrm>
            <a:off x="2574926" y="1435100"/>
            <a:ext cx="315913" cy="274638"/>
          </a:xfrm>
          <a:custGeom>
            <a:avLst/>
            <a:gdLst>
              <a:gd name="T0" fmla="*/ 62061465 w 399"/>
              <a:gd name="T1" fmla="*/ 0 h 345"/>
              <a:gd name="T2" fmla="*/ 0 w 399"/>
              <a:gd name="T3" fmla="*/ 109629917 h 345"/>
              <a:gd name="T4" fmla="*/ 62061465 w 399"/>
              <a:gd name="T5" fmla="*/ 218626177 h 345"/>
              <a:gd name="T6" fmla="*/ 187439338 w 399"/>
              <a:gd name="T7" fmla="*/ 218626177 h 345"/>
              <a:gd name="T8" fmla="*/ 250127879 w 399"/>
              <a:gd name="T9" fmla="*/ 109629917 h 345"/>
              <a:gd name="T10" fmla="*/ 187439338 w 399"/>
              <a:gd name="T11" fmla="*/ 0 h 345"/>
              <a:gd name="T12" fmla="*/ 62061465 w 399"/>
              <a:gd name="T13" fmla="*/ 0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5">
                <a:moveTo>
                  <a:pt x="99" y="0"/>
                </a:moveTo>
                <a:lnTo>
                  <a:pt x="0" y="173"/>
                </a:lnTo>
                <a:lnTo>
                  <a:pt x="99" y="345"/>
                </a:lnTo>
                <a:lnTo>
                  <a:pt x="299" y="345"/>
                </a:lnTo>
                <a:lnTo>
                  <a:pt x="399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06" name="Freeform 290"/>
          <p:cNvSpPr>
            <a:spLocks/>
          </p:cNvSpPr>
          <p:nvPr/>
        </p:nvSpPr>
        <p:spPr bwMode="auto">
          <a:xfrm>
            <a:off x="2574926" y="2260600"/>
            <a:ext cx="315913" cy="273050"/>
          </a:xfrm>
          <a:custGeom>
            <a:avLst/>
            <a:gdLst>
              <a:gd name="T0" fmla="*/ 62061465 w 399"/>
              <a:gd name="T1" fmla="*/ 0 h 346"/>
              <a:gd name="T2" fmla="*/ 0 w 399"/>
              <a:gd name="T3" fmla="*/ 107740322 h 346"/>
              <a:gd name="T4" fmla="*/ 62061465 w 399"/>
              <a:gd name="T5" fmla="*/ 215480643 h 346"/>
              <a:gd name="T6" fmla="*/ 187439338 w 399"/>
              <a:gd name="T7" fmla="*/ 215480643 h 346"/>
              <a:gd name="T8" fmla="*/ 250127879 w 399"/>
              <a:gd name="T9" fmla="*/ 107740322 h 346"/>
              <a:gd name="T10" fmla="*/ 187439338 w 399"/>
              <a:gd name="T11" fmla="*/ 0 h 346"/>
              <a:gd name="T12" fmla="*/ 62061465 w 399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6">
                <a:moveTo>
                  <a:pt x="99" y="0"/>
                </a:moveTo>
                <a:lnTo>
                  <a:pt x="0" y="173"/>
                </a:lnTo>
                <a:lnTo>
                  <a:pt x="99" y="346"/>
                </a:lnTo>
                <a:lnTo>
                  <a:pt x="299" y="346"/>
                </a:lnTo>
                <a:lnTo>
                  <a:pt x="399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07" name="Freeform 291"/>
          <p:cNvSpPr>
            <a:spLocks/>
          </p:cNvSpPr>
          <p:nvPr/>
        </p:nvSpPr>
        <p:spPr bwMode="auto">
          <a:xfrm>
            <a:off x="2574926" y="2533651"/>
            <a:ext cx="315913" cy="276225"/>
          </a:xfrm>
          <a:custGeom>
            <a:avLst/>
            <a:gdLst>
              <a:gd name="T0" fmla="*/ 62061465 w 399"/>
              <a:gd name="T1" fmla="*/ 0 h 347"/>
              <a:gd name="T2" fmla="*/ 0 w 399"/>
              <a:gd name="T3" fmla="*/ 110259945 h 347"/>
              <a:gd name="T4" fmla="*/ 62061465 w 399"/>
              <a:gd name="T5" fmla="*/ 219885448 h 347"/>
              <a:gd name="T6" fmla="*/ 187439338 w 399"/>
              <a:gd name="T7" fmla="*/ 219885448 h 347"/>
              <a:gd name="T8" fmla="*/ 250127879 w 399"/>
              <a:gd name="T9" fmla="*/ 110259945 h 347"/>
              <a:gd name="T10" fmla="*/ 187439338 w 399"/>
              <a:gd name="T11" fmla="*/ 0 h 347"/>
              <a:gd name="T12" fmla="*/ 62061465 w 399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7">
                <a:moveTo>
                  <a:pt x="99" y="0"/>
                </a:moveTo>
                <a:lnTo>
                  <a:pt x="0" y="174"/>
                </a:lnTo>
                <a:lnTo>
                  <a:pt x="99" y="347"/>
                </a:lnTo>
                <a:lnTo>
                  <a:pt x="299" y="347"/>
                </a:lnTo>
                <a:lnTo>
                  <a:pt x="399" y="174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08" name="Freeform 292"/>
          <p:cNvSpPr>
            <a:spLocks/>
          </p:cNvSpPr>
          <p:nvPr/>
        </p:nvSpPr>
        <p:spPr bwMode="auto">
          <a:xfrm>
            <a:off x="2800351" y="2673350"/>
            <a:ext cx="315913" cy="274638"/>
          </a:xfrm>
          <a:custGeom>
            <a:avLst/>
            <a:gdLst>
              <a:gd name="T0" fmla="*/ 62061465 w 399"/>
              <a:gd name="T1" fmla="*/ 0 h 346"/>
              <a:gd name="T2" fmla="*/ 0 w 399"/>
              <a:gd name="T3" fmla="*/ 108997155 h 346"/>
              <a:gd name="T4" fmla="*/ 62061465 w 399"/>
              <a:gd name="T5" fmla="*/ 217994309 h 346"/>
              <a:gd name="T6" fmla="*/ 187439338 w 399"/>
              <a:gd name="T7" fmla="*/ 217994309 h 346"/>
              <a:gd name="T8" fmla="*/ 250127879 w 399"/>
              <a:gd name="T9" fmla="*/ 108997155 h 346"/>
              <a:gd name="T10" fmla="*/ 187439338 w 399"/>
              <a:gd name="T11" fmla="*/ 0 h 346"/>
              <a:gd name="T12" fmla="*/ 62061465 w 399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6">
                <a:moveTo>
                  <a:pt x="99" y="0"/>
                </a:moveTo>
                <a:lnTo>
                  <a:pt x="0" y="173"/>
                </a:lnTo>
                <a:lnTo>
                  <a:pt x="99" y="346"/>
                </a:lnTo>
                <a:lnTo>
                  <a:pt x="299" y="346"/>
                </a:lnTo>
                <a:lnTo>
                  <a:pt x="399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09" name="Freeform 293"/>
          <p:cNvSpPr>
            <a:spLocks/>
          </p:cNvSpPr>
          <p:nvPr/>
        </p:nvSpPr>
        <p:spPr bwMode="auto">
          <a:xfrm>
            <a:off x="2574926" y="1985964"/>
            <a:ext cx="315913" cy="274637"/>
          </a:xfrm>
          <a:custGeom>
            <a:avLst/>
            <a:gdLst>
              <a:gd name="T0" fmla="*/ 62061465 w 399"/>
              <a:gd name="T1" fmla="*/ 0 h 345"/>
              <a:gd name="T2" fmla="*/ 0 w 399"/>
              <a:gd name="T3" fmla="*/ 108995067 h 345"/>
              <a:gd name="T4" fmla="*/ 62061465 w 399"/>
              <a:gd name="T5" fmla="*/ 218624585 h 345"/>
              <a:gd name="T6" fmla="*/ 187439338 w 399"/>
              <a:gd name="T7" fmla="*/ 218624585 h 345"/>
              <a:gd name="T8" fmla="*/ 250127879 w 399"/>
              <a:gd name="T9" fmla="*/ 108995067 h 345"/>
              <a:gd name="T10" fmla="*/ 187439338 w 399"/>
              <a:gd name="T11" fmla="*/ 0 h 345"/>
              <a:gd name="T12" fmla="*/ 62061465 w 399"/>
              <a:gd name="T13" fmla="*/ 0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5">
                <a:moveTo>
                  <a:pt x="99" y="0"/>
                </a:moveTo>
                <a:lnTo>
                  <a:pt x="0" y="172"/>
                </a:lnTo>
                <a:lnTo>
                  <a:pt x="99" y="345"/>
                </a:lnTo>
                <a:lnTo>
                  <a:pt x="299" y="345"/>
                </a:lnTo>
                <a:lnTo>
                  <a:pt x="399" y="172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10" name="Freeform 294"/>
          <p:cNvSpPr>
            <a:spLocks/>
          </p:cNvSpPr>
          <p:nvPr/>
        </p:nvSpPr>
        <p:spPr bwMode="auto">
          <a:xfrm>
            <a:off x="2800351" y="2673350"/>
            <a:ext cx="315913" cy="274638"/>
          </a:xfrm>
          <a:custGeom>
            <a:avLst/>
            <a:gdLst>
              <a:gd name="T0" fmla="*/ 62061465 w 399"/>
              <a:gd name="T1" fmla="*/ 0 h 346"/>
              <a:gd name="T2" fmla="*/ 0 w 399"/>
              <a:gd name="T3" fmla="*/ 108997155 h 346"/>
              <a:gd name="T4" fmla="*/ 62061465 w 399"/>
              <a:gd name="T5" fmla="*/ 217994309 h 346"/>
              <a:gd name="T6" fmla="*/ 187439338 w 399"/>
              <a:gd name="T7" fmla="*/ 217994309 h 346"/>
              <a:gd name="T8" fmla="*/ 250127879 w 399"/>
              <a:gd name="T9" fmla="*/ 108997155 h 346"/>
              <a:gd name="T10" fmla="*/ 187439338 w 399"/>
              <a:gd name="T11" fmla="*/ 0 h 346"/>
              <a:gd name="T12" fmla="*/ 62061465 w 399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6">
                <a:moveTo>
                  <a:pt x="99" y="0"/>
                </a:moveTo>
                <a:lnTo>
                  <a:pt x="0" y="173"/>
                </a:lnTo>
                <a:lnTo>
                  <a:pt x="99" y="346"/>
                </a:lnTo>
                <a:lnTo>
                  <a:pt x="299" y="346"/>
                </a:lnTo>
                <a:lnTo>
                  <a:pt x="399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11" name="Freeform 295"/>
          <p:cNvSpPr>
            <a:spLocks/>
          </p:cNvSpPr>
          <p:nvPr/>
        </p:nvSpPr>
        <p:spPr bwMode="auto">
          <a:xfrm>
            <a:off x="2800351" y="2397126"/>
            <a:ext cx="315913" cy="276225"/>
          </a:xfrm>
          <a:custGeom>
            <a:avLst/>
            <a:gdLst>
              <a:gd name="T0" fmla="*/ 62061465 w 399"/>
              <a:gd name="T1" fmla="*/ 0 h 347"/>
              <a:gd name="T2" fmla="*/ 0 w 399"/>
              <a:gd name="T3" fmla="*/ 109625503 h 347"/>
              <a:gd name="T4" fmla="*/ 62061465 w 399"/>
              <a:gd name="T5" fmla="*/ 219885448 h 347"/>
              <a:gd name="T6" fmla="*/ 187439338 w 399"/>
              <a:gd name="T7" fmla="*/ 219885448 h 347"/>
              <a:gd name="T8" fmla="*/ 250127879 w 399"/>
              <a:gd name="T9" fmla="*/ 109625503 h 347"/>
              <a:gd name="T10" fmla="*/ 187439338 w 399"/>
              <a:gd name="T11" fmla="*/ 0 h 347"/>
              <a:gd name="T12" fmla="*/ 62061465 w 399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7">
                <a:moveTo>
                  <a:pt x="99" y="0"/>
                </a:moveTo>
                <a:lnTo>
                  <a:pt x="0" y="173"/>
                </a:lnTo>
                <a:lnTo>
                  <a:pt x="99" y="347"/>
                </a:lnTo>
                <a:lnTo>
                  <a:pt x="299" y="347"/>
                </a:lnTo>
                <a:lnTo>
                  <a:pt x="399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12" name="Freeform 296"/>
          <p:cNvSpPr>
            <a:spLocks/>
          </p:cNvSpPr>
          <p:nvPr/>
        </p:nvSpPr>
        <p:spPr bwMode="auto">
          <a:xfrm>
            <a:off x="2800351" y="2122489"/>
            <a:ext cx="315913" cy="274637"/>
          </a:xfrm>
          <a:custGeom>
            <a:avLst/>
            <a:gdLst>
              <a:gd name="T0" fmla="*/ 62061465 w 399"/>
              <a:gd name="T1" fmla="*/ 0 h 346"/>
              <a:gd name="T2" fmla="*/ 0 w 399"/>
              <a:gd name="T3" fmla="*/ 108996758 h 346"/>
              <a:gd name="T4" fmla="*/ 62061465 w 399"/>
              <a:gd name="T5" fmla="*/ 217992722 h 346"/>
              <a:gd name="T6" fmla="*/ 187439338 w 399"/>
              <a:gd name="T7" fmla="*/ 217992722 h 346"/>
              <a:gd name="T8" fmla="*/ 250127879 w 399"/>
              <a:gd name="T9" fmla="*/ 108996758 h 346"/>
              <a:gd name="T10" fmla="*/ 187439338 w 399"/>
              <a:gd name="T11" fmla="*/ 0 h 346"/>
              <a:gd name="T12" fmla="*/ 62061465 w 399"/>
              <a:gd name="T13" fmla="*/ 0 h 3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6">
                <a:moveTo>
                  <a:pt x="99" y="0"/>
                </a:moveTo>
                <a:lnTo>
                  <a:pt x="0" y="173"/>
                </a:lnTo>
                <a:lnTo>
                  <a:pt x="99" y="346"/>
                </a:lnTo>
                <a:lnTo>
                  <a:pt x="299" y="346"/>
                </a:lnTo>
                <a:lnTo>
                  <a:pt x="399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13" name="Freeform 297"/>
          <p:cNvSpPr>
            <a:spLocks/>
          </p:cNvSpPr>
          <p:nvPr/>
        </p:nvSpPr>
        <p:spPr bwMode="auto">
          <a:xfrm>
            <a:off x="2800351" y="1847850"/>
            <a:ext cx="315913" cy="274638"/>
          </a:xfrm>
          <a:custGeom>
            <a:avLst/>
            <a:gdLst>
              <a:gd name="T0" fmla="*/ 62061465 w 399"/>
              <a:gd name="T1" fmla="*/ 0 h 345"/>
              <a:gd name="T2" fmla="*/ 0 w 399"/>
              <a:gd name="T3" fmla="*/ 109629917 h 345"/>
              <a:gd name="T4" fmla="*/ 62061465 w 399"/>
              <a:gd name="T5" fmla="*/ 218626177 h 345"/>
              <a:gd name="T6" fmla="*/ 187439338 w 399"/>
              <a:gd name="T7" fmla="*/ 218626177 h 345"/>
              <a:gd name="T8" fmla="*/ 250127879 w 399"/>
              <a:gd name="T9" fmla="*/ 109629917 h 345"/>
              <a:gd name="T10" fmla="*/ 187439338 w 399"/>
              <a:gd name="T11" fmla="*/ 0 h 345"/>
              <a:gd name="T12" fmla="*/ 62061465 w 399"/>
              <a:gd name="T13" fmla="*/ 0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5">
                <a:moveTo>
                  <a:pt x="99" y="0"/>
                </a:moveTo>
                <a:lnTo>
                  <a:pt x="0" y="173"/>
                </a:lnTo>
                <a:lnTo>
                  <a:pt x="99" y="345"/>
                </a:lnTo>
                <a:lnTo>
                  <a:pt x="299" y="345"/>
                </a:lnTo>
                <a:lnTo>
                  <a:pt x="399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14" name="Freeform 298"/>
          <p:cNvSpPr>
            <a:spLocks/>
          </p:cNvSpPr>
          <p:nvPr/>
        </p:nvSpPr>
        <p:spPr bwMode="auto">
          <a:xfrm>
            <a:off x="2574926" y="1709739"/>
            <a:ext cx="315913" cy="276225"/>
          </a:xfrm>
          <a:custGeom>
            <a:avLst/>
            <a:gdLst>
              <a:gd name="T0" fmla="*/ 62061465 w 399"/>
              <a:gd name="T1" fmla="*/ 0 h 348"/>
              <a:gd name="T2" fmla="*/ 0 w 399"/>
              <a:gd name="T3" fmla="*/ 110256638 h 348"/>
              <a:gd name="T4" fmla="*/ 62061465 w 399"/>
              <a:gd name="T5" fmla="*/ 219253594 h 348"/>
              <a:gd name="T6" fmla="*/ 187439338 w 399"/>
              <a:gd name="T7" fmla="*/ 219253594 h 348"/>
              <a:gd name="T8" fmla="*/ 250127879 w 399"/>
              <a:gd name="T9" fmla="*/ 110256638 h 348"/>
              <a:gd name="T10" fmla="*/ 187439338 w 399"/>
              <a:gd name="T11" fmla="*/ 0 h 348"/>
              <a:gd name="T12" fmla="*/ 62061465 w 399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8">
                <a:moveTo>
                  <a:pt x="99" y="0"/>
                </a:moveTo>
                <a:lnTo>
                  <a:pt x="0" y="175"/>
                </a:lnTo>
                <a:lnTo>
                  <a:pt x="99" y="348"/>
                </a:lnTo>
                <a:lnTo>
                  <a:pt x="299" y="348"/>
                </a:lnTo>
                <a:lnTo>
                  <a:pt x="399" y="175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15" name="Freeform 299"/>
          <p:cNvSpPr>
            <a:spLocks/>
          </p:cNvSpPr>
          <p:nvPr/>
        </p:nvSpPr>
        <p:spPr bwMode="auto">
          <a:xfrm>
            <a:off x="2800351" y="1573214"/>
            <a:ext cx="315913" cy="274637"/>
          </a:xfrm>
          <a:custGeom>
            <a:avLst/>
            <a:gdLst>
              <a:gd name="T0" fmla="*/ 62061465 w 399"/>
              <a:gd name="T1" fmla="*/ 0 h 347"/>
              <a:gd name="T2" fmla="*/ 0 w 399"/>
              <a:gd name="T3" fmla="*/ 107742390 h 347"/>
              <a:gd name="T4" fmla="*/ 62061465 w 399"/>
              <a:gd name="T5" fmla="*/ 217364501 h 347"/>
              <a:gd name="T6" fmla="*/ 187439338 w 399"/>
              <a:gd name="T7" fmla="*/ 217364501 h 347"/>
              <a:gd name="T8" fmla="*/ 250127879 w 399"/>
              <a:gd name="T9" fmla="*/ 107742390 h 347"/>
              <a:gd name="T10" fmla="*/ 187439338 w 399"/>
              <a:gd name="T11" fmla="*/ 0 h 347"/>
              <a:gd name="T12" fmla="*/ 62061465 w 399"/>
              <a:gd name="T13" fmla="*/ 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7">
                <a:moveTo>
                  <a:pt x="99" y="0"/>
                </a:moveTo>
                <a:lnTo>
                  <a:pt x="0" y="172"/>
                </a:lnTo>
                <a:lnTo>
                  <a:pt x="99" y="347"/>
                </a:lnTo>
                <a:lnTo>
                  <a:pt x="299" y="347"/>
                </a:lnTo>
                <a:lnTo>
                  <a:pt x="399" y="172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16" name="Freeform 300"/>
          <p:cNvSpPr>
            <a:spLocks/>
          </p:cNvSpPr>
          <p:nvPr/>
        </p:nvSpPr>
        <p:spPr bwMode="auto">
          <a:xfrm>
            <a:off x="2574926" y="1435100"/>
            <a:ext cx="315913" cy="274638"/>
          </a:xfrm>
          <a:custGeom>
            <a:avLst/>
            <a:gdLst>
              <a:gd name="T0" fmla="*/ 62061465 w 399"/>
              <a:gd name="T1" fmla="*/ 0 h 345"/>
              <a:gd name="T2" fmla="*/ 0 w 399"/>
              <a:gd name="T3" fmla="*/ 109629917 h 345"/>
              <a:gd name="T4" fmla="*/ 62061465 w 399"/>
              <a:gd name="T5" fmla="*/ 218626177 h 345"/>
              <a:gd name="T6" fmla="*/ 187439338 w 399"/>
              <a:gd name="T7" fmla="*/ 218626177 h 345"/>
              <a:gd name="T8" fmla="*/ 250127879 w 399"/>
              <a:gd name="T9" fmla="*/ 109629917 h 345"/>
              <a:gd name="T10" fmla="*/ 187439338 w 399"/>
              <a:gd name="T11" fmla="*/ 0 h 345"/>
              <a:gd name="T12" fmla="*/ 62061465 w 399"/>
              <a:gd name="T13" fmla="*/ 0 h 3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5">
                <a:moveTo>
                  <a:pt x="99" y="0"/>
                </a:moveTo>
                <a:lnTo>
                  <a:pt x="0" y="173"/>
                </a:lnTo>
                <a:lnTo>
                  <a:pt x="99" y="345"/>
                </a:lnTo>
                <a:lnTo>
                  <a:pt x="299" y="345"/>
                </a:lnTo>
                <a:lnTo>
                  <a:pt x="399" y="173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17" name="Freeform 301"/>
          <p:cNvSpPr>
            <a:spLocks/>
          </p:cNvSpPr>
          <p:nvPr/>
        </p:nvSpPr>
        <p:spPr bwMode="auto">
          <a:xfrm>
            <a:off x="2800351" y="1296989"/>
            <a:ext cx="315913" cy="276225"/>
          </a:xfrm>
          <a:custGeom>
            <a:avLst/>
            <a:gdLst>
              <a:gd name="T0" fmla="*/ 62061465 w 399"/>
              <a:gd name="T1" fmla="*/ 0 h 348"/>
              <a:gd name="T2" fmla="*/ 0 w 399"/>
              <a:gd name="T3" fmla="*/ 110256638 h 348"/>
              <a:gd name="T4" fmla="*/ 62061465 w 399"/>
              <a:gd name="T5" fmla="*/ 219253594 h 348"/>
              <a:gd name="T6" fmla="*/ 187439338 w 399"/>
              <a:gd name="T7" fmla="*/ 219253594 h 348"/>
              <a:gd name="T8" fmla="*/ 250127879 w 399"/>
              <a:gd name="T9" fmla="*/ 110256638 h 348"/>
              <a:gd name="T10" fmla="*/ 187439338 w 399"/>
              <a:gd name="T11" fmla="*/ 0 h 348"/>
              <a:gd name="T12" fmla="*/ 62061465 w 399"/>
              <a:gd name="T13" fmla="*/ 0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" h="348">
                <a:moveTo>
                  <a:pt x="99" y="0"/>
                </a:moveTo>
                <a:lnTo>
                  <a:pt x="0" y="175"/>
                </a:lnTo>
                <a:lnTo>
                  <a:pt x="99" y="348"/>
                </a:lnTo>
                <a:lnTo>
                  <a:pt x="299" y="348"/>
                </a:lnTo>
                <a:lnTo>
                  <a:pt x="399" y="175"/>
                </a:lnTo>
                <a:lnTo>
                  <a:pt x="299" y="0"/>
                </a:lnTo>
                <a:lnTo>
                  <a:pt x="99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pic>
        <p:nvPicPr>
          <p:cNvPr id="9318" name="Picture 3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2312988"/>
            <a:ext cx="2814638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" name="Line 303"/>
          <p:cNvSpPr>
            <a:spLocks noChangeShapeType="1"/>
          </p:cNvSpPr>
          <p:nvPr/>
        </p:nvSpPr>
        <p:spPr bwMode="auto">
          <a:xfrm flipH="1" flipV="1">
            <a:off x="7285038" y="2073276"/>
            <a:ext cx="76200" cy="555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20" name="Line 304"/>
          <p:cNvSpPr>
            <a:spLocks noChangeShapeType="1"/>
          </p:cNvSpPr>
          <p:nvPr/>
        </p:nvSpPr>
        <p:spPr bwMode="auto">
          <a:xfrm flipV="1">
            <a:off x="7743825" y="2073275"/>
            <a:ext cx="152400" cy="6477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21" name="Line 305"/>
          <p:cNvSpPr>
            <a:spLocks noChangeShapeType="1"/>
          </p:cNvSpPr>
          <p:nvPr/>
        </p:nvSpPr>
        <p:spPr bwMode="auto">
          <a:xfrm flipH="1" flipV="1">
            <a:off x="8162925" y="2119313"/>
            <a:ext cx="76200" cy="4175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22" name="Line 306"/>
          <p:cNvSpPr>
            <a:spLocks noChangeShapeType="1"/>
          </p:cNvSpPr>
          <p:nvPr/>
        </p:nvSpPr>
        <p:spPr bwMode="auto">
          <a:xfrm flipH="1" flipV="1">
            <a:off x="9080501" y="2630489"/>
            <a:ext cx="74613" cy="7397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23" name="Line 307"/>
          <p:cNvSpPr>
            <a:spLocks noChangeShapeType="1"/>
          </p:cNvSpPr>
          <p:nvPr/>
        </p:nvSpPr>
        <p:spPr bwMode="auto">
          <a:xfrm flipV="1">
            <a:off x="9271000" y="2814638"/>
            <a:ext cx="344488" cy="4635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24" name="Line 308"/>
          <p:cNvSpPr>
            <a:spLocks noChangeShapeType="1"/>
          </p:cNvSpPr>
          <p:nvPr/>
        </p:nvSpPr>
        <p:spPr bwMode="auto">
          <a:xfrm flipH="1">
            <a:off x="7666039" y="4573588"/>
            <a:ext cx="77787" cy="787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25" name="Line 309"/>
          <p:cNvSpPr>
            <a:spLocks noChangeShapeType="1"/>
          </p:cNvSpPr>
          <p:nvPr/>
        </p:nvSpPr>
        <p:spPr bwMode="auto">
          <a:xfrm>
            <a:off x="8697913" y="4341813"/>
            <a:ext cx="457200" cy="9255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26" name="Rectangle 310"/>
          <p:cNvSpPr>
            <a:spLocks noChangeArrowheads="1"/>
          </p:cNvSpPr>
          <p:nvPr/>
        </p:nvSpPr>
        <p:spPr bwMode="auto">
          <a:xfrm>
            <a:off x="7974014" y="5089525"/>
            <a:ext cx="625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640 km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27" name="Rectangle 311"/>
          <p:cNvSpPr>
            <a:spLocks noChangeArrowheads="1"/>
          </p:cNvSpPr>
          <p:nvPr/>
        </p:nvSpPr>
        <p:spPr bwMode="auto">
          <a:xfrm>
            <a:off x="8597900" y="50927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28" name="Rectangle 312"/>
          <p:cNvSpPr>
            <a:spLocks noChangeArrowheads="1"/>
          </p:cNvSpPr>
          <p:nvPr/>
        </p:nvSpPr>
        <p:spPr bwMode="auto">
          <a:xfrm>
            <a:off x="7974014" y="5318125"/>
            <a:ext cx="7651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Hexagon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29" name="Rectangle 313"/>
          <p:cNvSpPr>
            <a:spLocks noChangeArrowheads="1"/>
          </p:cNvSpPr>
          <p:nvPr/>
        </p:nvSpPr>
        <p:spPr bwMode="auto">
          <a:xfrm>
            <a:off x="7399338" y="2033588"/>
            <a:ext cx="2677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90 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30" name="Rectangle 314"/>
          <p:cNvSpPr>
            <a:spLocks noChangeArrowheads="1"/>
          </p:cNvSpPr>
          <p:nvPr/>
        </p:nvSpPr>
        <p:spPr bwMode="auto">
          <a:xfrm>
            <a:off x="7399338" y="2262188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km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31" name="Rectangle 315"/>
          <p:cNvSpPr>
            <a:spLocks noChangeArrowheads="1"/>
          </p:cNvSpPr>
          <p:nvPr/>
        </p:nvSpPr>
        <p:spPr bwMode="auto">
          <a:xfrm>
            <a:off x="7653338" y="22669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32" name="Rectangle 316"/>
          <p:cNvSpPr>
            <a:spLocks noChangeArrowheads="1"/>
          </p:cNvSpPr>
          <p:nvPr/>
        </p:nvSpPr>
        <p:spPr bwMode="auto">
          <a:xfrm>
            <a:off x="9159876" y="2636838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13 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33" name="Rectangle 317"/>
          <p:cNvSpPr>
            <a:spLocks noChangeArrowheads="1"/>
          </p:cNvSpPr>
          <p:nvPr/>
        </p:nvSpPr>
        <p:spPr bwMode="auto">
          <a:xfrm>
            <a:off x="9159875" y="2865438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km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34" name="Rectangle 318"/>
          <p:cNvSpPr>
            <a:spLocks noChangeArrowheads="1"/>
          </p:cNvSpPr>
          <p:nvPr/>
        </p:nvSpPr>
        <p:spPr bwMode="auto">
          <a:xfrm>
            <a:off x="9413875" y="286861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35" name="Rectangle 319"/>
          <p:cNvSpPr>
            <a:spLocks noChangeArrowheads="1"/>
          </p:cNvSpPr>
          <p:nvPr/>
        </p:nvSpPr>
        <p:spPr bwMode="auto">
          <a:xfrm>
            <a:off x="8008938" y="1893888"/>
            <a:ext cx="317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1.8 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36" name="Rectangle 320"/>
          <p:cNvSpPr>
            <a:spLocks noChangeArrowheads="1"/>
          </p:cNvSpPr>
          <p:nvPr/>
        </p:nvSpPr>
        <p:spPr bwMode="auto">
          <a:xfrm>
            <a:off x="8008938" y="2124075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km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37" name="Rectangle 321"/>
          <p:cNvSpPr>
            <a:spLocks noChangeArrowheads="1"/>
          </p:cNvSpPr>
          <p:nvPr/>
        </p:nvSpPr>
        <p:spPr bwMode="auto">
          <a:xfrm>
            <a:off x="8262938" y="21272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38" name="Freeform 322"/>
          <p:cNvSpPr>
            <a:spLocks noEditPoints="1"/>
          </p:cNvSpPr>
          <p:nvPr/>
        </p:nvSpPr>
        <p:spPr bwMode="auto">
          <a:xfrm>
            <a:off x="6494464" y="2463800"/>
            <a:ext cx="581025" cy="395288"/>
          </a:xfrm>
          <a:custGeom>
            <a:avLst/>
            <a:gdLst>
              <a:gd name="T0" fmla="*/ 13898500 w 731"/>
              <a:gd name="T1" fmla="*/ 0 h 498"/>
              <a:gd name="T2" fmla="*/ 416332629 w 731"/>
              <a:gd name="T3" fmla="*/ 268397377 h 498"/>
              <a:gd name="T4" fmla="*/ 402433335 w 731"/>
              <a:gd name="T5" fmla="*/ 288558652 h 498"/>
              <a:gd name="T6" fmla="*/ 0 w 731"/>
              <a:gd name="T7" fmla="*/ 21421752 h 498"/>
              <a:gd name="T8" fmla="*/ 13898500 w 731"/>
              <a:gd name="T9" fmla="*/ 0 h 498"/>
              <a:gd name="T10" fmla="*/ 419491307 w 731"/>
              <a:gd name="T11" fmla="*/ 240045385 h 498"/>
              <a:gd name="T12" fmla="*/ 461819495 w 731"/>
              <a:gd name="T13" fmla="*/ 313760247 h 498"/>
              <a:gd name="T14" fmla="*/ 377163119 w 731"/>
              <a:gd name="T15" fmla="*/ 302419133 h 498"/>
              <a:gd name="T16" fmla="*/ 419491307 w 731"/>
              <a:gd name="T17" fmla="*/ 240045385 h 4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1" h="498">
                <a:moveTo>
                  <a:pt x="22" y="0"/>
                </a:moveTo>
                <a:lnTo>
                  <a:pt x="659" y="426"/>
                </a:lnTo>
                <a:lnTo>
                  <a:pt x="637" y="458"/>
                </a:lnTo>
                <a:lnTo>
                  <a:pt x="0" y="34"/>
                </a:lnTo>
                <a:lnTo>
                  <a:pt x="22" y="0"/>
                </a:lnTo>
                <a:close/>
                <a:moveTo>
                  <a:pt x="664" y="381"/>
                </a:moveTo>
                <a:lnTo>
                  <a:pt x="731" y="498"/>
                </a:lnTo>
                <a:lnTo>
                  <a:pt x="597" y="480"/>
                </a:lnTo>
                <a:lnTo>
                  <a:pt x="664" y="38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pic>
        <p:nvPicPr>
          <p:cNvPr id="9339" name="Picture 3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2312988"/>
            <a:ext cx="2814638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40" name="Line 324"/>
          <p:cNvSpPr>
            <a:spLocks noChangeShapeType="1"/>
          </p:cNvSpPr>
          <p:nvPr/>
        </p:nvSpPr>
        <p:spPr bwMode="auto">
          <a:xfrm flipH="1" flipV="1">
            <a:off x="7285038" y="2073276"/>
            <a:ext cx="76200" cy="555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41" name="Line 325"/>
          <p:cNvSpPr>
            <a:spLocks noChangeShapeType="1"/>
          </p:cNvSpPr>
          <p:nvPr/>
        </p:nvSpPr>
        <p:spPr bwMode="auto">
          <a:xfrm flipV="1">
            <a:off x="7743825" y="2073275"/>
            <a:ext cx="152400" cy="6477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42" name="Line 326"/>
          <p:cNvSpPr>
            <a:spLocks noChangeShapeType="1"/>
          </p:cNvSpPr>
          <p:nvPr/>
        </p:nvSpPr>
        <p:spPr bwMode="auto">
          <a:xfrm flipH="1" flipV="1">
            <a:off x="8162925" y="2119313"/>
            <a:ext cx="76200" cy="4175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43" name="Line 327"/>
          <p:cNvSpPr>
            <a:spLocks noChangeShapeType="1"/>
          </p:cNvSpPr>
          <p:nvPr/>
        </p:nvSpPr>
        <p:spPr bwMode="auto">
          <a:xfrm flipH="1" flipV="1">
            <a:off x="9080501" y="2630489"/>
            <a:ext cx="74613" cy="7397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44" name="Line 328"/>
          <p:cNvSpPr>
            <a:spLocks noChangeShapeType="1"/>
          </p:cNvSpPr>
          <p:nvPr/>
        </p:nvSpPr>
        <p:spPr bwMode="auto">
          <a:xfrm flipV="1">
            <a:off x="9271000" y="2814638"/>
            <a:ext cx="344488" cy="4635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45" name="Line 329"/>
          <p:cNvSpPr>
            <a:spLocks noChangeShapeType="1"/>
          </p:cNvSpPr>
          <p:nvPr/>
        </p:nvSpPr>
        <p:spPr bwMode="auto">
          <a:xfrm flipH="1">
            <a:off x="7666039" y="4573588"/>
            <a:ext cx="77787" cy="787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46" name="Line 330"/>
          <p:cNvSpPr>
            <a:spLocks noChangeShapeType="1"/>
          </p:cNvSpPr>
          <p:nvPr/>
        </p:nvSpPr>
        <p:spPr bwMode="auto">
          <a:xfrm>
            <a:off x="8697913" y="4341813"/>
            <a:ext cx="457200" cy="9255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47" name="Rectangle 331"/>
          <p:cNvSpPr>
            <a:spLocks noChangeArrowheads="1"/>
          </p:cNvSpPr>
          <p:nvPr/>
        </p:nvSpPr>
        <p:spPr bwMode="auto">
          <a:xfrm>
            <a:off x="7974014" y="5089525"/>
            <a:ext cx="625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640 km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48" name="Rectangle 332"/>
          <p:cNvSpPr>
            <a:spLocks noChangeArrowheads="1"/>
          </p:cNvSpPr>
          <p:nvPr/>
        </p:nvSpPr>
        <p:spPr bwMode="auto">
          <a:xfrm>
            <a:off x="8597900" y="50927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49" name="Rectangle 333"/>
          <p:cNvSpPr>
            <a:spLocks noChangeArrowheads="1"/>
          </p:cNvSpPr>
          <p:nvPr/>
        </p:nvSpPr>
        <p:spPr bwMode="auto">
          <a:xfrm>
            <a:off x="7974014" y="5318125"/>
            <a:ext cx="7651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Hexagon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50" name="Rectangle 334"/>
          <p:cNvSpPr>
            <a:spLocks noChangeArrowheads="1"/>
          </p:cNvSpPr>
          <p:nvPr/>
        </p:nvSpPr>
        <p:spPr bwMode="auto">
          <a:xfrm>
            <a:off x="7399338" y="2033588"/>
            <a:ext cx="2677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90 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51" name="Rectangle 335"/>
          <p:cNvSpPr>
            <a:spLocks noChangeArrowheads="1"/>
          </p:cNvSpPr>
          <p:nvPr/>
        </p:nvSpPr>
        <p:spPr bwMode="auto">
          <a:xfrm>
            <a:off x="7399338" y="2262188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km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52" name="Rectangle 336"/>
          <p:cNvSpPr>
            <a:spLocks noChangeArrowheads="1"/>
          </p:cNvSpPr>
          <p:nvPr/>
        </p:nvSpPr>
        <p:spPr bwMode="auto">
          <a:xfrm>
            <a:off x="7653338" y="22669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53" name="Rectangle 337"/>
          <p:cNvSpPr>
            <a:spLocks noChangeArrowheads="1"/>
          </p:cNvSpPr>
          <p:nvPr/>
        </p:nvSpPr>
        <p:spPr bwMode="auto">
          <a:xfrm>
            <a:off x="9159876" y="2636838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13 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54" name="Rectangle 338"/>
          <p:cNvSpPr>
            <a:spLocks noChangeArrowheads="1"/>
          </p:cNvSpPr>
          <p:nvPr/>
        </p:nvSpPr>
        <p:spPr bwMode="auto">
          <a:xfrm>
            <a:off x="9159875" y="2865438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km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55" name="Rectangle 339"/>
          <p:cNvSpPr>
            <a:spLocks noChangeArrowheads="1"/>
          </p:cNvSpPr>
          <p:nvPr/>
        </p:nvSpPr>
        <p:spPr bwMode="auto">
          <a:xfrm>
            <a:off x="9413875" y="286861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56" name="Rectangle 340"/>
          <p:cNvSpPr>
            <a:spLocks noChangeArrowheads="1"/>
          </p:cNvSpPr>
          <p:nvPr/>
        </p:nvSpPr>
        <p:spPr bwMode="auto">
          <a:xfrm>
            <a:off x="8008938" y="1893888"/>
            <a:ext cx="317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1.8 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57" name="Rectangle 341"/>
          <p:cNvSpPr>
            <a:spLocks noChangeArrowheads="1"/>
          </p:cNvSpPr>
          <p:nvPr/>
        </p:nvSpPr>
        <p:spPr bwMode="auto">
          <a:xfrm>
            <a:off x="8008938" y="2124075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km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58" name="Rectangle 342"/>
          <p:cNvSpPr>
            <a:spLocks noChangeArrowheads="1"/>
          </p:cNvSpPr>
          <p:nvPr/>
        </p:nvSpPr>
        <p:spPr bwMode="auto">
          <a:xfrm>
            <a:off x="8262938" y="21272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9359" name="Picture 3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1828800"/>
            <a:ext cx="34163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60" name="Line 344"/>
          <p:cNvSpPr>
            <a:spLocks noChangeShapeType="1"/>
          </p:cNvSpPr>
          <p:nvPr/>
        </p:nvSpPr>
        <p:spPr bwMode="auto">
          <a:xfrm flipH="1" flipV="1">
            <a:off x="7285038" y="2073276"/>
            <a:ext cx="76200" cy="555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61" name="Line 345"/>
          <p:cNvSpPr>
            <a:spLocks noChangeShapeType="1"/>
          </p:cNvSpPr>
          <p:nvPr/>
        </p:nvSpPr>
        <p:spPr bwMode="auto">
          <a:xfrm flipV="1">
            <a:off x="7848600" y="1981200"/>
            <a:ext cx="152400" cy="6477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62" name="Line 346"/>
          <p:cNvSpPr>
            <a:spLocks noChangeShapeType="1"/>
          </p:cNvSpPr>
          <p:nvPr/>
        </p:nvSpPr>
        <p:spPr bwMode="auto">
          <a:xfrm flipH="1" flipV="1">
            <a:off x="9525001" y="2590801"/>
            <a:ext cx="74613" cy="7397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63" name="Line 347"/>
          <p:cNvSpPr>
            <a:spLocks noChangeShapeType="1"/>
          </p:cNvSpPr>
          <p:nvPr/>
        </p:nvSpPr>
        <p:spPr bwMode="auto">
          <a:xfrm flipV="1">
            <a:off x="9829800" y="2667000"/>
            <a:ext cx="304800" cy="685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64" name="Rectangle 348"/>
          <p:cNvSpPr>
            <a:spLocks noChangeArrowheads="1"/>
          </p:cNvSpPr>
          <p:nvPr/>
        </p:nvSpPr>
        <p:spPr bwMode="auto">
          <a:xfrm>
            <a:off x="7315200" y="1905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90 km</a:t>
            </a:r>
            <a:r>
              <a:rPr lang="en-US" altLang="en-US" sz="1500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65" name="Rectangle 349"/>
          <p:cNvSpPr>
            <a:spLocks noChangeArrowheads="1"/>
          </p:cNvSpPr>
          <p:nvPr/>
        </p:nvSpPr>
        <p:spPr bwMode="auto">
          <a:xfrm>
            <a:off x="9601201" y="2667000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13 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66" name="Rectangle 350"/>
          <p:cNvSpPr>
            <a:spLocks noChangeArrowheads="1"/>
          </p:cNvSpPr>
          <p:nvPr/>
        </p:nvSpPr>
        <p:spPr bwMode="auto">
          <a:xfrm>
            <a:off x="9601200" y="2895600"/>
            <a:ext cx="336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km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367" name="Freeform 351"/>
          <p:cNvSpPr>
            <a:spLocks noEditPoints="1"/>
          </p:cNvSpPr>
          <p:nvPr/>
        </p:nvSpPr>
        <p:spPr bwMode="auto">
          <a:xfrm>
            <a:off x="6494464" y="2463800"/>
            <a:ext cx="581025" cy="395288"/>
          </a:xfrm>
          <a:custGeom>
            <a:avLst/>
            <a:gdLst>
              <a:gd name="T0" fmla="*/ 13898500 w 731"/>
              <a:gd name="T1" fmla="*/ 0 h 498"/>
              <a:gd name="T2" fmla="*/ 416332629 w 731"/>
              <a:gd name="T3" fmla="*/ 268397377 h 498"/>
              <a:gd name="T4" fmla="*/ 402433335 w 731"/>
              <a:gd name="T5" fmla="*/ 288558652 h 498"/>
              <a:gd name="T6" fmla="*/ 0 w 731"/>
              <a:gd name="T7" fmla="*/ 21421752 h 498"/>
              <a:gd name="T8" fmla="*/ 13898500 w 731"/>
              <a:gd name="T9" fmla="*/ 0 h 498"/>
              <a:gd name="T10" fmla="*/ 419491307 w 731"/>
              <a:gd name="T11" fmla="*/ 240045385 h 498"/>
              <a:gd name="T12" fmla="*/ 461819495 w 731"/>
              <a:gd name="T13" fmla="*/ 313760247 h 498"/>
              <a:gd name="T14" fmla="*/ 377163119 w 731"/>
              <a:gd name="T15" fmla="*/ 302419133 h 498"/>
              <a:gd name="T16" fmla="*/ 419491307 w 731"/>
              <a:gd name="T17" fmla="*/ 240045385 h 4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1" h="498">
                <a:moveTo>
                  <a:pt x="22" y="0"/>
                </a:moveTo>
                <a:lnTo>
                  <a:pt x="659" y="426"/>
                </a:lnTo>
                <a:lnTo>
                  <a:pt x="637" y="458"/>
                </a:lnTo>
                <a:lnTo>
                  <a:pt x="0" y="34"/>
                </a:lnTo>
                <a:lnTo>
                  <a:pt x="22" y="0"/>
                </a:lnTo>
                <a:close/>
                <a:moveTo>
                  <a:pt x="664" y="381"/>
                </a:moveTo>
                <a:lnTo>
                  <a:pt x="731" y="498"/>
                </a:lnTo>
                <a:lnTo>
                  <a:pt x="597" y="480"/>
                </a:lnTo>
                <a:lnTo>
                  <a:pt x="664" y="38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pic>
        <p:nvPicPr>
          <p:cNvPr id="9368" name="Picture 3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3836988"/>
            <a:ext cx="4256088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69" name="Freeform 353"/>
          <p:cNvSpPr>
            <a:spLocks noEditPoints="1"/>
          </p:cNvSpPr>
          <p:nvPr/>
        </p:nvSpPr>
        <p:spPr bwMode="auto">
          <a:xfrm>
            <a:off x="5802313" y="3922713"/>
            <a:ext cx="493712" cy="95250"/>
          </a:xfrm>
          <a:custGeom>
            <a:avLst/>
            <a:gdLst>
              <a:gd name="T0" fmla="*/ 0 w 622"/>
              <a:gd name="T1" fmla="*/ 25201563 h 120"/>
              <a:gd name="T2" fmla="*/ 329509898 w 622"/>
              <a:gd name="T3" fmla="*/ 25201563 h 120"/>
              <a:gd name="T4" fmla="*/ 329509898 w 622"/>
              <a:gd name="T5" fmla="*/ 50403125 h 120"/>
              <a:gd name="T6" fmla="*/ 0 w 622"/>
              <a:gd name="T7" fmla="*/ 50403125 h 120"/>
              <a:gd name="T8" fmla="*/ 0 w 622"/>
              <a:gd name="T9" fmla="*/ 25201563 h 120"/>
              <a:gd name="T10" fmla="*/ 316278892 w 622"/>
              <a:gd name="T11" fmla="*/ 0 h 120"/>
              <a:gd name="T12" fmla="*/ 391883503 w 622"/>
              <a:gd name="T13" fmla="*/ 38432581 h 120"/>
              <a:gd name="T14" fmla="*/ 316278892 w 622"/>
              <a:gd name="T15" fmla="*/ 75604688 h 120"/>
              <a:gd name="T16" fmla="*/ 316278892 w 622"/>
              <a:gd name="T17" fmla="*/ 0 h 1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2" h="120">
                <a:moveTo>
                  <a:pt x="0" y="40"/>
                </a:moveTo>
                <a:lnTo>
                  <a:pt x="523" y="40"/>
                </a:lnTo>
                <a:lnTo>
                  <a:pt x="523" y="80"/>
                </a:lnTo>
                <a:lnTo>
                  <a:pt x="0" y="80"/>
                </a:lnTo>
                <a:lnTo>
                  <a:pt x="0" y="40"/>
                </a:lnTo>
                <a:close/>
                <a:moveTo>
                  <a:pt x="502" y="0"/>
                </a:moveTo>
                <a:lnTo>
                  <a:pt x="622" y="61"/>
                </a:lnTo>
                <a:lnTo>
                  <a:pt x="502" y="120"/>
                </a:lnTo>
                <a:lnTo>
                  <a:pt x="50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70" name="Freeform 354"/>
          <p:cNvSpPr>
            <a:spLocks noEditPoints="1"/>
          </p:cNvSpPr>
          <p:nvPr/>
        </p:nvSpPr>
        <p:spPr bwMode="auto">
          <a:xfrm>
            <a:off x="3871913" y="3922713"/>
            <a:ext cx="495300" cy="95250"/>
          </a:xfrm>
          <a:custGeom>
            <a:avLst/>
            <a:gdLst>
              <a:gd name="T0" fmla="*/ 394408505 w 622"/>
              <a:gd name="T1" fmla="*/ 50403125 h 120"/>
              <a:gd name="T2" fmla="*/ 62775692 w 622"/>
              <a:gd name="T3" fmla="*/ 50403125 h 120"/>
              <a:gd name="T4" fmla="*/ 62775692 w 622"/>
              <a:gd name="T5" fmla="*/ 25201563 h 120"/>
              <a:gd name="T6" fmla="*/ 394408505 w 622"/>
              <a:gd name="T7" fmla="*/ 25201563 h 120"/>
              <a:gd name="T8" fmla="*/ 394408505 w 622"/>
              <a:gd name="T9" fmla="*/ 50403125 h 120"/>
              <a:gd name="T10" fmla="*/ 76091458 w 622"/>
              <a:gd name="T11" fmla="*/ 75604688 h 120"/>
              <a:gd name="T12" fmla="*/ 0 w 622"/>
              <a:gd name="T13" fmla="*/ 38432581 h 120"/>
              <a:gd name="T14" fmla="*/ 76091458 w 622"/>
              <a:gd name="T15" fmla="*/ 0 h 120"/>
              <a:gd name="T16" fmla="*/ 76091458 w 622"/>
              <a:gd name="T17" fmla="*/ 75604688 h 1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2" h="120">
                <a:moveTo>
                  <a:pt x="622" y="80"/>
                </a:moveTo>
                <a:lnTo>
                  <a:pt x="99" y="80"/>
                </a:lnTo>
                <a:lnTo>
                  <a:pt x="99" y="40"/>
                </a:lnTo>
                <a:lnTo>
                  <a:pt x="622" y="40"/>
                </a:lnTo>
                <a:lnTo>
                  <a:pt x="622" y="80"/>
                </a:lnTo>
                <a:close/>
                <a:moveTo>
                  <a:pt x="120" y="120"/>
                </a:moveTo>
                <a:lnTo>
                  <a:pt x="0" y="61"/>
                </a:lnTo>
                <a:lnTo>
                  <a:pt x="120" y="0"/>
                </a:lnTo>
                <a:lnTo>
                  <a:pt x="120" y="12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71" name="Rectangle 355"/>
          <p:cNvSpPr>
            <a:spLocks noChangeArrowheads="1"/>
          </p:cNvSpPr>
          <p:nvPr/>
        </p:nvSpPr>
        <p:spPr bwMode="auto">
          <a:xfrm>
            <a:off x="4443413" y="3905250"/>
            <a:ext cx="5241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13 km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72" name="Rectangle 356"/>
          <p:cNvSpPr>
            <a:spLocks noChangeArrowheads="1"/>
          </p:cNvSpPr>
          <p:nvPr/>
        </p:nvSpPr>
        <p:spPr bwMode="auto">
          <a:xfrm>
            <a:off x="4962525" y="39084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73" name="Rectangle 357"/>
          <p:cNvSpPr>
            <a:spLocks noChangeArrowheads="1"/>
          </p:cNvSpPr>
          <p:nvPr/>
        </p:nvSpPr>
        <p:spPr bwMode="auto">
          <a:xfrm>
            <a:off x="5086351" y="3905250"/>
            <a:ext cx="7651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Hexagon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74" name="Freeform 358"/>
          <p:cNvSpPr>
            <a:spLocks noEditPoints="1"/>
          </p:cNvSpPr>
          <p:nvPr/>
        </p:nvSpPr>
        <p:spPr bwMode="auto">
          <a:xfrm>
            <a:off x="6248401" y="3036888"/>
            <a:ext cx="1154113" cy="1155700"/>
          </a:xfrm>
          <a:custGeom>
            <a:avLst/>
            <a:gdLst>
              <a:gd name="T0" fmla="*/ 916708064 w 1453"/>
              <a:gd name="T1" fmla="*/ 17058100 h 1454"/>
              <a:gd name="T2" fmla="*/ 53626937 w 1453"/>
              <a:gd name="T3" fmla="*/ 882587583 h 1454"/>
              <a:gd name="T4" fmla="*/ 35331108 w 1453"/>
              <a:gd name="T5" fmla="*/ 865529483 h 1454"/>
              <a:gd name="T6" fmla="*/ 899673578 w 1453"/>
              <a:gd name="T7" fmla="*/ 0 h 1454"/>
              <a:gd name="T8" fmla="*/ 916708064 w 1453"/>
              <a:gd name="T9" fmla="*/ 17058100 h 1454"/>
              <a:gd name="T10" fmla="*/ 79494001 w 1453"/>
              <a:gd name="T11" fmla="*/ 891432583 h 1454"/>
              <a:gd name="T12" fmla="*/ 0 w 1453"/>
              <a:gd name="T13" fmla="*/ 918598686 h 1454"/>
              <a:gd name="T14" fmla="*/ 25867064 w 1453"/>
              <a:gd name="T15" fmla="*/ 837731480 h 1454"/>
              <a:gd name="T16" fmla="*/ 79494001 w 1453"/>
              <a:gd name="T17" fmla="*/ 891432583 h 14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53" h="1454">
                <a:moveTo>
                  <a:pt x="1453" y="27"/>
                </a:moveTo>
                <a:lnTo>
                  <a:pt x="85" y="1397"/>
                </a:lnTo>
                <a:lnTo>
                  <a:pt x="56" y="1370"/>
                </a:lnTo>
                <a:lnTo>
                  <a:pt x="1426" y="0"/>
                </a:lnTo>
                <a:lnTo>
                  <a:pt x="1453" y="27"/>
                </a:lnTo>
                <a:close/>
                <a:moveTo>
                  <a:pt x="126" y="1411"/>
                </a:moveTo>
                <a:lnTo>
                  <a:pt x="0" y="1454"/>
                </a:lnTo>
                <a:lnTo>
                  <a:pt x="41" y="1326"/>
                </a:lnTo>
                <a:lnTo>
                  <a:pt x="126" y="141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pic>
        <p:nvPicPr>
          <p:cNvPr id="9375" name="Picture 35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3836988"/>
            <a:ext cx="4256088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76" name="Freeform 360"/>
          <p:cNvSpPr>
            <a:spLocks noEditPoints="1"/>
          </p:cNvSpPr>
          <p:nvPr/>
        </p:nvSpPr>
        <p:spPr bwMode="auto">
          <a:xfrm>
            <a:off x="5802313" y="3922713"/>
            <a:ext cx="493712" cy="95250"/>
          </a:xfrm>
          <a:custGeom>
            <a:avLst/>
            <a:gdLst>
              <a:gd name="T0" fmla="*/ 0 w 622"/>
              <a:gd name="T1" fmla="*/ 25201563 h 120"/>
              <a:gd name="T2" fmla="*/ 329509898 w 622"/>
              <a:gd name="T3" fmla="*/ 25201563 h 120"/>
              <a:gd name="T4" fmla="*/ 329509898 w 622"/>
              <a:gd name="T5" fmla="*/ 50403125 h 120"/>
              <a:gd name="T6" fmla="*/ 0 w 622"/>
              <a:gd name="T7" fmla="*/ 50403125 h 120"/>
              <a:gd name="T8" fmla="*/ 0 w 622"/>
              <a:gd name="T9" fmla="*/ 25201563 h 120"/>
              <a:gd name="T10" fmla="*/ 316278892 w 622"/>
              <a:gd name="T11" fmla="*/ 0 h 120"/>
              <a:gd name="T12" fmla="*/ 391883503 w 622"/>
              <a:gd name="T13" fmla="*/ 38432581 h 120"/>
              <a:gd name="T14" fmla="*/ 316278892 w 622"/>
              <a:gd name="T15" fmla="*/ 75604688 h 120"/>
              <a:gd name="T16" fmla="*/ 316278892 w 622"/>
              <a:gd name="T17" fmla="*/ 0 h 1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2" h="120">
                <a:moveTo>
                  <a:pt x="0" y="40"/>
                </a:moveTo>
                <a:lnTo>
                  <a:pt x="523" y="40"/>
                </a:lnTo>
                <a:lnTo>
                  <a:pt x="523" y="80"/>
                </a:lnTo>
                <a:lnTo>
                  <a:pt x="0" y="80"/>
                </a:lnTo>
                <a:lnTo>
                  <a:pt x="0" y="40"/>
                </a:lnTo>
                <a:close/>
                <a:moveTo>
                  <a:pt x="502" y="0"/>
                </a:moveTo>
                <a:lnTo>
                  <a:pt x="622" y="61"/>
                </a:lnTo>
                <a:lnTo>
                  <a:pt x="502" y="120"/>
                </a:lnTo>
                <a:lnTo>
                  <a:pt x="50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77" name="Freeform 361"/>
          <p:cNvSpPr>
            <a:spLocks noEditPoints="1"/>
          </p:cNvSpPr>
          <p:nvPr/>
        </p:nvSpPr>
        <p:spPr bwMode="auto">
          <a:xfrm>
            <a:off x="3871913" y="3922713"/>
            <a:ext cx="495300" cy="95250"/>
          </a:xfrm>
          <a:custGeom>
            <a:avLst/>
            <a:gdLst>
              <a:gd name="T0" fmla="*/ 394408505 w 622"/>
              <a:gd name="T1" fmla="*/ 50403125 h 120"/>
              <a:gd name="T2" fmla="*/ 62775692 w 622"/>
              <a:gd name="T3" fmla="*/ 50403125 h 120"/>
              <a:gd name="T4" fmla="*/ 62775692 w 622"/>
              <a:gd name="T5" fmla="*/ 25201563 h 120"/>
              <a:gd name="T6" fmla="*/ 394408505 w 622"/>
              <a:gd name="T7" fmla="*/ 25201563 h 120"/>
              <a:gd name="T8" fmla="*/ 394408505 w 622"/>
              <a:gd name="T9" fmla="*/ 50403125 h 120"/>
              <a:gd name="T10" fmla="*/ 76091458 w 622"/>
              <a:gd name="T11" fmla="*/ 75604688 h 120"/>
              <a:gd name="T12" fmla="*/ 0 w 622"/>
              <a:gd name="T13" fmla="*/ 38432581 h 120"/>
              <a:gd name="T14" fmla="*/ 76091458 w 622"/>
              <a:gd name="T15" fmla="*/ 0 h 120"/>
              <a:gd name="T16" fmla="*/ 76091458 w 622"/>
              <a:gd name="T17" fmla="*/ 75604688 h 1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2" h="120">
                <a:moveTo>
                  <a:pt x="622" y="80"/>
                </a:moveTo>
                <a:lnTo>
                  <a:pt x="99" y="80"/>
                </a:lnTo>
                <a:lnTo>
                  <a:pt x="99" y="40"/>
                </a:lnTo>
                <a:lnTo>
                  <a:pt x="622" y="40"/>
                </a:lnTo>
                <a:lnTo>
                  <a:pt x="622" y="80"/>
                </a:lnTo>
                <a:close/>
                <a:moveTo>
                  <a:pt x="120" y="120"/>
                </a:moveTo>
                <a:lnTo>
                  <a:pt x="0" y="61"/>
                </a:lnTo>
                <a:lnTo>
                  <a:pt x="120" y="0"/>
                </a:lnTo>
                <a:lnTo>
                  <a:pt x="120" y="12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78" name="Rectangle 362"/>
          <p:cNvSpPr>
            <a:spLocks noChangeArrowheads="1"/>
          </p:cNvSpPr>
          <p:nvPr/>
        </p:nvSpPr>
        <p:spPr bwMode="auto">
          <a:xfrm>
            <a:off x="4443413" y="3905250"/>
            <a:ext cx="5241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13 km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79" name="Rectangle 363"/>
          <p:cNvSpPr>
            <a:spLocks noChangeArrowheads="1"/>
          </p:cNvSpPr>
          <p:nvPr/>
        </p:nvSpPr>
        <p:spPr bwMode="auto">
          <a:xfrm>
            <a:off x="4962525" y="39084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80" name="Rectangle 364"/>
          <p:cNvSpPr>
            <a:spLocks noChangeArrowheads="1"/>
          </p:cNvSpPr>
          <p:nvPr/>
        </p:nvSpPr>
        <p:spPr bwMode="auto">
          <a:xfrm>
            <a:off x="5086351" y="3905250"/>
            <a:ext cx="7651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Hexagon</a:t>
            </a:r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9381" name="Picture 3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36989"/>
            <a:ext cx="4700588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82" name="Freeform 366"/>
          <p:cNvSpPr>
            <a:spLocks noEditPoints="1"/>
          </p:cNvSpPr>
          <p:nvPr/>
        </p:nvSpPr>
        <p:spPr bwMode="auto">
          <a:xfrm>
            <a:off x="5802313" y="3922713"/>
            <a:ext cx="493712" cy="95250"/>
          </a:xfrm>
          <a:custGeom>
            <a:avLst/>
            <a:gdLst>
              <a:gd name="T0" fmla="*/ 0 w 622"/>
              <a:gd name="T1" fmla="*/ 25201563 h 120"/>
              <a:gd name="T2" fmla="*/ 329509898 w 622"/>
              <a:gd name="T3" fmla="*/ 25201563 h 120"/>
              <a:gd name="T4" fmla="*/ 329509898 w 622"/>
              <a:gd name="T5" fmla="*/ 50403125 h 120"/>
              <a:gd name="T6" fmla="*/ 0 w 622"/>
              <a:gd name="T7" fmla="*/ 50403125 h 120"/>
              <a:gd name="T8" fmla="*/ 0 w 622"/>
              <a:gd name="T9" fmla="*/ 25201563 h 120"/>
              <a:gd name="T10" fmla="*/ 316278892 w 622"/>
              <a:gd name="T11" fmla="*/ 0 h 120"/>
              <a:gd name="T12" fmla="*/ 391883503 w 622"/>
              <a:gd name="T13" fmla="*/ 38432581 h 120"/>
              <a:gd name="T14" fmla="*/ 316278892 w 622"/>
              <a:gd name="T15" fmla="*/ 75604688 h 120"/>
              <a:gd name="T16" fmla="*/ 316278892 w 622"/>
              <a:gd name="T17" fmla="*/ 0 h 1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2" h="120">
                <a:moveTo>
                  <a:pt x="0" y="40"/>
                </a:moveTo>
                <a:lnTo>
                  <a:pt x="523" y="40"/>
                </a:lnTo>
                <a:lnTo>
                  <a:pt x="523" y="80"/>
                </a:lnTo>
                <a:lnTo>
                  <a:pt x="0" y="80"/>
                </a:lnTo>
                <a:lnTo>
                  <a:pt x="0" y="40"/>
                </a:lnTo>
                <a:close/>
                <a:moveTo>
                  <a:pt x="502" y="0"/>
                </a:moveTo>
                <a:lnTo>
                  <a:pt x="622" y="61"/>
                </a:lnTo>
                <a:lnTo>
                  <a:pt x="502" y="120"/>
                </a:lnTo>
                <a:lnTo>
                  <a:pt x="50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83" name="Freeform 367"/>
          <p:cNvSpPr>
            <a:spLocks noEditPoints="1"/>
          </p:cNvSpPr>
          <p:nvPr/>
        </p:nvSpPr>
        <p:spPr bwMode="auto">
          <a:xfrm>
            <a:off x="3871913" y="3922713"/>
            <a:ext cx="495300" cy="95250"/>
          </a:xfrm>
          <a:custGeom>
            <a:avLst/>
            <a:gdLst>
              <a:gd name="T0" fmla="*/ 394408505 w 622"/>
              <a:gd name="T1" fmla="*/ 50403125 h 120"/>
              <a:gd name="T2" fmla="*/ 62775692 w 622"/>
              <a:gd name="T3" fmla="*/ 50403125 h 120"/>
              <a:gd name="T4" fmla="*/ 62775692 w 622"/>
              <a:gd name="T5" fmla="*/ 25201563 h 120"/>
              <a:gd name="T6" fmla="*/ 394408505 w 622"/>
              <a:gd name="T7" fmla="*/ 25201563 h 120"/>
              <a:gd name="T8" fmla="*/ 394408505 w 622"/>
              <a:gd name="T9" fmla="*/ 50403125 h 120"/>
              <a:gd name="T10" fmla="*/ 76091458 w 622"/>
              <a:gd name="T11" fmla="*/ 75604688 h 120"/>
              <a:gd name="T12" fmla="*/ 0 w 622"/>
              <a:gd name="T13" fmla="*/ 38432581 h 120"/>
              <a:gd name="T14" fmla="*/ 76091458 w 622"/>
              <a:gd name="T15" fmla="*/ 0 h 120"/>
              <a:gd name="T16" fmla="*/ 76091458 w 622"/>
              <a:gd name="T17" fmla="*/ 75604688 h 1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2" h="120">
                <a:moveTo>
                  <a:pt x="622" y="80"/>
                </a:moveTo>
                <a:lnTo>
                  <a:pt x="99" y="80"/>
                </a:lnTo>
                <a:lnTo>
                  <a:pt x="99" y="40"/>
                </a:lnTo>
                <a:lnTo>
                  <a:pt x="622" y="40"/>
                </a:lnTo>
                <a:lnTo>
                  <a:pt x="622" y="80"/>
                </a:lnTo>
                <a:close/>
                <a:moveTo>
                  <a:pt x="120" y="120"/>
                </a:moveTo>
                <a:lnTo>
                  <a:pt x="0" y="61"/>
                </a:lnTo>
                <a:lnTo>
                  <a:pt x="120" y="0"/>
                </a:lnTo>
                <a:lnTo>
                  <a:pt x="120" y="12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9384" name="Rectangle 368"/>
          <p:cNvSpPr>
            <a:spLocks noChangeArrowheads="1"/>
          </p:cNvSpPr>
          <p:nvPr/>
        </p:nvSpPr>
        <p:spPr bwMode="auto">
          <a:xfrm>
            <a:off x="4443413" y="3905250"/>
            <a:ext cx="5241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13 km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85" name="Rectangle 369"/>
          <p:cNvSpPr>
            <a:spLocks noChangeArrowheads="1"/>
          </p:cNvSpPr>
          <p:nvPr/>
        </p:nvSpPr>
        <p:spPr bwMode="auto">
          <a:xfrm>
            <a:off x="4962525" y="39084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86" name="Rectangle 370"/>
          <p:cNvSpPr>
            <a:spLocks noChangeArrowheads="1"/>
          </p:cNvSpPr>
          <p:nvPr/>
        </p:nvSpPr>
        <p:spPr bwMode="auto">
          <a:xfrm>
            <a:off x="5086351" y="3905250"/>
            <a:ext cx="7651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Hexagon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9387" name="Freeform 371"/>
          <p:cNvSpPr>
            <a:spLocks noEditPoints="1"/>
          </p:cNvSpPr>
          <p:nvPr/>
        </p:nvSpPr>
        <p:spPr bwMode="auto">
          <a:xfrm>
            <a:off x="6248401" y="3036888"/>
            <a:ext cx="1154113" cy="1155700"/>
          </a:xfrm>
          <a:custGeom>
            <a:avLst/>
            <a:gdLst>
              <a:gd name="T0" fmla="*/ 916708064 w 1453"/>
              <a:gd name="T1" fmla="*/ 17058100 h 1454"/>
              <a:gd name="T2" fmla="*/ 53626937 w 1453"/>
              <a:gd name="T3" fmla="*/ 882587583 h 1454"/>
              <a:gd name="T4" fmla="*/ 35331108 w 1453"/>
              <a:gd name="T5" fmla="*/ 865529483 h 1454"/>
              <a:gd name="T6" fmla="*/ 899673578 w 1453"/>
              <a:gd name="T7" fmla="*/ 0 h 1454"/>
              <a:gd name="T8" fmla="*/ 916708064 w 1453"/>
              <a:gd name="T9" fmla="*/ 17058100 h 1454"/>
              <a:gd name="T10" fmla="*/ 79494001 w 1453"/>
              <a:gd name="T11" fmla="*/ 891432583 h 1454"/>
              <a:gd name="T12" fmla="*/ 0 w 1453"/>
              <a:gd name="T13" fmla="*/ 918598686 h 1454"/>
              <a:gd name="T14" fmla="*/ 25867064 w 1453"/>
              <a:gd name="T15" fmla="*/ 837731480 h 1454"/>
              <a:gd name="T16" fmla="*/ 79494001 w 1453"/>
              <a:gd name="T17" fmla="*/ 891432583 h 14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53" h="1454">
                <a:moveTo>
                  <a:pt x="1453" y="27"/>
                </a:moveTo>
                <a:lnTo>
                  <a:pt x="85" y="1397"/>
                </a:lnTo>
                <a:lnTo>
                  <a:pt x="56" y="1370"/>
                </a:lnTo>
                <a:lnTo>
                  <a:pt x="1426" y="0"/>
                </a:lnTo>
                <a:lnTo>
                  <a:pt x="1453" y="27"/>
                </a:lnTo>
                <a:close/>
                <a:moveTo>
                  <a:pt x="126" y="1411"/>
                </a:moveTo>
                <a:lnTo>
                  <a:pt x="0" y="1454"/>
                </a:lnTo>
                <a:lnTo>
                  <a:pt x="41" y="1326"/>
                </a:lnTo>
                <a:lnTo>
                  <a:pt x="126" y="141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243060" name="Rectangle 372"/>
          <p:cNvSpPr>
            <a:spLocks noChangeArrowheads="1"/>
          </p:cNvSpPr>
          <p:nvPr/>
        </p:nvSpPr>
        <p:spPr bwMode="auto">
          <a:xfrm>
            <a:off x="7239001" y="661989"/>
            <a:ext cx="2970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Site Selection</a:t>
            </a:r>
          </a:p>
        </p:txBody>
      </p:sp>
    </p:spTree>
    <p:extLst>
      <p:ext uri="{BB962C8B-B14F-4D97-AF65-F5344CB8AC3E}">
        <p14:creationId xmlns:p14="http://schemas.microsoft.com/office/powerpoint/2010/main" val="316146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ChangeArrowheads="1"/>
          </p:cNvSpPr>
          <p:nvPr/>
        </p:nvSpPr>
        <p:spPr bwMode="auto">
          <a:xfrm>
            <a:off x="2590800" y="609600"/>
            <a:ext cx="7315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Water Quality Stressors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2438400" y="4953000"/>
            <a:ext cx="77724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Relative Risk and Attributable Risk Calculations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Borrowed terminology from the medical field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Report RR greater than 1 (CI included)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24201"/>
            <a:ext cx="7772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2438400" y="320676"/>
            <a:ext cx="80772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EAEAEA"/>
                </a:solidFill>
              </a:rPr>
              <a:t>Statewide Relative Risk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905000"/>
            <a:ext cx="7924800" cy="3498850"/>
          </a:xfrm>
          <a:noFill/>
        </p:spPr>
      </p:pic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2362200" y="5486400"/>
            <a:ext cx="82296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         Pr(Poor VSCI/CPMI, given poor sediment condition) </a:t>
            </a:r>
            <a:br>
              <a:rPr lang="en-US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</a:br>
            <a:r>
              <a:rPr lang="en-US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RR =  ---------------------------------------------------------------             	Pr(Poor VSCI/CPMI, given good sediment condition)</a:t>
            </a:r>
            <a:r>
              <a:rPr lang="en-US" alt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8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about </a:t>
            </a:r>
            <a:r>
              <a:rPr lang="en-US" dirty="0" err="1" smtClean="0"/>
              <a:t>ProbMon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052"/>
            <a:ext cx="10515600" cy="4580974"/>
          </a:xfrm>
        </p:spPr>
        <p:txBody>
          <a:bodyPr>
            <a:normAutofit/>
          </a:bodyPr>
          <a:lstStyle/>
          <a:p>
            <a:r>
              <a:rPr lang="en-US" dirty="0" smtClean="0"/>
              <a:t>Statewide overview program providing collocated biological, chemical, and physical habitat data</a:t>
            </a:r>
            <a:endParaRPr lang="en-US" dirty="0"/>
          </a:p>
          <a:p>
            <a:r>
              <a:rPr lang="en-US" dirty="0" err="1" smtClean="0"/>
              <a:t>Wadeable</a:t>
            </a:r>
            <a:r>
              <a:rPr lang="en-US" dirty="0" smtClean="0"/>
              <a:t> data used in development of </a:t>
            </a:r>
            <a:r>
              <a:rPr lang="en-US" dirty="0"/>
              <a:t>novel </a:t>
            </a:r>
            <a:r>
              <a:rPr lang="en-US" dirty="0" smtClean="0"/>
              <a:t>tools &amp; analyses</a:t>
            </a:r>
            <a:endParaRPr lang="en-US" dirty="0" smtClean="0"/>
          </a:p>
          <a:p>
            <a:r>
              <a:rPr lang="en-US" dirty="0" smtClean="0"/>
              <a:t>Largely Grant funded program</a:t>
            </a:r>
          </a:p>
          <a:p>
            <a:r>
              <a:rPr lang="en-US" dirty="0" smtClean="0"/>
              <a:t>Study design </a:t>
            </a:r>
            <a:r>
              <a:rPr lang="en-US" dirty="0" smtClean="0"/>
              <a:t>flexible for future monitoring needs (emerging contaminants) </a:t>
            </a:r>
          </a:p>
          <a:p>
            <a:r>
              <a:rPr lang="en-US" dirty="0"/>
              <a:t>Headwater stream </a:t>
            </a:r>
            <a:r>
              <a:rPr lang="en-US" dirty="0" smtClean="0"/>
              <a:t>assessment </a:t>
            </a:r>
            <a:endParaRPr lang="en-US" dirty="0" smtClean="0"/>
          </a:p>
          <a:p>
            <a:pPr lvl="1"/>
            <a:r>
              <a:rPr lang="en-US" dirty="0" smtClean="0"/>
              <a:t>Only DEQ program </a:t>
            </a:r>
            <a:r>
              <a:rPr lang="en-US" dirty="0" smtClean="0"/>
              <a:t>built to assess and </a:t>
            </a:r>
            <a:r>
              <a:rPr lang="en-US" dirty="0" smtClean="0"/>
              <a:t>monitor the 65</a:t>
            </a:r>
            <a:r>
              <a:rPr lang="en-US" dirty="0" smtClean="0"/>
              <a:t>% </a:t>
            </a:r>
            <a:r>
              <a:rPr lang="en-US" dirty="0" smtClean="0"/>
              <a:t>of Virginia stream miles that are </a:t>
            </a:r>
            <a:r>
              <a:rPr lang="en-US" dirty="0" smtClean="0"/>
              <a:t>unmonitored by other programs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3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73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2438400" y="320676"/>
            <a:ext cx="80772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EAEAEA"/>
                </a:solidFill>
              </a:rPr>
              <a:t>Innovative Monitoring</a:t>
            </a:r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2514600" y="5791200"/>
            <a:ext cx="7924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defTabSz="914400" fontAlgn="base">
              <a:spcAft>
                <a:spcPct val="0"/>
              </a:spcAft>
              <a:buClr>
                <a:srgbClr val="FFFFCC"/>
              </a:buClr>
              <a:defRPr/>
            </a:pPr>
            <a:r>
              <a:rPr lang="en-US" altLang="en-US" sz="2800">
                <a:solidFill>
                  <a:srgbClr val="FFFFFF"/>
                </a:solidFill>
              </a:rPr>
              <a:t>Sediment endpoint in many biological studies</a:t>
            </a:r>
          </a:p>
          <a:p>
            <a:pPr defTabSz="914400" fontAlgn="base">
              <a:spcAft>
                <a:spcPct val="0"/>
              </a:spcAft>
              <a:buClr>
                <a:srgbClr val="FFFFCC"/>
              </a:buClr>
              <a:defRPr/>
            </a:pPr>
            <a:r>
              <a:rPr lang="en-US" altLang="en-US" sz="2800">
                <a:solidFill>
                  <a:srgbClr val="FFFFFF"/>
                </a:solidFill>
              </a:rPr>
              <a:t>Relative bed stability=quantitative habitat data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58200" y="1905000"/>
            <a:ext cx="1123950" cy="3962400"/>
          </a:xfrm>
          <a:noFill/>
        </p:spPr>
      </p:pic>
      <p:pic>
        <p:nvPicPr>
          <p:cNvPr id="15365" name="Picture 5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905000"/>
            <a:ext cx="5562600" cy="3962400"/>
          </a:xfrm>
          <a:noFill/>
        </p:spPr>
      </p:pic>
    </p:spTree>
    <p:extLst>
      <p:ext uri="{BB962C8B-B14F-4D97-AF65-F5344CB8AC3E}">
        <p14:creationId xmlns:p14="http://schemas.microsoft.com/office/powerpoint/2010/main" val="29225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04801"/>
            <a:ext cx="7543800" cy="14319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Stressor Screening Results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4" y="1981201"/>
            <a:ext cx="4681537" cy="4727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310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vscistatewid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CDF Curves</a:t>
            </a:r>
            <a:endParaRPr lang="en-US" dirty="0"/>
          </a:p>
        </p:txBody>
      </p:sp>
      <p:sp>
        <p:nvSpPr>
          <p:cNvPr id="17412" name="TextBox 14"/>
          <p:cNvSpPr txBox="1">
            <a:spLocks noChangeArrowheads="1"/>
          </p:cNvSpPr>
          <p:nvPr/>
        </p:nvSpPr>
        <p:spPr bwMode="auto">
          <a:xfrm>
            <a:off x="3352800" y="2743200"/>
            <a:ext cx="525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99"/>
                </a:solidFill>
              </a:rPr>
              <a:t>50</a:t>
            </a:r>
            <a:r>
              <a:rPr lang="en-US" altLang="en-US" sz="1600" baseline="30000">
                <a:solidFill>
                  <a:srgbClr val="000099"/>
                </a:solidFill>
              </a:rPr>
              <a:t>th</a:t>
            </a:r>
            <a:r>
              <a:rPr lang="en-US" altLang="en-US" sz="1600">
                <a:solidFill>
                  <a:srgbClr val="000099"/>
                </a:solidFill>
              </a:rPr>
              <a:t> percentile is 0.02 mg/L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99"/>
                </a:solidFill>
              </a:rPr>
              <a:t>95</a:t>
            </a:r>
            <a:r>
              <a:rPr lang="en-US" altLang="en-US" sz="1600" baseline="30000">
                <a:solidFill>
                  <a:srgbClr val="000099"/>
                </a:solidFill>
              </a:rPr>
              <a:t>th</a:t>
            </a:r>
            <a:r>
              <a:rPr lang="en-US" altLang="en-US" sz="1600">
                <a:solidFill>
                  <a:srgbClr val="000099"/>
                </a:solidFill>
              </a:rPr>
              <a:t> percentile is 0.1 mg/L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352800" y="6019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14" name="TextBox 17"/>
          <p:cNvSpPr txBox="1">
            <a:spLocks noChangeArrowheads="1"/>
          </p:cNvSpPr>
          <p:nvPr/>
        </p:nvSpPr>
        <p:spPr bwMode="auto">
          <a:xfrm>
            <a:off x="2819400" y="6248401"/>
            <a:ext cx="106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66"/>
                </a:solidFill>
              </a:rPr>
              <a:t>0.02 mg/L</a:t>
            </a:r>
          </a:p>
        </p:txBody>
      </p:sp>
    </p:spTree>
    <p:extLst>
      <p:ext uri="{BB962C8B-B14F-4D97-AF65-F5344CB8AC3E}">
        <p14:creationId xmlns:p14="http://schemas.microsoft.com/office/powerpoint/2010/main" val="1249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Stressor 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85217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323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about </a:t>
            </a:r>
            <a:r>
              <a:rPr lang="en-US" dirty="0" err="1"/>
              <a:t>ProbMon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4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48" y="1852205"/>
            <a:ext cx="7074232" cy="436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Virginia_Sample_Fra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24" y="223520"/>
            <a:ext cx="4965585" cy="272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21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Changes Since 2016 IR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Executive summary rewrite</a:t>
            </a:r>
          </a:p>
          <a:p>
            <a:pPr lvl="1"/>
            <a:r>
              <a:rPr lang="en-US" dirty="0"/>
              <a:t>IR window estimates vs statewide status</a:t>
            </a:r>
          </a:p>
          <a:p>
            <a:pPr lvl="1"/>
            <a:r>
              <a:rPr lang="en-US" dirty="0"/>
              <a:t>Major basin status- </a:t>
            </a:r>
            <a:r>
              <a:rPr lang="en-US" dirty="0" err="1"/>
              <a:t>micromaps</a:t>
            </a:r>
            <a:endParaRPr lang="en-US" dirty="0"/>
          </a:p>
          <a:p>
            <a:pPr lvl="1"/>
            <a:r>
              <a:rPr lang="en-US" dirty="0"/>
              <a:t>Major basin ranks- </a:t>
            </a:r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 smtClean="0"/>
              <a:t>Relative </a:t>
            </a:r>
            <a:r>
              <a:rPr lang="en-US" dirty="0"/>
              <a:t>risk and stressor extent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5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7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39552" cy="4351338"/>
          </a:xfrm>
        </p:spPr>
        <p:txBody>
          <a:bodyPr/>
          <a:lstStyle/>
          <a:p>
            <a:r>
              <a:rPr lang="en-US" dirty="0" smtClean="0"/>
              <a:t>Tish’s slide</a:t>
            </a:r>
          </a:p>
          <a:p>
            <a:endParaRPr lang="en-US" dirty="0"/>
          </a:p>
          <a:p>
            <a:r>
              <a:rPr lang="en-US" dirty="0" smtClean="0"/>
              <a:t>Data supports standards are not being violated in things we’ve looked at.</a:t>
            </a:r>
          </a:p>
          <a:p>
            <a:endParaRPr lang="en-US" dirty="0"/>
          </a:p>
          <a:p>
            <a:r>
              <a:rPr lang="en-US" dirty="0" smtClean="0"/>
              <a:t>However, we are going to highlight some bad things coming up…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1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638058"/>
            <a:ext cx="5143081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38058"/>
            <a:ext cx="605546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C4BF-458D-4DC2-B782-03CE85414C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54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Percentage of stream miles with water quality parameters exceeding criteria. </a:t>
            </a:r>
            <a:r>
              <a:rPr lang="en-US" dirty="0" smtClean="0"/>
              <a:t> Figure </a:t>
            </a:r>
            <a:r>
              <a:rPr lang="en-US" dirty="0"/>
              <a:t>represents data collected from 2011 - 2016.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8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pic>
        <p:nvPicPr>
          <p:cNvPr id="5" name="Picture 4" descr="ReportUpdatesPresentation_files/figure-pptx/fig2.4-1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51527"/>
            <a:ext cx="11223938" cy="43589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352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</a:t>
            </a:r>
            <a:r>
              <a:rPr lang="en-US" dirty="0" smtClean="0"/>
              <a:t>risk (2001 – 2016)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fld id="{61C9B584-852F-4056-BF30-ABA66A23FD41}" type="slidenum">
              <a:rPr lang="en-US" smtClean="0"/>
              <a:t>9</a:t>
            </a:fld>
            <a:r>
              <a:rPr lang="en-US" smtClean="0"/>
              <a:t>					</a:t>
            </a:r>
            <a:endParaRPr lang="en-US" dirty="0">
              <a:solidFill>
                <a:srgbClr val="256EAB"/>
              </a:solidFill>
            </a:endParaRPr>
          </a:p>
        </p:txBody>
      </p:sp>
      <p:pic>
        <p:nvPicPr>
          <p:cNvPr id="5" name="Picture 1" descr="ReportUpdatesPresentation_files/figure-pptx/relativeRisk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745" y="1277076"/>
            <a:ext cx="10708785" cy="499082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21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Q PPT Template201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Q PPT Template2019.potx" id="{A6C04ACF-9990-4E55-BF95-93242254EF5D}" vid="{A771141E-8139-42B4-B0F6-FA1069C44468}"/>
    </a:ext>
  </a:extLst>
</a:theme>
</file>

<file path=ppt/theme/theme2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DEQ PPT Template2019</Template>
  <TotalTime>234</TotalTime>
  <Words>907</Words>
  <Application>Microsoft Office PowerPoint</Application>
  <PresentationFormat>Widescreen</PresentationFormat>
  <Paragraphs>197</Paragraphs>
  <Slides>33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Tahoma</vt:lpstr>
      <vt:lpstr>Wingdings</vt:lpstr>
      <vt:lpstr>DEQ PPT Template2019</vt:lpstr>
      <vt:lpstr>Shimmer</vt:lpstr>
      <vt:lpstr>Document</vt:lpstr>
      <vt:lpstr>PowerPoint Presentation</vt:lpstr>
      <vt:lpstr>2018 Integrated Report</vt:lpstr>
      <vt:lpstr>Basics about ProbMon</vt:lpstr>
      <vt:lpstr>Basics about ProbMon</vt:lpstr>
      <vt:lpstr>Major Changes Since 2016 IR Report</vt:lpstr>
      <vt:lpstr>Successes</vt:lpstr>
      <vt:lpstr>PowerPoint Presentation</vt:lpstr>
      <vt:lpstr>Percentage of stream miles with water quality parameters exceeding criteria.  Figure represents data collected from 2011 - 2016.</vt:lpstr>
      <vt:lpstr>Relative risk (2001 – 2016)</vt:lpstr>
      <vt:lpstr>IR Window Estimates         vs             Statewide Status</vt:lpstr>
      <vt:lpstr>Statewide Status</vt:lpstr>
      <vt:lpstr>            IR Window                  vs             Statewide Status</vt:lpstr>
      <vt:lpstr>Biological condition by stream size category (2001 – 2016)</vt:lpstr>
      <vt:lpstr>Biological condition by US Level III Ecoregions (2001 – 2016)</vt:lpstr>
      <vt:lpstr>Biological condition by major river basins (2001 – 2016)</vt:lpstr>
      <vt:lpstr>Parameters without WQS: major basin status using micromaps</vt:lpstr>
      <vt:lpstr>Basin Rank</vt:lpstr>
      <vt:lpstr>Other uses of ProbMon </vt:lpstr>
      <vt:lpstr>PowerPoint Presentation</vt:lpstr>
      <vt:lpstr>Parameters without WQS: major basin status using micromaps</vt:lpstr>
      <vt:lpstr>Parameters without WQS: major basin status using micromaps</vt:lpstr>
      <vt:lpstr>Parameters without WQS: major basin status using micromaps</vt:lpstr>
      <vt:lpstr>Temporal Variability</vt:lpstr>
      <vt:lpstr>Stressor extent (2011 – 2016)</vt:lpstr>
      <vt:lpstr>Stressor extent, all condition classes (2011 – 2016)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Stressor Screening Results</vt:lpstr>
      <vt:lpstr>CDF Curves</vt:lpstr>
      <vt:lpstr>Stressor Distribution</vt:lpstr>
    </vt:vector>
  </TitlesOfParts>
  <Company>Virginia IT Infrastructure Partnership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Emma (DEQ)</dc:creator>
  <cp:lastModifiedBy>Jones, Emma (DEQ)</cp:lastModifiedBy>
  <cp:revision>59</cp:revision>
  <dcterms:created xsi:type="dcterms:W3CDTF">2019-09-10T18:06:45Z</dcterms:created>
  <dcterms:modified xsi:type="dcterms:W3CDTF">2019-12-02T15:05:13Z</dcterms:modified>
</cp:coreProperties>
</file>