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56" r:id="rId2"/>
    <p:sldId id="264" r:id="rId3"/>
    <p:sldId id="263" r:id="rId4"/>
    <p:sldId id="262" r:id="rId5"/>
    <p:sldId id="258" r:id="rId6"/>
    <p:sldId id="259" r:id="rId7"/>
    <p:sldId id="260" r:id="rId8"/>
    <p:sldId id="261" r:id="rId9"/>
    <p:sldId id="25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A5F5C78-FAF1-48D0-9DA0-B3F288AC0762}" type="datetimeFigureOut">
              <a:rPr lang="nl-BE" smtClean="0"/>
              <a:t>17/12/2023</a:t>
            </a:fld>
            <a:endParaRPr lang="nl-BE"/>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nl-BE"/>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8BF6DF2-55B2-4F73-992F-16FEBC701079}" type="slidenum">
              <a:rPr lang="nl-BE" smtClean="0"/>
              <a:t>‹#›</a:t>
            </a:fld>
            <a:endParaRPr lang="nl-BE"/>
          </a:p>
        </p:txBody>
      </p:sp>
    </p:spTree>
    <p:extLst>
      <p:ext uri="{BB962C8B-B14F-4D97-AF65-F5344CB8AC3E}">
        <p14:creationId xmlns:p14="http://schemas.microsoft.com/office/powerpoint/2010/main" val="3417467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5F5C78-FAF1-48D0-9DA0-B3F288AC0762}" type="datetimeFigureOut">
              <a:rPr lang="nl-BE" smtClean="0"/>
              <a:t>17/12/2023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28BF6DF2-55B2-4F73-992F-16FEBC701079}" type="slidenum">
              <a:rPr lang="nl-BE" smtClean="0"/>
              <a:t>‹#›</a:t>
            </a:fld>
            <a:endParaRPr lang="nl-BE"/>
          </a:p>
        </p:txBody>
      </p:sp>
    </p:spTree>
    <p:extLst>
      <p:ext uri="{BB962C8B-B14F-4D97-AF65-F5344CB8AC3E}">
        <p14:creationId xmlns:p14="http://schemas.microsoft.com/office/powerpoint/2010/main" val="1574318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A5F5C78-FAF1-48D0-9DA0-B3F288AC0762}" type="datetimeFigureOut">
              <a:rPr lang="nl-BE" smtClean="0"/>
              <a:t>17/12/2023</a:t>
            </a:fld>
            <a:endParaRPr lang="nl-BE"/>
          </a:p>
        </p:txBody>
      </p:sp>
      <p:sp>
        <p:nvSpPr>
          <p:cNvPr id="5" name="Footer Placeholder 4"/>
          <p:cNvSpPr>
            <a:spLocks noGrp="1"/>
          </p:cNvSpPr>
          <p:nvPr>
            <p:ph type="ftr" sz="quarter" idx="11"/>
          </p:nvPr>
        </p:nvSpPr>
        <p:spPr>
          <a:xfrm>
            <a:off x="774923" y="5951811"/>
            <a:ext cx="7896279" cy="365125"/>
          </a:xfrm>
        </p:spPr>
        <p:txBody>
          <a:bodyPr/>
          <a:lstStyle/>
          <a:p>
            <a:endParaRPr lang="nl-BE"/>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8BF6DF2-55B2-4F73-992F-16FEBC701079}" type="slidenum">
              <a:rPr lang="nl-BE" smtClean="0"/>
              <a:t>‹#›</a:t>
            </a:fld>
            <a:endParaRPr lang="nl-BE"/>
          </a:p>
        </p:txBody>
      </p:sp>
    </p:spTree>
    <p:extLst>
      <p:ext uri="{BB962C8B-B14F-4D97-AF65-F5344CB8AC3E}">
        <p14:creationId xmlns:p14="http://schemas.microsoft.com/office/powerpoint/2010/main" val="1610001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5F5C78-FAF1-48D0-9DA0-B3F288AC0762}" type="datetimeFigureOut">
              <a:rPr lang="nl-BE" smtClean="0"/>
              <a:t>17/12/2023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a:xfrm>
            <a:off x="10558300" y="5956137"/>
            <a:ext cx="1052508" cy="365125"/>
          </a:xfrm>
        </p:spPr>
        <p:txBody>
          <a:bodyPr/>
          <a:lstStyle/>
          <a:p>
            <a:fld id="{28BF6DF2-55B2-4F73-992F-16FEBC701079}" type="slidenum">
              <a:rPr lang="nl-BE" smtClean="0"/>
              <a:t>‹#›</a:t>
            </a:fld>
            <a:endParaRPr lang="nl-BE"/>
          </a:p>
        </p:txBody>
      </p:sp>
    </p:spTree>
    <p:extLst>
      <p:ext uri="{BB962C8B-B14F-4D97-AF65-F5344CB8AC3E}">
        <p14:creationId xmlns:p14="http://schemas.microsoft.com/office/powerpoint/2010/main" val="4069940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A5F5C78-FAF1-48D0-9DA0-B3F288AC0762}" type="datetimeFigureOut">
              <a:rPr lang="nl-BE" smtClean="0"/>
              <a:t>17/12/2023</a:t>
            </a:fld>
            <a:endParaRPr lang="nl-BE"/>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nl-BE"/>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8BF6DF2-55B2-4F73-992F-16FEBC701079}" type="slidenum">
              <a:rPr lang="nl-BE" smtClean="0"/>
              <a:t>‹#›</a:t>
            </a:fld>
            <a:endParaRPr lang="nl-BE"/>
          </a:p>
        </p:txBody>
      </p:sp>
    </p:spTree>
    <p:extLst>
      <p:ext uri="{BB962C8B-B14F-4D97-AF65-F5344CB8AC3E}">
        <p14:creationId xmlns:p14="http://schemas.microsoft.com/office/powerpoint/2010/main" val="4144143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5F5C78-FAF1-48D0-9DA0-B3F288AC0762}" type="datetimeFigureOut">
              <a:rPr lang="nl-BE" smtClean="0"/>
              <a:t>17/12/2023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28BF6DF2-55B2-4F73-992F-16FEBC701079}" type="slidenum">
              <a:rPr lang="nl-BE" smtClean="0"/>
              <a:t>‹#›</a:t>
            </a:fld>
            <a:endParaRPr lang="nl-BE"/>
          </a:p>
        </p:txBody>
      </p:sp>
    </p:spTree>
    <p:extLst>
      <p:ext uri="{BB962C8B-B14F-4D97-AF65-F5344CB8AC3E}">
        <p14:creationId xmlns:p14="http://schemas.microsoft.com/office/powerpoint/2010/main" val="568231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5F5C78-FAF1-48D0-9DA0-B3F288AC0762}" type="datetimeFigureOut">
              <a:rPr lang="nl-BE" smtClean="0"/>
              <a:t>17/12/2023</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28BF6DF2-55B2-4F73-992F-16FEBC701079}" type="slidenum">
              <a:rPr lang="nl-BE" smtClean="0"/>
              <a:t>‹#›</a:t>
            </a:fld>
            <a:endParaRPr lang="nl-BE"/>
          </a:p>
        </p:txBody>
      </p:sp>
    </p:spTree>
    <p:extLst>
      <p:ext uri="{BB962C8B-B14F-4D97-AF65-F5344CB8AC3E}">
        <p14:creationId xmlns:p14="http://schemas.microsoft.com/office/powerpoint/2010/main" val="3809480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5F5C78-FAF1-48D0-9DA0-B3F288AC0762}" type="datetimeFigureOut">
              <a:rPr lang="nl-BE" smtClean="0"/>
              <a:t>17/12/2023</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28BF6DF2-55B2-4F73-992F-16FEBC701079}" type="slidenum">
              <a:rPr lang="nl-BE" smtClean="0"/>
              <a:t>‹#›</a:t>
            </a:fld>
            <a:endParaRPr lang="nl-BE"/>
          </a:p>
        </p:txBody>
      </p:sp>
    </p:spTree>
    <p:extLst>
      <p:ext uri="{BB962C8B-B14F-4D97-AF65-F5344CB8AC3E}">
        <p14:creationId xmlns:p14="http://schemas.microsoft.com/office/powerpoint/2010/main" val="2110057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F5C78-FAF1-48D0-9DA0-B3F288AC0762}" type="datetimeFigureOut">
              <a:rPr lang="nl-BE" smtClean="0"/>
              <a:t>17/12/2023</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28BF6DF2-55B2-4F73-992F-16FEBC701079}" type="slidenum">
              <a:rPr lang="nl-BE" smtClean="0"/>
              <a:t>‹#›</a:t>
            </a:fld>
            <a:endParaRPr lang="nl-BE"/>
          </a:p>
        </p:txBody>
      </p:sp>
    </p:spTree>
    <p:extLst>
      <p:ext uri="{BB962C8B-B14F-4D97-AF65-F5344CB8AC3E}">
        <p14:creationId xmlns:p14="http://schemas.microsoft.com/office/powerpoint/2010/main" val="4094104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A5F5C78-FAF1-48D0-9DA0-B3F288AC0762}" type="datetimeFigureOut">
              <a:rPr lang="nl-BE" smtClean="0"/>
              <a:t>17/12/2023</a:t>
            </a:fld>
            <a:endParaRPr lang="nl-BE"/>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nl-BE"/>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8BF6DF2-55B2-4F73-992F-16FEBC701079}" type="slidenum">
              <a:rPr lang="nl-BE" smtClean="0"/>
              <a:t>‹#›</a:t>
            </a:fld>
            <a:endParaRPr lang="nl-BE"/>
          </a:p>
        </p:txBody>
      </p:sp>
    </p:spTree>
    <p:extLst>
      <p:ext uri="{BB962C8B-B14F-4D97-AF65-F5344CB8AC3E}">
        <p14:creationId xmlns:p14="http://schemas.microsoft.com/office/powerpoint/2010/main" val="18331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5F5C78-FAF1-48D0-9DA0-B3F288AC0762}" type="datetimeFigureOut">
              <a:rPr lang="nl-BE" smtClean="0"/>
              <a:t>17/12/2023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28BF6DF2-55B2-4F73-992F-16FEBC701079}" type="slidenum">
              <a:rPr lang="nl-BE" smtClean="0"/>
              <a:t>‹#›</a:t>
            </a:fld>
            <a:endParaRPr lang="nl-BE"/>
          </a:p>
        </p:txBody>
      </p:sp>
    </p:spTree>
    <p:extLst>
      <p:ext uri="{BB962C8B-B14F-4D97-AF65-F5344CB8AC3E}">
        <p14:creationId xmlns:p14="http://schemas.microsoft.com/office/powerpoint/2010/main" val="2072526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A5F5C78-FAF1-48D0-9DA0-B3F288AC0762}" type="datetimeFigureOut">
              <a:rPr lang="nl-BE" smtClean="0"/>
              <a:t>17/12/2023</a:t>
            </a:fld>
            <a:endParaRPr lang="nl-BE"/>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nl-BE"/>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8BF6DF2-55B2-4F73-992F-16FEBC701079}" type="slidenum">
              <a:rPr lang="nl-BE" smtClean="0"/>
              <a:t>‹#›</a:t>
            </a:fld>
            <a:endParaRPr lang="nl-BE"/>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92120099"/>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9E3DC-6A26-464B-B41D-FFF994411F53}"/>
              </a:ext>
            </a:extLst>
          </p:cNvPr>
          <p:cNvSpPr>
            <a:spLocks noGrp="1"/>
          </p:cNvSpPr>
          <p:nvPr>
            <p:ph type="ctrTitle"/>
          </p:nvPr>
        </p:nvSpPr>
        <p:spPr/>
        <p:txBody>
          <a:bodyPr/>
          <a:lstStyle/>
          <a:p>
            <a:r>
              <a:rPr lang="nl-NL" dirty="0"/>
              <a:t>Cyclistic: analysis</a:t>
            </a:r>
            <a:endParaRPr lang="nl-BE" dirty="0"/>
          </a:p>
        </p:txBody>
      </p:sp>
      <p:sp>
        <p:nvSpPr>
          <p:cNvPr id="3" name="Subtitle 2">
            <a:extLst>
              <a:ext uri="{FF2B5EF4-FFF2-40B4-BE49-F238E27FC236}">
                <a16:creationId xmlns:a16="http://schemas.microsoft.com/office/drawing/2014/main" id="{58111B93-6823-4382-A6FE-482B1FBC093D}"/>
              </a:ext>
            </a:extLst>
          </p:cNvPr>
          <p:cNvSpPr>
            <a:spLocks noGrp="1"/>
          </p:cNvSpPr>
          <p:nvPr>
            <p:ph type="subTitle" idx="1"/>
          </p:nvPr>
        </p:nvSpPr>
        <p:spPr/>
        <p:txBody>
          <a:bodyPr/>
          <a:lstStyle/>
          <a:p>
            <a:r>
              <a:rPr lang="nl-NL" dirty="0"/>
              <a:t>Emma Vermeire</a:t>
            </a:r>
            <a:endParaRPr lang="nl-BE" dirty="0"/>
          </a:p>
        </p:txBody>
      </p:sp>
    </p:spTree>
    <p:extLst>
      <p:ext uri="{BB962C8B-B14F-4D97-AF65-F5344CB8AC3E}">
        <p14:creationId xmlns:p14="http://schemas.microsoft.com/office/powerpoint/2010/main" val="2842367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26B76-7FCE-4374-9E77-3AC0351C363A}"/>
              </a:ext>
            </a:extLst>
          </p:cNvPr>
          <p:cNvSpPr>
            <a:spLocks noGrp="1"/>
          </p:cNvSpPr>
          <p:nvPr>
            <p:ph type="title"/>
          </p:nvPr>
        </p:nvSpPr>
        <p:spPr/>
        <p:txBody>
          <a:bodyPr/>
          <a:lstStyle/>
          <a:p>
            <a:r>
              <a:rPr lang="nl-NL" dirty="0"/>
              <a:t>Business task</a:t>
            </a:r>
            <a:endParaRPr lang="nl-BE" dirty="0"/>
          </a:p>
        </p:txBody>
      </p:sp>
      <p:sp>
        <p:nvSpPr>
          <p:cNvPr id="3" name="Content Placeholder 2">
            <a:extLst>
              <a:ext uri="{FF2B5EF4-FFF2-40B4-BE49-F238E27FC236}">
                <a16:creationId xmlns:a16="http://schemas.microsoft.com/office/drawing/2014/main" id="{070FC062-4028-4B63-A8A5-ED676ED943F4}"/>
              </a:ext>
            </a:extLst>
          </p:cNvPr>
          <p:cNvSpPr>
            <a:spLocks noGrp="1"/>
          </p:cNvSpPr>
          <p:nvPr>
            <p:ph idx="1"/>
          </p:nvPr>
        </p:nvSpPr>
        <p:spPr/>
        <p:txBody>
          <a:bodyPr/>
          <a:lstStyle/>
          <a:p>
            <a:r>
              <a:rPr lang="en-US" dirty="0"/>
              <a:t>Annual members are more profitable. To maximize the number of annual members, we need to find a way to convert casual riders into annual members. The first step is to identify the differences between casual riders and annual members. Afterwards, we can use that data to understand what motivates an annual member to get a membership and why a casual rider might not want to. This way, we can develop a targeted marketing strategy for casual riders based on their demographics, behavior, and other differences.</a:t>
            </a:r>
          </a:p>
          <a:p>
            <a:r>
              <a:rPr lang="en-US" dirty="0"/>
              <a:t>To identify the differences I will clean and analyze our data, from the </a:t>
            </a:r>
            <a:r>
              <a:rPr lang="en-US" dirty="0" err="1"/>
              <a:t>Cyclistic</a:t>
            </a:r>
            <a:r>
              <a:rPr lang="en-US" dirty="0"/>
              <a:t> trip datasets, and create a clear visualization.</a:t>
            </a:r>
          </a:p>
          <a:p>
            <a:endParaRPr lang="nl-BE" dirty="0"/>
          </a:p>
        </p:txBody>
      </p:sp>
    </p:spTree>
    <p:extLst>
      <p:ext uri="{BB962C8B-B14F-4D97-AF65-F5344CB8AC3E}">
        <p14:creationId xmlns:p14="http://schemas.microsoft.com/office/powerpoint/2010/main" val="4079625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D965B-4583-4A94-84A7-97D6E8E68812}"/>
              </a:ext>
            </a:extLst>
          </p:cNvPr>
          <p:cNvSpPr>
            <a:spLocks noGrp="1"/>
          </p:cNvSpPr>
          <p:nvPr>
            <p:ph type="title"/>
          </p:nvPr>
        </p:nvSpPr>
        <p:spPr/>
        <p:txBody>
          <a:bodyPr/>
          <a:lstStyle/>
          <a:p>
            <a:r>
              <a:rPr lang="nl-NL" dirty="0"/>
              <a:t>Data sources</a:t>
            </a:r>
            <a:endParaRPr lang="nl-BE" dirty="0"/>
          </a:p>
        </p:txBody>
      </p:sp>
      <p:sp>
        <p:nvSpPr>
          <p:cNvPr id="3" name="Content Placeholder 2">
            <a:extLst>
              <a:ext uri="{FF2B5EF4-FFF2-40B4-BE49-F238E27FC236}">
                <a16:creationId xmlns:a16="http://schemas.microsoft.com/office/drawing/2014/main" id="{1FE09601-BF51-40F5-A1B4-6C1609DC6797}"/>
              </a:ext>
            </a:extLst>
          </p:cNvPr>
          <p:cNvSpPr>
            <a:spLocks noGrp="1"/>
          </p:cNvSpPr>
          <p:nvPr>
            <p:ph idx="1"/>
          </p:nvPr>
        </p:nvSpPr>
        <p:spPr/>
        <p:txBody>
          <a:bodyPr/>
          <a:lstStyle/>
          <a:p>
            <a:r>
              <a:rPr lang="en-US" dirty="0"/>
              <a:t>I will be using the divvy-</a:t>
            </a:r>
            <a:r>
              <a:rPr lang="en-US" dirty="0" err="1"/>
              <a:t>tripdata</a:t>
            </a:r>
            <a:r>
              <a:rPr lang="en-US" dirty="0"/>
              <a:t> dataset for the data files of 'January 2022,' 'May 2022,' and 'September 2022,' ensuring that there is sufficient up-to-date data to use. Making sure my data is non-compromised, credible and not biased. This way, we can examine how the year 2022 unfolded across three different months, each with varying temperature, climate, hour cycle, etc. </a:t>
            </a:r>
          </a:p>
          <a:p>
            <a:r>
              <a:rPr lang="en-US" dirty="0"/>
              <a:t>The data has been made available by Motivate International Inc. under their license. Due to privacy, there will be no use of personally identifiable information. </a:t>
            </a:r>
          </a:p>
          <a:p>
            <a:endParaRPr lang="nl-BE" dirty="0"/>
          </a:p>
        </p:txBody>
      </p:sp>
    </p:spTree>
    <p:extLst>
      <p:ext uri="{BB962C8B-B14F-4D97-AF65-F5344CB8AC3E}">
        <p14:creationId xmlns:p14="http://schemas.microsoft.com/office/powerpoint/2010/main" val="900267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C3582-9148-4361-BD8E-387710491974}"/>
              </a:ext>
            </a:extLst>
          </p:cNvPr>
          <p:cNvSpPr>
            <a:spLocks noGrp="1"/>
          </p:cNvSpPr>
          <p:nvPr>
            <p:ph type="title"/>
          </p:nvPr>
        </p:nvSpPr>
        <p:spPr/>
        <p:txBody>
          <a:bodyPr/>
          <a:lstStyle/>
          <a:p>
            <a:r>
              <a:rPr lang="nl-NL" dirty="0"/>
              <a:t>Cleaning steps</a:t>
            </a:r>
            <a:endParaRPr lang="nl-BE" dirty="0"/>
          </a:p>
        </p:txBody>
      </p:sp>
      <p:sp>
        <p:nvSpPr>
          <p:cNvPr id="4" name="Content Placeholder 3">
            <a:extLst>
              <a:ext uri="{FF2B5EF4-FFF2-40B4-BE49-F238E27FC236}">
                <a16:creationId xmlns:a16="http://schemas.microsoft.com/office/drawing/2014/main" id="{8E876FF1-0248-4C8A-82E3-D197EE69EF09}"/>
              </a:ext>
            </a:extLst>
          </p:cNvPr>
          <p:cNvSpPr>
            <a:spLocks noGrp="1"/>
          </p:cNvSpPr>
          <p:nvPr>
            <p:ph idx="1"/>
          </p:nvPr>
        </p:nvSpPr>
        <p:spPr/>
        <p:txBody>
          <a:bodyPr>
            <a:normAutofit fontScale="70000" lnSpcReduction="20000"/>
          </a:bodyPr>
          <a:lstStyle/>
          <a:p>
            <a:r>
              <a:rPr lang="en-US" dirty="0"/>
              <a:t>•	I make a backup of my dataset</a:t>
            </a:r>
          </a:p>
          <a:p>
            <a:r>
              <a:rPr lang="en-US" dirty="0"/>
              <a:t>•	Split each variable into separate columns, using a comma as the delimiter</a:t>
            </a:r>
          </a:p>
          <a:p>
            <a:r>
              <a:rPr lang="en-US" dirty="0"/>
              <a:t>•	Make them all the same alignment and correct formatting</a:t>
            </a:r>
          </a:p>
          <a:p>
            <a:r>
              <a:rPr lang="en-US" dirty="0"/>
              <a:t>•	Get rid of duplicate ride ids</a:t>
            </a:r>
          </a:p>
          <a:p>
            <a:r>
              <a:rPr lang="en-US" dirty="0"/>
              <a:t>•	Put a filter on the whole data set</a:t>
            </a:r>
          </a:p>
          <a:p>
            <a:r>
              <a:rPr lang="en-US" dirty="0"/>
              <a:t>•	Checking for misfielded values, errors and missing values</a:t>
            </a:r>
          </a:p>
          <a:p>
            <a:r>
              <a:rPr lang="en-US" dirty="0"/>
              <a:t>•	Remove blanks from each column with filter</a:t>
            </a:r>
          </a:p>
          <a:p>
            <a:r>
              <a:rPr lang="en-US" dirty="0"/>
              <a:t>•	Check for typos like: misspellings, inconsistent capitalization, incorrect punctuation. And correcting them if necessary. </a:t>
            </a:r>
          </a:p>
          <a:p>
            <a:r>
              <a:rPr lang="en-US" dirty="0"/>
              <a:t>•	Copying the filtered/cleaned table to a new sheet. Now I have a clean dataset.</a:t>
            </a:r>
          </a:p>
          <a:p>
            <a:r>
              <a:rPr lang="en-US" dirty="0"/>
              <a:t>•	Created a new column, to show how long each ride took and formatted it as [HH]:MM:SS time. I needed to use the square brackets, because my time exceeded 24 hours.</a:t>
            </a:r>
          </a:p>
          <a:p>
            <a:r>
              <a:rPr lang="en-US" dirty="0"/>
              <a:t>•	Created a new column, to show the day of the week they started their ride</a:t>
            </a:r>
          </a:p>
          <a:p>
            <a:r>
              <a:rPr lang="en-US" dirty="0"/>
              <a:t>•	Repeat for all my datasets</a:t>
            </a:r>
          </a:p>
          <a:p>
            <a:endParaRPr lang="nl-BE" dirty="0"/>
          </a:p>
        </p:txBody>
      </p:sp>
    </p:spTree>
    <p:extLst>
      <p:ext uri="{BB962C8B-B14F-4D97-AF65-F5344CB8AC3E}">
        <p14:creationId xmlns:p14="http://schemas.microsoft.com/office/powerpoint/2010/main" val="1356696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167502-6F46-4281-80E0-6CAA25F840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3" y="2082800"/>
            <a:ext cx="4727408" cy="3780980"/>
          </a:xfrm>
          <a:prstGeom prst="rect">
            <a:avLst/>
          </a:prstGeom>
        </p:spPr>
      </p:pic>
      <p:sp>
        <p:nvSpPr>
          <p:cNvPr id="6" name="TextBox 5">
            <a:extLst>
              <a:ext uri="{FF2B5EF4-FFF2-40B4-BE49-F238E27FC236}">
                <a16:creationId xmlns:a16="http://schemas.microsoft.com/office/drawing/2014/main" id="{21A41C81-B688-4591-88E0-BD09E2A61492}"/>
              </a:ext>
            </a:extLst>
          </p:cNvPr>
          <p:cNvSpPr txBox="1"/>
          <p:nvPr/>
        </p:nvSpPr>
        <p:spPr>
          <a:xfrm>
            <a:off x="5308601" y="2209516"/>
            <a:ext cx="4131734" cy="2031325"/>
          </a:xfrm>
          <a:prstGeom prst="rect">
            <a:avLst/>
          </a:prstGeom>
          <a:noFill/>
        </p:spPr>
        <p:txBody>
          <a:bodyPr wrap="square" rtlCol="0">
            <a:spAutoFit/>
          </a:bodyPr>
          <a:lstStyle/>
          <a:p>
            <a:r>
              <a:rPr lang="en-US" dirty="0">
                <a:solidFill>
                  <a:schemeClr val="tx2"/>
                </a:solidFill>
                <a:latin typeface="+mj-lt"/>
              </a:rPr>
              <a:t>The graph revealed that both casual and members favor the classic bike, while only casual riders utilize the docked bike. The electric bike is used almost 50% less then the classic bike. With this graph, we also see how members do use the Cyclitic bikes more often.</a:t>
            </a:r>
            <a:endParaRPr lang="nl-BE" dirty="0">
              <a:solidFill>
                <a:schemeClr val="tx2"/>
              </a:solidFill>
              <a:latin typeface="+mj-lt"/>
            </a:endParaRPr>
          </a:p>
        </p:txBody>
      </p:sp>
      <p:sp>
        <p:nvSpPr>
          <p:cNvPr id="2" name="Title 1">
            <a:extLst>
              <a:ext uri="{FF2B5EF4-FFF2-40B4-BE49-F238E27FC236}">
                <a16:creationId xmlns:a16="http://schemas.microsoft.com/office/drawing/2014/main" id="{BDBA230A-E73B-4050-8689-B548389A7C96}"/>
              </a:ext>
            </a:extLst>
          </p:cNvPr>
          <p:cNvSpPr>
            <a:spLocks noGrp="1"/>
          </p:cNvSpPr>
          <p:nvPr>
            <p:ph type="title"/>
          </p:nvPr>
        </p:nvSpPr>
        <p:spPr/>
        <p:txBody>
          <a:bodyPr/>
          <a:lstStyle/>
          <a:p>
            <a:r>
              <a:rPr lang="nl-NL" dirty="0"/>
              <a:t>The analysis</a:t>
            </a:r>
            <a:endParaRPr lang="nl-BE" dirty="0"/>
          </a:p>
        </p:txBody>
      </p:sp>
      <p:sp>
        <p:nvSpPr>
          <p:cNvPr id="3" name="Content Placeholder 2">
            <a:extLst>
              <a:ext uri="{FF2B5EF4-FFF2-40B4-BE49-F238E27FC236}">
                <a16:creationId xmlns:a16="http://schemas.microsoft.com/office/drawing/2014/main" id="{9236C0EB-55CC-4545-A418-F4DB094E5935}"/>
              </a:ext>
            </a:extLst>
          </p:cNvPr>
          <p:cNvSpPr>
            <a:spLocks noGrp="1"/>
          </p:cNvSpPr>
          <p:nvPr>
            <p:ph idx="1"/>
          </p:nvPr>
        </p:nvSpPr>
        <p:spPr/>
        <p:txBody>
          <a:bodyPr/>
          <a:lstStyle/>
          <a:p>
            <a:endParaRPr lang="nl-BE" dirty="0"/>
          </a:p>
        </p:txBody>
      </p:sp>
    </p:spTree>
    <p:extLst>
      <p:ext uri="{BB962C8B-B14F-4D97-AF65-F5344CB8AC3E}">
        <p14:creationId xmlns:p14="http://schemas.microsoft.com/office/powerpoint/2010/main" val="3181018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1A41C81-B688-4591-88E0-BD09E2A61492}"/>
              </a:ext>
            </a:extLst>
          </p:cNvPr>
          <p:cNvSpPr txBox="1"/>
          <p:nvPr/>
        </p:nvSpPr>
        <p:spPr>
          <a:xfrm>
            <a:off x="7238999" y="982133"/>
            <a:ext cx="4131734" cy="4247317"/>
          </a:xfrm>
          <a:prstGeom prst="rect">
            <a:avLst/>
          </a:prstGeom>
          <a:noFill/>
        </p:spPr>
        <p:txBody>
          <a:bodyPr wrap="square" rtlCol="0">
            <a:spAutoFit/>
          </a:bodyPr>
          <a:lstStyle/>
          <a:p>
            <a:r>
              <a:rPr lang="en-US" dirty="0">
                <a:solidFill>
                  <a:schemeClr val="tx2"/>
                </a:solidFill>
                <a:latin typeface="+mj-lt"/>
              </a:rPr>
              <a:t>I explored the correlation between user types and daily bike usage for each month. This analysis reveals that members use bikes more frequently each month compared to casual riders. On average, casual riders use their bikes more on weekends than weekdays, whereas members use their bikes more on weekdays than weekends. Interestingly, bike usage, for both casuals and members, decreases in January. However, it's noteworthy that members use bikes significantly more in January than casual riders. Casual users do take longer trips, on average, compared to members</a:t>
            </a:r>
            <a:endParaRPr lang="nl-BE" dirty="0">
              <a:solidFill>
                <a:schemeClr val="tx2"/>
              </a:solidFill>
              <a:latin typeface="+mj-lt"/>
            </a:endParaRPr>
          </a:p>
        </p:txBody>
      </p:sp>
      <p:pic>
        <p:nvPicPr>
          <p:cNvPr id="3" name="Picture 2">
            <a:extLst>
              <a:ext uri="{FF2B5EF4-FFF2-40B4-BE49-F238E27FC236}">
                <a16:creationId xmlns:a16="http://schemas.microsoft.com/office/drawing/2014/main" id="{3F8838F0-B38E-4113-8D31-E3FDAF63E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36" y="812800"/>
            <a:ext cx="6542138" cy="5232400"/>
          </a:xfrm>
          <a:prstGeom prst="rect">
            <a:avLst/>
          </a:prstGeom>
        </p:spPr>
      </p:pic>
    </p:spTree>
    <p:extLst>
      <p:ext uri="{BB962C8B-B14F-4D97-AF65-F5344CB8AC3E}">
        <p14:creationId xmlns:p14="http://schemas.microsoft.com/office/powerpoint/2010/main" val="2606754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D7D92-19B1-4A9A-AC74-1954FB80421B}"/>
              </a:ext>
            </a:extLst>
          </p:cNvPr>
          <p:cNvSpPr>
            <a:spLocks noGrp="1"/>
          </p:cNvSpPr>
          <p:nvPr>
            <p:ph type="title"/>
          </p:nvPr>
        </p:nvSpPr>
        <p:spPr/>
        <p:txBody>
          <a:bodyPr/>
          <a:lstStyle/>
          <a:p>
            <a:r>
              <a:rPr lang="nl-NL" dirty="0"/>
              <a:t>Conclusion</a:t>
            </a:r>
            <a:endParaRPr lang="nl-BE" dirty="0"/>
          </a:p>
        </p:txBody>
      </p:sp>
      <p:sp>
        <p:nvSpPr>
          <p:cNvPr id="3" name="Content Placeholder 2">
            <a:extLst>
              <a:ext uri="{FF2B5EF4-FFF2-40B4-BE49-F238E27FC236}">
                <a16:creationId xmlns:a16="http://schemas.microsoft.com/office/drawing/2014/main" id="{F9DE37A7-7B65-44E0-9EE8-13DAE7C7303C}"/>
              </a:ext>
            </a:extLst>
          </p:cNvPr>
          <p:cNvSpPr>
            <a:spLocks noGrp="1"/>
          </p:cNvSpPr>
          <p:nvPr>
            <p:ph idx="1"/>
          </p:nvPr>
        </p:nvSpPr>
        <p:spPr/>
        <p:txBody>
          <a:bodyPr/>
          <a:lstStyle/>
          <a:p>
            <a:r>
              <a:rPr lang="nl-NL" dirty="0"/>
              <a:t>Casual bikes most popular among both users, docked bike only popular among casual riders</a:t>
            </a:r>
          </a:p>
          <a:p>
            <a:r>
              <a:rPr lang="nl-NL" dirty="0"/>
              <a:t>Members use their bike more often in the work week and casuals more in the weekend</a:t>
            </a:r>
          </a:p>
          <a:p>
            <a:r>
              <a:rPr lang="nl-NL" dirty="0"/>
              <a:t>While way less, members still use the bikes in January, compared to casuals</a:t>
            </a:r>
          </a:p>
          <a:p>
            <a:r>
              <a:rPr lang="nl-NL" dirty="0"/>
              <a:t>Members are more consistent with bike usage</a:t>
            </a:r>
          </a:p>
          <a:p>
            <a:r>
              <a:rPr lang="nl-NL" dirty="0"/>
              <a:t>Casuals go on longer bike trips, almost twice as much</a:t>
            </a:r>
          </a:p>
          <a:p>
            <a:endParaRPr lang="nl-BE" dirty="0"/>
          </a:p>
        </p:txBody>
      </p:sp>
    </p:spTree>
    <p:extLst>
      <p:ext uri="{BB962C8B-B14F-4D97-AF65-F5344CB8AC3E}">
        <p14:creationId xmlns:p14="http://schemas.microsoft.com/office/powerpoint/2010/main" val="3169948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21998-5477-454E-B043-3966A1E8F567}"/>
              </a:ext>
            </a:extLst>
          </p:cNvPr>
          <p:cNvSpPr>
            <a:spLocks noGrp="1"/>
          </p:cNvSpPr>
          <p:nvPr>
            <p:ph type="title"/>
          </p:nvPr>
        </p:nvSpPr>
        <p:spPr/>
        <p:txBody>
          <a:bodyPr/>
          <a:lstStyle/>
          <a:p>
            <a:br>
              <a:rPr lang="nl-NL" dirty="0"/>
            </a:br>
            <a:r>
              <a:rPr lang="nl-BE" dirty="0"/>
              <a:t>Recomondations</a:t>
            </a:r>
          </a:p>
        </p:txBody>
      </p:sp>
      <p:sp>
        <p:nvSpPr>
          <p:cNvPr id="3" name="Content Placeholder 2">
            <a:extLst>
              <a:ext uri="{FF2B5EF4-FFF2-40B4-BE49-F238E27FC236}">
                <a16:creationId xmlns:a16="http://schemas.microsoft.com/office/drawing/2014/main" id="{74E238CC-8219-42B9-969B-5F207BAA4BC0}"/>
              </a:ext>
            </a:extLst>
          </p:cNvPr>
          <p:cNvSpPr>
            <a:spLocks noGrp="1"/>
          </p:cNvSpPr>
          <p:nvPr>
            <p:ph idx="1"/>
          </p:nvPr>
        </p:nvSpPr>
        <p:spPr/>
        <p:txBody>
          <a:bodyPr/>
          <a:lstStyle/>
          <a:p>
            <a:r>
              <a:rPr lang="nl-NL" dirty="0"/>
              <a:t>Put out a campaign about how usefull biking to work/school is, to maximize work week usage</a:t>
            </a:r>
          </a:p>
          <a:p>
            <a:r>
              <a:rPr lang="nl-BE" dirty="0"/>
              <a:t>Collab with trip agency for a deal package, to go on a bike trip</a:t>
            </a:r>
          </a:p>
          <a:p>
            <a:r>
              <a:rPr lang="nl-BE" dirty="0"/>
              <a:t>Get more usefull bikes around, for example with a carrying area for shopping</a:t>
            </a:r>
          </a:p>
        </p:txBody>
      </p:sp>
    </p:spTree>
    <p:extLst>
      <p:ext uri="{BB962C8B-B14F-4D97-AF65-F5344CB8AC3E}">
        <p14:creationId xmlns:p14="http://schemas.microsoft.com/office/powerpoint/2010/main" val="309371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9E3DC-6A26-464B-B41D-FFF994411F53}"/>
              </a:ext>
            </a:extLst>
          </p:cNvPr>
          <p:cNvSpPr>
            <a:spLocks noGrp="1"/>
          </p:cNvSpPr>
          <p:nvPr>
            <p:ph type="ctrTitle"/>
          </p:nvPr>
        </p:nvSpPr>
        <p:spPr/>
        <p:txBody>
          <a:bodyPr/>
          <a:lstStyle/>
          <a:p>
            <a:r>
              <a:rPr lang="nl-NL" dirty="0"/>
              <a:t>Cyclistic: analysis</a:t>
            </a:r>
            <a:endParaRPr lang="nl-BE" dirty="0"/>
          </a:p>
        </p:txBody>
      </p:sp>
      <p:sp>
        <p:nvSpPr>
          <p:cNvPr id="3" name="Subtitle 2">
            <a:extLst>
              <a:ext uri="{FF2B5EF4-FFF2-40B4-BE49-F238E27FC236}">
                <a16:creationId xmlns:a16="http://schemas.microsoft.com/office/drawing/2014/main" id="{58111B93-6823-4382-A6FE-482B1FBC093D}"/>
              </a:ext>
            </a:extLst>
          </p:cNvPr>
          <p:cNvSpPr>
            <a:spLocks noGrp="1"/>
          </p:cNvSpPr>
          <p:nvPr>
            <p:ph type="subTitle" idx="1"/>
          </p:nvPr>
        </p:nvSpPr>
        <p:spPr/>
        <p:txBody>
          <a:bodyPr/>
          <a:lstStyle/>
          <a:p>
            <a:r>
              <a:rPr lang="nl-NL" dirty="0"/>
              <a:t>Emma Vermeire</a:t>
            </a:r>
            <a:endParaRPr lang="nl-BE" dirty="0"/>
          </a:p>
        </p:txBody>
      </p:sp>
    </p:spTree>
    <p:extLst>
      <p:ext uri="{BB962C8B-B14F-4D97-AF65-F5344CB8AC3E}">
        <p14:creationId xmlns:p14="http://schemas.microsoft.com/office/powerpoint/2010/main" val="1396806354"/>
      </p:ext>
    </p:extLst>
  </p:cSld>
  <p:clrMapOvr>
    <a:masterClrMapping/>
  </p:clrMapOvr>
</p:sld>
</file>

<file path=ppt/theme/theme1.xml><?xml version="1.0" encoding="utf-8"?>
<a:theme xmlns:a="http://schemas.openxmlformats.org/drawingml/2006/main" name="Dividend">
  <a:themeElements>
    <a:clrScheme name="Custom 4">
      <a:dk1>
        <a:sysClr val="windowText" lastClr="000000"/>
      </a:dk1>
      <a:lt1>
        <a:sysClr val="window" lastClr="FFFFFF"/>
      </a:lt1>
      <a:dk2>
        <a:srgbClr val="3D3D3D"/>
      </a:dk2>
      <a:lt2>
        <a:srgbClr val="EBEBEB"/>
      </a:lt2>
      <a:accent1>
        <a:srgbClr val="4488B2"/>
      </a:accent1>
      <a:accent2>
        <a:srgbClr val="ED8428"/>
      </a:accent2>
      <a:accent3>
        <a:srgbClr val="E6C46D"/>
      </a:accent3>
      <a:accent4>
        <a:srgbClr val="C84444"/>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Template>
  <TotalTime>37</TotalTime>
  <Words>686</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Gill Sans MT</vt:lpstr>
      <vt:lpstr>Wingdings 2</vt:lpstr>
      <vt:lpstr>Dividend</vt:lpstr>
      <vt:lpstr>Cyclistic: analysis</vt:lpstr>
      <vt:lpstr>Business task</vt:lpstr>
      <vt:lpstr>Data sources</vt:lpstr>
      <vt:lpstr>Cleaning steps</vt:lpstr>
      <vt:lpstr>The analysis</vt:lpstr>
      <vt:lpstr>PowerPoint Presentation</vt:lpstr>
      <vt:lpstr>Conclusion</vt:lpstr>
      <vt:lpstr> Recomondations</vt:lpstr>
      <vt:lpstr>Cyclistic: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analysis</dc:title>
  <dc:creator>Emma Vermeire</dc:creator>
  <cp:lastModifiedBy>Emma Vermeire</cp:lastModifiedBy>
  <cp:revision>6</cp:revision>
  <dcterms:created xsi:type="dcterms:W3CDTF">2023-12-17T16:11:00Z</dcterms:created>
  <dcterms:modified xsi:type="dcterms:W3CDTF">2023-12-17T16:50:27Z</dcterms:modified>
</cp:coreProperties>
</file>