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  <p:sldMasterId id="2147483698" r:id="rId4"/>
  </p:sldMasterIdLst>
  <p:sldIdLst>
    <p:sldId id="256" r:id="rId5"/>
    <p:sldId id="257" r:id="rId6"/>
    <p:sldId id="331" r:id="rId7"/>
    <p:sldId id="259" r:id="rId8"/>
    <p:sldId id="261" r:id="rId9"/>
    <p:sldId id="263" r:id="rId10"/>
    <p:sldId id="264" r:id="rId11"/>
    <p:sldId id="262" r:id="rId12"/>
    <p:sldId id="265" r:id="rId13"/>
    <p:sldId id="266" r:id="rId14"/>
    <p:sldId id="267" r:id="rId15"/>
    <p:sldId id="269" r:id="rId16"/>
    <p:sldId id="314" r:id="rId17"/>
    <p:sldId id="268" r:id="rId18"/>
    <p:sldId id="270" r:id="rId19"/>
    <p:sldId id="274" r:id="rId20"/>
    <p:sldId id="276" r:id="rId21"/>
    <p:sldId id="280" r:id="rId22"/>
    <p:sldId id="282" r:id="rId23"/>
    <p:sldId id="283" r:id="rId24"/>
    <p:sldId id="284" r:id="rId25"/>
    <p:sldId id="285" r:id="rId26"/>
    <p:sldId id="31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73" r:id="rId35"/>
    <p:sldId id="295" r:id="rId36"/>
    <p:sldId id="278" r:id="rId37"/>
    <p:sldId id="279" r:id="rId38"/>
    <p:sldId id="296" r:id="rId39"/>
    <p:sldId id="297" r:id="rId40"/>
    <p:sldId id="299" r:id="rId41"/>
    <p:sldId id="300" r:id="rId42"/>
    <p:sldId id="301" r:id="rId43"/>
    <p:sldId id="303" r:id="rId44"/>
    <p:sldId id="304" r:id="rId45"/>
    <p:sldId id="316" r:id="rId46"/>
    <p:sldId id="309" r:id="rId47"/>
    <p:sldId id="305" r:id="rId48"/>
    <p:sldId id="306" r:id="rId49"/>
    <p:sldId id="307" r:id="rId50"/>
    <p:sldId id="308" r:id="rId51"/>
    <p:sldId id="310" r:id="rId52"/>
    <p:sldId id="311" r:id="rId53"/>
    <p:sldId id="312" r:id="rId54"/>
    <p:sldId id="313" r:id="rId55"/>
    <p:sldId id="275" r:id="rId56"/>
    <p:sldId id="317" r:id="rId57"/>
    <p:sldId id="318" r:id="rId58"/>
    <p:sldId id="319" r:id="rId59"/>
    <p:sldId id="320" r:id="rId60"/>
    <p:sldId id="325" r:id="rId61"/>
    <p:sldId id="321" r:id="rId62"/>
    <p:sldId id="324" r:id="rId63"/>
    <p:sldId id="322" r:id="rId64"/>
    <p:sldId id="332" r:id="rId65"/>
    <p:sldId id="333" r:id="rId66"/>
    <p:sldId id="323" r:id="rId67"/>
    <p:sldId id="326" r:id="rId68"/>
    <p:sldId id="327" r:id="rId69"/>
    <p:sldId id="328" r:id="rId70"/>
    <p:sldId id="329" r:id="rId71"/>
    <p:sldId id="330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0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3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46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82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03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96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00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79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00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33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23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40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89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2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3D0ACC-985F-4DE2-84F8-B559F49A8FEF}"/>
              </a:ext>
            </a:extLst>
          </p:cNvPr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F2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8C9FAF-6000-4DF8-AF53-FA272EA158C6}"/>
              </a:ext>
            </a:extLst>
          </p:cNvPr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8EBA758-98F8-4D0A-8B2A-9E65438F60F6}"/>
              </a:ext>
            </a:extLst>
          </p:cNvPr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698" y="365126"/>
            <a:ext cx="10515600" cy="549274"/>
          </a:xfrm>
        </p:spPr>
        <p:txBody>
          <a:bodyPr/>
          <a:lstStyle>
            <a:lvl1pPr>
              <a:defRPr b="1">
                <a:solidFill>
                  <a:srgbClr val="0B203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618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17124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597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3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876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471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536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130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7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11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235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5786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87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910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089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0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645268" y="642350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6860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" y="212725"/>
            <a:ext cx="10515600" cy="44259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5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7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3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36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5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6313706-7DF3-43E5-99D7-B5ABA9A60E9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972D178-81CB-4509-8C93-085BB709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2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DC56-B9A0-4D22-8847-1C6C75C32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Jprofiler</a:t>
            </a:r>
            <a:r>
              <a:rPr lang="zh-CN" altLang="en-US" dirty="0"/>
              <a:t>基础培训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15648C-4D79-4EA0-A72B-9DDA89765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讲师：王丹</a:t>
            </a:r>
          </a:p>
        </p:txBody>
      </p:sp>
    </p:spTree>
    <p:extLst>
      <p:ext uri="{BB962C8B-B14F-4D97-AF65-F5344CB8AC3E}">
        <p14:creationId xmlns:p14="http://schemas.microsoft.com/office/powerpoint/2010/main" val="40971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3458">
        <p:random/>
      </p:transition>
    </mc:Choice>
    <mc:Fallback xmlns="">
      <p:transition spd="slow" advClick="0" advTm="63458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1DE61-09BF-4B7E-A0B4-2F45CBF2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配置远端</a:t>
            </a:r>
            <a:r>
              <a:rPr lang="en-US" altLang="zh-CN" dirty="0"/>
              <a:t>JVM</a:t>
            </a:r>
            <a:r>
              <a:rPr lang="zh-CN" altLang="en-US" dirty="0"/>
              <a:t>的几种方式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076ED-D934-4D7C-837E-B1943F7C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JVM</a:t>
            </a:r>
            <a:r>
              <a:rPr lang="zh-CN" altLang="en-US" dirty="0"/>
              <a:t>启动参数中设置</a:t>
            </a:r>
            <a:r>
              <a:rPr lang="en-US" altLang="zh-CN" dirty="0"/>
              <a:t>-</a:t>
            </a:r>
            <a:r>
              <a:rPr lang="en-US" altLang="zh-CN" dirty="0" err="1"/>
              <a:t>agentpath</a:t>
            </a:r>
            <a:r>
              <a:rPr lang="zh-CN" altLang="en-US" dirty="0"/>
              <a:t>，建议使用该方式。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Attach</a:t>
            </a:r>
            <a:r>
              <a:rPr lang="zh-CN" altLang="en-US" dirty="0"/>
              <a:t>连接一个已经启动的</a:t>
            </a:r>
            <a:r>
              <a:rPr lang="en-US" altLang="zh-CN" dirty="0"/>
              <a:t>JVM</a:t>
            </a:r>
            <a:r>
              <a:rPr lang="zh-CN" altLang="en-US" dirty="0"/>
              <a:t>上。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Offline</a:t>
            </a:r>
            <a:r>
              <a:rPr lang="zh-CN" altLang="en-US" dirty="0"/>
              <a:t>分析，设置</a:t>
            </a:r>
            <a:r>
              <a:rPr lang="en-US" altLang="zh-CN" dirty="0"/>
              <a:t>-</a:t>
            </a:r>
            <a:r>
              <a:rPr lang="en-US" altLang="zh-CN" dirty="0" err="1"/>
              <a:t>agentpath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/>
              <a:t>config.xml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Launch</a:t>
            </a:r>
            <a:r>
              <a:rPr lang="zh-CN" altLang="en-US" dirty="0"/>
              <a:t>方式，直接设置</a:t>
            </a:r>
            <a:r>
              <a:rPr lang="en-US" altLang="zh-CN" dirty="0" err="1"/>
              <a:t>agentPath</a:t>
            </a:r>
            <a:r>
              <a:rPr lang="zh-CN" altLang="en-US" dirty="0"/>
              <a:t>并启动</a:t>
            </a:r>
            <a:r>
              <a:rPr lang="en-US" altLang="zh-CN" dirty="0" err="1"/>
              <a:t>mainClass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17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806C8-F662-4355-A5D7-755E98C7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-</a:t>
            </a:r>
            <a:r>
              <a:rPr lang="en-US" altLang="zh-CN" b="1" dirty="0" err="1"/>
              <a:t>agentpath</a:t>
            </a:r>
            <a:r>
              <a:rPr lang="en-US" altLang="zh-CN" b="1" dirty="0"/>
              <a:t> VM parameter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4ACBD-4345-4990-BD7F-DC77005C3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825625"/>
            <a:ext cx="1180768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原理：使用</a:t>
            </a:r>
            <a:r>
              <a:rPr lang="en-US" altLang="zh-CN" dirty="0"/>
              <a:t>JVMTI</a:t>
            </a:r>
            <a:r>
              <a:rPr lang="zh-CN" altLang="en-US" dirty="0"/>
              <a:t>接口，加载</a:t>
            </a:r>
            <a:r>
              <a:rPr lang="en-US" altLang="zh-CN" dirty="0" err="1"/>
              <a:t>jprofiler</a:t>
            </a:r>
            <a:r>
              <a:rPr lang="zh-CN" altLang="en-US" dirty="0"/>
              <a:t>相关库到</a:t>
            </a:r>
            <a:r>
              <a:rPr lang="en-US" altLang="zh-CN" dirty="0"/>
              <a:t>JVM</a:t>
            </a:r>
            <a:r>
              <a:rPr lang="zh-CN" altLang="en-US" dirty="0"/>
              <a:t>中，实现</a:t>
            </a:r>
            <a:r>
              <a:rPr lang="en-US" altLang="zh-CN" dirty="0"/>
              <a:t>profiling agent</a:t>
            </a:r>
            <a:r>
              <a:rPr lang="zh-CN" altLang="en-US" dirty="0"/>
              <a:t>的方式。</a:t>
            </a:r>
            <a:endParaRPr lang="en-US" altLang="zh-CN" dirty="0"/>
          </a:p>
          <a:p>
            <a:r>
              <a:rPr lang="zh-CN" altLang="en-US" dirty="0"/>
              <a:t>注意：需要根据系统环境设置</a:t>
            </a:r>
            <a:r>
              <a:rPr lang="en-US" altLang="zh-CN" dirty="0"/>
              <a:t>native </a:t>
            </a:r>
            <a:r>
              <a:rPr lang="zh-CN" altLang="en-US" dirty="0"/>
              <a:t>库，比如</a:t>
            </a:r>
            <a:r>
              <a:rPr lang="en-US" altLang="zh-CN" dirty="0"/>
              <a:t>linux-x64</a:t>
            </a:r>
            <a:r>
              <a:rPr lang="zh-CN" altLang="en-US" dirty="0"/>
              <a:t>或</a:t>
            </a:r>
            <a:r>
              <a:rPr lang="en-US" altLang="zh-CN" dirty="0"/>
              <a:t>linux-x86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完整参数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zh-CN" dirty="0">
                <a:solidFill>
                  <a:srgbClr val="000000"/>
                </a:solidFill>
                <a:latin typeface="Arial Unicode MS"/>
              </a:rPr>
              <a:t>-agentpath:/opt/jprofiler10/bin/linux</a:t>
            </a:r>
            <a:r>
              <a:rPr lang="en-US" altLang="zh-CN" dirty="0">
                <a:solidFill>
                  <a:srgbClr val="000000"/>
                </a:solidFill>
                <a:latin typeface="Arial Unicode MS"/>
              </a:rPr>
              <a:t>-</a:t>
            </a:r>
            <a:r>
              <a:rPr lang="zh-CN" altLang="zh-CN" dirty="0">
                <a:solidFill>
                  <a:srgbClr val="000000"/>
                </a:solidFill>
                <a:latin typeface="Arial Unicode MS"/>
              </a:rPr>
              <a:t>x64/libjprofilerti.so=port=8849,nowait</a:t>
            </a:r>
            <a:endParaRPr lang="en-US" altLang="zh-CN" sz="4000" dirty="0"/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8849</a:t>
            </a:r>
            <a:r>
              <a:rPr lang="zh-CN" altLang="en-US" dirty="0"/>
              <a:t>为</a:t>
            </a:r>
            <a:r>
              <a:rPr lang="en-US" altLang="zh-CN" dirty="0"/>
              <a:t>socket</a:t>
            </a:r>
            <a:r>
              <a:rPr lang="zh-CN" altLang="en-US" dirty="0"/>
              <a:t>的端口，</a:t>
            </a:r>
            <a:r>
              <a:rPr lang="en-US" altLang="zh-CN" dirty="0" err="1"/>
              <a:t>nowait</a:t>
            </a:r>
            <a:r>
              <a:rPr lang="zh-CN" altLang="en-US" dirty="0"/>
              <a:t>表示不必等待</a:t>
            </a:r>
            <a:r>
              <a:rPr lang="en-US" altLang="zh-CN" dirty="0" err="1"/>
              <a:t>Jprofiler</a:t>
            </a:r>
            <a:r>
              <a:rPr lang="en-US" altLang="zh-CN" dirty="0"/>
              <a:t> UI</a:t>
            </a:r>
            <a:r>
              <a:rPr lang="zh-CN" altLang="en-US" dirty="0"/>
              <a:t>的</a:t>
            </a:r>
            <a:r>
              <a:rPr lang="en-US" altLang="zh-CN" dirty="0" err="1"/>
              <a:t>tcp</a:t>
            </a:r>
            <a:r>
              <a:rPr lang="zh-CN" altLang="en-US" dirty="0"/>
              <a:t>连接建立，就可以启动</a:t>
            </a:r>
            <a:r>
              <a:rPr lang="en-US" altLang="zh-CN" dirty="0"/>
              <a:t>JVM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还可以添加</a:t>
            </a:r>
            <a:r>
              <a:rPr lang="en-US" altLang="zh-CN" dirty="0"/>
              <a:t>address=[IP address]</a:t>
            </a:r>
            <a:r>
              <a:rPr lang="zh-CN" altLang="en-US" dirty="0"/>
              <a:t>，限制</a:t>
            </a:r>
            <a:r>
              <a:rPr lang="en-US" altLang="zh-CN" dirty="0" err="1"/>
              <a:t>Jprofiler</a:t>
            </a:r>
            <a:r>
              <a:rPr lang="en-US" altLang="zh-CN" dirty="0"/>
              <a:t> UI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C764D0-1CBD-4142-9EDF-7D109583C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450" y="5224463"/>
            <a:ext cx="5277884" cy="12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039E0-A3FB-42EF-85D9-46A0D66D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Attach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A8DCA-7571-4E0E-94A6-C1266F86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本地启动</a:t>
            </a:r>
            <a:r>
              <a:rPr lang="en-US" altLang="zh-CN" dirty="0"/>
              <a:t>UI</a:t>
            </a:r>
            <a:r>
              <a:rPr lang="zh-CN" altLang="en-US" dirty="0"/>
              <a:t>，</a:t>
            </a:r>
            <a:r>
              <a:rPr lang="en-US" altLang="zh-CN" dirty="0"/>
              <a:t>attach</a:t>
            </a:r>
            <a:r>
              <a:rPr lang="zh-CN" altLang="en-US" dirty="0"/>
              <a:t>连接本地运行的</a:t>
            </a:r>
            <a:r>
              <a:rPr lang="en-US" altLang="zh-CN" dirty="0"/>
              <a:t>JVM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本地启动</a:t>
            </a:r>
            <a:r>
              <a:rPr lang="en-US" altLang="zh-CN" dirty="0"/>
              <a:t>UI</a:t>
            </a:r>
            <a:r>
              <a:rPr lang="zh-CN" altLang="en-US" dirty="0"/>
              <a:t>，设置远程</a:t>
            </a:r>
            <a:r>
              <a:rPr lang="en-US" altLang="zh-CN" dirty="0" err="1"/>
              <a:t>ip</a:t>
            </a:r>
            <a:r>
              <a:rPr lang="zh-CN" altLang="en-US" dirty="0"/>
              <a:t>、用户名、密码等，</a:t>
            </a:r>
            <a:r>
              <a:rPr lang="en-US" altLang="zh-CN" dirty="0"/>
              <a:t>attach</a:t>
            </a:r>
            <a:r>
              <a:rPr lang="zh-CN" altLang="en-US" dirty="0"/>
              <a:t>连接远程</a:t>
            </a:r>
            <a:r>
              <a:rPr lang="en-US" altLang="zh-CN" dirty="0"/>
              <a:t>JVM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优点：连接一个没有配置</a:t>
            </a:r>
            <a:r>
              <a:rPr lang="en-US" altLang="zh-CN" dirty="0" err="1"/>
              <a:t>jprofiler</a:t>
            </a:r>
            <a:r>
              <a:rPr lang="en-US" altLang="zh-CN" dirty="0"/>
              <a:t> agent</a:t>
            </a:r>
            <a:r>
              <a:rPr lang="zh-CN" altLang="en-US" dirty="0"/>
              <a:t>的</a:t>
            </a:r>
            <a:r>
              <a:rPr lang="en-US" altLang="zh-CN" dirty="0"/>
              <a:t>JVM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从某个系统中的几个</a:t>
            </a:r>
            <a:r>
              <a:rPr lang="en-US" altLang="zh-CN" dirty="0" err="1"/>
              <a:t>jvm</a:t>
            </a:r>
            <a:r>
              <a:rPr lang="zh-CN" altLang="en-US" dirty="0"/>
              <a:t>中选择目标</a:t>
            </a:r>
            <a:r>
              <a:rPr lang="en-US" altLang="zh-CN" dirty="0" err="1"/>
              <a:t>jvm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有些特性不支持。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94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7D996-5F74-4463-AC61-16FC8F91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离线配置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58907-6F12-450D-8B8B-C743B4D8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25625"/>
            <a:ext cx="11277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-</a:t>
            </a:r>
            <a:r>
              <a:rPr lang="en-US" altLang="zh-CN" dirty="0" err="1"/>
              <a:t>agentpath</a:t>
            </a:r>
            <a:r>
              <a:rPr lang="en-US" altLang="zh-CN" dirty="0"/>
              <a:t>:&lt;path to </a:t>
            </a:r>
            <a:r>
              <a:rPr lang="en-US" altLang="zh-CN" dirty="0" err="1"/>
              <a:t>nativelibrary</a:t>
            </a:r>
            <a:r>
              <a:rPr lang="en-US" altLang="zh-CN" dirty="0"/>
              <a:t>&gt;=</a:t>
            </a:r>
            <a:r>
              <a:rPr lang="en-US" altLang="zh-CN" dirty="0" err="1"/>
              <a:t>offline,id</a:t>
            </a:r>
            <a:r>
              <a:rPr lang="en-US" altLang="zh-CN" dirty="0"/>
              <a:t>=</a:t>
            </a:r>
            <a:r>
              <a:rPr lang="en-US" altLang="zh-CN" dirty="0" err="1"/>
              <a:t>xxx,config</a:t>
            </a:r>
            <a:r>
              <a:rPr lang="en-US" altLang="zh-CN" dirty="0"/>
              <a:t>=/config.xml</a:t>
            </a:r>
          </a:p>
          <a:p>
            <a:pPr lvl="1"/>
            <a:r>
              <a:rPr lang="en-US" altLang="zh-CN" dirty="0"/>
              <a:t>Session-&gt;Export Session Settings</a:t>
            </a:r>
            <a:r>
              <a:rPr lang="zh-CN" altLang="en-US" dirty="0"/>
              <a:t>，将配置文件导出到</a:t>
            </a:r>
            <a:r>
              <a:rPr lang="en-US" altLang="zh-CN" dirty="0"/>
              <a:t>config.xml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/>
            <a:r>
              <a:rPr lang="en-US" altLang="zh-CN" dirty="0"/>
              <a:t>Id</a:t>
            </a:r>
            <a:r>
              <a:rPr lang="zh-CN" altLang="en-US" dirty="0"/>
              <a:t>是</a:t>
            </a:r>
            <a:r>
              <a:rPr lang="en-US" altLang="zh-CN" dirty="0"/>
              <a:t>session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，与</a:t>
            </a:r>
            <a:r>
              <a:rPr lang="en-US" altLang="zh-CN" dirty="0"/>
              <a:t>config.xml</a:t>
            </a:r>
            <a:r>
              <a:rPr lang="zh-CN" altLang="en-US" dirty="0"/>
              <a:t>中</a:t>
            </a:r>
            <a:r>
              <a:rPr lang="en-US" altLang="zh-CN" dirty="0"/>
              <a:t>id</a:t>
            </a:r>
            <a:r>
              <a:rPr lang="zh-CN" altLang="en-US" dirty="0"/>
              <a:t>相同</a:t>
            </a:r>
            <a:endParaRPr lang="en-US" altLang="zh-CN" dirty="0"/>
          </a:p>
          <a:p>
            <a:r>
              <a:rPr lang="zh-CN" altLang="zh-CN" dirty="0">
                <a:solidFill>
                  <a:srgbClr val="000000"/>
                </a:solidFill>
                <a:latin typeface="Arial Unicode MS"/>
              </a:rPr>
              <a:t>jpenable --offline --id=12344 -</a:t>
            </a:r>
            <a:r>
              <a:rPr lang="en-US" altLang="zh-CN" dirty="0">
                <a:solidFill>
                  <a:srgbClr val="000000"/>
                </a:solidFill>
                <a:latin typeface="Arial Unicode MS"/>
              </a:rPr>
              <a:t>-</a:t>
            </a:r>
            <a:r>
              <a:rPr lang="zh-CN" altLang="zh-CN" dirty="0">
                <a:solidFill>
                  <a:srgbClr val="000000"/>
                </a:solidFill>
                <a:latin typeface="Arial Unicode MS"/>
              </a:rPr>
              <a:t>config=/path/to/jprofiler_config.xml</a:t>
            </a:r>
            <a:r>
              <a:rPr lang="zh-CN" altLang="zh-CN" sz="4000" dirty="0"/>
              <a:t> </a:t>
            </a:r>
            <a:endParaRPr lang="zh-CN" altLang="zh-CN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优点：适应多种系统，各种应用。</a:t>
            </a:r>
            <a:endParaRPr lang="en-US" altLang="zh-CN" dirty="0"/>
          </a:p>
          <a:p>
            <a:r>
              <a:rPr lang="zh-CN" altLang="en-US" dirty="0"/>
              <a:t>缺点：需要手动配置</a:t>
            </a:r>
            <a:r>
              <a:rPr lang="en-US" altLang="zh-CN" dirty="0" err="1"/>
              <a:t>jvm</a:t>
            </a:r>
            <a:r>
              <a:rPr lang="zh-CN" altLang="en-US" dirty="0"/>
              <a:t>参数。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B794A8-269C-4627-9C01-3CDDCB839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5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7291F-47DF-4E19-B917-2DED575D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Launch</a:t>
            </a:r>
            <a:r>
              <a:rPr lang="zh-CN" altLang="en-US" dirty="0"/>
              <a:t>启动方式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C1B50-FAEB-49F8-A17A-ED59C41A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Locally launched sessions</a:t>
            </a:r>
            <a:r>
              <a:rPr lang="zh-CN" altLang="en-US" dirty="0"/>
              <a:t>，配置</a:t>
            </a:r>
            <a:r>
              <a:rPr lang="en-US" altLang="zh-CN" dirty="0"/>
              <a:t>class path</a:t>
            </a:r>
            <a:r>
              <a:rPr lang="zh-CN" altLang="en-US" dirty="0"/>
              <a:t>、</a:t>
            </a:r>
            <a:r>
              <a:rPr lang="en-US" altLang="zh-CN" dirty="0"/>
              <a:t>main class</a:t>
            </a:r>
            <a:r>
              <a:rPr lang="zh-CN" altLang="en-US" dirty="0"/>
              <a:t>、</a:t>
            </a:r>
            <a:r>
              <a:rPr lang="en-US" altLang="zh-CN" dirty="0"/>
              <a:t>working directory</a:t>
            </a:r>
            <a:r>
              <a:rPr lang="zh-CN" altLang="en-US" dirty="0"/>
              <a:t>、</a:t>
            </a:r>
            <a:r>
              <a:rPr lang="en-US" altLang="zh-CN" dirty="0"/>
              <a:t>VM parameter</a:t>
            </a:r>
            <a:r>
              <a:rPr lang="zh-CN" altLang="en-US" dirty="0"/>
              <a:t>等，然后</a:t>
            </a:r>
            <a:r>
              <a:rPr lang="en-US" altLang="zh-CN" dirty="0" err="1"/>
              <a:t>Jprofiler</a:t>
            </a:r>
            <a:r>
              <a:rPr lang="zh-CN" altLang="en-US" dirty="0"/>
              <a:t>根据配置参数，启动</a:t>
            </a:r>
            <a:r>
              <a:rPr lang="en-US" altLang="zh-CN" dirty="0"/>
              <a:t>JVM</a:t>
            </a:r>
            <a:r>
              <a:rPr lang="zh-CN" altLang="en-US" dirty="0"/>
              <a:t>。还可以启动一个</a:t>
            </a:r>
            <a:r>
              <a:rPr lang="en-US" altLang="zh-CN" dirty="0"/>
              <a:t>JNLP</a:t>
            </a:r>
            <a:r>
              <a:rPr lang="zh-CN" altLang="en-US" dirty="0"/>
              <a:t>文件开启的</a:t>
            </a:r>
            <a:r>
              <a:rPr lang="en-US" altLang="zh-CN" dirty="0"/>
              <a:t>web</a:t>
            </a:r>
            <a:r>
              <a:rPr lang="zh-CN" altLang="en-US" dirty="0"/>
              <a:t>服务器。</a:t>
            </a:r>
            <a:endParaRPr lang="en-US" altLang="zh-CN" dirty="0"/>
          </a:p>
          <a:p>
            <a:r>
              <a:rPr lang="zh-CN" altLang="en-US" dirty="0"/>
              <a:t>和第三方容器集成启动，比如</a:t>
            </a:r>
            <a:r>
              <a:rPr lang="en-US" altLang="zh-CN" dirty="0"/>
              <a:t>tomcat</a:t>
            </a:r>
            <a:r>
              <a:rPr lang="zh-CN" altLang="en-US" dirty="0"/>
              <a:t>、</a:t>
            </a:r>
            <a:r>
              <a:rPr lang="en-US" altLang="zh-CN" dirty="0"/>
              <a:t>jetty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IDE</a:t>
            </a:r>
            <a:r>
              <a:rPr lang="zh-CN" altLang="en-US" dirty="0"/>
              <a:t>集成，开发过程中使用</a:t>
            </a:r>
            <a:r>
              <a:rPr lang="en-US" altLang="zh-CN" dirty="0" err="1"/>
              <a:t>Jprofiler</a:t>
            </a:r>
            <a:r>
              <a:rPr lang="zh-CN" altLang="en-US" dirty="0"/>
              <a:t>插件设置</a:t>
            </a:r>
            <a:r>
              <a:rPr lang="en-US" altLang="zh-CN" dirty="0"/>
              <a:t>VM</a:t>
            </a:r>
            <a:r>
              <a:rPr lang="zh-CN" altLang="en-US" dirty="0"/>
              <a:t>参数。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</a:t>
            </a:r>
            <a:r>
              <a:rPr lang="en-US" altLang="zh-CN" dirty="0"/>
              <a:t>:</a:t>
            </a:r>
            <a:r>
              <a:rPr lang="zh-CN" altLang="en-US" dirty="0"/>
              <a:t>方便开发过程使用。</a:t>
            </a:r>
            <a:endParaRPr lang="en-US" altLang="zh-CN" dirty="0"/>
          </a:p>
          <a:p>
            <a:r>
              <a:rPr lang="zh-CN" altLang="en-US" dirty="0"/>
              <a:t>缺点：直接启动</a:t>
            </a:r>
            <a:r>
              <a:rPr lang="en-US" altLang="zh-CN" dirty="0" err="1"/>
              <a:t>mainClass</a:t>
            </a:r>
            <a:r>
              <a:rPr lang="zh-CN" altLang="en-US" dirty="0"/>
              <a:t>，版本中的脚本都用不上了。有的容器化框架不好启动。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39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EB138-C973-4A16-AD64-0C48D3BA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900" dirty="0">
                <a:solidFill>
                  <a:schemeClr val="tx1"/>
                </a:solidFill>
              </a:rPr>
              <a:t>Session</a:t>
            </a:r>
            <a:r>
              <a:rPr lang="en-US" altLang="zh-CN" dirty="0"/>
              <a:t> </a:t>
            </a:r>
            <a:r>
              <a:rPr lang="en-US" altLang="zh-CN" sz="4900" dirty="0">
                <a:solidFill>
                  <a:schemeClr val="tx1"/>
                </a:solidFill>
              </a:rPr>
              <a:t>Settings</a:t>
            </a:r>
            <a:endParaRPr lang="zh-CN" altLang="en-US" sz="49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FF77A3-532D-4811-B8A0-D2C99CCEB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5018" y="996937"/>
            <a:ext cx="6904355" cy="5648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93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8CB3B-AD1F-4C68-8D51-A9271B5D6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B99EE-7A36-49A0-9033-1F95ED1F5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优化运行速度</a:t>
            </a:r>
          </a:p>
        </p:txBody>
      </p:sp>
    </p:spTree>
    <p:extLst>
      <p:ext uri="{BB962C8B-B14F-4D97-AF65-F5344CB8AC3E}">
        <p14:creationId xmlns:p14="http://schemas.microsoft.com/office/powerpoint/2010/main" val="302434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9D396-93B9-413B-8B52-5F226F1C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Telemetries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4A6A58-EA70-4969-9A14-195CEE4485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52" y="1522274"/>
            <a:ext cx="8525548" cy="47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A94A8C-E3B0-4001-80AD-AF3CB6C51F3C}"/>
              </a:ext>
            </a:extLst>
          </p:cNvPr>
          <p:cNvSpPr txBox="1"/>
          <p:nvPr/>
        </p:nvSpPr>
        <p:spPr>
          <a:xfrm>
            <a:off x="838200" y="1815099"/>
            <a:ext cx="2925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主要是比较容易获取的、比较重要的数据，比如内存是否波动剧烈、</a:t>
            </a:r>
            <a:r>
              <a:rPr lang="en-US" altLang="zh-CN" dirty="0"/>
              <a:t>GC</a:t>
            </a:r>
            <a:r>
              <a:rPr lang="zh-CN" altLang="en-US" dirty="0"/>
              <a:t>是否频繁、线程是否阻塞。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Custom Telemetries</a:t>
            </a:r>
            <a:r>
              <a:rPr lang="zh-CN" altLang="en-US" dirty="0"/>
              <a:t>，可以根据需要创建图表，直观分析。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每一个数据的获取，都会对</a:t>
            </a:r>
            <a:r>
              <a:rPr lang="en-US" altLang="zh-CN" dirty="0"/>
              <a:t>JVM</a:t>
            </a:r>
            <a:r>
              <a:rPr lang="zh-CN" altLang="en-US" dirty="0"/>
              <a:t>带来性能消耗，谨慎使用。</a:t>
            </a:r>
          </a:p>
        </p:txBody>
      </p:sp>
    </p:spTree>
    <p:extLst>
      <p:ext uri="{BB962C8B-B14F-4D97-AF65-F5344CB8AC3E}">
        <p14:creationId xmlns:p14="http://schemas.microsoft.com/office/powerpoint/2010/main" val="29205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A773-F7F2-4C1B-BCA1-34B4062E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Profiling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F0B50-76B5-4C2D-9C2F-295ECDA01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对调用堆栈中的每个函数，测量它的执行时间。</a:t>
            </a:r>
            <a:endParaRPr lang="en-US" altLang="zh-CN" dirty="0"/>
          </a:p>
          <a:p>
            <a:r>
              <a:rPr lang="zh-CN" altLang="en-US" dirty="0"/>
              <a:t>消耗资源较多，需要手动开启测量。开启后，会降低性能。</a:t>
            </a:r>
            <a:endParaRPr lang="en-US" altLang="zh-CN" dirty="0"/>
          </a:p>
          <a:p>
            <a:r>
              <a:rPr lang="zh-CN" altLang="en-US" dirty="0"/>
              <a:t>测量方式：</a:t>
            </a:r>
            <a:endParaRPr lang="en-US" altLang="zh-CN" dirty="0"/>
          </a:p>
          <a:p>
            <a:pPr lvl="1"/>
            <a:r>
              <a:rPr lang="en-US" altLang="zh-CN" dirty="0"/>
              <a:t>Sampling</a:t>
            </a:r>
          </a:p>
          <a:p>
            <a:pPr lvl="1"/>
            <a:r>
              <a:rPr lang="en-US" altLang="zh-CN" dirty="0"/>
              <a:t>Instrumentation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9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67D06-BDAD-4A29-BE59-3A8D43E3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</a:t>
            </a:r>
            <a:r>
              <a:rPr lang="zh-CN" altLang="en-US" dirty="0"/>
              <a:t>或</a:t>
            </a:r>
            <a:r>
              <a:rPr lang="en-US" altLang="zh-CN" dirty="0"/>
              <a:t>Instrumentation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9728AC6-178B-448A-8C76-16C55716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934369"/>
            <a:ext cx="5524500" cy="2305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32F6DC-BEAC-43D5-83D2-D2E225B50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5" y="1791494"/>
            <a:ext cx="4352925" cy="2590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4EF875-CE30-4BF2-92CA-A40D8D66C0C8}"/>
              </a:ext>
            </a:extLst>
          </p:cNvPr>
          <p:cNvSpPr txBox="1"/>
          <p:nvPr/>
        </p:nvSpPr>
        <p:spPr>
          <a:xfrm>
            <a:off x="838200" y="4382294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Sampling:</a:t>
            </a:r>
          </a:p>
          <a:p>
            <a:r>
              <a:rPr lang="zh-CN" altLang="en-US" dirty="0"/>
              <a:t>优点</a:t>
            </a:r>
            <a:r>
              <a:rPr lang="en-US" altLang="zh-CN" dirty="0"/>
              <a:t>:</a:t>
            </a:r>
            <a:r>
              <a:rPr lang="zh-CN" altLang="en-US" dirty="0"/>
              <a:t>性能消耗较低，不需要修改字节码。</a:t>
            </a:r>
            <a:endParaRPr lang="en-US" altLang="zh-CN" dirty="0"/>
          </a:p>
          <a:p>
            <a:r>
              <a:rPr lang="zh-CN" altLang="en-US" dirty="0"/>
              <a:t>缺点：抽样间隔可能会大于很多函数执行的时间，性能分析数据不准确。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EA7804-16DA-475A-ABAF-E8AEBA85591C}"/>
              </a:ext>
            </a:extLst>
          </p:cNvPr>
          <p:cNvSpPr txBox="1"/>
          <p:nvPr/>
        </p:nvSpPr>
        <p:spPr>
          <a:xfrm>
            <a:off x="7000875" y="4382294"/>
            <a:ext cx="4111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Instrumentation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优点：对函数执行时间的测量结果，是比较准确的。</a:t>
            </a:r>
            <a:endParaRPr lang="en-US" altLang="zh-CN" dirty="0"/>
          </a:p>
          <a:p>
            <a:r>
              <a:rPr lang="zh-CN" altLang="en-US" dirty="0"/>
              <a:t>缺点：影响性能，特别是当执行时间短的函数比较多，比如内联函数。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44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EAF94-9F25-4957-AFA5-9EBE60E2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77B83-13A9-4824-99F5-F7A09CC3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Jdk</a:t>
            </a:r>
            <a:r>
              <a:rPr lang="zh-CN" altLang="en-US" dirty="0"/>
              <a:t>性能调优基础知识</a:t>
            </a:r>
            <a:endParaRPr lang="en-US" altLang="zh-CN" dirty="0"/>
          </a:p>
          <a:p>
            <a:r>
              <a:rPr lang="en-US" altLang="zh-CN" dirty="0" err="1"/>
              <a:t>Jprofiler</a:t>
            </a:r>
            <a:r>
              <a:rPr lang="zh-CN" altLang="en-US" dirty="0"/>
              <a:t>框架介绍与安装</a:t>
            </a:r>
            <a:endParaRPr lang="en-US" altLang="zh-CN" dirty="0"/>
          </a:p>
          <a:p>
            <a:r>
              <a:rPr lang="zh-CN" altLang="en-US" dirty="0"/>
              <a:t>分析内存</a:t>
            </a:r>
            <a:endParaRPr lang="en-US" altLang="zh-CN" dirty="0"/>
          </a:p>
          <a:p>
            <a:r>
              <a:rPr lang="zh-CN" altLang="en-US" dirty="0"/>
              <a:t>分析</a:t>
            </a:r>
            <a:r>
              <a:rPr lang="en-US" altLang="zh-CN" dirty="0"/>
              <a:t>CPU</a:t>
            </a:r>
          </a:p>
          <a:p>
            <a:r>
              <a:rPr lang="zh-CN" altLang="en-US" dirty="0"/>
              <a:t>分析线程</a:t>
            </a:r>
            <a:endParaRPr lang="en-US" altLang="zh-CN" dirty="0"/>
          </a:p>
          <a:p>
            <a:r>
              <a:rPr lang="en-US" altLang="zh-CN" dirty="0"/>
              <a:t>JDBC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1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9437">
        <p:random/>
      </p:transition>
    </mc:Choice>
    <mc:Fallback xmlns="">
      <p:transition spd="slow" advClick="0" advTm="39437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CE08B-E267-4C06-B553-136D878C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tree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5A932D-4FB8-4D3E-A433-184E473C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根据调用栈和函数执行时间，聚合成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每个节点上，展示该节点上函数的耗时和占用比例，可配置。</a:t>
            </a:r>
            <a:endParaRPr lang="en-US" altLang="zh-CN" dirty="0"/>
          </a:p>
          <a:p>
            <a:r>
              <a:rPr lang="en-US" altLang="zh-CN" dirty="0"/>
              <a:t>Total time</a:t>
            </a:r>
            <a:r>
              <a:rPr lang="zh-CN" altLang="en-US" dirty="0"/>
              <a:t>和</a:t>
            </a:r>
            <a:r>
              <a:rPr lang="en-US" altLang="zh-CN" dirty="0"/>
              <a:t>self time</a:t>
            </a:r>
            <a:r>
              <a:rPr lang="zh-CN" altLang="en-US" dirty="0"/>
              <a:t>，后面详细介绍。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B</a:t>
            </a:r>
            <a:r>
              <a:rPr lang="zh-CN" altLang="en-US" dirty="0"/>
              <a:t>节点为例，</a:t>
            </a:r>
            <a:r>
              <a:rPr lang="en-US" altLang="zh-CN" dirty="0"/>
              <a:t>total time </a:t>
            </a:r>
            <a:r>
              <a:rPr lang="zh-CN" altLang="en-US" dirty="0"/>
              <a:t>为</a:t>
            </a:r>
            <a:r>
              <a:rPr lang="en-US" altLang="zh-CN" dirty="0"/>
              <a:t>6ms</a:t>
            </a:r>
            <a:r>
              <a:rPr lang="zh-CN" altLang="en-US" dirty="0"/>
              <a:t>，</a:t>
            </a:r>
            <a:r>
              <a:rPr lang="en-US" altLang="zh-CN" dirty="0"/>
              <a:t>self time</a:t>
            </a:r>
            <a:r>
              <a:rPr lang="zh-CN" altLang="en-US" dirty="0"/>
              <a:t>为</a:t>
            </a:r>
            <a:r>
              <a:rPr lang="en-US" altLang="zh-CN" dirty="0"/>
              <a:t>2ms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26E91F-FE5A-40F2-8F73-4D7F14D87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564" y="3608939"/>
            <a:ext cx="55149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E3326-0BD9-497D-A60F-DC9C7DC9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tree</a:t>
            </a: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1A656DF-519B-493A-B8AB-AEE0B75D55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34369"/>
            <a:ext cx="74676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DF806-C341-43EA-BAE8-72FD32E6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tree filter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824B1-5147-4630-ACC0-AF0BF8B1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7" y="170635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用于过滤</a:t>
            </a:r>
            <a:r>
              <a:rPr lang="en-US" altLang="zh-CN" dirty="0"/>
              <a:t>call tree</a:t>
            </a:r>
            <a:r>
              <a:rPr lang="zh-CN" altLang="en-US" dirty="0"/>
              <a:t>上显示的节点，便于</a:t>
            </a:r>
            <a:r>
              <a:rPr lang="en-US" altLang="zh-CN" dirty="0"/>
              <a:t>call tree</a:t>
            </a:r>
            <a:r>
              <a:rPr lang="zh-CN" altLang="en-US" dirty="0"/>
              <a:t>的简洁。</a:t>
            </a:r>
            <a:endParaRPr lang="en-US" altLang="zh-CN" dirty="0"/>
          </a:p>
          <a:p>
            <a:r>
              <a:rPr lang="zh-CN" altLang="en-US" dirty="0"/>
              <a:t>三种类型：</a:t>
            </a:r>
            <a:endParaRPr lang="en-US" altLang="zh-CN" dirty="0"/>
          </a:p>
          <a:p>
            <a:pPr lvl="1"/>
            <a:r>
              <a:rPr lang="en-US" altLang="zh-CN" dirty="0"/>
              <a:t>Profiled</a:t>
            </a:r>
            <a:r>
              <a:rPr lang="zh-CN" altLang="en-US" dirty="0"/>
              <a:t>，被测量。</a:t>
            </a:r>
            <a:endParaRPr lang="en-US" altLang="zh-CN" dirty="0"/>
          </a:p>
          <a:p>
            <a:pPr lvl="1"/>
            <a:r>
              <a:rPr lang="en-US" altLang="zh-CN" dirty="0"/>
              <a:t>Compact</a:t>
            </a:r>
            <a:r>
              <a:rPr lang="zh-CN" altLang="en-US" dirty="0"/>
              <a:t>，子函数不被测量。</a:t>
            </a:r>
            <a:endParaRPr lang="en-US" altLang="zh-CN" dirty="0"/>
          </a:p>
          <a:p>
            <a:pPr lvl="1"/>
            <a:r>
              <a:rPr lang="en-US" altLang="zh-CN" dirty="0"/>
              <a:t>Ignored</a:t>
            </a:r>
            <a:r>
              <a:rPr lang="zh-CN" altLang="en-US" dirty="0"/>
              <a:t>，所有都不被测量。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74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EA968-529B-4E50-885B-AD5E8675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tree filter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4C68E-3ACA-4F29-AD40-170CB53A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filter</a:t>
            </a:r>
            <a:r>
              <a:rPr lang="zh-CN" altLang="en-US" dirty="0"/>
              <a:t>设置了所有</a:t>
            </a:r>
            <a:r>
              <a:rPr lang="en-US" altLang="zh-CN" dirty="0"/>
              <a:t>class</a:t>
            </a:r>
            <a:r>
              <a:rPr lang="zh-CN" altLang="en-US" dirty="0"/>
              <a:t>或</a:t>
            </a:r>
            <a:r>
              <a:rPr lang="en-US" altLang="zh-CN" dirty="0"/>
              <a:t>package</a:t>
            </a:r>
            <a:r>
              <a:rPr lang="zh-CN" altLang="en-US" dirty="0"/>
              <a:t>的默认类型。</a:t>
            </a:r>
            <a:endParaRPr lang="en-US" altLang="zh-CN" dirty="0"/>
          </a:p>
          <a:p>
            <a:pPr lvl="1"/>
            <a:r>
              <a:rPr lang="zh-CN" altLang="en-US" dirty="0"/>
              <a:t>第一个</a:t>
            </a:r>
            <a:r>
              <a:rPr lang="en-US" altLang="zh-CN" dirty="0"/>
              <a:t>filter</a:t>
            </a:r>
            <a:r>
              <a:rPr lang="zh-CN" altLang="en-US" dirty="0"/>
              <a:t>是</a:t>
            </a:r>
            <a:r>
              <a:rPr lang="en-US" altLang="zh-CN" dirty="0"/>
              <a:t>profiled</a:t>
            </a:r>
            <a:r>
              <a:rPr lang="zh-CN" altLang="en-US" dirty="0"/>
              <a:t>，默认类型为</a:t>
            </a:r>
            <a:r>
              <a:rPr lang="en-US" altLang="zh-CN" dirty="0"/>
              <a:t>compact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第一个</a:t>
            </a:r>
            <a:r>
              <a:rPr lang="en-US" altLang="zh-CN" dirty="0"/>
              <a:t>filter</a:t>
            </a:r>
            <a:r>
              <a:rPr lang="zh-CN" altLang="en-US" dirty="0"/>
              <a:t>是</a:t>
            </a:r>
            <a:r>
              <a:rPr lang="en-US" altLang="zh-CN" dirty="0"/>
              <a:t>compact</a:t>
            </a:r>
            <a:r>
              <a:rPr lang="zh-CN" altLang="en-US" dirty="0"/>
              <a:t>，默认类型为</a:t>
            </a:r>
            <a:r>
              <a:rPr lang="en-US" altLang="zh-CN" dirty="0"/>
              <a:t>profiled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BFF7EE-E326-4B51-A7E2-69701194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309938"/>
            <a:ext cx="5353050" cy="2867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A09ABA-D950-4C15-B4AC-9C5204D52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3281363"/>
            <a:ext cx="51625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659EE-D386-422E-A7EB-E65F0DFE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tree filter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9BE17-E2CE-47AB-BFB5-0F3665FF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Session Settings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在启动</a:t>
            </a:r>
            <a:r>
              <a:rPr lang="en-US" altLang="zh-CN" dirty="0"/>
              <a:t>session</a:t>
            </a:r>
            <a:r>
              <a:rPr lang="zh-CN" altLang="en-US" dirty="0"/>
              <a:t>时设置</a:t>
            </a:r>
            <a:r>
              <a:rPr lang="en-US" altLang="zh-CN" dirty="0"/>
              <a:t>call tree filter</a:t>
            </a:r>
            <a:endParaRPr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AA34CA6-DB1E-443F-9348-F74C0970D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54" y="3149117"/>
            <a:ext cx="74866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CACAA8E-A391-4473-B622-927EFF26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570" y="3149117"/>
            <a:ext cx="5581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0A2FE-0A26-4C06-BEF4-29BE84AE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tree times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3AD2E-2237-47AE-8120-19A2E3DD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两种时间：</a:t>
            </a:r>
            <a:endParaRPr lang="en-US" altLang="zh-CN" dirty="0"/>
          </a:p>
          <a:p>
            <a:pPr lvl="1"/>
            <a:r>
              <a:rPr lang="en-US" altLang="zh-CN" dirty="0"/>
              <a:t>total time</a:t>
            </a:r>
          </a:p>
          <a:p>
            <a:pPr lvl="1"/>
            <a:r>
              <a:rPr lang="en-US" altLang="zh-CN" dirty="0"/>
              <a:t>Self time</a:t>
            </a:r>
          </a:p>
          <a:p>
            <a:r>
              <a:rPr lang="zh-CN" altLang="en-US" dirty="0"/>
              <a:t>几种情况：</a:t>
            </a:r>
            <a:endParaRPr lang="en-US" altLang="zh-CN" dirty="0"/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/>
              <a:t>正常情况下，所有函数都被测量，每个函数的</a:t>
            </a:r>
            <a:r>
              <a:rPr lang="en-US" altLang="zh-CN" dirty="0"/>
              <a:t>self time</a:t>
            </a:r>
            <a:r>
              <a:rPr lang="zh-CN" altLang="en-US" dirty="0"/>
              <a:t>是比较低的。</a:t>
            </a:r>
            <a:endParaRPr lang="en-US" altLang="zh-CN" dirty="0"/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Compact-filtered class</a:t>
            </a:r>
            <a:r>
              <a:rPr lang="zh-CN" altLang="en-US" dirty="0"/>
              <a:t>，</a:t>
            </a:r>
            <a:r>
              <a:rPr lang="en-US" altLang="zh-CN" dirty="0"/>
              <a:t>call tree</a:t>
            </a:r>
            <a:r>
              <a:rPr lang="zh-CN" altLang="en-US" dirty="0"/>
              <a:t>中的叶子节点，</a:t>
            </a:r>
            <a:r>
              <a:rPr lang="en-US" altLang="zh-CN" dirty="0"/>
              <a:t>total time = self time</a:t>
            </a:r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/>
              <a:t>如果</a:t>
            </a:r>
            <a:r>
              <a:rPr lang="en-US" altLang="zh-CN" dirty="0"/>
              <a:t>compact-filtered class</a:t>
            </a:r>
            <a:r>
              <a:rPr lang="zh-CN" altLang="en-US" dirty="0"/>
              <a:t>调用了一个</a:t>
            </a:r>
            <a:r>
              <a:rPr lang="en-US" altLang="zh-CN" dirty="0"/>
              <a:t>profiled class</a:t>
            </a:r>
            <a:r>
              <a:rPr lang="zh-CN" altLang="en-US" dirty="0"/>
              <a:t>，比如</a:t>
            </a:r>
            <a:r>
              <a:rPr lang="en-US" altLang="zh-CN" dirty="0"/>
              <a:t>call back</a:t>
            </a:r>
            <a:r>
              <a:rPr lang="zh-CN" altLang="en-US" dirty="0"/>
              <a:t>，那么这个</a:t>
            </a:r>
            <a:r>
              <a:rPr lang="en-US" altLang="zh-CN" dirty="0"/>
              <a:t>profiled class</a:t>
            </a:r>
            <a:r>
              <a:rPr lang="zh-CN" altLang="en-US" dirty="0"/>
              <a:t>的时间，会被加到这个</a:t>
            </a:r>
            <a:r>
              <a:rPr lang="en-US" altLang="zh-CN" dirty="0"/>
              <a:t>compact-filtered class</a:t>
            </a:r>
            <a:r>
              <a:rPr lang="zh-CN" altLang="en-US" dirty="0"/>
              <a:t>的</a:t>
            </a:r>
            <a:r>
              <a:rPr lang="en-US" altLang="zh-CN" dirty="0"/>
              <a:t>self time</a:t>
            </a:r>
            <a:r>
              <a:rPr lang="zh-CN" altLang="en-US" dirty="0"/>
              <a:t>上。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01B715-C723-4512-AFC7-2F1C179FA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104" y="1323975"/>
            <a:ext cx="55149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11F09-8F09-4887-95B0-CD374CC9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tree view Settings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A5DAEA-29FF-4FAD-8B3B-B2B69FAA40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493" y="1825625"/>
            <a:ext cx="30910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3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4373A-5608-46ED-AF5C-32446B85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Call tree</a:t>
            </a:r>
            <a:r>
              <a:rPr lang="zh-CN" altLang="en-US" dirty="0"/>
              <a:t>内容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59D34C-811E-4C9F-97CC-56CE7648B5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794"/>
            <a:ext cx="7467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3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8A4C0-43FF-4749-9C4D-37813587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Hotpots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F5D1F-8637-49F5-B6C9-7538B664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用于寻找性能瓶颈</a:t>
            </a:r>
            <a:endParaRPr lang="en-US" altLang="zh-CN" dirty="0"/>
          </a:p>
          <a:p>
            <a:r>
              <a:rPr lang="zh-CN" altLang="en-US" dirty="0"/>
              <a:t>树的结构：</a:t>
            </a:r>
            <a:endParaRPr lang="en-US" altLang="zh-CN" dirty="0"/>
          </a:p>
          <a:p>
            <a:pPr lvl="1"/>
            <a:r>
              <a:rPr lang="zh-CN" altLang="en-US" dirty="0"/>
              <a:t>树根是每个方法</a:t>
            </a:r>
            <a:endParaRPr lang="en-US" altLang="zh-CN" dirty="0"/>
          </a:p>
          <a:p>
            <a:pPr lvl="1"/>
            <a:r>
              <a:rPr lang="zh-CN" altLang="en-US" dirty="0"/>
              <a:t>树叶是调用栈的入口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3AF35A-FF60-485E-B3A8-4F8BF4BE8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02" y="1825625"/>
            <a:ext cx="65151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7F8F3-96B2-47C9-A74B-B89F6491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Hotpots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105754-F246-4688-97C4-56D45D8A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默认根据</a:t>
            </a:r>
            <a:r>
              <a:rPr lang="en-US" altLang="zh-CN" dirty="0"/>
              <a:t>self time</a:t>
            </a:r>
            <a:r>
              <a:rPr lang="zh-CN" altLang="en-US" dirty="0"/>
              <a:t>进行计算排序。</a:t>
            </a:r>
            <a:endParaRPr lang="en-US" altLang="zh-CN" dirty="0"/>
          </a:p>
          <a:p>
            <a:r>
              <a:rPr lang="zh-CN" altLang="en-US" dirty="0"/>
              <a:t>只列出有限的方法。</a:t>
            </a:r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view filter</a:t>
            </a:r>
            <a:r>
              <a:rPr lang="zh-CN" altLang="en-US" dirty="0"/>
              <a:t>进行过滤，只根据根节点过滤。</a:t>
            </a:r>
            <a:endParaRPr lang="en-US" altLang="zh-CN" dirty="0"/>
          </a:p>
          <a:p>
            <a:r>
              <a:rPr lang="zh-CN" altLang="en-US" dirty="0"/>
              <a:t>为了避免第三方库的影响，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call tree filter</a:t>
            </a:r>
            <a:r>
              <a:rPr lang="zh-CN" altLang="en-US" dirty="0"/>
              <a:t>中将第三方库设置为</a:t>
            </a:r>
            <a:r>
              <a:rPr lang="en-US" altLang="zh-CN" dirty="0"/>
              <a:t>compact</a:t>
            </a:r>
            <a:r>
              <a:rPr lang="zh-CN" altLang="en-US" dirty="0"/>
              <a:t>，将自己开发的类设置为</a:t>
            </a:r>
            <a:r>
              <a:rPr lang="en-US" altLang="zh-CN" dirty="0"/>
              <a:t>profiled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r>
              <a:rPr lang="en-US" altLang="zh-CN" dirty="0"/>
              <a:t>Add to calling profiled class</a:t>
            </a:r>
            <a:r>
              <a:rPr lang="zh-CN" altLang="en-US" dirty="0"/>
              <a:t>，</a:t>
            </a:r>
            <a:r>
              <a:rPr lang="en-US" altLang="zh-CN" dirty="0"/>
              <a:t>compact</a:t>
            </a:r>
            <a:r>
              <a:rPr lang="zh-CN" altLang="en-US" dirty="0"/>
              <a:t>的时间被加和到</a:t>
            </a:r>
            <a:r>
              <a:rPr lang="en-US" altLang="zh-CN" dirty="0"/>
              <a:t>profiled class</a:t>
            </a:r>
            <a:r>
              <a:rPr lang="zh-CN" altLang="en-US" dirty="0"/>
              <a:t>上。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406E2BC-9AF6-4C60-A212-7C51D591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070" y="4986338"/>
            <a:ext cx="7467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88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98CB2-0570-4F14-8879-DD539EBFB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Jdk</a:t>
            </a:r>
            <a:r>
              <a:rPr lang="zh-CN" altLang="en-US" dirty="0"/>
              <a:t>性能调优基础知识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E3037E-6DDA-49F6-9C79-1E62CB6FE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494">
        <p:random/>
      </p:transition>
    </mc:Choice>
    <mc:Fallback xmlns="">
      <p:transition spd="slow" advClick="0" advTm="1494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D1879-5984-4145-B2D3-DD398D90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graph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90634D1-2215-47A1-AB9D-7C2792BCC2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34369"/>
            <a:ext cx="74676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5B24E-E471-47D6-B830-54215342D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分析内存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154229B2-EB84-4883-A264-FCAFC7449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5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2DFAB-729A-4E49-BB8F-03530362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Live Memory and Heap walker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E4F71-2F1F-4249-BA9D-A99261F4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zh-CN" altLang="en-US" dirty="0"/>
              <a:t>动态与静态结合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BE1E2F7-513B-4FB3-9CE7-013D0840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1825624"/>
            <a:ext cx="74866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F798D-70F8-4A5B-BAC9-1BFD08CD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8F4C7-4D58-44B5-81C3-1CD14D91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所有对象的实例个数、占用内存大小。</a:t>
            </a:r>
            <a:endParaRPr lang="en-US" altLang="zh-CN" dirty="0"/>
          </a:p>
          <a:p>
            <a:r>
              <a:rPr lang="zh-CN" altLang="en-US" dirty="0"/>
              <a:t>内存越大，消耗越多，更新间隔越长。</a:t>
            </a:r>
            <a:endParaRPr lang="en-US" altLang="zh-CN" dirty="0"/>
          </a:p>
          <a:p>
            <a:r>
              <a:rPr lang="en-US" altLang="zh-CN" dirty="0"/>
              <a:t>Freeze tool </a:t>
            </a:r>
            <a:r>
              <a:rPr lang="zh-CN" altLang="en-US" dirty="0"/>
              <a:t>暂停更新数据。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F08904-6423-4E5A-B81E-431F7A4D5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584" y="2912411"/>
            <a:ext cx="5897216" cy="44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8DDA1-408F-488A-80DF-F9B915D1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 Objects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7BCEEA8-70A6-47CF-ACED-D92C890EC8A4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仅展示从开始</a:t>
            </a:r>
            <a:r>
              <a:rPr lang="en-US" altLang="zh-CN" dirty="0"/>
              <a:t>allocation recording</a:t>
            </a:r>
            <a:r>
              <a:rPr lang="zh-CN" altLang="en-US" dirty="0"/>
              <a:t>后的对象的数据。</a:t>
            </a:r>
            <a:endParaRPr lang="en-US" altLang="zh-CN" dirty="0"/>
          </a:p>
          <a:p>
            <a:r>
              <a:rPr lang="zh-CN" altLang="en-US" dirty="0"/>
              <a:t>停止</a:t>
            </a:r>
            <a:r>
              <a:rPr lang="en-US" altLang="zh-CN" dirty="0"/>
              <a:t>allocation recording</a:t>
            </a:r>
            <a:r>
              <a:rPr lang="zh-CN" altLang="en-US" dirty="0"/>
              <a:t>后，不会记录新创建的对象，但会记录</a:t>
            </a:r>
            <a:r>
              <a:rPr lang="en-US" altLang="zh-CN" dirty="0"/>
              <a:t>GC</a:t>
            </a:r>
            <a:r>
              <a:rPr lang="zh-CN" altLang="en-US" dirty="0"/>
              <a:t>。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在下一次</a:t>
            </a:r>
            <a:r>
              <a:rPr lang="en-US" altLang="zh-CN" dirty="0">
                <a:sym typeface="Wingdings" panose="05000000000000000000" pitchFamily="2" charset="2"/>
              </a:rPr>
              <a:t>GC</a:t>
            </a:r>
            <a:r>
              <a:rPr lang="zh-CN" altLang="en-US" dirty="0">
                <a:sym typeface="Wingdings" panose="05000000000000000000" pitchFamily="2" charset="2"/>
              </a:rPr>
              <a:t>后，可以看到哪些数据没有被回收。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内存泄漏：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GC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Mark Current </a:t>
            </a:r>
            <a:r>
              <a:rPr lang="zh-CN" altLang="en-US" dirty="0">
                <a:sym typeface="Wingdings" panose="05000000000000000000" pitchFamily="2" charset="2"/>
              </a:rPr>
              <a:t>，当前数据作为绿色基准。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35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CA674-5371-4945-ADFF-48298E4A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 current as baseline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9DEA997-895E-4636-85E4-BC4BB95E68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330" y="3561659"/>
            <a:ext cx="57675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E6486F4-286A-4F2F-8113-83AAC139D8F9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Wingdings" panose="05000000000000000000" pitchFamily="2" charset="2"/>
              </a:rPr>
              <a:t>内存泄漏或分配很多临时内存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GC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Mark Current </a:t>
            </a:r>
            <a:r>
              <a:rPr lang="zh-CN" altLang="en-US" dirty="0">
                <a:sym typeface="Wingdings" panose="05000000000000000000" pitchFamily="2" charset="2"/>
              </a:rPr>
              <a:t>，当前数据作为绿色基准。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1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E30BC-861A-417B-8F3F-FEBDF5B1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Allocation call tree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E5333-E47A-476D-B76A-9AA423BD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列出调用栈上的创建对象时间的</a:t>
            </a:r>
            <a:r>
              <a:rPr lang="en-US" altLang="zh-CN" dirty="0"/>
              <a:t>call tree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Call tree filters</a:t>
            </a:r>
            <a:r>
              <a:rPr lang="zh-CN" altLang="en-US" dirty="0"/>
              <a:t>生效，</a:t>
            </a:r>
            <a:r>
              <a:rPr lang="en-US" altLang="zh-CN" dirty="0"/>
              <a:t>compact class</a:t>
            </a:r>
            <a:r>
              <a:rPr lang="zh-CN" altLang="en-US" dirty="0"/>
              <a:t>的时间包含它调用的所有创建对象的时间。</a:t>
            </a:r>
            <a:endParaRPr lang="en-US" altLang="zh-CN" dirty="0"/>
          </a:p>
          <a:p>
            <a:r>
              <a:rPr lang="en-US" altLang="zh-CN" dirty="0"/>
              <a:t>Sampling</a:t>
            </a:r>
            <a:r>
              <a:rPr lang="zh-CN" altLang="en-US" dirty="0"/>
              <a:t>比</a:t>
            </a:r>
            <a:r>
              <a:rPr lang="en-US" altLang="zh-CN" dirty="0"/>
              <a:t>Instrumentation</a:t>
            </a:r>
            <a:r>
              <a:rPr lang="zh-CN" altLang="en-US" dirty="0"/>
              <a:t>的精度低。如果是为了优化时间，建议选择</a:t>
            </a:r>
            <a:r>
              <a:rPr lang="en-US" altLang="zh-CN" dirty="0"/>
              <a:t>instrumentation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性能消耗高，不自动更新数据，也不展示所有数据。</a:t>
            </a:r>
            <a:endParaRPr lang="en-US" altLang="zh-CN" dirty="0"/>
          </a:p>
          <a:p>
            <a:r>
              <a:rPr lang="zh-CN" altLang="en-US" dirty="0"/>
              <a:t>可以在</a:t>
            </a:r>
            <a:r>
              <a:rPr lang="en-US" altLang="zh-CN" dirty="0"/>
              <a:t>Allocation Options</a:t>
            </a:r>
            <a:r>
              <a:rPr lang="zh-CN" altLang="en-US" dirty="0"/>
              <a:t>中设置。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174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DBCAE-54D3-49FF-85C7-EF85BEDB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Allocation call tree</a:t>
            </a:r>
            <a:endParaRPr lang="zh-CN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99FA1EB-42D2-4DAD-9A9A-31EFE8BC50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95" y="2186160"/>
            <a:ext cx="74676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4A64165-1C2D-4A08-94E8-46CB043155F3}"/>
              </a:ext>
            </a:extLst>
          </p:cNvPr>
          <p:cNvSpPr txBox="1"/>
          <p:nvPr/>
        </p:nvSpPr>
        <p:spPr>
          <a:xfrm>
            <a:off x="838200" y="2186160"/>
            <a:ext cx="3137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灰色的节点，表示桥接节点。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根节点的时间是自身时间和所有子节点的和。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点击右上角</a:t>
            </a:r>
            <a:r>
              <a:rPr lang="en-US" altLang="zh-CN" dirty="0"/>
              <a:t>change</a:t>
            </a:r>
            <a:r>
              <a:rPr lang="zh-CN" altLang="en-US" dirty="0"/>
              <a:t>进行配置，比如定期更新数据。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41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EC069-B768-4EBD-BB68-47A39C91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Allocation recording rate</a:t>
            </a:r>
            <a:r>
              <a:rPr lang="zh-CN" altLang="en-US" dirty="0"/>
              <a:t>（比例）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D7E4A-656A-496C-A02D-7B1E4454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默认只记录十分之一的内存分配，为了高效。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Change</a:t>
            </a:r>
            <a:r>
              <a:rPr lang="zh-CN" altLang="en-US" dirty="0"/>
              <a:t>处可以修改比例。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session</a:t>
            </a:r>
            <a:r>
              <a:rPr lang="zh-CN" altLang="en-US" dirty="0"/>
              <a:t>时，可以在</a:t>
            </a:r>
            <a:r>
              <a:rPr lang="en-US" altLang="zh-CN" dirty="0"/>
              <a:t>Advanced Settings-&gt;Memory profiling</a:t>
            </a:r>
            <a:r>
              <a:rPr lang="zh-CN" altLang="en-US" dirty="0"/>
              <a:t>中设置。</a:t>
            </a:r>
            <a:endParaRPr lang="en-US" altLang="zh-CN" dirty="0"/>
          </a:p>
          <a:p>
            <a:r>
              <a:rPr lang="zh-CN" altLang="en-US" dirty="0"/>
              <a:t>还会影响</a:t>
            </a:r>
            <a:r>
              <a:rPr lang="en-US" altLang="zh-CN" dirty="0"/>
              <a:t>Recorded objects</a:t>
            </a:r>
            <a:r>
              <a:rPr lang="zh-CN" altLang="en-US" dirty="0"/>
              <a:t>、</a:t>
            </a:r>
            <a:r>
              <a:rPr lang="en-US" altLang="zh-CN" dirty="0"/>
              <a:t>snapshots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67C1CA-5836-459B-8C4C-B2F2962C8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96" y="2724150"/>
            <a:ext cx="74676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9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1B79A-4EF4-457F-96C7-BC1704AC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Analyzing allocated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306F7-13B2-484F-9CD6-589AA31C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478" y="182562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recorded objects</a:t>
            </a:r>
            <a:r>
              <a:rPr lang="zh-CN" altLang="en-US" dirty="0"/>
              <a:t>页面，选择某个类或包，右键到</a:t>
            </a:r>
            <a:r>
              <a:rPr lang="en-US" altLang="zh-CN" dirty="0"/>
              <a:t>allocation tree</a:t>
            </a:r>
            <a:r>
              <a:rPr lang="zh-CN" altLang="en-US" dirty="0"/>
              <a:t>或</a:t>
            </a:r>
            <a:r>
              <a:rPr lang="en-US" altLang="zh-CN" dirty="0"/>
              <a:t>allocation hot spot</a:t>
            </a:r>
            <a:r>
              <a:rPr lang="zh-CN" altLang="en-US" dirty="0"/>
              <a:t>。 可以找到某个类对象很多的原因。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allocation tree</a:t>
            </a:r>
            <a:r>
              <a:rPr lang="zh-CN" altLang="en-US" dirty="0"/>
              <a:t>或</a:t>
            </a:r>
            <a:r>
              <a:rPr lang="en-US" altLang="zh-CN" dirty="0"/>
              <a:t>allocation hot spots</a:t>
            </a:r>
            <a:r>
              <a:rPr lang="zh-CN" altLang="en-US" dirty="0"/>
              <a:t>，选择右上角</a:t>
            </a:r>
            <a:r>
              <a:rPr lang="en-US" altLang="zh-CN" dirty="0"/>
              <a:t>show classes</a:t>
            </a:r>
            <a:r>
              <a:rPr lang="zh-CN" altLang="en-US" dirty="0"/>
              <a:t>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15C290-BC48-4049-B0F2-D920273C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57" y="3352799"/>
            <a:ext cx="74866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84157-F75B-4F5D-8E31-7362ADE9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CCEC0-4982-4F1E-8C60-D96A9E491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程序计数器，线程独立、私有。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虚拟机栈（</a:t>
            </a:r>
            <a:r>
              <a:rPr lang="en-US" altLang="zh-CN" dirty="0"/>
              <a:t>Stack</a:t>
            </a:r>
            <a:r>
              <a:rPr lang="zh-CN" altLang="en-US" dirty="0"/>
              <a:t>），存放局部变量、操作数、动态连接、方法出口等。栈深：</a:t>
            </a:r>
            <a:r>
              <a:rPr lang="en-US" altLang="zh-CN" dirty="0" err="1"/>
              <a:t>StackOverflowError</a:t>
            </a:r>
            <a:r>
              <a:rPr lang="zh-CN" altLang="en-US" dirty="0"/>
              <a:t>；内存不足：</a:t>
            </a:r>
            <a:r>
              <a:rPr lang="en-US" altLang="zh-CN" dirty="0" err="1"/>
              <a:t>OutOfMemoryError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本地方法栈，服务虚拟机使用的</a:t>
            </a:r>
            <a:r>
              <a:rPr lang="en-US" altLang="zh-CN" dirty="0"/>
              <a:t>Native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堆</a:t>
            </a:r>
            <a:r>
              <a:rPr lang="en-US" altLang="zh-CN" dirty="0"/>
              <a:t>(Heap)</a:t>
            </a:r>
            <a:r>
              <a:rPr lang="zh-CN" altLang="en-US" dirty="0"/>
              <a:t>，所有线程共享，存放对象实例、数组等，垃圾回收的主要区域，粗略分为新生代和老生代，细分为</a:t>
            </a:r>
            <a:r>
              <a:rPr lang="en-US" altLang="zh-CN" dirty="0"/>
              <a:t>Eden</a:t>
            </a:r>
            <a:r>
              <a:rPr lang="zh-CN" altLang="en-US" dirty="0"/>
              <a:t>、</a:t>
            </a:r>
            <a:r>
              <a:rPr lang="en-US" altLang="zh-CN" dirty="0"/>
              <a:t>From Survivor</a:t>
            </a:r>
            <a:r>
              <a:rPr lang="zh-CN" altLang="en-US" dirty="0"/>
              <a:t>、</a:t>
            </a:r>
            <a:r>
              <a:rPr lang="en-US" altLang="zh-CN" dirty="0"/>
              <a:t>To Survivor</a:t>
            </a:r>
            <a:r>
              <a:rPr lang="zh-CN" altLang="en-US" dirty="0"/>
              <a:t>等。相关启动参数：</a:t>
            </a:r>
            <a:r>
              <a:rPr lang="en-US" altLang="zh-CN" dirty="0"/>
              <a:t>-</a:t>
            </a:r>
            <a:r>
              <a:rPr lang="en-US" altLang="zh-CN" dirty="0" err="1"/>
              <a:t>Xmx</a:t>
            </a:r>
            <a:r>
              <a:rPr lang="zh-CN" altLang="en-US" dirty="0"/>
              <a:t>和</a:t>
            </a:r>
            <a:r>
              <a:rPr lang="en-US" altLang="zh-CN" dirty="0"/>
              <a:t>-</a:t>
            </a:r>
            <a:r>
              <a:rPr lang="en-US" altLang="zh-CN" dirty="0" err="1"/>
              <a:t>Xms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方法区，线程共享，存放类信息、常量、静态变量、即时编译代码等。</a:t>
            </a:r>
            <a:endParaRPr lang="en-US" altLang="zh-CN" dirty="0"/>
          </a:p>
          <a:p>
            <a:r>
              <a:rPr lang="zh-CN" altLang="en-US" dirty="0"/>
              <a:t>运行时常量池，编译期生成的各种字面量和符号引用。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38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22672">
        <p:random/>
      </p:transition>
    </mc:Choice>
    <mc:Fallback xmlns="">
      <p:transition spd="slow" advClick="0" advTm="122672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23CB1-CD65-4F7F-80EE-2DF2E1EE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 walker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FCFD1-AF5F-4A91-8756-EFFC24FB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642"/>
            <a:ext cx="10515600" cy="4351338"/>
          </a:xfrm>
        </p:spPr>
        <p:txBody>
          <a:bodyPr/>
          <a:lstStyle/>
          <a:p>
            <a:r>
              <a:rPr lang="zh-CN" altLang="en-US" dirty="0"/>
              <a:t>能够使用引用，找到跟精确的对象大小。</a:t>
            </a:r>
            <a:endParaRPr lang="en-US" altLang="zh-CN" dirty="0"/>
          </a:p>
          <a:p>
            <a:r>
              <a:rPr lang="zh-CN" altLang="en-US" dirty="0"/>
              <a:t>两个来源：</a:t>
            </a:r>
            <a:endParaRPr lang="en-US" altLang="zh-CN" dirty="0"/>
          </a:p>
          <a:p>
            <a:pPr lvl="1"/>
            <a:r>
              <a:rPr lang="en-US" altLang="zh-CN" dirty="0" err="1"/>
              <a:t>Jprofiler</a:t>
            </a:r>
            <a:r>
              <a:rPr lang="en-US" altLang="zh-CN" dirty="0"/>
              <a:t> heap snapshots</a:t>
            </a:r>
            <a:r>
              <a:rPr lang="zh-CN" altLang="en-US" dirty="0"/>
              <a:t>，</a:t>
            </a:r>
            <a:r>
              <a:rPr lang="en-US" altLang="zh-CN" dirty="0" err="1"/>
              <a:t>jprofiler</a:t>
            </a:r>
            <a:r>
              <a:rPr lang="zh-CN" altLang="en-US" dirty="0"/>
              <a:t>自己收集创建。</a:t>
            </a:r>
            <a:endParaRPr lang="en-US" altLang="zh-CN" dirty="0"/>
          </a:p>
          <a:p>
            <a:pPr lvl="1"/>
            <a:r>
              <a:rPr lang="en-US" altLang="zh-CN" dirty="0"/>
              <a:t>HPROF/PHD heap</a:t>
            </a:r>
            <a:r>
              <a:rPr lang="zh-CN" altLang="en-US" dirty="0"/>
              <a:t> </a:t>
            </a:r>
            <a:r>
              <a:rPr lang="en-US" altLang="zh-CN" dirty="0"/>
              <a:t>snapshots</a:t>
            </a:r>
            <a:r>
              <a:rPr lang="zh-CN" altLang="en-US" dirty="0"/>
              <a:t>，</a:t>
            </a:r>
            <a:r>
              <a:rPr lang="en-US" altLang="zh-CN" dirty="0"/>
              <a:t>JVM</a:t>
            </a:r>
            <a:r>
              <a:rPr lang="zh-CN" altLang="en-US" dirty="0"/>
              <a:t>收集创建。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60035E-1F21-4F6E-B460-DCA35FA24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174" y="1406525"/>
            <a:ext cx="74676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2DA5A-9264-43EB-AAC4-4354EA5B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57A3D-2029-4282-B536-66859052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类似于</a:t>
            </a:r>
            <a:r>
              <a:rPr lang="en-US" altLang="zh-CN" dirty="0"/>
              <a:t>Allocation objects .</a:t>
            </a:r>
          </a:p>
          <a:p>
            <a:r>
              <a:rPr lang="en-US" altLang="zh-CN" dirty="0" err="1"/>
              <a:t>Calcuate</a:t>
            </a:r>
            <a:r>
              <a:rPr lang="en-US" altLang="zh-CN" dirty="0"/>
              <a:t> estimated retained size</a:t>
            </a:r>
            <a:r>
              <a:rPr lang="zh-CN" altLang="en-US" dirty="0"/>
              <a:t>，计算某个对象的所有内存，包括引用的内存。</a:t>
            </a:r>
            <a:endParaRPr lang="en-US" altLang="zh-CN" dirty="0"/>
          </a:p>
          <a:p>
            <a:r>
              <a:rPr lang="zh-CN" altLang="en-US" dirty="0"/>
              <a:t>可以选择某个感兴趣的</a:t>
            </a:r>
            <a:r>
              <a:rPr lang="en-US" altLang="zh-CN" dirty="0"/>
              <a:t>class</a:t>
            </a:r>
            <a:r>
              <a:rPr lang="zh-CN" altLang="en-US" dirty="0"/>
              <a:t>，比如双击，右键。</a:t>
            </a:r>
            <a:endParaRPr lang="en-US" altLang="zh-CN" dirty="0"/>
          </a:p>
          <a:p>
            <a:r>
              <a:rPr lang="zh-CN" altLang="en-US" dirty="0"/>
              <a:t>可以根据</a:t>
            </a:r>
            <a:r>
              <a:rPr lang="en-US" altLang="zh-CN" dirty="0"/>
              <a:t>class loader</a:t>
            </a:r>
            <a:r>
              <a:rPr lang="zh-CN" altLang="en-US" dirty="0"/>
              <a:t>进行分组，比如</a:t>
            </a:r>
            <a:r>
              <a:rPr lang="en-US" altLang="zh-CN" dirty="0"/>
              <a:t>OSGI</a:t>
            </a:r>
            <a:r>
              <a:rPr lang="zh-CN" altLang="en-US" dirty="0"/>
              <a:t>。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58DC630-3378-4FDA-8C8D-660E60CF9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153" y="4219783"/>
            <a:ext cx="75533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6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72B2B-59BD-4AB5-B128-B1F1FC88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选择子集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60084-8AE0-4373-A46D-71FF3AA3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选择一或多行数据，双击，或右键</a:t>
            </a:r>
            <a:r>
              <a:rPr lang="en-US" altLang="zh-CN" dirty="0"/>
              <a:t>use selected objects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从一个界面，进入到子集的另一个界面。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F0A47-3C91-42A4-AAD6-3CD62B75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677" y="2864540"/>
            <a:ext cx="4781550" cy="375285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5043799-11A0-48AF-B521-110942098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962025"/>
            <a:ext cx="75533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27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6BB33-A8C8-4C0F-B07E-1E76A34E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Allocation recording views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5F569-B33C-4140-8F93-5D7B2173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应用场景：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Recorded Objects</a:t>
            </a:r>
            <a:r>
              <a:rPr lang="zh-CN" altLang="en-US" dirty="0"/>
              <a:t>中，使用</a:t>
            </a:r>
            <a:r>
              <a:rPr lang="en-US" altLang="zh-CN" dirty="0"/>
              <a:t>Mark Current</a:t>
            </a:r>
            <a:r>
              <a:rPr lang="zh-CN" altLang="en-US" dirty="0"/>
              <a:t>发现有些内存增加了，可能会产生内存泄漏。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右键进入</a:t>
            </a:r>
            <a:r>
              <a:rPr lang="en-US" altLang="zh-CN" dirty="0"/>
              <a:t>heap walker</a:t>
            </a:r>
            <a:r>
              <a:rPr lang="zh-CN" altLang="en-US" dirty="0"/>
              <a:t>，可以在</a:t>
            </a:r>
            <a:r>
              <a:rPr lang="en-US" altLang="zh-CN" dirty="0"/>
              <a:t>Allocation recording</a:t>
            </a:r>
            <a:r>
              <a:rPr lang="zh-CN" altLang="en-US" dirty="0"/>
              <a:t>中找到哪里产生了这些对象。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70AE65-A4CE-456F-84CC-EAFD7A79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51" y="3429000"/>
            <a:ext cx="75533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2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88D12-4718-450C-9656-08EC7896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E4E7A-113C-43C3-B726-A845D2119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记录了每个对象被创建的时间，以时间轴的方式展示。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4014202-6014-4022-83EC-01CF1D018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99" y="2998718"/>
            <a:ext cx="75533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2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D4FF1-8AA9-45E9-8545-5F47E0CF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Biggest objects 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371F0-C5DC-408A-9F99-0322EB84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retained size :</a:t>
            </a:r>
            <a:r>
              <a:rPr lang="en-US" altLang="zh-CN" dirty="0"/>
              <a:t>memory that would be</a:t>
            </a:r>
            <a:r>
              <a:rPr lang="zh-CN" altLang="en-US" dirty="0"/>
              <a:t> </a:t>
            </a:r>
            <a:r>
              <a:rPr lang="en-US" altLang="zh-CN" dirty="0"/>
              <a:t>freed if they were removed from the heap. </a:t>
            </a:r>
            <a:r>
              <a:rPr lang="zh-CN" altLang="en-US" dirty="0"/>
              <a:t>比如</a:t>
            </a:r>
            <a:r>
              <a:rPr lang="en-US" altLang="zh-CN" dirty="0"/>
              <a:t>A+B,C,E.</a:t>
            </a:r>
          </a:p>
          <a:p>
            <a:r>
              <a:rPr lang="en-US" altLang="zh-CN" dirty="0"/>
              <a:t>the </a:t>
            </a:r>
            <a:r>
              <a:rPr lang="en-US" altLang="zh-CN" b="1" dirty="0"/>
              <a:t>deep size</a:t>
            </a:r>
            <a:r>
              <a:rPr lang="en-US" altLang="zh-CN" dirty="0"/>
              <a:t> is the total size of all objects that are reachable through strong references.</a:t>
            </a:r>
            <a:r>
              <a:rPr lang="zh-CN" altLang="en-US" dirty="0"/>
              <a:t>比如</a:t>
            </a:r>
            <a:r>
              <a:rPr lang="en-US" altLang="zh-CN" dirty="0"/>
              <a:t>A+B</a:t>
            </a:r>
            <a:r>
              <a:rPr lang="zh-CN" altLang="en-US" dirty="0"/>
              <a:t>，</a:t>
            </a:r>
            <a:r>
              <a:rPr lang="en-US" altLang="zh-CN" dirty="0"/>
              <a:t>C+D</a:t>
            </a:r>
            <a:r>
              <a:rPr lang="zh-CN" altLang="en-US" dirty="0"/>
              <a:t>，</a:t>
            </a:r>
            <a:r>
              <a:rPr lang="en-US" altLang="zh-CN" dirty="0"/>
              <a:t>E+D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BA0BD7E-E46C-44C4-AE32-53F9D737BD0A}"/>
              </a:ext>
            </a:extLst>
          </p:cNvPr>
          <p:cNvSpPr/>
          <p:nvPr/>
        </p:nvSpPr>
        <p:spPr>
          <a:xfrm>
            <a:off x="2623930" y="3869635"/>
            <a:ext cx="755374" cy="75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7C8310A-E654-4113-88FF-8D934CB3D4AF}"/>
              </a:ext>
            </a:extLst>
          </p:cNvPr>
          <p:cNvSpPr/>
          <p:nvPr/>
        </p:nvSpPr>
        <p:spPr>
          <a:xfrm>
            <a:off x="2623930" y="5230398"/>
            <a:ext cx="755374" cy="75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E227595-6048-43CB-A9F5-C10C9BCD383B}"/>
              </a:ext>
            </a:extLst>
          </p:cNvPr>
          <p:cNvCxnSpPr>
            <a:stCxn id="4" idx="4"/>
          </p:cNvCxnSpPr>
          <p:nvPr/>
        </p:nvCxnSpPr>
        <p:spPr>
          <a:xfrm>
            <a:off x="3001617" y="4625009"/>
            <a:ext cx="0" cy="60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1763F36D-B9A0-4270-9B1C-9B411EE74679}"/>
              </a:ext>
            </a:extLst>
          </p:cNvPr>
          <p:cNvSpPr/>
          <p:nvPr/>
        </p:nvSpPr>
        <p:spPr>
          <a:xfrm>
            <a:off x="4462668" y="3869635"/>
            <a:ext cx="755374" cy="75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9E89C96-FDF3-4AB2-9730-7772F411048F}"/>
              </a:ext>
            </a:extLst>
          </p:cNvPr>
          <p:cNvSpPr/>
          <p:nvPr/>
        </p:nvSpPr>
        <p:spPr>
          <a:xfrm>
            <a:off x="4462668" y="5230398"/>
            <a:ext cx="755374" cy="75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F19509-BD9F-4362-AE9F-0D399C2879CF}"/>
              </a:ext>
            </a:extLst>
          </p:cNvPr>
          <p:cNvCxnSpPr>
            <a:stCxn id="9" idx="4"/>
          </p:cNvCxnSpPr>
          <p:nvPr/>
        </p:nvCxnSpPr>
        <p:spPr>
          <a:xfrm>
            <a:off x="4840355" y="4625009"/>
            <a:ext cx="0" cy="60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137412F-24B2-4107-BCFC-0B8E85EF4855}"/>
              </a:ext>
            </a:extLst>
          </p:cNvPr>
          <p:cNvSpPr/>
          <p:nvPr/>
        </p:nvSpPr>
        <p:spPr>
          <a:xfrm>
            <a:off x="5691809" y="3865424"/>
            <a:ext cx="755374" cy="75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CFABFAA-59C0-4198-93D4-A533A8EA60C1}"/>
              </a:ext>
            </a:extLst>
          </p:cNvPr>
          <p:cNvCxnSpPr>
            <a:endCxn id="10" idx="0"/>
          </p:cNvCxnSpPr>
          <p:nvPr/>
        </p:nvCxnSpPr>
        <p:spPr>
          <a:xfrm flipH="1">
            <a:off x="4840355" y="4625009"/>
            <a:ext cx="1255645" cy="60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BC00F-B651-4EAD-94EC-5928E8CF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Biggest objects view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31FF14-22C1-41ED-AB4E-A03D7364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17190" cy="4351338"/>
          </a:xfrm>
        </p:spPr>
        <p:txBody>
          <a:bodyPr/>
          <a:lstStyle/>
          <a:p>
            <a:r>
              <a:rPr lang="zh-CN" altLang="en-US" dirty="0"/>
              <a:t>树状展示数据。</a:t>
            </a:r>
            <a:endParaRPr lang="en-US" altLang="zh-CN" dirty="0"/>
          </a:p>
          <a:p>
            <a:r>
              <a:rPr lang="zh-CN" altLang="en-US" dirty="0"/>
              <a:t>比例小于</a:t>
            </a:r>
            <a:r>
              <a:rPr lang="en-US" altLang="zh-CN" dirty="0"/>
              <a:t>0.5%</a:t>
            </a:r>
            <a:r>
              <a:rPr lang="zh-CN" altLang="en-US" dirty="0"/>
              <a:t>的，不单独列出，加和列出。</a:t>
            </a:r>
            <a:endParaRPr lang="en-US" altLang="zh-CN" dirty="0"/>
          </a:p>
          <a:p>
            <a:r>
              <a:rPr lang="zh-CN" altLang="en-US" dirty="0"/>
              <a:t>左边可以根据</a:t>
            </a:r>
            <a:r>
              <a:rPr lang="en-US" altLang="zh-CN" dirty="0"/>
              <a:t>class loader </a:t>
            </a:r>
            <a:r>
              <a:rPr lang="zh-CN" altLang="en-US" dirty="0"/>
              <a:t>或</a:t>
            </a:r>
            <a:r>
              <a:rPr lang="en-US" altLang="zh-CN" dirty="0"/>
              <a:t>class</a:t>
            </a:r>
            <a:r>
              <a:rPr lang="zh-CN" altLang="en-US" dirty="0"/>
              <a:t>进行分组，找到具体创建对象的位置。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43A8A94-4E9F-4D70-95EF-936ED44F0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390" y="1253331"/>
            <a:ext cx="56637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27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54F3A-0321-4B6E-8495-EE0096CC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5248A41-BD1C-4E5A-B0BF-9149BB3DF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必须进行了至少一次选择子集。</a:t>
            </a:r>
            <a:endParaRPr lang="en-US" altLang="zh-CN" dirty="0"/>
          </a:p>
          <a:p>
            <a:r>
              <a:rPr lang="zh-CN" altLang="en-US" dirty="0"/>
              <a:t>任何一个</a:t>
            </a:r>
            <a:r>
              <a:rPr lang="en-US" altLang="zh-CN" dirty="0"/>
              <a:t>reference</a:t>
            </a:r>
            <a:r>
              <a:rPr lang="zh-CN" altLang="en-US" dirty="0"/>
              <a:t>类型都可以作为新的子集。</a:t>
            </a:r>
            <a:endParaRPr lang="en-US" altLang="zh-CN" dirty="0"/>
          </a:p>
          <a:p>
            <a:r>
              <a:rPr lang="zh-CN" altLang="en-US" dirty="0"/>
              <a:t>默认不显示</a:t>
            </a:r>
            <a:r>
              <a:rPr lang="en-US" altLang="zh-CN" dirty="0"/>
              <a:t>null</a:t>
            </a:r>
            <a:r>
              <a:rPr lang="zh-CN" altLang="en-US" dirty="0"/>
              <a:t>，</a:t>
            </a:r>
            <a:r>
              <a:rPr lang="en-US" altLang="zh-CN" dirty="0"/>
              <a:t>heap walking view settings</a:t>
            </a:r>
            <a:r>
              <a:rPr lang="zh-CN" altLang="en-US" dirty="0"/>
              <a:t>里可修改。</a:t>
            </a:r>
            <a:endParaRPr lang="en-US" altLang="zh-CN" dirty="0"/>
          </a:p>
          <a:p>
            <a:r>
              <a:rPr lang="en-US" altLang="zh-CN" dirty="0"/>
              <a:t>Outgoing references</a:t>
            </a:r>
            <a:r>
              <a:rPr lang="zh-CN" altLang="en-US" dirty="0"/>
              <a:t>显示自己引用的，</a:t>
            </a:r>
            <a:r>
              <a:rPr lang="en-US" altLang="zh-CN" dirty="0"/>
              <a:t>incoming references</a:t>
            </a:r>
            <a:r>
              <a:rPr lang="zh-CN" altLang="en-US" dirty="0"/>
              <a:t>显示自己被哪些引用。</a:t>
            </a:r>
            <a:r>
              <a:rPr lang="en-US" altLang="zh-CN" dirty="0"/>
              <a:t>-&gt;</a:t>
            </a:r>
            <a:r>
              <a:rPr lang="zh-CN" altLang="en-US" dirty="0"/>
              <a:t>解决内存泄漏。</a:t>
            </a:r>
            <a:endParaRPr lang="en-US" altLang="zh-CN" dirty="0"/>
          </a:p>
          <a:p>
            <a:r>
              <a:rPr lang="en-US" altLang="zh-CN" dirty="0"/>
              <a:t>Selected </a:t>
            </a:r>
            <a:r>
              <a:rPr lang="en-US" altLang="zh-CN" dirty="0" err="1"/>
              <a:t>java.lang.Class</a:t>
            </a:r>
            <a:r>
              <a:rPr lang="en-US" altLang="zh-CN" dirty="0"/>
              <a:t> objects</a:t>
            </a:r>
            <a:r>
              <a:rPr lang="zh-CN" altLang="en-US" dirty="0"/>
              <a:t>：选择这个类的所有对象作为子集。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B9784D0-C282-4A59-93EB-64B4B9C4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990" y="1690688"/>
            <a:ext cx="75533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6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D8143-0C81-465F-824D-75BAE363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Merged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60588-4C34-4FC0-B86A-D053D6A62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class</a:t>
            </a:r>
            <a:r>
              <a:rPr lang="zh-CN" altLang="en-US" dirty="0"/>
              <a:t>进行归类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1D921CD-FB3D-4364-A453-955BE42E5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DEF3E014-46F6-4F47-93B1-12448BF1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286" y="2368550"/>
            <a:ext cx="75533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6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9A431-9403-4B2D-9680-073695FD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Merged </a:t>
            </a:r>
            <a:r>
              <a:rPr lang="en-US" altLang="zh-CN" dirty="0" err="1"/>
              <a:t>dom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57AB5-DE41-403B-8AB2-5CD4AE1C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00861" cy="4351338"/>
          </a:xfrm>
        </p:spPr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GC root</a:t>
            </a:r>
            <a:r>
              <a:rPr lang="zh-CN" altLang="en-US" dirty="0"/>
              <a:t>，找到最上层的对象。解决内存泄漏问题。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9E96C01D-0606-4023-8A4B-63EB0E10E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69" y="2480021"/>
            <a:ext cx="75533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A87AC-030A-4869-8A8F-5BD427A6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自带命令行工具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081AD14-F1B9-4A20-83BD-966D007D9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38785"/>
              </p:ext>
            </p:extLst>
          </p:nvPr>
        </p:nvGraphicFramePr>
        <p:xfrm>
          <a:off x="251791" y="1690688"/>
          <a:ext cx="11635409" cy="4644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407">
                  <a:extLst>
                    <a:ext uri="{9D8B030D-6E8A-4147-A177-3AD203B41FA5}">
                      <a16:colId xmlns:a16="http://schemas.microsoft.com/office/drawing/2014/main" val="2550592849"/>
                    </a:ext>
                  </a:extLst>
                </a:gridCol>
                <a:gridCol w="4970893">
                  <a:extLst>
                    <a:ext uri="{9D8B030D-6E8A-4147-A177-3AD203B41FA5}">
                      <a16:colId xmlns:a16="http://schemas.microsoft.com/office/drawing/2014/main" val="1630120317"/>
                    </a:ext>
                  </a:extLst>
                </a:gridCol>
                <a:gridCol w="5495109">
                  <a:extLst>
                    <a:ext uri="{9D8B030D-6E8A-4147-A177-3AD203B41FA5}">
                      <a16:colId xmlns:a16="http://schemas.microsoft.com/office/drawing/2014/main" val="3256687226"/>
                    </a:ext>
                  </a:extLst>
                </a:gridCol>
              </a:tblGrid>
              <a:tr h="658784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44839"/>
                  </a:ext>
                </a:extLst>
              </a:tr>
              <a:tr h="47324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显示指定系统内所有的</a:t>
                      </a:r>
                      <a:r>
                        <a:rPr lang="en-US" altLang="zh-CN" dirty="0"/>
                        <a:t>Hotspot</a:t>
                      </a:r>
                      <a:r>
                        <a:rPr lang="zh-CN" altLang="en-US" dirty="0"/>
                        <a:t>虚拟机进程。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30862"/>
                  </a:ext>
                </a:extLst>
              </a:tr>
              <a:tr h="19112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jstat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收集</a:t>
                      </a:r>
                      <a:r>
                        <a:rPr lang="en-US" altLang="zh-CN" dirty="0"/>
                        <a:t>Hotspot</a:t>
                      </a:r>
                      <a:r>
                        <a:rPr lang="zh-CN" altLang="en-US" dirty="0"/>
                        <a:t>虚拟机各方面的运行数据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Jstat</a:t>
                      </a:r>
                      <a:r>
                        <a:rPr lang="en-US" altLang="zh-CN" dirty="0"/>
                        <a:t> –</a:t>
                      </a:r>
                      <a:r>
                        <a:rPr lang="en-US" altLang="zh-CN" dirty="0" err="1"/>
                        <a:t>gc</a:t>
                      </a:r>
                      <a:r>
                        <a:rPr lang="en-US" altLang="zh-CN" dirty="0"/>
                        <a:t> 2764 250 20</a:t>
                      </a:r>
                    </a:p>
                    <a:p>
                      <a:r>
                        <a:rPr lang="zh-CN" altLang="en-US" dirty="0"/>
                        <a:t>每</a:t>
                      </a:r>
                      <a:r>
                        <a:rPr lang="en-US" altLang="zh-CN" dirty="0"/>
                        <a:t>250</a:t>
                      </a:r>
                      <a:r>
                        <a:rPr lang="zh-CN" altLang="en-US" dirty="0"/>
                        <a:t>毫秒查询一次进程</a:t>
                      </a:r>
                      <a:r>
                        <a:rPr lang="en-US" altLang="zh-CN" dirty="0"/>
                        <a:t>2764</a:t>
                      </a:r>
                      <a:r>
                        <a:rPr lang="zh-CN" altLang="en-US" dirty="0"/>
                        <a:t>的垃圾回收状况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58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显示虚拟机配置信息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Jinfo</a:t>
                      </a:r>
                      <a:r>
                        <a:rPr lang="en-US" altLang="zh-CN" dirty="0"/>
                        <a:t> –flag </a:t>
                      </a:r>
                      <a:r>
                        <a:rPr lang="en-US" altLang="zh-CN" dirty="0" err="1"/>
                        <a:t>CMSInitiatingOccupancyFraction</a:t>
                      </a:r>
                      <a:r>
                        <a:rPr lang="en-US" altLang="zh-CN" dirty="0"/>
                        <a:t> 1444</a:t>
                      </a:r>
                      <a:r>
                        <a:rPr lang="zh-CN" altLang="en-US" dirty="0"/>
                        <a:t>查询</a:t>
                      </a:r>
                      <a:r>
                        <a:rPr lang="en-US" altLang="zh-CN" dirty="0" err="1"/>
                        <a:t>CMSInitiatingOccupancyFraction</a:t>
                      </a:r>
                      <a:r>
                        <a:rPr lang="zh-CN" altLang="en-US" dirty="0"/>
                        <a:t>参数值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44791"/>
                  </a:ext>
                </a:extLst>
              </a:tr>
              <a:tr h="65878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生成虚拟机的内存转储快照（</a:t>
                      </a:r>
                      <a:r>
                        <a:rPr lang="en-US" altLang="zh-CN" dirty="0" err="1"/>
                        <a:t>heapdump</a:t>
                      </a:r>
                      <a:r>
                        <a:rPr lang="zh-CN" altLang="en-US" dirty="0"/>
                        <a:t>文件）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Jmap</a:t>
                      </a:r>
                      <a:r>
                        <a:rPr lang="en-US" altLang="zh-CN" dirty="0"/>
                        <a:t> –</a:t>
                      </a:r>
                      <a:r>
                        <a:rPr lang="en-US" altLang="zh-CN" dirty="0" err="1"/>
                        <a:t>histo</a:t>
                      </a:r>
                      <a:r>
                        <a:rPr lang="en-US" altLang="zh-CN" dirty="0"/>
                        <a:t> 8</a:t>
                      </a:r>
                    </a:p>
                    <a:p>
                      <a:r>
                        <a:rPr lang="zh-CN" altLang="en-US" dirty="0"/>
                        <a:t>限制</a:t>
                      </a: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堆详细信息，比如哪种回收器、参数配置、分代状况等。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467485"/>
                  </a:ext>
                </a:extLst>
              </a:tr>
              <a:tr h="658784">
                <a:tc>
                  <a:txBody>
                    <a:bodyPr/>
                    <a:lstStyle/>
                    <a:p>
                      <a:r>
                        <a:rPr lang="en-US" altLang="zh-CN"/>
                        <a:t>jhat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用于分析</a:t>
                      </a:r>
                      <a:r>
                        <a:rPr lang="en-US" altLang="zh-CN" dirty="0" err="1"/>
                        <a:t>heapdump</a:t>
                      </a:r>
                      <a:r>
                        <a:rPr lang="zh-CN" altLang="en-US" dirty="0"/>
                        <a:t>文件。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87695"/>
                  </a:ext>
                </a:extLst>
              </a:tr>
              <a:tr h="658784">
                <a:tc>
                  <a:txBody>
                    <a:bodyPr/>
                    <a:lstStyle/>
                    <a:p>
                      <a:r>
                        <a:rPr lang="en-US" altLang="zh-CN"/>
                        <a:t>jstack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显示虚拟机的线程快照。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8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5352">
        <p:random/>
      </p:transition>
    </mc:Choice>
    <mc:Fallback xmlns="">
      <p:transition spd="slow" advClick="0" advTm="15352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F441-0812-44AB-A9D7-F790E200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Inspections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A5CA0-CC76-410E-931B-4129649C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展示其他几个选项无法展示的内容。</a:t>
            </a:r>
            <a:endParaRPr lang="en-US" altLang="zh-CN" dirty="0"/>
          </a:p>
          <a:p>
            <a:r>
              <a:rPr lang="zh-CN" altLang="en-US" dirty="0"/>
              <a:t>重复对象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Duplicate Strings</a:t>
            </a:r>
            <a:r>
              <a:rPr lang="zh-CN" altLang="en-US" dirty="0"/>
              <a:t>，分组展示重复字符串。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重复的装箱类型对象，比如</a:t>
            </a:r>
            <a:r>
              <a:rPr lang="en-US" altLang="zh-CN" dirty="0"/>
              <a:t>Integer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重复的数组。</a:t>
            </a:r>
            <a:endParaRPr lang="en-US" altLang="zh-CN" dirty="0"/>
          </a:p>
          <a:p>
            <a:r>
              <a:rPr lang="zh-CN" altLang="en-US" dirty="0"/>
              <a:t>集合和数组</a:t>
            </a:r>
            <a:endParaRPr lang="en-US" altLang="zh-CN" dirty="0"/>
          </a:p>
          <a:p>
            <a:pPr lvl="1"/>
            <a:r>
              <a:rPr lang="zh-CN" altLang="en-US" dirty="0"/>
              <a:t>包含</a:t>
            </a:r>
            <a:r>
              <a:rPr lang="en-US" altLang="zh-CN" dirty="0"/>
              <a:t>null</a:t>
            </a:r>
            <a:r>
              <a:rPr lang="zh-CN" altLang="en-US" dirty="0"/>
              <a:t>较多的集合。</a:t>
            </a:r>
            <a:endParaRPr lang="en-US" altLang="zh-CN" dirty="0"/>
          </a:p>
          <a:p>
            <a:pPr lvl="1"/>
            <a:r>
              <a:rPr lang="zh-CN" altLang="en-US" dirty="0"/>
              <a:t>长度为</a:t>
            </a:r>
            <a:r>
              <a:rPr lang="en-US" altLang="zh-CN" dirty="0"/>
              <a:t>0</a:t>
            </a:r>
            <a:r>
              <a:rPr lang="zh-CN" altLang="en-US" dirty="0"/>
              <a:t>的数组。</a:t>
            </a:r>
            <a:endParaRPr lang="en-US" altLang="zh-CN" dirty="0"/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不均衡的</a:t>
            </a:r>
            <a:r>
              <a:rPr lang="en-US" altLang="zh-CN" dirty="0"/>
              <a:t>hash map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ThreadLocal</a:t>
            </a:r>
            <a:r>
              <a:rPr lang="zh-CN" altLang="en-US" dirty="0"/>
              <a:t>变量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DE66B04-5A22-4C32-8712-3EF4C3AB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72" y="952500"/>
            <a:ext cx="7686675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1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36C52-9710-4B25-A219-B009904F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Marking the heap</a:t>
            </a:r>
            <a:endParaRPr lang="zh-CN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0D5C224-063A-4FE2-BA1D-06C5E25790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71" y="2413104"/>
            <a:ext cx="75533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3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9A20A-C3D0-47D6-8449-CC123139C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分析线程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001C6-06E6-42DA-8C80-C3C070217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线程阻塞</a:t>
            </a:r>
            <a:endParaRPr lang="en-US" altLang="zh-CN" dirty="0"/>
          </a:p>
          <a:p>
            <a:r>
              <a:rPr lang="zh-CN" altLang="en-US" dirty="0"/>
              <a:t>线程死锁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4497-A5E8-4192-BDF9-21D3F0C1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Inpecting</a:t>
            </a:r>
            <a:r>
              <a:rPr lang="en-US" altLang="zh-CN" dirty="0"/>
              <a:t> Threads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D02BF-C60C-4552-B739-D50FC6FB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3574" cy="4351338"/>
          </a:xfrm>
        </p:spPr>
        <p:txBody>
          <a:bodyPr/>
          <a:lstStyle/>
          <a:p>
            <a:r>
              <a:rPr lang="zh-CN" altLang="en-US" dirty="0"/>
              <a:t>以时间为轴，展示所有线程。</a:t>
            </a:r>
            <a:endParaRPr lang="en-US" altLang="zh-CN" dirty="0"/>
          </a:p>
          <a:p>
            <a:r>
              <a:rPr lang="zh-CN" altLang="en-US" dirty="0"/>
              <a:t>线程状态：</a:t>
            </a:r>
            <a:endParaRPr lang="en-US" altLang="zh-CN" dirty="0"/>
          </a:p>
          <a:p>
            <a:pPr lvl="1"/>
            <a:r>
              <a:rPr lang="en-US" altLang="zh-CN" dirty="0"/>
              <a:t>Runnable</a:t>
            </a:r>
          </a:p>
          <a:p>
            <a:pPr lvl="1"/>
            <a:r>
              <a:rPr lang="en-US" altLang="zh-CN" dirty="0"/>
              <a:t>Waiting</a:t>
            </a:r>
          </a:p>
          <a:p>
            <a:pPr lvl="1"/>
            <a:r>
              <a:rPr lang="en-US" altLang="zh-CN" dirty="0"/>
              <a:t>Blocked</a:t>
            </a:r>
          </a:p>
          <a:p>
            <a:pPr lvl="1"/>
            <a:r>
              <a:rPr lang="en-US" altLang="zh-CN" dirty="0"/>
              <a:t>Net I/O</a:t>
            </a:r>
          </a:p>
          <a:p>
            <a:r>
              <a:rPr lang="zh-CN" altLang="en-US" dirty="0"/>
              <a:t>右键进入</a:t>
            </a:r>
            <a:r>
              <a:rPr lang="en-US" altLang="zh-CN" dirty="0"/>
              <a:t>call tree</a:t>
            </a:r>
            <a:r>
              <a:rPr lang="zh-CN" altLang="en-US" dirty="0"/>
              <a:t>或</a:t>
            </a:r>
            <a:r>
              <a:rPr lang="en-US" altLang="zh-CN" dirty="0"/>
              <a:t>hotspot tree</a:t>
            </a:r>
            <a:r>
              <a:rPr lang="zh-CN" altLang="en-US" dirty="0"/>
              <a:t>，分析线程的工作情况，定位线程阻塞问题。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46A68D-A652-4D79-916D-169DF4584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56" y="1540980"/>
            <a:ext cx="74676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25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9C82D-7C0D-4DAF-AE92-D9365467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 Monitor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19ED1-39C7-4B49-9856-D761CFEA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列表展示线程当前状态、线程组、创建时间、来源。</a:t>
            </a:r>
            <a:endParaRPr lang="en-US" altLang="zh-CN" dirty="0"/>
          </a:p>
          <a:p>
            <a:r>
              <a:rPr lang="zh-CN" altLang="en-US" dirty="0"/>
              <a:t>如果开启了</a:t>
            </a:r>
            <a:r>
              <a:rPr lang="en-US" altLang="zh-CN" dirty="0"/>
              <a:t>CPU recording</a:t>
            </a:r>
            <a:r>
              <a:rPr lang="zh-CN" altLang="en-US" dirty="0"/>
              <a:t>，选中一个线程，页面下方立即展示调用栈。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3FE1F0-CDC7-4805-9C65-D3B3F74D1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52" y="2724150"/>
            <a:ext cx="74676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8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4D27-85AA-4E50-AB78-886F8EBD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 dumps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D0F64-F4C2-493D-A266-F3E0DF21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JVM</a:t>
            </a:r>
            <a:r>
              <a:rPr lang="zh-CN" altLang="en-US" dirty="0"/>
              <a:t>命令，获取所有线程的全栈信息。</a:t>
            </a:r>
            <a:endParaRPr lang="en-US" altLang="zh-CN" dirty="0"/>
          </a:p>
          <a:p>
            <a:r>
              <a:rPr lang="zh-CN" altLang="en-US" dirty="0"/>
              <a:t>可以比较两个</a:t>
            </a:r>
            <a:r>
              <a:rPr lang="en-US" altLang="zh-CN" dirty="0"/>
              <a:t>thread dump</a:t>
            </a:r>
            <a:r>
              <a:rPr lang="zh-CN" altLang="en-US" dirty="0"/>
              <a:t>的信息。</a:t>
            </a:r>
            <a:endParaRPr lang="en-US" altLang="zh-CN" dirty="0"/>
          </a:p>
          <a:p>
            <a:r>
              <a:rPr lang="zh-CN" altLang="en-US" dirty="0"/>
              <a:t>结合</a:t>
            </a:r>
            <a:r>
              <a:rPr lang="en-US" altLang="zh-CN" dirty="0"/>
              <a:t>Monitor</a:t>
            </a:r>
            <a:r>
              <a:rPr lang="zh-CN" altLang="en-US" dirty="0"/>
              <a:t>，定位死锁问题。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3AAA498-C4A9-40BE-99C0-F1066FEE1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84807A3-0179-423E-BA1E-B875B4719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365" y="3276600"/>
            <a:ext cx="74676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C8E32-BD61-4B9D-A30C-A20D9431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Locking History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86D11-4C95-46AC-A0C5-4A4065CE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记录并展示线程锁的情况。</a:t>
            </a:r>
            <a:endParaRPr lang="en-US" altLang="zh-CN" dirty="0"/>
          </a:p>
          <a:p>
            <a:pPr lvl="1"/>
            <a:r>
              <a:rPr lang="zh-CN" altLang="zh-CN" dirty="0">
                <a:latin typeface="Arial" panose="020B0604020202020204" pitchFamily="34" charset="0"/>
                <a:ea typeface="Open Sans"/>
              </a:rPr>
              <a:t>蓝色框表示线程，</a:t>
            </a:r>
            <a:endParaRPr lang="en-US" altLang="zh-CN" dirty="0">
              <a:latin typeface="Arial" panose="020B0604020202020204" pitchFamily="34" charset="0"/>
              <a:ea typeface="Open Sans"/>
            </a:endParaRPr>
          </a:p>
          <a:p>
            <a:pPr lvl="1"/>
            <a:r>
              <a:rPr lang="zh-CN" altLang="zh-CN" dirty="0">
                <a:latin typeface="Arial" panose="020B0604020202020204" pitchFamily="34" charset="0"/>
                <a:ea typeface="Open Sans"/>
              </a:rPr>
              <a:t>灰色框表示锁。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zh-CN" dirty="0">
                <a:latin typeface="Arial" panose="020B0604020202020204" pitchFamily="34" charset="0"/>
                <a:ea typeface="Open Sans"/>
              </a:rPr>
              <a:t>红色框表示死锁。</a:t>
            </a:r>
            <a:endParaRPr lang="en-US" altLang="zh-CN" dirty="0">
              <a:latin typeface="Arial" panose="020B0604020202020204" pitchFamily="34" charset="0"/>
              <a:ea typeface="Open Sans"/>
            </a:endParaRPr>
          </a:p>
          <a:p>
            <a:pPr lvl="1"/>
            <a:r>
              <a:rPr lang="zh-CN" altLang="zh-CN" dirty="0">
                <a:latin typeface="Arial" panose="020B0604020202020204" pitchFamily="34" charset="0"/>
                <a:ea typeface="Open Sans"/>
              </a:rPr>
              <a:t>黑色箭头表示该线程拥有这个锁。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zh-CN" altLang="zh-CN" dirty="0">
                <a:latin typeface="Arial" panose="020B0604020202020204" pitchFamily="34" charset="0"/>
                <a:ea typeface="Open Sans"/>
              </a:rPr>
              <a:t>黄色箭头表示该线程正在等待这个锁。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zh-CN" altLang="zh-CN" dirty="0">
                <a:latin typeface="Arial" panose="020B0604020202020204" pitchFamily="34" charset="0"/>
                <a:ea typeface="Open Sans"/>
              </a:rPr>
              <a:t>红色虚线箭头表示该线程因为这个锁阻塞了。</a:t>
            </a:r>
            <a:endParaRPr lang="zh-CN" altLang="zh-CN" sz="2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>如果正在记录CPU数据，那么将鼠标放在block或waiting箭头上，可以看到调用栈。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DFD9105-36A6-4302-BDDC-CA733829B2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0FBAAAA-920E-4715-AA3A-0C53784D8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74676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6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3D8FD-8734-44F4-B292-2330F495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Locking History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BE8B0-2224-44E4-A9CA-13CCC0701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1087" cy="4351338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View settings</a:t>
            </a:r>
            <a:r>
              <a:rPr lang="zh-CN" altLang="en-US" dirty="0"/>
              <a:t>中有过滤条件。</a:t>
            </a:r>
            <a:endParaRPr lang="en-US" altLang="zh-CN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邮件</a:t>
            </a:r>
            <a:r>
              <a:rPr lang="en-US" altLang="zh-CN" dirty="0"/>
              <a:t>Mark Nodes of Interest</a:t>
            </a:r>
            <a:r>
              <a:rPr lang="zh-CN" altLang="en-US" dirty="0"/>
              <a:t>，变成红色。</a:t>
            </a:r>
            <a:endParaRPr lang="en-US" altLang="zh-CN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减少</a:t>
            </a:r>
            <a:r>
              <a:rPr lang="en-US" altLang="zh-CN" dirty="0"/>
              <a:t>graph</a:t>
            </a:r>
            <a:r>
              <a:rPr lang="zh-CN" altLang="en-US" dirty="0"/>
              <a:t>方法：修改</a:t>
            </a:r>
            <a:r>
              <a:rPr lang="en-US" altLang="zh-CN" dirty="0"/>
              <a:t>view settings</a:t>
            </a:r>
            <a:r>
              <a:rPr lang="zh-CN" altLang="en-US" dirty="0"/>
              <a:t>或选择某段时间。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35120B-6D31-4E33-B982-D06FF6A7C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87" y="1690688"/>
            <a:ext cx="74676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0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FFC6B-95A7-4295-AE14-431E836B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Monitory history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0D2AC-0D13-458E-8B2C-56B06302D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4687" cy="4351338"/>
          </a:xfrm>
        </p:spPr>
        <p:txBody>
          <a:bodyPr/>
          <a:lstStyle/>
          <a:p>
            <a:r>
              <a:rPr lang="zh-CN" altLang="en-US" dirty="0"/>
              <a:t>列表形式展示，可以选择特定行</a:t>
            </a:r>
            <a:r>
              <a:rPr lang="en-US" altLang="zh-CN" dirty="0"/>
              <a:t>show in graph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记录时间</a:t>
            </a:r>
            <a:endParaRPr lang="en-US" altLang="zh-CN" dirty="0"/>
          </a:p>
          <a:p>
            <a:pPr lvl="1"/>
            <a:r>
              <a:rPr lang="en-US" altLang="zh-CN" dirty="0"/>
              <a:t>Duration</a:t>
            </a:r>
            <a:r>
              <a:rPr lang="zh-CN" altLang="en-US" dirty="0"/>
              <a:t>：等待锁的时间。</a:t>
            </a:r>
            <a:endParaRPr lang="en-US" altLang="zh-CN" dirty="0"/>
          </a:p>
          <a:p>
            <a:pPr lvl="1"/>
            <a:r>
              <a:rPr lang="zh-CN" altLang="en-US" dirty="0"/>
              <a:t>线程等待状态</a:t>
            </a:r>
            <a:endParaRPr lang="en-US" altLang="zh-CN" dirty="0"/>
          </a:p>
          <a:p>
            <a:pPr lvl="1"/>
            <a:r>
              <a:rPr lang="en-US" altLang="zh-CN" dirty="0"/>
              <a:t>Monitor Class</a:t>
            </a:r>
            <a:r>
              <a:rPr lang="zh-CN" altLang="en-US" dirty="0"/>
              <a:t>：锁的</a:t>
            </a:r>
            <a:r>
              <a:rPr lang="en-US" altLang="zh-CN" dirty="0" err="1"/>
              <a:t>lxing</a:t>
            </a:r>
            <a:endParaRPr lang="en-US" altLang="zh-CN" dirty="0"/>
          </a:p>
          <a:p>
            <a:pPr lvl="1"/>
            <a:r>
              <a:rPr lang="en-US" altLang="zh-CN" dirty="0"/>
              <a:t>Waiting thread</a:t>
            </a:r>
          </a:p>
          <a:p>
            <a:pPr lvl="1"/>
            <a:r>
              <a:rPr lang="en-US" altLang="zh-CN" dirty="0"/>
              <a:t>Owning thread</a:t>
            </a:r>
          </a:p>
          <a:p>
            <a:r>
              <a:rPr lang="zh-CN" altLang="en-US" dirty="0"/>
              <a:t>选中一行记录</a:t>
            </a:r>
            <a:r>
              <a:rPr lang="en-US" altLang="zh-CN" dirty="0"/>
              <a:t>show in heap walker</a:t>
            </a:r>
            <a:r>
              <a:rPr lang="zh-CN" altLang="en-US" dirty="0"/>
              <a:t>，查看</a:t>
            </a:r>
            <a:r>
              <a:rPr lang="en-US" altLang="zh-CN" dirty="0"/>
              <a:t>Monitory class</a:t>
            </a:r>
            <a:r>
              <a:rPr lang="zh-CN" altLang="en-US" dirty="0"/>
              <a:t>的状态。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D5AC6A8-8A8F-47DF-A1FD-1C785784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7036"/>
            <a:ext cx="75057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5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6179-DDBC-4E7E-8A0D-00BCC99C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72230-E43F-4A44-8FC7-8314D2D8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死锁相关被标红。</a:t>
            </a:r>
            <a:endParaRPr lang="en-US" altLang="zh-CN" dirty="0"/>
          </a:p>
          <a:p>
            <a:r>
              <a:rPr lang="zh-CN" altLang="en-US" dirty="0"/>
              <a:t>可通过调用栈和</a:t>
            </a:r>
            <a:r>
              <a:rPr lang="en-US" altLang="zh-CN" dirty="0"/>
              <a:t>heap walker</a:t>
            </a:r>
            <a:r>
              <a:rPr lang="zh-CN" altLang="en-US" dirty="0"/>
              <a:t>快速定位。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83F78CF-A7F8-4486-A55B-375E9571B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295" y="2724150"/>
            <a:ext cx="74676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59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3F5C9-5359-46F6-94E4-58113B5D0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Jprofiler</a:t>
            </a:r>
            <a:r>
              <a:rPr lang="zh-CN" altLang="en-US" dirty="0"/>
              <a:t>框架介绍与安装</a:t>
            </a:r>
            <a:endParaRPr lang="en-US" alt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E0E8EE-7F49-4532-9778-18982DC18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DE4D9-EDE8-4FB8-9D7D-D8A00B30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Monitor usage statistics</a:t>
            </a:r>
            <a:endParaRPr lang="zh-CN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B33A786-346F-43C7-B098-AF8116B8A5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91" y="1825625"/>
            <a:ext cx="63292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BB064-8616-40E3-AB4D-9DB9C0B46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DataBase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95FD7-8D88-445E-A6B8-6C5B71CC5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9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229BA-7AB4-4A6B-82A3-78C8921F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690A2-026E-4251-9270-591AD29E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9EE18-5892-473C-A9F8-6BB9B77B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 event</a:t>
            </a:r>
            <a:endParaRPr lang="zh-CN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5DF3263-75F4-4512-93ED-9DECC61FAD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78" y="1825625"/>
            <a:ext cx="67232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92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D4BAE-6A62-4AAB-B2AF-F486FE49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 event</a:t>
            </a:r>
            <a:endParaRPr lang="zh-CN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E1C734A-467E-4AED-828C-BD03DFC4A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2810669"/>
            <a:ext cx="74580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14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7A64C-7299-4C26-8A4C-5A2A8DB1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 Call tree</a:t>
            </a:r>
            <a:endParaRPr lang="zh-CN" alt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6CE3209-BF06-495C-804B-46782BF110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2015331"/>
            <a:ext cx="745807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2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9B406-CCD3-4376-82AB-6C46C74C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 Hotspots</a:t>
            </a:r>
            <a:endParaRPr lang="zh-CN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8AFC27D-C236-41A0-B5F0-43AC9C2B85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2015331"/>
            <a:ext cx="745807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C83E-A8CC-48DA-96FF-6E64FE6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 Time line</a:t>
            </a:r>
            <a:endParaRPr lang="zh-CN" alt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B1381FF-F243-4512-A8C1-A0BA3DC42D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2810669"/>
            <a:ext cx="74580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96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F86883-4C0F-421C-9003-E5ACDB5378BF}"/>
              </a:ext>
            </a:extLst>
          </p:cNvPr>
          <p:cNvSpPr/>
          <p:nvPr/>
        </p:nvSpPr>
        <p:spPr>
          <a:xfrm>
            <a:off x="4272426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谢谢！！！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296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66601-5956-4AFB-A867-301D3DE0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Jprofiler</a:t>
            </a:r>
            <a:r>
              <a:rPr lang="zh-CN" altLang="en-US" dirty="0"/>
              <a:t>架构图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43B8D9-D97E-487E-B620-A1CA9C15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80" y="109240"/>
            <a:ext cx="6188739" cy="66395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2A4EA7-E543-45A1-B097-92755E8130BD}"/>
              </a:ext>
            </a:extLst>
          </p:cNvPr>
          <p:cNvSpPr txBox="1"/>
          <p:nvPr/>
        </p:nvSpPr>
        <p:spPr>
          <a:xfrm>
            <a:off x="291548" y="1046922"/>
            <a:ext cx="45587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JVM Tool Interface</a:t>
            </a:r>
            <a:r>
              <a:rPr lang="zh-CN" altLang="en-US" dirty="0"/>
              <a:t>，提供接口进行数据获取。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Mbean</a:t>
            </a:r>
            <a:r>
              <a:rPr lang="zh-CN" altLang="en-US" dirty="0"/>
              <a:t>和</a:t>
            </a:r>
            <a:r>
              <a:rPr lang="en-US" altLang="zh-CN" dirty="0"/>
              <a:t>JMX</a:t>
            </a:r>
            <a:r>
              <a:rPr lang="zh-CN" altLang="en-US" dirty="0"/>
              <a:t>，提供一种获取数据的方式。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传输数据。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有时会使用</a:t>
            </a:r>
            <a:r>
              <a:rPr lang="en-US" altLang="zh-CN" dirty="0"/>
              <a:t>JDK</a:t>
            </a:r>
            <a:r>
              <a:rPr lang="zh-CN" altLang="en-US" dirty="0"/>
              <a:t>的命令，比如</a:t>
            </a:r>
            <a:r>
              <a:rPr lang="en-US" altLang="zh-CN" dirty="0"/>
              <a:t>heap dump</a:t>
            </a:r>
            <a:r>
              <a:rPr lang="zh-CN" altLang="en-US" dirty="0"/>
              <a:t>文件。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分成</a:t>
            </a:r>
            <a:r>
              <a:rPr lang="en-US" altLang="zh-CN" dirty="0"/>
              <a:t>local</a:t>
            </a:r>
            <a:r>
              <a:rPr lang="zh-CN" altLang="en-US" dirty="0"/>
              <a:t>和</a:t>
            </a:r>
            <a:r>
              <a:rPr lang="en-US" altLang="zh-CN" dirty="0"/>
              <a:t>remote</a:t>
            </a:r>
            <a:r>
              <a:rPr lang="zh-CN" altLang="en-US" dirty="0"/>
              <a:t>两种方式。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需要安装或配置</a:t>
            </a:r>
            <a:r>
              <a:rPr lang="en-US" altLang="zh-CN" dirty="0" err="1"/>
              <a:t>Jprofiler</a:t>
            </a:r>
            <a:r>
              <a:rPr lang="en-US" altLang="zh-CN" dirty="0"/>
              <a:t> UI</a:t>
            </a:r>
            <a:r>
              <a:rPr lang="zh-CN" altLang="en-US" dirty="0"/>
              <a:t>和</a:t>
            </a:r>
            <a:r>
              <a:rPr lang="en-US" altLang="zh-CN" dirty="0" err="1"/>
              <a:t>Jprofiler</a:t>
            </a:r>
            <a:r>
              <a:rPr lang="en-US" altLang="zh-CN" dirty="0"/>
              <a:t> agent</a:t>
            </a:r>
            <a:r>
              <a:rPr lang="zh-CN" altLang="en-US" dirty="0"/>
              <a:t>两个地方。</a:t>
            </a:r>
          </a:p>
        </p:txBody>
      </p:sp>
    </p:spTree>
    <p:extLst>
      <p:ext uri="{BB962C8B-B14F-4D97-AF65-F5344CB8AC3E}">
        <p14:creationId xmlns:p14="http://schemas.microsoft.com/office/powerpoint/2010/main" val="10208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C5E9-18F3-4C7B-94AF-EFECE3AE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Jprofiler</a:t>
            </a:r>
            <a:r>
              <a:rPr lang="en-US" altLang="zh-CN" dirty="0"/>
              <a:t> 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5A40A-DFF0-43FF-9509-7A2693A2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环境，使用</a:t>
            </a:r>
            <a:r>
              <a:rPr lang="en-US" altLang="zh-CN" dirty="0"/>
              <a:t>installer</a:t>
            </a:r>
            <a:r>
              <a:rPr lang="zh-CN" altLang="en-US" dirty="0"/>
              <a:t>安装或使用免安装版本。</a:t>
            </a:r>
            <a:endParaRPr lang="en-US" altLang="zh-CN" dirty="0"/>
          </a:p>
          <a:p>
            <a:r>
              <a:rPr lang="en-US" altLang="zh-CN" dirty="0"/>
              <a:t>Mac OS</a:t>
            </a:r>
            <a:r>
              <a:rPr lang="zh-CN" altLang="en-US" dirty="0"/>
              <a:t>环境，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Open Sans"/>
              </a:rPr>
              <a:t>a DMG archive is provided that you can mount in the Finder by double-clicking on it, then you can drag the JProfiler application bundle to the </a:t>
            </a:r>
            <a:r>
              <a:rPr lang="zh-CN" altLang="zh-CN" dirty="0">
                <a:solidFill>
                  <a:srgbClr val="000000"/>
                </a:solidFill>
                <a:latin typeface="Arial Unicode MS"/>
              </a:rPr>
              <a:t>/Applications</a:t>
            </a:r>
            <a:r>
              <a:rPr lang="zh-CN" altLang="zh-CN" dirty="0">
                <a:solidFill>
                  <a:srgbClr val="000000"/>
                </a:solidFill>
                <a:ea typeface="Open Sans"/>
              </a:rPr>
              <a:t>folder. That folder is visible as a symbolic link in the DMG itself.</a:t>
            </a:r>
            <a:r>
              <a:rPr lang="zh-CN" altLang="zh-CN" sz="4000" dirty="0">
                <a:latin typeface="Arial" panose="020B0604020202020204" pitchFamily="34" charset="0"/>
              </a:rPr>
              <a:t> </a:t>
            </a:r>
            <a:endParaRPr lang="en-US" altLang="zh-CN" sz="4000" dirty="0"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Linux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，使用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installer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安装，或使用免安装版本。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9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F4D17-E6A7-457E-A2B7-F5A51C0A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Jprofiler</a:t>
            </a:r>
            <a:r>
              <a:rPr lang="en-US" altLang="zh-CN" dirty="0"/>
              <a:t> Agent</a:t>
            </a:r>
            <a:r>
              <a:rPr lang="zh-CN" altLang="en-US" dirty="0"/>
              <a:t>相关文件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5EAA7-C348-4F7B-BB24-54A80618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作用：用于向远端机器安装</a:t>
            </a:r>
            <a:r>
              <a:rPr lang="en-US" altLang="zh-CN" dirty="0" err="1"/>
              <a:t>jprofiler</a:t>
            </a:r>
            <a:r>
              <a:rPr lang="en-US" altLang="zh-CN" dirty="0"/>
              <a:t> agent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来源：</a:t>
            </a:r>
            <a:endParaRPr lang="en-US" altLang="zh-CN" dirty="0"/>
          </a:p>
          <a:p>
            <a:pPr lvl="1"/>
            <a:r>
              <a:rPr lang="zh-CN" altLang="en-US" dirty="0"/>
              <a:t>官网介绍用</a:t>
            </a:r>
            <a:r>
              <a:rPr lang="en-US" altLang="zh-CN" dirty="0"/>
              <a:t> Create archive with profiling agent</a:t>
            </a:r>
            <a:r>
              <a:rPr lang="zh-CN" altLang="en-US" dirty="0"/>
              <a:t>功能生成下列结构的文档。</a:t>
            </a:r>
            <a:endParaRPr lang="en-US" altLang="zh-CN" dirty="0"/>
          </a:p>
          <a:p>
            <a:pPr lvl="1"/>
            <a:r>
              <a:rPr lang="zh-CN" altLang="en-US" i="1" dirty="0"/>
              <a:t>但一般只需要</a:t>
            </a:r>
            <a:r>
              <a:rPr lang="en-US" altLang="zh-CN" i="1" dirty="0"/>
              <a:t>bin/</a:t>
            </a:r>
            <a:r>
              <a:rPr lang="zh-CN" altLang="en-US" i="1" dirty="0"/>
              <a:t>相关环境的目录和</a:t>
            </a:r>
            <a:r>
              <a:rPr lang="en-US" altLang="zh-CN" i="1" dirty="0"/>
              <a:t>lib</a:t>
            </a:r>
            <a:r>
              <a:rPr lang="zh-CN" altLang="en-US" i="1" dirty="0"/>
              <a:t>下的</a:t>
            </a:r>
            <a:r>
              <a:rPr lang="en-US" altLang="zh-CN" i="1" dirty="0"/>
              <a:t>agent.jar</a:t>
            </a:r>
            <a:r>
              <a:rPr lang="zh-CN" altLang="en-US" i="1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9C4217-5941-47BF-9EA3-1877AD03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166" y="3922945"/>
            <a:ext cx="10036265" cy="24119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B395A9-4A44-4C66-82BB-6230E639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096" y="3652147"/>
            <a:ext cx="8209568" cy="28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7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819">
      <a:dk1>
        <a:sysClr val="windowText" lastClr="000000"/>
      </a:dk1>
      <a:lt1>
        <a:sysClr val="window" lastClr="FFFFFF"/>
      </a:lt1>
      <a:dk2>
        <a:srgbClr val="03ABD7"/>
      </a:dk2>
      <a:lt2>
        <a:srgbClr val="F09504"/>
      </a:lt2>
      <a:accent1>
        <a:srgbClr val="F09504"/>
      </a:accent1>
      <a:accent2>
        <a:srgbClr val="03ABD7"/>
      </a:accent2>
      <a:accent3>
        <a:srgbClr val="F09504"/>
      </a:accent3>
      <a:accent4>
        <a:srgbClr val="03ABD7"/>
      </a:accent4>
      <a:accent5>
        <a:srgbClr val="F09504"/>
      </a:accent5>
      <a:accent6>
        <a:srgbClr val="03ABD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创意油画风格PPT模板</Template>
  <TotalTime>643</TotalTime>
  <Words>2436</Words>
  <Application>Microsoft Office PowerPoint</Application>
  <PresentationFormat>宽屏</PresentationFormat>
  <Paragraphs>296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68</vt:i4>
      </vt:variant>
    </vt:vector>
  </HeadingPairs>
  <TitlesOfParts>
    <vt:vector size="77" baseType="lpstr">
      <vt:lpstr>Arial Unicode MS</vt:lpstr>
      <vt:lpstr>Arial</vt:lpstr>
      <vt:lpstr>Arial Black</vt:lpstr>
      <vt:lpstr>Calibri</vt:lpstr>
      <vt:lpstr>Calibri Light</vt:lpstr>
      <vt:lpstr>第一PPT，www.1ppt.com</vt:lpstr>
      <vt:lpstr>Office 主题</vt:lpstr>
      <vt:lpstr>1_第一PPT，www.1ppt.com</vt:lpstr>
      <vt:lpstr>1_Office 主题</vt:lpstr>
      <vt:lpstr>Jprofiler基础培训</vt:lpstr>
      <vt:lpstr>主要内容</vt:lpstr>
      <vt:lpstr>Jdk性能调优基础知识</vt:lpstr>
      <vt:lpstr>Java内存区域</vt:lpstr>
      <vt:lpstr>JDK自带命令行工具</vt:lpstr>
      <vt:lpstr>Jprofiler框架介绍与安装</vt:lpstr>
      <vt:lpstr>Jprofiler架构图</vt:lpstr>
      <vt:lpstr>Jprofiler UI</vt:lpstr>
      <vt:lpstr>获取Jprofiler Agent相关文件</vt:lpstr>
      <vt:lpstr>配置远端JVM的几种方式</vt:lpstr>
      <vt:lpstr>-agentpath VM parameter</vt:lpstr>
      <vt:lpstr>Attach </vt:lpstr>
      <vt:lpstr>离线配置</vt:lpstr>
      <vt:lpstr>Launch启动方式</vt:lpstr>
      <vt:lpstr>Session Settings</vt:lpstr>
      <vt:lpstr>分析CPU</vt:lpstr>
      <vt:lpstr>Telemetries</vt:lpstr>
      <vt:lpstr>CPU Profiling</vt:lpstr>
      <vt:lpstr>Sampling或Instrumentation</vt:lpstr>
      <vt:lpstr>Call tree</vt:lpstr>
      <vt:lpstr>Call tree</vt:lpstr>
      <vt:lpstr>Call tree filter</vt:lpstr>
      <vt:lpstr>Call tree filter</vt:lpstr>
      <vt:lpstr>Call tree filter</vt:lpstr>
      <vt:lpstr>Call tree times</vt:lpstr>
      <vt:lpstr>Call tree view Settings</vt:lpstr>
      <vt:lpstr>选择Call tree内容</vt:lpstr>
      <vt:lpstr>Hotpots</vt:lpstr>
      <vt:lpstr>Hotpots</vt:lpstr>
      <vt:lpstr>Call graph</vt:lpstr>
      <vt:lpstr>分析内存</vt:lpstr>
      <vt:lpstr>Live Memory and Heap walker</vt:lpstr>
      <vt:lpstr>All objects</vt:lpstr>
      <vt:lpstr>Record Objects</vt:lpstr>
      <vt:lpstr>Mark current as baseline</vt:lpstr>
      <vt:lpstr>Allocation call tree</vt:lpstr>
      <vt:lpstr>Allocation call tree</vt:lpstr>
      <vt:lpstr>Allocation recording rate（比例）</vt:lpstr>
      <vt:lpstr>Analyzing allocated classes</vt:lpstr>
      <vt:lpstr>Heap walker</vt:lpstr>
      <vt:lpstr>Classes</vt:lpstr>
      <vt:lpstr>选择子集</vt:lpstr>
      <vt:lpstr>Allocation recording views</vt:lpstr>
      <vt:lpstr>Time</vt:lpstr>
      <vt:lpstr>Biggest objects view</vt:lpstr>
      <vt:lpstr>Biggest objects view</vt:lpstr>
      <vt:lpstr>References</vt:lpstr>
      <vt:lpstr>Merged References</vt:lpstr>
      <vt:lpstr>Merged dom</vt:lpstr>
      <vt:lpstr>Inspections</vt:lpstr>
      <vt:lpstr>Marking the heap</vt:lpstr>
      <vt:lpstr>分析线程</vt:lpstr>
      <vt:lpstr>Inpecting Threads</vt:lpstr>
      <vt:lpstr>Thread Monitor</vt:lpstr>
      <vt:lpstr>Thread dumps</vt:lpstr>
      <vt:lpstr>Locking History Graph</vt:lpstr>
      <vt:lpstr>Locking History Graph</vt:lpstr>
      <vt:lpstr>Monitory history</vt:lpstr>
      <vt:lpstr>死锁</vt:lpstr>
      <vt:lpstr>Monitor usage statistics</vt:lpstr>
      <vt:lpstr>DataBase</vt:lpstr>
      <vt:lpstr>PowerPoint 演示文稿</vt:lpstr>
      <vt:lpstr>JDBC event</vt:lpstr>
      <vt:lpstr>JDBC event</vt:lpstr>
      <vt:lpstr>JDBC Call tree</vt:lpstr>
      <vt:lpstr>JDBC Hotspots</vt:lpstr>
      <vt:lpstr>JDBC Time line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丹</dc:creator>
  <cp:lastModifiedBy>王 丹</cp:lastModifiedBy>
  <cp:revision>88</cp:revision>
  <dcterms:created xsi:type="dcterms:W3CDTF">2019-11-04T11:15:23Z</dcterms:created>
  <dcterms:modified xsi:type="dcterms:W3CDTF">2019-11-07T12:26:45Z</dcterms:modified>
</cp:coreProperties>
</file>