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1"/>
      <p:bold r:id="rId22"/>
      <p:italic r:id="rId23"/>
      <p:boldItalic r:id="rId24"/>
    </p:embeddedFont>
    <p:embeddedFont>
      <p:font typeface="Raleway" panose="020B0503030101060003" pitchFamily="34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a267a41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a267a41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68653e0c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168653e0c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168653e0c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168653e0c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168653e0c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168653e0c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168653e0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168653e0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lists proves interesting, as terms such as “excellent communication skills” and “flexible working hours” point to ‘soft skills’ and job factors that would not otherwise be identifiable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168653e0c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168653e0c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lists proves interesting, as terms such as “excellent communication skills” and “flexible working hours” point to ‘soft skills’ and job factors that would not otherwise be identifiable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168653e0c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168653e0c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lists proves interesting, as terms such as “excellent communication skills” and “flexible working hours” point to ‘soft skills’ and job factors that would not otherwise be identifiable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565a55a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565a55a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04bd3e31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04bd3e31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4bd3e3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4bd3e3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565a55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565a55a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4bd3e3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4bd3e3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68653e0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68653e0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565a55a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565a55a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1949e09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1949e09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1565a55a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1565a55a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1565a55a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1565a55a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- 12, Communication - 6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TITLE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jobs.github.com/positions.json?" TargetMode="External"/><Relationship Id="rId7" Type="http://schemas.openxmlformats.org/officeDocument/2006/relationships/hyperlink" Target="https://stackoverflow.com/jobs/fe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workingnomads.co/api/exposed_jobs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ctrTitle"/>
          </p:nvPr>
        </p:nvSpPr>
        <p:spPr>
          <a:xfrm>
            <a:off x="3075850" y="1151375"/>
            <a:ext cx="5664600" cy="19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Developer Profiles &amp; </a:t>
            </a:r>
            <a:endParaRPr sz="3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Job Market Analysis</a:t>
            </a:r>
            <a:endParaRPr sz="1800"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"/>
          </p:nvPr>
        </p:nvSpPr>
        <p:spPr>
          <a:xfrm>
            <a:off x="685800" y="4264675"/>
            <a:ext cx="77724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Sandra Tang and Emma Woods</a:t>
            </a:r>
            <a:endParaRPr sz="1800">
              <a:solidFill>
                <a:srgbClr val="F2025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2020-0108 IST 652 Scripting for Data Analysis</a:t>
            </a:r>
            <a:endParaRPr>
              <a:solidFill>
                <a:srgbClr val="F20253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50" y="622625"/>
            <a:ext cx="3051600" cy="30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721425" y="2856000"/>
            <a:ext cx="7212300" cy="22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factors are most influential when comparing jobs?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 these compare with actual job postings?</a:t>
            </a:r>
            <a:endParaRPr sz="24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ctrTitle"/>
          </p:nvPr>
        </p:nvSpPr>
        <p:spPr>
          <a:xfrm>
            <a:off x="721425" y="1820825"/>
            <a:ext cx="79764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Analysis Questions</a:t>
            </a:r>
            <a:endParaRPr sz="2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19" y="1808125"/>
            <a:ext cx="5770280" cy="28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>
            <a:spLocks noGrp="1"/>
          </p:cNvSpPr>
          <p:nvPr>
            <p:ph type="title" idx="4294967295"/>
          </p:nvPr>
        </p:nvSpPr>
        <p:spPr>
          <a:xfrm>
            <a:off x="790050" y="64150"/>
            <a:ext cx="73239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Most Important Job Factors </a:t>
            </a:r>
            <a:endParaRPr sz="3000" b="1"/>
          </a:p>
        </p:txBody>
      </p:sp>
      <p:cxnSp>
        <p:nvCxnSpPr>
          <p:cNvPr id="231" name="Google Shape;231;p35"/>
          <p:cNvCxnSpPr/>
          <p:nvPr/>
        </p:nvCxnSpPr>
        <p:spPr>
          <a:xfrm>
            <a:off x="1037450" y="550144"/>
            <a:ext cx="0" cy="353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5"/>
          <p:cNvSpPr txBox="1"/>
          <p:nvPr/>
        </p:nvSpPr>
        <p:spPr>
          <a:xfrm>
            <a:off x="781050" y="970938"/>
            <a:ext cx="8029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“Imagine that you are deciding between two job offers with the same compensation, benefits and location.</a:t>
            </a:r>
            <a:endParaRPr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the following factors, which 3 are MOST important to you?”</a:t>
            </a:r>
            <a:endParaRPr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709350" y="644950"/>
            <a:ext cx="7323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Question on the 2019 Stack Overflow Developer Survey: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1">
              <a:solidFill>
                <a:schemeClr val="dk1"/>
              </a:solidFill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781050" y="1388350"/>
            <a:ext cx="3838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Survey Responses: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5991225" y="2123925"/>
            <a:ext cx="2962200" cy="198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Job Factors: Developer Top 4</a:t>
            </a:r>
            <a:endParaRPr sz="1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“Languages, frameworks and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technologies I’ll be working with”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000">
                <a:solidFill>
                  <a:schemeClr val="lt1"/>
                </a:solidFill>
              </a:rPr>
              <a:t>“Office environment or company culture “</a:t>
            </a:r>
            <a:endParaRPr sz="1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000">
                <a:solidFill>
                  <a:schemeClr val="lt1"/>
                </a:solidFill>
              </a:rPr>
              <a:t>“Flex time or a flexible schedule”</a:t>
            </a:r>
            <a:endParaRPr sz="1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000">
                <a:solidFill>
                  <a:schemeClr val="lt1"/>
                </a:solidFill>
              </a:rPr>
              <a:t>“Opportunities for professional   development”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354238" y="651641"/>
            <a:ext cx="8726700" cy="419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Applying key job factor terms to job descriptions using  NLTK Concordance:</a:t>
            </a:r>
            <a:endParaRPr b="1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Languages, frameworks and technologies I’ll be working with</a:t>
            </a:r>
            <a:r>
              <a:rPr lang="en" sz="11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(keyword = </a:t>
            </a:r>
            <a:r>
              <a:rPr lang="en" sz="11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‘frameworks’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dirty="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66 matches on Github (Working Nomads = 11) </a:t>
            </a:r>
            <a:endParaRPr sz="11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Examples: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1100" b="1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particular angular v5+ frameworks html5 css3 and </a:t>
            </a:r>
            <a:r>
              <a:rPr lang="en" sz="1100" b="1" i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1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100" b="1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1100" b="1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most common </a:t>
            </a:r>
            <a:r>
              <a:rPr lang="en" sz="1100" b="1" i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100" b="1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frameworks such react or angular</a:t>
            </a:r>
            <a:r>
              <a:rPr lang="en" sz="11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100" b="1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Office environment or company culture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(keyword = </a:t>
            </a:r>
            <a:r>
              <a:rPr lang="en" sz="11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‘culture’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71 matches 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 Github (Working Nomads = 26)</a:t>
            </a:r>
            <a:endParaRPr sz="1100" b="1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Examples:</a:t>
            </a:r>
            <a:endParaRPr sz="11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1100" b="1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establishing a culture of openness positive communication</a:t>
            </a:r>
            <a:r>
              <a:rPr lang="en" sz="105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100" b="1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1100" b="1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strong remote culture work wherever you are most productive</a:t>
            </a:r>
            <a:r>
              <a:rPr lang="en" sz="105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050" b="1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Flex time or a flexible schedule</a:t>
            </a:r>
            <a:r>
              <a:rPr lang="en" sz="11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(keywords = </a:t>
            </a:r>
            <a:r>
              <a:rPr lang="en" sz="11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‘schedule’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1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‘flexible’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b="1" dirty="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 matches on Github (Working Nomads = </a:t>
            </a:r>
            <a:r>
              <a:rPr lang="en" sz="11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29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Examples:</a:t>
            </a:r>
            <a:endParaRPr sz="11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1100" b="1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offer schedule flexibility</a:t>
            </a:r>
            <a:r>
              <a:rPr lang="en" sz="1050" b="1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lang="en" sz="105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50" b="1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 b="1" i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“in control of your own schedule”</a:t>
            </a:r>
            <a:endParaRPr sz="1100" b="1" i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425" y="426325"/>
            <a:ext cx="2589624" cy="12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>
            <a:spLocks noGrp="1"/>
          </p:cNvSpPr>
          <p:nvPr>
            <p:ph type="title" idx="4294967295"/>
          </p:nvPr>
        </p:nvSpPr>
        <p:spPr>
          <a:xfrm>
            <a:off x="341225" y="152625"/>
            <a:ext cx="77727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Factors on the Job </a:t>
            </a:r>
            <a:endParaRPr sz="3000" b="1"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325" y="2257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3500" y="30604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6225" y="2228850"/>
            <a:ext cx="742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2725" y="4133612"/>
            <a:ext cx="586450" cy="5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0998" y="4280763"/>
            <a:ext cx="586450" cy="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50" y="3729200"/>
            <a:ext cx="1874001" cy="13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644525" y="3260825"/>
            <a:ext cx="61848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By Pointwise Mutual Information score (PMI):</a:t>
            </a:r>
            <a:endParaRPr sz="11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	 	 </a:t>
            </a: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senior software engineer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ping pong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                                                                      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		  </a:t>
            </a: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amazon web services   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cloud guru</a:t>
            </a:r>
            <a:endParaRPr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	                         </a:t>
            </a: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 end developer</a:t>
            </a: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</a:t>
            </a: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morning coffee</a:t>
            </a:r>
            <a:endParaRPr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		 </a:t>
            </a: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solve complex problems          transcendental meditation</a:t>
            </a:r>
            <a:endParaRPr sz="1100" dirty="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850" y="3420825"/>
            <a:ext cx="1987299" cy="146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7"/>
          <p:cNvCxnSpPr/>
          <p:nvPr/>
        </p:nvCxnSpPr>
        <p:spPr>
          <a:xfrm>
            <a:off x="1037450" y="550144"/>
            <a:ext cx="0" cy="353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7"/>
          <p:cNvSpPr txBox="1"/>
          <p:nvPr/>
        </p:nvSpPr>
        <p:spPr>
          <a:xfrm>
            <a:off x="5648325" y="729400"/>
            <a:ext cx="2867100" cy="2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 Bigrams by Frequency: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'computer', 'science'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'software', 'development'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'opportunity', 'employer'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'communication', 'skills'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 Trigrams by Frequency: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'equal, 'employment', 'opportunity'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'verbal', 'communication', 'skills'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'flexible', 'working', 'hours'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'personal', 'development', 'budget'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025" y="769275"/>
            <a:ext cx="4972050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7"/>
          <p:cNvCxnSpPr/>
          <p:nvPr/>
        </p:nvCxnSpPr>
        <p:spPr>
          <a:xfrm>
            <a:off x="542150" y="262444"/>
            <a:ext cx="0" cy="353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37"/>
          <p:cNvSpPr txBox="1">
            <a:spLocks noGrp="1"/>
          </p:cNvSpPr>
          <p:nvPr>
            <p:ph type="title" idx="4294967295"/>
          </p:nvPr>
        </p:nvSpPr>
        <p:spPr>
          <a:xfrm>
            <a:off x="581025" y="148600"/>
            <a:ext cx="74853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Key Job Description Terms </a:t>
            </a:r>
            <a:endParaRPr sz="3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/>
          <p:nvPr/>
        </p:nvSpPr>
        <p:spPr>
          <a:xfrm>
            <a:off x="0" y="318319"/>
            <a:ext cx="5412300" cy="794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38"/>
          <p:cNvCxnSpPr/>
          <p:nvPr/>
        </p:nvCxnSpPr>
        <p:spPr>
          <a:xfrm>
            <a:off x="913625" y="550144"/>
            <a:ext cx="0" cy="353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8"/>
          <p:cNvSpPr txBox="1"/>
          <p:nvPr/>
        </p:nvSpPr>
        <p:spPr>
          <a:xfrm>
            <a:off x="1941325" y="1275525"/>
            <a:ext cx="60354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Developer Profiles</a:t>
            </a:r>
            <a:endParaRPr sz="1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Majority of developers are males in the U.S.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Women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overall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paid less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(across job roles, age group, country)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Exception is lowest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professional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coding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category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(0-5 years)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Girls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start to code at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earlier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than males in youngest age group (0-18 years)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Experience &amp; organization size results suggest developers should go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freelance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large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corp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1146025" y="340900"/>
            <a:ext cx="36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Key Findings &amp; Insights</a:t>
            </a: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250" y="3168350"/>
            <a:ext cx="2641172" cy="186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38"/>
          <p:cNvGrpSpPr/>
          <p:nvPr/>
        </p:nvGrpSpPr>
        <p:grpSpPr>
          <a:xfrm>
            <a:off x="1121850" y="1784588"/>
            <a:ext cx="701400" cy="696000"/>
            <a:chOff x="1227750" y="1255650"/>
            <a:chExt cx="701400" cy="696000"/>
          </a:xfrm>
        </p:grpSpPr>
        <p:sp>
          <p:nvSpPr>
            <p:cNvPr id="270" name="Google Shape;270;p38"/>
            <p:cNvSpPr/>
            <p:nvPr/>
          </p:nvSpPr>
          <p:spPr>
            <a:xfrm>
              <a:off x="1227750" y="1255650"/>
              <a:ext cx="701400" cy="696000"/>
            </a:xfrm>
            <a:prstGeom prst="ellipse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1418674" y="1435195"/>
              <a:ext cx="319561" cy="336908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72" name="Google Shape;2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455" y="3168350"/>
            <a:ext cx="3064546" cy="17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/>
          <p:nvPr/>
        </p:nvSpPr>
        <p:spPr>
          <a:xfrm>
            <a:off x="0" y="318319"/>
            <a:ext cx="5412300" cy="794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9"/>
          <p:cNvCxnSpPr/>
          <p:nvPr/>
        </p:nvCxnSpPr>
        <p:spPr>
          <a:xfrm>
            <a:off x="1037450" y="550144"/>
            <a:ext cx="0" cy="353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9"/>
          <p:cNvSpPr txBox="1"/>
          <p:nvPr/>
        </p:nvSpPr>
        <p:spPr>
          <a:xfrm>
            <a:off x="1209775" y="1339650"/>
            <a:ext cx="7208100" cy="3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Skills and Experience</a:t>
            </a:r>
            <a:endParaRPr sz="1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Full-stack developers most highly sought after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Back-end developers &amp;  data scientists are not far behind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Developer jobs are increasingly dynamic (New languages, platforms, data expertise, development practices)</a:t>
            </a:r>
            <a:endParaRPr sz="11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Formal computer science &amp;  engineering education backgrounds still preferred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Developers MUST have excellent verbal + written communication skills</a:t>
            </a:r>
            <a:endParaRPr sz="11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 Trends</a:t>
            </a:r>
            <a:endParaRPr sz="1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Online marketplaces are a great resource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California has hottest markets for both Python and R jobs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Senior level in high demand; management and lead positions are available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Best way to attract candidates is via tech and company culture</a:t>
            </a:r>
            <a:endParaRPr sz="11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1146025" y="340900"/>
            <a:ext cx="39231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Findings &amp; Insights</a:t>
            </a: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523" y="3372200"/>
            <a:ext cx="2543650" cy="148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39"/>
          <p:cNvGrpSpPr/>
          <p:nvPr/>
        </p:nvGrpSpPr>
        <p:grpSpPr>
          <a:xfrm>
            <a:off x="394225" y="1790875"/>
            <a:ext cx="701400" cy="696000"/>
            <a:chOff x="193525" y="2967613"/>
            <a:chExt cx="701400" cy="696000"/>
          </a:xfrm>
        </p:grpSpPr>
        <p:sp>
          <p:nvSpPr>
            <p:cNvPr id="283" name="Google Shape;283;p39"/>
            <p:cNvSpPr/>
            <p:nvPr/>
          </p:nvSpPr>
          <p:spPr>
            <a:xfrm>
              <a:off x="193525" y="2967613"/>
              <a:ext cx="701400" cy="696000"/>
            </a:xfrm>
            <a:prstGeom prst="ellipse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39"/>
            <p:cNvGrpSpPr/>
            <p:nvPr/>
          </p:nvGrpSpPr>
          <p:grpSpPr>
            <a:xfrm>
              <a:off x="372954" y="3168018"/>
              <a:ext cx="342547" cy="295209"/>
              <a:chOff x="2599825" y="3689700"/>
              <a:chExt cx="429850" cy="360275"/>
            </a:xfrm>
          </p:grpSpPr>
          <p:sp>
            <p:nvSpPr>
              <p:cNvPr id="285" name="Google Shape;285;p39"/>
              <p:cNvSpPr/>
              <p:nvPr/>
            </p:nvSpPr>
            <p:spPr>
              <a:xfrm>
                <a:off x="2599825" y="3689700"/>
                <a:ext cx="429850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17194" h="6766" extrusionOk="0">
                    <a:moveTo>
                      <a:pt x="10160" y="978"/>
                    </a:moveTo>
                    <a:lnTo>
                      <a:pt x="10258" y="1002"/>
                    </a:lnTo>
                    <a:lnTo>
                      <a:pt x="10355" y="1026"/>
                    </a:lnTo>
                    <a:lnTo>
                      <a:pt x="10429" y="1075"/>
                    </a:lnTo>
                    <a:lnTo>
                      <a:pt x="10502" y="1124"/>
                    </a:lnTo>
                    <a:lnTo>
                      <a:pt x="10575" y="1197"/>
                    </a:lnTo>
                    <a:lnTo>
                      <a:pt x="10600" y="1295"/>
                    </a:lnTo>
                    <a:lnTo>
                      <a:pt x="10649" y="1368"/>
                    </a:lnTo>
                    <a:lnTo>
                      <a:pt x="10649" y="1466"/>
                    </a:lnTo>
                    <a:lnTo>
                      <a:pt x="10649" y="1881"/>
                    </a:lnTo>
                    <a:lnTo>
                      <a:pt x="6545" y="1881"/>
                    </a:lnTo>
                    <a:lnTo>
                      <a:pt x="6545" y="1466"/>
                    </a:lnTo>
                    <a:lnTo>
                      <a:pt x="6545" y="1368"/>
                    </a:lnTo>
                    <a:lnTo>
                      <a:pt x="6594" y="1295"/>
                    </a:lnTo>
                    <a:lnTo>
                      <a:pt x="6619" y="1197"/>
                    </a:lnTo>
                    <a:lnTo>
                      <a:pt x="6692" y="1124"/>
                    </a:lnTo>
                    <a:lnTo>
                      <a:pt x="6765" y="1075"/>
                    </a:lnTo>
                    <a:lnTo>
                      <a:pt x="6839" y="1026"/>
                    </a:lnTo>
                    <a:lnTo>
                      <a:pt x="6936" y="1002"/>
                    </a:lnTo>
                    <a:lnTo>
                      <a:pt x="7034" y="978"/>
                    </a:lnTo>
                    <a:close/>
                    <a:moveTo>
                      <a:pt x="7034" y="1"/>
                    </a:moveTo>
                    <a:lnTo>
                      <a:pt x="6887" y="25"/>
                    </a:lnTo>
                    <a:lnTo>
                      <a:pt x="6741" y="50"/>
                    </a:lnTo>
                    <a:lnTo>
                      <a:pt x="6472" y="123"/>
                    </a:lnTo>
                    <a:lnTo>
                      <a:pt x="6204" y="269"/>
                    </a:lnTo>
                    <a:lnTo>
                      <a:pt x="6008" y="440"/>
                    </a:lnTo>
                    <a:lnTo>
                      <a:pt x="5813" y="660"/>
                    </a:lnTo>
                    <a:lnTo>
                      <a:pt x="5691" y="904"/>
                    </a:lnTo>
                    <a:lnTo>
                      <a:pt x="5593" y="1173"/>
                    </a:lnTo>
                    <a:lnTo>
                      <a:pt x="5569" y="1320"/>
                    </a:lnTo>
                    <a:lnTo>
                      <a:pt x="5569" y="1466"/>
                    </a:lnTo>
                    <a:lnTo>
                      <a:pt x="5569" y="1881"/>
                    </a:lnTo>
                    <a:lnTo>
                      <a:pt x="391" y="1881"/>
                    </a:lnTo>
                    <a:lnTo>
                      <a:pt x="293" y="1906"/>
                    </a:lnTo>
                    <a:lnTo>
                      <a:pt x="220" y="1955"/>
                    </a:lnTo>
                    <a:lnTo>
                      <a:pt x="147" y="2028"/>
                    </a:lnTo>
                    <a:lnTo>
                      <a:pt x="73" y="2077"/>
                    </a:lnTo>
                    <a:lnTo>
                      <a:pt x="49" y="2174"/>
                    </a:lnTo>
                    <a:lnTo>
                      <a:pt x="0" y="2272"/>
                    </a:lnTo>
                    <a:lnTo>
                      <a:pt x="0" y="2370"/>
                    </a:lnTo>
                    <a:lnTo>
                      <a:pt x="0" y="5789"/>
                    </a:lnTo>
                    <a:lnTo>
                      <a:pt x="24" y="5984"/>
                    </a:lnTo>
                    <a:lnTo>
                      <a:pt x="73" y="6155"/>
                    </a:lnTo>
                    <a:lnTo>
                      <a:pt x="171" y="6326"/>
                    </a:lnTo>
                    <a:lnTo>
                      <a:pt x="293" y="6473"/>
                    </a:lnTo>
                    <a:lnTo>
                      <a:pt x="440" y="6595"/>
                    </a:lnTo>
                    <a:lnTo>
                      <a:pt x="586" y="6693"/>
                    </a:lnTo>
                    <a:lnTo>
                      <a:pt x="782" y="6741"/>
                    </a:lnTo>
                    <a:lnTo>
                      <a:pt x="977" y="6766"/>
                    </a:lnTo>
                    <a:lnTo>
                      <a:pt x="7742" y="6766"/>
                    </a:lnTo>
                    <a:lnTo>
                      <a:pt x="7742" y="6155"/>
                    </a:lnTo>
                    <a:lnTo>
                      <a:pt x="7767" y="6058"/>
                    </a:lnTo>
                    <a:lnTo>
                      <a:pt x="7791" y="5984"/>
                    </a:lnTo>
                    <a:lnTo>
                      <a:pt x="7840" y="5887"/>
                    </a:lnTo>
                    <a:lnTo>
                      <a:pt x="7889" y="5813"/>
                    </a:lnTo>
                    <a:lnTo>
                      <a:pt x="7962" y="5765"/>
                    </a:lnTo>
                    <a:lnTo>
                      <a:pt x="8060" y="5716"/>
                    </a:lnTo>
                    <a:lnTo>
                      <a:pt x="8133" y="5691"/>
                    </a:lnTo>
                    <a:lnTo>
                      <a:pt x="8231" y="5667"/>
                    </a:lnTo>
                    <a:lnTo>
                      <a:pt x="8963" y="5667"/>
                    </a:lnTo>
                    <a:lnTo>
                      <a:pt x="9061" y="5691"/>
                    </a:lnTo>
                    <a:lnTo>
                      <a:pt x="9134" y="5716"/>
                    </a:lnTo>
                    <a:lnTo>
                      <a:pt x="9232" y="5765"/>
                    </a:lnTo>
                    <a:lnTo>
                      <a:pt x="9305" y="5813"/>
                    </a:lnTo>
                    <a:lnTo>
                      <a:pt x="9354" y="5887"/>
                    </a:lnTo>
                    <a:lnTo>
                      <a:pt x="9403" y="5984"/>
                    </a:lnTo>
                    <a:lnTo>
                      <a:pt x="9427" y="6058"/>
                    </a:lnTo>
                    <a:lnTo>
                      <a:pt x="9452" y="6155"/>
                    </a:lnTo>
                    <a:lnTo>
                      <a:pt x="9452" y="6766"/>
                    </a:lnTo>
                    <a:lnTo>
                      <a:pt x="16217" y="6766"/>
                    </a:lnTo>
                    <a:lnTo>
                      <a:pt x="16412" y="6741"/>
                    </a:lnTo>
                    <a:lnTo>
                      <a:pt x="16608" y="6693"/>
                    </a:lnTo>
                    <a:lnTo>
                      <a:pt x="16754" y="6595"/>
                    </a:lnTo>
                    <a:lnTo>
                      <a:pt x="16901" y="6473"/>
                    </a:lnTo>
                    <a:lnTo>
                      <a:pt x="17023" y="6326"/>
                    </a:lnTo>
                    <a:lnTo>
                      <a:pt x="17121" y="6155"/>
                    </a:lnTo>
                    <a:lnTo>
                      <a:pt x="17169" y="5984"/>
                    </a:lnTo>
                    <a:lnTo>
                      <a:pt x="17194" y="5789"/>
                    </a:lnTo>
                    <a:lnTo>
                      <a:pt x="17194" y="2370"/>
                    </a:lnTo>
                    <a:lnTo>
                      <a:pt x="17194" y="2272"/>
                    </a:lnTo>
                    <a:lnTo>
                      <a:pt x="17145" y="2174"/>
                    </a:lnTo>
                    <a:lnTo>
                      <a:pt x="17121" y="2077"/>
                    </a:lnTo>
                    <a:lnTo>
                      <a:pt x="17047" y="2028"/>
                    </a:lnTo>
                    <a:lnTo>
                      <a:pt x="16974" y="1955"/>
                    </a:lnTo>
                    <a:lnTo>
                      <a:pt x="16901" y="1906"/>
                    </a:lnTo>
                    <a:lnTo>
                      <a:pt x="16803" y="1881"/>
                    </a:lnTo>
                    <a:lnTo>
                      <a:pt x="11625" y="1881"/>
                    </a:lnTo>
                    <a:lnTo>
                      <a:pt x="11625" y="1466"/>
                    </a:lnTo>
                    <a:lnTo>
                      <a:pt x="11625" y="1320"/>
                    </a:lnTo>
                    <a:lnTo>
                      <a:pt x="11601" y="1173"/>
                    </a:lnTo>
                    <a:lnTo>
                      <a:pt x="11503" y="904"/>
                    </a:lnTo>
                    <a:lnTo>
                      <a:pt x="11381" y="660"/>
                    </a:lnTo>
                    <a:lnTo>
                      <a:pt x="11186" y="440"/>
                    </a:lnTo>
                    <a:lnTo>
                      <a:pt x="10990" y="269"/>
                    </a:lnTo>
                    <a:lnTo>
                      <a:pt x="10722" y="123"/>
                    </a:lnTo>
                    <a:lnTo>
                      <a:pt x="10453" y="50"/>
                    </a:lnTo>
                    <a:lnTo>
                      <a:pt x="10307" y="25"/>
                    </a:lnTo>
                    <a:lnTo>
                      <a:pt x="101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2599825" y="3861275"/>
                <a:ext cx="429850" cy="188700"/>
              </a:xfrm>
              <a:custGeom>
                <a:avLst/>
                <a:gdLst/>
                <a:ahLst/>
                <a:cxnLst/>
                <a:rect l="l" t="t" r="r" b="b"/>
                <a:pathLst>
                  <a:path w="17194" h="7548" extrusionOk="0">
                    <a:moveTo>
                      <a:pt x="0" y="1"/>
                    </a:moveTo>
                    <a:lnTo>
                      <a:pt x="0" y="7059"/>
                    </a:lnTo>
                    <a:lnTo>
                      <a:pt x="0" y="7157"/>
                    </a:lnTo>
                    <a:lnTo>
                      <a:pt x="49" y="7230"/>
                    </a:lnTo>
                    <a:lnTo>
                      <a:pt x="73" y="7327"/>
                    </a:lnTo>
                    <a:lnTo>
                      <a:pt x="147" y="7401"/>
                    </a:lnTo>
                    <a:lnTo>
                      <a:pt x="220" y="7450"/>
                    </a:lnTo>
                    <a:lnTo>
                      <a:pt x="293" y="7498"/>
                    </a:lnTo>
                    <a:lnTo>
                      <a:pt x="391" y="7523"/>
                    </a:lnTo>
                    <a:lnTo>
                      <a:pt x="489" y="7547"/>
                    </a:lnTo>
                    <a:lnTo>
                      <a:pt x="16705" y="7547"/>
                    </a:lnTo>
                    <a:lnTo>
                      <a:pt x="16803" y="7523"/>
                    </a:lnTo>
                    <a:lnTo>
                      <a:pt x="16901" y="7498"/>
                    </a:lnTo>
                    <a:lnTo>
                      <a:pt x="16974" y="7450"/>
                    </a:lnTo>
                    <a:lnTo>
                      <a:pt x="17047" y="7401"/>
                    </a:lnTo>
                    <a:lnTo>
                      <a:pt x="17121" y="7327"/>
                    </a:lnTo>
                    <a:lnTo>
                      <a:pt x="17145" y="7230"/>
                    </a:lnTo>
                    <a:lnTo>
                      <a:pt x="17194" y="7157"/>
                    </a:lnTo>
                    <a:lnTo>
                      <a:pt x="17194" y="7059"/>
                    </a:lnTo>
                    <a:lnTo>
                      <a:pt x="17194" y="1"/>
                    </a:lnTo>
                    <a:lnTo>
                      <a:pt x="16974" y="172"/>
                    </a:lnTo>
                    <a:lnTo>
                      <a:pt x="16754" y="294"/>
                    </a:lnTo>
                    <a:lnTo>
                      <a:pt x="16486" y="367"/>
                    </a:lnTo>
                    <a:lnTo>
                      <a:pt x="16217" y="391"/>
                    </a:lnTo>
                    <a:lnTo>
                      <a:pt x="9452" y="391"/>
                    </a:lnTo>
                    <a:lnTo>
                      <a:pt x="9452" y="855"/>
                    </a:lnTo>
                    <a:lnTo>
                      <a:pt x="9427" y="953"/>
                    </a:lnTo>
                    <a:lnTo>
                      <a:pt x="9403" y="1051"/>
                    </a:lnTo>
                    <a:lnTo>
                      <a:pt x="9354" y="1148"/>
                    </a:lnTo>
                    <a:lnTo>
                      <a:pt x="9305" y="1197"/>
                    </a:lnTo>
                    <a:lnTo>
                      <a:pt x="9232" y="1271"/>
                    </a:lnTo>
                    <a:lnTo>
                      <a:pt x="9134" y="1319"/>
                    </a:lnTo>
                    <a:lnTo>
                      <a:pt x="9061" y="1344"/>
                    </a:lnTo>
                    <a:lnTo>
                      <a:pt x="8133" y="1344"/>
                    </a:lnTo>
                    <a:lnTo>
                      <a:pt x="8060" y="1319"/>
                    </a:lnTo>
                    <a:lnTo>
                      <a:pt x="7962" y="1271"/>
                    </a:lnTo>
                    <a:lnTo>
                      <a:pt x="7889" y="1197"/>
                    </a:lnTo>
                    <a:lnTo>
                      <a:pt x="7840" y="1148"/>
                    </a:lnTo>
                    <a:lnTo>
                      <a:pt x="7791" y="1051"/>
                    </a:lnTo>
                    <a:lnTo>
                      <a:pt x="7767" y="953"/>
                    </a:lnTo>
                    <a:lnTo>
                      <a:pt x="7742" y="855"/>
                    </a:lnTo>
                    <a:lnTo>
                      <a:pt x="7742" y="391"/>
                    </a:lnTo>
                    <a:lnTo>
                      <a:pt x="977" y="391"/>
                    </a:lnTo>
                    <a:lnTo>
                      <a:pt x="708" y="367"/>
                    </a:lnTo>
                    <a:lnTo>
                      <a:pt x="440" y="294"/>
                    </a:lnTo>
                    <a:lnTo>
                      <a:pt x="220" y="1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87" name="Google Shape;287;p39"/>
          <p:cNvGrpSpPr/>
          <p:nvPr/>
        </p:nvGrpSpPr>
        <p:grpSpPr>
          <a:xfrm>
            <a:off x="394225" y="3804113"/>
            <a:ext cx="701400" cy="696000"/>
            <a:chOff x="165625" y="3363988"/>
            <a:chExt cx="701400" cy="696000"/>
          </a:xfrm>
        </p:grpSpPr>
        <p:sp>
          <p:nvSpPr>
            <p:cNvPr id="288" name="Google Shape;288;p39"/>
            <p:cNvSpPr/>
            <p:nvPr/>
          </p:nvSpPr>
          <p:spPr>
            <a:xfrm>
              <a:off x="165625" y="3363988"/>
              <a:ext cx="701400" cy="696000"/>
            </a:xfrm>
            <a:prstGeom prst="ellipse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39"/>
            <p:cNvGrpSpPr/>
            <p:nvPr/>
          </p:nvGrpSpPr>
          <p:grpSpPr>
            <a:xfrm>
              <a:off x="329205" y="3552323"/>
              <a:ext cx="374240" cy="319364"/>
              <a:chOff x="3918650" y="293075"/>
              <a:chExt cx="488500" cy="412775"/>
            </a:xfrm>
          </p:grpSpPr>
          <p:sp>
            <p:nvSpPr>
              <p:cNvPr id="290" name="Google Shape;290;p39"/>
              <p:cNvSpPr/>
              <p:nvPr/>
            </p:nvSpPr>
            <p:spPr>
              <a:xfrm>
                <a:off x="4085350" y="293675"/>
                <a:ext cx="154500" cy="4121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16487" extrusionOk="0">
                    <a:moveTo>
                      <a:pt x="709" y="5496"/>
                    </a:moveTo>
                    <a:lnTo>
                      <a:pt x="806" y="5520"/>
                    </a:lnTo>
                    <a:lnTo>
                      <a:pt x="1050" y="5667"/>
                    </a:lnTo>
                    <a:lnTo>
                      <a:pt x="1270" y="5813"/>
                    </a:lnTo>
                    <a:lnTo>
                      <a:pt x="1344" y="5886"/>
                    </a:lnTo>
                    <a:lnTo>
                      <a:pt x="1368" y="5984"/>
                    </a:lnTo>
                    <a:lnTo>
                      <a:pt x="1344" y="6082"/>
                    </a:lnTo>
                    <a:lnTo>
                      <a:pt x="1319" y="6155"/>
                    </a:lnTo>
                    <a:lnTo>
                      <a:pt x="1221" y="6228"/>
                    </a:lnTo>
                    <a:lnTo>
                      <a:pt x="1124" y="6253"/>
                    </a:lnTo>
                    <a:lnTo>
                      <a:pt x="1050" y="6228"/>
                    </a:lnTo>
                    <a:lnTo>
                      <a:pt x="977" y="6204"/>
                    </a:lnTo>
                    <a:lnTo>
                      <a:pt x="782" y="6082"/>
                    </a:lnTo>
                    <a:lnTo>
                      <a:pt x="586" y="5960"/>
                    </a:lnTo>
                    <a:lnTo>
                      <a:pt x="513" y="5911"/>
                    </a:lnTo>
                    <a:lnTo>
                      <a:pt x="464" y="5838"/>
                    </a:lnTo>
                    <a:lnTo>
                      <a:pt x="464" y="5740"/>
                    </a:lnTo>
                    <a:lnTo>
                      <a:pt x="489" y="5642"/>
                    </a:lnTo>
                    <a:lnTo>
                      <a:pt x="538" y="5569"/>
                    </a:lnTo>
                    <a:lnTo>
                      <a:pt x="611" y="5520"/>
                    </a:lnTo>
                    <a:lnTo>
                      <a:pt x="709" y="5496"/>
                    </a:lnTo>
                    <a:close/>
                    <a:moveTo>
                      <a:pt x="1685" y="6351"/>
                    </a:moveTo>
                    <a:lnTo>
                      <a:pt x="1783" y="6375"/>
                    </a:lnTo>
                    <a:lnTo>
                      <a:pt x="1856" y="6448"/>
                    </a:lnTo>
                    <a:lnTo>
                      <a:pt x="2003" y="6668"/>
                    </a:lnTo>
                    <a:lnTo>
                      <a:pt x="2125" y="6888"/>
                    </a:lnTo>
                    <a:lnTo>
                      <a:pt x="2150" y="6986"/>
                    </a:lnTo>
                    <a:lnTo>
                      <a:pt x="2150" y="7083"/>
                    </a:lnTo>
                    <a:lnTo>
                      <a:pt x="2101" y="7156"/>
                    </a:lnTo>
                    <a:lnTo>
                      <a:pt x="2027" y="7230"/>
                    </a:lnTo>
                    <a:lnTo>
                      <a:pt x="1979" y="7254"/>
                    </a:lnTo>
                    <a:lnTo>
                      <a:pt x="1856" y="7254"/>
                    </a:lnTo>
                    <a:lnTo>
                      <a:pt x="1783" y="7230"/>
                    </a:lnTo>
                    <a:lnTo>
                      <a:pt x="1734" y="7181"/>
                    </a:lnTo>
                    <a:lnTo>
                      <a:pt x="1685" y="7132"/>
                    </a:lnTo>
                    <a:lnTo>
                      <a:pt x="1441" y="6741"/>
                    </a:lnTo>
                    <a:lnTo>
                      <a:pt x="1417" y="6644"/>
                    </a:lnTo>
                    <a:lnTo>
                      <a:pt x="1417" y="6546"/>
                    </a:lnTo>
                    <a:lnTo>
                      <a:pt x="1441" y="6448"/>
                    </a:lnTo>
                    <a:lnTo>
                      <a:pt x="1515" y="6399"/>
                    </a:lnTo>
                    <a:lnTo>
                      <a:pt x="1612" y="6351"/>
                    </a:lnTo>
                    <a:close/>
                    <a:moveTo>
                      <a:pt x="2247" y="7498"/>
                    </a:moveTo>
                    <a:lnTo>
                      <a:pt x="2345" y="7523"/>
                    </a:lnTo>
                    <a:lnTo>
                      <a:pt x="2418" y="7572"/>
                    </a:lnTo>
                    <a:lnTo>
                      <a:pt x="2467" y="7645"/>
                    </a:lnTo>
                    <a:lnTo>
                      <a:pt x="2662" y="8109"/>
                    </a:lnTo>
                    <a:lnTo>
                      <a:pt x="2662" y="8207"/>
                    </a:lnTo>
                    <a:lnTo>
                      <a:pt x="2638" y="8304"/>
                    </a:lnTo>
                    <a:lnTo>
                      <a:pt x="2589" y="8378"/>
                    </a:lnTo>
                    <a:lnTo>
                      <a:pt x="2516" y="8426"/>
                    </a:lnTo>
                    <a:lnTo>
                      <a:pt x="2418" y="8451"/>
                    </a:lnTo>
                    <a:lnTo>
                      <a:pt x="2345" y="8426"/>
                    </a:lnTo>
                    <a:lnTo>
                      <a:pt x="2272" y="8402"/>
                    </a:lnTo>
                    <a:lnTo>
                      <a:pt x="2223" y="8353"/>
                    </a:lnTo>
                    <a:lnTo>
                      <a:pt x="2198" y="8280"/>
                    </a:lnTo>
                    <a:lnTo>
                      <a:pt x="2027" y="7840"/>
                    </a:lnTo>
                    <a:lnTo>
                      <a:pt x="2003" y="7743"/>
                    </a:lnTo>
                    <a:lnTo>
                      <a:pt x="2027" y="7645"/>
                    </a:lnTo>
                    <a:lnTo>
                      <a:pt x="2076" y="7572"/>
                    </a:lnTo>
                    <a:lnTo>
                      <a:pt x="2150" y="7523"/>
                    </a:lnTo>
                    <a:lnTo>
                      <a:pt x="2247" y="7498"/>
                    </a:lnTo>
                    <a:close/>
                    <a:moveTo>
                      <a:pt x="2711" y="8720"/>
                    </a:moveTo>
                    <a:lnTo>
                      <a:pt x="2785" y="8744"/>
                    </a:lnTo>
                    <a:lnTo>
                      <a:pt x="2858" y="8793"/>
                    </a:lnTo>
                    <a:lnTo>
                      <a:pt x="2907" y="8866"/>
                    </a:lnTo>
                    <a:lnTo>
                      <a:pt x="3078" y="9355"/>
                    </a:lnTo>
                    <a:lnTo>
                      <a:pt x="3102" y="9452"/>
                    </a:lnTo>
                    <a:lnTo>
                      <a:pt x="3078" y="9526"/>
                    </a:lnTo>
                    <a:lnTo>
                      <a:pt x="3004" y="9599"/>
                    </a:lnTo>
                    <a:lnTo>
                      <a:pt x="2931" y="9648"/>
                    </a:lnTo>
                    <a:lnTo>
                      <a:pt x="2858" y="9672"/>
                    </a:lnTo>
                    <a:lnTo>
                      <a:pt x="2785" y="9672"/>
                    </a:lnTo>
                    <a:lnTo>
                      <a:pt x="2711" y="9623"/>
                    </a:lnTo>
                    <a:lnTo>
                      <a:pt x="2662" y="9574"/>
                    </a:lnTo>
                    <a:lnTo>
                      <a:pt x="2614" y="9501"/>
                    </a:lnTo>
                    <a:lnTo>
                      <a:pt x="2467" y="9037"/>
                    </a:lnTo>
                    <a:lnTo>
                      <a:pt x="2443" y="8939"/>
                    </a:lnTo>
                    <a:lnTo>
                      <a:pt x="2467" y="8842"/>
                    </a:lnTo>
                    <a:lnTo>
                      <a:pt x="2516" y="8768"/>
                    </a:lnTo>
                    <a:lnTo>
                      <a:pt x="2614" y="8720"/>
                    </a:lnTo>
                    <a:close/>
                    <a:moveTo>
                      <a:pt x="3224" y="9941"/>
                    </a:moveTo>
                    <a:lnTo>
                      <a:pt x="3297" y="10014"/>
                    </a:lnTo>
                    <a:lnTo>
                      <a:pt x="3346" y="10087"/>
                    </a:lnTo>
                    <a:lnTo>
                      <a:pt x="3542" y="10527"/>
                    </a:lnTo>
                    <a:lnTo>
                      <a:pt x="3566" y="10625"/>
                    </a:lnTo>
                    <a:lnTo>
                      <a:pt x="3566" y="10722"/>
                    </a:lnTo>
                    <a:lnTo>
                      <a:pt x="3517" y="10796"/>
                    </a:lnTo>
                    <a:lnTo>
                      <a:pt x="3444" y="10844"/>
                    </a:lnTo>
                    <a:lnTo>
                      <a:pt x="3322" y="10869"/>
                    </a:lnTo>
                    <a:lnTo>
                      <a:pt x="3273" y="10869"/>
                    </a:lnTo>
                    <a:lnTo>
                      <a:pt x="3200" y="10844"/>
                    </a:lnTo>
                    <a:lnTo>
                      <a:pt x="3151" y="10796"/>
                    </a:lnTo>
                    <a:lnTo>
                      <a:pt x="3102" y="10747"/>
                    </a:lnTo>
                    <a:lnTo>
                      <a:pt x="2907" y="10258"/>
                    </a:lnTo>
                    <a:lnTo>
                      <a:pt x="2882" y="10161"/>
                    </a:lnTo>
                    <a:lnTo>
                      <a:pt x="2907" y="10087"/>
                    </a:lnTo>
                    <a:lnTo>
                      <a:pt x="2955" y="10014"/>
                    </a:lnTo>
                    <a:lnTo>
                      <a:pt x="3029" y="9941"/>
                    </a:lnTo>
                    <a:close/>
                    <a:moveTo>
                      <a:pt x="3761" y="11089"/>
                    </a:moveTo>
                    <a:lnTo>
                      <a:pt x="3835" y="11137"/>
                    </a:lnTo>
                    <a:lnTo>
                      <a:pt x="3908" y="11211"/>
                    </a:lnTo>
                    <a:lnTo>
                      <a:pt x="4177" y="11577"/>
                    </a:lnTo>
                    <a:lnTo>
                      <a:pt x="4225" y="11675"/>
                    </a:lnTo>
                    <a:lnTo>
                      <a:pt x="4250" y="11748"/>
                    </a:lnTo>
                    <a:lnTo>
                      <a:pt x="4201" y="11846"/>
                    </a:lnTo>
                    <a:lnTo>
                      <a:pt x="4152" y="11919"/>
                    </a:lnTo>
                    <a:lnTo>
                      <a:pt x="4079" y="11968"/>
                    </a:lnTo>
                    <a:lnTo>
                      <a:pt x="3884" y="11968"/>
                    </a:lnTo>
                    <a:lnTo>
                      <a:pt x="3810" y="11895"/>
                    </a:lnTo>
                    <a:lnTo>
                      <a:pt x="3664" y="11675"/>
                    </a:lnTo>
                    <a:lnTo>
                      <a:pt x="3493" y="11455"/>
                    </a:lnTo>
                    <a:lnTo>
                      <a:pt x="3468" y="11382"/>
                    </a:lnTo>
                    <a:lnTo>
                      <a:pt x="3468" y="11284"/>
                    </a:lnTo>
                    <a:lnTo>
                      <a:pt x="3517" y="11186"/>
                    </a:lnTo>
                    <a:lnTo>
                      <a:pt x="3566" y="11137"/>
                    </a:lnTo>
                    <a:lnTo>
                      <a:pt x="3664" y="11089"/>
                    </a:lnTo>
                    <a:close/>
                    <a:moveTo>
                      <a:pt x="4616" y="12041"/>
                    </a:moveTo>
                    <a:lnTo>
                      <a:pt x="4714" y="12090"/>
                    </a:lnTo>
                    <a:lnTo>
                      <a:pt x="4909" y="12212"/>
                    </a:lnTo>
                    <a:lnTo>
                      <a:pt x="5105" y="12334"/>
                    </a:lnTo>
                    <a:lnTo>
                      <a:pt x="5178" y="12383"/>
                    </a:lnTo>
                    <a:lnTo>
                      <a:pt x="5227" y="12481"/>
                    </a:lnTo>
                    <a:lnTo>
                      <a:pt x="5227" y="12554"/>
                    </a:lnTo>
                    <a:lnTo>
                      <a:pt x="5202" y="12652"/>
                    </a:lnTo>
                    <a:lnTo>
                      <a:pt x="5154" y="12725"/>
                    </a:lnTo>
                    <a:lnTo>
                      <a:pt x="5105" y="12749"/>
                    </a:lnTo>
                    <a:lnTo>
                      <a:pt x="5056" y="12774"/>
                    </a:lnTo>
                    <a:lnTo>
                      <a:pt x="4983" y="12798"/>
                    </a:lnTo>
                    <a:lnTo>
                      <a:pt x="4885" y="12774"/>
                    </a:lnTo>
                    <a:lnTo>
                      <a:pt x="4641" y="12627"/>
                    </a:lnTo>
                    <a:lnTo>
                      <a:pt x="4421" y="12481"/>
                    </a:lnTo>
                    <a:lnTo>
                      <a:pt x="4348" y="12407"/>
                    </a:lnTo>
                    <a:lnTo>
                      <a:pt x="4323" y="12310"/>
                    </a:lnTo>
                    <a:lnTo>
                      <a:pt x="4323" y="12236"/>
                    </a:lnTo>
                    <a:lnTo>
                      <a:pt x="4372" y="12139"/>
                    </a:lnTo>
                    <a:lnTo>
                      <a:pt x="4445" y="12066"/>
                    </a:lnTo>
                    <a:lnTo>
                      <a:pt x="4543" y="12041"/>
                    </a:lnTo>
                    <a:close/>
                    <a:moveTo>
                      <a:pt x="0" y="1"/>
                    </a:moveTo>
                    <a:lnTo>
                      <a:pt x="0" y="5325"/>
                    </a:lnTo>
                    <a:lnTo>
                      <a:pt x="74" y="5349"/>
                    </a:lnTo>
                    <a:lnTo>
                      <a:pt x="147" y="5422"/>
                    </a:lnTo>
                    <a:lnTo>
                      <a:pt x="171" y="5496"/>
                    </a:lnTo>
                    <a:lnTo>
                      <a:pt x="171" y="5569"/>
                    </a:lnTo>
                    <a:lnTo>
                      <a:pt x="171" y="5642"/>
                    </a:lnTo>
                    <a:lnTo>
                      <a:pt x="122" y="5716"/>
                    </a:lnTo>
                    <a:lnTo>
                      <a:pt x="74" y="5764"/>
                    </a:lnTo>
                    <a:lnTo>
                      <a:pt x="0" y="5789"/>
                    </a:lnTo>
                    <a:lnTo>
                      <a:pt x="0" y="13360"/>
                    </a:lnTo>
                    <a:lnTo>
                      <a:pt x="6179" y="16486"/>
                    </a:lnTo>
                    <a:lnTo>
                      <a:pt x="6179" y="13116"/>
                    </a:lnTo>
                    <a:lnTo>
                      <a:pt x="5935" y="13091"/>
                    </a:lnTo>
                    <a:lnTo>
                      <a:pt x="5691" y="13042"/>
                    </a:lnTo>
                    <a:lnTo>
                      <a:pt x="5593" y="12994"/>
                    </a:lnTo>
                    <a:lnTo>
                      <a:pt x="5520" y="12945"/>
                    </a:lnTo>
                    <a:lnTo>
                      <a:pt x="5495" y="12847"/>
                    </a:lnTo>
                    <a:lnTo>
                      <a:pt x="5495" y="12749"/>
                    </a:lnTo>
                    <a:lnTo>
                      <a:pt x="5520" y="12676"/>
                    </a:lnTo>
                    <a:lnTo>
                      <a:pt x="5593" y="12603"/>
                    </a:lnTo>
                    <a:lnTo>
                      <a:pt x="5691" y="12554"/>
                    </a:lnTo>
                    <a:lnTo>
                      <a:pt x="5789" y="12554"/>
                    </a:lnTo>
                    <a:lnTo>
                      <a:pt x="6179" y="12627"/>
                    </a:lnTo>
                    <a:lnTo>
                      <a:pt x="6179" y="3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91" name="Google Shape;291;p39"/>
              <p:cNvSpPr/>
              <p:nvPr/>
            </p:nvSpPr>
            <p:spPr>
              <a:xfrm>
                <a:off x="3918650" y="293075"/>
                <a:ext cx="153900" cy="4072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291" extrusionOk="0">
                    <a:moveTo>
                      <a:pt x="5349" y="5495"/>
                    </a:moveTo>
                    <a:lnTo>
                      <a:pt x="5447" y="5520"/>
                    </a:lnTo>
                    <a:lnTo>
                      <a:pt x="5520" y="5569"/>
                    </a:lnTo>
                    <a:lnTo>
                      <a:pt x="5569" y="5666"/>
                    </a:lnTo>
                    <a:lnTo>
                      <a:pt x="5569" y="5764"/>
                    </a:lnTo>
                    <a:lnTo>
                      <a:pt x="5545" y="5837"/>
                    </a:lnTo>
                    <a:lnTo>
                      <a:pt x="5496" y="5935"/>
                    </a:lnTo>
                    <a:lnTo>
                      <a:pt x="5423" y="5984"/>
                    </a:lnTo>
                    <a:lnTo>
                      <a:pt x="5203" y="6057"/>
                    </a:lnTo>
                    <a:lnTo>
                      <a:pt x="5008" y="6155"/>
                    </a:lnTo>
                    <a:lnTo>
                      <a:pt x="4934" y="6179"/>
                    </a:lnTo>
                    <a:lnTo>
                      <a:pt x="4812" y="6179"/>
                    </a:lnTo>
                    <a:lnTo>
                      <a:pt x="4763" y="6155"/>
                    </a:lnTo>
                    <a:lnTo>
                      <a:pt x="4714" y="6106"/>
                    </a:lnTo>
                    <a:lnTo>
                      <a:pt x="4666" y="6057"/>
                    </a:lnTo>
                    <a:lnTo>
                      <a:pt x="4641" y="5959"/>
                    </a:lnTo>
                    <a:lnTo>
                      <a:pt x="4641" y="5862"/>
                    </a:lnTo>
                    <a:lnTo>
                      <a:pt x="4690" y="5788"/>
                    </a:lnTo>
                    <a:lnTo>
                      <a:pt x="4763" y="5740"/>
                    </a:lnTo>
                    <a:lnTo>
                      <a:pt x="5008" y="5617"/>
                    </a:lnTo>
                    <a:lnTo>
                      <a:pt x="5252" y="5520"/>
                    </a:lnTo>
                    <a:lnTo>
                      <a:pt x="5349" y="5495"/>
                    </a:lnTo>
                    <a:close/>
                    <a:moveTo>
                      <a:pt x="4250" y="6155"/>
                    </a:moveTo>
                    <a:lnTo>
                      <a:pt x="4348" y="6179"/>
                    </a:lnTo>
                    <a:lnTo>
                      <a:pt x="4421" y="6252"/>
                    </a:lnTo>
                    <a:lnTo>
                      <a:pt x="4470" y="6326"/>
                    </a:lnTo>
                    <a:lnTo>
                      <a:pt x="4470" y="6423"/>
                    </a:lnTo>
                    <a:lnTo>
                      <a:pt x="4446" y="6497"/>
                    </a:lnTo>
                    <a:lnTo>
                      <a:pt x="4397" y="6594"/>
                    </a:lnTo>
                    <a:lnTo>
                      <a:pt x="4226" y="6741"/>
                    </a:lnTo>
                    <a:lnTo>
                      <a:pt x="4079" y="6912"/>
                    </a:lnTo>
                    <a:lnTo>
                      <a:pt x="3982" y="6985"/>
                    </a:lnTo>
                    <a:lnTo>
                      <a:pt x="3884" y="7010"/>
                    </a:lnTo>
                    <a:lnTo>
                      <a:pt x="3811" y="6985"/>
                    </a:lnTo>
                    <a:lnTo>
                      <a:pt x="3738" y="6936"/>
                    </a:lnTo>
                    <a:lnTo>
                      <a:pt x="3664" y="6863"/>
                    </a:lnTo>
                    <a:lnTo>
                      <a:pt x="3640" y="6790"/>
                    </a:lnTo>
                    <a:lnTo>
                      <a:pt x="3664" y="6692"/>
                    </a:lnTo>
                    <a:lnTo>
                      <a:pt x="3713" y="6594"/>
                    </a:lnTo>
                    <a:lnTo>
                      <a:pt x="3884" y="6399"/>
                    </a:lnTo>
                    <a:lnTo>
                      <a:pt x="4079" y="6228"/>
                    </a:lnTo>
                    <a:lnTo>
                      <a:pt x="4153" y="6179"/>
                    </a:lnTo>
                    <a:lnTo>
                      <a:pt x="4250" y="6155"/>
                    </a:lnTo>
                    <a:close/>
                    <a:moveTo>
                      <a:pt x="3469" y="7156"/>
                    </a:moveTo>
                    <a:lnTo>
                      <a:pt x="3542" y="7205"/>
                    </a:lnTo>
                    <a:lnTo>
                      <a:pt x="3615" y="7254"/>
                    </a:lnTo>
                    <a:lnTo>
                      <a:pt x="3664" y="7351"/>
                    </a:lnTo>
                    <a:lnTo>
                      <a:pt x="3664" y="7449"/>
                    </a:lnTo>
                    <a:lnTo>
                      <a:pt x="3640" y="7547"/>
                    </a:lnTo>
                    <a:lnTo>
                      <a:pt x="3396" y="7962"/>
                    </a:lnTo>
                    <a:lnTo>
                      <a:pt x="3371" y="8011"/>
                    </a:lnTo>
                    <a:lnTo>
                      <a:pt x="3298" y="8060"/>
                    </a:lnTo>
                    <a:lnTo>
                      <a:pt x="3249" y="8084"/>
                    </a:lnTo>
                    <a:lnTo>
                      <a:pt x="3176" y="8084"/>
                    </a:lnTo>
                    <a:lnTo>
                      <a:pt x="3078" y="8060"/>
                    </a:lnTo>
                    <a:lnTo>
                      <a:pt x="3005" y="8011"/>
                    </a:lnTo>
                    <a:lnTo>
                      <a:pt x="2956" y="7913"/>
                    </a:lnTo>
                    <a:lnTo>
                      <a:pt x="2932" y="7840"/>
                    </a:lnTo>
                    <a:lnTo>
                      <a:pt x="2956" y="7742"/>
                    </a:lnTo>
                    <a:lnTo>
                      <a:pt x="3225" y="7278"/>
                    </a:lnTo>
                    <a:lnTo>
                      <a:pt x="3273" y="7205"/>
                    </a:lnTo>
                    <a:lnTo>
                      <a:pt x="3371" y="7180"/>
                    </a:lnTo>
                    <a:lnTo>
                      <a:pt x="3469" y="7156"/>
                    </a:lnTo>
                    <a:close/>
                    <a:moveTo>
                      <a:pt x="2858" y="8328"/>
                    </a:moveTo>
                    <a:lnTo>
                      <a:pt x="2956" y="8353"/>
                    </a:lnTo>
                    <a:lnTo>
                      <a:pt x="3029" y="8402"/>
                    </a:lnTo>
                    <a:lnTo>
                      <a:pt x="3078" y="8475"/>
                    </a:lnTo>
                    <a:lnTo>
                      <a:pt x="3103" y="8573"/>
                    </a:lnTo>
                    <a:lnTo>
                      <a:pt x="3103" y="8670"/>
                    </a:lnTo>
                    <a:lnTo>
                      <a:pt x="2932" y="9110"/>
                    </a:lnTo>
                    <a:lnTo>
                      <a:pt x="2907" y="9183"/>
                    </a:lnTo>
                    <a:lnTo>
                      <a:pt x="2858" y="9232"/>
                    </a:lnTo>
                    <a:lnTo>
                      <a:pt x="2785" y="9281"/>
                    </a:lnTo>
                    <a:lnTo>
                      <a:pt x="2638" y="9281"/>
                    </a:lnTo>
                    <a:lnTo>
                      <a:pt x="2541" y="9232"/>
                    </a:lnTo>
                    <a:lnTo>
                      <a:pt x="2492" y="9159"/>
                    </a:lnTo>
                    <a:lnTo>
                      <a:pt x="2468" y="9061"/>
                    </a:lnTo>
                    <a:lnTo>
                      <a:pt x="2468" y="8963"/>
                    </a:lnTo>
                    <a:lnTo>
                      <a:pt x="2638" y="8499"/>
                    </a:lnTo>
                    <a:lnTo>
                      <a:pt x="2687" y="8402"/>
                    </a:lnTo>
                    <a:lnTo>
                      <a:pt x="2761" y="8353"/>
                    </a:lnTo>
                    <a:lnTo>
                      <a:pt x="2858" y="8328"/>
                    </a:lnTo>
                    <a:close/>
                    <a:moveTo>
                      <a:pt x="2541" y="9574"/>
                    </a:moveTo>
                    <a:lnTo>
                      <a:pt x="2638" y="9623"/>
                    </a:lnTo>
                    <a:lnTo>
                      <a:pt x="2712" y="9696"/>
                    </a:lnTo>
                    <a:lnTo>
                      <a:pt x="2736" y="9769"/>
                    </a:lnTo>
                    <a:lnTo>
                      <a:pt x="2736" y="9867"/>
                    </a:lnTo>
                    <a:lnTo>
                      <a:pt x="2638" y="10355"/>
                    </a:lnTo>
                    <a:lnTo>
                      <a:pt x="2590" y="10429"/>
                    </a:lnTo>
                    <a:lnTo>
                      <a:pt x="2541" y="10502"/>
                    </a:lnTo>
                    <a:lnTo>
                      <a:pt x="2468" y="10526"/>
                    </a:lnTo>
                    <a:lnTo>
                      <a:pt x="2394" y="10551"/>
                    </a:lnTo>
                    <a:lnTo>
                      <a:pt x="2345" y="10551"/>
                    </a:lnTo>
                    <a:lnTo>
                      <a:pt x="2248" y="10502"/>
                    </a:lnTo>
                    <a:lnTo>
                      <a:pt x="2199" y="10429"/>
                    </a:lnTo>
                    <a:lnTo>
                      <a:pt x="2150" y="10355"/>
                    </a:lnTo>
                    <a:lnTo>
                      <a:pt x="2150" y="10258"/>
                    </a:lnTo>
                    <a:lnTo>
                      <a:pt x="2248" y="9769"/>
                    </a:lnTo>
                    <a:lnTo>
                      <a:pt x="2297" y="9672"/>
                    </a:lnTo>
                    <a:lnTo>
                      <a:pt x="2370" y="9598"/>
                    </a:lnTo>
                    <a:lnTo>
                      <a:pt x="2443" y="9574"/>
                    </a:lnTo>
                    <a:close/>
                    <a:moveTo>
                      <a:pt x="2297" y="10844"/>
                    </a:moveTo>
                    <a:lnTo>
                      <a:pt x="2394" y="10868"/>
                    </a:lnTo>
                    <a:lnTo>
                      <a:pt x="2468" y="10942"/>
                    </a:lnTo>
                    <a:lnTo>
                      <a:pt x="2516" y="11015"/>
                    </a:lnTo>
                    <a:lnTo>
                      <a:pt x="2516" y="11113"/>
                    </a:lnTo>
                    <a:lnTo>
                      <a:pt x="2492" y="11357"/>
                    </a:lnTo>
                    <a:lnTo>
                      <a:pt x="2468" y="11430"/>
                    </a:lnTo>
                    <a:lnTo>
                      <a:pt x="2419" y="11503"/>
                    </a:lnTo>
                    <a:lnTo>
                      <a:pt x="2345" y="11552"/>
                    </a:lnTo>
                    <a:lnTo>
                      <a:pt x="2248" y="11577"/>
                    </a:lnTo>
                    <a:lnTo>
                      <a:pt x="2223" y="11577"/>
                    </a:lnTo>
                    <a:lnTo>
                      <a:pt x="2126" y="11552"/>
                    </a:lnTo>
                    <a:lnTo>
                      <a:pt x="2052" y="11503"/>
                    </a:lnTo>
                    <a:lnTo>
                      <a:pt x="2028" y="11406"/>
                    </a:lnTo>
                    <a:lnTo>
                      <a:pt x="2003" y="11308"/>
                    </a:lnTo>
                    <a:lnTo>
                      <a:pt x="2028" y="11064"/>
                    </a:lnTo>
                    <a:lnTo>
                      <a:pt x="2052" y="10966"/>
                    </a:lnTo>
                    <a:lnTo>
                      <a:pt x="2126" y="10893"/>
                    </a:lnTo>
                    <a:lnTo>
                      <a:pt x="2199" y="10844"/>
                    </a:lnTo>
                    <a:close/>
                    <a:moveTo>
                      <a:pt x="6155" y="0"/>
                    </a:moveTo>
                    <a:lnTo>
                      <a:pt x="538" y="2858"/>
                    </a:lnTo>
                    <a:lnTo>
                      <a:pt x="416" y="2906"/>
                    </a:lnTo>
                    <a:lnTo>
                      <a:pt x="318" y="3004"/>
                    </a:lnTo>
                    <a:lnTo>
                      <a:pt x="221" y="3102"/>
                    </a:lnTo>
                    <a:lnTo>
                      <a:pt x="147" y="3224"/>
                    </a:lnTo>
                    <a:lnTo>
                      <a:pt x="74" y="3322"/>
                    </a:lnTo>
                    <a:lnTo>
                      <a:pt x="25" y="3444"/>
                    </a:lnTo>
                    <a:lnTo>
                      <a:pt x="1" y="3566"/>
                    </a:lnTo>
                    <a:lnTo>
                      <a:pt x="1" y="3688"/>
                    </a:lnTo>
                    <a:lnTo>
                      <a:pt x="1" y="15924"/>
                    </a:lnTo>
                    <a:lnTo>
                      <a:pt x="1" y="16046"/>
                    </a:lnTo>
                    <a:lnTo>
                      <a:pt x="50" y="16119"/>
                    </a:lnTo>
                    <a:lnTo>
                      <a:pt x="98" y="16193"/>
                    </a:lnTo>
                    <a:lnTo>
                      <a:pt x="172" y="16241"/>
                    </a:lnTo>
                    <a:lnTo>
                      <a:pt x="245" y="16266"/>
                    </a:lnTo>
                    <a:lnTo>
                      <a:pt x="343" y="16290"/>
                    </a:lnTo>
                    <a:lnTo>
                      <a:pt x="465" y="16266"/>
                    </a:lnTo>
                    <a:lnTo>
                      <a:pt x="563" y="16217"/>
                    </a:lnTo>
                    <a:lnTo>
                      <a:pt x="6155" y="13360"/>
                    </a:lnTo>
                    <a:lnTo>
                      <a:pt x="6155" y="5813"/>
                    </a:lnTo>
                    <a:lnTo>
                      <a:pt x="6009" y="5813"/>
                    </a:lnTo>
                    <a:lnTo>
                      <a:pt x="5936" y="5764"/>
                    </a:lnTo>
                    <a:lnTo>
                      <a:pt x="5887" y="5691"/>
                    </a:lnTo>
                    <a:lnTo>
                      <a:pt x="5862" y="5593"/>
                    </a:lnTo>
                    <a:lnTo>
                      <a:pt x="5887" y="5495"/>
                    </a:lnTo>
                    <a:lnTo>
                      <a:pt x="5936" y="5422"/>
                    </a:lnTo>
                    <a:lnTo>
                      <a:pt x="6009" y="5373"/>
                    </a:lnTo>
                    <a:lnTo>
                      <a:pt x="6082" y="5349"/>
                    </a:lnTo>
                    <a:lnTo>
                      <a:pt x="6155" y="5324"/>
                    </a:lnTo>
                    <a:lnTo>
                      <a:pt x="61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92" name="Google Shape;292;p39"/>
              <p:cNvSpPr/>
              <p:nvPr/>
            </p:nvSpPr>
            <p:spPr>
              <a:xfrm>
                <a:off x="4253250" y="298550"/>
                <a:ext cx="153900" cy="4066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267" extrusionOk="0">
                    <a:moveTo>
                      <a:pt x="3713" y="4348"/>
                    </a:moveTo>
                    <a:lnTo>
                      <a:pt x="3737" y="4373"/>
                    </a:lnTo>
                    <a:lnTo>
                      <a:pt x="3786" y="4397"/>
                    </a:lnTo>
                    <a:lnTo>
                      <a:pt x="3811" y="4421"/>
                    </a:lnTo>
                    <a:lnTo>
                      <a:pt x="3835" y="4544"/>
                    </a:lnTo>
                    <a:lnTo>
                      <a:pt x="3811" y="4666"/>
                    </a:lnTo>
                    <a:lnTo>
                      <a:pt x="3737" y="4812"/>
                    </a:lnTo>
                    <a:lnTo>
                      <a:pt x="3224" y="5716"/>
                    </a:lnTo>
                    <a:lnTo>
                      <a:pt x="3762" y="6009"/>
                    </a:lnTo>
                    <a:lnTo>
                      <a:pt x="3786" y="6033"/>
                    </a:lnTo>
                    <a:lnTo>
                      <a:pt x="3811" y="6082"/>
                    </a:lnTo>
                    <a:lnTo>
                      <a:pt x="3835" y="6180"/>
                    </a:lnTo>
                    <a:lnTo>
                      <a:pt x="3811" y="6326"/>
                    </a:lnTo>
                    <a:lnTo>
                      <a:pt x="3762" y="6473"/>
                    </a:lnTo>
                    <a:lnTo>
                      <a:pt x="3664" y="6595"/>
                    </a:lnTo>
                    <a:lnTo>
                      <a:pt x="3566" y="6668"/>
                    </a:lnTo>
                    <a:lnTo>
                      <a:pt x="3444" y="6717"/>
                    </a:lnTo>
                    <a:lnTo>
                      <a:pt x="3395" y="6717"/>
                    </a:lnTo>
                    <a:lnTo>
                      <a:pt x="3371" y="6693"/>
                    </a:lnTo>
                    <a:lnTo>
                      <a:pt x="2834" y="6400"/>
                    </a:lnTo>
                    <a:lnTo>
                      <a:pt x="2321" y="7303"/>
                    </a:lnTo>
                    <a:lnTo>
                      <a:pt x="2223" y="7426"/>
                    </a:lnTo>
                    <a:lnTo>
                      <a:pt x="2125" y="7499"/>
                    </a:lnTo>
                    <a:lnTo>
                      <a:pt x="2003" y="7548"/>
                    </a:lnTo>
                    <a:lnTo>
                      <a:pt x="1954" y="7548"/>
                    </a:lnTo>
                    <a:lnTo>
                      <a:pt x="1930" y="7523"/>
                    </a:lnTo>
                    <a:lnTo>
                      <a:pt x="1881" y="7499"/>
                    </a:lnTo>
                    <a:lnTo>
                      <a:pt x="1857" y="7450"/>
                    </a:lnTo>
                    <a:lnTo>
                      <a:pt x="1832" y="7352"/>
                    </a:lnTo>
                    <a:lnTo>
                      <a:pt x="1857" y="7206"/>
                    </a:lnTo>
                    <a:lnTo>
                      <a:pt x="1930" y="7059"/>
                    </a:lnTo>
                    <a:lnTo>
                      <a:pt x="2443" y="6156"/>
                    </a:lnTo>
                    <a:lnTo>
                      <a:pt x="1906" y="5862"/>
                    </a:lnTo>
                    <a:lnTo>
                      <a:pt x="1881" y="5838"/>
                    </a:lnTo>
                    <a:lnTo>
                      <a:pt x="1857" y="5789"/>
                    </a:lnTo>
                    <a:lnTo>
                      <a:pt x="1832" y="5691"/>
                    </a:lnTo>
                    <a:lnTo>
                      <a:pt x="1857" y="5569"/>
                    </a:lnTo>
                    <a:lnTo>
                      <a:pt x="1906" y="5423"/>
                    </a:lnTo>
                    <a:lnTo>
                      <a:pt x="2003" y="5301"/>
                    </a:lnTo>
                    <a:lnTo>
                      <a:pt x="2101" y="5203"/>
                    </a:lnTo>
                    <a:lnTo>
                      <a:pt x="2223" y="5179"/>
                    </a:lnTo>
                    <a:lnTo>
                      <a:pt x="2272" y="5179"/>
                    </a:lnTo>
                    <a:lnTo>
                      <a:pt x="2296" y="5203"/>
                    </a:lnTo>
                    <a:lnTo>
                      <a:pt x="2834" y="5496"/>
                    </a:lnTo>
                    <a:lnTo>
                      <a:pt x="3347" y="4592"/>
                    </a:lnTo>
                    <a:lnTo>
                      <a:pt x="3444" y="4470"/>
                    </a:lnTo>
                    <a:lnTo>
                      <a:pt x="3542" y="4373"/>
                    </a:lnTo>
                    <a:lnTo>
                      <a:pt x="3664" y="4348"/>
                    </a:lnTo>
                    <a:close/>
                    <a:moveTo>
                      <a:pt x="3176" y="7303"/>
                    </a:moveTo>
                    <a:lnTo>
                      <a:pt x="3249" y="7328"/>
                    </a:lnTo>
                    <a:lnTo>
                      <a:pt x="3322" y="7401"/>
                    </a:lnTo>
                    <a:lnTo>
                      <a:pt x="3371" y="7474"/>
                    </a:lnTo>
                    <a:lnTo>
                      <a:pt x="3420" y="7743"/>
                    </a:lnTo>
                    <a:lnTo>
                      <a:pt x="3420" y="7841"/>
                    </a:lnTo>
                    <a:lnTo>
                      <a:pt x="3371" y="7914"/>
                    </a:lnTo>
                    <a:lnTo>
                      <a:pt x="3298" y="7987"/>
                    </a:lnTo>
                    <a:lnTo>
                      <a:pt x="3224" y="8012"/>
                    </a:lnTo>
                    <a:lnTo>
                      <a:pt x="3102" y="8012"/>
                    </a:lnTo>
                    <a:lnTo>
                      <a:pt x="3029" y="7963"/>
                    </a:lnTo>
                    <a:lnTo>
                      <a:pt x="2956" y="7914"/>
                    </a:lnTo>
                    <a:lnTo>
                      <a:pt x="2931" y="7816"/>
                    </a:lnTo>
                    <a:lnTo>
                      <a:pt x="2883" y="7596"/>
                    </a:lnTo>
                    <a:lnTo>
                      <a:pt x="2883" y="7499"/>
                    </a:lnTo>
                    <a:lnTo>
                      <a:pt x="2907" y="7426"/>
                    </a:lnTo>
                    <a:lnTo>
                      <a:pt x="2980" y="7352"/>
                    </a:lnTo>
                    <a:lnTo>
                      <a:pt x="3078" y="7303"/>
                    </a:lnTo>
                    <a:close/>
                    <a:moveTo>
                      <a:pt x="3249" y="8354"/>
                    </a:moveTo>
                    <a:lnTo>
                      <a:pt x="3347" y="8378"/>
                    </a:lnTo>
                    <a:lnTo>
                      <a:pt x="3444" y="8427"/>
                    </a:lnTo>
                    <a:lnTo>
                      <a:pt x="3493" y="8500"/>
                    </a:lnTo>
                    <a:lnTo>
                      <a:pt x="3518" y="8598"/>
                    </a:lnTo>
                    <a:lnTo>
                      <a:pt x="3542" y="9013"/>
                    </a:lnTo>
                    <a:lnTo>
                      <a:pt x="3518" y="9111"/>
                    </a:lnTo>
                    <a:lnTo>
                      <a:pt x="3518" y="9208"/>
                    </a:lnTo>
                    <a:lnTo>
                      <a:pt x="3469" y="9282"/>
                    </a:lnTo>
                    <a:lnTo>
                      <a:pt x="3371" y="9331"/>
                    </a:lnTo>
                    <a:lnTo>
                      <a:pt x="3273" y="9355"/>
                    </a:lnTo>
                    <a:lnTo>
                      <a:pt x="3176" y="9331"/>
                    </a:lnTo>
                    <a:lnTo>
                      <a:pt x="3102" y="9282"/>
                    </a:lnTo>
                    <a:lnTo>
                      <a:pt x="3054" y="9184"/>
                    </a:lnTo>
                    <a:lnTo>
                      <a:pt x="3029" y="9086"/>
                    </a:lnTo>
                    <a:lnTo>
                      <a:pt x="3054" y="9013"/>
                    </a:lnTo>
                    <a:lnTo>
                      <a:pt x="3029" y="8622"/>
                    </a:lnTo>
                    <a:lnTo>
                      <a:pt x="3054" y="8525"/>
                    </a:lnTo>
                    <a:lnTo>
                      <a:pt x="3102" y="8451"/>
                    </a:lnTo>
                    <a:lnTo>
                      <a:pt x="3176" y="8378"/>
                    </a:lnTo>
                    <a:lnTo>
                      <a:pt x="3249" y="8354"/>
                    </a:lnTo>
                    <a:close/>
                    <a:moveTo>
                      <a:pt x="3249" y="9648"/>
                    </a:moveTo>
                    <a:lnTo>
                      <a:pt x="3347" y="9697"/>
                    </a:lnTo>
                    <a:lnTo>
                      <a:pt x="3420" y="9746"/>
                    </a:lnTo>
                    <a:lnTo>
                      <a:pt x="3469" y="9843"/>
                    </a:lnTo>
                    <a:lnTo>
                      <a:pt x="3469" y="9941"/>
                    </a:lnTo>
                    <a:lnTo>
                      <a:pt x="3347" y="10454"/>
                    </a:lnTo>
                    <a:lnTo>
                      <a:pt x="3322" y="10527"/>
                    </a:lnTo>
                    <a:lnTo>
                      <a:pt x="3273" y="10576"/>
                    </a:lnTo>
                    <a:lnTo>
                      <a:pt x="3200" y="10601"/>
                    </a:lnTo>
                    <a:lnTo>
                      <a:pt x="3127" y="10625"/>
                    </a:lnTo>
                    <a:lnTo>
                      <a:pt x="3054" y="10625"/>
                    </a:lnTo>
                    <a:lnTo>
                      <a:pt x="2956" y="10576"/>
                    </a:lnTo>
                    <a:lnTo>
                      <a:pt x="2907" y="10503"/>
                    </a:lnTo>
                    <a:lnTo>
                      <a:pt x="2883" y="10405"/>
                    </a:lnTo>
                    <a:lnTo>
                      <a:pt x="2883" y="10307"/>
                    </a:lnTo>
                    <a:lnTo>
                      <a:pt x="2980" y="9868"/>
                    </a:lnTo>
                    <a:lnTo>
                      <a:pt x="3005" y="9770"/>
                    </a:lnTo>
                    <a:lnTo>
                      <a:pt x="3078" y="9697"/>
                    </a:lnTo>
                    <a:lnTo>
                      <a:pt x="3151" y="9648"/>
                    </a:lnTo>
                    <a:close/>
                    <a:moveTo>
                      <a:pt x="2858" y="10869"/>
                    </a:moveTo>
                    <a:lnTo>
                      <a:pt x="2931" y="10894"/>
                    </a:lnTo>
                    <a:lnTo>
                      <a:pt x="3005" y="10967"/>
                    </a:lnTo>
                    <a:lnTo>
                      <a:pt x="3054" y="11040"/>
                    </a:lnTo>
                    <a:lnTo>
                      <a:pt x="3078" y="11138"/>
                    </a:lnTo>
                    <a:lnTo>
                      <a:pt x="3029" y="11236"/>
                    </a:lnTo>
                    <a:lnTo>
                      <a:pt x="2907" y="11480"/>
                    </a:lnTo>
                    <a:lnTo>
                      <a:pt x="2736" y="11700"/>
                    </a:lnTo>
                    <a:lnTo>
                      <a:pt x="2663" y="11748"/>
                    </a:lnTo>
                    <a:lnTo>
                      <a:pt x="2565" y="11773"/>
                    </a:lnTo>
                    <a:lnTo>
                      <a:pt x="2467" y="11773"/>
                    </a:lnTo>
                    <a:lnTo>
                      <a:pt x="2394" y="11724"/>
                    </a:lnTo>
                    <a:lnTo>
                      <a:pt x="2345" y="11651"/>
                    </a:lnTo>
                    <a:lnTo>
                      <a:pt x="2321" y="11577"/>
                    </a:lnTo>
                    <a:lnTo>
                      <a:pt x="2321" y="11480"/>
                    </a:lnTo>
                    <a:lnTo>
                      <a:pt x="2370" y="11382"/>
                    </a:lnTo>
                    <a:lnTo>
                      <a:pt x="2492" y="11211"/>
                    </a:lnTo>
                    <a:lnTo>
                      <a:pt x="2614" y="11016"/>
                    </a:lnTo>
                    <a:lnTo>
                      <a:pt x="2663" y="10918"/>
                    </a:lnTo>
                    <a:lnTo>
                      <a:pt x="2760" y="10894"/>
                    </a:lnTo>
                    <a:lnTo>
                      <a:pt x="2858" y="10869"/>
                    </a:lnTo>
                    <a:close/>
                    <a:moveTo>
                      <a:pt x="2028" y="11846"/>
                    </a:moveTo>
                    <a:lnTo>
                      <a:pt x="2101" y="11871"/>
                    </a:lnTo>
                    <a:lnTo>
                      <a:pt x="2174" y="11944"/>
                    </a:lnTo>
                    <a:lnTo>
                      <a:pt x="2223" y="12041"/>
                    </a:lnTo>
                    <a:lnTo>
                      <a:pt x="2223" y="12115"/>
                    </a:lnTo>
                    <a:lnTo>
                      <a:pt x="2174" y="12212"/>
                    </a:lnTo>
                    <a:lnTo>
                      <a:pt x="2125" y="12286"/>
                    </a:lnTo>
                    <a:lnTo>
                      <a:pt x="1881" y="12432"/>
                    </a:lnTo>
                    <a:lnTo>
                      <a:pt x="1661" y="12554"/>
                    </a:lnTo>
                    <a:lnTo>
                      <a:pt x="1539" y="12579"/>
                    </a:lnTo>
                    <a:lnTo>
                      <a:pt x="1490" y="12554"/>
                    </a:lnTo>
                    <a:lnTo>
                      <a:pt x="1417" y="12530"/>
                    </a:lnTo>
                    <a:lnTo>
                      <a:pt x="1368" y="12481"/>
                    </a:lnTo>
                    <a:lnTo>
                      <a:pt x="1319" y="12432"/>
                    </a:lnTo>
                    <a:lnTo>
                      <a:pt x="1295" y="12335"/>
                    </a:lnTo>
                    <a:lnTo>
                      <a:pt x="1319" y="12237"/>
                    </a:lnTo>
                    <a:lnTo>
                      <a:pt x="1368" y="12164"/>
                    </a:lnTo>
                    <a:lnTo>
                      <a:pt x="1442" y="12115"/>
                    </a:lnTo>
                    <a:lnTo>
                      <a:pt x="1637" y="11993"/>
                    </a:lnTo>
                    <a:lnTo>
                      <a:pt x="1832" y="11871"/>
                    </a:lnTo>
                    <a:lnTo>
                      <a:pt x="1930" y="11846"/>
                    </a:lnTo>
                    <a:close/>
                    <a:moveTo>
                      <a:pt x="831" y="12335"/>
                    </a:moveTo>
                    <a:lnTo>
                      <a:pt x="929" y="12383"/>
                    </a:lnTo>
                    <a:lnTo>
                      <a:pt x="1002" y="12432"/>
                    </a:lnTo>
                    <a:lnTo>
                      <a:pt x="1026" y="12530"/>
                    </a:lnTo>
                    <a:lnTo>
                      <a:pt x="1026" y="12628"/>
                    </a:lnTo>
                    <a:lnTo>
                      <a:pt x="1002" y="12701"/>
                    </a:lnTo>
                    <a:lnTo>
                      <a:pt x="929" y="12774"/>
                    </a:lnTo>
                    <a:lnTo>
                      <a:pt x="855" y="12823"/>
                    </a:lnTo>
                    <a:lnTo>
                      <a:pt x="318" y="12896"/>
                    </a:lnTo>
                    <a:lnTo>
                      <a:pt x="294" y="12896"/>
                    </a:lnTo>
                    <a:lnTo>
                      <a:pt x="220" y="12872"/>
                    </a:lnTo>
                    <a:lnTo>
                      <a:pt x="147" y="12823"/>
                    </a:lnTo>
                    <a:lnTo>
                      <a:pt x="74" y="12774"/>
                    </a:lnTo>
                    <a:lnTo>
                      <a:pt x="49" y="12676"/>
                    </a:lnTo>
                    <a:lnTo>
                      <a:pt x="74" y="12579"/>
                    </a:lnTo>
                    <a:lnTo>
                      <a:pt x="123" y="12506"/>
                    </a:lnTo>
                    <a:lnTo>
                      <a:pt x="196" y="12432"/>
                    </a:lnTo>
                    <a:lnTo>
                      <a:pt x="269" y="12408"/>
                    </a:lnTo>
                    <a:lnTo>
                      <a:pt x="733" y="12335"/>
                    </a:lnTo>
                    <a:close/>
                    <a:moveTo>
                      <a:pt x="5691" y="1"/>
                    </a:moveTo>
                    <a:lnTo>
                      <a:pt x="5593" y="50"/>
                    </a:lnTo>
                    <a:lnTo>
                      <a:pt x="1" y="2907"/>
                    </a:lnTo>
                    <a:lnTo>
                      <a:pt x="1" y="16267"/>
                    </a:lnTo>
                    <a:lnTo>
                      <a:pt x="5618" y="13409"/>
                    </a:lnTo>
                    <a:lnTo>
                      <a:pt x="5740" y="13360"/>
                    </a:lnTo>
                    <a:lnTo>
                      <a:pt x="5838" y="13263"/>
                    </a:lnTo>
                    <a:lnTo>
                      <a:pt x="5935" y="13165"/>
                    </a:lnTo>
                    <a:lnTo>
                      <a:pt x="6009" y="13067"/>
                    </a:lnTo>
                    <a:lnTo>
                      <a:pt x="6082" y="12945"/>
                    </a:lnTo>
                    <a:lnTo>
                      <a:pt x="6131" y="12823"/>
                    </a:lnTo>
                    <a:lnTo>
                      <a:pt x="6155" y="12701"/>
                    </a:lnTo>
                    <a:lnTo>
                      <a:pt x="6155" y="12579"/>
                    </a:lnTo>
                    <a:lnTo>
                      <a:pt x="6155" y="343"/>
                    </a:lnTo>
                    <a:lnTo>
                      <a:pt x="6155" y="221"/>
                    </a:lnTo>
                    <a:lnTo>
                      <a:pt x="6106" y="147"/>
                    </a:lnTo>
                    <a:lnTo>
                      <a:pt x="6058" y="74"/>
                    </a:lnTo>
                    <a:lnTo>
                      <a:pt x="5984" y="25"/>
                    </a:lnTo>
                    <a:lnTo>
                      <a:pt x="59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body" idx="4294967295"/>
          </p:nvPr>
        </p:nvSpPr>
        <p:spPr>
          <a:xfrm>
            <a:off x="709950" y="1318450"/>
            <a:ext cx="7724100" cy="3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Tools &amp; Techniques Used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Authored in Jupyter Notebook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Google Colab for code integration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Similar methodology for each data source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Data load and pre-processing (i.e. data cleaning, </a:t>
            </a:r>
            <a:r>
              <a:rPr lang="en" sz="1200">
                <a:solidFill>
                  <a:schemeClr val="dk1"/>
                </a:solidFill>
              </a:rPr>
              <a:t>extraction, standardization, </a:t>
            </a:r>
            <a:r>
              <a:rPr lang="en" sz="1200">
                <a:solidFill>
                  <a:srgbClr val="000000"/>
                </a:solidFill>
              </a:rPr>
              <a:t>transformation)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CSV to Pandas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XML to JSON to Pandas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BeautifulSoup for HTML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JSON to MongoDB to Pandas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Extensive use of Pandas and Numpy functions/methods for </a:t>
            </a:r>
            <a:r>
              <a:rPr lang="en" sz="1200">
                <a:solidFill>
                  <a:schemeClr val="dk1"/>
                </a:solidFill>
              </a:rPr>
              <a:t>data exploration and analysis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NLTK to handle unstructured text data (tokenization, lemmatization, n-grams, etc.)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Matplotlib and Seaborn for charts and graphs; word clouds</a:t>
            </a:r>
            <a:endParaRPr sz="1200">
              <a:solidFill>
                <a:srgbClr val="000000"/>
              </a:solidFill>
            </a:endParaRPr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0" y="318325"/>
            <a:ext cx="5997900" cy="794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40"/>
          <p:cNvCxnSpPr/>
          <p:nvPr/>
        </p:nvCxnSpPr>
        <p:spPr>
          <a:xfrm>
            <a:off x="1037450" y="550144"/>
            <a:ext cx="0" cy="353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40"/>
          <p:cNvSpPr txBox="1"/>
          <p:nvPr/>
        </p:nvSpPr>
        <p:spPr>
          <a:xfrm>
            <a:off x="1146025" y="340900"/>
            <a:ext cx="4450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Python Program Description</a:t>
            </a: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075" y="318325"/>
            <a:ext cx="10001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0" y="318319"/>
            <a:ext cx="5412300" cy="794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41"/>
          <p:cNvCxnSpPr/>
          <p:nvPr/>
        </p:nvCxnSpPr>
        <p:spPr>
          <a:xfrm>
            <a:off x="1037450" y="550144"/>
            <a:ext cx="0" cy="353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41"/>
          <p:cNvSpPr txBox="1"/>
          <p:nvPr/>
        </p:nvSpPr>
        <p:spPr>
          <a:xfrm>
            <a:off x="1146025" y="340894"/>
            <a:ext cx="3208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Any Questions? </a:t>
            </a: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813" y="1444519"/>
            <a:ext cx="59531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body" idx="4294967295"/>
          </p:nvPr>
        </p:nvSpPr>
        <p:spPr>
          <a:xfrm>
            <a:off x="922750" y="1914550"/>
            <a:ext cx="3545700" cy="27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Software Developers and Coders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Characteristics and background of people who code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185C5"/>
                </a:solidFill>
              </a:rPr>
              <a:t>Ex. job role, country, age, experience, gender, etc.</a:t>
            </a:r>
            <a:endParaRPr sz="1200" i="1">
              <a:solidFill>
                <a:srgbClr val="2185C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Compensation analysis based on developer profiles and groups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185C5"/>
                </a:solidFill>
              </a:rPr>
              <a:t>Ex. location, age, job role, gender, age first started coding, etc.</a:t>
            </a:r>
            <a:endParaRPr sz="1200" i="1">
              <a:solidFill>
                <a:srgbClr val="2185C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Programming skills and job preferences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0" y="318319"/>
            <a:ext cx="5412300" cy="794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26"/>
          <p:cNvCxnSpPr/>
          <p:nvPr/>
        </p:nvCxnSpPr>
        <p:spPr>
          <a:xfrm>
            <a:off x="1037450" y="550144"/>
            <a:ext cx="0" cy="353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6"/>
          <p:cNvSpPr txBox="1"/>
          <p:nvPr/>
        </p:nvSpPr>
        <p:spPr>
          <a:xfrm>
            <a:off x="1146025" y="340894"/>
            <a:ext cx="3208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Project Introduction </a:t>
            </a: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450" y="0"/>
            <a:ext cx="1264550" cy="126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6"/>
          <p:cNvGrpSpPr/>
          <p:nvPr/>
        </p:nvGrpSpPr>
        <p:grpSpPr>
          <a:xfrm>
            <a:off x="183650" y="1778869"/>
            <a:ext cx="701400" cy="696000"/>
            <a:chOff x="1227750" y="1255650"/>
            <a:chExt cx="701400" cy="696000"/>
          </a:xfrm>
        </p:grpSpPr>
        <p:sp>
          <p:nvSpPr>
            <p:cNvPr id="149" name="Google Shape;149;p26"/>
            <p:cNvSpPr/>
            <p:nvPr/>
          </p:nvSpPr>
          <p:spPr>
            <a:xfrm>
              <a:off x="1227750" y="1255650"/>
              <a:ext cx="701400" cy="696000"/>
            </a:xfrm>
            <a:prstGeom prst="ellipse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418674" y="1435195"/>
              <a:ext cx="319561" cy="336908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51" name="Google Shape;151;p26"/>
          <p:cNvSpPr txBox="1">
            <a:spLocks noGrp="1"/>
          </p:cNvSpPr>
          <p:nvPr>
            <p:ph type="body" idx="4294967295"/>
          </p:nvPr>
        </p:nvSpPr>
        <p:spPr>
          <a:xfrm>
            <a:off x="5259900" y="1778875"/>
            <a:ext cx="3463500" cy="31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Software Development Job Market &amp; Career Opportunities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Job openings for developers with certain skill set </a:t>
            </a:r>
            <a:r>
              <a:rPr lang="en" sz="1200" i="1">
                <a:solidFill>
                  <a:srgbClr val="2185C5"/>
                </a:solidFill>
              </a:rPr>
              <a:t>Ex. location, skills/requirements, benefits, etc.</a:t>
            </a:r>
            <a:endParaRPr sz="1200" i="1">
              <a:solidFill>
                <a:srgbClr val="2185C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Factors and trends in the current development job market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152" name="Google Shape;152;p26"/>
          <p:cNvGrpSpPr/>
          <p:nvPr/>
        </p:nvGrpSpPr>
        <p:grpSpPr>
          <a:xfrm>
            <a:off x="4511425" y="1778869"/>
            <a:ext cx="701400" cy="696000"/>
            <a:chOff x="193525" y="2967613"/>
            <a:chExt cx="701400" cy="696000"/>
          </a:xfrm>
        </p:grpSpPr>
        <p:sp>
          <p:nvSpPr>
            <p:cNvPr id="153" name="Google Shape;153;p26"/>
            <p:cNvSpPr/>
            <p:nvPr/>
          </p:nvSpPr>
          <p:spPr>
            <a:xfrm>
              <a:off x="193525" y="2967613"/>
              <a:ext cx="701400" cy="696000"/>
            </a:xfrm>
            <a:prstGeom prst="ellipse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26"/>
            <p:cNvGrpSpPr/>
            <p:nvPr/>
          </p:nvGrpSpPr>
          <p:grpSpPr>
            <a:xfrm>
              <a:off x="372954" y="3168018"/>
              <a:ext cx="342547" cy="295209"/>
              <a:chOff x="2599825" y="3689700"/>
              <a:chExt cx="429850" cy="360275"/>
            </a:xfrm>
          </p:grpSpPr>
          <p:sp>
            <p:nvSpPr>
              <p:cNvPr id="155" name="Google Shape;155;p26"/>
              <p:cNvSpPr/>
              <p:nvPr/>
            </p:nvSpPr>
            <p:spPr>
              <a:xfrm>
                <a:off x="2599825" y="3689700"/>
                <a:ext cx="429850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17194" h="6766" extrusionOk="0">
                    <a:moveTo>
                      <a:pt x="10160" y="978"/>
                    </a:moveTo>
                    <a:lnTo>
                      <a:pt x="10258" y="1002"/>
                    </a:lnTo>
                    <a:lnTo>
                      <a:pt x="10355" y="1026"/>
                    </a:lnTo>
                    <a:lnTo>
                      <a:pt x="10429" y="1075"/>
                    </a:lnTo>
                    <a:lnTo>
                      <a:pt x="10502" y="1124"/>
                    </a:lnTo>
                    <a:lnTo>
                      <a:pt x="10575" y="1197"/>
                    </a:lnTo>
                    <a:lnTo>
                      <a:pt x="10600" y="1295"/>
                    </a:lnTo>
                    <a:lnTo>
                      <a:pt x="10649" y="1368"/>
                    </a:lnTo>
                    <a:lnTo>
                      <a:pt x="10649" y="1466"/>
                    </a:lnTo>
                    <a:lnTo>
                      <a:pt x="10649" y="1881"/>
                    </a:lnTo>
                    <a:lnTo>
                      <a:pt x="6545" y="1881"/>
                    </a:lnTo>
                    <a:lnTo>
                      <a:pt x="6545" y="1466"/>
                    </a:lnTo>
                    <a:lnTo>
                      <a:pt x="6545" y="1368"/>
                    </a:lnTo>
                    <a:lnTo>
                      <a:pt x="6594" y="1295"/>
                    </a:lnTo>
                    <a:lnTo>
                      <a:pt x="6619" y="1197"/>
                    </a:lnTo>
                    <a:lnTo>
                      <a:pt x="6692" y="1124"/>
                    </a:lnTo>
                    <a:lnTo>
                      <a:pt x="6765" y="1075"/>
                    </a:lnTo>
                    <a:lnTo>
                      <a:pt x="6839" y="1026"/>
                    </a:lnTo>
                    <a:lnTo>
                      <a:pt x="6936" y="1002"/>
                    </a:lnTo>
                    <a:lnTo>
                      <a:pt x="7034" y="978"/>
                    </a:lnTo>
                    <a:close/>
                    <a:moveTo>
                      <a:pt x="7034" y="1"/>
                    </a:moveTo>
                    <a:lnTo>
                      <a:pt x="6887" y="25"/>
                    </a:lnTo>
                    <a:lnTo>
                      <a:pt x="6741" y="50"/>
                    </a:lnTo>
                    <a:lnTo>
                      <a:pt x="6472" y="123"/>
                    </a:lnTo>
                    <a:lnTo>
                      <a:pt x="6204" y="269"/>
                    </a:lnTo>
                    <a:lnTo>
                      <a:pt x="6008" y="440"/>
                    </a:lnTo>
                    <a:lnTo>
                      <a:pt x="5813" y="660"/>
                    </a:lnTo>
                    <a:lnTo>
                      <a:pt x="5691" y="904"/>
                    </a:lnTo>
                    <a:lnTo>
                      <a:pt x="5593" y="1173"/>
                    </a:lnTo>
                    <a:lnTo>
                      <a:pt x="5569" y="1320"/>
                    </a:lnTo>
                    <a:lnTo>
                      <a:pt x="5569" y="1466"/>
                    </a:lnTo>
                    <a:lnTo>
                      <a:pt x="5569" y="1881"/>
                    </a:lnTo>
                    <a:lnTo>
                      <a:pt x="391" y="1881"/>
                    </a:lnTo>
                    <a:lnTo>
                      <a:pt x="293" y="1906"/>
                    </a:lnTo>
                    <a:lnTo>
                      <a:pt x="220" y="1955"/>
                    </a:lnTo>
                    <a:lnTo>
                      <a:pt x="147" y="2028"/>
                    </a:lnTo>
                    <a:lnTo>
                      <a:pt x="73" y="2077"/>
                    </a:lnTo>
                    <a:lnTo>
                      <a:pt x="49" y="2174"/>
                    </a:lnTo>
                    <a:lnTo>
                      <a:pt x="0" y="2272"/>
                    </a:lnTo>
                    <a:lnTo>
                      <a:pt x="0" y="2370"/>
                    </a:lnTo>
                    <a:lnTo>
                      <a:pt x="0" y="5789"/>
                    </a:lnTo>
                    <a:lnTo>
                      <a:pt x="24" y="5984"/>
                    </a:lnTo>
                    <a:lnTo>
                      <a:pt x="73" y="6155"/>
                    </a:lnTo>
                    <a:lnTo>
                      <a:pt x="171" y="6326"/>
                    </a:lnTo>
                    <a:lnTo>
                      <a:pt x="293" y="6473"/>
                    </a:lnTo>
                    <a:lnTo>
                      <a:pt x="440" y="6595"/>
                    </a:lnTo>
                    <a:lnTo>
                      <a:pt x="586" y="6693"/>
                    </a:lnTo>
                    <a:lnTo>
                      <a:pt x="782" y="6741"/>
                    </a:lnTo>
                    <a:lnTo>
                      <a:pt x="977" y="6766"/>
                    </a:lnTo>
                    <a:lnTo>
                      <a:pt x="7742" y="6766"/>
                    </a:lnTo>
                    <a:lnTo>
                      <a:pt x="7742" y="6155"/>
                    </a:lnTo>
                    <a:lnTo>
                      <a:pt x="7767" y="6058"/>
                    </a:lnTo>
                    <a:lnTo>
                      <a:pt x="7791" y="5984"/>
                    </a:lnTo>
                    <a:lnTo>
                      <a:pt x="7840" y="5887"/>
                    </a:lnTo>
                    <a:lnTo>
                      <a:pt x="7889" y="5813"/>
                    </a:lnTo>
                    <a:lnTo>
                      <a:pt x="7962" y="5765"/>
                    </a:lnTo>
                    <a:lnTo>
                      <a:pt x="8060" y="5716"/>
                    </a:lnTo>
                    <a:lnTo>
                      <a:pt x="8133" y="5691"/>
                    </a:lnTo>
                    <a:lnTo>
                      <a:pt x="8231" y="5667"/>
                    </a:lnTo>
                    <a:lnTo>
                      <a:pt x="8963" y="5667"/>
                    </a:lnTo>
                    <a:lnTo>
                      <a:pt x="9061" y="5691"/>
                    </a:lnTo>
                    <a:lnTo>
                      <a:pt x="9134" y="5716"/>
                    </a:lnTo>
                    <a:lnTo>
                      <a:pt x="9232" y="5765"/>
                    </a:lnTo>
                    <a:lnTo>
                      <a:pt x="9305" y="5813"/>
                    </a:lnTo>
                    <a:lnTo>
                      <a:pt x="9354" y="5887"/>
                    </a:lnTo>
                    <a:lnTo>
                      <a:pt x="9403" y="5984"/>
                    </a:lnTo>
                    <a:lnTo>
                      <a:pt x="9427" y="6058"/>
                    </a:lnTo>
                    <a:lnTo>
                      <a:pt x="9452" y="6155"/>
                    </a:lnTo>
                    <a:lnTo>
                      <a:pt x="9452" y="6766"/>
                    </a:lnTo>
                    <a:lnTo>
                      <a:pt x="16217" y="6766"/>
                    </a:lnTo>
                    <a:lnTo>
                      <a:pt x="16412" y="6741"/>
                    </a:lnTo>
                    <a:lnTo>
                      <a:pt x="16608" y="6693"/>
                    </a:lnTo>
                    <a:lnTo>
                      <a:pt x="16754" y="6595"/>
                    </a:lnTo>
                    <a:lnTo>
                      <a:pt x="16901" y="6473"/>
                    </a:lnTo>
                    <a:lnTo>
                      <a:pt x="17023" y="6326"/>
                    </a:lnTo>
                    <a:lnTo>
                      <a:pt x="17121" y="6155"/>
                    </a:lnTo>
                    <a:lnTo>
                      <a:pt x="17169" y="5984"/>
                    </a:lnTo>
                    <a:lnTo>
                      <a:pt x="17194" y="5789"/>
                    </a:lnTo>
                    <a:lnTo>
                      <a:pt x="17194" y="2370"/>
                    </a:lnTo>
                    <a:lnTo>
                      <a:pt x="17194" y="2272"/>
                    </a:lnTo>
                    <a:lnTo>
                      <a:pt x="17145" y="2174"/>
                    </a:lnTo>
                    <a:lnTo>
                      <a:pt x="17121" y="2077"/>
                    </a:lnTo>
                    <a:lnTo>
                      <a:pt x="17047" y="2028"/>
                    </a:lnTo>
                    <a:lnTo>
                      <a:pt x="16974" y="1955"/>
                    </a:lnTo>
                    <a:lnTo>
                      <a:pt x="16901" y="1906"/>
                    </a:lnTo>
                    <a:lnTo>
                      <a:pt x="16803" y="1881"/>
                    </a:lnTo>
                    <a:lnTo>
                      <a:pt x="11625" y="1881"/>
                    </a:lnTo>
                    <a:lnTo>
                      <a:pt x="11625" y="1466"/>
                    </a:lnTo>
                    <a:lnTo>
                      <a:pt x="11625" y="1320"/>
                    </a:lnTo>
                    <a:lnTo>
                      <a:pt x="11601" y="1173"/>
                    </a:lnTo>
                    <a:lnTo>
                      <a:pt x="11503" y="904"/>
                    </a:lnTo>
                    <a:lnTo>
                      <a:pt x="11381" y="660"/>
                    </a:lnTo>
                    <a:lnTo>
                      <a:pt x="11186" y="440"/>
                    </a:lnTo>
                    <a:lnTo>
                      <a:pt x="10990" y="269"/>
                    </a:lnTo>
                    <a:lnTo>
                      <a:pt x="10722" y="123"/>
                    </a:lnTo>
                    <a:lnTo>
                      <a:pt x="10453" y="50"/>
                    </a:lnTo>
                    <a:lnTo>
                      <a:pt x="10307" y="25"/>
                    </a:lnTo>
                    <a:lnTo>
                      <a:pt x="101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>
                <a:off x="2599825" y="3861275"/>
                <a:ext cx="429850" cy="188700"/>
              </a:xfrm>
              <a:custGeom>
                <a:avLst/>
                <a:gdLst/>
                <a:ahLst/>
                <a:cxnLst/>
                <a:rect l="l" t="t" r="r" b="b"/>
                <a:pathLst>
                  <a:path w="17194" h="7548" extrusionOk="0">
                    <a:moveTo>
                      <a:pt x="0" y="1"/>
                    </a:moveTo>
                    <a:lnTo>
                      <a:pt x="0" y="7059"/>
                    </a:lnTo>
                    <a:lnTo>
                      <a:pt x="0" y="7157"/>
                    </a:lnTo>
                    <a:lnTo>
                      <a:pt x="49" y="7230"/>
                    </a:lnTo>
                    <a:lnTo>
                      <a:pt x="73" y="7327"/>
                    </a:lnTo>
                    <a:lnTo>
                      <a:pt x="147" y="7401"/>
                    </a:lnTo>
                    <a:lnTo>
                      <a:pt x="220" y="7450"/>
                    </a:lnTo>
                    <a:lnTo>
                      <a:pt x="293" y="7498"/>
                    </a:lnTo>
                    <a:lnTo>
                      <a:pt x="391" y="7523"/>
                    </a:lnTo>
                    <a:lnTo>
                      <a:pt x="489" y="7547"/>
                    </a:lnTo>
                    <a:lnTo>
                      <a:pt x="16705" y="7547"/>
                    </a:lnTo>
                    <a:lnTo>
                      <a:pt x="16803" y="7523"/>
                    </a:lnTo>
                    <a:lnTo>
                      <a:pt x="16901" y="7498"/>
                    </a:lnTo>
                    <a:lnTo>
                      <a:pt x="16974" y="7450"/>
                    </a:lnTo>
                    <a:lnTo>
                      <a:pt x="17047" y="7401"/>
                    </a:lnTo>
                    <a:lnTo>
                      <a:pt x="17121" y="7327"/>
                    </a:lnTo>
                    <a:lnTo>
                      <a:pt x="17145" y="7230"/>
                    </a:lnTo>
                    <a:lnTo>
                      <a:pt x="17194" y="7157"/>
                    </a:lnTo>
                    <a:lnTo>
                      <a:pt x="17194" y="7059"/>
                    </a:lnTo>
                    <a:lnTo>
                      <a:pt x="17194" y="1"/>
                    </a:lnTo>
                    <a:lnTo>
                      <a:pt x="16974" y="172"/>
                    </a:lnTo>
                    <a:lnTo>
                      <a:pt x="16754" y="294"/>
                    </a:lnTo>
                    <a:lnTo>
                      <a:pt x="16486" y="367"/>
                    </a:lnTo>
                    <a:lnTo>
                      <a:pt x="16217" y="391"/>
                    </a:lnTo>
                    <a:lnTo>
                      <a:pt x="9452" y="391"/>
                    </a:lnTo>
                    <a:lnTo>
                      <a:pt x="9452" y="855"/>
                    </a:lnTo>
                    <a:lnTo>
                      <a:pt x="9427" y="953"/>
                    </a:lnTo>
                    <a:lnTo>
                      <a:pt x="9403" y="1051"/>
                    </a:lnTo>
                    <a:lnTo>
                      <a:pt x="9354" y="1148"/>
                    </a:lnTo>
                    <a:lnTo>
                      <a:pt x="9305" y="1197"/>
                    </a:lnTo>
                    <a:lnTo>
                      <a:pt x="9232" y="1271"/>
                    </a:lnTo>
                    <a:lnTo>
                      <a:pt x="9134" y="1319"/>
                    </a:lnTo>
                    <a:lnTo>
                      <a:pt x="9061" y="1344"/>
                    </a:lnTo>
                    <a:lnTo>
                      <a:pt x="8133" y="1344"/>
                    </a:lnTo>
                    <a:lnTo>
                      <a:pt x="8060" y="1319"/>
                    </a:lnTo>
                    <a:lnTo>
                      <a:pt x="7962" y="1271"/>
                    </a:lnTo>
                    <a:lnTo>
                      <a:pt x="7889" y="1197"/>
                    </a:lnTo>
                    <a:lnTo>
                      <a:pt x="7840" y="1148"/>
                    </a:lnTo>
                    <a:lnTo>
                      <a:pt x="7791" y="1051"/>
                    </a:lnTo>
                    <a:lnTo>
                      <a:pt x="7767" y="953"/>
                    </a:lnTo>
                    <a:lnTo>
                      <a:pt x="7742" y="855"/>
                    </a:lnTo>
                    <a:lnTo>
                      <a:pt x="7742" y="391"/>
                    </a:lnTo>
                    <a:lnTo>
                      <a:pt x="977" y="391"/>
                    </a:lnTo>
                    <a:lnTo>
                      <a:pt x="708" y="367"/>
                    </a:lnTo>
                    <a:lnTo>
                      <a:pt x="440" y="294"/>
                    </a:lnTo>
                    <a:lnTo>
                      <a:pt x="220" y="1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body" idx="4294967295"/>
          </p:nvPr>
        </p:nvSpPr>
        <p:spPr>
          <a:xfrm>
            <a:off x="6301500" y="2646750"/>
            <a:ext cx="2655300" cy="2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Collections of Job Search Results</a:t>
            </a:r>
            <a:endParaRPr sz="1000" b="1">
              <a:solidFill>
                <a:srgbClr val="000000"/>
              </a:solidFill>
            </a:endParaRPr>
          </a:p>
          <a:p>
            <a:pPr marL="22860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240+ Github  jobs</a:t>
            </a:r>
            <a:endParaRPr sz="1000">
              <a:solidFill>
                <a:schemeClr val="dk1"/>
              </a:solidFill>
            </a:endParaRPr>
          </a:p>
          <a:p>
            <a:pPr marL="22860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70+ Working Nomads  jobs</a:t>
            </a:r>
            <a:endParaRPr sz="100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Semi-structured </a:t>
            </a:r>
            <a:r>
              <a:rPr lang="en" sz="1000">
                <a:solidFill>
                  <a:srgbClr val="000000"/>
                </a:solidFill>
              </a:rPr>
              <a:t>data (RSS JSON)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Unstructured</a:t>
            </a:r>
            <a:r>
              <a:rPr lang="en" sz="1000">
                <a:solidFill>
                  <a:srgbClr val="000000"/>
                </a:solidFill>
              </a:rPr>
              <a:t> job descriptions (HTML)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https://jobs.github.com/positions.json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https://www.workingnomads.co/api/exposed_jobs</a:t>
            </a:r>
            <a:endParaRPr sz="10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4294967295"/>
          </p:nvPr>
        </p:nvSpPr>
        <p:spPr>
          <a:xfrm>
            <a:off x="158125" y="2646750"/>
            <a:ext cx="2851200" cy="2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Structured</a:t>
            </a:r>
            <a:r>
              <a:rPr lang="en" sz="1000">
                <a:solidFill>
                  <a:srgbClr val="000000"/>
                </a:solidFill>
              </a:rPr>
              <a:t> dataset (CSV file)</a:t>
            </a:r>
            <a:endParaRPr sz="1000">
              <a:solidFill>
                <a:srgbClr val="000000"/>
              </a:solidFill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88K rows (1 x survey response)</a:t>
            </a:r>
            <a:endParaRPr sz="1000">
              <a:solidFill>
                <a:schemeClr val="dk1"/>
              </a:solidFill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85 columns (1 x survey question/answer)</a:t>
            </a:r>
            <a:endParaRPr sz="1000">
              <a:solidFill>
                <a:srgbClr val="000000"/>
              </a:solidFill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Demographic, education, skills, tools, work experience, compensation, etc.</a:t>
            </a:r>
            <a:endParaRPr sz="1000">
              <a:solidFill>
                <a:srgbClr val="000000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Interesting</a:t>
            </a: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1000" b="1">
                <a:solidFill>
                  <a:srgbClr val="000000"/>
                </a:solidFill>
              </a:rPr>
              <a:t>Questions</a:t>
            </a:r>
            <a:endParaRPr sz="1000" b="1">
              <a:solidFill>
                <a:srgbClr val="000000"/>
              </a:solidFill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Do you believe you need to be a manager to make more money?</a:t>
            </a:r>
            <a:endParaRPr sz="1000">
              <a:solidFill>
                <a:srgbClr val="000000"/>
              </a:solidFill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How confident are you that your manager knows what they are doing? (“MgrIdiot”)</a:t>
            </a:r>
            <a:endParaRPr sz="1000">
              <a:solidFill>
                <a:srgbClr val="000000"/>
              </a:solidFill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Are you the "IT support person" for your family?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0" y="318319"/>
            <a:ext cx="5412300" cy="794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27"/>
          <p:cNvCxnSpPr/>
          <p:nvPr/>
        </p:nvCxnSpPr>
        <p:spPr>
          <a:xfrm>
            <a:off x="1037450" y="550144"/>
            <a:ext cx="0" cy="353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7"/>
          <p:cNvSpPr txBox="1"/>
          <p:nvPr/>
        </p:nvSpPr>
        <p:spPr>
          <a:xfrm>
            <a:off x="1146025" y="340894"/>
            <a:ext cx="3208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Sources</a:t>
            </a: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5">
            <a:alphaModFix/>
          </a:blip>
          <a:srcRect b="11134"/>
          <a:stretch/>
        </p:blipFill>
        <p:spPr>
          <a:xfrm>
            <a:off x="400475" y="1405275"/>
            <a:ext cx="2235149" cy="1082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3009238" y="1384125"/>
            <a:ext cx="25500" cy="3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6059300" y="1384125"/>
            <a:ext cx="25500" cy="3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3500" y="1379738"/>
            <a:ext cx="2165700" cy="11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>
            <a:spLocks noGrp="1"/>
          </p:cNvSpPr>
          <p:nvPr>
            <p:ph type="body" idx="4294967295"/>
          </p:nvPr>
        </p:nvSpPr>
        <p:spPr>
          <a:xfrm>
            <a:off x="3312899" y="2646750"/>
            <a:ext cx="2406900" cy="2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Collections of Job Search Results</a:t>
            </a:r>
            <a:endParaRPr sz="1000" b="1">
              <a:solidFill>
                <a:srgbClr val="000000"/>
              </a:solidFill>
            </a:endParaRPr>
          </a:p>
          <a:p>
            <a:pPr marL="22860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800+ Python jobs</a:t>
            </a:r>
            <a:endParaRPr sz="1000">
              <a:solidFill>
                <a:schemeClr val="dk1"/>
              </a:solidFill>
            </a:endParaRPr>
          </a:p>
          <a:p>
            <a:pPr marL="22860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80+ R jobs</a:t>
            </a:r>
            <a:endParaRPr sz="100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Semi-structured</a:t>
            </a:r>
            <a:r>
              <a:rPr lang="en" sz="1000">
                <a:solidFill>
                  <a:srgbClr val="000000"/>
                </a:solidFill>
              </a:rPr>
              <a:t> data (RSS XML)</a:t>
            </a:r>
            <a:endParaRPr sz="1000">
              <a:solidFill>
                <a:srgbClr val="000000"/>
              </a:solidFill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Keys: id, title/location, published date, html content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Unstructured</a:t>
            </a:r>
            <a:r>
              <a:rPr lang="en" sz="1000">
                <a:solidFill>
                  <a:srgbClr val="000000"/>
                </a:solidFill>
              </a:rPr>
              <a:t> job descriptions (HTML)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https://stackoverflow.com/jobs/feed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3575" y="1639850"/>
            <a:ext cx="2235150" cy="74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99850" y="1112500"/>
            <a:ext cx="527350" cy="5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ctrTitle"/>
          </p:nvPr>
        </p:nvSpPr>
        <p:spPr>
          <a:xfrm>
            <a:off x="669425" y="2865300"/>
            <a:ext cx="7348200" cy="16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Python or Java? … Python or R?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ctrTitle"/>
          </p:nvPr>
        </p:nvSpPr>
        <p:spPr>
          <a:xfrm>
            <a:off x="721425" y="1820825"/>
            <a:ext cx="79764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Analysis Question</a:t>
            </a:r>
            <a:endParaRPr sz="2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293100" y="1602300"/>
            <a:ext cx="2952300" cy="2921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Stack Overflow Survey Questions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Which of the following programming, scripting, and markup languages have you done extensive development work in over the past year?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Which do you want to work in over the next year? 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185C5"/>
                </a:solidFill>
              </a:rPr>
              <a:t>		        Worked with in      Want to work </a:t>
            </a:r>
            <a:endParaRPr sz="900" b="1">
              <a:solidFill>
                <a:srgbClr val="2185C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185C5"/>
                </a:solidFill>
              </a:rPr>
              <a:t>                                                    the PAST year        in NEXT year </a:t>
            </a:r>
            <a:endParaRPr sz="900" b="1">
              <a:solidFill>
                <a:srgbClr val="2185C5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2185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185C5"/>
                </a:solidFill>
              </a:rPr>
              <a:t>  Assembly</a:t>
            </a:r>
            <a:r>
              <a:rPr lang="en" sz="1100" b="1">
                <a:solidFill>
                  <a:srgbClr val="2185C5"/>
                </a:solidFill>
              </a:rPr>
              <a:t>	                         ▢	               ▢</a:t>
            </a:r>
            <a:endParaRPr sz="1100" b="1">
              <a:solidFill>
                <a:srgbClr val="2185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185C5"/>
                </a:solidFill>
              </a:rPr>
              <a:t>  Bash/Shell/PowerShell	         </a:t>
            </a:r>
            <a:r>
              <a:rPr lang="en" sz="1100" b="1">
                <a:solidFill>
                  <a:srgbClr val="2185C5"/>
                </a:solidFill>
              </a:rPr>
              <a:t>▢	               ▢</a:t>
            </a:r>
            <a:endParaRPr sz="1000" b="1">
              <a:solidFill>
                <a:srgbClr val="2185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185C5"/>
                </a:solidFill>
              </a:rPr>
              <a:t>  C 			         </a:t>
            </a:r>
            <a:r>
              <a:rPr lang="en" sz="1100" b="1">
                <a:solidFill>
                  <a:srgbClr val="2185C5"/>
                </a:solidFill>
              </a:rPr>
              <a:t>▢	               ▢</a:t>
            </a:r>
            <a:endParaRPr sz="1000" b="1">
              <a:solidFill>
                <a:srgbClr val="2185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185C5"/>
                </a:solidFill>
              </a:rPr>
              <a:t>  C++	</a:t>
            </a:r>
            <a:r>
              <a:rPr lang="en" sz="1100" b="1">
                <a:solidFill>
                  <a:srgbClr val="2185C5"/>
                </a:solidFill>
              </a:rPr>
              <a:t>		        ▢	               ▢</a:t>
            </a:r>
            <a:endParaRPr sz="1100" b="1">
              <a:solidFill>
                <a:srgbClr val="2185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185C5"/>
                </a:solidFill>
              </a:rPr>
              <a:t>  C#</a:t>
            </a:r>
            <a:r>
              <a:rPr lang="en" sz="1100" b="1">
                <a:solidFill>
                  <a:srgbClr val="2185C5"/>
                </a:solidFill>
              </a:rPr>
              <a:t>			        ▢	               ▢</a:t>
            </a:r>
            <a:endParaRPr sz="1100" b="1">
              <a:solidFill>
                <a:srgbClr val="2185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185C5"/>
                </a:solidFill>
              </a:rPr>
              <a:t>  …..			        ▢	               ▢	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400" y="1226400"/>
            <a:ext cx="5590999" cy="37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546825" y="212075"/>
            <a:ext cx="7817700" cy="7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Programming Skills and Preferences</a:t>
            </a:r>
            <a:endParaRPr sz="3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692075" y="144750"/>
            <a:ext cx="7548600" cy="7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Stack Overflow Jobs</a:t>
            </a:r>
            <a:endParaRPr sz="3000" b="1"/>
          </a:p>
        </p:txBody>
      </p:sp>
      <p:sp>
        <p:nvSpPr>
          <p:cNvPr id="191" name="Google Shape;191;p30"/>
          <p:cNvSpPr txBox="1"/>
          <p:nvPr/>
        </p:nvSpPr>
        <p:spPr>
          <a:xfrm>
            <a:off x="329825" y="978850"/>
            <a:ext cx="41400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 Python Job Postings</a:t>
            </a:r>
            <a:endParaRPr sz="1100" b="1"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825 job openings between 1/24/2020 and 2/25/2020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30% located in California, 10% in NY</a:t>
            </a:r>
            <a:endParaRPr sz="1100">
              <a:solidFill>
                <a:schemeClr val="dk1"/>
              </a:solidFill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Extract and analyze keywords from Python job titles</a:t>
            </a:r>
            <a:endParaRPr sz="1100">
              <a:solidFill>
                <a:schemeClr val="dk1"/>
              </a:solidFill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Highest in demand: Senior software engineer (full-stack then backend)</a:t>
            </a:r>
            <a:endParaRPr sz="1100">
              <a:solidFill>
                <a:schemeClr val="dk1"/>
              </a:solidFill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Lead and manager positions available</a:t>
            </a:r>
            <a:endParaRPr sz="1100">
              <a:solidFill>
                <a:schemeClr val="dk1"/>
              </a:solidFill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California has more data related opportunities comparing to NY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50" y="978850"/>
            <a:ext cx="318375" cy="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950" y="2907400"/>
            <a:ext cx="3245750" cy="206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4767575" y="978850"/>
            <a:ext cx="41913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R Job Postings</a:t>
            </a:r>
            <a:endParaRPr sz="1100" b="1"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88 job openings  between 1/25/2020 and 2/23/2020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Top locations: California (27%) and Texas/Virginia (9%)</a:t>
            </a:r>
            <a:endParaRPr sz="1100">
              <a:solidFill>
                <a:schemeClr val="dk1"/>
              </a:solidFill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Extract and analyze keywords from R job titles</a:t>
            </a:r>
            <a:endParaRPr sz="1100">
              <a:solidFill>
                <a:schemeClr val="dk1"/>
              </a:solidFill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Companies are hiring data engineers and data scientists</a:t>
            </a:r>
            <a:endParaRPr sz="1100">
              <a:solidFill>
                <a:schemeClr val="dk1"/>
              </a:solidFill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 jobs are clearly more data and analytics driven than Python jobs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000" y="929350"/>
            <a:ext cx="417375" cy="4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0350" y="3096043"/>
            <a:ext cx="3245750" cy="19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5509800" y="2777750"/>
            <a:ext cx="2976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Top 10 Keywords from R Job Titles (U.S.)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30"/>
          <p:cNvCxnSpPr/>
          <p:nvPr/>
        </p:nvCxnSpPr>
        <p:spPr>
          <a:xfrm>
            <a:off x="4559238" y="1297225"/>
            <a:ext cx="25500" cy="3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669425" y="2865300"/>
            <a:ext cx="7348200" cy="16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skills are being sought after in today’s Python job market?</a:t>
            </a:r>
            <a:endParaRPr sz="24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ctrTitle"/>
          </p:nvPr>
        </p:nvSpPr>
        <p:spPr>
          <a:xfrm>
            <a:off x="721425" y="1820825"/>
            <a:ext cx="79764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Analysis Question</a:t>
            </a:r>
            <a:endParaRPr sz="2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755400" y="162325"/>
            <a:ext cx="7485300" cy="7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Stack Overflow Python Jobs - Bigrams</a:t>
            </a:r>
            <a:endParaRPr sz="3000" b="1"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50" y="967775"/>
            <a:ext cx="7051793" cy="40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/>
          <p:nvPr/>
        </p:nvSpPr>
        <p:spPr>
          <a:xfrm>
            <a:off x="3689600" y="2452175"/>
            <a:ext cx="3888900" cy="21873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Responsibilities &amp; Qualifications</a:t>
            </a:r>
            <a:endParaRPr sz="1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Identified using HTML tag &lt;li&gt; within job descriptions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NLTK (lemmatization + stop words removal -&gt; bigrams)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Key job duty: software development &amp; engineering (design and implement, web application)</a:t>
            </a:r>
            <a:endParaRPr sz="1000">
              <a:solidFill>
                <a:schemeClr val="lt1"/>
              </a:solidFill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Degree in Computer Science </a:t>
            </a:r>
            <a:endParaRPr sz="1000">
              <a:solidFill>
                <a:schemeClr val="lt1"/>
              </a:solidFill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Data skills: machine learning, big data, relational db, data pipeline, data science, DW, etc.</a:t>
            </a:r>
            <a:endParaRPr sz="1000">
              <a:solidFill>
                <a:schemeClr val="lt1"/>
              </a:solidFill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Cloud technologies and development practices (agile, devOps, code review, etc.)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755400" y="187975"/>
            <a:ext cx="74853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Stack Overflow Python Jobs - Trigrams</a:t>
            </a:r>
            <a:endParaRPr sz="3000" b="1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13" y="893675"/>
            <a:ext cx="7396476" cy="41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/>
          <p:nvPr/>
        </p:nvSpPr>
        <p:spPr>
          <a:xfrm>
            <a:off x="3842850" y="2571750"/>
            <a:ext cx="4043400" cy="2001600"/>
          </a:xfrm>
          <a:prstGeom prst="rect">
            <a:avLst/>
          </a:prstGeom>
          <a:solidFill>
            <a:srgbClr val="6C14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Responsibilities &amp; Qualifications</a:t>
            </a:r>
            <a:endParaRPr sz="1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 pre-processing as bigrams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NLTK (stop words removal only -&gt; trigrams)</a:t>
            </a:r>
            <a:endParaRPr sz="1000">
              <a:solidFill>
                <a:schemeClr val="lt1"/>
              </a:solidFill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Formal education is highly preferred (bachelor’s and master’s)</a:t>
            </a:r>
            <a:endParaRPr sz="1000">
              <a:solidFill>
                <a:schemeClr val="lt1"/>
              </a:solidFill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Additional context: AWS, data structures and algorithms, agile software development, security best practices, object-oriented programming</a:t>
            </a:r>
            <a:endParaRPr sz="1000">
              <a:solidFill>
                <a:schemeClr val="lt1"/>
              </a:solidFill>
            </a:endParaRPr>
          </a:p>
          <a:p>
            <a:pPr marL="3429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Key skill along with degree and technical acumen: excellent communication (verbal/written)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Microsoft Macintosh PowerPoint</Application>
  <PresentationFormat>On-screen Show (16:9)</PresentationFormat>
  <Paragraphs>204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Raleway</vt:lpstr>
      <vt:lpstr>Lato</vt:lpstr>
      <vt:lpstr>Simple Light</vt:lpstr>
      <vt:lpstr>Antonio template</vt:lpstr>
      <vt:lpstr>Developer Profiles &amp;  Job Market Analysis</vt:lpstr>
      <vt:lpstr>PowerPoint Presentation</vt:lpstr>
      <vt:lpstr>PowerPoint Presentation</vt:lpstr>
      <vt:lpstr>Python or Java? … Python or R? </vt:lpstr>
      <vt:lpstr>Programming Skills and Preferences</vt:lpstr>
      <vt:lpstr>Stack Overflow Jobs</vt:lpstr>
      <vt:lpstr>What skills are being sought after in today’s Python job market?</vt:lpstr>
      <vt:lpstr>Stack Overflow Python Jobs - Bigrams</vt:lpstr>
      <vt:lpstr>Stack Overflow Python Jobs - Trigrams</vt:lpstr>
      <vt:lpstr>Which factors are most influential when comparing jobs?   How do these compare with actual job postings?</vt:lpstr>
      <vt:lpstr>Most Important Job Factors </vt:lpstr>
      <vt:lpstr>Factors on the Job </vt:lpstr>
      <vt:lpstr>Key Job Description Terms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Profiles &amp;  Job Market Analysis</dc:title>
  <cp:lastModifiedBy>Emma Woods</cp:lastModifiedBy>
  <cp:revision>2</cp:revision>
  <dcterms:modified xsi:type="dcterms:W3CDTF">2020-03-20T01:08:07Z</dcterms:modified>
</cp:coreProperties>
</file>